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78"/>
  </p:notesMasterIdLst>
  <p:handoutMasterIdLst>
    <p:handoutMasterId r:id="rId179"/>
  </p:handoutMasterIdLst>
  <p:sldIdLst>
    <p:sldId id="542" r:id="rId2"/>
    <p:sldId id="1491" r:id="rId3"/>
    <p:sldId id="1487" r:id="rId4"/>
    <p:sldId id="1403" r:id="rId5"/>
    <p:sldId id="1404" r:id="rId6"/>
    <p:sldId id="1406" r:id="rId7"/>
    <p:sldId id="1505" r:id="rId8"/>
    <p:sldId id="1506" r:id="rId9"/>
    <p:sldId id="1407" r:id="rId10"/>
    <p:sldId id="1507" r:id="rId11"/>
    <p:sldId id="1508" r:id="rId12"/>
    <p:sldId id="1408" r:id="rId13"/>
    <p:sldId id="1509" r:id="rId14"/>
    <p:sldId id="1409" r:id="rId15"/>
    <p:sldId id="1410" r:id="rId16"/>
    <p:sldId id="1510" r:id="rId17"/>
    <p:sldId id="1411" r:id="rId18"/>
    <p:sldId id="1413" r:id="rId19"/>
    <p:sldId id="1511" r:id="rId20"/>
    <p:sldId id="1412" r:id="rId21"/>
    <p:sldId id="1414" r:id="rId22"/>
    <p:sldId id="1512" r:id="rId23"/>
    <p:sldId id="1513" r:id="rId24"/>
    <p:sldId id="1415" r:id="rId25"/>
    <p:sldId id="1416" r:id="rId26"/>
    <p:sldId id="1417" r:id="rId27"/>
    <p:sldId id="1418" r:id="rId28"/>
    <p:sldId id="1419" r:id="rId29"/>
    <p:sldId id="1420" r:id="rId30"/>
    <p:sldId id="1421" r:id="rId31"/>
    <p:sldId id="1422" r:id="rId32"/>
    <p:sldId id="1423" r:id="rId33"/>
    <p:sldId id="1424" r:id="rId34"/>
    <p:sldId id="1426" r:id="rId35"/>
    <p:sldId id="1427" r:id="rId36"/>
    <p:sldId id="1428" r:id="rId37"/>
    <p:sldId id="1429" r:id="rId38"/>
    <p:sldId id="1430" r:id="rId39"/>
    <p:sldId id="1431" r:id="rId40"/>
    <p:sldId id="1432" r:id="rId41"/>
    <p:sldId id="1433" r:id="rId42"/>
    <p:sldId id="1434" r:id="rId43"/>
    <p:sldId id="1435" r:id="rId44"/>
    <p:sldId id="1436" r:id="rId45"/>
    <p:sldId id="1437" r:id="rId46"/>
    <p:sldId id="1438" r:id="rId47"/>
    <p:sldId id="1439" r:id="rId48"/>
    <p:sldId id="1440" r:id="rId49"/>
    <p:sldId id="1441" r:id="rId50"/>
    <p:sldId id="1442" r:id="rId51"/>
    <p:sldId id="1443" r:id="rId52"/>
    <p:sldId id="1444" r:id="rId53"/>
    <p:sldId id="1445" r:id="rId54"/>
    <p:sldId id="1446" r:id="rId55"/>
    <p:sldId id="1482" r:id="rId56"/>
    <p:sldId id="1483" r:id="rId57"/>
    <p:sldId id="1484" r:id="rId58"/>
    <p:sldId id="1485" r:id="rId59"/>
    <p:sldId id="1486" r:id="rId60"/>
    <p:sldId id="1448" r:id="rId61"/>
    <p:sldId id="1449" r:id="rId62"/>
    <p:sldId id="1450" r:id="rId63"/>
    <p:sldId id="1451" r:id="rId64"/>
    <p:sldId id="1452" r:id="rId65"/>
    <p:sldId id="1529" r:id="rId66"/>
    <p:sldId id="1455" r:id="rId67"/>
    <p:sldId id="1456" r:id="rId68"/>
    <p:sldId id="1457" r:id="rId69"/>
    <p:sldId id="1458" r:id="rId70"/>
    <p:sldId id="1459" r:id="rId71"/>
    <p:sldId id="1460" r:id="rId72"/>
    <p:sldId id="1461" r:id="rId73"/>
    <p:sldId id="1462" r:id="rId74"/>
    <p:sldId id="1463" r:id="rId75"/>
    <p:sldId id="1464" r:id="rId76"/>
    <p:sldId id="1474" r:id="rId77"/>
    <p:sldId id="1475" r:id="rId78"/>
    <p:sldId id="1477" r:id="rId79"/>
    <p:sldId id="1478" r:id="rId80"/>
    <p:sldId id="1479" r:id="rId81"/>
    <p:sldId id="1492" r:id="rId82"/>
    <p:sldId id="1493" r:id="rId83"/>
    <p:sldId id="1480" r:id="rId84"/>
    <p:sldId id="1494" r:id="rId85"/>
    <p:sldId id="1495" r:id="rId86"/>
    <p:sldId id="1488" r:id="rId87"/>
    <p:sldId id="1306" r:id="rId88"/>
    <p:sldId id="1308" r:id="rId89"/>
    <p:sldId id="1309" r:id="rId90"/>
    <p:sldId id="1310" r:id="rId91"/>
    <p:sldId id="1311" r:id="rId92"/>
    <p:sldId id="1312" r:id="rId93"/>
    <p:sldId id="1313" r:id="rId94"/>
    <p:sldId id="1314" r:id="rId95"/>
    <p:sldId id="1315" r:id="rId96"/>
    <p:sldId id="1316" r:id="rId97"/>
    <p:sldId id="1321" r:id="rId98"/>
    <p:sldId id="1322" r:id="rId99"/>
    <p:sldId id="1323" r:id="rId100"/>
    <p:sldId id="1324" r:id="rId101"/>
    <p:sldId id="1325" r:id="rId102"/>
    <p:sldId id="1489" r:id="rId103"/>
    <p:sldId id="1173" r:id="rId104"/>
    <p:sldId id="1174" r:id="rId105"/>
    <p:sldId id="1175" r:id="rId106"/>
    <p:sldId id="1176" r:id="rId107"/>
    <p:sldId id="1177" r:id="rId108"/>
    <p:sldId id="1178" r:id="rId109"/>
    <p:sldId id="1179" r:id="rId110"/>
    <p:sldId id="1181" r:id="rId111"/>
    <p:sldId id="1183" r:id="rId112"/>
    <p:sldId id="1185" r:id="rId113"/>
    <p:sldId id="1497" r:id="rId114"/>
    <p:sldId id="1498" r:id="rId115"/>
    <p:sldId id="1499" r:id="rId116"/>
    <p:sldId id="1502" r:id="rId117"/>
    <p:sldId id="1503" r:id="rId118"/>
    <p:sldId id="1504" r:id="rId119"/>
    <p:sldId id="1360" r:id="rId120"/>
    <p:sldId id="1361" r:id="rId121"/>
    <p:sldId id="1362" r:id="rId122"/>
    <p:sldId id="1363" r:id="rId123"/>
    <p:sldId id="1364" r:id="rId124"/>
    <p:sldId id="1365" r:id="rId125"/>
    <p:sldId id="1366" r:id="rId126"/>
    <p:sldId id="1367" r:id="rId127"/>
    <p:sldId id="1368" r:id="rId128"/>
    <p:sldId id="1369" r:id="rId129"/>
    <p:sldId id="1370" r:id="rId130"/>
    <p:sldId id="1371" r:id="rId131"/>
    <p:sldId id="1372" r:id="rId132"/>
    <p:sldId id="1373" r:id="rId133"/>
    <p:sldId id="1374" r:id="rId134"/>
    <p:sldId id="1516" r:id="rId135"/>
    <p:sldId id="1517" r:id="rId136"/>
    <p:sldId id="1518" r:id="rId137"/>
    <p:sldId id="1519" r:id="rId138"/>
    <p:sldId id="1520" r:id="rId139"/>
    <p:sldId id="1521" r:id="rId140"/>
    <p:sldId id="1523" r:id="rId141"/>
    <p:sldId id="1522" r:id="rId142"/>
    <p:sldId id="1524" r:id="rId143"/>
    <p:sldId id="1525" r:id="rId144"/>
    <p:sldId id="1526" r:id="rId145"/>
    <p:sldId id="1527" r:id="rId146"/>
    <p:sldId id="1528" r:id="rId147"/>
    <p:sldId id="1490" r:id="rId148"/>
    <p:sldId id="1376" r:id="rId149"/>
    <p:sldId id="1377" r:id="rId150"/>
    <p:sldId id="1378" r:id="rId151"/>
    <p:sldId id="1379" r:id="rId152"/>
    <p:sldId id="1380" r:id="rId153"/>
    <p:sldId id="1381" r:id="rId154"/>
    <p:sldId id="1382" r:id="rId155"/>
    <p:sldId id="1383" r:id="rId156"/>
    <p:sldId id="1384" r:id="rId157"/>
    <p:sldId id="1385" r:id="rId158"/>
    <p:sldId id="1386" r:id="rId159"/>
    <p:sldId id="1387" r:id="rId160"/>
    <p:sldId id="1388" r:id="rId161"/>
    <p:sldId id="1389" r:id="rId162"/>
    <p:sldId id="1391" r:id="rId163"/>
    <p:sldId id="1390" r:id="rId164"/>
    <p:sldId id="1392" r:id="rId165"/>
    <p:sldId id="1394" r:id="rId166"/>
    <p:sldId id="1393" r:id="rId167"/>
    <p:sldId id="1395" r:id="rId168"/>
    <p:sldId id="1396" r:id="rId169"/>
    <p:sldId id="1397" r:id="rId170"/>
    <p:sldId id="1398" r:id="rId171"/>
    <p:sldId id="1399" r:id="rId172"/>
    <p:sldId id="1400" r:id="rId173"/>
    <p:sldId id="1401" r:id="rId174"/>
    <p:sldId id="1402" r:id="rId175"/>
    <p:sldId id="1514" r:id="rId176"/>
    <p:sldId id="1515" r:id="rId177"/>
  </p:sldIdLst>
  <p:sldSz cx="9144000" cy="6858000" type="screen4x3"/>
  <p:notesSz cx="7302500" cy="9586913"/>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282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E0E0E0"/>
    <a:srgbClr val="D5F1CF"/>
    <a:srgbClr val="F1C7C7"/>
    <a:srgbClr val="F6F5BD"/>
    <a:srgbClr val="EBAFAF"/>
    <a:srgbClr val="DB6F6F"/>
    <a:srgbClr val="E49494"/>
    <a:srgbClr val="D09E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51" autoAdjust="0"/>
    <p:restoredTop sz="78641" autoAdjust="0"/>
  </p:normalViewPr>
  <p:slideViewPr>
    <p:cSldViewPr snapToObjects="1">
      <p:cViewPr varScale="1">
        <p:scale>
          <a:sx n="96" d="100"/>
          <a:sy n="96" d="100"/>
        </p:scale>
        <p:origin x="1752" y="78"/>
      </p:cViewPr>
      <p:guideLst>
        <p:guide orient="horz" pos="2196"/>
        <p:guide pos="2822"/>
      </p:guideLst>
    </p:cSldViewPr>
  </p:slideViewPr>
  <p:notesTextViewPr>
    <p:cViewPr>
      <p:scale>
        <a:sx n="125" d="100"/>
        <a:sy n="125"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ln>
          <a:effectLst/>
        </p:spPr>
        <p:txBody>
          <a:bodyPr vert="horz" wrap="square" lIns="96422" tIns="48211" rIns="96422" bIns="48211" numCol="1" anchor="t" anchorCtr="0" compatLnSpc="1"/>
          <a:lstStyle>
            <a:lvl1pPr defTabSz="965200">
              <a:defRPr sz="1200" smtClean="0">
                <a:latin typeface="Times New Roman" panose="02020603050405020304"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ln>
          <a:effectLst/>
        </p:spPr>
        <p:txBody>
          <a:bodyPr vert="horz" wrap="square" lIns="96422" tIns="48211" rIns="96422" bIns="48211" numCol="1" anchor="t" anchorCtr="0" compatLnSpc="1"/>
          <a:lstStyle>
            <a:lvl1pPr algn="r" defTabSz="965200">
              <a:defRPr sz="1200" smtClean="0">
                <a:latin typeface="Times New Roman" panose="02020603050405020304"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ln>
          <a:effectLst/>
        </p:spPr>
        <p:txBody>
          <a:bodyPr vert="horz" wrap="square" lIns="96422" tIns="48211" rIns="96422" bIns="48211" numCol="1" anchor="b" anchorCtr="0" compatLnSpc="1"/>
          <a:lstStyle>
            <a:lvl1pPr defTabSz="965200">
              <a:defRPr sz="1200" smtClean="0">
                <a:latin typeface="Times New Roman" panose="02020603050405020304" charset="0"/>
                <a:cs typeface="Times New Roman" panose="02020603050405020304"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ln>
          <a:effectLst/>
        </p:spPr>
        <p:txBody>
          <a:bodyPr vert="horz" wrap="square" lIns="96422" tIns="48211" rIns="96422" bIns="48211" numCol="1" anchor="b" anchorCtr="0" compatLnSpc="1"/>
          <a:lstStyle>
            <a:lvl1pPr algn="r" defTabSz="965200">
              <a:defRPr sz="1200" smtClean="0">
                <a:latin typeface="Times New Roman" panose="02020603050405020304" charset="0"/>
              </a:defRPr>
            </a:lvl1pPr>
          </a:lstStyle>
          <a:p>
            <a:pPr>
              <a:defRPr/>
            </a:pPr>
            <a:fld id="{83587096-7852-44F5-9A71-D621B1FF2472}"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ln>
          <a:effectLst/>
        </p:spPr>
        <p:txBody>
          <a:bodyPr vert="horz" wrap="square" lIns="91440" tIns="45720" rIns="91440" bIns="45720" numCol="1" anchor="t" anchorCtr="0" compatLnSpc="1"/>
          <a:lstStyle>
            <a:lvl1pPr>
              <a:defRPr sz="1200" b="0" smtClean="0">
                <a:latin typeface="Times New Roman" panose="02020603050405020304"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ln>
          <a:effectLst/>
        </p:spPr>
        <p:txBody>
          <a:bodyPr vert="horz" wrap="square" lIns="91440" tIns="45720" rIns="91440" bIns="45720" numCol="1" anchor="t" anchorCtr="0" compatLnSpc="1"/>
          <a:lstStyle>
            <a:lvl1pPr algn="r">
              <a:defRPr sz="1200" b="0" smtClean="0">
                <a:latin typeface="Times New Roman" panose="02020603050405020304"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ln>
          <a:effectLst/>
        </p:spPr>
        <p:txBody>
          <a:bodyPr vert="horz" wrap="square" lIns="91440" tIns="45720" rIns="91440" bIns="45720" numCol="1" anchor="b" anchorCtr="0" compatLnSpc="1"/>
          <a:lstStyle>
            <a:lvl1pPr>
              <a:defRPr sz="1200" b="0" smtClean="0">
                <a:latin typeface="Times New Roman" panose="02020603050405020304"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ln>
          <a:effectLst/>
        </p:spPr>
        <p:txBody>
          <a:bodyPr vert="horz" wrap="square" lIns="91440" tIns="45720" rIns="91440" bIns="45720" numCol="1" anchor="b" anchorCtr="0" compatLnSpc="1"/>
          <a:lstStyle>
            <a:lvl1pPr algn="r">
              <a:defRPr sz="1200" b="0" smtClean="0">
                <a:latin typeface="Times New Roman" panose="02020603050405020304" charset="0"/>
              </a:defRPr>
            </a:lvl1pPr>
          </a:lstStyle>
          <a:p>
            <a:pPr>
              <a:defRPr/>
            </a:pPr>
            <a:fld id="{40F64717-A5A5-4C4E-9291-2F18B7410B06}"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a:noFill/>
        </p:spPr>
        <p:txBody>
          <a:bodyPr/>
          <a:lstStyle/>
          <a:p>
            <a:endParaRPr lang="en-US" altLang="zh-CN"/>
          </a:p>
        </p:txBody>
      </p:sp>
      <p:sp>
        <p:nvSpPr>
          <p:cNvPr id="51204" name="Slide Number Placeholder 3"/>
          <p:cNvSpPr>
            <a:spLocks noGrp="1"/>
          </p:cNvSpPr>
          <p:nvPr>
            <p:ph type="sldNum" sz="quarter" idx="5"/>
          </p:nvPr>
        </p:nvSpPr>
        <p:spPr>
          <a:noFill/>
        </p:spPr>
        <p:txBody>
          <a:bodyPr/>
          <a:lstStyle/>
          <a:p>
            <a:fld id="{7F803353-72E2-470C-8E67-87750F01FAF1}" type="slidenum">
              <a:rPr lang="en-US"/>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[-(N-1) : 1]</a:t>
            </a:r>
            <a:endParaRPr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44</a:t>
            </a:fld>
            <a:endParaRPr lang="en-US"/>
          </a:p>
        </p:txBody>
      </p:sp>
    </p:spTree>
    <p:extLst>
      <p:ext uri="{BB962C8B-B14F-4D97-AF65-F5344CB8AC3E}">
        <p14:creationId xmlns:p14="http://schemas.microsoft.com/office/powerpoint/2010/main" val="817820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64</a:t>
            </a:fld>
            <a:endParaRPr lang="en-US"/>
          </a:p>
        </p:txBody>
      </p:sp>
    </p:spTree>
    <p:extLst>
      <p:ext uri="{BB962C8B-B14F-4D97-AF65-F5344CB8AC3E}">
        <p14:creationId xmlns:p14="http://schemas.microsoft.com/office/powerpoint/2010/main" val="447799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此时队列已满，若生产者先对</a:t>
            </a:r>
            <a:r>
              <a:rPr lang="en-US" altLang="zh-CN"/>
              <a:t>mutex</a:t>
            </a:r>
            <a:r>
              <a:rPr lang="zh-CN" altLang="en-US"/>
              <a:t>执行操作，则会卡在</a:t>
            </a:r>
            <a:r>
              <a:rPr lang="en-US" altLang="zh-CN"/>
              <a:t>p(empty)</a:t>
            </a:r>
            <a:r>
              <a:rPr lang="zh-CN" altLang="en-US"/>
              <a:t>操作上，而只有消费者拿到</a:t>
            </a:r>
            <a:r>
              <a:rPr lang="en-US" altLang="zh-CN"/>
              <a:t>mutex</a:t>
            </a:r>
            <a:r>
              <a:rPr lang="zh-CN" altLang="en-US"/>
              <a:t>后才会释放</a:t>
            </a:r>
            <a:r>
              <a:rPr lang="en-US" altLang="zh-CN"/>
              <a:t>empty</a:t>
            </a:r>
            <a:r>
              <a:rPr lang="zh-CN" altLang="en-US"/>
              <a:t>，此时生产者和消费者进入死锁状态。</a:t>
            </a: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65</a:t>
            </a:fld>
            <a:endParaRPr lang="en-US"/>
          </a:p>
        </p:txBody>
      </p:sp>
    </p:spTree>
    <p:extLst>
      <p:ext uri="{BB962C8B-B14F-4D97-AF65-F5344CB8AC3E}">
        <p14:creationId xmlns:p14="http://schemas.microsoft.com/office/powerpoint/2010/main" val="1803287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112</a:t>
            </a:fld>
            <a:endParaRPr lang="en-US"/>
          </a:p>
        </p:txBody>
      </p:sp>
    </p:spTree>
    <p:extLst>
      <p:ext uri="{BB962C8B-B14F-4D97-AF65-F5344CB8AC3E}">
        <p14:creationId xmlns:p14="http://schemas.microsoft.com/office/powerpoint/2010/main" val="2824434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LL-SC</a:t>
            </a:r>
            <a:r>
              <a:rPr lang="zh-CN" altLang="en-US"/>
              <a:t>的目的是实现</a:t>
            </a:r>
            <a:r>
              <a:rPr lang="en-US" altLang="zh-CN"/>
              <a:t>Read-Modify-Write</a:t>
            </a:r>
            <a:r>
              <a:rPr lang="zh-CN" altLang="en-US"/>
              <a:t>操作。</a:t>
            </a: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119</a:t>
            </a:fld>
            <a:endParaRPr lang="en-US"/>
          </a:p>
        </p:txBody>
      </p:sp>
    </p:spTree>
    <p:extLst>
      <p:ext uri="{BB962C8B-B14F-4D97-AF65-F5344CB8AC3E}">
        <p14:creationId xmlns:p14="http://schemas.microsoft.com/office/powerpoint/2010/main" val="57501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https://www.bilibili.com/read/cv19483906/</a:t>
            </a:r>
            <a:endParaRPr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121</a:t>
            </a:fld>
            <a:endParaRPr lang="en-US"/>
          </a:p>
        </p:txBody>
      </p:sp>
    </p:spTree>
    <p:extLst>
      <p:ext uri="{BB962C8B-B14F-4D97-AF65-F5344CB8AC3E}">
        <p14:creationId xmlns:p14="http://schemas.microsoft.com/office/powerpoint/2010/main" val="2475834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133</a:t>
            </a:fld>
            <a:endParaRPr lang="en-US"/>
          </a:p>
        </p:txBody>
      </p:sp>
    </p:spTree>
    <p:extLst>
      <p:ext uri="{BB962C8B-B14F-4D97-AF65-F5344CB8AC3E}">
        <p14:creationId xmlns:p14="http://schemas.microsoft.com/office/powerpoint/2010/main" val="3121122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2</a:t>
            </a:fld>
            <a:endParaRPr lang="en-US"/>
          </a:p>
        </p:txBody>
      </p:sp>
    </p:spTree>
    <p:extLst>
      <p:ext uri="{BB962C8B-B14F-4D97-AF65-F5344CB8AC3E}">
        <p14:creationId xmlns:p14="http://schemas.microsoft.com/office/powerpoint/2010/main" val="189277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4</a:t>
            </a:fld>
            <a:endParaRPr lang="en-US"/>
          </a:p>
        </p:txBody>
      </p:sp>
    </p:spTree>
    <p:extLst>
      <p:ext uri="{BB962C8B-B14F-4D97-AF65-F5344CB8AC3E}">
        <p14:creationId xmlns:p14="http://schemas.microsoft.com/office/powerpoint/2010/main" val="196225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记锁被占用为</a:t>
            </a:r>
            <a:r>
              <a:rPr lang="en-US" altLang="zh-CN"/>
              <a:t>1</a:t>
            </a:r>
            <a:r>
              <a:rPr lang="zh-CN" altLang="en-US"/>
              <a:t>，如果锁未被占用，返回的</a:t>
            </a:r>
            <a:r>
              <a:rPr lang="en-US" altLang="zh-CN"/>
              <a:t>old</a:t>
            </a:r>
            <a:r>
              <a:rPr lang="zh-CN" altLang="en-US"/>
              <a:t>为</a:t>
            </a:r>
            <a:r>
              <a:rPr lang="en-US" altLang="zh-CN"/>
              <a:t>0</a:t>
            </a:r>
            <a:r>
              <a:rPr lang="zh-CN" altLang="en-US"/>
              <a:t>，且占据了锁的控制权；</a:t>
            </a:r>
            <a:endParaRPr lang="en-US" altLang="zh-CN"/>
          </a:p>
          <a:p>
            <a:r>
              <a:rPr lang="zh-CN" altLang="en-US"/>
              <a:t>如果锁被占用，返回的</a:t>
            </a:r>
            <a:r>
              <a:rPr lang="en-US" altLang="zh-CN"/>
              <a:t>old</a:t>
            </a:r>
            <a:r>
              <a:rPr lang="zh-CN" altLang="en-US"/>
              <a:t>为</a:t>
            </a:r>
            <a:r>
              <a:rPr lang="en-US" altLang="zh-CN"/>
              <a:t>1</a:t>
            </a:r>
            <a:r>
              <a:rPr lang="zh-CN" altLang="en-US"/>
              <a:t>，且不影响锁的状态。</a:t>
            </a: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28</a:t>
            </a:fld>
            <a:endParaRPr lang="en-US"/>
          </a:p>
        </p:txBody>
      </p:sp>
    </p:spTree>
    <p:extLst>
      <p:ext uri="{BB962C8B-B14F-4D97-AF65-F5344CB8AC3E}">
        <p14:creationId xmlns:p14="http://schemas.microsoft.com/office/powerpoint/2010/main" val="1710558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锁是一个逻辑上的概念，上述硬件指令实现同步是实现层面的问题。</a:t>
            </a: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32</a:t>
            </a:fld>
            <a:endParaRPr lang="en-US"/>
          </a:p>
        </p:txBody>
      </p:sp>
    </p:spTree>
    <p:extLst>
      <p:ext uri="{BB962C8B-B14F-4D97-AF65-F5344CB8AC3E}">
        <p14:creationId xmlns:p14="http://schemas.microsoft.com/office/powerpoint/2010/main" val="3793900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与自旋锁相对应的就是锁的竞争比较激烈，且锁的占用时间比较长的场景，这个时候就需要对进程进行上下文切换了。</a:t>
            </a: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35</a:t>
            </a:fld>
            <a:endParaRPr lang="en-US"/>
          </a:p>
        </p:txBody>
      </p:sp>
    </p:spTree>
    <p:extLst>
      <p:ext uri="{BB962C8B-B14F-4D97-AF65-F5344CB8AC3E}">
        <p14:creationId xmlns:p14="http://schemas.microsoft.com/office/powerpoint/2010/main" val="3088886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39</a:t>
            </a:fld>
            <a:endParaRPr lang="en-US"/>
          </a:p>
        </p:txBody>
      </p:sp>
    </p:spTree>
    <p:extLst>
      <p:ext uri="{BB962C8B-B14F-4D97-AF65-F5344CB8AC3E}">
        <p14:creationId xmlns:p14="http://schemas.microsoft.com/office/powerpoint/2010/main" val="1321065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a:t>
            </a:r>
            <a:r>
              <a:rPr lang="zh-CN" altLang="en-US"/>
              <a:t>小于等于</a:t>
            </a:r>
            <a:r>
              <a:rPr lang="en-US" altLang="zh-CN"/>
              <a:t>0</a:t>
            </a:r>
            <a:r>
              <a:rPr lang="zh-CN" altLang="en-US"/>
              <a:t>代表有进程正在等待资源释放，所以要调度等待进程去执行</a:t>
            </a: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40</a:t>
            </a:fld>
            <a:endParaRPr lang="en-US"/>
          </a:p>
        </p:txBody>
      </p:sp>
    </p:spTree>
    <p:extLst>
      <p:ext uri="{BB962C8B-B14F-4D97-AF65-F5344CB8AC3E}">
        <p14:creationId xmlns:p14="http://schemas.microsoft.com/office/powerpoint/2010/main" val="748774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关键在于阻塞</a:t>
            </a: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t>43</a:t>
            </a:fld>
            <a:endParaRPr lang="en-US"/>
          </a:p>
        </p:txBody>
      </p:sp>
    </p:spTree>
    <p:extLst>
      <p:ext uri="{BB962C8B-B14F-4D97-AF65-F5344CB8AC3E}">
        <p14:creationId xmlns:p14="http://schemas.microsoft.com/office/powerpoint/2010/main" val="303288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914400"/>
            <a:ext cx="2185987" cy="5419725"/>
          </a:xfrm>
        </p:spPr>
        <p:txBody>
          <a:bodyPr vert="eaVert"/>
          <a:lstStyle>
            <a:lvl1pPr>
              <a:defRPr>
                <a:latin typeface="Comic Sans MS" panose="030F0702030302020204" pitchFamily="66"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914400"/>
            <a:ext cx="6408738" cy="5419725"/>
          </a:xfrm>
        </p:spPr>
        <p:txBody>
          <a:bodyPr vert="eaVert"/>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5334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990600"/>
            <a:ext cx="3871913" cy="5343525"/>
          </a:xfrm>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990601"/>
            <a:ext cx="3871912" cy="2514599"/>
          </a:xfrm>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657600"/>
            <a:ext cx="3871912" cy="2676525"/>
          </a:xfrm>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304800"/>
            <a:ext cx="8747125" cy="4572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990600"/>
            <a:ext cx="3871913" cy="5343525"/>
          </a:xfrm>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990600"/>
            <a:ext cx="3871912" cy="5343525"/>
          </a:xfrm>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algn="l" rtl="0">
              <a:spcBef>
                <a:spcPts val="0"/>
              </a:spcBef>
              <a:buSzPct val="1000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algn="l" rtl="0">
              <a:spcBef>
                <a:spcPts val="0"/>
              </a:spcBef>
              <a:buSzPct val="1000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algn="l" rtl="0">
              <a:spcBef>
                <a:spcPts val="0"/>
              </a:spcBef>
              <a:buSzPct val="1000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algn="l" rtl="0">
              <a:spcBef>
                <a:spcPts val="0"/>
              </a:spcBef>
              <a:buSzPct val="1000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algn="l" rtl="0">
              <a:spcBef>
                <a:spcPts val="0"/>
              </a:spcBef>
              <a:buSzPct val="1000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algn="l" rtl="0">
              <a:spcBef>
                <a:spcPts val="0"/>
              </a:spcBef>
              <a:buSzPct val="1000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algn="l" rtl="0">
              <a:spcBef>
                <a:spcPts val="0"/>
              </a:spcBef>
              <a:buSzPct val="1000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algn="l" rtl="0">
              <a:spcBef>
                <a:spcPts val="0"/>
              </a:spcBef>
              <a:buSzPct val="1000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304800"/>
            <a:ext cx="7936082" cy="511673"/>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143000"/>
            <a:ext cx="3871913" cy="5191125"/>
          </a:xfrm>
        </p:spPr>
        <p:txBody>
          <a:bodyPr/>
          <a:lstStyle>
            <a:lvl1pPr>
              <a:defRPr sz="2800">
                <a:latin typeface="Comic Sans MS" panose="030F0702030302020204" pitchFamily="66" charset="0"/>
              </a:defRPr>
            </a:lvl1pPr>
            <a:lvl2pPr>
              <a:defRPr sz="2400">
                <a:latin typeface="Comic Sans MS" panose="030F0702030302020204" pitchFamily="66" charset="0"/>
              </a:defRPr>
            </a:lvl2pPr>
            <a:lvl3pPr>
              <a:defRPr sz="2000">
                <a:latin typeface="Comic Sans MS" panose="030F0702030302020204" pitchFamily="66" charset="0"/>
              </a:defRPr>
            </a:lvl3pPr>
            <a:lvl4pPr>
              <a:defRPr sz="1800">
                <a:latin typeface="Comic Sans MS" panose="030F0702030302020204" pitchFamily="66" charset="0"/>
              </a:defRPr>
            </a:lvl4pPr>
            <a:lvl5pPr>
              <a:defRPr sz="1800">
                <a:latin typeface="Comic Sans MS" panose="030F0702030302020204" pitchFamily="66"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143000"/>
            <a:ext cx="3871912" cy="5191125"/>
          </a:xfrm>
        </p:spPr>
        <p:txBody>
          <a:bodyPr/>
          <a:lstStyle>
            <a:lvl1pPr>
              <a:defRPr sz="2800">
                <a:latin typeface="Comic Sans MS" panose="030F0702030302020204" pitchFamily="66" charset="0"/>
              </a:defRPr>
            </a:lvl1pPr>
            <a:lvl2pPr>
              <a:defRPr sz="2400">
                <a:latin typeface="Comic Sans MS" panose="030F0702030302020204" pitchFamily="66" charset="0"/>
              </a:defRPr>
            </a:lvl2pPr>
            <a:lvl3pPr>
              <a:defRPr sz="2000">
                <a:latin typeface="Comic Sans MS" panose="030F0702030302020204" pitchFamily="66" charset="0"/>
              </a:defRPr>
            </a:lvl3pPr>
            <a:lvl4pPr>
              <a:defRPr sz="1800">
                <a:latin typeface="Comic Sans MS" panose="030F0702030302020204" pitchFamily="66" charset="0"/>
              </a:defRPr>
            </a:lvl4pPr>
            <a:lvl5pPr>
              <a:defRPr sz="1800">
                <a:latin typeface="Comic Sans MS" panose="030F0702030302020204" pitchFamily="66"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914400"/>
            <a:ext cx="4040188" cy="639762"/>
          </a:xfrm>
        </p:spPr>
        <p:txBody>
          <a:bodyPr anchor="b"/>
          <a:lstStyle>
            <a:lvl1pPr marL="0" indent="0">
              <a:buNone/>
              <a:defRPr sz="2400" b="1">
                <a:latin typeface="Comic Sans MS" panose="030F0702030302020204" pitchFamily="66"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00200"/>
            <a:ext cx="4040188" cy="4525963"/>
          </a:xfrm>
        </p:spPr>
        <p:txBody>
          <a:bodyPr/>
          <a:lstStyle>
            <a:lvl1pPr>
              <a:defRPr sz="2400">
                <a:latin typeface="Comic Sans MS" panose="030F0702030302020204" pitchFamily="66" charset="0"/>
              </a:defRPr>
            </a:lvl1pPr>
            <a:lvl2pPr>
              <a:defRPr sz="2000">
                <a:latin typeface="Comic Sans MS" panose="030F0702030302020204" pitchFamily="66" charset="0"/>
              </a:defRPr>
            </a:lvl2pPr>
            <a:lvl3pPr>
              <a:defRPr sz="1800">
                <a:latin typeface="Comic Sans MS" panose="030F0702030302020204" pitchFamily="66" charset="0"/>
              </a:defRPr>
            </a:lvl3pPr>
            <a:lvl4pPr>
              <a:defRPr sz="1600">
                <a:latin typeface="Comic Sans MS" panose="030F0702030302020204" pitchFamily="66" charset="0"/>
              </a:defRPr>
            </a:lvl4pPr>
            <a:lvl5pPr>
              <a:defRPr sz="1600">
                <a:latin typeface="Comic Sans MS" panose="030F0702030302020204" pitchFamily="66"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914400"/>
            <a:ext cx="4041775" cy="639762"/>
          </a:xfrm>
        </p:spPr>
        <p:txBody>
          <a:bodyPr anchor="b"/>
          <a:lstStyle>
            <a:lvl1pPr marL="0" indent="0">
              <a:buNone/>
              <a:defRPr sz="2400" b="1">
                <a:latin typeface="Comic Sans MS" panose="030F0702030302020204" pitchFamily="66"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00200"/>
            <a:ext cx="4041775" cy="4525963"/>
          </a:xfrm>
        </p:spPr>
        <p:txBody>
          <a:bodyPr/>
          <a:lstStyle>
            <a:lvl1pPr>
              <a:defRPr sz="2400">
                <a:latin typeface="Comic Sans MS" panose="030F0702030302020204" pitchFamily="66" charset="0"/>
              </a:defRPr>
            </a:lvl1pPr>
            <a:lvl2pPr>
              <a:defRPr sz="2000">
                <a:latin typeface="Comic Sans MS" panose="030F0702030302020204" pitchFamily="66" charset="0"/>
              </a:defRPr>
            </a:lvl2pPr>
            <a:lvl3pPr>
              <a:defRPr sz="1800">
                <a:latin typeface="Comic Sans MS" panose="030F0702030302020204" pitchFamily="66" charset="0"/>
              </a:defRPr>
            </a:lvl3pPr>
            <a:lvl4pPr>
              <a:defRPr sz="1600">
                <a:latin typeface="Comic Sans MS" panose="030F0702030302020204" pitchFamily="66" charset="0"/>
              </a:defRPr>
            </a:lvl4pPr>
            <a:lvl5pPr>
              <a:defRPr sz="1600">
                <a:latin typeface="Comic Sans MS" panose="030F0702030302020204" pitchFamily="66"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304800"/>
            <a:ext cx="7591425" cy="4572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3008313" cy="1162050"/>
          </a:xfrm>
        </p:spPr>
        <p:txBody>
          <a:bodyPr anchor="b"/>
          <a:lstStyle>
            <a:lvl1pPr algn="l">
              <a:defRPr sz="2000" b="1">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idx="1"/>
          </p:nvPr>
        </p:nvSpPr>
        <p:spPr>
          <a:xfrm>
            <a:off x="3575050" y="914400"/>
            <a:ext cx="5111750" cy="5211763"/>
          </a:xfrm>
        </p:spPr>
        <p:txBody>
          <a:bodyPr/>
          <a:lstStyle>
            <a:lvl1pPr>
              <a:defRPr sz="3200">
                <a:latin typeface="Comic Sans MS" panose="030F0702030302020204" pitchFamily="66" charset="0"/>
              </a:defRPr>
            </a:lvl1pPr>
            <a:lvl2pPr>
              <a:defRPr sz="2800">
                <a:latin typeface="Comic Sans MS" panose="030F0702030302020204" pitchFamily="66" charset="0"/>
              </a:defRPr>
            </a:lvl2pPr>
            <a:lvl3pPr>
              <a:defRPr sz="2400">
                <a:latin typeface="Comic Sans MS" panose="030F0702030302020204" pitchFamily="66" charset="0"/>
              </a:defRPr>
            </a:lvl3pPr>
            <a:lvl4pPr>
              <a:defRPr sz="2000">
                <a:latin typeface="Comic Sans MS" panose="030F0702030302020204" pitchFamily="66" charset="0"/>
              </a:defRPr>
            </a:lvl4pPr>
            <a:lvl5pPr>
              <a:defRPr sz="2000">
                <a:latin typeface="Comic Sans MS" panose="030F0702030302020204" pitchFamily="66"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133600"/>
            <a:ext cx="3008313" cy="3992563"/>
          </a:xfrm>
        </p:spPr>
        <p:txBody>
          <a:bodyPr/>
          <a:lstStyle>
            <a:lvl1pPr marL="0" indent="0">
              <a:buNone/>
              <a:defRPr sz="1400">
                <a:latin typeface="Comic Sans MS" panose="030F0702030302020204" pitchFamily="66"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990599"/>
            <a:ext cx="5486400" cy="3736975"/>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276998"/>
            <a:ext cx="7919010" cy="539789"/>
          </a:xfrm>
          <a:prstGeom prst="rect">
            <a:avLst/>
          </a:prstGeom>
          <a:noFill/>
          <a:ln w="9525">
            <a:noFill/>
            <a:miter lim="800000"/>
          </a:ln>
        </p:spPr>
        <p:txBody>
          <a:bodyPr vert="horz" wrap="square" lIns="91440" tIns="45720" rIns="91440" bIns="45720" numCol="1" anchor="ctr" anchorCtr="0" compatLnSpc="1"/>
          <a:lstStyle/>
          <a:p>
            <a:pPr lvl="0"/>
            <a:r>
              <a:rPr lang="en-US" dirty="0"/>
              <a:t>Click to edit Master title style</a:t>
            </a:r>
          </a:p>
        </p:txBody>
      </p:sp>
      <p:sp>
        <p:nvSpPr>
          <p:cNvPr id="8195" name="Rectangle 3"/>
          <p:cNvSpPr>
            <a:spLocks noGrp="1" noChangeArrowheads="1"/>
          </p:cNvSpPr>
          <p:nvPr>
            <p:ph type="body" idx="1"/>
          </p:nvPr>
        </p:nvSpPr>
        <p:spPr bwMode="auto">
          <a:xfrm>
            <a:off x="396875" y="990600"/>
            <a:ext cx="7896225" cy="5343525"/>
          </a:xfrm>
          <a:prstGeom prst="rect">
            <a:avLst/>
          </a:prstGeom>
          <a:noFill/>
          <a:ln w="9525">
            <a:noFill/>
            <a:miter lim="800000"/>
          </a:ln>
        </p:spPr>
        <p:txBody>
          <a:bodyPr vert="horz" wrap="square" lIns="91440" tIns="45720" rIns="91440" bIns="45720" numCol="1" anchor="t" anchorCtr="0" compatLnSpc="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gradFill flip="none" rotWithShape="1">
            <a:gsLst>
              <a:gs pos="0">
                <a:srgbClr val="0000FF">
                  <a:alpha val="85000"/>
                </a:srgbClr>
              </a:gs>
              <a:gs pos="100000">
                <a:srgbClr val="FFFFFF">
                  <a:alpha val="85000"/>
                </a:srgbClr>
              </a:gs>
            </a:gsLst>
            <a:lin ang="0" scaled="1"/>
            <a:tileRect/>
          </a:gradFill>
          <a:ln w="9525">
            <a:noFill/>
            <a:miter lim="800000"/>
          </a:ln>
          <a:effectLst/>
        </p:spPr>
        <p:txBody>
          <a:bodyPr wrap="none" anchor="ctr"/>
          <a:lstStyle/>
          <a:p>
            <a:pPr algn="ctr">
              <a:defRPr/>
            </a:pPr>
            <a:endParaRPr lang="en-US" b="0">
              <a:latin typeface="Times New Roman" panose="02020603050405020304" charset="0"/>
            </a:endParaRPr>
          </a:p>
        </p:txBody>
      </p:sp>
      <p:sp>
        <p:nvSpPr>
          <p:cNvPr id="7" name="Text Box 5"/>
          <p:cNvSpPr txBox="1">
            <a:spLocks noChangeArrowheads="1"/>
          </p:cNvSpPr>
          <p:nvPr/>
        </p:nvSpPr>
        <p:spPr bwMode="auto">
          <a:xfrm>
            <a:off x="7162800" y="-26987"/>
            <a:ext cx="2044700" cy="276999"/>
          </a:xfrm>
          <a:prstGeom prst="rect">
            <a:avLst/>
          </a:prstGeom>
          <a:noFill/>
          <a:ln w="25400">
            <a:noFill/>
            <a:miter lim="800000"/>
          </a:ln>
          <a:effectLst/>
        </p:spPr>
        <p:txBody>
          <a:bodyPr wrap="square">
            <a:spAutoFit/>
          </a:bodyPr>
          <a:lstStyle/>
          <a:p>
            <a:pPr>
              <a:defRPr/>
            </a:pPr>
            <a:r>
              <a:rPr lang="zh-CN" altLang="en-US" sz="1200" dirty="0">
                <a:solidFill>
                  <a:srgbClr val="0000FF"/>
                </a:solidFill>
                <a:latin typeface="黑体" panose="02010609060101010101" pitchFamily="49" charset="-122"/>
                <a:ea typeface="黑体" panose="02010609060101010101" pitchFamily="49" charset="-122"/>
              </a:rPr>
              <a:t>中国科学院计算技术研究所</a:t>
            </a:r>
            <a:endParaRPr lang="en-US" sz="1200" dirty="0">
              <a:solidFill>
                <a:srgbClr val="0000FF"/>
              </a:solidFill>
              <a:latin typeface="黑体" panose="02010609060101010101" pitchFamily="49" charset="-122"/>
              <a:ea typeface="黑体" panose="02010609060101010101" pitchFamily="49" charset="-122"/>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34" charset="0"/>
                <a:ea typeface="MS PGothic" pitchFamily="-96" charset="-128"/>
                <a:cs typeface="MS PGothic" pitchFamily="-96" charset="-128"/>
              </a:rPr>
              <a:t>‹#›</a:t>
            </a:fld>
            <a:endParaRPr lang="en-US" sz="1000" dirty="0"/>
          </a:p>
        </p:txBody>
      </p:sp>
      <p:sp>
        <p:nvSpPr>
          <p:cNvPr id="8" name="Rectangle 8"/>
          <p:cNvSpPr>
            <a:spLocks noChangeArrowheads="1"/>
          </p:cNvSpPr>
          <p:nvPr userDrawn="1"/>
        </p:nvSpPr>
        <p:spPr bwMode="auto">
          <a:xfrm>
            <a:off x="360000" y="838201"/>
            <a:ext cx="7956000" cy="28800"/>
          </a:xfrm>
          <a:prstGeom prst="rect">
            <a:avLst/>
          </a:prstGeom>
          <a:solidFill>
            <a:schemeClr val="tx1"/>
          </a:solidFill>
          <a:ln w="9525">
            <a:noFill/>
            <a:miter lim="800000"/>
          </a:ln>
          <a:effectLst/>
        </p:spPr>
        <p:txBody>
          <a:bodyPr wrap="none" anchor="ctr"/>
          <a:lstStyle/>
          <a:p>
            <a:pPr algn="ctr">
              <a:defRPr/>
            </a:pPr>
            <a:endParaRPr lang="en-US" b="0">
              <a:latin typeface="Times New Roman" panose="02020603050405020304" charset="0"/>
            </a:endParaRPr>
          </a:p>
        </p:txBody>
      </p:sp>
      <p:sp>
        <p:nvSpPr>
          <p:cNvPr id="9" name="Text Box 5"/>
          <p:cNvSpPr txBox="1">
            <a:spLocks noChangeArrowheads="1"/>
          </p:cNvSpPr>
          <p:nvPr userDrawn="1"/>
        </p:nvSpPr>
        <p:spPr bwMode="auto">
          <a:xfrm>
            <a:off x="0" y="-29046"/>
            <a:ext cx="4343400" cy="276999"/>
          </a:xfrm>
          <a:prstGeom prst="rect">
            <a:avLst/>
          </a:prstGeom>
          <a:noFill/>
          <a:ln w="25400">
            <a:noFill/>
            <a:miter lim="800000"/>
          </a:ln>
          <a:effectLst/>
        </p:spPr>
        <p:txBody>
          <a:bodyPr wrap="square">
            <a:spAutoFit/>
          </a:bodyPr>
          <a:lstStyle/>
          <a:p>
            <a:pPr>
              <a:defRPr/>
            </a:pPr>
            <a:r>
              <a:rPr lang="en-US" sz="1200" dirty="0">
                <a:solidFill>
                  <a:schemeClr val="bg1"/>
                </a:solidFill>
                <a:latin typeface="+mn-lt"/>
                <a:ea typeface="黑体" panose="02010609060101010101" pitchFamily="49" charset="-122"/>
              </a:rPr>
              <a:t>Institute</a:t>
            </a:r>
            <a:r>
              <a:rPr lang="en-US" sz="1200" baseline="0" dirty="0">
                <a:solidFill>
                  <a:schemeClr val="bg1"/>
                </a:solidFill>
                <a:latin typeface="+mn-lt"/>
                <a:ea typeface="黑体" panose="02010609060101010101" pitchFamily="49" charset="-122"/>
              </a:rPr>
              <a:t> of Computing Technology, Chinese Academy of Sciences</a:t>
            </a:r>
            <a:endParaRPr lang="en-US" sz="1200" dirty="0">
              <a:solidFill>
                <a:schemeClr val="bg1"/>
              </a:solidFill>
              <a:latin typeface="+mn-lt"/>
              <a:ea typeface="黑体" panose="02010609060101010101" pitchFamily="49" charset="-122"/>
            </a:endParaRPr>
          </a:p>
        </p:txBody>
      </p:sp>
      <p:sp>
        <p:nvSpPr>
          <p:cNvPr id="10" name="Rectangle 8"/>
          <p:cNvSpPr>
            <a:spLocks noChangeArrowheads="1"/>
          </p:cNvSpPr>
          <p:nvPr userDrawn="1"/>
        </p:nvSpPr>
        <p:spPr bwMode="auto">
          <a:xfrm>
            <a:off x="360000" y="874800"/>
            <a:ext cx="7956000" cy="14400"/>
          </a:xfrm>
          <a:prstGeom prst="rect">
            <a:avLst/>
          </a:prstGeom>
          <a:solidFill>
            <a:schemeClr val="bg1">
              <a:lumMod val="65000"/>
            </a:schemeClr>
          </a:solidFill>
          <a:ln w="9525">
            <a:noFill/>
            <a:miter lim="800000"/>
          </a:ln>
          <a:effectLst/>
        </p:spPr>
        <p:txBody>
          <a:bodyPr wrap="none" anchor="ctr"/>
          <a:lstStyle/>
          <a:p>
            <a:pPr algn="ctr">
              <a:defRPr/>
            </a:pPr>
            <a:endParaRPr lang="en-US" b="0">
              <a:latin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marL="119380" indent="-119380" algn="l" rtl="0" eaLnBrk="1" fontAlgn="base" hangingPunct="1">
        <a:spcBef>
          <a:spcPct val="0"/>
        </a:spcBef>
        <a:spcAft>
          <a:spcPct val="0"/>
        </a:spcAft>
        <a:defRPr sz="3600" b="1">
          <a:solidFill>
            <a:schemeClr val="tx1"/>
          </a:solidFill>
          <a:latin typeface="Calibri"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itchFamily="34" charset="0"/>
        </a:defRPr>
      </a:lvl2pPr>
      <a:lvl3pPr marL="119380" indent="-119380" algn="l" rtl="0" eaLnBrk="1" fontAlgn="base" hangingPunct="1">
        <a:spcBef>
          <a:spcPct val="0"/>
        </a:spcBef>
        <a:spcAft>
          <a:spcPct val="0"/>
        </a:spcAft>
        <a:defRPr sz="3600" b="1">
          <a:solidFill>
            <a:schemeClr val="tx1"/>
          </a:solidFill>
          <a:latin typeface="Arial Narrow" pitchFamily="34" charset="0"/>
        </a:defRPr>
      </a:lvl3pPr>
      <a:lvl4pPr marL="119380" indent="-119380" algn="l" rtl="0" eaLnBrk="1" fontAlgn="base" hangingPunct="1">
        <a:spcBef>
          <a:spcPct val="0"/>
        </a:spcBef>
        <a:spcAft>
          <a:spcPct val="0"/>
        </a:spcAft>
        <a:defRPr sz="3600" b="1">
          <a:solidFill>
            <a:schemeClr val="tx1"/>
          </a:solidFill>
          <a:latin typeface="Arial Narrow" pitchFamily="34" charset="0"/>
        </a:defRPr>
      </a:lvl4pPr>
      <a:lvl5pPr marL="119380" indent="-119380" algn="l" rtl="0" eaLnBrk="1" fontAlgn="base" hangingPunct="1">
        <a:spcBef>
          <a:spcPct val="0"/>
        </a:spcBef>
        <a:spcAft>
          <a:spcPct val="0"/>
        </a:spcAft>
        <a:defRPr sz="3600" b="1">
          <a:solidFill>
            <a:schemeClr val="tx1"/>
          </a:solidFill>
          <a:latin typeface="Arial Narrow"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Visio___.vsdx"/><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914400"/>
            <a:ext cx="7772400" cy="2263775"/>
          </a:xfrm>
        </p:spPr>
        <p:txBody>
          <a:bodyPr/>
          <a:lstStyle/>
          <a:p>
            <a:pPr marL="0" indent="0"/>
            <a:r>
              <a:rPr lang="zh-CN" altLang="en-US" dirty="0">
                <a:latin typeface="等线" panose="02010600030101010101" pitchFamily="2" charset="-122"/>
                <a:ea typeface="等线" panose="02010600030101010101" pitchFamily="2" charset="-122"/>
              </a:rPr>
              <a:t>同步操作设计与实现</a:t>
            </a:r>
            <a:br>
              <a:rPr lang="en-US" dirty="0">
                <a:latin typeface="等线" panose="02010600030101010101" pitchFamily="2" charset="-122"/>
                <a:ea typeface="等线" panose="02010600030101010101" pitchFamily="2" charset="-122"/>
              </a:rPr>
            </a:br>
            <a:br>
              <a:rPr lang="en-US" altLang="zh-CN" sz="2000" kern="1200">
                <a:latin typeface="等线" panose="02010600030101010101" pitchFamily="2" charset="-122"/>
                <a:ea typeface="等线" panose="02010600030101010101" pitchFamily="2" charset="-122"/>
                <a:sym typeface="+mn-ea"/>
              </a:rPr>
            </a:br>
            <a:r>
              <a:rPr lang="en-US" altLang="zh-CN" sz="2000" b="0">
                <a:latin typeface="等线" panose="02010600030101010101" pitchFamily="2" charset="-122"/>
                <a:ea typeface="等线" panose="02010600030101010101" pitchFamily="2" charset="-122"/>
                <a:sym typeface="+mn-ea"/>
              </a:rPr>
              <a:t>2024.10.25</a:t>
            </a:r>
            <a:endParaRPr lang="en-US" sz="2000" b="0" dirty="0">
              <a:latin typeface="等线" panose="02010600030101010101" pitchFamily="2" charset="-122"/>
              <a:ea typeface="等线" panose="02010600030101010101" pitchFamily="2" charset="-122"/>
            </a:endParaRPr>
          </a:p>
        </p:txBody>
      </p:sp>
      <p:sp>
        <p:nvSpPr>
          <p:cNvPr id="9219" name="Subtitle 2"/>
          <p:cNvSpPr>
            <a:spLocks noGrp="1"/>
          </p:cNvSpPr>
          <p:nvPr>
            <p:ph type="subTitle" idx="1"/>
          </p:nvPr>
        </p:nvSpPr>
        <p:spPr>
          <a:xfrm>
            <a:off x="705896" y="3886200"/>
            <a:ext cx="7678738" cy="2057400"/>
          </a:xfrm>
        </p:spPr>
        <p:txBody>
          <a:bodyPr/>
          <a:lstStyle/>
          <a:p>
            <a:r>
              <a:rPr lang="zh-CN" altLang="en-US" b="1" dirty="0">
                <a:latin typeface="等线" panose="02010600030101010101" pitchFamily="2" charset="-122"/>
                <a:ea typeface="等线" panose="02010600030101010101" pitchFamily="2" charset="-122"/>
              </a:rPr>
              <a:t>杨帆</a:t>
            </a:r>
            <a:endParaRPr lang="en-US"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yangfan2020@ict.ac.cn</a:t>
            </a:r>
            <a:endParaRPr lang="zh-CN" altLang="en-US" b="1" dirty="0">
              <a:latin typeface="等线" panose="02010600030101010101" pitchFamily="2" charset="-122"/>
              <a:ea typeface="等线"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访问临界资源应当遵循的准则</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solidFill>
                  <a:srgbClr val="C00000"/>
                </a:solidFill>
                <a:latin typeface="等线" panose="02010600030101010101" pitchFamily="2" charset="-122"/>
                <a:ea typeface="等线" panose="02010600030101010101" pitchFamily="2" charset="-122"/>
              </a:rPr>
              <a:t>空闲让进：</a:t>
            </a:r>
            <a:r>
              <a:rPr lang="zh-CN" altLang="en-US" dirty="0">
                <a:latin typeface="等线" panose="02010600030101010101" pitchFamily="2" charset="-122"/>
                <a:ea typeface="等线" panose="02010600030101010101" pitchFamily="2" charset="-122"/>
              </a:rPr>
              <a:t>若无进程处于临界区时，应允许一个进程进入临界区</a:t>
            </a:r>
          </a:p>
          <a:p>
            <a:pPr>
              <a:lnSpc>
                <a:spcPct val="150000"/>
              </a:lnSpc>
              <a:buFont typeface="Wingdings" panose="05000000000000000000" pitchFamily="2" charset="2"/>
              <a:buChar char="n"/>
            </a:pPr>
            <a:r>
              <a:rPr lang="zh-CN" altLang="en-US" dirty="0">
                <a:solidFill>
                  <a:srgbClr val="C00000"/>
                </a:solidFill>
                <a:latin typeface="等线" panose="02010600030101010101" pitchFamily="2" charset="-122"/>
                <a:ea typeface="等线" panose="02010600030101010101" pitchFamily="2" charset="-122"/>
              </a:rPr>
              <a:t>忙则等待：</a:t>
            </a:r>
            <a:r>
              <a:rPr lang="zh-CN" altLang="en-US" dirty="0">
                <a:latin typeface="等线" panose="02010600030101010101" pitchFamily="2" charset="-122"/>
                <a:ea typeface="等线" panose="02010600030101010101" pitchFamily="2" charset="-122"/>
              </a:rPr>
              <a:t>当已有进程进入临界区，其他进程必须等待</a:t>
            </a:r>
          </a:p>
          <a:p>
            <a:pPr>
              <a:lnSpc>
                <a:spcPct val="150000"/>
              </a:lnSpc>
              <a:buFont typeface="Wingdings" panose="05000000000000000000" pitchFamily="2" charset="2"/>
              <a:buChar char="n"/>
            </a:pPr>
            <a:r>
              <a:rPr lang="zh-CN" altLang="en-US" dirty="0">
                <a:solidFill>
                  <a:srgbClr val="C00000"/>
                </a:solidFill>
                <a:latin typeface="等线" panose="02010600030101010101" pitchFamily="2" charset="-122"/>
                <a:ea typeface="等线" panose="02010600030101010101" pitchFamily="2" charset="-122"/>
              </a:rPr>
              <a:t>有限等待：</a:t>
            </a:r>
            <a:r>
              <a:rPr lang="zh-CN" altLang="en-US" dirty="0">
                <a:latin typeface="等线" panose="02010600030101010101" pitchFamily="2" charset="-122"/>
                <a:ea typeface="等线" panose="02010600030101010101" pitchFamily="2" charset="-122"/>
              </a:rPr>
              <a:t>应保证要求进入临界区的进程在有限时间内进入临界区</a:t>
            </a:r>
          </a:p>
          <a:p>
            <a:pPr>
              <a:lnSpc>
                <a:spcPct val="150000"/>
              </a:lnSpc>
              <a:buFont typeface="Wingdings" panose="05000000000000000000" pitchFamily="2" charset="2"/>
              <a:buChar char="n"/>
            </a:pPr>
            <a:r>
              <a:rPr lang="zh-CN" altLang="en-US" dirty="0">
                <a:solidFill>
                  <a:srgbClr val="C00000"/>
                </a:solidFill>
                <a:latin typeface="等线" panose="02010600030101010101" pitchFamily="2" charset="-122"/>
                <a:ea typeface="等线" panose="02010600030101010101" pitchFamily="2" charset="-122"/>
              </a:rPr>
              <a:t>让权等待：</a:t>
            </a:r>
            <a:r>
              <a:rPr lang="zh-CN" altLang="en-US" dirty="0">
                <a:latin typeface="等线" panose="02010600030101010101" pitchFamily="2" charset="-122"/>
                <a:ea typeface="等线" panose="02010600030101010101" pitchFamily="2" charset="-122"/>
              </a:rPr>
              <a:t>当进程不能进入自己的临界区时，应</a:t>
            </a:r>
            <a:r>
              <a:rPr lang="zh-CN" altLang="en-US">
                <a:latin typeface="等线" panose="02010600030101010101" pitchFamily="2" charset="-122"/>
                <a:ea typeface="等线" panose="02010600030101010101" pitchFamily="2" charset="-122"/>
              </a:rPr>
              <a:t>释放处理器</a:t>
            </a:r>
            <a:endParaRPr lang="zh-CN" altLang="en-US" dirty="0">
              <a:latin typeface="等线" panose="02010600030101010101" pitchFamily="2" charset="-122"/>
              <a:ea typeface="等线" panose="02010600030101010101" pitchFamily="2" charset="-122"/>
            </a:endParaRPr>
          </a:p>
          <a:p>
            <a:pPr>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46772683"/>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数据并行</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数组相加</a:t>
            </a:r>
            <a:endParaRPr lang="en-US" altLang="zh-CN" dirty="0">
              <a:latin typeface="等线" panose="02010600030101010101" pitchFamily="2" charset="-122"/>
              <a:ea typeface="等线" panose="02010600030101010101" pitchFamily="2" charset="-122"/>
            </a:endParaRPr>
          </a:p>
        </p:txBody>
      </p:sp>
      <p:sp>
        <p:nvSpPr>
          <p:cNvPr id="2" name="文本占位符 342018">
            <a:extLst>
              <a:ext uri="{FF2B5EF4-FFF2-40B4-BE49-F238E27FC236}">
                <a16:creationId xmlns:a16="http://schemas.microsoft.com/office/drawing/2014/main" id="{DA9F4C62-A3A3-FDAC-05C6-4DD4F72BC387}"/>
              </a:ext>
            </a:extLst>
          </p:cNvPr>
          <p:cNvSpPr txBox="1">
            <a:spLocks/>
          </p:cNvSpPr>
          <p:nvPr/>
        </p:nvSpPr>
        <p:spPr bwMode="auto">
          <a:xfrm>
            <a:off x="273199" y="914400"/>
            <a:ext cx="8888730" cy="40386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ts val="0"/>
              </a:spcBef>
            </a:pPr>
            <a:r>
              <a:rPr lang="zh-CN" altLang="en-US" kern="0" dirty="0">
                <a:latin typeface="等线" panose="02010600030101010101" pitchFamily="2" charset="-122"/>
                <a:ea typeface="等线" panose="02010600030101010101" pitchFamily="2" charset="-122"/>
              </a:rPr>
              <a:t>并行程序设计语言中有一个专门用于说明数据并行的语句结构 </a:t>
            </a:r>
            <a:r>
              <a:rPr lang="en-US" altLang="zh-CN" kern="0" dirty="0" err="1">
                <a:latin typeface="等线" panose="02010600030101010101" pitchFamily="2" charset="-122"/>
                <a:ea typeface="等线" panose="02010600030101010101" pitchFamily="2" charset="-122"/>
              </a:rPr>
              <a:t>forall</a:t>
            </a:r>
            <a:r>
              <a:rPr lang="en-US" altLang="zh-CN" kern="0" dirty="0">
                <a:latin typeface="等线" panose="02010600030101010101" pitchFamily="2" charset="-122"/>
                <a:ea typeface="等线" panose="02010600030101010101" pitchFamily="2" charset="-122"/>
              </a:rPr>
              <a:t> </a:t>
            </a:r>
            <a:r>
              <a:rPr lang="zh-CN" altLang="en-US" kern="0" dirty="0">
                <a:latin typeface="等线" panose="02010600030101010101" pitchFamily="2" charset="-122"/>
                <a:ea typeface="等线" panose="02010600030101010101" pitchFamily="2" charset="-122"/>
              </a:rPr>
              <a:t>语句。</a:t>
            </a:r>
          </a:p>
          <a:p>
            <a:pPr marL="457200" lvl="1" indent="0">
              <a:lnSpc>
                <a:spcPct val="125000"/>
              </a:lnSpc>
              <a:spcBef>
                <a:spcPts val="0"/>
              </a:spcBef>
              <a:buNone/>
            </a:pPr>
            <a:r>
              <a:rPr lang="zh-CN" altLang="en-US" kern="0" dirty="0">
                <a:latin typeface="等线" panose="02010600030101010101" pitchFamily="2" charset="-122"/>
                <a:ea typeface="等线" panose="02010600030101010101" pitchFamily="2" charset="-122"/>
              </a:rPr>
              <a:t>语法：</a:t>
            </a:r>
            <a:r>
              <a:rPr lang="en-US" altLang="zh-CN" kern="0" dirty="0" err="1">
                <a:latin typeface="等线" panose="02010600030101010101" pitchFamily="2" charset="-122"/>
                <a:ea typeface="等线" panose="02010600030101010101" pitchFamily="2" charset="-122"/>
              </a:rPr>
              <a:t>forall</a:t>
            </a:r>
            <a:r>
              <a:rPr lang="en-US" altLang="zh-CN" kern="0" dirty="0">
                <a:latin typeface="等线" panose="02010600030101010101" pitchFamily="2" charset="-122"/>
                <a:ea typeface="等线" panose="02010600030101010101" pitchFamily="2" charset="-122"/>
              </a:rPr>
              <a:t> (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 0;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&lt; n;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  </a:t>
            </a:r>
          </a:p>
          <a:p>
            <a:pPr marL="800100" lvl="2" indent="0">
              <a:lnSpc>
                <a:spcPct val="125000"/>
              </a:lnSpc>
              <a:spcBef>
                <a:spcPts val="0"/>
              </a:spcBef>
              <a:buNone/>
            </a:pPr>
            <a:r>
              <a:rPr lang="en-US" altLang="zh-CN" kern="0" dirty="0">
                <a:latin typeface="等线" panose="02010600030101010101" pitchFamily="2" charset="-122"/>
                <a:ea typeface="等线" panose="02010600030101010101" pitchFamily="2" charset="-122"/>
              </a:rPr>
              <a:t>  {          </a:t>
            </a:r>
          </a:p>
          <a:p>
            <a:pPr marL="0" indent="0">
              <a:lnSpc>
                <a:spcPct val="125000"/>
              </a:lnSpc>
              <a:spcBef>
                <a:spcPts val="0"/>
              </a:spcBef>
              <a:buNone/>
            </a:pPr>
            <a:r>
              <a:rPr lang="en-US" altLang="zh-CN" sz="2000" kern="0" dirty="0">
                <a:latin typeface="等线" panose="02010600030101010101" pitchFamily="2" charset="-122"/>
                <a:ea typeface="等线" panose="02010600030101010101" pitchFamily="2" charset="-122"/>
              </a:rPr>
              <a:t>		body</a:t>
            </a:r>
          </a:p>
          <a:p>
            <a:pPr marL="0" indent="0">
              <a:lnSpc>
                <a:spcPct val="125000"/>
              </a:lnSpc>
              <a:spcBef>
                <a:spcPts val="0"/>
              </a:spcBef>
              <a:buNone/>
            </a:pPr>
            <a:r>
              <a:rPr lang="en-US" altLang="zh-CN" sz="2000" kern="0" dirty="0">
                <a:latin typeface="等线" panose="02010600030101010101" pitchFamily="2" charset="-122"/>
                <a:ea typeface="等线" panose="02010600030101010101" pitchFamily="2" charset="-122"/>
              </a:rPr>
              <a:t>	}  </a:t>
            </a:r>
          </a:p>
          <a:p>
            <a:pPr>
              <a:lnSpc>
                <a:spcPct val="125000"/>
              </a:lnSpc>
              <a:spcBef>
                <a:spcPts val="0"/>
              </a:spcBef>
            </a:pPr>
            <a:r>
              <a:rPr lang="zh-CN" altLang="en-US" kern="0" dirty="0">
                <a:latin typeface="等线" panose="02010600030101010101" pitchFamily="2" charset="-122"/>
                <a:ea typeface="等线" panose="02010600030101010101" pitchFamily="2" charset="-122"/>
              </a:rPr>
              <a:t>语义：</a:t>
            </a:r>
            <a:r>
              <a:rPr lang="en-US" altLang="zh-CN" kern="0" dirty="0">
                <a:latin typeface="等线" panose="02010600030101010101" pitchFamily="2" charset="-122"/>
                <a:ea typeface="等线" panose="02010600030101010101" pitchFamily="2" charset="-122"/>
              </a:rPr>
              <a:t>body </a:t>
            </a:r>
            <a:r>
              <a:rPr lang="zh-CN" altLang="en-US" kern="0" dirty="0">
                <a:latin typeface="等线" panose="02010600030101010101" pitchFamily="2" charset="-122"/>
                <a:ea typeface="等线" panose="02010600030101010101" pitchFamily="2" charset="-122"/>
              </a:rPr>
              <a:t>中的语句序列的 </a:t>
            </a:r>
            <a:r>
              <a:rPr lang="en-US" altLang="zh-CN" kern="0" dirty="0">
                <a:latin typeface="等线" panose="02010600030101010101" pitchFamily="2" charset="-122"/>
                <a:ea typeface="等线" panose="02010600030101010101" pitchFamily="2" charset="-122"/>
              </a:rPr>
              <a:t>n </a:t>
            </a:r>
            <a:r>
              <a:rPr lang="zh-CN" altLang="en-US" kern="0" dirty="0">
                <a:latin typeface="等线" panose="02010600030101010101" pitchFamily="2" charset="-122"/>
                <a:ea typeface="等线" panose="02010600030101010101" pitchFamily="2" charset="-122"/>
              </a:rPr>
              <a:t>个实例被同时执行。</a:t>
            </a:r>
          </a:p>
          <a:p>
            <a:pPr>
              <a:lnSpc>
                <a:spcPct val="125000"/>
              </a:lnSpc>
              <a:spcBef>
                <a:spcPts val="0"/>
              </a:spcBef>
            </a:pPr>
            <a:r>
              <a:rPr lang="zh-CN" altLang="en-US" kern="0" dirty="0">
                <a:latin typeface="等线" panose="02010600030101010101" pitchFamily="2" charset="-122"/>
                <a:ea typeface="等线" panose="02010600030101010101" pitchFamily="2" charset="-122"/>
              </a:rPr>
              <a:t>“循环变量”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a:t>
            </a:r>
            <a:r>
              <a:rPr lang="zh-CN" altLang="en-US" kern="0" dirty="0">
                <a:latin typeface="等线" panose="02010600030101010101" pitchFamily="2" charset="-122"/>
                <a:ea typeface="等线" panose="02010600030101010101" pitchFamily="2" charset="-122"/>
              </a:rPr>
              <a:t>的每一个值仅对一个实例有效，即：</a:t>
            </a:r>
          </a:p>
          <a:p>
            <a:pPr lvl="1">
              <a:lnSpc>
                <a:spcPct val="125000"/>
              </a:lnSpc>
              <a:spcBef>
                <a:spcPts val="0"/>
              </a:spcBef>
            </a:pP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 0 </a:t>
            </a:r>
            <a:r>
              <a:rPr lang="zh-CN" altLang="en-US" kern="0" dirty="0">
                <a:latin typeface="等线" panose="02010600030101010101" pitchFamily="2" charset="-122"/>
                <a:ea typeface="等线" panose="02010600030101010101" pitchFamily="2" charset="-122"/>
              </a:rPr>
              <a:t>时，对 </a:t>
            </a:r>
            <a:r>
              <a:rPr lang="en-US" altLang="zh-CN" kern="0" dirty="0">
                <a:latin typeface="等线" panose="02010600030101010101" pitchFamily="2" charset="-122"/>
                <a:ea typeface="等线" panose="02010600030101010101" pitchFamily="2" charset="-122"/>
              </a:rPr>
              <a:t>body </a:t>
            </a:r>
            <a:r>
              <a:rPr lang="zh-CN" altLang="en-US" kern="0" dirty="0">
                <a:latin typeface="等线" panose="02010600030101010101" pitchFamily="2" charset="-122"/>
                <a:ea typeface="等线" panose="02010600030101010101" pitchFamily="2" charset="-122"/>
              </a:rPr>
              <a:t>的第一个实例有效</a:t>
            </a:r>
            <a:r>
              <a:rPr lang="en-US" altLang="zh-CN" kern="0" dirty="0">
                <a:latin typeface="等线" panose="02010600030101010101" pitchFamily="2" charset="-122"/>
                <a:ea typeface="等线" panose="02010600030101010101" pitchFamily="2" charset="-122"/>
              </a:rPr>
              <a:t>;</a:t>
            </a:r>
          </a:p>
          <a:p>
            <a:pPr lvl="1">
              <a:lnSpc>
                <a:spcPct val="125000"/>
              </a:lnSpc>
              <a:spcBef>
                <a:spcPts val="0"/>
              </a:spcBef>
            </a:pP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 1 </a:t>
            </a:r>
            <a:r>
              <a:rPr lang="zh-CN" altLang="en-US" kern="0" dirty="0">
                <a:latin typeface="等线" panose="02010600030101010101" pitchFamily="2" charset="-122"/>
                <a:ea typeface="等线" panose="02010600030101010101" pitchFamily="2" charset="-122"/>
              </a:rPr>
              <a:t>时，对 </a:t>
            </a:r>
            <a:r>
              <a:rPr lang="en-US" altLang="zh-CN" kern="0" dirty="0">
                <a:latin typeface="等线" panose="02010600030101010101" pitchFamily="2" charset="-122"/>
                <a:ea typeface="等线" panose="02010600030101010101" pitchFamily="2" charset="-122"/>
              </a:rPr>
              <a:t>body </a:t>
            </a:r>
            <a:r>
              <a:rPr lang="zh-CN" altLang="en-US" kern="0" dirty="0">
                <a:latin typeface="等线" panose="02010600030101010101" pitchFamily="2" charset="-122"/>
                <a:ea typeface="等线" panose="02010600030101010101" pitchFamily="2" charset="-122"/>
              </a:rPr>
              <a:t>的第二个实例有效</a:t>
            </a:r>
            <a:r>
              <a:rPr lang="en-US" altLang="zh-CN" kern="0" dirty="0">
                <a:latin typeface="等线" panose="02010600030101010101" pitchFamily="2" charset="-122"/>
                <a:ea typeface="等线" panose="02010600030101010101" pitchFamily="2" charset="-122"/>
              </a:rPr>
              <a:t>;</a:t>
            </a:r>
          </a:p>
          <a:p>
            <a:pPr lvl="1">
              <a:lnSpc>
                <a:spcPct val="125000"/>
              </a:lnSpc>
              <a:spcBef>
                <a:spcPts val="0"/>
              </a:spcBef>
            </a:pPr>
            <a:r>
              <a:rPr lang="en-US" altLang="zh-CN" kern="0" dirty="0">
                <a:latin typeface="等线" panose="02010600030101010101" pitchFamily="2" charset="-122"/>
                <a:ea typeface="等线" panose="02010600030101010101" pitchFamily="2" charset="-122"/>
              </a:rPr>
              <a:t>……</a:t>
            </a:r>
            <a:endParaRPr lang="zh-CN" altLang="en-US" kern="0" dirty="0">
              <a:solidFill>
                <a:srgbClr val="99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00069654"/>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数据并行</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数组相加</a:t>
            </a:r>
            <a:endParaRPr lang="en-US" altLang="zh-CN" dirty="0">
              <a:latin typeface="等线" panose="02010600030101010101" pitchFamily="2" charset="-122"/>
              <a:ea typeface="等线" panose="02010600030101010101" pitchFamily="2" charset="-122"/>
            </a:endParaRPr>
          </a:p>
        </p:txBody>
      </p:sp>
      <p:sp>
        <p:nvSpPr>
          <p:cNvPr id="2" name="文本占位符 342018">
            <a:extLst>
              <a:ext uri="{FF2B5EF4-FFF2-40B4-BE49-F238E27FC236}">
                <a16:creationId xmlns:a16="http://schemas.microsoft.com/office/drawing/2014/main" id="{DA9F4C62-A3A3-FDAC-05C6-4DD4F72BC387}"/>
              </a:ext>
            </a:extLst>
          </p:cNvPr>
          <p:cNvSpPr txBox="1">
            <a:spLocks/>
          </p:cNvSpPr>
          <p:nvPr/>
        </p:nvSpPr>
        <p:spPr bwMode="auto">
          <a:xfrm>
            <a:off x="273199" y="914400"/>
            <a:ext cx="8888730" cy="40386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ts val="0"/>
              </a:spcBef>
            </a:pPr>
            <a:r>
              <a:rPr lang="zh-CN" altLang="en-US" kern="0" dirty="0">
                <a:latin typeface="等线" panose="02010600030101010101" pitchFamily="2" charset="-122"/>
                <a:ea typeface="等线" panose="02010600030101010101" pitchFamily="2" charset="-122"/>
              </a:rPr>
              <a:t>例</a:t>
            </a:r>
            <a:r>
              <a:rPr lang="en-US" altLang="zh-CN" kern="0" dirty="0">
                <a:latin typeface="等线" panose="02010600030101010101" pitchFamily="2" charset="-122"/>
                <a:ea typeface="等线" panose="02010600030101010101" pitchFamily="2" charset="-122"/>
              </a:rPr>
              <a:t>1’ </a:t>
            </a:r>
            <a:r>
              <a:rPr lang="zh-CN" altLang="en-US" kern="0" dirty="0">
                <a:latin typeface="等线" panose="02010600030101010101" pitchFamily="2" charset="-122"/>
                <a:ea typeface="等线" panose="02010600030101010101" pitchFamily="2" charset="-122"/>
              </a:rPr>
              <a:t>：两个具有</a:t>
            </a:r>
            <a:r>
              <a:rPr lang="en-US" altLang="zh-CN" kern="0" dirty="0">
                <a:latin typeface="等线" panose="02010600030101010101" pitchFamily="2" charset="-122"/>
                <a:ea typeface="等线" panose="02010600030101010101" pitchFamily="2" charset="-122"/>
              </a:rPr>
              <a:t>n</a:t>
            </a:r>
            <a:r>
              <a:rPr lang="zh-CN" altLang="en-US" kern="0" dirty="0">
                <a:latin typeface="等线" panose="02010600030101010101" pitchFamily="2" charset="-122"/>
                <a:ea typeface="等线" panose="02010600030101010101" pitchFamily="2" charset="-122"/>
              </a:rPr>
              <a:t>个元素的数组进行相加数据并行代码可写为：</a:t>
            </a:r>
          </a:p>
          <a:p>
            <a:pPr marL="400050" lvl="1" indent="0">
              <a:lnSpc>
                <a:spcPct val="125000"/>
              </a:lnSpc>
              <a:spcBef>
                <a:spcPts val="0"/>
              </a:spcBef>
              <a:buNone/>
            </a:pPr>
            <a:r>
              <a:rPr lang="en-US" altLang="zh-CN" sz="1600" kern="0" dirty="0" err="1">
                <a:latin typeface="等线" panose="02010600030101010101" pitchFamily="2" charset="-122"/>
                <a:ea typeface="等线" panose="02010600030101010101" pitchFamily="2" charset="-122"/>
              </a:rPr>
              <a:t>forall</a:t>
            </a:r>
            <a:r>
              <a:rPr lang="en-US" altLang="zh-CN" sz="1600" kern="0" dirty="0">
                <a:latin typeface="等线" panose="02010600030101010101" pitchFamily="2" charset="-122"/>
                <a:ea typeface="等线" panose="02010600030101010101" pitchFamily="2" charset="-122"/>
              </a:rPr>
              <a:t>  ( </a:t>
            </a:r>
            <a:r>
              <a:rPr lang="en-US" altLang="zh-CN" sz="1600" kern="0" dirty="0" err="1">
                <a:latin typeface="等线" panose="02010600030101010101" pitchFamily="2" charset="-122"/>
                <a:ea typeface="等线" panose="02010600030101010101" pitchFamily="2" charset="-122"/>
              </a:rPr>
              <a:t>i</a:t>
            </a:r>
            <a:r>
              <a:rPr lang="en-US" altLang="zh-CN" sz="1600" kern="0" dirty="0">
                <a:latin typeface="等线" panose="02010600030101010101" pitchFamily="2" charset="-122"/>
                <a:ea typeface="等线" panose="02010600030101010101" pitchFamily="2" charset="-122"/>
              </a:rPr>
              <a:t> = 0; </a:t>
            </a:r>
            <a:r>
              <a:rPr lang="en-US" altLang="zh-CN" sz="1600" kern="0" dirty="0" err="1">
                <a:latin typeface="等线" panose="02010600030101010101" pitchFamily="2" charset="-122"/>
                <a:ea typeface="等线" panose="02010600030101010101" pitchFamily="2" charset="-122"/>
              </a:rPr>
              <a:t>i</a:t>
            </a:r>
            <a:r>
              <a:rPr lang="en-US" altLang="zh-CN" sz="1600" kern="0" dirty="0">
                <a:latin typeface="等线" panose="02010600030101010101" pitchFamily="2" charset="-122"/>
                <a:ea typeface="等线" panose="02010600030101010101" pitchFamily="2" charset="-122"/>
              </a:rPr>
              <a:t> &lt; n; </a:t>
            </a:r>
            <a:r>
              <a:rPr lang="en-US" altLang="zh-CN" sz="1600" kern="0" dirty="0" err="1">
                <a:latin typeface="等线" panose="02010600030101010101" pitchFamily="2" charset="-122"/>
                <a:ea typeface="等线" panose="02010600030101010101" pitchFamily="2" charset="-122"/>
              </a:rPr>
              <a:t>i</a:t>
            </a:r>
            <a:r>
              <a:rPr lang="en-US" altLang="zh-CN" sz="1600" kern="0" dirty="0">
                <a:latin typeface="等线" panose="02010600030101010101" pitchFamily="2" charset="-122"/>
                <a:ea typeface="等线" panose="02010600030101010101" pitchFamily="2" charset="-122"/>
              </a:rPr>
              <a:t>++ )</a:t>
            </a:r>
          </a:p>
          <a:p>
            <a:pPr marL="400050" lvl="1" indent="0">
              <a:lnSpc>
                <a:spcPct val="125000"/>
              </a:lnSpc>
              <a:spcBef>
                <a:spcPts val="0"/>
              </a:spcBef>
              <a:buNone/>
            </a:pPr>
            <a:r>
              <a:rPr lang="en-US" altLang="zh-CN" sz="1600" kern="0" dirty="0">
                <a:latin typeface="等线" panose="02010600030101010101" pitchFamily="2" charset="-122"/>
                <a:ea typeface="等线" panose="02010600030101010101" pitchFamily="2" charset="-122"/>
              </a:rPr>
              <a:t>	A[ </a:t>
            </a:r>
            <a:r>
              <a:rPr lang="en-US" altLang="zh-CN" sz="1600" kern="0" dirty="0" err="1">
                <a:latin typeface="等线" panose="02010600030101010101" pitchFamily="2" charset="-122"/>
                <a:ea typeface="等线" panose="02010600030101010101" pitchFamily="2" charset="-122"/>
              </a:rPr>
              <a:t>i</a:t>
            </a:r>
            <a:r>
              <a:rPr lang="en-US" altLang="zh-CN" sz="1600" kern="0" dirty="0">
                <a:latin typeface="等线" panose="02010600030101010101" pitchFamily="2" charset="-122"/>
                <a:ea typeface="等线" panose="02010600030101010101" pitchFamily="2" charset="-122"/>
              </a:rPr>
              <a:t> ] = B[ </a:t>
            </a:r>
            <a:r>
              <a:rPr lang="en-US" altLang="zh-CN" sz="1600" kern="0" dirty="0" err="1">
                <a:latin typeface="等线" panose="02010600030101010101" pitchFamily="2" charset="-122"/>
                <a:ea typeface="等线" panose="02010600030101010101" pitchFamily="2" charset="-122"/>
              </a:rPr>
              <a:t>i</a:t>
            </a:r>
            <a:r>
              <a:rPr lang="en-US" altLang="zh-CN" sz="1600" kern="0" dirty="0">
                <a:latin typeface="等线" panose="02010600030101010101" pitchFamily="2" charset="-122"/>
                <a:ea typeface="等线" panose="02010600030101010101" pitchFamily="2" charset="-122"/>
              </a:rPr>
              <a:t> ] + C[ </a:t>
            </a:r>
            <a:r>
              <a:rPr lang="en-US" altLang="zh-CN" sz="1600" kern="0" dirty="0" err="1">
                <a:latin typeface="等线" panose="02010600030101010101" pitchFamily="2" charset="-122"/>
                <a:ea typeface="等线" panose="02010600030101010101" pitchFamily="2" charset="-122"/>
              </a:rPr>
              <a:t>i</a:t>
            </a:r>
            <a:r>
              <a:rPr lang="en-US" altLang="zh-CN" sz="1600" kern="0" dirty="0">
                <a:latin typeface="等线" panose="02010600030101010101" pitchFamily="2" charset="-122"/>
                <a:ea typeface="等线" panose="02010600030101010101" pitchFamily="2" charset="-122"/>
              </a:rPr>
              <a:t> ]; </a:t>
            </a:r>
          </a:p>
          <a:p>
            <a:pPr>
              <a:lnSpc>
                <a:spcPct val="125000"/>
              </a:lnSpc>
              <a:spcBef>
                <a:spcPts val="0"/>
              </a:spcBef>
            </a:pPr>
            <a:r>
              <a:rPr lang="zh-CN" altLang="en-US" kern="0" dirty="0">
                <a:latin typeface="等线" panose="02010600030101010101" pitchFamily="2" charset="-122"/>
                <a:ea typeface="等线" panose="02010600030101010101" pitchFamily="2" charset="-122"/>
              </a:rPr>
              <a:t>如果希望将数组 </a:t>
            </a:r>
            <a:r>
              <a:rPr lang="en-US" altLang="zh-CN" kern="0" dirty="0">
                <a:latin typeface="等线" panose="02010600030101010101" pitchFamily="2" charset="-122"/>
                <a:ea typeface="等线" panose="02010600030101010101" pitchFamily="2" charset="-122"/>
              </a:rPr>
              <a:t>A </a:t>
            </a:r>
            <a:r>
              <a:rPr lang="zh-CN" altLang="en-US" kern="0" dirty="0">
                <a:latin typeface="等线" panose="02010600030101010101" pitchFamily="2" charset="-122"/>
                <a:ea typeface="等线" panose="02010600030101010101" pitchFamily="2" charset="-122"/>
              </a:rPr>
              <a:t>的第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a:t>
            </a:r>
            <a:r>
              <a:rPr lang="zh-CN" altLang="en-US" kern="0" dirty="0">
                <a:latin typeface="等线" panose="02010600030101010101" pitchFamily="2" charset="-122"/>
                <a:ea typeface="等线" panose="02010600030101010101" pitchFamily="2" charset="-122"/>
              </a:rPr>
              <a:t>个元素加上 </a:t>
            </a:r>
            <a:r>
              <a:rPr lang="en-US" altLang="zh-CN" kern="0" dirty="0" err="1">
                <a:latin typeface="等线" panose="02010600030101010101" pitchFamily="2" charset="-122"/>
                <a:ea typeface="等线" panose="02010600030101010101" pitchFamily="2" charset="-122"/>
              </a:rPr>
              <a:t>i</a:t>
            </a:r>
            <a:r>
              <a:rPr lang="zh-CN" altLang="en-US" kern="0" dirty="0">
                <a:latin typeface="等线" panose="02010600030101010101" pitchFamily="2" charset="-122"/>
                <a:ea typeface="等线" panose="02010600030101010101" pitchFamily="2" charset="-122"/>
              </a:rPr>
              <a:t>，其数据并行代码可写为：</a:t>
            </a:r>
          </a:p>
          <a:p>
            <a:pPr marL="400050" lvl="1" indent="0">
              <a:lnSpc>
                <a:spcPct val="125000"/>
              </a:lnSpc>
              <a:spcBef>
                <a:spcPts val="0"/>
              </a:spcBef>
              <a:buNone/>
            </a:pPr>
            <a:r>
              <a:rPr lang="zh-CN" altLang="en-US" sz="1600" kern="0" dirty="0">
                <a:latin typeface="等线" panose="02010600030101010101" pitchFamily="2" charset="-122"/>
                <a:ea typeface="等线" panose="02010600030101010101" pitchFamily="2" charset="-122"/>
              </a:rPr>
              <a:t> </a:t>
            </a:r>
            <a:r>
              <a:rPr lang="en-US" altLang="zh-CN" sz="1600" kern="0" dirty="0" err="1">
                <a:latin typeface="等线" panose="02010600030101010101" pitchFamily="2" charset="-122"/>
                <a:ea typeface="等线" panose="02010600030101010101" pitchFamily="2" charset="-122"/>
              </a:rPr>
              <a:t>forall</a:t>
            </a:r>
            <a:r>
              <a:rPr lang="en-US" altLang="zh-CN" sz="1600" kern="0" dirty="0">
                <a:latin typeface="等线" panose="02010600030101010101" pitchFamily="2" charset="-122"/>
                <a:ea typeface="等线" panose="02010600030101010101" pitchFamily="2" charset="-122"/>
              </a:rPr>
              <a:t>  ( </a:t>
            </a:r>
            <a:r>
              <a:rPr lang="en-US" altLang="zh-CN" sz="1600" kern="0" dirty="0" err="1">
                <a:latin typeface="等线" panose="02010600030101010101" pitchFamily="2" charset="-122"/>
                <a:ea typeface="等线" panose="02010600030101010101" pitchFamily="2" charset="-122"/>
              </a:rPr>
              <a:t>i</a:t>
            </a:r>
            <a:r>
              <a:rPr lang="en-US" altLang="zh-CN" sz="1600" kern="0" dirty="0">
                <a:latin typeface="等线" panose="02010600030101010101" pitchFamily="2" charset="-122"/>
                <a:ea typeface="等线" panose="02010600030101010101" pitchFamily="2" charset="-122"/>
              </a:rPr>
              <a:t> = 0; </a:t>
            </a:r>
            <a:r>
              <a:rPr lang="en-US" altLang="zh-CN" sz="1600" kern="0" dirty="0" err="1">
                <a:latin typeface="等线" panose="02010600030101010101" pitchFamily="2" charset="-122"/>
                <a:ea typeface="等线" panose="02010600030101010101" pitchFamily="2" charset="-122"/>
              </a:rPr>
              <a:t>i</a:t>
            </a:r>
            <a:r>
              <a:rPr lang="en-US" altLang="zh-CN" sz="1600" kern="0" dirty="0">
                <a:latin typeface="等线" panose="02010600030101010101" pitchFamily="2" charset="-122"/>
                <a:ea typeface="等线" panose="02010600030101010101" pitchFamily="2" charset="-122"/>
              </a:rPr>
              <a:t> &lt; n; </a:t>
            </a:r>
            <a:r>
              <a:rPr lang="en-US" altLang="zh-CN" sz="1600" kern="0" dirty="0" err="1">
                <a:latin typeface="等线" panose="02010600030101010101" pitchFamily="2" charset="-122"/>
                <a:ea typeface="等线" panose="02010600030101010101" pitchFamily="2" charset="-122"/>
              </a:rPr>
              <a:t>i</a:t>
            </a:r>
            <a:r>
              <a:rPr lang="en-US" altLang="zh-CN" sz="1600" kern="0" dirty="0">
                <a:latin typeface="等线" panose="02010600030101010101" pitchFamily="2" charset="-122"/>
                <a:ea typeface="等线" panose="02010600030101010101" pitchFamily="2" charset="-122"/>
              </a:rPr>
              <a:t>++ )</a:t>
            </a:r>
          </a:p>
          <a:p>
            <a:pPr marL="400050" lvl="1" indent="0">
              <a:lnSpc>
                <a:spcPct val="125000"/>
              </a:lnSpc>
              <a:spcBef>
                <a:spcPts val="0"/>
              </a:spcBef>
              <a:buNone/>
            </a:pPr>
            <a:r>
              <a:rPr lang="en-US" altLang="zh-CN" sz="1600" kern="0" dirty="0">
                <a:latin typeface="等线" panose="02010600030101010101" pitchFamily="2" charset="-122"/>
                <a:ea typeface="等线" panose="02010600030101010101" pitchFamily="2" charset="-122"/>
              </a:rPr>
              <a:t>       A[ </a:t>
            </a:r>
            <a:r>
              <a:rPr lang="en-US" altLang="zh-CN" sz="1600" kern="0" dirty="0" err="1">
                <a:latin typeface="等线" panose="02010600030101010101" pitchFamily="2" charset="-122"/>
                <a:ea typeface="等线" panose="02010600030101010101" pitchFamily="2" charset="-122"/>
              </a:rPr>
              <a:t>i</a:t>
            </a:r>
            <a:r>
              <a:rPr lang="en-US" altLang="zh-CN" sz="1600" kern="0" dirty="0">
                <a:latin typeface="等线" panose="02010600030101010101" pitchFamily="2" charset="-122"/>
                <a:ea typeface="等线" panose="02010600030101010101" pitchFamily="2" charset="-122"/>
              </a:rPr>
              <a:t> ] = A[ </a:t>
            </a:r>
            <a:r>
              <a:rPr lang="en-US" altLang="zh-CN" sz="1600" kern="0" dirty="0" err="1">
                <a:latin typeface="等线" panose="02010600030101010101" pitchFamily="2" charset="-122"/>
                <a:ea typeface="等线" panose="02010600030101010101" pitchFamily="2" charset="-122"/>
              </a:rPr>
              <a:t>i</a:t>
            </a:r>
            <a:r>
              <a:rPr lang="en-US" altLang="zh-CN" sz="1600" kern="0" dirty="0">
                <a:latin typeface="等线" panose="02010600030101010101" pitchFamily="2" charset="-122"/>
                <a:ea typeface="等线" panose="02010600030101010101" pitchFamily="2" charset="-122"/>
              </a:rPr>
              <a:t> ] +  </a:t>
            </a:r>
            <a:r>
              <a:rPr lang="en-US" altLang="zh-CN" sz="1600" kern="0" dirty="0" err="1">
                <a:latin typeface="等线" panose="02010600030101010101" pitchFamily="2" charset="-122"/>
                <a:ea typeface="等线" panose="02010600030101010101" pitchFamily="2" charset="-122"/>
              </a:rPr>
              <a:t>i</a:t>
            </a:r>
            <a:r>
              <a:rPr lang="en-US" altLang="zh-CN" sz="1600" kern="0" dirty="0">
                <a:latin typeface="等线" panose="02010600030101010101" pitchFamily="2" charset="-122"/>
                <a:ea typeface="等线" panose="02010600030101010101" pitchFamily="2" charset="-122"/>
              </a:rPr>
              <a:t> ; </a:t>
            </a:r>
          </a:p>
          <a:p>
            <a:pPr>
              <a:lnSpc>
                <a:spcPct val="125000"/>
              </a:lnSpc>
              <a:spcBef>
                <a:spcPts val="0"/>
              </a:spcBef>
            </a:pPr>
            <a:r>
              <a:rPr lang="zh-CN" altLang="en-US" kern="0" dirty="0">
                <a:latin typeface="等线" panose="02010600030101010101" pitchFamily="2" charset="-122"/>
                <a:ea typeface="等线" panose="02010600030101010101" pitchFamily="2" charset="-122"/>
              </a:rPr>
              <a:t>数据并行技术可以应用到多处理机和多计算机系统上</a:t>
            </a:r>
          </a:p>
          <a:p>
            <a:pPr>
              <a:lnSpc>
                <a:spcPct val="125000"/>
              </a:lnSpc>
              <a:spcBef>
                <a:spcPts val="0"/>
              </a:spcBef>
            </a:pPr>
            <a:endParaRPr lang="zh-CN" altLang="en-US"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29400299"/>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xfrm>
            <a:off x="381000" y="3185115"/>
            <a:ext cx="7936082" cy="511673"/>
          </a:xfrm>
          <a:ln w="12700"/>
        </p:spPr>
        <p:txBody>
          <a:bodyPr vert="horz" wrap="square" lIns="90487" tIns="44450" rIns="90487" bIns="44450" anchor="ctr"/>
          <a:lstStyle/>
          <a:p>
            <a:pPr algn="ctr"/>
            <a:r>
              <a:rPr lang="zh-CN" altLang="en-US" dirty="0">
                <a:latin typeface="等线" panose="02010600030101010101" pitchFamily="2" charset="-122"/>
                <a:ea typeface="等线" panose="02010600030101010101" pitchFamily="2" charset="-122"/>
              </a:rPr>
              <a:t>同步操作的实现</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0760057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同步操作的历史</a:t>
            </a:r>
            <a:endParaRPr lang="en-US" altLang="zh-CN" dirty="0">
              <a:latin typeface="等线" panose="02010600030101010101" pitchFamily="2" charset="-122"/>
              <a:ea typeface="等线" panose="02010600030101010101" pitchFamily="2" charset="-122"/>
            </a:endParaRPr>
          </a:p>
        </p:txBody>
      </p:sp>
      <p:sp>
        <p:nvSpPr>
          <p:cNvPr id="342019" name="文本占位符 342018"/>
          <p:cNvSpPr>
            <a:spLocks noGrp="1"/>
          </p:cNvSpPr>
          <p:nvPr>
            <p:ph type="body" idx="1"/>
          </p:nvPr>
        </p:nvSpPr>
        <p:spPr>
          <a:xfrm>
            <a:off x="179070" y="1143000"/>
            <a:ext cx="8888730" cy="5105400"/>
          </a:xfrm>
          <a:ln w="12700"/>
        </p:spPr>
        <p:txBody>
          <a:bodyPr vert="horz" wrap="square" lIns="90487" tIns="44450" rIns="90487" bIns="44450" anchor="t"/>
          <a:lstStyle/>
          <a:p>
            <a:pPr>
              <a:lnSpc>
                <a:spcPct val="150000"/>
              </a:lnSpc>
            </a:pPr>
            <a:r>
              <a:rPr lang="zh-CN" altLang="en-US" dirty="0">
                <a:latin typeface="等线" panose="02010600030101010101" pitchFamily="2" charset="-122"/>
                <a:ea typeface="等线" panose="02010600030101010101" pitchFamily="2" charset="-122"/>
              </a:rPr>
              <a:t>过去数十年，出现了多种同步操作的硬件原语</a:t>
            </a:r>
            <a:endParaRPr lang="en-US" altLang="zh-CN" dirty="0">
              <a:latin typeface="等线" panose="02010600030101010101" pitchFamily="2" charset="-122"/>
              <a:ea typeface="等线" panose="02010600030101010101" pitchFamily="2" charset="-122"/>
            </a:endParaRPr>
          </a:p>
          <a:p>
            <a:pPr lvl="1">
              <a:lnSpc>
                <a:spcPct val="150000"/>
              </a:lnSpc>
            </a:pPr>
            <a:r>
              <a:rPr lang="zh-CN" altLang="en-US" dirty="0">
                <a:latin typeface="等线" panose="02010600030101010101" pitchFamily="2" charset="-122"/>
                <a:ea typeface="等线" panose="02010600030101010101" pitchFamily="2" charset="-122"/>
              </a:rPr>
              <a:t>速度 </a:t>
            </a:r>
            <a:r>
              <a:rPr lang="en-US" altLang="zh-CN" dirty="0">
                <a:latin typeface="等线" panose="02010600030101010101" pitchFamily="2" charset="-122"/>
                <a:ea typeface="等线" panose="02010600030101010101" pitchFamily="2" charset="-122"/>
              </a:rPr>
              <a:t>vs </a:t>
            </a:r>
            <a:r>
              <a:rPr lang="zh-CN" altLang="en-US" dirty="0">
                <a:latin typeface="等线" panose="02010600030101010101" pitchFamily="2" charset="-122"/>
                <a:ea typeface="等线" panose="02010600030101010101" pitchFamily="2" charset="-122"/>
              </a:rPr>
              <a:t>灵活性</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大多数实现方式使用了原子性的“读</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修改</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写回”的方式</a:t>
            </a:r>
            <a:endParaRPr lang="en-US" altLang="zh-CN" dirty="0">
              <a:latin typeface="等线" panose="02010600030101010101" pitchFamily="2" charset="-122"/>
              <a:ea typeface="等线" panose="02010600030101010101" pitchFamily="2" charset="-122"/>
            </a:endParaRPr>
          </a:p>
          <a:p>
            <a:pPr lvl="1">
              <a:lnSpc>
                <a:spcPct val="150000"/>
              </a:lnSpc>
            </a:pPr>
            <a:r>
              <a:rPr lang="en-US" altLang="zh-CN" dirty="0">
                <a:latin typeface="等线" panose="02010600030101010101" pitchFamily="2" charset="-122"/>
                <a:ea typeface="等线" panose="02010600030101010101" pitchFamily="2" charset="-122"/>
              </a:rPr>
              <a:t>IBM 370: </a:t>
            </a:r>
            <a:r>
              <a:rPr lang="zh-CN" altLang="en-US" dirty="0">
                <a:latin typeface="等线" panose="02010600030101010101" pitchFamily="2" charset="-122"/>
                <a:ea typeface="等线" panose="02010600030101010101" pitchFamily="2" charset="-122"/>
              </a:rPr>
              <a:t>为并行计算提供原子操作</a:t>
            </a:r>
            <a:r>
              <a:rPr lang="en-US" altLang="zh-CN" dirty="0">
                <a:latin typeface="等线" panose="02010600030101010101" pitchFamily="2" charset="-122"/>
                <a:ea typeface="等线" panose="02010600030101010101" pitchFamily="2" charset="-122"/>
              </a:rPr>
              <a:t>Compare and Swap</a:t>
            </a:r>
          </a:p>
          <a:p>
            <a:pPr lvl="1">
              <a:lnSpc>
                <a:spcPct val="150000"/>
              </a:lnSpc>
            </a:pPr>
            <a:r>
              <a:rPr lang="en-US" altLang="zh-CN" dirty="0">
                <a:latin typeface="等线" panose="02010600030101010101" pitchFamily="2" charset="-122"/>
                <a:ea typeface="等线" panose="02010600030101010101" pitchFamily="2" charset="-122"/>
              </a:rPr>
              <a:t>x86: </a:t>
            </a:r>
            <a:r>
              <a:rPr lang="zh-CN" altLang="en-US" dirty="0">
                <a:latin typeface="等线" panose="02010600030101010101" pitchFamily="2" charset="-122"/>
                <a:ea typeface="等线" panose="02010600030101010101" pitchFamily="2" charset="-122"/>
              </a:rPr>
              <a:t>任意指令都可以使用</a:t>
            </a:r>
            <a:r>
              <a:rPr lang="en-US" altLang="zh-CN" dirty="0">
                <a:latin typeface="等线" panose="02010600030101010101" pitchFamily="2" charset="-122"/>
                <a:ea typeface="等线" panose="02010600030101010101" pitchFamily="2" charset="-122"/>
              </a:rPr>
              <a:t>Lock</a:t>
            </a:r>
            <a:r>
              <a:rPr lang="zh-CN" altLang="en-US" dirty="0">
                <a:latin typeface="等线" panose="02010600030101010101" pitchFamily="2" charset="-122"/>
                <a:ea typeface="等线" panose="02010600030101010101" pitchFamily="2" charset="-122"/>
              </a:rPr>
              <a:t>修饰符前缀来标记其原子性</a:t>
            </a:r>
            <a:endParaRPr lang="en-US" altLang="zh-CN" dirty="0">
              <a:latin typeface="等线" panose="02010600030101010101" pitchFamily="2" charset="-122"/>
              <a:ea typeface="等线" panose="02010600030101010101" pitchFamily="2" charset="-122"/>
            </a:endParaRPr>
          </a:p>
          <a:p>
            <a:pPr lvl="1">
              <a:lnSpc>
                <a:spcPct val="150000"/>
              </a:lnSpc>
            </a:pPr>
            <a:r>
              <a:rPr lang="en-US" altLang="zh-CN" dirty="0">
                <a:latin typeface="等线" panose="02010600030101010101" pitchFamily="2" charset="-122"/>
                <a:ea typeface="等线" panose="02010600030101010101" pitchFamily="2" charset="-122"/>
              </a:rPr>
              <a:t>SPARC: </a:t>
            </a:r>
            <a:r>
              <a:rPr lang="zh-CN" altLang="en-US" dirty="0">
                <a:latin typeface="等线" panose="02010600030101010101" pitchFamily="2" charset="-122"/>
                <a:ea typeface="等线" panose="02010600030101010101" pitchFamily="2" charset="-122"/>
              </a:rPr>
              <a:t>寄存器级别的原子操作支持</a:t>
            </a:r>
            <a:endParaRPr lang="en-US" altLang="zh-CN" dirty="0">
              <a:latin typeface="等线" panose="02010600030101010101" pitchFamily="2" charset="-122"/>
              <a:ea typeface="等线" panose="02010600030101010101" pitchFamily="2" charset="-122"/>
            </a:endParaRPr>
          </a:p>
          <a:p>
            <a:pPr lvl="1">
              <a:lnSpc>
                <a:spcPct val="150000"/>
              </a:lnSpc>
            </a:pPr>
            <a:r>
              <a:rPr lang="en-US" altLang="zh-CN" dirty="0">
                <a:latin typeface="等线" panose="02010600030101010101" pitchFamily="2" charset="-122"/>
                <a:ea typeface="等线" panose="02010600030101010101" pitchFamily="2" charset="-122"/>
              </a:rPr>
              <a:t>MIPS, IBM Power: </a:t>
            </a:r>
            <a:r>
              <a:rPr lang="zh-CN" altLang="en-US" dirty="0">
                <a:latin typeface="等线" panose="02010600030101010101" pitchFamily="2" charset="-122"/>
                <a:ea typeface="等线" panose="02010600030101010101" pitchFamily="2" charset="-122"/>
              </a:rPr>
              <a:t>没有原子操作支持，但是有类似的“指令对”实现</a:t>
            </a:r>
            <a:endParaRPr lang="en-US" altLang="zh-CN" dirty="0">
              <a:latin typeface="等线" panose="02010600030101010101" pitchFamily="2" charset="-122"/>
              <a:ea typeface="等线" panose="02010600030101010101" pitchFamily="2" charset="-122"/>
            </a:endParaRPr>
          </a:p>
          <a:p>
            <a:pPr lvl="2">
              <a:lnSpc>
                <a:spcPct val="150000"/>
              </a:lnSpc>
            </a:pPr>
            <a:r>
              <a:rPr lang="zh-CN" altLang="en-US" dirty="0">
                <a:latin typeface="等线" panose="02010600030101010101" pitchFamily="2" charset="-122"/>
                <a:ea typeface="等线" panose="02010600030101010101" pitchFamily="2" charset="-122"/>
              </a:rPr>
              <a:t>加锁读（</a:t>
            </a:r>
            <a:r>
              <a:rPr lang="en-US" altLang="zh-CN" dirty="0">
                <a:latin typeface="等线" panose="02010600030101010101" pitchFamily="2" charset="-122"/>
                <a:ea typeface="等线" panose="02010600030101010101" pitchFamily="2" charset="-122"/>
              </a:rPr>
              <a:t>load-locked</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条件写回（</a:t>
            </a:r>
            <a:r>
              <a:rPr lang="en-US" altLang="zh-CN" dirty="0">
                <a:latin typeface="等线" panose="02010600030101010101" pitchFamily="2" charset="-122"/>
                <a:ea typeface="等线" panose="02010600030101010101" pitchFamily="2" charset="-122"/>
              </a:rPr>
              <a:t>store-conditional</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同步操作的设计和实现中存在各种</a:t>
            </a:r>
            <a:r>
              <a:rPr lang="en-US" altLang="zh-CN" dirty="0">
                <a:latin typeface="等线" panose="02010600030101010101" pitchFamily="2" charset="-122"/>
                <a:ea typeface="等线" panose="02010600030101010101" pitchFamily="2" charset="-122"/>
              </a:rPr>
              <a:t>Tradeoff</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文本占位符 343042"/>
          <p:cNvSpPr>
            <a:spLocks noGrp="1"/>
          </p:cNvSpPr>
          <p:nvPr>
            <p:ph type="body" idx="1"/>
          </p:nvPr>
        </p:nvSpPr>
        <p:spPr>
          <a:xfrm>
            <a:off x="457200" y="1143000"/>
            <a:ext cx="8229600" cy="4572000"/>
          </a:xfrm>
          <a:ln w="12700"/>
        </p:spPr>
        <p:txBody>
          <a:bodyPr vert="horz" wrap="square" lIns="90487" tIns="44450" rIns="90487" bIns="44450" anchor="t"/>
          <a:lstStyle/>
          <a:p>
            <a:pPr>
              <a:lnSpc>
                <a:spcPct val="150000"/>
              </a:lnSpc>
            </a:pPr>
            <a:r>
              <a:rPr lang="zh-CN" altLang="en-US" dirty="0">
                <a:latin typeface="等线" panose="02010600030101010101" pitchFamily="2" charset="-122"/>
                <a:ea typeface="等线" panose="02010600030101010101" pitchFamily="2" charset="-122"/>
              </a:rPr>
              <a:t>获取同步事件的方式</a:t>
            </a:r>
            <a:endParaRPr lang="en-US" altLang="zh-CN" dirty="0">
              <a:latin typeface="等线" panose="02010600030101010101" pitchFamily="2" charset="-122"/>
              <a:ea typeface="等线" panose="02010600030101010101" pitchFamily="2" charset="-122"/>
            </a:endParaRPr>
          </a:p>
          <a:p>
            <a:pPr lvl="1">
              <a:lnSpc>
                <a:spcPct val="150000"/>
              </a:lnSpc>
            </a:pPr>
            <a:r>
              <a:rPr lang="zh-CN" altLang="en-US" dirty="0">
                <a:latin typeface="等线" panose="02010600030101010101" pitchFamily="2" charset="-122"/>
                <a:ea typeface="等线" panose="02010600030101010101" pitchFamily="2" charset="-122"/>
              </a:rPr>
              <a:t>如何获取访问同步事件的权限（进入临界区）</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等待同步事件的算法</a:t>
            </a:r>
            <a:endParaRPr lang="en-US" altLang="zh-CN" dirty="0">
              <a:latin typeface="等线" panose="02010600030101010101" pitchFamily="2" charset="-122"/>
              <a:ea typeface="等线" panose="02010600030101010101" pitchFamily="2" charset="-122"/>
            </a:endParaRPr>
          </a:p>
          <a:p>
            <a:pPr lvl="1">
              <a:lnSpc>
                <a:spcPct val="150000"/>
              </a:lnSpc>
            </a:pPr>
            <a:r>
              <a:rPr lang="zh-CN" altLang="en-US" dirty="0">
                <a:latin typeface="等线" panose="02010600030101010101" pitchFamily="2" charset="-122"/>
                <a:ea typeface="等线" panose="02010600030101010101" pitchFamily="2" charset="-122"/>
              </a:rPr>
              <a:t>在同步事件不可用时如何进行处理</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释放同步事件的方式</a:t>
            </a:r>
            <a:endParaRPr lang="en-US" altLang="zh-CN" dirty="0">
              <a:latin typeface="等线" panose="02010600030101010101" pitchFamily="2" charset="-122"/>
              <a:ea typeface="等线" panose="02010600030101010101" pitchFamily="2" charset="-122"/>
            </a:endParaRPr>
          </a:p>
          <a:p>
            <a:pPr lvl="1">
              <a:lnSpc>
                <a:spcPct val="150000"/>
              </a:lnSpc>
            </a:pPr>
            <a:r>
              <a:rPr lang="zh-CN" altLang="en-US" dirty="0">
                <a:latin typeface="等线" panose="02010600030101010101" pitchFamily="2" charset="-122"/>
                <a:ea typeface="等线" panose="02010600030101010101" pitchFamily="2" charset="-122"/>
              </a:rPr>
              <a:t>如何对同步事件进行释放</a:t>
            </a:r>
            <a:endParaRPr lang="en-US" altLang="zh-CN" dirty="0">
              <a:latin typeface="等线" panose="02010600030101010101" pitchFamily="2" charset="-122"/>
              <a:ea typeface="等线" panose="02010600030101010101" pitchFamily="2" charset="-122"/>
            </a:endParaRPr>
          </a:p>
          <a:p>
            <a:pPr>
              <a:lnSpc>
                <a:spcPct val="150000"/>
              </a:lnSpc>
              <a:spcBef>
                <a:spcPts val="3000"/>
              </a:spcBef>
            </a:pPr>
            <a:r>
              <a:rPr lang="zh-CN" altLang="en-US" dirty="0">
                <a:latin typeface="等线" panose="02010600030101010101" pitchFamily="2" charset="-122"/>
                <a:ea typeface="等线" panose="02010600030101010101" pitchFamily="2" charset="-122"/>
              </a:rPr>
              <a:t>等待同步事件的算法与同步事件的类型相互独立</a:t>
            </a:r>
            <a:endParaRPr lang="en-US" altLang="zh-CN" dirty="0">
              <a:latin typeface="等线" panose="02010600030101010101" pitchFamily="2" charset="-122"/>
              <a:ea typeface="等线" panose="02010600030101010101" pitchFamily="2" charset="-122"/>
            </a:endParaRPr>
          </a:p>
        </p:txBody>
      </p:sp>
      <p:sp>
        <p:nvSpPr>
          <p:cNvPr id="4" name="标题 342017">
            <a:extLst>
              <a:ext uri="{FF2B5EF4-FFF2-40B4-BE49-F238E27FC236}">
                <a16:creationId xmlns:a16="http://schemas.microsoft.com/office/drawing/2014/main" id="{2B239204-60EE-FC40-4EC8-7470506E15E0}"/>
              </a:ext>
            </a:extLst>
          </p:cNvPr>
          <p:cNvSpPr>
            <a:spLocks noGrp="1"/>
          </p:cNvSpPr>
          <p:nvPr>
            <p:ph type="title"/>
          </p:nvPr>
        </p:nvSpPr>
        <p:spPr>
          <a:xfrm>
            <a:off x="357018" y="304800"/>
            <a:ext cx="7936082" cy="511673"/>
          </a:xfrm>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同步事件的组成</a:t>
            </a:r>
            <a:endParaRPr lang="en-US" altLang="zh-CN" dirty="0">
              <a:latin typeface="等线" panose="02010600030101010101" pitchFamily="2" charset="-122"/>
              <a:ea typeface="等线" panose="02010600030101010101" pitchFamily="2" charset="-122"/>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标题 344065"/>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等待算法</a:t>
            </a:r>
            <a:endParaRPr lang="en-US" altLang="zh-CN" dirty="0">
              <a:latin typeface="等线" panose="02010600030101010101" pitchFamily="2" charset="-122"/>
              <a:ea typeface="等线" panose="02010600030101010101" pitchFamily="2" charset="-122"/>
            </a:endParaRPr>
          </a:p>
        </p:txBody>
      </p:sp>
      <p:sp>
        <p:nvSpPr>
          <p:cNvPr id="344067" name="文本占位符 344066"/>
          <p:cNvSpPr>
            <a:spLocks noGrp="1"/>
          </p:cNvSpPr>
          <p:nvPr>
            <p:ph type="body" idx="1"/>
          </p:nvPr>
        </p:nvSpPr>
        <p:spPr>
          <a:xfrm>
            <a:off x="380209" y="992284"/>
            <a:ext cx="8153400" cy="55626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阻塞式（</a:t>
            </a:r>
            <a:r>
              <a:rPr lang="en-US" altLang="zh-CN" dirty="0">
                <a:latin typeface="等线" panose="02010600030101010101" pitchFamily="2" charset="-122"/>
                <a:ea typeface="等线" panose="02010600030101010101" pitchFamily="2" charset="-122"/>
              </a:rPr>
              <a:t>Blocking</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a:p>
            <a:pPr lvl="1">
              <a:spcBef>
                <a:spcPts val="600"/>
              </a:spcBef>
            </a:pPr>
            <a:r>
              <a:rPr lang="zh-CN" altLang="en-US" dirty="0">
                <a:latin typeface="等线" panose="02010600030101010101" pitchFamily="2" charset="-122"/>
                <a:ea typeface="等线" panose="02010600030101010101" pitchFamily="2" charset="-122"/>
              </a:rPr>
              <a:t>等待同步事件的进程从调度队列中移除</a:t>
            </a:r>
            <a:endParaRPr lang="en-US" altLang="zh-CN" dirty="0">
              <a:latin typeface="等线" panose="02010600030101010101" pitchFamily="2" charset="-122"/>
              <a:ea typeface="等线" panose="02010600030101010101" pitchFamily="2" charset="-122"/>
            </a:endParaRPr>
          </a:p>
          <a:p>
            <a:pPr lvl="1">
              <a:spcBef>
                <a:spcPts val="600"/>
              </a:spcBef>
            </a:pPr>
            <a:r>
              <a:rPr lang="zh-CN" altLang="en-US" dirty="0">
                <a:latin typeface="等线" panose="02010600030101010101" pitchFamily="2" charset="-122"/>
                <a:ea typeface="等线" panose="02010600030101010101" pitchFamily="2" charset="-122"/>
              </a:rPr>
              <a:t>较高的时间开销</a:t>
            </a:r>
            <a:endParaRPr lang="en-US" altLang="zh-CN" dirty="0">
              <a:latin typeface="等线" panose="02010600030101010101" pitchFamily="2" charset="-122"/>
              <a:ea typeface="等线" panose="02010600030101010101" pitchFamily="2" charset="-122"/>
            </a:endParaRPr>
          </a:p>
          <a:p>
            <a:pPr lvl="1">
              <a:spcBef>
                <a:spcPts val="600"/>
              </a:spcBef>
            </a:pPr>
            <a:r>
              <a:rPr lang="zh-CN" altLang="en-US" dirty="0">
                <a:latin typeface="等线" panose="02010600030101010101" pitchFamily="2" charset="-122"/>
                <a:ea typeface="等线" panose="02010600030101010101" pitchFamily="2" charset="-122"/>
              </a:rPr>
              <a:t>允许处理器完成其它进程的工作</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忙等待（</a:t>
            </a:r>
            <a:r>
              <a:rPr lang="en-US" altLang="zh-CN" dirty="0">
                <a:latin typeface="等线" panose="02010600030101010101" pitchFamily="2" charset="-122"/>
                <a:ea typeface="等线" panose="02010600030101010101" pitchFamily="2" charset="-122"/>
              </a:rPr>
              <a:t>Busy-waiting</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a:p>
            <a:pPr lvl="1">
              <a:spcBef>
                <a:spcPts val="600"/>
              </a:spcBef>
            </a:pPr>
            <a:r>
              <a:rPr lang="zh-CN" altLang="en-US" dirty="0">
                <a:latin typeface="等线" panose="02010600030101010101" pitchFamily="2" charset="-122"/>
                <a:ea typeface="等线" panose="02010600030101010101" pitchFamily="2" charset="-122"/>
              </a:rPr>
              <a:t>等待同步事件的进程重复测试同一个内存区域直到发生值变化</a:t>
            </a:r>
            <a:endParaRPr lang="en-US" altLang="zh-CN" dirty="0">
              <a:latin typeface="等线" panose="02010600030101010101" pitchFamily="2" charset="-122"/>
              <a:ea typeface="等线" panose="02010600030101010101" pitchFamily="2" charset="-122"/>
            </a:endParaRPr>
          </a:p>
          <a:p>
            <a:pPr lvl="1">
              <a:spcBef>
                <a:spcPts val="600"/>
              </a:spcBef>
            </a:pPr>
            <a:r>
              <a:rPr lang="zh-CN" altLang="en-US" dirty="0">
                <a:latin typeface="等线" panose="02010600030101010101" pitchFamily="2" charset="-122"/>
                <a:ea typeface="等线" panose="02010600030101010101" pitchFamily="2" charset="-122"/>
              </a:rPr>
              <a:t>较低的时间开销，但是会浪费处理器资源</a:t>
            </a:r>
            <a:endParaRPr lang="en-US" altLang="zh-CN" dirty="0">
              <a:latin typeface="等线" panose="02010600030101010101" pitchFamily="2" charset="-122"/>
              <a:ea typeface="等线" panose="02010600030101010101" pitchFamily="2" charset="-122"/>
            </a:endParaRPr>
          </a:p>
          <a:p>
            <a:pPr lvl="1">
              <a:spcBef>
                <a:spcPts val="600"/>
              </a:spcBef>
            </a:pPr>
            <a:r>
              <a:rPr lang="zh-CN" altLang="en-US" dirty="0">
                <a:latin typeface="等线" panose="02010600030101010101" pitchFamily="2" charset="-122"/>
                <a:ea typeface="等线" panose="02010600030101010101" pitchFamily="2" charset="-122"/>
              </a:rPr>
              <a:t>可能会带来额外的网络流量</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忙等待适用的场景</a:t>
            </a:r>
            <a:endParaRPr lang="en-US" altLang="zh-CN" dirty="0">
              <a:latin typeface="等线" panose="02010600030101010101" pitchFamily="2" charset="-122"/>
              <a:ea typeface="等线" panose="02010600030101010101" pitchFamily="2" charset="-122"/>
            </a:endParaRPr>
          </a:p>
          <a:p>
            <a:pPr lvl="1">
              <a:spcBef>
                <a:spcPts val="600"/>
              </a:spcBef>
            </a:pPr>
            <a:r>
              <a:rPr lang="zh-CN" altLang="en-US" dirty="0">
                <a:latin typeface="等线" panose="02010600030101010101" pitchFamily="2" charset="-122"/>
                <a:ea typeface="等线" panose="02010600030101010101" pitchFamily="2" charset="-122"/>
              </a:rPr>
              <a:t>进程调度开销超过预期的等待时间</a:t>
            </a:r>
            <a:endParaRPr lang="en-US" altLang="zh-CN" dirty="0">
              <a:latin typeface="等线" panose="02010600030101010101" pitchFamily="2" charset="-122"/>
              <a:ea typeface="等线" panose="02010600030101010101" pitchFamily="2" charset="-122"/>
            </a:endParaRPr>
          </a:p>
          <a:p>
            <a:pPr lvl="1">
              <a:spcBef>
                <a:spcPts val="600"/>
              </a:spcBef>
            </a:pPr>
            <a:r>
              <a:rPr lang="zh-CN" altLang="en-US" dirty="0">
                <a:latin typeface="等线" panose="02010600030101010101" pitchFamily="2" charset="-122"/>
                <a:ea typeface="等线" panose="02010600030101010101" pitchFamily="2" charset="-122"/>
              </a:rPr>
              <a:t>处理器资源不需要用于其它计算任务</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混合式方法：忙等待一段时间，然后阻塞</a:t>
            </a:r>
            <a:endParaRPr lang="en-US" altLang="zh-CN" dirty="0">
              <a:latin typeface="等线" panose="02010600030101010101" pitchFamily="2" charset="-122"/>
              <a:ea typeface="等线" panose="02010600030101010101" pitchFamily="2" charset="-122"/>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标题 345089"/>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系统设计人员和用户关注的问题</a:t>
            </a:r>
            <a:endParaRPr lang="en-US" altLang="zh-CN" dirty="0">
              <a:latin typeface="等线" panose="02010600030101010101" pitchFamily="2" charset="-122"/>
              <a:ea typeface="等线" panose="02010600030101010101" pitchFamily="2" charset="-122"/>
            </a:endParaRPr>
          </a:p>
        </p:txBody>
      </p:sp>
      <p:sp>
        <p:nvSpPr>
          <p:cNvPr id="345091" name="文本占位符 345090"/>
          <p:cNvSpPr>
            <a:spLocks noGrp="1"/>
          </p:cNvSpPr>
          <p:nvPr>
            <p:ph type="body" idx="1"/>
          </p:nvPr>
        </p:nvSpPr>
        <p:spPr>
          <a:xfrm>
            <a:off x="396875" y="990600"/>
            <a:ext cx="8564245" cy="5343525"/>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用户希望使用高层次的同步操作原语</a:t>
            </a:r>
            <a:endParaRPr lang="en-US" altLang="zh-CN" dirty="0">
              <a:latin typeface="等线" panose="02010600030101010101" pitchFamily="2" charset="-122"/>
              <a:ea typeface="等线" panose="02010600030101010101" pitchFamily="2" charset="-122"/>
            </a:endParaRPr>
          </a:p>
          <a:p>
            <a:pPr lvl="1">
              <a:spcBef>
                <a:spcPts val="800"/>
              </a:spcBef>
            </a:pPr>
            <a:r>
              <a:rPr lang="zh-CN" altLang="en-US" dirty="0">
                <a:latin typeface="等线" panose="02010600030101010101" pitchFamily="2" charset="-122"/>
                <a:ea typeface="等线" panose="02010600030101010101" pitchFamily="2" charset="-122"/>
              </a:rPr>
              <a:t>锁（</a:t>
            </a:r>
            <a:r>
              <a:rPr lang="en-US" altLang="zh-CN" dirty="0">
                <a:latin typeface="等线" panose="02010600030101010101" pitchFamily="2" charset="-122"/>
                <a:ea typeface="等线" panose="02010600030101010101" pitchFamily="2" charset="-122"/>
              </a:rPr>
              <a:t>Lock</a:t>
            </a:r>
            <a:r>
              <a:rPr lang="zh-CN" altLang="en-US" dirty="0">
                <a:latin typeface="等线" panose="02010600030101010101" pitchFamily="2" charset="-122"/>
                <a:ea typeface="等线" panose="02010600030101010101" pitchFamily="2" charset="-122"/>
              </a:rPr>
              <a:t>），栅栏（</a:t>
            </a:r>
            <a:r>
              <a:rPr lang="en-US" altLang="zh-CN" dirty="0">
                <a:latin typeface="等线" panose="02010600030101010101" pitchFamily="2" charset="-122"/>
                <a:ea typeface="等线" panose="02010600030101010101" pitchFamily="2" charset="-122"/>
              </a:rPr>
              <a:t>Barrier</a:t>
            </a:r>
            <a:r>
              <a:rPr lang="zh-CN" altLang="en-US" dirty="0">
                <a:latin typeface="等线" panose="02010600030101010101" pitchFamily="2" charset="-122"/>
                <a:ea typeface="等线" panose="02010600030101010101" pitchFamily="2" charset="-122"/>
              </a:rPr>
              <a:t>）等</a:t>
            </a:r>
            <a:endParaRPr lang="en-US" altLang="zh-CN" dirty="0">
              <a:latin typeface="等线" panose="02010600030101010101" pitchFamily="2" charset="-122"/>
              <a:ea typeface="等线" panose="02010600030101010101" pitchFamily="2" charset="-122"/>
            </a:endParaRPr>
          </a:p>
          <a:p>
            <a:pPr lvl="1">
              <a:spcBef>
                <a:spcPts val="800"/>
              </a:spcBef>
            </a:pPr>
            <a:r>
              <a:rPr lang="en-US" altLang="zh-CN" dirty="0">
                <a:latin typeface="等线" panose="02010600030101010101" pitchFamily="2" charset="-122"/>
                <a:ea typeface="等线" panose="02010600030101010101" pitchFamily="2" charset="-122"/>
              </a:rPr>
              <a:t>Doesn’t care about implementation</a:t>
            </a:r>
          </a:p>
          <a:p>
            <a:r>
              <a:rPr lang="zh-CN" altLang="en-US" dirty="0">
                <a:latin typeface="等线" panose="02010600030101010101" pitchFamily="2" charset="-122"/>
                <a:ea typeface="等线" panose="02010600030101010101" pitchFamily="2" charset="-122"/>
              </a:rPr>
              <a:t>系统设计人员：同步操作如何在硬件层面进行实现？</a:t>
            </a:r>
            <a:endParaRPr lang="en-US" altLang="zh-CN" dirty="0">
              <a:latin typeface="等线" panose="02010600030101010101" pitchFamily="2" charset="-122"/>
              <a:ea typeface="等线" panose="02010600030101010101" pitchFamily="2" charset="-122"/>
            </a:endParaRPr>
          </a:p>
          <a:p>
            <a:pPr lvl="1">
              <a:spcBef>
                <a:spcPts val="800"/>
              </a:spcBef>
            </a:pPr>
            <a:r>
              <a:rPr lang="zh-CN" altLang="en-US" dirty="0">
                <a:latin typeface="等线" panose="02010600030101010101" pitchFamily="2" charset="-122"/>
                <a:ea typeface="等线" panose="02010600030101010101" pitchFamily="2" charset="-122"/>
              </a:rPr>
              <a:t>同步速度和开销、灵活性的折中</a:t>
            </a:r>
            <a:endParaRPr lang="en-US" altLang="zh-CN" dirty="0">
              <a:latin typeface="等线" panose="02010600030101010101" pitchFamily="2" charset="-122"/>
              <a:ea typeface="等线" panose="02010600030101010101" pitchFamily="2" charset="-122"/>
            </a:endParaRPr>
          </a:p>
          <a:p>
            <a:pPr lvl="1">
              <a:spcBef>
                <a:spcPts val="800"/>
              </a:spcBef>
            </a:pPr>
            <a:r>
              <a:rPr lang="zh-CN" altLang="en-US" dirty="0">
                <a:latin typeface="等线" panose="02010600030101010101" pitchFamily="2" charset="-122"/>
                <a:ea typeface="等线" panose="02010600030101010101" pitchFamily="2" charset="-122"/>
              </a:rPr>
              <a:t>硬件实现等待算法难度较大，因此尽量规避等待算法的实现</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当前的技术趋势</a:t>
            </a:r>
            <a:endParaRPr lang="en-US" altLang="zh-CN" dirty="0">
              <a:latin typeface="等线" panose="02010600030101010101" pitchFamily="2" charset="-122"/>
              <a:ea typeface="等线" panose="02010600030101010101" pitchFamily="2" charset="-122"/>
            </a:endParaRPr>
          </a:p>
          <a:p>
            <a:pPr lvl="1">
              <a:spcBef>
                <a:spcPts val="800"/>
              </a:spcBef>
            </a:pPr>
            <a:r>
              <a:rPr lang="zh-CN" altLang="en-US" dirty="0">
                <a:latin typeface="等线" panose="02010600030101010101" pitchFamily="2" charset="-122"/>
                <a:ea typeface="等线" panose="02010600030101010101" pitchFamily="2" charset="-122"/>
              </a:rPr>
              <a:t>系统设计上提供简单的硬件原语（原子操作）</a:t>
            </a:r>
            <a:endParaRPr lang="en-US" altLang="zh-CN" dirty="0">
              <a:latin typeface="等线" panose="02010600030101010101" pitchFamily="2" charset="-122"/>
              <a:ea typeface="等线" panose="02010600030101010101" pitchFamily="2" charset="-122"/>
            </a:endParaRPr>
          </a:p>
          <a:p>
            <a:pPr lvl="1">
              <a:spcBef>
                <a:spcPts val="800"/>
              </a:spcBef>
            </a:pPr>
            <a:r>
              <a:rPr lang="zh-CN" altLang="en-US" dirty="0">
                <a:latin typeface="等线" panose="02010600030101010101" pitchFamily="2" charset="-122"/>
                <a:ea typeface="等线" panose="02010600030101010101" pitchFamily="2" charset="-122"/>
              </a:rPr>
              <a:t>软件库利用硬件原语实现锁、栅栏同步算法</a:t>
            </a:r>
            <a:endParaRPr lang="en-US" altLang="zh-CN" dirty="0">
              <a:latin typeface="等线" panose="02010600030101010101" pitchFamily="2" charset="-122"/>
              <a:ea typeface="等线" panose="02010600030101010101" pitchFamily="2" charset="-122"/>
            </a:endParaRPr>
          </a:p>
          <a:p>
            <a:pPr lvl="1">
              <a:spcBef>
                <a:spcPts val="800"/>
              </a:spcBef>
            </a:pPr>
            <a:r>
              <a:rPr lang="zh-CN" altLang="en-US" dirty="0">
                <a:latin typeface="等线" panose="02010600030101010101" pitchFamily="2" charset="-122"/>
                <a:ea typeface="等线" panose="02010600030101010101" pitchFamily="2" charset="-122"/>
              </a:rPr>
              <a:t>也有少部分系统完全使用硬件实现同步</a:t>
            </a:r>
            <a:endParaRPr lang="en-US" altLang="zh-CN" dirty="0">
              <a:latin typeface="等线" panose="02010600030101010101" pitchFamily="2" charset="-122"/>
              <a:ea typeface="等线" panose="02010600030101010101" pitchFamily="2" charset="-122"/>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标题 386049"/>
          <p:cNvSpPr>
            <a:spLocks noGrp="1"/>
          </p:cNvSpPr>
          <p:nvPr>
            <p:ph type="title"/>
          </p:nvPr>
        </p:nvSpPr>
        <p:spPr/>
        <p:txBody>
          <a:bodyPr anchor="ctr"/>
          <a:lstStyle/>
          <a:p>
            <a:r>
              <a:rPr lang="zh-CN" altLang="en-US" dirty="0">
                <a:latin typeface="等线" panose="02010600030101010101" pitchFamily="2" charset="-122"/>
                <a:ea typeface="等线" panose="02010600030101010101" pitchFamily="2" charset="-122"/>
              </a:rPr>
              <a:t>设计挑战</a:t>
            </a:r>
            <a:endParaRPr lang="en-US" altLang="zh-CN" dirty="0">
              <a:latin typeface="等线" panose="02010600030101010101" pitchFamily="2" charset="-122"/>
              <a:ea typeface="等线" panose="02010600030101010101" pitchFamily="2" charset="-122"/>
            </a:endParaRPr>
          </a:p>
        </p:txBody>
      </p:sp>
      <p:sp>
        <p:nvSpPr>
          <p:cNvPr id="386051" name="文本占位符 386050"/>
          <p:cNvSpPr>
            <a:spLocks noGrp="1"/>
          </p:cNvSpPr>
          <p:nvPr>
            <p:ph type="body" idx="1"/>
          </p:nvPr>
        </p:nvSpPr>
        <p:spPr>
          <a:xfrm>
            <a:off x="396875" y="990600"/>
            <a:ext cx="8716010" cy="5343525"/>
          </a:xfrm>
        </p:spPr>
        <p:txBody>
          <a:bodyPr/>
          <a:lstStyle/>
          <a:p>
            <a:pPr>
              <a:lnSpc>
                <a:spcPct val="150000"/>
              </a:lnSpc>
              <a:spcBef>
                <a:spcPts val="800"/>
              </a:spcBef>
            </a:pPr>
            <a:r>
              <a:rPr lang="zh-CN" altLang="en-US" dirty="0">
                <a:latin typeface="等线" panose="02010600030101010101" pitchFamily="2" charset="-122"/>
                <a:ea typeface="等线" panose="02010600030101010101" pitchFamily="2" charset="-122"/>
              </a:rPr>
              <a:t>同步操作在不同场景下有不同的需求</a:t>
            </a:r>
            <a:endParaRPr lang="en-US" altLang="zh-CN" dirty="0">
              <a:latin typeface="等线" panose="02010600030101010101" pitchFamily="2" charset="-122"/>
              <a:ea typeface="等线" panose="02010600030101010101" pitchFamily="2" charset="-122"/>
            </a:endParaRPr>
          </a:p>
          <a:p>
            <a:pPr lvl="1">
              <a:lnSpc>
                <a:spcPct val="150000"/>
              </a:lnSpc>
              <a:spcBef>
                <a:spcPts val="800"/>
              </a:spcBef>
            </a:pPr>
            <a:r>
              <a:rPr lang="zh-CN" altLang="en-US" dirty="0">
                <a:latin typeface="等线" panose="02010600030101010101" pitchFamily="2" charset="-122"/>
                <a:ea typeface="等线" panose="02010600030101010101" pitchFamily="2" charset="-122"/>
              </a:rPr>
              <a:t>对锁进行访问时的并发度不同</a:t>
            </a:r>
            <a:endParaRPr lang="en-US" altLang="zh-CN" dirty="0">
              <a:latin typeface="等线" panose="02010600030101010101" pitchFamily="2" charset="-122"/>
              <a:ea typeface="等线" panose="02010600030101010101" pitchFamily="2" charset="-122"/>
            </a:endParaRPr>
          </a:p>
          <a:p>
            <a:pPr lvl="1">
              <a:lnSpc>
                <a:spcPct val="150000"/>
              </a:lnSpc>
              <a:spcBef>
                <a:spcPts val="800"/>
              </a:spcBef>
            </a:pPr>
            <a:r>
              <a:rPr lang="zh-CN" altLang="en-US" dirty="0">
                <a:latin typeface="等线" panose="02010600030101010101" pitchFamily="2" charset="-122"/>
                <a:ea typeface="等线" panose="02010600030101010101" pitchFamily="2" charset="-122"/>
              </a:rPr>
              <a:t>不同维度的性能需求：低延迟或高吞吐</a:t>
            </a:r>
            <a:endParaRPr lang="en-US" altLang="zh-CN" dirty="0">
              <a:latin typeface="等线" panose="02010600030101010101" pitchFamily="2" charset="-122"/>
              <a:ea typeface="等线" panose="02010600030101010101" pitchFamily="2" charset="-122"/>
            </a:endParaRPr>
          </a:p>
          <a:p>
            <a:pPr lvl="1">
              <a:lnSpc>
                <a:spcPct val="150000"/>
              </a:lnSpc>
              <a:spcBef>
                <a:spcPts val="800"/>
              </a:spcBef>
            </a:pPr>
            <a:r>
              <a:rPr lang="zh-CN" altLang="en-US" dirty="0">
                <a:latin typeface="等线" panose="02010600030101010101" pitchFamily="2" charset="-122"/>
                <a:ea typeface="等线" panose="02010600030101010101" pitchFamily="2" charset="-122"/>
              </a:rPr>
              <a:t>不同的同步算法适用于不同的场景，并且需要设计不同的原语</a:t>
            </a:r>
            <a:endParaRPr lang="en-US" altLang="zh-CN" dirty="0">
              <a:latin typeface="等线" panose="02010600030101010101" pitchFamily="2" charset="-122"/>
              <a:ea typeface="等线" panose="02010600030101010101" pitchFamily="2" charset="-122"/>
            </a:endParaRPr>
          </a:p>
          <a:p>
            <a:pPr>
              <a:lnSpc>
                <a:spcPct val="150000"/>
              </a:lnSpc>
              <a:spcBef>
                <a:spcPts val="800"/>
              </a:spcBef>
            </a:pPr>
            <a:r>
              <a:rPr lang="zh-CN" altLang="en-US" dirty="0">
                <a:latin typeface="等线" panose="02010600030101010101" pitchFamily="2" charset="-122"/>
                <a:ea typeface="等线" panose="02010600030101010101" pitchFamily="2" charset="-122"/>
              </a:rPr>
              <a:t>需要对负载进行评估，结合负载特征进行软硬件设计</a:t>
            </a:r>
            <a:endParaRPr lang="en-US" altLang="zh-CN" dirty="0">
              <a:latin typeface="等线" panose="02010600030101010101" pitchFamily="2" charset="-122"/>
              <a:ea typeface="等线" panose="02010600030101010101" pitchFamily="2" charset="-122"/>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标题 350209"/>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互斥锁：硬件加锁</a:t>
            </a:r>
            <a:endParaRPr lang="en-US" altLang="zh-CN" dirty="0">
              <a:latin typeface="等线" panose="02010600030101010101" pitchFamily="2" charset="-122"/>
              <a:ea typeface="等线" panose="02010600030101010101" pitchFamily="2" charset="-122"/>
            </a:endParaRPr>
          </a:p>
        </p:txBody>
      </p:sp>
      <p:sp>
        <p:nvSpPr>
          <p:cNvPr id="350211" name="文本占位符 350210"/>
          <p:cNvSpPr>
            <a:spLocks noGrp="1"/>
          </p:cNvSpPr>
          <p:nvPr>
            <p:ph type="body" idx="1"/>
          </p:nvPr>
        </p:nvSpPr>
        <p:spPr>
          <a:xfrm>
            <a:off x="383522" y="1066800"/>
            <a:ext cx="7912100" cy="48768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对总线上的每个地址设置锁变量：锁的持有者会独占当前总线地址</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不同请求方会设置一定的请求优先级</a:t>
            </a:r>
            <a:endParaRPr lang="en-US" altLang="zh-CN" dirty="0">
              <a:latin typeface="等线" panose="02010600030101010101" pitchFamily="2" charset="-122"/>
              <a:ea typeface="等线" panose="02010600030101010101" pitchFamily="2" charset="-122"/>
            </a:endParaRPr>
          </a:p>
          <a:p>
            <a:pPr>
              <a:spcBef>
                <a:spcPts val="2400"/>
              </a:spcBef>
            </a:pPr>
            <a:r>
              <a:rPr lang="zh-CN" altLang="en-US" dirty="0">
                <a:latin typeface="等线" panose="02010600030101010101" pitchFamily="2" charset="-122"/>
                <a:ea typeface="等线" panose="02010600030101010101" pitchFamily="2" charset="-122"/>
              </a:rPr>
              <a:t>寄存器锁</a:t>
            </a:r>
            <a:r>
              <a:rPr lang="en-US" altLang="zh-CN" dirty="0">
                <a:latin typeface="等线" panose="02010600030101010101" pitchFamily="2" charset="-122"/>
                <a:ea typeface="等线" panose="02010600030101010101" pitchFamily="2" charset="-122"/>
              </a:rPr>
              <a:t>(Cray XMP)</a:t>
            </a:r>
          </a:p>
          <a:p>
            <a:pPr lvl="1"/>
            <a:r>
              <a:rPr lang="zh-CN" altLang="en-US" dirty="0">
                <a:latin typeface="等线" panose="02010600030101010101" pitchFamily="2" charset="-122"/>
                <a:ea typeface="等线" panose="02010600030101010101" pitchFamily="2" charset="-122"/>
              </a:rPr>
              <a:t>多个处理器共享一组寄存器，每个寄存器单独加锁</a:t>
            </a:r>
            <a:endParaRPr lang="en-US" altLang="zh-CN" dirty="0">
              <a:latin typeface="等线" panose="02010600030101010101" pitchFamily="2" charset="-122"/>
              <a:ea typeface="等线" panose="02010600030101010101" pitchFamily="2" charset="-122"/>
            </a:endParaRPr>
          </a:p>
          <a:p>
            <a:pPr>
              <a:spcBef>
                <a:spcPts val="2400"/>
              </a:spcBef>
            </a:pPr>
            <a:r>
              <a:rPr lang="zh-CN" altLang="en-US" dirty="0">
                <a:latin typeface="等线" panose="02010600030101010101" pitchFamily="2" charset="-122"/>
                <a:ea typeface="等线" panose="02010600030101010101" pitchFamily="2" charset="-122"/>
              </a:rPr>
              <a:t>实现方式不灵活，因此并不常用</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硬件实现的等待算法，不可调整</a:t>
            </a:r>
            <a:endParaRPr lang="en-US" altLang="zh-CN" dirty="0">
              <a:latin typeface="等线" panose="02010600030101010101" pitchFamily="2" charset="-122"/>
              <a:ea typeface="等线" panose="02010600030101010101" pitchFamily="2" charset="-122"/>
            </a:endParaRPr>
          </a:p>
          <a:p>
            <a:pPr lvl="1"/>
            <a:endParaRPr lang="en-US" altLang="zh-CN" dirty="0">
              <a:latin typeface="等线" panose="02010600030101010101" pitchFamily="2" charset="-122"/>
              <a:ea typeface="等线" panose="02010600030101010101" pitchFamily="2" charset="-122"/>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标题 35123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简单软件锁实现</a:t>
            </a:r>
            <a:endParaRPr lang="en-US" altLang="zh-CN" dirty="0">
              <a:latin typeface="等线" panose="02010600030101010101" pitchFamily="2" charset="-122"/>
              <a:ea typeface="等线" panose="02010600030101010101" pitchFamily="2" charset="-122"/>
            </a:endParaRPr>
          </a:p>
        </p:txBody>
      </p:sp>
      <p:sp>
        <p:nvSpPr>
          <p:cNvPr id="351235" name="文本占位符 351234"/>
          <p:cNvSpPr>
            <a:spLocks noGrp="1"/>
          </p:cNvSpPr>
          <p:nvPr>
            <p:ph type="body" idx="1"/>
          </p:nvPr>
        </p:nvSpPr>
        <p:spPr>
          <a:xfrm>
            <a:off x="374947" y="3352800"/>
            <a:ext cx="8588375" cy="1981200"/>
          </a:xfrm>
          <a:ln w="12700"/>
        </p:spPr>
        <p:txBody>
          <a:bodyPr vert="horz" wrap="square" lIns="90487" tIns="44450" rIns="90487" bIns="44450" anchor="t"/>
          <a:lstStyle/>
          <a:p>
            <a:pPr>
              <a:spcBef>
                <a:spcPct val="20000"/>
              </a:spcBef>
            </a:pPr>
            <a:r>
              <a:rPr lang="zh-CN" altLang="en-US" dirty="0">
                <a:latin typeface="等线" panose="02010600030101010101" pitchFamily="2" charset="-122"/>
                <a:ea typeface="等线" panose="02010600030101010101" pitchFamily="2" charset="-122"/>
              </a:rPr>
              <a:t>问题：软件锁需要在实现时保障原子性</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锁变量的读</a:t>
            </a:r>
            <a:r>
              <a:rPr lang="en-US"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测试</a:t>
            </a:r>
            <a:r>
              <a:rPr lang="en-US"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和写</a:t>
            </a:r>
            <a:r>
              <a:rPr lang="en-US"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置位</a:t>
            </a:r>
            <a:r>
              <a:rPr lang="en-US"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无法用软件保障原子性</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解决方案：使用硬件提供的原子操作指令</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原子性地对内存变量进行测试并对其进行赋值，返回执行成功或失败的结果</a:t>
            </a:r>
            <a:endParaRPr lang="en-US" altLang="zh-CN" dirty="0">
              <a:latin typeface="等线" panose="02010600030101010101" pitchFamily="2" charset="-122"/>
              <a:ea typeface="等线" panose="02010600030101010101" pitchFamily="2" charset="-122"/>
            </a:endParaRPr>
          </a:p>
          <a:p>
            <a:pPr lvl="1"/>
            <a:endParaRPr lang="en-US" altLang="zh-CN" sz="1600" dirty="0">
              <a:latin typeface="等线" panose="02010600030101010101" pitchFamily="2" charset="-122"/>
              <a:ea typeface="等线" panose="02010600030101010101" pitchFamily="2" charset="-122"/>
            </a:endParaRPr>
          </a:p>
        </p:txBody>
      </p:sp>
      <p:sp>
        <p:nvSpPr>
          <p:cNvPr id="2" name="文本框 1"/>
          <p:cNvSpPr txBox="1"/>
          <p:nvPr/>
        </p:nvSpPr>
        <p:spPr>
          <a:xfrm>
            <a:off x="374947" y="1143000"/>
            <a:ext cx="8215630" cy="2058670"/>
          </a:xfrm>
          <a:prstGeom prst="rect">
            <a:avLst/>
          </a:prstGeom>
          <a:noFill/>
        </p:spPr>
        <p:txBody>
          <a:bodyPr wrap="square" rtlCol="0" anchor="t">
            <a:spAutoFit/>
          </a:bodyPr>
          <a:lstStyle/>
          <a:p>
            <a:pPr>
              <a:spcBef>
                <a:spcPct val="20000"/>
              </a:spcBef>
            </a:pPr>
            <a:r>
              <a:rPr lang="en-US" altLang="zh-CN" sz="1600" dirty="0">
                <a:latin typeface="等线" panose="02010600030101010101" pitchFamily="2" charset="-122"/>
                <a:ea typeface="等线" panose="02010600030101010101" pitchFamily="2" charset="-122"/>
                <a:cs typeface="Courier New" panose="02070309020205020404" pitchFamily="49" charset="0"/>
                <a:sym typeface="+mn-ea"/>
              </a:rPr>
              <a:t>lock:	</a:t>
            </a:r>
            <a:r>
              <a:rPr lang="en-US" altLang="zh-CN" sz="1600" dirty="0" err="1">
                <a:latin typeface="等线" panose="02010600030101010101" pitchFamily="2" charset="-122"/>
                <a:ea typeface="等线" panose="02010600030101010101" pitchFamily="2" charset="-122"/>
                <a:cs typeface="Courier New" panose="02070309020205020404" pitchFamily="49" charset="0"/>
                <a:sym typeface="+mn-ea"/>
              </a:rPr>
              <a:t>ld</a:t>
            </a:r>
            <a:r>
              <a:rPr lang="en-US" altLang="zh-CN" sz="1600" dirty="0">
                <a:latin typeface="等线" panose="02010600030101010101" pitchFamily="2" charset="-122"/>
                <a:ea typeface="等线" panose="02010600030101010101" pitchFamily="2" charset="-122"/>
                <a:cs typeface="Courier New" panose="02070309020205020404" pitchFamily="49" charset="0"/>
                <a:sym typeface="+mn-ea"/>
              </a:rPr>
              <a:t> register, location 	 /* copy location to register */</a:t>
            </a:r>
            <a:endParaRPr lang="en-US" altLang="zh-CN" sz="1600" dirty="0">
              <a:latin typeface="等线" panose="02010600030101010101" pitchFamily="2" charset="-122"/>
              <a:ea typeface="等线" panose="02010600030101010101" pitchFamily="2" charset="-122"/>
              <a:cs typeface="Courier New" panose="02070309020205020404" pitchFamily="49" charset="0"/>
            </a:endParaRPr>
          </a:p>
          <a:p>
            <a:pPr>
              <a:spcBef>
                <a:spcPct val="20000"/>
              </a:spcBef>
            </a:pPr>
            <a:r>
              <a:rPr lang="en-US" altLang="zh-CN" sz="1600" dirty="0">
                <a:latin typeface="等线" panose="02010600030101010101" pitchFamily="2" charset="-122"/>
                <a:ea typeface="等线" panose="02010600030101010101" pitchFamily="2" charset="-122"/>
                <a:cs typeface="Courier New" panose="02070309020205020404" pitchFamily="49" charset="0"/>
                <a:sym typeface="+mn-ea"/>
              </a:rPr>
              <a:t>	</a:t>
            </a:r>
            <a:r>
              <a:rPr lang="en-US" altLang="zh-CN" sz="1600" dirty="0" err="1">
                <a:latin typeface="等线" panose="02010600030101010101" pitchFamily="2" charset="-122"/>
                <a:ea typeface="等线" panose="02010600030101010101" pitchFamily="2" charset="-122"/>
                <a:cs typeface="Courier New" panose="02070309020205020404" pitchFamily="49" charset="0"/>
                <a:sym typeface="+mn-ea"/>
              </a:rPr>
              <a:t>cmp</a:t>
            </a:r>
            <a:r>
              <a:rPr lang="en-US" altLang="zh-CN" sz="1600" dirty="0">
                <a:latin typeface="等线" panose="02010600030101010101" pitchFamily="2" charset="-122"/>
                <a:ea typeface="等线" panose="02010600030101010101" pitchFamily="2" charset="-122"/>
                <a:cs typeface="Courier New" panose="02070309020205020404" pitchFamily="49" charset="0"/>
                <a:sym typeface="+mn-ea"/>
              </a:rPr>
              <a:t> location, #0	 /* compare with 0 */</a:t>
            </a:r>
            <a:endParaRPr lang="en-US" altLang="zh-CN" sz="1600" dirty="0">
              <a:latin typeface="等线" panose="02010600030101010101" pitchFamily="2" charset="-122"/>
              <a:ea typeface="等线" panose="02010600030101010101" pitchFamily="2" charset="-122"/>
              <a:cs typeface="Courier New" panose="02070309020205020404" pitchFamily="49" charset="0"/>
            </a:endParaRPr>
          </a:p>
          <a:p>
            <a:pPr>
              <a:spcBef>
                <a:spcPct val="20000"/>
              </a:spcBef>
            </a:pPr>
            <a:r>
              <a:rPr lang="en-US" altLang="zh-CN" sz="1600" dirty="0">
                <a:latin typeface="等线" panose="02010600030101010101" pitchFamily="2" charset="-122"/>
                <a:ea typeface="等线" panose="02010600030101010101" pitchFamily="2" charset="-122"/>
                <a:cs typeface="Courier New" panose="02070309020205020404" pitchFamily="49" charset="0"/>
                <a:sym typeface="+mn-ea"/>
              </a:rPr>
              <a:t>	</a:t>
            </a:r>
            <a:r>
              <a:rPr lang="en-US" altLang="zh-CN" sz="1600" dirty="0" err="1">
                <a:latin typeface="等线" panose="02010600030101010101" pitchFamily="2" charset="-122"/>
                <a:ea typeface="等线" panose="02010600030101010101" pitchFamily="2" charset="-122"/>
                <a:cs typeface="Courier New" panose="02070309020205020404" pitchFamily="49" charset="0"/>
                <a:sym typeface="+mn-ea"/>
              </a:rPr>
              <a:t>bnz</a:t>
            </a:r>
            <a:r>
              <a:rPr lang="en-US" altLang="zh-CN" sz="1600" dirty="0">
                <a:latin typeface="等线" panose="02010600030101010101" pitchFamily="2" charset="-122"/>
                <a:ea typeface="等线" panose="02010600030101010101" pitchFamily="2" charset="-122"/>
                <a:cs typeface="Courier New" panose="02070309020205020404" pitchFamily="49" charset="0"/>
                <a:sym typeface="+mn-ea"/>
              </a:rPr>
              <a:t> lock		/* if not 0, try again */</a:t>
            </a:r>
            <a:endParaRPr lang="en-US" altLang="zh-CN" sz="1600" dirty="0">
              <a:latin typeface="等线" panose="02010600030101010101" pitchFamily="2" charset="-122"/>
              <a:ea typeface="等线" panose="02010600030101010101" pitchFamily="2" charset="-122"/>
              <a:cs typeface="Courier New" panose="02070309020205020404" pitchFamily="49" charset="0"/>
            </a:endParaRPr>
          </a:p>
          <a:p>
            <a:pPr>
              <a:spcBef>
                <a:spcPct val="20000"/>
              </a:spcBef>
            </a:pPr>
            <a:r>
              <a:rPr lang="en-US" altLang="zh-CN" sz="1600" dirty="0">
                <a:latin typeface="等线" panose="02010600030101010101" pitchFamily="2" charset="-122"/>
                <a:ea typeface="等线" panose="02010600030101010101" pitchFamily="2" charset="-122"/>
                <a:cs typeface="Courier New" panose="02070309020205020404" pitchFamily="49" charset="0"/>
                <a:sym typeface="+mn-ea"/>
              </a:rPr>
              <a:t>	</a:t>
            </a:r>
            <a:r>
              <a:rPr lang="en-US" altLang="zh-CN" sz="1600" dirty="0" err="1">
                <a:latin typeface="等线" panose="02010600030101010101" pitchFamily="2" charset="-122"/>
                <a:ea typeface="等线" panose="02010600030101010101" pitchFamily="2" charset="-122"/>
                <a:cs typeface="Courier New" panose="02070309020205020404" pitchFamily="49" charset="0"/>
                <a:sym typeface="+mn-ea"/>
              </a:rPr>
              <a:t>st</a:t>
            </a:r>
            <a:r>
              <a:rPr lang="en-US" altLang="zh-CN" sz="1600" dirty="0">
                <a:latin typeface="等线" panose="02010600030101010101" pitchFamily="2" charset="-122"/>
                <a:ea typeface="等线" panose="02010600030101010101" pitchFamily="2" charset="-122"/>
                <a:cs typeface="Courier New" panose="02070309020205020404" pitchFamily="49" charset="0"/>
                <a:sym typeface="+mn-ea"/>
              </a:rPr>
              <a:t> location, #1	/* store 1 to mark it locked */</a:t>
            </a:r>
            <a:endParaRPr lang="en-US" altLang="zh-CN" sz="1600" dirty="0">
              <a:latin typeface="等线" panose="02010600030101010101" pitchFamily="2" charset="-122"/>
              <a:ea typeface="等线" panose="02010600030101010101" pitchFamily="2" charset="-122"/>
              <a:cs typeface="Courier New" panose="02070309020205020404" pitchFamily="49" charset="0"/>
            </a:endParaRPr>
          </a:p>
          <a:p>
            <a:pPr>
              <a:spcBef>
                <a:spcPct val="20000"/>
              </a:spcBef>
            </a:pPr>
            <a:r>
              <a:rPr lang="en-US" altLang="zh-CN" sz="1600" dirty="0">
                <a:latin typeface="等线" panose="02010600030101010101" pitchFamily="2" charset="-122"/>
                <a:ea typeface="等线" panose="02010600030101010101" pitchFamily="2" charset="-122"/>
                <a:cs typeface="Courier New" panose="02070309020205020404" pitchFamily="49" charset="0"/>
                <a:sym typeface="+mn-ea"/>
              </a:rPr>
              <a:t>	ret	 /* return control to caller */</a:t>
            </a:r>
            <a:endParaRPr lang="en-US" altLang="zh-CN" sz="1600" dirty="0">
              <a:latin typeface="等线" panose="02010600030101010101" pitchFamily="2" charset="-122"/>
              <a:ea typeface="等线" panose="02010600030101010101" pitchFamily="2" charset="-122"/>
              <a:cs typeface="Courier New" panose="02070309020205020404" pitchFamily="49" charset="0"/>
            </a:endParaRPr>
          </a:p>
          <a:p>
            <a:r>
              <a:rPr lang="en-US" altLang="zh-CN" sz="1600" dirty="0">
                <a:latin typeface="等线" panose="02010600030101010101" pitchFamily="2" charset="-122"/>
                <a:ea typeface="等线" panose="02010600030101010101" pitchFamily="2" charset="-122"/>
                <a:cs typeface="Courier New" panose="02070309020205020404" pitchFamily="49" charset="0"/>
                <a:sym typeface="+mn-ea"/>
              </a:rPr>
              <a:t>unlock:	</a:t>
            </a:r>
            <a:r>
              <a:rPr lang="en-US" altLang="zh-CN" sz="1600" dirty="0" err="1">
                <a:latin typeface="等线" panose="02010600030101010101" pitchFamily="2" charset="-122"/>
                <a:ea typeface="等线" panose="02010600030101010101" pitchFamily="2" charset="-122"/>
                <a:cs typeface="Courier New" panose="02070309020205020404" pitchFamily="49" charset="0"/>
                <a:sym typeface="+mn-ea"/>
              </a:rPr>
              <a:t>st</a:t>
            </a:r>
            <a:r>
              <a:rPr lang="en-US" altLang="zh-CN" sz="1600" dirty="0">
                <a:latin typeface="等线" panose="02010600030101010101" pitchFamily="2" charset="-122"/>
                <a:ea typeface="等线" panose="02010600030101010101" pitchFamily="2" charset="-122"/>
                <a:cs typeface="Courier New" panose="02070309020205020404" pitchFamily="49" charset="0"/>
                <a:sym typeface="+mn-ea"/>
              </a:rPr>
              <a:t> location, #0	/* write 0 to location */</a:t>
            </a:r>
            <a:endParaRPr lang="en-US" altLang="zh-CN" sz="1600" dirty="0">
              <a:latin typeface="等线" panose="02010600030101010101" pitchFamily="2" charset="-122"/>
              <a:ea typeface="等线" panose="02010600030101010101" pitchFamily="2" charset="-122"/>
              <a:cs typeface="Courier New" panose="02070309020205020404" pitchFamily="49" charset="0"/>
            </a:endParaRPr>
          </a:p>
          <a:p>
            <a:pPr>
              <a:spcBef>
                <a:spcPct val="20000"/>
              </a:spcBef>
            </a:pPr>
            <a:r>
              <a:rPr lang="en-US" altLang="zh-CN" sz="1600" dirty="0">
                <a:latin typeface="等线" panose="02010600030101010101" pitchFamily="2" charset="-122"/>
                <a:ea typeface="等线" panose="02010600030101010101" pitchFamily="2" charset="-122"/>
                <a:cs typeface="Courier New" panose="02070309020205020404" pitchFamily="49" charset="0"/>
                <a:sym typeface="+mn-ea"/>
              </a:rPr>
              <a:t>	ret		/* return control to caller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互斥算法</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假设</a:t>
            </a:r>
            <a:endParaRPr lang="en-US" altLang="zh-CN" dirty="0">
              <a:latin typeface="等线" panose="02010600030101010101" pitchFamily="2" charset="-122"/>
              <a:ea typeface="等线" panose="02010600030101010101" pitchFamily="2" charset="-122"/>
            </a:endParaRPr>
          </a:p>
          <a:p>
            <a:pPr lvl="1">
              <a:lnSpc>
                <a:spcPct val="150000"/>
              </a:lnSpc>
              <a:buFont typeface="Wingdings" panose="05000000000000000000" pitchFamily="2" charset="2"/>
              <a:buChar char="n"/>
            </a:pPr>
            <a:r>
              <a:rPr lang="zh-CN" altLang="en-US" sz="2400" b="1" dirty="0">
                <a:latin typeface="等线" panose="02010600030101010101" pitchFamily="2" charset="-122"/>
                <a:ea typeface="等线" panose="02010600030101010101" pitchFamily="2" charset="-122"/>
              </a:rPr>
              <a:t>有两个进程</a:t>
            </a:r>
            <a:r>
              <a:rPr lang="en-US" altLang="zh-CN" sz="2400" b="1" dirty="0">
                <a:latin typeface="等线" panose="02010600030101010101" pitchFamily="2" charset="-122"/>
                <a:ea typeface="等线" panose="02010600030101010101" pitchFamily="2" charset="-122"/>
              </a:rPr>
              <a:t>P0</a:t>
            </a:r>
            <a:r>
              <a:rPr lang="zh-CN" altLang="en-US" sz="2400" b="1" dirty="0">
                <a:latin typeface="等线" panose="02010600030101010101" pitchFamily="2" charset="-122"/>
                <a:ea typeface="等线" panose="02010600030101010101" pitchFamily="2" charset="-122"/>
              </a:rPr>
              <a:t>和</a:t>
            </a:r>
            <a:r>
              <a:rPr lang="en-US" altLang="zh-CN" sz="2400" b="1" dirty="0">
                <a:latin typeface="等线" panose="02010600030101010101" pitchFamily="2" charset="-122"/>
                <a:ea typeface="等线" panose="02010600030101010101" pitchFamily="2" charset="-122"/>
              </a:rPr>
              <a:t>P1</a:t>
            </a:r>
            <a:r>
              <a:rPr lang="zh-CN" altLang="en-US" sz="2400" b="1" dirty="0">
                <a:latin typeface="等线" panose="02010600030101010101" pitchFamily="2" charset="-122"/>
                <a:ea typeface="等线" panose="02010600030101010101" pitchFamily="2" charset="-122"/>
              </a:rPr>
              <a:t>互斥地共享某个临界资源</a:t>
            </a:r>
          </a:p>
          <a:p>
            <a:pPr lvl="1">
              <a:lnSpc>
                <a:spcPct val="150000"/>
              </a:lnSpc>
              <a:buFont typeface="Wingdings" panose="05000000000000000000" pitchFamily="2" charset="2"/>
              <a:buChar char="n"/>
            </a:pPr>
            <a:r>
              <a:rPr lang="en-US" altLang="zh-CN" sz="2400" b="1" dirty="0">
                <a:latin typeface="等线" panose="02010600030101010101" pitchFamily="2" charset="-122"/>
                <a:ea typeface="等线" panose="02010600030101010101" pitchFamily="2" charset="-122"/>
              </a:rPr>
              <a:t>P0</a:t>
            </a:r>
            <a:r>
              <a:rPr lang="zh-CN" altLang="en-US" sz="2400" b="1" dirty="0">
                <a:latin typeface="等线" panose="02010600030101010101" pitchFamily="2" charset="-122"/>
                <a:ea typeface="等线" panose="02010600030101010101" pitchFamily="2" charset="-122"/>
              </a:rPr>
              <a:t>和</a:t>
            </a:r>
            <a:r>
              <a:rPr lang="en-US" altLang="zh-CN" sz="2400" b="1" dirty="0">
                <a:latin typeface="等线" panose="02010600030101010101" pitchFamily="2" charset="-122"/>
                <a:ea typeface="等线" panose="02010600030101010101" pitchFamily="2" charset="-122"/>
              </a:rPr>
              <a:t>P1</a:t>
            </a:r>
            <a:r>
              <a:rPr lang="zh-CN" altLang="en-US" sz="2400" b="1" dirty="0">
                <a:latin typeface="等线" panose="02010600030101010101" pitchFamily="2" charset="-122"/>
                <a:ea typeface="等线" panose="02010600030101010101" pitchFamily="2" charset="-122"/>
              </a:rPr>
              <a:t>是循环进程，它们执行一个无限循环程序，每次使用</a:t>
            </a:r>
            <a:r>
              <a:rPr lang="zh-CN" altLang="en-US" sz="2400" b="1">
                <a:latin typeface="等线" panose="02010600030101010101" pitchFamily="2" charset="-122"/>
                <a:ea typeface="等线" panose="02010600030101010101" pitchFamily="2" charset="-122"/>
              </a:rPr>
              <a:t>该资源将经历一</a:t>
            </a:r>
            <a:r>
              <a:rPr lang="zh-CN" altLang="en-US" sz="2400" b="1" dirty="0">
                <a:latin typeface="等线" panose="02010600030101010101" pitchFamily="2" charset="-122"/>
                <a:ea typeface="等线" panose="02010600030101010101" pitchFamily="2" charset="-122"/>
              </a:rPr>
              <a:t>个有限的时间间隔</a:t>
            </a:r>
          </a:p>
        </p:txBody>
      </p:sp>
    </p:spTree>
    <p:extLst>
      <p:ext uri="{BB962C8B-B14F-4D97-AF65-F5344CB8AC3E}">
        <p14:creationId xmlns:p14="http://schemas.microsoft.com/office/powerpoint/2010/main" val="2194284677"/>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标题 353281"/>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简单软件锁实现</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基于硬件原子指令</a:t>
            </a:r>
            <a:endParaRPr lang="en-US" altLang="zh-CN" dirty="0">
              <a:latin typeface="等线" panose="02010600030101010101" pitchFamily="2" charset="-122"/>
              <a:ea typeface="等线" panose="02010600030101010101" pitchFamily="2" charset="-122"/>
            </a:endParaRPr>
          </a:p>
        </p:txBody>
      </p:sp>
      <p:sp>
        <p:nvSpPr>
          <p:cNvPr id="353283" name="文本占位符 353282"/>
          <p:cNvSpPr>
            <a:spLocks noGrp="1"/>
          </p:cNvSpPr>
          <p:nvPr>
            <p:ph type="body" idx="1"/>
          </p:nvPr>
        </p:nvSpPr>
        <p:spPr>
          <a:xfrm>
            <a:off x="357018" y="1066800"/>
            <a:ext cx="8839200" cy="4953000"/>
          </a:xfrm>
          <a:ln w="12700"/>
        </p:spPr>
        <p:txBody>
          <a:bodyPr vert="horz" wrap="square" lIns="90487" tIns="44450" rIns="90487" bIns="44450" anchor="t"/>
          <a:lstStyle/>
          <a:p>
            <a:pPr marL="0" indent="0">
              <a:spcBef>
                <a:spcPct val="20000"/>
              </a:spcBef>
              <a:buNone/>
            </a:pPr>
            <a:r>
              <a:rPr lang="en-US" altLang="zh-CN" sz="1800" dirty="0">
                <a:latin typeface="等线" panose="02010600030101010101" pitchFamily="2" charset="-122"/>
                <a:ea typeface="等线" panose="02010600030101010101" pitchFamily="2" charset="-122"/>
              </a:rPr>
              <a:t>lock:	</a:t>
            </a:r>
            <a:r>
              <a:rPr lang="en-US" altLang="zh-CN" sz="1800" dirty="0" err="1">
                <a:latin typeface="等线" panose="02010600030101010101" pitchFamily="2" charset="-122"/>
                <a:ea typeface="等线" panose="02010600030101010101" pitchFamily="2" charset="-122"/>
              </a:rPr>
              <a:t>t&amp;s</a:t>
            </a:r>
            <a:r>
              <a:rPr lang="en-US" altLang="zh-CN" sz="1800" dirty="0">
                <a:latin typeface="等线" panose="02010600030101010101" pitchFamily="2" charset="-122"/>
                <a:ea typeface="等线" panose="02010600030101010101" pitchFamily="2" charset="-122"/>
              </a:rPr>
              <a:t>	register, location 	</a:t>
            </a:r>
          </a:p>
          <a:p>
            <a:pPr marL="0" indent="0">
              <a:spcBef>
                <a:spcPct val="20000"/>
              </a:spcBef>
              <a:buNone/>
            </a:pPr>
            <a:r>
              <a:rPr lang="en-US" altLang="zh-CN" sz="1800" dirty="0">
                <a:latin typeface="等线" panose="02010600030101010101" pitchFamily="2" charset="-122"/>
                <a:ea typeface="等线" panose="02010600030101010101" pitchFamily="2" charset="-122"/>
              </a:rPr>
              <a:t>	</a:t>
            </a:r>
            <a:r>
              <a:rPr lang="en-US" altLang="zh-CN" sz="1800" dirty="0" err="1">
                <a:latin typeface="等线" panose="02010600030101010101" pitchFamily="2" charset="-122"/>
                <a:ea typeface="等线" panose="02010600030101010101" pitchFamily="2" charset="-122"/>
              </a:rPr>
              <a:t>bnz</a:t>
            </a:r>
            <a:r>
              <a:rPr lang="en-US" altLang="zh-CN" sz="1800" dirty="0">
                <a:latin typeface="等线" panose="02010600030101010101" pitchFamily="2" charset="-122"/>
                <a:ea typeface="等线" panose="02010600030101010101" pitchFamily="2" charset="-122"/>
              </a:rPr>
              <a:t>	lock	 	</a:t>
            </a:r>
            <a:r>
              <a:rPr lang="en-US" altLang="zh-CN" sz="1800" i="1" dirty="0">
                <a:latin typeface="等线" panose="02010600030101010101" pitchFamily="2" charset="-122"/>
                <a:ea typeface="等线" panose="02010600030101010101" pitchFamily="2" charset="-122"/>
              </a:rPr>
              <a:t>/* if not 0, try again */</a:t>
            </a:r>
            <a:endParaRPr lang="en-US" altLang="zh-CN" sz="1800" dirty="0">
              <a:latin typeface="等线" panose="02010600030101010101" pitchFamily="2" charset="-122"/>
              <a:ea typeface="等线" panose="02010600030101010101" pitchFamily="2" charset="-122"/>
            </a:endParaRPr>
          </a:p>
          <a:p>
            <a:pPr marL="0" indent="0">
              <a:spcBef>
                <a:spcPct val="20000"/>
              </a:spcBef>
              <a:buNone/>
            </a:pPr>
            <a:r>
              <a:rPr lang="en-US" altLang="zh-CN" sz="1800" dirty="0">
                <a:latin typeface="等线" panose="02010600030101010101" pitchFamily="2" charset="-122"/>
                <a:ea typeface="等线" panose="02010600030101010101" pitchFamily="2" charset="-122"/>
              </a:rPr>
              <a:t>	ret			</a:t>
            </a:r>
            <a:r>
              <a:rPr lang="en-US" altLang="zh-CN" sz="1800" i="1" dirty="0">
                <a:latin typeface="等线" panose="02010600030101010101" pitchFamily="2" charset="-122"/>
                <a:ea typeface="等线" panose="02010600030101010101" pitchFamily="2" charset="-122"/>
              </a:rPr>
              <a:t>/* return control to caller */</a:t>
            </a:r>
            <a:endParaRPr lang="en-US" altLang="zh-CN" sz="1800" dirty="0">
              <a:latin typeface="等线" panose="02010600030101010101" pitchFamily="2" charset="-122"/>
              <a:ea typeface="等线" panose="02010600030101010101" pitchFamily="2" charset="-122"/>
            </a:endParaRPr>
          </a:p>
          <a:p>
            <a:pPr marL="0" indent="0">
              <a:buNone/>
            </a:pPr>
            <a:r>
              <a:rPr lang="en-US" altLang="zh-CN" sz="1800" dirty="0">
                <a:latin typeface="等线" panose="02010600030101010101" pitchFamily="2" charset="-122"/>
                <a:ea typeface="等线" panose="02010600030101010101" pitchFamily="2" charset="-122"/>
              </a:rPr>
              <a:t>unlock:	</a:t>
            </a:r>
            <a:r>
              <a:rPr lang="en-US" altLang="zh-CN" sz="1800" dirty="0" err="1">
                <a:latin typeface="等线" panose="02010600030101010101" pitchFamily="2" charset="-122"/>
                <a:ea typeface="等线" panose="02010600030101010101" pitchFamily="2" charset="-122"/>
              </a:rPr>
              <a:t>st</a:t>
            </a:r>
            <a:r>
              <a:rPr lang="en-US" altLang="zh-CN" sz="1800" dirty="0">
                <a:latin typeface="等线" panose="02010600030101010101" pitchFamily="2" charset="-122"/>
                <a:ea typeface="等线" panose="02010600030101010101" pitchFamily="2" charset="-122"/>
              </a:rPr>
              <a:t> 	location, #0	/</a:t>
            </a:r>
            <a:r>
              <a:rPr lang="en-US" altLang="zh-CN" sz="1800" i="1" dirty="0">
                <a:latin typeface="等线" panose="02010600030101010101" pitchFamily="2" charset="-122"/>
                <a:ea typeface="等线" panose="02010600030101010101" pitchFamily="2" charset="-122"/>
              </a:rPr>
              <a:t>* write 0 to location */</a:t>
            </a:r>
            <a:endParaRPr lang="en-US" altLang="zh-CN" sz="1800" dirty="0">
              <a:latin typeface="等线" panose="02010600030101010101" pitchFamily="2" charset="-122"/>
              <a:ea typeface="等线" panose="02010600030101010101" pitchFamily="2" charset="-122"/>
            </a:endParaRPr>
          </a:p>
          <a:p>
            <a:pPr marL="0" indent="0">
              <a:spcBef>
                <a:spcPct val="20000"/>
              </a:spcBef>
              <a:buNone/>
            </a:pPr>
            <a:r>
              <a:rPr lang="en-US" altLang="zh-CN" sz="1800" dirty="0">
                <a:latin typeface="等线" panose="02010600030101010101" pitchFamily="2" charset="-122"/>
                <a:ea typeface="等线" panose="02010600030101010101" pitchFamily="2" charset="-122"/>
              </a:rPr>
              <a:t>	ret			</a:t>
            </a:r>
            <a:r>
              <a:rPr lang="en-US" altLang="zh-CN" sz="1800" i="1" dirty="0">
                <a:latin typeface="等线" panose="02010600030101010101" pitchFamily="2" charset="-122"/>
                <a:ea typeface="等线" panose="02010600030101010101" pitchFamily="2" charset="-122"/>
              </a:rPr>
              <a:t>/* return control to caller */</a:t>
            </a:r>
            <a:endParaRPr lang="en-US" altLang="zh-CN" sz="1800"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其它类似的原子操作也可以实现相同的效果</a:t>
            </a:r>
            <a:endParaRPr lang="en-US" altLang="zh-CN" dirty="0">
              <a:latin typeface="等线" panose="02010600030101010101" pitchFamily="2" charset="-122"/>
              <a:ea typeface="等线" panose="02010600030101010101" pitchFamily="2" charset="-122"/>
            </a:endParaRPr>
          </a:p>
          <a:p>
            <a:pPr lvl="1"/>
            <a:r>
              <a:rPr lang="en-US" altLang="zh-CN" dirty="0">
                <a:latin typeface="等线" panose="02010600030101010101" pitchFamily="2" charset="-122"/>
                <a:ea typeface="等线" panose="02010600030101010101" pitchFamily="2" charset="-122"/>
              </a:rPr>
              <a:t>Swap</a:t>
            </a:r>
          </a:p>
          <a:p>
            <a:pPr lvl="1"/>
            <a:r>
              <a:rPr lang="en-US" altLang="zh-CN" dirty="0">
                <a:latin typeface="等线" panose="02010600030101010101" pitchFamily="2" charset="-122"/>
                <a:ea typeface="等线" panose="02010600030101010101" pitchFamily="2" charset="-122"/>
              </a:rPr>
              <a:t>Fetch &amp; Add</a:t>
            </a:r>
          </a:p>
          <a:p>
            <a:pPr lvl="1"/>
            <a:r>
              <a:rPr lang="en-US" altLang="zh-CN" dirty="0">
                <a:latin typeface="等线" panose="02010600030101010101" pitchFamily="2" charset="-122"/>
                <a:ea typeface="等线" panose="02010600030101010101" pitchFamily="2" charset="-122"/>
              </a:rPr>
              <a:t>Compare &amp; Swap</a:t>
            </a:r>
          </a:p>
          <a:p>
            <a:pPr lvl="2"/>
            <a:r>
              <a:rPr lang="zh-CN" altLang="en-US" dirty="0">
                <a:latin typeface="等线" panose="02010600030101010101" pitchFamily="2" charset="-122"/>
                <a:ea typeface="等线" panose="02010600030101010101" pitchFamily="2" charset="-122"/>
              </a:rPr>
              <a:t>三个操作数：内存地址，需要比较的寄存器以及需要交换数据的寄存器</a:t>
            </a:r>
            <a:endParaRPr lang="en-US" altLang="zh-CN" dirty="0">
              <a:latin typeface="等线" panose="02010600030101010101" pitchFamily="2" charset="-122"/>
              <a:ea typeface="等线" panose="02010600030101010101" pitchFamily="2" charset="-122"/>
            </a:endParaRPr>
          </a:p>
          <a:p>
            <a:pPr lvl="2"/>
            <a:r>
              <a:rPr lang="en-US" altLang="zh-CN" dirty="0">
                <a:latin typeface="等线" panose="02010600030101010101" pitchFamily="2" charset="-122"/>
                <a:ea typeface="等线" panose="02010600030101010101" pitchFamily="2" charset="-122"/>
              </a:rPr>
              <a:t>RISC</a:t>
            </a:r>
            <a:r>
              <a:rPr lang="zh-CN" altLang="en-US" dirty="0">
                <a:latin typeface="等线" panose="02010600030101010101" pitchFamily="2" charset="-122"/>
                <a:ea typeface="等线" panose="02010600030101010101" pitchFamily="2" charset="-122"/>
              </a:rPr>
              <a:t>指令集通常不支持</a:t>
            </a:r>
            <a:endParaRPr lang="en-US" altLang="zh-CN" dirty="0">
              <a:latin typeface="等线" panose="02010600030101010101" pitchFamily="2" charset="-122"/>
              <a:ea typeface="等线" panose="02010600030101010101" pitchFamily="2" charset="-122"/>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标题 388097"/>
          <p:cNvSpPr>
            <a:spLocks noGrp="1"/>
          </p:cNvSpPr>
          <p:nvPr>
            <p:ph type="title"/>
          </p:nvPr>
        </p:nvSpPr>
        <p:spPr>
          <a:xfrm>
            <a:off x="356870" y="304800"/>
            <a:ext cx="8755380" cy="511810"/>
          </a:xfrm>
        </p:spPr>
        <p:txBody>
          <a:bodyPr anchor="ctr"/>
          <a:lstStyle/>
          <a:p>
            <a:r>
              <a:rPr lang="zh-CN" altLang="en-US" dirty="0">
                <a:latin typeface="等线" panose="02010600030101010101" pitchFamily="2" charset="-122"/>
                <a:ea typeface="等线" panose="02010600030101010101" pitchFamily="2" charset="-122"/>
              </a:rPr>
              <a:t>简单软件锁的增强</a:t>
            </a:r>
            <a:endParaRPr lang="en-US" altLang="zh-CN" dirty="0">
              <a:latin typeface="等线" panose="02010600030101010101" pitchFamily="2" charset="-122"/>
              <a:ea typeface="等线" panose="02010600030101010101" pitchFamily="2" charset="-122"/>
            </a:endParaRPr>
          </a:p>
        </p:txBody>
      </p:sp>
      <p:sp>
        <p:nvSpPr>
          <p:cNvPr id="388099" name="文本占位符 388098"/>
          <p:cNvSpPr>
            <a:spLocks noGrp="1"/>
          </p:cNvSpPr>
          <p:nvPr>
            <p:ph type="body" idx="1"/>
          </p:nvPr>
        </p:nvSpPr>
        <p:spPr>
          <a:xfrm>
            <a:off x="396875" y="990600"/>
            <a:ext cx="8394700" cy="5343525"/>
          </a:xfrm>
        </p:spPr>
        <p:txBody>
          <a:bodyPr/>
          <a:lstStyle/>
          <a:p>
            <a:r>
              <a:rPr lang="zh-CN" altLang="en-US" dirty="0">
                <a:latin typeface="等线" panose="02010600030101010101" pitchFamily="2" charset="-122"/>
                <a:ea typeface="等线" panose="02010600030101010101" pitchFamily="2" charset="-122"/>
              </a:rPr>
              <a:t>降低等待锁的过程中发起</a:t>
            </a:r>
            <a:r>
              <a:rPr lang="en-US" altLang="zh-CN" dirty="0">
                <a:latin typeface="等线" panose="02010600030101010101" pitchFamily="2" charset="-122"/>
                <a:ea typeface="等线" panose="02010600030101010101" pitchFamily="2" charset="-122"/>
              </a:rPr>
              <a:t>T&amp;S</a:t>
            </a:r>
            <a:r>
              <a:rPr lang="zh-CN" altLang="en-US" dirty="0">
                <a:latin typeface="等线" panose="02010600030101010101" pitchFamily="2" charset="-122"/>
                <a:ea typeface="等线" panose="02010600030101010101" pitchFamily="2" charset="-122"/>
              </a:rPr>
              <a:t>指令的频率</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每次发起</a:t>
            </a:r>
            <a:r>
              <a:rPr lang="en-US" altLang="zh-CN" dirty="0" err="1">
                <a:latin typeface="等线" panose="02010600030101010101" pitchFamily="2" charset="-122"/>
                <a:ea typeface="等线" panose="02010600030101010101" pitchFamily="2" charset="-122"/>
              </a:rPr>
              <a:t>Test&amp;Set</a:t>
            </a:r>
            <a:r>
              <a:rPr lang="zh-CN" altLang="en-US" dirty="0">
                <a:latin typeface="等线" panose="02010600030101010101" pitchFamily="2" charset="-122"/>
                <a:ea typeface="等线" panose="02010600030101010101" pitchFamily="2" charset="-122"/>
              </a:rPr>
              <a:t>指令后，如果失败，就等待一段时间</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需要谨慎地选择</a:t>
            </a:r>
            <a:r>
              <a:rPr lang="en-US" altLang="zh-CN" dirty="0">
                <a:latin typeface="等线" panose="02010600030101010101" pitchFamily="2" charset="-122"/>
                <a:ea typeface="等线" panose="02010600030101010101" pitchFamily="2" charset="-122"/>
              </a:rPr>
              <a:t>Backoff</a:t>
            </a:r>
            <a:r>
              <a:rPr lang="zh-CN" altLang="en-US" dirty="0">
                <a:latin typeface="等线" panose="02010600030101010101" pitchFamily="2" charset="-122"/>
                <a:ea typeface="等线" panose="02010600030101010101" pitchFamily="2" charset="-122"/>
              </a:rPr>
              <a:t>的时间，避免出现处理器资源限制</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一般按照指数级增长来选择</a:t>
            </a:r>
            <a:r>
              <a:rPr lang="en-US" altLang="zh-CN" dirty="0">
                <a:latin typeface="等线" panose="02010600030101010101" pitchFamily="2" charset="-122"/>
                <a:ea typeface="等线" panose="02010600030101010101" pitchFamily="2" charset="-122"/>
              </a:rPr>
              <a:t>Backoff</a:t>
            </a:r>
            <a:r>
              <a:rPr lang="zh-CN" altLang="en-US" dirty="0">
                <a:latin typeface="等线" panose="02010600030101010101" pitchFamily="2" charset="-122"/>
                <a:ea typeface="等线" panose="02010600030101010101" pitchFamily="2" charset="-122"/>
              </a:rPr>
              <a:t>时间：</a:t>
            </a:r>
            <a:r>
              <a:rPr lang="en-US" altLang="zh-CN" dirty="0" err="1">
                <a:latin typeface="等线" panose="02010600030101010101" pitchFamily="2" charset="-122"/>
                <a:ea typeface="等线" panose="02010600030101010101" pitchFamily="2" charset="-122"/>
              </a:rPr>
              <a:t>i</a:t>
            </a:r>
            <a:r>
              <a:rPr lang="en-US" altLang="zh-CN" baseline="30000" dirty="0" err="1">
                <a:latin typeface="等线" panose="02010600030101010101" pitchFamily="2" charset="-122"/>
                <a:ea typeface="等线" panose="02010600030101010101" pitchFamily="2" charset="-122"/>
              </a:rPr>
              <a:t>th</a:t>
            </a:r>
            <a:r>
              <a:rPr lang="en-US" altLang="zh-CN" dirty="0">
                <a:latin typeface="等线" panose="02010600030101010101" pitchFamily="2" charset="-122"/>
                <a:ea typeface="等线" panose="02010600030101010101" pitchFamily="2" charset="-122"/>
              </a:rPr>
              <a:t> time =  k*c</a:t>
            </a:r>
            <a:r>
              <a:rPr lang="en-US" altLang="zh-CN" baseline="30000" dirty="0">
                <a:latin typeface="等线" panose="02010600030101010101" pitchFamily="2" charset="-122"/>
                <a:ea typeface="等线" panose="02010600030101010101" pitchFamily="2" charset="-122"/>
              </a:rPr>
              <a:t>i</a:t>
            </a:r>
          </a:p>
          <a:p>
            <a:pPr lvl="1"/>
            <a:endParaRPr lang="en-US" altLang="zh-CN" dirty="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3C491EA6-4120-33F4-AB53-CB2243500111}"/>
              </a:ext>
            </a:extLst>
          </p:cNvPr>
          <p:cNvPicPr>
            <a:picLocks noChangeAspect="1"/>
          </p:cNvPicPr>
          <p:nvPr/>
        </p:nvPicPr>
        <p:blipFill>
          <a:blip r:embed="rId2"/>
          <a:stretch>
            <a:fillRect/>
          </a:stretch>
        </p:blipFill>
        <p:spPr>
          <a:xfrm>
            <a:off x="762000" y="2671639"/>
            <a:ext cx="7140960" cy="3836476"/>
          </a:xfrm>
          <a:prstGeom prst="rect">
            <a:avLst/>
          </a:prstGeom>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简单软件锁的另一种实现</a:t>
            </a:r>
            <a:r>
              <a:rPr lang="en-US" altLang="zh-CN" sz="3200" dirty="0">
                <a:latin typeface="等线" panose="02010600030101010101" pitchFamily="2" charset="-122"/>
                <a:ea typeface="等线" panose="02010600030101010101" pitchFamily="2" charset="-122"/>
              </a:rPr>
              <a:t>: LL-SC</a:t>
            </a:r>
          </a:p>
        </p:txBody>
      </p:sp>
      <p:sp>
        <p:nvSpPr>
          <p:cNvPr id="355331" name="文本占位符 355330"/>
          <p:cNvSpPr>
            <a:spLocks noGrp="1"/>
          </p:cNvSpPr>
          <p:nvPr>
            <p:ph type="body" idx="1"/>
          </p:nvPr>
        </p:nvSpPr>
        <p:spPr>
          <a:xfrm>
            <a:off x="357018" y="876300"/>
            <a:ext cx="8854440" cy="5105400"/>
          </a:xfrm>
          <a:ln w="12700"/>
        </p:spPr>
        <p:txBody>
          <a:bodyPr vert="horz" wrap="square" lIns="90487" tIns="44450" rIns="90487" bIns="44450" anchor="t"/>
          <a:lstStyle/>
          <a:p>
            <a:r>
              <a:rPr lang="en-US" altLang="zh-CN" dirty="0">
                <a:latin typeface="等线" panose="02010600030101010101" pitchFamily="2" charset="-122"/>
                <a:ea typeface="等线" panose="02010600030101010101" pitchFamily="2" charset="-122"/>
              </a:rPr>
              <a:t>LL</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Load-Linked</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Load-Locked</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从内存地址中读取值，并且处理器监控该值，观察其它处理器是否会修改该内存地址的值</a:t>
            </a:r>
            <a:endParaRPr lang="en-US"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SC</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Store-Conditional</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如果</a:t>
            </a:r>
            <a:r>
              <a:rPr lang="en-US" altLang="zh-CN" dirty="0">
                <a:latin typeface="等线" panose="02010600030101010101" pitchFamily="2" charset="-122"/>
                <a:ea typeface="等线" panose="02010600030101010101" pitchFamily="2" charset="-122"/>
              </a:rPr>
              <a:t>LL</a:t>
            </a:r>
            <a:r>
              <a:rPr lang="zh-CN" altLang="en-US" dirty="0">
                <a:latin typeface="等线" panose="02010600030101010101" pitchFamily="2" charset="-122"/>
                <a:ea typeface="等线" panose="02010600030101010101" pitchFamily="2" charset="-122"/>
              </a:rPr>
              <a:t>读取数据后的时间段内，其它处理器没有修改该内存地址，则把新值写入该地址，如果</a:t>
            </a:r>
            <a:r>
              <a:rPr lang="en-US" altLang="zh-CN" dirty="0">
                <a:latin typeface="等线" panose="02010600030101010101" pitchFamily="2" charset="-122"/>
                <a:ea typeface="等线" panose="02010600030101010101" pitchFamily="2" charset="-122"/>
              </a:rPr>
              <a:t>SC</a:t>
            </a:r>
            <a:r>
              <a:rPr lang="zh-CN" altLang="en-US" dirty="0">
                <a:latin typeface="等线" panose="02010600030101010101" pitchFamily="2" charset="-122"/>
                <a:ea typeface="等线" panose="02010600030101010101" pitchFamily="2" charset="-122"/>
              </a:rPr>
              <a:t>失败，那么重新开始整个操作</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主要用于实现无锁算法和</a:t>
            </a:r>
            <a:r>
              <a:rPr lang="en-US" altLang="zh-CN" dirty="0">
                <a:latin typeface="等线" panose="02010600030101010101" pitchFamily="2" charset="-122"/>
                <a:ea typeface="等线" panose="02010600030101010101" pitchFamily="2" charset="-122"/>
              </a:rPr>
              <a:t>Read-Modify-Write</a:t>
            </a:r>
            <a:r>
              <a:rPr lang="zh-CN" altLang="en-US" dirty="0">
                <a:latin typeface="等线" panose="02010600030101010101" pitchFamily="2" charset="-122"/>
                <a:ea typeface="等线" panose="02010600030101010101" pitchFamily="2" charset="-122"/>
              </a:rPr>
              <a:t>原子操作</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最初是由</a:t>
            </a:r>
            <a:r>
              <a:rPr lang="en-US" altLang="zh-CN" dirty="0">
                <a:latin typeface="等线" panose="02010600030101010101" pitchFamily="2" charset="-122"/>
                <a:ea typeface="等线" panose="02010600030101010101" pitchFamily="2" charset="-122"/>
              </a:rPr>
              <a:t>Jensen</a:t>
            </a:r>
            <a:r>
              <a:rPr lang="zh-CN" altLang="en-US"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Hagensen</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Broughton</a:t>
            </a:r>
            <a:r>
              <a:rPr lang="zh-CN" altLang="en-US" dirty="0">
                <a:latin typeface="等线" panose="02010600030101010101" pitchFamily="2" charset="-122"/>
                <a:ea typeface="等线" panose="02010600030101010101" pitchFamily="2" charset="-122"/>
              </a:rPr>
              <a:t>在劳伦斯利佛摩国家实验室为</a:t>
            </a:r>
            <a:r>
              <a:rPr lang="en-US" altLang="zh-CN" dirty="0">
                <a:latin typeface="等线" panose="02010600030101010101" pitchFamily="2" charset="-122"/>
                <a:ea typeface="等线" panose="02010600030101010101" pitchFamily="2" charset="-122"/>
              </a:rPr>
              <a:t>S-1 AAP multiprocessor</a:t>
            </a:r>
          </a:p>
          <a:p>
            <a:r>
              <a:rPr lang="zh-CN" altLang="en-US" dirty="0">
                <a:latin typeface="等线" panose="02010600030101010101" pitchFamily="2" charset="-122"/>
                <a:ea typeface="等线" panose="02010600030101010101" pitchFamily="2" charset="-122"/>
              </a:rPr>
              <a:t>现代处理器平台基本上都提供了对</a:t>
            </a:r>
            <a:r>
              <a:rPr lang="en-US" altLang="zh-CN" dirty="0">
                <a:latin typeface="等线" panose="02010600030101010101" pitchFamily="2" charset="-122"/>
                <a:ea typeface="等线" panose="02010600030101010101" pitchFamily="2" charset="-122"/>
              </a:rPr>
              <a:t>LL/SC</a:t>
            </a:r>
            <a:r>
              <a:rPr lang="zh-CN" altLang="en-US" dirty="0">
                <a:latin typeface="等线" panose="02010600030101010101" pitchFamily="2" charset="-122"/>
                <a:ea typeface="等线" panose="02010600030101010101" pitchFamily="2" charset="-122"/>
              </a:rPr>
              <a:t>操作的支持</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以</a:t>
            </a:r>
            <a:r>
              <a:rPr lang="en-US" altLang="zh-CN" dirty="0">
                <a:latin typeface="等线" panose="02010600030101010101" pitchFamily="2" charset="-122"/>
                <a:ea typeface="等线" panose="02010600030101010101" pitchFamily="2" charset="-122"/>
              </a:rPr>
              <a:t>ARM</a:t>
            </a:r>
            <a:r>
              <a:rPr lang="zh-CN" altLang="en-US" dirty="0">
                <a:latin typeface="等线" panose="02010600030101010101" pitchFamily="2" charset="-122"/>
                <a:ea typeface="等线" panose="02010600030101010101" pitchFamily="2" charset="-122"/>
              </a:rPr>
              <a:t>平台为例</a:t>
            </a:r>
            <a:endParaRPr lang="en-US" altLang="zh-CN" dirty="0">
              <a:latin typeface="等线" panose="02010600030101010101" pitchFamily="2" charset="-122"/>
              <a:ea typeface="等线" panose="02010600030101010101" pitchFamily="2" charset="-122"/>
            </a:endParaRPr>
          </a:p>
          <a:p>
            <a:pPr lvl="2"/>
            <a:r>
              <a:rPr lang="en-US" altLang="zh-CN" dirty="0">
                <a:latin typeface="等线" panose="02010600030101010101" pitchFamily="2" charset="-122"/>
                <a:ea typeface="等线" panose="02010600030101010101" pitchFamily="2" charset="-122"/>
              </a:rPr>
              <a:t>LL</a:t>
            </a:r>
            <a:r>
              <a:rPr lang="zh-CN" altLang="en-US" dirty="0">
                <a:latin typeface="等线" panose="02010600030101010101" pitchFamily="2" charset="-122"/>
                <a:ea typeface="等线" panose="02010600030101010101" pitchFamily="2" charset="-122"/>
              </a:rPr>
              <a:t>语义对应的指令是</a:t>
            </a:r>
            <a:r>
              <a:rPr lang="en-US" altLang="zh-CN" dirty="0">
                <a:latin typeface="等线" panose="02010600030101010101" pitchFamily="2" charset="-122"/>
                <a:ea typeface="等线" panose="02010600030101010101" pitchFamily="2" charset="-122"/>
              </a:rPr>
              <a:t>LDREX</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ARMv8</a:t>
            </a:r>
            <a:r>
              <a:rPr lang="zh-CN" altLang="en-US" dirty="0">
                <a:latin typeface="等线" panose="02010600030101010101" pitchFamily="2" charset="-122"/>
                <a:ea typeface="等线" panose="02010600030101010101" pitchFamily="2" charset="-122"/>
              </a:rPr>
              <a:t>后改名为</a:t>
            </a:r>
            <a:r>
              <a:rPr lang="en-US" altLang="zh-CN" dirty="0">
                <a:latin typeface="等线" panose="02010600030101010101" pitchFamily="2" charset="-122"/>
                <a:ea typeface="等线" panose="02010600030101010101" pitchFamily="2" charset="-122"/>
              </a:rPr>
              <a:t>LDXR</a:t>
            </a:r>
            <a:r>
              <a:rPr lang="zh-CN" altLang="en-US" dirty="0">
                <a:latin typeface="等线" panose="02010600030101010101" pitchFamily="2" charset="-122"/>
                <a:ea typeface="等线" panose="02010600030101010101" pitchFamily="2" charset="-122"/>
              </a:rPr>
              <a:t>）</a:t>
            </a:r>
          </a:p>
          <a:p>
            <a:pPr lvl="2"/>
            <a:r>
              <a:rPr lang="en-US" altLang="zh-CN" dirty="0">
                <a:latin typeface="等线" panose="02010600030101010101" pitchFamily="2" charset="-122"/>
                <a:ea typeface="等线" panose="02010600030101010101" pitchFamily="2" charset="-122"/>
              </a:rPr>
              <a:t>SC</a:t>
            </a:r>
            <a:r>
              <a:rPr lang="zh-CN" altLang="en-US" dirty="0">
                <a:latin typeface="等线" panose="02010600030101010101" pitchFamily="2" charset="-122"/>
                <a:ea typeface="等线" panose="02010600030101010101" pitchFamily="2" charset="-122"/>
              </a:rPr>
              <a:t>语义对应的指令是</a:t>
            </a:r>
            <a:r>
              <a:rPr lang="en-US" altLang="zh-CN" dirty="0">
                <a:latin typeface="等线" panose="02010600030101010101" pitchFamily="2" charset="-122"/>
                <a:ea typeface="等线" panose="02010600030101010101" pitchFamily="2" charset="-122"/>
              </a:rPr>
              <a:t>STREX</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ARMv8</a:t>
            </a:r>
            <a:r>
              <a:rPr lang="zh-CN" altLang="en-US" dirty="0">
                <a:latin typeface="等线" panose="02010600030101010101" pitchFamily="2" charset="-122"/>
                <a:ea typeface="等线" panose="02010600030101010101" pitchFamily="2" charset="-122"/>
              </a:rPr>
              <a:t>后改名为</a:t>
            </a:r>
            <a:r>
              <a:rPr lang="en-US" altLang="zh-CN" dirty="0">
                <a:latin typeface="等线" panose="02010600030101010101" pitchFamily="2" charset="-122"/>
                <a:ea typeface="等线" panose="02010600030101010101" pitchFamily="2" charset="-122"/>
              </a:rPr>
              <a:t>STXR</a:t>
            </a:r>
            <a:r>
              <a:rPr lang="zh-CN" altLang="en-US" dirty="0">
                <a:latin typeface="等线" panose="02010600030101010101" pitchFamily="2" charset="-122"/>
                <a:ea typeface="等线" panose="02010600030101010101" pitchFamily="2" charset="-122"/>
              </a:rPr>
              <a:t>）</a:t>
            </a:r>
          </a:p>
          <a:p>
            <a:pPr lvl="1"/>
            <a:endParaRPr lang="en-US" altLang="zh-CN" dirty="0">
              <a:latin typeface="等线" panose="02010600030101010101" pitchFamily="2" charset="-122"/>
              <a:ea typeface="等线" panose="02010600030101010101" pitchFamily="2" charset="-122"/>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xfrm>
            <a:off x="381000" y="3185115"/>
            <a:ext cx="7936082" cy="511673"/>
          </a:xfrm>
          <a:ln w="12700"/>
        </p:spPr>
        <p:txBody>
          <a:bodyPr vert="horz" wrap="square" lIns="90487" tIns="44450" rIns="90487" bIns="44450" anchor="ctr"/>
          <a:lstStyle/>
          <a:p>
            <a:pPr algn="ctr"/>
            <a:r>
              <a:rPr lang="en-US" altLang="zh-CN" dirty="0">
                <a:latin typeface="等线" panose="02010600030101010101" pitchFamily="2" charset="-122"/>
                <a:ea typeface="等线" panose="02010600030101010101" pitchFamily="2" charset="-122"/>
              </a:rPr>
              <a:t>ARM</a:t>
            </a:r>
            <a:r>
              <a:rPr lang="zh-CN" altLang="en-US" dirty="0">
                <a:latin typeface="等线" panose="02010600030101010101" pitchFamily="2" charset="-122"/>
                <a:ea typeface="等线" panose="02010600030101010101" pitchFamily="2" charset="-122"/>
              </a:rPr>
              <a:t>平台的</a:t>
            </a:r>
            <a:r>
              <a:rPr lang="en-US" altLang="zh-CN" dirty="0">
                <a:latin typeface="等线" panose="02010600030101010101" pitchFamily="2" charset="-122"/>
                <a:ea typeface="等线" panose="02010600030101010101" pitchFamily="2" charset="-122"/>
              </a:rPr>
              <a:t>LL-SC</a:t>
            </a:r>
            <a:r>
              <a:rPr lang="zh-CN" altLang="en-US" dirty="0">
                <a:latin typeface="等线" panose="02010600030101010101" pitchFamily="2" charset="-122"/>
                <a:ea typeface="等线" panose="02010600030101010101" pitchFamily="2" charset="-122"/>
              </a:rPr>
              <a:t>同步指令实现</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2928226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简介</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a:lnSpc>
                <a:spcPct val="150000"/>
              </a:lnSpc>
            </a:pPr>
            <a:r>
              <a:rPr lang="en-US" altLang="zh-CN" dirty="0">
                <a:latin typeface="等线" panose="02010600030101010101" pitchFamily="2" charset="-122"/>
                <a:ea typeface="等线" panose="02010600030101010101" pitchFamily="2" charset="-122"/>
              </a:rPr>
              <a:t>ARM</a:t>
            </a:r>
            <a:r>
              <a:rPr lang="zh-CN" altLang="en-US" dirty="0">
                <a:latin typeface="等线" panose="02010600030101010101" pitchFamily="2" charset="-122"/>
                <a:ea typeface="等线" panose="02010600030101010101" pitchFamily="2" charset="-122"/>
              </a:rPr>
              <a:t>是什么 </a:t>
            </a:r>
          </a:p>
          <a:p>
            <a:pPr lvl="1">
              <a:lnSpc>
                <a:spcPct val="150000"/>
              </a:lnSpc>
            </a:pPr>
            <a:r>
              <a:rPr lang="en-US" altLang="zh-CN" dirty="0">
                <a:latin typeface="等线" panose="02010600030101010101" pitchFamily="2" charset="-122"/>
                <a:ea typeface="等线" panose="02010600030101010101" pitchFamily="2" charset="-122"/>
              </a:rPr>
              <a:t>Advanced RISC Machines</a:t>
            </a:r>
          </a:p>
          <a:p>
            <a:pPr lvl="1">
              <a:lnSpc>
                <a:spcPct val="150000"/>
              </a:lnSpc>
            </a:pPr>
            <a:r>
              <a:rPr lang="zh-CN" altLang="en-US" dirty="0">
                <a:latin typeface="等线" panose="02010600030101010101" pitchFamily="2" charset="-122"/>
                <a:ea typeface="等线" panose="02010600030101010101" pitchFamily="2" charset="-122"/>
              </a:rPr>
              <a:t>一个公司的名字</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英国知识产权核 </a:t>
            </a:r>
            <a:r>
              <a:rPr lang="en-US" altLang="zh-CN" dirty="0">
                <a:latin typeface="等线" panose="02010600030101010101" pitchFamily="2" charset="-122"/>
                <a:ea typeface="等线" panose="02010600030101010101" pitchFamily="2" charset="-122"/>
              </a:rPr>
              <a:t>IP </a:t>
            </a:r>
            <a:r>
              <a:rPr lang="zh-CN" altLang="en-US" dirty="0">
                <a:latin typeface="等线" panose="02010600030101010101" pitchFamily="2" charset="-122"/>
                <a:ea typeface="等线" panose="02010600030101010101" pitchFamily="2" charset="-122"/>
              </a:rPr>
              <a:t>设计公司</a:t>
            </a:r>
          </a:p>
          <a:p>
            <a:pPr lvl="1">
              <a:lnSpc>
                <a:spcPct val="150000"/>
              </a:lnSpc>
            </a:pPr>
            <a:r>
              <a:rPr lang="zh-CN" altLang="en-US" dirty="0">
                <a:latin typeface="等线" panose="02010600030101010101" pitchFamily="2" charset="-122"/>
                <a:ea typeface="等线" panose="02010600030101010101" pitchFamily="2" charset="-122"/>
              </a:rPr>
              <a:t>一类微处理器的通称</a:t>
            </a:r>
          </a:p>
          <a:p>
            <a:pPr lvl="1">
              <a:lnSpc>
                <a:spcPct val="150000"/>
              </a:lnSpc>
            </a:pPr>
            <a:r>
              <a:rPr lang="zh-CN" altLang="en-US" dirty="0">
                <a:latin typeface="等线" panose="02010600030101010101" pitchFamily="2" charset="-122"/>
                <a:ea typeface="等线" panose="02010600030101010101" pitchFamily="2" charset="-122"/>
              </a:rPr>
              <a:t>一种技术的名字 </a:t>
            </a:r>
            <a:r>
              <a:rPr lang="en-US" altLang="zh-CN" dirty="0">
                <a:latin typeface="等线" panose="02010600030101010101" pitchFamily="2" charset="-122"/>
                <a:ea typeface="等线" panose="02010600030101010101" pitchFamily="2" charset="-122"/>
              </a:rPr>
              <a:t>ARM</a:t>
            </a:r>
            <a:r>
              <a:rPr lang="zh-CN" altLang="en-US" dirty="0">
                <a:latin typeface="等线" panose="02010600030101010101" pitchFamily="2" charset="-122"/>
                <a:ea typeface="等线" panose="02010600030101010101" pitchFamily="2" charset="-122"/>
              </a:rPr>
              <a:t>微处理器核 </a:t>
            </a:r>
          </a:p>
        </p:txBody>
      </p:sp>
    </p:spTree>
    <p:extLst>
      <p:ext uri="{BB962C8B-B14F-4D97-AF65-F5344CB8AC3E}">
        <p14:creationId xmlns:p14="http://schemas.microsoft.com/office/powerpoint/2010/main" val="2602990577"/>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 </a:t>
            </a:r>
            <a:r>
              <a:rPr lang="zh-CN" altLang="en-US" sz="3200" dirty="0">
                <a:latin typeface="等线" panose="02010600030101010101" pitchFamily="2" charset="-122"/>
                <a:ea typeface="等线" panose="02010600030101010101" pitchFamily="2" charset="-122"/>
              </a:rPr>
              <a:t>微处理器的应用领域及特点</a:t>
            </a: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a:lnSpc>
                <a:spcPct val="150000"/>
              </a:lnSpc>
            </a:pPr>
            <a:r>
              <a:rPr lang="en-US" altLang="zh-CN" dirty="0">
                <a:latin typeface="等线" panose="02010600030101010101" pitchFamily="2" charset="-122"/>
                <a:ea typeface="等线" panose="02010600030101010101" pitchFamily="2" charset="-122"/>
              </a:rPr>
              <a:t>ARM</a:t>
            </a:r>
            <a:r>
              <a:rPr lang="zh-CN" altLang="en-US" dirty="0">
                <a:latin typeface="等线" panose="02010600030101010101" pitchFamily="2" charset="-122"/>
                <a:ea typeface="等线" panose="02010600030101010101" pitchFamily="2" charset="-122"/>
              </a:rPr>
              <a:t>处理器市场覆盖率高、发展趋势广阔</a:t>
            </a:r>
          </a:p>
          <a:p>
            <a:pPr lvl="1">
              <a:lnSpc>
                <a:spcPct val="150000"/>
              </a:lnSpc>
            </a:pPr>
            <a:r>
              <a:rPr lang="zh-CN" altLang="en-US" dirty="0">
                <a:latin typeface="等线" panose="02010600030101010101" pitchFamily="2" charset="-122"/>
                <a:ea typeface="等线" panose="02010600030101010101" pitchFamily="2" charset="-122"/>
              </a:rPr>
              <a:t>基于</a:t>
            </a:r>
            <a:r>
              <a:rPr lang="en-US" altLang="zh-CN" dirty="0">
                <a:latin typeface="等线" panose="02010600030101010101" pitchFamily="2" charset="-122"/>
                <a:ea typeface="等线" panose="02010600030101010101" pitchFamily="2" charset="-122"/>
              </a:rPr>
              <a:t>ARM</a:t>
            </a:r>
            <a:r>
              <a:rPr lang="zh-CN" altLang="en-US" dirty="0">
                <a:latin typeface="等线" panose="02010600030101010101" pitchFamily="2" charset="-122"/>
                <a:ea typeface="等线" panose="02010600030101010101" pitchFamily="2" charset="-122"/>
              </a:rPr>
              <a:t>技术的</a:t>
            </a:r>
            <a:r>
              <a:rPr lang="en-US" altLang="zh-CN" dirty="0">
                <a:latin typeface="等线" panose="02010600030101010101" pitchFamily="2" charset="-122"/>
                <a:ea typeface="等线" panose="02010600030101010101" pitchFamily="2" charset="-122"/>
              </a:rPr>
              <a:t>32</a:t>
            </a:r>
            <a:r>
              <a:rPr lang="zh-CN" altLang="en-US" dirty="0">
                <a:latin typeface="等线" panose="02010600030101010101" pitchFamily="2" charset="-122"/>
                <a:ea typeface="等线" panose="02010600030101010101" pitchFamily="2" charset="-122"/>
              </a:rPr>
              <a:t>位微处理器</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市场的占有率目前已达到</a:t>
            </a:r>
            <a:r>
              <a:rPr lang="en-US" altLang="zh-CN" dirty="0">
                <a:latin typeface="等线" panose="02010600030101010101" pitchFamily="2" charset="-122"/>
                <a:ea typeface="等线" panose="02010600030101010101" pitchFamily="2" charset="-122"/>
              </a:rPr>
              <a:t>80%</a:t>
            </a:r>
            <a:r>
              <a:rPr lang="zh-CN" altLang="en-US" dirty="0">
                <a:latin typeface="等线" panose="02010600030101010101" pitchFamily="2" charset="-122"/>
                <a:ea typeface="等线" panose="02010600030101010101" pitchFamily="2" charset="-122"/>
              </a:rPr>
              <a:t>。</a:t>
            </a:r>
          </a:p>
          <a:p>
            <a:pPr lvl="1">
              <a:lnSpc>
                <a:spcPct val="150000"/>
              </a:lnSpc>
            </a:pPr>
            <a:r>
              <a:rPr lang="zh-CN" altLang="en-US" dirty="0">
                <a:latin typeface="等线" panose="02010600030101010101" pitchFamily="2" charset="-122"/>
                <a:ea typeface="等线" panose="02010600030101010101" pitchFamily="2" charset="-122"/>
              </a:rPr>
              <a:t>绝大多数</a:t>
            </a:r>
            <a:r>
              <a:rPr lang="en-US" altLang="zh-CN" dirty="0">
                <a:latin typeface="等线" panose="02010600030101010101" pitchFamily="2" charset="-122"/>
                <a:ea typeface="等线" panose="02010600030101010101" pitchFamily="2" charset="-122"/>
              </a:rPr>
              <a:t>IC</a:t>
            </a:r>
            <a:r>
              <a:rPr lang="zh-CN" altLang="en-US" dirty="0">
                <a:latin typeface="等线" panose="02010600030101010101" pitchFamily="2" charset="-122"/>
                <a:ea typeface="等线" panose="02010600030101010101" pitchFamily="2" charset="-122"/>
              </a:rPr>
              <a:t>制造商都推出了自己的</a:t>
            </a:r>
            <a:r>
              <a:rPr lang="en-US" altLang="zh-CN" dirty="0">
                <a:latin typeface="等线" panose="02010600030101010101" pitchFamily="2" charset="-122"/>
                <a:ea typeface="等线" panose="02010600030101010101" pitchFamily="2" charset="-122"/>
              </a:rPr>
              <a:t>ARM</a:t>
            </a:r>
            <a:r>
              <a:rPr lang="zh-CN" altLang="en-US" dirty="0">
                <a:latin typeface="等线" panose="02010600030101010101" pitchFamily="2" charset="-122"/>
                <a:ea typeface="等线" panose="02010600030101010101" pitchFamily="2" charset="-122"/>
              </a:rPr>
              <a:t>结构芯片。我国的中兴集成电路、大唐电讯、中芯国际和上海华虹</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以及国外的一些公司如德州仪器、意法半导体、</a:t>
            </a:r>
            <a:r>
              <a:rPr lang="en-US" altLang="zh-CN" dirty="0">
                <a:latin typeface="等线" panose="02010600030101010101" pitchFamily="2" charset="-122"/>
                <a:ea typeface="等线" panose="02010600030101010101" pitchFamily="2" charset="-122"/>
              </a:rPr>
              <a:t>Philips</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Intel</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Samsung</a:t>
            </a:r>
            <a:r>
              <a:rPr lang="zh-CN" altLang="en-US" dirty="0">
                <a:latin typeface="等线" panose="02010600030101010101" pitchFamily="2" charset="-122"/>
                <a:ea typeface="等线" panose="02010600030101010101" pitchFamily="2" charset="-122"/>
              </a:rPr>
              <a:t>等都推出了自己设计的基于</a:t>
            </a:r>
            <a:r>
              <a:rPr lang="en-US" altLang="zh-CN" dirty="0">
                <a:latin typeface="等线" panose="02010600030101010101" pitchFamily="2" charset="-122"/>
                <a:ea typeface="等线" panose="02010600030101010101" pitchFamily="2" charset="-122"/>
              </a:rPr>
              <a:t>ARM</a:t>
            </a:r>
            <a:r>
              <a:rPr lang="zh-CN" altLang="en-US" dirty="0">
                <a:latin typeface="等线" panose="02010600030101010101" pitchFamily="2" charset="-122"/>
                <a:ea typeface="等线" panose="02010600030101010101" pitchFamily="2" charset="-122"/>
              </a:rPr>
              <a:t>核的处理器。</a:t>
            </a:r>
          </a:p>
        </p:txBody>
      </p:sp>
    </p:spTree>
    <p:extLst>
      <p:ext uri="{BB962C8B-B14F-4D97-AF65-F5344CB8AC3E}">
        <p14:creationId xmlns:p14="http://schemas.microsoft.com/office/powerpoint/2010/main" val="600081049"/>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 </a:t>
            </a:r>
            <a:r>
              <a:rPr lang="zh-CN" altLang="en-US" sz="3200" dirty="0">
                <a:latin typeface="等线" panose="02010600030101010101" pitchFamily="2" charset="-122"/>
                <a:ea typeface="等线" panose="02010600030101010101" pitchFamily="2" charset="-122"/>
              </a:rPr>
              <a:t>微处理器的特点</a:t>
            </a: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a:lnSpc>
                <a:spcPct val="150000"/>
              </a:lnSpc>
            </a:pP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、体积小、低功耗、低成本、高性能；</a:t>
            </a:r>
          </a:p>
          <a:p>
            <a:pPr>
              <a:lnSpc>
                <a:spcPct val="150000"/>
              </a:lnSpc>
            </a:pPr>
            <a:r>
              <a:rPr lang="en-US" altLang="zh-CN"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、大量使用寄存器</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指令执行速度更快；</a:t>
            </a:r>
          </a:p>
          <a:p>
            <a:pPr>
              <a:lnSpc>
                <a:spcPct val="150000"/>
              </a:lnSpc>
            </a:pPr>
            <a:r>
              <a:rPr lang="en-US" altLang="zh-CN"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、大多数数据操作都在寄存器中完成；</a:t>
            </a:r>
          </a:p>
          <a:p>
            <a:pPr>
              <a:lnSpc>
                <a:spcPct val="150000"/>
              </a:lnSpc>
            </a:pPr>
            <a:r>
              <a:rPr lang="en-US" altLang="zh-CN" dirty="0">
                <a:latin typeface="等线" panose="02010600030101010101" pitchFamily="2" charset="-122"/>
                <a:ea typeface="等线" panose="02010600030101010101" pitchFamily="2" charset="-122"/>
              </a:rPr>
              <a:t>4</a:t>
            </a:r>
            <a:r>
              <a:rPr lang="zh-CN" altLang="en-US" dirty="0">
                <a:latin typeface="等线" panose="02010600030101010101" pitchFamily="2" charset="-122"/>
                <a:ea typeface="等线" panose="02010600030101010101" pitchFamily="2" charset="-122"/>
              </a:rPr>
              <a:t>、寻址方式灵活简单</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执行效率高；</a:t>
            </a:r>
          </a:p>
          <a:p>
            <a:pPr>
              <a:lnSpc>
                <a:spcPct val="150000"/>
              </a:lnSpc>
            </a:pPr>
            <a:r>
              <a:rPr lang="en-US" altLang="zh-CN" dirty="0">
                <a:latin typeface="等线" panose="02010600030101010101" pitchFamily="2" charset="-122"/>
                <a:ea typeface="等线" panose="02010600030101010101" pitchFamily="2" charset="-122"/>
              </a:rPr>
              <a:t>5</a:t>
            </a:r>
            <a:r>
              <a:rPr lang="zh-CN" altLang="en-US" dirty="0">
                <a:latin typeface="等线" panose="02010600030101010101" pitchFamily="2" charset="-122"/>
                <a:ea typeface="等线" panose="02010600030101010101" pitchFamily="2" charset="-122"/>
              </a:rPr>
              <a:t>、指令长度固定；</a:t>
            </a:r>
          </a:p>
        </p:txBody>
      </p:sp>
    </p:spTree>
    <p:extLst>
      <p:ext uri="{BB962C8B-B14F-4D97-AF65-F5344CB8AC3E}">
        <p14:creationId xmlns:p14="http://schemas.microsoft.com/office/powerpoint/2010/main" val="586237704"/>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CISC</a:t>
            </a:r>
            <a:r>
              <a:rPr lang="zh-CN" altLang="en-US" sz="3200" dirty="0">
                <a:latin typeface="等线" panose="02010600030101010101" pitchFamily="2" charset="-122"/>
                <a:ea typeface="等线" panose="02010600030101010101" pitchFamily="2" charset="-122"/>
              </a:rPr>
              <a:t>指令集</a:t>
            </a: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a:lnSpc>
                <a:spcPct val="150000"/>
              </a:lnSpc>
            </a:pPr>
            <a:r>
              <a:rPr lang="zh-CN" altLang="en-US" dirty="0">
                <a:latin typeface="等线" panose="02010600030101010101" pitchFamily="2" charset="-122"/>
                <a:ea typeface="等线" panose="02010600030101010101" pitchFamily="2" charset="-122"/>
              </a:rPr>
              <a:t>具有大量的指令和寻址方式</a:t>
            </a:r>
          </a:p>
          <a:p>
            <a:pPr>
              <a:lnSpc>
                <a:spcPct val="150000"/>
              </a:lnSpc>
            </a:pPr>
            <a:r>
              <a:rPr lang="en-US" altLang="zh-CN" dirty="0">
                <a:latin typeface="等线" panose="02010600030101010101" pitchFamily="2" charset="-122"/>
                <a:ea typeface="等线" panose="02010600030101010101" pitchFamily="2" charset="-122"/>
              </a:rPr>
              <a:t>8/2</a:t>
            </a:r>
            <a:r>
              <a:rPr lang="zh-CN" altLang="en-US" dirty="0">
                <a:latin typeface="等线" panose="02010600030101010101" pitchFamily="2" charset="-122"/>
                <a:ea typeface="等线" panose="02010600030101010101" pitchFamily="2" charset="-122"/>
              </a:rPr>
              <a:t>原则：</a:t>
            </a:r>
            <a:r>
              <a:rPr lang="en-US" altLang="zh-CN" dirty="0">
                <a:latin typeface="等线" panose="02010600030101010101" pitchFamily="2" charset="-122"/>
                <a:ea typeface="等线" panose="02010600030101010101" pitchFamily="2" charset="-122"/>
              </a:rPr>
              <a:t>80%</a:t>
            </a:r>
            <a:r>
              <a:rPr lang="zh-CN" altLang="en-US" dirty="0">
                <a:latin typeface="等线" panose="02010600030101010101" pitchFamily="2" charset="-122"/>
                <a:ea typeface="等线" panose="02010600030101010101" pitchFamily="2" charset="-122"/>
              </a:rPr>
              <a:t>的程序只使用</a:t>
            </a:r>
            <a:r>
              <a:rPr lang="en-US" altLang="zh-CN" dirty="0">
                <a:latin typeface="等线" panose="02010600030101010101" pitchFamily="2" charset="-122"/>
                <a:ea typeface="等线" panose="02010600030101010101" pitchFamily="2" charset="-122"/>
              </a:rPr>
              <a:t>20%</a:t>
            </a:r>
            <a:r>
              <a:rPr lang="zh-CN" altLang="en-US" dirty="0">
                <a:latin typeface="等线" panose="02010600030101010101" pitchFamily="2" charset="-122"/>
                <a:ea typeface="等线" panose="02010600030101010101" pitchFamily="2" charset="-122"/>
              </a:rPr>
              <a:t>的指令</a:t>
            </a:r>
          </a:p>
          <a:p>
            <a:pPr>
              <a:lnSpc>
                <a:spcPct val="150000"/>
              </a:lnSpc>
            </a:pPr>
            <a:r>
              <a:rPr lang="zh-CN" altLang="en-US" dirty="0">
                <a:latin typeface="等线" panose="02010600030101010101" pitchFamily="2" charset="-122"/>
                <a:ea typeface="等线" panose="02010600030101010101" pitchFamily="2" charset="-122"/>
              </a:rPr>
              <a:t>大多数程序只使用少量的指令就能够运行。</a:t>
            </a:r>
          </a:p>
          <a:p>
            <a:pPr>
              <a:lnSpc>
                <a:spcPct val="150000"/>
              </a:lnSpc>
            </a:pPr>
            <a:r>
              <a:rPr lang="en-US" altLang="zh-CN" dirty="0">
                <a:latin typeface="等线" panose="02010600030101010101" pitchFamily="2" charset="-122"/>
                <a:ea typeface="等线" panose="02010600030101010101" pitchFamily="2" charset="-122"/>
              </a:rPr>
              <a:t>CISC  CPU </a:t>
            </a:r>
            <a:r>
              <a:rPr lang="zh-CN" altLang="en-US" dirty="0">
                <a:latin typeface="等线" panose="02010600030101010101" pitchFamily="2" charset="-122"/>
                <a:ea typeface="等线" panose="02010600030101010101" pitchFamily="2" charset="-122"/>
              </a:rPr>
              <a:t>包含有丰富的单元电路</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因而功能强、面积大、功耗大。</a:t>
            </a:r>
          </a:p>
        </p:txBody>
      </p:sp>
    </p:spTree>
    <p:extLst>
      <p:ext uri="{BB962C8B-B14F-4D97-AF65-F5344CB8AC3E}">
        <p14:creationId xmlns:p14="http://schemas.microsoft.com/office/powerpoint/2010/main" val="2901178000"/>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RISC</a:t>
            </a:r>
            <a:r>
              <a:rPr lang="zh-CN" altLang="en-US" sz="3200" dirty="0">
                <a:latin typeface="等线" panose="02010600030101010101" pitchFamily="2" charset="-122"/>
                <a:ea typeface="等线" panose="02010600030101010101" pitchFamily="2" charset="-122"/>
              </a:rPr>
              <a:t>指令集</a:t>
            </a: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a:lnSpc>
                <a:spcPct val="150000"/>
              </a:lnSpc>
            </a:pPr>
            <a:r>
              <a:rPr lang="zh-CN" altLang="en-US" dirty="0">
                <a:latin typeface="等线" panose="02010600030101010101" pitchFamily="2" charset="-122"/>
                <a:ea typeface="等线" panose="02010600030101010101" pitchFamily="2" charset="-122"/>
              </a:rPr>
              <a:t>在处理器中只包含最有用的指令</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只提供简单的操作。</a:t>
            </a:r>
          </a:p>
          <a:p>
            <a:pPr>
              <a:lnSpc>
                <a:spcPct val="150000"/>
              </a:lnSpc>
            </a:pPr>
            <a:r>
              <a:rPr lang="zh-CN" altLang="en-US" dirty="0">
                <a:latin typeface="等线" panose="02010600030101010101" pitchFamily="2" charset="-122"/>
                <a:ea typeface="等线" panose="02010600030101010101" pitchFamily="2" charset="-122"/>
              </a:rPr>
              <a:t>确保数据通道快速执行每一条指令</a:t>
            </a:r>
          </a:p>
          <a:p>
            <a:pPr>
              <a:lnSpc>
                <a:spcPct val="150000"/>
              </a:lnSpc>
            </a:pPr>
            <a:r>
              <a:rPr lang="zh-CN" altLang="en-US" dirty="0">
                <a:latin typeface="等线" panose="02010600030101010101" pitchFamily="2" charset="-122"/>
                <a:ea typeface="等线" panose="02010600030101010101" pitchFamily="2" charset="-122"/>
              </a:rPr>
              <a:t>使</a:t>
            </a:r>
            <a:r>
              <a:rPr lang="en-US" altLang="zh-CN" dirty="0">
                <a:latin typeface="等线" panose="02010600030101010101" pitchFamily="2" charset="-122"/>
                <a:ea typeface="等线" panose="02010600030101010101" pitchFamily="2" charset="-122"/>
              </a:rPr>
              <a:t>CPU</a:t>
            </a:r>
            <a:r>
              <a:rPr lang="zh-CN" altLang="en-US" dirty="0">
                <a:latin typeface="等线" panose="02010600030101010101" pitchFamily="2" charset="-122"/>
                <a:ea typeface="等线" panose="02010600030101010101" pitchFamily="2" charset="-122"/>
              </a:rPr>
              <a:t>硬件结构设计变得更为简单</a:t>
            </a:r>
            <a:r>
              <a:rPr lang="en-US" altLang="zh-CN" dirty="0">
                <a:latin typeface="等线" panose="02010600030101010101" pitchFamily="2" charset="-122"/>
                <a:ea typeface="等线" panose="02010600030101010101" pitchFamily="2" charset="-122"/>
              </a:rPr>
              <a:t>, RISC CPU</a:t>
            </a:r>
            <a:r>
              <a:rPr lang="zh-CN" altLang="en-US" dirty="0">
                <a:latin typeface="等线" panose="02010600030101010101" pitchFamily="2" charset="-122"/>
                <a:ea typeface="等线" panose="02010600030101010101" pitchFamily="2" charset="-122"/>
              </a:rPr>
              <a:t>包含较少的单元电路</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因而面积小、功耗低 </a:t>
            </a:r>
          </a:p>
        </p:txBody>
      </p:sp>
    </p:spTree>
    <p:extLst>
      <p:ext uri="{BB962C8B-B14F-4D97-AF65-F5344CB8AC3E}">
        <p14:creationId xmlns:p14="http://schemas.microsoft.com/office/powerpoint/2010/main" val="1997444737"/>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a:lnSpc>
                <a:spcPct val="150000"/>
              </a:lnSpc>
            </a:pPr>
            <a:r>
              <a:rPr lang="en-US" altLang="zh-CN" dirty="0">
                <a:latin typeface="等线" panose="02010600030101010101" pitchFamily="2" charset="-122"/>
                <a:ea typeface="等线" panose="02010600030101010101" pitchFamily="2" charset="-122"/>
              </a:rPr>
              <a:t>LDREX</a:t>
            </a:r>
            <a:r>
              <a:rPr lang="zh-CN" altLang="en-US" dirty="0">
                <a:latin typeface="等线" panose="02010600030101010101" pitchFamily="2" charset="-122"/>
                <a:ea typeface="等线" panose="02010600030101010101" pitchFamily="2" charset="-122"/>
              </a:rPr>
              <a:t>用来读取内存的值，并标记对该段内存的独占访问</a:t>
            </a:r>
            <a:endParaRPr lang="en-US" altLang="zh-CN" dirty="0">
              <a:latin typeface="等线" panose="02010600030101010101" pitchFamily="2" charset="-122"/>
              <a:ea typeface="等线" panose="02010600030101010101" pitchFamily="2" charset="-122"/>
            </a:endParaRPr>
          </a:p>
          <a:p>
            <a:pPr lvl="1">
              <a:lnSpc>
                <a:spcPct val="150000"/>
              </a:lnSpc>
            </a:pPr>
            <a:r>
              <a:rPr lang="en-US" altLang="zh-CN" dirty="0">
                <a:latin typeface="等线" panose="02010600030101010101" pitchFamily="2" charset="-122"/>
                <a:ea typeface="等线" panose="02010600030101010101" pitchFamily="2" charset="-122"/>
              </a:rPr>
              <a:t>LDREX Rx, [Ry]</a:t>
            </a:r>
          </a:p>
          <a:p>
            <a:pPr lvl="1">
              <a:lnSpc>
                <a:spcPct val="150000"/>
              </a:lnSpc>
            </a:pPr>
            <a:r>
              <a:rPr lang="zh-CN" altLang="en-US" dirty="0">
                <a:latin typeface="等线" panose="02010600030101010101" pitchFamily="2" charset="-122"/>
                <a:ea typeface="等线" panose="02010600030101010101" pitchFamily="2" charset="-122"/>
              </a:rPr>
              <a:t>指令说明</a:t>
            </a:r>
            <a:endParaRPr lang="en-US" altLang="zh-CN" dirty="0">
              <a:latin typeface="等线" panose="02010600030101010101" pitchFamily="2" charset="-122"/>
              <a:ea typeface="等线" panose="02010600030101010101" pitchFamily="2" charset="-122"/>
            </a:endParaRPr>
          </a:p>
          <a:p>
            <a:pPr lvl="2">
              <a:lnSpc>
                <a:spcPct val="150000"/>
              </a:lnSpc>
            </a:pPr>
            <a:r>
              <a:rPr lang="zh-CN" altLang="en-US" dirty="0">
                <a:latin typeface="等线" panose="02010600030101010101" pitchFamily="2" charset="-122"/>
                <a:ea typeface="等线" panose="02010600030101010101" pitchFamily="2" charset="-122"/>
              </a:rPr>
              <a:t>读取寄存器</a:t>
            </a:r>
            <a:r>
              <a:rPr lang="en-US" altLang="zh-CN" dirty="0">
                <a:latin typeface="等线" panose="02010600030101010101" pitchFamily="2" charset="-122"/>
                <a:ea typeface="等线" panose="02010600030101010101" pitchFamily="2" charset="-122"/>
              </a:rPr>
              <a:t>Ry</a:t>
            </a:r>
            <a:r>
              <a:rPr lang="zh-CN" altLang="en-US" dirty="0">
                <a:latin typeface="等线" panose="02010600030101010101" pitchFamily="2" charset="-122"/>
                <a:ea typeface="等线" panose="02010600030101010101" pitchFamily="2" charset="-122"/>
              </a:rPr>
              <a:t>指向的</a:t>
            </a:r>
            <a:r>
              <a:rPr lang="en-US" altLang="zh-CN" dirty="0">
                <a:latin typeface="等线" panose="02010600030101010101" pitchFamily="2" charset="-122"/>
                <a:ea typeface="等线" panose="02010600030101010101" pitchFamily="2" charset="-122"/>
              </a:rPr>
              <a:t>4</a:t>
            </a:r>
            <a:r>
              <a:rPr lang="zh-CN" altLang="en-US" dirty="0">
                <a:latin typeface="等线" panose="02010600030101010101" pitchFamily="2" charset="-122"/>
                <a:ea typeface="等线" panose="02010600030101010101" pitchFamily="2" charset="-122"/>
              </a:rPr>
              <a:t>字节内存值，将其保存到</a:t>
            </a:r>
            <a:r>
              <a:rPr lang="en-US" altLang="zh-CN" dirty="0">
                <a:latin typeface="等线" panose="02010600030101010101" pitchFamily="2" charset="-122"/>
                <a:ea typeface="等线" panose="02010600030101010101" pitchFamily="2" charset="-122"/>
              </a:rPr>
              <a:t>Rx</a:t>
            </a:r>
            <a:r>
              <a:rPr lang="zh-CN" altLang="en-US" dirty="0">
                <a:latin typeface="等线" panose="02010600030101010101" pitchFamily="2" charset="-122"/>
                <a:ea typeface="等线" panose="02010600030101010101" pitchFamily="2" charset="-122"/>
              </a:rPr>
              <a:t>寄存器中</a:t>
            </a:r>
            <a:endParaRPr lang="en-US" altLang="zh-CN" dirty="0">
              <a:latin typeface="等线" panose="02010600030101010101" pitchFamily="2" charset="-122"/>
              <a:ea typeface="等线" panose="02010600030101010101" pitchFamily="2" charset="-122"/>
            </a:endParaRPr>
          </a:p>
          <a:p>
            <a:pPr lvl="2">
              <a:lnSpc>
                <a:spcPct val="150000"/>
              </a:lnSpc>
            </a:pPr>
            <a:r>
              <a:rPr lang="zh-CN" altLang="en-US" dirty="0">
                <a:latin typeface="等线" panose="02010600030101010101" pitchFamily="2" charset="-122"/>
                <a:ea typeface="等线" panose="02010600030101010101" pitchFamily="2" charset="-122"/>
              </a:rPr>
              <a:t>标记对</a:t>
            </a:r>
            <a:r>
              <a:rPr lang="en-US" altLang="zh-CN" dirty="0">
                <a:latin typeface="等线" panose="02010600030101010101" pitchFamily="2" charset="-122"/>
                <a:ea typeface="等线" panose="02010600030101010101" pitchFamily="2" charset="-122"/>
              </a:rPr>
              <a:t>Ry</a:t>
            </a:r>
            <a:r>
              <a:rPr lang="zh-CN" altLang="en-US" dirty="0">
                <a:latin typeface="等线" panose="02010600030101010101" pitchFamily="2" charset="-122"/>
                <a:ea typeface="等线" panose="02010600030101010101" pitchFamily="2" charset="-122"/>
              </a:rPr>
              <a:t>指向内存区域的独占访问</a:t>
            </a:r>
            <a:endParaRPr lang="en-US" altLang="zh-CN" dirty="0">
              <a:latin typeface="等线" panose="02010600030101010101" pitchFamily="2" charset="-122"/>
              <a:ea typeface="等线" panose="02010600030101010101" pitchFamily="2" charset="-122"/>
            </a:endParaRPr>
          </a:p>
          <a:p>
            <a:pPr lvl="2">
              <a:lnSpc>
                <a:spcPct val="150000"/>
              </a:lnSpc>
            </a:pPr>
            <a:r>
              <a:rPr lang="zh-CN" altLang="en-US" dirty="0">
                <a:latin typeface="等线" panose="02010600030101010101" pitchFamily="2" charset="-122"/>
                <a:ea typeface="等线" panose="02010600030101010101" pitchFamily="2" charset="-122"/>
              </a:rPr>
              <a:t>如果执行</a:t>
            </a:r>
            <a:r>
              <a:rPr lang="en-US" altLang="zh-CN" dirty="0">
                <a:latin typeface="等线" panose="02010600030101010101" pitchFamily="2" charset="-122"/>
                <a:ea typeface="等线" panose="02010600030101010101" pitchFamily="2" charset="-122"/>
              </a:rPr>
              <a:t>LDREX</a:t>
            </a:r>
            <a:r>
              <a:rPr lang="zh-CN" altLang="en-US" dirty="0">
                <a:latin typeface="等线" panose="02010600030101010101" pitchFamily="2" charset="-122"/>
                <a:ea typeface="等线" panose="02010600030101010101" pitchFamily="2" charset="-122"/>
              </a:rPr>
              <a:t>指令的时候发现已经被标记为独占访问，并不会对指令的执行产生影响</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844035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算法</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的思想</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设置一个公用整型变量</a:t>
            </a:r>
            <a:r>
              <a:rPr lang="en-US" altLang="zh-CN" dirty="0">
                <a:latin typeface="等线" panose="02010600030101010101" pitchFamily="2" charset="-122"/>
                <a:ea typeface="等线" panose="02010600030101010101" pitchFamily="2" charset="-122"/>
              </a:rPr>
              <a:t>turn</a:t>
            </a:r>
            <a:r>
              <a:rPr lang="zh-CN" altLang="en-US" dirty="0">
                <a:latin typeface="等线" panose="02010600030101010101" pitchFamily="2" charset="-122"/>
                <a:ea typeface="等线" panose="02010600030101010101" pitchFamily="2" charset="-122"/>
              </a:rPr>
              <a:t>，用来指示允许进入临界区的进程标识</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对于进程</a:t>
            </a:r>
            <a:r>
              <a:rPr lang="en-US" altLang="zh-CN"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a:t>
            </a:r>
          </a:p>
          <a:p>
            <a:pPr lvl="1">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若</a:t>
            </a:r>
            <a:r>
              <a:rPr lang="en-US" altLang="zh-CN" dirty="0">
                <a:latin typeface="等线" panose="02010600030101010101" pitchFamily="2" charset="-122"/>
                <a:ea typeface="等线" panose="02010600030101010101" pitchFamily="2" charset="-122"/>
              </a:rPr>
              <a:t>turn</a:t>
            </a:r>
            <a:r>
              <a:rPr lang="zh-CN" altLang="en-US" dirty="0">
                <a:latin typeface="等线" panose="02010600030101010101" pitchFamily="2" charset="-122"/>
                <a:ea typeface="等线" panose="02010600030101010101" pitchFamily="2" charset="-122"/>
              </a:rPr>
              <a:t>为</a:t>
            </a:r>
            <a:r>
              <a:rPr lang="en-US" altLang="zh-CN"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，则允许进程</a:t>
            </a:r>
            <a:r>
              <a:rPr lang="en-US" altLang="zh-CN" dirty="0">
                <a:latin typeface="等线" panose="02010600030101010101" pitchFamily="2" charset="-122"/>
                <a:ea typeface="等线" panose="02010600030101010101" pitchFamily="2" charset="-122"/>
              </a:rPr>
              <a:t>P0</a:t>
            </a:r>
            <a:r>
              <a:rPr lang="zh-CN" altLang="en-US" dirty="0">
                <a:latin typeface="等线" panose="02010600030101010101" pitchFamily="2" charset="-122"/>
                <a:ea typeface="等线" panose="02010600030101010101" pitchFamily="2" charset="-122"/>
              </a:rPr>
              <a:t>进入临界区；否则循环检查该变量，直到</a:t>
            </a:r>
            <a:r>
              <a:rPr lang="en-US" altLang="zh-CN" dirty="0">
                <a:latin typeface="等线" panose="02010600030101010101" pitchFamily="2" charset="-122"/>
                <a:ea typeface="等线" panose="02010600030101010101" pitchFamily="2" charset="-122"/>
              </a:rPr>
              <a:t>turn</a:t>
            </a:r>
            <a:r>
              <a:rPr lang="zh-CN" altLang="en-US" dirty="0">
                <a:latin typeface="等线" panose="02010600030101010101" pitchFamily="2" charset="-122"/>
                <a:ea typeface="等线" panose="02010600030101010101" pitchFamily="2" charset="-122"/>
              </a:rPr>
              <a:t>变为本进程标识</a:t>
            </a:r>
          </a:p>
          <a:p>
            <a:pPr lvl="1">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在退出区，修改允许进入进程的标识为</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。进程</a:t>
            </a:r>
            <a:r>
              <a:rPr lang="en-US" altLang="zh-CN" dirty="0">
                <a:latin typeface="等线" panose="02010600030101010101" pitchFamily="2" charset="-122"/>
                <a:ea typeface="等线" panose="02010600030101010101" pitchFamily="2" charset="-122"/>
              </a:rPr>
              <a:t>P1</a:t>
            </a:r>
            <a:r>
              <a:rPr lang="zh-CN" altLang="en-US" dirty="0">
                <a:latin typeface="等线" panose="02010600030101010101" pitchFamily="2" charset="-122"/>
                <a:ea typeface="等线" panose="02010600030101010101" pitchFamily="2" charset="-122"/>
              </a:rPr>
              <a:t>的算法与此类似</a:t>
            </a:r>
          </a:p>
          <a:p>
            <a:pPr>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09184765"/>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en-US" altLang="zh-CN" dirty="0">
                <a:latin typeface="等线" panose="02010600030101010101" pitchFamily="2" charset="-122"/>
                <a:ea typeface="等线" panose="02010600030101010101" pitchFamily="2" charset="-122"/>
              </a:rPr>
              <a:t>STREX</a:t>
            </a:r>
            <a:r>
              <a:rPr lang="zh-CN" altLang="en-US" dirty="0">
                <a:latin typeface="等线" panose="02010600030101010101" pitchFamily="2" charset="-122"/>
                <a:ea typeface="等线" panose="02010600030101010101" pitchFamily="2" charset="-122"/>
              </a:rPr>
              <a:t>指令在更新内存数值时，会检查该段内存是否已经被标记为独占访问，并以此来决定是否更新内存中的值</a:t>
            </a:r>
            <a:endParaRPr lang="en-US" altLang="zh-CN" dirty="0">
              <a:latin typeface="等线" panose="02010600030101010101" pitchFamily="2" charset="-122"/>
              <a:ea typeface="等线" panose="02010600030101010101" pitchFamily="2" charset="-122"/>
            </a:endParaRPr>
          </a:p>
          <a:p>
            <a:pPr lvl="1"/>
            <a:r>
              <a:rPr lang="en-US" altLang="zh-CN" dirty="0">
                <a:latin typeface="等线" panose="02010600030101010101" pitchFamily="2" charset="-122"/>
                <a:ea typeface="等线" panose="02010600030101010101" pitchFamily="2" charset="-122"/>
              </a:rPr>
              <a:t>STREX Rx</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Ry</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[Rz]</a:t>
            </a:r>
          </a:p>
          <a:p>
            <a:pPr lvl="1"/>
            <a:r>
              <a:rPr lang="zh-CN" altLang="en-US" dirty="0">
                <a:latin typeface="等线" panose="02010600030101010101" pitchFamily="2" charset="-122"/>
                <a:ea typeface="等线" panose="02010600030101010101" pitchFamily="2" charset="-122"/>
              </a:rPr>
              <a:t>指令说明</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如果执行这条指令的时候发现已经被标记为独占访问，则将寄存器</a:t>
            </a:r>
            <a:r>
              <a:rPr lang="en-US" altLang="zh-CN" dirty="0">
                <a:latin typeface="等线" panose="02010600030101010101" pitchFamily="2" charset="-122"/>
                <a:ea typeface="等线" panose="02010600030101010101" pitchFamily="2" charset="-122"/>
              </a:rPr>
              <a:t>Ry</a:t>
            </a:r>
            <a:r>
              <a:rPr lang="zh-CN" altLang="en-US" dirty="0">
                <a:latin typeface="等线" panose="02010600030101010101" pitchFamily="2" charset="-122"/>
                <a:ea typeface="等线" panose="02010600030101010101" pitchFamily="2" charset="-122"/>
              </a:rPr>
              <a:t>中的值更新到寄存器</a:t>
            </a:r>
            <a:r>
              <a:rPr lang="en-US" altLang="zh-CN" dirty="0">
                <a:latin typeface="等线" panose="02010600030101010101" pitchFamily="2" charset="-122"/>
                <a:ea typeface="等线" panose="02010600030101010101" pitchFamily="2" charset="-122"/>
              </a:rPr>
              <a:t>Rz</a:t>
            </a:r>
            <a:r>
              <a:rPr lang="zh-CN" altLang="en-US" dirty="0">
                <a:latin typeface="等线" panose="02010600030101010101" pitchFamily="2" charset="-122"/>
                <a:ea typeface="等线" panose="02010600030101010101" pitchFamily="2" charset="-122"/>
              </a:rPr>
              <a:t>指向的内存，并将寄存器</a:t>
            </a:r>
            <a:r>
              <a:rPr lang="en-US" altLang="zh-CN" dirty="0">
                <a:latin typeface="等线" panose="02010600030101010101" pitchFamily="2" charset="-122"/>
                <a:ea typeface="等线" panose="02010600030101010101" pitchFamily="2" charset="-122"/>
              </a:rPr>
              <a:t>Rx</a:t>
            </a:r>
            <a:r>
              <a:rPr lang="zh-CN" altLang="en-US" dirty="0">
                <a:latin typeface="等线" panose="02010600030101010101" pitchFamily="2" charset="-122"/>
                <a:ea typeface="等线" panose="02010600030101010101" pitchFamily="2" charset="-122"/>
              </a:rPr>
              <a:t>设置成</a:t>
            </a:r>
            <a:r>
              <a:rPr lang="en-US" altLang="zh-CN"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，指令执行成功后，会将独占访问标记位清除</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如果执行这条指令的时候发现没有设置独占标记，则不会更新内存，且将寄存器</a:t>
            </a:r>
            <a:r>
              <a:rPr lang="en-US" altLang="zh-CN" dirty="0">
                <a:latin typeface="等线" panose="02010600030101010101" pitchFamily="2" charset="-122"/>
                <a:ea typeface="等线" panose="02010600030101010101" pitchFamily="2" charset="-122"/>
              </a:rPr>
              <a:t>Rx</a:t>
            </a:r>
            <a:r>
              <a:rPr lang="zh-CN" altLang="en-US" dirty="0">
                <a:latin typeface="等线" panose="02010600030101010101" pitchFamily="2" charset="-122"/>
                <a:ea typeface="等线" panose="02010600030101010101" pitchFamily="2" charset="-122"/>
              </a:rPr>
              <a:t>的值设置成</a:t>
            </a:r>
            <a:r>
              <a:rPr lang="en-US" altLang="zh-CN" dirty="0">
                <a:latin typeface="等线" panose="02010600030101010101" pitchFamily="2" charset="-122"/>
                <a:ea typeface="等线" panose="02010600030101010101" pitchFamily="2" charset="-122"/>
              </a:rPr>
              <a:t>1</a:t>
            </a:r>
          </a:p>
          <a:p>
            <a:pPr lvl="2"/>
            <a:r>
              <a:rPr lang="zh-CN" altLang="en-US" dirty="0">
                <a:latin typeface="等线" panose="02010600030101010101" pitchFamily="2" charset="-122"/>
                <a:ea typeface="等线" panose="02010600030101010101" pitchFamily="2" charset="-122"/>
              </a:rPr>
              <a:t>一旦某条</a:t>
            </a:r>
            <a:r>
              <a:rPr lang="en-US" altLang="zh-CN" dirty="0">
                <a:latin typeface="等线" panose="02010600030101010101" pitchFamily="2" charset="-122"/>
                <a:ea typeface="等线" panose="02010600030101010101" pitchFamily="2" charset="-122"/>
              </a:rPr>
              <a:t>STREX</a:t>
            </a:r>
            <a:r>
              <a:rPr lang="zh-CN" altLang="en-US" dirty="0">
                <a:latin typeface="等线" panose="02010600030101010101" pitchFamily="2" charset="-122"/>
                <a:ea typeface="等线" panose="02010600030101010101" pitchFamily="2" charset="-122"/>
              </a:rPr>
              <a:t>指令执行成功后，以后再对同一段内存尝试使用</a:t>
            </a:r>
            <a:r>
              <a:rPr lang="en-US" altLang="zh-CN" dirty="0">
                <a:latin typeface="等线" panose="02010600030101010101" pitchFamily="2" charset="-122"/>
                <a:ea typeface="等线" panose="02010600030101010101" pitchFamily="2" charset="-122"/>
              </a:rPr>
              <a:t>STREX</a:t>
            </a:r>
            <a:r>
              <a:rPr lang="zh-CN" altLang="en-US" dirty="0">
                <a:latin typeface="等线" panose="02010600030101010101" pitchFamily="2" charset="-122"/>
                <a:ea typeface="等线" panose="02010600030101010101" pitchFamily="2" charset="-122"/>
              </a:rPr>
              <a:t>指令更新的时候，会发现独占标记已经被清空了，就不能再更新了，从而实现独占访问的机制</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98714632"/>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en-US" altLang="zh-CN" dirty="0">
                <a:latin typeface="等线" panose="02010600030101010101" pitchFamily="2" charset="-122"/>
                <a:ea typeface="等线" panose="02010600030101010101" pitchFamily="2" charset="-122"/>
              </a:rPr>
              <a:t>ARM</a:t>
            </a:r>
            <a:r>
              <a:rPr lang="zh-CN" altLang="en-US" dirty="0">
                <a:latin typeface="等线" panose="02010600030101010101" pitchFamily="2" charset="-122"/>
                <a:ea typeface="等线" panose="02010600030101010101" pitchFamily="2" charset="-122"/>
              </a:rPr>
              <a:t>系统内部为了实现上述功能，要处理很多复杂的情况</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在</a:t>
            </a:r>
            <a:r>
              <a:rPr lang="en-US" altLang="zh-CN" dirty="0">
                <a:latin typeface="等线" panose="02010600030101010101" pitchFamily="2" charset="-122"/>
                <a:ea typeface="等线" panose="02010600030101010101" pitchFamily="2" charset="-122"/>
              </a:rPr>
              <a:t>ARM</a:t>
            </a:r>
            <a:r>
              <a:rPr lang="zh-CN" altLang="en-US" dirty="0">
                <a:latin typeface="等线" panose="02010600030101010101" pitchFamily="2" charset="-122"/>
                <a:ea typeface="等线" panose="02010600030101010101" pitchFamily="2" charset="-122"/>
              </a:rPr>
              <a:t>系统中，内存有两种不同且对立的属性，即共享（</a:t>
            </a:r>
            <a:r>
              <a:rPr lang="en-US" altLang="zh-CN" dirty="0">
                <a:latin typeface="等线" panose="02010600030101010101" pitchFamily="2" charset="-122"/>
                <a:ea typeface="等线" panose="02010600030101010101" pitchFamily="2" charset="-122"/>
              </a:rPr>
              <a:t>Shareable</a:t>
            </a:r>
            <a:r>
              <a:rPr lang="zh-CN" altLang="en-US" dirty="0">
                <a:latin typeface="等线" panose="02010600030101010101" pitchFamily="2" charset="-122"/>
                <a:ea typeface="等线" panose="02010600030101010101" pitchFamily="2" charset="-122"/>
              </a:rPr>
              <a:t>）和非共享（</a:t>
            </a:r>
            <a:r>
              <a:rPr lang="en-US" altLang="zh-CN" dirty="0">
                <a:latin typeface="等线" panose="02010600030101010101" pitchFamily="2" charset="-122"/>
                <a:ea typeface="等线" panose="02010600030101010101" pitchFamily="2" charset="-122"/>
              </a:rPr>
              <a:t>Non-shareable</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共享意味着该段内存可以被系统中不同处理器访问到，这些处理器可以是同构的也可以是异构的</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非共享意味着该段内存只能被系统中的一个处理器所访问到，对别的处理器来说不可见</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5819194"/>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55409D2-903A-132C-DAA4-0CF9E953529F}"/>
              </a:ext>
            </a:extLst>
          </p:cNvPr>
          <p:cNvSpPr/>
          <p:nvPr/>
        </p:nvSpPr>
        <p:spPr bwMode="auto">
          <a:xfrm>
            <a:off x="2421176" y="1997290"/>
            <a:ext cx="1977799" cy="1169032"/>
          </a:xfrm>
          <a:prstGeom prst="rect">
            <a:avLst/>
          </a:prstGeom>
          <a:solidFill>
            <a:schemeClr val="bg1"/>
          </a:solidFill>
          <a:ln w="12700">
            <a:solidFill>
              <a:schemeClr val="tx1"/>
            </a:solidFill>
            <a:round/>
          </a:ln>
        </p:spPr>
        <p:txBody>
          <a:bodyPr wrap="square" rtlCol="0" anchor="ctr">
            <a:spAutoFit/>
          </a:bodyPr>
          <a:lstStyle/>
          <a:p>
            <a:pPr algn="ctr"/>
            <a:endParaRPr lang="zh-CN" altLang="en-US" sz="1800" dirty="0">
              <a:latin typeface="等线" panose="02010600030101010101" pitchFamily="2" charset="-122"/>
              <a:ea typeface="等线" panose="02010600030101010101" pitchFamily="2" charset="-122"/>
            </a:endParaRPr>
          </a:p>
        </p:txBody>
      </p:sp>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为了实现独占访问，</a:t>
            </a:r>
            <a:r>
              <a:rPr lang="en-US" altLang="zh-CN" dirty="0">
                <a:latin typeface="等线" panose="02010600030101010101" pitchFamily="2" charset="-122"/>
                <a:ea typeface="等线" panose="02010600030101010101" pitchFamily="2" charset="-122"/>
              </a:rPr>
              <a:t>ARM</a:t>
            </a:r>
            <a:r>
              <a:rPr lang="zh-CN" altLang="en-US" dirty="0">
                <a:latin typeface="等线" panose="02010600030101010101" pitchFamily="2" charset="-122"/>
                <a:ea typeface="等线" panose="02010600030101010101" pitchFamily="2" charset="-122"/>
              </a:rPr>
              <a:t>系统中提供了独占监视器的硬件组件，结构如下图所示</a:t>
            </a:r>
            <a:endParaRPr lang="en-US" altLang="zh-CN" dirty="0">
              <a:latin typeface="等线" panose="02010600030101010101" pitchFamily="2" charset="-122"/>
              <a:ea typeface="等线" panose="02010600030101010101" pitchFamily="2" charset="-122"/>
            </a:endParaRPr>
          </a:p>
          <a:p>
            <a:pPr lvl="1"/>
            <a:endParaRPr lang="en-US" altLang="zh-CN" dirty="0">
              <a:latin typeface="等线" panose="02010600030101010101" pitchFamily="2" charset="-122"/>
              <a:ea typeface="等线" panose="02010600030101010101" pitchFamily="2" charset="-122"/>
            </a:endParaRPr>
          </a:p>
        </p:txBody>
      </p:sp>
      <p:sp>
        <p:nvSpPr>
          <p:cNvPr id="5" name="文本框 4">
            <a:extLst>
              <a:ext uri="{FF2B5EF4-FFF2-40B4-BE49-F238E27FC236}">
                <a16:creationId xmlns:a16="http://schemas.microsoft.com/office/drawing/2014/main" id="{B048B542-03B5-3127-938F-6E09F0DA4DE4}"/>
              </a:ext>
            </a:extLst>
          </p:cNvPr>
          <p:cNvSpPr txBox="1"/>
          <p:nvPr/>
        </p:nvSpPr>
        <p:spPr>
          <a:xfrm>
            <a:off x="920454" y="5410200"/>
            <a:ext cx="7736540" cy="923330"/>
          </a:xfrm>
          <a:prstGeom prst="rect">
            <a:avLst/>
          </a:prstGeom>
          <a:noFill/>
        </p:spPr>
        <p:txBody>
          <a:bodyPr wrap="square">
            <a:spAutoFit/>
          </a:bodyPr>
          <a:lstStyle/>
          <a:p>
            <a:r>
              <a:rPr lang="zh-CN" altLang="en-US" sz="1800" dirty="0">
                <a:latin typeface="等线" panose="02010600030101010101" pitchFamily="2" charset="-122"/>
                <a:ea typeface="等线" panose="02010600030101010101" pitchFamily="2" charset="-122"/>
              </a:rPr>
              <a:t>两种类型的独占监视器</a:t>
            </a:r>
            <a:endParaRPr lang="en-US" altLang="zh-CN" sz="1800" dirty="0">
              <a:latin typeface="等线" panose="02010600030101010101" pitchFamily="2" charset="-122"/>
              <a:ea typeface="等线" panose="02010600030101010101" pitchFamily="2" charset="-122"/>
            </a:endParaRPr>
          </a:p>
          <a:p>
            <a:r>
              <a:rPr lang="en-US" altLang="zh-CN" sz="1800" dirty="0">
                <a:latin typeface="等线" panose="02010600030101010101" pitchFamily="2" charset="-122"/>
                <a:ea typeface="等线" panose="02010600030101010101" pitchFamily="2" charset="-122"/>
              </a:rPr>
              <a:t>1.</a:t>
            </a:r>
            <a:r>
              <a:rPr lang="zh-CN" altLang="en-US" sz="1800" dirty="0">
                <a:latin typeface="等线" panose="02010600030101010101" pitchFamily="2" charset="-122"/>
                <a:ea typeface="等线" panose="02010600030101010101" pitchFamily="2" charset="-122"/>
              </a:rPr>
              <a:t>每一个处理器内部都有一个本地监视器（</a:t>
            </a:r>
            <a:r>
              <a:rPr lang="en-US" altLang="zh-CN" sz="1800" dirty="0">
                <a:latin typeface="等线" panose="02010600030101010101" pitchFamily="2" charset="-122"/>
                <a:ea typeface="等线" panose="02010600030101010101" pitchFamily="2" charset="-122"/>
              </a:rPr>
              <a:t>Local Monitor</a:t>
            </a:r>
            <a:r>
              <a:rPr lang="zh-CN" altLang="en-US" sz="1800" dirty="0">
                <a:latin typeface="等线" panose="02010600030101010101" pitchFamily="2" charset="-122"/>
                <a:ea typeface="等线" panose="02010600030101010101" pitchFamily="2" charset="-122"/>
              </a:rPr>
              <a:t>）</a:t>
            </a:r>
            <a:endParaRPr lang="en-US" altLang="zh-CN" sz="1800" dirty="0">
              <a:latin typeface="等线" panose="02010600030101010101" pitchFamily="2" charset="-122"/>
              <a:ea typeface="等线" panose="02010600030101010101" pitchFamily="2" charset="-122"/>
            </a:endParaRPr>
          </a:p>
          <a:p>
            <a:r>
              <a:rPr lang="en-US" altLang="zh-CN" sz="1800" dirty="0">
                <a:latin typeface="等线" panose="02010600030101010101" pitchFamily="2" charset="-122"/>
                <a:ea typeface="等线" panose="02010600030101010101" pitchFamily="2" charset="-122"/>
              </a:rPr>
              <a:t>2.</a:t>
            </a:r>
            <a:r>
              <a:rPr lang="zh-CN" altLang="en-US" sz="1800" dirty="0">
                <a:latin typeface="等线" panose="02010600030101010101" pitchFamily="2" charset="-122"/>
                <a:ea typeface="等线" panose="02010600030101010101" pitchFamily="2" charset="-122"/>
              </a:rPr>
              <a:t>整个系统范围内还有一个全局监视器（</a:t>
            </a:r>
            <a:r>
              <a:rPr lang="en-US" altLang="zh-CN" sz="1800" dirty="0">
                <a:latin typeface="等线" panose="02010600030101010101" pitchFamily="2" charset="-122"/>
                <a:ea typeface="等线" panose="02010600030101010101" pitchFamily="2" charset="-122"/>
              </a:rPr>
              <a:t>Global Monitor</a:t>
            </a:r>
            <a:r>
              <a:rPr lang="zh-CN" altLang="en-US" sz="1800" dirty="0">
                <a:latin typeface="等线" panose="02010600030101010101" pitchFamily="2" charset="-122"/>
                <a:ea typeface="等线" panose="02010600030101010101" pitchFamily="2" charset="-122"/>
              </a:rPr>
              <a:t>）</a:t>
            </a:r>
            <a:endParaRPr lang="en-US" altLang="zh-CN" sz="1800" dirty="0">
              <a:latin typeface="等线" panose="02010600030101010101" pitchFamily="2" charset="-122"/>
              <a:ea typeface="等线" panose="02010600030101010101" pitchFamily="2" charset="-122"/>
            </a:endParaRPr>
          </a:p>
        </p:txBody>
      </p:sp>
      <p:sp>
        <p:nvSpPr>
          <p:cNvPr id="2" name="矩形 1">
            <a:extLst>
              <a:ext uri="{FF2B5EF4-FFF2-40B4-BE49-F238E27FC236}">
                <a16:creationId xmlns:a16="http://schemas.microsoft.com/office/drawing/2014/main" id="{34B11D0B-364A-13F9-2D7E-1C9BE59B4DCC}"/>
              </a:ext>
            </a:extLst>
          </p:cNvPr>
          <p:cNvSpPr/>
          <p:nvPr/>
        </p:nvSpPr>
        <p:spPr bwMode="auto">
          <a:xfrm>
            <a:off x="2589178" y="2658814"/>
            <a:ext cx="1641796" cy="369332"/>
          </a:xfrm>
          <a:prstGeom prst="rect">
            <a:avLst/>
          </a:prstGeom>
          <a:solidFill>
            <a:schemeClr val="bg1"/>
          </a:solidFill>
          <a:ln w="12700">
            <a:solidFill>
              <a:schemeClr val="tx1"/>
            </a:solidFill>
            <a:round/>
          </a:ln>
        </p:spPr>
        <p:txBody>
          <a:bodyPr wrap="none" rtlCol="0" anchor="ctr">
            <a:spAutoFit/>
          </a:bodyPr>
          <a:lstStyle/>
          <a:p>
            <a:pPr algn="ctr"/>
            <a:r>
              <a:rPr lang="en-US" altLang="zh-CN" sz="1800" dirty="0">
                <a:latin typeface="等线" panose="02010600030101010101" pitchFamily="2" charset="-122"/>
                <a:ea typeface="等线" panose="02010600030101010101" pitchFamily="2" charset="-122"/>
              </a:rPr>
              <a:t>Local Monitor</a:t>
            </a:r>
            <a:endParaRPr lang="zh-CN" altLang="en-US" sz="1800" dirty="0">
              <a:latin typeface="等线" panose="02010600030101010101" pitchFamily="2" charset="-122"/>
              <a:ea typeface="等线" panose="02010600030101010101" pitchFamily="2" charset="-122"/>
            </a:endParaRPr>
          </a:p>
        </p:txBody>
      </p:sp>
      <p:sp>
        <p:nvSpPr>
          <p:cNvPr id="4" name="矩形 3">
            <a:extLst>
              <a:ext uri="{FF2B5EF4-FFF2-40B4-BE49-F238E27FC236}">
                <a16:creationId xmlns:a16="http://schemas.microsoft.com/office/drawing/2014/main" id="{D7669DB3-8ED4-4190-0912-A7EB45DEA9F9}"/>
              </a:ext>
            </a:extLst>
          </p:cNvPr>
          <p:cNvSpPr/>
          <p:nvPr/>
        </p:nvSpPr>
        <p:spPr bwMode="auto">
          <a:xfrm>
            <a:off x="2440100" y="3400697"/>
            <a:ext cx="4104676" cy="369332"/>
          </a:xfrm>
          <a:prstGeom prst="rect">
            <a:avLst/>
          </a:prstGeom>
          <a:solidFill>
            <a:schemeClr val="bg1"/>
          </a:solidFill>
          <a:ln w="12700">
            <a:solidFill>
              <a:schemeClr val="tx1"/>
            </a:solidFill>
            <a:round/>
          </a:ln>
        </p:spPr>
        <p:txBody>
          <a:bodyPr wrap="square" rtlCol="0" anchor="ctr">
            <a:spAutoFit/>
          </a:bodyPr>
          <a:lstStyle/>
          <a:p>
            <a:pPr algn="ctr"/>
            <a:r>
              <a:rPr lang="en-US" altLang="zh-CN" sz="1800" dirty="0">
                <a:latin typeface="等线" panose="02010600030101010101" pitchFamily="2" charset="-122"/>
                <a:ea typeface="等线" panose="02010600030101010101" pitchFamily="2" charset="-122"/>
              </a:rPr>
              <a:t>AXI Interconnect</a:t>
            </a:r>
            <a:endParaRPr lang="zh-CN" altLang="en-US" sz="1800" dirty="0">
              <a:latin typeface="等线" panose="02010600030101010101" pitchFamily="2" charset="-122"/>
              <a:ea typeface="等线" panose="02010600030101010101" pitchFamily="2" charset="-122"/>
            </a:endParaRPr>
          </a:p>
        </p:txBody>
      </p:sp>
      <p:sp>
        <p:nvSpPr>
          <p:cNvPr id="6" name="矩形 5">
            <a:extLst>
              <a:ext uri="{FF2B5EF4-FFF2-40B4-BE49-F238E27FC236}">
                <a16:creationId xmlns:a16="http://schemas.microsoft.com/office/drawing/2014/main" id="{0B76A879-7058-6283-9C6C-DBB595FEF702}"/>
              </a:ext>
            </a:extLst>
          </p:cNvPr>
          <p:cNvSpPr/>
          <p:nvPr/>
        </p:nvSpPr>
        <p:spPr bwMode="auto">
          <a:xfrm>
            <a:off x="3505200" y="4121211"/>
            <a:ext cx="1790874" cy="369332"/>
          </a:xfrm>
          <a:prstGeom prst="rect">
            <a:avLst/>
          </a:prstGeom>
          <a:solidFill>
            <a:schemeClr val="bg1"/>
          </a:solidFill>
          <a:ln w="12700">
            <a:solidFill>
              <a:schemeClr val="tx1"/>
            </a:solidFill>
            <a:round/>
          </a:ln>
        </p:spPr>
        <p:txBody>
          <a:bodyPr wrap="square" rtlCol="0" anchor="ctr">
            <a:spAutoFit/>
          </a:bodyPr>
          <a:lstStyle/>
          <a:p>
            <a:pPr algn="ctr"/>
            <a:r>
              <a:rPr lang="en-US" altLang="zh-CN" sz="1800" dirty="0">
                <a:latin typeface="等线" panose="02010600030101010101" pitchFamily="2" charset="-122"/>
                <a:ea typeface="等线" panose="02010600030101010101" pitchFamily="2" charset="-122"/>
              </a:rPr>
              <a:t>Global Monitor</a:t>
            </a:r>
            <a:endParaRPr lang="zh-CN" altLang="en-US" sz="1800" dirty="0">
              <a:latin typeface="等线" panose="02010600030101010101" pitchFamily="2" charset="-122"/>
              <a:ea typeface="等线" panose="02010600030101010101" pitchFamily="2" charset="-122"/>
            </a:endParaRPr>
          </a:p>
        </p:txBody>
      </p:sp>
      <p:sp>
        <p:nvSpPr>
          <p:cNvPr id="8" name="矩形 7">
            <a:extLst>
              <a:ext uri="{FF2B5EF4-FFF2-40B4-BE49-F238E27FC236}">
                <a16:creationId xmlns:a16="http://schemas.microsoft.com/office/drawing/2014/main" id="{A6314925-C79E-77E9-454B-71BE4346DD31}"/>
              </a:ext>
            </a:extLst>
          </p:cNvPr>
          <p:cNvSpPr/>
          <p:nvPr/>
        </p:nvSpPr>
        <p:spPr bwMode="auto">
          <a:xfrm>
            <a:off x="3505200" y="4843790"/>
            <a:ext cx="1790874" cy="369332"/>
          </a:xfrm>
          <a:prstGeom prst="rect">
            <a:avLst/>
          </a:prstGeom>
          <a:solidFill>
            <a:schemeClr val="bg1"/>
          </a:solidFill>
          <a:ln w="12700">
            <a:solidFill>
              <a:schemeClr val="tx1"/>
            </a:solidFill>
            <a:round/>
          </a:ln>
        </p:spPr>
        <p:txBody>
          <a:bodyPr wrap="square" rtlCol="0" anchor="ctr">
            <a:spAutoFit/>
          </a:bodyPr>
          <a:lstStyle/>
          <a:p>
            <a:pPr algn="ctr"/>
            <a:r>
              <a:rPr lang="en-US" altLang="zh-CN" sz="1800" dirty="0">
                <a:latin typeface="等线" panose="02010600030101010101" pitchFamily="2" charset="-122"/>
                <a:ea typeface="等线" panose="02010600030101010101" pitchFamily="2" charset="-122"/>
              </a:rPr>
              <a:t>Memory</a:t>
            </a:r>
            <a:endParaRPr lang="zh-CN" altLang="en-US" sz="1800" dirty="0">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5F623C4-D788-C21F-DCEB-9D7551680A7E}"/>
              </a:ext>
            </a:extLst>
          </p:cNvPr>
          <p:cNvSpPr txBox="1"/>
          <p:nvPr/>
        </p:nvSpPr>
        <p:spPr>
          <a:xfrm>
            <a:off x="2589178" y="2133903"/>
            <a:ext cx="1659006" cy="461665"/>
          </a:xfrm>
          <a:prstGeom prst="rect">
            <a:avLst/>
          </a:prstGeom>
          <a:noFill/>
        </p:spPr>
        <p:txBody>
          <a:bodyPr wrap="square">
            <a:spAutoFit/>
          </a:bodyPr>
          <a:lstStyle/>
          <a:p>
            <a:r>
              <a:rPr lang="en-US" altLang="zh-CN" sz="2400" dirty="0">
                <a:latin typeface="等线" panose="02010600030101010101" pitchFamily="2" charset="-122"/>
                <a:ea typeface="等线" panose="02010600030101010101" pitchFamily="2" charset="-122"/>
              </a:rPr>
              <a:t>Cortex-A8</a:t>
            </a:r>
            <a:endParaRPr lang="zh-CN" altLang="en-US" dirty="0"/>
          </a:p>
        </p:txBody>
      </p:sp>
      <p:sp>
        <p:nvSpPr>
          <p:cNvPr id="12" name="矩形 11">
            <a:extLst>
              <a:ext uri="{FF2B5EF4-FFF2-40B4-BE49-F238E27FC236}">
                <a16:creationId xmlns:a16="http://schemas.microsoft.com/office/drawing/2014/main" id="{2ED15162-6769-D26C-ED04-6E169E6B4533}"/>
              </a:ext>
            </a:extLst>
          </p:cNvPr>
          <p:cNvSpPr/>
          <p:nvPr/>
        </p:nvSpPr>
        <p:spPr bwMode="auto">
          <a:xfrm>
            <a:off x="4566977" y="1991616"/>
            <a:ext cx="1977799" cy="1169032"/>
          </a:xfrm>
          <a:prstGeom prst="rect">
            <a:avLst/>
          </a:prstGeom>
          <a:solidFill>
            <a:schemeClr val="bg1"/>
          </a:solidFill>
          <a:ln w="12700">
            <a:solidFill>
              <a:schemeClr val="tx1"/>
            </a:solidFill>
            <a:round/>
          </a:ln>
        </p:spPr>
        <p:txBody>
          <a:bodyPr wrap="square" rtlCol="0" anchor="ctr">
            <a:spAutoFit/>
          </a:bodyPr>
          <a:lstStyle/>
          <a:p>
            <a:pPr algn="ctr"/>
            <a:endParaRPr lang="zh-CN" altLang="en-US" sz="1800" dirty="0">
              <a:latin typeface="等线" panose="02010600030101010101" pitchFamily="2" charset="-122"/>
              <a:ea typeface="等线" panose="02010600030101010101" pitchFamily="2" charset="-122"/>
            </a:endParaRPr>
          </a:p>
        </p:txBody>
      </p:sp>
      <p:sp>
        <p:nvSpPr>
          <p:cNvPr id="13" name="矩形 12">
            <a:extLst>
              <a:ext uri="{FF2B5EF4-FFF2-40B4-BE49-F238E27FC236}">
                <a16:creationId xmlns:a16="http://schemas.microsoft.com/office/drawing/2014/main" id="{853B5FDD-44AE-F482-6FE0-5521614FE007}"/>
              </a:ext>
            </a:extLst>
          </p:cNvPr>
          <p:cNvSpPr/>
          <p:nvPr/>
        </p:nvSpPr>
        <p:spPr bwMode="auto">
          <a:xfrm>
            <a:off x="4734979" y="2653140"/>
            <a:ext cx="1641796" cy="369332"/>
          </a:xfrm>
          <a:prstGeom prst="rect">
            <a:avLst/>
          </a:prstGeom>
          <a:solidFill>
            <a:schemeClr val="bg1"/>
          </a:solidFill>
          <a:ln w="12700">
            <a:solidFill>
              <a:schemeClr val="tx1"/>
            </a:solidFill>
            <a:round/>
          </a:ln>
        </p:spPr>
        <p:txBody>
          <a:bodyPr wrap="none" rtlCol="0" anchor="ctr">
            <a:spAutoFit/>
          </a:bodyPr>
          <a:lstStyle/>
          <a:p>
            <a:pPr algn="ctr"/>
            <a:r>
              <a:rPr lang="en-US" altLang="zh-CN" sz="1800" dirty="0">
                <a:latin typeface="等线" panose="02010600030101010101" pitchFamily="2" charset="-122"/>
                <a:ea typeface="等线" panose="02010600030101010101" pitchFamily="2" charset="-122"/>
              </a:rPr>
              <a:t>Local Monitor</a:t>
            </a:r>
            <a:endParaRPr lang="zh-CN" altLang="en-US" sz="1800" dirty="0">
              <a:latin typeface="等线" panose="02010600030101010101" pitchFamily="2" charset="-122"/>
              <a:ea typeface="等线" panose="02010600030101010101" pitchFamily="2" charset="-122"/>
            </a:endParaRPr>
          </a:p>
        </p:txBody>
      </p:sp>
      <p:sp>
        <p:nvSpPr>
          <p:cNvPr id="14" name="文本框 13">
            <a:extLst>
              <a:ext uri="{FF2B5EF4-FFF2-40B4-BE49-F238E27FC236}">
                <a16:creationId xmlns:a16="http://schemas.microsoft.com/office/drawing/2014/main" id="{12B708C8-1260-4CEB-4ED7-872420203D17}"/>
              </a:ext>
            </a:extLst>
          </p:cNvPr>
          <p:cNvSpPr txBox="1"/>
          <p:nvPr/>
        </p:nvSpPr>
        <p:spPr>
          <a:xfrm>
            <a:off x="4734979" y="2128229"/>
            <a:ext cx="1659006" cy="461665"/>
          </a:xfrm>
          <a:prstGeom prst="rect">
            <a:avLst/>
          </a:prstGeom>
          <a:noFill/>
        </p:spPr>
        <p:txBody>
          <a:bodyPr wrap="square">
            <a:spAutoFit/>
          </a:bodyPr>
          <a:lstStyle/>
          <a:p>
            <a:r>
              <a:rPr lang="en-US" altLang="zh-CN" sz="2400" dirty="0">
                <a:latin typeface="等线" panose="02010600030101010101" pitchFamily="2" charset="-122"/>
                <a:ea typeface="等线" panose="02010600030101010101" pitchFamily="2" charset="-122"/>
              </a:rPr>
              <a:t>Cortex-A8</a:t>
            </a:r>
            <a:endParaRPr lang="zh-CN" altLang="en-US" dirty="0"/>
          </a:p>
        </p:txBody>
      </p:sp>
      <p:sp>
        <p:nvSpPr>
          <p:cNvPr id="15" name="箭头: 上下 14">
            <a:extLst>
              <a:ext uri="{FF2B5EF4-FFF2-40B4-BE49-F238E27FC236}">
                <a16:creationId xmlns:a16="http://schemas.microsoft.com/office/drawing/2014/main" id="{6BA82130-B4B5-DFC0-4C3D-2483B4B79B13}"/>
              </a:ext>
            </a:extLst>
          </p:cNvPr>
          <p:cNvSpPr/>
          <p:nvPr/>
        </p:nvSpPr>
        <p:spPr bwMode="auto">
          <a:xfrm>
            <a:off x="3418681" y="3166322"/>
            <a:ext cx="86519" cy="213006"/>
          </a:xfrm>
          <a:prstGeom prst="upDownArrow">
            <a:avLst/>
          </a:prstGeom>
          <a:solidFill>
            <a:schemeClr val="tx1"/>
          </a:solidFill>
          <a:ln w="25400">
            <a:solidFill>
              <a:schemeClr val="tx1"/>
            </a:solidFill>
            <a:round/>
          </a:ln>
        </p:spPr>
        <p:txBody>
          <a:bodyPr wrap="none" rtlCol="0" anchor="ctr">
            <a:spAutoFit/>
          </a:bodyPr>
          <a:lstStyle/>
          <a:p>
            <a:pPr algn="ctr"/>
            <a:endParaRPr lang="zh-CN" altLang="en-US"/>
          </a:p>
        </p:txBody>
      </p:sp>
      <p:sp>
        <p:nvSpPr>
          <p:cNvPr id="16" name="箭头: 上下 15">
            <a:extLst>
              <a:ext uri="{FF2B5EF4-FFF2-40B4-BE49-F238E27FC236}">
                <a16:creationId xmlns:a16="http://schemas.microsoft.com/office/drawing/2014/main" id="{0F184660-C4C3-B87B-3199-B1E43723006C}"/>
              </a:ext>
            </a:extLst>
          </p:cNvPr>
          <p:cNvSpPr/>
          <p:nvPr/>
        </p:nvSpPr>
        <p:spPr bwMode="auto">
          <a:xfrm>
            <a:off x="5558679" y="3167716"/>
            <a:ext cx="86519" cy="213006"/>
          </a:xfrm>
          <a:prstGeom prst="upDownArrow">
            <a:avLst/>
          </a:prstGeom>
          <a:solidFill>
            <a:schemeClr val="tx1"/>
          </a:solidFill>
          <a:ln w="25400">
            <a:solidFill>
              <a:schemeClr val="tx1"/>
            </a:solidFill>
            <a:round/>
          </a:ln>
        </p:spPr>
        <p:txBody>
          <a:bodyPr wrap="none" rtlCol="0" anchor="ctr">
            <a:spAutoFit/>
          </a:bodyPr>
          <a:lstStyle/>
          <a:p>
            <a:pPr algn="ctr"/>
            <a:endParaRPr lang="zh-CN" altLang="en-US"/>
          </a:p>
        </p:txBody>
      </p:sp>
      <p:sp>
        <p:nvSpPr>
          <p:cNvPr id="18" name="箭头: 上下 17">
            <a:extLst>
              <a:ext uri="{FF2B5EF4-FFF2-40B4-BE49-F238E27FC236}">
                <a16:creationId xmlns:a16="http://schemas.microsoft.com/office/drawing/2014/main" id="{86F9F063-B3FE-4753-2D16-1F1331070934}"/>
              </a:ext>
            </a:extLst>
          </p:cNvPr>
          <p:cNvSpPr/>
          <p:nvPr/>
        </p:nvSpPr>
        <p:spPr bwMode="auto">
          <a:xfrm>
            <a:off x="4398974" y="4490543"/>
            <a:ext cx="86520" cy="323334"/>
          </a:xfrm>
          <a:prstGeom prst="upDownArrow">
            <a:avLst/>
          </a:prstGeom>
          <a:solidFill>
            <a:schemeClr val="tx1"/>
          </a:solidFill>
          <a:ln w="25400">
            <a:solidFill>
              <a:schemeClr val="tx1"/>
            </a:solidFill>
            <a:round/>
          </a:ln>
        </p:spPr>
        <p:txBody>
          <a:bodyPr wrap="square" rtlCol="0" anchor="ctr">
            <a:spAutoFit/>
          </a:bodyPr>
          <a:lstStyle/>
          <a:p>
            <a:pPr algn="ctr"/>
            <a:endParaRPr lang="zh-CN" altLang="en-US"/>
          </a:p>
        </p:txBody>
      </p:sp>
      <p:sp>
        <p:nvSpPr>
          <p:cNvPr id="19" name="箭头: 上下 18">
            <a:extLst>
              <a:ext uri="{FF2B5EF4-FFF2-40B4-BE49-F238E27FC236}">
                <a16:creationId xmlns:a16="http://schemas.microsoft.com/office/drawing/2014/main" id="{B9E9C378-770B-521E-C444-784CC2D64CF6}"/>
              </a:ext>
            </a:extLst>
          </p:cNvPr>
          <p:cNvSpPr/>
          <p:nvPr/>
        </p:nvSpPr>
        <p:spPr bwMode="auto">
          <a:xfrm>
            <a:off x="4405918" y="3779404"/>
            <a:ext cx="86520" cy="323334"/>
          </a:xfrm>
          <a:prstGeom prst="upDownArrow">
            <a:avLst/>
          </a:prstGeom>
          <a:solidFill>
            <a:schemeClr val="tx1"/>
          </a:solidFill>
          <a:ln w="25400">
            <a:solidFill>
              <a:schemeClr val="tx1"/>
            </a:solidFill>
            <a:round/>
          </a:ln>
        </p:spPr>
        <p:txBody>
          <a:bodyPr wrap="square" rtlCol="0" anchor="ctr">
            <a:spAutoFit/>
          </a:bodyPr>
          <a:lstStyle/>
          <a:p>
            <a:pPr algn="ctr"/>
            <a:endParaRPr lang="zh-CN" altLang="en-US"/>
          </a:p>
        </p:txBody>
      </p:sp>
    </p:spTree>
    <p:extLst>
      <p:ext uri="{BB962C8B-B14F-4D97-AF65-F5344CB8AC3E}">
        <p14:creationId xmlns:p14="http://schemas.microsoft.com/office/powerpoint/2010/main" val="56279951"/>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如果对非共享内存区中的值进行独占访问</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只需要涉及本处理器内部的本地监视器就可以了</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如果对共享内存区中的内存进行独占访问</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除了要涉及到本处理器内部的本地监视器外，由于该内存区域可以被系统中所有处理器访问到，因此还必须要由全局监视器来协调</a:t>
            </a:r>
            <a:endParaRPr lang="en-US" altLang="zh-CN" dirty="0">
              <a:latin typeface="等线" panose="02010600030101010101" pitchFamily="2" charset="-122"/>
              <a:ea typeface="等线" panose="02010600030101010101" pitchFamily="2" charset="-122"/>
            </a:endParaRPr>
          </a:p>
        </p:txBody>
      </p:sp>
      <p:sp>
        <p:nvSpPr>
          <p:cNvPr id="2" name="矩形 1">
            <a:extLst>
              <a:ext uri="{FF2B5EF4-FFF2-40B4-BE49-F238E27FC236}">
                <a16:creationId xmlns:a16="http://schemas.microsoft.com/office/drawing/2014/main" id="{E465D5FD-C376-B71B-13E2-B66B61BFE26B}"/>
              </a:ext>
            </a:extLst>
          </p:cNvPr>
          <p:cNvSpPr/>
          <p:nvPr/>
        </p:nvSpPr>
        <p:spPr bwMode="auto">
          <a:xfrm>
            <a:off x="2251513" y="3195027"/>
            <a:ext cx="1977799" cy="1169032"/>
          </a:xfrm>
          <a:prstGeom prst="rect">
            <a:avLst/>
          </a:prstGeom>
          <a:solidFill>
            <a:schemeClr val="bg1"/>
          </a:solidFill>
          <a:ln w="12700">
            <a:solidFill>
              <a:schemeClr val="tx1"/>
            </a:solidFill>
            <a:round/>
          </a:ln>
        </p:spPr>
        <p:txBody>
          <a:bodyPr wrap="square" rtlCol="0" anchor="ctr">
            <a:spAutoFit/>
          </a:bodyPr>
          <a:lstStyle/>
          <a:p>
            <a:pPr algn="ctr"/>
            <a:endParaRPr lang="zh-CN" altLang="en-US" sz="1800" dirty="0">
              <a:latin typeface="等线" panose="02010600030101010101" pitchFamily="2" charset="-122"/>
              <a:ea typeface="等线" panose="02010600030101010101" pitchFamily="2" charset="-122"/>
            </a:endParaRPr>
          </a:p>
        </p:txBody>
      </p:sp>
      <p:sp>
        <p:nvSpPr>
          <p:cNvPr id="4" name="矩形 3">
            <a:extLst>
              <a:ext uri="{FF2B5EF4-FFF2-40B4-BE49-F238E27FC236}">
                <a16:creationId xmlns:a16="http://schemas.microsoft.com/office/drawing/2014/main" id="{EF08E23E-7B8C-C028-5CEA-E273A86241C6}"/>
              </a:ext>
            </a:extLst>
          </p:cNvPr>
          <p:cNvSpPr/>
          <p:nvPr/>
        </p:nvSpPr>
        <p:spPr bwMode="auto">
          <a:xfrm>
            <a:off x="2419515" y="3856551"/>
            <a:ext cx="1641796" cy="369332"/>
          </a:xfrm>
          <a:prstGeom prst="rect">
            <a:avLst/>
          </a:prstGeom>
          <a:solidFill>
            <a:schemeClr val="bg1"/>
          </a:solidFill>
          <a:ln w="12700">
            <a:solidFill>
              <a:schemeClr val="tx1"/>
            </a:solidFill>
            <a:round/>
          </a:ln>
        </p:spPr>
        <p:txBody>
          <a:bodyPr wrap="none" rtlCol="0" anchor="ctr">
            <a:spAutoFit/>
          </a:bodyPr>
          <a:lstStyle/>
          <a:p>
            <a:pPr algn="ctr"/>
            <a:r>
              <a:rPr lang="en-US" altLang="zh-CN" sz="1800" dirty="0">
                <a:latin typeface="等线" panose="02010600030101010101" pitchFamily="2" charset="-122"/>
                <a:ea typeface="等线" panose="02010600030101010101" pitchFamily="2" charset="-122"/>
              </a:rPr>
              <a:t>Local Monitor</a:t>
            </a:r>
            <a:endParaRPr lang="zh-CN" altLang="en-US" sz="1800" dirty="0">
              <a:latin typeface="等线" panose="02010600030101010101" pitchFamily="2" charset="-122"/>
              <a:ea typeface="等线" panose="02010600030101010101" pitchFamily="2" charset="-122"/>
            </a:endParaRPr>
          </a:p>
        </p:txBody>
      </p:sp>
      <p:sp>
        <p:nvSpPr>
          <p:cNvPr id="5" name="矩形 4">
            <a:extLst>
              <a:ext uri="{FF2B5EF4-FFF2-40B4-BE49-F238E27FC236}">
                <a16:creationId xmlns:a16="http://schemas.microsoft.com/office/drawing/2014/main" id="{022ECF31-1555-B00A-A473-1222FC2B1E08}"/>
              </a:ext>
            </a:extLst>
          </p:cNvPr>
          <p:cNvSpPr/>
          <p:nvPr/>
        </p:nvSpPr>
        <p:spPr bwMode="auto">
          <a:xfrm>
            <a:off x="2270437" y="4598434"/>
            <a:ext cx="4104676" cy="369332"/>
          </a:xfrm>
          <a:prstGeom prst="rect">
            <a:avLst/>
          </a:prstGeom>
          <a:solidFill>
            <a:schemeClr val="bg1"/>
          </a:solidFill>
          <a:ln w="12700">
            <a:solidFill>
              <a:schemeClr val="tx1"/>
            </a:solidFill>
            <a:round/>
          </a:ln>
        </p:spPr>
        <p:txBody>
          <a:bodyPr wrap="square" rtlCol="0" anchor="ctr">
            <a:spAutoFit/>
          </a:bodyPr>
          <a:lstStyle/>
          <a:p>
            <a:pPr algn="ctr"/>
            <a:r>
              <a:rPr lang="en-US" altLang="zh-CN" sz="1800" dirty="0">
                <a:latin typeface="等线" panose="02010600030101010101" pitchFamily="2" charset="-122"/>
                <a:ea typeface="等线" panose="02010600030101010101" pitchFamily="2" charset="-122"/>
              </a:rPr>
              <a:t>AXI Interconnect</a:t>
            </a:r>
            <a:endParaRPr lang="zh-CN" altLang="en-US" sz="1800" dirty="0">
              <a:latin typeface="等线" panose="02010600030101010101" pitchFamily="2" charset="-122"/>
              <a:ea typeface="等线" panose="02010600030101010101" pitchFamily="2" charset="-122"/>
            </a:endParaRPr>
          </a:p>
        </p:txBody>
      </p:sp>
      <p:sp>
        <p:nvSpPr>
          <p:cNvPr id="6" name="矩形 5">
            <a:extLst>
              <a:ext uri="{FF2B5EF4-FFF2-40B4-BE49-F238E27FC236}">
                <a16:creationId xmlns:a16="http://schemas.microsoft.com/office/drawing/2014/main" id="{21B1E694-0442-9B84-D38B-61A11874504A}"/>
              </a:ext>
            </a:extLst>
          </p:cNvPr>
          <p:cNvSpPr/>
          <p:nvPr/>
        </p:nvSpPr>
        <p:spPr bwMode="auto">
          <a:xfrm>
            <a:off x="3335537" y="5318948"/>
            <a:ext cx="1790874" cy="369332"/>
          </a:xfrm>
          <a:prstGeom prst="rect">
            <a:avLst/>
          </a:prstGeom>
          <a:solidFill>
            <a:schemeClr val="bg1"/>
          </a:solidFill>
          <a:ln w="12700">
            <a:solidFill>
              <a:schemeClr val="tx1"/>
            </a:solidFill>
            <a:round/>
          </a:ln>
        </p:spPr>
        <p:txBody>
          <a:bodyPr wrap="square" rtlCol="0" anchor="ctr">
            <a:spAutoFit/>
          </a:bodyPr>
          <a:lstStyle/>
          <a:p>
            <a:pPr algn="ctr"/>
            <a:r>
              <a:rPr lang="en-US" altLang="zh-CN" sz="1800" dirty="0">
                <a:latin typeface="等线" panose="02010600030101010101" pitchFamily="2" charset="-122"/>
                <a:ea typeface="等线" panose="02010600030101010101" pitchFamily="2" charset="-122"/>
              </a:rPr>
              <a:t>Global Monitor</a:t>
            </a:r>
            <a:endParaRPr lang="zh-CN" altLang="en-US" sz="1800" dirty="0">
              <a:latin typeface="等线" panose="02010600030101010101" pitchFamily="2" charset="-122"/>
              <a:ea typeface="等线" panose="02010600030101010101" pitchFamily="2" charset="-122"/>
            </a:endParaRPr>
          </a:p>
        </p:txBody>
      </p:sp>
      <p:sp>
        <p:nvSpPr>
          <p:cNvPr id="7" name="矩形 6">
            <a:extLst>
              <a:ext uri="{FF2B5EF4-FFF2-40B4-BE49-F238E27FC236}">
                <a16:creationId xmlns:a16="http://schemas.microsoft.com/office/drawing/2014/main" id="{04380473-6265-45D8-3EED-105E8B6C2EC8}"/>
              </a:ext>
            </a:extLst>
          </p:cNvPr>
          <p:cNvSpPr/>
          <p:nvPr/>
        </p:nvSpPr>
        <p:spPr bwMode="auto">
          <a:xfrm>
            <a:off x="3335537" y="6041527"/>
            <a:ext cx="1790874" cy="369332"/>
          </a:xfrm>
          <a:prstGeom prst="rect">
            <a:avLst/>
          </a:prstGeom>
          <a:solidFill>
            <a:schemeClr val="bg1"/>
          </a:solidFill>
          <a:ln w="12700">
            <a:solidFill>
              <a:schemeClr val="tx1"/>
            </a:solidFill>
            <a:round/>
          </a:ln>
        </p:spPr>
        <p:txBody>
          <a:bodyPr wrap="square" rtlCol="0" anchor="ctr">
            <a:spAutoFit/>
          </a:bodyPr>
          <a:lstStyle/>
          <a:p>
            <a:pPr algn="ctr"/>
            <a:r>
              <a:rPr lang="en-US" altLang="zh-CN" sz="1800" dirty="0">
                <a:latin typeface="等线" panose="02010600030101010101" pitchFamily="2" charset="-122"/>
                <a:ea typeface="等线" panose="02010600030101010101" pitchFamily="2" charset="-122"/>
              </a:rPr>
              <a:t>Memory</a:t>
            </a:r>
            <a:endParaRPr lang="zh-CN" altLang="en-US" sz="1800" dirty="0">
              <a:latin typeface="等线" panose="02010600030101010101" pitchFamily="2" charset="-122"/>
              <a:ea typeface="等线" panose="02010600030101010101" pitchFamily="2" charset="-122"/>
            </a:endParaRPr>
          </a:p>
        </p:txBody>
      </p:sp>
      <p:sp>
        <p:nvSpPr>
          <p:cNvPr id="8" name="文本框 7">
            <a:extLst>
              <a:ext uri="{FF2B5EF4-FFF2-40B4-BE49-F238E27FC236}">
                <a16:creationId xmlns:a16="http://schemas.microsoft.com/office/drawing/2014/main" id="{19CB899D-39F2-B9D1-94BC-94B52BC578FD}"/>
              </a:ext>
            </a:extLst>
          </p:cNvPr>
          <p:cNvSpPr txBox="1"/>
          <p:nvPr/>
        </p:nvSpPr>
        <p:spPr>
          <a:xfrm>
            <a:off x="2419515" y="3331640"/>
            <a:ext cx="1659006" cy="461665"/>
          </a:xfrm>
          <a:prstGeom prst="rect">
            <a:avLst/>
          </a:prstGeom>
          <a:noFill/>
        </p:spPr>
        <p:txBody>
          <a:bodyPr wrap="square">
            <a:spAutoFit/>
          </a:bodyPr>
          <a:lstStyle/>
          <a:p>
            <a:r>
              <a:rPr lang="en-US" altLang="zh-CN" sz="2400" dirty="0">
                <a:latin typeface="等线" panose="02010600030101010101" pitchFamily="2" charset="-122"/>
                <a:ea typeface="等线" panose="02010600030101010101" pitchFamily="2" charset="-122"/>
              </a:rPr>
              <a:t>Cortex-A8</a:t>
            </a:r>
            <a:endParaRPr lang="zh-CN" altLang="en-US" dirty="0"/>
          </a:p>
        </p:txBody>
      </p:sp>
      <p:sp>
        <p:nvSpPr>
          <p:cNvPr id="9" name="矩形 8">
            <a:extLst>
              <a:ext uri="{FF2B5EF4-FFF2-40B4-BE49-F238E27FC236}">
                <a16:creationId xmlns:a16="http://schemas.microsoft.com/office/drawing/2014/main" id="{34517138-FC86-2C85-E65E-7742726DF52C}"/>
              </a:ext>
            </a:extLst>
          </p:cNvPr>
          <p:cNvSpPr/>
          <p:nvPr/>
        </p:nvSpPr>
        <p:spPr bwMode="auto">
          <a:xfrm>
            <a:off x="4397314" y="3189353"/>
            <a:ext cx="1977799" cy="1169032"/>
          </a:xfrm>
          <a:prstGeom prst="rect">
            <a:avLst/>
          </a:prstGeom>
          <a:solidFill>
            <a:schemeClr val="bg1"/>
          </a:solidFill>
          <a:ln w="12700">
            <a:solidFill>
              <a:schemeClr val="tx1"/>
            </a:solidFill>
            <a:round/>
          </a:ln>
        </p:spPr>
        <p:txBody>
          <a:bodyPr wrap="square" rtlCol="0" anchor="ctr">
            <a:spAutoFit/>
          </a:bodyPr>
          <a:lstStyle/>
          <a:p>
            <a:pPr algn="ctr"/>
            <a:endParaRPr lang="zh-CN" altLang="en-US" sz="1800" dirty="0">
              <a:latin typeface="等线" panose="02010600030101010101" pitchFamily="2" charset="-122"/>
              <a:ea typeface="等线" panose="02010600030101010101" pitchFamily="2" charset="-122"/>
            </a:endParaRPr>
          </a:p>
        </p:txBody>
      </p:sp>
      <p:sp>
        <p:nvSpPr>
          <p:cNvPr id="10" name="矩形 9">
            <a:extLst>
              <a:ext uri="{FF2B5EF4-FFF2-40B4-BE49-F238E27FC236}">
                <a16:creationId xmlns:a16="http://schemas.microsoft.com/office/drawing/2014/main" id="{A31218E0-F938-3ACB-7BBB-F3F8C46B047B}"/>
              </a:ext>
            </a:extLst>
          </p:cNvPr>
          <p:cNvSpPr/>
          <p:nvPr/>
        </p:nvSpPr>
        <p:spPr bwMode="auto">
          <a:xfrm>
            <a:off x="4565316" y="3850877"/>
            <a:ext cx="1641796" cy="369332"/>
          </a:xfrm>
          <a:prstGeom prst="rect">
            <a:avLst/>
          </a:prstGeom>
          <a:solidFill>
            <a:schemeClr val="bg1"/>
          </a:solidFill>
          <a:ln w="12700">
            <a:solidFill>
              <a:schemeClr val="tx1"/>
            </a:solidFill>
            <a:round/>
          </a:ln>
        </p:spPr>
        <p:txBody>
          <a:bodyPr wrap="none" rtlCol="0" anchor="ctr">
            <a:spAutoFit/>
          </a:bodyPr>
          <a:lstStyle/>
          <a:p>
            <a:pPr algn="ctr"/>
            <a:r>
              <a:rPr lang="en-US" altLang="zh-CN" sz="1800" dirty="0">
                <a:latin typeface="等线" panose="02010600030101010101" pitchFamily="2" charset="-122"/>
                <a:ea typeface="等线" panose="02010600030101010101" pitchFamily="2" charset="-122"/>
              </a:rPr>
              <a:t>Local Monitor</a:t>
            </a:r>
            <a:endParaRPr lang="zh-CN" altLang="en-US" sz="1800" dirty="0">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687F9900-BAA4-B7AD-3B74-494AAFC31B75}"/>
              </a:ext>
            </a:extLst>
          </p:cNvPr>
          <p:cNvSpPr txBox="1"/>
          <p:nvPr/>
        </p:nvSpPr>
        <p:spPr>
          <a:xfrm>
            <a:off x="4565316" y="3325966"/>
            <a:ext cx="1659006" cy="461665"/>
          </a:xfrm>
          <a:prstGeom prst="rect">
            <a:avLst/>
          </a:prstGeom>
          <a:noFill/>
        </p:spPr>
        <p:txBody>
          <a:bodyPr wrap="square">
            <a:spAutoFit/>
          </a:bodyPr>
          <a:lstStyle/>
          <a:p>
            <a:r>
              <a:rPr lang="en-US" altLang="zh-CN" sz="2400" dirty="0">
                <a:latin typeface="等线" panose="02010600030101010101" pitchFamily="2" charset="-122"/>
                <a:ea typeface="等线" panose="02010600030101010101" pitchFamily="2" charset="-122"/>
              </a:rPr>
              <a:t>Cortex-A8</a:t>
            </a:r>
            <a:endParaRPr lang="zh-CN" altLang="en-US" dirty="0"/>
          </a:p>
        </p:txBody>
      </p:sp>
      <p:sp>
        <p:nvSpPr>
          <p:cNvPr id="12" name="箭头: 上下 11">
            <a:extLst>
              <a:ext uri="{FF2B5EF4-FFF2-40B4-BE49-F238E27FC236}">
                <a16:creationId xmlns:a16="http://schemas.microsoft.com/office/drawing/2014/main" id="{668B5CCF-EFF9-2F13-1E87-92917D5FD88F}"/>
              </a:ext>
            </a:extLst>
          </p:cNvPr>
          <p:cNvSpPr/>
          <p:nvPr/>
        </p:nvSpPr>
        <p:spPr bwMode="auto">
          <a:xfrm>
            <a:off x="3249018" y="4364059"/>
            <a:ext cx="86519" cy="213006"/>
          </a:xfrm>
          <a:prstGeom prst="upDownArrow">
            <a:avLst/>
          </a:prstGeom>
          <a:solidFill>
            <a:schemeClr val="tx1"/>
          </a:solidFill>
          <a:ln w="25400">
            <a:solidFill>
              <a:schemeClr val="tx1"/>
            </a:solidFill>
            <a:round/>
          </a:ln>
        </p:spPr>
        <p:txBody>
          <a:bodyPr wrap="none" rtlCol="0" anchor="ctr">
            <a:spAutoFit/>
          </a:bodyPr>
          <a:lstStyle/>
          <a:p>
            <a:pPr algn="ctr"/>
            <a:endParaRPr lang="zh-CN" altLang="en-US"/>
          </a:p>
        </p:txBody>
      </p:sp>
      <p:sp>
        <p:nvSpPr>
          <p:cNvPr id="13" name="箭头: 上下 12">
            <a:extLst>
              <a:ext uri="{FF2B5EF4-FFF2-40B4-BE49-F238E27FC236}">
                <a16:creationId xmlns:a16="http://schemas.microsoft.com/office/drawing/2014/main" id="{9B601B67-E140-7B2F-3C53-F935F382DD73}"/>
              </a:ext>
            </a:extLst>
          </p:cNvPr>
          <p:cNvSpPr/>
          <p:nvPr/>
        </p:nvSpPr>
        <p:spPr bwMode="auto">
          <a:xfrm>
            <a:off x="5389016" y="4365453"/>
            <a:ext cx="86519" cy="213006"/>
          </a:xfrm>
          <a:prstGeom prst="upDownArrow">
            <a:avLst/>
          </a:prstGeom>
          <a:solidFill>
            <a:schemeClr val="tx1"/>
          </a:solidFill>
          <a:ln w="25400">
            <a:solidFill>
              <a:schemeClr val="tx1"/>
            </a:solidFill>
            <a:round/>
          </a:ln>
        </p:spPr>
        <p:txBody>
          <a:bodyPr wrap="none" rtlCol="0" anchor="ctr">
            <a:spAutoFit/>
          </a:bodyPr>
          <a:lstStyle/>
          <a:p>
            <a:pPr algn="ctr"/>
            <a:endParaRPr lang="zh-CN" altLang="en-US"/>
          </a:p>
        </p:txBody>
      </p:sp>
      <p:sp>
        <p:nvSpPr>
          <p:cNvPr id="14" name="箭头: 上下 13">
            <a:extLst>
              <a:ext uri="{FF2B5EF4-FFF2-40B4-BE49-F238E27FC236}">
                <a16:creationId xmlns:a16="http://schemas.microsoft.com/office/drawing/2014/main" id="{45FD2FB7-8588-AFF3-EFE4-A21CE8F63099}"/>
              </a:ext>
            </a:extLst>
          </p:cNvPr>
          <p:cNvSpPr/>
          <p:nvPr/>
        </p:nvSpPr>
        <p:spPr bwMode="auto">
          <a:xfrm>
            <a:off x="4229311" y="5688280"/>
            <a:ext cx="86520" cy="323334"/>
          </a:xfrm>
          <a:prstGeom prst="upDownArrow">
            <a:avLst/>
          </a:prstGeom>
          <a:solidFill>
            <a:schemeClr val="tx1"/>
          </a:solidFill>
          <a:ln w="25400">
            <a:solidFill>
              <a:schemeClr val="tx1"/>
            </a:solidFill>
            <a:round/>
          </a:ln>
        </p:spPr>
        <p:txBody>
          <a:bodyPr wrap="square" rtlCol="0" anchor="ctr">
            <a:spAutoFit/>
          </a:bodyPr>
          <a:lstStyle/>
          <a:p>
            <a:pPr algn="ctr"/>
            <a:endParaRPr lang="zh-CN" altLang="en-US"/>
          </a:p>
        </p:txBody>
      </p:sp>
      <p:sp>
        <p:nvSpPr>
          <p:cNvPr id="15" name="箭头: 上下 14">
            <a:extLst>
              <a:ext uri="{FF2B5EF4-FFF2-40B4-BE49-F238E27FC236}">
                <a16:creationId xmlns:a16="http://schemas.microsoft.com/office/drawing/2014/main" id="{0ECE6D23-B90C-7147-A5B0-CE6262185266}"/>
              </a:ext>
            </a:extLst>
          </p:cNvPr>
          <p:cNvSpPr/>
          <p:nvPr/>
        </p:nvSpPr>
        <p:spPr bwMode="auto">
          <a:xfrm>
            <a:off x="4236255" y="4977141"/>
            <a:ext cx="86520" cy="323334"/>
          </a:xfrm>
          <a:prstGeom prst="upDownArrow">
            <a:avLst/>
          </a:prstGeom>
          <a:solidFill>
            <a:schemeClr val="tx1"/>
          </a:solidFill>
          <a:ln w="25400">
            <a:solidFill>
              <a:schemeClr val="tx1"/>
            </a:solidFill>
            <a:round/>
          </a:ln>
        </p:spPr>
        <p:txBody>
          <a:bodyPr wrap="square" rtlCol="0" anchor="ctr">
            <a:spAutoFit/>
          </a:bodyPr>
          <a:lstStyle/>
          <a:p>
            <a:pPr algn="ctr"/>
            <a:endParaRPr lang="zh-CN" altLang="en-US"/>
          </a:p>
        </p:txBody>
      </p:sp>
    </p:spTree>
    <p:extLst>
      <p:ext uri="{BB962C8B-B14F-4D97-AF65-F5344CB8AC3E}">
        <p14:creationId xmlns:p14="http://schemas.microsoft.com/office/powerpoint/2010/main" val="156014084"/>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a:lnSpc>
                <a:spcPct val="125000"/>
              </a:lnSpc>
            </a:pPr>
            <a:r>
              <a:rPr lang="zh-CN" altLang="en-US" dirty="0">
                <a:latin typeface="等线" panose="02010600030101010101" pitchFamily="2" charset="-122"/>
                <a:ea typeface="等线" panose="02010600030101010101" pitchFamily="2" charset="-122"/>
              </a:rPr>
              <a:t>对于本地监视器</a:t>
            </a:r>
            <a:endParaRPr lang="en-US" altLang="zh-CN" dirty="0">
              <a:latin typeface="等线" panose="02010600030101010101" pitchFamily="2" charset="-122"/>
              <a:ea typeface="等线" panose="02010600030101010101" pitchFamily="2" charset="-122"/>
            </a:endParaRPr>
          </a:p>
          <a:p>
            <a:pPr lvl="1">
              <a:lnSpc>
                <a:spcPct val="125000"/>
              </a:lnSpc>
            </a:pPr>
            <a:r>
              <a:rPr lang="zh-CN" altLang="en-US" dirty="0">
                <a:latin typeface="等线" panose="02010600030101010101" pitchFamily="2" charset="-122"/>
                <a:ea typeface="等线" panose="02010600030101010101" pitchFamily="2" charset="-122"/>
              </a:rPr>
              <a:t>只标记了本处理器对某段内存的独占访问，在调用</a:t>
            </a:r>
            <a:r>
              <a:rPr lang="en-US" altLang="zh-CN" dirty="0">
                <a:latin typeface="等线" panose="02010600030101010101" pitchFamily="2" charset="-122"/>
                <a:ea typeface="等线" panose="02010600030101010101" pitchFamily="2" charset="-122"/>
              </a:rPr>
              <a:t>LDREX</a:t>
            </a:r>
            <a:r>
              <a:rPr lang="zh-CN" altLang="en-US" dirty="0">
                <a:latin typeface="等线" panose="02010600030101010101" pitchFamily="2" charset="-122"/>
                <a:ea typeface="等线" panose="02010600030101010101" pitchFamily="2" charset="-122"/>
              </a:rPr>
              <a:t>指令时设置独占访问标志，在调用</a:t>
            </a:r>
            <a:r>
              <a:rPr lang="en-US" altLang="zh-CN" dirty="0">
                <a:latin typeface="等线" panose="02010600030101010101" pitchFamily="2" charset="-122"/>
                <a:ea typeface="等线" panose="02010600030101010101" pitchFamily="2" charset="-122"/>
              </a:rPr>
              <a:t>STREX</a:t>
            </a:r>
            <a:r>
              <a:rPr lang="zh-CN" altLang="en-US" dirty="0">
                <a:latin typeface="等线" panose="02010600030101010101" pitchFamily="2" charset="-122"/>
                <a:ea typeface="等线" panose="02010600030101010101" pitchFamily="2" charset="-122"/>
              </a:rPr>
              <a:t>指令时清除独占访问标志</a:t>
            </a:r>
            <a:endParaRPr lang="en-US" altLang="zh-CN" dirty="0">
              <a:latin typeface="等线" panose="02010600030101010101" pitchFamily="2" charset="-122"/>
              <a:ea typeface="等线" panose="02010600030101010101" pitchFamily="2" charset="-122"/>
            </a:endParaRPr>
          </a:p>
          <a:p>
            <a:pPr>
              <a:lnSpc>
                <a:spcPct val="125000"/>
              </a:lnSpc>
            </a:pPr>
            <a:r>
              <a:rPr lang="zh-CN" altLang="en-US" dirty="0">
                <a:latin typeface="等线" panose="02010600030101010101" pitchFamily="2" charset="-122"/>
                <a:ea typeface="等线" panose="02010600030101010101" pitchFamily="2" charset="-122"/>
              </a:rPr>
              <a:t>对于全局监视器</a:t>
            </a:r>
            <a:endParaRPr lang="en-US" altLang="zh-CN" dirty="0">
              <a:latin typeface="等线" panose="02010600030101010101" pitchFamily="2" charset="-122"/>
              <a:ea typeface="等线" panose="02010600030101010101" pitchFamily="2" charset="-122"/>
            </a:endParaRPr>
          </a:p>
          <a:p>
            <a:pPr lvl="1">
              <a:lnSpc>
                <a:spcPct val="125000"/>
              </a:lnSpc>
            </a:pPr>
            <a:r>
              <a:rPr lang="zh-CN" altLang="en-US" dirty="0">
                <a:latin typeface="等线" panose="02010600030101010101" pitchFamily="2" charset="-122"/>
                <a:ea typeface="等线" panose="02010600030101010101" pitchFamily="2" charset="-122"/>
              </a:rPr>
              <a:t>它可以标记每个处理器对某段内存的独占访问。也就是说，当一个处理器调用</a:t>
            </a:r>
            <a:r>
              <a:rPr lang="en-US" altLang="zh-CN" dirty="0">
                <a:latin typeface="等线" panose="02010600030101010101" pitchFamily="2" charset="-122"/>
                <a:ea typeface="等线" panose="02010600030101010101" pitchFamily="2" charset="-122"/>
              </a:rPr>
              <a:t>LDREX</a:t>
            </a:r>
            <a:r>
              <a:rPr lang="zh-CN" altLang="en-US" dirty="0">
                <a:latin typeface="等线" panose="02010600030101010101" pitchFamily="2" charset="-122"/>
                <a:ea typeface="等线" panose="02010600030101010101" pitchFamily="2" charset="-122"/>
              </a:rPr>
              <a:t>访问某段共享内存时，全局监视器只会设置针对该处理器的独占访问标记，不会影响到其它的处理器</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649453990"/>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a:lnSpc>
                <a:spcPct val="125000"/>
              </a:lnSpc>
            </a:pPr>
            <a:r>
              <a:rPr lang="zh-CN" altLang="en-US" dirty="0">
                <a:latin typeface="等线" panose="02010600030101010101" pitchFamily="2" charset="-122"/>
                <a:ea typeface="等线" panose="02010600030101010101" pitchFamily="2" charset="-122"/>
              </a:rPr>
              <a:t>出现以下两种情况，会清除某个处理器的独占访问标记</a:t>
            </a:r>
            <a:endParaRPr lang="en-US" altLang="zh-CN" dirty="0">
              <a:latin typeface="等线" panose="02010600030101010101" pitchFamily="2" charset="-122"/>
              <a:ea typeface="等线" panose="02010600030101010101" pitchFamily="2" charset="-122"/>
            </a:endParaRPr>
          </a:p>
          <a:p>
            <a:pPr lvl="1">
              <a:lnSpc>
                <a:spcPct val="125000"/>
              </a:lnSpc>
            </a:pPr>
            <a:r>
              <a:rPr lang="zh-CN" altLang="en-US" dirty="0">
                <a:latin typeface="等线" panose="02010600030101010101" pitchFamily="2" charset="-122"/>
                <a:ea typeface="等线" panose="02010600030101010101" pitchFamily="2" charset="-122"/>
              </a:rPr>
              <a:t>当该处理器调用</a:t>
            </a:r>
            <a:r>
              <a:rPr lang="en-US" altLang="zh-CN" dirty="0">
                <a:latin typeface="等线" panose="02010600030101010101" pitchFamily="2" charset="-122"/>
                <a:ea typeface="等线" panose="02010600030101010101" pitchFamily="2" charset="-122"/>
              </a:rPr>
              <a:t>LDREX</a:t>
            </a:r>
            <a:r>
              <a:rPr lang="zh-CN" altLang="en-US" dirty="0">
                <a:latin typeface="等线" panose="02010600030101010101" pitchFamily="2" charset="-122"/>
                <a:ea typeface="等线" panose="02010600030101010101" pitchFamily="2" charset="-122"/>
              </a:rPr>
              <a:t>指令，申请独占访问另一段内存时</a:t>
            </a:r>
            <a:endParaRPr lang="en-US" altLang="zh-CN" dirty="0">
              <a:latin typeface="等线" panose="02010600030101010101" pitchFamily="2" charset="-122"/>
              <a:ea typeface="等线" panose="02010600030101010101" pitchFamily="2" charset="-122"/>
            </a:endParaRPr>
          </a:p>
          <a:p>
            <a:pPr lvl="1">
              <a:lnSpc>
                <a:spcPct val="125000"/>
              </a:lnSpc>
            </a:pPr>
            <a:r>
              <a:rPr lang="zh-CN" altLang="en-US" dirty="0">
                <a:latin typeface="等线" panose="02010600030101010101" pitchFamily="2" charset="-122"/>
                <a:ea typeface="等线" panose="02010600030101010101" pitchFamily="2" charset="-122"/>
              </a:rPr>
              <a:t>当别的处理器成功更新了该段独占访问内存值时</a:t>
            </a:r>
            <a:endParaRPr lang="en-US" altLang="zh-CN" dirty="0">
              <a:latin typeface="等线" panose="02010600030101010101" pitchFamily="2" charset="-122"/>
              <a:ea typeface="等线" panose="02010600030101010101" pitchFamily="2" charset="-122"/>
            </a:endParaRPr>
          </a:p>
          <a:p>
            <a:pPr lvl="2">
              <a:lnSpc>
                <a:spcPct val="125000"/>
              </a:lnSpc>
            </a:pPr>
            <a:r>
              <a:rPr lang="zh-CN" altLang="en-US" dirty="0">
                <a:latin typeface="等线" panose="02010600030101010101" pitchFamily="2" charset="-122"/>
                <a:ea typeface="等线" panose="02010600030101010101" pitchFamily="2" charset="-122"/>
              </a:rPr>
              <a:t>当独占内存访问内存的值在任何情况下，被任何一个处理器更改过之后，所有申请独占该段内存的处理器的独占标记都会被清空</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48948516"/>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举例说明</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假设系统中有两个处理器</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一个程序由三个线程组成</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其中两个线程被分配到了第一个处理器上</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另一个线程被分配到了第二个处理器上</a:t>
            </a:r>
            <a:endParaRPr lang="en-US" altLang="zh-CN" dirty="0">
              <a:latin typeface="等线" panose="02010600030101010101" pitchFamily="2" charset="-122"/>
              <a:ea typeface="等线" panose="02010600030101010101" pitchFamily="2" charset="-122"/>
            </a:endParaRPr>
          </a:p>
        </p:txBody>
      </p:sp>
      <p:pic>
        <p:nvPicPr>
          <p:cNvPr id="13" name="图片 12">
            <a:extLst>
              <a:ext uri="{FF2B5EF4-FFF2-40B4-BE49-F238E27FC236}">
                <a16:creationId xmlns:a16="http://schemas.microsoft.com/office/drawing/2014/main" id="{3F854E5C-5402-1209-55EF-E359951F2FC6}"/>
              </a:ext>
            </a:extLst>
          </p:cNvPr>
          <p:cNvPicPr>
            <a:picLocks noChangeAspect="1"/>
          </p:cNvPicPr>
          <p:nvPr/>
        </p:nvPicPr>
        <p:blipFill>
          <a:blip r:embed="rId2"/>
          <a:stretch>
            <a:fillRect/>
          </a:stretch>
        </p:blipFill>
        <p:spPr>
          <a:xfrm>
            <a:off x="2209800" y="3048000"/>
            <a:ext cx="4399274" cy="2734227"/>
          </a:xfrm>
          <a:prstGeom prst="rect">
            <a:avLst/>
          </a:prstGeom>
        </p:spPr>
      </p:pic>
    </p:spTree>
    <p:extLst>
      <p:ext uri="{BB962C8B-B14F-4D97-AF65-F5344CB8AC3E}">
        <p14:creationId xmlns:p14="http://schemas.microsoft.com/office/powerpoint/2010/main" val="4178461585"/>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举例说明</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经历的步骤如下</a:t>
            </a:r>
            <a:endParaRPr lang="en-US" altLang="zh-CN" dirty="0">
              <a:latin typeface="等线" panose="02010600030101010101" pitchFamily="2" charset="-122"/>
              <a:ea typeface="等线" panose="02010600030101010101" pitchFamily="2" charset="-122"/>
            </a:endParaRPr>
          </a:p>
        </p:txBody>
      </p:sp>
      <p:sp>
        <p:nvSpPr>
          <p:cNvPr id="3" name="文本占位符 355330">
            <a:extLst>
              <a:ext uri="{FF2B5EF4-FFF2-40B4-BE49-F238E27FC236}">
                <a16:creationId xmlns:a16="http://schemas.microsoft.com/office/drawing/2014/main" id="{0D770EB3-5632-4D3A-DDD2-59F0C2A9606C}"/>
              </a:ext>
            </a:extLst>
          </p:cNvPr>
          <p:cNvSpPr txBox="1">
            <a:spLocks/>
          </p:cNvSpPr>
          <p:nvPr/>
        </p:nvSpPr>
        <p:spPr bwMode="auto">
          <a:xfrm>
            <a:off x="850900" y="5567082"/>
            <a:ext cx="7442200" cy="795618"/>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lnSpc>
                <a:spcPct val="125000"/>
              </a:lnSpc>
              <a:buNone/>
            </a:pPr>
            <a:r>
              <a:rPr lang="en-US" altLang="zh-CN" sz="1600" kern="0" dirty="0">
                <a:latin typeface="等线" panose="02010600030101010101" pitchFamily="2" charset="-122"/>
                <a:ea typeface="等线" panose="02010600030101010101" pitchFamily="2" charset="-122"/>
              </a:rPr>
              <a:t>1.</a:t>
            </a:r>
            <a:r>
              <a:rPr lang="zh-CN" altLang="en-US" sz="1600" kern="0" dirty="0">
                <a:latin typeface="等线" panose="02010600030101010101" pitchFamily="2" charset="-122"/>
                <a:ea typeface="等线" panose="02010600030101010101" pitchFamily="2" charset="-122"/>
              </a:rPr>
              <a:t> </a:t>
            </a:r>
            <a:r>
              <a:rPr lang="en-US" altLang="zh-CN" sz="1600" kern="0" dirty="0">
                <a:latin typeface="等线" panose="02010600030101010101" pitchFamily="2" charset="-122"/>
                <a:ea typeface="等线" panose="02010600030101010101" pitchFamily="2" charset="-122"/>
              </a:rPr>
              <a:t>CPU2</a:t>
            </a:r>
            <a:r>
              <a:rPr lang="zh-CN" altLang="en-US" sz="1600" kern="0" dirty="0">
                <a:latin typeface="等线" panose="02010600030101010101" pitchFamily="2" charset="-122"/>
                <a:ea typeface="等线" panose="02010600030101010101" pitchFamily="2" charset="-122"/>
              </a:rPr>
              <a:t>上的线程</a:t>
            </a:r>
            <a:r>
              <a:rPr lang="en-US" altLang="zh-CN" sz="1600" kern="0" dirty="0">
                <a:latin typeface="等线" panose="02010600030101010101" pitchFamily="2" charset="-122"/>
                <a:ea typeface="等线" panose="02010600030101010101" pitchFamily="2" charset="-122"/>
              </a:rPr>
              <a:t>3</a:t>
            </a:r>
            <a:r>
              <a:rPr lang="zh-CN" altLang="en-US" sz="1600" kern="0" dirty="0">
                <a:latin typeface="等线" panose="02010600030101010101" pitchFamily="2" charset="-122"/>
                <a:ea typeface="等线" panose="02010600030101010101" pitchFamily="2" charset="-122"/>
              </a:rPr>
              <a:t>最早执行</a:t>
            </a:r>
            <a:r>
              <a:rPr lang="en-US" altLang="zh-CN" sz="1600" kern="0" dirty="0">
                <a:latin typeface="等线" panose="02010600030101010101" pitchFamily="2" charset="-122"/>
                <a:ea typeface="等线" panose="02010600030101010101" pitchFamily="2" charset="-122"/>
              </a:rPr>
              <a:t>LDREX</a:t>
            </a:r>
            <a:r>
              <a:rPr lang="zh-CN" altLang="en-US" sz="1600" kern="0" dirty="0">
                <a:latin typeface="等线" panose="02010600030101010101" pitchFamily="2" charset="-122"/>
                <a:ea typeface="等线" panose="02010600030101010101" pitchFamily="2" charset="-122"/>
              </a:rPr>
              <a:t>，锁定某段共享内存区域。它会相应更新本地监视器和全局监视器</a:t>
            </a:r>
            <a:endParaRPr lang="en-US" altLang="zh-CN" sz="1600" kern="0" dirty="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40483BFA-FD73-6315-6457-F6D22EDFEC64}"/>
              </a:ext>
            </a:extLst>
          </p:cNvPr>
          <p:cNvPicPr>
            <a:picLocks noChangeAspect="1"/>
          </p:cNvPicPr>
          <p:nvPr/>
        </p:nvPicPr>
        <p:blipFill>
          <a:blip r:embed="rId2"/>
          <a:stretch>
            <a:fillRect/>
          </a:stretch>
        </p:blipFill>
        <p:spPr>
          <a:xfrm>
            <a:off x="1905000" y="1905000"/>
            <a:ext cx="5543476" cy="3445369"/>
          </a:xfrm>
          <a:prstGeom prst="rect">
            <a:avLst/>
          </a:prstGeom>
        </p:spPr>
      </p:pic>
    </p:spTree>
    <p:extLst>
      <p:ext uri="{BB962C8B-B14F-4D97-AF65-F5344CB8AC3E}">
        <p14:creationId xmlns:p14="http://schemas.microsoft.com/office/powerpoint/2010/main" val="1352016391"/>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举例说明</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经历的步骤如下</a:t>
            </a:r>
            <a:endParaRPr lang="en-US" altLang="zh-CN" dirty="0">
              <a:latin typeface="等线" panose="02010600030101010101" pitchFamily="2" charset="-122"/>
              <a:ea typeface="等线" panose="02010600030101010101" pitchFamily="2" charset="-122"/>
            </a:endParaRPr>
          </a:p>
        </p:txBody>
      </p:sp>
      <p:sp>
        <p:nvSpPr>
          <p:cNvPr id="3" name="文本占位符 355330">
            <a:extLst>
              <a:ext uri="{FF2B5EF4-FFF2-40B4-BE49-F238E27FC236}">
                <a16:creationId xmlns:a16="http://schemas.microsoft.com/office/drawing/2014/main" id="{0D770EB3-5632-4D3A-DDD2-59F0C2A9606C}"/>
              </a:ext>
            </a:extLst>
          </p:cNvPr>
          <p:cNvSpPr txBox="1">
            <a:spLocks/>
          </p:cNvSpPr>
          <p:nvPr/>
        </p:nvSpPr>
        <p:spPr bwMode="auto">
          <a:xfrm>
            <a:off x="850900" y="5567082"/>
            <a:ext cx="7442200" cy="795618"/>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lnSpc>
                <a:spcPct val="125000"/>
              </a:lnSpc>
              <a:buNone/>
            </a:pPr>
            <a:r>
              <a:rPr lang="en-US" altLang="zh-CN" sz="1600" kern="0" dirty="0">
                <a:latin typeface="等线" panose="02010600030101010101" pitchFamily="2" charset="-122"/>
                <a:ea typeface="等线" panose="02010600030101010101" pitchFamily="2" charset="-122"/>
              </a:rPr>
              <a:t>2.</a:t>
            </a:r>
            <a:r>
              <a:rPr lang="zh-CN" altLang="en-US" sz="1600" kern="0" dirty="0">
                <a:latin typeface="等线" panose="02010600030101010101" pitchFamily="2" charset="-122"/>
                <a:ea typeface="等线" panose="02010600030101010101" pitchFamily="2" charset="-122"/>
              </a:rPr>
              <a:t>然后，</a:t>
            </a:r>
            <a:r>
              <a:rPr lang="en-US" altLang="zh-CN" sz="1600" kern="0" dirty="0">
                <a:latin typeface="等线" panose="02010600030101010101" pitchFamily="2" charset="-122"/>
                <a:ea typeface="等线" panose="02010600030101010101" pitchFamily="2" charset="-122"/>
              </a:rPr>
              <a:t>CPU1</a:t>
            </a:r>
            <a:r>
              <a:rPr lang="zh-CN" altLang="en-US" sz="1600" kern="0" dirty="0">
                <a:latin typeface="等线" panose="02010600030101010101" pitchFamily="2" charset="-122"/>
                <a:ea typeface="等线" panose="02010600030101010101" pitchFamily="2" charset="-122"/>
              </a:rPr>
              <a:t>上的线程</a:t>
            </a:r>
            <a:r>
              <a:rPr lang="en-US" altLang="zh-CN" sz="1600" kern="0" dirty="0">
                <a:latin typeface="等线" panose="02010600030101010101" pitchFamily="2" charset="-122"/>
                <a:ea typeface="等线" panose="02010600030101010101" pitchFamily="2" charset="-122"/>
              </a:rPr>
              <a:t>1</a:t>
            </a:r>
            <a:r>
              <a:rPr lang="zh-CN" altLang="en-US" sz="1600" kern="0" dirty="0">
                <a:latin typeface="等线" panose="02010600030101010101" pitchFamily="2" charset="-122"/>
                <a:ea typeface="等线" panose="02010600030101010101" pitchFamily="2" charset="-122"/>
              </a:rPr>
              <a:t>执行</a:t>
            </a:r>
            <a:r>
              <a:rPr lang="en-US" altLang="zh-CN" sz="1600" kern="0" dirty="0">
                <a:latin typeface="等线" panose="02010600030101010101" pitchFamily="2" charset="-122"/>
                <a:ea typeface="等线" panose="02010600030101010101" pitchFamily="2" charset="-122"/>
              </a:rPr>
              <a:t>LDREX</a:t>
            </a:r>
            <a:r>
              <a:rPr lang="zh-CN" altLang="en-US" sz="1600" kern="0" dirty="0">
                <a:latin typeface="等线" panose="02010600030101010101" pitchFamily="2" charset="-122"/>
                <a:ea typeface="等线" panose="02010600030101010101" pitchFamily="2" charset="-122"/>
              </a:rPr>
              <a:t>，它也会更新本地监视器和全局监视器。这时在全局监视器上，</a:t>
            </a:r>
            <a:r>
              <a:rPr lang="en-US" altLang="zh-CN" sz="1600" kern="0" dirty="0">
                <a:latin typeface="等线" panose="02010600030101010101" pitchFamily="2" charset="-122"/>
                <a:ea typeface="等线" panose="02010600030101010101" pitchFamily="2" charset="-122"/>
              </a:rPr>
              <a:t>CPU1</a:t>
            </a:r>
            <a:r>
              <a:rPr lang="zh-CN" altLang="en-US" sz="1600" kern="0" dirty="0">
                <a:latin typeface="等线" panose="02010600030101010101" pitchFamily="2" charset="-122"/>
                <a:ea typeface="等线" panose="02010600030101010101" pitchFamily="2" charset="-122"/>
              </a:rPr>
              <a:t>和</a:t>
            </a:r>
            <a:r>
              <a:rPr lang="en-US" altLang="zh-CN" sz="1600" kern="0" dirty="0">
                <a:latin typeface="等线" panose="02010600030101010101" pitchFamily="2" charset="-122"/>
                <a:ea typeface="等线" panose="02010600030101010101" pitchFamily="2" charset="-122"/>
              </a:rPr>
              <a:t>CPU2</a:t>
            </a:r>
            <a:r>
              <a:rPr lang="zh-CN" altLang="en-US" sz="1600" kern="0" dirty="0">
                <a:latin typeface="等线" panose="02010600030101010101" pitchFamily="2" charset="-122"/>
                <a:ea typeface="等线" panose="02010600030101010101" pitchFamily="2" charset="-122"/>
              </a:rPr>
              <a:t>都对该段内存做了独占标记</a:t>
            </a:r>
            <a:endParaRPr lang="en-US" altLang="zh-CN" sz="1600" kern="0" dirty="0">
              <a:latin typeface="等线" panose="02010600030101010101" pitchFamily="2" charset="-122"/>
              <a:ea typeface="等线" panose="02010600030101010101" pitchFamily="2" charset="-122"/>
            </a:endParaRPr>
          </a:p>
        </p:txBody>
      </p:sp>
      <p:pic>
        <p:nvPicPr>
          <p:cNvPr id="5" name="图片 4">
            <a:extLst>
              <a:ext uri="{FF2B5EF4-FFF2-40B4-BE49-F238E27FC236}">
                <a16:creationId xmlns:a16="http://schemas.microsoft.com/office/drawing/2014/main" id="{42884EE8-F196-FE0B-CDDF-E027D4AC6CF7}"/>
              </a:ext>
            </a:extLst>
          </p:cNvPr>
          <p:cNvPicPr>
            <a:picLocks noChangeAspect="1"/>
          </p:cNvPicPr>
          <p:nvPr/>
        </p:nvPicPr>
        <p:blipFill>
          <a:blip r:embed="rId2"/>
          <a:stretch>
            <a:fillRect/>
          </a:stretch>
        </p:blipFill>
        <p:spPr>
          <a:xfrm>
            <a:off x="1905000" y="1905000"/>
            <a:ext cx="5543476" cy="3445369"/>
          </a:xfrm>
          <a:prstGeom prst="rect">
            <a:avLst/>
          </a:prstGeom>
        </p:spPr>
      </p:pic>
    </p:spTree>
    <p:extLst>
      <p:ext uri="{BB962C8B-B14F-4D97-AF65-F5344CB8AC3E}">
        <p14:creationId xmlns:p14="http://schemas.microsoft.com/office/powerpoint/2010/main" val="1804546495"/>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举例说明</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经历的步骤如下</a:t>
            </a:r>
            <a:endParaRPr lang="en-US" altLang="zh-CN" dirty="0">
              <a:latin typeface="等线" panose="02010600030101010101" pitchFamily="2" charset="-122"/>
              <a:ea typeface="等线" panose="02010600030101010101" pitchFamily="2" charset="-122"/>
            </a:endParaRPr>
          </a:p>
        </p:txBody>
      </p:sp>
      <p:sp>
        <p:nvSpPr>
          <p:cNvPr id="3" name="文本占位符 355330">
            <a:extLst>
              <a:ext uri="{FF2B5EF4-FFF2-40B4-BE49-F238E27FC236}">
                <a16:creationId xmlns:a16="http://schemas.microsoft.com/office/drawing/2014/main" id="{0D770EB3-5632-4D3A-DDD2-59F0C2A9606C}"/>
              </a:ext>
            </a:extLst>
          </p:cNvPr>
          <p:cNvSpPr txBox="1">
            <a:spLocks/>
          </p:cNvSpPr>
          <p:nvPr/>
        </p:nvSpPr>
        <p:spPr bwMode="auto">
          <a:xfrm>
            <a:off x="850900" y="5567082"/>
            <a:ext cx="7442200" cy="795618"/>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lnSpc>
                <a:spcPct val="125000"/>
              </a:lnSpc>
              <a:buNone/>
            </a:pPr>
            <a:r>
              <a:rPr lang="en-US" altLang="zh-CN" sz="1600" kern="0" dirty="0">
                <a:latin typeface="等线" panose="02010600030101010101" pitchFamily="2" charset="-122"/>
                <a:ea typeface="等线" panose="02010600030101010101" pitchFamily="2" charset="-122"/>
              </a:rPr>
              <a:t>3.</a:t>
            </a:r>
            <a:r>
              <a:rPr lang="zh-CN" altLang="en-US" sz="1600" kern="0" dirty="0">
                <a:latin typeface="等线" panose="02010600030101010101" pitchFamily="2" charset="-122"/>
                <a:ea typeface="等线" panose="02010600030101010101" pitchFamily="2" charset="-122"/>
              </a:rPr>
              <a:t>接着，</a:t>
            </a:r>
            <a:r>
              <a:rPr lang="en-US" altLang="zh-CN" sz="1600" kern="0" dirty="0">
                <a:latin typeface="等线" panose="02010600030101010101" pitchFamily="2" charset="-122"/>
                <a:ea typeface="等线" panose="02010600030101010101" pitchFamily="2" charset="-122"/>
              </a:rPr>
              <a:t>CPU1</a:t>
            </a:r>
            <a:r>
              <a:rPr lang="zh-CN" altLang="en-US" sz="1600" kern="0" dirty="0">
                <a:latin typeface="等线" panose="02010600030101010101" pitchFamily="2" charset="-122"/>
                <a:ea typeface="等线" panose="02010600030101010101" pitchFamily="2" charset="-122"/>
              </a:rPr>
              <a:t>上的线程</a:t>
            </a:r>
            <a:r>
              <a:rPr lang="en-US" altLang="zh-CN" sz="1600" kern="0" dirty="0">
                <a:latin typeface="等线" panose="02010600030101010101" pitchFamily="2" charset="-122"/>
                <a:ea typeface="等线" panose="02010600030101010101" pitchFamily="2" charset="-122"/>
              </a:rPr>
              <a:t>2</a:t>
            </a:r>
            <a:r>
              <a:rPr lang="zh-CN" altLang="en-US" sz="1600" kern="0" dirty="0">
                <a:latin typeface="等线" panose="02010600030101010101" pitchFamily="2" charset="-122"/>
                <a:ea typeface="等线" panose="02010600030101010101" pitchFamily="2" charset="-122"/>
              </a:rPr>
              <a:t>执行</a:t>
            </a:r>
            <a:r>
              <a:rPr lang="en-US" altLang="zh-CN" sz="1600" kern="0" dirty="0">
                <a:latin typeface="等线" panose="02010600030101010101" pitchFamily="2" charset="-122"/>
                <a:ea typeface="等线" panose="02010600030101010101" pitchFamily="2" charset="-122"/>
              </a:rPr>
              <a:t>LDREX</a:t>
            </a:r>
            <a:r>
              <a:rPr lang="zh-CN" altLang="en-US" sz="1600" kern="0" dirty="0">
                <a:latin typeface="等线" panose="02010600030101010101" pitchFamily="2" charset="-122"/>
                <a:ea typeface="等线" panose="02010600030101010101" pitchFamily="2" charset="-122"/>
              </a:rPr>
              <a:t>指令，它会发现本处理器的本地监视器对该段内存有了独占标记，同时全局监视器上</a:t>
            </a:r>
            <a:r>
              <a:rPr lang="en-US" altLang="zh-CN" sz="1600" kern="0" dirty="0">
                <a:latin typeface="等线" panose="02010600030101010101" pitchFamily="2" charset="-122"/>
                <a:ea typeface="等线" panose="02010600030101010101" pitchFamily="2" charset="-122"/>
              </a:rPr>
              <a:t>CPU1</a:t>
            </a:r>
            <a:r>
              <a:rPr lang="zh-CN" altLang="en-US" sz="1600" kern="0" dirty="0">
                <a:latin typeface="等线" panose="02010600030101010101" pitchFamily="2" charset="-122"/>
                <a:ea typeface="等线" panose="02010600030101010101" pitchFamily="2" charset="-122"/>
              </a:rPr>
              <a:t>也对该段内存做了独占标记，但这并不会影响这条指令的操作</a:t>
            </a:r>
            <a:endParaRPr lang="en-US" altLang="zh-CN" sz="1600" kern="0" dirty="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600EE3E-969F-17ED-D7B0-D1CFB5ECEC54}"/>
              </a:ext>
            </a:extLst>
          </p:cNvPr>
          <p:cNvPicPr>
            <a:picLocks noChangeAspect="1"/>
          </p:cNvPicPr>
          <p:nvPr/>
        </p:nvPicPr>
        <p:blipFill>
          <a:blip r:embed="rId2"/>
          <a:stretch>
            <a:fillRect/>
          </a:stretch>
        </p:blipFill>
        <p:spPr>
          <a:xfrm>
            <a:off x="1905000" y="1905000"/>
            <a:ext cx="5543476" cy="3445369"/>
          </a:xfrm>
          <a:prstGeom prst="rect">
            <a:avLst/>
          </a:prstGeom>
        </p:spPr>
      </p:pic>
    </p:spTree>
    <p:extLst>
      <p:ext uri="{BB962C8B-B14F-4D97-AF65-F5344CB8AC3E}">
        <p14:creationId xmlns:p14="http://schemas.microsoft.com/office/powerpoint/2010/main" val="354943931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算法</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的思想</a:t>
            </a:r>
            <a:endParaRPr lang="en-US" altLang="zh-CN" dirty="0">
              <a:latin typeface="等线" panose="02010600030101010101" pitchFamily="2" charset="-122"/>
              <a:ea typeface="等线" panose="02010600030101010101" pitchFamily="2" charset="-122"/>
            </a:endParaRPr>
          </a:p>
        </p:txBody>
      </p:sp>
      <p:sp>
        <p:nvSpPr>
          <p:cNvPr id="4" name="Rectangle 3">
            <a:extLst>
              <a:ext uri="{FF2B5EF4-FFF2-40B4-BE49-F238E27FC236}">
                <a16:creationId xmlns:a16="http://schemas.microsoft.com/office/drawing/2014/main" id="{05DDC17F-133F-699C-33FE-98CC98C69A34}"/>
              </a:ext>
            </a:extLst>
          </p:cNvPr>
          <p:cNvSpPr txBox="1">
            <a:spLocks noChangeArrowheads="1"/>
          </p:cNvSpPr>
          <p:nvPr/>
        </p:nvSpPr>
        <p:spPr bwMode="auto">
          <a:xfrm>
            <a:off x="396774" y="1295400"/>
            <a:ext cx="4572791" cy="484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int turn＝0；</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P0：{ </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do {</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while （turn!=0）；</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进程</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P0</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的临界区代码</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CS0</a:t>
            </a:r>
            <a:r>
              <a:rPr kumimoji="1" lang="en-US" altLang="zh-CN" sz="2000" i="0" u="none" strike="noStrike" kern="1200" cap="none" spc="0" normalizeH="0" baseline="-3000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turn＝1 ；</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进程</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P0</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的其他代码；</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while (true)</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p>
        </p:txBody>
      </p:sp>
      <p:sp>
        <p:nvSpPr>
          <p:cNvPr id="5" name="Rectangle 3">
            <a:extLst>
              <a:ext uri="{FF2B5EF4-FFF2-40B4-BE49-F238E27FC236}">
                <a16:creationId xmlns:a16="http://schemas.microsoft.com/office/drawing/2014/main" id="{B2FF85B4-8941-FAE5-86CC-9F14C8B11EFC}"/>
              </a:ext>
            </a:extLst>
          </p:cNvPr>
          <p:cNvSpPr txBox="1">
            <a:spLocks noChangeArrowheads="1"/>
          </p:cNvSpPr>
          <p:nvPr/>
        </p:nvSpPr>
        <p:spPr bwMode="auto">
          <a:xfrm>
            <a:off x="4631635" y="1524000"/>
            <a:ext cx="4512365" cy="484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P1：{ </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do {</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while （turn!=1）；</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进程</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P1</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的临界区代码</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CS1</a:t>
            </a:r>
            <a:r>
              <a:rPr kumimoji="1" lang="en-US" altLang="zh-CN" sz="2000" i="0" u="none" strike="noStrike" kern="1200" cap="none" spc="0" normalizeH="0" baseline="-3000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turn＝0 ；</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进程</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P1</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的其他代码；</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while (true)</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p>
        </p:txBody>
      </p:sp>
    </p:spTree>
    <p:extLst>
      <p:ext uri="{BB962C8B-B14F-4D97-AF65-F5344CB8AC3E}">
        <p14:creationId xmlns:p14="http://schemas.microsoft.com/office/powerpoint/2010/main" val="1116482449"/>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举例说明</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经历的步骤如下</a:t>
            </a:r>
            <a:endParaRPr lang="en-US" altLang="zh-CN" dirty="0">
              <a:latin typeface="等线" panose="02010600030101010101" pitchFamily="2" charset="-122"/>
              <a:ea typeface="等线" panose="02010600030101010101" pitchFamily="2" charset="-122"/>
            </a:endParaRPr>
          </a:p>
        </p:txBody>
      </p:sp>
      <p:sp>
        <p:nvSpPr>
          <p:cNvPr id="3" name="文本占位符 355330">
            <a:extLst>
              <a:ext uri="{FF2B5EF4-FFF2-40B4-BE49-F238E27FC236}">
                <a16:creationId xmlns:a16="http://schemas.microsoft.com/office/drawing/2014/main" id="{0D770EB3-5632-4D3A-DDD2-59F0C2A9606C}"/>
              </a:ext>
            </a:extLst>
          </p:cNvPr>
          <p:cNvSpPr txBox="1">
            <a:spLocks/>
          </p:cNvSpPr>
          <p:nvPr/>
        </p:nvSpPr>
        <p:spPr bwMode="auto">
          <a:xfrm>
            <a:off x="841935" y="5486400"/>
            <a:ext cx="7442200" cy="795618"/>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lnSpc>
                <a:spcPct val="125000"/>
              </a:lnSpc>
              <a:buNone/>
            </a:pPr>
            <a:r>
              <a:rPr lang="en-US" altLang="zh-CN" sz="1600" kern="0" dirty="0">
                <a:latin typeface="等线" panose="02010600030101010101" pitchFamily="2" charset="-122"/>
                <a:ea typeface="等线" panose="02010600030101010101" pitchFamily="2" charset="-122"/>
              </a:rPr>
              <a:t>4.</a:t>
            </a:r>
            <a:r>
              <a:rPr lang="zh-CN" altLang="en-US" sz="1600" kern="0" dirty="0">
                <a:latin typeface="等线" panose="02010600030101010101" pitchFamily="2" charset="-122"/>
                <a:ea typeface="等线" panose="02010600030101010101" pitchFamily="2" charset="-122"/>
              </a:rPr>
              <a:t> </a:t>
            </a:r>
            <a:r>
              <a:rPr lang="en-US" altLang="zh-CN" sz="1600" kern="0" dirty="0">
                <a:latin typeface="等线" panose="02010600030101010101" pitchFamily="2" charset="-122"/>
                <a:ea typeface="等线" panose="02010600030101010101" pitchFamily="2" charset="-122"/>
              </a:rPr>
              <a:t>CPU1</a:t>
            </a:r>
            <a:r>
              <a:rPr lang="zh-CN" altLang="en-US" sz="1600" kern="0" dirty="0">
                <a:latin typeface="等线" panose="02010600030101010101" pitchFamily="2" charset="-122"/>
                <a:ea typeface="等线" panose="02010600030101010101" pitchFamily="2" charset="-122"/>
              </a:rPr>
              <a:t>上的线程</a:t>
            </a:r>
            <a:r>
              <a:rPr lang="en-US" altLang="zh-CN" sz="1600" kern="0" dirty="0">
                <a:latin typeface="等线" panose="02010600030101010101" pitchFamily="2" charset="-122"/>
                <a:ea typeface="等线" panose="02010600030101010101" pitchFamily="2" charset="-122"/>
              </a:rPr>
              <a:t>1</a:t>
            </a:r>
            <a:r>
              <a:rPr lang="zh-CN" altLang="en-US" sz="1600" kern="0" dirty="0">
                <a:latin typeface="等线" panose="02010600030101010101" pitchFamily="2" charset="-122"/>
                <a:ea typeface="等线" panose="02010600030101010101" pitchFamily="2" charset="-122"/>
              </a:rPr>
              <a:t>最先执行了</a:t>
            </a:r>
            <a:r>
              <a:rPr lang="en-US" altLang="zh-CN" sz="1600" kern="0" dirty="0">
                <a:latin typeface="等线" panose="02010600030101010101" pitchFamily="2" charset="-122"/>
                <a:ea typeface="等线" panose="02010600030101010101" pitchFamily="2" charset="-122"/>
              </a:rPr>
              <a:t>STREX</a:t>
            </a:r>
            <a:r>
              <a:rPr lang="zh-CN" altLang="en-US" sz="1600" kern="0" dirty="0">
                <a:latin typeface="等线" panose="02010600030101010101" pitchFamily="2" charset="-122"/>
                <a:ea typeface="等线" panose="02010600030101010101" pitchFamily="2" charset="-122"/>
              </a:rPr>
              <a:t>指令，尝试更新该段内存的值。它会发现本地监视器对该段内存是有独占标记的，而全局监视器上</a:t>
            </a:r>
            <a:r>
              <a:rPr lang="en-US" altLang="zh-CN" sz="1600" kern="0" dirty="0">
                <a:latin typeface="等线" panose="02010600030101010101" pitchFamily="2" charset="-122"/>
                <a:ea typeface="等线" panose="02010600030101010101" pitchFamily="2" charset="-122"/>
              </a:rPr>
              <a:t>CPU1</a:t>
            </a:r>
            <a:r>
              <a:rPr lang="zh-CN" altLang="en-US" sz="1600" kern="0" dirty="0">
                <a:latin typeface="等线" panose="02010600030101010101" pitchFamily="2" charset="-122"/>
                <a:ea typeface="等线" panose="02010600030101010101" pitchFamily="2" charset="-122"/>
              </a:rPr>
              <a:t>也有该段内存的独占标记，则更新内存值成功。同时，清除本地监视器对该段内存的独占标记，还有全局监视器所有处理器对该段内存的独占标记</a:t>
            </a:r>
            <a:endParaRPr lang="en-US" altLang="zh-CN" sz="1600" kern="0" dirty="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DD6A26E8-3F47-D977-7D11-5685BCC84958}"/>
              </a:ext>
            </a:extLst>
          </p:cNvPr>
          <p:cNvPicPr>
            <a:picLocks noChangeAspect="1"/>
          </p:cNvPicPr>
          <p:nvPr/>
        </p:nvPicPr>
        <p:blipFill>
          <a:blip r:embed="rId2"/>
          <a:stretch>
            <a:fillRect/>
          </a:stretch>
        </p:blipFill>
        <p:spPr>
          <a:xfrm>
            <a:off x="1905000" y="1905000"/>
            <a:ext cx="5543476" cy="3445369"/>
          </a:xfrm>
          <a:prstGeom prst="rect">
            <a:avLst/>
          </a:prstGeom>
        </p:spPr>
      </p:pic>
    </p:spTree>
    <p:extLst>
      <p:ext uri="{BB962C8B-B14F-4D97-AF65-F5344CB8AC3E}">
        <p14:creationId xmlns:p14="http://schemas.microsoft.com/office/powerpoint/2010/main" val="2601406541"/>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举例说明</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经历的步骤如下</a:t>
            </a:r>
            <a:endParaRPr lang="en-US" altLang="zh-CN" dirty="0">
              <a:latin typeface="等线" panose="02010600030101010101" pitchFamily="2" charset="-122"/>
              <a:ea typeface="等线" panose="02010600030101010101" pitchFamily="2" charset="-122"/>
            </a:endParaRPr>
          </a:p>
        </p:txBody>
      </p:sp>
      <p:sp>
        <p:nvSpPr>
          <p:cNvPr id="3" name="文本占位符 355330">
            <a:extLst>
              <a:ext uri="{FF2B5EF4-FFF2-40B4-BE49-F238E27FC236}">
                <a16:creationId xmlns:a16="http://schemas.microsoft.com/office/drawing/2014/main" id="{0D770EB3-5632-4D3A-DDD2-59F0C2A9606C}"/>
              </a:ext>
            </a:extLst>
          </p:cNvPr>
          <p:cNvSpPr txBox="1">
            <a:spLocks/>
          </p:cNvSpPr>
          <p:nvPr/>
        </p:nvSpPr>
        <p:spPr bwMode="auto">
          <a:xfrm>
            <a:off x="841935" y="5486400"/>
            <a:ext cx="7442200" cy="795618"/>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lnSpc>
                <a:spcPct val="125000"/>
              </a:lnSpc>
              <a:buNone/>
            </a:pPr>
            <a:r>
              <a:rPr lang="en-US" altLang="zh-CN" sz="1600" kern="0" dirty="0">
                <a:latin typeface="等线" panose="02010600030101010101" pitchFamily="2" charset="-122"/>
                <a:ea typeface="等线" panose="02010600030101010101" pitchFamily="2" charset="-122"/>
              </a:rPr>
              <a:t>5.</a:t>
            </a:r>
            <a:r>
              <a:rPr lang="zh-CN" altLang="en-US" sz="1600" kern="0" dirty="0">
                <a:latin typeface="等线" panose="02010600030101010101" pitchFamily="2" charset="-122"/>
                <a:ea typeface="等线" panose="02010600030101010101" pitchFamily="2" charset="-122"/>
              </a:rPr>
              <a:t> </a:t>
            </a:r>
            <a:r>
              <a:rPr lang="en-US" altLang="zh-CN" sz="1600" kern="0" dirty="0">
                <a:latin typeface="等线" panose="02010600030101010101" pitchFamily="2" charset="-122"/>
                <a:ea typeface="等线" panose="02010600030101010101" pitchFamily="2" charset="-122"/>
              </a:rPr>
              <a:t>CPU2</a:t>
            </a:r>
            <a:r>
              <a:rPr lang="zh-CN" altLang="en-US" sz="1600" kern="0" dirty="0">
                <a:latin typeface="等线" panose="02010600030101010101" pitchFamily="2" charset="-122"/>
                <a:ea typeface="等线" panose="02010600030101010101" pitchFamily="2" charset="-122"/>
              </a:rPr>
              <a:t>上的线程</a:t>
            </a:r>
            <a:r>
              <a:rPr lang="en-US" altLang="zh-CN" sz="1600" kern="0" dirty="0">
                <a:latin typeface="等线" panose="02010600030101010101" pitchFamily="2" charset="-122"/>
                <a:ea typeface="等线" panose="02010600030101010101" pitchFamily="2" charset="-122"/>
              </a:rPr>
              <a:t>3</a:t>
            </a:r>
            <a:r>
              <a:rPr lang="zh-CN" altLang="en-US" sz="1600" kern="0" dirty="0">
                <a:latin typeface="等线" panose="02010600030101010101" pitchFamily="2" charset="-122"/>
                <a:ea typeface="等线" panose="02010600030101010101" pitchFamily="2" charset="-122"/>
              </a:rPr>
              <a:t>执行</a:t>
            </a:r>
            <a:r>
              <a:rPr lang="en-US" altLang="zh-CN" sz="1600" kern="0" dirty="0">
                <a:latin typeface="等线" panose="02010600030101010101" pitchFamily="2" charset="-122"/>
                <a:ea typeface="等线" panose="02010600030101010101" pitchFamily="2" charset="-122"/>
              </a:rPr>
              <a:t>STREX</a:t>
            </a:r>
            <a:r>
              <a:rPr lang="zh-CN" altLang="en-US" sz="1600" kern="0" dirty="0">
                <a:latin typeface="等线" panose="02010600030101010101" pitchFamily="2" charset="-122"/>
                <a:ea typeface="等线" panose="02010600030101010101" pitchFamily="2" charset="-122"/>
              </a:rPr>
              <a:t>指令，也想更新该段内存值。它会发现本地监视器拥有对该段内存的独占标记，但是在全局监视器上</a:t>
            </a:r>
            <a:r>
              <a:rPr lang="en-US" altLang="zh-CN" sz="1600" kern="0" dirty="0">
                <a:latin typeface="等线" panose="02010600030101010101" pitchFamily="2" charset="-122"/>
                <a:ea typeface="等线" panose="02010600030101010101" pitchFamily="2" charset="-122"/>
              </a:rPr>
              <a:t>CPU1</a:t>
            </a:r>
            <a:r>
              <a:rPr lang="zh-CN" altLang="en-US" sz="1600" kern="0" dirty="0">
                <a:latin typeface="等线" panose="02010600030101010101" pitchFamily="2" charset="-122"/>
                <a:ea typeface="等线" panose="02010600030101010101" pitchFamily="2" charset="-122"/>
              </a:rPr>
              <a:t>没有了该段内存的独占标记（前面一步清空了），则更新不成功</a:t>
            </a:r>
            <a:endParaRPr lang="en-US" altLang="zh-CN" sz="1600" kern="0" dirty="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8C5F5DB8-E9F8-D05D-BCDC-39115AC7F4F7}"/>
              </a:ext>
            </a:extLst>
          </p:cNvPr>
          <p:cNvPicPr>
            <a:picLocks noChangeAspect="1"/>
          </p:cNvPicPr>
          <p:nvPr/>
        </p:nvPicPr>
        <p:blipFill>
          <a:blip r:embed="rId2"/>
          <a:stretch>
            <a:fillRect/>
          </a:stretch>
        </p:blipFill>
        <p:spPr>
          <a:xfrm>
            <a:off x="1905000" y="1905000"/>
            <a:ext cx="5543476" cy="3445369"/>
          </a:xfrm>
          <a:prstGeom prst="rect">
            <a:avLst/>
          </a:prstGeom>
        </p:spPr>
      </p:pic>
    </p:spTree>
    <p:extLst>
      <p:ext uri="{BB962C8B-B14F-4D97-AF65-F5344CB8AC3E}">
        <p14:creationId xmlns:p14="http://schemas.microsoft.com/office/powerpoint/2010/main" val="1771176780"/>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举例说明</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经历的步骤如下</a:t>
            </a:r>
            <a:endParaRPr lang="en-US" altLang="zh-CN" dirty="0">
              <a:latin typeface="等线" panose="02010600030101010101" pitchFamily="2" charset="-122"/>
              <a:ea typeface="等线" panose="02010600030101010101" pitchFamily="2" charset="-122"/>
            </a:endParaRPr>
          </a:p>
        </p:txBody>
      </p:sp>
      <p:sp>
        <p:nvSpPr>
          <p:cNvPr id="3" name="文本占位符 355330">
            <a:extLst>
              <a:ext uri="{FF2B5EF4-FFF2-40B4-BE49-F238E27FC236}">
                <a16:creationId xmlns:a16="http://schemas.microsoft.com/office/drawing/2014/main" id="{0D770EB3-5632-4D3A-DDD2-59F0C2A9606C}"/>
              </a:ext>
            </a:extLst>
          </p:cNvPr>
          <p:cNvSpPr txBox="1">
            <a:spLocks/>
          </p:cNvSpPr>
          <p:nvPr/>
        </p:nvSpPr>
        <p:spPr bwMode="auto">
          <a:xfrm>
            <a:off x="841935" y="5486400"/>
            <a:ext cx="7442200" cy="795618"/>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lnSpc>
                <a:spcPct val="125000"/>
              </a:lnSpc>
              <a:buNone/>
            </a:pPr>
            <a:r>
              <a:rPr lang="en-US" altLang="zh-CN" sz="1600" kern="0" dirty="0">
                <a:latin typeface="等线" panose="02010600030101010101" pitchFamily="2" charset="-122"/>
                <a:ea typeface="等线" panose="02010600030101010101" pitchFamily="2" charset="-122"/>
              </a:rPr>
              <a:t>6.</a:t>
            </a:r>
            <a:r>
              <a:rPr lang="zh-CN" altLang="en-US" sz="1600" kern="0" dirty="0">
                <a:latin typeface="等线" panose="02010600030101010101" pitchFamily="2" charset="-122"/>
                <a:ea typeface="等线" panose="02010600030101010101" pitchFamily="2" charset="-122"/>
              </a:rPr>
              <a:t>最后，</a:t>
            </a:r>
            <a:r>
              <a:rPr lang="en-US" altLang="zh-CN" sz="1600" kern="0" dirty="0">
                <a:latin typeface="等线" panose="02010600030101010101" pitchFamily="2" charset="-122"/>
                <a:ea typeface="等线" panose="02010600030101010101" pitchFamily="2" charset="-122"/>
              </a:rPr>
              <a:t>CPU1</a:t>
            </a:r>
            <a:r>
              <a:rPr lang="zh-CN" altLang="en-US" sz="1600" kern="0" dirty="0">
                <a:latin typeface="等线" panose="02010600030101010101" pitchFamily="2" charset="-122"/>
                <a:ea typeface="等线" panose="02010600030101010101" pitchFamily="2" charset="-122"/>
              </a:rPr>
              <a:t>上的线程</a:t>
            </a:r>
            <a:r>
              <a:rPr lang="en-US" altLang="zh-CN" sz="1600" kern="0" dirty="0">
                <a:latin typeface="等线" panose="02010600030101010101" pitchFamily="2" charset="-122"/>
                <a:ea typeface="等线" panose="02010600030101010101" pitchFamily="2" charset="-122"/>
              </a:rPr>
              <a:t>2</a:t>
            </a:r>
            <a:r>
              <a:rPr lang="zh-CN" altLang="en-US" sz="1600" kern="0" dirty="0">
                <a:latin typeface="等线" panose="02010600030101010101" pitchFamily="2" charset="-122"/>
                <a:ea typeface="等线" panose="02010600030101010101" pitchFamily="2" charset="-122"/>
              </a:rPr>
              <a:t>执行</a:t>
            </a:r>
            <a:r>
              <a:rPr lang="en-US" altLang="zh-CN" sz="1600" kern="0" dirty="0">
                <a:latin typeface="等线" panose="02010600030101010101" pitchFamily="2" charset="-122"/>
                <a:ea typeface="等线" panose="02010600030101010101" pitchFamily="2" charset="-122"/>
              </a:rPr>
              <a:t>STREX</a:t>
            </a:r>
            <a:r>
              <a:rPr lang="zh-CN" altLang="en-US" sz="1600" kern="0" dirty="0">
                <a:latin typeface="等线" panose="02010600030101010101" pitchFamily="2" charset="-122"/>
                <a:ea typeface="等线" panose="02010600030101010101" pitchFamily="2" charset="-122"/>
              </a:rPr>
              <a:t>指令，试着更新该段内存值。它会发现本地监视器已经没有了对该段内存的独占标记（第</a:t>
            </a:r>
            <a:r>
              <a:rPr lang="en-US" altLang="zh-CN" sz="1600" kern="0" dirty="0">
                <a:latin typeface="等线" panose="02010600030101010101" pitchFamily="2" charset="-122"/>
                <a:ea typeface="等线" panose="02010600030101010101" pitchFamily="2" charset="-122"/>
              </a:rPr>
              <a:t>4</a:t>
            </a:r>
            <a:r>
              <a:rPr lang="zh-CN" altLang="en-US" sz="1600" kern="0" dirty="0">
                <a:latin typeface="等线" panose="02010600030101010101" pitchFamily="2" charset="-122"/>
                <a:ea typeface="等线" panose="02010600030101010101" pitchFamily="2" charset="-122"/>
              </a:rPr>
              <a:t>步清除了），则直接更新失败，不需要再查全局监视器了</a:t>
            </a:r>
            <a:endParaRPr lang="en-US" altLang="zh-CN" sz="1600" kern="0" dirty="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C78A3C4-3171-EF59-5D77-81C52756CA9A}"/>
              </a:ext>
            </a:extLst>
          </p:cNvPr>
          <p:cNvPicPr>
            <a:picLocks noChangeAspect="1"/>
          </p:cNvPicPr>
          <p:nvPr/>
        </p:nvPicPr>
        <p:blipFill>
          <a:blip r:embed="rId2"/>
          <a:stretch>
            <a:fillRect/>
          </a:stretch>
        </p:blipFill>
        <p:spPr>
          <a:xfrm>
            <a:off x="1905000" y="1905000"/>
            <a:ext cx="5543476" cy="3445369"/>
          </a:xfrm>
          <a:prstGeom prst="rect">
            <a:avLst/>
          </a:prstGeom>
        </p:spPr>
      </p:pic>
    </p:spTree>
    <p:extLst>
      <p:ext uri="{BB962C8B-B14F-4D97-AF65-F5344CB8AC3E}">
        <p14:creationId xmlns:p14="http://schemas.microsoft.com/office/powerpoint/2010/main" val="1049101094"/>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en-US" altLang="zh-CN" sz="3200" dirty="0">
                <a:latin typeface="等线" panose="02010600030101010101" pitchFamily="2" charset="-122"/>
                <a:ea typeface="等线" panose="02010600030101010101" pitchFamily="2" charset="-122"/>
              </a:rPr>
              <a:t>ARM</a:t>
            </a:r>
            <a:r>
              <a:rPr lang="zh-CN" altLang="en-US" sz="3200" dirty="0">
                <a:latin typeface="等线" panose="02010600030101010101" pitchFamily="2" charset="-122"/>
                <a:ea typeface="等线" panose="02010600030101010101" pitchFamily="2" charset="-122"/>
              </a:rPr>
              <a:t>平台上的</a:t>
            </a:r>
            <a:r>
              <a:rPr lang="en-US" altLang="zh-CN" sz="3200" dirty="0">
                <a:latin typeface="等线" panose="02010600030101010101" pitchFamily="2" charset="-122"/>
                <a:ea typeface="等线" panose="02010600030101010101" pitchFamily="2" charset="-122"/>
              </a:rPr>
              <a:t>LL-SC</a:t>
            </a:r>
            <a:r>
              <a:rPr lang="zh-CN" altLang="en-US" sz="3200" dirty="0">
                <a:latin typeface="等线" panose="02010600030101010101" pitchFamily="2" charset="-122"/>
                <a:ea typeface="等线" panose="02010600030101010101" pitchFamily="2" charset="-122"/>
              </a:rPr>
              <a:t>实现</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en-US" altLang="zh-CN" dirty="0">
                <a:latin typeface="等线" panose="02010600030101010101" pitchFamily="2" charset="-122"/>
                <a:ea typeface="等线" panose="02010600030101010101" pitchFamily="2" charset="-122"/>
              </a:rPr>
              <a:t>LL/SC</a:t>
            </a:r>
            <a:r>
              <a:rPr lang="zh-CN" altLang="en-US" dirty="0">
                <a:latin typeface="等线" panose="02010600030101010101" pitchFamily="2" charset="-122"/>
                <a:ea typeface="等线" panose="02010600030101010101" pitchFamily="2" charset="-122"/>
              </a:rPr>
              <a:t>的核心</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无论有多少个处理器，有多少个地方会申请对同一个内存段进行操作，保证只有最早的更新可以成功，这之后的更新都会失败</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失败了就证明对该段内存有访问冲突了。实际的使用中，可以重新用</a:t>
            </a:r>
            <a:r>
              <a:rPr lang="en-US" altLang="zh-CN" dirty="0">
                <a:latin typeface="等线" panose="02010600030101010101" pitchFamily="2" charset="-122"/>
                <a:ea typeface="等线" panose="02010600030101010101" pitchFamily="2" charset="-122"/>
              </a:rPr>
              <a:t>LDREX</a:t>
            </a:r>
            <a:r>
              <a:rPr lang="zh-CN" altLang="en-US" dirty="0">
                <a:latin typeface="等线" panose="02010600030101010101" pitchFamily="2" charset="-122"/>
                <a:ea typeface="等线" panose="02010600030101010101" pitchFamily="2" charset="-122"/>
              </a:rPr>
              <a:t>读取该段内存中保存的最新值，再处理一次，再尝试保存，直到成功为止</a:t>
            </a:r>
            <a:endParaRPr lang="en-US" altLang="zh-CN" dirty="0">
              <a:latin typeface="等线" panose="02010600030101010101" pitchFamily="2" charset="-122"/>
              <a:ea typeface="等线" panose="02010600030101010101" pitchFamily="2" charset="-122"/>
            </a:endParaRPr>
          </a:p>
          <a:p>
            <a:pPr lvl="1"/>
            <a:r>
              <a:rPr lang="en-US" altLang="zh-CN" dirty="0">
                <a:latin typeface="等线" panose="02010600030101010101" pitchFamily="2" charset="-122"/>
                <a:ea typeface="等线" panose="02010600030101010101" pitchFamily="2" charset="-122"/>
              </a:rPr>
              <a:t>LDREX</a:t>
            </a:r>
            <a:r>
              <a:rPr lang="zh-CN" altLang="en-US" dirty="0">
                <a:latin typeface="等线" panose="02010600030101010101" pitchFamily="2" charset="-122"/>
                <a:ea typeface="等线" panose="02010600030101010101" pitchFamily="2" charset="-122"/>
              </a:rPr>
              <a:t>和</a:t>
            </a:r>
            <a:r>
              <a:rPr lang="en-US" altLang="zh-CN" dirty="0">
                <a:latin typeface="等线" panose="02010600030101010101" pitchFamily="2" charset="-122"/>
                <a:ea typeface="等线" panose="02010600030101010101" pitchFamily="2" charset="-122"/>
              </a:rPr>
              <a:t>STREX</a:t>
            </a:r>
            <a:r>
              <a:rPr lang="zh-CN" altLang="en-US" dirty="0">
                <a:latin typeface="等线" panose="02010600030101010101" pitchFamily="2" charset="-122"/>
                <a:ea typeface="等线" panose="02010600030101010101" pitchFamily="2" charset="-122"/>
              </a:rPr>
              <a:t>是对内存中的一个字（</a:t>
            </a:r>
            <a:r>
              <a:rPr lang="en-US" altLang="zh-CN" dirty="0">
                <a:latin typeface="等线" panose="02010600030101010101" pitchFamily="2" charset="-122"/>
                <a:ea typeface="等线" panose="02010600030101010101" pitchFamily="2" charset="-122"/>
              </a:rPr>
              <a:t>Word</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32 bit</a:t>
            </a:r>
            <a:r>
              <a:rPr lang="zh-CN" altLang="en-US" dirty="0">
                <a:latin typeface="等线" panose="02010600030101010101" pitchFamily="2" charset="-122"/>
                <a:ea typeface="等线" panose="02010600030101010101" pitchFamily="2" charset="-122"/>
              </a:rPr>
              <a:t>）进行独占访问的指令</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如果想独占访问的内存区域不是一个字，还有其它的指令</a:t>
            </a:r>
            <a:endParaRPr lang="en-US" altLang="zh-CN" dirty="0">
              <a:latin typeface="等线" panose="02010600030101010101" pitchFamily="2" charset="-122"/>
              <a:ea typeface="等线" panose="02010600030101010101" pitchFamily="2" charset="-122"/>
            </a:endParaRPr>
          </a:p>
          <a:p>
            <a:pPr lvl="2"/>
            <a:r>
              <a:rPr lang="en-US" altLang="zh-CN" b="1" dirty="0">
                <a:solidFill>
                  <a:srgbClr val="990000"/>
                </a:solidFill>
                <a:latin typeface="等线" panose="02010600030101010101" pitchFamily="2" charset="-122"/>
                <a:ea typeface="等线" panose="02010600030101010101" pitchFamily="2" charset="-122"/>
              </a:rPr>
              <a:t>1</a:t>
            </a:r>
            <a:r>
              <a:rPr lang="zh-CN" altLang="en-US" b="1" dirty="0">
                <a:solidFill>
                  <a:srgbClr val="990000"/>
                </a:solidFill>
                <a:latin typeface="等线" panose="02010600030101010101" pitchFamily="2" charset="-122"/>
                <a:ea typeface="等线" panose="02010600030101010101" pitchFamily="2" charset="-122"/>
              </a:rPr>
              <a:t>）</a:t>
            </a:r>
            <a:r>
              <a:rPr lang="en-US" altLang="zh-CN" b="1" dirty="0">
                <a:solidFill>
                  <a:srgbClr val="990000"/>
                </a:solidFill>
                <a:latin typeface="等线" panose="02010600030101010101" pitchFamily="2" charset="-122"/>
                <a:ea typeface="等线" panose="02010600030101010101" pitchFamily="2" charset="-122"/>
              </a:rPr>
              <a:t>LDREXB</a:t>
            </a:r>
            <a:r>
              <a:rPr lang="zh-CN" altLang="en-US" b="1" dirty="0">
                <a:solidFill>
                  <a:srgbClr val="990000"/>
                </a:solidFill>
                <a:latin typeface="等线" panose="02010600030101010101" pitchFamily="2" charset="-122"/>
                <a:ea typeface="等线" panose="02010600030101010101" pitchFamily="2" charset="-122"/>
              </a:rPr>
              <a:t>和</a:t>
            </a:r>
            <a:r>
              <a:rPr lang="en-US" altLang="zh-CN" b="1" dirty="0">
                <a:solidFill>
                  <a:srgbClr val="990000"/>
                </a:solidFill>
                <a:latin typeface="等线" panose="02010600030101010101" pitchFamily="2" charset="-122"/>
                <a:ea typeface="等线" panose="02010600030101010101" pitchFamily="2" charset="-122"/>
              </a:rPr>
              <a:t>STREXB</a:t>
            </a:r>
            <a:r>
              <a:rPr lang="zh-CN" altLang="en-US" dirty="0">
                <a:latin typeface="等线" panose="02010600030101010101" pitchFamily="2" charset="-122"/>
                <a:ea typeface="等线" panose="02010600030101010101" pitchFamily="2" charset="-122"/>
              </a:rPr>
              <a:t>：对内存中的一个字节（</a:t>
            </a:r>
            <a:r>
              <a:rPr lang="en-US" altLang="zh-CN" dirty="0">
                <a:latin typeface="等线" panose="02010600030101010101" pitchFamily="2" charset="-122"/>
                <a:ea typeface="等线" panose="02010600030101010101" pitchFamily="2" charset="-122"/>
              </a:rPr>
              <a:t>Byte</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8 bit</a:t>
            </a:r>
            <a:r>
              <a:rPr lang="zh-CN" altLang="en-US" dirty="0">
                <a:latin typeface="等线" panose="02010600030101010101" pitchFamily="2" charset="-122"/>
                <a:ea typeface="等线" panose="02010600030101010101" pitchFamily="2" charset="-122"/>
              </a:rPr>
              <a:t>）进行独占访问； </a:t>
            </a:r>
            <a:endParaRPr lang="en-US" altLang="zh-CN" dirty="0">
              <a:latin typeface="等线" panose="02010600030101010101" pitchFamily="2" charset="-122"/>
              <a:ea typeface="等线" panose="02010600030101010101" pitchFamily="2" charset="-122"/>
            </a:endParaRPr>
          </a:p>
          <a:p>
            <a:pPr lvl="2"/>
            <a:r>
              <a:rPr lang="en-US" altLang="zh-CN" b="1" dirty="0">
                <a:solidFill>
                  <a:srgbClr val="990000"/>
                </a:solidFill>
                <a:latin typeface="等线" panose="02010600030101010101" pitchFamily="2" charset="-122"/>
                <a:ea typeface="等线" panose="02010600030101010101" pitchFamily="2" charset="-122"/>
              </a:rPr>
              <a:t>2</a:t>
            </a:r>
            <a:r>
              <a:rPr lang="zh-CN" altLang="en-US" b="1" dirty="0">
                <a:solidFill>
                  <a:srgbClr val="990000"/>
                </a:solidFill>
                <a:latin typeface="等线" panose="02010600030101010101" pitchFamily="2" charset="-122"/>
                <a:ea typeface="等线" panose="02010600030101010101" pitchFamily="2" charset="-122"/>
              </a:rPr>
              <a:t>）</a:t>
            </a:r>
            <a:r>
              <a:rPr lang="en-US" altLang="zh-CN" b="1" dirty="0">
                <a:solidFill>
                  <a:srgbClr val="990000"/>
                </a:solidFill>
                <a:latin typeface="等线" panose="02010600030101010101" pitchFamily="2" charset="-122"/>
                <a:ea typeface="等线" panose="02010600030101010101" pitchFamily="2" charset="-122"/>
              </a:rPr>
              <a:t>LDREXH</a:t>
            </a:r>
            <a:r>
              <a:rPr lang="zh-CN" altLang="en-US" b="1" dirty="0">
                <a:solidFill>
                  <a:srgbClr val="990000"/>
                </a:solidFill>
                <a:latin typeface="等线" panose="02010600030101010101" pitchFamily="2" charset="-122"/>
                <a:ea typeface="等线" panose="02010600030101010101" pitchFamily="2" charset="-122"/>
              </a:rPr>
              <a:t>和</a:t>
            </a:r>
            <a:r>
              <a:rPr lang="en-US" altLang="zh-CN" b="1" dirty="0">
                <a:solidFill>
                  <a:srgbClr val="990000"/>
                </a:solidFill>
                <a:latin typeface="等线" panose="02010600030101010101" pitchFamily="2" charset="-122"/>
                <a:ea typeface="等线" panose="02010600030101010101" pitchFamily="2" charset="-122"/>
              </a:rPr>
              <a:t>STREXH</a:t>
            </a:r>
            <a:r>
              <a:rPr lang="zh-CN" altLang="en-US" dirty="0">
                <a:latin typeface="等线" panose="02010600030101010101" pitchFamily="2" charset="-122"/>
                <a:ea typeface="等线" panose="02010600030101010101" pitchFamily="2" charset="-122"/>
              </a:rPr>
              <a:t>：中的一个半字（</a:t>
            </a:r>
            <a:r>
              <a:rPr lang="en-US" altLang="zh-CN" dirty="0">
                <a:latin typeface="等线" panose="02010600030101010101" pitchFamily="2" charset="-122"/>
                <a:ea typeface="等线" panose="02010600030101010101" pitchFamily="2" charset="-122"/>
              </a:rPr>
              <a:t>Half Word</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16 bit</a:t>
            </a:r>
            <a:r>
              <a:rPr lang="zh-CN" altLang="en-US" dirty="0">
                <a:latin typeface="等线" panose="02010600030101010101" pitchFamily="2" charset="-122"/>
                <a:ea typeface="等线" panose="02010600030101010101" pitchFamily="2" charset="-122"/>
              </a:rPr>
              <a:t>）进行独占访问；</a:t>
            </a:r>
            <a:endParaRPr lang="en-US" altLang="zh-CN" dirty="0">
              <a:latin typeface="等线" panose="02010600030101010101" pitchFamily="2" charset="-122"/>
              <a:ea typeface="等线" panose="02010600030101010101" pitchFamily="2" charset="-122"/>
            </a:endParaRPr>
          </a:p>
          <a:p>
            <a:pPr lvl="2"/>
            <a:r>
              <a:rPr lang="en-US" altLang="zh-CN" b="1" dirty="0">
                <a:solidFill>
                  <a:srgbClr val="990000"/>
                </a:solidFill>
                <a:latin typeface="等线" panose="02010600030101010101" pitchFamily="2" charset="-122"/>
                <a:ea typeface="等线" panose="02010600030101010101" pitchFamily="2" charset="-122"/>
              </a:rPr>
              <a:t>3</a:t>
            </a:r>
            <a:r>
              <a:rPr lang="zh-CN" altLang="en-US" b="1" dirty="0">
                <a:solidFill>
                  <a:srgbClr val="990000"/>
                </a:solidFill>
                <a:latin typeface="等线" panose="02010600030101010101" pitchFamily="2" charset="-122"/>
                <a:ea typeface="等线" panose="02010600030101010101" pitchFamily="2" charset="-122"/>
              </a:rPr>
              <a:t>）</a:t>
            </a:r>
            <a:r>
              <a:rPr lang="en-US" altLang="zh-CN" b="1" dirty="0">
                <a:solidFill>
                  <a:srgbClr val="990000"/>
                </a:solidFill>
                <a:latin typeface="等线" panose="02010600030101010101" pitchFamily="2" charset="-122"/>
                <a:ea typeface="等线" panose="02010600030101010101" pitchFamily="2" charset="-122"/>
              </a:rPr>
              <a:t>LDREXD</a:t>
            </a:r>
            <a:r>
              <a:rPr lang="zh-CN" altLang="en-US" b="1" dirty="0">
                <a:solidFill>
                  <a:srgbClr val="990000"/>
                </a:solidFill>
                <a:latin typeface="等线" panose="02010600030101010101" pitchFamily="2" charset="-122"/>
                <a:ea typeface="等线" panose="02010600030101010101" pitchFamily="2" charset="-122"/>
              </a:rPr>
              <a:t>和</a:t>
            </a:r>
            <a:r>
              <a:rPr lang="en-US" altLang="zh-CN" b="1" dirty="0">
                <a:solidFill>
                  <a:srgbClr val="990000"/>
                </a:solidFill>
                <a:latin typeface="等线" panose="02010600030101010101" pitchFamily="2" charset="-122"/>
                <a:ea typeface="等线" panose="02010600030101010101" pitchFamily="2" charset="-122"/>
              </a:rPr>
              <a:t>STREXD</a:t>
            </a:r>
            <a:r>
              <a:rPr lang="zh-CN" altLang="en-US" dirty="0">
                <a:latin typeface="等线" panose="02010600030101010101" pitchFamily="2" charset="-122"/>
                <a:ea typeface="等线" panose="02010600030101010101" pitchFamily="2" charset="-122"/>
              </a:rPr>
              <a:t>：中的一个双字（</a:t>
            </a:r>
            <a:r>
              <a:rPr lang="en-US" altLang="zh-CN" dirty="0">
                <a:latin typeface="等线" panose="02010600030101010101" pitchFamily="2" charset="-122"/>
                <a:ea typeface="等线" panose="02010600030101010101" pitchFamily="2" charset="-122"/>
              </a:rPr>
              <a:t>Double Word</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64 bit</a:t>
            </a:r>
            <a:r>
              <a:rPr lang="zh-CN" altLang="en-US" dirty="0">
                <a:latin typeface="等线" panose="02010600030101010101" pitchFamily="2" charset="-122"/>
                <a:ea typeface="等线" panose="02010600030101010101" pitchFamily="2" charset="-122"/>
              </a:rPr>
              <a:t>）进行独占访问</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25312959"/>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xfrm>
            <a:off x="381000" y="3185115"/>
            <a:ext cx="7936082" cy="511673"/>
          </a:xfrm>
          <a:ln w="12700"/>
        </p:spPr>
        <p:txBody>
          <a:bodyPr vert="horz" wrap="square" lIns="90487" tIns="44450" rIns="90487" bIns="44450" anchor="ctr"/>
          <a:lstStyle/>
          <a:p>
            <a:pPr algn="ctr"/>
            <a:r>
              <a:rPr lang="zh-CN" altLang="en-US" dirty="0">
                <a:latin typeface="等线" panose="02010600030101010101" pitchFamily="2" charset="-122"/>
                <a:ea typeface="等线" panose="02010600030101010101" pitchFamily="2" charset="-122"/>
              </a:rPr>
              <a:t>大规模并行计算系统中的同步实现</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755004107"/>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55329">
            <a:extLst>
              <a:ext uri="{FF2B5EF4-FFF2-40B4-BE49-F238E27FC236}">
                <a16:creationId xmlns:a16="http://schemas.microsoft.com/office/drawing/2014/main" id="{6F495C33-14FD-08EE-E1CC-425B6798B7B0}"/>
              </a:ext>
            </a:extLst>
          </p:cNvPr>
          <p:cNvSpPr txBox="1">
            <a:spLocks/>
          </p:cNvSpPr>
          <p:nvPr/>
        </p:nvSpPr>
        <p:spPr bwMode="auto">
          <a:xfrm>
            <a:off x="357018" y="304800"/>
            <a:ext cx="7936082" cy="511673"/>
          </a:xfrm>
          <a:prstGeom prst="rect">
            <a:avLst/>
          </a:prstGeom>
          <a:noFill/>
          <a:ln w="12700">
            <a:noFill/>
            <a:miter lim="800000"/>
          </a:ln>
        </p:spPr>
        <p:txBody>
          <a:bodyPr vert="horz" wrap="square" lIns="90487" tIns="44450" rIns="90487" bIns="44450" numCol="1" anchor="ctr" anchorCtr="0" compatLnSpc="1"/>
          <a:lstStyle>
            <a:lvl1pPr marL="119380" indent="-119380" algn="l" rtl="0" eaLnBrk="1" fontAlgn="base" hangingPunct="1">
              <a:spcBef>
                <a:spcPct val="0"/>
              </a:spcBef>
              <a:spcAft>
                <a:spcPct val="0"/>
              </a:spcAft>
              <a:defRPr sz="3600" b="1">
                <a:solidFill>
                  <a:schemeClr val="tx1"/>
                </a:solidFill>
                <a:latin typeface="Calibri"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itchFamily="34" charset="0"/>
              </a:defRPr>
            </a:lvl2pPr>
            <a:lvl3pPr marL="119380" indent="-119380" algn="l" rtl="0" eaLnBrk="1" fontAlgn="base" hangingPunct="1">
              <a:spcBef>
                <a:spcPct val="0"/>
              </a:spcBef>
              <a:spcAft>
                <a:spcPct val="0"/>
              </a:spcAft>
              <a:defRPr sz="3600" b="1">
                <a:solidFill>
                  <a:schemeClr val="tx1"/>
                </a:solidFill>
                <a:latin typeface="Arial Narrow" pitchFamily="34" charset="0"/>
              </a:defRPr>
            </a:lvl3pPr>
            <a:lvl4pPr marL="119380" indent="-119380" algn="l" rtl="0" eaLnBrk="1" fontAlgn="base" hangingPunct="1">
              <a:spcBef>
                <a:spcPct val="0"/>
              </a:spcBef>
              <a:spcAft>
                <a:spcPct val="0"/>
              </a:spcAft>
              <a:defRPr sz="3600" b="1">
                <a:solidFill>
                  <a:schemeClr val="tx1"/>
                </a:solidFill>
                <a:latin typeface="Arial Narrow" pitchFamily="34" charset="0"/>
              </a:defRPr>
            </a:lvl4pPr>
            <a:lvl5pPr marL="119380" indent="-119380" algn="l" rtl="0" eaLnBrk="1" fontAlgn="base" hangingPunct="1">
              <a:spcBef>
                <a:spcPct val="0"/>
              </a:spcBef>
              <a:spcAft>
                <a:spcPct val="0"/>
              </a:spcAft>
              <a:defRPr sz="3600" b="1">
                <a:solidFill>
                  <a:schemeClr val="tx1"/>
                </a:solidFill>
                <a:latin typeface="Arial Narrow"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a:lstStyle>
          <a:p>
            <a:r>
              <a:rPr lang="zh-CN" altLang="en-US" sz="3200" kern="0" dirty="0">
                <a:latin typeface="等线" panose="02010600030101010101" pitchFamily="2" charset="-122"/>
                <a:ea typeface="等线" panose="02010600030101010101" pitchFamily="2" charset="-122"/>
              </a:rPr>
              <a:t>单机内进程同步</a:t>
            </a:r>
            <a:r>
              <a:rPr lang="en-US" altLang="zh-CN" sz="3200" kern="0" dirty="0">
                <a:latin typeface="等线" panose="02010600030101010101" pitchFamily="2" charset="-122"/>
                <a:ea typeface="等线" panose="02010600030101010101" pitchFamily="2" charset="-122"/>
              </a:rPr>
              <a:t>—&gt;</a:t>
            </a:r>
            <a:r>
              <a:rPr lang="zh-CN" altLang="en-US" sz="3200" kern="0" dirty="0">
                <a:latin typeface="等线" panose="02010600030101010101" pitchFamily="2" charset="-122"/>
                <a:ea typeface="等线" panose="02010600030101010101" pitchFamily="2" charset="-122"/>
              </a:rPr>
              <a:t>多机间进程同步</a:t>
            </a:r>
            <a:endParaRPr lang="en-US" altLang="zh-CN" sz="3200" kern="0" dirty="0">
              <a:latin typeface="等线" panose="02010600030101010101" pitchFamily="2" charset="-122"/>
              <a:ea typeface="等线" panose="02010600030101010101" pitchFamily="2" charset="-122"/>
            </a:endParaRPr>
          </a:p>
        </p:txBody>
      </p:sp>
      <p:sp>
        <p:nvSpPr>
          <p:cNvPr id="5" name="文本占位符 355330">
            <a:extLst>
              <a:ext uri="{FF2B5EF4-FFF2-40B4-BE49-F238E27FC236}">
                <a16:creationId xmlns:a16="http://schemas.microsoft.com/office/drawing/2014/main" id="{3ECD4456-6B9E-CD61-ACB8-05AD47117716}"/>
              </a:ext>
            </a:extLst>
          </p:cNvPr>
          <p:cNvSpPr txBox="1">
            <a:spLocks/>
          </p:cNvSpPr>
          <p:nvPr/>
        </p:nvSpPr>
        <p:spPr bwMode="auto">
          <a:xfrm>
            <a:off x="357018" y="876300"/>
            <a:ext cx="7936082" cy="56769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zh-CN" altLang="en-US" kern="0" dirty="0">
                <a:latin typeface="等线" panose="02010600030101010101" pitchFamily="2" charset="-122"/>
                <a:ea typeface="等线" panose="02010600030101010101" pitchFamily="2" charset="-122"/>
              </a:rPr>
              <a:t>在科学计算应用中存在大量的同步操作（集合通信），如多播，广播，全局规约，同步栅障等</a:t>
            </a:r>
            <a:endParaRPr lang="en-US" altLang="zh-CN" kern="0" dirty="0">
              <a:latin typeface="等线" panose="02010600030101010101" pitchFamily="2" charset="-122"/>
              <a:ea typeface="等线" panose="02010600030101010101" pitchFamily="2" charset="-122"/>
            </a:endParaRPr>
          </a:p>
          <a:p>
            <a:endParaRPr lang="en-US" altLang="zh-CN" kern="0" dirty="0">
              <a:latin typeface="等线" panose="02010600030101010101" pitchFamily="2" charset="-122"/>
              <a:ea typeface="等线" panose="02010600030101010101" pitchFamily="2" charset="-122"/>
            </a:endParaRPr>
          </a:p>
          <a:p>
            <a:r>
              <a:rPr lang="zh-CN" altLang="en-US" kern="0" dirty="0">
                <a:latin typeface="等线" panose="02010600030101010101" pitchFamily="2" charset="-122"/>
                <a:ea typeface="等线" panose="02010600030101010101" pitchFamily="2" charset="-122"/>
              </a:rPr>
              <a:t>在一些科学计算应用中，跨节点的进程间集合操作占用了超过一半的执行时间</a:t>
            </a:r>
            <a:endParaRPr lang="en-US" altLang="zh-CN" kern="0" dirty="0">
              <a:latin typeface="等线" panose="02010600030101010101" pitchFamily="2" charset="-122"/>
              <a:ea typeface="等线" panose="02010600030101010101" pitchFamily="2" charset="-122"/>
            </a:endParaRPr>
          </a:p>
          <a:p>
            <a:endParaRPr lang="en-US" altLang="zh-CN" kern="0" dirty="0">
              <a:latin typeface="等线" panose="02010600030101010101" pitchFamily="2" charset="-122"/>
              <a:ea typeface="等线" panose="02010600030101010101" pitchFamily="2" charset="-122"/>
            </a:endParaRPr>
          </a:p>
          <a:p>
            <a:r>
              <a:rPr lang="zh-CN" altLang="en-US" kern="0" dirty="0">
                <a:latin typeface="等线" panose="02010600030101010101" pitchFamily="2" charset="-122"/>
                <a:ea typeface="等线" panose="02010600030101010101" pitchFamily="2" charset="-122"/>
              </a:rPr>
              <a:t>为了加速集合通信操作，人们尝试将集合通信操作卸载到网络路径设备中执行</a:t>
            </a:r>
            <a:endParaRPr lang="en-US" altLang="zh-CN" kern="0" dirty="0">
              <a:latin typeface="等线" panose="02010600030101010101" pitchFamily="2" charset="-122"/>
              <a:ea typeface="等线" panose="02010600030101010101" pitchFamily="2" charset="-122"/>
            </a:endParaRPr>
          </a:p>
          <a:p>
            <a:endParaRPr lang="en-US" altLang="zh-CN" kern="0" dirty="0">
              <a:latin typeface="等线" panose="02010600030101010101" pitchFamily="2" charset="-122"/>
              <a:ea typeface="等线" panose="02010600030101010101" pitchFamily="2" charset="-122"/>
            </a:endParaRPr>
          </a:p>
          <a:p>
            <a:r>
              <a:rPr lang="zh-CN" altLang="en-US" kern="0" dirty="0">
                <a:latin typeface="等线" panose="02010600030101010101" pitchFamily="2" charset="-122"/>
                <a:ea typeface="等线" panose="02010600030101010101" pitchFamily="2" charset="-122"/>
              </a:rPr>
              <a:t>目前主要有基于网卡和基于交换机两种实现方式</a:t>
            </a:r>
            <a:endParaRPr lang="en-US" altLang="zh-CN" b="0"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63814689"/>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55329">
            <a:extLst>
              <a:ext uri="{FF2B5EF4-FFF2-40B4-BE49-F238E27FC236}">
                <a16:creationId xmlns:a16="http://schemas.microsoft.com/office/drawing/2014/main" id="{6F495C33-14FD-08EE-E1CC-425B6798B7B0}"/>
              </a:ext>
            </a:extLst>
          </p:cNvPr>
          <p:cNvSpPr txBox="1">
            <a:spLocks/>
          </p:cNvSpPr>
          <p:nvPr/>
        </p:nvSpPr>
        <p:spPr bwMode="auto">
          <a:xfrm>
            <a:off x="357018" y="304800"/>
            <a:ext cx="7936082" cy="511673"/>
          </a:xfrm>
          <a:prstGeom prst="rect">
            <a:avLst/>
          </a:prstGeom>
          <a:noFill/>
          <a:ln w="12700">
            <a:noFill/>
            <a:miter lim="800000"/>
          </a:ln>
        </p:spPr>
        <p:txBody>
          <a:bodyPr vert="horz" wrap="square" lIns="90487" tIns="44450" rIns="90487" bIns="44450" numCol="1" anchor="ctr" anchorCtr="0" compatLnSpc="1"/>
          <a:lstStyle>
            <a:lvl1pPr marL="119380" indent="-119380" algn="l" rtl="0" eaLnBrk="1" fontAlgn="base" hangingPunct="1">
              <a:spcBef>
                <a:spcPct val="0"/>
              </a:spcBef>
              <a:spcAft>
                <a:spcPct val="0"/>
              </a:spcAft>
              <a:defRPr sz="3600" b="1">
                <a:solidFill>
                  <a:schemeClr val="tx1"/>
                </a:solidFill>
                <a:latin typeface="Calibri"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itchFamily="34" charset="0"/>
              </a:defRPr>
            </a:lvl2pPr>
            <a:lvl3pPr marL="119380" indent="-119380" algn="l" rtl="0" eaLnBrk="1" fontAlgn="base" hangingPunct="1">
              <a:spcBef>
                <a:spcPct val="0"/>
              </a:spcBef>
              <a:spcAft>
                <a:spcPct val="0"/>
              </a:spcAft>
              <a:defRPr sz="3600" b="1">
                <a:solidFill>
                  <a:schemeClr val="tx1"/>
                </a:solidFill>
                <a:latin typeface="Arial Narrow" pitchFamily="34" charset="0"/>
              </a:defRPr>
            </a:lvl3pPr>
            <a:lvl4pPr marL="119380" indent="-119380" algn="l" rtl="0" eaLnBrk="1" fontAlgn="base" hangingPunct="1">
              <a:spcBef>
                <a:spcPct val="0"/>
              </a:spcBef>
              <a:spcAft>
                <a:spcPct val="0"/>
              </a:spcAft>
              <a:defRPr sz="3600" b="1">
                <a:solidFill>
                  <a:schemeClr val="tx1"/>
                </a:solidFill>
                <a:latin typeface="Arial Narrow" pitchFamily="34" charset="0"/>
              </a:defRPr>
            </a:lvl4pPr>
            <a:lvl5pPr marL="119380" indent="-119380" algn="l" rtl="0" eaLnBrk="1" fontAlgn="base" hangingPunct="1">
              <a:spcBef>
                <a:spcPct val="0"/>
              </a:spcBef>
              <a:spcAft>
                <a:spcPct val="0"/>
              </a:spcAft>
              <a:defRPr sz="3600" b="1">
                <a:solidFill>
                  <a:schemeClr val="tx1"/>
                </a:solidFill>
                <a:latin typeface="Arial Narrow"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a:lstStyle>
          <a:p>
            <a:r>
              <a:rPr lang="zh-CN" altLang="en-US" sz="3200" kern="0" dirty="0">
                <a:latin typeface="等线" panose="02010600030101010101" pitchFamily="2" charset="-122"/>
                <a:ea typeface="等线" panose="02010600030101010101" pitchFamily="2" charset="-122"/>
              </a:rPr>
              <a:t>基于网卡的全局同步</a:t>
            </a:r>
            <a:endParaRPr lang="en-US" altLang="zh-CN" sz="3200" kern="0" dirty="0">
              <a:latin typeface="等线" panose="02010600030101010101" pitchFamily="2" charset="-122"/>
              <a:ea typeface="等线" panose="02010600030101010101" pitchFamily="2" charset="-122"/>
            </a:endParaRPr>
          </a:p>
        </p:txBody>
      </p:sp>
      <p:sp>
        <p:nvSpPr>
          <p:cNvPr id="5" name="文本占位符 355330">
            <a:extLst>
              <a:ext uri="{FF2B5EF4-FFF2-40B4-BE49-F238E27FC236}">
                <a16:creationId xmlns:a16="http://schemas.microsoft.com/office/drawing/2014/main" id="{3ECD4456-6B9E-CD61-ACB8-05AD47117716}"/>
              </a:ext>
            </a:extLst>
          </p:cNvPr>
          <p:cNvSpPr txBox="1">
            <a:spLocks/>
          </p:cNvSpPr>
          <p:nvPr/>
        </p:nvSpPr>
        <p:spPr bwMode="auto">
          <a:xfrm>
            <a:off x="357018" y="876300"/>
            <a:ext cx="7936082" cy="56769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zh-CN" altLang="en-US" kern="0" dirty="0">
                <a:latin typeface="等线" panose="02010600030101010101" pitchFamily="2" charset="-122"/>
                <a:ea typeface="等线" panose="02010600030101010101" pitchFamily="2" charset="-122"/>
              </a:rPr>
              <a:t>处理器提交集合操作请求到网卡队列，由网卡接管集合操作，当操作完成后，网卡发送完成事件以通知处理器</a:t>
            </a:r>
            <a:endParaRPr lang="en-US" altLang="zh-CN" kern="0" dirty="0">
              <a:latin typeface="等线" panose="02010600030101010101" pitchFamily="2" charset="-122"/>
              <a:ea typeface="等线" panose="02010600030101010101" pitchFamily="2" charset="-122"/>
            </a:endParaRPr>
          </a:p>
          <a:p>
            <a:pPr>
              <a:lnSpc>
                <a:spcPct val="150000"/>
              </a:lnSpc>
            </a:pPr>
            <a:r>
              <a:rPr lang="zh-CN" altLang="en-US" kern="0" dirty="0">
                <a:latin typeface="等线" panose="02010600030101010101" pitchFamily="2" charset="-122"/>
                <a:ea typeface="等线" panose="02010600030101010101" pitchFamily="2" charset="-122"/>
              </a:rPr>
              <a:t>相对于基于软件的集合操作，这种方法主要有两个方面的优点</a:t>
            </a:r>
            <a:endParaRPr lang="en-US" altLang="zh-CN" kern="0" dirty="0">
              <a:latin typeface="等线" panose="02010600030101010101" pitchFamily="2" charset="-122"/>
              <a:ea typeface="等线" panose="02010600030101010101" pitchFamily="2" charset="-122"/>
            </a:endParaRPr>
          </a:p>
          <a:p>
            <a:pPr lvl="1">
              <a:lnSpc>
                <a:spcPct val="150000"/>
              </a:lnSpc>
            </a:pPr>
            <a:r>
              <a:rPr lang="en-US" altLang="zh-CN" kern="0" dirty="0">
                <a:latin typeface="等线" panose="02010600030101010101" pitchFamily="2" charset="-122"/>
                <a:ea typeface="等线" panose="02010600030101010101" pitchFamily="2" charset="-122"/>
              </a:rPr>
              <a:t>1.</a:t>
            </a:r>
            <a:r>
              <a:rPr lang="zh-CN" altLang="en-US" kern="0" dirty="0">
                <a:latin typeface="等线" panose="02010600030101010101" pitchFamily="2" charset="-122"/>
                <a:ea typeface="等线" panose="02010600030101010101" pitchFamily="2" charset="-122"/>
              </a:rPr>
              <a:t>提供了非阻塞的操作方式，处理器在提交操作请求后，可以继续处理其它计算任务，这种方式有利于计算和通信的重叠，从而减少程序整体执行时间</a:t>
            </a:r>
            <a:endParaRPr lang="en-US" altLang="zh-CN" kern="0" dirty="0">
              <a:latin typeface="等线" panose="02010600030101010101" pitchFamily="2" charset="-122"/>
              <a:ea typeface="等线" panose="02010600030101010101" pitchFamily="2" charset="-122"/>
            </a:endParaRPr>
          </a:p>
          <a:p>
            <a:pPr lvl="1">
              <a:lnSpc>
                <a:spcPct val="150000"/>
              </a:lnSpc>
            </a:pPr>
            <a:r>
              <a:rPr lang="en-US" altLang="zh-CN" kern="0" dirty="0">
                <a:latin typeface="等线" panose="02010600030101010101" pitchFamily="2" charset="-122"/>
                <a:ea typeface="等线" panose="02010600030101010101" pitchFamily="2" charset="-122"/>
              </a:rPr>
              <a:t>2.</a:t>
            </a:r>
            <a:r>
              <a:rPr lang="zh-CN" altLang="en-US" kern="0" dirty="0">
                <a:latin typeface="等线" panose="02010600030101010101" pitchFamily="2" charset="-122"/>
                <a:ea typeface="等线" panose="02010600030101010101" pitchFamily="2" charset="-122"/>
              </a:rPr>
              <a:t>集合操作中的计算大多是累加，求和等操作，适合采用</a:t>
            </a:r>
            <a:r>
              <a:rPr lang="en-US" altLang="zh-CN" kern="0" dirty="0">
                <a:latin typeface="等线" panose="02010600030101010101" pitchFamily="2" charset="-122"/>
                <a:ea typeface="等线" panose="02010600030101010101" pitchFamily="2" charset="-122"/>
              </a:rPr>
              <a:t>SIMD</a:t>
            </a:r>
            <a:r>
              <a:rPr lang="zh-CN" altLang="en-US" kern="0" dirty="0">
                <a:latin typeface="等线" panose="02010600030101010101" pitchFamily="2" charset="-122"/>
                <a:ea typeface="等线" panose="02010600030101010101" pitchFamily="2" charset="-122"/>
              </a:rPr>
              <a:t>的处理模式，与网卡的处理架构非常匹配，相对于软件执行能够获得较好的加速效果</a:t>
            </a:r>
            <a:endParaRPr lang="en-US" altLang="zh-CN" b="0"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03993952"/>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55329">
            <a:extLst>
              <a:ext uri="{FF2B5EF4-FFF2-40B4-BE49-F238E27FC236}">
                <a16:creationId xmlns:a16="http://schemas.microsoft.com/office/drawing/2014/main" id="{6F495C33-14FD-08EE-E1CC-425B6798B7B0}"/>
              </a:ext>
            </a:extLst>
          </p:cNvPr>
          <p:cNvSpPr txBox="1">
            <a:spLocks/>
          </p:cNvSpPr>
          <p:nvPr/>
        </p:nvSpPr>
        <p:spPr bwMode="auto">
          <a:xfrm>
            <a:off x="357018" y="304800"/>
            <a:ext cx="7936082" cy="511673"/>
          </a:xfrm>
          <a:prstGeom prst="rect">
            <a:avLst/>
          </a:prstGeom>
          <a:noFill/>
          <a:ln w="12700">
            <a:noFill/>
            <a:miter lim="800000"/>
          </a:ln>
        </p:spPr>
        <p:txBody>
          <a:bodyPr vert="horz" wrap="square" lIns="90487" tIns="44450" rIns="90487" bIns="44450" numCol="1" anchor="ctr" anchorCtr="0" compatLnSpc="1"/>
          <a:lstStyle>
            <a:lvl1pPr marL="119380" indent="-119380" algn="l" rtl="0" eaLnBrk="1" fontAlgn="base" hangingPunct="1">
              <a:spcBef>
                <a:spcPct val="0"/>
              </a:spcBef>
              <a:spcAft>
                <a:spcPct val="0"/>
              </a:spcAft>
              <a:defRPr sz="3600" b="1">
                <a:solidFill>
                  <a:schemeClr val="tx1"/>
                </a:solidFill>
                <a:latin typeface="Calibri"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itchFamily="34" charset="0"/>
              </a:defRPr>
            </a:lvl2pPr>
            <a:lvl3pPr marL="119380" indent="-119380" algn="l" rtl="0" eaLnBrk="1" fontAlgn="base" hangingPunct="1">
              <a:spcBef>
                <a:spcPct val="0"/>
              </a:spcBef>
              <a:spcAft>
                <a:spcPct val="0"/>
              </a:spcAft>
              <a:defRPr sz="3600" b="1">
                <a:solidFill>
                  <a:schemeClr val="tx1"/>
                </a:solidFill>
                <a:latin typeface="Arial Narrow" pitchFamily="34" charset="0"/>
              </a:defRPr>
            </a:lvl3pPr>
            <a:lvl4pPr marL="119380" indent="-119380" algn="l" rtl="0" eaLnBrk="1" fontAlgn="base" hangingPunct="1">
              <a:spcBef>
                <a:spcPct val="0"/>
              </a:spcBef>
              <a:spcAft>
                <a:spcPct val="0"/>
              </a:spcAft>
              <a:defRPr sz="3600" b="1">
                <a:solidFill>
                  <a:schemeClr val="tx1"/>
                </a:solidFill>
                <a:latin typeface="Arial Narrow" pitchFamily="34" charset="0"/>
              </a:defRPr>
            </a:lvl4pPr>
            <a:lvl5pPr marL="119380" indent="-119380" algn="l" rtl="0" eaLnBrk="1" fontAlgn="base" hangingPunct="1">
              <a:spcBef>
                <a:spcPct val="0"/>
              </a:spcBef>
              <a:spcAft>
                <a:spcPct val="0"/>
              </a:spcAft>
              <a:defRPr sz="3600" b="1">
                <a:solidFill>
                  <a:schemeClr val="tx1"/>
                </a:solidFill>
                <a:latin typeface="Arial Narrow"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a:lstStyle>
          <a:p>
            <a:r>
              <a:rPr lang="zh-CN" altLang="en-US" sz="3200" kern="0" dirty="0">
                <a:latin typeface="等线" panose="02010600030101010101" pitchFamily="2" charset="-122"/>
                <a:ea typeface="等线" panose="02010600030101010101" pitchFamily="2" charset="-122"/>
              </a:rPr>
              <a:t>基于网卡的全局同步</a:t>
            </a:r>
            <a:endParaRPr lang="en-US" altLang="zh-CN" sz="3200" kern="0" dirty="0">
              <a:latin typeface="等线" panose="02010600030101010101" pitchFamily="2" charset="-122"/>
              <a:ea typeface="等线" panose="02010600030101010101" pitchFamily="2" charset="-122"/>
            </a:endParaRPr>
          </a:p>
        </p:txBody>
      </p:sp>
      <p:sp>
        <p:nvSpPr>
          <p:cNvPr id="5" name="文本占位符 355330">
            <a:extLst>
              <a:ext uri="{FF2B5EF4-FFF2-40B4-BE49-F238E27FC236}">
                <a16:creationId xmlns:a16="http://schemas.microsoft.com/office/drawing/2014/main" id="{3ECD4456-6B9E-CD61-ACB8-05AD47117716}"/>
              </a:ext>
            </a:extLst>
          </p:cNvPr>
          <p:cNvSpPr txBox="1">
            <a:spLocks/>
          </p:cNvSpPr>
          <p:nvPr/>
        </p:nvSpPr>
        <p:spPr bwMode="auto">
          <a:xfrm>
            <a:off x="357018" y="876300"/>
            <a:ext cx="7936082" cy="56769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zh-CN" altLang="en-US" kern="0" dirty="0">
                <a:latin typeface="等线" panose="02010600030101010101" pitchFamily="2" charset="-122"/>
                <a:ea typeface="等线" panose="02010600030101010101" pitchFamily="2" charset="-122"/>
              </a:rPr>
              <a:t>目前支持集合操作卸载的网卡设备主要包括以下几种</a:t>
            </a:r>
            <a:endParaRPr lang="en-US" altLang="zh-CN" kern="0" dirty="0">
              <a:latin typeface="等线" panose="02010600030101010101" pitchFamily="2" charset="-122"/>
              <a:ea typeface="等线" panose="02010600030101010101" pitchFamily="2" charset="-122"/>
            </a:endParaRPr>
          </a:p>
          <a:p>
            <a:pPr lvl="1">
              <a:lnSpc>
                <a:spcPct val="150000"/>
              </a:lnSpc>
            </a:pPr>
            <a:r>
              <a:rPr lang="en-US" altLang="zh-CN" kern="0" dirty="0">
                <a:latin typeface="等线" panose="02010600030101010101" pitchFamily="2" charset="-122"/>
                <a:ea typeface="等线" panose="02010600030101010101" pitchFamily="2" charset="-122"/>
              </a:rPr>
              <a:t>Cray Aries</a:t>
            </a:r>
            <a:r>
              <a:rPr lang="zh-CN" altLang="en-US" kern="0" dirty="0">
                <a:latin typeface="等线" panose="02010600030101010101" pitchFamily="2" charset="-122"/>
                <a:ea typeface="等线" panose="02010600030101010101" pitchFamily="2" charset="-122"/>
              </a:rPr>
              <a:t>网卡</a:t>
            </a:r>
            <a:endParaRPr lang="en-US" altLang="zh-CN" kern="0" dirty="0">
              <a:latin typeface="等线" panose="02010600030101010101" pitchFamily="2" charset="-122"/>
              <a:ea typeface="等线" panose="02010600030101010101" pitchFamily="2" charset="-122"/>
            </a:endParaRPr>
          </a:p>
          <a:p>
            <a:pPr lvl="1">
              <a:lnSpc>
                <a:spcPct val="150000"/>
              </a:lnSpc>
            </a:pPr>
            <a:r>
              <a:rPr lang="en-US" altLang="zh-CN" kern="0" dirty="0">
                <a:latin typeface="等线" panose="02010600030101010101" pitchFamily="2" charset="-122"/>
                <a:ea typeface="等线" panose="02010600030101010101" pitchFamily="2" charset="-122"/>
              </a:rPr>
              <a:t>Quadrics</a:t>
            </a:r>
            <a:r>
              <a:rPr lang="zh-CN" altLang="en-US" kern="0" dirty="0">
                <a:latin typeface="等线" panose="02010600030101010101" pitchFamily="2" charset="-122"/>
                <a:ea typeface="等线" panose="02010600030101010101" pitchFamily="2" charset="-122"/>
              </a:rPr>
              <a:t>网卡</a:t>
            </a:r>
            <a:endParaRPr lang="en-US" altLang="zh-CN" kern="0" dirty="0">
              <a:latin typeface="等线" panose="02010600030101010101" pitchFamily="2" charset="-122"/>
              <a:ea typeface="等线" panose="02010600030101010101" pitchFamily="2" charset="-122"/>
            </a:endParaRPr>
          </a:p>
          <a:p>
            <a:pPr lvl="1">
              <a:lnSpc>
                <a:spcPct val="150000"/>
              </a:lnSpc>
            </a:pPr>
            <a:r>
              <a:rPr lang="en-US" altLang="zh-CN" kern="0" dirty="0">
                <a:latin typeface="等线" panose="02010600030101010101" pitchFamily="2" charset="-122"/>
                <a:ea typeface="等线" panose="02010600030101010101" pitchFamily="2" charset="-122"/>
              </a:rPr>
              <a:t>IBM </a:t>
            </a:r>
            <a:r>
              <a:rPr lang="en-US" altLang="zh-CN" kern="0" dirty="0" err="1">
                <a:latin typeface="等线" panose="02010600030101010101" pitchFamily="2" charset="-122"/>
                <a:ea typeface="等线" panose="02010600030101010101" pitchFamily="2" charset="-122"/>
              </a:rPr>
              <a:t>BlueGene</a:t>
            </a:r>
            <a:r>
              <a:rPr lang="en-US" altLang="zh-CN" kern="0" dirty="0">
                <a:latin typeface="等线" panose="02010600030101010101" pitchFamily="2" charset="-122"/>
                <a:ea typeface="等线" panose="02010600030101010101" pitchFamily="2" charset="-122"/>
              </a:rPr>
              <a:t>/Q</a:t>
            </a:r>
          </a:p>
          <a:p>
            <a:pPr lvl="1">
              <a:lnSpc>
                <a:spcPct val="150000"/>
              </a:lnSpc>
            </a:pPr>
            <a:r>
              <a:rPr lang="en-US" altLang="zh-CN" kern="0" dirty="0">
                <a:latin typeface="等线" panose="02010600030101010101" pitchFamily="2" charset="-122"/>
                <a:ea typeface="等线" panose="02010600030101010101" pitchFamily="2" charset="-122"/>
              </a:rPr>
              <a:t>Mellanox</a:t>
            </a:r>
            <a:r>
              <a:rPr lang="zh-CN" altLang="en-US" kern="0" dirty="0">
                <a:latin typeface="等线" panose="02010600030101010101" pitchFamily="2" charset="-122"/>
                <a:ea typeface="等线" panose="02010600030101010101" pitchFamily="2" charset="-122"/>
              </a:rPr>
              <a:t>公司的</a:t>
            </a:r>
            <a:r>
              <a:rPr lang="en-US" altLang="zh-CN" kern="0" dirty="0" err="1">
                <a:latin typeface="等线" panose="02010600030101010101" pitchFamily="2" charset="-122"/>
                <a:ea typeface="等线" panose="02010600030101010101" pitchFamily="2" charset="-122"/>
              </a:rPr>
              <a:t>ConnectX</a:t>
            </a:r>
            <a:r>
              <a:rPr lang="zh-CN" altLang="en-US" kern="0" dirty="0">
                <a:latin typeface="等线" panose="02010600030101010101" pitchFamily="2" charset="-122"/>
                <a:ea typeface="等线" panose="02010600030101010101" pitchFamily="2" charset="-122"/>
              </a:rPr>
              <a:t>系列网卡</a:t>
            </a:r>
            <a:endParaRPr lang="en-US" altLang="zh-CN" b="0"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796239329"/>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55329">
            <a:extLst>
              <a:ext uri="{FF2B5EF4-FFF2-40B4-BE49-F238E27FC236}">
                <a16:creationId xmlns:a16="http://schemas.microsoft.com/office/drawing/2014/main" id="{6F495C33-14FD-08EE-E1CC-425B6798B7B0}"/>
              </a:ext>
            </a:extLst>
          </p:cNvPr>
          <p:cNvSpPr txBox="1">
            <a:spLocks/>
          </p:cNvSpPr>
          <p:nvPr/>
        </p:nvSpPr>
        <p:spPr bwMode="auto">
          <a:xfrm>
            <a:off x="357018" y="304800"/>
            <a:ext cx="7936082" cy="511673"/>
          </a:xfrm>
          <a:prstGeom prst="rect">
            <a:avLst/>
          </a:prstGeom>
          <a:noFill/>
          <a:ln w="12700">
            <a:noFill/>
            <a:miter lim="800000"/>
          </a:ln>
        </p:spPr>
        <p:txBody>
          <a:bodyPr vert="horz" wrap="square" lIns="90487" tIns="44450" rIns="90487" bIns="44450" numCol="1" anchor="ctr" anchorCtr="0" compatLnSpc="1"/>
          <a:lstStyle>
            <a:lvl1pPr marL="119380" indent="-119380" algn="l" rtl="0" eaLnBrk="1" fontAlgn="base" hangingPunct="1">
              <a:spcBef>
                <a:spcPct val="0"/>
              </a:spcBef>
              <a:spcAft>
                <a:spcPct val="0"/>
              </a:spcAft>
              <a:defRPr sz="3600" b="1">
                <a:solidFill>
                  <a:schemeClr val="tx1"/>
                </a:solidFill>
                <a:latin typeface="Calibri"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itchFamily="34" charset="0"/>
              </a:defRPr>
            </a:lvl2pPr>
            <a:lvl3pPr marL="119380" indent="-119380" algn="l" rtl="0" eaLnBrk="1" fontAlgn="base" hangingPunct="1">
              <a:spcBef>
                <a:spcPct val="0"/>
              </a:spcBef>
              <a:spcAft>
                <a:spcPct val="0"/>
              </a:spcAft>
              <a:defRPr sz="3600" b="1">
                <a:solidFill>
                  <a:schemeClr val="tx1"/>
                </a:solidFill>
                <a:latin typeface="Arial Narrow" pitchFamily="34" charset="0"/>
              </a:defRPr>
            </a:lvl3pPr>
            <a:lvl4pPr marL="119380" indent="-119380" algn="l" rtl="0" eaLnBrk="1" fontAlgn="base" hangingPunct="1">
              <a:spcBef>
                <a:spcPct val="0"/>
              </a:spcBef>
              <a:spcAft>
                <a:spcPct val="0"/>
              </a:spcAft>
              <a:defRPr sz="3600" b="1">
                <a:solidFill>
                  <a:schemeClr val="tx1"/>
                </a:solidFill>
                <a:latin typeface="Arial Narrow" pitchFamily="34" charset="0"/>
              </a:defRPr>
            </a:lvl4pPr>
            <a:lvl5pPr marL="119380" indent="-119380" algn="l" rtl="0" eaLnBrk="1" fontAlgn="base" hangingPunct="1">
              <a:spcBef>
                <a:spcPct val="0"/>
              </a:spcBef>
              <a:spcAft>
                <a:spcPct val="0"/>
              </a:spcAft>
              <a:defRPr sz="3600" b="1">
                <a:solidFill>
                  <a:schemeClr val="tx1"/>
                </a:solidFill>
                <a:latin typeface="Arial Narrow"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a:lstStyle>
          <a:p>
            <a:r>
              <a:rPr lang="zh-CN" altLang="en-US" sz="3200" kern="0" dirty="0">
                <a:latin typeface="等线" panose="02010600030101010101" pitchFamily="2" charset="-122"/>
                <a:ea typeface="等线" panose="02010600030101010101" pitchFamily="2" charset="-122"/>
              </a:rPr>
              <a:t>基于交换机的全局同步</a:t>
            </a:r>
            <a:endParaRPr lang="en-US" altLang="zh-CN" sz="3200" kern="0" dirty="0">
              <a:latin typeface="等线" panose="02010600030101010101" pitchFamily="2" charset="-122"/>
              <a:ea typeface="等线" panose="02010600030101010101" pitchFamily="2" charset="-122"/>
            </a:endParaRPr>
          </a:p>
        </p:txBody>
      </p:sp>
      <p:sp>
        <p:nvSpPr>
          <p:cNvPr id="5" name="文本占位符 355330">
            <a:extLst>
              <a:ext uri="{FF2B5EF4-FFF2-40B4-BE49-F238E27FC236}">
                <a16:creationId xmlns:a16="http://schemas.microsoft.com/office/drawing/2014/main" id="{3ECD4456-6B9E-CD61-ACB8-05AD47117716}"/>
              </a:ext>
            </a:extLst>
          </p:cNvPr>
          <p:cNvSpPr txBox="1">
            <a:spLocks/>
          </p:cNvSpPr>
          <p:nvPr/>
        </p:nvSpPr>
        <p:spPr bwMode="auto">
          <a:xfrm>
            <a:off x="357018" y="876300"/>
            <a:ext cx="7936082" cy="56769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zh-CN" altLang="en-US" kern="0" dirty="0">
                <a:latin typeface="等线" panose="02010600030101010101" pitchFamily="2" charset="-122"/>
                <a:ea typeface="等线" panose="02010600030101010101" pitchFamily="2" charset="-122"/>
              </a:rPr>
              <a:t>基于网卡的集合操作加速卸载有两方面不足</a:t>
            </a:r>
            <a:endParaRPr lang="en-US" altLang="zh-CN" kern="0" dirty="0">
              <a:latin typeface="等线" panose="02010600030101010101" pitchFamily="2" charset="-122"/>
              <a:ea typeface="等线" panose="02010600030101010101" pitchFamily="2" charset="-122"/>
            </a:endParaRPr>
          </a:p>
          <a:p>
            <a:pPr lvl="1">
              <a:lnSpc>
                <a:spcPct val="150000"/>
              </a:lnSpc>
            </a:pPr>
            <a:r>
              <a:rPr lang="en-US" altLang="zh-CN" kern="0" dirty="0">
                <a:latin typeface="等线" panose="02010600030101010101" pitchFamily="2" charset="-122"/>
                <a:ea typeface="等线" panose="02010600030101010101" pitchFamily="2" charset="-122"/>
              </a:rPr>
              <a:t>1.</a:t>
            </a:r>
            <a:r>
              <a:rPr lang="zh-CN" altLang="en-US" kern="0" dirty="0">
                <a:latin typeface="等线" panose="02010600030101010101" pitchFamily="2" charset="-122"/>
                <a:ea typeface="等线" panose="02010600030101010101" pitchFamily="2" charset="-122"/>
              </a:rPr>
              <a:t>无法减少集合操作在网络中的流量</a:t>
            </a:r>
            <a:endParaRPr lang="en-US" altLang="zh-CN" kern="0" dirty="0">
              <a:latin typeface="等线" panose="02010600030101010101" pitchFamily="2" charset="-122"/>
              <a:ea typeface="等线" panose="02010600030101010101" pitchFamily="2" charset="-122"/>
            </a:endParaRPr>
          </a:p>
          <a:p>
            <a:pPr lvl="1">
              <a:lnSpc>
                <a:spcPct val="150000"/>
              </a:lnSpc>
            </a:pPr>
            <a:r>
              <a:rPr lang="en-US" altLang="zh-CN" kern="0" dirty="0">
                <a:latin typeface="等线" panose="02010600030101010101" pitchFamily="2" charset="-122"/>
                <a:ea typeface="等线" panose="02010600030101010101" pitchFamily="2" charset="-122"/>
              </a:rPr>
              <a:t>2.</a:t>
            </a:r>
            <a:r>
              <a:rPr lang="zh-CN" altLang="en-US" kern="0" dirty="0">
                <a:latin typeface="等线" panose="02010600030101010101" pitchFamily="2" charset="-122"/>
                <a:ea typeface="等线" panose="02010600030101010101" pitchFamily="2" charset="-122"/>
              </a:rPr>
              <a:t>其性能和网络拓扑的选择关系密切</a:t>
            </a:r>
            <a:endParaRPr lang="en-US" altLang="zh-CN" kern="0" dirty="0">
              <a:latin typeface="等线" panose="02010600030101010101" pitchFamily="2" charset="-122"/>
              <a:ea typeface="等线" panose="02010600030101010101" pitchFamily="2" charset="-122"/>
            </a:endParaRPr>
          </a:p>
          <a:p>
            <a:pPr>
              <a:lnSpc>
                <a:spcPct val="150000"/>
              </a:lnSpc>
            </a:pPr>
            <a:r>
              <a:rPr lang="zh-CN" altLang="en-US" kern="0" dirty="0">
                <a:latin typeface="等线" panose="02010600030101010101" pitchFamily="2" charset="-122"/>
                <a:ea typeface="等线" panose="02010600030101010101" pitchFamily="2" charset="-122"/>
              </a:rPr>
              <a:t>基于交换机的全局同步的优势</a:t>
            </a:r>
            <a:endParaRPr lang="en-US" altLang="zh-CN" kern="0" dirty="0">
              <a:latin typeface="等线" panose="02010600030101010101" pitchFamily="2" charset="-122"/>
              <a:ea typeface="等线" panose="02010600030101010101" pitchFamily="2" charset="-122"/>
            </a:endParaRPr>
          </a:p>
          <a:p>
            <a:pPr lvl="1">
              <a:lnSpc>
                <a:spcPct val="150000"/>
              </a:lnSpc>
            </a:pPr>
            <a:r>
              <a:rPr lang="en-US" altLang="zh-CN" kern="0" dirty="0">
                <a:latin typeface="等线" panose="02010600030101010101" pitchFamily="2" charset="-122"/>
                <a:ea typeface="等线" panose="02010600030101010101" pitchFamily="2" charset="-122"/>
              </a:rPr>
              <a:t>1.</a:t>
            </a:r>
            <a:r>
              <a:rPr lang="zh-CN" altLang="en-US" kern="0" dirty="0">
                <a:latin typeface="等线" panose="02010600030101010101" pitchFamily="2" charset="-122"/>
                <a:ea typeface="等线" panose="02010600030101010101" pitchFamily="2" charset="-122"/>
              </a:rPr>
              <a:t>集合操作的计算部分由交换机完成，处理器资源得到一定程度的释放</a:t>
            </a:r>
            <a:endParaRPr lang="en-US" altLang="zh-CN" kern="0" dirty="0">
              <a:latin typeface="等线" panose="02010600030101010101" pitchFamily="2" charset="-122"/>
              <a:ea typeface="等线" panose="02010600030101010101" pitchFamily="2" charset="-122"/>
            </a:endParaRPr>
          </a:p>
          <a:p>
            <a:pPr lvl="1">
              <a:lnSpc>
                <a:spcPct val="150000"/>
              </a:lnSpc>
            </a:pPr>
            <a:r>
              <a:rPr lang="en-US" altLang="zh-CN" kern="0" dirty="0">
                <a:latin typeface="等线" panose="02010600030101010101" pitchFamily="2" charset="-122"/>
                <a:ea typeface="等线" panose="02010600030101010101" pitchFamily="2" charset="-122"/>
              </a:rPr>
              <a:t>2.</a:t>
            </a:r>
            <a:r>
              <a:rPr lang="zh-CN" altLang="en-US" kern="0" dirty="0">
                <a:latin typeface="等线" panose="02010600030101010101" pitchFamily="2" charset="-122"/>
                <a:ea typeface="等线" panose="02010600030101010101" pitchFamily="2" charset="-122"/>
              </a:rPr>
              <a:t>对于规约操作，每级交换机在完成计算后，其出端口流量相比入端口流量有所降低，有利于提高整体网络性能</a:t>
            </a:r>
            <a:endParaRPr lang="en-US" altLang="zh-CN"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9460374"/>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55329">
            <a:extLst>
              <a:ext uri="{FF2B5EF4-FFF2-40B4-BE49-F238E27FC236}">
                <a16:creationId xmlns:a16="http://schemas.microsoft.com/office/drawing/2014/main" id="{6F495C33-14FD-08EE-E1CC-425B6798B7B0}"/>
              </a:ext>
            </a:extLst>
          </p:cNvPr>
          <p:cNvSpPr txBox="1">
            <a:spLocks/>
          </p:cNvSpPr>
          <p:nvPr/>
        </p:nvSpPr>
        <p:spPr bwMode="auto">
          <a:xfrm>
            <a:off x="357018" y="304800"/>
            <a:ext cx="7936082" cy="511673"/>
          </a:xfrm>
          <a:prstGeom prst="rect">
            <a:avLst/>
          </a:prstGeom>
          <a:noFill/>
          <a:ln w="12700">
            <a:noFill/>
            <a:miter lim="800000"/>
          </a:ln>
        </p:spPr>
        <p:txBody>
          <a:bodyPr vert="horz" wrap="square" lIns="90487" tIns="44450" rIns="90487" bIns="44450" numCol="1" anchor="ctr" anchorCtr="0" compatLnSpc="1"/>
          <a:lstStyle>
            <a:lvl1pPr marL="119380" indent="-119380" algn="l" rtl="0" eaLnBrk="1" fontAlgn="base" hangingPunct="1">
              <a:spcBef>
                <a:spcPct val="0"/>
              </a:spcBef>
              <a:spcAft>
                <a:spcPct val="0"/>
              </a:spcAft>
              <a:defRPr sz="3600" b="1">
                <a:solidFill>
                  <a:schemeClr val="tx1"/>
                </a:solidFill>
                <a:latin typeface="Calibri"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itchFamily="34" charset="0"/>
              </a:defRPr>
            </a:lvl2pPr>
            <a:lvl3pPr marL="119380" indent="-119380" algn="l" rtl="0" eaLnBrk="1" fontAlgn="base" hangingPunct="1">
              <a:spcBef>
                <a:spcPct val="0"/>
              </a:spcBef>
              <a:spcAft>
                <a:spcPct val="0"/>
              </a:spcAft>
              <a:defRPr sz="3600" b="1">
                <a:solidFill>
                  <a:schemeClr val="tx1"/>
                </a:solidFill>
                <a:latin typeface="Arial Narrow" pitchFamily="34" charset="0"/>
              </a:defRPr>
            </a:lvl3pPr>
            <a:lvl4pPr marL="119380" indent="-119380" algn="l" rtl="0" eaLnBrk="1" fontAlgn="base" hangingPunct="1">
              <a:spcBef>
                <a:spcPct val="0"/>
              </a:spcBef>
              <a:spcAft>
                <a:spcPct val="0"/>
              </a:spcAft>
              <a:defRPr sz="3600" b="1">
                <a:solidFill>
                  <a:schemeClr val="tx1"/>
                </a:solidFill>
                <a:latin typeface="Arial Narrow" pitchFamily="34" charset="0"/>
              </a:defRPr>
            </a:lvl4pPr>
            <a:lvl5pPr marL="119380" indent="-119380" algn="l" rtl="0" eaLnBrk="1" fontAlgn="base" hangingPunct="1">
              <a:spcBef>
                <a:spcPct val="0"/>
              </a:spcBef>
              <a:spcAft>
                <a:spcPct val="0"/>
              </a:spcAft>
              <a:defRPr sz="3600" b="1">
                <a:solidFill>
                  <a:schemeClr val="tx1"/>
                </a:solidFill>
                <a:latin typeface="Arial Narrow"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a:lstStyle>
          <a:p>
            <a:r>
              <a:rPr lang="zh-CN" altLang="en-US" sz="3200" kern="0" dirty="0">
                <a:latin typeface="等线" panose="02010600030101010101" pitchFamily="2" charset="-122"/>
                <a:ea typeface="等线" panose="02010600030101010101" pitchFamily="2" charset="-122"/>
              </a:rPr>
              <a:t>基于交换机的全局同步</a:t>
            </a:r>
            <a:endParaRPr lang="en-US" altLang="zh-CN" sz="3200" kern="0" dirty="0">
              <a:latin typeface="等线" panose="02010600030101010101" pitchFamily="2" charset="-122"/>
              <a:ea typeface="等线" panose="02010600030101010101" pitchFamily="2" charset="-122"/>
            </a:endParaRPr>
          </a:p>
        </p:txBody>
      </p:sp>
      <p:sp>
        <p:nvSpPr>
          <p:cNvPr id="5" name="文本占位符 355330">
            <a:extLst>
              <a:ext uri="{FF2B5EF4-FFF2-40B4-BE49-F238E27FC236}">
                <a16:creationId xmlns:a16="http://schemas.microsoft.com/office/drawing/2014/main" id="{3ECD4456-6B9E-CD61-ACB8-05AD47117716}"/>
              </a:ext>
            </a:extLst>
          </p:cNvPr>
          <p:cNvSpPr txBox="1">
            <a:spLocks/>
          </p:cNvSpPr>
          <p:nvPr/>
        </p:nvSpPr>
        <p:spPr bwMode="auto">
          <a:xfrm>
            <a:off x="357018" y="876300"/>
            <a:ext cx="7936082" cy="56769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zh-CN" altLang="en-US" kern="0" dirty="0">
                <a:latin typeface="等线" panose="02010600030101010101" pitchFamily="2" charset="-122"/>
                <a:ea typeface="等线" panose="02010600030101010101" pitchFamily="2" charset="-122"/>
              </a:rPr>
              <a:t>专用全局同步网络</a:t>
            </a:r>
            <a:r>
              <a:rPr lang="en-US" altLang="zh-CN" kern="0" dirty="0">
                <a:latin typeface="等线" panose="02010600030101010101" pitchFamily="2" charset="-122"/>
                <a:ea typeface="等线" panose="02010600030101010101" pitchFamily="2" charset="-122"/>
              </a:rPr>
              <a:t>G-Net</a:t>
            </a:r>
          </a:p>
          <a:p>
            <a:pPr lvl="1">
              <a:lnSpc>
                <a:spcPct val="150000"/>
              </a:lnSpc>
            </a:pPr>
            <a:r>
              <a:rPr lang="zh-CN" altLang="en-US" kern="0" dirty="0">
                <a:latin typeface="等线" panose="02010600030101010101" pitchFamily="2" charset="-122"/>
                <a:ea typeface="等线" panose="02010600030101010101" pitchFamily="2" charset="-122"/>
              </a:rPr>
              <a:t>用于曙光</a:t>
            </a:r>
            <a:r>
              <a:rPr lang="en-US" altLang="zh-CN" kern="0" dirty="0">
                <a:latin typeface="等线" panose="02010600030101010101" pitchFamily="2" charset="-122"/>
                <a:ea typeface="等线" panose="02010600030101010101" pitchFamily="2" charset="-122"/>
              </a:rPr>
              <a:t>6000</a:t>
            </a:r>
            <a:r>
              <a:rPr lang="zh-CN" altLang="en-US" kern="0" dirty="0">
                <a:latin typeface="等线" panose="02010600030101010101" pitchFamily="2" charset="-122"/>
                <a:ea typeface="等线" panose="02010600030101010101" pitchFamily="2" charset="-122"/>
              </a:rPr>
              <a:t>超级计算机中，实现快速同步</a:t>
            </a:r>
            <a:endParaRPr lang="en-US" altLang="zh-CN" kern="0" dirty="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502E383B-FA09-89F2-C65E-DE981BFF2F51}"/>
              </a:ext>
            </a:extLst>
          </p:cNvPr>
          <p:cNvPicPr>
            <a:picLocks noChangeAspect="1"/>
          </p:cNvPicPr>
          <p:nvPr/>
        </p:nvPicPr>
        <p:blipFill>
          <a:blip r:embed="rId2"/>
          <a:stretch>
            <a:fillRect/>
          </a:stretch>
        </p:blipFill>
        <p:spPr>
          <a:xfrm>
            <a:off x="751395" y="2087249"/>
            <a:ext cx="7784762" cy="4380226"/>
          </a:xfrm>
          <a:prstGeom prst="rect">
            <a:avLst/>
          </a:prstGeom>
        </p:spPr>
      </p:pic>
    </p:spTree>
    <p:extLst>
      <p:ext uri="{BB962C8B-B14F-4D97-AF65-F5344CB8AC3E}">
        <p14:creationId xmlns:p14="http://schemas.microsoft.com/office/powerpoint/2010/main" val="9145523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算法</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存在的问题</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此算法可以保证互斥访问临界资源，但两个进程必须</a:t>
            </a:r>
            <a:r>
              <a:rPr lang="zh-CN" altLang="en-US" dirty="0">
                <a:solidFill>
                  <a:srgbClr val="C00000"/>
                </a:solidFill>
                <a:latin typeface="等线" panose="02010600030101010101" pitchFamily="2" charset="-122"/>
                <a:ea typeface="等线" panose="02010600030101010101" pitchFamily="2" charset="-122"/>
              </a:rPr>
              <a:t>以交替次序</a:t>
            </a:r>
            <a:r>
              <a:rPr lang="zh-CN" altLang="en-US" dirty="0">
                <a:latin typeface="等线" panose="02010600030101010101" pitchFamily="2" charset="-122"/>
                <a:ea typeface="等线" panose="02010600030101010101" pitchFamily="2" charset="-122"/>
              </a:rPr>
              <a:t>进入临界区</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此算法不能保证实现</a:t>
            </a:r>
            <a:r>
              <a:rPr lang="zh-CN" altLang="en-US" dirty="0">
                <a:solidFill>
                  <a:srgbClr val="C00000"/>
                </a:solidFill>
                <a:latin typeface="等线" panose="02010600030101010101" pitchFamily="2" charset="-122"/>
                <a:ea typeface="等线" panose="02010600030101010101" pitchFamily="2" charset="-122"/>
              </a:rPr>
              <a:t>空闲让进</a:t>
            </a:r>
            <a:r>
              <a:rPr lang="zh-CN" altLang="en-US" dirty="0">
                <a:latin typeface="等线" panose="02010600030101010101" pitchFamily="2" charset="-122"/>
                <a:ea typeface="等线" panose="02010600030101010101" pitchFamily="2" charset="-122"/>
              </a:rPr>
              <a:t>准则</a:t>
            </a:r>
          </a:p>
        </p:txBody>
      </p:sp>
    </p:spTree>
    <p:extLst>
      <p:ext uri="{BB962C8B-B14F-4D97-AF65-F5344CB8AC3E}">
        <p14:creationId xmlns:p14="http://schemas.microsoft.com/office/powerpoint/2010/main" val="1692791079"/>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55329">
            <a:extLst>
              <a:ext uri="{FF2B5EF4-FFF2-40B4-BE49-F238E27FC236}">
                <a16:creationId xmlns:a16="http://schemas.microsoft.com/office/drawing/2014/main" id="{6F495C33-14FD-08EE-E1CC-425B6798B7B0}"/>
              </a:ext>
            </a:extLst>
          </p:cNvPr>
          <p:cNvSpPr txBox="1">
            <a:spLocks/>
          </p:cNvSpPr>
          <p:nvPr/>
        </p:nvSpPr>
        <p:spPr bwMode="auto">
          <a:xfrm>
            <a:off x="357018" y="304800"/>
            <a:ext cx="7936082" cy="511673"/>
          </a:xfrm>
          <a:prstGeom prst="rect">
            <a:avLst/>
          </a:prstGeom>
          <a:noFill/>
          <a:ln w="12700">
            <a:noFill/>
            <a:miter lim="800000"/>
          </a:ln>
        </p:spPr>
        <p:txBody>
          <a:bodyPr vert="horz" wrap="square" lIns="90487" tIns="44450" rIns="90487" bIns="44450" numCol="1" anchor="ctr" anchorCtr="0" compatLnSpc="1"/>
          <a:lstStyle>
            <a:lvl1pPr marL="119380" indent="-119380" algn="l" rtl="0" eaLnBrk="1" fontAlgn="base" hangingPunct="1">
              <a:spcBef>
                <a:spcPct val="0"/>
              </a:spcBef>
              <a:spcAft>
                <a:spcPct val="0"/>
              </a:spcAft>
              <a:defRPr sz="3600" b="1">
                <a:solidFill>
                  <a:schemeClr val="tx1"/>
                </a:solidFill>
                <a:latin typeface="Calibri"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itchFamily="34" charset="0"/>
              </a:defRPr>
            </a:lvl2pPr>
            <a:lvl3pPr marL="119380" indent="-119380" algn="l" rtl="0" eaLnBrk="1" fontAlgn="base" hangingPunct="1">
              <a:spcBef>
                <a:spcPct val="0"/>
              </a:spcBef>
              <a:spcAft>
                <a:spcPct val="0"/>
              </a:spcAft>
              <a:defRPr sz="3600" b="1">
                <a:solidFill>
                  <a:schemeClr val="tx1"/>
                </a:solidFill>
                <a:latin typeface="Arial Narrow" pitchFamily="34" charset="0"/>
              </a:defRPr>
            </a:lvl3pPr>
            <a:lvl4pPr marL="119380" indent="-119380" algn="l" rtl="0" eaLnBrk="1" fontAlgn="base" hangingPunct="1">
              <a:spcBef>
                <a:spcPct val="0"/>
              </a:spcBef>
              <a:spcAft>
                <a:spcPct val="0"/>
              </a:spcAft>
              <a:defRPr sz="3600" b="1">
                <a:solidFill>
                  <a:schemeClr val="tx1"/>
                </a:solidFill>
                <a:latin typeface="Arial Narrow" pitchFamily="34" charset="0"/>
              </a:defRPr>
            </a:lvl4pPr>
            <a:lvl5pPr marL="119380" indent="-119380" algn="l" rtl="0" eaLnBrk="1" fontAlgn="base" hangingPunct="1">
              <a:spcBef>
                <a:spcPct val="0"/>
              </a:spcBef>
              <a:spcAft>
                <a:spcPct val="0"/>
              </a:spcAft>
              <a:defRPr sz="3600" b="1">
                <a:solidFill>
                  <a:schemeClr val="tx1"/>
                </a:solidFill>
                <a:latin typeface="Arial Narrow"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a:lstStyle>
          <a:p>
            <a:r>
              <a:rPr lang="zh-CN" altLang="en-US" sz="3200" kern="0" dirty="0">
                <a:latin typeface="等线" panose="02010600030101010101" pitchFamily="2" charset="-122"/>
                <a:ea typeface="等线" panose="02010600030101010101" pitchFamily="2" charset="-122"/>
              </a:rPr>
              <a:t>基于交换机的全局同步</a:t>
            </a:r>
            <a:endParaRPr lang="en-US" altLang="zh-CN" sz="3200" kern="0" dirty="0">
              <a:latin typeface="等线" panose="02010600030101010101" pitchFamily="2" charset="-122"/>
              <a:ea typeface="等线" panose="02010600030101010101" pitchFamily="2" charset="-122"/>
            </a:endParaRPr>
          </a:p>
        </p:txBody>
      </p:sp>
      <p:sp>
        <p:nvSpPr>
          <p:cNvPr id="5" name="文本占位符 355330">
            <a:extLst>
              <a:ext uri="{FF2B5EF4-FFF2-40B4-BE49-F238E27FC236}">
                <a16:creationId xmlns:a16="http://schemas.microsoft.com/office/drawing/2014/main" id="{3ECD4456-6B9E-CD61-ACB8-05AD47117716}"/>
              </a:ext>
            </a:extLst>
          </p:cNvPr>
          <p:cNvSpPr txBox="1">
            <a:spLocks/>
          </p:cNvSpPr>
          <p:nvPr/>
        </p:nvSpPr>
        <p:spPr bwMode="auto">
          <a:xfrm>
            <a:off x="357018" y="876300"/>
            <a:ext cx="7936082" cy="56769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zh-CN" altLang="en-US" kern="0" dirty="0">
                <a:latin typeface="等线" panose="02010600030101010101" pitchFamily="2" charset="-122"/>
                <a:ea typeface="等线" panose="02010600030101010101" pitchFamily="2" charset="-122"/>
              </a:rPr>
              <a:t>专用全局同步网络</a:t>
            </a:r>
            <a:r>
              <a:rPr lang="en-US" altLang="zh-CN" kern="0" dirty="0">
                <a:latin typeface="等线" panose="02010600030101010101" pitchFamily="2" charset="-122"/>
                <a:ea typeface="等线" panose="02010600030101010101" pitchFamily="2" charset="-122"/>
              </a:rPr>
              <a:t>G-Net</a:t>
            </a:r>
          </a:p>
          <a:p>
            <a:pPr lvl="1">
              <a:lnSpc>
                <a:spcPct val="150000"/>
              </a:lnSpc>
            </a:pPr>
            <a:r>
              <a:rPr lang="zh-CN" altLang="en-US" kern="0" dirty="0">
                <a:latin typeface="等线" panose="02010600030101010101" pitchFamily="2" charset="-122"/>
                <a:ea typeface="等线" panose="02010600030101010101" pitchFamily="2" charset="-122"/>
              </a:rPr>
              <a:t>该网络单独承载全部的</a:t>
            </a:r>
            <a:r>
              <a:rPr lang="en-US" altLang="zh-CN" kern="0" dirty="0" err="1">
                <a:latin typeface="等线" panose="02010600030101010101" pitchFamily="2" charset="-122"/>
                <a:ea typeface="等线" panose="02010600030101010101" pitchFamily="2" charset="-122"/>
              </a:rPr>
              <a:t>AllReduce</a:t>
            </a:r>
            <a:r>
              <a:rPr lang="zh-CN" altLang="en-US" kern="0" dirty="0">
                <a:latin typeface="等线" panose="02010600030101010101" pitchFamily="2" charset="-122"/>
                <a:ea typeface="等线" panose="02010600030101010101" pitchFamily="2" charset="-122"/>
              </a:rPr>
              <a:t>流量</a:t>
            </a:r>
            <a:endParaRPr lang="en-US" altLang="zh-CN" kern="0" dirty="0">
              <a:latin typeface="等线" panose="02010600030101010101" pitchFamily="2" charset="-122"/>
              <a:ea typeface="等线" panose="02010600030101010101" pitchFamily="2" charset="-122"/>
            </a:endParaRPr>
          </a:p>
          <a:p>
            <a:pPr lvl="1">
              <a:lnSpc>
                <a:spcPct val="150000"/>
              </a:lnSpc>
            </a:pPr>
            <a:r>
              <a:rPr lang="en-US" altLang="zh-CN" kern="0" dirty="0">
                <a:latin typeface="等线" panose="02010600030101010101" pitchFamily="2" charset="-122"/>
                <a:ea typeface="等线" panose="02010600030101010101" pitchFamily="2" charset="-122"/>
              </a:rPr>
              <a:t>G-Net</a:t>
            </a:r>
            <a:r>
              <a:rPr lang="zh-CN" altLang="en-US" kern="0" dirty="0">
                <a:latin typeface="等线" panose="02010600030101010101" pitchFamily="2" charset="-122"/>
                <a:ea typeface="等线" panose="02010600030101010101" pitchFamily="2" charset="-122"/>
              </a:rPr>
              <a:t>定义了规约树导引规约数据走向，树的叶子是计算节点，中间节点和根节点是交换机</a:t>
            </a:r>
            <a:endParaRPr lang="en-US" altLang="zh-CN" kern="0" dirty="0">
              <a:latin typeface="等线" panose="02010600030101010101" pitchFamily="2" charset="-122"/>
              <a:ea typeface="等线" panose="02010600030101010101" pitchFamily="2" charset="-122"/>
            </a:endParaRPr>
          </a:p>
          <a:p>
            <a:pPr lvl="1">
              <a:lnSpc>
                <a:spcPct val="150000"/>
              </a:lnSpc>
            </a:pPr>
            <a:r>
              <a:rPr lang="en-US" altLang="zh-CN" kern="0" dirty="0">
                <a:latin typeface="等线" panose="02010600030101010101" pitchFamily="2" charset="-122"/>
                <a:ea typeface="等线" panose="02010600030101010101" pitchFamily="2" charset="-122"/>
              </a:rPr>
              <a:t>G-Net</a:t>
            </a:r>
            <a:r>
              <a:rPr lang="zh-CN" altLang="en-US" kern="0" dirty="0">
                <a:latin typeface="等线" panose="02010600030101010101" pitchFamily="2" charset="-122"/>
                <a:ea typeface="等线" panose="02010600030101010101" pitchFamily="2" charset="-122"/>
              </a:rPr>
              <a:t>遵循以下工作方式</a:t>
            </a:r>
            <a:endParaRPr lang="en-US" altLang="zh-CN" kern="0" dirty="0">
              <a:latin typeface="等线" panose="02010600030101010101" pitchFamily="2" charset="-122"/>
              <a:ea typeface="等线" panose="02010600030101010101" pitchFamily="2" charset="-122"/>
            </a:endParaRPr>
          </a:p>
          <a:p>
            <a:pPr lvl="2">
              <a:lnSpc>
                <a:spcPct val="150000"/>
              </a:lnSpc>
            </a:pPr>
            <a:r>
              <a:rPr lang="zh-CN" altLang="en-US" kern="0" dirty="0">
                <a:latin typeface="等线" panose="02010600030101010101" pitchFamily="2" charset="-122"/>
                <a:ea typeface="等线" panose="02010600030101010101" pitchFamily="2" charset="-122"/>
              </a:rPr>
              <a:t>计算节点向交换机发送要规约的数据，交换机对接收到的数据完成规约计算</a:t>
            </a:r>
            <a:endParaRPr lang="en-US" altLang="zh-CN" kern="0" dirty="0">
              <a:latin typeface="等线" panose="02010600030101010101" pitchFamily="2" charset="-122"/>
              <a:ea typeface="等线" panose="02010600030101010101" pitchFamily="2" charset="-122"/>
            </a:endParaRPr>
          </a:p>
          <a:p>
            <a:pPr lvl="2">
              <a:lnSpc>
                <a:spcPct val="150000"/>
              </a:lnSpc>
            </a:pPr>
            <a:r>
              <a:rPr lang="zh-CN" altLang="en-US" kern="0" dirty="0">
                <a:latin typeface="等线" panose="02010600030101010101" pitchFamily="2" charset="-122"/>
                <a:ea typeface="等线" panose="02010600030101010101" pitchFamily="2" charset="-122"/>
              </a:rPr>
              <a:t>若该交换机是规约树的根节点，则将计算结果沿着规约树广播，否则，将计算结果发送给自己的父节点</a:t>
            </a:r>
            <a:endParaRPr lang="en-US" altLang="zh-CN"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32351635"/>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55329">
            <a:extLst>
              <a:ext uri="{FF2B5EF4-FFF2-40B4-BE49-F238E27FC236}">
                <a16:creationId xmlns:a16="http://schemas.microsoft.com/office/drawing/2014/main" id="{6F495C33-14FD-08EE-E1CC-425B6798B7B0}"/>
              </a:ext>
            </a:extLst>
          </p:cNvPr>
          <p:cNvSpPr txBox="1">
            <a:spLocks/>
          </p:cNvSpPr>
          <p:nvPr/>
        </p:nvSpPr>
        <p:spPr bwMode="auto">
          <a:xfrm>
            <a:off x="357018" y="304800"/>
            <a:ext cx="7936082" cy="511673"/>
          </a:xfrm>
          <a:prstGeom prst="rect">
            <a:avLst/>
          </a:prstGeom>
          <a:noFill/>
          <a:ln w="12700">
            <a:noFill/>
            <a:miter lim="800000"/>
          </a:ln>
        </p:spPr>
        <p:txBody>
          <a:bodyPr vert="horz" wrap="square" lIns="90487" tIns="44450" rIns="90487" bIns="44450" numCol="1" anchor="ctr" anchorCtr="0" compatLnSpc="1"/>
          <a:lstStyle>
            <a:lvl1pPr marL="119380" indent="-119380" algn="l" rtl="0" eaLnBrk="1" fontAlgn="base" hangingPunct="1">
              <a:spcBef>
                <a:spcPct val="0"/>
              </a:spcBef>
              <a:spcAft>
                <a:spcPct val="0"/>
              </a:spcAft>
              <a:defRPr sz="3600" b="1">
                <a:solidFill>
                  <a:schemeClr val="tx1"/>
                </a:solidFill>
                <a:latin typeface="Calibri"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itchFamily="34" charset="0"/>
              </a:defRPr>
            </a:lvl2pPr>
            <a:lvl3pPr marL="119380" indent="-119380" algn="l" rtl="0" eaLnBrk="1" fontAlgn="base" hangingPunct="1">
              <a:spcBef>
                <a:spcPct val="0"/>
              </a:spcBef>
              <a:spcAft>
                <a:spcPct val="0"/>
              </a:spcAft>
              <a:defRPr sz="3600" b="1">
                <a:solidFill>
                  <a:schemeClr val="tx1"/>
                </a:solidFill>
                <a:latin typeface="Arial Narrow" pitchFamily="34" charset="0"/>
              </a:defRPr>
            </a:lvl3pPr>
            <a:lvl4pPr marL="119380" indent="-119380" algn="l" rtl="0" eaLnBrk="1" fontAlgn="base" hangingPunct="1">
              <a:spcBef>
                <a:spcPct val="0"/>
              </a:spcBef>
              <a:spcAft>
                <a:spcPct val="0"/>
              </a:spcAft>
              <a:defRPr sz="3600" b="1">
                <a:solidFill>
                  <a:schemeClr val="tx1"/>
                </a:solidFill>
                <a:latin typeface="Arial Narrow" pitchFamily="34" charset="0"/>
              </a:defRPr>
            </a:lvl4pPr>
            <a:lvl5pPr marL="119380" indent="-119380" algn="l" rtl="0" eaLnBrk="1" fontAlgn="base" hangingPunct="1">
              <a:spcBef>
                <a:spcPct val="0"/>
              </a:spcBef>
              <a:spcAft>
                <a:spcPct val="0"/>
              </a:spcAft>
              <a:defRPr sz="3600" b="1">
                <a:solidFill>
                  <a:schemeClr val="tx1"/>
                </a:solidFill>
                <a:latin typeface="Arial Narrow"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a:lstStyle>
          <a:p>
            <a:r>
              <a:rPr lang="zh-CN" altLang="en-US" sz="3200" kern="0" dirty="0">
                <a:latin typeface="等线" panose="02010600030101010101" pitchFamily="2" charset="-122"/>
                <a:ea typeface="等线" panose="02010600030101010101" pitchFamily="2" charset="-122"/>
              </a:rPr>
              <a:t>基于交换机的全局同步</a:t>
            </a:r>
            <a:endParaRPr lang="en-US" altLang="zh-CN" sz="3200" kern="0" dirty="0">
              <a:latin typeface="等线" panose="02010600030101010101" pitchFamily="2" charset="-122"/>
              <a:ea typeface="等线" panose="02010600030101010101" pitchFamily="2" charset="-122"/>
            </a:endParaRPr>
          </a:p>
        </p:txBody>
      </p:sp>
      <p:sp>
        <p:nvSpPr>
          <p:cNvPr id="5" name="文本占位符 355330">
            <a:extLst>
              <a:ext uri="{FF2B5EF4-FFF2-40B4-BE49-F238E27FC236}">
                <a16:creationId xmlns:a16="http://schemas.microsoft.com/office/drawing/2014/main" id="{3ECD4456-6B9E-CD61-ACB8-05AD47117716}"/>
              </a:ext>
            </a:extLst>
          </p:cNvPr>
          <p:cNvSpPr txBox="1">
            <a:spLocks/>
          </p:cNvSpPr>
          <p:nvPr/>
        </p:nvSpPr>
        <p:spPr bwMode="auto">
          <a:xfrm>
            <a:off x="357018" y="876300"/>
            <a:ext cx="7936082" cy="56769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zh-CN" altLang="en-US" kern="0" dirty="0">
                <a:latin typeface="等线" panose="02010600030101010101" pitchFamily="2" charset="-122"/>
                <a:ea typeface="等线" panose="02010600030101010101" pitchFamily="2" charset="-122"/>
              </a:rPr>
              <a:t>专用全局同步网络</a:t>
            </a:r>
            <a:r>
              <a:rPr lang="en-US" altLang="zh-CN" kern="0" dirty="0">
                <a:latin typeface="等线" panose="02010600030101010101" pitchFamily="2" charset="-122"/>
                <a:ea typeface="等线" panose="02010600030101010101" pitchFamily="2" charset="-122"/>
              </a:rPr>
              <a:t>G-Net</a:t>
            </a:r>
          </a:p>
          <a:p>
            <a:pPr lvl="1">
              <a:lnSpc>
                <a:spcPct val="150000"/>
              </a:lnSpc>
            </a:pPr>
            <a:r>
              <a:rPr lang="zh-CN" altLang="en-US" kern="0" dirty="0">
                <a:latin typeface="等线" panose="02010600030101010101" pitchFamily="2" charset="-122"/>
                <a:ea typeface="等线" panose="02010600030101010101" pitchFamily="2" charset="-122"/>
              </a:rPr>
              <a:t>为了进一步对短消息和长消息进行优化，</a:t>
            </a:r>
            <a:r>
              <a:rPr lang="en-US" altLang="zh-CN" kern="0" dirty="0">
                <a:latin typeface="等线" panose="02010600030101010101" pitchFamily="2" charset="-122"/>
                <a:ea typeface="等线" panose="02010600030101010101" pitchFamily="2" charset="-122"/>
              </a:rPr>
              <a:t>G-Net</a:t>
            </a:r>
            <a:r>
              <a:rPr lang="zh-CN" altLang="en-US" kern="0" dirty="0">
                <a:latin typeface="等线" panose="02010600030101010101" pitchFamily="2" charset="-122"/>
                <a:ea typeface="等线" panose="02010600030101010101" pitchFamily="2" charset="-122"/>
              </a:rPr>
              <a:t>使用了</a:t>
            </a:r>
            <a:r>
              <a:rPr lang="en-US" altLang="zh-CN" kern="0" dirty="0">
                <a:latin typeface="等线" panose="02010600030101010101" pitchFamily="2" charset="-122"/>
                <a:ea typeface="等线" panose="02010600030101010101" pitchFamily="2" charset="-122"/>
              </a:rPr>
              <a:t>block-</a:t>
            </a:r>
            <a:r>
              <a:rPr lang="en-US" altLang="zh-CN" kern="0" dirty="0" err="1">
                <a:latin typeface="等线" panose="02010600030101010101" pitchFamily="2" charset="-122"/>
                <a:ea typeface="等线" panose="02010600030101010101" pitchFamily="2" charset="-122"/>
              </a:rPr>
              <a:t>allreduce</a:t>
            </a:r>
            <a:r>
              <a:rPr lang="zh-CN" altLang="en-US" kern="0" dirty="0">
                <a:latin typeface="等线" panose="02010600030101010101" pitchFamily="2" charset="-122"/>
                <a:ea typeface="等线" panose="02010600030101010101" pitchFamily="2" charset="-122"/>
              </a:rPr>
              <a:t>和</a:t>
            </a:r>
            <a:r>
              <a:rPr lang="en-US" altLang="zh-CN" kern="0" dirty="0">
                <a:latin typeface="等线" panose="02010600030101010101" pitchFamily="2" charset="-122"/>
                <a:ea typeface="等线" panose="02010600030101010101" pitchFamily="2" charset="-122"/>
              </a:rPr>
              <a:t>burst-</a:t>
            </a:r>
            <a:r>
              <a:rPr lang="en-US" altLang="zh-CN" kern="0" dirty="0" err="1">
                <a:latin typeface="等线" panose="02010600030101010101" pitchFamily="2" charset="-122"/>
                <a:ea typeface="等线" panose="02010600030101010101" pitchFamily="2" charset="-122"/>
              </a:rPr>
              <a:t>allreduce</a:t>
            </a:r>
            <a:r>
              <a:rPr lang="zh-CN" altLang="en-US" kern="0" dirty="0">
                <a:latin typeface="等线" panose="02010600030101010101" pitchFamily="2" charset="-122"/>
                <a:ea typeface="等线" panose="02010600030101010101" pitchFamily="2" charset="-122"/>
              </a:rPr>
              <a:t>的操作方式</a:t>
            </a:r>
            <a:endParaRPr lang="en-US" altLang="zh-CN" kern="0" dirty="0">
              <a:latin typeface="等线" panose="02010600030101010101" pitchFamily="2" charset="-122"/>
              <a:ea typeface="等线" panose="02010600030101010101" pitchFamily="2" charset="-122"/>
            </a:endParaRPr>
          </a:p>
          <a:p>
            <a:pPr lvl="2">
              <a:lnSpc>
                <a:spcPct val="150000"/>
              </a:lnSpc>
            </a:pPr>
            <a:r>
              <a:rPr lang="zh-CN" altLang="en-US" kern="0" dirty="0">
                <a:latin typeface="等线" panose="02010600030101010101" pitchFamily="2" charset="-122"/>
                <a:ea typeface="等线" panose="02010600030101010101" pitchFamily="2" charset="-122"/>
              </a:rPr>
              <a:t>前者在小消息集合操作中获得了较低的延迟</a:t>
            </a:r>
            <a:endParaRPr lang="en-US" altLang="zh-CN" kern="0" dirty="0">
              <a:latin typeface="等线" panose="02010600030101010101" pitchFamily="2" charset="-122"/>
              <a:ea typeface="等线" panose="02010600030101010101" pitchFamily="2" charset="-122"/>
            </a:endParaRPr>
          </a:p>
          <a:p>
            <a:pPr lvl="2">
              <a:lnSpc>
                <a:spcPct val="150000"/>
              </a:lnSpc>
            </a:pPr>
            <a:r>
              <a:rPr lang="zh-CN" altLang="en-US" kern="0" dirty="0">
                <a:latin typeface="等线" panose="02010600030101010101" pitchFamily="2" charset="-122"/>
                <a:ea typeface="等线" panose="02010600030101010101" pitchFamily="2" charset="-122"/>
              </a:rPr>
              <a:t>后者以流水线的形式执行，使得长消息能够获得较高的吞吐量。</a:t>
            </a:r>
            <a:endParaRPr lang="en-US" altLang="zh-CN"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28122400"/>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55329">
            <a:extLst>
              <a:ext uri="{FF2B5EF4-FFF2-40B4-BE49-F238E27FC236}">
                <a16:creationId xmlns:a16="http://schemas.microsoft.com/office/drawing/2014/main" id="{6F495C33-14FD-08EE-E1CC-425B6798B7B0}"/>
              </a:ext>
            </a:extLst>
          </p:cNvPr>
          <p:cNvSpPr txBox="1">
            <a:spLocks/>
          </p:cNvSpPr>
          <p:nvPr/>
        </p:nvSpPr>
        <p:spPr bwMode="auto">
          <a:xfrm>
            <a:off x="357018" y="304800"/>
            <a:ext cx="7936082" cy="511673"/>
          </a:xfrm>
          <a:prstGeom prst="rect">
            <a:avLst/>
          </a:prstGeom>
          <a:noFill/>
          <a:ln w="12700">
            <a:noFill/>
            <a:miter lim="800000"/>
          </a:ln>
        </p:spPr>
        <p:txBody>
          <a:bodyPr vert="horz" wrap="square" lIns="90487" tIns="44450" rIns="90487" bIns="44450" numCol="1" anchor="ctr" anchorCtr="0" compatLnSpc="1"/>
          <a:lstStyle>
            <a:lvl1pPr marL="119380" indent="-119380" algn="l" rtl="0" eaLnBrk="1" fontAlgn="base" hangingPunct="1">
              <a:spcBef>
                <a:spcPct val="0"/>
              </a:spcBef>
              <a:spcAft>
                <a:spcPct val="0"/>
              </a:spcAft>
              <a:defRPr sz="3600" b="1">
                <a:solidFill>
                  <a:schemeClr val="tx1"/>
                </a:solidFill>
                <a:latin typeface="Calibri"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itchFamily="34" charset="0"/>
              </a:defRPr>
            </a:lvl2pPr>
            <a:lvl3pPr marL="119380" indent="-119380" algn="l" rtl="0" eaLnBrk="1" fontAlgn="base" hangingPunct="1">
              <a:spcBef>
                <a:spcPct val="0"/>
              </a:spcBef>
              <a:spcAft>
                <a:spcPct val="0"/>
              </a:spcAft>
              <a:defRPr sz="3600" b="1">
                <a:solidFill>
                  <a:schemeClr val="tx1"/>
                </a:solidFill>
                <a:latin typeface="Arial Narrow" pitchFamily="34" charset="0"/>
              </a:defRPr>
            </a:lvl3pPr>
            <a:lvl4pPr marL="119380" indent="-119380" algn="l" rtl="0" eaLnBrk="1" fontAlgn="base" hangingPunct="1">
              <a:spcBef>
                <a:spcPct val="0"/>
              </a:spcBef>
              <a:spcAft>
                <a:spcPct val="0"/>
              </a:spcAft>
              <a:defRPr sz="3600" b="1">
                <a:solidFill>
                  <a:schemeClr val="tx1"/>
                </a:solidFill>
                <a:latin typeface="Arial Narrow" pitchFamily="34" charset="0"/>
              </a:defRPr>
            </a:lvl4pPr>
            <a:lvl5pPr marL="119380" indent="-119380" algn="l" rtl="0" eaLnBrk="1" fontAlgn="base" hangingPunct="1">
              <a:spcBef>
                <a:spcPct val="0"/>
              </a:spcBef>
              <a:spcAft>
                <a:spcPct val="0"/>
              </a:spcAft>
              <a:defRPr sz="3600" b="1">
                <a:solidFill>
                  <a:schemeClr val="tx1"/>
                </a:solidFill>
                <a:latin typeface="Arial Narrow"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a:lstStyle>
          <a:p>
            <a:r>
              <a:rPr lang="zh-CN" altLang="en-US" sz="3200" kern="0" dirty="0">
                <a:latin typeface="等线" panose="02010600030101010101" pitchFamily="2" charset="-122"/>
                <a:ea typeface="等线" panose="02010600030101010101" pitchFamily="2" charset="-122"/>
              </a:rPr>
              <a:t>全局数据聚合</a:t>
            </a:r>
            <a:r>
              <a:rPr lang="en-US" altLang="zh-CN" sz="3200" kern="0" dirty="0">
                <a:latin typeface="等线" panose="02010600030101010101" pitchFamily="2" charset="-122"/>
                <a:ea typeface="等线" panose="02010600030101010101" pitchFamily="2" charset="-122"/>
              </a:rPr>
              <a:t>—</a:t>
            </a:r>
            <a:r>
              <a:rPr lang="zh-CN" altLang="en-US" sz="3200" kern="0" dirty="0">
                <a:latin typeface="等线" panose="02010600030101010101" pitchFamily="2" charset="-122"/>
                <a:ea typeface="等线" panose="02010600030101010101" pitchFamily="2" charset="-122"/>
              </a:rPr>
              <a:t>机器学习参数同步</a:t>
            </a:r>
            <a:endParaRPr lang="en-US" altLang="zh-CN" sz="3200" kern="0" dirty="0">
              <a:latin typeface="等线" panose="02010600030101010101" pitchFamily="2" charset="-122"/>
              <a:ea typeface="等线" panose="02010600030101010101" pitchFamily="2" charset="-122"/>
            </a:endParaRPr>
          </a:p>
        </p:txBody>
      </p:sp>
      <p:sp>
        <p:nvSpPr>
          <p:cNvPr id="5" name="文本占位符 355330">
            <a:extLst>
              <a:ext uri="{FF2B5EF4-FFF2-40B4-BE49-F238E27FC236}">
                <a16:creationId xmlns:a16="http://schemas.microsoft.com/office/drawing/2014/main" id="{3ECD4456-6B9E-CD61-ACB8-05AD47117716}"/>
              </a:ext>
            </a:extLst>
          </p:cNvPr>
          <p:cNvSpPr txBox="1">
            <a:spLocks/>
          </p:cNvSpPr>
          <p:nvPr/>
        </p:nvSpPr>
        <p:spPr bwMode="auto">
          <a:xfrm>
            <a:off x="357018" y="876300"/>
            <a:ext cx="7936082" cy="56769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zh-CN" altLang="en-US" kern="0" dirty="0">
                <a:latin typeface="等线" panose="02010600030101010101" pitchFamily="2" charset="-122"/>
                <a:ea typeface="等线" panose="02010600030101010101" pitchFamily="2" charset="-122"/>
              </a:rPr>
              <a:t>当前分布式机器学习系统早期采用参数服务器的方式实现数据并行</a:t>
            </a:r>
            <a:endParaRPr lang="en-US" altLang="zh-CN" kern="0" dirty="0">
              <a:latin typeface="等线" panose="02010600030101010101" pitchFamily="2" charset="-122"/>
              <a:ea typeface="等线" panose="02010600030101010101" pitchFamily="2" charset="-122"/>
            </a:endParaRPr>
          </a:p>
          <a:p>
            <a:pPr>
              <a:lnSpc>
                <a:spcPct val="150000"/>
              </a:lnSpc>
            </a:pPr>
            <a:r>
              <a:rPr lang="zh-CN" altLang="en-US" kern="0" dirty="0">
                <a:latin typeface="等线" panose="02010600030101010101" pitchFamily="2" charset="-122"/>
                <a:ea typeface="等线" panose="02010600030101010101" pitchFamily="2" charset="-122"/>
              </a:rPr>
              <a:t>多个工作节点在自己的数据集上进行参数训练，然后将训练结果发送到参数服务器，由参数服务器完成各个工作节点的参数聚合后再将结果广播给各个节点</a:t>
            </a:r>
            <a:endParaRPr lang="en-US" altLang="zh-CN" kern="0" dirty="0">
              <a:latin typeface="等线" panose="02010600030101010101" pitchFamily="2" charset="-122"/>
              <a:ea typeface="等线" panose="02010600030101010101" pitchFamily="2" charset="-122"/>
            </a:endParaRPr>
          </a:p>
          <a:p>
            <a:pPr>
              <a:lnSpc>
                <a:spcPct val="150000"/>
              </a:lnSpc>
            </a:pPr>
            <a:r>
              <a:rPr lang="zh-CN" altLang="en-US" kern="0" dirty="0">
                <a:latin typeface="等线" panose="02010600030101010101" pitchFamily="2" charset="-122"/>
                <a:ea typeface="等线" panose="02010600030101010101" pitchFamily="2" charset="-122"/>
              </a:rPr>
              <a:t>在这种多对一的通信模式下，参数服务器的输入链路往往成为整个系统的性能瓶颈</a:t>
            </a:r>
            <a:endParaRPr lang="en-US" altLang="zh-CN"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63091146"/>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55329">
            <a:extLst>
              <a:ext uri="{FF2B5EF4-FFF2-40B4-BE49-F238E27FC236}">
                <a16:creationId xmlns:a16="http://schemas.microsoft.com/office/drawing/2014/main" id="{6F495C33-14FD-08EE-E1CC-425B6798B7B0}"/>
              </a:ext>
            </a:extLst>
          </p:cNvPr>
          <p:cNvSpPr txBox="1">
            <a:spLocks/>
          </p:cNvSpPr>
          <p:nvPr/>
        </p:nvSpPr>
        <p:spPr bwMode="auto">
          <a:xfrm>
            <a:off x="357018" y="304800"/>
            <a:ext cx="7936082" cy="511673"/>
          </a:xfrm>
          <a:prstGeom prst="rect">
            <a:avLst/>
          </a:prstGeom>
          <a:noFill/>
          <a:ln w="12700">
            <a:noFill/>
            <a:miter lim="800000"/>
          </a:ln>
        </p:spPr>
        <p:txBody>
          <a:bodyPr vert="horz" wrap="square" lIns="90487" tIns="44450" rIns="90487" bIns="44450" numCol="1" anchor="ctr" anchorCtr="0" compatLnSpc="1"/>
          <a:lstStyle>
            <a:lvl1pPr marL="119380" indent="-119380" algn="l" rtl="0" eaLnBrk="1" fontAlgn="base" hangingPunct="1">
              <a:spcBef>
                <a:spcPct val="0"/>
              </a:spcBef>
              <a:spcAft>
                <a:spcPct val="0"/>
              </a:spcAft>
              <a:defRPr sz="3600" b="1">
                <a:solidFill>
                  <a:schemeClr val="tx1"/>
                </a:solidFill>
                <a:latin typeface="Calibri"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itchFamily="34" charset="0"/>
              </a:defRPr>
            </a:lvl2pPr>
            <a:lvl3pPr marL="119380" indent="-119380" algn="l" rtl="0" eaLnBrk="1" fontAlgn="base" hangingPunct="1">
              <a:spcBef>
                <a:spcPct val="0"/>
              </a:spcBef>
              <a:spcAft>
                <a:spcPct val="0"/>
              </a:spcAft>
              <a:defRPr sz="3600" b="1">
                <a:solidFill>
                  <a:schemeClr val="tx1"/>
                </a:solidFill>
                <a:latin typeface="Arial Narrow" pitchFamily="34" charset="0"/>
              </a:defRPr>
            </a:lvl3pPr>
            <a:lvl4pPr marL="119380" indent="-119380" algn="l" rtl="0" eaLnBrk="1" fontAlgn="base" hangingPunct="1">
              <a:spcBef>
                <a:spcPct val="0"/>
              </a:spcBef>
              <a:spcAft>
                <a:spcPct val="0"/>
              </a:spcAft>
              <a:defRPr sz="3600" b="1">
                <a:solidFill>
                  <a:schemeClr val="tx1"/>
                </a:solidFill>
                <a:latin typeface="Arial Narrow" pitchFamily="34" charset="0"/>
              </a:defRPr>
            </a:lvl4pPr>
            <a:lvl5pPr marL="119380" indent="-119380" algn="l" rtl="0" eaLnBrk="1" fontAlgn="base" hangingPunct="1">
              <a:spcBef>
                <a:spcPct val="0"/>
              </a:spcBef>
              <a:spcAft>
                <a:spcPct val="0"/>
              </a:spcAft>
              <a:defRPr sz="3600" b="1">
                <a:solidFill>
                  <a:schemeClr val="tx1"/>
                </a:solidFill>
                <a:latin typeface="Arial Narrow"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a:lstStyle>
          <a:p>
            <a:r>
              <a:rPr lang="zh-CN" altLang="en-US" sz="3200" kern="0" dirty="0">
                <a:latin typeface="等线" panose="02010600030101010101" pitchFamily="2" charset="-122"/>
                <a:ea typeface="等线" panose="02010600030101010101" pitchFamily="2" charset="-122"/>
              </a:rPr>
              <a:t>全局数据聚合</a:t>
            </a:r>
            <a:r>
              <a:rPr lang="en-US" altLang="zh-CN" sz="3200" kern="0" dirty="0">
                <a:latin typeface="等线" panose="02010600030101010101" pitchFamily="2" charset="-122"/>
                <a:ea typeface="等线" panose="02010600030101010101" pitchFamily="2" charset="-122"/>
              </a:rPr>
              <a:t>—</a:t>
            </a:r>
            <a:r>
              <a:rPr lang="zh-CN" altLang="en-US" sz="3200" kern="0" dirty="0">
                <a:latin typeface="等线" panose="02010600030101010101" pitchFamily="2" charset="-122"/>
                <a:ea typeface="等线" panose="02010600030101010101" pitchFamily="2" charset="-122"/>
              </a:rPr>
              <a:t>机器学习参数同步</a:t>
            </a:r>
            <a:endParaRPr lang="en-US" altLang="zh-CN" sz="3200" kern="0" dirty="0">
              <a:latin typeface="等线" panose="02010600030101010101" pitchFamily="2" charset="-122"/>
              <a:ea typeface="等线" panose="02010600030101010101" pitchFamily="2" charset="-122"/>
            </a:endParaRPr>
          </a:p>
        </p:txBody>
      </p:sp>
      <p:pic>
        <p:nvPicPr>
          <p:cNvPr id="11" name="图片 10">
            <a:extLst>
              <a:ext uri="{FF2B5EF4-FFF2-40B4-BE49-F238E27FC236}">
                <a16:creationId xmlns:a16="http://schemas.microsoft.com/office/drawing/2014/main" id="{E98DF66D-0C87-03A4-61E2-467CFFE10BA3}"/>
              </a:ext>
            </a:extLst>
          </p:cNvPr>
          <p:cNvPicPr>
            <a:picLocks noChangeAspect="1"/>
          </p:cNvPicPr>
          <p:nvPr/>
        </p:nvPicPr>
        <p:blipFill>
          <a:blip r:embed="rId2"/>
          <a:stretch>
            <a:fillRect/>
          </a:stretch>
        </p:blipFill>
        <p:spPr>
          <a:xfrm>
            <a:off x="1752600" y="1858113"/>
            <a:ext cx="5828281" cy="4676037"/>
          </a:xfrm>
          <a:prstGeom prst="rect">
            <a:avLst/>
          </a:prstGeom>
        </p:spPr>
      </p:pic>
      <p:sp>
        <p:nvSpPr>
          <p:cNvPr id="12" name="文本占位符 355330">
            <a:extLst>
              <a:ext uri="{FF2B5EF4-FFF2-40B4-BE49-F238E27FC236}">
                <a16:creationId xmlns:a16="http://schemas.microsoft.com/office/drawing/2014/main" id="{A1F50140-AA74-59F3-2079-F4845C5463BB}"/>
              </a:ext>
            </a:extLst>
          </p:cNvPr>
          <p:cNvSpPr txBox="1">
            <a:spLocks/>
          </p:cNvSpPr>
          <p:nvPr/>
        </p:nvSpPr>
        <p:spPr bwMode="auto">
          <a:xfrm>
            <a:off x="357018" y="876300"/>
            <a:ext cx="7936082" cy="56769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zh-CN" altLang="en-US" kern="0" dirty="0">
                <a:latin typeface="等线" panose="02010600030101010101" pitchFamily="2" charset="-122"/>
                <a:ea typeface="等线" panose="02010600030101010101" pitchFamily="2" charset="-122"/>
              </a:rPr>
              <a:t>基于参数服务器的全局同步</a:t>
            </a:r>
            <a:endParaRPr lang="en-US" altLang="zh-CN"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8729901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55329">
            <a:extLst>
              <a:ext uri="{FF2B5EF4-FFF2-40B4-BE49-F238E27FC236}">
                <a16:creationId xmlns:a16="http://schemas.microsoft.com/office/drawing/2014/main" id="{6F495C33-14FD-08EE-E1CC-425B6798B7B0}"/>
              </a:ext>
            </a:extLst>
          </p:cNvPr>
          <p:cNvSpPr txBox="1">
            <a:spLocks/>
          </p:cNvSpPr>
          <p:nvPr/>
        </p:nvSpPr>
        <p:spPr bwMode="auto">
          <a:xfrm>
            <a:off x="357018" y="304800"/>
            <a:ext cx="7936082" cy="511673"/>
          </a:xfrm>
          <a:prstGeom prst="rect">
            <a:avLst/>
          </a:prstGeom>
          <a:noFill/>
          <a:ln w="12700">
            <a:noFill/>
            <a:miter lim="800000"/>
          </a:ln>
        </p:spPr>
        <p:txBody>
          <a:bodyPr vert="horz" wrap="square" lIns="90487" tIns="44450" rIns="90487" bIns="44450" numCol="1" anchor="ctr" anchorCtr="0" compatLnSpc="1"/>
          <a:lstStyle>
            <a:lvl1pPr marL="119380" indent="-119380" algn="l" rtl="0" eaLnBrk="1" fontAlgn="base" hangingPunct="1">
              <a:spcBef>
                <a:spcPct val="0"/>
              </a:spcBef>
              <a:spcAft>
                <a:spcPct val="0"/>
              </a:spcAft>
              <a:defRPr sz="3600" b="1">
                <a:solidFill>
                  <a:schemeClr val="tx1"/>
                </a:solidFill>
                <a:latin typeface="Calibri"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itchFamily="34" charset="0"/>
              </a:defRPr>
            </a:lvl2pPr>
            <a:lvl3pPr marL="119380" indent="-119380" algn="l" rtl="0" eaLnBrk="1" fontAlgn="base" hangingPunct="1">
              <a:spcBef>
                <a:spcPct val="0"/>
              </a:spcBef>
              <a:spcAft>
                <a:spcPct val="0"/>
              </a:spcAft>
              <a:defRPr sz="3600" b="1">
                <a:solidFill>
                  <a:schemeClr val="tx1"/>
                </a:solidFill>
                <a:latin typeface="Arial Narrow" pitchFamily="34" charset="0"/>
              </a:defRPr>
            </a:lvl3pPr>
            <a:lvl4pPr marL="119380" indent="-119380" algn="l" rtl="0" eaLnBrk="1" fontAlgn="base" hangingPunct="1">
              <a:spcBef>
                <a:spcPct val="0"/>
              </a:spcBef>
              <a:spcAft>
                <a:spcPct val="0"/>
              </a:spcAft>
              <a:defRPr sz="3600" b="1">
                <a:solidFill>
                  <a:schemeClr val="tx1"/>
                </a:solidFill>
                <a:latin typeface="Arial Narrow" pitchFamily="34" charset="0"/>
              </a:defRPr>
            </a:lvl4pPr>
            <a:lvl5pPr marL="119380" indent="-119380" algn="l" rtl="0" eaLnBrk="1" fontAlgn="base" hangingPunct="1">
              <a:spcBef>
                <a:spcPct val="0"/>
              </a:spcBef>
              <a:spcAft>
                <a:spcPct val="0"/>
              </a:spcAft>
              <a:defRPr sz="3600" b="1">
                <a:solidFill>
                  <a:schemeClr val="tx1"/>
                </a:solidFill>
                <a:latin typeface="Arial Narrow"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a:lstStyle>
          <a:p>
            <a:r>
              <a:rPr lang="zh-CN" altLang="en-US" sz="3200" kern="0" dirty="0">
                <a:latin typeface="等线" panose="02010600030101010101" pitchFamily="2" charset="-122"/>
                <a:ea typeface="等线" panose="02010600030101010101" pitchFamily="2" charset="-122"/>
              </a:rPr>
              <a:t>全局数据聚合</a:t>
            </a:r>
            <a:r>
              <a:rPr lang="en-US" altLang="zh-CN" sz="3200" kern="0" dirty="0">
                <a:latin typeface="等线" panose="02010600030101010101" pitchFamily="2" charset="-122"/>
                <a:ea typeface="等线" panose="02010600030101010101" pitchFamily="2" charset="-122"/>
              </a:rPr>
              <a:t>—</a:t>
            </a:r>
            <a:r>
              <a:rPr lang="zh-CN" altLang="en-US" sz="3200" kern="0" dirty="0">
                <a:latin typeface="等线" panose="02010600030101010101" pitchFamily="2" charset="-122"/>
                <a:ea typeface="等线" panose="02010600030101010101" pitchFamily="2" charset="-122"/>
              </a:rPr>
              <a:t>机器学习参数同步</a:t>
            </a:r>
            <a:endParaRPr lang="en-US" altLang="zh-CN" sz="3200" kern="0" dirty="0">
              <a:latin typeface="等线" panose="02010600030101010101" pitchFamily="2" charset="-122"/>
              <a:ea typeface="等线" panose="02010600030101010101" pitchFamily="2" charset="-122"/>
            </a:endParaRPr>
          </a:p>
        </p:txBody>
      </p:sp>
      <p:sp>
        <p:nvSpPr>
          <p:cNvPr id="12" name="文本占位符 355330">
            <a:extLst>
              <a:ext uri="{FF2B5EF4-FFF2-40B4-BE49-F238E27FC236}">
                <a16:creationId xmlns:a16="http://schemas.microsoft.com/office/drawing/2014/main" id="{A1F50140-AA74-59F3-2079-F4845C5463BB}"/>
              </a:ext>
            </a:extLst>
          </p:cNvPr>
          <p:cNvSpPr txBox="1">
            <a:spLocks/>
          </p:cNvSpPr>
          <p:nvPr/>
        </p:nvSpPr>
        <p:spPr bwMode="auto">
          <a:xfrm>
            <a:off x="357018" y="876300"/>
            <a:ext cx="7936082" cy="56769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zh-CN" altLang="en-US" kern="0" dirty="0">
                <a:latin typeface="等线" panose="02010600030101010101" pitchFamily="2" charset="-122"/>
                <a:ea typeface="等线" panose="02010600030101010101" pitchFamily="2" charset="-122"/>
              </a:rPr>
              <a:t>基于</a:t>
            </a:r>
            <a:r>
              <a:rPr lang="en-US" altLang="zh-CN" kern="0" dirty="0" err="1">
                <a:latin typeface="等线" panose="02010600030101010101" pitchFamily="2" charset="-122"/>
                <a:ea typeface="等线" panose="02010600030101010101" pitchFamily="2" charset="-122"/>
              </a:rPr>
              <a:t>AllReduce</a:t>
            </a:r>
            <a:r>
              <a:rPr lang="zh-CN" altLang="en-US" kern="0" dirty="0">
                <a:latin typeface="等线" panose="02010600030101010101" pitchFamily="2" charset="-122"/>
                <a:ea typeface="等线" panose="02010600030101010101" pitchFamily="2" charset="-122"/>
              </a:rPr>
              <a:t>的参数同步</a:t>
            </a:r>
            <a:endParaRPr lang="en-US" altLang="zh-CN" kern="0" dirty="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8EB10D74-84F2-A0EA-EE2B-00149CC8471E}"/>
              </a:ext>
            </a:extLst>
          </p:cNvPr>
          <p:cNvPicPr>
            <a:picLocks noChangeAspect="1"/>
          </p:cNvPicPr>
          <p:nvPr/>
        </p:nvPicPr>
        <p:blipFill>
          <a:blip r:embed="rId2"/>
          <a:stretch>
            <a:fillRect/>
          </a:stretch>
        </p:blipFill>
        <p:spPr>
          <a:xfrm>
            <a:off x="1745551" y="1676400"/>
            <a:ext cx="5652898" cy="4295775"/>
          </a:xfrm>
          <a:prstGeom prst="rect">
            <a:avLst/>
          </a:prstGeom>
        </p:spPr>
      </p:pic>
    </p:spTree>
    <p:extLst>
      <p:ext uri="{BB962C8B-B14F-4D97-AF65-F5344CB8AC3E}">
        <p14:creationId xmlns:p14="http://schemas.microsoft.com/office/powerpoint/2010/main" val="3778927853"/>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55329">
            <a:extLst>
              <a:ext uri="{FF2B5EF4-FFF2-40B4-BE49-F238E27FC236}">
                <a16:creationId xmlns:a16="http://schemas.microsoft.com/office/drawing/2014/main" id="{6F495C33-14FD-08EE-E1CC-425B6798B7B0}"/>
              </a:ext>
            </a:extLst>
          </p:cNvPr>
          <p:cNvSpPr txBox="1">
            <a:spLocks/>
          </p:cNvSpPr>
          <p:nvPr/>
        </p:nvSpPr>
        <p:spPr bwMode="auto">
          <a:xfrm>
            <a:off x="357018" y="304800"/>
            <a:ext cx="7936082" cy="511673"/>
          </a:xfrm>
          <a:prstGeom prst="rect">
            <a:avLst/>
          </a:prstGeom>
          <a:noFill/>
          <a:ln w="12700">
            <a:noFill/>
            <a:miter lim="800000"/>
          </a:ln>
        </p:spPr>
        <p:txBody>
          <a:bodyPr vert="horz" wrap="square" lIns="90487" tIns="44450" rIns="90487" bIns="44450" numCol="1" anchor="ctr" anchorCtr="0" compatLnSpc="1"/>
          <a:lstStyle>
            <a:lvl1pPr marL="119380" indent="-119380" algn="l" rtl="0" eaLnBrk="1" fontAlgn="base" hangingPunct="1">
              <a:spcBef>
                <a:spcPct val="0"/>
              </a:spcBef>
              <a:spcAft>
                <a:spcPct val="0"/>
              </a:spcAft>
              <a:defRPr sz="3600" b="1">
                <a:solidFill>
                  <a:schemeClr val="tx1"/>
                </a:solidFill>
                <a:latin typeface="Calibri"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itchFamily="34" charset="0"/>
              </a:defRPr>
            </a:lvl2pPr>
            <a:lvl3pPr marL="119380" indent="-119380" algn="l" rtl="0" eaLnBrk="1" fontAlgn="base" hangingPunct="1">
              <a:spcBef>
                <a:spcPct val="0"/>
              </a:spcBef>
              <a:spcAft>
                <a:spcPct val="0"/>
              </a:spcAft>
              <a:defRPr sz="3600" b="1">
                <a:solidFill>
                  <a:schemeClr val="tx1"/>
                </a:solidFill>
                <a:latin typeface="Arial Narrow" pitchFamily="34" charset="0"/>
              </a:defRPr>
            </a:lvl3pPr>
            <a:lvl4pPr marL="119380" indent="-119380" algn="l" rtl="0" eaLnBrk="1" fontAlgn="base" hangingPunct="1">
              <a:spcBef>
                <a:spcPct val="0"/>
              </a:spcBef>
              <a:spcAft>
                <a:spcPct val="0"/>
              </a:spcAft>
              <a:defRPr sz="3600" b="1">
                <a:solidFill>
                  <a:schemeClr val="tx1"/>
                </a:solidFill>
                <a:latin typeface="Arial Narrow" pitchFamily="34" charset="0"/>
              </a:defRPr>
            </a:lvl4pPr>
            <a:lvl5pPr marL="119380" indent="-119380" algn="l" rtl="0" eaLnBrk="1" fontAlgn="base" hangingPunct="1">
              <a:spcBef>
                <a:spcPct val="0"/>
              </a:spcBef>
              <a:spcAft>
                <a:spcPct val="0"/>
              </a:spcAft>
              <a:defRPr sz="3600" b="1">
                <a:solidFill>
                  <a:schemeClr val="tx1"/>
                </a:solidFill>
                <a:latin typeface="Arial Narrow"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a:lstStyle>
          <a:p>
            <a:r>
              <a:rPr lang="zh-CN" altLang="en-US" sz="3200" kern="0" dirty="0">
                <a:latin typeface="等线" panose="02010600030101010101" pitchFamily="2" charset="-122"/>
                <a:ea typeface="等线" panose="02010600030101010101" pitchFamily="2" charset="-122"/>
              </a:rPr>
              <a:t>全局数据聚合</a:t>
            </a:r>
            <a:r>
              <a:rPr lang="en-US" altLang="zh-CN" sz="3200" kern="0" dirty="0">
                <a:latin typeface="等线" panose="02010600030101010101" pitchFamily="2" charset="-122"/>
                <a:ea typeface="等线" panose="02010600030101010101" pitchFamily="2" charset="-122"/>
              </a:rPr>
              <a:t>—</a:t>
            </a:r>
            <a:r>
              <a:rPr lang="zh-CN" altLang="en-US" sz="3200" kern="0" dirty="0">
                <a:latin typeface="等线" panose="02010600030101010101" pitchFamily="2" charset="-122"/>
                <a:ea typeface="等线" panose="02010600030101010101" pitchFamily="2" charset="-122"/>
              </a:rPr>
              <a:t>机器学习参数同步</a:t>
            </a:r>
            <a:endParaRPr lang="en-US" altLang="zh-CN" sz="3200" kern="0" dirty="0">
              <a:latin typeface="等线" panose="02010600030101010101" pitchFamily="2" charset="-122"/>
              <a:ea typeface="等线" panose="02010600030101010101" pitchFamily="2" charset="-122"/>
            </a:endParaRPr>
          </a:p>
        </p:txBody>
      </p:sp>
      <p:sp>
        <p:nvSpPr>
          <p:cNvPr id="12" name="文本占位符 355330">
            <a:extLst>
              <a:ext uri="{FF2B5EF4-FFF2-40B4-BE49-F238E27FC236}">
                <a16:creationId xmlns:a16="http://schemas.microsoft.com/office/drawing/2014/main" id="{A1F50140-AA74-59F3-2079-F4845C5463BB}"/>
              </a:ext>
            </a:extLst>
          </p:cNvPr>
          <p:cNvSpPr txBox="1">
            <a:spLocks/>
          </p:cNvSpPr>
          <p:nvPr/>
        </p:nvSpPr>
        <p:spPr bwMode="auto">
          <a:xfrm>
            <a:off x="357018" y="876300"/>
            <a:ext cx="7936082" cy="56769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zh-CN" altLang="en-US" kern="0" dirty="0">
                <a:latin typeface="等线" panose="02010600030101010101" pitchFamily="2" charset="-122"/>
                <a:ea typeface="等线" panose="02010600030101010101" pitchFamily="2" charset="-122"/>
              </a:rPr>
              <a:t>基于</a:t>
            </a:r>
            <a:r>
              <a:rPr lang="en-US" altLang="zh-CN" kern="0" dirty="0">
                <a:latin typeface="等线" panose="02010600030101010101" pitchFamily="2" charset="-122"/>
                <a:ea typeface="等线" panose="02010600030101010101" pitchFamily="2" charset="-122"/>
              </a:rPr>
              <a:t>Switch</a:t>
            </a:r>
            <a:r>
              <a:rPr lang="zh-CN" altLang="en-US" kern="0" dirty="0">
                <a:latin typeface="等线" panose="02010600030101010101" pitchFamily="2" charset="-122"/>
                <a:ea typeface="等线" panose="02010600030101010101" pitchFamily="2" charset="-122"/>
              </a:rPr>
              <a:t>的参数同步</a:t>
            </a:r>
            <a:endParaRPr lang="en-US" altLang="zh-CN" kern="0" dirty="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DDE234A0-C6C9-3459-0AD2-292D404D3CEA}"/>
              </a:ext>
            </a:extLst>
          </p:cNvPr>
          <p:cNvPicPr>
            <a:picLocks noChangeAspect="1"/>
          </p:cNvPicPr>
          <p:nvPr/>
        </p:nvPicPr>
        <p:blipFill>
          <a:blip r:embed="rId2"/>
          <a:stretch>
            <a:fillRect/>
          </a:stretch>
        </p:blipFill>
        <p:spPr>
          <a:xfrm>
            <a:off x="1443595" y="1600200"/>
            <a:ext cx="6256810" cy="4557713"/>
          </a:xfrm>
          <a:prstGeom prst="rect">
            <a:avLst/>
          </a:prstGeom>
        </p:spPr>
      </p:pic>
    </p:spTree>
    <p:extLst>
      <p:ext uri="{BB962C8B-B14F-4D97-AF65-F5344CB8AC3E}">
        <p14:creationId xmlns:p14="http://schemas.microsoft.com/office/powerpoint/2010/main" val="1567924879"/>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55329">
            <a:extLst>
              <a:ext uri="{FF2B5EF4-FFF2-40B4-BE49-F238E27FC236}">
                <a16:creationId xmlns:a16="http://schemas.microsoft.com/office/drawing/2014/main" id="{6F495C33-14FD-08EE-E1CC-425B6798B7B0}"/>
              </a:ext>
            </a:extLst>
          </p:cNvPr>
          <p:cNvSpPr txBox="1">
            <a:spLocks/>
          </p:cNvSpPr>
          <p:nvPr/>
        </p:nvSpPr>
        <p:spPr bwMode="auto">
          <a:xfrm>
            <a:off x="357018" y="304800"/>
            <a:ext cx="7936082" cy="511673"/>
          </a:xfrm>
          <a:prstGeom prst="rect">
            <a:avLst/>
          </a:prstGeom>
          <a:noFill/>
          <a:ln w="12700">
            <a:noFill/>
            <a:miter lim="800000"/>
          </a:ln>
        </p:spPr>
        <p:txBody>
          <a:bodyPr vert="horz" wrap="square" lIns="90487" tIns="44450" rIns="90487" bIns="44450" numCol="1" anchor="ctr" anchorCtr="0" compatLnSpc="1"/>
          <a:lstStyle>
            <a:lvl1pPr marL="119380" indent="-119380" algn="l" rtl="0" eaLnBrk="1" fontAlgn="base" hangingPunct="1">
              <a:spcBef>
                <a:spcPct val="0"/>
              </a:spcBef>
              <a:spcAft>
                <a:spcPct val="0"/>
              </a:spcAft>
              <a:defRPr sz="3600" b="1">
                <a:solidFill>
                  <a:schemeClr val="tx1"/>
                </a:solidFill>
                <a:latin typeface="Calibri"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itchFamily="34" charset="0"/>
              </a:defRPr>
            </a:lvl2pPr>
            <a:lvl3pPr marL="119380" indent="-119380" algn="l" rtl="0" eaLnBrk="1" fontAlgn="base" hangingPunct="1">
              <a:spcBef>
                <a:spcPct val="0"/>
              </a:spcBef>
              <a:spcAft>
                <a:spcPct val="0"/>
              </a:spcAft>
              <a:defRPr sz="3600" b="1">
                <a:solidFill>
                  <a:schemeClr val="tx1"/>
                </a:solidFill>
                <a:latin typeface="Arial Narrow" pitchFamily="34" charset="0"/>
              </a:defRPr>
            </a:lvl3pPr>
            <a:lvl4pPr marL="119380" indent="-119380" algn="l" rtl="0" eaLnBrk="1" fontAlgn="base" hangingPunct="1">
              <a:spcBef>
                <a:spcPct val="0"/>
              </a:spcBef>
              <a:spcAft>
                <a:spcPct val="0"/>
              </a:spcAft>
              <a:defRPr sz="3600" b="1">
                <a:solidFill>
                  <a:schemeClr val="tx1"/>
                </a:solidFill>
                <a:latin typeface="Arial Narrow" pitchFamily="34" charset="0"/>
              </a:defRPr>
            </a:lvl4pPr>
            <a:lvl5pPr marL="119380" indent="-119380" algn="l" rtl="0" eaLnBrk="1" fontAlgn="base" hangingPunct="1">
              <a:spcBef>
                <a:spcPct val="0"/>
              </a:spcBef>
              <a:spcAft>
                <a:spcPct val="0"/>
              </a:spcAft>
              <a:defRPr sz="3600" b="1">
                <a:solidFill>
                  <a:schemeClr val="tx1"/>
                </a:solidFill>
                <a:latin typeface="Arial Narrow"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a:lstStyle>
          <a:p>
            <a:r>
              <a:rPr lang="zh-CN" altLang="en-US" sz="3200" kern="0" dirty="0">
                <a:latin typeface="等线" panose="02010600030101010101" pitchFamily="2" charset="-122"/>
                <a:ea typeface="等线" panose="02010600030101010101" pitchFamily="2" charset="-122"/>
              </a:rPr>
              <a:t>全局数据聚合</a:t>
            </a:r>
            <a:r>
              <a:rPr lang="en-US" altLang="zh-CN" sz="3200" kern="0" dirty="0">
                <a:latin typeface="等线" panose="02010600030101010101" pitchFamily="2" charset="-122"/>
                <a:ea typeface="等线" panose="02010600030101010101" pitchFamily="2" charset="-122"/>
              </a:rPr>
              <a:t>—</a:t>
            </a:r>
            <a:r>
              <a:rPr lang="zh-CN" altLang="en-US" sz="3200" kern="0" dirty="0">
                <a:latin typeface="等线" panose="02010600030101010101" pitchFamily="2" charset="-122"/>
                <a:ea typeface="等线" panose="02010600030101010101" pitchFamily="2" charset="-122"/>
              </a:rPr>
              <a:t>机器学习参数同步</a:t>
            </a:r>
            <a:endParaRPr lang="en-US" altLang="zh-CN" sz="3200" kern="0" dirty="0">
              <a:latin typeface="等线" panose="02010600030101010101" pitchFamily="2" charset="-122"/>
              <a:ea typeface="等线" panose="02010600030101010101" pitchFamily="2" charset="-122"/>
            </a:endParaRPr>
          </a:p>
        </p:txBody>
      </p:sp>
      <p:sp>
        <p:nvSpPr>
          <p:cNvPr id="12" name="文本占位符 355330">
            <a:extLst>
              <a:ext uri="{FF2B5EF4-FFF2-40B4-BE49-F238E27FC236}">
                <a16:creationId xmlns:a16="http://schemas.microsoft.com/office/drawing/2014/main" id="{A1F50140-AA74-59F3-2079-F4845C5463BB}"/>
              </a:ext>
            </a:extLst>
          </p:cNvPr>
          <p:cNvSpPr txBox="1">
            <a:spLocks/>
          </p:cNvSpPr>
          <p:nvPr/>
        </p:nvSpPr>
        <p:spPr bwMode="auto">
          <a:xfrm>
            <a:off x="357018" y="876300"/>
            <a:ext cx="7936082" cy="56769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zh-CN" altLang="en-US" kern="0" dirty="0">
                <a:latin typeface="等线" panose="02010600030101010101" pitchFamily="2" charset="-122"/>
                <a:ea typeface="等线" panose="02010600030101010101" pitchFamily="2" charset="-122"/>
              </a:rPr>
              <a:t>前沿工作</a:t>
            </a:r>
            <a:endParaRPr lang="en-US" altLang="zh-CN" kern="0" dirty="0">
              <a:latin typeface="等线" panose="02010600030101010101" pitchFamily="2" charset="-122"/>
              <a:ea typeface="等线" panose="02010600030101010101" pitchFamily="2" charset="-122"/>
            </a:endParaRPr>
          </a:p>
          <a:p>
            <a:pPr marL="914400" lvl="1" indent="-457200">
              <a:lnSpc>
                <a:spcPct val="150000"/>
              </a:lnSpc>
              <a:buFont typeface="+mj-ea"/>
              <a:buAutoNum type="circleNumDbPlain"/>
            </a:pPr>
            <a:r>
              <a:rPr lang="en-US" altLang="zh-CN" kern="0" dirty="0">
                <a:latin typeface="等线" panose="02010600030101010101" pitchFamily="2" charset="-122"/>
                <a:ea typeface="等线" panose="02010600030101010101" pitchFamily="2" charset="-122"/>
              </a:rPr>
              <a:t>ATP: In-network Aggregation for Multi-tenant Learning</a:t>
            </a:r>
          </a:p>
          <a:p>
            <a:pPr marL="914400" lvl="1" indent="-457200">
              <a:lnSpc>
                <a:spcPct val="150000"/>
              </a:lnSpc>
              <a:buFont typeface="+mj-ea"/>
              <a:buAutoNum type="circleNumDbPlain"/>
            </a:pPr>
            <a:r>
              <a:rPr lang="en-US" altLang="zh-CN" kern="0" dirty="0">
                <a:latin typeface="等线" panose="02010600030101010101" pitchFamily="2" charset="-122"/>
                <a:ea typeface="等线" panose="02010600030101010101" pitchFamily="2" charset="-122"/>
              </a:rPr>
              <a:t>Accelerating Distributed Reinforcement Learning with In-Switch Computing</a:t>
            </a:r>
          </a:p>
          <a:p>
            <a:pPr marL="914400" lvl="1" indent="-457200">
              <a:lnSpc>
                <a:spcPct val="150000"/>
              </a:lnSpc>
              <a:buFont typeface="+mj-ea"/>
              <a:buAutoNum type="circleNumDbPlain"/>
            </a:pPr>
            <a:r>
              <a:rPr lang="en-US" altLang="zh-CN" kern="0" dirty="0">
                <a:latin typeface="等线" panose="02010600030101010101" pitchFamily="2" charset="-122"/>
                <a:ea typeface="等线" panose="02010600030101010101" pitchFamily="2" charset="-122"/>
              </a:rPr>
              <a:t>Scaling Distributed Machine Learning with In-Network Aggregation</a:t>
            </a:r>
          </a:p>
          <a:p>
            <a:pPr lvl="1">
              <a:lnSpc>
                <a:spcPct val="150000"/>
              </a:lnSpc>
            </a:pPr>
            <a:endParaRPr lang="en-US" altLang="zh-CN"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42630025"/>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xfrm>
            <a:off x="304800" y="3173163"/>
            <a:ext cx="7936082" cy="511673"/>
          </a:xfrm>
          <a:ln w="12700"/>
        </p:spPr>
        <p:txBody>
          <a:bodyPr vert="horz" wrap="square" lIns="90487" tIns="44450" rIns="90487" bIns="44450" anchor="ctr"/>
          <a:lstStyle/>
          <a:p>
            <a:pPr algn="ctr"/>
            <a:r>
              <a:rPr lang="zh-CN" altLang="en-US" dirty="0">
                <a:latin typeface="等线" panose="02010600030101010101" pitchFamily="2" charset="-122"/>
                <a:ea typeface="等线" panose="02010600030101010101" pitchFamily="2" charset="-122"/>
              </a:rPr>
              <a:t>事务性内存</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77139117"/>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锁存在的问题</a:t>
            </a:r>
            <a:r>
              <a:rPr lang="en-US" altLang="zh-CN" sz="3200" dirty="0">
                <a:latin typeface="等线" panose="02010600030101010101" pitchFamily="2" charset="-122"/>
                <a:ea typeface="等线" panose="02010600030101010101" pitchFamily="2" charset="-122"/>
              </a:rPr>
              <a:t>—</a:t>
            </a:r>
            <a:r>
              <a:rPr lang="zh-CN" altLang="en-US" sz="3200" dirty="0">
                <a:latin typeface="等线" panose="02010600030101010101" pitchFamily="2" charset="-122"/>
                <a:ea typeface="等线" panose="02010600030101010101" pitchFamily="2" charset="-122"/>
              </a:rPr>
              <a:t>性能问题</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a:lnSpc>
                <a:spcPct val="150000"/>
              </a:lnSpc>
            </a:pPr>
            <a:r>
              <a:rPr lang="en-US" altLang="zh-CN" dirty="0">
                <a:latin typeface="等线" panose="02010600030101010101" pitchFamily="2" charset="-122"/>
                <a:ea typeface="等线" panose="02010600030101010101" pitchFamily="2" charset="-122"/>
              </a:rPr>
              <a:t>Amdahl’s Law</a:t>
            </a:r>
            <a:r>
              <a:rPr lang="zh-CN" altLang="en-US" dirty="0">
                <a:latin typeface="等线" panose="02010600030101010101" pitchFamily="2" charset="-122"/>
                <a:ea typeface="等线" panose="02010600030101010101" pitchFamily="2" charset="-122"/>
              </a:rPr>
              <a:t>回顾</a:t>
            </a:r>
          </a:p>
          <a:p>
            <a:pPr lvl="1">
              <a:lnSpc>
                <a:spcPct val="150000"/>
              </a:lnSpc>
            </a:pPr>
            <a:r>
              <a:rPr lang="zh-CN" altLang="en-US" dirty="0">
                <a:latin typeface="等线" panose="02010600030101010101" pitchFamily="2" charset="-122"/>
                <a:ea typeface="等线" panose="02010600030101010101" pitchFamily="2" charset="-122"/>
              </a:rPr>
              <a:t>一般来讲，一个并行程序会由串行部分和并行部分组成</a:t>
            </a:r>
            <a:endParaRPr lang="en-US" altLang="zh-CN" dirty="0">
              <a:latin typeface="等线" panose="02010600030101010101" pitchFamily="2" charset="-122"/>
              <a:ea typeface="等线" panose="02010600030101010101" pitchFamily="2" charset="-122"/>
            </a:endParaRPr>
          </a:p>
          <a:p>
            <a:pPr lvl="2">
              <a:lnSpc>
                <a:spcPct val="150000"/>
              </a:lnSpc>
            </a:pPr>
            <a:r>
              <a:rPr lang="zh-CN" altLang="en-US" dirty="0">
                <a:latin typeface="等线" panose="02010600030101010101" pitchFamily="2" charset="-122"/>
                <a:ea typeface="等线" panose="02010600030101010101" pitchFamily="2" charset="-122"/>
              </a:rPr>
              <a:t>假设串行部分的执行时间为</a:t>
            </a:r>
            <a:r>
              <a:rPr lang="en-US" altLang="zh-CN" dirty="0">
                <a:latin typeface="等线" panose="02010600030101010101" pitchFamily="2" charset="-122"/>
                <a:ea typeface="等线" panose="02010600030101010101" pitchFamily="2" charset="-122"/>
              </a:rPr>
              <a:t>A</a:t>
            </a:r>
            <a:r>
              <a:rPr lang="zh-CN" altLang="en-US" dirty="0">
                <a:latin typeface="等线" panose="02010600030101010101" pitchFamily="2" charset="-122"/>
                <a:ea typeface="等线" panose="02010600030101010101" pitchFamily="2" charset="-122"/>
              </a:rPr>
              <a:t>，并行执行部分的执行时间为</a:t>
            </a:r>
            <a:r>
              <a:rPr lang="en-US" altLang="zh-CN" dirty="0">
                <a:latin typeface="等线" panose="02010600030101010101" pitchFamily="2" charset="-122"/>
                <a:ea typeface="等线" panose="02010600030101010101" pitchFamily="2" charset="-122"/>
              </a:rPr>
              <a:t>B</a:t>
            </a:r>
            <a:r>
              <a:rPr lang="zh-CN" altLang="en-US" dirty="0">
                <a:latin typeface="等线" panose="02010600030101010101" pitchFamily="2" charset="-122"/>
                <a:ea typeface="等线" panose="02010600030101010101" pitchFamily="2" charset="-122"/>
              </a:rPr>
              <a:t>，有</a:t>
            </a:r>
            <a:r>
              <a:rPr lang="en-US" altLang="zh-CN" dirty="0">
                <a:latin typeface="等线" panose="02010600030101010101" pitchFamily="2" charset="-122"/>
                <a:ea typeface="等线" panose="02010600030101010101" pitchFamily="2" charset="-122"/>
              </a:rPr>
              <a:t>N</a:t>
            </a:r>
            <a:r>
              <a:rPr lang="zh-CN" altLang="en-US" dirty="0">
                <a:latin typeface="等线" panose="02010600030101010101" pitchFamily="2" charset="-122"/>
                <a:ea typeface="等线" panose="02010600030101010101" pitchFamily="2" charset="-122"/>
              </a:rPr>
              <a:t>个线程可以并行执行可并行的部分，这个部分的执行时间为</a:t>
            </a:r>
            <a:r>
              <a:rPr lang="en-US" altLang="zh-CN" dirty="0">
                <a:latin typeface="等线" panose="02010600030101010101" pitchFamily="2" charset="-122"/>
                <a:ea typeface="等线" panose="02010600030101010101" pitchFamily="2" charset="-122"/>
              </a:rPr>
              <a:t>B/N</a:t>
            </a:r>
            <a:r>
              <a:rPr lang="zh-CN" altLang="en-US" dirty="0">
                <a:latin typeface="等线" panose="02010600030101010101" pitchFamily="2" charset="-122"/>
                <a:ea typeface="等线" panose="02010600030101010101" pitchFamily="2" charset="-122"/>
              </a:rPr>
              <a:t>，那么并行程序总体执行时为：</a:t>
            </a:r>
            <a:r>
              <a:rPr lang="en-US" altLang="zh-CN" dirty="0">
                <a:latin typeface="等线" panose="02010600030101010101" pitchFamily="2" charset="-122"/>
                <a:ea typeface="等线" panose="02010600030101010101" pitchFamily="2" charset="-122"/>
              </a:rPr>
              <a:t>T = A + B/N</a:t>
            </a:r>
          </a:p>
          <a:p>
            <a:pPr>
              <a:lnSpc>
                <a:spcPct val="150000"/>
              </a:lnSpc>
            </a:pPr>
            <a:r>
              <a:rPr lang="zh-CN" altLang="en-US" dirty="0">
                <a:latin typeface="等线" panose="02010600030101010101" pitchFamily="2" charset="-122"/>
                <a:ea typeface="等线" panose="02010600030101010101" pitchFamily="2" charset="-122"/>
              </a:rPr>
              <a:t>“锁”是引起程序串行的主要原因之一</a:t>
            </a:r>
            <a:endParaRPr lang="en-US" altLang="zh-CN" dirty="0">
              <a:latin typeface="等线" panose="02010600030101010101" pitchFamily="2" charset="-122"/>
              <a:ea typeface="等线" panose="02010600030101010101" pitchFamily="2" charset="-122"/>
            </a:endParaRPr>
          </a:p>
          <a:p>
            <a:pPr lvl="1">
              <a:lnSpc>
                <a:spcPct val="150000"/>
              </a:lnSpc>
            </a:pPr>
            <a:r>
              <a:rPr lang="zh-CN" altLang="en-US" dirty="0">
                <a:latin typeface="等线" panose="02010600030101010101" pitchFamily="2" charset="-122"/>
                <a:ea typeface="等线" panose="02010600030101010101" pitchFamily="2" charset="-122"/>
              </a:rPr>
              <a:t>对于一段串行执行需要</a:t>
            </a:r>
            <a:r>
              <a:rPr lang="en-US" altLang="zh-CN" dirty="0">
                <a:latin typeface="等线" panose="02010600030101010101" pitchFamily="2" charset="-122"/>
                <a:ea typeface="等线" panose="02010600030101010101" pitchFamily="2" charset="-122"/>
              </a:rPr>
              <a:t>16</a:t>
            </a:r>
            <a:r>
              <a:rPr lang="zh-CN" altLang="en-US" dirty="0">
                <a:latin typeface="等线" panose="02010600030101010101" pitchFamily="2" charset="-122"/>
                <a:ea typeface="等线" panose="02010600030101010101" pitchFamily="2" charset="-122"/>
              </a:rPr>
              <a:t>秒的代码来说，如果用</a:t>
            </a:r>
            <a:r>
              <a:rPr lang="en-US" altLang="zh-CN" dirty="0">
                <a:latin typeface="等线" panose="02010600030101010101" pitchFamily="2" charset="-122"/>
                <a:ea typeface="等线" panose="02010600030101010101" pitchFamily="2" charset="-122"/>
              </a:rPr>
              <a:t>16</a:t>
            </a:r>
            <a:r>
              <a:rPr lang="zh-CN" altLang="en-US" dirty="0">
                <a:latin typeface="等线" panose="02010600030101010101" pitchFamily="2" charset="-122"/>
                <a:ea typeface="等线" panose="02010600030101010101" pitchFamily="2" charset="-122"/>
              </a:rPr>
              <a:t>个核并行完成仅需</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秒；而如果这段代码只有</a:t>
            </a:r>
            <a:r>
              <a:rPr lang="en-US" altLang="zh-CN" dirty="0">
                <a:latin typeface="等线" panose="02010600030101010101" pitchFamily="2" charset="-122"/>
                <a:ea typeface="等线" panose="02010600030101010101" pitchFamily="2" charset="-122"/>
              </a:rPr>
              <a:t>50%</a:t>
            </a:r>
            <a:r>
              <a:rPr lang="zh-CN" altLang="en-US" dirty="0">
                <a:latin typeface="等线" panose="02010600030101010101" pitchFamily="2" charset="-122"/>
                <a:ea typeface="等线" panose="02010600030101010101" pitchFamily="2" charset="-122"/>
              </a:rPr>
              <a:t>可以并行执行，那么整体的时间完成时间就上升为</a:t>
            </a:r>
            <a:r>
              <a:rPr lang="en-US" altLang="zh-CN" dirty="0">
                <a:latin typeface="等线" panose="02010600030101010101" pitchFamily="2" charset="-122"/>
                <a:ea typeface="等线" panose="02010600030101010101" pitchFamily="2" charset="-122"/>
              </a:rPr>
              <a:t>8.5</a:t>
            </a:r>
            <a:r>
              <a:rPr lang="zh-CN" altLang="en-US" dirty="0">
                <a:latin typeface="等线" panose="02010600030101010101" pitchFamily="2" charset="-122"/>
                <a:ea typeface="等线" panose="02010600030101010101" pitchFamily="2" charset="-122"/>
              </a:rPr>
              <a:t>秒，这大大降低了多核处理器本应发挥的性能，限制这个性能的直接原因是因为程序串行的执行</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296517"/>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锁存在的问题</a:t>
            </a:r>
            <a:r>
              <a:rPr lang="en-US" altLang="zh-CN" sz="3200" dirty="0">
                <a:latin typeface="等线" panose="02010600030101010101" pitchFamily="2" charset="-122"/>
                <a:ea typeface="等线" panose="02010600030101010101" pitchFamily="2" charset="-122"/>
              </a:rPr>
              <a:t>—</a:t>
            </a:r>
            <a:r>
              <a:rPr lang="zh-CN" altLang="en-US" sz="3200" dirty="0">
                <a:latin typeface="等线" panose="02010600030101010101" pitchFamily="2" charset="-122"/>
                <a:ea typeface="等线" panose="02010600030101010101" pitchFamily="2" charset="-122"/>
              </a:rPr>
              <a:t>编程复杂度</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a:lnSpc>
                <a:spcPct val="150000"/>
              </a:lnSpc>
            </a:pPr>
            <a:r>
              <a:rPr lang="zh-CN" altLang="en-US" dirty="0">
                <a:latin typeface="等线" panose="02010600030101010101" pitchFamily="2" charset="-122"/>
                <a:ea typeface="等线" panose="02010600030101010101" pitchFamily="2" charset="-122"/>
              </a:rPr>
              <a:t>加锁和解锁的顺序会导致“死锁”的产生</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粗粒度的锁编程会影响程序的并行度，而细粒度的锁编程复杂、难以维护</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容易导致优先级倒置现象，即低优先级的线程持有锁，高优先级线程等待</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多个基于锁编程的程序组合成一个新程序比较困难</a:t>
            </a:r>
            <a:endParaRPr lang="en-US" altLang="zh-CN" dirty="0">
              <a:latin typeface="等线" panose="02010600030101010101" pitchFamily="2" charset="-122"/>
              <a:ea typeface="等线" panose="02010600030101010101" pitchFamily="2" charset="-122"/>
            </a:endParaRPr>
          </a:p>
        </p:txBody>
      </p:sp>
      <p:sp>
        <p:nvSpPr>
          <p:cNvPr id="3" name="文本框 2">
            <a:extLst>
              <a:ext uri="{FF2B5EF4-FFF2-40B4-BE49-F238E27FC236}">
                <a16:creationId xmlns:a16="http://schemas.microsoft.com/office/drawing/2014/main" id="{7799058C-3D74-1007-B507-E78F1FB038A0}"/>
              </a:ext>
            </a:extLst>
          </p:cNvPr>
          <p:cNvSpPr txBox="1"/>
          <p:nvPr/>
        </p:nvSpPr>
        <p:spPr>
          <a:xfrm>
            <a:off x="685800" y="4910019"/>
            <a:ext cx="7162800" cy="830997"/>
          </a:xfrm>
          <a:prstGeom prst="rect">
            <a:avLst/>
          </a:prstGeom>
          <a:noFill/>
          <a:ln>
            <a:solidFill>
              <a:srgbClr val="990000"/>
            </a:solidFill>
          </a:ln>
        </p:spPr>
        <p:txBody>
          <a:bodyPr wrap="square">
            <a:spAutoFit/>
          </a:bodyPr>
          <a:lstStyle/>
          <a:p>
            <a:r>
              <a:rPr lang="zh-CN" altLang="en-US" dirty="0">
                <a:solidFill>
                  <a:srgbClr val="990000"/>
                </a:solidFill>
                <a:latin typeface="等线" panose="02010600030101010101" pitchFamily="2" charset="-122"/>
                <a:ea typeface="等线" panose="02010600030101010101" pitchFamily="2" charset="-122"/>
              </a:rPr>
              <a:t>事务内存</a:t>
            </a:r>
            <a:r>
              <a:rPr lang="en-US" altLang="zh-CN" dirty="0">
                <a:solidFill>
                  <a:srgbClr val="990000"/>
                </a:solidFill>
                <a:latin typeface="等线" panose="02010600030101010101" pitchFamily="2" charset="-122"/>
                <a:ea typeface="等线" panose="02010600030101010101" pitchFamily="2" charset="-122"/>
              </a:rPr>
              <a:t>(Transactional Memory, TM)</a:t>
            </a:r>
            <a:r>
              <a:rPr lang="zh-CN" altLang="en-US" dirty="0">
                <a:solidFill>
                  <a:srgbClr val="990000"/>
                </a:solidFill>
                <a:latin typeface="等线" panose="02010600030101010101" pitchFamily="2" charset="-122"/>
                <a:ea typeface="等线" panose="02010600030101010101" pitchFamily="2" charset="-122"/>
              </a:rPr>
              <a:t>是比较具有吸引力和应用前景的一种技术</a:t>
            </a:r>
            <a:endParaRPr lang="zh-CN" altLang="en-US" dirty="0">
              <a:solidFill>
                <a:srgbClr val="990000"/>
              </a:solidFill>
            </a:endParaRPr>
          </a:p>
        </p:txBody>
      </p:sp>
    </p:spTree>
    <p:extLst>
      <p:ext uri="{BB962C8B-B14F-4D97-AF65-F5344CB8AC3E}">
        <p14:creationId xmlns:p14="http://schemas.microsoft.com/office/powerpoint/2010/main" val="112609011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算法</a:t>
            </a:r>
            <a:r>
              <a:rPr lang="en-US" altLang="zh-CN"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的思想</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设置标志数组</a:t>
            </a:r>
            <a:r>
              <a:rPr lang="en-US" altLang="zh-CN" dirty="0">
                <a:latin typeface="等线" panose="02010600030101010101" pitchFamily="2" charset="-122"/>
                <a:ea typeface="等线" panose="02010600030101010101" pitchFamily="2" charset="-122"/>
              </a:rPr>
              <a:t>flag[ ]</a:t>
            </a:r>
            <a:r>
              <a:rPr lang="zh-CN" altLang="en-US" dirty="0">
                <a:latin typeface="等线" panose="02010600030101010101" pitchFamily="2" charset="-122"/>
                <a:ea typeface="等线" panose="02010600030101010101" pitchFamily="2" charset="-122"/>
              </a:rPr>
              <a:t>表示进程是否在临界区中执行，初值均为假</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在每个进程访问临界资源之前，先检查另一个进程是否在临界区中，若不在则修改本进程的临界区标志为真并进入临界区</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在退出临界区时修改本进程临界区标志为假</a:t>
            </a:r>
          </a:p>
        </p:txBody>
      </p:sp>
    </p:spTree>
    <p:extLst>
      <p:ext uri="{BB962C8B-B14F-4D97-AF65-F5344CB8AC3E}">
        <p14:creationId xmlns:p14="http://schemas.microsoft.com/office/powerpoint/2010/main" val="2562133671"/>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事务内存概况</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a:lnSpc>
                <a:spcPct val="150000"/>
              </a:lnSpc>
            </a:pPr>
            <a:r>
              <a:rPr lang="zh-CN" altLang="en-US" dirty="0">
                <a:latin typeface="等线" panose="02010600030101010101" pitchFamily="2" charset="-122"/>
                <a:ea typeface="等线" panose="02010600030101010101" pitchFamily="2" charset="-122"/>
              </a:rPr>
              <a:t>事务内存的出现是为了处理多核处理器上的并行编程效率与程序性能之间的矛盾</a:t>
            </a:r>
            <a:endParaRPr lang="en-US" altLang="zh-CN" dirty="0">
              <a:latin typeface="等线" panose="02010600030101010101" pitchFamily="2" charset="-122"/>
              <a:ea typeface="等线" panose="02010600030101010101" pitchFamily="2" charset="-122"/>
            </a:endParaRPr>
          </a:p>
          <a:p>
            <a:pPr lvl="1">
              <a:lnSpc>
                <a:spcPct val="150000"/>
              </a:lnSpc>
            </a:pPr>
            <a:r>
              <a:rPr lang="zh-CN" altLang="en-US" dirty="0">
                <a:latin typeface="等线" panose="02010600030101010101" pitchFamily="2" charset="-122"/>
                <a:ea typeface="等线" panose="02010600030101010101" pitchFamily="2" charset="-122"/>
              </a:rPr>
              <a:t>在共享内存环境下，事务内存通过将不同并行执行的线程事务化，既提高了多线程并行程序并发执行的性能，又保证了程序员编程的效率</a:t>
            </a:r>
          </a:p>
          <a:p>
            <a:pPr>
              <a:lnSpc>
                <a:spcPct val="150000"/>
              </a:lnSpc>
            </a:pPr>
            <a:r>
              <a:rPr lang="zh-CN" altLang="en-US" dirty="0">
                <a:latin typeface="等线" panose="02010600030101010101" pitchFamily="2" charset="-122"/>
                <a:ea typeface="等线" panose="02010600030101010101" pitchFamily="2" charset="-122"/>
              </a:rPr>
              <a:t>事务内存的概念源于数据库系统</a:t>
            </a:r>
            <a:endParaRPr lang="en-US" altLang="zh-CN" dirty="0">
              <a:latin typeface="等线" panose="02010600030101010101" pitchFamily="2" charset="-122"/>
              <a:ea typeface="等线" panose="02010600030101010101" pitchFamily="2" charset="-122"/>
            </a:endParaRPr>
          </a:p>
          <a:p>
            <a:pPr lvl="1">
              <a:lnSpc>
                <a:spcPct val="150000"/>
              </a:lnSpc>
            </a:pPr>
            <a:r>
              <a:rPr lang="zh-CN" altLang="en-US" dirty="0">
                <a:latin typeface="等线" panose="02010600030101010101" pitchFamily="2" charset="-122"/>
                <a:ea typeface="等线" panose="02010600030101010101" pitchFamily="2" charset="-122"/>
              </a:rPr>
              <a:t>数据库内部采用了事务的概念，对外呈现的是一个十分简洁、高效的接口，极大地简化了程序员的操作</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81117446"/>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事务内存概况</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下面这一段代码中</a:t>
            </a:r>
            <a:r>
              <a:rPr lang="en-US" altLang="zh-CN" dirty="0">
                <a:latin typeface="等线" panose="02010600030101010101" pitchFamily="2" charset="-122"/>
                <a:ea typeface="等线" panose="02010600030101010101" pitchFamily="2" charset="-122"/>
              </a:rPr>
              <a:t>atomic</a:t>
            </a:r>
            <a:r>
              <a:rPr lang="zh-CN" altLang="en-US" dirty="0">
                <a:latin typeface="等线" panose="02010600030101010101" pitchFamily="2" charset="-122"/>
                <a:ea typeface="等线" panose="02010600030101010101" pitchFamily="2" charset="-122"/>
              </a:rPr>
              <a:t>后的代码段就可以是一个事务</a:t>
            </a:r>
            <a:endParaRPr lang="en-US" altLang="zh-CN" dirty="0">
              <a:latin typeface="等线" panose="02010600030101010101" pitchFamily="2" charset="-122"/>
              <a:ea typeface="等线" panose="02010600030101010101" pitchFamily="2" charset="-122"/>
            </a:endParaRPr>
          </a:p>
        </p:txBody>
      </p:sp>
      <p:sp>
        <p:nvSpPr>
          <p:cNvPr id="3" name="文本框 2">
            <a:extLst>
              <a:ext uri="{FF2B5EF4-FFF2-40B4-BE49-F238E27FC236}">
                <a16:creationId xmlns:a16="http://schemas.microsoft.com/office/drawing/2014/main" id="{BC9B4F8E-26B8-B31A-A8E7-AD1BDE655911}"/>
              </a:ext>
            </a:extLst>
          </p:cNvPr>
          <p:cNvSpPr txBox="1"/>
          <p:nvPr/>
        </p:nvSpPr>
        <p:spPr>
          <a:xfrm>
            <a:off x="762000" y="1447800"/>
            <a:ext cx="7391400" cy="4893647"/>
          </a:xfrm>
          <a:prstGeom prst="rect">
            <a:avLst/>
          </a:prstGeom>
          <a:noFill/>
        </p:spPr>
        <p:txBody>
          <a:bodyPr wrap="square">
            <a:spAutoFit/>
          </a:bodyPr>
          <a:lstStyle/>
          <a:p>
            <a:r>
              <a:rPr lang="en-US" altLang="zh-CN" b="0" dirty="0">
                <a:solidFill>
                  <a:srgbClr val="990000"/>
                </a:solidFill>
                <a:latin typeface="等线" panose="02010600030101010101" pitchFamily="2" charset="-122"/>
                <a:ea typeface="等线" panose="02010600030101010101" pitchFamily="2" charset="-122"/>
              </a:rPr>
              <a:t>struct Foo{</a:t>
            </a:r>
          </a:p>
          <a:p>
            <a:r>
              <a:rPr lang="en-US" altLang="zh-CN" b="0" dirty="0">
                <a:solidFill>
                  <a:srgbClr val="990000"/>
                </a:solidFill>
                <a:latin typeface="等线" panose="02010600030101010101" pitchFamily="2" charset="-122"/>
                <a:ea typeface="等线" panose="02010600030101010101" pitchFamily="2" charset="-122"/>
              </a:rPr>
              <a:t>    int x;</a:t>
            </a:r>
          </a:p>
          <a:p>
            <a:r>
              <a:rPr lang="en-US" altLang="zh-CN" b="0" dirty="0">
                <a:solidFill>
                  <a:srgbClr val="990000"/>
                </a:solidFill>
                <a:latin typeface="等线" panose="02010600030101010101" pitchFamily="2" charset="-122"/>
                <a:ea typeface="等线" panose="02010600030101010101" pitchFamily="2" charset="-122"/>
              </a:rPr>
              <a:t>    int y;</a:t>
            </a:r>
          </a:p>
          <a:p>
            <a:r>
              <a:rPr lang="en-US" altLang="zh-CN" b="0" dirty="0">
                <a:solidFill>
                  <a:srgbClr val="990000"/>
                </a:solidFill>
                <a:latin typeface="等线" panose="02010600030101010101" pitchFamily="2" charset="-122"/>
                <a:ea typeface="等线" panose="02010600030101010101" pitchFamily="2" charset="-122"/>
              </a:rPr>
              <a:t>}</a:t>
            </a:r>
          </a:p>
          <a:p>
            <a:endParaRPr lang="en-US" altLang="zh-CN" b="0" dirty="0">
              <a:solidFill>
                <a:srgbClr val="990000"/>
              </a:solidFill>
              <a:latin typeface="等线" panose="02010600030101010101" pitchFamily="2" charset="-122"/>
              <a:ea typeface="等线" panose="02010600030101010101" pitchFamily="2" charset="-122"/>
            </a:endParaRPr>
          </a:p>
          <a:p>
            <a:r>
              <a:rPr lang="en-US" altLang="zh-CN" b="0" dirty="0">
                <a:solidFill>
                  <a:srgbClr val="990000"/>
                </a:solidFill>
                <a:latin typeface="等线" panose="02010600030101010101" pitchFamily="2" charset="-122"/>
                <a:ea typeface="等线" panose="02010600030101010101" pitchFamily="2" charset="-122"/>
              </a:rPr>
              <a:t>Foo </a:t>
            </a:r>
            <a:r>
              <a:rPr lang="en-US" altLang="zh-CN" b="0" dirty="0" err="1">
                <a:solidFill>
                  <a:srgbClr val="990000"/>
                </a:solidFill>
                <a:latin typeface="等线" panose="02010600030101010101" pitchFamily="2" charset="-122"/>
                <a:ea typeface="等线" panose="02010600030101010101" pitchFamily="2" charset="-122"/>
              </a:rPr>
              <a:t>foo</a:t>
            </a:r>
            <a:r>
              <a:rPr lang="en-US" altLang="zh-CN" b="0" dirty="0">
                <a:solidFill>
                  <a:srgbClr val="990000"/>
                </a:solidFill>
                <a:latin typeface="等线" panose="02010600030101010101" pitchFamily="2" charset="-122"/>
                <a:ea typeface="等线" panose="02010600030101010101" pitchFamily="2" charset="-122"/>
              </a:rPr>
              <a:t>, bar;</a:t>
            </a:r>
          </a:p>
          <a:p>
            <a:r>
              <a:rPr lang="en-US" altLang="zh-CN" b="0" dirty="0">
                <a:solidFill>
                  <a:srgbClr val="990000"/>
                </a:solidFill>
                <a:latin typeface="等线" panose="02010600030101010101" pitchFamily="2" charset="-122"/>
                <a:ea typeface="等线" panose="02010600030101010101" pitchFamily="2" charset="-122"/>
              </a:rPr>
              <a:t>int t;</a:t>
            </a:r>
          </a:p>
          <a:p>
            <a:r>
              <a:rPr lang="en-US" altLang="zh-CN" b="0" dirty="0">
                <a:solidFill>
                  <a:srgbClr val="990000"/>
                </a:solidFill>
                <a:latin typeface="等线" panose="02010600030101010101" pitchFamily="2" charset="-122"/>
                <a:ea typeface="等线" panose="02010600030101010101" pitchFamily="2" charset="-122"/>
              </a:rPr>
              <a:t>atomic{</a:t>
            </a:r>
          </a:p>
          <a:p>
            <a:r>
              <a:rPr lang="en-US" altLang="zh-CN" b="0" dirty="0">
                <a:solidFill>
                  <a:srgbClr val="990000"/>
                </a:solidFill>
                <a:latin typeface="等线" panose="02010600030101010101" pitchFamily="2" charset="-122"/>
                <a:ea typeface="等线" panose="02010600030101010101" pitchFamily="2" charset="-122"/>
              </a:rPr>
              <a:t>    t = </a:t>
            </a:r>
            <a:r>
              <a:rPr lang="en-US" altLang="zh-CN" b="0" dirty="0" err="1">
                <a:solidFill>
                  <a:srgbClr val="990000"/>
                </a:solidFill>
                <a:latin typeface="等线" panose="02010600030101010101" pitchFamily="2" charset="-122"/>
                <a:ea typeface="等线" panose="02010600030101010101" pitchFamily="2" charset="-122"/>
              </a:rPr>
              <a:t>foo.x</a:t>
            </a:r>
            <a:r>
              <a:rPr lang="en-US" altLang="zh-CN" b="0" dirty="0">
                <a:solidFill>
                  <a:srgbClr val="990000"/>
                </a:solidFill>
                <a:latin typeface="等线" panose="02010600030101010101" pitchFamily="2" charset="-122"/>
                <a:ea typeface="等线" panose="02010600030101010101" pitchFamily="2" charset="-122"/>
              </a:rPr>
              <a:t>;</a:t>
            </a:r>
          </a:p>
          <a:p>
            <a:r>
              <a:rPr lang="en-US" altLang="zh-CN" b="0" dirty="0">
                <a:solidFill>
                  <a:srgbClr val="990000"/>
                </a:solidFill>
                <a:latin typeface="等线" panose="02010600030101010101" pitchFamily="2" charset="-122"/>
                <a:ea typeface="等线" panose="02010600030101010101" pitchFamily="2" charset="-122"/>
              </a:rPr>
              <a:t>    </a:t>
            </a:r>
            <a:r>
              <a:rPr lang="en-US" altLang="zh-CN" b="0" dirty="0" err="1">
                <a:solidFill>
                  <a:srgbClr val="990000"/>
                </a:solidFill>
                <a:latin typeface="等线" panose="02010600030101010101" pitchFamily="2" charset="-122"/>
                <a:ea typeface="等线" panose="02010600030101010101" pitchFamily="2" charset="-122"/>
              </a:rPr>
              <a:t>bar.x</a:t>
            </a:r>
            <a:r>
              <a:rPr lang="en-US" altLang="zh-CN" b="0" dirty="0">
                <a:solidFill>
                  <a:srgbClr val="990000"/>
                </a:solidFill>
                <a:latin typeface="等线" panose="02010600030101010101" pitchFamily="2" charset="-122"/>
                <a:ea typeface="等线" panose="02010600030101010101" pitchFamily="2" charset="-122"/>
              </a:rPr>
              <a:t> = t;</a:t>
            </a:r>
          </a:p>
          <a:p>
            <a:r>
              <a:rPr lang="en-US" altLang="zh-CN" b="0" dirty="0">
                <a:solidFill>
                  <a:srgbClr val="990000"/>
                </a:solidFill>
                <a:latin typeface="等线" panose="02010600030101010101" pitchFamily="2" charset="-122"/>
                <a:ea typeface="等线" panose="02010600030101010101" pitchFamily="2" charset="-122"/>
              </a:rPr>
              <a:t>    t = </a:t>
            </a:r>
            <a:r>
              <a:rPr lang="en-US" altLang="zh-CN" b="0" dirty="0" err="1">
                <a:solidFill>
                  <a:srgbClr val="990000"/>
                </a:solidFill>
                <a:latin typeface="等线" panose="02010600030101010101" pitchFamily="2" charset="-122"/>
                <a:ea typeface="等线" panose="02010600030101010101" pitchFamily="2" charset="-122"/>
              </a:rPr>
              <a:t>foo.y</a:t>
            </a:r>
            <a:r>
              <a:rPr lang="en-US" altLang="zh-CN" b="0" dirty="0">
                <a:solidFill>
                  <a:srgbClr val="990000"/>
                </a:solidFill>
                <a:latin typeface="等线" panose="02010600030101010101" pitchFamily="2" charset="-122"/>
                <a:ea typeface="等线" panose="02010600030101010101" pitchFamily="2" charset="-122"/>
              </a:rPr>
              <a:t>;</a:t>
            </a:r>
          </a:p>
          <a:p>
            <a:r>
              <a:rPr lang="en-US" altLang="zh-CN" b="0" dirty="0">
                <a:solidFill>
                  <a:srgbClr val="990000"/>
                </a:solidFill>
                <a:latin typeface="等线" panose="02010600030101010101" pitchFamily="2" charset="-122"/>
                <a:ea typeface="等线" panose="02010600030101010101" pitchFamily="2" charset="-122"/>
              </a:rPr>
              <a:t>    </a:t>
            </a:r>
            <a:r>
              <a:rPr lang="en-US" altLang="zh-CN" b="0" dirty="0" err="1">
                <a:solidFill>
                  <a:srgbClr val="990000"/>
                </a:solidFill>
                <a:latin typeface="等线" panose="02010600030101010101" pitchFamily="2" charset="-122"/>
                <a:ea typeface="等线" panose="02010600030101010101" pitchFamily="2" charset="-122"/>
              </a:rPr>
              <a:t>bar.y</a:t>
            </a:r>
            <a:r>
              <a:rPr lang="en-US" altLang="zh-CN" b="0" dirty="0">
                <a:solidFill>
                  <a:srgbClr val="990000"/>
                </a:solidFill>
                <a:latin typeface="等线" panose="02010600030101010101" pitchFamily="2" charset="-122"/>
                <a:ea typeface="等线" panose="02010600030101010101" pitchFamily="2" charset="-122"/>
              </a:rPr>
              <a:t> = t;</a:t>
            </a:r>
          </a:p>
          <a:p>
            <a:r>
              <a:rPr lang="en-US" altLang="zh-CN" b="0" dirty="0">
                <a:solidFill>
                  <a:srgbClr val="990000"/>
                </a:solidFill>
                <a:latin typeface="等线" panose="02010600030101010101" pitchFamily="2" charset="-122"/>
                <a:ea typeface="等线" panose="02010600030101010101" pitchFamily="2" charset="-122"/>
              </a:rPr>
              <a:t>}</a:t>
            </a:r>
            <a:endParaRPr lang="zh-CN" altLang="en-US" b="0" dirty="0">
              <a:solidFill>
                <a:srgbClr val="99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11105113"/>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事务内存属性</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事务内存具有三种属性</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原子性、一致性、隔离性</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原子性表明事务作为一个整体是不可分的，即其内部的操作要么全部都被系统接受，要么全部都不被系统接受</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一致性表明任何一个对共享数据进行访问操作的事务在其执行前后系统的状态都应该是一致的</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隔离性则表明事务在正常提交之前，其内部的操作对外是不可见的，即未提交的事务操作不会影响系统的状态</a:t>
            </a:r>
          </a:p>
          <a:p>
            <a:endParaRPr lang="zh-CN" altLang="en-US"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这三种属性也是借鉴了传统数据库中的原子性、一致性、隔离性和持久性的概念</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在事务内存中，由于是对共享数据的进行操作，所以无需强调持久性这一性质</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36552316"/>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事务内存的构成</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事务内存系统从实现的功能上看，主要完成三个任务</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共享数据的版本管理、冲突检测和竞争管理</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版本管理指系统如何管理事务执行过程中共享数据需要写入的新值和更新前的旧值，以及在事务成功提交或作废时如何将新写入的值提交到内存或回复事务执行前地旧值</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冲突检测是系统如何检测事务在执行中遇到的数据冲突</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竞争管理是在两个事务发生冲突之后，系统选择对需要中止的事务做出判断，并决定何时重启事务</a:t>
            </a:r>
            <a:endParaRPr lang="en-US" altLang="zh-CN" dirty="0">
              <a:latin typeface="等线" panose="02010600030101010101" pitchFamily="2" charset="-122"/>
              <a:ea typeface="等线" panose="02010600030101010101" pitchFamily="2" charset="-122"/>
            </a:endParaRPr>
          </a:p>
        </p:txBody>
      </p:sp>
      <p:pic>
        <p:nvPicPr>
          <p:cNvPr id="5" name="图片 4">
            <a:extLst>
              <a:ext uri="{FF2B5EF4-FFF2-40B4-BE49-F238E27FC236}">
                <a16:creationId xmlns:a16="http://schemas.microsoft.com/office/drawing/2014/main" id="{15D2BA61-C0F8-F03F-FAF8-CE9D8285E9A8}"/>
              </a:ext>
            </a:extLst>
          </p:cNvPr>
          <p:cNvPicPr>
            <a:picLocks noChangeAspect="1"/>
          </p:cNvPicPr>
          <p:nvPr/>
        </p:nvPicPr>
        <p:blipFill>
          <a:blip r:embed="rId2"/>
          <a:stretch>
            <a:fillRect/>
          </a:stretch>
        </p:blipFill>
        <p:spPr>
          <a:xfrm>
            <a:off x="2120021" y="3876675"/>
            <a:ext cx="4410075" cy="2647950"/>
          </a:xfrm>
          <a:prstGeom prst="rect">
            <a:avLst/>
          </a:prstGeom>
        </p:spPr>
      </p:pic>
    </p:spTree>
    <p:extLst>
      <p:ext uri="{BB962C8B-B14F-4D97-AF65-F5344CB8AC3E}">
        <p14:creationId xmlns:p14="http://schemas.microsoft.com/office/powerpoint/2010/main" val="118571926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事务冲突</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对于两个并行的事务来说，在一个事务执行的过程中，如果另一个事务需要使用第一个事务中的共享数据，那么这两者就会产生冲突</a:t>
            </a:r>
            <a:endParaRPr lang="en-US" altLang="zh-CN" dirty="0">
              <a:latin typeface="等线" panose="02010600030101010101" pitchFamily="2" charset="-122"/>
              <a:ea typeface="等线" panose="02010600030101010101" pitchFamily="2" charset="-122"/>
            </a:endParaRPr>
          </a:p>
        </p:txBody>
      </p:sp>
      <p:sp>
        <p:nvSpPr>
          <p:cNvPr id="3" name="文本框 2">
            <a:extLst>
              <a:ext uri="{FF2B5EF4-FFF2-40B4-BE49-F238E27FC236}">
                <a16:creationId xmlns:a16="http://schemas.microsoft.com/office/drawing/2014/main" id="{8DF1D76B-418A-201B-6572-CC281C397828}"/>
              </a:ext>
            </a:extLst>
          </p:cNvPr>
          <p:cNvSpPr txBox="1"/>
          <p:nvPr/>
        </p:nvSpPr>
        <p:spPr>
          <a:xfrm>
            <a:off x="850900" y="2133600"/>
            <a:ext cx="7835900" cy="3600986"/>
          </a:xfrm>
          <a:prstGeom prst="rect">
            <a:avLst/>
          </a:prstGeom>
          <a:noFill/>
        </p:spPr>
        <p:txBody>
          <a:bodyPr wrap="square">
            <a:spAutoFit/>
          </a:bodyPr>
          <a:lstStyle/>
          <a:p>
            <a:r>
              <a:rPr lang="en-US" altLang="zh-CN" sz="2000" dirty="0">
                <a:latin typeface="等线" panose="02010600030101010101" pitchFamily="2" charset="-122"/>
                <a:ea typeface="等线" panose="02010600030101010101" pitchFamily="2" charset="-122"/>
              </a:rPr>
              <a:t>int t1, t2;</a:t>
            </a:r>
          </a:p>
          <a:p>
            <a:r>
              <a:rPr lang="en-US" altLang="zh-CN" sz="2000" dirty="0">
                <a:latin typeface="等线" panose="02010600030101010101" pitchFamily="2" charset="-122"/>
                <a:ea typeface="等线" panose="02010600030101010101" pitchFamily="2" charset="-122"/>
              </a:rPr>
              <a:t>atomic{</a:t>
            </a:r>
          </a:p>
          <a:p>
            <a:r>
              <a:rPr lang="en-US" altLang="zh-CN" sz="2000" dirty="0">
                <a:latin typeface="等线" panose="02010600030101010101" pitchFamily="2" charset="-122"/>
                <a:ea typeface="等线" panose="02010600030101010101" pitchFamily="2" charset="-122"/>
              </a:rPr>
              <a:t>    t = </a:t>
            </a:r>
            <a:r>
              <a:rPr lang="en-US" altLang="zh-CN" sz="2000" dirty="0" err="1">
                <a:latin typeface="等线" panose="02010600030101010101" pitchFamily="2" charset="-122"/>
                <a:ea typeface="等线" panose="02010600030101010101" pitchFamily="2" charset="-122"/>
              </a:rPr>
              <a:t>foo.x</a:t>
            </a:r>
            <a:r>
              <a:rPr lang="en-US" altLang="zh-CN" sz="2000" dirty="0">
                <a:latin typeface="等线" panose="02010600030101010101" pitchFamily="2" charset="-122"/>
                <a:ea typeface="等线" panose="02010600030101010101" pitchFamily="2" charset="-122"/>
              </a:rPr>
              <a:t>;</a:t>
            </a:r>
          </a:p>
          <a:p>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bar.x</a:t>
            </a:r>
            <a:r>
              <a:rPr lang="en-US" altLang="zh-CN" sz="2000" dirty="0">
                <a:latin typeface="等线" panose="02010600030101010101" pitchFamily="2" charset="-122"/>
                <a:ea typeface="等线" panose="02010600030101010101" pitchFamily="2" charset="-122"/>
              </a:rPr>
              <a:t> = t;</a:t>
            </a:r>
          </a:p>
          <a:p>
            <a:r>
              <a:rPr lang="en-US" altLang="zh-CN" sz="2000" dirty="0">
                <a:latin typeface="等线" panose="02010600030101010101" pitchFamily="2" charset="-122"/>
                <a:ea typeface="等线" panose="02010600030101010101" pitchFamily="2" charset="-122"/>
              </a:rPr>
              <a:t>    t = </a:t>
            </a:r>
            <a:r>
              <a:rPr lang="en-US" altLang="zh-CN" sz="2000" dirty="0" err="1">
                <a:latin typeface="等线" panose="02010600030101010101" pitchFamily="2" charset="-122"/>
                <a:ea typeface="等线" panose="02010600030101010101" pitchFamily="2" charset="-122"/>
              </a:rPr>
              <a:t>foo.y</a:t>
            </a:r>
            <a:r>
              <a:rPr lang="en-US" altLang="zh-CN" sz="2000" dirty="0">
                <a:latin typeface="等线" panose="02010600030101010101" pitchFamily="2" charset="-122"/>
                <a:ea typeface="等线" panose="02010600030101010101" pitchFamily="2" charset="-122"/>
              </a:rPr>
              <a:t>;</a:t>
            </a:r>
          </a:p>
          <a:p>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bar.y</a:t>
            </a:r>
            <a:r>
              <a:rPr lang="en-US" altLang="zh-CN" sz="2000" dirty="0">
                <a:latin typeface="等线" panose="02010600030101010101" pitchFamily="2" charset="-122"/>
                <a:ea typeface="等线" panose="02010600030101010101" pitchFamily="2" charset="-122"/>
              </a:rPr>
              <a:t> = t;</a:t>
            </a:r>
          </a:p>
          <a:p>
            <a:r>
              <a:rPr lang="en-US" altLang="zh-CN" sz="2000" dirty="0">
                <a:latin typeface="等线" panose="02010600030101010101" pitchFamily="2" charset="-122"/>
                <a:ea typeface="等线" panose="02010600030101010101" pitchFamily="2" charset="-122"/>
              </a:rPr>
              <a:t>}</a:t>
            </a:r>
          </a:p>
          <a:p>
            <a:r>
              <a:rPr lang="en-US" altLang="zh-CN" sz="2000" dirty="0">
                <a:latin typeface="等线" panose="02010600030101010101" pitchFamily="2" charset="-122"/>
                <a:ea typeface="等线" panose="02010600030101010101" pitchFamily="2" charset="-122"/>
              </a:rPr>
              <a:t>atomic{</a:t>
            </a:r>
          </a:p>
          <a:p>
            <a:r>
              <a:rPr lang="en-US" altLang="zh-CN" sz="2000" dirty="0">
                <a:latin typeface="等线" panose="02010600030101010101" pitchFamily="2" charset="-122"/>
                <a:ea typeface="等线" panose="02010600030101010101" pitchFamily="2" charset="-122"/>
              </a:rPr>
              <a:t>    t1 = </a:t>
            </a:r>
            <a:r>
              <a:rPr lang="en-US" altLang="zh-CN" sz="2000" dirty="0" err="1">
                <a:latin typeface="等线" panose="02010600030101010101" pitchFamily="2" charset="-122"/>
                <a:ea typeface="等线" panose="02010600030101010101" pitchFamily="2" charset="-122"/>
              </a:rPr>
              <a:t>bar.x</a:t>
            </a:r>
            <a:r>
              <a:rPr lang="en-US" altLang="zh-CN" sz="2000" dirty="0">
                <a:latin typeface="等线" panose="02010600030101010101" pitchFamily="2" charset="-122"/>
                <a:ea typeface="等线" panose="02010600030101010101" pitchFamily="2" charset="-122"/>
              </a:rPr>
              <a:t>;</a:t>
            </a:r>
          </a:p>
          <a:p>
            <a:r>
              <a:rPr lang="en-US" altLang="zh-CN" sz="2000" dirty="0">
                <a:latin typeface="等线" panose="02010600030101010101" pitchFamily="2" charset="-122"/>
                <a:ea typeface="等线" panose="02010600030101010101" pitchFamily="2" charset="-122"/>
              </a:rPr>
              <a:t>    t2 = </a:t>
            </a:r>
            <a:r>
              <a:rPr lang="en-US" altLang="zh-CN" sz="2000" dirty="0" err="1">
                <a:latin typeface="等线" panose="02010600030101010101" pitchFamily="2" charset="-122"/>
                <a:ea typeface="等线" panose="02010600030101010101" pitchFamily="2" charset="-122"/>
              </a:rPr>
              <a:t>bar.y</a:t>
            </a:r>
            <a:r>
              <a:rPr lang="en-US" altLang="zh-CN" sz="2000" dirty="0">
                <a:latin typeface="等线" panose="02010600030101010101" pitchFamily="2" charset="-122"/>
                <a:ea typeface="等线" panose="02010600030101010101" pitchFamily="2" charset="-122"/>
              </a:rPr>
              <a:t>;</a:t>
            </a:r>
          </a:p>
          <a:p>
            <a:r>
              <a:rPr lang="en-US" altLang="zh-CN" sz="2000" dirty="0">
                <a:latin typeface="等线" panose="02010600030101010101" pitchFamily="2" charset="-122"/>
                <a:ea typeface="等线" panose="02010600030101010101" pitchFamily="2" charset="-122"/>
              </a:rPr>
              <a:t>}</a:t>
            </a:r>
            <a:endParaRPr lang="zh-CN" altLang="en-US" sz="2000" dirty="0">
              <a:latin typeface="等线" panose="02010600030101010101" pitchFamily="2" charset="-122"/>
              <a:ea typeface="等线" panose="02010600030101010101" pitchFamily="2" charset="-122"/>
            </a:endParaRPr>
          </a:p>
        </p:txBody>
      </p:sp>
      <p:sp>
        <p:nvSpPr>
          <p:cNvPr id="6" name="文本框 5">
            <a:extLst>
              <a:ext uri="{FF2B5EF4-FFF2-40B4-BE49-F238E27FC236}">
                <a16:creationId xmlns:a16="http://schemas.microsoft.com/office/drawing/2014/main" id="{752D0A2D-6A40-C864-EF18-ED872C1F6394}"/>
              </a:ext>
            </a:extLst>
          </p:cNvPr>
          <p:cNvSpPr txBox="1"/>
          <p:nvPr/>
        </p:nvSpPr>
        <p:spPr>
          <a:xfrm>
            <a:off x="3048000" y="3124200"/>
            <a:ext cx="5245100" cy="1200329"/>
          </a:xfrm>
          <a:prstGeom prst="rect">
            <a:avLst/>
          </a:prstGeom>
          <a:noFill/>
          <a:ln>
            <a:solidFill>
              <a:srgbClr val="990000"/>
            </a:solidFill>
          </a:ln>
        </p:spPr>
        <p:txBody>
          <a:bodyPr wrap="square">
            <a:spAutoFit/>
          </a:bodyPr>
          <a:lstStyle/>
          <a:p>
            <a:r>
              <a:rPr lang="zh-CN" altLang="en-US" sz="1800" b="0" dirty="0">
                <a:latin typeface="等线" panose="02010600030101010101" pitchFamily="2" charset="-122"/>
                <a:ea typeface="等线" panose="02010600030101010101" pitchFamily="2" charset="-122"/>
              </a:rPr>
              <a:t>在这一段代码中，两个事务同时要对</a:t>
            </a:r>
            <a:r>
              <a:rPr lang="en-US" altLang="zh-CN" sz="1800" b="0" dirty="0">
                <a:latin typeface="等线" panose="02010600030101010101" pitchFamily="2" charset="-122"/>
                <a:ea typeface="等线" panose="02010600030101010101" pitchFamily="2" charset="-122"/>
              </a:rPr>
              <a:t>bar</a:t>
            </a:r>
            <a:r>
              <a:rPr lang="zh-CN" altLang="en-US" sz="1800" b="0" dirty="0">
                <a:latin typeface="等线" panose="02010600030101010101" pitchFamily="2" charset="-122"/>
                <a:ea typeface="等线" panose="02010600030101010101" pitchFamily="2" charset="-122"/>
              </a:rPr>
              <a:t>结构体中的</a:t>
            </a:r>
            <a:r>
              <a:rPr lang="en-US" altLang="zh-CN" sz="1800" b="0" dirty="0">
                <a:latin typeface="等线" panose="02010600030101010101" pitchFamily="2" charset="-122"/>
                <a:ea typeface="等线" panose="02010600030101010101" pitchFamily="2" charset="-122"/>
              </a:rPr>
              <a:t>x</a:t>
            </a:r>
            <a:r>
              <a:rPr lang="zh-CN" altLang="en-US" sz="1800" b="0" dirty="0">
                <a:latin typeface="等线" panose="02010600030101010101" pitchFamily="2" charset="-122"/>
                <a:ea typeface="等线" panose="02010600030101010101" pitchFamily="2" charset="-122"/>
              </a:rPr>
              <a:t>和</a:t>
            </a:r>
            <a:r>
              <a:rPr lang="en-US" altLang="zh-CN" sz="1800" b="0" dirty="0">
                <a:latin typeface="等线" panose="02010600030101010101" pitchFamily="2" charset="-122"/>
                <a:ea typeface="等线" panose="02010600030101010101" pitchFamily="2" charset="-122"/>
              </a:rPr>
              <a:t>y</a:t>
            </a:r>
            <a:r>
              <a:rPr lang="zh-CN" altLang="en-US" sz="1800" b="0" dirty="0">
                <a:latin typeface="等线" panose="02010600030101010101" pitchFamily="2" charset="-122"/>
                <a:ea typeface="等线" panose="02010600030101010101" pitchFamily="2" charset="-122"/>
              </a:rPr>
              <a:t>进行读写操作，进而产生了冲突，为了避免功能错误，这时就需要通过竞争管理来决定哪一个事务需要回滚重启</a:t>
            </a:r>
          </a:p>
        </p:txBody>
      </p:sp>
    </p:spTree>
    <p:extLst>
      <p:ext uri="{BB962C8B-B14F-4D97-AF65-F5344CB8AC3E}">
        <p14:creationId xmlns:p14="http://schemas.microsoft.com/office/powerpoint/2010/main" val="2468890037"/>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事务内存实现的基本模型</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事务内存实现的基本流程</a:t>
            </a:r>
            <a:endParaRPr lang="en-US" altLang="zh-CN" dirty="0">
              <a:latin typeface="等线" panose="02010600030101010101" pitchFamily="2" charset="-122"/>
              <a:ea typeface="等线" panose="02010600030101010101" pitchFamily="2" charset="-122"/>
            </a:endParaRPr>
          </a:p>
        </p:txBody>
      </p:sp>
      <p:sp>
        <p:nvSpPr>
          <p:cNvPr id="4" name="文本框 3">
            <a:extLst>
              <a:ext uri="{FF2B5EF4-FFF2-40B4-BE49-F238E27FC236}">
                <a16:creationId xmlns:a16="http://schemas.microsoft.com/office/drawing/2014/main" id="{A968295A-827D-7147-EA22-1BAFF6F44134}"/>
              </a:ext>
            </a:extLst>
          </p:cNvPr>
          <p:cNvSpPr txBox="1"/>
          <p:nvPr/>
        </p:nvSpPr>
        <p:spPr>
          <a:xfrm>
            <a:off x="457200" y="1371600"/>
            <a:ext cx="7936082" cy="3539430"/>
          </a:xfrm>
          <a:prstGeom prst="rect">
            <a:avLst/>
          </a:prstGeom>
          <a:noFill/>
        </p:spPr>
        <p:txBody>
          <a:bodyPr wrap="square">
            <a:spAutoFit/>
          </a:bodyPr>
          <a:lstStyle/>
          <a:p>
            <a:r>
              <a:rPr lang="en-US" altLang="zh-CN" sz="1600" dirty="0">
                <a:latin typeface="等线" panose="02010600030101010101" pitchFamily="2" charset="-122"/>
                <a:ea typeface="等线" panose="02010600030101010101" pitchFamily="2" charset="-122"/>
              </a:rPr>
              <a:t>// Create threads that use transaction</a:t>
            </a:r>
          </a:p>
          <a:p>
            <a:r>
              <a:rPr lang="en-US" altLang="zh-CN" sz="1600" dirty="0">
                <a:latin typeface="等线" panose="02010600030101010101" pitchFamily="2" charset="-122"/>
                <a:ea typeface="等线" panose="02010600030101010101" pitchFamily="2" charset="-122"/>
              </a:rPr>
              <a:t>// Declare transactional data</a:t>
            </a:r>
          </a:p>
          <a:p>
            <a:endParaRPr lang="en-US" altLang="zh-CN" sz="1600" dirty="0">
              <a:latin typeface="等线" panose="02010600030101010101" pitchFamily="2" charset="-122"/>
              <a:ea typeface="等线" panose="02010600030101010101" pitchFamily="2" charset="-122"/>
            </a:endParaRPr>
          </a:p>
          <a:p>
            <a:r>
              <a:rPr lang="en-US" altLang="zh-CN" sz="1600" dirty="0" err="1">
                <a:latin typeface="等线" panose="02010600030101010101" pitchFamily="2" charset="-122"/>
                <a:ea typeface="等线" panose="02010600030101010101" pitchFamily="2" charset="-122"/>
              </a:rPr>
              <a:t>Begin_Transaction</a:t>
            </a:r>
            <a:r>
              <a:rPr lang="en-US" altLang="zh-CN" sz="1600" dirty="0">
                <a:latin typeface="等线" panose="02010600030101010101" pitchFamily="2" charset="-122"/>
                <a:ea typeface="等线" panose="02010600030101010101" pitchFamily="2" charset="-122"/>
              </a:rPr>
              <a:t>();</a:t>
            </a:r>
          </a:p>
          <a:p>
            <a:endParaRPr lang="en-US"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Read and Write</a:t>
            </a:r>
          </a:p>
          <a:p>
            <a:r>
              <a:rPr lang="en-US" altLang="zh-CN" sz="1600" dirty="0">
                <a:latin typeface="等线" panose="02010600030101010101" pitchFamily="2" charset="-122"/>
                <a:ea typeface="等线" panose="02010600030101010101" pitchFamily="2" charset="-122"/>
              </a:rPr>
              <a:t>// transactional data</a:t>
            </a:r>
          </a:p>
          <a:p>
            <a:endParaRPr lang="en-US"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if something happens</a:t>
            </a:r>
          </a:p>
          <a:p>
            <a:r>
              <a:rPr lang="en-US" altLang="zh-CN" sz="1600" dirty="0">
                <a:latin typeface="等线" panose="02010600030101010101" pitchFamily="2" charset="-122"/>
                <a:ea typeface="等线" panose="02010600030101010101" pitchFamily="2" charset="-122"/>
              </a:rPr>
              <a:t>    </a:t>
            </a:r>
            <a:r>
              <a:rPr lang="en-US" altLang="zh-CN" sz="1600" dirty="0" err="1">
                <a:latin typeface="等线" panose="02010600030101010101" pitchFamily="2" charset="-122"/>
                <a:ea typeface="等线" panose="02010600030101010101" pitchFamily="2" charset="-122"/>
              </a:rPr>
              <a:t>Abort_Transaction</a:t>
            </a:r>
            <a:r>
              <a:rPr lang="en-US" altLang="zh-CN" sz="1600" dirty="0">
                <a:latin typeface="等线" panose="02010600030101010101" pitchFamily="2" charset="-122"/>
                <a:ea typeface="等线" panose="02010600030101010101" pitchFamily="2" charset="-122"/>
              </a:rPr>
              <a:t>();</a:t>
            </a:r>
          </a:p>
          <a:p>
            <a:endParaRPr lang="en-US" altLang="zh-CN" sz="1600" dirty="0">
              <a:latin typeface="等线" panose="02010600030101010101" pitchFamily="2" charset="-122"/>
              <a:ea typeface="等线" panose="02010600030101010101" pitchFamily="2" charset="-122"/>
            </a:endParaRPr>
          </a:p>
          <a:p>
            <a:r>
              <a:rPr lang="en-US" altLang="zh-CN" sz="1600" dirty="0" err="1">
                <a:latin typeface="等线" panose="02010600030101010101" pitchFamily="2" charset="-122"/>
                <a:ea typeface="等线" panose="02010600030101010101" pitchFamily="2" charset="-122"/>
              </a:rPr>
              <a:t>End_Transaction</a:t>
            </a:r>
            <a:r>
              <a:rPr lang="en-US" altLang="zh-CN" sz="1600" dirty="0">
                <a:latin typeface="等线" panose="02010600030101010101" pitchFamily="2" charset="-122"/>
                <a:ea typeface="等线" panose="02010600030101010101" pitchFamily="2" charset="-122"/>
              </a:rPr>
              <a:t>();</a:t>
            </a:r>
          </a:p>
          <a:p>
            <a:endParaRPr lang="en-US"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Commit or Abort</a:t>
            </a:r>
            <a:endParaRPr lang="zh-CN" altLang="en-US" sz="1600" dirty="0">
              <a:latin typeface="等线" panose="02010600030101010101" pitchFamily="2" charset="-122"/>
              <a:ea typeface="等线" panose="02010600030101010101" pitchFamily="2" charset="-122"/>
            </a:endParaRPr>
          </a:p>
        </p:txBody>
      </p:sp>
      <p:sp>
        <p:nvSpPr>
          <p:cNvPr id="8" name="文本占位符 355330">
            <a:extLst>
              <a:ext uri="{FF2B5EF4-FFF2-40B4-BE49-F238E27FC236}">
                <a16:creationId xmlns:a16="http://schemas.microsoft.com/office/drawing/2014/main" id="{C6B7BC79-AF73-95AB-0E3B-1026A8782DC0}"/>
              </a:ext>
            </a:extLst>
          </p:cNvPr>
          <p:cNvSpPr txBox="1">
            <a:spLocks/>
          </p:cNvSpPr>
          <p:nvPr/>
        </p:nvSpPr>
        <p:spPr bwMode="auto">
          <a:xfrm>
            <a:off x="4191000" y="1371600"/>
            <a:ext cx="4202282" cy="51054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spcBef>
                <a:spcPts val="1200"/>
              </a:spcBef>
              <a:buFont typeface="Wingdings" panose="05000000000000000000" pitchFamily="2" charset="2"/>
              <a:buChar char="Ø"/>
            </a:pPr>
            <a:r>
              <a:rPr lang="zh-CN" altLang="en-US" sz="2000" b="0" kern="0" dirty="0">
                <a:latin typeface="等线" panose="02010600030101010101" pitchFamily="2" charset="-122"/>
                <a:ea typeface="等线" panose="02010600030101010101" pitchFamily="2" charset="-122"/>
              </a:rPr>
              <a:t>在事务开始之前，声明事务中使用到的数据</a:t>
            </a:r>
            <a:endParaRPr lang="en-US" altLang="zh-CN" sz="2000" b="0" kern="0" dirty="0">
              <a:latin typeface="等线" panose="02010600030101010101" pitchFamily="2" charset="-122"/>
              <a:ea typeface="等线" panose="02010600030101010101" pitchFamily="2" charset="-122"/>
            </a:endParaRPr>
          </a:p>
          <a:p>
            <a:pPr>
              <a:spcBef>
                <a:spcPts val="1200"/>
              </a:spcBef>
              <a:buFont typeface="Wingdings" panose="05000000000000000000" pitchFamily="2" charset="2"/>
              <a:buChar char="Ø"/>
            </a:pPr>
            <a:r>
              <a:rPr lang="zh-CN" altLang="en-US" sz="2000" b="0" kern="0" dirty="0">
                <a:latin typeface="等线" panose="02010600030101010101" pitchFamily="2" charset="-122"/>
                <a:ea typeface="等线" panose="02010600030101010101" pitchFamily="2" charset="-122"/>
              </a:rPr>
              <a:t>在事务开始执行后（执行</a:t>
            </a:r>
            <a:r>
              <a:rPr lang="en-US" altLang="zh-CN" sz="2000" b="0" kern="0" dirty="0" err="1">
                <a:latin typeface="等线" panose="02010600030101010101" pitchFamily="2" charset="-122"/>
                <a:ea typeface="等线" panose="02010600030101010101" pitchFamily="2" charset="-122"/>
              </a:rPr>
              <a:t>Begin_Transaction</a:t>
            </a:r>
            <a:r>
              <a:rPr lang="en-US" altLang="zh-CN" sz="2000" b="0" kern="0" dirty="0">
                <a:latin typeface="等线" panose="02010600030101010101" pitchFamily="2" charset="-122"/>
                <a:ea typeface="等线" panose="02010600030101010101" pitchFamily="2" charset="-122"/>
              </a:rPr>
              <a:t>()</a:t>
            </a:r>
            <a:r>
              <a:rPr lang="zh-CN" altLang="en-US" sz="2000" b="0" kern="0" dirty="0">
                <a:latin typeface="等线" panose="02010600030101010101" pitchFamily="2" charset="-122"/>
                <a:ea typeface="等线" panose="02010600030101010101" pitchFamily="2" charset="-122"/>
              </a:rPr>
              <a:t>函数），所有的事务性数据都会被读取以及更新</a:t>
            </a:r>
            <a:endParaRPr lang="en-US" altLang="zh-CN" sz="2000" b="0" kern="0" dirty="0">
              <a:latin typeface="等线" panose="02010600030101010101" pitchFamily="2" charset="-122"/>
              <a:ea typeface="等线" panose="02010600030101010101" pitchFamily="2" charset="-122"/>
            </a:endParaRPr>
          </a:p>
          <a:p>
            <a:pPr>
              <a:spcBef>
                <a:spcPts val="1200"/>
              </a:spcBef>
              <a:buFont typeface="Wingdings" panose="05000000000000000000" pitchFamily="2" charset="2"/>
              <a:buChar char="Ø"/>
            </a:pPr>
            <a:r>
              <a:rPr lang="zh-CN" altLang="en-US" sz="2000" b="0" kern="0" dirty="0">
                <a:latin typeface="等线" panose="02010600030101010101" pitchFamily="2" charset="-122"/>
                <a:ea typeface="等线" panose="02010600030101010101" pitchFamily="2" charset="-122"/>
              </a:rPr>
              <a:t>此后在该事务结束（执行</a:t>
            </a:r>
            <a:r>
              <a:rPr lang="en-US" altLang="zh-CN" sz="2000" b="0" kern="0" dirty="0" err="1">
                <a:latin typeface="等线" panose="02010600030101010101" pitchFamily="2" charset="-122"/>
                <a:ea typeface="等线" panose="02010600030101010101" pitchFamily="2" charset="-122"/>
              </a:rPr>
              <a:t>End_Transaction</a:t>
            </a:r>
            <a:r>
              <a:rPr lang="en-US" altLang="zh-CN" sz="2000" b="0" kern="0" dirty="0">
                <a:latin typeface="等线" panose="02010600030101010101" pitchFamily="2" charset="-122"/>
                <a:ea typeface="等线" panose="02010600030101010101" pitchFamily="2" charset="-122"/>
              </a:rPr>
              <a:t>()</a:t>
            </a:r>
            <a:r>
              <a:rPr lang="zh-CN" altLang="en-US" sz="2000" b="0" kern="0" dirty="0">
                <a:latin typeface="等线" panose="02010600030101010101" pitchFamily="2" charset="-122"/>
                <a:ea typeface="等线" panose="02010600030101010101" pitchFamily="2" charset="-122"/>
              </a:rPr>
              <a:t>函数）前，这些数据的更改都是对外不透明的（即在该事务执行过程中，其他线程使用的该事务中用到的事务性数据的值是该事务执行前的值）</a:t>
            </a:r>
            <a:endParaRPr lang="en-US" altLang="zh-CN" sz="2000" b="0" kern="0" dirty="0">
              <a:latin typeface="等线" panose="02010600030101010101" pitchFamily="2" charset="-122"/>
              <a:ea typeface="等线" panose="02010600030101010101" pitchFamily="2" charset="-122"/>
            </a:endParaRPr>
          </a:p>
          <a:p>
            <a:pPr>
              <a:spcBef>
                <a:spcPts val="1200"/>
              </a:spcBef>
              <a:buFont typeface="Wingdings" panose="05000000000000000000" pitchFamily="2" charset="2"/>
              <a:buChar char="Ø"/>
            </a:pPr>
            <a:r>
              <a:rPr lang="zh-CN" altLang="en-US" sz="2000" b="0" kern="0" dirty="0">
                <a:latin typeface="等线" panose="02010600030101010101" pitchFamily="2" charset="-122"/>
                <a:ea typeface="等线" panose="02010600030101010101" pitchFamily="2" charset="-122"/>
              </a:rPr>
              <a:t>在该事务结束时，检查该事务中使用到的数据的一致性情况。</a:t>
            </a:r>
            <a:endParaRPr lang="en-US" altLang="zh-CN" sz="2000" b="0"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615958116"/>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事务内存实现的基本模型</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事务内存实现的基本流程</a:t>
            </a:r>
            <a:endParaRPr lang="en-US" altLang="zh-CN" dirty="0">
              <a:latin typeface="等线" panose="02010600030101010101" pitchFamily="2" charset="-122"/>
              <a:ea typeface="等线" panose="02010600030101010101" pitchFamily="2" charset="-122"/>
            </a:endParaRPr>
          </a:p>
        </p:txBody>
      </p:sp>
      <p:sp>
        <p:nvSpPr>
          <p:cNvPr id="4" name="文本框 3">
            <a:extLst>
              <a:ext uri="{FF2B5EF4-FFF2-40B4-BE49-F238E27FC236}">
                <a16:creationId xmlns:a16="http://schemas.microsoft.com/office/drawing/2014/main" id="{A968295A-827D-7147-EA22-1BAFF6F44134}"/>
              </a:ext>
            </a:extLst>
          </p:cNvPr>
          <p:cNvSpPr txBox="1"/>
          <p:nvPr/>
        </p:nvSpPr>
        <p:spPr>
          <a:xfrm>
            <a:off x="457200" y="1371600"/>
            <a:ext cx="7936082" cy="3539430"/>
          </a:xfrm>
          <a:prstGeom prst="rect">
            <a:avLst/>
          </a:prstGeom>
          <a:noFill/>
        </p:spPr>
        <p:txBody>
          <a:bodyPr wrap="square">
            <a:spAutoFit/>
          </a:bodyPr>
          <a:lstStyle/>
          <a:p>
            <a:r>
              <a:rPr lang="en-US" altLang="zh-CN" sz="1600" dirty="0">
                <a:latin typeface="等线" panose="02010600030101010101" pitchFamily="2" charset="-122"/>
                <a:ea typeface="等线" panose="02010600030101010101" pitchFamily="2" charset="-122"/>
              </a:rPr>
              <a:t>// Create threads that use transaction</a:t>
            </a:r>
          </a:p>
          <a:p>
            <a:r>
              <a:rPr lang="en-US" altLang="zh-CN" sz="1600" dirty="0">
                <a:latin typeface="等线" panose="02010600030101010101" pitchFamily="2" charset="-122"/>
                <a:ea typeface="等线" panose="02010600030101010101" pitchFamily="2" charset="-122"/>
              </a:rPr>
              <a:t>// Declare transactional data</a:t>
            </a:r>
          </a:p>
          <a:p>
            <a:endParaRPr lang="en-US" altLang="zh-CN" sz="1600" dirty="0">
              <a:latin typeface="等线" panose="02010600030101010101" pitchFamily="2" charset="-122"/>
              <a:ea typeface="等线" panose="02010600030101010101" pitchFamily="2" charset="-122"/>
            </a:endParaRPr>
          </a:p>
          <a:p>
            <a:r>
              <a:rPr lang="en-US" altLang="zh-CN" sz="1600" dirty="0" err="1">
                <a:latin typeface="等线" panose="02010600030101010101" pitchFamily="2" charset="-122"/>
                <a:ea typeface="等线" panose="02010600030101010101" pitchFamily="2" charset="-122"/>
              </a:rPr>
              <a:t>Begin_Transaction</a:t>
            </a:r>
            <a:r>
              <a:rPr lang="en-US" altLang="zh-CN" sz="1600" dirty="0">
                <a:latin typeface="等线" panose="02010600030101010101" pitchFamily="2" charset="-122"/>
                <a:ea typeface="等线" panose="02010600030101010101" pitchFamily="2" charset="-122"/>
              </a:rPr>
              <a:t>();</a:t>
            </a:r>
          </a:p>
          <a:p>
            <a:endParaRPr lang="en-US"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Read and Write</a:t>
            </a:r>
          </a:p>
          <a:p>
            <a:r>
              <a:rPr lang="en-US" altLang="zh-CN" sz="1600" dirty="0">
                <a:latin typeface="等线" panose="02010600030101010101" pitchFamily="2" charset="-122"/>
                <a:ea typeface="等线" panose="02010600030101010101" pitchFamily="2" charset="-122"/>
              </a:rPr>
              <a:t>// transactional data</a:t>
            </a:r>
          </a:p>
          <a:p>
            <a:endParaRPr lang="en-US"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if something happens</a:t>
            </a:r>
          </a:p>
          <a:p>
            <a:r>
              <a:rPr lang="en-US" altLang="zh-CN" sz="1600" dirty="0">
                <a:latin typeface="等线" panose="02010600030101010101" pitchFamily="2" charset="-122"/>
                <a:ea typeface="等线" panose="02010600030101010101" pitchFamily="2" charset="-122"/>
              </a:rPr>
              <a:t>    </a:t>
            </a:r>
            <a:r>
              <a:rPr lang="en-US" altLang="zh-CN" sz="1600" dirty="0" err="1">
                <a:latin typeface="等线" panose="02010600030101010101" pitchFamily="2" charset="-122"/>
                <a:ea typeface="等线" panose="02010600030101010101" pitchFamily="2" charset="-122"/>
              </a:rPr>
              <a:t>Abort_Transaction</a:t>
            </a:r>
            <a:r>
              <a:rPr lang="en-US" altLang="zh-CN" sz="1600" dirty="0">
                <a:latin typeface="等线" panose="02010600030101010101" pitchFamily="2" charset="-122"/>
                <a:ea typeface="等线" panose="02010600030101010101" pitchFamily="2" charset="-122"/>
              </a:rPr>
              <a:t>();</a:t>
            </a:r>
          </a:p>
          <a:p>
            <a:endParaRPr lang="en-US" altLang="zh-CN" sz="1600" dirty="0">
              <a:latin typeface="等线" panose="02010600030101010101" pitchFamily="2" charset="-122"/>
              <a:ea typeface="等线" panose="02010600030101010101" pitchFamily="2" charset="-122"/>
            </a:endParaRPr>
          </a:p>
          <a:p>
            <a:r>
              <a:rPr lang="en-US" altLang="zh-CN" sz="1600" dirty="0" err="1">
                <a:latin typeface="等线" panose="02010600030101010101" pitchFamily="2" charset="-122"/>
                <a:ea typeface="等线" panose="02010600030101010101" pitchFamily="2" charset="-122"/>
              </a:rPr>
              <a:t>End_Transaction</a:t>
            </a:r>
            <a:r>
              <a:rPr lang="en-US" altLang="zh-CN" sz="1600" dirty="0">
                <a:latin typeface="等线" panose="02010600030101010101" pitchFamily="2" charset="-122"/>
                <a:ea typeface="等线" panose="02010600030101010101" pitchFamily="2" charset="-122"/>
              </a:rPr>
              <a:t>();</a:t>
            </a:r>
          </a:p>
          <a:p>
            <a:endParaRPr lang="en-US"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Commit or Abort</a:t>
            </a:r>
            <a:endParaRPr lang="zh-CN" altLang="en-US" sz="1600" dirty="0">
              <a:latin typeface="等线" panose="02010600030101010101" pitchFamily="2" charset="-122"/>
              <a:ea typeface="等线" panose="02010600030101010101" pitchFamily="2" charset="-122"/>
            </a:endParaRPr>
          </a:p>
        </p:txBody>
      </p:sp>
      <p:sp>
        <p:nvSpPr>
          <p:cNvPr id="8" name="文本占位符 355330">
            <a:extLst>
              <a:ext uri="{FF2B5EF4-FFF2-40B4-BE49-F238E27FC236}">
                <a16:creationId xmlns:a16="http://schemas.microsoft.com/office/drawing/2014/main" id="{C6B7BC79-AF73-95AB-0E3B-1026A8782DC0}"/>
              </a:ext>
            </a:extLst>
          </p:cNvPr>
          <p:cNvSpPr txBox="1">
            <a:spLocks/>
          </p:cNvSpPr>
          <p:nvPr/>
        </p:nvSpPr>
        <p:spPr bwMode="auto">
          <a:xfrm>
            <a:off x="4191000" y="1371600"/>
            <a:ext cx="4202282" cy="51054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spcBef>
                <a:spcPts val="1200"/>
              </a:spcBef>
              <a:buFont typeface="Wingdings" panose="05000000000000000000" pitchFamily="2" charset="2"/>
              <a:buChar char="Ø"/>
            </a:pPr>
            <a:r>
              <a:rPr lang="zh-CN" altLang="en-US" sz="2000" b="0" kern="0" dirty="0">
                <a:latin typeface="等线" panose="02010600030101010101" pitchFamily="2" charset="-122"/>
                <a:ea typeface="等线" panose="02010600030101010101" pitchFamily="2" charset="-122"/>
              </a:rPr>
              <a:t>如果一致性检查通过（在执行该事务过程中，其用到的数据没有被其他事务读取或修改），那么该事务中对数据的更改会同步到内存中</a:t>
            </a:r>
            <a:endParaRPr lang="en-US" altLang="zh-CN" sz="2000" b="0" kern="0" dirty="0">
              <a:latin typeface="等线" panose="02010600030101010101" pitchFamily="2" charset="-122"/>
              <a:ea typeface="等线" panose="02010600030101010101" pitchFamily="2" charset="-122"/>
            </a:endParaRPr>
          </a:p>
          <a:p>
            <a:pPr>
              <a:spcBef>
                <a:spcPts val="1200"/>
              </a:spcBef>
              <a:buFont typeface="Wingdings" panose="05000000000000000000" pitchFamily="2" charset="2"/>
              <a:buChar char="Ø"/>
            </a:pPr>
            <a:r>
              <a:rPr lang="zh-CN" altLang="en-US" sz="2000" b="0" kern="0" dirty="0">
                <a:latin typeface="等线" panose="02010600030101010101" pitchFamily="2" charset="-122"/>
                <a:ea typeface="等线" panose="02010600030101010101" pitchFamily="2" charset="-122"/>
              </a:rPr>
              <a:t>如果数据中发生不一致或冲突时，中止函数将删除对数据的更新，并在事务中止或挂起时返回事务的起始点</a:t>
            </a:r>
            <a:r>
              <a:rPr lang="en-US" altLang="zh-CN" sz="2000" b="0" kern="0" dirty="0">
                <a:latin typeface="等线" panose="02010600030101010101" pitchFamily="2" charset="-122"/>
                <a:ea typeface="等线" panose="02010600030101010101" pitchFamily="2" charset="-122"/>
              </a:rPr>
              <a:t>(</a:t>
            </a:r>
            <a:r>
              <a:rPr lang="zh-CN" altLang="en-US" sz="2000" b="0" kern="0" dirty="0">
                <a:latin typeface="等线" panose="02010600030101010101" pitchFamily="2" charset="-122"/>
                <a:ea typeface="等线" panose="02010600030101010101" pitchFamily="2" charset="-122"/>
              </a:rPr>
              <a:t>发生回滚</a:t>
            </a:r>
            <a:r>
              <a:rPr lang="en-US" altLang="zh-CN" sz="2000" b="0" kern="0" dirty="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3239181436"/>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事务内存实现的基本模型</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事务内存实现的基本流程</a:t>
            </a:r>
            <a:endParaRPr lang="en-US" altLang="zh-CN" dirty="0">
              <a:latin typeface="等线" panose="02010600030101010101" pitchFamily="2" charset="-122"/>
              <a:ea typeface="等线" panose="02010600030101010101" pitchFamily="2" charset="-122"/>
            </a:endParaRPr>
          </a:p>
        </p:txBody>
      </p:sp>
      <p:sp>
        <p:nvSpPr>
          <p:cNvPr id="4" name="文本框 3">
            <a:extLst>
              <a:ext uri="{FF2B5EF4-FFF2-40B4-BE49-F238E27FC236}">
                <a16:creationId xmlns:a16="http://schemas.microsoft.com/office/drawing/2014/main" id="{A968295A-827D-7147-EA22-1BAFF6F44134}"/>
              </a:ext>
            </a:extLst>
          </p:cNvPr>
          <p:cNvSpPr txBox="1"/>
          <p:nvPr/>
        </p:nvSpPr>
        <p:spPr>
          <a:xfrm>
            <a:off x="457200" y="1371600"/>
            <a:ext cx="7936082" cy="3539430"/>
          </a:xfrm>
          <a:prstGeom prst="rect">
            <a:avLst/>
          </a:prstGeom>
          <a:noFill/>
        </p:spPr>
        <p:txBody>
          <a:bodyPr wrap="square">
            <a:spAutoFit/>
          </a:bodyPr>
          <a:lstStyle/>
          <a:p>
            <a:r>
              <a:rPr lang="en-US" altLang="zh-CN" sz="1600" dirty="0">
                <a:latin typeface="等线" panose="02010600030101010101" pitchFamily="2" charset="-122"/>
                <a:ea typeface="等线" panose="02010600030101010101" pitchFamily="2" charset="-122"/>
              </a:rPr>
              <a:t>// Create threads that use transaction</a:t>
            </a:r>
          </a:p>
          <a:p>
            <a:r>
              <a:rPr lang="en-US" altLang="zh-CN" sz="1600" dirty="0">
                <a:latin typeface="等线" panose="02010600030101010101" pitchFamily="2" charset="-122"/>
                <a:ea typeface="等线" panose="02010600030101010101" pitchFamily="2" charset="-122"/>
              </a:rPr>
              <a:t>// Declare transactional data</a:t>
            </a:r>
          </a:p>
          <a:p>
            <a:endParaRPr lang="en-US" altLang="zh-CN" sz="1600" dirty="0">
              <a:latin typeface="等线" panose="02010600030101010101" pitchFamily="2" charset="-122"/>
              <a:ea typeface="等线" panose="02010600030101010101" pitchFamily="2" charset="-122"/>
            </a:endParaRPr>
          </a:p>
          <a:p>
            <a:r>
              <a:rPr lang="en-US" altLang="zh-CN" sz="1600" dirty="0" err="1">
                <a:latin typeface="等线" panose="02010600030101010101" pitchFamily="2" charset="-122"/>
                <a:ea typeface="等线" panose="02010600030101010101" pitchFamily="2" charset="-122"/>
              </a:rPr>
              <a:t>Begin_Transaction</a:t>
            </a:r>
            <a:r>
              <a:rPr lang="en-US" altLang="zh-CN" sz="1600" dirty="0">
                <a:latin typeface="等线" panose="02010600030101010101" pitchFamily="2" charset="-122"/>
                <a:ea typeface="等线" panose="02010600030101010101" pitchFamily="2" charset="-122"/>
              </a:rPr>
              <a:t>();</a:t>
            </a:r>
          </a:p>
          <a:p>
            <a:endParaRPr lang="en-US"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Read and Write</a:t>
            </a:r>
          </a:p>
          <a:p>
            <a:r>
              <a:rPr lang="en-US" altLang="zh-CN" sz="1600" dirty="0">
                <a:latin typeface="等线" panose="02010600030101010101" pitchFamily="2" charset="-122"/>
                <a:ea typeface="等线" panose="02010600030101010101" pitchFamily="2" charset="-122"/>
              </a:rPr>
              <a:t>// transactional data</a:t>
            </a:r>
          </a:p>
          <a:p>
            <a:endParaRPr lang="en-US"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if something happens</a:t>
            </a:r>
          </a:p>
          <a:p>
            <a:r>
              <a:rPr lang="en-US" altLang="zh-CN" sz="1600" dirty="0">
                <a:latin typeface="等线" panose="02010600030101010101" pitchFamily="2" charset="-122"/>
                <a:ea typeface="等线" panose="02010600030101010101" pitchFamily="2" charset="-122"/>
              </a:rPr>
              <a:t>    </a:t>
            </a:r>
            <a:r>
              <a:rPr lang="en-US" altLang="zh-CN" sz="1600" dirty="0" err="1">
                <a:latin typeface="等线" panose="02010600030101010101" pitchFamily="2" charset="-122"/>
                <a:ea typeface="等线" panose="02010600030101010101" pitchFamily="2" charset="-122"/>
              </a:rPr>
              <a:t>Abort_Transaction</a:t>
            </a:r>
            <a:r>
              <a:rPr lang="en-US" altLang="zh-CN" sz="1600" dirty="0">
                <a:latin typeface="等线" panose="02010600030101010101" pitchFamily="2" charset="-122"/>
                <a:ea typeface="等线" panose="02010600030101010101" pitchFamily="2" charset="-122"/>
              </a:rPr>
              <a:t>();</a:t>
            </a:r>
          </a:p>
          <a:p>
            <a:endParaRPr lang="en-US" altLang="zh-CN" sz="1600" dirty="0">
              <a:latin typeface="等线" panose="02010600030101010101" pitchFamily="2" charset="-122"/>
              <a:ea typeface="等线" panose="02010600030101010101" pitchFamily="2" charset="-122"/>
            </a:endParaRPr>
          </a:p>
          <a:p>
            <a:r>
              <a:rPr lang="en-US" altLang="zh-CN" sz="1600" dirty="0" err="1">
                <a:latin typeface="等线" panose="02010600030101010101" pitchFamily="2" charset="-122"/>
                <a:ea typeface="等线" panose="02010600030101010101" pitchFamily="2" charset="-122"/>
              </a:rPr>
              <a:t>End_Transaction</a:t>
            </a:r>
            <a:r>
              <a:rPr lang="en-US" altLang="zh-CN" sz="1600" dirty="0">
                <a:latin typeface="等线" panose="02010600030101010101" pitchFamily="2" charset="-122"/>
                <a:ea typeface="等线" panose="02010600030101010101" pitchFamily="2" charset="-122"/>
              </a:rPr>
              <a:t>();</a:t>
            </a:r>
          </a:p>
          <a:p>
            <a:endParaRPr lang="en-US"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Commit or Abort</a:t>
            </a:r>
            <a:endParaRPr lang="zh-CN" altLang="en-US" sz="1600" dirty="0">
              <a:latin typeface="等线" panose="02010600030101010101" pitchFamily="2" charset="-122"/>
              <a:ea typeface="等线" panose="02010600030101010101" pitchFamily="2" charset="-122"/>
            </a:endParaRPr>
          </a:p>
        </p:txBody>
      </p:sp>
      <p:sp>
        <p:nvSpPr>
          <p:cNvPr id="8" name="文本占位符 355330">
            <a:extLst>
              <a:ext uri="{FF2B5EF4-FFF2-40B4-BE49-F238E27FC236}">
                <a16:creationId xmlns:a16="http://schemas.microsoft.com/office/drawing/2014/main" id="{C6B7BC79-AF73-95AB-0E3B-1026A8782DC0}"/>
              </a:ext>
            </a:extLst>
          </p:cNvPr>
          <p:cNvSpPr txBox="1">
            <a:spLocks/>
          </p:cNvSpPr>
          <p:nvPr/>
        </p:nvSpPr>
        <p:spPr bwMode="auto">
          <a:xfrm>
            <a:off x="4191000" y="1371600"/>
            <a:ext cx="4202282" cy="51054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spcBef>
                <a:spcPts val="1200"/>
              </a:spcBef>
              <a:buFont typeface="Wingdings" panose="05000000000000000000" pitchFamily="2" charset="2"/>
              <a:buChar char="Ø"/>
            </a:pPr>
            <a:r>
              <a:rPr lang="zh-CN" altLang="en-US" sz="2000" b="0" kern="0" dirty="0">
                <a:latin typeface="等线" panose="02010600030101010101" pitchFamily="2" charset="-122"/>
                <a:ea typeface="等线" panose="02010600030101010101" pitchFamily="2" charset="-122"/>
              </a:rPr>
              <a:t>大多数情况下，正在进行的事务的加载</a:t>
            </a:r>
            <a:r>
              <a:rPr lang="en-US" altLang="zh-CN" sz="2000" b="0" kern="0" dirty="0">
                <a:latin typeface="等线" panose="02010600030101010101" pitchFamily="2" charset="-122"/>
                <a:ea typeface="等线" panose="02010600030101010101" pitchFamily="2" charset="-122"/>
              </a:rPr>
              <a:t>(</a:t>
            </a:r>
            <a:r>
              <a:rPr lang="zh-CN" altLang="en-US" sz="2000" b="0" kern="0" dirty="0">
                <a:latin typeface="等线" panose="02010600030101010101" pitchFamily="2" charset="-122"/>
                <a:ea typeface="等线" panose="02010600030101010101" pitchFamily="2" charset="-122"/>
              </a:rPr>
              <a:t>读</a:t>
            </a:r>
            <a:r>
              <a:rPr lang="en-US" altLang="zh-CN" sz="2000" b="0" kern="0" dirty="0">
                <a:latin typeface="等线" panose="02010600030101010101" pitchFamily="2" charset="-122"/>
                <a:ea typeface="等线" panose="02010600030101010101" pitchFamily="2" charset="-122"/>
              </a:rPr>
              <a:t>)</a:t>
            </a:r>
            <a:r>
              <a:rPr lang="zh-CN" altLang="en-US" sz="2000" b="0" kern="0" dirty="0">
                <a:latin typeface="等线" panose="02010600030101010101" pitchFamily="2" charset="-122"/>
                <a:ea typeface="等线" panose="02010600030101010101" pitchFamily="2" charset="-122"/>
              </a:rPr>
              <a:t>操作无法使用来自前一个事务的存储</a:t>
            </a:r>
            <a:r>
              <a:rPr lang="en-US" altLang="zh-CN" sz="2000" b="0" kern="0" dirty="0">
                <a:latin typeface="等线" panose="02010600030101010101" pitchFamily="2" charset="-122"/>
                <a:ea typeface="等线" panose="02010600030101010101" pitchFamily="2" charset="-122"/>
              </a:rPr>
              <a:t>(</a:t>
            </a:r>
            <a:r>
              <a:rPr lang="zh-CN" altLang="en-US" sz="2000" b="0" kern="0" dirty="0">
                <a:latin typeface="等线" panose="02010600030101010101" pitchFamily="2" charset="-122"/>
                <a:ea typeface="等线" panose="02010600030101010101" pitchFamily="2" charset="-122"/>
              </a:rPr>
              <a:t>写</a:t>
            </a:r>
            <a:r>
              <a:rPr lang="en-US" altLang="zh-CN" sz="2000" b="0" kern="0" dirty="0">
                <a:latin typeface="等线" panose="02010600030101010101" pitchFamily="2" charset="-122"/>
                <a:ea typeface="等线" panose="02010600030101010101" pitchFamily="2" charset="-122"/>
              </a:rPr>
              <a:t>)</a:t>
            </a:r>
            <a:r>
              <a:rPr lang="zh-CN" altLang="en-US" sz="2000" b="0" kern="0" dirty="0">
                <a:latin typeface="等线" panose="02010600030101010101" pitchFamily="2" charset="-122"/>
                <a:ea typeface="等线" panose="02010600030101010101" pitchFamily="2" charset="-122"/>
              </a:rPr>
              <a:t>操作的结果</a:t>
            </a:r>
            <a:endParaRPr lang="en-US" altLang="zh-CN" sz="2000" b="0" kern="0" dirty="0">
              <a:latin typeface="等线" panose="02010600030101010101" pitchFamily="2" charset="-122"/>
              <a:ea typeface="等线" panose="02010600030101010101" pitchFamily="2" charset="-122"/>
            </a:endParaRPr>
          </a:p>
          <a:p>
            <a:pPr>
              <a:spcBef>
                <a:spcPts val="1200"/>
              </a:spcBef>
              <a:buFont typeface="Wingdings" panose="05000000000000000000" pitchFamily="2" charset="2"/>
              <a:buChar char="Ø"/>
            </a:pPr>
            <a:r>
              <a:rPr lang="zh-CN" altLang="en-US" sz="2000" b="0" kern="0" dirty="0">
                <a:latin typeface="等线" panose="02010600030101010101" pitchFamily="2" charset="-122"/>
                <a:ea typeface="等线" panose="02010600030101010101" pitchFamily="2" charset="-122"/>
              </a:rPr>
              <a:t>当冲突的访问没有同步时，就会发生数据竞争</a:t>
            </a:r>
            <a:endParaRPr lang="en-US" altLang="zh-CN" sz="2000" b="0" kern="0" dirty="0">
              <a:latin typeface="等线" panose="02010600030101010101" pitchFamily="2" charset="-122"/>
              <a:ea typeface="等线" panose="02010600030101010101" pitchFamily="2" charset="-122"/>
            </a:endParaRPr>
          </a:p>
          <a:p>
            <a:pPr>
              <a:spcBef>
                <a:spcPts val="1200"/>
              </a:spcBef>
              <a:buFont typeface="Wingdings" panose="05000000000000000000" pitchFamily="2" charset="2"/>
              <a:buChar char="Ø"/>
            </a:pPr>
            <a:r>
              <a:rPr lang="zh-CN" altLang="en-US" sz="2000" b="0" kern="0" dirty="0">
                <a:latin typeface="等线" panose="02010600030101010101" pitchFamily="2" charset="-122"/>
                <a:ea typeface="等线" panose="02010600030101010101" pitchFamily="2" charset="-122"/>
              </a:rPr>
              <a:t>数据竞争会导致数据一致性丢失，事务性内存将取消更新。因此，原子操作可以由事务实现</a:t>
            </a:r>
            <a:endParaRPr lang="en-US" altLang="zh-CN" sz="2000" b="0"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48345091"/>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事务内存实现的基本模型</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事务内存实现的基本流程</a:t>
            </a:r>
            <a:endParaRPr lang="en-US" altLang="zh-CN" dirty="0">
              <a:latin typeface="等线" panose="02010600030101010101" pitchFamily="2" charset="-122"/>
              <a:ea typeface="等线" panose="02010600030101010101" pitchFamily="2" charset="-122"/>
            </a:endParaRPr>
          </a:p>
        </p:txBody>
      </p:sp>
      <p:sp>
        <p:nvSpPr>
          <p:cNvPr id="4" name="文本框 3">
            <a:extLst>
              <a:ext uri="{FF2B5EF4-FFF2-40B4-BE49-F238E27FC236}">
                <a16:creationId xmlns:a16="http://schemas.microsoft.com/office/drawing/2014/main" id="{A968295A-827D-7147-EA22-1BAFF6F44134}"/>
              </a:ext>
            </a:extLst>
          </p:cNvPr>
          <p:cNvSpPr txBox="1"/>
          <p:nvPr/>
        </p:nvSpPr>
        <p:spPr>
          <a:xfrm>
            <a:off x="457200" y="1371600"/>
            <a:ext cx="7936082" cy="3539430"/>
          </a:xfrm>
          <a:prstGeom prst="rect">
            <a:avLst/>
          </a:prstGeom>
          <a:noFill/>
        </p:spPr>
        <p:txBody>
          <a:bodyPr wrap="square">
            <a:spAutoFit/>
          </a:bodyPr>
          <a:lstStyle/>
          <a:p>
            <a:r>
              <a:rPr lang="en-US" altLang="zh-CN" sz="1600" dirty="0">
                <a:latin typeface="等线" panose="02010600030101010101" pitchFamily="2" charset="-122"/>
                <a:ea typeface="等线" panose="02010600030101010101" pitchFamily="2" charset="-122"/>
              </a:rPr>
              <a:t>// Create threads that use transaction</a:t>
            </a:r>
          </a:p>
          <a:p>
            <a:r>
              <a:rPr lang="en-US" altLang="zh-CN" sz="1600" dirty="0">
                <a:latin typeface="等线" panose="02010600030101010101" pitchFamily="2" charset="-122"/>
                <a:ea typeface="等线" panose="02010600030101010101" pitchFamily="2" charset="-122"/>
              </a:rPr>
              <a:t>// Declare transactional data</a:t>
            </a:r>
          </a:p>
          <a:p>
            <a:endParaRPr lang="en-US" altLang="zh-CN" sz="1600" dirty="0">
              <a:latin typeface="等线" panose="02010600030101010101" pitchFamily="2" charset="-122"/>
              <a:ea typeface="等线" panose="02010600030101010101" pitchFamily="2" charset="-122"/>
            </a:endParaRPr>
          </a:p>
          <a:p>
            <a:r>
              <a:rPr lang="en-US" altLang="zh-CN" sz="1600" dirty="0" err="1">
                <a:latin typeface="等线" panose="02010600030101010101" pitchFamily="2" charset="-122"/>
                <a:ea typeface="等线" panose="02010600030101010101" pitchFamily="2" charset="-122"/>
              </a:rPr>
              <a:t>Begin_Transaction</a:t>
            </a:r>
            <a:r>
              <a:rPr lang="en-US" altLang="zh-CN" sz="1600" dirty="0">
                <a:latin typeface="等线" panose="02010600030101010101" pitchFamily="2" charset="-122"/>
                <a:ea typeface="等线" panose="02010600030101010101" pitchFamily="2" charset="-122"/>
              </a:rPr>
              <a:t>();</a:t>
            </a:r>
          </a:p>
          <a:p>
            <a:endParaRPr lang="en-US"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Read and Write</a:t>
            </a:r>
          </a:p>
          <a:p>
            <a:r>
              <a:rPr lang="en-US" altLang="zh-CN" sz="1600" dirty="0">
                <a:latin typeface="等线" panose="02010600030101010101" pitchFamily="2" charset="-122"/>
                <a:ea typeface="等线" panose="02010600030101010101" pitchFamily="2" charset="-122"/>
              </a:rPr>
              <a:t>// transactional data</a:t>
            </a:r>
          </a:p>
          <a:p>
            <a:endParaRPr lang="en-US"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if something happens</a:t>
            </a:r>
          </a:p>
          <a:p>
            <a:r>
              <a:rPr lang="en-US" altLang="zh-CN" sz="1600" dirty="0">
                <a:latin typeface="等线" panose="02010600030101010101" pitchFamily="2" charset="-122"/>
                <a:ea typeface="等线" panose="02010600030101010101" pitchFamily="2" charset="-122"/>
              </a:rPr>
              <a:t>    </a:t>
            </a:r>
            <a:r>
              <a:rPr lang="en-US" altLang="zh-CN" sz="1600" dirty="0" err="1">
                <a:latin typeface="等线" panose="02010600030101010101" pitchFamily="2" charset="-122"/>
                <a:ea typeface="等线" panose="02010600030101010101" pitchFamily="2" charset="-122"/>
              </a:rPr>
              <a:t>Abort_Transaction</a:t>
            </a:r>
            <a:r>
              <a:rPr lang="en-US" altLang="zh-CN" sz="1600" dirty="0">
                <a:latin typeface="等线" panose="02010600030101010101" pitchFamily="2" charset="-122"/>
                <a:ea typeface="等线" panose="02010600030101010101" pitchFamily="2" charset="-122"/>
              </a:rPr>
              <a:t>();</a:t>
            </a:r>
          </a:p>
          <a:p>
            <a:endParaRPr lang="en-US" altLang="zh-CN" sz="1600" dirty="0">
              <a:latin typeface="等线" panose="02010600030101010101" pitchFamily="2" charset="-122"/>
              <a:ea typeface="等线" panose="02010600030101010101" pitchFamily="2" charset="-122"/>
            </a:endParaRPr>
          </a:p>
          <a:p>
            <a:r>
              <a:rPr lang="en-US" altLang="zh-CN" sz="1600" dirty="0" err="1">
                <a:latin typeface="等线" panose="02010600030101010101" pitchFamily="2" charset="-122"/>
                <a:ea typeface="等线" panose="02010600030101010101" pitchFamily="2" charset="-122"/>
              </a:rPr>
              <a:t>End_Transaction</a:t>
            </a:r>
            <a:r>
              <a:rPr lang="en-US" altLang="zh-CN" sz="1600" dirty="0">
                <a:latin typeface="等线" panose="02010600030101010101" pitchFamily="2" charset="-122"/>
                <a:ea typeface="等线" panose="02010600030101010101" pitchFamily="2" charset="-122"/>
              </a:rPr>
              <a:t>();</a:t>
            </a:r>
          </a:p>
          <a:p>
            <a:endParaRPr lang="en-US"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Commit or Abort</a:t>
            </a:r>
            <a:endParaRPr lang="zh-CN" altLang="en-US" sz="1600" dirty="0">
              <a:latin typeface="等线" panose="02010600030101010101" pitchFamily="2" charset="-122"/>
              <a:ea typeface="等线" panose="02010600030101010101" pitchFamily="2" charset="-122"/>
            </a:endParaRPr>
          </a:p>
        </p:txBody>
      </p:sp>
      <p:sp>
        <p:nvSpPr>
          <p:cNvPr id="8" name="文本占位符 355330">
            <a:extLst>
              <a:ext uri="{FF2B5EF4-FFF2-40B4-BE49-F238E27FC236}">
                <a16:creationId xmlns:a16="http://schemas.microsoft.com/office/drawing/2014/main" id="{C6B7BC79-AF73-95AB-0E3B-1026A8782DC0}"/>
              </a:ext>
            </a:extLst>
          </p:cNvPr>
          <p:cNvSpPr txBox="1">
            <a:spLocks/>
          </p:cNvSpPr>
          <p:nvPr/>
        </p:nvSpPr>
        <p:spPr bwMode="auto">
          <a:xfrm>
            <a:off x="4191000" y="1371600"/>
            <a:ext cx="4202282" cy="51054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spcBef>
                <a:spcPts val="1200"/>
              </a:spcBef>
              <a:buFont typeface="Wingdings" panose="05000000000000000000" pitchFamily="2" charset="2"/>
              <a:buChar char="Ø"/>
            </a:pPr>
            <a:r>
              <a:rPr lang="zh-CN" altLang="en-US" sz="2000" b="0" kern="0" dirty="0">
                <a:latin typeface="等线" panose="02010600030101010101" pitchFamily="2" charset="-122"/>
                <a:ea typeface="等线" panose="02010600030101010101" pitchFamily="2" charset="-122"/>
              </a:rPr>
              <a:t>事务性内存机制为多线程处理提供了非常有用的编程抽象</a:t>
            </a:r>
            <a:endParaRPr lang="en-US" altLang="zh-CN" sz="2000" b="0" kern="0" dirty="0">
              <a:latin typeface="等线" panose="02010600030101010101" pitchFamily="2" charset="-122"/>
              <a:ea typeface="等线" panose="02010600030101010101" pitchFamily="2" charset="-122"/>
            </a:endParaRPr>
          </a:p>
          <a:p>
            <a:pPr>
              <a:spcBef>
                <a:spcPts val="1200"/>
              </a:spcBef>
              <a:buFont typeface="Wingdings" panose="05000000000000000000" pitchFamily="2" charset="2"/>
              <a:buChar char="Ø"/>
            </a:pPr>
            <a:r>
              <a:rPr lang="zh-CN" altLang="en-US" sz="2000" b="0" kern="0" dirty="0">
                <a:latin typeface="等线" panose="02010600030101010101" pitchFamily="2" charset="-122"/>
                <a:ea typeface="等线" panose="02010600030101010101" pitchFamily="2" charset="-122"/>
              </a:rPr>
              <a:t>访问线程之间共享的数据的关键区域被封闭在了事务性内存中</a:t>
            </a:r>
            <a:endParaRPr lang="en-US" altLang="zh-CN" sz="2000" b="0"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12741680"/>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事务内存优点小结</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 并行编程的复杂度降低</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从下面这段代码中可以看出，可以用</a:t>
            </a:r>
            <a:r>
              <a:rPr lang="en-US" altLang="zh-CN" dirty="0">
                <a:latin typeface="等线" panose="02010600030101010101" pitchFamily="2" charset="-122"/>
                <a:ea typeface="等线" panose="02010600030101010101" pitchFamily="2" charset="-122"/>
              </a:rPr>
              <a:t>atomic</a:t>
            </a:r>
            <a:r>
              <a:rPr lang="zh-CN" altLang="en-US" dirty="0">
                <a:latin typeface="等线" panose="02010600030101010101" pitchFamily="2" charset="-122"/>
                <a:ea typeface="等线" panose="02010600030101010101" pitchFamily="2" charset="-122"/>
              </a:rPr>
              <a:t>关键字直接包装共享数据的访问序列，达到互斥的效果</a:t>
            </a:r>
            <a:endParaRPr lang="en-US" altLang="zh-CN" dirty="0">
              <a:latin typeface="等线" panose="02010600030101010101" pitchFamily="2" charset="-122"/>
              <a:ea typeface="等线" panose="02010600030101010101" pitchFamily="2" charset="-122"/>
            </a:endParaRPr>
          </a:p>
        </p:txBody>
      </p:sp>
      <p:sp>
        <p:nvSpPr>
          <p:cNvPr id="3" name="文本框 2">
            <a:extLst>
              <a:ext uri="{FF2B5EF4-FFF2-40B4-BE49-F238E27FC236}">
                <a16:creationId xmlns:a16="http://schemas.microsoft.com/office/drawing/2014/main" id="{70ABA3A1-A6F5-8C48-481F-5818439ABFB7}"/>
              </a:ext>
            </a:extLst>
          </p:cNvPr>
          <p:cNvSpPr txBox="1"/>
          <p:nvPr/>
        </p:nvSpPr>
        <p:spPr>
          <a:xfrm>
            <a:off x="1219200" y="2090172"/>
            <a:ext cx="4603376" cy="2308324"/>
          </a:xfrm>
          <a:prstGeom prst="rect">
            <a:avLst/>
          </a:prstGeom>
          <a:noFill/>
        </p:spPr>
        <p:txBody>
          <a:bodyPr wrap="square">
            <a:spAutoFit/>
          </a:bodyPr>
          <a:lstStyle/>
          <a:p>
            <a:r>
              <a:rPr lang="en-US" altLang="zh-CN" sz="2000" b="0" dirty="0" err="1">
                <a:latin typeface="等线" panose="02010600030101010101" pitchFamily="2" charset="-122"/>
                <a:ea typeface="等线" panose="02010600030101010101" pitchFamily="2" charset="-122"/>
              </a:rPr>
              <a:t>insertDListEntry</a:t>
            </a:r>
            <a:r>
              <a:rPr lang="en-US" altLang="zh-CN" sz="2000" b="0" dirty="0">
                <a:latin typeface="等线" panose="02010600030101010101" pitchFamily="2" charset="-122"/>
                <a:ea typeface="等线" panose="02010600030101010101" pitchFamily="2" charset="-122"/>
              </a:rPr>
              <a:t>(</a:t>
            </a:r>
            <a:r>
              <a:rPr lang="en-US" altLang="zh-CN" sz="2000" b="0" dirty="0" err="1">
                <a:latin typeface="等线" panose="02010600030101010101" pitchFamily="2" charset="-122"/>
                <a:ea typeface="等线" panose="02010600030101010101" pitchFamily="2" charset="-122"/>
              </a:rPr>
              <a:t>ptr</a:t>
            </a:r>
            <a:r>
              <a:rPr lang="en-US" altLang="zh-CN" sz="2000" b="0" dirty="0">
                <a:latin typeface="等线" panose="02010600030101010101" pitchFamily="2" charset="-122"/>
                <a:ea typeface="等线" panose="02010600030101010101" pitchFamily="2" charset="-122"/>
              </a:rPr>
              <a:t>, new){</a:t>
            </a:r>
          </a:p>
          <a:p>
            <a:r>
              <a:rPr lang="en-US" altLang="zh-CN" sz="2000" b="0" dirty="0">
                <a:latin typeface="等线" panose="02010600030101010101" pitchFamily="2" charset="-122"/>
                <a:ea typeface="等线" panose="02010600030101010101" pitchFamily="2" charset="-122"/>
              </a:rPr>
              <a:t>    atomic{</a:t>
            </a:r>
          </a:p>
          <a:p>
            <a:r>
              <a:rPr lang="en-US" altLang="zh-CN" sz="2000" b="0" dirty="0">
                <a:latin typeface="等线" panose="02010600030101010101" pitchFamily="2" charset="-122"/>
                <a:ea typeface="等线" panose="02010600030101010101" pitchFamily="2" charset="-122"/>
              </a:rPr>
              <a:t>        temp = </a:t>
            </a:r>
            <a:r>
              <a:rPr lang="en-US" altLang="zh-CN" sz="2000" b="0" dirty="0" err="1">
                <a:latin typeface="等线" panose="02010600030101010101" pitchFamily="2" charset="-122"/>
                <a:ea typeface="等线" panose="02010600030101010101" pitchFamily="2" charset="-122"/>
              </a:rPr>
              <a:t>ptr</a:t>
            </a:r>
            <a:r>
              <a:rPr lang="en-US" altLang="zh-CN" sz="2000" b="0" dirty="0">
                <a:latin typeface="等线" panose="02010600030101010101" pitchFamily="2" charset="-122"/>
                <a:ea typeface="等线" panose="02010600030101010101" pitchFamily="2" charset="-122"/>
              </a:rPr>
              <a:t> -&gt; next;</a:t>
            </a:r>
          </a:p>
          <a:p>
            <a:r>
              <a:rPr lang="en-US" altLang="zh-CN" sz="2000" b="0" dirty="0">
                <a:latin typeface="等线" panose="02010600030101010101" pitchFamily="2" charset="-122"/>
                <a:ea typeface="等线" panose="02010600030101010101" pitchFamily="2" charset="-122"/>
              </a:rPr>
              <a:t>        </a:t>
            </a:r>
            <a:r>
              <a:rPr lang="en-US" altLang="zh-CN" sz="2000" b="0" dirty="0" err="1">
                <a:latin typeface="等线" panose="02010600030101010101" pitchFamily="2" charset="-122"/>
                <a:ea typeface="等线" panose="02010600030101010101" pitchFamily="2" charset="-122"/>
              </a:rPr>
              <a:t>ptr</a:t>
            </a:r>
            <a:r>
              <a:rPr lang="en-US" altLang="zh-CN" sz="2000" b="0" dirty="0">
                <a:latin typeface="等线" panose="02010600030101010101" pitchFamily="2" charset="-122"/>
                <a:ea typeface="等线" panose="02010600030101010101" pitchFamily="2" charset="-122"/>
              </a:rPr>
              <a:t> -&gt; next = new;</a:t>
            </a:r>
          </a:p>
          <a:p>
            <a:r>
              <a:rPr lang="en-US" altLang="zh-CN" sz="2000" b="0" dirty="0">
                <a:latin typeface="等线" panose="02010600030101010101" pitchFamily="2" charset="-122"/>
                <a:ea typeface="等线" panose="02010600030101010101" pitchFamily="2" charset="-122"/>
              </a:rPr>
              <a:t>        new -&gt;next = temp;</a:t>
            </a:r>
          </a:p>
          <a:p>
            <a:r>
              <a:rPr lang="en-US" altLang="zh-CN" sz="2000" b="0" dirty="0">
                <a:latin typeface="等线" panose="02010600030101010101" pitchFamily="2" charset="-122"/>
                <a:ea typeface="等线" panose="02010600030101010101" pitchFamily="2" charset="-122"/>
              </a:rPr>
              <a:t>    }</a:t>
            </a:r>
          </a:p>
          <a:p>
            <a:r>
              <a:rPr lang="en-US" altLang="zh-CN" sz="2000" b="0" dirty="0">
                <a:latin typeface="等线" panose="02010600030101010101" pitchFamily="2" charset="-122"/>
                <a:ea typeface="等线" panose="02010600030101010101" pitchFamily="2" charset="-122"/>
              </a:rPr>
              <a:t>}</a:t>
            </a:r>
            <a:endParaRPr lang="zh-CN" altLang="en-US" sz="2000" b="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55858343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算法</a:t>
            </a:r>
            <a:r>
              <a:rPr lang="en-US" altLang="zh-CN"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的思想</a:t>
            </a:r>
            <a:endParaRPr lang="en-US" altLang="zh-CN" dirty="0">
              <a:latin typeface="等线" panose="02010600030101010101" pitchFamily="2" charset="-122"/>
              <a:ea typeface="等线" panose="02010600030101010101" pitchFamily="2" charset="-122"/>
            </a:endParaRPr>
          </a:p>
        </p:txBody>
      </p:sp>
      <p:sp>
        <p:nvSpPr>
          <p:cNvPr id="4" name="Rectangle 3">
            <a:extLst>
              <a:ext uri="{FF2B5EF4-FFF2-40B4-BE49-F238E27FC236}">
                <a16:creationId xmlns:a16="http://schemas.microsoft.com/office/drawing/2014/main" id="{570648E4-A32C-CA47-8DD2-28A1759D1CD5}"/>
              </a:ext>
            </a:extLst>
          </p:cNvPr>
          <p:cNvSpPr txBox="1">
            <a:spLocks noChangeArrowheads="1"/>
          </p:cNvSpPr>
          <p:nvPr/>
        </p:nvSpPr>
        <p:spPr bwMode="auto">
          <a:xfrm>
            <a:off x="4876800" y="1524000"/>
            <a:ext cx="460851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P1：{</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do  {</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while （ flag[0]）；</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flag[1]＝true；</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进程</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P1</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的临界区代码</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CS1</a:t>
            </a:r>
            <a:r>
              <a:rPr kumimoji="1" lang="en-US" altLang="zh-CN" sz="2000" i="0" u="none" strike="noStrike" kern="1200" cap="none" spc="0" normalizeH="0" baseline="-3000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flag[1]＝false ；</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进程</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P1</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的其他代码；}</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while(true)    }</a:t>
            </a:r>
          </a:p>
        </p:txBody>
      </p:sp>
      <p:sp>
        <p:nvSpPr>
          <p:cNvPr id="6" name="Rectangle 3">
            <a:extLst>
              <a:ext uri="{FF2B5EF4-FFF2-40B4-BE49-F238E27FC236}">
                <a16:creationId xmlns:a16="http://schemas.microsoft.com/office/drawing/2014/main" id="{D96F1321-E9BD-22D4-FC05-50248EE0F7F8}"/>
              </a:ext>
            </a:extLst>
          </p:cNvPr>
          <p:cNvSpPr txBox="1">
            <a:spLocks noChangeArrowheads="1"/>
          </p:cNvSpPr>
          <p:nvPr/>
        </p:nvSpPr>
        <p:spPr bwMode="auto">
          <a:xfrm>
            <a:off x="380209" y="1191315"/>
            <a:ext cx="4379912" cy="49530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en-US" altLang="zh-CN" sz="2000" kern="0" dirty="0">
                <a:latin typeface="等线" panose="02010600030101010101" pitchFamily="2" charset="-122"/>
                <a:ea typeface="等线" panose="02010600030101010101" pitchFamily="2" charset="-122"/>
              </a:rPr>
              <a:t>enum  </a:t>
            </a:r>
            <a:r>
              <a:rPr lang="en-US" altLang="zh-CN" sz="2000" kern="0" dirty="0" err="1">
                <a:latin typeface="等线" panose="02010600030101010101" pitchFamily="2" charset="-122"/>
                <a:ea typeface="等线" panose="02010600030101010101" pitchFamily="2" charset="-122"/>
              </a:rPr>
              <a:t>boolean</a:t>
            </a:r>
            <a:r>
              <a:rPr lang="en-US" altLang="zh-CN" sz="2000" kern="0" dirty="0">
                <a:latin typeface="等线" panose="02010600030101010101" pitchFamily="2" charset="-122"/>
                <a:ea typeface="等线" panose="02010600030101010101" pitchFamily="2" charset="-122"/>
              </a:rPr>
              <a:t> {</a:t>
            </a:r>
            <a:r>
              <a:rPr lang="en-US" altLang="zh-CN" sz="2000" kern="0" dirty="0" err="1">
                <a:latin typeface="等线" panose="02010600030101010101" pitchFamily="2" charset="-122"/>
                <a:ea typeface="等线" panose="02010600030101010101" pitchFamily="2" charset="-122"/>
              </a:rPr>
              <a:t>false，true</a:t>
            </a:r>
            <a:r>
              <a:rPr lang="en-US" altLang="zh-CN" sz="2000" kern="0" dirty="0">
                <a:latin typeface="等线" panose="02010600030101010101" pitchFamily="2" charset="-122"/>
                <a:ea typeface="等线" panose="02010600030101010101" pitchFamily="2" charset="-122"/>
              </a:rPr>
              <a:t>}；</a:t>
            </a:r>
          </a:p>
          <a:p>
            <a:pPr algn="just">
              <a:lnSpc>
                <a:spcPct val="90000"/>
              </a:lnSpc>
              <a:buFont typeface="Wingdings" panose="05000000000000000000" pitchFamily="2" charset="2"/>
              <a:buNone/>
            </a:pPr>
            <a:r>
              <a:rPr lang="en-US" altLang="zh-CN" sz="2000" kern="0" dirty="0" err="1">
                <a:latin typeface="等线" panose="02010600030101010101" pitchFamily="2" charset="-122"/>
                <a:ea typeface="等线" panose="02010600030101010101" pitchFamily="2" charset="-122"/>
              </a:rPr>
              <a:t>boolean</a:t>
            </a:r>
            <a:r>
              <a:rPr lang="en-US" altLang="zh-CN" sz="2000" kern="0" dirty="0">
                <a:latin typeface="等线" panose="02010600030101010101" pitchFamily="2" charset="-122"/>
                <a:ea typeface="等线" panose="02010600030101010101" pitchFamily="2" charset="-122"/>
              </a:rPr>
              <a:t>  flag［2］＝{</a:t>
            </a:r>
            <a:r>
              <a:rPr lang="en-US" altLang="zh-CN" sz="2000" kern="0" dirty="0" err="1">
                <a:latin typeface="等线" panose="02010600030101010101" pitchFamily="2" charset="-122"/>
                <a:ea typeface="等线" panose="02010600030101010101" pitchFamily="2" charset="-122"/>
              </a:rPr>
              <a:t>false，false</a:t>
            </a:r>
            <a:r>
              <a:rPr lang="en-US" altLang="zh-CN" sz="2000" kern="0" dirty="0">
                <a:latin typeface="等线" panose="02010600030101010101" pitchFamily="2" charset="-122"/>
                <a:ea typeface="等线" panose="02010600030101010101" pitchFamily="2" charset="-122"/>
              </a:rPr>
              <a:t>}；</a:t>
            </a:r>
          </a:p>
          <a:p>
            <a:pPr algn="just">
              <a:lnSpc>
                <a:spcPct val="90000"/>
              </a:lnSpc>
              <a:buFont typeface="Wingdings" panose="05000000000000000000" pitchFamily="2" charset="2"/>
              <a:buNone/>
            </a:pPr>
            <a:r>
              <a:rPr lang="en-US" altLang="zh-CN" sz="2000" kern="0" dirty="0">
                <a:latin typeface="等线" panose="02010600030101010101" pitchFamily="2" charset="-122"/>
                <a:ea typeface="等线" panose="02010600030101010101" pitchFamily="2" charset="-122"/>
              </a:rPr>
              <a:t>P0：{</a:t>
            </a:r>
          </a:p>
          <a:p>
            <a:pPr algn="just">
              <a:lnSpc>
                <a:spcPct val="90000"/>
              </a:lnSpc>
              <a:buFont typeface="Wingdings" panose="05000000000000000000" pitchFamily="2" charset="2"/>
              <a:buNone/>
            </a:pPr>
            <a:r>
              <a:rPr lang="en-US" altLang="zh-CN" sz="2000" kern="0" dirty="0">
                <a:latin typeface="等线" panose="02010600030101010101" pitchFamily="2" charset="-122"/>
                <a:ea typeface="等线" panose="02010600030101010101" pitchFamily="2" charset="-122"/>
              </a:rPr>
              <a:t>          do  {</a:t>
            </a:r>
          </a:p>
          <a:p>
            <a:pPr algn="just">
              <a:lnSpc>
                <a:spcPct val="90000"/>
              </a:lnSpc>
              <a:buFont typeface="Wingdings" panose="05000000000000000000" pitchFamily="2" charset="2"/>
              <a:buNone/>
            </a:pPr>
            <a:r>
              <a:rPr lang="en-US" altLang="zh-CN" sz="2000" kern="0" dirty="0">
                <a:latin typeface="等线" panose="02010600030101010101" pitchFamily="2" charset="-122"/>
                <a:ea typeface="等线" panose="02010600030101010101" pitchFamily="2" charset="-122"/>
              </a:rPr>
              <a:t>                   while  （flag[1]）；</a:t>
            </a:r>
          </a:p>
          <a:p>
            <a:pPr algn="just">
              <a:lnSpc>
                <a:spcPct val="90000"/>
              </a:lnSpc>
              <a:buFont typeface="Wingdings" panose="05000000000000000000" pitchFamily="2" charset="2"/>
              <a:buNone/>
            </a:pPr>
            <a:r>
              <a:rPr lang="en-US" altLang="zh-CN" sz="2000" kern="0" dirty="0">
                <a:latin typeface="等线" panose="02010600030101010101" pitchFamily="2" charset="-122"/>
                <a:ea typeface="等线" panose="02010600030101010101" pitchFamily="2" charset="-122"/>
              </a:rPr>
              <a:t>                   flag[0]＝true；</a:t>
            </a:r>
          </a:p>
          <a:p>
            <a:pPr algn="just">
              <a:lnSpc>
                <a:spcPct val="90000"/>
              </a:lnSpc>
              <a:buFont typeface="Wingdings" panose="05000000000000000000" pitchFamily="2" charset="2"/>
              <a:buNone/>
            </a:pPr>
            <a:r>
              <a:rPr lang="en-US" altLang="zh-CN" sz="2000" kern="0" dirty="0">
                <a:latin typeface="等线" panose="02010600030101010101" pitchFamily="2" charset="-122"/>
                <a:ea typeface="等线" panose="02010600030101010101" pitchFamily="2" charset="-122"/>
              </a:rPr>
              <a:t>                   </a:t>
            </a:r>
            <a:r>
              <a:rPr lang="zh-CN" altLang="en-US" sz="2000" kern="0" dirty="0">
                <a:latin typeface="等线" panose="02010600030101010101" pitchFamily="2" charset="-122"/>
                <a:ea typeface="等线" panose="02010600030101010101" pitchFamily="2" charset="-122"/>
              </a:rPr>
              <a:t>进程</a:t>
            </a:r>
            <a:r>
              <a:rPr lang="en-US" altLang="zh-CN" sz="2000" kern="0" dirty="0">
                <a:latin typeface="等线" panose="02010600030101010101" pitchFamily="2" charset="-122"/>
                <a:ea typeface="等线" panose="02010600030101010101" pitchFamily="2" charset="-122"/>
              </a:rPr>
              <a:t>P0</a:t>
            </a:r>
            <a:r>
              <a:rPr lang="zh-CN" altLang="en-US" sz="2000" kern="0" dirty="0">
                <a:latin typeface="等线" panose="02010600030101010101" pitchFamily="2" charset="-122"/>
                <a:ea typeface="等线" panose="02010600030101010101" pitchFamily="2" charset="-122"/>
              </a:rPr>
              <a:t>的临界区代码</a:t>
            </a:r>
            <a:r>
              <a:rPr lang="en-US" altLang="zh-CN" sz="2000" kern="0" dirty="0">
                <a:latin typeface="等线" panose="02010600030101010101" pitchFamily="2" charset="-122"/>
                <a:ea typeface="等线" panose="02010600030101010101" pitchFamily="2" charset="-122"/>
              </a:rPr>
              <a:t>CS0</a:t>
            </a:r>
            <a:r>
              <a:rPr lang="en-US" altLang="zh-CN" sz="2000" kern="0" baseline="-30000" dirty="0">
                <a:latin typeface="等线" panose="02010600030101010101" pitchFamily="2" charset="-122"/>
                <a:ea typeface="等线" panose="02010600030101010101" pitchFamily="2" charset="-122"/>
              </a:rPr>
              <a:t> </a:t>
            </a:r>
            <a:r>
              <a:rPr lang="en-US" altLang="zh-CN" sz="2000" kern="0" dirty="0">
                <a:latin typeface="等线" panose="02010600030101010101" pitchFamily="2" charset="-122"/>
                <a:ea typeface="等线" panose="02010600030101010101" pitchFamily="2" charset="-122"/>
              </a:rPr>
              <a:t>；</a:t>
            </a:r>
          </a:p>
          <a:p>
            <a:pPr algn="just">
              <a:lnSpc>
                <a:spcPct val="90000"/>
              </a:lnSpc>
              <a:buFont typeface="Wingdings" panose="05000000000000000000" pitchFamily="2" charset="2"/>
              <a:buNone/>
            </a:pPr>
            <a:r>
              <a:rPr lang="en-US" altLang="zh-CN" sz="2000" kern="0" dirty="0">
                <a:latin typeface="等线" panose="02010600030101010101" pitchFamily="2" charset="-122"/>
                <a:ea typeface="等线" panose="02010600030101010101" pitchFamily="2" charset="-122"/>
              </a:rPr>
              <a:t>                   flag[0]＝false ；</a:t>
            </a:r>
          </a:p>
          <a:p>
            <a:pPr algn="just">
              <a:lnSpc>
                <a:spcPct val="90000"/>
              </a:lnSpc>
              <a:buFont typeface="Wingdings" panose="05000000000000000000" pitchFamily="2" charset="2"/>
              <a:buNone/>
            </a:pPr>
            <a:r>
              <a:rPr lang="en-US" altLang="zh-CN" sz="2000" kern="0" dirty="0">
                <a:latin typeface="等线" panose="02010600030101010101" pitchFamily="2" charset="-122"/>
                <a:ea typeface="等线" panose="02010600030101010101" pitchFamily="2" charset="-122"/>
              </a:rPr>
              <a:t>                   </a:t>
            </a:r>
            <a:r>
              <a:rPr lang="zh-CN" altLang="en-US" sz="2000" kern="0" dirty="0">
                <a:latin typeface="等线" panose="02010600030101010101" pitchFamily="2" charset="-122"/>
                <a:ea typeface="等线" panose="02010600030101010101" pitchFamily="2" charset="-122"/>
              </a:rPr>
              <a:t>进程</a:t>
            </a:r>
            <a:r>
              <a:rPr lang="en-US" altLang="zh-CN" sz="2000" kern="0" dirty="0">
                <a:latin typeface="等线" panose="02010600030101010101" pitchFamily="2" charset="-122"/>
                <a:ea typeface="等线" panose="02010600030101010101" pitchFamily="2" charset="-122"/>
              </a:rPr>
              <a:t>P0</a:t>
            </a:r>
            <a:r>
              <a:rPr lang="zh-CN" altLang="en-US" sz="2000" kern="0" dirty="0">
                <a:latin typeface="等线" panose="02010600030101010101" pitchFamily="2" charset="-122"/>
                <a:ea typeface="等线" panose="02010600030101010101" pitchFamily="2" charset="-122"/>
              </a:rPr>
              <a:t>的其他代码；}</a:t>
            </a:r>
          </a:p>
          <a:p>
            <a:pPr algn="just">
              <a:lnSpc>
                <a:spcPct val="90000"/>
              </a:lnSpc>
              <a:buFont typeface="Wingdings" panose="05000000000000000000" pitchFamily="2" charset="2"/>
              <a:buNone/>
            </a:pPr>
            <a:r>
              <a:rPr lang="zh-CN" altLang="en-US" sz="2000" kern="0" dirty="0">
                <a:latin typeface="等线" panose="02010600030101010101" pitchFamily="2" charset="-122"/>
                <a:ea typeface="等线" panose="02010600030101010101" pitchFamily="2" charset="-122"/>
              </a:rPr>
              <a:t>          </a:t>
            </a:r>
            <a:r>
              <a:rPr lang="en-US" altLang="zh-CN" sz="2000" kern="0" dirty="0">
                <a:latin typeface="等线" panose="02010600030101010101" pitchFamily="2" charset="-122"/>
                <a:ea typeface="等线" panose="02010600030101010101" pitchFamily="2" charset="-122"/>
              </a:rPr>
              <a:t>while(true)    }</a:t>
            </a:r>
          </a:p>
        </p:txBody>
      </p:sp>
    </p:spTree>
    <p:extLst>
      <p:ext uri="{BB962C8B-B14F-4D97-AF65-F5344CB8AC3E}">
        <p14:creationId xmlns:p14="http://schemas.microsoft.com/office/powerpoint/2010/main" val="4006358164"/>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事务内存优点小结</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基于事务内存同步模型的并行程序具有很好的可构建性</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小的功能单一的事务可以通过简单的合并形成更复杂功能的大事务</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在前面为共享链表插入节点的例子中，如果程序员需要实现链表中一个节点的替换操作</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插入一个新节点再删除一个老节点</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，为保证逻辑正确性</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要求插入和删除节点的操作之间不能有其他线程对链表的访问</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在锁同步模型下，程序员通常需要重新编写代码来实现这两个操作序列的原子性</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在事务内存同步模型下，以前编写的代码可以重用，只需要将分别实现节点插入和删除操作的事务包含在一个父事务中即可</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事务嵌套</a:t>
            </a:r>
            <a:r>
              <a:rPr lang="en-US" altLang="zh-CN" dirty="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2536426258"/>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事务内存优点小结</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r>
              <a:rPr lang="zh-CN" altLang="en-US" dirty="0">
                <a:latin typeface="等线" panose="02010600030101010101" pitchFamily="2" charset="-122"/>
                <a:ea typeface="等线" panose="02010600030101010101" pitchFamily="2" charset="-122"/>
              </a:rPr>
              <a:t>性能优势</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它允许读</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读并行访问，即在没有写操作的情况下允许多个线程并行地访问共享资源</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在锁同步模型下，共享读操作也需要独占其访问锁</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锁同步模型采用的是“悲观”的并行执行方式，即在访问临界区前先假定会存在访问冲突，因而需要提前执行加锁操作</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在实际执行过程中，大多数程序中线程间访问共享数据产生冲突的概率很小，另外，加锁和解锁的操作本身就带来了很大的开销</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事务内存同步模型则采取“乐观”的并行执行方式，即执行前假定不会产生冲突，各线程执行时直接访问共享资源，万一在执行过程中发生冲突时再以较小的开销来进行一些“补救”的措施，从总体上提高了系统的并行执行性能</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42684803"/>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事务内存系统的实现方式</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marL="0" indent="0">
              <a:buSzPct val="100000"/>
              <a:buNone/>
            </a:pPr>
            <a:r>
              <a:rPr lang="zh-CN" altLang="en-US" dirty="0">
                <a:latin typeface="等线" panose="02010600030101010101" pitchFamily="2" charset="-122"/>
                <a:ea typeface="等线" panose="02010600030101010101" pitchFamily="2" charset="-122"/>
              </a:rPr>
              <a:t>① 软件事务内存</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软件事务内存系统完全由软件来实现，不需要特殊的硬件支持，这样底层系统不存在资源限制，并且可以处理大多数复杂的同步问题，从而减少事务中止</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在某些有大型事务的应用程序中获得更好的整体性能。此外，用软件实现冲突检测、数据版本管理以及竞争管理可以有较高的灵活性，但是对于同一事务来说，用软件事务内存系统执行相比硬件事务内存系统性能较差</a:t>
            </a:r>
          </a:p>
        </p:txBody>
      </p:sp>
    </p:spTree>
    <p:extLst>
      <p:ext uri="{BB962C8B-B14F-4D97-AF65-F5344CB8AC3E}">
        <p14:creationId xmlns:p14="http://schemas.microsoft.com/office/powerpoint/2010/main" val="3945983496"/>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事务内存系统的实现方式</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marL="0" indent="0">
              <a:buSzPct val="100000"/>
              <a:buNone/>
            </a:pPr>
            <a:r>
              <a:rPr lang="zh-CN" altLang="en-US" dirty="0">
                <a:latin typeface="等线" panose="02010600030101010101" pitchFamily="2" charset="-122"/>
                <a:ea typeface="等线" panose="02010600030101010101" pitchFamily="2" charset="-122"/>
              </a:rPr>
              <a:t>① 软件事务内存</a:t>
            </a:r>
          </a:p>
          <a:p>
            <a:pPr lvl="1"/>
            <a:r>
              <a:rPr lang="zh-CN" altLang="en-US" dirty="0">
                <a:latin typeface="等线" panose="02010600030101010101" pitchFamily="2" charset="-122"/>
                <a:ea typeface="等线" panose="02010600030101010101" pitchFamily="2" charset="-122"/>
              </a:rPr>
              <a:t>一般有以下几种途径来实现</a:t>
            </a:r>
            <a:endParaRPr lang="en-US" altLang="zh-CN" dirty="0">
              <a:latin typeface="等线" panose="02010600030101010101" pitchFamily="2" charset="-122"/>
              <a:ea typeface="等线" panose="02010600030101010101" pitchFamily="2" charset="-122"/>
            </a:endParaRPr>
          </a:p>
          <a:p>
            <a:pPr lvl="2"/>
            <a:r>
              <a:rPr lang="en-US" altLang="zh-CN" dirty="0">
                <a:latin typeface="等线" panose="02010600030101010101" pitchFamily="2" charset="-122"/>
                <a:ea typeface="等线" panose="02010600030101010101" pitchFamily="2" charset="-122"/>
              </a:rPr>
              <a:t>1. </a:t>
            </a:r>
            <a:r>
              <a:rPr lang="zh-CN" altLang="en-US" dirty="0">
                <a:latin typeface="等线" panose="02010600030101010101" pitchFamily="2" charset="-122"/>
                <a:ea typeface="等线" panose="02010600030101010101" pitchFamily="2" charset="-122"/>
              </a:rPr>
              <a:t>库函数实现。线程在访问共享对象时，通过调用对应的库函数来进行事务操作，如冲突检测、竞争管理等</a:t>
            </a:r>
            <a:endParaRPr lang="en-US" altLang="zh-CN" dirty="0">
              <a:latin typeface="等线" panose="02010600030101010101" pitchFamily="2" charset="-122"/>
              <a:ea typeface="等线" panose="02010600030101010101" pitchFamily="2" charset="-122"/>
            </a:endParaRPr>
          </a:p>
          <a:p>
            <a:pPr lvl="2"/>
            <a:r>
              <a:rPr lang="en-US" altLang="zh-CN" dirty="0">
                <a:latin typeface="等线" panose="02010600030101010101" pitchFamily="2" charset="-122"/>
                <a:ea typeface="等线" panose="02010600030101010101" pitchFamily="2" charset="-122"/>
              </a:rPr>
              <a:t>2. </a:t>
            </a:r>
            <a:r>
              <a:rPr lang="zh-CN" altLang="en-US" dirty="0">
                <a:latin typeface="等线" panose="02010600030101010101" pitchFamily="2" charset="-122"/>
                <a:ea typeface="等线" panose="02010600030101010101" pitchFamily="2" charset="-122"/>
              </a:rPr>
              <a:t>虚拟机实现。由虚拟机系统来提供相关接口供用户程序调用</a:t>
            </a:r>
            <a:endParaRPr lang="en-US" altLang="zh-CN" dirty="0">
              <a:latin typeface="等线" panose="02010600030101010101" pitchFamily="2" charset="-122"/>
              <a:ea typeface="等线" panose="02010600030101010101" pitchFamily="2" charset="-122"/>
            </a:endParaRPr>
          </a:p>
          <a:p>
            <a:pPr lvl="2"/>
            <a:r>
              <a:rPr lang="en-US" altLang="zh-CN" dirty="0">
                <a:latin typeface="等线" panose="02010600030101010101" pitchFamily="2" charset="-122"/>
                <a:ea typeface="等线" panose="02010600030101010101" pitchFamily="2" charset="-122"/>
              </a:rPr>
              <a:t>3. </a:t>
            </a:r>
            <a:r>
              <a:rPr lang="zh-CN" altLang="en-US" dirty="0">
                <a:latin typeface="等线" panose="02010600030101010101" pitchFamily="2" charset="-122"/>
                <a:ea typeface="等线" panose="02010600030101010101" pitchFamily="2" charset="-122"/>
              </a:rPr>
              <a:t>程序语言实现。</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语言、</a:t>
            </a:r>
            <a:r>
              <a:rPr lang="en-US" altLang="zh-CN" dirty="0">
                <a:latin typeface="等线" panose="02010600030101010101" pitchFamily="2" charset="-122"/>
                <a:ea typeface="等线" panose="02010600030101010101" pitchFamily="2" charset="-122"/>
              </a:rPr>
              <a:t>Haskell</a:t>
            </a:r>
            <a:r>
              <a:rPr lang="zh-CN" altLang="en-US" dirty="0">
                <a:latin typeface="等线" panose="02010600030101010101" pitchFamily="2" charset="-122"/>
                <a:ea typeface="等线" panose="02010600030101010101" pitchFamily="2" charset="-122"/>
              </a:rPr>
              <a:t>语言的扩展等都提供了对事务内存的支持</a:t>
            </a:r>
          </a:p>
          <a:p>
            <a:pPr lvl="1"/>
            <a:endParaRPr lang="zh-CN" altLang="en-US"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软件事务内存的实现相对来说比较简单，现在也有一些开源的软件事务内存工程，通过研究这些源码可以对事务内存的整体实现机理有一个大致的了解，同时也适合做一些学术研究</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547990119"/>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事务内存系统的实现方式</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marL="0" indent="0">
              <a:buSzPct val="100000"/>
              <a:buNone/>
            </a:pPr>
            <a:r>
              <a:rPr lang="zh-CN" altLang="en-US" dirty="0">
                <a:latin typeface="等线" panose="02010600030101010101" pitchFamily="2" charset="-122"/>
                <a:ea typeface="等线" panose="02010600030101010101" pitchFamily="2" charset="-122"/>
              </a:rPr>
              <a:t>② 硬件事务内存</a:t>
            </a:r>
          </a:p>
          <a:p>
            <a:pPr lvl="1"/>
            <a:r>
              <a:rPr lang="zh-CN" altLang="en-US" dirty="0">
                <a:latin typeface="等线" panose="02010600030101010101" pitchFamily="2" charset="-122"/>
                <a:ea typeface="等线" panose="02010600030101010101" pitchFamily="2" charset="-122"/>
              </a:rPr>
              <a:t>硬件事务内存系统一般是在每个处理器核心中增加事务</a:t>
            </a:r>
            <a:r>
              <a:rPr lang="en-US" altLang="zh-CN" dirty="0">
                <a:latin typeface="等线" panose="02010600030101010101" pitchFamily="2" charset="-122"/>
                <a:ea typeface="等线" panose="02010600030101010101" pitchFamily="2" charset="-122"/>
              </a:rPr>
              <a:t>cache</a:t>
            </a:r>
            <a:r>
              <a:rPr lang="zh-CN" altLang="en-US" dirty="0">
                <a:latin typeface="等线" panose="02010600030101010101" pitchFamily="2" charset="-122"/>
                <a:ea typeface="等线" panose="02010600030101010101" pitchFamily="2" charset="-122"/>
              </a:rPr>
              <a:t>，同时在</a:t>
            </a:r>
            <a:r>
              <a:rPr lang="en-US" altLang="zh-CN" dirty="0">
                <a:latin typeface="等线" panose="02010600030101010101" pitchFamily="2" charset="-122"/>
                <a:ea typeface="等线" panose="02010600030101010101" pitchFamily="2" charset="-122"/>
              </a:rPr>
              <a:t>CPU</a:t>
            </a:r>
            <a:r>
              <a:rPr lang="zh-CN" altLang="en-US" dirty="0">
                <a:latin typeface="等线" panose="02010600030101010101" pitchFamily="2" charset="-122"/>
                <a:ea typeface="等线" panose="02010600030101010101" pitchFamily="2" charset="-122"/>
              </a:rPr>
              <a:t>指令集中增加事务相关的指令</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在执行事务的过程中，事务访问过的数据会缓存在事务</a:t>
            </a:r>
            <a:r>
              <a:rPr lang="en-US" altLang="zh-CN" dirty="0">
                <a:latin typeface="等线" panose="02010600030101010101" pitchFamily="2" charset="-122"/>
                <a:ea typeface="等线" panose="02010600030101010101" pitchFamily="2" charset="-122"/>
              </a:rPr>
              <a:t>cache</a:t>
            </a:r>
            <a:r>
              <a:rPr lang="zh-CN" altLang="en-US" dirty="0">
                <a:latin typeface="等线" panose="02010600030101010101" pitchFamily="2" charset="-122"/>
                <a:ea typeface="等线" panose="02010600030101010101" pitchFamily="2" charset="-122"/>
              </a:rPr>
              <a:t>中，修改过的</a:t>
            </a:r>
            <a:r>
              <a:rPr lang="en-US" altLang="zh-CN" dirty="0">
                <a:latin typeface="等线" panose="02010600030101010101" pitchFamily="2" charset="-122"/>
                <a:ea typeface="等线" panose="02010600030101010101" pitchFamily="2" charset="-122"/>
              </a:rPr>
              <a:t>cache</a:t>
            </a:r>
            <a:r>
              <a:rPr lang="zh-CN" altLang="en-US" dirty="0">
                <a:latin typeface="等线" panose="02010600030101010101" pitchFamily="2" charset="-122"/>
                <a:ea typeface="等线" panose="02010600030101010101" pitchFamily="2" charset="-122"/>
              </a:rPr>
              <a:t>一致性协议会检测各事务之间的冲突</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如果产生冲突，对应的事务</a:t>
            </a:r>
            <a:r>
              <a:rPr lang="en-US" altLang="zh-CN" dirty="0">
                <a:latin typeface="等线" panose="02010600030101010101" pitchFamily="2" charset="-122"/>
                <a:ea typeface="等线" panose="02010600030101010101" pitchFamily="2" charset="-122"/>
              </a:rPr>
              <a:t>cache</a:t>
            </a:r>
            <a:r>
              <a:rPr lang="zh-CN" altLang="en-US" dirty="0">
                <a:latin typeface="等线" panose="02010600030101010101" pitchFamily="2" charset="-122"/>
                <a:ea typeface="等线" panose="02010600030101010101" pitchFamily="2" charset="-122"/>
              </a:rPr>
              <a:t>中修改过的数据全部作废，该事务重新执行</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如果没有冲突产生，就在事务结束时把事务</a:t>
            </a:r>
            <a:r>
              <a:rPr lang="en-US" altLang="zh-CN" dirty="0">
                <a:latin typeface="等线" panose="02010600030101010101" pitchFamily="2" charset="-122"/>
                <a:ea typeface="等线" panose="02010600030101010101" pitchFamily="2" charset="-122"/>
              </a:rPr>
              <a:t>cache</a:t>
            </a:r>
            <a:r>
              <a:rPr lang="zh-CN" altLang="en-US" dirty="0">
                <a:latin typeface="等线" panose="02010600030101010101" pitchFamily="2" charset="-122"/>
                <a:ea typeface="等线" panose="02010600030101010101" pitchFamily="2" charset="-122"/>
              </a:rPr>
              <a:t>中的数据更新到内存中</a:t>
            </a:r>
          </a:p>
        </p:txBody>
      </p:sp>
    </p:spTree>
    <p:extLst>
      <p:ext uri="{BB962C8B-B14F-4D97-AF65-F5344CB8AC3E}">
        <p14:creationId xmlns:p14="http://schemas.microsoft.com/office/powerpoint/2010/main" val="1466841739"/>
      </p:ext>
    </p:extLst>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事务内存系统的实现方式</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marL="0" indent="0">
              <a:buSzPct val="100000"/>
              <a:buNone/>
            </a:pPr>
            <a:r>
              <a:rPr lang="zh-CN" altLang="en-US" dirty="0">
                <a:latin typeface="等线" panose="02010600030101010101" pitchFamily="2" charset="-122"/>
                <a:ea typeface="等线" panose="02010600030101010101" pitchFamily="2" charset="-122"/>
              </a:rPr>
              <a:t>② 硬件事务内存</a:t>
            </a:r>
          </a:p>
          <a:p>
            <a:pPr lvl="1"/>
            <a:r>
              <a:rPr lang="zh-CN" altLang="en-US" dirty="0">
                <a:latin typeface="等线" panose="02010600030101010101" pitchFamily="2" charset="-122"/>
                <a:ea typeface="等线" panose="02010600030101010101" pitchFamily="2" charset="-122"/>
              </a:rPr>
              <a:t>硬件事务内存系统完全由硬件电路实现，所以其性能相较于软件事务内存系统有很大的优势</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但是由于硬件资源的限制，所以硬件事务内存无法处理大型事务（在处理大事务的过程中会产生大量的共享数据修改操作，这些修改记录的大小超过处理器内事务</a:t>
            </a:r>
            <a:r>
              <a:rPr lang="en-US" altLang="zh-CN" dirty="0">
                <a:latin typeface="等线" panose="02010600030101010101" pitchFamily="2" charset="-122"/>
                <a:ea typeface="等线" panose="02010600030101010101" pitchFamily="2" charset="-122"/>
              </a:rPr>
              <a:t>cache</a:t>
            </a:r>
            <a:r>
              <a:rPr lang="zh-CN" altLang="en-US" dirty="0">
                <a:latin typeface="等线" panose="02010600030101010101" pitchFamily="2" charset="-122"/>
                <a:ea typeface="等线" panose="02010600030101010101" pitchFamily="2" charset="-122"/>
              </a:rPr>
              <a:t>的大小）</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为了保证事务的完全执行，现有的商用硬件事务内存系统会加入串行部分，也就是“锁”</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对于一部分硬件事务内存实在无法完成的事务就用串行部分完成，这虽然损失了部分性能，但至少保证了功能的完整性</a:t>
            </a:r>
          </a:p>
          <a:p>
            <a:pPr marL="457200" lvl="1" indent="0">
              <a:buNone/>
            </a:pP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222939058"/>
      </p:ext>
    </p:extLst>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事务内存系统的实现方式</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marL="0" indent="0">
              <a:buSzPct val="100000"/>
              <a:buNone/>
            </a:pPr>
            <a:r>
              <a:rPr lang="zh-CN" altLang="en-US" dirty="0">
                <a:latin typeface="等线" panose="02010600030101010101" pitchFamily="2" charset="-122"/>
                <a:ea typeface="等线" panose="02010600030101010101" pitchFamily="2" charset="-122"/>
              </a:rPr>
              <a:t>② 硬件事务内存</a:t>
            </a:r>
          </a:p>
          <a:p>
            <a:pPr lvl="1"/>
            <a:r>
              <a:rPr lang="zh-CN" altLang="en-US" dirty="0">
                <a:latin typeface="等线" panose="02010600030101010101" pitchFamily="2" charset="-122"/>
                <a:ea typeface="等线" panose="02010600030101010101" pitchFamily="2" charset="-122"/>
              </a:rPr>
              <a:t>在具体实现时有</a:t>
            </a:r>
            <a:r>
              <a:rPr lang="en-US" altLang="zh-CN"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个要点</a:t>
            </a:r>
            <a:endParaRPr lang="en-US" altLang="zh-CN" dirty="0">
              <a:latin typeface="等线" panose="02010600030101010101" pitchFamily="2" charset="-122"/>
              <a:ea typeface="等线" panose="02010600030101010101" pitchFamily="2" charset="-122"/>
            </a:endParaRPr>
          </a:p>
          <a:p>
            <a:pPr lvl="2"/>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1. </a:t>
            </a:r>
            <a:r>
              <a:rPr lang="zh-CN" altLang="en-US" dirty="0">
                <a:latin typeface="等线" panose="02010600030101010101" pitchFamily="2" charset="-122"/>
                <a:ea typeface="等线" panose="02010600030101010101" pitchFamily="2" charset="-122"/>
              </a:rPr>
              <a:t>使用处理器内部的事务</a:t>
            </a:r>
            <a:r>
              <a:rPr lang="en-US" altLang="zh-CN" dirty="0">
                <a:latin typeface="等线" panose="02010600030101010101" pitchFamily="2" charset="-122"/>
                <a:ea typeface="等线" panose="02010600030101010101" pitchFamily="2" charset="-122"/>
              </a:rPr>
              <a:t>cache</a:t>
            </a:r>
            <a:r>
              <a:rPr lang="zh-CN" altLang="en-US" dirty="0">
                <a:latin typeface="等线" panose="02010600030101010101" pitchFamily="2" charset="-122"/>
                <a:ea typeface="等线" panose="02010600030101010101" pitchFamily="2" charset="-122"/>
              </a:rPr>
              <a:t>来存放事务执行过程中更新的数据，这一类的经典代表：</a:t>
            </a:r>
            <a:r>
              <a:rPr lang="en-US" altLang="zh-CN" dirty="0">
                <a:latin typeface="等线" panose="02010600030101010101" pitchFamily="2" charset="-122"/>
                <a:ea typeface="等线" panose="02010600030101010101" pitchFamily="2" charset="-122"/>
              </a:rPr>
              <a:t>TCC </a:t>
            </a:r>
          </a:p>
          <a:p>
            <a:pPr lvl="2"/>
            <a:r>
              <a:rPr lang="en-US" altLang="zh-CN" dirty="0">
                <a:latin typeface="等线" panose="02010600030101010101" pitchFamily="2" charset="-122"/>
                <a:ea typeface="等线" panose="02010600030101010101" pitchFamily="2" charset="-122"/>
              </a:rPr>
              <a:t>2. </a:t>
            </a:r>
            <a:r>
              <a:rPr lang="zh-CN" altLang="en-US" dirty="0">
                <a:latin typeface="等线" panose="02010600030101010101" pitchFamily="2" charset="-122"/>
                <a:ea typeface="等线" panose="02010600030101010101" pitchFamily="2" charset="-122"/>
              </a:rPr>
              <a:t>使用</a:t>
            </a:r>
            <a:r>
              <a:rPr lang="en-US" altLang="zh-CN" dirty="0">
                <a:latin typeface="等线" panose="02010600030101010101" pitchFamily="2" charset="-122"/>
                <a:ea typeface="等线" panose="02010600030101010101" pitchFamily="2" charset="-122"/>
              </a:rPr>
              <a:t>cache</a:t>
            </a:r>
            <a:r>
              <a:rPr lang="zh-CN" altLang="en-US" dirty="0">
                <a:latin typeface="等线" panose="02010600030101010101" pitchFamily="2" charset="-122"/>
                <a:ea typeface="等线" panose="02010600030101010101" pitchFamily="2" charset="-122"/>
              </a:rPr>
              <a:t>一致性协议来检测事务之间共享数据访问的冲突，这一类的经典代表：</a:t>
            </a:r>
            <a:r>
              <a:rPr lang="en-US" altLang="zh-CN" dirty="0" err="1">
                <a:latin typeface="等线" panose="02010600030101010101" pitchFamily="2" charset="-122"/>
                <a:ea typeface="等线" panose="02010600030101010101" pitchFamily="2" charset="-122"/>
              </a:rPr>
              <a:t>LogTM</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53673859"/>
      </p:ext>
    </p:extLst>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事务内存系统的实现方式</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marL="0" indent="0">
              <a:buSzPct val="100000"/>
              <a:buNone/>
            </a:pPr>
            <a:r>
              <a:rPr lang="zh-CN" altLang="en-US" dirty="0">
                <a:latin typeface="等线" panose="02010600030101010101" pitchFamily="2" charset="-122"/>
                <a:ea typeface="等线" panose="02010600030101010101" pitchFamily="2" charset="-122"/>
              </a:rPr>
              <a:t>② 硬件事务内存</a:t>
            </a:r>
            <a:r>
              <a:rPr lang="en-US" altLang="zh-CN" dirty="0">
                <a:latin typeface="等线" panose="02010600030101010101" pitchFamily="2" charset="-122"/>
                <a:ea typeface="等线" panose="02010600030101010101" pitchFamily="2" charset="-122"/>
              </a:rPr>
              <a:t>—TCC</a:t>
            </a:r>
            <a:r>
              <a:rPr lang="zh-CN" altLang="en-US" dirty="0">
                <a:latin typeface="等线" panose="02010600030101010101" pitchFamily="2" charset="-122"/>
                <a:ea typeface="等线" panose="02010600030101010101" pitchFamily="2" charset="-122"/>
              </a:rPr>
              <a:t>系统实例</a:t>
            </a:r>
            <a:endParaRPr lang="en-US" altLang="zh-CN" dirty="0">
              <a:latin typeface="等线" panose="02010600030101010101" pitchFamily="2" charset="-122"/>
              <a:ea typeface="等线" panose="02010600030101010101" pitchFamily="2" charset="-122"/>
            </a:endParaRPr>
          </a:p>
          <a:p>
            <a:pPr marL="0" indent="0">
              <a:buSzPct val="100000"/>
              <a:buNone/>
            </a:pPr>
            <a:r>
              <a:rPr lang="en-US" altLang="zh-CN" dirty="0">
                <a:latin typeface="等线" panose="02010600030101010101" pitchFamily="2" charset="-122"/>
                <a:ea typeface="等线" panose="02010600030101010101" pitchFamily="2" charset="-122"/>
              </a:rPr>
              <a:t>	</a:t>
            </a:r>
            <a:endParaRPr lang="zh-CN" altLang="en-US" dirty="0">
              <a:latin typeface="等线" panose="02010600030101010101" pitchFamily="2" charset="-122"/>
              <a:ea typeface="等线" panose="02010600030101010101" pitchFamily="2" charset="-122"/>
            </a:endParaRPr>
          </a:p>
        </p:txBody>
      </p:sp>
      <p:sp>
        <p:nvSpPr>
          <p:cNvPr id="4" name="文本占位符 355330">
            <a:extLst>
              <a:ext uri="{FF2B5EF4-FFF2-40B4-BE49-F238E27FC236}">
                <a16:creationId xmlns:a16="http://schemas.microsoft.com/office/drawing/2014/main" id="{DB6AFD56-4625-6AE0-2735-FACB5E50BE91}"/>
              </a:ext>
            </a:extLst>
          </p:cNvPr>
          <p:cNvSpPr txBox="1">
            <a:spLocks/>
          </p:cNvSpPr>
          <p:nvPr/>
        </p:nvSpPr>
        <p:spPr bwMode="auto">
          <a:xfrm>
            <a:off x="509418" y="3834653"/>
            <a:ext cx="7936082" cy="27051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a:r>
              <a:rPr lang="en-US" altLang="zh-CN" b="0" kern="0" dirty="0">
                <a:latin typeface="等线" panose="02010600030101010101" pitchFamily="2" charset="-122"/>
                <a:ea typeface="等线" panose="02010600030101010101" pitchFamily="2" charset="-122"/>
              </a:rPr>
              <a:t>TCC</a:t>
            </a:r>
            <a:r>
              <a:rPr lang="zh-CN" altLang="en-US" b="0" kern="0" dirty="0">
                <a:latin typeface="等线" panose="02010600030101010101" pitchFamily="2" charset="-122"/>
                <a:ea typeface="等线" panose="02010600030101010101" pitchFamily="2" charset="-122"/>
              </a:rPr>
              <a:t>系统是在</a:t>
            </a:r>
            <a:r>
              <a:rPr lang="en-US" altLang="zh-CN" b="0" kern="0" dirty="0">
                <a:latin typeface="等线" panose="02010600030101010101" pitchFamily="2" charset="-122"/>
                <a:ea typeface="等线" panose="02010600030101010101" pitchFamily="2" charset="-122"/>
              </a:rPr>
              <a:t>2004</a:t>
            </a:r>
            <a:r>
              <a:rPr lang="zh-CN" altLang="en-US" b="0" kern="0" dirty="0">
                <a:latin typeface="等线" panose="02010600030101010101" pitchFamily="2" charset="-122"/>
                <a:ea typeface="等线" panose="02010600030101010101" pitchFamily="2" charset="-122"/>
              </a:rPr>
              <a:t>年</a:t>
            </a:r>
            <a:r>
              <a:rPr lang="en-US" altLang="zh-CN" b="0" kern="0" dirty="0">
                <a:latin typeface="等线" panose="02010600030101010101" pitchFamily="2" charset="-122"/>
                <a:ea typeface="等线" panose="02010600030101010101" pitchFamily="2" charset="-122"/>
              </a:rPr>
              <a:t>ISCA</a:t>
            </a:r>
            <a:r>
              <a:rPr lang="zh-CN" altLang="en-US" b="0" kern="0" dirty="0">
                <a:latin typeface="等线" panose="02010600030101010101" pitchFamily="2" charset="-122"/>
                <a:ea typeface="等线" panose="02010600030101010101" pitchFamily="2" charset="-122"/>
              </a:rPr>
              <a:t>会议上被提出的，其主要为了解决事务</a:t>
            </a:r>
            <a:r>
              <a:rPr lang="en-US" altLang="zh-CN" b="0" kern="0" dirty="0">
                <a:latin typeface="等线" panose="02010600030101010101" pitchFamily="2" charset="-122"/>
                <a:ea typeface="等线" panose="02010600030101010101" pitchFamily="2" charset="-122"/>
              </a:rPr>
              <a:t>cache</a:t>
            </a:r>
            <a:r>
              <a:rPr lang="zh-CN" altLang="en-US" b="0" kern="0" dirty="0">
                <a:latin typeface="等线" panose="02010600030101010101" pitchFamily="2" charset="-122"/>
                <a:ea typeface="等线" panose="02010600030101010101" pitchFamily="2" charset="-122"/>
              </a:rPr>
              <a:t>大小不足的问题</a:t>
            </a:r>
            <a:endParaRPr lang="en-US" altLang="zh-CN" b="0" kern="0" dirty="0">
              <a:latin typeface="等线" panose="02010600030101010101" pitchFamily="2" charset="-122"/>
              <a:ea typeface="等线" panose="02010600030101010101" pitchFamily="2" charset="-122"/>
            </a:endParaRPr>
          </a:p>
          <a:p>
            <a:pPr lvl="1"/>
            <a:r>
              <a:rPr lang="zh-CN" altLang="en-US" b="0" kern="0" dirty="0">
                <a:latin typeface="等线" panose="02010600030101010101" pitchFamily="2" charset="-122"/>
                <a:ea typeface="等线" panose="02010600030101010101" pitchFamily="2" charset="-122"/>
              </a:rPr>
              <a:t>图中每一个</a:t>
            </a:r>
            <a:r>
              <a:rPr lang="en-US" altLang="zh-CN" b="0" kern="0" dirty="0">
                <a:latin typeface="等线" panose="02010600030101010101" pitchFamily="2" charset="-122"/>
                <a:ea typeface="等线" panose="02010600030101010101" pitchFamily="2" charset="-122"/>
              </a:rPr>
              <a:t>node</a:t>
            </a:r>
            <a:r>
              <a:rPr lang="zh-CN" altLang="en-US" b="0" kern="0" dirty="0">
                <a:latin typeface="等线" panose="02010600030101010101" pitchFamily="2" charset="-122"/>
                <a:ea typeface="等线" panose="02010600030101010101" pitchFamily="2" charset="-122"/>
              </a:rPr>
              <a:t>代表的是一个处理器核心，每一个核心都有一个</a:t>
            </a:r>
            <a:r>
              <a:rPr lang="en-US" altLang="zh-CN" b="0" kern="0" dirty="0">
                <a:latin typeface="等线" panose="02010600030101010101" pitchFamily="2" charset="-122"/>
                <a:ea typeface="等线" panose="02010600030101010101" pitchFamily="2" charset="-122"/>
              </a:rPr>
              <a:t>Update Buffer</a:t>
            </a:r>
            <a:r>
              <a:rPr lang="zh-CN" altLang="en-US" b="0" kern="0" dirty="0">
                <a:latin typeface="等线" panose="02010600030101010101" pitchFamily="2" charset="-122"/>
                <a:ea typeface="等线" panose="02010600030101010101" pitchFamily="2" charset="-122"/>
              </a:rPr>
              <a:t>，每一个</a:t>
            </a:r>
            <a:r>
              <a:rPr lang="en-US" altLang="zh-CN" b="0" kern="0" dirty="0">
                <a:latin typeface="等线" panose="02010600030101010101" pitchFamily="2" charset="-122"/>
                <a:ea typeface="等线" panose="02010600030101010101" pitchFamily="2" charset="-122"/>
              </a:rPr>
              <a:t>node</a:t>
            </a:r>
            <a:r>
              <a:rPr lang="zh-CN" altLang="en-US" b="0" kern="0" dirty="0">
                <a:latin typeface="等线" panose="02010600030101010101" pitchFamily="2" charset="-122"/>
                <a:ea typeface="等线" panose="02010600030101010101" pitchFamily="2" charset="-122"/>
              </a:rPr>
              <a:t>可以并行执行事务</a:t>
            </a:r>
            <a:endParaRPr lang="en-US" altLang="zh-CN" b="0" kern="0" dirty="0">
              <a:latin typeface="等线" panose="02010600030101010101" pitchFamily="2" charset="-122"/>
              <a:ea typeface="等线" panose="02010600030101010101" pitchFamily="2" charset="-122"/>
            </a:endParaRPr>
          </a:p>
          <a:p>
            <a:pPr lvl="1"/>
            <a:r>
              <a:rPr lang="zh-CN" altLang="en-US" b="0" kern="0" dirty="0">
                <a:latin typeface="等线" panose="02010600030101010101" pitchFamily="2" charset="-122"/>
                <a:ea typeface="等线" panose="02010600030101010101" pitchFamily="2" charset="-122"/>
              </a:rPr>
              <a:t>在执行过程中对内存数据的修改都会缓存在自己的</a:t>
            </a:r>
            <a:r>
              <a:rPr lang="en-US" altLang="zh-CN" b="0" kern="0" dirty="0">
                <a:latin typeface="等线" panose="02010600030101010101" pitchFamily="2" charset="-122"/>
                <a:ea typeface="等线" panose="02010600030101010101" pitchFamily="2" charset="-122"/>
              </a:rPr>
              <a:t>Update Buffer</a:t>
            </a:r>
            <a:r>
              <a:rPr lang="zh-CN" altLang="en-US" b="0" kern="0" dirty="0">
                <a:latin typeface="等线" panose="02010600030101010101" pitchFamily="2" charset="-122"/>
                <a:ea typeface="等线" panose="02010600030101010101" pitchFamily="2" charset="-122"/>
              </a:rPr>
              <a:t>中，在事务提交时，处理器核心会获得一个全局唯一令牌，这是保证同时只允许有一个事务提交</a:t>
            </a:r>
            <a:endParaRPr lang="en-US" altLang="zh-CN" b="0" kern="0" dirty="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C4607B9C-C516-6F25-C42B-B4A7F112E9A9}"/>
              </a:ext>
            </a:extLst>
          </p:cNvPr>
          <p:cNvPicPr>
            <a:picLocks noChangeAspect="1"/>
          </p:cNvPicPr>
          <p:nvPr/>
        </p:nvPicPr>
        <p:blipFill>
          <a:blip r:embed="rId2"/>
          <a:stretch>
            <a:fillRect/>
          </a:stretch>
        </p:blipFill>
        <p:spPr>
          <a:xfrm>
            <a:off x="590550" y="1447800"/>
            <a:ext cx="7962900" cy="2457450"/>
          </a:xfrm>
          <a:prstGeom prst="rect">
            <a:avLst/>
          </a:prstGeom>
        </p:spPr>
      </p:pic>
    </p:spTree>
    <p:extLst>
      <p:ext uri="{BB962C8B-B14F-4D97-AF65-F5344CB8AC3E}">
        <p14:creationId xmlns:p14="http://schemas.microsoft.com/office/powerpoint/2010/main" val="1119391585"/>
      </p:ext>
    </p:ext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事务内存系统的实现方式</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marL="0" indent="0">
              <a:buSzPct val="100000"/>
              <a:buNone/>
            </a:pPr>
            <a:r>
              <a:rPr lang="zh-CN" altLang="en-US" dirty="0">
                <a:latin typeface="等线" panose="02010600030101010101" pitchFamily="2" charset="-122"/>
                <a:ea typeface="等线" panose="02010600030101010101" pitchFamily="2" charset="-122"/>
              </a:rPr>
              <a:t>② 硬件事务内存</a:t>
            </a:r>
            <a:r>
              <a:rPr lang="en-US" altLang="zh-CN" dirty="0">
                <a:latin typeface="等线" panose="02010600030101010101" pitchFamily="2" charset="-122"/>
                <a:ea typeface="等线" panose="02010600030101010101" pitchFamily="2" charset="-122"/>
              </a:rPr>
              <a:t>—TCC</a:t>
            </a:r>
            <a:r>
              <a:rPr lang="zh-CN" altLang="en-US" dirty="0">
                <a:latin typeface="等线" panose="02010600030101010101" pitchFamily="2" charset="-122"/>
                <a:ea typeface="等线" panose="02010600030101010101" pitchFamily="2" charset="-122"/>
              </a:rPr>
              <a:t>系统实例</a:t>
            </a:r>
            <a:endParaRPr lang="en-US" altLang="zh-CN" dirty="0">
              <a:latin typeface="等线" panose="02010600030101010101" pitchFamily="2" charset="-122"/>
              <a:ea typeface="等线" panose="02010600030101010101" pitchFamily="2" charset="-122"/>
            </a:endParaRPr>
          </a:p>
          <a:p>
            <a:pPr marL="0" indent="0">
              <a:buSzPct val="100000"/>
              <a:buNone/>
            </a:pPr>
            <a:r>
              <a:rPr lang="en-US" altLang="zh-CN" dirty="0">
                <a:latin typeface="等线" panose="02010600030101010101" pitchFamily="2" charset="-122"/>
                <a:ea typeface="等线" panose="02010600030101010101" pitchFamily="2" charset="-122"/>
              </a:rPr>
              <a:t>	</a:t>
            </a:r>
            <a:endParaRPr lang="zh-CN" altLang="en-US" dirty="0">
              <a:latin typeface="等线" panose="02010600030101010101" pitchFamily="2" charset="-122"/>
              <a:ea typeface="等线" panose="02010600030101010101" pitchFamily="2" charset="-122"/>
            </a:endParaRPr>
          </a:p>
        </p:txBody>
      </p:sp>
      <p:sp>
        <p:nvSpPr>
          <p:cNvPr id="4" name="文本占位符 355330">
            <a:extLst>
              <a:ext uri="{FF2B5EF4-FFF2-40B4-BE49-F238E27FC236}">
                <a16:creationId xmlns:a16="http://schemas.microsoft.com/office/drawing/2014/main" id="{DB6AFD56-4625-6AE0-2735-FACB5E50BE91}"/>
              </a:ext>
            </a:extLst>
          </p:cNvPr>
          <p:cNvSpPr txBox="1">
            <a:spLocks/>
          </p:cNvSpPr>
          <p:nvPr/>
        </p:nvSpPr>
        <p:spPr bwMode="auto">
          <a:xfrm>
            <a:off x="509418" y="3834653"/>
            <a:ext cx="7936082" cy="27051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a:r>
              <a:rPr lang="zh-CN" altLang="en-US" b="0" kern="0" dirty="0">
                <a:latin typeface="等线" panose="02010600030101010101" pitchFamily="2" charset="-122"/>
                <a:ea typeface="等线" panose="02010600030101010101" pitchFamily="2" charset="-122"/>
              </a:rPr>
              <a:t>在获得令牌的处理器提交事务修改数据的同时，它会通过总线向其他处理器广播其修改的数据内容</a:t>
            </a:r>
            <a:endParaRPr lang="en-US" altLang="zh-CN" b="0" kern="0" dirty="0">
              <a:latin typeface="等线" panose="02010600030101010101" pitchFamily="2" charset="-122"/>
              <a:ea typeface="等线" panose="02010600030101010101" pitchFamily="2" charset="-122"/>
            </a:endParaRPr>
          </a:p>
          <a:p>
            <a:pPr lvl="1"/>
            <a:r>
              <a:rPr lang="zh-CN" altLang="en-US" b="0" kern="0" dirty="0">
                <a:latin typeface="等线" panose="02010600030101010101" pitchFamily="2" charset="-122"/>
                <a:ea typeface="等线" panose="02010600030101010101" pitchFamily="2" charset="-122"/>
              </a:rPr>
              <a:t>其他处理器在监听到广播内容后，比照自己的</a:t>
            </a:r>
            <a:r>
              <a:rPr lang="en-US" altLang="zh-CN" b="0" kern="0" dirty="0">
                <a:latin typeface="等线" panose="02010600030101010101" pitchFamily="2" charset="-122"/>
                <a:ea typeface="等线" panose="02010600030101010101" pitchFamily="2" charset="-122"/>
              </a:rPr>
              <a:t>Update Buffer</a:t>
            </a:r>
            <a:r>
              <a:rPr lang="zh-CN" altLang="en-US" b="0" kern="0" dirty="0">
                <a:latin typeface="等线" panose="02010600030101010101" pitchFamily="2" charset="-122"/>
                <a:ea typeface="等线" panose="02010600030101010101" pitchFamily="2" charset="-122"/>
              </a:rPr>
              <a:t>中的修改数据是否和广播内容冲突，如果发生冲突，则该处理器中正在执行的事务重新执行</a:t>
            </a:r>
            <a:endParaRPr lang="en-US" altLang="zh-CN" b="0" kern="0" dirty="0">
              <a:latin typeface="等线" panose="02010600030101010101" pitchFamily="2" charset="-122"/>
              <a:ea typeface="等线" panose="02010600030101010101" pitchFamily="2" charset="-122"/>
            </a:endParaRPr>
          </a:p>
          <a:p>
            <a:pPr lvl="1"/>
            <a:r>
              <a:rPr lang="zh-CN" altLang="en-US" b="0" kern="0" dirty="0">
                <a:latin typeface="等线" panose="02010600030101010101" pitchFamily="2" charset="-122"/>
                <a:ea typeface="等线" panose="02010600030101010101" pitchFamily="2" charset="-122"/>
              </a:rPr>
              <a:t>获得提交令牌的处理器具有最高的权限，其处理完成的事务一定可以保证提交成功。</a:t>
            </a:r>
          </a:p>
          <a:p>
            <a:pPr lvl="1"/>
            <a:endParaRPr lang="zh-CN" altLang="en-US" b="0" kern="0" dirty="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id="{DEC7AFAA-D3B5-6CFB-179A-88E6FFB0CA9E}"/>
              </a:ext>
            </a:extLst>
          </p:cNvPr>
          <p:cNvPicPr>
            <a:picLocks noChangeAspect="1"/>
          </p:cNvPicPr>
          <p:nvPr/>
        </p:nvPicPr>
        <p:blipFill>
          <a:blip r:embed="rId2"/>
          <a:stretch>
            <a:fillRect/>
          </a:stretch>
        </p:blipFill>
        <p:spPr>
          <a:xfrm>
            <a:off x="590550" y="1447800"/>
            <a:ext cx="7962900" cy="2457450"/>
          </a:xfrm>
          <a:prstGeom prst="rect">
            <a:avLst/>
          </a:prstGeom>
        </p:spPr>
      </p:pic>
    </p:spTree>
    <p:extLst>
      <p:ext uri="{BB962C8B-B14F-4D97-AF65-F5344CB8AC3E}">
        <p14:creationId xmlns:p14="http://schemas.microsoft.com/office/powerpoint/2010/main" val="4092489677"/>
      </p:ext>
    </p:ext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事务内存系统的实现方式</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marL="0" indent="0">
              <a:buSzPct val="100000"/>
              <a:buNone/>
            </a:pPr>
            <a:r>
              <a:rPr lang="zh-CN" altLang="en-US" dirty="0">
                <a:latin typeface="等线" panose="02010600030101010101" pitchFamily="2" charset="-122"/>
                <a:ea typeface="等线" panose="02010600030101010101" pitchFamily="2" charset="-122"/>
              </a:rPr>
              <a:t>② 硬件事务内存</a:t>
            </a:r>
            <a:r>
              <a:rPr lang="en-US" altLang="zh-CN" dirty="0">
                <a:latin typeface="等线" panose="02010600030101010101" pitchFamily="2" charset="-122"/>
                <a:ea typeface="等线" panose="02010600030101010101" pitchFamily="2" charset="-122"/>
              </a:rPr>
              <a:t>—TCC</a:t>
            </a:r>
            <a:r>
              <a:rPr lang="zh-CN" altLang="en-US" dirty="0">
                <a:latin typeface="等线" panose="02010600030101010101" pitchFamily="2" charset="-122"/>
                <a:ea typeface="等线" panose="02010600030101010101" pitchFamily="2" charset="-122"/>
              </a:rPr>
              <a:t>系统实例</a:t>
            </a:r>
            <a:endParaRPr lang="en-US" altLang="zh-CN" dirty="0">
              <a:latin typeface="等线" panose="02010600030101010101" pitchFamily="2" charset="-122"/>
              <a:ea typeface="等线" panose="02010600030101010101" pitchFamily="2" charset="-122"/>
            </a:endParaRPr>
          </a:p>
          <a:p>
            <a:pPr marL="0" indent="0">
              <a:buSzPct val="100000"/>
              <a:buNone/>
            </a:pPr>
            <a:r>
              <a:rPr lang="en-US" altLang="zh-CN" dirty="0">
                <a:latin typeface="等线" panose="02010600030101010101" pitchFamily="2" charset="-122"/>
                <a:ea typeface="等线" panose="02010600030101010101" pitchFamily="2" charset="-122"/>
              </a:rPr>
              <a:t>	</a:t>
            </a:r>
            <a:endParaRPr lang="zh-CN" altLang="en-US" dirty="0">
              <a:latin typeface="等线" panose="02010600030101010101" pitchFamily="2" charset="-122"/>
              <a:ea typeface="等线" panose="02010600030101010101" pitchFamily="2" charset="-122"/>
            </a:endParaRPr>
          </a:p>
        </p:txBody>
      </p:sp>
      <p:sp>
        <p:nvSpPr>
          <p:cNvPr id="4" name="文本占位符 355330">
            <a:extLst>
              <a:ext uri="{FF2B5EF4-FFF2-40B4-BE49-F238E27FC236}">
                <a16:creationId xmlns:a16="http://schemas.microsoft.com/office/drawing/2014/main" id="{DB6AFD56-4625-6AE0-2735-FACB5E50BE91}"/>
              </a:ext>
            </a:extLst>
          </p:cNvPr>
          <p:cNvSpPr txBox="1">
            <a:spLocks/>
          </p:cNvSpPr>
          <p:nvPr/>
        </p:nvSpPr>
        <p:spPr bwMode="auto">
          <a:xfrm>
            <a:off x="509418" y="3834653"/>
            <a:ext cx="7936082" cy="27051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a:r>
              <a:rPr lang="zh-CN" altLang="en-US" b="0" kern="0" dirty="0">
                <a:latin typeface="等线" panose="02010600030101010101" pitchFamily="2" charset="-122"/>
                <a:ea typeface="等线" panose="02010600030101010101" pitchFamily="2" charset="-122"/>
              </a:rPr>
              <a:t>如果在事务执行过程中发生</a:t>
            </a:r>
            <a:r>
              <a:rPr lang="en-US" altLang="zh-CN" b="0" kern="0" dirty="0">
                <a:latin typeface="等线" panose="02010600030101010101" pitchFamily="2" charset="-122"/>
                <a:ea typeface="等线" panose="02010600030101010101" pitchFamily="2" charset="-122"/>
              </a:rPr>
              <a:t>Update Buffer</a:t>
            </a:r>
            <a:r>
              <a:rPr lang="zh-CN" altLang="en-US" b="0" kern="0" dirty="0">
                <a:latin typeface="等线" panose="02010600030101010101" pitchFamily="2" charset="-122"/>
                <a:ea typeface="等线" panose="02010600030101010101" pitchFamily="2" charset="-122"/>
              </a:rPr>
              <a:t>溢出时，该处理器会请求获取提交令牌，同时持续持有这个令牌直到自己的事务结束</a:t>
            </a:r>
            <a:endParaRPr lang="en-US" altLang="zh-CN" b="0" kern="0" dirty="0">
              <a:latin typeface="等线" panose="02010600030101010101" pitchFamily="2" charset="-122"/>
              <a:ea typeface="等线" panose="02010600030101010101" pitchFamily="2" charset="-122"/>
            </a:endParaRPr>
          </a:p>
          <a:p>
            <a:pPr lvl="1"/>
            <a:r>
              <a:rPr lang="zh-CN" altLang="en-US" b="0" kern="0" dirty="0">
                <a:latin typeface="等线" panose="02010600030101010101" pitchFamily="2" charset="-122"/>
                <a:ea typeface="等线" panose="02010600030101010101" pitchFamily="2" charset="-122"/>
              </a:rPr>
              <a:t>在此过程中，其他处理器不允许提交事务，同时该处理器新产生的数据直接更新至内存。</a:t>
            </a:r>
            <a:endParaRPr lang="en-US" altLang="zh-CN" b="0" kern="0" dirty="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id="{29CDF46B-5F34-44D4-9685-1855F237D2D9}"/>
              </a:ext>
            </a:extLst>
          </p:cNvPr>
          <p:cNvPicPr>
            <a:picLocks noChangeAspect="1"/>
          </p:cNvPicPr>
          <p:nvPr/>
        </p:nvPicPr>
        <p:blipFill>
          <a:blip r:embed="rId2"/>
          <a:stretch>
            <a:fillRect/>
          </a:stretch>
        </p:blipFill>
        <p:spPr>
          <a:xfrm>
            <a:off x="590550" y="1447800"/>
            <a:ext cx="7962900" cy="2457450"/>
          </a:xfrm>
          <a:prstGeom prst="rect">
            <a:avLst/>
          </a:prstGeom>
        </p:spPr>
      </p:pic>
    </p:spTree>
    <p:extLst>
      <p:ext uri="{BB962C8B-B14F-4D97-AF65-F5344CB8AC3E}">
        <p14:creationId xmlns:p14="http://schemas.microsoft.com/office/powerpoint/2010/main" val="133397600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算法</a:t>
            </a:r>
            <a:r>
              <a:rPr lang="en-US" altLang="zh-CN"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存在的问题</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此算法解决了空闲让进的问题，但有可能两个进程同时进入临界区</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当两个进程都未进入临界区时，它们各自的访问标志值都为</a:t>
            </a:r>
            <a:r>
              <a:rPr lang="en-US" altLang="zh-CN" dirty="0">
                <a:latin typeface="等线" panose="02010600030101010101" pitchFamily="2" charset="-122"/>
                <a:ea typeface="等线" panose="02010600030101010101" pitchFamily="2" charset="-122"/>
              </a:rPr>
              <a:t>false</a:t>
            </a:r>
            <a:r>
              <a:rPr lang="zh-CN" altLang="en-US" dirty="0">
                <a:latin typeface="等线" panose="02010600030101010101" pitchFamily="2" charset="-122"/>
                <a:ea typeface="等线" panose="02010600030101010101" pitchFamily="2" charset="-122"/>
              </a:rPr>
              <a:t>，若此时刚好两个进程同时都想进入临界区，并且都发现对方标志值为</a:t>
            </a:r>
            <a:r>
              <a:rPr lang="en-US" altLang="zh-CN" dirty="0">
                <a:latin typeface="等线" panose="02010600030101010101" pitchFamily="2" charset="-122"/>
                <a:ea typeface="等线" panose="02010600030101010101" pitchFamily="2" charset="-122"/>
              </a:rPr>
              <a:t>false</a:t>
            </a:r>
            <a:r>
              <a:rPr lang="zh-CN" altLang="en-US" dirty="0">
                <a:latin typeface="等线" panose="02010600030101010101" pitchFamily="2" charset="-122"/>
                <a:ea typeface="等线" panose="02010600030101010101" pitchFamily="2" charset="-122"/>
              </a:rPr>
              <a:t>，于是两个进程同时进入了各自的临界区，这就违背了临界区的</a:t>
            </a:r>
            <a:r>
              <a:rPr lang="zh-CN" altLang="en-US" dirty="0">
                <a:solidFill>
                  <a:srgbClr val="C00000"/>
                </a:solidFill>
                <a:latin typeface="等线" panose="02010600030101010101" pitchFamily="2" charset="-122"/>
                <a:ea typeface="等线" panose="02010600030101010101" pitchFamily="2" charset="-122"/>
              </a:rPr>
              <a:t>忙则等待</a:t>
            </a:r>
            <a:r>
              <a:rPr lang="zh-CN" altLang="en-US" dirty="0">
                <a:latin typeface="等线" panose="02010600030101010101" pitchFamily="2" charset="-122"/>
                <a:ea typeface="等线" panose="02010600030101010101" pitchFamily="2" charset="-122"/>
              </a:rPr>
              <a:t>原则</a:t>
            </a:r>
          </a:p>
        </p:txBody>
      </p:sp>
    </p:spTree>
    <p:extLst>
      <p:ext uri="{BB962C8B-B14F-4D97-AF65-F5344CB8AC3E}">
        <p14:creationId xmlns:p14="http://schemas.microsoft.com/office/powerpoint/2010/main" val="3379176482"/>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事务内存系统的实现方式</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marL="0" indent="0">
              <a:buSzPct val="100000"/>
              <a:buNone/>
            </a:pPr>
            <a:r>
              <a:rPr lang="zh-CN" altLang="en-US" dirty="0">
                <a:latin typeface="等线" panose="02010600030101010101" pitchFamily="2" charset="-122"/>
                <a:ea typeface="等线" panose="02010600030101010101" pitchFamily="2" charset="-122"/>
              </a:rPr>
              <a:t>③ 软硬混合事务内存</a:t>
            </a:r>
            <a:r>
              <a:rPr lang="en-US" altLang="zh-CN" dirty="0">
                <a:latin typeface="等线" panose="02010600030101010101" pitchFamily="2" charset="-122"/>
                <a:ea typeface="等线" panose="02010600030101010101" pitchFamily="2" charset="-122"/>
              </a:rPr>
              <a:t>	</a:t>
            </a:r>
            <a:endParaRPr lang="zh-CN" altLang="en-US" dirty="0">
              <a:latin typeface="等线" panose="02010600030101010101" pitchFamily="2" charset="-122"/>
              <a:ea typeface="等线" panose="02010600030101010101" pitchFamily="2" charset="-122"/>
            </a:endParaRPr>
          </a:p>
        </p:txBody>
      </p:sp>
      <p:sp>
        <p:nvSpPr>
          <p:cNvPr id="4" name="文本占位符 355330">
            <a:extLst>
              <a:ext uri="{FF2B5EF4-FFF2-40B4-BE49-F238E27FC236}">
                <a16:creationId xmlns:a16="http://schemas.microsoft.com/office/drawing/2014/main" id="{DB6AFD56-4625-6AE0-2735-FACB5E50BE91}"/>
              </a:ext>
            </a:extLst>
          </p:cNvPr>
          <p:cNvSpPr txBox="1">
            <a:spLocks/>
          </p:cNvSpPr>
          <p:nvPr/>
        </p:nvSpPr>
        <p:spPr bwMode="auto">
          <a:xfrm>
            <a:off x="509418" y="3834653"/>
            <a:ext cx="7936082" cy="27051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a:r>
              <a:rPr lang="en-US" altLang="zh-CN" b="0" kern="0" dirty="0">
                <a:latin typeface="等线" panose="02010600030101010101" pitchFamily="2" charset="-122"/>
                <a:ea typeface="等线" panose="02010600030101010101" pitchFamily="2" charset="-122"/>
              </a:rPr>
              <a:t>2013</a:t>
            </a:r>
            <a:r>
              <a:rPr lang="zh-CN" altLang="en-US" b="0" kern="0" dirty="0">
                <a:latin typeface="等线" panose="02010600030101010101" pitchFamily="2" charset="-122"/>
                <a:ea typeface="等线" panose="02010600030101010101" pitchFamily="2" charset="-122"/>
              </a:rPr>
              <a:t>年</a:t>
            </a:r>
            <a:r>
              <a:rPr lang="en-US" altLang="zh-CN" b="0" kern="0" dirty="0">
                <a:latin typeface="等线" panose="02010600030101010101" pitchFamily="2" charset="-122"/>
                <a:ea typeface="等线" panose="02010600030101010101" pitchFamily="2" charset="-122"/>
              </a:rPr>
              <a:t>Intel</a:t>
            </a:r>
            <a:r>
              <a:rPr lang="zh-CN" altLang="en-US" b="0" kern="0" dirty="0">
                <a:latin typeface="等线" panose="02010600030101010101" pitchFamily="2" charset="-122"/>
                <a:ea typeface="等线" panose="02010600030101010101" pitchFamily="2" charset="-122"/>
              </a:rPr>
              <a:t>发布了首款支持硬件事务内存的</a:t>
            </a:r>
            <a:r>
              <a:rPr lang="en-US" altLang="zh-CN" b="0" kern="0" dirty="0">
                <a:latin typeface="等线" panose="02010600030101010101" pitchFamily="2" charset="-122"/>
                <a:ea typeface="等线" panose="02010600030101010101" pitchFamily="2" charset="-122"/>
              </a:rPr>
              <a:t>x86</a:t>
            </a:r>
            <a:r>
              <a:rPr lang="zh-CN" altLang="en-US" b="0" kern="0" dirty="0">
                <a:latin typeface="等线" panose="02010600030101010101" pitchFamily="2" charset="-122"/>
                <a:ea typeface="等线" panose="02010600030101010101" pitchFamily="2" charset="-122"/>
              </a:rPr>
              <a:t>处理器</a:t>
            </a:r>
            <a:endParaRPr lang="en-US" altLang="zh-CN" b="0" kern="0" dirty="0">
              <a:latin typeface="等线" panose="02010600030101010101" pitchFamily="2" charset="-122"/>
              <a:ea typeface="等线" panose="02010600030101010101" pitchFamily="2" charset="-122"/>
            </a:endParaRPr>
          </a:p>
          <a:p>
            <a:pPr lvl="2"/>
            <a:r>
              <a:rPr lang="zh-CN" altLang="en-US" b="0" kern="0" dirty="0">
                <a:latin typeface="等线" panose="02010600030101010101" pitchFamily="2" charset="-122"/>
                <a:ea typeface="等线" panose="02010600030101010101" pitchFamily="2" charset="-122"/>
              </a:rPr>
              <a:t>虽然对事务内存提供支持，但是不保证所有事务都可以成功执行</a:t>
            </a:r>
            <a:endParaRPr lang="en-US" altLang="zh-CN" b="0" kern="0" dirty="0">
              <a:latin typeface="等线" panose="02010600030101010101" pitchFamily="2" charset="-122"/>
              <a:ea typeface="等线" panose="02010600030101010101" pitchFamily="2" charset="-122"/>
            </a:endParaRPr>
          </a:p>
          <a:p>
            <a:pPr lvl="2"/>
            <a:r>
              <a:rPr lang="zh-CN" altLang="en-US" b="0" kern="0" dirty="0">
                <a:latin typeface="等线" panose="02010600030101010101" pitchFamily="2" charset="-122"/>
                <a:ea typeface="等线" panose="02010600030101010101" pitchFamily="2" charset="-122"/>
              </a:rPr>
              <a:t>当硬件事务内存无法执行时需要有一个应急方案来完成事务，最简单的就是用“锁”来完成，稍复杂的就是用软件事务内存来完成，同时软件事务内存还可以处理因为事务</a:t>
            </a:r>
            <a:r>
              <a:rPr lang="en-US" altLang="zh-CN" b="0" kern="0" dirty="0">
                <a:latin typeface="等线" panose="02010600030101010101" pitchFamily="2" charset="-122"/>
                <a:ea typeface="等线" panose="02010600030101010101" pitchFamily="2" charset="-122"/>
              </a:rPr>
              <a:t>cache</a:t>
            </a:r>
            <a:r>
              <a:rPr lang="zh-CN" altLang="en-US" b="0" kern="0" dirty="0">
                <a:latin typeface="等线" panose="02010600030101010101" pitchFamily="2" charset="-122"/>
                <a:ea typeface="等线" panose="02010600030101010101" pitchFamily="2" charset="-122"/>
              </a:rPr>
              <a:t>溢出的情况</a:t>
            </a:r>
          </a:p>
          <a:p>
            <a:pPr lvl="1"/>
            <a:endParaRPr lang="zh-CN" altLang="en-US" b="0" kern="0" dirty="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5CE606ED-1E86-75D8-721F-150E38B7F57E}"/>
              </a:ext>
            </a:extLst>
          </p:cNvPr>
          <p:cNvPicPr>
            <a:picLocks noChangeAspect="1"/>
          </p:cNvPicPr>
          <p:nvPr/>
        </p:nvPicPr>
        <p:blipFill>
          <a:blip r:embed="rId2"/>
          <a:stretch>
            <a:fillRect/>
          </a:stretch>
        </p:blipFill>
        <p:spPr>
          <a:xfrm>
            <a:off x="1493208" y="1292401"/>
            <a:ext cx="5968501" cy="2542252"/>
          </a:xfrm>
          <a:prstGeom prst="rect">
            <a:avLst/>
          </a:prstGeom>
        </p:spPr>
      </p:pic>
    </p:spTree>
    <p:extLst>
      <p:ext uri="{BB962C8B-B14F-4D97-AF65-F5344CB8AC3E}">
        <p14:creationId xmlns:p14="http://schemas.microsoft.com/office/powerpoint/2010/main" val="3247113685"/>
      </p:ext>
    </p:extLst>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事务内存系统的实现方式</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marL="0" indent="0">
              <a:buSzPct val="100000"/>
              <a:buNone/>
            </a:pPr>
            <a:r>
              <a:rPr lang="zh-CN" altLang="en-US" dirty="0">
                <a:latin typeface="等线" panose="02010600030101010101" pitchFamily="2" charset="-122"/>
                <a:ea typeface="等线" panose="02010600030101010101" pitchFamily="2" charset="-122"/>
              </a:rPr>
              <a:t>③ 软硬混合事务内存</a:t>
            </a:r>
            <a:r>
              <a:rPr lang="en-US" altLang="zh-CN" dirty="0">
                <a:latin typeface="等线" panose="02010600030101010101" pitchFamily="2" charset="-122"/>
                <a:ea typeface="等线" panose="02010600030101010101" pitchFamily="2" charset="-122"/>
              </a:rPr>
              <a:t>	</a:t>
            </a:r>
            <a:endParaRPr lang="zh-CN" altLang="en-US" dirty="0">
              <a:latin typeface="等线" panose="02010600030101010101" pitchFamily="2" charset="-122"/>
              <a:ea typeface="等线" panose="02010600030101010101" pitchFamily="2" charset="-122"/>
            </a:endParaRPr>
          </a:p>
        </p:txBody>
      </p:sp>
      <p:sp>
        <p:nvSpPr>
          <p:cNvPr id="4" name="文本占位符 355330">
            <a:extLst>
              <a:ext uri="{FF2B5EF4-FFF2-40B4-BE49-F238E27FC236}">
                <a16:creationId xmlns:a16="http://schemas.microsoft.com/office/drawing/2014/main" id="{DB6AFD56-4625-6AE0-2735-FACB5E50BE91}"/>
              </a:ext>
            </a:extLst>
          </p:cNvPr>
          <p:cNvSpPr txBox="1">
            <a:spLocks/>
          </p:cNvSpPr>
          <p:nvPr/>
        </p:nvSpPr>
        <p:spPr bwMode="auto">
          <a:xfrm>
            <a:off x="509418" y="3834653"/>
            <a:ext cx="7936082" cy="27051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a:r>
              <a:rPr lang="zh-CN" altLang="en-US" b="0" kern="0" dirty="0">
                <a:latin typeface="等线" panose="02010600030101010101" pitchFamily="2" charset="-122"/>
                <a:ea typeface="等线" panose="02010600030101010101" pitchFamily="2" charset="-122"/>
              </a:rPr>
              <a:t>由于硬件事务内存的高性能，首先会让其执行到来的事务</a:t>
            </a:r>
            <a:endParaRPr lang="en-US" altLang="zh-CN" b="0" kern="0" dirty="0">
              <a:latin typeface="等线" panose="02010600030101010101" pitchFamily="2" charset="-122"/>
              <a:ea typeface="等线" panose="02010600030101010101" pitchFamily="2" charset="-122"/>
            </a:endParaRPr>
          </a:p>
          <a:p>
            <a:pPr lvl="1"/>
            <a:r>
              <a:rPr lang="zh-CN" altLang="en-US" b="0" kern="0" dirty="0">
                <a:latin typeface="等线" panose="02010600030101010101" pitchFamily="2" charset="-122"/>
                <a:ea typeface="等线" panose="02010600030101010101" pitchFamily="2" charset="-122"/>
              </a:rPr>
              <a:t>当其无法完成事务时，调度器会根据事务的特征将其分配给软件事务内存或者串行“锁”去完成</a:t>
            </a:r>
            <a:endParaRPr lang="en-US" altLang="zh-CN" b="0" kern="0" dirty="0">
              <a:latin typeface="等线" panose="02010600030101010101" pitchFamily="2" charset="-122"/>
              <a:ea typeface="等线" panose="02010600030101010101" pitchFamily="2" charset="-122"/>
            </a:endParaRPr>
          </a:p>
          <a:p>
            <a:pPr lvl="1"/>
            <a:r>
              <a:rPr lang="zh-CN" altLang="en-US" b="0" kern="0" dirty="0">
                <a:latin typeface="等线" panose="02010600030101010101" pitchFamily="2" charset="-122"/>
                <a:ea typeface="等线" panose="02010600030101010101" pitchFamily="2" charset="-122"/>
              </a:rPr>
              <a:t>从设计思路上看，硬件主要负责较小的事务，而软件主要负责较大的事务，串行“锁”处理发生冲突过多的事务</a:t>
            </a:r>
          </a:p>
        </p:txBody>
      </p:sp>
      <p:pic>
        <p:nvPicPr>
          <p:cNvPr id="2" name="图片 1">
            <a:extLst>
              <a:ext uri="{FF2B5EF4-FFF2-40B4-BE49-F238E27FC236}">
                <a16:creationId xmlns:a16="http://schemas.microsoft.com/office/drawing/2014/main" id="{67233D98-E0C3-AC2E-1DFA-8FBCFD6C3870}"/>
              </a:ext>
            </a:extLst>
          </p:cNvPr>
          <p:cNvPicPr>
            <a:picLocks noChangeAspect="1"/>
          </p:cNvPicPr>
          <p:nvPr/>
        </p:nvPicPr>
        <p:blipFill>
          <a:blip r:embed="rId2"/>
          <a:stretch>
            <a:fillRect/>
          </a:stretch>
        </p:blipFill>
        <p:spPr>
          <a:xfrm>
            <a:off x="1493208" y="1292401"/>
            <a:ext cx="5968501" cy="2542252"/>
          </a:xfrm>
          <a:prstGeom prst="rect">
            <a:avLst/>
          </a:prstGeom>
        </p:spPr>
      </p:pic>
    </p:spTree>
    <p:extLst>
      <p:ext uri="{BB962C8B-B14F-4D97-AF65-F5344CB8AC3E}">
        <p14:creationId xmlns:p14="http://schemas.microsoft.com/office/powerpoint/2010/main" val="4264744461"/>
      </p:ext>
    </p:extLst>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事务内存系统的实现方式</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marL="0" indent="0">
              <a:buSzPct val="100000"/>
              <a:buNone/>
            </a:pPr>
            <a:r>
              <a:rPr lang="zh-CN" altLang="en-US" dirty="0">
                <a:latin typeface="等线" panose="02010600030101010101" pitchFamily="2" charset="-122"/>
                <a:ea typeface="等线" panose="02010600030101010101" pitchFamily="2" charset="-122"/>
              </a:rPr>
              <a:t>③ 软硬混合事务内存</a:t>
            </a:r>
            <a:r>
              <a:rPr lang="en-US" altLang="zh-CN" dirty="0">
                <a:latin typeface="等线" panose="02010600030101010101" pitchFamily="2" charset="-122"/>
                <a:ea typeface="等线" panose="02010600030101010101" pitchFamily="2" charset="-122"/>
              </a:rPr>
              <a:t>	</a:t>
            </a:r>
            <a:endParaRPr lang="zh-CN" altLang="en-US" dirty="0">
              <a:latin typeface="等线" panose="02010600030101010101" pitchFamily="2" charset="-122"/>
              <a:ea typeface="等线" panose="02010600030101010101" pitchFamily="2" charset="-122"/>
            </a:endParaRPr>
          </a:p>
        </p:txBody>
      </p:sp>
      <p:sp>
        <p:nvSpPr>
          <p:cNvPr id="4" name="文本占位符 355330">
            <a:extLst>
              <a:ext uri="{FF2B5EF4-FFF2-40B4-BE49-F238E27FC236}">
                <a16:creationId xmlns:a16="http://schemas.microsoft.com/office/drawing/2014/main" id="{DB6AFD56-4625-6AE0-2735-FACB5E50BE91}"/>
              </a:ext>
            </a:extLst>
          </p:cNvPr>
          <p:cNvSpPr txBox="1">
            <a:spLocks/>
          </p:cNvSpPr>
          <p:nvPr/>
        </p:nvSpPr>
        <p:spPr bwMode="auto">
          <a:xfrm>
            <a:off x="509418" y="3834653"/>
            <a:ext cx="7936082" cy="27051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a:r>
              <a:rPr lang="zh-CN" altLang="en-US" b="0" kern="0" dirty="0">
                <a:latin typeface="等线" panose="02010600030101010101" pitchFamily="2" charset="-122"/>
                <a:ea typeface="等线" panose="02010600030101010101" pitchFamily="2" charset="-122"/>
              </a:rPr>
              <a:t>混合事务内存兼顾了事务的完成度以及完成性能</a:t>
            </a:r>
            <a:endParaRPr lang="en-US" altLang="zh-CN" b="0" kern="0" dirty="0">
              <a:latin typeface="等线" panose="02010600030101010101" pitchFamily="2" charset="-122"/>
              <a:ea typeface="等线" panose="02010600030101010101" pitchFamily="2" charset="-122"/>
            </a:endParaRPr>
          </a:p>
          <a:p>
            <a:pPr lvl="1"/>
            <a:r>
              <a:rPr lang="zh-CN" altLang="en-US" b="0" kern="0" dirty="0">
                <a:latin typeface="等线" panose="02010600030101010101" pitchFamily="2" charset="-122"/>
                <a:ea typeface="等线" panose="02010600030101010101" pitchFamily="2" charset="-122"/>
              </a:rPr>
              <a:t>但是所有的混合事务内存往往都需要协调硬件和软件事务的并发执行以及两个系统之间的通信问题，这会明显提高事务内存调度算法的复杂度</a:t>
            </a:r>
          </a:p>
        </p:txBody>
      </p:sp>
      <p:pic>
        <p:nvPicPr>
          <p:cNvPr id="2" name="图片 1">
            <a:extLst>
              <a:ext uri="{FF2B5EF4-FFF2-40B4-BE49-F238E27FC236}">
                <a16:creationId xmlns:a16="http://schemas.microsoft.com/office/drawing/2014/main" id="{5C60BE38-D944-9C1B-F747-FEFE40E00E2D}"/>
              </a:ext>
            </a:extLst>
          </p:cNvPr>
          <p:cNvPicPr>
            <a:picLocks noChangeAspect="1"/>
          </p:cNvPicPr>
          <p:nvPr/>
        </p:nvPicPr>
        <p:blipFill>
          <a:blip r:embed="rId2"/>
          <a:stretch>
            <a:fillRect/>
          </a:stretch>
        </p:blipFill>
        <p:spPr>
          <a:xfrm>
            <a:off x="1493208" y="1292401"/>
            <a:ext cx="5968501" cy="2542252"/>
          </a:xfrm>
          <a:prstGeom prst="rect">
            <a:avLst/>
          </a:prstGeom>
        </p:spPr>
      </p:pic>
    </p:spTree>
    <p:extLst>
      <p:ext uri="{BB962C8B-B14F-4D97-AF65-F5344CB8AC3E}">
        <p14:creationId xmlns:p14="http://schemas.microsoft.com/office/powerpoint/2010/main" val="3177112827"/>
      </p:ext>
    </p:ext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事务内存系统的实现方式</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marL="0" indent="0">
              <a:buSzPct val="100000"/>
              <a:buNone/>
            </a:pPr>
            <a:r>
              <a:rPr lang="zh-CN" altLang="en-US" dirty="0">
                <a:latin typeface="等线" panose="02010600030101010101" pitchFamily="2" charset="-122"/>
                <a:ea typeface="等线" panose="02010600030101010101" pitchFamily="2" charset="-122"/>
              </a:rPr>
              <a:t>④ 分阶段事务内存系统</a:t>
            </a:r>
            <a:r>
              <a:rPr lang="en-US" altLang="zh-CN" dirty="0">
                <a:latin typeface="等线" panose="02010600030101010101" pitchFamily="2" charset="-122"/>
                <a:ea typeface="等线" panose="02010600030101010101" pitchFamily="2" charset="-122"/>
              </a:rPr>
              <a:t>	</a:t>
            </a:r>
            <a:endParaRPr lang="zh-CN" altLang="en-US" dirty="0">
              <a:latin typeface="等线" panose="02010600030101010101" pitchFamily="2" charset="-122"/>
              <a:ea typeface="等线" panose="02010600030101010101" pitchFamily="2" charset="-122"/>
            </a:endParaRPr>
          </a:p>
        </p:txBody>
      </p:sp>
      <p:sp>
        <p:nvSpPr>
          <p:cNvPr id="4" name="文本占位符 355330">
            <a:extLst>
              <a:ext uri="{FF2B5EF4-FFF2-40B4-BE49-F238E27FC236}">
                <a16:creationId xmlns:a16="http://schemas.microsoft.com/office/drawing/2014/main" id="{DB6AFD56-4625-6AE0-2735-FACB5E50BE91}"/>
              </a:ext>
            </a:extLst>
          </p:cNvPr>
          <p:cNvSpPr txBox="1">
            <a:spLocks/>
          </p:cNvSpPr>
          <p:nvPr/>
        </p:nvSpPr>
        <p:spPr bwMode="auto">
          <a:xfrm>
            <a:off x="509418" y="3834653"/>
            <a:ext cx="7936082" cy="27051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a:r>
              <a:rPr lang="zh-CN" altLang="en-US" b="0" kern="0" dirty="0">
                <a:latin typeface="等线" panose="02010600030101010101" pitchFamily="2" charset="-122"/>
                <a:ea typeface="等线" panose="02010600030101010101" pitchFamily="2" charset="-122"/>
              </a:rPr>
              <a:t>为了解决混合事务内存执行开销过大的问题，提出了分阶段事务内存系统的概念</a:t>
            </a:r>
            <a:endParaRPr lang="en-US" altLang="zh-CN" b="0" kern="0" dirty="0">
              <a:latin typeface="等线" panose="02010600030101010101" pitchFamily="2" charset="-122"/>
              <a:ea typeface="等线" panose="02010600030101010101" pitchFamily="2" charset="-122"/>
            </a:endParaRPr>
          </a:p>
          <a:p>
            <a:pPr lvl="1"/>
            <a:r>
              <a:rPr lang="zh-CN" altLang="en-US" b="0" kern="0" dirty="0">
                <a:latin typeface="等线" panose="02010600030101010101" pitchFamily="2" charset="-122"/>
                <a:ea typeface="等线" panose="02010600030101010101" pitchFamily="2" charset="-122"/>
              </a:rPr>
              <a:t>阶段事务内存是一种基于阶段的事务系统，它根据事务长度、争用级别等属性选择模式来执行事务</a:t>
            </a:r>
            <a:endParaRPr lang="en-US" altLang="zh-CN" b="0" kern="0" dirty="0">
              <a:latin typeface="等线" panose="02010600030101010101" pitchFamily="2" charset="-122"/>
              <a:ea typeface="等线" panose="02010600030101010101" pitchFamily="2" charset="-122"/>
            </a:endParaRPr>
          </a:p>
          <a:p>
            <a:pPr lvl="1"/>
            <a:r>
              <a:rPr lang="zh-CN" altLang="en-US" b="0" kern="0" dirty="0">
                <a:latin typeface="等线" panose="02010600030101010101" pitchFamily="2" charset="-122"/>
                <a:ea typeface="等线" panose="02010600030101010101" pitchFamily="2" charset="-122"/>
              </a:rPr>
              <a:t>与混合事务内存系统不同的是，其在同一时段只有一种模式运行（</a:t>
            </a:r>
            <a:r>
              <a:rPr lang="en-US" altLang="zh-CN" b="0" kern="0" dirty="0">
                <a:latin typeface="等线" panose="02010600030101010101" pitchFamily="2" charset="-122"/>
                <a:ea typeface="等线" panose="02010600030101010101" pitchFamily="2" charset="-122"/>
              </a:rPr>
              <a:t>HTM</a:t>
            </a:r>
            <a:r>
              <a:rPr lang="zh-CN" altLang="en-US" b="0" kern="0" dirty="0">
                <a:latin typeface="等线" panose="02010600030101010101" pitchFamily="2" charset="-122"/>
                <a:ea typeface="等线" panose="02010600030101010101" pitchFamily="2" charset="-122"/>
              </a:rPr>
              <a:t>或</a:t>
            </a:r>
            <a:r>
              <a:rPr lang="en-US" altLang="zh-CN" b="0" kern="0" dirty="0">
                <a:latin typeface="等线" panose="02010600030101010101" pitchFamily="2" charset="-122"/>
                <a:ea typeface="等线" panose="02010600030101010101" pitchFamily="2" charset="-122"/>
              </a:rPr>
              <a:t>STM</a:t>
            </a:r>
            <a:r>
              <a:rPr lang="zh-CN" altLang="en-US" b="0" kern="0" dirty="0">
                <a:latin typeface="等线" panose="02010600030101010101" pitchFamily="2" charset="-122"/>
                <a:ea typeface="等线" panose="02010600030101010101" pitchFamily="2" charset="-122"/>
              </a:rPr>
              <a:t>），模式之间的跳转由调度算法给出</a:t>
            </a:r>
          </a:p>
        </p:txBody>
      </p:sp>
      <p:pic>
        <p:nvPicPr>
          <p:cNvPr id="5" name="图片 4">
            <a:extLst>
              <a:ext uri="{FF2B5EF4-FFF2-40B4-BE49-F238E27FC236}">
                <a16:creationId xmlns:a16="http://schemas.microsoft.com/office/drawing/2014/main" id="{561C0DAE-9BD9-EBBA-702B-E9B5455BB3C1}"/>
              </a:ext>
            </a:extLst>
          </p:cNvPr>
          <p:cNvPicPr>
            <a:picLocks noChangeAspect="1"/>
          </p:cNvPicPr>
          <p:nvPr/>
        </p:nvPicPr>
        <p:blipFill>
          <a:blip r:embed="rId2"/>
          <a:stretch>
            <a:fillRect/>
          </a:stretch>
        </p:blipFill>
        <p:spPr>
          <a:xfrm>
            <a:off x="1499348" y="1354767"/>
            <a:ext cx="6145301" cy="2353260"/>
          </a:xfrm>
          <a:prstGeom prst="rect">
            <a:avLst/>
          </a:prstGeom>
        </p:spPr>
      </p:pic>
    </p:spTree>
    <p:extLst>
      <p:ext uri="{BB962C8B-B14F-4D97-AF65-F5344CB8AC3E}">
        <p14:creationId xmlns:p14="http://schemas.microsoft.com/office/powerpoint/2010/main" val="599533293"/>
      </p:ext>
    </p:ext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a:ln w="12700"/>
        </p:spPr>
        <p:txBody>
          <a:bodyPr vert="horz" wrap="square" lIns="90487" tIns="44450" rIns="90487" bIns="44450" anchor="ctr"/>
          <a:lstStyle/>
          <a:p>
            <a:r>
              <a:rPr lang="zh-CN" altLang="en-US" sz="3200" dirty="0">
                <a:latin typeface="等线" panose="02010600030101010101" pitchFamily="2" charset="-122"/>
                <a:ea typeface="等线" panose="02010600030101010101" pitchFamily="2" charset="-122"/>
              </a:rPr>
              <a:t>事务内存系统的实现方式</a:t>
            </a:r>
            <a:endParaRPr lang="en-US" altLang="zh-CN" sz="3200" dirty="0">
              <a:latin typeface="等线" panose="02010600030101010101" pitchFamily="2" charset="-122"/>
              <a:ea typeface="等线" panose="02010600030101010101" pitchFamily="2" charset="-122"/>
            </a:endParaRPr>
          </a:p>
        </p:txBody>
      </p:sp>
      <p:sp>
        <p:nvSpPr>
          <p:cNvPr id="355331" name="文本占位符 355330"/>
          <p:cNvSpPr>
            <a:spLocks noGrp="1"/>
          </p:cNvSpPr>
          <p:nvPr>
            <p:ph type="body" idx="1"/>
          </p:nvPr>
        </p:nvSpPr>
        <p:spPr>
          <a:xfrm>
            <a:off x="357018" y="876300"/>
            <a:ext cx="7936082" cy="5105400"/>
          </a:xfrm>
          <a:ln w="12700"/>
        </p:spPr>
        <p:txBody>
          <a:bodyPr vert="horz" wrap="square" lIns="90487" tIns="44450" rIns="90487" bIns="44450" anchor="t"/>
          <a:lstStyle/>
          <a:p>
            <a:pPr marL="0" indent="0">
              <a:buSzPct val="100000"/>
              <a:buNone/>
            </a:pPr>
            <a:r>
              <a:rPr lang="zh-CN" altLang="en-US" dirty="0">
                <a:latin typeface="等线" panose="02010600030101010101" pitchFamily="2" charset="-122"/>
                <a:ea typeface="等线" panose="02010600030101010101" pitchFamily="2" charset="-122"/>
              </a:rPr>
              <a:t>④ 分阶段事务内存系统</a:t>
            </a:r>
            <a:r>
              <a:rPr lang="en-US" altLang="zh-CN" dirty="0">
                <a:latin typeface="等线" panose="02010600030101010101" pitchFamily="2" charset="-122"/>
                <a:ea typeface="等线" panose="02010600030101010101" pitchFamily="2" charset="-122"/>
              </a:rPr>
              <a:t>	</a:t>
            </a:r>
            <a:endParaRPr lang="zh-CN" altLang="en-US" dirty="0">
              <a:latin typeface="等线" panose="02010600030101010101" pitchFamily="2" charset="-122"/>
              <a:ea typeface="等线" panose="02010600030101010101" pitchFamily="2" charset="-122"/>
            </a:endParaRPr>
          </a:p>
        </p:txBody>
      </p:sp>
      <p:sp>
        <p:nvSpPr>
          <p:cNvPr id="4" name="文本占位符 355330">
            <a:extLst>
              <a:ext uri="{FF2B5EF4-FFF2-40B4-BE49-F238E27FC236}">
                <a16:creationId xmlns:a16="http://schemas.microsoft.com/office/drawing/2014/main" id="{DB6AFD56-4625-6AE0-2735-FACB5E50BE91}"/>
              </a:ext>
            </a:extLst>
          </p:cNvPr>
          <p:cNvSpPr txBox="1">
            <a:spLocks/>
          </p:cNvSpPr>
          <p:nvPr/>
        </p:nvSpPr>
        <p:spPr bwMode="auto">
          <a:xfrm>
            <a:off x="509418" y="3834653"/>
            <a:ext cx="7936082" cy="27051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a:r>
              <a:rPr lang="zh-CN" altLang="en-US" b="0" kern="0" dirty="0">
                <a:latin typeface="等线" panose="02010600030101010101" pitchFamily="2" charset="-122"/>
                <a:ea typeface="等线" panose="02010600030101010101" pitchFamily="2" charset="-122"/>
              </a:rPr>
              <a:t>分阶段事务内存系统有效避免了多系统并行调度的复杂度，在一个出色的调度算法的支撑下，其可以达到混合事务内存系统的性能，但大大减小了执行开销</a:t>
            </a:r>
          </a:p>
        </p:txBody>
      </p:sp>
      <p:pic>
        <p:nvPicPr>
          <p:cNvPr id="3" name="图片 2">
            <a:extLst>
              <a:ext uri="{FF2B5EF4-FFF2-40B4-BE49-F238E27FC236}">
                <a16:creationId xmlns:a16="http://schemas.microsoft.com/office/drawing/2014/main" id="{4798C518-84D2-500A-DDB0-18E05358FC37}"/>
              </a:ext>
            </a:extLst>
          </p:cNvPr>
          <p:cNvPicPr>
            <a:picLocks noChangeAspect="1"/>
          </p:cNvPicPr>
          <p:nvPr/>
        </p:nvPicPr>
        <p:blipFill>
          <a:blip r:embed="rId2"/>
          <a:stretch>
            <a:fillRect/>
          </a:stretch>
        </p:blipFill>
        <p:spPr>
          <a:xfrm>
            <a:off x="1499348" y="1354767"/>
            <a:ext cx="6145301" cy="2353260"/>
          </a:xfrm>
          <a:prstGeom prst="rect">
            <a:avLst/>
          </a:prstGeom>
        </p:spPr>
      </p:pic>
    </p:spTree>
    <p:extLst>
      <p:ext uri="{BB962C8B-B14F-4D97-AF65-F5344CB8AC3E}">
        <p14:creationId xmlns:p14="http://schemas.microsoft.com/office/powerpoint/2010/main" val="3807724295"/>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小结</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ln w="12700"/>
        </p:spPr>
        <p:txBody>
          <a:bodyPr vert="horz" wrap="square" lIns="90487" tIns="44450" rIns="90487" bIns="44450" anchor="t"/>
          <a:lstStyle/>
          <a:p>
            <a:pPr>
              <a:buFont typeface="Wingdings" panose="05000000000000000000" pitchFamily="2" charset="2"/>
              <a:buChar char="n"/>
            </a:pPr>
            <a:r>
              <a:rPr lang="zh-CN" altLang="en-US" sz="2800" dirty="0">
                <a:latin typeface="等线" panose="02010600030101010101" pitchFamily="2" charset="-122"/>
                <a:ea typeface="等线" panose="02010600030101010101" pitchFamily="2" charset="-122"/>
              </a:rPr>
              <a:t>进程同步与通信</a:t>
            </a:r>
            <a:endParaRPr lang="en-US" altLang="zh-CN" sz="2800" dirty="0">
              <a:latin typeface="等线" panose="02010600030101010101" pitchFamily="2" charset="-122"/>
              <a:ea typeface="等线" panose="02010600030101010101" pitchFamily="2" charset="-122"/>
            </a:endParaRPr>
          </a:p>
          <a:p>
            <a:pPr lvl="1"/>
            <a:r>
              <a:rPr lang="zh-CN" altLang="en-US" sz="2400" dirty="0">
                <a:latin typeface="等线" panose="02010600030101010101" pitchFamily="2" charset="-122"/>
                <a:ea typeface="等线" panose="02010600030101010101" pitchFamily="2" charset="-122"/>
              </a:rPr>
              <a:t>同步与互斥的概念</a:t>
            </a:r>
            <a:endParaRPr lang="en-US" altLang="zh-CN" sz="2400" dirty="0">
              <a:latin typeface="等线" panose="02010600030101010101" pitchFamily="2" charset="-122"/>
              <a:ea typeface="等线" panose="02010600030101010101" pitchFamily="2" charset="-122"/>
            </a:endParaRPr>
          </a:p>
          <a:p>
            <a:pPr lvl="1"/>
            <a:r>
              <a:rPr lang="zh-CN" altLang="en-US" sz="2400" dirty="0">
                <a:latin typeface="等线" panose="02010600030101010101" pitchFamily="2" charset="-122"/>
                <a:ea typeface="等线" panose="02010600030101010101" pitchFamily="2" charset="-122"/>
              </a:rPr>
              <a:t>同步与互斥相关的经典问题</a:t>
            </a:r>
            <a:endParaRPr lang="en-US" altLang="zh-CN" sz="2400" dirty="0">
              <a:latin typeface="等线" panose="02010600030101010101" pitchFamily="2" charset="-122"/>
              <a:ea typeface="等线" panose="02010600030101010101" pitchFamily="2" charset="-122"/>
            </a:endParaRPr>
          </a:p>
          <a:p>
            <a:r>
              <a:rPr lang="zh-CN" altLang="en-US" sz="2800" dirty="0">
                <a:latin typeface="等线" panose="02010600030101010101" pitchFamily="2" charset="-122"/>
                <a:ea typeface="等线" panose="02010600030101010101" pitchFamily="2" charset="-122"/>
              </a:rPr>
              <a:t>同步计算</a:t>
            </a:r>
            <a:endParaRPr lang="en-US" altLang="zh-CN" sz="2800" dirty="0">
              <a:latin typeface="等线" panose="02010600030101010101" pitchFamily="2" charset="-122"/>
              <a:ea typeface="等线" panose="02010600030101010101" pitchFamily="2" charset="-122"/>
            </a:endParaRPr>
          </a:p>
          <a:p>
            <a:pPr lvl="1"/>
            <a:r>
              <a:rPr lang="zh-CN" altLang="en-US" sz="2400" dirty="0">
                <a:latin typeface="等线" panose="02010600030101010101" pitchFamily="2" charset="-122"/>
                <a:ea typeface="等线" panose="02010600030101010101" pitchFamily="2" charset="-122"/>
              </a:rPr>
              <a:t>同步操作在并行计算中的应用</a:t>
            </a:r>
            <a:endParaRPr lang="en-US" altLang="zh-CN" sz="2800" dirty="0">
              <a:latin typeface="等线" panose="02010600030101010101" pitchFamily="2" charset="-122"/>
              <a:ea typeface="等线" panose="02010600030101010101" pitchFamily="2" charset="-122"/>
            </a:endParaRPr>
          </a:p>
          <a:p>
            <a:r>
              <a:rPr lang="zh-CN" altLang="en-US" sz="2800" dirty="0">
                <a:latin typeface="等线" panose="02010600030101010101" pitchFamily="2" charset="-122"/>
                <a:ea typeface="等线" panose="02010600030101010101" pitchFamily="2" charset="-122"/>
              </a:rPr>
              <a:t>同步操作的实现</a:t>
            </a:r>
            <a:endParaRPr lang="en-US" altLang="zh-CN" sz="2800" dirty="0">
              <a:latin typeface="等线" panose="02010600030101010101" pitchFamily="2" charset="-122"/>
              <a:ea typeface="等线" panose="02010600030101010101" pitchFamily="2" charset="-122"/>
            </a:endParaRPr>
          </a:p>
          <a:p>
            <a:pPr lvl="1"/>
            <a:r>
              <a:rPr lang="zh-CN" altLang="en-US" sz="2400" dirty="0">
                <a:latin typeface="等线" panose="02010600030101010101" pitchFamily="2" charset="-122"/>
                <a:ea typeface="等线" panose="02010600030101010101" pitchFamily="2" charset="-122"/>
              </a:rPr>
              <a:t>处理器对同步操作的支持</a:t>
            </a:r>
            <a:endParaRPr lang="en-US" altLang="zh-CN" sz="2400" dirty="0">
              <a:latin typeface="等线" panose="02010600030101010101" pitchFamily="2" charset="-122"/>
              <a:ea typeface="等线" panose="02010600030101010101" pitchFamily="2" charset="-122"/>
            </a:endParaRPr>
          </a:p>
          <a:p>
            <a:pPr lvl="1"/>
            <a:r>
              <a:rPr lang="zh-CN" altLang="en-US" sz="2400" dirty="0">
                <a:latin typeface="等线" panose="02010600030101010101" pitchFamily="2" charset="-122"/>
                <a:ea typeface="等线" panose="02010600030101010101" pitchFamily="2" charset="-122"/>
              </a:rPr>
              <a:t>网络设备对同步操作的支持</a:t>
            </a:r>
            <a:endParaRPr lang="en-US" altLang="zh-CN" sz="2800" dirty="0">
              <a:latin typeface="等线" panose="02010600030101010101" pitchFamily="2" charset="-122"/>
              <a:ea typeface="等线" panose="02010600030101010101" pitchFamily="2" charset="-122"/>
            </a:endParaRPr>
          </a:p>
          <a:p>
            <a:r>
              <a:rPr lang="zh-CN" altLang="en-US" sz="2800" dirty="0">
                <a:latin typeface="等线" panose="02010600030101010101" pitchFamily="2" charset="-122"/>
                <a:ea typeface="等线" panose="02010600030101010101" pitchFamily="2" charset="-122"/>
              </a:rPr>
              <a:t>事务性内存</a:t>
            </a:r>
            <a:endParaRPr lang="en-US" altLang="zh-CN" sz="2800" dirty="0">
              <a:latin typeface="等线" panose="02010600030101010101" pitchFamily="2" charset="-122"/>
              <a:ea typeface="等线" panose="02010600030101010101" pitchFamily="2" charset="-122"/>
            </a:endParaRPr>
          </a:p>
          <a:p>
            <a:pPr lvl="1"/>
            <a:r>
              <a:rPr lang="zh-CN" altLang="en-US" sz="2400" dirty="0">
                <a:latin typeface="等线" panose="02010600030101010101" pitchFamily="2" charset="-122"/>
                <a:ea typeface="等线" panose="02010600030101010101" pitchFamily="2" charset="-122"/>
              </a:rPr>
              <a:t>事务性内存的概念、优势</a:t>
            </a:r>
            <a:endParaRPr lang="en-US" altLang="zh-CN" sz="2400" dirty="0">
              <a:latin typeface="等线" panose="02010600030101010101" pitchFamily="2" charset="-122"/>
              <a:ea typeface="等线" panose="02010600030101010101" pitchFamily="2" charset="-122"/>
            </a:endParaRPr>
          </a:p>
          <a:p>
            <a:pPr lvl="1"/>
            <a:r>
              <a:rPr lang="zh-CN" altLang="en-US" sz="2400" dirty="0">
                <a:latin typeface="等线" panose="02010600030101010101" pitchFamily="2" charset="-122"/>
                <a:ea typeface="等线" panose="02010600030101010101" pitchFamily="2" charset="-122"/>
              </a:rPr>
              <a:t>事务性内存的经典实现方式</a:t>
            </a:r>
            <a:endParaRPr lang="en-US" altLang="zh-CN" sz="24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924097623"/>
      </p:ext>
    </p:extLst>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文本占位符 340994"/>
          <p:cNvSpPr>
            <a:spLocks noGrp="1"/>
          </p:cNvSpPr>
          <p:nvPr>
            <p:ph type="body" idx="1"/>
          </p:nvPr>
        </p:nvSpPr>
        <p:spPr>
          <a:ln w="12700"/>
        </p:spPr>
        <p:txBody>
          <a:bodyPr vert="horz" wrap="square" lIns="90487" tIns="44450" rIns="90487" bIns="44450" anchor="ctr"/>
          <a:lstStyle/>
          <a:p>
            <a:pPr marL="0" indent="0" algn="ctr">
              <a:buNone/>
            </a:pPr>
            <a:r>
              <a:rPr lang="zh-CN" altLang="en-US" sz="3600" dirty="0">
                <a:latin typeface="等线" panose="02010600030101010101" pitchFamily="2" charset="-122"/>
                <a:ea typeface="等线" panose="02010600030101010101" pitchFamily="2" charset="-122"/>
              </a:rPr>
              <a:t>谢谢！</a:t>
            </a:r>
            <a:endParaRPr lang="en-US" altLang="zh-CN" sz="32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81888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算法</a:t>
            </a:r>
            <a:r>
              <a:rPr lang="en-US" altLang="zh-CN"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的思想</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本算法仍然设置标志数组</a:t>
            </a:r>
            <a:r>
              <a:rPr lang="en-US" altLang="zh-CN" dirty="0">
                <a:latin typeface="等线" panose="02010600030101010101" pitchFamily="2" charset="-122"/>
                <a:ea typeface="等线" panose="02010600030101010101" pitchFamily="2" charset="-122"/>
              </a:rPr>
              <a:t>flag[ ]</a:t>
            </a:r>
            <a:r>
              <a:rPr lang="zh-CN" altLang="en-US" dirty="0">
                <a:latin typeface="等线" panose="02010600030101010101" pitchFamily="2" charset="-122"/>
                <a:ea typeface="等线" panose="02010600030101010101" pitchFamily="2" charset="-122"/>
              </a:rPr>
              <a:t>，但标志用来表示进程是否希望进入临界区</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在每个进程访问临界资源之前，先将自己的标志设置为真，表示进程希望进入临界区，然后再检查另一个进程的标志。若另一个进程的标志为真，则进程等待；否则进入临界区</a:t>
            </a:r>
          </a:p>
        </p:txBody>
      </p:sp>
    </p:spTree>
    <p:extLst>
      <p:ext uri="{BB962C8B-B14F-4D97-AF65-F5344CB8AC3E}">
        <p14:creationId xmlns:p14="http://schemas.microsoft.com/office/powerpoint/2010/main" val="20747025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算法</a:t>
            </a:r>
            <a:r>
              <a:rPr lang="en-US" altLang="zh-CN"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的思想</a:t>
            </a:r>
            <a:endParaRPr lang="en-US" altLang="zh-CN" dirty="0">
              <a:latin typeface="等线" panose="02010600030101010101" pitchFamily="2" charset="-122"/>
              <a:ea typeface="等线" panose="02010600030101010101" pitchFamily="2" charset="-122"/>
            </a:endParaRPr>
          </a:p>
        </p:txBody>
      </p:sp>
      <p:sp>
        <p:nvSpPr>
          <p:cNvPr id="4" name="Rectangle 3">
            <a:extLst>
              <a:ext uri="{FF2B5EF4-FFF2-40B4-BE49-F238E27FC236}">
                <a16:creationId xmlns:a16="http://schemas.microsoft.com/office/drawing/2014/main" id="{98CA1B68-BA9F-4994-361B-DDFB7A8BBC36}"/>
              </a:ext>
            </a:extLst>
          </p:cNvPr>
          <p:cNvSpPr txBox="1">
            <a:spLocks noChangeArrowheads="1"/>
          </p:cNvSpPr>
          <p:nvPr/>
        </p:nvSpPr>
        <p:spPr bwMode="auto">
          <a:xfrm>
            <a:off x="357018" y="1196975"/>
            <a:ext cx="4419600" cy="484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enum  </a:t>
            </a:r>
            <a:r>
              <a:rPr kumimoji="1" lang="en-US" altLang="zh-CN" sz="2000" i="0" u="none" strike="noStrike" kern="1200" cap="none" spc="0" normalizeH="0" baseline="0" noProof="0" dirty="0" err="1">
                <a:ln>
                  <a:noFill/>
                </a:ln>
                <a:solidFill>
                  <a:srgbClr val="000000"/>
                </a:solidFill>
                <a:effectLst/>
                <a:uLnTx/>
                <a:uFillTx/>
                <a:latin typeface="等线" panose="02010600030101010101" pitchFamily="2" charset="-122"/>
                <a:ea typeface="等线" panose="02010600030101010101" pitchFamily="2" charset="-122"/>
              </a:rPr>
              <a:t>boolean</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dirty="0" err="1">
                <a:ln>
                  <a:noFill/>
                </a:ln>
                <a:solidFill>
                  <a:srgbClr val="000000"/>
                </a:solidFill>
                <a:effectLst/>
                <a:uLnTx/>
                <a:uFillTx/>
                <a:latin typeface="等线" panose="02010600030101010101" pitchFamily="2" charset="-122"/>
                <a:ea typeface="等线" panose="02010600030101010101" pitchFamily="2" charset="-122"/>
              </a:rPr>
              <a:t>false，true</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err="1">
                <a:ln>
                  <a:noFill/>
                </a:ln>
                <a:solidFill>
                  <a:srgbClr val="000000"/>
                </a:solidFill>
                <a:effectLst/>
                <a:uLnTx/>
                <a:uFillTx/>
                <a:latin typeface="等线" panose="02010600030101010101" pitchFamily="2" charset="-122"/>
                <a:ea typeface="等线" panose="02010600030101010101" pitchFamily="2" charset="-122"/>
              </a:rPr>
              <a:t>boolean</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flag［2］＝{</a:t>
            </a:r>
            <a:r>
              <a:rPr kumimoji="1" lang="en-US" altLang="zh-CN" sz="2000" i="0" u="none" strike="noStrike" kern="1200" cap="none" spc="0" normalizeH="0" baseline="0" noProof="0" dirty="0" err="1">
                <a:ln>
                  <a:noFill/>
                </a:ln>
                <a:solidFill>
                  <a:srgbClr val="000000"/>
                </a:solidFill>
                <a:effectLst/>
                <a:uLnTx/>
                <a:uFillTx/>
                <a:latin typeface="等线" panose="02010600030101010101" pitchFamily="2" charset="-122"/>
                <a:ea typeface="等线" panose="02010600030101010101" pitchFamily="2" charset="-122"/>
              </a:rPr>
              <a:t>false，false</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P0：{</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do {             </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flag[0]＝true；</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while  （flag[1]）；</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进程</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P0</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的临界区代码</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CS0</a:t>
            </a:r>
            <a:r>
              <a:rPr kumimoji="1" lang="en-US" altLang="zh-CN" sz="2000" i="0" u="none" strike="noStrike" kern="1200" cap="none" spc="0" normalizeH="0" baseline="-3000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flag[0]＝false；</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进程</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P0</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的其他代码；}</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while(true)   }</a:t>
            </a:r>
          </a:p>
        </p:txBody>
      </p:sp>
      <p:sp>
        <p:nvSpPr>
          <p:cNvPr id="5" name="Rectangle 3">
            <a:extLst>
              <a:ext uri="{FF2B5EF4-FFF2-40B4-BE49-F238E27FC236}">
                <a16:creationId xmlns:a16="http://schemas.microsoft.com/office/drawing/2014/main" id="{843FFEA0-F142-94E3-7B30-ED1F484530EE}"/>
              </a:ext>
            </a:extLst>
          </p:cNvPr>
          <p:cNvSpPr txBox="1">
            <a:spLocks noChangeArrowheads="1"/>
          </p:cNvSpPr>
          <p:nvPr/>
        </p:nvSpPr>
        <p:spPr bwMode="auto">
          <a:xfrm>
            <a:off x="4776618" y="1905000"/>
            <a:ext cx="4419600" cy="484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P1：{</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          do {             </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                  flag[1]＝true；</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                  while  （flag[0]）；</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                  </a:t>
            </a:r>
            <a:r>
              <a:rPr kumimoji="1" lang="zh-CN" altLang="en-US"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进程</a:t>
            </a: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P1</a:t>
            </a:r>
            <a:r>
              <a:rPr kumimoji="1" lang="zh-CN" altLang="en-US"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的临界区代码</a:t>
            </a: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CS1</a:t>
            </a:r>
            <a:r>
              <a:rPr kumimoji="1" lang="en-US" altLang="zh-CN" sz="2000" i="0" u="none" strike="noStrike" kern="1200" cap="none" spc="0" normalizeH="0" baseline="-30000" noProof="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                  flag[1]＝false；</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                  </a:t>
            </a:r>
            <a:r>
              <a:rPr kumimoji="1" lang="zh-CN" altLang="en-US"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进程</a:t>
            </a: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P1</a:t>
            </a:r>
            <a:r>
              <a:rPr kumimoji="1" lang="zh-CN" altLang="en-US"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的其他代码；}</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1" lang="zh-CN" altLang="en-US"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while(true)   }</a:t>
            </a:r>
            <a:endPar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9269026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课程提纲</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ln w="12700"/>
        </p:spPr>
        <p:txBody>
          <a:bodyPr vert="horz" wrap="square" lIns="90487" tIns="44450" rIns="90487" bIns="44450" anchor="t"/>
          <a:lstStyle/>
          <a:p>
            <a:pPr marL="0" indent="0">
              <a:buNone/>
            </a:pPr>
            <a:endParaRPr lang="en-US" altLang="zh-CN" dirty="0">
              <a:latin typeface="等线" panose="02010600030101010101" pitchFamily="2" charset="-122"/>
              <a:ea typeface="等线" panose="02010600030101010101" pitchFamily="2" charset="-122"/>
            </a:endParaRPr>
          </a:p>
          <a:p>
            <a:r>
              <a:rPr lang="zh-CN" altLang="en-US" sz="2800" dirty="0">
                <a:latin typeface="等线" panose="02010600030101010101" pitchFamily="2" charset="-122"/>
                <a:ea typeface="等线" panose="02010600030101010101" pitchFamily="2" charset="-122"/>
              </a:rPr>
              <a:t>进程同步</a:t>
            </a:r>
            <a:endParaRPr lang="en-US" altLang="zh-CN" sz="2800" dirty="0">
              <a:latin typeface="等线" panose="02010600030101010101" pitchFamily="2" charset="-122"/>
              <a:ea typeface="等线" panose="02010600030101010101" pitchFamily="2" charset="-122"/>
            </a:endParaRPr>
          </a:p>
          <a:p>
            <a:endParaRPr lang="en-US" altLang="zh-CN" sz="2800" dirty="0">
              <a:latin typeface="等线" panose="02010600030101010101" pitchFamily="2" charset="-122"/>
              <a:ea typeface="等线" panose="02010600030101010101" pitchFamily="2" charset="-122"/>
            </a:endParaRPr>
          </a:p>
          <a:p>
            <a:r>
              <a:rPr lang="zh-CN" altLang="en-US" sz="2800" dirty="0">
                <a:latin typeface="等线" panose="02010600030101010101" pitchFamily="2" charset="-122"/>
                <a:ea typeface="等线" panose="02010600030101010101" pitchFamily="2" charset="-122"/>
              </a:rPr>
              <a:t>同步计算</a:t>
            </a:r>
            <a:endParaRPr lang="en-US" altLang="zh-CN" sz="2800" dirty="0">
              <a:latin typeface="等线" panose="02010600030101010101" pitchFamily="2" charset="-122"/>
              <a:ea typeface="等线" panose="02010600030101010101" pitchFamily="2" charset="-122"/>
            </a:endParaRPr>
          </a:p>
          <a:p>
            <a:endParaRPr lang="en-US" altLang="zh-CN" sz="2800" dirty="0">
              <a:latin typeface="等线" panose="02010600030101010101" pitchFamily="2" charset="-122"/>
              <a:ea typeface="等线" panose="02010600030101010101" pitchFamily="2" charset="-122"/>
            </a:endParaRPr>
          </a:p>
          <a:p>
            <a:r>
              <a:rPr lang="zh-CN" altLang="en-US" sz="2800" dirty="0">
                <a:latin typeface="等线" panose="02010600030101010101" pitchFamily="2" charset="-122"/>
                <a:ea typeface="等线" panose="02010600030101010101" pitchFamily="2" charset="-122"/>
              </a:rPr>
              <a:t>同步操作的实现</a:t>
            </a:r>
            <a:endParaRPr lang="en-US" altLang="zh-CN" sz="2800" dirty="0">
              <a:latin typeface="等线" panose="02010600030101010101" pitchFamily="2" charset="-122"/>
              <a:ea typeface="等线" panose="02010600030101010101" pitchFamily="2" charset="-122"/>
            </a:endParaRPr>
          </a:p>
          <a:p>
            <a:endParaRPr lang="en-US" altLang="zh-CN" sz="2800" dirty="0">
              <a:latin typeface="等线" panose="02010600030101010101" pitchFamily="2" charset="-122"/>
              <a:ea typeface="等线" panose="02010600030101010101" pitchFamily="2" charset="-122"/>
            </a:endParaRPr>
          </a:p>
          <a:p>
            <a:r>
              <a:rPr lang="zh-CN" altLang="en-US" sz="2800" dirty="0">
                <a:latin typeface="等线" panose="02010600030101010101" pitchFamily="2" charset="-122"/>
                <a:ea typeface="等线" panose="02010600030101010101" pitchFamily="2" charset="-122"/>
              </a:rPr>
              <a:t>事务性内存</a:t>
            </a:r>
            <a:endParaRPr lang="en-US" altLang="zh-CN" sz="28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01639892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算法</a:t>
            </a:r>
            <a:r>
              <a:rPr lang="en-US" altLang="zh-CN"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存在的问题</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该算法可以有效地防止两个进程同时进入临界区，但存在两个进程都进不了临界区的问题</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当两个进程同时想进入临界区时，它们分别将自己的标志位设置为</a:t>
            </a:r>
            <a:r>
              <a:rPr lang="en-US" altLang="zh-CN" dirty="0">
                <a:latin typeface="等线" panose="02010600030101010101" pitchFamily="2" charset="-122"/>
                <a:ea typeface="等线" panose="02010600030101010101" pitchFamily="2" charset="-122"/>
              </a:rPr>
              <a:t>true</a:t>
            </a:r>
            <a:r>
              <a:rPr lang="zh-CN" altLang="en-US" dirty="0">
                <a:latin typeface="等线" panose="02010600030101010101" pitchFamily="2" charset="-122"/>
                <a:ea typeface="等线" panose="02010600030101010101" pitchFamily="2" charset="-122"/>
              </a:rPr>
              <a:t>，并且同时去检查对方的状态，发现对方也要进入临界区，于是双方互相谦让，结果谁也进不了临界区</a:t>
            </a:r>
          </a:p>
        </p:txBody>
      </p:sp>
    </p:spTree>
    <p:extLst>
      <p:ext uri="{BB962C8B-B14F-4D97-AF65-F5344CB8AC3E}">
        <p14:creationId xmlns:p14="http://schemas.microsoft.com/office/powerpoint/2010/main" val="274282139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算法</a:t>
            </a:r>
            <a:r>
              <a:rPr lang="en-US" altLang="zh-CN" dirty="0">
                <a:latin typeface="等线" panose="02010600030101010101" pitchFamily="2" charset="-122"/>
                <a:ea typeface="等线" panose="02010600030101010101" pitchFamily="2" charset="-122"/>
              </a:rPr>
              <a:t>4</a:t>
            </a:r>
            <a:r>
              <a:rPr lang="zh-CN" altLang="en-US" dirty="0">
                <a:latin typeface="等线" panose="02010600030101010101" pitchFamily="2" charset="-122"/>
                <a:ea typeface="等线" panose="02010600030101010101" pitchFamily="2" charset="-122"/>
              </a:rPr>
              <a:t>的思想</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本算法的基本思想是算法</a:t>
            </a:r>
            <a:r>
              <a:rPr lang="en-US" altLang="zh-CN"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和算法</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的结合。是一个正确的算法</a:t>
            </a:r>
            <a:endParaRPr lang="en-US" altLang="zh-CN" dirty="0">
              <a:latin typeface="等线" panose="02010600030101010101" pitchFamily="2" charset="-122"/>
              <a:ea typeface="等线" panose="02010600030101010101" pitchFamily="2" charset="-122"/>
            </a:endParaRPr>
          </a:p>
          <a:p>
            <a:pPr>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标志数组</a:t>
            </a:r>
            <a:r>
              <a:rPr lang="en-US" altLang="zh-CN" dirty="0">
                <a:latin typeface="等线" panose="02010600030101010101" pitchFamily="2" charset="-122"/>
                <a:ea typeface="等线" panose="02010600030101010101" pitchFamily="2" charset="-122"/>
              </a:rPr>
              <a:t>flag[ ]</a:t>
            </a:r>
            <a:r>
              <a:rPr lang="zh-CN" altLang="en-US" dirty="0">
                <a:latin typeface="等线" panose="02010600030101010101" pitchFamily="2" charset="-122"/>
                <a:ea typeface="等线" panose="02010600030101010101" pitchFamily="2" charset="-122"/>
              </a:rPr>
              <a:t>表示进程是否希望进入临界区或是否正在临界区中执行</a:t>
            </a:r>
            <a:endParaRPr lang="en-US" altLang="zh-CN" dirty="0">
              <a:latin typeface="等线" panose="02010600030101010101" pitchFamily="2" charset="-122"/>
              <a:ea typeface="等线" panose="02010600030101010101" pitchFamily="2" charset="-122"/>
            </a:endParaRPr>
          </a:p>
          <a:p>
            <a:pPr>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还设置了一个</a:t>
            </a:r>
            <a:r>
              <a:rPr lang="en-US" altLang="zh-CN" dirty="0">
                <a:latin typeface="等线" panose="02010600030101010101" pitchFamily="2" charset="-122"/>
                <a:ea typeface="等线" panose="02010600030101010101" pitchFamily="2" charset="-122"/>
              </a:rPr>
              <a:t>turn</a:t>
            </a:r>
            <a:r>
              <a:rPr lang="zh-CN" altLang="en-US" dirty="0">
                <a:latin typeface="等线" panose="02010600030101010101" pitchFamily="2" charset="-122"/>
                <a:ea typeface="等线" panose="02010600030101010101" pitchFamily="2" charset="-122"/>
              </a:rPr>
              <a:t>变量，用于指示允许进入临界区的进程标识。</a:t>
            </a:r>
          </a:p>
        </p:txBody>
      </p:sp>
    </p:spTree>
    <p:extLst>
      <p:ext uri="{BB962C8B-B14F-4D97-AF65-F5344CB8AC3E}">
        <p14:creationId xmlns:p14="http://schemas.microsoft.com/office/powerpoint/2010/main" val="416323912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算法</a:t>
            </a:r>
            <a:r>
              <a:rPr lang="en-US" altLang="zh-CN" dirty="0">
                <a:latin typeface="等线" panose="02010600030101010101" pitchFamily="2" charset="-122"/>
                <a:ea typeface="等线" panose="02010600030101010101" pitchFamily="2" charset="-122"/>
              </a:rPr>
              <a:t>4</a:t>
            </a:r>
            <a:r>
              <a:rPr lang="zh-CN" altLang="en-US" dirty="0">
                <a:latin typeface="等线" panose="02010600030101010101" pitchFamily="2" charset="-122"/>
                <a:ea typeface="等线" panose="02010600030101010101" pitchFamily="2" charset="-122"/>
              </a:rPr>
              <a:t>的思想</a:t>
            </a:r>
            <a:endParaRPr lang="en-US" altLang="zh-CN" dirty="0">
              <a:latin typeface="等线" panose="02010600030101010101" pitchFamily="2" charset="-122"/>
              <a:ea typeface="等线" panose="02010600030101010101" pitchFamily="2" charset="-122"/>
            </a:endParaRPr>
          </a:p>
        </p:txBody>
      </p:sp>
      <p:sp>
        <p:nvSpPr>
          <p:cNvPr id="4" name="Rectangle 3">
            <a:extLst>
              <a:ext uri="{FF2B5EF4-FFF2-40B4-BE49-F238E27FC236}">
                <a16:creationId xmlns:a16="http://schemas.microsoft.com/office/drawing/2014/main" id="{175C52D2-8875-2E79-1D78-B19FE1522A1E}"/>
              </a:ext>
            </a:extLst>
          </p:cNvPr>
          <p:cNvSpPr txBox="1">
            <a:spLocks noChangeArrowheads="1"/>
          </p:cNvSpPr>
          <p:nvPr/>
        </p:nvSpPr>
        <p:spPr bwMode="auto">
          <a:xfrm>
            <a:off x="357018" y="1066800"/>
            <a:ext cx="5815182"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enum  </a:t>
            </a:r>
            <a:r>
              <a:rPr kumimoji="1" lang="en-US" altLang="zh-CN" sz="2000" i="0" u="none" strike="noStrike" kern="1200" cap="none" spc="0" normalizeH="0" baseline="0" noProof="0" dirty="0" err="1">
                <a:ln>
                  <a:noFill/>
                </a:ln>
                <a:solidFill>
                  <a:srgbClr val="000000"/>
                </a:solidFill>
                <a:effectLst/>
                <a:uLnTx/>
                <a:uFillTx/>
                <a:latin typeface="等线" panose="02010600030101010101" pitchFamily="2" charset="-122"/>
                <a:ea typeface="等线" panose="02010600030101010101" pitchFamily="2" charset="-122"/>
              </a:rPr>
              <a:t>boolean</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dirty="0" err="1">
                <a:ln>
                  <a:noFill/>
                </a:ln>
                <a:solidFill>
                  <a:srgbClr val="000000"/>
                </a:solidFill>
                <a:effectLst/>
                <a:uLnTx/>
                <a:uFillTx/>
                <a:latin typeface="等线" panose="02010600030101010101" pitchFamily="2" charset="-122"/>
                <a:ea typeface="等线" panose="02010600030101010101" pitchFamily="2" charset="-122"/>
              </a:rPr>
              <a:t>false，true</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err="1">
                <a:ln>
                  <a:noFill/>
                </a:ln>
                <a:solidFill>
                  <a:srgbClr val="000000"/>
                </a:solidFill>
                <a:effectLst/>
                <a:uLnTx/>
                <a:uFillTx/>
                <a:latin typeface="等线" panose="02010600030101010101" pitchFamily="2" charset="-122"/>
                <a:ea typeface="等线" panose="02010600030101010101" pitchFamily="2" charset="-122"/>
              </a:rPr>
              <a:t>boolean</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flag［2］ ＝{</a:t>
            </a:r>
            <a:r>
              <a:rPr kumimoji="1" lang="en-US" altLang="zh-CN" sz="2000" i="0" u="none" strike="noStrike" kern="1200" cap="none" spc="0" normalizeH="0" baseline="0" noProof="0" dirty="0" err="1">
                <a:ln>
                  <a:noFill/>
                </a:ln>
                <a:solidFill>
                  <a:srgbClr val="000000"/>
                </a:solidFill>
                <a:effectLst/>
                <a:uLnTx/>
                <a:uFillTx/>
                <a:latin typeface="等线" panose="02010600030101010101" pitchFamily="2" charset="-122"/>
                <a:ea typeface="等线" panose="02010600030101010101" pitchFamily="2" charset="-122"/>
              </a:rPr>
              <a:t>false，false</a:t>
            </a: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  </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int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turn；</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C00000"/>
                </a:solidFill>
                <a:effectLst/>
                <a:uLnTx/>
                <a:uFillTx/>
                <a:latin typeface="等线" panose="02010600030101010101" pitchFamily="2" charset="-122"/>
                <a:ea typeface="等线" panose="02010600030101010101" pitchFamily="2" charset="-122"/>
              </a:rPr>
              <a:t>P0：</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do  {                 </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flag[0]＝true；        turn＝1；</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while  （flag[1] &amp;&amp; turn = = 1）；</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进程</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P0</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的临界区代码</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CS0</a:t>
            </a:r>
            <a:r>
              <a:rPr kumimoji="1" lang="en-US" altLang="zh-CN" sz="2000" i="0" u="none" strike="noStrike" kern="1200" cap="none" spc="0" normalizeH="0" baseline="-3000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flag[0]＝false ；</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进程</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P0</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的其他代码；}</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while (true)     }</a:t>
            </a:r>
          </a:p>
        </p:txBody>
      </p:sp>
    </p:spTree>
    <p:extLst>
      <p:ext uri="{BB962C8B-B14F-4D97-AF65-F5344CB8AC3E}">
        <p14:creationId xmlns:p14="http://schemas.microsoft.com/office/powerpoint/2010/main" val="423194091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算法</a:t>
            </a:r>
            <a:r>
              <a:rPr lang="en-US" altLang="zh-CN" dirty="0">
                <a:latin typeface="等线" panose="02010600030101010101" pitchFamily="2" charset="-122"/>
                <a:ea typeface="等线" panose="02010600030101010101" pitchFamily="2" charset="-122"/>
              </a:rPr>
              <a:t>4</a:t>
            </a:r>
            <a:r>
              <a:rPr lang="zh-CN" altLang="en-US" dirty="0">
                <a:latin typeface="等线" panose="02010600030101010101" pitchFamily="2" charset="-122"/>
                <a:ea typeface="等线" panose="02010600030101010101" pitchFamily="2" charset="-122"/>
              </a:rPr>
              <a:t>的思想</a:t>
            </a:r>
            <a:endParaRPr lang="en-US" altLang="zh-CN" dirty="0">
              <a:latin typeface="等线" panose="02010600030101010101" pitchFamily="2" charset="-122"/>
              <a:ea typeface="等线" panose="02010600030101010101" pitchFamily="2" charset="-122"/>
            </a:endParaRPr>
          </a:p>
        </p:txBody>
      </p:sp>
      <p:sp>
        <p:nvSpPr>
          <p:cNvPr id="4" name="Rectangle 3">
            <a:extLst>
              <a:ext uri="{FF2B5EF4-FFF2-40B4-BE49-F238E27FC236}">
                <a16:creationId xmlns:a16="http://schemas.microsoft.com/office/drawing/2014/main" id="{175C52D2-8875-2E79-1D78-B19FE1522A1E}"/>
              </a:ext>
            </a:extLst>
          </p:cNvPr>
          <p:cNvSpPr txBox="1">
            <a:spLocks noChangeArrowheads="1"/>
          </p:cNvSpPr>
          <p:nvPr/>
        </p:nvSpPr>
        <p:spPr bwMode="auto">
          <a:xfrm>
            <a:off x="357018" y="1066800"/>
            <a:ext cx="5334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C00000"/>
                </a:solidFill>
                <a:effectLst/>
                <a:uLnTx/>
                <a:uFillTx/>
                <a:latin typeface="等线" panose="02010600030101010101" pitchFamily="2" charset="-122"/>
                <a:ea typeface="等线" panose="02010600030101010101" pitchFamily="2" charset="-122"/>
              </a:rPr>
              <a:t>P1</a:t>
            </a:r>
            <a:r>
              <a:rPr kumimoji="1" lang="zh-CN" altLang="en-US" sz="2000" i="0" u="none" strike="noStrike" kern="1200" cap="none" spc="0" normalizeH="0" baseline="0" noProof="0" dirty="0">
                <a:ln>
                  <a:noFill/>
                </a:ln>
                <a:solidFill>
                  <a:srgbClr val="C00000"/>
                </a:solidFill>
                <a:effectLst/>
                <a:uLnTx/>
                <a:uFillTx/>
                <a:latin typeface="等线" panose="02010600030101010101" pitchFamily="2" charset="-122"/>
                <a:ea typeface="等线" panose="02010600030101010101" pitchFamily="2" charset="-122"/>
              </a:rPr>
              <a:t>：</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do  {                 </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flag[1]</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true</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turn</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0</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while  </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flag[0] &amp;&amp; turn = = 0</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进程</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P1</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的临界区代码</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CS1 </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flag[1]</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false </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进程</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P1</a:t>
            </a:r>
            <a:r>
              <a:rPr kumimoji="1" lang="zh-CN" altLang="en-US"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的其他代码；</a:t>
            </a: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while (true)     }</a:t>
            </a:r>
          </a:p>
        </p:txBody>
      </p:sp>
    </p:spTree>
    <p:extLst>
      <p:ext uri="{BB962C8B-B14F-4D97-AF65-F5344CB8AC3E}">
        <p14:creationId xmlns:p14="http://schemas.microsoft.com/office/powerpoint/2010/main" val="397454276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硬件互斥方法</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用硬件方法实现互斥的主要思想是保证检查操作与修改操作不被打断</a:t>
            </a:r>
            <a:endParaRPr lang="en-US" altLang="zh-CN" dirty="0">
              <a:latin typeface="等线" panose="02010600030101010101" pitchFamily="2" charset="-122"/>
              <a:ea typeface="等线" panose="02010600030101010101" pitchFamily="2" charset="-122"/>
            </a:endParaRPr>
          </a:p>
          <a:p>
            <a:pPr lvl="1">
              <a:lnSpc>
                <a:spcPct val="150000"/>
              </a:lnSpc>
              <a:buSzPct val="60000"/>
              <a:buFont typeface="Wingdings" panose="05000000000000000000" pitchFamily="2" charset="2"/>
              <a:buChar char="n"/>
            </a:pPr>
            <a:r>
              <a:rPr lang="zh-CN" altLang="en-US" sz="2400" b="1" dirty="0">
                <a:latin typeface="等线" panose="02010600030101010101" pitchFamily="2" charset="-122"/>
                <a:ea typeface="等线" panose="02010600030101010101" pitchFamily="2" charset="-122"/>
              </a:rPr>
              <a:t>硬件中断方法</a:t>
            </a:r>
            <a:endParaRPr lang="en-US" altLang="zh-CN" sz="2400" b="1" dirty="0">
              <a:latin typeface="等线" panose="02010600030101010101" pitchFamily="2" charset="-122"/>
              <a:ea typeface="等线" panose="02010600030101010101" pitchFamily="2" charset="-122"/>
            </a:endParaRPr>
          </a:p>
          <a:p>
            <a:pPr lvl="1">
              <a:lnSpc>
                <a:spcPct val="150000"/>
              </a:lnSpc>
              <a:buSzPct val="60000"/>
              <a:buFont typeface="Wingdings" panose="05000000000000000000" pitchFamily="2" charset="2"/>
              <a:buChar char="n"/>
            </a:pPr>
            <a:r>
              <a:rPr lang="zh-CN" altLang="en-US" sz="2400" b="1" dirty="0">
                <a:latin typeface="等线" panose="02010600030101010101" pitchFamily="2" charset="-122"/>
                <a:ea typeface="等线" panose="02010600030101010101" pitchFamily="2" charset="-122"/>
              </a:rPr>
              <a:t>硬件原子指令方法</a:t>
            </a:r>
          </a:p>
        </p:txBody>
      </p:sp>
    </p:spTree>
    <p:extLst>
      <p:ext uri="{BB962C8B-B14F-4D97-AF65-F5344CB8AC3E}">
        <p14:creationId xmlns:p14="http://schemas.microsoft.com/office/powerpoint/2010/main" val="4142195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禁止中断方法</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当进程执行临界区代码时，要防止其他进程进入其临界区访问，最简单的方法是禁止中断。</a:t>
            </a: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禁止中断能保证当前运行进程将临界区代码顺利执行完，从而保证了互斥的正确实现，然后再允许中断。 </a:t>
            </a:r>
          </a:p>
        </p:txBody>
      </p:sp>
      <p:sp>
        <p:nvSpPr>
          <p:cNvPr id="2" name="Rectangle 3">
            <a:extLst>
              <a:ext uri="{FF2B5EF4-FFF2-40B4-BE49-F238E27FC236}">
                <a16:creationId xmlns:a16="http://schemas.microsoft.com/office/drawing/2014/main" id="{F9459C83-C739-16C7-B7A4-8BF7E2C0DF3F}"/>
              </a:ext>
            </a:extLst>
          </p:cNvPr>
          <p:cNvSpPr txBox="1">
            <a:spLocks noChangeArrowheads="1"/>
          </p:cNvSpPr>
          <p:nvPr/>
        </p:nvSpPr>
        <p:spPr bwMode="auto">
          <a:xfrm>
            <a:off x="3124200" y="3810000"/>
            <a:ext cx="2209800" cy="244534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kern="0" dirty="0">
                <a:latin typeface="等线" panose="02010600030101010101" pitchFamily="2" charset="-122"/>
                <a:ea typeface="等线" panose="02010600030101010101" pitchFamily="2" charset="-122"/>
                <a:cs typeface="Courier New" panose="02070309020205020404" pitchFamily="49" charset="0"/>
              </a:rPr>
              <a:t> </a:t>
            </a:r>
            <a:r>
              <a:rPr lang="zh-CN" altLang="en-US" kern="0" dirty="0">
                <a:latin typeface="等线" panose="02010600030101010101" pitchFamily="2" charset="-122"/>
                <a:ea typeface="等线" panose="02010600030101010101" pitchFamily="2" charset="-122"/>
              </a:rPr>
              <a:t>┆</a:t>
            </a:r>
            <a:endParaRPr lang="zh-CN" altLang="en-US" kern="0" dirty="0">
              <a:latin typeface="等线" panose="02010600030101010101" pitchFamily="2" charset="-122"/>
              <a:ea typeface="等线" panose="02010600030101010101" pitchFamily="2" charset="-122"/>
              <a:cs typeface="Courier New" panose="02070309020205020404" pitchFamily="49" charset="0"/>
            </a:endParaRPr>
          </a:p>
          <a:p>
            <a:pPr algn="ctr">
              <a:buFont typeface="Wingdings" panose="05000000000000000000" pitchFamily="2" charset="2"/>
              <a:buNone/>
            </a:pPr>
            <a:r>
              <a:rPr lang="zh-CN" altLang="en-US" kern="0" dirty="0">
                <a:latin typeface="等线" panose="02010600030101010101" pitchFamily="2" charset="-122"/>
                <a:ea typeface="等线" panose="02010600030101010101" pitchFamily="2" charset="-122"/>
              </a:rPr>
              <a:t>关中断；</a:t>
            </a:r>
            <a:endParaRPr lang="zh-CN" altLang="en-US" kern="0" dirty="0">
              <a:latin typeface="等线" panose="02010600030101010101" pitchFamily="2" charset="-122"/>
              <a:ea typeface="等线" panose="02010600030101010101" pitchFamily="2" charset="-122"/>
              <a:cs typeface="Courier New" panose="02070309020205020404" pitchFamily="49" charset="0"/>
            </a:endParaRPr>
          </a:p>
          <a:p>
            <a:pPr algn="ctr">
              <a:buFont typeface="Wingdings" panose="05000000000000000000" pitchFamily="2" charset="2"/>
              <a:buNone/>
            </a:pPr>
            <a:r>
              <a:rPr lang="zh-CN" altLang="en-US" kern="0" dirty="0">
                <a:latin typeface="等线" panose="02010600030101010101" pitchFamily="2" charset="-122"/>
                <a:ea typeface="等线" panose="02010600030101010101" pitchFamily="2" charset="-122"/>
              </a:rPr>
              <a:t>临界区；</a:t>
            </a:r>
            <a:endParaRPr lang="zh-CN" altLang="en-US" kern="0" dirty="0">
              <a:latin typeface="等线" panose="02010600030101010101" pitchFamily="2" charset="-122"/>
              <a:ea typeface="等线" panose="02010600030101010101" pitchFamily="2" charset="-122"/>
              <a:cs typeface="Courier New" panose="02070309020205020404" pitchFamily="49" charset="0"/>
            </a:endParaRPr>
          </a:p>
          <a:p>
            <a:pPr algn="ctr">
              <a:buFont typeface="Wingdings" panose="05000000000000000000" pitchFamily="2" charset="2"/>
              <a:buNone/>
            </a:pPr>
            <a:r>
              <a:rPr lang="zh-CN" altLang="en-US" kern="0" dirty="0">
                <a:latin typeface="等线" panose="02010600030101010101" pitchFamily="2" charset="-122"/>
                <a:ea typeface="等线" panose="02010600030101010101" pitchFamily="2" charset="-122"/>
              </a:rPr>
              <a:t>开中断；</a:t>
            </a:r>
            <a:endParaRPr lang="zh-CN" altLang="en-US" kern="0" dirty="0">
              <a:latin typeface="等线" panose="02010600030101010101" pitchFamily="2" charset="-122"/>
              <a:ea typeface="等线" panose="02010600030101010101" pitchFamily="2" charset="-122"/>
              <a:cs typeface="Courier New" panose="02070309020205020404" pitchFamily="49" charset="0"/>
            </a:endParaRPr>
          </a:p>
          <a:p>
            <a:pPr algn="ctr">
              <a:buFont typeface="Wingdings" panose="05000000000000000000" pitchFamily="2" charset="2"/>
              <a:buNone/>
            </a:pPr>
            <a:r>
              <a:rPr lang="zh-CN" altLang="en-US" kern="0" dirty="0">
                <a:latin typeface="等线" panose="02010600030101010101" pitchFamily="2" charset="-122"/>
                <a:ea typeface="等线" panose="02010600030101010101" pitchFamily="2" charset="-122"/>
                <a:cs typeface="Courier New" panose="02070309020205020404" pitchFamily="49" charset="0"/>
              </a:rPr>
              <a:t> </a:t>
            </a:r>
            <a:r>
              <a:rPr lang="zh-CN" altLang="en-US" kern="0" dirty="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16015524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开关中断方法的不足</a:t>
            </a:r>
            <a:endParaRPr lang="en-US" altLang="zh-CN" dirty="0">
              <a:latin typeface="等线" panose="02010600030101010101" pitchFamily="2" charset="-122"/>
              <a:ea typeface="等线" panose="02010600030101010101" pitchFamily="2" charset="-122"/>
            </a:endParaRPr>
          </a:p>
        </p:txBody>
      </p:sp>
      <p:sp>
        <p:nvSpPr>
          <p:cNvPr id="5" name="文本占位符 340994">
            <a:extLst>
              <a:ext uri="{FF2B5EF4-FFF2-40B4-BE49-F238E27FC236}">
                <a16:creationId xmlns:a16="http://schemas.microsoft.com/office/drawing/2014/main" id="{E55E35DC-A961-E299-2569-BD3909AA1996}"/>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限制了处理器交替执行程序的能力，因此执行的效率将会明显降低</a:t>
            </a:r>
            <a:endParaRPr lang="en-US" altLang="zh-CN" kern="0"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将关中断的权力交给用户态进程则很不明智，若一个进程关中断之后不再开中断，则系统可能会因此终止</a:t>
            </a:r>
          </a:p>
        </p:txBody>
      </p:sp>
    </p:spTree>
    <p:extLst>
      <p:ext uri="{BB962C8B-B14F-4D97-AF65-F5344CB8AC3E}">
        <p14:creationId xmlns:p14="http://schemas.microsoft.com/office/powerpoint/2010/main" val="104571794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硬件指令方法</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许多计算机中提供了专门的硬件指令，实现对字节内容的检查和修改或交换两个字节内容的功能</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使用这样的硬件指令就可以解决临界区互斥的问题</a:t>
            </a:r>
          </a:p>
        </p:txBody>
      </p:sp>
    </p:spTree>
    <p:extLst>
      <p:ext uri="{BB962C8B-B14F-4D97-AF65-F5344CB8AC3E}">
        <p14:creationId xmlns:p14="http://schemas.microsoft.com/office/powerpoint/2010/main" val="11727334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en-US" altLang="zh-CN" dirty="0">
                <a:latin typeface="等线" panose="02010600030101010101" pitchFamily="2" charset="-122"/>
                <a:ea typeface="等线" panose="02010600030101010101" pitchFamily="2" charset="-122"/>
              </a:rPr>
              <a:t>TS</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Test-and-Set</a:t>
            </a:r>
            <a:r>
              <a:rPr lang="zh-CN" altLang="en-US" dirty="0">
                <a:latin typeface="等线" panose="02010600030101010101" pitchFamily="2" charset="-122"/>
                <a:ea typeface="等线" panose="02010600030101010101" pitchFamily="2" charset="-122"/>
              </a:rPr>
              <a:t>）指令</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0148" y="1238451"/>
            <a:ext cx="7896225" cy="5343525"/>
          </a:xfrm>
          <a:ln w="12700"/>
        </p:spPr>
        <p:txBody>
          <a:bodyPr vert="horz" wrap="square" lIns="90487" tIns="44450" rIns="90487" bIns="44450" anchor="t"/>
          <a:lstStyle/>
          <a:p>
            <a:pPr>
              <a:buFont typeface="Wingdings" panose="05000000000000000000" pitchFamily="2" charset="2"/>
              <a:buChar char="n"/>
            </a:pPr>
            <a:r>
              <a:rPr lang="en-US" altLang="zh-CN" dirty="0">
                <a:latin typeface="等线" panose="02010600030101010101" pitchFamily="2" charset="-122"/>
                <a:ea typeface="等线" panose="02010600030101010101" pitchFamily="2" charset="-122"/>
              </a:rPr>
              <a:t>TS</a:t>
            </a:r>
            <a:r>
              <a:rPr lang="zh-CN" altLang="en-US" dirty="0">
                <a:latin typeface="等线" panose="02010600030101010101" pitchFamily="2" charset="-122"/>
                <a:ea typeface="等线" panose="02010600030101010101" pitchFamily="2" charset="-122"/>
              </a:rPr>
              <a:t>指令的逻辑功能可描述如下：</a:t>
            </a:r>
          </a:p>
          <a:p>
            <a:pPr marL="0" indent="0">
              <a:buNone/>
            </a:pPr>
            <a:r>
              <a:rPr lang="zh-CN" altLang="en-US"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boolean</a:t>
            </a:r>
            <a:r>
              <a:rPr lang="en-US" altLang="zh-CN" dirty="0">
                <a:latin typeface="等线" panose="02010600030101010101" pitchFamily="2" charset="-122"/>
                <a:ea typeface="等线" panose="02010600030101010101" pitchFamily="2" charset="-122"/>
              </a:rPr>
              <a:t>  TS(</a:t>
            </a:r>
            <a:r>
              <a:rPr lang="en-US" altLang="zh-CN" dirty="0" err="1">
                <a:latin typeface="等线" panose="02010600030101010101" pitchFamily="2" charset="-122"/>
                <a:ea typeface="等线" panose="02010600030101010101" pitchFamily="2" charset="-122"/>
              </a:rPr>
              <a:t>boolean</a:t>
            </a:r>
            <a:r>
              <a:rPr lang="en-US" altLang="zh-CN" dirty="0">
                <a:latin typeface="等线" panose="02010600030101010101" pitchFamily="2" charset="-122"/>
                <a:ea typeface="等线" panose="02010600030101010101" pitchFamily="2" charset="-122"/>
              </a:rPr>
              <a:t> *1ock)</a:t>
            </a:r>
          </a:p>
          <a:p>
            <a:pPr marL="0" indent="0">
              <a:buNone/>
            </a:pPr>
            <a:r>
              <a:rPr lang="en-US" altLang="zh-CN" dirty="0">
                <a:latin typeface="等线" panose="02010600030101010101" pitchFamily="2" charset="-122"/>
                <a:ea typeface="等线" panose="02010600030101010101" pitchFamily="2" charset="-122"/>
              </a:rPr>
              <a:t> {</a:t>
            </a:r>
          </a:p>
          <a:p>
            <a:pPr marL="0" indent="0">
              <a:buNone/>
            </a:pP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boolean</a:t>
            </a:r>
            <a:r>
              <a:rPr lang="en-US" altLang="zh-CN" dirty="0">
                <a:latin typeface="等线" panose="02010600030101010101" pitchFamily="2" charset="-122"/>
                <a:ea typeface="等线" panose="02010600030101010101" pitchFamily="2" charset="-122"/>
              </a:rPr>
              <a:t> old</a:t>
            </a:r>
            <a:r>
              <a:rPr lang="zh-CN" altLang="en-US" dirty="0">
                <a:latin typeface="等线" panose="02010600030101010101" pitchFamily="2" charset="-122"/>
                <a:ea typeface="等线" panose="02010600030101010101" pitchFamily="2" charset="-122"/>
              </a:rPr>
              <a:t>；</a:t>
            </a:r>
          </a:p>
          <a:p>
            <a:pPr marL="0" indent="0">
              <a:buNone/>
            </a:pPr>
            <a:r>
              <a:rPr lang="en-US" altLang="zh-CN" dirty="0">
                <a:latin typeface="等线" panose="02010600030101010101" pitchFamily="2" charset="-122"/>
                <a:ea typeface="等线" panose="02010600030101010101" pitchFamily="2" charset="-122"/>
              </a:rPr>
              <a:t>	old=*lock</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a:p>
            <a:pPr marL="0" indent="0">
              <a:buNone/>
            </a:pPr>
            <a:r>
              <a:rPr lang="en-US"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lock=true</a:t>
            </a:r>
            <a:r>
              <a:rPr lang="zh-CN" altLang="en-US" dirty="0">
                <a:latin typeface="等线" panose="02010600030101010101" pitchFamily="2" charset="-122"/>
                <a:ea typeface="等线" panose="02010600030101010101" pitchFamily="2" charset="-122"/>
              </a:rPr>
              <a:t>；</a:t>
            </a:r>
          </a:p>
          <a:p>
            <a:pPr marL="0" indent="0">
              <a:buNone/>
            </a:pPr>
            <a:r>
              <a:rPr lang="en-US" altLang="zh-CN" dirty="0">
                <a:latin typeface="等线" panose="02010600030101010101" pitchFamily="2" charset="-122"/>
                <a:ea typeface="等线" panose="02010600030101010101" pitchFamily="2" charset="-122"/>
              </a:rPr>
              <a:t>	return old</a:t>
            </a:r>
            <a:r>
              <a:rPr lang="zh-CN" altLang="en-US" dirty="0">
                <a:latin typeface="等线" panose="02010600030101010101" pitchFamily="2" charset="-122"/>
                <a:ea typeface="等线" panose="02010600030101010101" pitchFamily="2" charset="-122"/>
              </a:rPr>
              <a:t>；</a:t>
            </a:r>
          </a:p>
          <a:p>
            <a:pPr marL="0" indent="0">
              <a:buNone/>
            </a:pPr>
            <a:r>
              <a:rPr lang="en-US" altLang="zh-CN" dirty="0">
                <a:latin typeface="等线" panose="02010600030101010101" pitchFamily="2" charset="-122"/>
                <a:ea typeface="等线" panose="02010600030101010101" pitchFamily="2" charset="-122"/>
              </a:rPr>
              <a:t>}</a:t>
            </a:r>
          </a:p>
        </p:txBody>
      </p:sp>
      <p:sp>
        <p:nvSpPr>
          <p:cNvPr id="3" name="文本框 2">
            <a:extLst>
              <a:ext uri="{FF2B5EF4-FFF2-40B4-BE49-F238E27FC236}">
                <a16:creationId xmlns:a16="http://schemas.microsoft.com/office/drawing/2014/main" id="{04E5DA6F-6C6B-CFFC-61BC-24714CBA5112}"/>
              </a:ext>
            </a:extLst>
          </p:cNvPr>
          <p:cNvSpPr txBox="1"/>
          <p:nvPr/>
        </p:nvSpPr>
        <p:spPr>
          <a:xfrm>
            <a:off x="1396379" y="5103167"/>
            <a:ext cx="5897216" cy="461665"/>
          </a:xfrm>
          <a:prstGeom prst="rect">
            <a:avLst/>
          </a:prstGeom>
          <a:noFill/>
          <a:ln w="19050">
            <a:solidFill>
              <a:srgbClr val="990000"/>
            </a:solidFill>
          </a:ln>
        </p:spPr>
        <p:txBody>
          <a:bodyPr wrap="square">
            <a:spAutoFit/>
          </a:bodyPr>
          <a:lstStyle/>
          <a:p>
            <a:pPr algn="ctr"/>
            <a:r>
              <a:rPr lang="zh-CN" altLang="en-US" dirty="0">
                <a:latin typeface="等线" panose="02010600030101010101" pitchFamily="2" charset="-122"/>
                <a:ea typeface="等线" panose="02010600030101010101" pitchFamily="2" charset="-122"/>
              </a:rPr>
              <a:t>通过</a:t>
            </a:r>
            <a:r>
              <a:rPr lang="en-US" altLang="zh-CN" dirty="0">
                <a:latin typeface="等线" panose="02010600030101010101" pitchFamily="2" charset="-122"/>
                <a:ea typeface="等线" panose="02010600030101010101" pitchFamily="2" charset="-122"/>
              </a:rPr>
              <a:t>T&amp;S</a:t>
            </a:r>
            <a:r>
              <a:rPr lang="zh-CN" altLang="en-US" dirty="0">
                <a:latin typeface="等线" panose="02010600030101010101" pitchFamily="2" charset="-122"/>
                <a:ea typeface="等线" panose="02010600030101010101" pitchFamily="2" charset="-122"/>
              </a:rPr>
              <a:t>的返回值判断加锁是否成功</a:t>
            </a:r>
            <a:endParaRPr lang="zh-CN" altLang="en-US" dirty="0"/>
          </a:p>
        </p:txBody>
      </p:sp>
    </p:spTree>
    <p:extLst>
      <p:ext uri="{BB962C8B-B14F-4D97-AF65-F5344CB8AC3E}">
        <p14:creationId xmlns:p14="http://schemas.microsoft.com/office/powerpoint/2010/main" val="5053263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用</a:t>
            </a:r>
            <a:r>
              <a:rPr lang="en-US" altLang="zh-CN" dirty="0">
                <a:latin typeface="等线" panose="02010600030101010101" pitchFamily="2" charset="-122"/>
                <a:ea typeface="等线" panose="02010600030101010101" pitchFamily="2" charset="-122"/>
              </a:rPr>
              <a:t>TS</a:t>
            </a:r>
            <a:r>
              <a:rPr lang="zh-CN" altLang="en-US" dirty="0">
                <a:latin typeface="等线" panose="02010600030101010101" pitchFamily="2" charset="-122"/>
                <a:ea typeface="等线" panose="02010600030101010101" pitchFamily="2" charset="-122"/>
              </a:rPr>
              <a:t>指令实现进程互斥</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为每个临界资源设置一个共享布尔变量</a:t>
            </a:r>
            <a:r>
              <a:rPr lang="en-US" altLang="zh-CN" dirty="0">
                <a:latin typeface="等线" panose="02010600030101010101" pitchFamily="2" charset="-122"/>
                <a:ea typeface="等线" panose="02010600030101010101" pitchFamily="2" charset="-122"/>
              </a:rPr>
              <a:t>lock</a:t>
            </a:r>
            <a:r>
              <a:rPr lang="zh-CN" altLang="en-US" dirty="0">
                <a:latin typeface="等线" panose="02010600030101010101" pitchFamily="2" charset="-122"/>
                <a:ea typeface="等线" panose="02010600030101010101" pitchFamily="2" charset="-122"/>
              </a:rPr>
              <a:t>表示资源的两种状态：</a:t>
            </a:r>
            <a:r>
              <a:rPr lang="en-US" altLang="zh-CN" dirty="0">
                <a:latin typeface="等线" panose="02010600030101010101" pitchFamily="2" charset="-122"/>
                <a:ea typeface="等线" panose="02010600030101010101" pitchFamily="2" charset="-122"/>
              </a:rPr>
              <a:t>true</a:t>
            </a:r>
            <a:r>
              <a:rPr lang="zh-CN" altLang="en-US" dirty="0">
                <a:latin typeface="等线" panose="02010600030101010101" pitchFamily="2" charset="-122"/>
                <a:ea typeface="等线" panose="02010600030101010101" pitchFamily="2" charset="-122"/>
              </a:rPr>
              <a:t>表示正被占用，</a:t>
            </a:r>
            <a:r>
              <a:rPr lang="en-US" altLang="zh-CN" dirty="0">
                <a:latin typeface="等线" panose="02010600030101010101" pitchFamily="2" charset="-122"/>
                <a:ea typeface="等线" panose="02010600030101010101" pitchFamily="2" charset="-122"/>
              </a:rPr>
              <a:t>false</a:t>
            </a:r>
            <a:r>
              <a:rPr lang="zh-CN" altLang="en-US" dirty="0">
                <a:latin typeface="等线" panose="02010600030101010101" pitchFamily="2" charset="-122"/>
                <a:ea typeface="等线" panose="02010600030101010101" pitchFamily="2" charset="-122"/>
              </a:rPr>
              <a:t>表示空闲。算法如下：</a:t>
            </a:r>
          </a:p>
          <a:p>
            <a:pPr marL="0" indent="0">
              <a:lnSpc>
                <a:spcPct val="150000"/>
              </a:lnSpc>
              <a:buNone/>
            </a:pPr>
            <a:endParaRPr lang="zh-CN" altLang="en-US" dirty="0">
              <a:latin typeface="等线" panose="02010600030101010101" pitchFamily="2" charset="-122"/>
              <a:ea typeface="等线" panose="02010600030101010101" pitchFamily="2" charset="-122"/>
            </a:endParaRPr>
          </a:p>
        </p:txBody>
      </p:sp>
      <p:sp>
        <p:nvSpPr>
          <p:cNvPr id="3" name="文本框 2">
            <a:extLst>
              <a:ext uri="{FF2B5EF4-FFF2-40B4-BE49-F238E27FC236}">
                <a16:creationId xmlns:a16="http://schemas.microsoft.com/office/drawing/2014/main" id="{F821B13E-2ECD-91AB-FD98-3C7EFCFBA10C}"/>
              </a:ext>
            </a:extLst>
          </p:cNvPr>
          <p:cNvSpPr txBox="1"/>
          <p:nvPr/>
        </p:nvSpPr>
        <p:spPr>
          <a:xfrm>
            <a:off x="2024151" y="2895600"/>
            <a:ext cx="4601816" cy="3356945"/>
          </a:xfrm>
          <a:prstGeom prst="rect">
            <a:avLst/>
          </a:prstGeom>
          <a:noFill/>
          <a:ln w="12700">
            <a:solidFill>
              <a:srgbClr val="990000"/>
            </a:solidFill>
          </a:ln>
        </p:spPr>
        <p:txBody>
          <a:bodyPr wrap="square">
            <a:spAutoFit/>
          </a:bodyPr>
          <a:lstStyle/>
          <a:p>
            <a:pPr marL="0" indent="0" algn="ctr">
              <a:lnSpc>
                <a:spcPct val="150000"/>
              </a:lnSpc>
              <a:buNone/>
            </a:pPr>
            <a:r>
              <a:rPr lang="zh-CN" altLang="en-US" dirty="0">
                <a:latin typeface="等线" panose="02010600030101010101" pitchFamily="2" charset="-122"/>
                <a:ea typeface="等线" panose="02010600030101010101" pitchFamily="2" charset="-122"/>
              </a:rPr>
              <a:t> ┆</a:t>
            </a:r>
          </a:p>
          <a:p>
            <a:pPr marL="0" indent="0" algn="ctr">
              <a:lnSpc>
                <a:spcPct val="150000"/>
              </a:lnSpc>
              <a:buNone/>
            </a:pP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while  TS(&amp;lock)</a:t>
            </a:r>
            <a:r>
              <a:rPr lang="zh-CN" altLang="en-US" dirty="0">
                <a:latin typeface="等线" panose="02010600030101010101" pitchFamily="2" charset="-122"/>
                <a:ea typeface="等线" panose="02010600030101010101" pitchFamily="2" charset="-122"/>
              </a:rPr>
              <a:t>；</a:t>
            </a:r>
          </a:p>
          <a:p>
            <a:pPr marL="0" indent="0" algn="ctr">
              <a:lnSpc>
                <a:spcPct val="150000"/>
              </a:lnSpc>
              <a:buNone/>
            </a:pPr>
            <a:r>
              <a:rPr lang="zh-CN" altLang="en-US" dirty="0">
                <a:latin typeface="等线" panose="02010600030101010101" pitchFamily="2" charset="-122"/>
                <a:ea typeface="等线" panose="02010600030101010101" pitchFamily="2" charset="-122"/>
              </a:rPr>
              <a:t>     进程的临界区代码</a:t>
            </a:r>
            <a:r>
              <a:rPr lang="en-US" altLang="zh-CN" dirty="0">
                <a:latin typeface="等线" panose="02010600030101010101" pitchFamily="2" charset="-122"/>
                <a:ea typeface="等线" panose="02010600030101010101" pitchFamily="2" charset="-122"/>
              </a:rPr>
              <a:t>CS </a:t>
            </a:r>
            <a:r>
              <a:rPr lang="zh-CN" altLang="en-US" dirty="0">
                <a:latin typeface="等线" panose="02010600030101010101" pitchFamily="2" charset="-122"/>
                <a:ea typeface="等线" panose="02010600030101010101" pitchFamily="2" charset="-122"/>
              </a:rPr>
              <a:t>；</a:t>
            </a:r>
          </a:p>
          <a:p>
            <a:pPr marL="0" indent="0" algn="ctr">
              <a:lnSpc>
                <a:spcPct val="150000"/>
              </a:lnSpc>
              <a:buNone/>
            </a:pP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lock=false </a:t>
            </a:r>
            <a:r>
              <a:rPr lang="zh-CN" altLang="en-US" dirty="0">
                <a:latin typeface="等线" panose="02010600030101010101" pitchFamily="2" charset="-122"/>
                <a:ea typeface="等线" panose="02010600030101010101" pitchFamily="2" charset="-122"/>
              </a:rPr>
              <a:t>；</a:t>
            </a:r>
          </a:p>
          <a:p>
            <a:pPr marL="0" indent="0" algn="ctr">
              <a:lnSpc>
                <a:spcPct val="150000"/>
              </a:lnSpc>
              <a:buNone/>
            </a:pPr>
            <a:r>
              <a:rPr lang="zh-CN" altLang="en-US" dirty="0">
                <a:latin typeface="等线" panose="02010600030101010101" pitchFamily="2" charset="-122"/>
                <a:ea typeface="等线" panose="02010600030101010101" pitchFamily="2" charset="-122"/>
              </a:rPr>
              <a:t>     进程的其他代码；</a:t>
            </a:r>
          </a:p>
          <a:p>
            <a:pPr marL="0" indent="0" algn="ctr">
              <a:lnSpc>
                <a:spcPct val="150000"/>
              </a:lnSpc>
              <a:buNone/>
            </a:pPr>
            <a:r>
              <a:rPr lang="zh-CN" altLang="en-US" dirty="0">
                <a:latin typeface="等线" panose="02010600030101010101" pitchFamily="2" charset="-122"/>
                <a:ea typeface="等线" panose="02010600030101010101" pitchFamily="2" charset="-122"/>
              </a:rPr>
              <a:t>┆</a:t>
            </a:r>
            <a:endParaRPr lang="zh-CN" altLang="en-US" dirty="0"/>
          </a:p>
        </p:txBody>
      </p:sp>
    </p:spTree>
    <p:extLst>
      <p:ext uri="{BB962C8B-B14F-4D97-AF65-F5344CB8AC3E}">
        <p14:creationId xmlns:p14="http://schemas.microsoft.com/office/powerpoint/2010/main" val="18171719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xfrm>
            <a:off x="304800" y="3173163"/>
            <a:ext cx="8001000" cy="511673"/>
          </a:xfrm>
          <a:ln w="12700"/>
        </p:spPr>
        <p:txBody>
          <a:bodyPr vert="horz" wrap="square" lIns="90487" tIns="44450" rIns="90487" bIns="44450" anchor="ctr"/>
          <a:lstStyle/>
          <a:p>
            <a:pPr algn="ctr"/>
            <a:r>
              <a:rPr lang="zh-CN" altLang="en-US" dirty="0">
                <a:latin typeface="等线" panose="02010600030101010101" pitchFamily="2" charset="-122"/>
                <a:ea typeface="等线" panose="02010600030101010101" pitchFamily="2" charset="-122"/>
              </a:rPr>
              <a:t>进程同步</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0642939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en-US" altLang="zh-CN" dirty="0">
                <a:latin typeface="等线" panose="02010600030101010101" pitchFamily="2" charset="-122"/>
                <a:ea typeface="等线" panose="02010600030101010101" pitchFamily="2" charset="-122"/>
              </a:rPr>
              <a:t>Swap</a:t>
            </a:r>
            <a:r>
              <a:rPr lang="zh-CN" altLang="en-US" dirty="0">
                <a:latin typeface="等线" panose="02010600030101010101" pitchFamily="2" charset="-122"/>
                <a:ea typeface="等线" panose="02010600030101010101" pitchFamily="2" charset="-122"/>
              </a:rPr>
              <a:t>指令（或</a:t>
            </a:r>
            <a:r>
              <a:rPr lang="en-US" altLang="zh-CN" dirty="0">
                <a:latin typeface="等线" panose="02010600030101010101" pitchFamily="2" charset="-122"/>
                <a:ea typeface="等线" panose="02010600030101010101" pitchFamily="2" charset="-122"/>
              </a:rPr>
              <a:t>Exchange</a:t>
            </a:r>
            <a:r>
              <a:rPr lang="zh-CN" altLang="en-US" dirty="0">
                <a:latin typeface="等线" panose="02010600030101010101" pitchFamily="2" charset="-122"/>
                <a:ea typeface="等线" panose="02010600030101010101" pitchFamily="2" charset="-122"/>
              </a:rPr>
              <a:t>指令）</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buFont typeface="Wingdings" panose="05000000000000000000" pitchFamily="2" charset="2"/>
              <a:buChar char="n"/>
            </a:pPr>
            <a:r>
              <a:rPr lang="en-US" altLang="zh-CN" dirty="0">
                <a:latin typeface="等线" panose="02010600030101010101" pitchFamily="2" charset="-122"/>
                <a:ea typeface="等线" panose="02010600030101010101" pitchFamily="2" charset="-122"/>
              </a:rPr>
              <a:t>Swap</a:t>
            </a:r>
            <a:r>
              <a:rPr lang="zh-CN" altLang="en-US" dirty="0">
                <a:latin typeface="等线" panose="02010600030101010101" pitchFamily="2" charset="-122"/>
                <a:ea typeface="等线" panose="02010600030101010101" pitchFamily="2" charset="-122"/>
              </a:rPr>
              <a:t>指令的功能可描述如下：</a:t>
            </a:r>
          </a:p>
          <a:p>
            <a:pPr marL="0" indent="0">
              <a:buNone/>
            </a:pPr>
            <a:r>
              <a:rPr lang="en-US" altLang="zh-CN" dirty="0">
                <a:latin typeface="等线" panose="02010600030101010101" pitchFamily="2" charset="-122"/>
                <a:ea typeface="等线" panose="02010600030101010101" pitchFamily="2" charset="-122"/>
              </a:rPr>
              <a:t>    Swap(</a:t>
            </a:r>
            <a:r>
              <a:rPr lang="en-US" altLang="zh-CN" dirty="0" err="1">
                <a:latin typeface="等线" panose="02010600030101010101" pitchFamily="2" charset="-122"/>
                <a:ea typeface="等线" panose="02010600030101010101" pitchFamily="2" charset="-122"/>
              </a:rPr>
              <a:t>boolean</a:t>
            </a:r>
            <a:r>
              <a:rPr lang="en-US" altLang="zh-CN" dirty="0">
                <a:latin typeface="等线" panose="02010600030101010101" pitchFamily="2" charset="-122"/>
                <a:ea typeface="等线" panose="02010600030101010101" pitchFamily="2" charset="-122"/>
              </a:rPr>
              <a:t> *a</a:t>
            </a:r>
            <a:r>
              <a:rPr lang="zh-CN" altLang="en-US"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boolean</a:t>
            </a:r>
            <a:r>
              <a:rPr lang="en-US" altLang="zh-CN" dirty="0">
                <a:latin typeface="等线" panose="02010600030101010101" pitchFamily="2" charset="-122"/>
                <a:ea typeface="等线" panose="02010600030101010101" pitchFamily="2" charset="-122"/>
              </a:rPr>
              <a:t> *b)</a:t>
            </a:r>
          </a:p>
          <a:p>
            <a:pPr marL="0" indent="0">
              <a:buNone/>
            </a:pPr>
            <a:r>
              <a:rPr lang="en-US" altLang="zh-CN" dirty="0">
                <a:latin typeface="等线" panose="02010600030101010101" pitchFamily="2" charset="-122"/>
                <a:ea typeface="等线" panose="02010600030101010101" pitchFamily="2" charset="-122"/>
              </a:rPr>
              <a:t>    {</a:t>
            </a:r>
          </a:p>
          <a:p>
            <a:pPr marL="0" indent="0">
              <a:buNone/>
            </a:pP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boolean</a:t>
            </a:r>
            <a:r>
              <a:rPr lang="en-US" altLang="zh-CN" dirty="0">
                <a:latin typeface="等线" panose="02010600030101010101" pitchFamily="2" charset="-122"/>
                <a:ea typeface="等线" panose="02010600030101010101" pitchFamily="2" charset="-122"/>
              </a:rPr>
              <a:t>  temp</a:t>
            </a:r>
            <a:r>
              <a:rPr lang="zh-CN" altLang="en-US" dirty="0">
                <a:latin typeface="等线" panose="02010600030101010101" pitchFamily="2" charset="-122"/>
                <a:ea typeface="等线" panose="02010600030101010101" pitchFamily="2" charset="-122"/>
              </a:rPr>
              <a:t>；</a:t>
            </a:r>
          </a:p>
          <a:p>
            <a:pPr marL="0" indent="0">
              <a:buNone/>
            </a:pPr>
            <a:r>
              <a:rPr lang="en-US" altLang="zh-CN" dirty="0">
                <a:latin typeface="等线" panose="02010600030101010101" pitchFamily="2" charset="-122"/>
                <a:ea typeface="等线" panose="02010600030101010101" pitchFamily="2" charset="-122"/>
              </a:rPr>
              <a:t>        temp=*a</a:t>
            </a:r>
            <a:r>
              <a:rPr lang="zh-CN" altLang="en-US" dirty="0">
                <a:latin typeface="等线" panose="02010600030101010101" pitchFamily="2" charset="-122"/>
                <a:ea typeface="等线" panose="02010600030101010101" pitchFamily="2" charset="-122"/>
              </a:rPr>
              <a:t>；</a:t>
            </a:r>
          </a:p>
          <a:p>
            <a:pPr marL="0" indent="0">
              <a:buNone/>
            </a:pP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a=*b</a:t>
            </a:r>
            <a:r>
              <a:rPr lang="zh-CN" altLang="en-US" dirty="0">
                <a:latin typeface="等线" panose="02010600030101010101" pitchFamily="2" charset="-122"/>
                <a:ea typeface="等线" panose="02010600030101010101" pitchFamily="2" charset="-122"/>
              </a:rPr>
              <a:t>；</a:t>
            </a:r>
          </a:p>
          <a:p>
            <a:pPr marL="0" indent="0">
              <a:buNone/>
            </a:pP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b=temp</a:t>
            </a:r>
            <a:r>
              <a:rPr lang="zh-CN" altLang="en-US" dirty="0">
                <a:latin typeface="等线" panose="02010600030101010101" pitchFamily="2" charset="-122"/>
                <a:ea typeface="等线" panose="02010600030101010101" pitchFamily="2" charset="-122"/>
              </a:rPr>
              <a:t>；</a:t>
            </a:r>
          </a:p>
          <a:p>
            <a:pPr marL="0" indent="0">
              <a:buNone/>
            </a:pPr>
            <a:r>
              <a:rPr lang="en-US" altLang="zh-CN" dirty="0">
                <a:latin typeface="等线" panose="02010600030101010101" pitchFamily="2" charset="-122"/>
                <a:ea typeface="等线" panose="02010600030101010101" pitchFamily="2" charset="-122"/>
              </a:rPr>
              <a:t>     }</a:t>
            </a:r>
          </a:p>
        </p:txBody>
      </p:sp>
    </p:spTree>
    <p:extLst>
      <p:ext uri="{BB962C8B-B14F-4D97-AF65-F5344CB8AC3E}">
        <p14:creationId xmlns:p14="http://schemas.microsoft.com/office/powerpoint/2010/main" val="58428463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用</a:t>
            </a:r>
            <a:r>
              <a:rPr lang="en-US" altLang="zh-CN" dirty="0">
                <a:latin typeface="等线" panose="02010600030101010101" pitchFamily="2" charset="-122"/>
                <a:ea typeface="等线" panose="02010600030101010101" pitchFamily="2" charset="-122"/>
              </a:rPr>
              <a:t>Swap</a:t>
            </a:r>
            <a:r>
              <a:rPr lang="zh-CN" altLang="en-US" dirty="0">
                <a:latin typeface="等线" panose="02010600030101010101" pitchFamily="2" charset="-122"/>
                <a:ea typeface="等线" panose="02010600030101010101" pitchFamily="2" charset="-122"/>
              </a:rPr>
              <a:t>指令实现进程互斥</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为每个临界资源设置一个共享布尔变量</a:t>
            </a:r>
            <a:r>
              <a:rPr lang="en-US" altLang="zh-CN" dirty="0">
                <a:latin typeface="等线" panose="02010600030101010101" pitchFamily="2" charset="-122"/>
                <a:ea typeface="等线" panose="02010600030101010101" pitchFamily="2" charset="-122"/>
              </a:rPr>
              <a:t>lock</a:t>
            </a:r>
            <a:r>
              <a:rPr lang="zh-CN" altLang="en-US" dirty="0">
                <a:latin typeface="等线" panose="02010600030101010101" pitchFamily="2" charset="-122"/>
                <a:ea typeface="等线" panose="02010600030101010101" pitchFamily="2" charset="-122"/>
              </a:rPr>
              <a:t>表示临界资源状态；再设置一个局部布尔变量</a:t>
            </a:r>
            <a:r>
              <a:rPr lang="en-US" altLang="zh-CN" dirty="0">
                <a:latin typeface="等线" panose="02010600030101010101" pitchFamily="2" charset="-122"/>
                <a:ea typeface="等线" panose="02010600030101010101" pitchFamily="2" charset="-122"/>
              </a:rPr>
              <a:t>key</a:t>
            </a:r>
            <a:r>
              <a:rPr lang="zh-CN" altLang="en-US" dirty="0">
                <a:latin typeface="等线" panose="02010600030101010101" pitchFamily="2" charset="-122"/>
                <a:ea typeface="等线" panose="02010600030101010101" pitchFamily="2" charset="-122"/>
              </a:rPr>
              <a:t>用于与</a:t>
            </a:r>
            <a:r>
              <a:rPr lang="en-US" altLang="zh-CN" dirty="0">
                <a:latin typeface="等线" panose="02010600030101010101" pitchFamily="2" charset="-122"/>
                <a:ea typeface="等线" panose="02010600030101010101" pitchFamily="2" charset="-122"/>
              </a:rPr>
              <a:t>lock</a:t>
            </a:r>
            <a:r>
              <a:rPr lang="zh-CN" altLang="en-US" dirty="0">
                <a:latin typeface="等线" panose="02010600030101010101" pitchFamily="2" charset="-122"/>
                <a:ea typeface="等线" panose="02010600030101010101" pitchFamily="2" charset="-122"/>
              </a:rPr>
              <a:t>交换信息。算法如下：</a:t>
            </a:r>
          </a:p>
        </p:txBody>
      </p:sp>
      <p:sp>
        <p:nvSpPr>
          <p:cNvPr id="3" name="文本框 2">
            <a:extLst>
              <a:ext uri="{FF2B5EF4-FFF2-40B4-BE49-F238E27FC236}">
                <a16:creationId xmlns:a16="http://schemas.microsoft.com/office/drawing/2014/main" id="{EACE2732-998D-10AB-508F-E313C6C4835A}"/>
              </a:ext>
            </a:extLst>
          </p:cNvPr>
          <p:cNvSpPr txBox="1"/>
          <p:nvPr/>
        </p:nvSpPr>
        <p:spPr>
          <a:xfrm>
            <a:off x="2666999" y="3048000"/>
            <a:ext cx="4383087" cy="3736216"/>
          </a:xfrm>
          <a:prstGeom prst="rect">
            <a:avLst/>
          </a:prstGeom>
          <a:noFill/>
          <a:ln w="12700">
            <a:solidFill>
              <a:srgbClr val="990000"/>
            </a:solidFill>
          </a:ln>
        </p:spPr>
        <p:txBody>
          <a:bodyPr wrap="square">
            <a:spAutoFit/>
          </a:bodyPr>
          <a:lstStyle/>
          <a:p>
            <a:pPr marL="457200" lvl="1" indent="0" algn="ctr">
              <a:lnSpc>
                <a:spcPct val="150000"/>
              </a:lnSpc>
              <a:buNone/>
            </a:pPr>
            <a:r>
              <a:rPr lang="zh-CN" altLang="en-US" sz="2000" b="1" dirty="0">
                <a:latin typeface="等线" panose="02010600030101010101" pitchFamily="2" charset="-122"/>
                <a:ea typeface="等线" panose="02010600030101010101" pitchFamily="2" charset="-122"/>
              </a:rPr>
              <a:t> ┆</a:t>
            </a:r>
          </a:p>
          <a:p>
            <a:pPr marL="457200" lvl="1" indent="0" algn="ctr">
              <a:lnSpc>
                <a:spcPct val="150000"/>
              </a:lnSpc>
              <a:buNone/>
            </a:pPr>
            <a:r>
              <a:rPr lang="en-US" altLang="zh-CN" sz="2000" b="1" dirty="0">
                <a:latin typeface="等线" panose="02010600030101010101" pitchFamily="2" charset="-122"/>
                <a:ea typeface="等线" panose="02010600030101010101" pitchFamily="2" charset="-122"/>
              </a:rPr>
              <a:t>key=true</a:t>
            </a:r>
            <a:r>
              <a:rPr lang="zh-CN" altLang="en-US" sz="2000" b="1" dirty="0">
                <a:latin typeface="等线" panose="02010600030101010101" pitchFamily="2" charset="-122"/>
                <a:ea typeface="等线" panose="02010600030101010101" pitchFamily="2" charset="-122"/>
              </a:rPr>
              <a:t>；</a:t>
            </a:r>
          </a:p>
          <a:p>
            <a:pPr marL="457200" lvl="1" indent="0" algn="ctr">
              <a:lnSpc>
                <a:spcPct val="150000"/>
              </a:lnSpc>
              <a:buNone/>
            </a:pPr>
            <a:r>
              <a:rPr lang="en-US" altLang="zh-CN" sz="2000" b="1" dirty="0">
                <a:latin typeface="等线" panose="02010600030101010101" pitchFamily="2" charset="-122"/>
                <a:ea typeface="等线" panose="02010600030101010101" pitchFamily="2" charset="-122"/>
              </a:rPr>
              <a:t>while(key</a:t>
            </a:r>
            <a:r>
              <a:rPr lang="zh-CN" altLang="en-US" sz="2000" b="1" dirty="0">
                <a:latin typeface="等线" panose="02010600030101010101" pitchFamily="2" charset="-122"/>
                <a:ea typeface="等线" panose="02010600030101010101" pitchFamily="2" charset="-122"/>
              </a:rPr>
              <a:t>！</a:t>
            </a:r>
            <a:r>
              <a:rPr lang="en-US" altLang="zh-CN" sz="2000" b="1" dirty="0">
                <a:latin typeface="等线" panose="02010600030101010101" pitchFamily="2" charset="-122"/>
                <a:ea typeface="等线" panose="02010600030101010101" pitchFamily="2" charset="-122"/>
              </a:rPr>
              <a:t>=false) { </a:t>
            </a:r>
          </a:p>
          <a:p>
            <a:pPr marL="457200" lvl="1" indent="0" algn="ctr">
              <a:lnSpc>
                <a:spcPct val="150000"/>
              </a:lnSpc>
              <a:buNone/>
            </a:pPr>
            <a:r>
              <a:rPr lang="en-US" altLang="zh-CN" sz="2000" b="1" dirty="0">
                <a:latin typeface="等线" panose="02010600030101010101" pitchFamily="2" charset="-122"/>
                <a:ea typeface="等线" panose="02010600030101010101" pitchFamily="2" charset="-122"/>
              </a:rPr>
              <a:t>Swap(&amp;lock</a:t>
            </a:r>
            <a:r>
              <a:rPr lang="zh-CN" altLang="en-US" sz="2000" b="1" dirty="0">
                <a:latin typeface="等线" panose="02010600030101010101" pitchFamily="2" charset="-122"/>
                <a:ea typeface="等线" panose="02010600030101010101" pitchFamily="2" charset="-122"/>
              </a:rPr>
              <a:t>，</a:t>
            </a:r>
            <a:r>
              <a:rPr lang="en-US" altLang="zh-CN" sz="2000" b="1" dirty="0">
                <a:latin typeface="等线" panose="02010600030101010101" pitchFamily="2" charset="-122"/>
                <a:ea typeface="等线" panose="02010600030101010101" pitchFamily="2" charset="-122"/>
              </a:rPr>
              <a:t>&amp;key)</a:t>
            </a:r>
            <a:r>
              <a:rPr lang="zh-CN" altLang="en-US" sz="2000" b="1" dirty="0">
                <a:latin typeface="等线" panose="02010600030101010101" pitchFamily="2" charset="-122"/>
                <a:ea typeface="等线" panose="02010600030101010101" pitchFamily="2" charset="-122"/>
              </a:rPr>
              <a:t>；</a:t>
            </a:r>
            <a:r>
              <a:rPr lang="en-US" altLang="zh-CN" sz="2000" b="1" dirty="0">
                <a:latin typeface="等线" panose="02010600030101010101" pitchFamily="2" charset="-122"/>
                <a:ea typeface="等线" panose="02010600030101010101" pitchFamily="2" charset="-122"/>
              </a:rPr>
              <a:t>}</a:t>
            </a:r>
            <a:endParaRPr lang="zh-CN" altLang="en-US" sz="2000" b="1" dirty="0">
              <a:latin typeface="等线" panose="02010600030101010101" pitchFamily="2" charset="-122"/>
              <a:ea typeface="等线" panose="02010600030101010101" pitchFamily="2" charset="-122"/>
            </a:endParaRPr>
          </a:p>
          <a:p>
            <a:pPr marL="457200" lvl="1" indent="0" algn="ctr">
              <a:lnSpc>
                <a:spcPct val="150000"/>
              </a:lnSpc>
              <a:buNone/>
            </a:pPr>
            <a:r>
              <a:rPr lang="zh-CN" altLang="en-US" sz="2000" b="1" dirty="0">
                <a:latin typeface="等线" panose="02010600030101010101" pitchFamily="2" charset="-122"/>
                <a:ea typeface="等线" panose="02010600030101010101" pitchFamily="2" charset="-122"/>
              </a:rPr>
              <a:t>进程的临界区代码</a:t>
            </a:r>
            <a:r>
              <a:rPr lang="en-US" altLang="zh-CN" sz="2000" b="1" dirty="0">
                <a:latin typeface="等线" panose="02010600030101010101" pitchFamily="2" charset="-122"/>
                <a:ea typeface="等线" panose="02010600030101010101" pitchFamily="2" charset="-122"/>
              </a:rPr>
              <a:t>CS </a:t>
            </a:r>
            <a:r>
              <a:rPr lang="zh-CN" altLang="en-US" sz="2000" b="1" dirty="0">
                <a:latin typeface="等线" panose="02010600030101010101" pitchFamily="2" charset="-122"/>
                <a:ea typeface="等线" panose="02010600030101010101" pitchFamily="2" charset="-122"/>
              </a:rPr>
              <a:t>；</a:t>
            </a:r>
          </a:p>
          <a:p>
            <a:pPr marL="457200" lvl="1" indent="0" algn="ctr">
              <a:lnSpc>
                <a:spcPct val="150000"/>
              </a:lnSpc>
              <a:buNone/>
            </a:pPr>
            <a:r>
              <a:rPr lang="en-US" altLang="zh-CN" sz="2000" b="1" dirty="0">
                <a:latin typeface="等线" panose="02010600030101010101" pitchFamily="2" charset="-122"/>
                <a:ea typeface="等线" panose="02010600030101010101" pitchFamily="2" charset="-122"/>
              </a:rPr>
              <a:t>lock=false </a:t>
            </a:r>
            <a:r>
              <a:rPr lang="zh-CN" altLang="en-US" sz="2000" b="1" dirty="0">
                <a:latin typeface="等线" panose="02010600030101010101" pitchFamily="2" charset="-122"/>
                <a:ea typeface="等线" panose="02010600030101010101" pitchFamily="2" charset="-122"/>
              </a:rPr>
              <a:t>；</a:t>
            </a:r>
          </a:p>
          <a:p>
            <a:pPr marL="457200" lvl="1" indent="0" algn="ctr">
              <a:lnSpc>
                <a:spcPct val="150000"/>
              </a:lnSpc>
              <a:buNone/>
            </a:pPr>
            <a:r>
              <a:rPr lang="zh-CN" altLang="en-US" sz="2000" b="1" dirty="0">
                <a:latin typeface="等线" panose="02010600030101010101" pitchFamily="2" charset="-122"/>
                <a:ea typeface="等线" panose="02010600030101010101" pitchFamily="2" charset="-122"/>
              </a:rPr>
              <a:t>进程的其他代码；</a:t>
            </a:r>
          </a:p>
          <a:p>
            <a:pPr marL="457200" lvl="1" indent="0" algn="ctr">
              <a:lnSpc>
                <a:spcPct val="150000"/>
              </a:lnSpc>
              <a:buNone/>
            </a:pPr>
            <a:r>
              <a:rPr lang="zh-CN" altLang="en-US" sz="2000" b="1" dirty="0">
                <a:latin typeface="等线" panose="02010600030101010101" pitchFamily="2" charset="-122"/>
                <a:ea typeface="等线" panose="02010600030101010101" pitchFamily="2" charset="-122"/>
              </a:rPr>
              <a:t>    ┆</a:t>
            </a:r>
            <a:endParaRPr lang="zh-CN" altLang="en-US" sz="2000" dirty="0"/>
          </a:p>
        </p:txBody>
      </p:sp>
    </p:spTree>
    <p:extLst>
      <p:ext uri="{BB962C8B-B14F-4D97-AF65-F5344CB8AC3E}">
        <p14:creationId xmlns:p14="http://schemas.microsoft.com/office/powerpoint/2010/main" val="167486185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锁机制</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锁是一个代表资源状态的变量，通常用</a:t>
            </a:r>
            <a:r>
              <a:rPr lang="en-US" altLang="zh-CN"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表示资源可用（开锁），用</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表示资源已被占用（关锁）</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在使用临界资源前需先考察锁变量的值，如果值为</a:t>
            </a:r>
            <a:r>
              <a:rPr lang="en-US" altLang="zh-CN"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则将锁设置为</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（关锁），如果值为</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则回到第一步重新考察锁变量的值。当进程使用完资源后，应将锁设置为</a:t>
            </a:r>
            <a:r>
              <a:rPr lang="en-US" altLang="zh-CN"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（开锁）</a:t>
            </a:r>
          </a:p>
        </p:txBody>
      </p:sp>
    </p:spTree>
    <p:extLst>
      <p:ext uri="{BB962C8B-B14F-4D97-AF65-F5344CB8AC3E}">
        <p14:creationId xmlns:p14="http://schemas.microsoft.com/office/powerpoint/2010/main" val="352894401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上锁与开锁原语</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3489325" cy="5343525"/>
          </a:xfrm>
          <a:ln w="12700"/>
        </p:spPr>
        <p:txBody>
          <a:bodyPr vert="horz" wrap="square" lIns="90487" tIns="44450" rIns="90487" bIns="44450" anchor="t"/>
          <a:lstStyle/>
          <a:p>
            <a:pPr>
              <a:buFont typeface="Wingdings" panose="05000000000000000000" pitchFamily="2" charset="2"/>
              <a:buChar char="n"/>
            </a:pPr>
            <a:r>
              <a:rPr lang="en-US" altLang="zh-CN" dirty="0">
                <a:latin typeface="等线" panose="02010600030101010101" pitchFamily="2" charset="-122"/>
                <a:ea typeface="等线" panose="02010600030101010101" pitchFamily="2" charset="-122"/>
              </a:rPr>
              <a:t>lock</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w</a:t>
            </a:r>
            <a:r>
              <a:rPr lang="zh-CN" altLang="en-US" dirty="0">
                <a:latin typeface="等线" panose="02010600030101010101" pitchFamily="2" charset="-122"/>
                <a:ea typeface="等线" panose="02010600030101010101" pitchFamily="2" charset="-122"/>
              </a:rPr>
              <a:t>）</a:t>
            </a:r>
          </a:p>
          <a:p>
            <a:pPr>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a:t>
            </a:r>
          </a:p>
          <a:p>
            <a:pPr>
              <a:buFont typeface="Wingdings" panose="05000000000000000000" pitchFamily="2" charset="2"/>
              <a:buChar char="n"/>
            </a:pPr>
            <a:r>
              <a:rPr lang="en-US" altLang="zh-CN" dirty="0">
                <a:latin typeface="等线" panose="02010600030101010101" pitchFamily="2" charset="-122"/>
                <a:ea typeface="等线" panose="02010600030101010101" pitchFamily="2" charset="-122"/>
              </a:rPr>
              <a:t>    while</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w==1</a:t>
            </a:r>
            <a:r>
              <a:rPr lang="zh-CN" altLang="en-US" dirty="0">
                <a:latin typeface="等线" panose="02010600030101010101" pitchFamily="2" charset="-122"/>
                <a:ea typeface="等线" panose="02010600030101010101" pitchFamily="2" charset="-122"/>
              </a:rPr>
              <a:t>）；</a:t>
            </a:r>
          </a:p>
          <a:p>
            <a:pPr>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w = 1</a:t>
            </a:r>
            <a:r>
              <a:rPr lang="zh-CN" altLang="en-US" dirty="0">
                <a:latin typeface="等线" panose="02010600030101010101" pitchFamily="2" charset="-122"/>
                <a:ea typeface="等线" panose="02010600030101010101" pitchFamily="2" charset="-122"/>
              </a:rPr>
              <a:t>；</a:t>
            </a:r>
          </a:p>
          <a:p>
            <a:pPr>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a:t>
            </a:r>
          </a:p>
        </p:txBody>
      </p:sp>
      <p:sp>
        <p:nvSpPr>
          <p:cNvPr id="2" name="文本占位符 340994">
            <a:extLst>
              <a:ext uri="{FF2B5EF4-FFF2-40B4-BE49-F238E27FC236}">
                <a16:creationId xmlns:a16="http://schemas.microsoft.com/office/drawing/2014/main" id="{0463FD14-B752-3CD3-3591-373A9BE6E5E2}"/>
              </a:ext>
            </a:extLst>
          </p:cNvPr>
          <p:cNvSpPr txBox="1">
            <a:spLocks/>
          </p:cNvSpPr>
          <p:nvPr/>
        </p:nvSpPr>
        <p:spPr bwMode="auto">
          <a:xfrm>
            <a:off x="4344987" y="1207498"/>
            <a:ext cx="3948113"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en-US" altLang="zh-CN" kern="0">
                <a:latin typeface="等线" panose="02010600030101010101" pitchFamily="2" charset="-122"/>
                <a:ea typeface="等线" panose="02010600030101010101" pitchFamily="2" charset="-122"/>
              </a:rPr>
              <a:t>unlock</a:t>
            </a:r>
            <a:r>
              <a:rPr lang="zh-CN" altLang="en-US" kern="0">
                <a:latin typeface="等线" panose="02010600030101010101" pitchFamily="2" charset="-122"/>
                <a:ea typeface="等线" panose="02010600030101010101" pitchFamily="2" charset="-122"/>
              </a:rPr>
              <a:t>（</a:t>
            </a:r>
            <a:r>
              <a:rPr lang="en-US" altLang="zh-CN" kern="0">
                <a:latin typeface="等线" panose="02010600030101010101" pitchFamily="2" charset="-122"/>
                <a:ea typeface="等线" panose="02010600030101010101" pitchFamily="2" charset="-122"/>
              </a:rPr>
              <a:t>w</a:t>
            </a:r>
            <a:r>
              <a:rPr lang="zh-CN" altLang="en-US" kern="0">
                <a:latin typeface="等线" panose="02010600030101010101" pitchFamily="2" charset="-122"/>
                <a:ea typeface="等线" panose="02010600030101010101" pitchFamily="2" charset="-122"/>
              </a:rPr>
              <a:t>）</a:t>
            </a:r>
          </a:p>
          <a:p>
            <a:pPr>
              <a:buFont typeface="Wingdings" panose="05000000000000000000" pitchFamily="2" charset="2"/>
              <a:buChar char="n"/>
            </a:pPr>
            <a:r>
              <a:rPr lang="zh-CN" altLang="en-US" kern="0">
                <a:latin typeface="等线" panose="02010600030101010101" pitchFamily="2" charset="-122"/>
                <a:ea typeface="等线" panose="02010600030101010101" pitchFamily="2" charset="-122"/>
              </a:rPr>
              <a:t> </a:t>
            </a:r>
            <a:r>
              <a:rPr lang="en-US" altLang="zh-CN" kern="0">
                <a:latin typeface="等线" panose="02010600030101010101" pitchFamily="2" charset="-122"/>
                <a:ea typeface="等线" panose="02010600030101010101" pitchFamily="2" charset="-122"/>
              </a:rPr>
              <a:t>{ </a:t>
            </a:r>
          </a:p>
          <a:p>
            <a:pPr>
              <a:buFont typeface="Wingdings" panose="05000000000000000000" pitchFamily="2" charset="2"/>
              <a:buChar char="n"/>
            </a:pPr>
            <a:r>
              <a:rPr lang="en-US" altLang="zh-CN" kern="0">
                <a:latin typeface="等线" panose="02010600030101010101" pitchFamily="2" charset="-122"/>
                <a:ea typeface="等线" panose="02010600030101010101" pitchFamily="2" charset="-122"/>
              </a:rPr>
              <a:t>     w = 0</a:t>
            </a:r>
            <a:r>
              <a:rPr lang="zh-CN" altLang="en-US" kern="0">
                <a:latin typeface="等线" panose="02010600030101010101" pitchFamily="2" charset="-122"/>
                <a:ea typeface="等线" panose="02010600030101010101" pitchFamily="2" charset="-122"/>
              </a:rPr>
              <a:t>；</a:t>
            </a:r>
          </a:p>
          <a:p>
            <a:pPr>
              <a:buFont typeface="Wingdings" panose="05000000000000000000" pitchFamily="2" charset="2"/>
              <a:buChar char="n"/>
            </a:pPr>
            <a:r>
              <a:rPr lang="zh-CN" altLang="en-US" kern="0">
                <a:latin typeface="等线" panose="02010600030101010101" pitchFamily="2" charset="-122"/>
                <a:ea typeface="等线" panose="02010600030101010101" pitchFamily="2" charset="-122"/>
              </a:rPr>
              <a:t> </a:t>
            </a:r>
            <a:r>
              <a:rPr lang="en-US" altLang="zh-CN" kern="0">
                <a:latin typeface="等线" panose="02010600030101010101" pitchFamily="2" charset="-122"/>
                <a:ea typeface="等线" panose="02010600030101010101" pitchFamily="2" charset="-122"/>
              </a:rPr>
              <a:t>}</a:t>
            </a:r>
            <a:endParaRPr lang="en-US" altLang="zh-CN"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715504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用锁机制实现互斥</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451725" cy="5343525"/>
          </a:xfrm>
          <a:ln w="12700"/>
        </p:spPr>
        <p:txBody>
          <a:bodyPr vert="horz" wrap="square" lIns="90487" tIns="44450" rIns="90487" bIns="44450" anchor="t"/>
          <a:lstStyle/>
          <a:p>
            <a:pPr marL="0" indent="0">
              <a:lnSpc>
                <a:spcPct val="150000"/>
              </a:lnSpc>
              <a:buNone/>
            </a:pPr>
            <a:r>
              <a:rPr lang="zh-CN" altLang="en-US" dirty="0">
                <a:latin typeface="等线" panose="02010600030101010101" pitchFamily="2" charset="-122"/>
                <a:ea typeface="等线" panose="02010600030101010101" pitchFamily="2" charset="-122"/>
              </a:rPr>
              <a:t>进程</a:t>
            </a:r>
            <a:r>
              <a:rPr lang="en-US" altLang="zh-CN" dirty="0">
                <a:latin typeface="等线" panose="02010600030101010101" pitchFamily="2" charset="-122"/>
                <a:ea typeface="等线" panose="02010600030101010101" pitchFamily="2" charset="-122"/>
              </a:rPr>
              <a:t>P1             		</a:t>
            </a:r>
            <a:r>
              <a:rPr lang="zh-CN" altLang="en-US" dirty="0">
                <a:latin typeface="等线" panose="02010600030101010101" pitchFamily="2" charset="-122"/>
                <a:ea typeface="等线" panose="02010600030101010101" pitchFamily="2" charset="-122"/>
              </a:rPr>
              <a:t>进程</a:t>
            </a:r>
            <a:r>
              <a:rPr lang="en-US" altLang="zh-CN" dirty="0">
                <a:latin typeface="等线" panose="02010600030101010101" pitchFamily="2" charset="-122"/>
                <a:ea typeface="等线" panose="02010600030101010101" pitchFamily="2" charset="-122"/>
              </a:rPr>
              <a:t>P2</a:t>
            </a:r>
          </a:p>
          <a:p>
            <a:pPr marL="0" indent="0">
              <a:lnSpc>
                <a:spcPct val="150000"/>
              </a:lnSpc>
              <a:buNone/>
            </a:pPr>
            <a:r>
              <a:rPr lang="en-US" altLang="zh-CN" dirty="0">
                <a:latin typeface="等线" panose="02010600030101010101" pitchFamily="2" charset="-122"/>
                <a:ea typeface="等线" panose="02010600030101010101" pitchFamily="2" charset="-122"/>
              </a:rPr>
              <a:t>  ┆                      		┆</a:t>
            </a:r>
          </a:p>
          <a:p>
            <a:pPr marL="0" indent="0">
              <a:lnSpc>
                <a:spcPct val="150000"/>
              </a:lnSpc>
              <a:buNone/>
            </a:pPr>
            <a:r>
              <a:rPr lang="en-US" altLang="zh-CN" dirty="0">
                <a:latin typeface="等线" panose="02010600030101010101" pitchFamily="2" charset="-122"/>
                <a:ea typeface="等线" panose="02010600030101010101" pitchFamily="2" charset="-122"/>
              </a:rPr>
              <a:t> lock(w)</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		lock(w)</a:t>
            </a:r>
            <a:r>
              <a:rPr lang="zh-CN" altLang="en-US" dirty="0">
                <a:latin typeface="等线" panose="02010600030101010101" pitchFamily="2" charset="-122"/>
                <a:ea typeface="等线" panose="02010600030101010101" pitchFamily="2" charset="-122"/>
              </a:rPr>
              <a:t>；</a:t>
            </a:r>
          </a:p>
          <a:p>
            <a:pPr marL="0" indent="0">
              <a:lnSpc>
                <a:spcPct val="150000"/>
              </a:lnSpc>
              <a:buNone/>
            </a:pPr>
            <a:r>
              <a:rPr lang="zh-CN" altLang="en-US" dirty="0">
                <a:latin typeface="等线" panose="02010600030101010101" pitchFamily="2" charset="-122"/>
                <a:ea typeface="等线" panose="02010600030101010101" pitchFamily="2" charset="-122"/>
              </a:rPr>
              <a:t>临界区；          </a:t>
            </a:r>
            <a:r>
              <a:rPr lang="en-US"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临界区；</a:t>
            </a:r>
          </a:p>
          <a:p>
            <a:pPr marL="0" indent="0">
              <a:lnSpc>
                <a:spcPct val="150000"/>
              </a:lnSpc>
              <a:buNone/>
            </a:pPr>
            <a:r>
              <a:rPr lang="en-US" altLang="zh-CN" dirty="0">
                <a:latin typeface="等线" panose="02010600030101010101" pitchFamily="2" charset="-122"/>
                <a:ea typeface="等线" panose="02010600030101010101" pitchFamily="2" charset="-122"/>
              </a:rPr>
              <a:t>unlock(w)</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		unlock(w)</a:t>
            </a:r>
            <a:r>
              <a:rPr lang="zh-CN" altLang="en-US" dirty="0">
                <a:latin typeface="等线" panose="02010600030101010101" pitchFamily="2" charset="-122"/>
                <a:ea typeface="等线" panose="02010600030101010101" pitchFamily="2" charset="-122"/>
              </a:rPr>
              <a:t>；</a:t>
            </a:r>
          </a:p>
          <a:p>
            <a:pPr marL="0" indent="0">
              <a:lnSpc>
                <a:spcPct val="150000"/>
              </a:lnSpc>
              <a:buNone/>
            </a:pPr>
            <a:r>
              <a:rPr lang="zh-CN" altLang="en-US" dirty="0">
                <a:latin typeface="等线" panose="02010600030101010101" pitchFamily="2" charset="-122"/>
                <a:ea typeface="等线" panose="02010600030101010101" pitchFamily="2" charset="-122"/>
              </a:rPr>
              <a:t>   ┆                       </a:t>
            </a:r>
            <a:r>
              <a:rPr lang="en-US"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a:t>
            </a:r>
          </a:p>
        </p:txBody>
      </p:sp>
      <p:sp>
        <p:nvSpPr>
          <p:cNvPr id="2" name="矩形 1">
            <a:extLst>
              <a:ext uri="{FF2B5EF4-FFF2-40B4-BE49-F238E27FC236}">
                <a16:creationId xmlns:a16="http://schemas.microsoft.com/office/drawing/2014/main" id="{D4839513-59FD-3A0C-1BC3-7324359AD481}"/>
              </a:ext>
            </a:extLst>
          </p:cNvPr>
          <p:cNvSpPr/>
          <p:nvPr/>
        </p:nvSpPr>
        <p:spPr bwMode="auto">
          <a:xfrm>
            <a:off x="357018" y="1295400"/>
            <a:ext cx="2386182" cy="3657600"/>
          </a:xfrm>
          <a:prstGeom prst="rect">
            <a:avLst/>
          </a:prstGeom>
          <a:noFill/>
          <a:ln w="25400">
            <a:solidFill>
              <a:srgbClr val="C00000"/>
            </a:solidFill>
            <a:round/>
          </a:ln>
        </p:spPr>
        <p:txBody>
          <a:bodyPr wrap="none" rtlCol="0" anchor="ctr">
            <a:spAutoFit/>
          </a:bodyPr>
          <a:lstStyle/>
          <a:p>
            <a:pPr algn="ctr"/>
            <a:endParaRPr lang="zh-CN" altLang="en-US"/>
          </a:p>
        </p:txBody>
      </p:sp>
      <p:sp>
        <p:nvSpPr>
          <p:cNvPr id="3" name="矩形 2">
            <a:extLst>
              <a:ext uri="{FF2B5EF4-FFF2-40B4-BE49-F238E27FC236}">
                <a16:creationId xmlns:a16="http://schemas.microsoft.com/office/drawing/2014/main" id="{7063F508-94BC-19C2-C3AE-54DFF1D3045D}"/>
              </a:ext>
            </a:extLst>
          </p:cNvPr>
          <p:cNvSpPr/>
          <p:nvPr/>
        </p:nvSpPr>
        <p:spPr bwMode="auto">
          <a:xfrm>
            <a:off x="3657600" y="1295400"/>
            <a:ext cx="2386182" cy="3657600"/>
          </a:xfrm>
          <a:prstGeom prst="rect">
            <a:avLst/>
          </a:prstGeom>
          <a:noFill/>
          <a:ln w="25400">
            <a:solidFill>
              <a:srgbClr val="C00000"/>
            </a:solidFill>
            <a:round/>
          </a:ln>
        </p:spPr>
        <p:txBody>
          <a:bodyPr wrap="none" rtlCol="0" anchor="ctr">
            <a:spAutoFit/>
          </a:bodyPr>
          <a:lstStyle/>
          <a:p>
            <a:pPr algn="ctr"/>
            <a:endParaRPr lang="zh-CN" altLang="en-US"/>
          </a:p>
        </p:txBody>
      </p:sp>
    </p:spTree>
    <p:extLst>
      <p:ext uri="{BB962C8B-B14F-4D97-AF65-F5344CB8AC3E}">
        <p14:creationId xmlns:p14="http://schemas.microsoft.com/office/powerpoint/2010/main" val="189279460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自旋锁</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990600"/>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自旋锁是专为防止多处理器并发而引入的一种锁，它在内核中大量应用于中断处理等部分，因为中断处理程序中不允许睡眠</a:t>
            </a:r>
          </a:p>
          <a:p>
            <a:pPr>
              <a:lnSpc>
                <a:spcPct val="150000"/>
              </a:lnSpc>
              <a:buFont typeface="Wingdings" panose="05000000000000000000" pitchFamily="2" charset="2"/>
              <a:buChar char="n"/>
            </a:pPr>
            <a:r>
              <a:rPr lang="zh-CN" altLang="en-US">
                <a:latin typeface="等线" panose="02010600030101010101" pitchFamily="2" charset="-122"/>
                <a:ea typeface="等线" panose="02010600030101010101" pitchFamily="2" charset="-122"/>
              </a:rPr>
              <a:t>每个自旋</a:t>
            </a:r>
            <a:r>
              <a:rPr lang="zh-CN" altLang="en-US" dirty="0">
                <a:latin typeface="等线" panose="02010600030101010101" pitchFamily="2" charset="-122"/>
                <a:ea typeface="等线" panose="02010600030101010101" pitchFamily="2" charset="-122"/>
              </a:rPr>
              <a:t>锁最多只能被一个内核任务持有，如果一个内核任务试图请求一个已被争用</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已经被持有</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的自旋锁，那么这个任务就会一直进行忙循环</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旋转</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等待锁重新可用。要是锁未被争用，请求它的内核任务便能立刻得到它并且继续进行</a:t>
            </a:r>
          </a:p>
          <a:p>
            <a:pPr>
              <a:lnSpc>
                <a:spcPct val="150000"/>
              </a:lnSpc>
              <a:buFont typeface="Wingdings" panose="05000000000000000000" pitchFamily="2" charset="2"/>
              <a:buChar char="n"/>
            </a:pPr>
            <a:r>
              <a:rPr lang="zh-CN" altLang="en-US">
                <a:latin typeface="等线" panose="02010600030101010101" pitchFamily="2" charset="-122"/>
                <a:ea typeface="等线" panose="02010600030101010101" pitchFamily="2" charset="-122"/>
              </a:rPr>
              <a:t>自旋锁适用于对锁的竞争不激烈，且锁的占用时间较短的场景</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1502946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信号量</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信号量是由荷兰科学家</a:t>
            </a:r>
            <a:r>
              <a:rPr lang="en-US" altLang="zh-CN" dirty="0">
                <a:latin typeface="等线" panose="02010600030101010101" pitchFamily="2" charset="-122"/>
                <a:ea typeface="等线" panose="02010600030101010101" pitchFamily="2" charset="-122"/>
              </a:rPr>
              <a:t>Dijkstra</a:t>
            </a:r>
            <a:r>
              <a:rPr lang="zh-CN" altLang="en-US" dirty="0">
                <a:latin typeface="等线" panose="02010600030101010101" pitchFamily="2" charset="-122"/>
                <a:ea typeface="等线" panose="02010600030101010101" pitchFamily="2" charset="-122"/>
              </a:rPr>
              <a:t>提出的，是一种卓有成效的进程同步机制</a:t>
            </a:r>
          </a:p>
        </p:txBody>
      </p:sp>
    </p:spTree>
    <p:extLst>
      <p:ext uri="{BB962C8B-B14F-4D97-AF65-F5344CB8AC3E}">
        <p14:creationId xmlns:p14="http://schemas.microsoft.com/office/powerpoint/2010/main" val="417643085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信号量的定义</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信号量由两个成员（</a:t>
            </a: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q</a:t>
            </a:r>
            <a:r>
              <a:rPr lang="zh-CN" altLang="en-US" dirty="0">
                <a:latin typeface="等线" panose="02010600030101010101" pitchFamily="2" charset="-122"/>
                <a:ea typeface="等线" panose="02010600030101010101" pitchFamily="2" charset="-122"/>
              </a:rPr>
              <a:t>）组成，其中</a:t>
            </a: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是一个具有非负初值的整型变量，</a:t>
            </a:r>
            <a:r>
              <a:rPr lang="en-US" altLang="zh-CN" dirty="0">
                <a:latin typeface="等线" panose="02010600030101010101" pitchFamily="2" charset="-122"/>
                <a:ea typeface="等线" panose="02010600030101010101" pitchFamily="2" charset="-122"/>
              </a:rPr>
              <a:t>q</a:t>
            </a:r>
            <a:r>
              <a:rPr lang="zh-CN" altLang="en-US" dirty="0">
                <a:latin typeface="等线" panose="02010600030101010101" pitchFamily="2" charset="-122"/>
                <a:ea typeface="等线" panose="02010600030101010101" pitchFamily="2" charset="-122"/>
              </a:rPr>
              <a:t>是一个初始状态为空的队列。又称信号灯</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除信号量的初值外，信号量的值仅能由</a:t>
            </a: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操作（又称为</a:t>
            </a:r>
            <a:r>
              <a:rPr lang="en-US" altLang="zh-CN" dirty="0">
                <a:latin typeface="等线" panose="02010600030101010101" pitchFamily="2" charset="-122"/>
                <a:ea typeface="等线" panose="02010600030101010101" pitchFamily="2" charset="-122"/>
              </a:rPr>
              <a:t>wait</a:t>
            </a:r>
            <a:r>
              <a:rPr lang="zh-CN" altLang="en-US" dirty="0">
                <a:latin typeface="等线" panose="02010600030101010101" pitchFamily="2" charset="-122"/>
                <a:ea typeface="等线" panose="02010600030101010101" pitchFamily="2" charset="-122"/>
              </a:rPr>
              <a:t>操作）和</a:t>
            </a:r>
            <a:r>
              <a:rPr lang="en-US" altLang="zh-CN" dirty="0">
                <a:latin typeface="等线" panose="02010600030101010101" pitchFamily="2" charset="-122"/>
                <a:ea typeface="等线" panose="02010600030101010101" pitchFamily="2" charset="-122"/>
              </a:rPr>
              <a:t>V</a:t>
            </a:r>
            <a:r>
              <a:rPr lang="zh-CN" altLang="en-US" dirty="0">
                <a:latin typeface="等线" panose="02010600030101010101" pitchFamily="2" charset="-122"/>
                <a:ea typeface="等线" panose="02010600030101010101" pitchFamily="2" charset="-122"/>
              </a:rPr>
              <a:t>操作（又称为</a:t>
            </a:r>
            <a:r>
              <a:rPr lang="en-US" altLang="zh-CN" dirty="0">
                <a:latin typeface="等线" panose="02010600030101010101" pitchFamily="2" charset="-122"/>
                <a:ea typeface="等线" panose="02010600030101010101" pitchFamily="2" charset="-122"/>
              </a:rPr>
              <a:t>signal</a:t>
            </a:r>
            <a:r>
              <a:rPr lang="zh-CN" altLang="en-US" dirty="0">
                <a:latin typeface="等线" panose="02010600030101010101" pitchFamily="2" charset="-122"/>
                <a:ea typeface="等线" panose="02010600030101010101" pitchFamily="2" charset="-122"/>
              </a:rPr>
              <a:t>操作）改变</a:t>
            </a:r>
          </a:p>
        </p:txBody>
      </p:sp>
    </p:spTree>
    <p:extLst>
      <p:ext uri="{BB962C8B-B14F-4D97-AF65-F5344CB8AC3E}">
        <p14:creationId xmlns:p14="http://schemas.microsoft.com/office/powerpoint/2010/main" val="398558568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信号量的物理含义</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信号量中的整型变量</a:t>
            </a: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表示系统中某类资源的数目</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当其值大于</a:t>
            </a:r>
            <a:r>
              <a:rPr lang="en-US" altLang="zh-CN"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时，表示系统中当前可用资源的数目</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当其值小于</a:t>
            </a:r>
            <a:r>
              <a:rPr lang="en-US" altLang="zh-CN"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时，其绝对值表示系统中因请求该类资源而被阻塞的进程数目</a:t>
            </a:r>
          </a:p>
        </p:txBody>
      </p:sp>
    </p:spTree>
    <p:extLst>
      <p:ext uri="{BB962C8B-B14F-4D97-AF65-F5344CB8AC3E}">
        <p14:creationId xmlns:p14="http://schemas.microsoft.com/office/powerpoint/2010/main" val="226853520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操作</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设</a:t>
            </a: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为一个信号量，</a:t>
            </a: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）执行时主要完成下述动作：</a:t>
            </a: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a:t>
            </a:r>
          </a:p>
          <a:p>
            <a:pPr>
              <a:lnSpc>
                <a:spcPct val="150000"/>
              </a:lnSpc>
              <a:buFont typeface="Wingdings" panose="05000000000000000000" pitchFamily="2" charset="2"/>
              <a:buChar char="n"/>
            </a:pPr>
            <a:r>
              <a:rPr lang="en-US" altLang="zh-CN" dirty="0">
                <a:latin typeface="等线" panose="02010600030101010101" pitchFamily="2" charset="-122"/>
                <a:ea typeface="等线" panose="02010600030101010101" pitchFamily="2" charset="-122"/>
              </a:rPr>
              <a:t>if</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设置进程状态为等待；</a:t>
            </a: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                     将进程放入信号量等待队列；</a:t>
            </a: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                     转调度程序；</a:t>
            </a:r>
            <a:r>
              <a:rPr lang="en-US" altLang="zh-CN" dirty="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420717333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进程同步与通信</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987287"/>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在并行程序中，进程之间的相互制约关系体现在如下两个方面：</a:t>
            </a:r>
          </a:p>
          <a:p>
            <a:pPr lvl="1">
              <a:lnSpc>
                <a:spcPct val="150000"/>
              </a:lnSpc>
            </a:pPr>
            <a:r>
              <a:rPr lang="zh-CN" altLang="en-US" dirty="0">
                <a:latin typeface="等线" panose="02010600030101010101" pitchFamily="2" charset="-122"/>
                <a:ea typeface="等线" panose="02010600030101010101" pitchFamily="2" charset="-122"/>
              </a:rPr>
              <a:t>直接制约关系：合作进程之间产生的制约关系</a:t>
            </a:r>
          </a:p>
          <a:p>
            <a:pPr lvl="1">
              <a:lnSpc>
                <a:spcPct val="150000"/>
              </a:lnSpc>
            </a:pPr>
            <a:r>
              <a:rPr lang="zh-CN" altLang="en-US" dirty="0">
                <a:latin typeface="等线" panose="02010600030101010101" pitchFamily="2" charset="-122"/>
                <a:ea typeface="等线" panose="02010600030101010101" pitchFamily="2" charset="-122"/>
              </a:rPr>
              <a:t>间接制约关系：共享资源产生的制约关系</a:t>
            </a:r>
          </a:p>
          <a:p>
            <a:pPr marL="0" indent="0">
              <a:buNone/>
            </a:pP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3323137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en-US" altLang="zh-CN" dirty="0">
                <a:latin typeface="等线" panose="02010600030101010101" pitchFamily="2" charset="-122"/>
                <a:ea typeface="等线" panose="02010600030101010101" pitchFamily="2" charset="-122"/>
              </a:rPr>
              <a:t>V</a:t>
            </a:r>
            <a:r>
              <a:rPr lang="zh-CN" altLang="en-US" dirty="0">
                <a:latin typeface="等线" panose="02010600030101010101" pitchFamily="2" charset="-122"/>
                <a:ea typeface="等线" panose="02010600030101010101" pitchFamily="2" charset="-122"/>
              </a:rPr>
              <a:t>操作</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en-US" altLang="zh-CN" dirty="0">
                <a:latin typeface="等线" panose="02010600030101010101" pitchFamily="2" charset="-122"/>
                <a:ea typeface="等线" panose="02010600030101010101" pitchFamily="2" charset="-122"/>
              </a:rPr>
              <a:t>V(S)</a:t>
            </a:r>
            <a:r>
              <a:rPr lang="zh-CN" altLang="en-US" dirty="0">
                <a:latin typeface="等线" panose="02010600030101010101" pitchFamily="2" charset="-122"/>
                <a:ea typeface="等线" panose="02010600030101010101" pitchFamily="2" charset="-122"/>
              </a:rPr>
              <a:t>执行时主要完成下述动作：</a:t>
            </a:r>
          </a:p>
          <a:p>
            <a:pPr>
              <a:lnSpc>
                <a:spcPct val="150000"/>
              </a:lnSpc>
              <a:buFont typeface="Wingdings" panose="05000000000000000000" pitchFamily="2" charset="2"/>
              <a:buChar char="n"/>
            </a:pP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a:t>
            </a:r>
          </a:p>
          <a:p>
            <a:pPr>
              <a:lnSpc>
                <a:spcPct val="150000"/>
              </a:lnSpc>
              <a:buFont typeface="Wingdings" panose="05000000000000000000" pitchFamily="2" charset="2"/>
              <a:buChar char="n"/>
            </a:pPr>
            <a:r>
              <a:rPr lang="en-US" altLang="zh-CN" dirty="0">
                <a:latin typeface="等线" panose="02010600030101010101" pitchFamily="2" charset="-122"/>
                <a:ea typeface="等线" panose="02010600030101010101" pitchFamily="2" charset="-122"/>
              </a:rPr>
              <a:t>if</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S≤0</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将信号量等待队列中的第一个进程移出；</a:t>
            </a: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                   设置其状态为就绪状态并插入就绪队列；</a:t>
            </a: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                   然后再返回原进程继续执行；</a:t>
            </a:r>
            <a:r>
              <a:rPr lang="en-US" altLang="zh-CN" dirty="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31517719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注意事项</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操作可能阻塞执行进程，而</a:t>
            </a:r>
            <a:r>
              <a:rPr lang="en-US" altLang="zh-CN" dirty="0">
                <a:latin typeface="等线" panose="02010600030101010101" pitchFamily="2" charset="-122"/>
                <a:ea typeface="等线" panose="02010600030101010101" pitchFamily="2" charset="-122"/>
              </a:rPr>
              <a:t>V</a:t>
            </a:r>
            <a:r>
              <a:rPr lang="zh-CN" altLang="en-US" dirty="0">
                <a:latin typeface="等线" panose="02010600030101010101" pitchFamily="2" charset="-122"/>
                <a:ea typeface="等线" panose="02010600030101010101" pitchFamily="2" charset="-122"/>
              </a:rPr>
              <a:t>操作可以唤醒其他进程</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V</a:t>
            </a:r>
            <a:r>
              <a:rPr lang="zh-CN" altLang="en-US" dirty="0">
                <a:latin typeface="等线" panose="02010600030101010101" pitchFamily="2" charset="-122"/>
                <a:ea typeface="等线" panose="02010600030101010101" pitchFamily="2" charset="-122"/>
              </a:rPr>
              <a:t>操作在封锁中断的情况下执行，即一个进程在信号量上操作时，不会有别的进程同时修改该信号量。也就是说</a:t>
            </a: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V</a:t>
            </a:r>
            <a:r>
              <a:rPr lang="zh-CN" altLang="en-US" dirty="0">
                <a:latin typeface="等线" panose="02010600030101010101" pitchFamily="2" charset="-122"/>
                <a:ea typeface="等线" panose="02010600030101010101" pitchFamily="2" charset="-122"/>
              </a:rPr>
              <a:t>操作是原子操作</a:t>
            </a:r>
          </a:p>
        </p:txBody>
      </p:sp>
    </p:spTree>
    <p:extLst>
      <p:ext uri="{BB962C8B-B14F-4D97-AF65-F5344CB8AC3E}">
        <p14:creationId xmlns:p14="http://schemas.microsoft.com/office/powerpoint/2010/main" val="54970904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利用信号量实现互斥</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设</a:t>
            </a: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为两个进程</a:t>
            </a:r>
            <a:r>
              <a:rPr lang="en-US" altLang="zh-CN" dirty="0">
                <a:latin typeface="等线" panose="02010600030101010101" pitchFamily="2" charset="-122"/>
                <a:ea typeface="等线" panose="02010600030101010101" pitchFamily="2" charset="-122"/>
              </a:rPr>
              <a:t>P1</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P2</a:t>
            </a:r>
            <a:r>
              <a:rPr lang="zh-CN" altLang="en-US" dirty="0">
                <a:latin typeface="等线" panose="02010600030101010101" pitchFamily="2" charset="-122"/>
                <a:ea typeface="等线" panose="02010600030101010101" pitchFamily="2" charset="-122"/>
              </a:rPr>
              <a:t>实现互斥的信号量，</a:t>
            </a: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的初值应为</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（即可用资源数目为</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只需把临界区置于</a:t>
            </a: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）和</a:t>
            </a:r>
            <a:r>
              <a:rPr lang="en-US" altLang="zh-CN" dirty="0">
                <a:latin typeface="等线" panose="02010600030101010101" pitchFamily="2" charset="-122"/>
                <a:ea typeface="等线" panose="02010600030101010101" pitchFamily="2" charset="-122"/>
              </a:rPr>
              <a:t>V</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S</a:t>
            </a:r>
            <a:r>
              <a:rPr lang="zh-CN" altLang="en-US" dirty="0">
                <a:latin typeface="等线" panose="02010600030101010101" pitchFamily="2" charset="-122"/>
                <a:ea typeface="等线" panose="02010600030101010101" pitchFamily="2" charset="-122"/>
              </a:rPr>
              <a:t>）之间，即可实现两进程的互斥</a:t>
            </a:r>
          </a:p>
        </p:txBody>
      </p:sp>
    </p:spTree>
    <p:extLst>
      <p:ext uri="{BB962C8B-B14F-4D97-AF65-F5344CB8AC3E}">
        <p14:creationId xmlns:p14="http://schemas.microsoft.com/office/powerpoint/2010/main" val="238160942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互斥访问临界区的描述</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eaLnBrk="0" hangingPunct="0">
              <a:spcBef>
                <a:spcPct val="0"/>
              </a:spcBef>
              <a:buClrTx/>
              <a:buSzTx/>
              <a:buFontTx/>
              <a:buNone/>
            </a:pPr>
            <a:r>
              <a:rPr lang="zh-CN" altLang="en-US" dirty="0">
                <a:latin typeface="等线" panose="02010600030101010101" pitchFamily="2" charset="-122"/>
                <a:ea typeface="等线" panose="02010600030101010101" pitchFamily="2" charset="-122"/>
              </a:rPr>
              <a:t>进程</a:t>
            </a:r>
            <a:r>
              <a:rPr lang="en-US" altLang="zh-CN" dirty="0">
                <a:latin typeface="等线" panose="02010600030101010101" pitchFamily="2" charset="-122"/>
                <a:ea typeface="等线" panose="02010600030101010101" pitchFamily="2" charset="-122"/>
              </a:rPr>
              <a:t>P1：                    	</a:t>
            </a:r>
            <a:r>
              <a:rPr lang="zh-CN" altLang="en-US" dirty="0">
                <a:latin typeface="等线" panose="02010600030101010101" pitchFamily="2" charset="-122"/>
                <a:ea typeface="等线" panose="02010600030101010101" pitchFamily="2" charset="-122"/>
              </a:rPr>
              <a:t>进程</a:t>
            </a:r>
            <a:r>
              <a:rPr lang="en-US" altLang="zh-CN" dirty="0">
                <a:latin typeface="等线" panose="02010600030101010101" pitchFamily="2" charset="-122"/>
                <a:ea typeface="等线" panose="02010600030101010101" pitchFamily="2" charset="-122"/>
              </a:rPr>
              <a:t>P2：</a:t>
            </a:r>
          </a:p>
          <a:p>
            <a:pPr eaLnBrk="0" hangingPunct="0">
              <a:spcBef>
                <a:spcPct val="0"/>
              </a:spcBef>
              <a:buClrTx/>
              <a:buSzTx/>
              <a:buFontTx/>
              <a:buNone/>
            </a:pPr>
            <a:r>
              <a:rPr lang="en-US" altLang="zh-CN" dirty="0">
                <a:latin typeface="等线" panose="02010600030101010101" pitchFamily="2" charset="-122"/>
                <a:ea typeface="等线" panose="02010600030101010101" pitchFamily="2" charset="-122"/>
              </a:rPr>
              <a:t>              ┆                          	┆</a:t>
            </a:r>
            <a:endParaRPr lang="zh-CN" altLang="en-US" dirty="0">
              <a:latin typeface="等线" panose="02010600030101010101" pitchFamily="2" charset="-122"/>
              <a:ea typeface="等线" panose="02010600030101010101" pitchFamily="2" charset="-122"/>
            </a:endParaRPr>
          </a:p>
          <a:p>
            <a:pPr algn="just">
              <a:buFont typeface="Wingdings" panose="05000000000000000000" pitchFamily="2" charset="2"/>
              <a:buNone/>
            </a:pP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P(S);                     		P(S);</a:t>
            </a:r>
          </a:p>
          <a:p>
            <a:pPr algn="just">
              <a:buFont typeface="Wingdings" panose="05000000000000000000" pitchFamily="2" charset="2"/>
              <a:buNone/>
            </a:pPr>
            <a:r>
              <a:rPr lang="zh-CN" altLang="en-US" sz="2000" dirty="0">
                <a:latin typeface="等线" panose="02010600030101010101" pitchFamily="2" charset="-122"/>
                <a:ea typeface="等线" panose="02010600030101010101" pitchFamily="2" charset="-122"/>
              </a:rPr>
              <a:t>       进程</a:t>
            </a:r>
            <a:r>
              <a:rPr lang="en-US" altLang="zh-CN" sz="2000" dirty="0">
                <a:latin typeface="等线" panose="02010600030101010101" pitchFamily="2" charset="-122"/>
                <a:ea typeface="等线" panose="02010600030101010101" pitchFamily="2" charset="-122"/>
              </a:rPr>
              <a:t>P1</a:t>
            </a:r>
            <a:r>
              <a:rPr lang="zh-CN" altLang="en-US" sz="2000" dirty="0">
                <a:latin typeface="等线" panose="02010600030101010101" pitchFamily="2" charset="-122"/>
                <a:ea typeface="等线" panose="02010600030101010101" pitchFamily="2" charset="-122"/>
              </a:rPr>
              <a:t>的临界区；     </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进程</a:t>
            </a:r>
            <a:r>
              <a:rPr lang="en-US" altLang="zh-CN" sz="2000" dirty="0">
                <a:latin typeface="等线" panose="02010600030101010101" pitchFamily="2" charset="-122"/>
                <a:ea typeface="等线" panose="02010600030101010101" pitchFamily="2" charset="-122"/>
              </a:rPr>
              <a:t>P2</a:t>
            </a:r>
            <a:r>
              <a:rPr lang="zh-CN" altLang="en-US" sz="2000" dirty="0">
                <a:latin typeface="等线" panose="02010600030101010101" pitchFamily="2" charset="-122"/>
                <a:ea typeface="等线" panose="02010600030101010101" pitchFamily="2" charset="-122"/>
              </a:rPr>
              <a:t>的临界区；</a:t>
            </a:r>
          </a:p>
          <a:p>
            <a:pPr algn="just">
              <a:buFont typeface="Wingdings" panose="05000000000000000000" pitchFamily="2" charset="2"/>
              <a:buNone/>
            </a:pP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V(S)；                  	 	V(S)；</a:t>
            </a:r>
          </a:p>
          <a:p>
            <a:pPr algn="just">
              <a:buFont typeface="Wingdings" panose="05000000000000000000" pitchFamily="2" charset="2"/>
              <a:buNone/>
            </a:pPr>
            <a:r>
              <a:rPr lang="en-US" altLang="zh-CN" dirty="0">
                <a:latin typeface="等线" panose="02010600030101010101" pitchFamily="2" charset="-122"/>
                <a:ea typeface="等线" panose="02010600030101010101" pitchFamily="2" charset="-122"/>
              </a:rPr>
              <a:t>              ┆                         		┆</a:t>
            </a:r>
          </a:p>
        </p:txBody>
      </p:sp>
      <p:sp>
        <p:nvSpPr>
          <p:cNvPr id="2" name="矩形 1">
            <a:extLst>
              <a:ext uri="{FF2B5EF4-FFF2-40B4-BE49-F238E27FC236}">
                <a16:creationId xmlns:a16="http://schemas.microsoft.com/office/drawing/2014/main" id="{62C986D0-F789-4BD1-D46B-1D766083F7BD}"/>
              </a:ext>
            </a:extLst>
          </p:cNvPr>
          <p:cNvSpPr/>
          <p:nvPr/>
        </p:nvSpPr>
        <p:spPr bwMode="auto">
          <a:xfrm>
            <a:off x="396874" y="1066800"/>
            <a:ext cx="2727325" cy="3657600"/>
          </a:xfrm>
          <a:prstGeom prst="rect">
            <a:avLst/>
          </a:prstGeom>
          <a:noFill/>
          <a:ln w="25400">
            <a:solidFill>
              <a:srgbClr val="C00000"/>
            </a:solidFill>
            <a:round/>
          </a:ln>
        </p:spPr>
        <p:txBody>
          <a:bodyPr wrap="square" rtlCol="0" anchor="ctr">
            <a:spAutoFit/>
          </a:bodyPr>
          <a:lstStyle/>
          <a:p>
            <a:pPr algn="ctr"/>
            <a:endParaRPr lang="zh-CN" altLang="en-US"/>
          </a:p>
        </p:txBody>
      </p:sp>
      <p:sp>
        <p:nvSpPr>
          <p:cNvPr id="3" name="矩形 2">
            <a:extLst>
              <a:ext uri="{FF2B5EF4-FFF2-40B4-BE49-F238E27FC236}">
                <a16:creationId xmlns:a16="http://schemas.microsoft.com/office/drawing/2014/main" id="{785A34EC-EA8B-433D-5300-81B5F3A90D6B}"/>
              </a:ext>
            </a:extLst>
          </p:cNvPr>
          <p:cNvSpPr/>
          <p:nvPr/>
        </p:nvSpPr>
        <p:spPr bwMode="auto">
          <a:xfrm>
            <a:off x="3886200" y="1066800"/>
            <a:ext cx="2727325" cy="3657600"/>
          </a:xfrm>
          <a:prstGeom prst="rect">
            <a:avLst/>
          </a:prstGeom>
          <a:noFill/>
          <a:ln w="25400">
            <a:solidFill>
              <a:srgbClr val="C00000"/>
            </a:solidFill>
            <a:round/>
          </a:ln>
        </p:spPr>
        <p:txBody>
          <a:bodyPr wrap="square" rtlCol="0" anchor="ctr">
            <a:spAutoFit/>
          </a:bodyPr>
          <a:lstStyle/>
          <a:p>
            <a:pPr algn="ctr"/>
            <a:endParaRPr lang="zh-CN" altLang="en-US"/>
          </a:p>
        </p:txBody>
      </p:sp>
    </p:spTree>
    <p:extLst>
      <p:ext uri="{BB962C8B-B14F-4D97-AF65-F5344CB8AC3E}">
        <p14:creationId xmlns:p14="http://schemas.microsoft.com/office/powerpoint/2010/main" val="209361556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互斥信号量的取值范围</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若</a:t>
            </a:r>
            <a:r>
              <a:rPr lang="en-US" altLang="zh-CN"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个进程共享一个临界资源，信号量的取值范围有如下情况</a:t>
            </a:r>
            <a:endParaRPr lang="en-US" altLang="zh-CN" dirty="0">
              <a:latin typeface="等线" panose="02010600030101010101" pitchFamily="2" charset="-122"/>
              <a:ea typeface="等线" panose="02010600030101010101" pitchFamily="2" charset="-122"/>
            </a:endParaRPr>
          </a:p>
          <a:p>
            <a:pPr>
              <a:buFont typeface="Wingdings" panose="05000000000000000000" pitchFamily="2" charset="2"/>
              <a:buChar char="n"/>
            </a:pPr>
            <a:endParaRPr lang="en-US" altLang="zh-CN" dirty="0">
              <a:latin typeface="等线" panose="02010600030101010101" pitchFamily="2" charset="-122"/>
              <a:ea typeface="等线" panose="02010600030101010101" pitchFamily="2" charset="-122"/>
            </a:endParaRPr>
          </a:p>
          <a:p>
            <a:pPr lvl="1">
              <a:buFont typeface="Wingdings" panose="05000000000000000000" pitchFamily="2" charset="2"/>
              <a:buChar char="n"/>
            </a:pPr>
            <a:r>
              <a:rPr lang="zh-CN" altLang="en-US" b="1" dirty="0">
                <a:latin typeface="等线" panose="02010600030101010101" pitchFamily="2" charset="-122"/>
                <a:ea typeface="等线" panose="02010600030101010101" pitchFamily="2" charset="-122"/>
              </a:rPr>
              <a:t>若没有进程使用临界资源</a:t>
            </a:r>
            <a:r>
              <a:rPr lang="en-US" altLang="zh-CN" b="1" dirty="0">
                <a:latin typeface="等线" panose="02010600030101010101" pitchFamily="2" charset="-122"/>
                <a:ea typeface="等线" panose="02010600030101010101" pitchFamily="2" charset="-122"/>
              </a:rPr>
              <a:t>					</a:t>
            </a:r>
            <a:r>
              <a:rPr lang="en-US" altLang="zh-CN" b="1" u="sng" dirty="0">
                <a:solidFill>
                  <a:srgbClr val="C00000"/>
                </a:solidFill>
                <a:latin typeface="等线" panose="02010600030101010101" pitchFamily="2" charset="-122"/>
                <a:ea typeface="等线" panose="02010600030101010101" pitchFamily="2" charset="-122"/>
              </a:rPr>
              <a:t>1</a:t>
            </a:r>
            <a:endParaRPr lang="zh-CN" altLang="en-US" b="1" u="sng" dirty="0">
              <a:solidFill>
                <a:srgbClr val="C00000"/>
              </a:solidFill>
              <a:latin typeface="等线" panose="02010600030101010101" pitchFamily="2" charset="-122"/>
              <a:ea typeface="等线" panose="02010600030101010101" pitchFamily="2" charset="-122"/>
            </a:endParaRPr>
          </a:p>
          <a:p>
            <a:pPr lvl="1">
              <a:buFont typeface="Wingdings" panose="05000000000000000000" pitchFamily="2" charset="2"/>
              <a:buChar char="n"/>
            </a:pPr>
            <a:endParaRPr lang="en-US" altLang="zh-CN" b="1" dirty="0">
              <a:latin typeface="等线" panose="02010600030101010101" pitchFamily="2" charset="-122"/>
              <a:ea typeface="等线" panose="02010600030101010101" pitchFamily="2" charset="-122"/>
            </a:endParaRPr>
          </a:p>
          <a:p>
            <a:pPr lvl="1">
              <a:buFont typeface="Wingdings" panose="05000000000000000000" pitchFamily="2" charset="2"/>
              <a:buChar char="n"/>
            </a:pPr>
            <a:r>
              <a:rPr lang="zh-CN" altLang="en-US" b="1" dirty="0">
                <a:latin typeface="等线" panose="02010600030101010101" pitchFamily="2" charset="-122"/>
                <a:ea typeface="等线" panose="02010600030101010101" pitchFamily="2" charset="-122"/>
              </a:rPr>
              <a:t>若只有</a:t>
            </a:r>
            <a:r>
              <a:rPr lang="en-US" altLang="zh-CN" b="1" dirty="0">
                <a:latin typeface="等线" panose="02010600030101010101" pitchFamily="2" charset="-122"/>
                <a:ea typeface="等线" panose="02010600030101010101" pitchFamily="2" charset="-122"/>
              </a:rPr>
              <a:t>1</a:t>
            </a:r>
            <a:r>
              <a:rPr lang="zh-CN" altLang="en-US" b="1" dirty="0">
                <a:latin typeface="等线" panose="02010600030101010101" pitchFamily="2" charset="-122"/>
                <a:ea typeface="等线" panose="02010600030101010101" pitchFamily="2" charset="-122"/>
              </a:rPr>
              <a:t>个进程使用临界资源</a:t>
            </a:r>
            <a:r>
              <a:rPr lang="en-US" altLang="zh-CN" b="1" dirty="0">
                <a:latin typeface="等线" panose="02010600030101010101" pitchFamily="2" charset="-122"/>
                <a:ea typeface="等线" panose="02010600030101010101" pitchFamily="2" charset="-122"/>
              </a:rPr>
              <a:t>				</a:t>
            </a:r>
            <a:r>
              <a:rPr lang="en-US" altLang="zh-CN" b="1" u="sng" dirty="0">
                <a:solidFill>
                  <a:srgbClr val="C00000"/>
                </a:solidFill>
                <a:latin typeface="等线" panose="02010600030101010101" pitchFamily="2" charset="-122"/>
                <a:ea typeface="等线" panose="02010600030101010101" pitchFamily="2" charset="-122"/>
              </a:rPr>
              <a:t>0</a:t>
            </a:r>
          </a:p>
          <a:p>
            <a:pPr lvl="1">
              <a:buFont typeface="Wingdings" panose="05000000000000000000" pitchFamily="2" charset="2"/>
              <a:buChar char="n"/>
            </a:pPr>
            <a:endParaRPr lang="en-US" altLang="zh-CN" b="1" dirty="0">
              <a:latin typeface="等线" panose="02010600030101010101" pitchFamily="2" charset="-122"/>
              <a:ea typeface="等线" panose="02010600030101010101" pitchFamily="2" charset="-122"/>
            </a:endParaRPr>
          </a:p>
          <a:p>
            <a:pPr lvl="1">
              <a:buFont typeface="Wingdings" panose="05000000000000000000" pitchFamily="2" charset="2"/>
              <a:buChar char="n"/>
            </a:pPr>
            <a:r>
              <a:rPr lang="zh-CN" altLang="en-US" b="1" dirty="0">
                <a:latin typeface="等线" panose="02010600030101010101" pitchFamily="2" charset="-122"/>
                <a:ea typeface="等线" panose="02010600030101010101" pitchFamily="2" charset="-122"/>
              </a:rPr>
              <a:t>若</a:t>
            </a:r>
            <a:r>
              <a:rPr lang="en-US" altLang="zh-CN" b="1" dirty="0">
                <a:latin typeface="等线" panose="02010600030101010101" pitchFamily="2" charset="-122"/>
                <a:ea typeface="等线" panose="02010600030101010101" pitchFamily="2" charset="-122"/>
              </a:rPr>
              <a:t>1</a:t>
            </a:r>
            <a:r>
              <a:rPr lang="zh-CN" altLang="en-US" b="1" dirty="0">
                <a:latin typeface="等线" panose="02010600030101010101" pitchFamily="2" charset="-122"/>
                <a:ea typeface="等线" panose="02010600030101010101" pitchFamily="2" charset="-122"/>
              </a:rPr>
              <a:t>个进程使用临界资源，另</a:t>
            </a:r>
            <a:r>
              <a:rPr lang="en-US" altLang="zh-CN" b="1" dirty="0">
                <a:latin typeface="等线" panose="02010600030101010101" pitchFamily="2" charset="-122"/>
                <a:ea typeface="等线" panose="02010600030101010101" pitchFamily="2" charset="-122"/>
              </a:rPr>
              <a:t>1</a:t>
            </a:r>
            <a:r>
              <a:rPr lang="zh-CN" altLang="en-US" b="1" dirty="0">
                <a:latin typeface="等线" panose="02010600030101010101" pitchFamily="2" charset="-122"/>
                <a:ea typeface="等线" panose="02010600030101010101" pitchFamily="2" charset="-122"/>
              </a:rPr>
              <a:t>个进程等待使用临界资源</a:t>
            </a:r>
            <a:r>
              <a:rPr lang="en-US" altLang="zh-CN" b="1" dirty="0">
                <a:latin typeface="等线" panose="02010600030101010101" pitchFamily="2" charset="-122"/>
                <a:ea typeface="等线" panose="02010600030101010101" pitchFamily="2" charset="-122"/>
              </a:rPr>
              <a:t>	</a:t>
            </a:r>
            <a:r>
              <a:rPr lang="en-US" altLang="zh-CN" b="1" u="sng" dirty="0">
                <a:solidFill>
                  <a:srgbClr val="C00000"/>
                </a:solidFill>
                <a:latin typeface="等线" panose="02010600030101010101" pitchFamily="2" charset="-122"/>
                <a:ea typeface="等线" panose="02010600030101010101" pitchFamily="2" charset="-122"/>
              </a:rPr>
              <a:t>-1</a:t>
            </a:r>
            <a:endParaRPr lang="zh-CN" altLang="en-US" b="1" u="sng" dirty="0">
              <a:solidFill>
                <a:srgbClr val="C00000"/>
              </a:solidFill>
              <a:latin typeface="等线" panose="02010600030101010101" pitchFamily="2" charset="-122"/>
              <a:ea typeface="等线" panose="02010600030101010101" pitchFamily="2" charset="-122"/>
            </a:endParaRPr>
          </a:p>
          <a:p>
            <a:pPr lvl="1">
              <a:buFont typeface="Wingdings" panose="05000000000000000000" pitchFamily="2" charset="2"/>
              <a:buChar char="n"/>
            </a:pPr>
            <a:endParaRPr lang="en-US" altLang="zh-CN" b="1" dirty="0">
              <a:latin typeface="等线" panose="02010600030101010101" pitchFamily="2" charset="-122"/>
              <a:ea typeface="等线" panose="02010600030101010101" pitchFamily="2" charset="-122"/>
            </a:endParaRPr>
          </a:p>
          <a:p>
            <a:pPr lvl="1">
              <a:buFont typeface="Wingdings" panose="05000000000000000000" pitchFamily="2" charset="2"/>
              <a:buChar char="n"/>
            </a:pPr>
            <a:r>
              <a:rPr lang="zh-CN" altLang="en-US" b="1" dirty="0">
                <a:latin typeface="等线" panose="02010600030101010101" pitchFamily="2" charset="-122"/>
                <a:ea typeface="等线" panose="02010600030101010101" pitchFamily="2" charset="-122"/>
              </a:rPr>
              <a:t>若</a:t>
            </a:r>
            <a:r>
              <a:rPr lang="en-US" altLang="zh-CN" b="1" dirty="0">
                <a:latin typeface="等线" panose="02010600030101010101" pitchFamily="2" charset="-122"/>
                <a:ea typeface="等线" panose="02010600030101010101" pitchFamily="2" charset="-122"/>
              </a:rPr>
              <a:t>N</a:t>
            </a:r>
            <a:r>
              <a:rPr lang="zh-CN" altLang="en-US" b="1" dirty="0">
                <a:latin typeface="等线" panose="02010600030101010101" pitchFamily="2" charset="-122"/>
                <a:ea typeface="等线" panose="02010600030101010101" pitchFamily="2" charset="-122"/>
              </a:rPr>
              <a:t>个进程共享一个临界资源，其取值范围如何？</a:t>
            </a:r>
          </a:p>
          <a:p>
            <a:pPr>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0243110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利用信号量实现前趋关系</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例如：</a:t>
            </a:r>
            <a:r>
              <a:rPr lang="en-US" altLang="zh-CN" dirty="0">
                <a:latin typeface="等线" panose="02010600030101010101" pitchFamily="2" charset="-122"/>
                <a:ea typeface="等线" panose="02010600030101010101" pitchFamily="2" charset="-122"/>
              </a:rPr>
              <a:t>P1</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P2</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P3</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P4</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P5</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P6</a:t>
            </a:r>
            <a:r>
              <a:rPr lang="zh-CN" altLang="en-US" dirty="0">
                <a:latin typeface="等线" panose="02010600030101010101" pitchFamily="2" charset="-122"/>
                <a:ea typeface="等线" panose="02010600030101010101" pitchFamily="2" charset="-122"/>
              </a:rPr>
              <a:t>为一组合作进程，其前驱图如下所示，试用</a:t>
            </a: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V</a:t>
            </a:r>
            <a:r>
              <a:rPr lang="zh-CN" altLang="en-US" dirty="0">
                <a:latin typeface="等线" panose="02010600030101010101" pitchFamily="2" charset="-122"/>
                <a:ea typeface="等线" panose="02010600030101010101" pitchFamily="2" charset="-122"/>
              </a:rPr>
              <a:t>操作完成这六个进程的同步</a:t>
            </a:r>
          </a:p>
        </p:txBody>
      </p:sp>
      <p:sp>
        <p:nvSpPr>
          <p:cNvPr id="2" name="Oval 20">
            <a:extLst>
              <a:ext uri="{FF2B5EF4-FFF2-40B4-BE49-F238E27FC236}">
                <a16:creationId xmlns:a16="http://schemas.microsoft.com/office/drawing/2014/main" id="{22F565E6-C121-27F6-BF4C-59301A828619}"/>
              </a:ext>
            </a:extLst>
          </p:cNvPr>
          <p:cNvSpPr>
            <a:spLocks noChangeArrowheads="1"/>
          </p:cNvSpPr>
          <p:nvPr/>
        </p:nvSpPr>
        <p:spPr bwMode="auto">
          <a:xfrm>
            <a:off x="4166915" y="2365330"/>
            <a:ext cx="863600" cy="468312"/>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3" name="Oval 21">
            <a:extLst>
              <a:ext uri="{FF2B5EF4-FFF2-40B4-BE49-F238E27FC236}">
                <a16:creationId xmlns:a16="http://schemas.microsoft.com/office/drawing/2014/main" id="{8F09C2AD-E976-F615-2018-5C4A51378E57}"/>
              </a:ext>
            </a:extLst>
          </p:cNvPr>
          <p:cNvSpPr>
            <a:spLocks noChangeArrowheads="1"/>
          </p:cNvSpPr>
          <p:nvPr/>
        </p:nvSpPr>
        <p:spPr bwMode="auto">
          <a:xfrm>
            <a:off x="3142978" y="3532142"/>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4" name="Oval 22">
            <a:extLst>
              <a:ext uri="{FF2B5EF4-FFF2-40B4-BE49-F238E27FC236}">
                <a16:creationId xmlns:a16="http://schemas.microsoft.com/office/drawing/2014/main" id="{F83607ED-9EED-8D95-AB53-4906139003A4}"/>
              </a:ext>
            </a:extLst>
          </p:cNvPr>
          <p:cNvSpPr>
            <a:spLocks noChangeArrowheads="1"/>
          </p:cNvSpPr>
          <p:nvPr/>
        </p:nvSpPr>
        <p:spPr bwMode="auto">
          <a:xfrm>
            <a:off x="3982765" y="6099130"/>
            <a:ext cx="865188" cy="468312"/>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5" name="Oval 23">
            <a:extLst>
              <a:ext uri="{FF2B5EF4-FFF2-40B4-BE49-F238E27FC236}">
                <a16:creationId xmlns:a16="http://schemas.microsoft.com/office/drawing/2014/main" id="{CE86AEC1-D469-5A00-02AA-602B33DA03DE}"/>
              </a:ext>
            </a:extLst>
          </p:cNvPr>
          <p:cNvSpPr>
            <a:spLocks noChangeArrowheads="1"/>
          </p:cNvSpPr>
          <p:nvPr/>
        </p:nvSpPr>
        <p:spPr bwMode="auto">
          <a:xfrm>
            <a:off x="2565128" y="4805317"/>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6" name="Oval 24">
            <a:extLst>
              <a:ext uri="{FF2B5EF4-FFF2-40B4-BE49-F238E27FC236}">
                <a16:creationId xmlns:a16="http://schemas.microsoft.com/office/drawing/2014/main" id="{52D500B7-3C57-ABF1-F7A6-2729DAB7C0FB}"/>
              </a:ext>
            </a:extLst>
          </p:cNvPr>
          <p:cNvSpPr>
            <a:spLocks noChangeArrowheads="1"/>
          </p:cNvSpPr>
          <p:nvPr/>
        </p:nvSpPr>
        <p:spPr bwMode="auto">
          <a:xfrm>
            <a:off x="5411515" y="3575005"/>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dirty="0">
                <a:latin typeface="Times New Roman" panose="02020603050405020304" pitchFamily="18" charset="0"/>
              </a:rPr>
              <a:t>   </a:t>
            </a:r>
            <a:r>
              <a:rPr kumimoji="0" lang="en-US" altLang="zh-CN" sz="2000" b="1" dirty="0">
                <a:latin typeface="Times New Roman" panose="02020603050405020304" pitchFamily="18" charset="0"/>
              </a:rPr>
              <a:t>P3</a:t>
            </a:r>
          </a:p>
        </p:txBody>
      </p:sp>
      <p:sp>
        <p:nvSpPr>
          <p:cNvPr id="7" name="Line 25">
            <a:extLst>
              <a:ext uri="{FF2B5EF4-FFF2-40B4-BE49-F238E27FC236}">
                <a16:creationId xmlns:a16="http://schemas.microsoft.com/office/drawing/2014/main" id="{BA9F3462-341E-9031-5791-50BA6166FF00}"/>
              </a:ext>
            </a:extLst>
          </p:cNvPr>
          <p:cNvSpPr>
            <a:spLocks noChangeShapeType="1"/>
          </p:cNvSpPr>
          <p:nvPr/>
        </p:nvSpPr>
        <p:spPr bwMode="auto">
          <a:xfrm flipH="1">
            <a:off x="3658915" y="2746330"/>
            <a:ext cx="609600" cy="798512"/>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 name="Line 26">
            <a:extLst>
              <a:ext uri="{FF2B5EF4-FFF2-40B4-BE49-F238E27FC236}">
                <a16:creationId xmlns:a16="http://schemas.microsoft.com/office/drawing/2014/main" id="{529D812D-A2CD-1590-21A4-D0975D10CF60}"/>
              </a:ext>
            </a:extLst>
          </p:cNvPr>
          <p:cNvSpPr>
            <a:spLocks noChangeShapeType="1"/>
          </p:cNvSpPr>
          <p:nvPr/>
        </p:nvSpPr>
        <p:spPr bwMode="auto">
          <a:xfrm>
            <a:off x="4954315" y="2746330"/>
            <a:ext cx="838200" cy="798512"/>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Line 27">
            <a:extLst>
              <a:ext uri="{FF2B5EF4-FFF2-40B4-BE49-F238E27FC236}">
                <a16:creationId xmlns:a16="http://schemas.microsoft.com/office/drawing/2014/main" id="{8EC2F64E-9547-F79E-95C5-82B15604E734}"/>
              </a:ext>
            </a:extLst>
          </p:cNvPr>
          <p:cNvSpPr>
            <a:spLocks noChangeShapeType="1"/>
          </p:cNvSpPr>
          <p:nvPr/>
        </p:nvSpPr>
        <p:spPr bwMode="auto">
          <a:xfrm flipH="1">
            <a:off x="2973115" y="3965530"/>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Line 28">
            <a:extLst>
              <a:ext uri="{FF2B5EF4-FFF2-40B4-BE49-F238E27FC236}">
                <a16:creationId xmlns:a16="http://schemas.microsoft.com/office/drawing/2014/main" id="{4D3F888E-DBD5-8AF9-F241-7010D0A3B057}"/>
              </a:ext>
            </a:extLst>
          </p:cNvPr>
          <p:cNvSpPr>
            <a:spLocks noChangeShapeType="1"/>
          </p:cNvSpPr>
          <p:nvPr/>
        </p:nvSpPr>
        <p:spPr bwMode="auto">
          <a:xfrm>
            <a:off x="3125515" y="5260930"/>
            <a:ext cx="914400" cy="9144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Oval 29">
            <a:extLst>
              <a:ext uri="{FF2B5EF4-FFF2-40B4-BE49-F238E27FC236}">
                <a16:creationId xmlns:a16="http://schemas.microsoft.com/office/drawing/2014/main" id="{F4A05607-12EA-70DE-EA55-887DA77A7191}"/>
              </a:ext>
            </a:extLst>
          </p:cNvPr>
          <p:cNvSpPr>
            <a:spLocks noChangeArrowheads="1"/>
          </p:cNvSpPr>
          <p:nvPr/>
        </p:nvSpPr>
        <p:spPr bwMode="auto">
          <a:xfrm>
            <a:off x="4192315" y="4735467"/>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12" name="Line 30">
            <a:extLst>
              <a:ext uri="{FF2B5EF4-FFF2-40B4-BE49-F238E27FC236}">
                <a16:creationId xmlns:a16="http://schemas.microsoft.com/office/drawing/2014/main" id="{2C729515-6BF1-1A52-25EC-8F0098EE6DA3}"/>
              </a:ext>
            </a:extLst>
          </p:cNvPr>
          <p:cNvSpPr>
            <a:spLocks noChangeShapeType="1"/>
          </p:cNvSpPr>
          <p:nvPr/>
        </p:nvSpPr>
        <p:spPr bwMode="auto">
          <a:xfrm flipH="1">
            <a:off x="4801915" y="4041730"/>
            <a:ext cx="1066800" cy="22098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Line 31">
            <a:extLst>
              <a:ext uri="{FF2B5EF4-FFF2-40B4-BE49-F238E27FC236}">
                <a16:creationId xmlns:a16="http://schemas.microsoft.com/office/drawing/2014/main" id="{5512CF00-390E-0AD5-B8FC-BC30220C5C1D}"/>
              </a:ext>
            </a:extLst>
          </p:cNvPr>
          <p:cNvSpPr>
            <a:spLocks noChangeShapeType="1"/>
          </p:cNvSpPr>
          <p:nvPr/>
        </p:nvSpPr>
        <p:spPr bwMode="auto">
          <a:xfrm>
            <a:off x="3897040" y="3917905"/>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Line 32">
            <a:extLst>
              <a:ext uri="{FF2B5EF4-FFF2-40B4-BE49-F238E27FC236}">
                <a16:creationId xmlns:a16="http://schemas.microsoft.com/office/drawing/2014/main" id="{15EB1A14-05CD-B880-B5AC-73CC3F544099}"/>
              </a:ext>
            </a:extLst>
          </p:cNvPr>
          <p:cNvSpPr>
            <a:spLocks noChangeShapeType="1"/>
          </p:cNvSpPr>
          <p:nvPr/>
        </p:nvSpPr>
        <p:spPr bwMode="auto">
          <a:xfrm flipH="1">
            <a:off x="4344715" y="5203780"/>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5741559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1</a:t>
            </a: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设七个同步信号量</a:t>
            </a:r>
            <a:r>
              <a:rPr lang="en-US" altLang="zh-CN" dirty="0">
                <a:latin typeface="等线" panose="02010600030101010101" pitchFamily="2" charset="-122"/>
                <a:ea typeface="等线" panose="02010600030101010101" pitchFamily="2" charset="-122"/>
              </a:rPr>
              <a:t>a</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b</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c</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d</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e</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f</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g</a:t>
            </a:r>
            <a:r>
              <a:rPr lang="zh-CN" altLang="en-US" dirty="0">
                <a:latin typeface="等线" panose="02010600030101010101" pitchFamily="2" charset="-122"/>
                <a:ea typeface="等线" panose="02010600030101010101" pitchFamily="2" charset="-122"/>
              </a:rPr>
              <a:t>分别表示进程之间的前驱关系，如图所示，其初值均为</a:t>
            </a:r>
            <a:r>
              <a:rPr lang="en-US" altLang="zh-CN"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。这六个进程的同步描述如下： </a:t>
            </a:r>
          </a:p>
        </p:txBody>
      </p:sp>
      <p:sp>
        <p:nvSpPr>
          <p:cNvPr id="2" name="Oval 5">
            <a:extLst>
              <a:ext uri="{FF2B5EF4-FFF2-40B4-BE49-F238E27FC236}">
                <a16:creationId xmlns:a16="http://schemas.microsoft.com/office/drawing/2014/main" id="{12F92B95-1266-5CB9-F5ED-F5D84A2DF17A}"/>
              </a:ext>
            </a:extLst>
          </p:cNvPr>
          <p:cNvSpPr>
            <a:spLocks noChangeArrowheads="1"/>
          </p:cNvSpPr>
          <p:nvPr/>
        </p:nvSpPr>
        <p:spPr bwMode="auto">
          <a:xfrm>
            <a:off x="4156755" y="2463801"/>
            <a:ext cx="863600" cy="468312"/>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3" name="Oval 6">
            <a:extLst>
              <a:ext uri="{FF2B5EF4-FFF2-40B4-BE49-F238E27FC236}">
                <a16:creationId xmlns:a16="http://schemas.microsoft.com/office/drawing/2014/main" id="{09CBAE32-454C-C209-065C-FFC0FD8EBE15}"/>
              </a:ext>
            </a:extLst>
          </p:cNvPr>
          <p:cNvSpPr>
            <a:spLocks noChangeArrowheads="1"/>
          </p:cNvSpPr>
          <p:nvPr/>
        </p:nvSpPr>
        <p:spPr bwMode="auto">
          <a:xfrm>
            <a:off x="3132818" y="3630613"/>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4" name="Oval 7">
            <a:extLst>
              <a:ext uri="{FF2B5EF4-FFF2-40B4-BE49-F238E27FC236}">
                <a16:creationId xmlns:a16="http://schemas.microsoft.com/office/drawing/2014/main" id="{AEC0E734-866B-12EE-7A81-C52AB3AE3FBD}"/>
              </a:ext>
            </a:extLst>
          </p:cNvPr>
          <p:cNvSpPr>
            <a:spLocks noChangeArrowheads="1"/>
          </p:cNvSpPr>
          <p:nvPr/>
        </p:nvSpPr>
        <p:spPr bwMode="auto">
          <a:xfrm>
            <a:off x="3972605" y="6197601"/>
            <a:ext cx="865188" cy="468312"/>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5" name="Oval 8">
            <a:extLst>
              <a:ext uri="{FF2B5EF4-FFF2-40B4-BE49-F238E27FC236}">
                <a16:creationId xmlns:a16="http://schemas.microsoft.com/office/drawing/2014/main" id="{5CFB19FF-D69A-B18E-3703-86BC32EC5F7E}"/>
              </a:ext>
            </a:extLst>
          </p:cNvPr>
          <p:cNvSpPr>
            <a:spLocks noChangeArrowheads="1"/>
          </p:cNvSpPr>
          <p:nvPr/>
        </p:nvSpPr>
        <p:spPr bwMode="auto">
          <a:xfrm>
            <a:off x="2554968" y="4903788"/>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6" name="Oval 9">
            <a:extLst>
              <a:ext uri="{FF2B5EF4-FFF2-40B4-BE49-F238E27FC236}">
                <a16:creationId xmlns:a16="http://schemas.microsoft.com/office/drawing/2014/main" id="{0C8E4F6D-7F29-05D6-E3F0-5D65F7648295}"/>
              </a:ext>
            </a:extLst>
          </p:cNvPr>
          <p:cNvSpPr>
            <a:spLocks noChangeArrowheads="1"/>
          </p:cNvSpPr>
          <p:nvPr/>
        </p:nvSpPr>
        <p:spPr bwMode="auto">
          <a:xfrm>
            <a:off x="5401355" y="3673476"/>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P3</a:t>
            </a:r>
          </a:p>
        </p:txBody>
      </p:sp>
      <p:sp>
        <p:nvSpPr>
          <p:cNvPr id="7" name="Line 10">
            <a:extLst>
              <a:ext uri="{FF2B5EF4-FFF2-40B4-BE49-F238E27FC236}">
                <a16:creationId xmlns:a16="http://schemas.microsoft.com/office/drawing/2014/main" id="{5F55D5BD-6F1A-8BCC-8548-036941A39DAA}"/>
              </a:ext>
            </a:extLst>
          </p:cNvPr>
          <p:cNvSpPr>
            <a:spLocks noChangeShapeType="1"/>
          </p:cNvSpPr>
          <p:nvPr/>
        </p:nvSpPr>
        <p:spPr bwMode="auto">
          <a:xfrm flipH="1">
            <a:off x="3636055" y="2844801"/>
            <a:ext cx="622300" cy="7905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 name="Line 11">
            <a:extLst>
              <a:ext uri="{FF2B5EF4-FFF2-40B4-BE49-F238E27FC236}">
                <a16:creationId xmlns:a16="http://schemas.microsoft.com/office/drawing/2014/main" id="{918A6497-321F-5326-397B-B48BEC790B9E}"/>
              </a:ext>
            </a:extLst>
          </p:cNvPr>
          <p:cNvSpPr>
            <a:spLocks noChangeShapeType="1"/>
          </p:cNvSpPr>
          <p:nvPr/>
        </p:nvSpPr>
        <p:spPr bwMode="auto">
          <a:xfrm>
            <a:off x="4944155" y="2844801"/>
            <a:ext cx="857250" cy="852487"/>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Line 12">
            <a:extLst>
              <a:ext uri="{FF2B5EF4-FFF2-40B4-BE49-F238E27FC236}">
                <a16:creationId xmlns:a16="http://schemas.microsoft.com/office/drawing/2014/main" id="{82670077-B428-C5F7-836F-7043434384E3}"/>
              </a:ext>
            </a:extLst>
          </p:cNvPr>
          <p:cNvSpPr>
            <a:spLocks noChangeShapeType="1"/>
          </p:cNvSpPr>
          <p:nvPr/>
        </p:nvSpPr>
        <p:spPr bwMode="auto">
          <a:xfrm flipH="1">
            <a:off x="2962955" y="4064001"/>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Line 13">
            <a:extLst>
              <a:ext uri="{FF2B5EF4-FFF2-40B4-BE49-F238E27FC236}">
                <a16:creationId xmlns:a16="http://schemas.microsoft.com/office/drawing/2014/main" id="{E993E6AF-52A6-A2E8-58CA-A0A51867B2B4}"/>
              </a:ext>
            </a:extLst>
          </p:cNvPr>
          <p:cNvSpPr>
            <a:spLocks noChangeShapeType="1"/>
          </p:cNvSpPr>
          <p:nvPr/>
        </p:nvSpPr>
        <p:spPr bwMode="auto">
          <a:xfrm>
            <a:off x="3115355" y="5359401"/>
            <a:ext cx="914400" cy="9144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 name="Oval 14">
            <a:extLst>
              <a:ext uri="{FF2B5EF4-FFF2-40B4-BE49-F238E27FC236}">
                <a16:creationId xmlns:a16="http://schemas.microsoft.com/office/drawing/2014/main" id="{E7DCEF19-5DF2-6F9A-23EA-5B6D5C7FAEB1}"/>
              </a:ext>
            </a:extLst>
          </p:cNvPr>
          <p:cNvSpPr>
            <a:spLocks noChangeArrowheads="1"/>
          </p:cNvSpPr>
          <p:nvPr/>
        </p:nvSpPr>
        <p:spPr bwMode="auto">
          <a:xfrm>
            <a:off x="4182155" y="4833938"/>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12" name="Line 15">
            <a:extLst>
              <a:ext uri="{FF2B5EF4-FFF2-40B4-BE49-F238E27FC236}">
                <a16:creationId xmlns:a16="http://schemas.microsoft.com/office/drawing/2014/main" id="{A2AF1EF9-2895-E6BE-E675-AE17CD4576D3}"/>
              </a:ext>
            </a:extLst>
          </p:cNvPr>
          <p:cNvSpPr>
            <a:spLocks noChangeShapeType="1"/>
          </p:cNvSpPr>
          <p:nvPr/>
        </p:nvSpPr>
        <p:spPr bwMode="auto">
          <a:xfrm flipH="1">
            <a:off x="4791755" y="4140201"/>
            <a:ext cx="1066800" cy="22098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Line 16">
            <a:extLst>
              <a:ext uri="{FF2B5EF4-FFF2-40B4-BE49-F238E27FC236}">
                <a16:creationId xmlns:a16="http://schemas.microsoft.com/office/drawing/2014/main" id="{9FAAD958-3DBE-3569-8817-ED6F63794F71}"/>
              </a:ext>
            </a:extLst>
          </p:cNvPr>
          <p:cNvSpPr>
            <a:spLocks noChangeShapeType="1"/>
          </p:cNvSpPr>
          <p:nvPr/>
        </p:nvSpPr>
        <p:spPr bwMode="auto">
          <a:xfrm>
            <a:off x="3886880" y="4016376"/>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Line 17">
            <a:extLst>
              <a:ext uri="{FF2B5EF4-FFF2-40B4-BE49-F238E27FC236}">
                <a16:creationId xmlns:a16="http://schemas.microsoft.com/office/drawing/2014/main" id="{5F46183A-DE2D-3118-50BA-D1D612E66B51}"/>
              </a:ext>
            </a:extLst>
          </p:cNvPr>
          <p:cNvSpPr>
            <a:spLocks noChangeShapeType="1"/>
          </p:cNvSpPr>
          <p:nvPr/>
        </p:nvSpPr>
        <p:spPr bwMode="auto">
          <a:xfrm flipH="1">
            <a:off x="4334555" y="5302251"/>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18">
            <a:extLst>
              <a:ext uri="{FF2B5EF4-FFF2-40B4-BE49-F238E27FC236}">
                <a16:creationId xmlns:a16="http://schemas.microsoft.com/office/drawing/2014/main" id="{7FCD91FD-538A-2E98-D3B5-8461819648E3}"/>
              </a:ext>
            </a:extLst>
          </p:cNvPr>
          <p:cNvSpPr>
            <a:spLocks noChangeArrowheads="1"/>
          </p:cNvSpPr>
          <p:nvPr/>
        </p:nvSpPr>
        <p:spPr bwMode="auto">
          <a:xfrm>
            <a:off x="3572555" y="2844801"/>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a</a:t>
            </a:r>
          </a:p>
        </p:txBody>
      </p:sp>
      <p:sp>
        <p:nvSpPr>
          <p:cNvPr id="16" name="Rectangle 19">
            <a:extLst>
              <a:ext uri="{FF2B5EF4-FFF2-40B4-BE49-F238E27FC236}">
                <a16:creationId xmlns:a16="http://schemas.microsoft.com/office/drawing/2014/main" id="{F95FC614-349F-684A-6B39-C98D3BDD4E21}"/>
              </a:ext>
            </a:extLst>
          </p:cNvPr>
          <p:cNvSpPr>
            <a:spLocks noChangeArrowheads="1"/>
          </p:cNvSpPr>
          <p:nvPr/>
        </p:nvSpPr>
        <p:spPr bwMode="auto">
          <a:xfrm>
            <a:off x="5401355" y="2921001"/>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b</a:t>
            </a:r>
          </a:p>
        </p:txBody>
      </p:sp>
      <p:sp>
        <p:nvSpPr>
          <p:cNvPr id="17" name="Rectangle 20">
            <a:extLst>
              <a:ext uri="{FF2B5EF4-FFF2-40B4-BE49-F238E27FC236}">
                <a16:creationId xmlns:a16="http://schemas.microsoft.com/office/drawing/2014/main" id="{8C77DFB7-1056-427C-3909-1A0C4DE69CE7}"/>
              </a:ext>
            </a:extLst>
          </p:cNvPr>
          <p:cNvSpPr>
            <a:spLocks noChangeArrowheads="1"/>
          </p:cNvSpPr>
          <p:nvPr/>
        </p:nvSpPr>
        <p:spPr bwMode="auto">
          <a:xfrm>
            <a:off x="2810555" y="4140201"/>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c</a:t>
            </a:r>
          </a:p>
        </p:txBody>
      </p:sp>
      <p:sp>
        <p:nvSpPr>
          <p:cNvPr id="18" name="Rectangle 21">
            <a:extLst>
              <a:ext uri="{FF2B5EF4-FFF2-40B4-BE49-F238E27FC236}">
                <a16:creationId xmlns:a16="http://schemas.microsoft.com/office/drawing/2014/main" id="{97C38CFD-3A8B-4C56-DE3A-6120BF199CAE}"/>
              </a:ext>
            </a:extLst>
          </p:cNvPr>
          <p:cNvSpPr>
            <a:spLocks noChangeArrowheads="1"/>
          </p:cNvSpPr>
          <p:nvPr/>
        </p:nvSpPr>
        <p:spPr bwMode="auto">
          <a:xfrm>
            <a:off x="4258355" y="4140201"/>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d</a:t>
            </a:r>
          </a:p>
        </p:txBody>
      </p:sp>
      <p:sp>
        <p:nvSpPr>
          <p:cNvPr id="19" name="Rectangle 22">
            <a:extLst>
              <a:ext uri="{FF2B5EF4-FFF2-40B4-BE49-F238E27FC236}">
                <a16:creationId xmlns:a16="http://schemas.microsoft.com/office/drawing/2014/main" id="{BC336C2F-0A76-26A6-A8E8-639C6B2DB723}"/>
              </a:ext>
            </a:extLst>
          </p:cNvPr>
          <p:cNvSpPr>
            <a:spLocks noChangeArrowheads="1"/>
          </p:cNvSpPr>
          <p:nvPr/>
        </p:nvSpPr>
        <p:spPr bwMode="auto">
          <a:xfrm>
            <a:off x="3039155" y="5664201"/>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f</a:t>
            </a:r>
          </a:p>
        </p:txBody>
      </p:sp>
      <p:sp>
        <p:nvSpPr>
          <p:cNvPr id="20" name="Rectangle 23">
            <a:extLst>
              <a:ext uri="{FF2B5EF4-FFF2-40B4-BE49-F238E27FC236}">
                <a16:creationId xmlns:a16="http://schemas.microsoft.com/office/drawing/2014/main" id="{11B8A1E6-9B99-A8FE-073D-D30CB3A67D5B}"/>
              </a:ext>
            </a:extLst>
          </p:cNvPr>
          <p:cNvSpPr>
            <a:spLocks noChangeArrowheads="1"/>
          </p:cNvSpPr>
          <p:nvPr/>
        </p:nvSpPr>
        <p:spPr bwMode="auto">
          <a:xfrm>
            <a:off x="5401355" y="4902201"/>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e</a:t>
            </a:r>
          </a:p>
        </p:txBody>
      </p:sp>
      <p:sp>
        <p:nvSpPr>
          <p:cNvPr id="21" name="Rectangle 24">
            <a:extLst>
              <a:ext uri="{FF2B5EF4-FFF2-40B4-BE49-F238E27FC236}">
                <a16:creationId xmlns:a16="http://schemas.microsoft.com/office/drawing/2014/main" id="{8747A5AC-4F02-4F6C-7131-B4BBF27BD3E9}"/>
              </a:ext>
            </a:extLst>
          </p:cNvPr>
          <p:cNvSpPr>
            <a:spLocks noChangeArrowheads="1"/>
          </p:cNvSpPr>
          <p:nvPr/>
        </p:nvSpPr>
        <p:spPr bwMode="auto">
          <a:xfrm>
            <a:off x="4486955" y="5511801"/>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g</a:t>
            </a:r>
          </a:p>
        </p:txBody>
      </p:sp>
    </p:spTree>
    <p:extLst>
      <p:ext uri="{BB962C8B-B14F-4D97-AF65-F5344CB8AC3E}">
        <p14:creationId xmlns:p14="http://schemas.microsoft.com/office/powerpoint/2010/main" val="24920536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1</a:t>
            </a:r>
          </a:p>
        </p:txBody>
      </p:sp>
      <p:sp>
        <p:nvSpPr>
          <p:cNvPr id="340995" name="文本占位符 340994"/>
          <p:cNvSpPr>
            <a:spLocks noGrp="1"/>
          </p:cNvSpPr>
          <p:nvPr>
            <p:ph type="body" idx="1"/>
          </p:nvPr>
        </p:nvSpPr>
        <p:spPr>
          <a:xfrm>
            <a:off x="971550" y="2150127"/>
            <a:ext cx="2955925" cy="2985090"/>
          </a:xfrm>
          <a:ln w="12700"/>
        </p:spPr>
        <p:txBody>
          <a:bodyPr vert="horz" wrap="square" lIns="90487" tIns="44450" rIns="90487" bIns="44450" anchor="t"/>
          <a:lstStyle/>
          <a:p>
            <a:pPr marL="0" indent="0">
              <a:buNone/>
            </a:pPr>
            <a:r>
              <a:rPr lang="en-US" altLang="zh-CN" sz="2800" dirty="0">
                <a:latin typeface="等线" panose="02010600030101010101" pitchFamily="2" charset="-122"/>
                <a:ea typeface="等线" panose="02010600030101010101" pitchFamily="2" charset="-122"/>
              </a:rPr>
              <a:t>P1</a:t>
            </a:r>
            <a:r>
              <a:rPr lang="zh-CN" altLang="en-US" sz="2800" dirty="0">
                <a:latin typeface="等线" panose="02010600030101010101" pitchFamily="2" charset="-122"/>
                <a:ea typeface="等线" panose="02010600030101010101" pitchFamily="2" charset="-122"/>
              </a:rPr>
              <a:t>（）</a:t>
            </a:r>
          </a:p>
          <a:p>
            <a:pPr marL="0" indent="0">
              <a:buNone/>
            </a:pPr>
            <a:r>
              <a:rPr lang="en-US" altLang="zh-CN" sz="2800" dirty="0">
                <a:latin typeface="等线" panose="02010600030101010101" pitchFamily="2" charset="-122"/>
                <a:ea typeface="等线" panose="02010600030101010101" pitchFamily="2" charset="-122"/>
              </a:rPr>
              <a:t>{      </a:t>
            </a:r>
          </a:p>
          <a:p>
            <a:pPr marL="0" indent="0">
              <a:buNone/>
            </a:pPr>
            <a:r>
              <a:rPr lang="en-US" altLang="zh-CN" sz="2800" dirty="0">
                <a:latin typeface="等线" panose="02010600030101010101" pitchFamily="2" charset="-122"/>
                <a:ea typeface="等线" panose="02010600030101010101" pitchFamily="2" charset="-122"/>
              </a:rPr>
              <a:t>    </a:t>
            </a:r>
            <a:r>
              <a:rPr lang="zh-CN" altLang="en-US" sz="2800" dirty="0">
                <a:latin typeface="等线" panose="02010600030101010101" pitchFamily="2" charset="-122"/>
                <a:ea typeface="等线" panose="02010600030101010101" pitchFamily="2" charset="-122"/>
              </a:rPr>
              <a:t>执行</a:t>
            </a:r>
            <a:r>
              <a:rPr lang="en-US" altLang="zh-CN" sz="2800" dirty="0">
                <a:latin typeface="等线" panose="02010600030101010101" pitchFamily="2" charset="-122"/>
                <a:ea typeface="等线" panose="02010600030101010101" pitchFamily="2" charset="-122"/>
              </a:rPr>
              <a:t>P1</a:t>
            </a:r>
            <a:r>
              <a:rPr lang="zh-CN" altLang="en-US" sz="2800" dirty="0">
                <a:latin typeface="等线" panose="02010600030101010101" pitchFamily="2" charset="-122"/>
                <a:ea typeface="等线" panose="02010600030101010101" pitchFamily="2" charset="-122"/>
              </a:rPr>
              <a:t>的代码；</a:t>
            </a:r>
          </a:p>
          <a:p>
            <a:pPr marL="0" indent="0">
              <a:buNone/>
            </a:pPr>
            <a:r>
              <a:rPr lang="zh-CN" altLang="en-US" sz="2800" dirty="0">
                <a:latin typeface="等线" panose="02010600030101010101" pitchFamily="2" charset="-122"/>
                <a:ea typeface="等线" panose="02010600030101010101" pitchFamily="2" charset="-122"/>
              </a:rPr>
              <a:t>      </a:t>
            </a:r>
            <a:r>
              <a:rPr lang="en-US" altLang="zh-CN" sz="2800" dirty="0">
                <a:latin typeface="等线" panose="02010600030101010101" pitchFamily="2" charset="-122"/>
                <a:ea typeface="等线" panose="02010600030101010101" pitchFamily="2" charset="-122"/>
              </a:rPr>
              <a:t>v(a)</a:t>
            </a:r>
            <a:r>
              <a:rPr lang="zh-CN" altLang="en-US" sz="2800" dirty="0">
                <a:latin typeface="等线" panose="02010600030101010101" pitchFamily="2" charset="-122"/>
                <a:ea typeface="等线" panose="02010600030101010101" pitchFamily="2" charset="-122"/>
              </a:rPr>
              <a:t>；</a:t>
            </a:r>
          </a:p>
          <a:p>
            <a:pPr marL="0" indent="0">
              <a:buNone/>
            </a:pPr>
            <a:r>
              <a:rPr lang="zh-CN" altLang="en-US" sz="2800" dirty="0">
                <a:latin typeface="等线" panose="02010600030101010101" pitchFamily="2" charset="-122"/>
                <a:ea typeface="等线" panose="02010600030101010101" pitchFamily="2" charset="-122"/>
              </a:rPr>
              <a:t>      </a:t>
            </a:r>
            <a:r>
              <a:rPr lang="en-US" altLang="zh-CN" sz="2800" dirty="0">
                <a:latin typeface="等线" panose="02010600030101010101" pitchFamily="2" charset="-122"/>
                <a:ea typeface="等线" panose="02010600030101010101" pitchFamily="2" charset="-122"/>
              </a:rPr>
              <a:t>v(b)</a:t>
            </a:r>
            <a:r>
              <a:rPr lang="zh-CN" altLang="en-US" sz="2800" dirty="0">
                <a:latin typeface="等线" panose="02010600030101010101" pitchFamily="2" charset="-122"/>
                <a:ea typeface="等线" panose="02010600030101010101" pitchFamily="2" charset="-122"/>
              </a:rPr>
              <a:t>；</a:t>
            </a:r>
          </a:p>
          <a:p>
            <a:pPr marL="0" indent="0">
              <a:buNone/>
            </a:pPr>
            <a:r>
              <a:rPr lang="zh-CN" altLang="en-US" sz="2800" dirty="0">
                <a:latin typeface="等线" panose="02010600030101010101" pitchFamily="2" charset="-122"/>
                <a:ea typeface="等线" panose="02010600030101010101" pitchFamily="2" charset="-122"/>
              </a:rPr>
              <a:t> </a:t>
            </a:r>
            <a:r>
              <a:rPr lang="en-US" altLang="zh-CN" sz="2800" dirty="0">
                <a:latin typeface="等线" panose="02010600030101010101" pitchFamily="2" charset="-122"/>
                <a:ea typeface="等线" panose="02010600030101010101" pitchFamily="2" charset="-122"/>
              </a:rPr>
              <a:t>}</a:t>
            </a:r>
          </a:p>
        </p:txBody>
      </p:sp>
      <p:sp>
        <p:nvSpPr>
          <p:cNvPr id="2" name="Oval 45">
            <a:extLst>
              <a:ext uri="{FF2B5EF4-FFF2-40B4-BE49-F238E27FC236}">
                <a16:creationId xmlns:a16="http://schemas.microsoft.com/office/drawing/2014/main" id="{E29EBD44-66CF-6947-DF41-7428A2DB28F0}"/>
              </a:ext>
            </a:extLst>
          </p:cNvPr>
          <p:cNvSpPr>
            <a:spLocks noChangeArrowheads="1"/>
          </p:cNvSpPr>
          <p:nvPr/>
        </p:nvSpPr>
        <p:spPr bwMode="auto">
          <a:xfrm>
            <a:off x="6223000" y="1752600"/>
            <a:ext cx="863600" cy="468313"/>
          </a:xfrm>
          <a:prstGeom prst="ellipse">
            <a:avLst/>
          </a:prstGeom>
          <a:solidFill>
            <a:srgbClr val="CC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3" name="Oval 46">
            <a:extLst>
              <a:ext uri="{FF2B5EF4-FFF2-40B4-BE49-F238E27FC236}">
                <a16:creationId xmlns:a16="http://schemas.microsoft.com/office/drawing/2014/main" id="{256340FA-59EE-D740-5568-1AEDEF4EADC4}"/>
              </a:ext>
            </a:extLst>
          </p:cNvPr>
          <p:cNvSpPr>
            <a:spLocks noChangeArrowheads="1"/>
          </p:cNvSpPr>
          <p:nvPr/>
        </p:nvSpPr>
        <p:spPr bwMode="auto">
          <a:xfrm>
            <a:off x="5199063" y="2919413"/>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4" name="Oval 47">
            <a:extLst>
              <a:ext uri="{FF2B5EF4-FFF2-40B4-BE49-F238E27FC236}">
                <a16:creationId xmlns:a16="http://schemas.microsoft.com/office/drawing/2014/main" id="{35185094-C91C-032B-FCE6-625844B8F32C}"/>
              </a:ext>
            </a:extLst>
          </p:cNvPr>
          <p:cNvSpPr>
            <a:spLocks noChangeArrowheads="1"/>
          </p:cNvSpPr>
          <p:nvPr/>
        </p:nvSpPr>
        <p:spPr bwMode="auto">
          <a:xfrm>
            <a:off x="6038850" y="5486400"/>
            <a:ext cx="865188"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5" name="Oval 48">
            <a:extLst>
              <a:ext uri="{FF2B5EF4-FFF2-40B4-BE49-F238E27FC236}">
                <a16:creationId xmlns:a16="http://schemas.microsoft.com/office/drawing/2014/main" id="{312CB066-BE5C-4ECB-62F4-830F2F136467}"/>
              </a:ext>
            </a:extLst>
          </p:cNvPr>
          <p:cNvSpPr>
            <a:spLocks noChangeArrowheads="1"/>
          </p:cNvSpPr>
          <p:nvPr/>
        </p:nvSpPr>
        <p:spPr bwMode="auto">
          <a:xfrm>
            <a:off x="4621213" y="4192588"/>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6" name="Oval 49">
            <a:extLst>
              <a:ext uri="{FF2B5EF4-FFF2-40B4-BE49-F238E27FC236}">
                <a16:creationId xmlns:a16="http://schemas.microsoft.com/office/drawing/2014/main" id="{FACECC8F-50A4-7215-040B-96A1F8EA2010}"/>
              </a:ext>
            </a:extLst>
          </p:cNvPr>
          <p:cNvSpPr>
            <a:spLocks noChangeArrowheads="1"/>
          </p:cNvSpPr>
          <p:nvPr/>
        </p:nvSpPr>
        <p:spPr bwMode="auto">
          <a:xfrm>
            <a:off x="7467600" y="2962275"/>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P3</a:t>
            </a:r>
          </a:p>
        </p:txBody>
      </p:sp>
      <p:sp>
        <p:nvSpPr>
          <p:cNvPr id="7" name="Line 50">
            <a:extLst>
              <a:ext uri="{FF2B5EF4-FFF2-40B4-BE49-F238E27FC236}">
                <a16:creationId xmlns:a16="http://schemas.microsoft.com/office/drawing/2014/main" id="{3B563024-96C9-27A0-F302-834E618D3999}"/>
              </a:ext>
            </a:extLst>
          </p:cNvPr>
          <p:cNvSpPr>
            <a:spLocks noChangeShapeType="1"/>
          </p:cNvSpPr>
          <p:nvPr/>
        </p:nvSpPr>
        <p:spPr bwMode="auto">
          <a:xfrm flipH="1">
            <a:off x="5702300" y="2133600"/>
            <a:ext cx="622300" cy="7905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 name="Line 51">
            <a:extLst>
              <a:ext uri="{FF2B5EF4-FFF2-40B4-BE49-F238E27FC236}">
                <a16:creationId xmlns:a16="http://schemas.microsoft.com/office/drawing/2014/main" id="{F8A8A1E7-E216-4F97-DBC3-C5067CE0BB1A}"/>
              </a:ext>
            </a:extLst>
          </p:cNvPr>
          <p:cNvSpPr>
            <a:spLocks noChangeShapeType="1"/>
          </p:cNvSpPr>
          <p:nvPr/>
        </p:nvSpPr>
        <p:spPr bwMode="auto">
          <a:xfrm>
            <a:off x="7010400" y="2133600"/>
            <a:ext cx="857250" cy="852488"/>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Line 52">
            <a:extLst>
              <a:ext uri="{FF2B5EF4-FFF2-40B4-BE49-F238E27FC236}">
                <a16:creationId xmlns:a16="http://schemas.microsoft.com/office/drawing/2014/main" id="{786F1216-A755-3003-F1D9-0F39030B28E8}"/>
              </a:ext>
            </a:extLst>
          </p:cNvPr>
          <p:cNvSpPr>
            <a:spLocks noChangeShapeType="1"/>
          </p:cNvSpPr>
          <p:nvPr/>
        </p:nvSpPr>
        <p:spPr bwMode="auto">
          <a:xfrm flipH="1">
            <a:off x="5029200" y="3352800"/>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Line 53">
            <a:extLst>
              <a:ext uri="{FF2B5EF4-FFF2-40B4-BE49-F238E27FC236}">
                <a16:creationId xmlns:a16="http://schemas.microsoft.com/office/drawing/2014/main" id="{F7F6C86B-C9E2-387D-18CE-C32676E6F311}"/>
              </a:ext>
            </a:extLst>
          </p:cNvPr>
          <p:cNvSpPr>
            <a:spLocks noChangeShapeType="1"/>
          </p:cNvSpPr>
          <p:nvPr/>
        </p:nvSpPr>
        <p:spPr bwMode="auto">
          <a:xfrm>
            <a:off x="5181600" y="4648200"/>
            <a:ext cx="914400" cy="9144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Oval 54">
            <a:extLst>
              <a:ext uri="{FF2B5EF4-FFF2-40B4-BE49-F238E27FC236}">
                <a16:creationId xmlns:a16="http://schemas.microsoft.com/office/drawing/2014/main" id="{9C7EB26B-EB55-8BE3-FE45-0036C43FCDD4}"/>
              </a:ext>
            </a:extLst>
          </p:cNvPr>
          <p:cNvSpPr>
            <a:spLocks noChangeArrowheads="1"/>
          </p:cNvSpPr>
          <p:nvPr/>
        </p:nvSpPr>
        <p:spPr bwMode="auto">
          <a:xfrm>
            <a:off x="6248400" y="4122738"/>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12" name="Line 55">
            <a:extLst>
              <a:ext uri="{FF2B5EF4-FFF2-40B4-BE49-F238E27FC236}">
                <a16:creationId xmlns:a16="http://schemas.microsoft.com/office/drawing/2014/main" id="{F8CEBF52-A2CA-1787-AD12-D6D9EEB29434}"/>
              </a:ext>
            </a:extLst>
          </p:cNvPr>
          <p:cNvSpPr>
            <a:spLocks noChangeShapeType="1"/>
          </p:cNvSpPr>
          <p:nvPr/>
        </p:nvSpPr>
        <p:spPr bwMode="auto">
          <a:xfrm flipH="1">
            <a:off x="6858000" y="3429000"/>
            <a:ext cx="1066800" cy="22098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Line 56">
            <a:extLst>
              <a:ext uri="{FF2B5EF4-FFF2-40B4-BE49-F238E27FC236}">
                <a16:creationId xmlns:a16="http://schemas.microsoft.com/office/drawing/2014/main" id="{96BAD192-FC7B-B9DB-DFD6-7F165A0150AA}"/>
              </a:ext>
            </a:extLst>
          </p:cNvPr>
          <p:cNvSpPr>
            <a:spLocks noChangeShapeType="1"/>
          </p:cNvSpPr>
          <p:nvPr/>
        </p:nvSpPr>
        <p:spPr bwMode="auto">
          <a:xfrm>
            <a:off x="5953125" y="3305175"/>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Line 57">
            <a:extLst>
              <a:ext uri="{FF2B5EF4-FFF2-40B4-BE49-F238E27FC236}">
                <a16:creationId xmlns:a16="http://schemas.microsoft.com/office/drawing/2014/main" id="{CFA0EFFA-566B-DDA7-8E8F-293BD294E0A3}"/>
              </a:ext>
            </a:extLst>
          </p:cNvPr>
          <p:cNvSpPr>
            <a:spLocks noChangeShapeType="1"/>
          </p:cNvSpPr>
          <p:nvPr/>
        </p:nvSpPr>
        <p:spPr bwMode="auto">
          <a:xfrm flipH="1">
            <a:off x="6400800" y="4591050"/>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58">
            <a:extLst>
              <a:ext uri="{FF2B5EF4-FFF2-40B4-BE49-F238E27FC236}">
                <a16:creationId xmlns:a16="http://schemas.microsoft.com/office/drawing/2014/main" id="{6DAFE976-8682-3DB5-13CE-584549AA83B1}"/>
              </a:ext>
            </a:extLst>
          </p:cNvPr>
          <p:cNvSpPr>
            <a:spLocks noChangeArrowheads="1"/>
          </p:cNvSpPr>
          <p:nvPr/>
        </p:nvSpPr>
        <p:spPr bwMode="auto">
          <a:xfrm>
            <a:off x="5638800" y="21336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a</a:t>
            </a:r>
          </a:p>
        </p:txBody>
      </p:sp>
      <p:sp>
        <p:nvSpPr>
          <p:cNvPr id="16" name="Rectangle 59">
            <a:extLst>
              <a:ext uri="{FF2B5EF4-FFF2-40B4-BE49-F238E27FC236}">
                <a16:creationId xmlns:a16="http://schemas.microsoft.com/office/drawing/2014/main" id="{8C657BCD-7D9E-491C-3BC9-2465CE7218E0}"/>
              </a:ext>
            </a:extLst>
          </p:cNvPr>
          <p:cNvSpPr>
            <a:spLocks noChangeArrowheads="1"/>
          </p:cNvSpPr>
          <p:nvPr/>
        </p:nvSpPr>
        <p:spPr bwMode="auto">
          <a:xfrm>
            <a:off x="7467600" y="22098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b</a:t>
            </a:r>
          </a:p>
        </p:txBody>
      </p:sp>
      <p:sp>
        <p:nvSpPr>
          <p:cNvPr id="17" name="Rectangle 60">
            <a:extLst>
              <a:ext uri="{FF2B5EF4-FFF2-40B4-BE49-F238E27FC236}">
                <a16:creationId xmlns:a16="http://schemas.microsoft.com/office/drawing/2014/main" id="{9A766F97-E8F0-04EE-3204-96954BC20560}"/>
              </a:ext>
            </a:extLst>
          </p:cNvPr>
          <p:cNvSpPr>
            <a:spLocks noChangeArrowheads="1"/>
          </p:cNvSpPr>
          <p:nvPr/>
        </p:nvSpPr>
        <p:spPr bwMode="auto">
          <a:xfrm>
            <a:off x="4876800" y="34290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c</a:t>
            </a:r>
          </a:p>
        </p:txBody>
      </p:sp>
      <p:sp>
        <p:nvSpPr>
          <p:cNvPr id="18" name="Rectangle 61">
            <a:extLst>
              <a:ext uri="{FF2B5EF4-FFF2-40B4-BE49-F238E27FC236}">
                <a16:creationId xmlns:a16="http://schemas.microsoft.com/office/drawing/2014/main" id="{13D72412-682D-436B-2985-47A6E2F6155C}"/>
              </a:ext>
            </a:extLst>
          </p:cNvPr>
          <p:cNvSpPr>
            <a:spLocks noChangeArrowheads="1"/>
          </p:cNvSpPr>
          <p:nvPr/>
        </p:nvSpPr>
        <p:spPr bwMode="auto">
          <a:xfrm>
            <a:off x="6324600" y="34290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d</a:t>
            </a:r>
          </a:p>
        </p:txBody>
      </p:sp>
      <p:sp>
        <p:nvSpPr>
          <p:cNvPr id="19" name="Rectangle 62">
            <a:extLst>
              <a:ext uri="{FF2B5EF4-FFF2-40B4-BE49-F238E27FC236}">
                <a16:creationId xmlns:a16="http://schemas.microsoft.com/office/drawing/2014/main" id="{2ACD6416-F8E2-76C4-8576-2274A62E234F}"/>
              </a:ext>
            </a:extLst>
          </p:cNvPr>
          <p:cNvSpPr>
            <a:spLocks noChangeArrowheads="1"/>
          </p:cNvSpPr>
          <p:nvPr/>
        </p:nvSpPr>
        <p:spPr bwMode="auto">
          <a:xfrm>
            <a:off x="5105400" y="49530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f</a:t>
            </a:r>
          </a:p>
        </p:txBody>
      </p:sp>
      <p:sp>
        <p:nvSpPr>
          <p:cNvPr id="20" name="Rectangle 63">
            <a:extLst>
              <a:ext uri="{FF2B5EF4-FFF2-40B4-BE49-F238E27FC236}">
                <a16:creationId xmlns:a16="http://schemas.microsoft.com/office/drawing/2014/main" id="{B26CD29D-EA58-419D-6676-7ACF7A0E7D64}"/>
              </a:ext>
            </a:extLst>
          </p:cNvPr>
          <p:cNvSpPr>
            <a:spLocks noChangeArrowheads="1"/>
          </p:cNvSpPr>
          <p:nvPr/>
        </p:nvSpPr>
        <p:spPr bwMode="auto">
          <a:xfrm>
            <a:off x="7467600" y="41910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e</a:t>
            </a:r>
          </a:p>
        </p:txBody>
      </p:sp>
      <p:sp>
        <p:nvSpPr>
          <p:cNvPr id="21" name="Rectangle 64">
            <a:extLst>
              <a:ext uri="{FF2B5EF4-FFF2-40B4-BE49-F238E27FC236}">
                <a16:creationId xmlns:a16="http://schemas.microsoft.com/office/drawing/2014/main" id="{23F6E153-D333-8D27-2912-A9C9F1BCD58C}"/>
              </a:ext>
            </a:extLst>
          </p:cNvPr>
          <p:cNvSpPr>
            <a:spLocks noChangeArrowheads="1"/>
          </p:cNvSpPr>
          <p:nvPr/>
        </p:nvSpPr>
        <p:spPr bwMode="auto">
          <a:xfrm>
            <a:off x="6553200" y="48006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g</a:t>
            </a:r>
          </a:p>
        </p:txBody>
      </p:sp>
    </p:spTree>
    <p:extLst>
      <p:ext uri="{BB962C8B-B14F-4D97-AF65-F5344CB8AC3E}">
        <p14:creationId xmlns:p14="http://schemas.microsoft.com/office/powerpoint/2010/main" val="106148235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1</a:t>
            </a:r>
          </a:p>
        </p:txBody>
      </p:sp>
      <p:sp>
        <p:nvSpPr>
          <p:cNvPr id="2" name="Rectangle 3">
            <a:extLst>
              <a:ext uri="{FF2B5EF4-FFF2-40B4-BE49-F238E27FC236}">
                <a16:creationId xmlns:a16="http://schemas.microsoft.com/office/drawing/2014/main" id="{B6F79984-AFC6-938C-8E1B-5CB25F9961A7}"/>
              </a:ext>
            </a:extLst>
          </p:cNvPr>
          <p:cNvSpPr txBox="1">
            <a:spLocks noChangeArrowheads="1"/>
          </p:cNvSpPr>
          <p:nvPr/>
        </p:nvSpPr>
        <p:spPr bwMode="auto">
          <a:xfrm>
            <a:off x="900113" y="1755775"/>
            <a:ext cx="3368675" cy="3544888"/>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P2（）</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p(a)；</a:t>
            </a:r>
          </a:p>
          <a:p>
            <a:pPr algn="just">
              <a:lnSpc>
                <a:spcPct val="90000"/>
              </a:lnSpc>
              <a:buFont typeface="Wingdings" panose="05000000000000000000" pitchFamily="2" charset="2"/>
              <a:buNone/>
            </a:pPr>
            <a:r>
              <a:rPr lang="zh-CN" altLang="en-US" sz="2800" kern="0" dirty="0">
                <a:latin typeface="等线" panose="02010600030101010101" pitchFamily="2" charset="-122"/>
                <a:ea typeface="等线" panose="02010600030101010101" pitchFamily="2" charset="-122"/>
              </a:rPr>
              <a:t>     执行</a:t>
            </a:r>
            <a:r>
              <a:rPr lang="en-US" altLang="zh-CN" sz="2800" kern="0" dirty="0">
                <a:latin typeface="等线" panose="02010600030101010101" pitchFamily="2" charset="-122"/>
                <a:ea typeface="等线" panose="02010600030101010101" pitchFamily="2" charset="-122"/>
              </a:rPr>
              <a:t>P2</a:t>
            </a:r>
            <a:r>
              <a:rPr lang="zh-CN" altLang="en-US" sz="2800" kern="0" dirty="0">
                <a:latin typeface="等线" panose="02010600030101010101" pitchFamily="2" charset="-122"/>
                <a:ea typeface="等线" panose="02010600030101010101" pitchFamily="2" charset="-122"/>
              </a:rPr>
              <a:t>的代码；</a:t>
            </a:r>
            <a:endParaRPr lang="en-US" altLang="zh-CN" sz="2800" kern="0" dirty="0">
              <a:latin typeface="等线" panose="02010600030101010101" pitchFamily="2" charset="-122"/>
              <a:ea typeface="等线" panose="02010600030101010101" pitchFamily="2" charset="-122"/>
            </a:endParaRP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v(c)；</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v(d)；</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a:t>
            </a:r>
            <a:endParaRPr lang="zh-CN" altLang="en-US" sz="2800" kern="0" dirty="0">
              <a:latin typeface="等线" panose="02010600030101010101" pitchFamily="2" charset="-122"/>
              <a:ea typeface="等线" panose="02010600030101010101" pitchFamily="2" charset="-122"/>
            </a:endParaRPr>
          </a:p>
        </p:txBody>
      </p:sp>
      <p:sp>
        <p:nvSpPr>
          <p:cNvPr id="3" name="Oval 45">
            <a:extLst>
              <a:ext uri="{FF2B5EF4-FFF2-40B4-BE49-F238E27FC236}">
                <a16:creationId xmlns:a16="http://schemas.microsoft.com/office/drawing/2014/main" id="{06043E41-C46C-F0FB-4E69-916E6081A5AE}"/>
              </a:ext>
            </a:extLst>
          </p:cNvPr>
          <p:cNvSpPr>
            <a:spLocks noChangeArrowheads="1"/>
          </p:cNvSpPr>
          <p:nvPr/>
        </p:nvSpPr>
        <p:spPr bwMode="auto">
          <a:xfrm>
            <a:off x="6223000" y="1970088"/>
            <a:ext cx="863600" cy="468312"/>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4" name="Oval 46">
            <a:extLst>
              <a:ext uri="{FF2B5EF4-FFF2-40B4-BE49-F238E27FC236}">
                <a16:creationId xmlns:a16="http://schemas.microsoft.com/office/drawing/2014/main" id="{FE3E09FF-7782-69C9-D87B-705BBED3410F}"/>
              </a:ext>
            </a:extLst>
          </p:cNvPr>
          <p:cNvSpPr>
            <a:spLocks noChangeArrowheads="1"/>
          </p:cNvSpPr>
          <p:nvPr/>
        </p:nvSpPr>
        <p:spPr bwMode="auto">
          <a:xfrm>
            <a:off x="5199063" y="3136900"/>
            <a:ext cx="865187" cy="466725"/>
          </a:xfrm>
          <a:prstGeom prst="ellipse">
            <a:avLst/>
          </a:prstGeom>
          <a:solidFill>
            <a:srgbClr val="CC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5" name="Oval 47">
            <a:extLst>
              <a:ext uri="{FF2B5EF4-FFF2-40B4-BE49-F238E27FC236}">
                <a16:creationId xmlns:a16="http://schemas.microsoft.com/office/drawing/2014/main" id="{B936D316-0558-CC84-5371-F8662D99F61F}"/>
              </a:ext>
            </a:extLst>
          </p:cNvPr>
          <p:cNvSpPr>
            <a:spLocks noChangeArrowheads="1"/>
          </p:cNvSpPr>
          <p:nvPr/>
        </p:nvSpPr>
        <p:spPr bwMode="auto">
          <a:xfrm>
            <a:off x="6038850" y="5703888"/>
            <a:ext cx="865188" cy="468312"/>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6" name="Oval 48">
            <a:extLst>
              <a:ext uri="{FF2B5EF4-FFF2-40B4-BE49-F238E27FC236}">
                <a16:creationId xmlns:a16="http://schemas.microsoft.com/office/drawing/2014/main" id="{A4A6678C-E665-1D6B-CF24-C716B2D002AF}"/>
              </a:ext>
            </a:extLst>
          </p:cNvPr>
          <p:cNvSpPr>
            <a:spLocks noChangeArrowheads="1"/>
          </p:cNvSpPr>
          <p:nvPr/>
        </p:nvSpPr>
        <p:spPr bwMode="auto">
          <a:xfrm>
            <a:off x="4621213" y="4410075"/>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7" name="Oval 49">
            <a:extLst>
              <a:ext uri="{FF2B5EF4-FFF2-40B4-BE49-F238E27FC236}">
                <a16:creationId xmlns:a16="http://schemas.microsoft.com/office/drawing/2014/main" id="{90238B7A-9EA7-E758-DC36-7CC7BD863AFD}"/>
              </a:ext>
            </a:extLst>
          </p:cNvPr>
          <p:cNvSpPr>
            <a:spLocks noChangeArrowheads="1"/>
          </p:cNvSpPr>
          <p:nvPr/>
        </p:nvSpPr>
        <p:spPr bwMode="auto">
          <a:xfrm>
            <a:off x="7467600" y="3179763"/>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P3</a:t>
            </a:r>
          </a:p>
        </p:txBody>
      </p:sp>
      <p:sp>
        <p:nvSpPr>
          <p:cNvPr id="8" name="Line 50">
            <a:extLst>
              <a:ext uri="{FF2B5EF4-FFF2-40B4-BE49-F238E27FC236}">
                <a16:creationId xmlns:a16="http://schemas.microsoft.com/office/drawing/2014/main" id="{AB8E8325-B2AE-77BB-075A-570538665AD5}"/>
              </a:ext>
            </a:extLst>
          </p:cNvPr>
          <p:cNvSpPr>
            <a:spLocks noChangeShapeType="1"/>
          </p:cNvSpPr>
          <p:nvPr/>
        </p:nvSpPr>
        <p:spPr bwMode="auto">
          <a:xfrm flipH="1">
            <a:off x="5702300" y="2351088"/>
            <a:ext cx="622300" cy="7905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Line 51">
            <a:extLst>
              <a:ext uri="{FF2B5EF4-FFF2-40B4-BE49-F238E27FC236}">
                <a16:creationId xmlns:a16="http://schemas.microsoft.com/office/drawing/2014/main" id="{67169389-6D31-3844-0580-183AD8E2F38E}"/>
              </a:ext>
            </a:extLst>
          </p:cNvPr>
          <p:cNvSpPr>
            <a:spLocks noChangeShapeType="1"/>
          </p:cNvSpPr>
          <p:nvPr/>
        </p:nvSpPr>
        <p:spPr bwMode="auto">
          <a:xfrm>
            <a:off x="7010400" y="2351088"/>
            <a:ext cx="857250" cy="852487"/>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Line 52">
            <a:extLst>
              <a:ext uri="{FF2B5EF4-FFF2-40B4-BE49-F238E27FC236}">
                <a16:creationId xmlns:a16="http://schemas.microsoft.com/office/drawing/2014/main" id="{01C16D04-7B4A-E490-2FDA-A0DE243C11D9}"/>
              </a:ext>
            </a:extLst>
          </p:cNvPr>
          <p:cNvSpPr>
            <a:spLocks noChangeShapeType="1"/>
          </p:cNvSpPr>
          <p:nvPr/>
        </p:nvSpPr>
        <p:spPr bwMode="auto">
          <a:xfrm flipH="1">
            <a:off x="5029200" y="3570288"/>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Line 53">
            <a:extLst>
              <a:ext uri="{FF2B5EF4-FFF2-40B4-BE49-F238E27FC236}">
                <a16:creationId xmlns:a16="http://schemas.microsoft.com/office/drawing/2014/main" id="{188AB3BE-E12E-3B37-5A58-810E405D527D}"/>
              </a:ext>
            </a:extLst>
          </p:cNvPr>
          <p:cNvSpPr>
            <a:spLocks noChangeShapeType="1"/>
          </p:cNvSpPr>
          <p:nvPr/>
        </p:nvSpPr>
        <p:spPr bwMode="auto">
          <a:xfrm>
            <a:off x="5181600" y="4865688"/>
            <a:ext cx="914400" cy="9144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Oval 54">
            <a:extLst>
              <a:ext uri="{FF2B5EF4-FFF2-40B4-BE49-F238E27FC236}">
                <a16:creationId xmlns:a16="http://schemas.microsoft.com/office/drawing/2014/main" id="{C1001155-EF38-EEC0-0F09-1369F6A4D09B}"/>
              </a:ext>
            </a:extLst>
          </p:cNvPr>
          <p:cNvSpPr>
            <a:spLocks noChangeArrowheads="1"/>
          </p:cNvSpPr>
          <p:nvPr/>
        </p:nvSpPr>
        <p:spPr bwMode="auto">
          <a:xfrm>
            <a:off x="6248400" y="4340225"/>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13" name="Line 55">
            <a:extLst>
              <a:ext uri="{FF2B5EF4-FFF2-40B4-BE49-F238E27FC236}">
                <a16:creationId xmlns:a16="http://schemas.microsoft.com/office/drawing/2014/main" id="{AD188DBF-A809-A955-94D3-78DC8E739A7F}"/>
              </a:ext>
            </a:extLst>
          </p:cNvPr>
          <p:cNvSpPr>
            <a:spLocks noChangeShapeType="1"/>
          </p:cNvSpPr>
          <p:nvPr/>
        </p:nvSpPr>
        <p:spPr bwMode="auto">
          <a:xfrm flipH="1">
            <a:off x="6858000" y="3646488"/>
            <a:ext cx="1066800" cy="22098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Line 56">
            <a:extLst>
              <a:ext uri="{FF2B5EF4-FFF2-40B4-BE49-F238E27FC236}">
                <a16:creationId xmlns:a16="http://schemas.microsoft.com/office/drawing/2014/main" id="{4A66CED9-A456-0EA9-BB73-ADCB90732CDB}"/>
              </a:ext>
            </a:extLst>
          </p:cNvPr>
          <p:cNvSpPr>
            <a:spLocks noChangeShapeType="1"/>
          </p:cNvSpPr>
          <p:nvPr/>
        </p:nvSpPr>
        <p:spPr bwMode="auto">
          <a:xfrm>
            <a:off x="5953125" y="3522663"/>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 name="Line 57">
            <a:extLst>
              <a:ext uri="{FF2B5EF4-FFF2-40B4-BE49-F238E27FC236}">
                <a16:creationId xmlns:a16="http://schemas.microsoft.com/office/drawing/2014/main" id="{CBDBD0A1-33DC-E7C0-542A-18478BE96E98}"/>
              </a:ext>
            </a:extLst>
          </p:cNvPr>
          <p:cNvSpPr>
            <a:spLocks noChangeShapeType="1"/>
          </p:cNvSpPr>
          <p:nvPr/>
        </p:nvSpPr>
        <p:spPr bwMode="auto">
          <a:xfrm flipH="1">
            <a:off x="6400800" y="4808538"/>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 name="Rectangle 58">
            <a:extLst>
              <a:ext uri="{FF2B5EF4-FFF2-40B4-BE49-F238E27FC236}">
                <a16:creationId xmlns:a16="http://schemas.microsoft.com/office/drawing/2014/main" id="{7D5EFD14-5145-9A25-E88D-71713EE5B593}"/>
              </a:ext>
            </a:extLst>
          </p:cNvPr>
          <p:cNvSpPr>
            <a:spLocks noChangeArrowheads="1"/>
          </p:cNvSpPr>
          <p:nvPr/>
        </p:nvSpPr>
        <p:spPr bwMode="auto">
          <a:xfrm>
            <a:off x="5638800" y="2351088"/>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a</a:t>
            </a:r>
          </a:p>
        </p:txBody>
      </p:sp>
      <p:sp>
        <p:nvSpPr>
          <p:cNvPr id="17" name="Rectangle 59">
            <a:extLst>
              <a:ext uri="{FF2B5EF4-FFF2-40B4-BE49-F238E27FC236}">
                <a16:creationId xmlns:a16="http://schemas.microsoft.com/office/drawing/2014/main" id="{5EBC8CDC-302E-F0A8-8CCE-C16BC2D02B3C}"/>
              </a:ext>
            </a:extLst>
          </p:cNvPr>
          <p:cNvSpPr>
            <a:spLocks noChangeArrowheads="1"/>
          </p:cNvSpPr>
          <p:nvPr/>
        </p:nvSpPr>
        <p:spPr bwMode="auto">
          <a:xfrm>
            <a:off x="7467600" y="2427288"/>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b</a:t>
            </a:r>
          </a:p>
        </p:txBody>
      </p:sp>
      <p:sp>
        <p:nvSpPr>
          <p:cNvPr id="18" name="Rectangle 60">
            <a:extLst>
              <a:ext uri="{FF2B5EF4-FFF2-40B4-BE49-F238E27FC236}">
                <a16:creationId xmlns:a16="http://schemas.microsoft.com/office/drawing/2014/main" id="{422E3F28-24EB-D059-92BD-EF7B8F37BC6E}"/>
              </a:ext>
            </a:extLst>
          </p:cNvPr>
          <p:cNvSpPr>
            <a:spLocks noChangeArrowheads="1"/>
          </p:cNvSpPr>
          <p:nvPr/>
        </p:nvSpPr>
        <p:spPr bwMode="auto">
          <a:xfrm>
            <a:off x="4876800" y="3646488"/>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c</a:t>
            </a:r>
          </a:p>
        </p:txBody>
      </p:sp>
      <p:sp>
        <p:nvSpPr>
          <p:cNvPr id="19" name="Rectangle 61">
            <a:extLst>
              <a:ext uri="{FF2B5EF4-FFF2-40B4-BE49-F238E27FC236}">
                <a16:creationId xmlns:a16="http://schemas.microsoft.com/office/drawing/2014/main" id="{FA0C6DFE-0839-A3A1-A4B6-1025ADC28BE3}"/>
              </a:ext>
            </a:extLst>
          </p:cNvPr>
          <p:cNvSpPr>
            <a:spLocks noChangeArrowheads="1"/>
          </p:cNvSpPr>
          <p:nvPr/>
        </p:nvSpPr>
        <p:spPr bwMode="auto">
          <a:xfrm>
            <a:off x="6324600" y="3646488"/>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d</a:t>
            </a:r>
          </a:p>
        </p:txBody>
      </p:sp>
      <p:sp>
        <p:nvSpPr>
          <p:cNvPr id="20" name="Rectangle 62">
            <a:extLst>
              <a:ext uri="{FF2B5EF4-FFF2-40B4-BE49-F238E27FC236}">
                <a16:creationId xmlns:a16="http://schemas.microsoft.com/office/drawing/2014/main" id="{EAF65F6A-F6B8-2698-54F4-7E7979E560CA}"/>
              </a:ext>
            </a:extLst>
          </p:cNvPr>
          <p:cNvSpPr>
            <a:spLocks noChangeArrowheads="1"/>
          </p:cNvSpPr>
          <p:nvPr/>
        </p:nvSpPr>
        <p:spPr bwMode="auto">
          <a:xfrm>
            <a:off x="5105400" y="5170488"/>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f</a:t>
            </a:r>
          </a:p>
        </p:txBody>
      </p:sp>
      <p:sp>
        <p:nvSpPr>
          <p:cNvPr id="21" name="Rectangle 63">
            <a:extLst>
              <a:ext uri="{FF2B5EF4-FFF2-40B4-BE49-F238E27FC236}">
                <a16:creationId xmlns:a16="http://schemas.microsoft.com/office/drawing/2014/main" id="{1D03D151-510D-2FE4-9B61-517D4D55B96F}"/>
              </a:ext>
            </a:extLst>
          </p:cNvPr>
          <p:cNvSpPr>
            <a:spLocks noChangeArrowheads="1"/>
          </p:cNvSpPr>
          <p:nvPr/>
        </p:nvSpPr>
        <p:spPr bwMode="auto">
          <a:xfrm>
            <a:off x="7467600" y="4408488"/>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e</a:t>
            </a:r>
          </a:p>
        </p:txBody>
      </p:sp>
      <p:sp>
        <p:nvSpPr>
          <p:cNvPr id="22" name="Rectangle 64">
            <a:extLst>
              <a:ext uri="{FF2B5EF4-FFF2-40B4-BE49-F238E27FC236}">
                <a16:creationId xmlns:a16="http://schemas.microsoft.com/office/drawing/2014/main" id="{09F73571-496F-3481-983E-9DAB358F42FA}"/>
              </a:ext>
            </a:extLst>
          </p:cNvPr>
          <p:cNvSpPr>
            <a:spLocks noChangeArrowheads="1"/>
          </p:cNvSpPr>
          <p:nvPr/>
        </p:nvSpPr>
        <p:spPr bwMode="auto">
          <a:xfrm>
            <a:off x="6553200" y="5018088"/>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g</a:t>
            </a:r>
          </a:p>
        </p:txBody>
      </p:sp>
    </p:spTree>
    <p:extLst>
      <p:ext uri="{BB962C8B-B14F-4D97-AF65-F5344CB8AC3E}">
        <p14:creationId xmlns:p14="http://schemas.microsoft.com/office/powerpoint/2010/main" val="11231916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1</a:t>
            </a:r>
          </a:p>
        </p:txBody>
      </p:sp>
      <p:sp>
        <p:nvSpPr>
          <p:cNvPr id="4" name="Rectangle 3">
            <a:extLst>
              <a:ext uri="{FF2B5EF4-FFF2-40B4-BE49-F238E27FC236}">
                <a16:creationId xmlns:a16="http://schemas.microsoft.com/office/drawing/2014/main" id="{5C88E53D-0844-CCBF-60CD-E13C57638DAA}"/>
              </a:ext>
            </a:extLst>
          </p:cNvPr>
          <p:cNvSpPr txBox="1">
            <a:spLocks noChangeArrowheads="1"/>
          </p:cNvSpPr>
          <p:nvPr/>
        </p:nvSpPr>
        <p:spPr bwMode="auto">
          <a:xfrm>
            <a:off x="900113" y="1752600"/>
            <a:ext cx="3240087" cy="347662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P3（）</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p(b)；</a:t>
            </a:r>
          </a:p>
          <a:p>
            <a:pPr algn="just">
              <a:buFont typeface="Wingdings" panose="05000000000000000000" pitchFamily="2" charset="2"/>
              <a:buNone/>
            </a:pPr>
            <a:r>
              <a:rPr lang="zh-CN" altLang="en-US" sz="2800" kern="0" dirty="0">
                <a:latin typeface="等线" panose="02010600030101010101" pitchFamily="2" charset="-122"/>
                <a:ea typeface="等线" panose="02010600030101010101" pitchFamily="2" charset="-122"/>
              </a:rPr>
              <a:t>    执行</a:t>
            </a:r>
            <a:r>
              <a:rPr lang="en-US" altLang="zh-CN" sz="2800" kern="0" dirty="0">
                <a:latin typeface="等线" panose="02010600030101010101" pitchFamily="2" charset="-122"/>
                <a:ea typeface="等线" panose="02010600030101010101" pitchFamily="2" charset="-122"/>
              </a:rPr>
              <a:t>P3</a:t>
            </a:r>
            <a:r>
              <a:rPr lang="zh-CN" altLang="en-US" sz="2800" kern="0" dirty="0">
                <a:latin typeface="等线" panose="02010600030101010101" pitchFamily="2" charset="-122"/>
                <a:ea typeface="等线" panose="02010600030101010101" pitchFamily="2" charset="-122"/>
              </a:rPr>
              <a:t>的代码；</a:t>
            </a:r>
            <a:endParaRPr lang="en-US" altLang="zh-CN" sz="2800" kern="0" dirty="0">
              <a:latin typeface="等线" panose="02010600030101010101" pitchFamily="2" charset="-122"/>
              <a:ea typeface="等线" panose="02010600030101010101" pitchFamily="2" charset="-122"/>
            </a:endParaRP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v(e)； </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a:t>
            </a:r>
            <a:endParaRPr lang="zh-CN" altLang="en-US" sz="2800" kern="0" dirty="0">
              <a:latin typeface="等线" panose="02010600030101010101" pitchFamily="2" charset="-122"/>
              <a:ea typeface="等线" panose="02010600030101010101" pitchFamily="2" charset="-122"/>
            </a:endParaRPr>
          </a:p>
        </p:txBody>
      </p:sp>
      <p:sp>
        <p:nvSpPr>
          <p:cNvPr id="5" name="Oval 45">
            <a:extLst>
              <a:ext uri="{FF2B5EF4-FFF2-40B4-BE49-F238E27FC236}">
                <a16:creationId xmlns:a16="http://schemas.microsoft.com/office/drawing/2014/main" id="{001CCBAB-191F-E9D1-C00F-1A13D39158FB}"/>
              </a:ext>
            </a:extLst>
          </p:cNvPr>
          <p:cNvSpPr>
            <a:spLocks noChangeArrowheads="1"/>
          </p:cNvSpPr>
          <p:nvPr/>
        </p:nvSpPr>
        <p:spPr bwMode="auto">
          <a:xfrm>
            <a:off x="6223000" y="1876425"/>
            <a:ext cx="863600"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6" name="Oval 46">
            <a:extLst>
              <a:ext uri="{FF2B5EF4-FFF2-40B4-BE49-F238E27FC236}">
                <a16:creationId xmlns:a16="http://schemas.microsoft.com/office/drawing/2014/main" id="{0F430D15-A128-6C1E-9D8F-0B41962C8FD1}"/>
              </a:ext>
            </a:extLst>
          </p:cNvPr>
          <p:cNvSpPr>
            <a:spLocks noChangeArrowheads="1"/>
          </p:cNvSpPr>
          <p:nvPr/>
        </p:nvSpPr>
        <p:spPr bwMode="auto">
          <a:xfrm>
            <a:off x="5199063" y="3043238"/>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7" name="Oval 47">
            <a:extLst>
              <a:ext uri="{FF2B5EF4-FFF2-40B4-BE49-F238E27FC236}">
                <a16:creationId xmlns:a16="http://schemas.microsoft.com/office/drawing/2014/main" id="{07691160-54FF-D1A0-A3F7-9A5FE27AC8D6}"/>
              </a:ext>
            </a:extLst>
          </p:cNvPr>
          <p:cNvSpPr>
            <a:spLocks noChangeArrowheads="1"/>
          </p:cNvSpPr>
          <p:nvPr/>
        </p:nvSpPr>
        <p:spPr bwMode="auto">
          <a:xfrm>
            <a:off x="6038850" y="5610225"/>
            <a:ext cx="865188"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8" name="Oval 48">
            <a:extLst>
              <a:ext uri="{FF2B5EF4-FFF2-40B4-BE49-F238E27FC236}">
                <a16:creationId xmlns:a16="http://schemas.microsoft.com/office/drawing/2014/main" id="{20876680-3300-415E-A43F-C39C5506B3F3}"/>
              </a:ext>
            </a:extLst>
          </p:cNvPr>
          <p:cNvSpPr>
            <a:spLocks noChangeArrowheads="1"/>
          </p:cNvSpPr>
          <p:nvPr/>
        </p:nvSpPr>
        <p:spPr bwMode="auto">
          <a:xfrm>
            <a:off x="4621213" y="4316413"/>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9" name="Oval 49">
            <a:extLst>
              <a:ext uri="{FF2B5EF4-FFF2-40B4-BE49-F238E27FC236}">
                <a16:creationId xmlns:a16="http://schemas.microsoft.com/office/drawing/2014/main" id="{24A3C508-D271-39D8-AA62-B7527DD43274}"/>
              </a:ext>
            </a:extLst>
          </p:cNvPr>
          <p:cNvSpPr>
            <a:spLocks noChangeArrowheads="1"/>
          </p:cNvSpPr>
          <p:nvPr/>
        </p:nvSpPr>
        <p:spPr bwMode="auto">
          <a:xfrm>
            <a:off x="7467600" y="3086100"/>
            <a:ext cx="865188" cy="466725"/>
          </a:xfrm>
          <a:prstGeom prst="ellipse">
            <a:avLst/>
          </a:prstGeom>
          <a:solidFill>
            <a:srgbClr val="CC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P3</a:t>
            </a:r>
          </a:p>
        </p:txBody>
      </p:sp>
      <p:sp>
        <p:nvSpPr>
          <p:cNvPr id="10" name="Line 50">
            <a:extLst>
              <a:ext uri="{FF2B5EF4-FFF2-40B4-BE49-F238E27FC236}">
                <a16:creationId xmlns:a16="http://schemas.microsoft.com/office/drawing/2014/main" id="{70EF3934-8FA7-D05F-DC69-18D7BC08B29E}"/>
              </a:ext>
            </a:extLst>
          </p:cNvPr>
          <p:cNvSpPr>
            <a:spLocks noChangeShapeType="1"/>
          </p:cNvSpPr>
          <p:nvPr/>
        </p:nvSpPr>
        <p:spPr bwMode="auto">
          <a:xfrm flipH="1">
            <a:off x="5702300" y="2257425"/>
            <a:ext cx="622300" cy="7905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Line 51">
            <a:extLst>
              <a:ext uri="{FF2B5EF4-FFF2-40B4-BE49-F238E27FC236}">
                <a16:creationId xmlns:a16="http://schemas.microsoft.com/office/drawing/2014/main" id="{CDD05CC5-B556-30D5-BD5B-F5BA46337E93}"/>
              </a:ext>
            </a:extLst>
          </p:cNvPr>
          <p:cNvSpPr>
            <a:spLocks noChangeShapeType="1"/>
          </p:cNvSpPr>
          <p:nvPr/>
        </p:nvSpPr>
        <p:spPr bwMode="auto">
          <a:xfrm>
            <a:off x="7010400" y="2257425"/>
            <a:ext cx="857250" cy="852488"/>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Line 52">
            <a:extLst>
              <a:ext uri="{FF2B5EF4-FFF2-40B4-BE49-F238E27FC236}">
                <a16:creationId xmlns:a16="http://schemas.microsoft.com/office/drawing/2014/main" id="{3CCE65A5-520E-43DE-1F58-9DD722FAF7AE}"/>
              </a:ext>
            </a:extLst>
          </p:cNvPr>
          <p:cNvSpPr>
            <a:spLocks noChangeShapeType="1"/>
          </p:cNvSpPr>
          <p:nvPr/>
        </p:nvSpPr>
        <p:spPr bwMode="auto">
          <a:xfrm flipH="1">
            <a:off x="5029200" y="3476625"/>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Line 53">
            <a:extLst>
              <a:ext uri="{FF2B5EF4-FFF2-40B4-BE49-F238E27FC236}">
                <a16:creationId xmlns:a16="http://schemas.microsoft.com/office/drawing/2014/main" id="{4D371B4C-ABDF-7DF0-F590-8863A9215167}"/>
              </a:ext>
            </a:extLst>
          </p:cNvPr>
          <p:cNvSpPr>
            <a:spLocks noChangeShapeType="1"/>
          </p:cNvSpPr>
          <p:nvPr/>
        </p:nvSpPr>
        <p:spPr bwMode="auto">
          <a:xfrm>
            <a:off x="5181600" y="4772025"/>
            <a:ext cx="914400" cy="9144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Oval 54">
            <a:extLst>
              <a:ext uri="{FF2B5EF4-FFF2-40B4-BE49-F238E27FC236}">
                <a16:creationId xmlns:a16="http://schemas.microsoft.com/office/drawing/2014/main" id="{5D2DE05C-431D-8855-8855-8ED7B3F46343}"/>
              </a:ext>
            </a:extLst>
          </p:cNvPr>
          <p:cNvSpPr>
            <a:spLocks noChangeArrowheads="1"/>
          </p:cNvSpPr>
          <p:nvPr/>
        </p:nvSpPr>
        <p:spPr bwMode="auto">
          <a:xfrm>
            <a:off x="6248400" y="4246563"/>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15" name="Line 55">
            <a:extLst>
              <a:ext uri="{FF2B5EF4-FFF2-40B4-BE49-F238E27FC236}">
                <a16:creationId xmlns:a16="http://schemas.microsoft.com/office/drawing/2014/main" id="{0204F53A-0CDA-E848-876B-3C45639F79C5}"/>
              </a:ext>
            </a:extLst>
          </p:cNvPr>
          <p:cNvSpPr>
            <a:spLocks noChangeShapeType="1"/>
          </p:cNvSpPr>
          <p:nvPr/>
        </p:nvSpPr>
        <p:spPr bwMode="auto">
          <a:xfrm flipH="1">
            <a:off x="6858000" y="3552825"/>
            <a:ext cx="1066800" cy="22098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 name="Line 56">
            <a:extLst>
              <a:ext uri="{FF2B5EF4-FFF2-40B4-BE49-F238E27FC236}">
                <a16:creationId xmlns:a16="http://schemas.microsoft.com/office/drawing/2014/main" id="{CC58803A-8401-41ED-2509-8DA186B1EC66}"/>
              </a:ext>
            </a:extLst>
          </p:cNvPr>
          <p:cNvSpPr>
            <a:spLocks noChangeShapeType="1"/>
          </p:cNvSpPr>
          <p:nvPr/>
        </p:nvSpPr>
        <p:spPr bwMode="auto">
          <a:xfrm>
            <a:off x="5953125" y="3429000"/>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 name="Line 57">
            <a:extLst>
              <a:ext uri="{FF2B5EF4-FFF2-40B4-BE49-F238E27FC236}">
                <a16:creationId xmlns:a16="http://schemas.microsoft.com/office/drawing/2014/main" id="{FFF60225-79CF-475D-E6F4-74594545DFD3}"/>
              </a:ext>
            </a:extLst>
          </p:cNvPr>
          <p:cNvSpPr>
            <a:spLocks noChangeShapeType="1"/>
          </p:cNvSpPr>
          <p:nvPr/>
        </p:nvSpPr>
        <p:spPr bwMode="auto">
          <a:xfrm flipH="1">
            <a:off x="6400800" y="4714875"/>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 name="Rectangle 58">
            <a:extLst>
              <a:ext uri="{FF2B5EF4-FFF2-40B4-BE49-F238E27FC236}">
                <a16:creationId xmlns:a16="http://schemas.microsoft.com/office/drawing/2014/main" id="{4B818620-7FAE-EC0A-D85E-FBC5B44F0A1B}"/>
              </a:ext>
            </a:extLst>
          </p:cNvPr>
          <p:cNvSpPr>
            <a:spLocks noChangeArrowheads="1"/>
          </p:cNvSpPr>
          <p:nvPr/>
        </p:nvSpPr>
        <p:spPr bwMode="auto">
          <a:xfrm>
            <a:off x="5638800" y="22574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a</a:t>
            </a:r>
          </a:p>
        </p:txBody>
      </p:sp>
      <p:sp>
        <p:nvSpPr>
          <p:cNvPr id="19" name="Rectangle 59">
            <a:extLst>
              <a:ext uri="{FF2B5EF4-FFF2-40B4-BE49-F238E27FC236}">
                <a16:creationId xmlns:a16="http://schemas.microsoft.com/office/drawing/2014/main" id="{9D689ACD-AAC0-563E-08EF-7F9B10BFC186}"/>
              </a:ext>
            </a:extLst>
          </p:cNvPr>
          <p:cNvSpPr>
            <a:spLocks noChangeArrowheads="1"/>
          </p:cNvSpPr>
          <p:nvPr/>
        </p:nvSpPr>
        <p:spPr bwMode="auto">
          <a:xfrm>
            <a:off x="7467600" y="23336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b</a:t>
            </a:r>
          </a:p>
        </p:txBody>
      </p:sp>
      <p:sp>
        <p:nvSpPr>
          <p:cNvPr id="20" name="Rectangle 60">
            <a:extLst>
              <a:ext uri="{FF2B5EF4-FFF2-40B4-BE49-F238E27FC236}">
                <a16:creationId xmlns:a16="http://schemas.microsoft.com/office/drawing/2014/main" id="{90F77B21-A545-4E17-5001-3C3BA145BB97}"/>
              </a:ext>
            </a:extLst>
          </p:cNvPr>
          <p:cNvSpPr>
            <a:spLocks noChangeArrowheads="1"/>
          </p:cNvSpPr>
          <p:nvPr/>
        </p:nvSpPr>
        <p:spPr bwMode="auto">
          <a:xfrm>
            <a:off x="4876800" y="35528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c</a:t>
            </a:r>
          </a:p>
        </p:txBody>
      </p:sp>
      <p:sp>
        <p:nvSpPr>
          <p:cNvPr id="21" name="Rectangle 61">
            <a:extLst>
              <a:ext uri="{FF2B5EF4-FFF2-40B4-BE49-F238E27FC236}">
                <a16:creationId xmlns:a16="http://schemas.microsoft.com/office/drawing/2014/main" id="{267E1F94-0665-0A8C-39DA-BB1F1B8F9205}"/>
              </a:ext>
            </a:extLst>
          </p:cNvPr>
          <p:cNvSpPr>
            <a:spLocks noChangeArrowheads="1"/>
          </p:cNvSpPr>
          <p:nvPr/>
        </p:nvSpPr>
        <p:spPr bwMode="auto">
          <a:xfrm>
            <a:off x="6324600" y="35528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d</a:t>
            </a:r>
          </a:p>
        </p:txBody>
      </p:sp>
      <p:sp>
        <p:nvSpPr>
          <p:cNvPr id="22" name="Rectangle 62">
            <a:extLst>
              <a:ext uri="{FF2B5EF4-FFF2-40B4-BE49-F238E27FC236}">
                <a16:creationId xmlns:a16="http://schemas.microsoft.com/office/drawing/2014/main" id="{148A7492-6EDC-7082-68AB-D8B78B4BCCA6}"/>
              </a:ext>
            </a:extLst>
          </p:cNvPr>
          <p:cNvSpPr>
            <a:spLocks noChangeArrowheads="1"/>
          </p:cNvSpPr>
          <p:nvPr/>
        </p:nvSpPr>
        <p:spPr bwMode="auto">
          <a:xfrm>
            <a:off x="5105400" y="50768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f</a:t>
            </a:r>
          </a:p>
        </p:txBody>
      </p:sp>
      <p:sp>
        <p:nvSpPr>
          <p:cNvPr id="23" name="Rectangle 63">
            <a:extLst>
              <a:ext uri="{FF2B5EF4-FFF2-40B4-BE49-F238E27FC236}">
                <a16:creationId xmlns:a16="http://schemas.microsoft.com/office/drawing/2014/main" id="{60947ED4-08CF-A2B1-2F38-B71D400484CA}"/>
              </a:ext>
            </a:extLst>
          </p:cNvPr>
          <p:cNvSpPr>
            <a:spLocks noChangeArrowheads="1"/>
          </p:cNvSpPr>
          <p:nvPr/>
        </p:nvSpPr>
        <p:spPr bwMode="auto">
          <a:xfrm>
            <a:off x="7467600" y="43148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e</a:t>
            </a:r>
          </a:p>
        </p:txBody>
      </p:sp>
      <p:sp>
        <p:nvSpPr>
          <p:cNvPr id="24" name="Rectangle 64">
            <a:extLst>
              <a:ext uri="{FF2B5EF4-FFF2-40B4-BE49-F238E27FC236}">
                <a16:creationId xmlns:a16="http://schemas.microsoft.com/office/drawing/2014/main" id="{2295C6D5-EBCD-9655-17D6-EFDCBB2B3BB6}"/>
              </a:ext>
            </a:extLst>
          </p:cNvPr>
          <p:cNvSpPr>
            <a:spLocks noChangeArrowheads="1"/>
          </p:cNvSpPr>
          <p:nvPr/>
        </p:nvSpPr>
        <p:spPr bwMode="auto">
          <a:xfrm>
            <a:off x="6553200" y="49244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g</a:t>
            </a:r>
          </a:p>
        </p:txBody>
      </p:sp>
    </p:spTree>
    <p:extLst>
      <p:ext uri="{BB962C8B-B14F-4D97-AF65-F5344CB8AC3E}">
        <p14:creationId xmlns:p14="http://schemas.microsoft.com/office/powerpoint/2010/main" val="19357768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共享变量举例</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en-US" altLang="zh-CN" dirty="0">
                <a:latin typeface="等线" panose="02010600030101010101" pitchFamily="2" charset="-122"/>
                <a:ea typeface="等线" panose="02010600030101010101" pitchFamily="2" charset="-122"/>
              </a:rPr>
              <a:t>A</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B</a:t>
            </a:r>
            <a:r>
              <a:rPr lang="zh-CN" altLang="en-US" dirty="0">
                <a:latin typeface="等线" panose="02010600030101010101" pitchFamily="2" charset="-122"/>
                <a:ea typeface="等线" panose="02010600030101010101" pitchFamily="2" charset="-122"/>
              </a:rPr>
              <a:t>：</a:t>
            </a:r>
          </a:p>
          <a:p>
            <a:pPr marL="457200" lvl="1" indent="0">
              <a:lnSpc>
                <a:spcPct val="150000"/>
              </a:lnSpc>
              <a:buNone/>
            </a:pPr>
            <a:r>
              <a:rPr lang="en-US" altLang="zh-CN" dirty="0">
                <a:latin typeface="等线" panose="02010600030101010101" pitchFamily="2" charset="-122"/>
                <a:ea typeface="等线" panose="02010600030101010101" pitchFamily="2" charset="-122"/>
              </a:rPr>
              <a:t>R1=x</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R2=x</a:t>
            </a:r>
            <a:r>
              <a:rPr lang="zh-CN" altLang="en-US" dirty="0">
                <a:latin typeface="等线" panose="02010600030101010101" pitchFamily="2" charset="-122"/>
                <a:ea typeface="等线" panose="02010600030101010101" pitchFamily="2" charset="-122"/>
              </a:rPr>
              <a:t>；</a:t>
            </a:r>
          </a:p>
          <a:p>
            <a:pPr marL="457200" lvl="1" indent="0">
              <a:lnSpc>
                <a:spcPct val="150000"/>
              </a:lnSpc>
              <a:buNone/>
            </a:pPr>
            <a:r>
              <a:rPr lang="en-US" altLang="zh-CN" dirty="0">
                <a:latin typeface="等线" panose="02010600030101010101" pitchFamily="2" charset="-122"/>
                <a:ea typeface="等线" panose="02010600030101010101" pitchFamily="2" charset="-122"/>
              </a:rPr>
              <a:t>R1=R1+1</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R2=R2+1</a:t>
            </a:r>
            <a:r>
              <a:rPr lang="zh-CN" altLang="en-US" dirty="0">
                <a:latin typeface="等线" panose="02010600030101010101" pitchFamily="2" charset="-122"/>
                <a:ea typeface="等线" panose="02010600030101010101" pitchFamily="2" charset="-122"/>
              </a:rPr>
              <a:t>；</a:t>
            </a:r>
          </a:p>
          <a:p>
            <a:pPr marL="457200" lvl="1" indent="0">
              <a:lnSpc>
                <a:spcPct val="150000"/>
              </a:lnSpc>
              <a:buNone/>
            </a:pPr>
            <a:r>
              <a:rPr lang="en-US" altLang="zh-CN" dirty="0">
                <a:latin typeface="等线" panose="02010600030101010101" pitchFamily="2" charset="-122"/>
                <a:ea typeface="等线" panose="02010600030101010101" pitchFamily="2" charset="-122"/>
              </a:rPr>
              <a:t>x=R1</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x=R2</a:t>
            </a:r>
            <a:r>
              <a:rPr lang="zh-CN" altLang="en-US" dirty="0">
                <a:latin typeface="等线" panose="02010600030101010101" pitchFamily="2" charset="-122"/>
                <a:ea typeface="等线" panose="02010600030101010101" pitchFamily="2" charset="-122"/>
              </a:rPr>
              <a:t>；</a:t>
            </a: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如果先执行</a:t>
            </a:r>
            <a:r>
              <a:rPr lang="en-US" altLang="zh-CN" dirty="0">
                <a:latin typeface="等线" panose="02010600030101010101" pitchFamily="2" charset="-122"/>
                <a:ea typeface="等线" panose="02010600030101010101" pitchFamily="2" charset="-122"/>
              </a:rPr>
              <a:t>A</a:t>
            </a:r>
            <a:r>
              <a:rPr lang="zh-CN" altLang="en-US" dirty="0">
                <a:latin typeface="等线" panose="02010600030101010101" pitchFamily="2" charset="-122"/>
                <a:ea typeface="等线" panose="02010600030101010101" pitchFamily="2" charset="-122"/>
              </a:rPr>
              <a:t>再执行</a:t>
            </a:r>
            <a:r>
              <a:rPr lang="en-US" altLang="zh-CN" dirty="0">
                <a:latin typeface="等线" panose="02010600030101010101" pitchFamily="2" charset="-122"/>
                <a:ea typeface="等线" panose="02010600030101010101" pitchFamily="2" charset="-122"/>
              </a:rPr>
              <a:t>B</a:t>
            </a:r>
            <a:r>
              <a:rPr lang="zh-CN" altLang="en-US" dirty="0">
                <a:latin typeface="等线" panose="02010600030101010101" pitchFamily="2" charset="-122"/>
                <a:ea typeface="等线" panose="02010600030101010101" pitchFamily="2" charset="-122"/>
              </a:rPr>
              <a:t>，则</a:t>
            </a:r>
            <a:r>
              <a:rPr lang="en-US" altLang="zh-CN" dirty="0">
                <a:latin typeface="等线" panose="02010600030101010101" pitchFamily="2" charset="-122"/>
                <a:ea typeface="等线" panose="02010600030101010101" pitchFamily="2" charset="-122"/>
              </a:rPr>
              <a:t>x</a:t>
            </a:r>
            <a:r>
              <a:rPr lang="zh-CN" altLang="en-US" dirty="0">
                <a:latin typeface="等线" panose="02010600030101010101" pitchFamily="2" charset="-122"/>
                <a:ea typeface="等线" panose="02010600030101010101" pitchFamily="2" charset="-122"/>
              </a:rPr>
              <a:t>值增加</a:t>
            </a:r>
            <a:r>
              <a:rPr lang="en-US" altLang="zh-CN" dirty="0">
                <a:latin typeface="等线" panose="02010600030101010101" pitchFamily="2" charset="-122"/>
                <a:ea typeface="等线" panose="02010600030101010101" pitchFamily="2" charset="-122"/>
              </a:rPr>
              <a:t>2</a:t>
            </a:r>
            <a:endParaRPr lang="zh-CN" altLang="en-US"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若按顺序</a:t>
            </a:r>
            <a:r>
              <a:rPr lang="en-US" altLang="zh-CN" dirty="0">
                <a:latin typeface="等线" panose="02010600030101010101" pitchFamily="2" charset="-122"/>
                <a:ea typeface="等线" panose="02010600030101010101" pitchFamily="2" charset="-122"/>
              </a:rPr>
              <a:t>R1=x</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R2=x</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R1=R1+1</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x=R1</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R2=R2+1</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x=R2</a:t>
            </a:r>
            <a:r>
              <a:rPr lang="zh-CN" altLang="en-US" dirty="0">
                <a:latin typeface="等线" panose="02010600030101010101" pitchFamily="2" charset="-122"/>
                <a:ea typeface="等线" panose="02010600030101010101" pitchFamily="2" charset="-122"/>
              </a:rPr>
              <a:t>；则</a:t>
            </a:r>
            <a:r>
              <a:rPr lang="en-US" altLang="zh-CN" dirty="0">
                <a:latin typeface="等线" panose="02010600030101010101" pitchFamily="2" charset="-122"/>
                <a:ea typeface="等线" panose="02010600030101010101" pitchFamily="2" charset="-122"/>
              </a:rPr>
              <a:t>x</a:t>
            </a:r>
            <a:r>
              <a:rPr lang="zh-CN" altLang="en-US" dirty="0">
                <a:latin typeface="等线" panose="02010600030101010101" pitchFamily="2" charset="-122"/>
                <a:ea typeface="等线" panose="02010600030101010101" pitchFamily="2" charset="-122"/>
              </a:rPr>
              <a:t>值增加</a:t>
            </a:r>
            <a:r>
              <a:rPr lang="en-US" altLang="zh-CN" dirty="0">
                <a:latin typeface="等线" panose="02010600030101010101" pitchFamily="2" charset="-122"/>
                <a:ea typeface="等线" panose="02010600030101010101" pitchFamily="2" charset="-122"/>
              </a:rPr>
              <a:t>1</a:t>
            </a: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这种错误称为“与时间有关的错误”，产生的原因是没有</a:t>
            </a:r>
            <a:r>
              <a:rPr lang="zh-CN" altLang="en-US">
                <a:latin typeface="等线" panose="02010600030101010101" pitchFamily="2" charset="-122"/>
                <a:ea typeface="等线" panose="02010600030101010101" pitchFamily="2" charset="-122"/>
              </a:rPr>
              <a:t>互斥地、原子性地使用</a:t>
            </a:r>
            <a:r>
              <a:rPr lang="zh-CN" altLang="en-US" dirty="0">
                <a:latin typeface="等线" panose="02010600030101010101" pitchFamily="2" charset="-122"/>
                <a:ea typeface="等线" panose="02010600030101010101" pitchFamily="2" charset="-122"/>
              </a:rPr>
              <a:t>共享变量</a:t>
            </a:r>
          </a:p>
        </p:txBody>
      </p:sp>
    </p:spTree>
    <p:extLst>
      <p:ext uri="{BB962C8B-B14F-4D97-AF65-F5344CB8AC3E}">
        <p14:creationId xmlns:p14="http://schemas.microsoft.com/office/powerpoint/2010/main" val="422585056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1</a:t>
            </a:r>
          </a:p>
        </p:txBody>
      </p:sp>
      <p:sp>
        <p:nvSpPr>
          <p:cNvPr id="4" name="Rectangle 3">
            <a:extLst>
              <a:ext uri="{FF2B5EF4-FFF2-40B4-BE49-F238E27FC236}">
                <a16:creationId xmlns:a16="http://schemas.microsoft.com/office/drawing/2014/main" id="{6508F8D9-62B4-62DB-78DE-8CCF1A39EC16}"/>
              </a:ext>
            </a:extLst>
          </p:cNvPr>
          <p:cNvSpPr txBox="1">
            <a:spLocks noChangeArrowheads="1"/>
          </p:cNvSpPr>
          <p:nvPr/>
        </p:nvSpPr>
        <p:spPr bwMode="auto">
          <a:xfrm>
            <a:off x="827088" y="1524000"/>
            <a:ext cx="3384550" cy="3344863"/>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P4（）</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p(c)；</a:t>
            </a:r>
          </a:p>
          <a:p>
            <a:pPr algn="just">
              <a:buFont typeface="Wingdings" panose="05000000000000000000" pitchFamily="2" charset="2"/>
              <a:buNone/>
            </a:pPr>
            <a:r>
              <a:rPr lang="zh-CN" altLang="en-US" sz="2800" kern="0" dirty="0">
                <a:latin typeface="等线" panose="02010600030101010101" pitchFamily="2" charset="-122"/>
                <a:ea typeface="等线" panose="02010600030101010101" pitchFamily="2" charset="-122"/>
              </a:rPr>
              <a:t>    执行</a:t>
            </a:r>
            <a:r>
              <a:rPr lang="en-US" altLang="zh-CN" sz="2800" kern="0" dirty="0">
                <a:latin typeface="等线" panose="02010600030101010101" pitchFamily="2" charset="-122"/>
                <a:ea typeface="等线" panose="02010600030101010101" pitchFamily="2" charset="-122"/>
              </a:rPr>
              <a:t>P4</a:t>
            </a:r>
            <a:r>
              <a:rPr lang="zh-CN" altLang="en-US" sz="2800" kern="0" dirty="0">
                <a:latin typeface="等线" panose="02010600030101010101" pitchFamily="2" charset="-122"/>
                <a:ea typeface="等线" panose="02010600030101010101" pitchFamily="2" charset="-122"/>
              </a:rPr>
              <a:t>的代码；</a:t>
            </a:r>
            <a:endParaRPr lang="en-US" altLang="zh-CN" sz="2800" kern="0" dirty="0">
              <a:latin typeface="等线" panose="02010600030101010101" pitchFamily="2" charset="-122"/>
              <a:ea typeface="等线" panose="02010600030101010101" pitchFamily="2" charset="-122"/>
            </a:endParaRP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v(f)；</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endParaRPr lang="zh-CN" altLang="en-US" sz="2800" kern="0" dirty="0">
              <a:latin typeface="等线" panose="02010600030101010101" pitchFamily="2" charset="-122"/>
              <a:ea typeface="等线" panose="02010600030101010101" pitchFamily="2" charset="-122"/>
            </a:endParaRPr>
          </a:p>
        </p:txBody>
      </p:sp>
      <p:sp>
        <p:nvSpPr>
          <p:cNvPr id="5" name="Oval 45">
            <a:extLst>
              <a:ext uri="{FF2B5EF4-FFF2-40B4-BE49-F238E27FC236}">
                <a16:creationId xmlns:a16="http://schemas.microsoft.com/office/drawing/2014/main" id="{753C290E-871D-E523-C886-A2B7284DD8C1}"/>
              </a:ext>
            </a:extLst>
          </p:cNvPr>
          <p:cNvSpPr>
            <a:spLocks noChangeArrowheads="1"/>
          </p:cNvSpPr>
          <p:nvPr/>
        </p:nvSpPr>
        <p:spPr bwMode="auto">
          <a:xfrm>
            <a:off x="6223000" y="1800225"/>
            <a:ext cx="863600"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6" name="Oval 46">
            <a:extLst>
              <a:ext uri="{FF2B5EF4-FFF2-40B4-BE49-F238E27FC236}">
                <a16:creationId xmlns:a16="http://schemas.microsoft.com/office/drawing/2014/main" id="{59151025-6032-FA75-C9AA-3D4B07CB325E}"/>
              </a:ext>
            </a:extLst>
          </p:cNvPr>
          <p:cNvSpPr>
            <a:spLocks noChangeArrowheads="1"/>
          </p:cNvSpPr>
          <p:nvPr/>
        </p:nvSpPr>
        <p:spPr bwMode="auto">
          <a:xfrm>
            <a:off x="5199063" y="2967038"/>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7" name="Oval 47">
            <a:extLst>
              <a:ext uri="{FF2B5EF4-FFF2-40B4-BE49-F238E27FC236}">
                <a16:creationId xmlns:a16="http://schemas.microsoft.com/office/drawing/2014/main" id="{B2E3BA12-0387-1801-0603-48B98BB5C7B1}"/>
              </a:ext>
            </a:extLst>
          </p:cNvPr>
          <p:cNvSpPr>
            <a:spLocks noChangeArrowheads="1"/>
          </p:cNvSpPr>
          <p:nvPr/>
        </p:nvSpPr>
        <p:spPr bwMode="auto">
          <a:xfrm>
            <a:off x="6038850" y="5534025"/>
            <a:ext cx="865188"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8" name="Oval 48">
            <a:extLst>
              <a:ext uri="{FF2B5EF4-FFF2-40B4-BE49-F238E27FC236}">
                <a16:creationId xmlns:a16="http://schemas.microsoft.com/office/drawing/2014/main" id="{94DB8893-D696-717A-EBBB-C39D2B888DBF}"/>
              </a:ext>
            </a:extLst>
          </p:cNvPr>
          <p:cNvSpPr>
            <a:spLocks noChangeArrowheads="1"/>
          </p:cNvSpPr>
          <p:nvPr/>
        </p:nvSpPr>
        <p:spPr bwMode="auto">
          <a:xfrm>
            <a:off x="4621213" y="4240213"/>
            <a:ext cx="865187" cy="469900"/>
          </a:xfrm>
          <a:prstGeom prst="ellipse">
            <a:avLst/>
          </a:prstGeom>
          <a:solidFill>
            <a:srgbClr val="CC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9" name="Oval 49">
            <a:extLst>
              <a:ext uri="{FF2B5EF4-FFF2-40B4-BE49-F238E27FC236}">
                <a16:creationId xmlns:a16="http://schemas.microsoft.com/office/drawing/2014/main" id="{F0DD3A59-78ED-9180-3FC8-FAD1C082A96D}"/>
              </a:ext>
            </a:extLst>
          </p:cNvPr>
          <p:cNvSpPr>
            <a:spLocks noChangeArrowheads="1"/>
          </p:cNvSpPr>
          <p:nvPr/>
        </p:nvSpPr>
        <p:spPr bwMode="auto">
          <a:xfrm>
            <a:off x="7467600" y="3009900"/>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P3</a:t>
            </a:r>
          </a:p>
        </p:txBody>
      </p:sp>
      <p:sp>
        <p:nvSpPr>
          <p:cNvPr id="10" name="Line 50">
            <a:extLst>
              <a:ext uri="{FF2B5EF4-FFF2-40B4-BE49-F238E27FC236}">
                <a16:creationId xmlns:a16="http://schemas.microsoft.com/office/drawing/2014/main" id="{3E6F7859-45F8-5D6B-6E70-05F59AC96A1F}"/>
              </a:ext>
            </a:extLst>
          </p:cNvPr>
          <p:cNvSpPr>
            <a:spLocks noChangeShapeType="1"/>
          </p:cNvSpPr>
          <p:nvPr/>
        </p:nvSpPr>
        <p:spPr bwMode="auto">
          <a:xfrm flipH="1">
            <a:off x="5702300" y="2181225"/>
            <a:ext cx="622300" cy="7905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Line 51">
            <a:extLst>
              <a:ext uri="{FF2B5EF4-FFF2-40B4-BE49-F238E27FC236}">
                <a16:creationId xmlns:a16="http://schemas.microsoft.com/office/drawing/2014/main" id="{075A1E3D-5310-4694-1621-B837BFC87088}"/>
              </a:ext>
            </a:extLst>
          </p:cNvPr>
          <p:cNvSpPr>
            <a:spLocks noChangeShapeType="1"/>
          </p:cNvSpPr>
          <p:nvPr/>
        </p:nvSpPr>
        <p:spPr bwMode="auto">
          <a:xfrm>
            <a:off x="7010400" y="2181225"/>
            <a:ext cx="857250" cy="852488"/>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Line 52">
            <a:extLst>
              <a:ext uri="{FF2B5EF4-FFF2-40B4-BE49-F238E27FC236}">
                <a16:creationId xmlns:a16="http://schemas.microsoft.com/office/drawing/2014/main" id="{956EB515-9374-C5E0-DEBA-034E65A4F334}"/>
              </a:ext>
            </a:extLst>
          </p:cNvPr>
          <p:cNvSpPr>
            <a:spLocks noChangeShapeType="1"/>
          </p:cNvSpPr>
          <p:nvPr/>
        </p:nvSpPr>
        <p:spPr bwMode="auto">
          <a:xfrm flipH="1">
            <a:off x="5029200" y="3400425"/>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Line 53">
            <a:extLst>
              <a:ext uri="{FF2B5EF4-FFF2-40B4-BE49-F238E27FC236}">
                <a16:creationId xmlns:a16="http://schemas.microsoft.com/office/drawing/2014/main" id="{C350E28B-D222-E92B-D0A0-9951313ECCB7}"/>
              </a:ext>
            </a:extLst>
          </p:cNvPr>
          <p:cNvSpPr>
            <a:spLocks noChangeShapeType="1"/>
          </p:cNvSpPr>
          <p:nvPr/>
        </p:nvSpPr>
        <p:spPr bwMode="auto">
          <a:xfrm>
            <a:off x="5181600" y="4695825"/>
            <a:ext cx="914400" cy="9144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Oval 54">
            <a:extLst>
              <a:ext uri="{FF2B5EF4-FFF2-40B4-BE49-F238E27FC236}">
                <a16:creationId xmlns:a16="http://schemas.microsoft.com/office/drawing/2014/main" id="{C4F85948-7824-38C7-F99E-678B3A9F116C}"/>
              </a:ext>
            </a:extLst>
          </p:cNvPr>
          <p:cNvSpPr>
            <a:spLocks noChangeArrowheads="1"/>
          </p:cNvSpPr>
          <p:nvPr/>
        </p:nvSpPr>
        <p:spPr bwMode="auto">
          <a:xfrm>
            <a:off x="6248400" y="4170363"/>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15" name="Line 55">
            <a:extLst>
              <a:ext uri="{FF2B5EF4-FFF2-40B4-BE49-F238E27FC236}">
                <a16:creationId xmlns:a16="http://schemas.microsoft.com/office/drawing/2014/main" id="{775BC3C5-40E8-BA4E-8AA2-BD36D516D361}"/>
              </a:ext>
            </a:extLst>
          </p:cNvPr>
          <p:cNvSpPr>
            <a:spLocks noChangeShapeType="1"/>
          </p:cNvSpPr>
          <p:nvPr/>
        </p:nvSpPr>
        <p:spPr bwMode="auto">
          <a:xfrm flipH="1">
            <a:off x="6858000" y="3476625"/>
            <a:ext cx="1066800" cy="2209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56">
            <a:extLst>
              <a:ext uri="{FF2B5EF4-FFF2-40B4-BE49-F238E27FC236}">
                <a16:creationId xmlns:a16="http://schemas.microsoft.com/office/drawing/2014/main" id="{719B1C10-9886-47D6-8FDB-41A833A771BF}"/>
              </a:ext>
            </a:extLst>
          </p:cNvPr>
          <p:cNvSpPr>
            <a:spLocks noChangeShapeType="1"/>
          </p:cNvSpPr>
          <p:nvPr/>
        </p:nvSpPr>
        <p:spPr bwMode="auto">
          <a:xfrm>
            <a:off x="5953125" y="3352800"/>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 name="Line 57">
            <a:extLst>
              <a:ext uri="{FF2B5EF4-FFF2-40B4-BE49-F238E27FC236}">
                <a16:creationId xmlns:a16="http://schemas.microsoft.com/office/drawing/2014/main" id="{B61CF4B1-A240-B31E-7995-8658FDE2C714}"/>
              </a:ext>
            </a:extLst>
          </p:cNvPr>
          <p:cNvSpPr>
            <a:spLocks noChangeShapeType="1"/>
          </p:cNvSpPr>
          <p:nvPr/>
        </p:nvSpPr>
        <p:spPr bwMode="auto">
          <a:xfrm flipH="1">
            <a:off x="6400800" y="4638675"/>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 name="Rectangle 58">
            <a:extLst>
              <a:ext uri="{FF2B5EF4-FFF2-40B4-BE49-F238E27FC236}">
                <a16:creationId xmlns:a16="http://schemas.microsoft.com/office/drawing/2014/main" id="{27F29AD8-85E2-5901-6E74-C21AFD42C1CB}"/>
              </a:ext>
            </a:extLst>
          </p:cNvPr>
          <p:cNvSpPr>
            <a:spLocks noChangeArrowheads="1"/>
          </p:cNvSpPr>
          <p:nvPr/>
        </p:nvSpPr>
        <p:spPr bwMode="auto">
          <a:xfrm>
            <a:off x="5638800" y="21812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a</a:t>
            </a:r>
          </a:p>
        </p:txBody>
      </p:sp>
      <p:sp>
        <p:nvSpPr>
          <p:cNvPr id="19" name="Rectangle 59">
            <a:extLst>
              <a:ext uri="{FF2B5EF4-FFF2-40B4-BE49-F238E27FC236}">
                <a16:creationId xmlns:a16="http://schemas.microsoft.com/office/drawing/2014/main" id="{F4B49410-D52B-9505-1FD6-019F469AF573}"/>
              </a:ext>
            </a:extLst>
          </p:cNvPr>
          <p:cNvSpPr>
            <a:spLocks noChangeArrowheads="1"/>
          </p:cNvSpPr>
          <p:nvPr/>
        </p:nvSpPr>
        <p:spPr bwMode="auto">
          <a:xfrm>
            <a:off x="7467600" y="22574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b</a:t>
            </a:r>
          </a:p>
        </p:txBody>
      </p:sp>
      <p:sp>
        <p:nvSpPr>
          <p:cNvPr id="20" name="Rectangle 60">
            <a:extLst>
              <a:ext uri="{FF2B5EF4-FFF2-40B4-BE49-F238E27FC236}">
                <a16:creationId xmlns:a16="http://schemas.microsoft.com/office/drawing/2014/main" id="{29971DF3-8F38-4EE2-9CDD-D0F57134E727}"/>
              </a:ext>
            </a:extLst>
          </p:cNvPr>
          <p:cNvSpPr>
            <a:spLocks noChangeArrowheads="1"/>
          </p:cNvSpPr>
          <p:nvPr/>
        </p:nvSpPr>
        <p:spPr bwMode="auto">
          <a:xfrm>
            <a:off x="4876800" y="34766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c</a:t>
            </a:r>
          </a:p>
        </p:txBody>
      </p:sp>
      <p:sp>
        <p:nvSpPr>
          <p:cNvPr id="21" name="Rectangle 61">
            <a:extLst>
              <a:ext uri="{FF2B5EF4-FFF2-40B4-BE49-F238E27FC236}">
                <a16:creationId xmlns:a16="http://schemas.microsoft.com/office/drawing/2014/main" id="{BADA8584-7F2B-7C9D-A639-202AF6EC95A5}"/>
              </a:ext>
            </a:extLst>
          </p:cNvPr>
          <p:cNvSpPr>
            <a:spLocks noChangeArrowheads="1"/>
          </p:cNvSpPr>
          <p:nvPr/>
        </p:nvSpPr>
        <p:spPr bwMode="auto">
          <a:xfrm>
            <a:off x="6324600" y="34766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d</a:t>
            </a:r>
          </a:p>
        </p:txBody>
      </p:sp>
      <p:sp>
        <p:nvSpPr>
          <p:cNvPr id="22" name="Rectangle 62">
            <a:extLst>
              <a:ext uri="{FF2B5EF4-FFF2-40B4-BE49-F238E27FC236}">
                <a16:creationId xmlns:a16="http://schemas.microsoft.com/office/drawing/2014/main" id="{E7ED80FC-5DD4-0A85-5A71-58586DF9512E}"/>
              </a:ext>
            </a:extLst>
          </p:cNvPr>
          <p:cNvSpPr>
            <a:spLocks noChangeArrowheads="1"/>
          </p:cNvSpPr>
          <p:nvPr/>
        </p:nvSpPr>
        <p:spPr bwMode="auto">
          <a:xfrm>
            <a:off x="5105400" y="50006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f</a:t>
            </a:r>
          </a:p>
        </p:txBody>
      </p:sp>
      <p:sp>
        <p:nvSpPr>
          <p:cNvPr id="23" name="Rectangle 63">
            <a:extLst>
              <a:ext uri="{FF2B5EF4-FFF2-40B4-BE49-F238E27FC236}">
                <a16:creationId xmlns:a16="http://schemas.microsoft.com/office/drawing/2014/main" id="{102A46CC-FB43-53B4-0909-4D2B49BAC653}"/>
              </a:ext>
            </a:extLst>
          </p:cNvPr>
          <p:cNvSpPr>
            <a:spLocks noChangeArrowheads="1"/>
          </p:cNvSpPr>
          <p:nvPr/>
        </p:nvSpPr>
        <p:spPr bwMode="auto">
          <a:xfrm>
            <a:off x="7467600" y="42386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e</a:t>
            </a:r>
          </a:p>
        </p:txBody>
      </p:sp>
      <p:sp>
        <p:nvSpPr>
          <p:cNvPr id="24" name="Rectangle 64">
            <a:extLst>
              <a:ext uri="{FF2B5EF4-FFF2-40B4-BE49-F238E27FC236}">
                <a16:creationId xmlns:a16="http://schemas.microsoft.com/office/drawing/2014/main" id="{99A6C5D6-3F63-0B68-ED70-FCE1D1B9E808}"/>
              </a:ext>
            </a:extLst>
          </p:cNvPr>
          <p:cNvSpPr>
            <a:spLocks noChangeArrowheads="1"/>
          </p:cNvSpPr>
          <p:nvPr/>
        </p:nvSpPr>
        <p:spPr bwMode="auto">
          <a:xfrm>
            <a:off x="6553200" y="48482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g</a:t>
            </a:r>
          </a:p>
        </p:txBody>
      </p:sp>
    </p:spTree>
    <p:extLst>
      <p:ext uri="{BB962C8B-B14F-4D97-AF65-F5344CB8AC3E}">
        <p14:creationId xmlns:p14="http://schemas.microsoft.com/office/powerpoint/2010/main" val="21514077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1</a:t>
            </a:r>
          </a:p>
        </p:txBody>
      </p:sp>
      <p:sp>
        <p:nvSpPr>
          <p:cNvPr id="4" name="Rectangle 3">
            <a:extLst>
              <a:ext uri="{FF2B5EF4-FFF2-40B4-BE49-F238E27FC236}">
                <a16:creationId xmlns:a16="http://schemas.microsoft.com/office/drawing/2014/main" id="{63586CF9-051A-54C0-45EA-679E06811416}"/>
              </a:ext>
            </a:extLst>
          </p:cNvPr>
          <p:cNvSpPr txBox="1">
            <a:spLocks noChangeArrowheads="1"/>
          </p:cNvSpPr>
          <p:nvPr/>
        </p:nvSpPr>
        <p:spPr bwMode="auto">
          <a:xfrm>
            <a:off x="900113" y="1828800"/>
            <a:ext cx="3087687" cy="2935288"/>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P5（）</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p(d)；</a:t>
            </a:r>
          </a:p>
          <a:p>
            <a:pPr algn="just">
              <a:lnSpc>
                <a:spcPct val="90000"/>
              </a:lnSpc>
              <a:buFont typeface="Wingdings" panose="05000000000000000000" pitchFamily="2" charset="2"/>
              <a:buNone/>
            </a:pPr>
            <a:r>
              <a:rPr lang="zh-CN" altLang="en-US" sz="2800" kern="0" dirty="0">
                <a:latin typeface="等线" panose="02010600030101010101" pitchFamily="2" charset="-122"/>
                <a:ea typeface="等线" panose="02010600030101010101" pitchFamily="2" charset="-122"/>
              </a:rPr>
              <a:t>   执行</a:t>
            </a:r>
            <a:r>
              <a:rPr lang="en-US" altLang="zh-CN" sz="2800" kern="0" dirty="0">
                <a:latin typeface="等线" panose="02010600030101010101" pitchFamily="2" charset="-122"/>
                <a:ea typeface="等线" panose="02010600030101010101" pitchFamily="2" charset="-122"/>
              </a:rPr>
              <a:t>P5</a:t>
            </a:r>
            <a:r>
              <a:rPr lang="zh-CN" altLang="en-US" sz="2800" kern="0" dirty="0">
                <a:latin typeface="等线" panose="02010600030101010101" pitchFamily="2" charset="-122"/>
                <a:ea typeface="等线" panose="02010600030101010101" pitchFamily="2" charset="-122"/>
              </a:rPr>
              <a:t>的代码；</a:t>
            </a:r>
            <a:endParaRPr lang="en-US" altLang="zh-CN" sz="2800" kern="0" dirty="0">
              <a:latin typeface="等线" panose="02010600030101010101" pitchFamily="2" charset="-122"/>
              <a:ea typeface="等线" panose="02010600030101010101" pitchFamily="2" charset="-122"/>
            </a:endParaRP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v(g)；</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endParaRPr lang="zh-CN" altLang="en-US" sz="2800" kern="0" dirty="0">
              <a:latin typeface="等线" panose="02010600030101010101" pitchFamily="2" charset="-122"/>
              <a:ea typeface="等线" panose="02010600030101010101" pitchFamily="2" charset="-122"/>
            </a:endParaRPr>
          </a:p>
        </p:txBody>
      </p:sp>
      <p:sp>
        <p:nvSpPr>
          <p:cNvPr id="5" name="Oval 45">
            <a:extLst>
              <a:ext uri="{FF2B5EF4-FFF2-40B4-BE49-F238E27FC236}">
                <a16:creationId xmlns:a16="http://schemas.microsoft.com/office/drawing/2014/main" id="{5B2220C1-24E5-CF74-F515-6925D088B659}"/>
              </a:ext>
            </a:extLst>
          </p:cNvPr>
          <p:cNvSpPr>
            <a:spLocks noChangeArrowheads="1"/>
          </p:cNvSpPr>
          <p:nvPr/>
        </p:nvSpPr>
        <p:spPr bwMode="auto">
          <a:xfrm>
            <a:off x="6223000" y="1952625"/>
            <a:ext cx="863600"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6" name="Oval 46">
            <a:extLst>
              <a:ext uri="{FF2B5EF4-FFF2-40B4-BE49-F238E27FC236}">
                <a16:creationId xmlns:a16="http://schemas.microsoft.com/office/drawing/2014/main" id="{99DB08FB-6D80-897F-DC26-07AB7615E4B3}"/>
              </a:ext>
            </a:extLst>
          </p:cNvPr>
          <p:cNvSpPr>
            <a:spLocks noChangeArrowheads="1"/>
          </p:cNvSpPr>
          <p:nvPr/>
        </p:nvSpPr>
        <p:spPr bwMode="auto">
          <a:xfrm>
            <a:off x="5199063" y="3119438"/>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7" name="Oval 47">
            <a:extLst>
              <a:ext uri="{FF2B5EF4-FFF2-40B4-BE49-F238E27FC236}">
                <a16:creationId xmlns:a16="http://schemas.microsoft.com/office/drawing/2014/main" id="{A19FA06E-FDE1-F035-ACC9-C5D11460B09F}"/>
              </a:ext>
            </a:extLst>
          </p:cNvPr>
          <p:cNvSpPr>
            <a:spLocks noChangeArrowheads="1"/>
          </p:cNvSpPr>
          <p:nvPr/>
        </p:nvSpPr>
        <p:spPr bwMode="auto">
          <a:xfrm>
            <a:off x="6038850" y="5686425"/>
            <a:ext cx="865188"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8" name="Oval 48">
            <a:extLst>
              <a:ext uri="{FF2B5EF4-FFF2-40B4-BE49-F238E27FC236}">
                <a16:creationId xmlns:a16="http://schemas.microsoft.com/office/drawing/2014/main" id="{096F0998-E60E-AC5F-DA82-D54ED7764DA7}"/>
              </a:ext>
            </a:extLst>
          </p:cNvPr>
          <p:cNvSpPr>
            <a:spLocks noChangeArrowheads="1"/>
          </p:cNvSpPr>
          <p:nvPr/>
        </p:nvSpPr>
        <p:spPr bwMode="auto">
          <a:xfrm>
            <a:off x="4621213" y="4392613"/>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9" name="Oval 49">
            <a:extLst>
              <a:ext uri="{FF2B5EF4-FFF2-40B4-BE49-F238E27FC236}">
                <a16:creationId xmlns:a16="http://schemas.microsoft.com/office/drawing/2014/main" id="{0AE88B79-1DCE-9854-85E1-8D671CA0EC8E}"/>
              </a:ext>
            </a:extLst>
          </p:cNvPr>
          <p:cNvSpPr>
            <a:spLocks noChangeArrowheads="1"/>
          </p:cNvSpPr>
          <p:nvPr/>
        </p:nvSpPr>
        <p:spPr bwMode="auto">
          <a:xfrm>
            <a:off x="7467600" y="3162300"/>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P3</a:t>
            </a:r>
          </a:p>
        </p:txBody>
      </p:sp>
      <p:sp>
        <p:nvSpPr>
          <p:cNvPr id="10" name="Line 50">
            <a:extLst>
              <a:ext uri="{FF2B5EF4-FFF2-40B4-BE49-F238E27FC236}">
                <a16:creationId xmlns:a16="http://schemas.microsoft.com/office/drawing/2014/main" id="{4AF0BB50-BFBA-0AF6-DD90-FE802BA5A7FB}"/>
              </a:ext>
            </a:extLst>
          </p:cNvPr>
          <p:cNvSpPr>
            <a:spLocks noChangeShapeType="1"/>
          </p:cNvSpPr>
          <p:nvPr/>
        </p:nvSpPr>
        <p:spPr bwMode="auto">
          <a:xfrm flipH="1">
            <a:off x="5702300" y="2333625"/>
            <a:ext cx="622300" cy="7905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Line 51">
            <a:extLst>
              <a:ext uri="{FF2B5EF4-FFF2-40B4-BE49-F238E27FC236}">
                <a16:creationId xmlns:a16="http://schemas.microsoft.com/office/drawing/2014/main" id="{0C793C74-2B02-C892-0411-C002F4AED9DD}"/>
              </a:ext>
            </a:extLst>
          </p:cNvPr>
          <p:cNvSpPr>
            <a:spLocks noChangeShapeType="1"/>
          </p:cNvSpPr>
          <p:nvPr/>
        </p:nvSpPr>
        <p:spPr bwMode="auto">
          <a:xfrm>
            <a:off x="7010400" y="2333625"/>
            <a:ext cx="857250" cy="852488"/>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Line 52">
            <a:extLst>
              <a:ext uri="{FF2B5EF4-FFF2-40B4-BE49-F238E27FC236}">
                <a16:creationId xmlns:a16="http://schemas.microsoft.com/office/drawing/2014/main" id="{9E6E0C80-4595-1961-96FD-D858A3BFE2ED}"/>
              </a:ext>
            </a:extLst>
          </p:cNvPr>
          <p:cNvSpPr>
            <a:spLocks noChangeShapeType="1"/>
          </p:cNvSpPr>
          <p:nvPr/>
        </p:nvSpPr>
        <p:spPr bwMode="auto">
          <a:xfrm flipH="1">
            <a:off x="5029200" y="3552825"/>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Line 53">
            <a:extLst>
              <a:ext uri="{FF2B5EF4-FFF2-40B4-BE49-F238E27FC236}">
                <a16:creationId xmlns:a16="http://schemas.microsoft.com/office/drawing/2014/main" id="{109AD506-A1B2-7F57-1A2F-50C9A4E67E90}"/>
              </a:ext>
            </a:extLst>
          </p:cNvPr>
          <p:cNvSpPr>
            <a:spLocks noChangeShapeType="1"/>
          </p:cNvSpPr>
          <p:nvPr/>
        </p:nvSpPr>
        <p:spPr bwMode="auto">
          <a:xfrm>
            <a:off x="5181600" y="4848225"/>
            <a:ext cx="914400" cy="9144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Oval 54">
            <a:extLst>
              <a:ext uri="{FF2B5EF4-FFF2-40B4-BE49-F238E27FC236}">
                <a16:creationId xmlns:a16="http://schemas.microsoft.com/office/drawing/2014/main" id="{C4D1F592-C094-3C4F-C6C6-09510F4B7500}"/>
              </a:ext>
            </a:extLst>
          </p:cNvPr>
          <p:cNvSpPr>
            <a:spLocks noChangeArrowheads="1"/>
          </p:cNvSpPr>
          <p:nvPr/>
        </p:nvSpPr>
        <p:spPr bwMode="auto">
          <a:xfrm>
            <a:off x="6248400" y="4322763"/>
            <a:ext cx="865188" cy="466725"/>
          </a:xfrm>
          <a:prstGeom prst="ellipse">
            <a:avLst/>
          </a:prstGeom>
          <a:solidFill>
            <a:srgbClr val="CC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15" name="Line 55">
            <a:extLst>
              <a:ext uri="{FF2B5EF4-FFF2-40B4-BE49-F238E27FC236}">
                <a16:creationId xmlns:a16="http://schemas.microsoft.com/office/drawing/2014/main" id="{868EC124-A9E3-21B3-346D-2CCA3B699DC6}"/>
              </a:ext>
            </a:extLst>
          </p:cNvPr>
          <p:cNvSpPr>
            <a:spLocks noChangeShapeType="1"/>
          </p:cNvSpPr>
          <p:nvPr/>
        </p:nvSpPr>
        <p:spPr bwMode="auto">
          <a:xfrm flipH="1">
            <a:off x="6858000" y="3629025"/>
            <a:ext cx="1066800" cy="22098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 name="Line 56">
            <a:extLst>
              <a:ext uri="{FF2B5EF4-FFF2-40B4-BE49-F238E27FC236}">
                <a16:creationId xmlns:a16="http://schemas.microsoft.com/office/drawing/2014/main" id="{780BDF34-2F8F-FD3C-3E88-9A9AB9393EF4}"/>
              </a:ext>
            </a:extLst>
          </p:cNvPr>
          <p:cNvSpPr>
            <a:spLocks noChangeShapeType="1"/>
          </p:cNvSpPr>
          <p:nvPr/>
        </p:nvSpPr>
        <p:spPr bwMode="auto">
          <a:xfrm>
            <a:off x="5953125" y="3505200"/>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 name="Line 57">
            <a:extLst>
              <a:ext uri="{FF2B5EF4-FFF2-40B4-BE49-F238E27FC236}">
                <a16:creationId xmlns:a16="http://schemas.microsoft.com/office/drawing/2014/main" id="{5153E58B-DEA4-165C-8F1E-E95DFFDAEA19}"/>
              </a:ext>
            </a:extLst>
          </p:cNvPr>
          <p:cNvSpPr>
            <a:spLocks noChangeShapeType="1"/>
          </p:cNvSpPr>
          <p:nvPr/>
        </p:nvSpPr>
        <p:spPr bwMode="auto">
          <a:xfrm flipH="1">
            <a:off x="6400800" y="4791075"/>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 name="Rectangle 58">
            <a:extLst>
              <a:ext uri="{FF2B5EF4-FFF2-40B4-BE49-F238E27FC236}">
                <a16:creationId xmlns:a16="http://schemas.microsoft.com/office/drawing/2014/main" id="{8A67E8BC-7FDE-11FB-8370-E6D129E47189}"/>
              </a:ext>
            </a:extLst>
          </p:cNvPr>
          <p:cNvSpPr>
            <a:spLocks noChangeArrowheads="1"/>
          </p:cNvSpPr>
          <p:nvPr/>
        </p:nvSpPr>
        <p:spPr bwMode="auto">
          <a:xfrm>
            <a:off x="5638800" y="23336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a</a:t>
            </a:r>
          </a:p>
        </p:txBody>
      </p:sp>
      <p:sp>
        <p:nvSpPr>
          <p:cNvPr id="19" name="Rectangle 59">
            <a:extLst>
              <a:ext uri="{FF2B5EF4-FFF2-40B4-BE49-F238E27FC236}">
                <a16:creationId xmlns:a16="http://schemas.microsoft.com/office/drawing/2014/main" id="{10BEB884-66AE-48D6-B3A5-960EBA6C2555}"/>
              </a:ext>
            </a:extLst>
          </p:cNvPr>
          <p:cNvSpPr>
            <a:spLocks noChangeArrowheads="1"/>
          </p:cNvSpPr>
          <p:nvPr/>
        </p:nvSpPr>
        <p:spPr bwMode="auto">
          <a:xfrm>
            <a:off x="7467600" y="24098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b</a:t>
            </a:r>
          </a:p>
        </p:txBody>
      </p:sp>
      <p:sp>
        <p:nvSpPr>
          <p:cNvPr id="20" name="Rectangle 60">
            <a:extLst>
              <a:ext uri="{FF2B5EF4-FFF2-40B4-BE49-F238E27FC236}">
                <a16:creationId xmlns:a16="http://schemas.microsoft.com/office/drawing/2014/main" id="{FAEF3F25-99A2-A003-B2FB-5E7827F6350D}"/>
              </a:ext>
            </a:extLst>
          </p:cNvPr>
          <p:cNvSpPr>
            <a:spLocks noChangeArrowheads="1"/>
          </p:cNvSpPr>
          <p:nvPr/>
        </p:nvSpPr>
        <p:spPr bwMode="auto">
          <a:xfrm>
            <a:off x="4876800" y="36290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c</a:t>
            </a:r>
          </a:p>
        </p:txBody>
      </p:sp>
      <p:sp>
        <p:nvSpPr>
          <p:cNvPr id="21" name="Rectangle 61">
            <a:extLst>
              <a:ext uri="{FF2B5EF4-FFF2-40B4-BE49-F238E27FC236}">
                <a16:creationId xmlns:a16="http://schemas.microsoft.com/office/drawing/2014/main" id="{8BAAC21B-6268-8EC0-3B43-D78C34BBECC0}"/>
              </a:ext>
            </a:extLst>
          </p:cNvPr>
          <p:cNvSpPr>
            <a:spLocks noChangeArrowheads="1"/>
          </p:cNvSpPr>
          <p:nvPr/>
        </p:nvSpPr>
        <p:spPr bwMode="auto">
          <a:xfrm>
            <a:off x="6324600" y="36290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d</a:t>
            </a:r>
          </a:p>
        </p:txBody>
      </p:sp>
      <p:sp>
        <p:nvSpPr>
          <p:cNvPr id="22" name="Rectangle 62">
            <a:extLst>
              <a:ext uri="{FF2B5EF4-FFF2-40B4-BE49-F238E27FC236}">
                <a16:creationId xmlns:a16="http://schemas.microsoft.com/office/drawing/2014/main" id="{DFADBA7D-CC86-6A92-F05F-5EFF88183BCD}"/>
              </a:ext>
            </a:extLst>
          </p:cNvPr>
          <p:cNvSpPr>
            <a:spLocks noChangeArrowheads="1"/>
          </p:cNvSpPr>
          <p:nvPr/>
        </p:nvSpPr>
        <p:spPr bwMode="auto">
          <a:xfrm>
            <a:off x="5105400" y="51530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f</a:t>
            </a:r>
          </a:p>
        </p:txBody>
      </p:sp>
      <p:sp>
        <p:nvSpPr>
          <p:cNvPr id="23" name="Rectangle 63">
            <a:extLst>
              <a:ext uri="{FF2B5EF4-FFF2-40B4-BE49-F238E27FC236}">
                <a16:creationId xmlns:a16="http://schemas.microsoft.com/office/drawing/2014/main" id="{E7079DC9-F70A-4566-35A5-BFB828652D2E}"/>
              </a:ext>
            </a:extLst>
          </p:cNvPr>
          <p:cNvSpPr>
            <a:spLocks noChangeArrowheads="1"/>
          </p:cNvSpPr>
          <p:nvPr/>
        </p:nvSpPr>
        <p:spPr bwMode="auto">
          <a:xfrm>
            <a:off x="7467600" y="43910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e</a:t>
            </a:r>
          </a:p>
        </p:txBody>
      </p:sp>
      <p:sp>
        <p:nvSpPr>
          <p:cNvPr id="24" name="Rectangle 64">
            <a:extLst>
              <a:ext uri="{FF2B5EF4-FFF2-40B4-BE49-F238E27FC236}">
                <a16:creationId xmlns:a16="http://schemas.microsoft.com/office/drawing/2014/main" id="{6006C431-2750-E752-935A-AD11F381E3A7}"/>
              </a:ext>
            </a:extLst>
          </p:cNvPr>
          <p:cNvSpPr>
            <a:spLocks noChangeArrowheads="1"/>
          </p:cNvSpPr>
          <p:nvPr/>
        </p:nvSpPr>
        <p:spPr bwMode="auto">
          <a:xfrm>
            <a:off x="6553200" y="50006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g</a:t>
            </a:r>
          </a:p>
        </p:txBody>
      </p:sp>
    </p:spTree>
    <p:extLst>
      <p:ext uri="{BB962C8B-B14F-4D97-AF65-F5344CB8AC3E}">
        <p14:creationId xmlns:p14="http://schemas.microsoft.com/office/powerpoint/2010/main" val="37414238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1</a:t>
            </a:r>
          </a:p>
        </p:txBody>
      </p:sp>
      <p:sp>
        <p:nvSpPr>
          <p:cNvPr id="4" name="Rectangle 3">
            <a:extLst>
              <a:ext uri="{FF2B5EF4-FFF2-40B4-BE49-F238E27FC236}">
                <a16:creationId xmlns:a16="http://schemas.microsoft.com/office/drawing/2014/main" id="{636BE08E-EF7F-EE15-A096-29FD899874A5}"/>
              </a:ext>
            </a:extLst>
          </p:cNvPr>
          <p:cNvSpPr txBox="1">
            <a:spLocks noChangeArrowheads="1"/>
          </p:cNvSpPr>
          <p:nvPr/>
        </p:nvSpPr>
        <p:spPr bwMode="auto">
          <a:xfrm>
            <a:off x="755650" y="1752600"/>
            <a:ext cx="3232150" cy="390842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P6（）</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p(e)；</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p(f)；</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p(g)；</a:t>
            </a:r>
          </a:p>
          <a:p>
            <a:pPr algn="just">
              <a:buFont typeface="Wingdings" panose="05000000000000000000" pitchFamily="2" charset="2"/>
              <a:buNone/>
            </a:pPr>
            <a:r>
              <a:rPr lang="zh-CN" altLang="en-US" sz="2800" kern="0" dirty="0">
                <a:latin typeface="等线" panose="02010600030101010101" pitchFamily="2" charset="-122"/>
                <a:ea typeface="等线" panose="02010600030101010101" pitchFamily="2" charset="-122"/>
              </a:rPr>
              <a:t>    执行</a:t>
            </a:r>
            <a:r>
              <a:rPr lang="en-US" altLang="zh-CN" sz="2800" kern="0" dirty="0">
                <a:latin typeface="等线" panose="02010600030101010101" pitchFamily="2" charset="-122"/>
                <a:ea typeface="等线" panose="02010600030101010101" pitchFamily="2" charset="-122"/>
              </a:rPr>
              <a:t>P6</a:t>
            </a:r>
            <a:r>
              <a:rPr lang="zh-CN" altLang="en-US" sz="2800" kern="0" dirty="0">
                <a:latin typeface="等线" panose="02010600030101010101" pitchFamily="2" charset="-122"/>
                <a:ea typeface="等线" panose="02010600030101010101" pitchFamily="2" charset="-122"/>
              </a:rPr>
              <a:t>的代码；</a:t>
            </a:r>
            <a:endParaRPr lang="en-US" altLang="zh-CN" sz="2800" kern="0" dirty="0">
              <a:latin typeface="等线" panose="02010600030101010101" pitchFamily="2" charset="-122"/>
              <a:ea typeface="等线" panose="02010600030101010101" pitchFamily="2" charset="-122"/>
            </a:endParaRP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endParaRPr lang="zh-CN" altLang="en-US" sz="2800" kern="0" dirty="0">
              <a:latin typeface="等线" panose="02010600030101010101" pitchFamily="2" charset="-122"/>
              <a:ea typeface="等线" panose="02010600030101010101" pitchFamily="2" charset="-122"/>
            </a:endParaRPr>
          </a:p>
        </p:txBody>
      </p:sp>
      <p:sp>
        <p:nvSpPr>
          <p:cNvPr id="5" name="Oval 45">
            <a:extLst>
              <a:ext uri="{FF2B5EF4-FFF2-40B4-BE49-F238E27FC236}">
                <a16:creationId xmlns:a16="http://schemas.microsoft.com/office/drawing/2014/main" id="{03CF6E2E-26D0-1735-D198-4CD689DB6786}"/>
              </a:ext>
            </a:extLst>
          </p:cNvPr>
          <p:cNvSpPr>
            <a:spLocks noChangeArrowheads="1"/>
          </p:cNvSpPr>
          <p:nvPr/>
        </p:nvSpPr>
        <p:spPr bwMode="auto">
          <a:xfrm>
            <a:off x="6223000" y="2105025"/>
            <a:ext cx="863600"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6" name="Oval 46">
            <a:extLst>
              <a:ext uri="{FF2B5EF4-FFF2-40B4-BE49-F238E27FC236}">
                <a16:creationId xmlns:a16="http://schemas.microsoft.com/office/drawing/2014/main" id="{FFEF1763-49AD-260D-C3D6-410BE5BDD5F3}"/>
              </a:ext>
            </a:extLst>
          </p:cNvPr>
          <p:cNvSpPr>
            <a:spLocks noChangeArrowheads="1"/>
          </p:cNvSpPr>
          <p:nvPr/>
        </p:nvSpPr>
        <p:spPr bwMode="auto">
          <a:xfrm>
            <a:off x="5199063" y="3271838"/>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7" name="Oval 47">
            <a:extLst>
              <a:ext uri="{FF2B5EF4-FFF2-40B4-BE49-F238E27FC236}">
                <a16:creationId xmlns:a16="http://schemas.microsoft.com/office/drawing/2014/main" id="{1BD3586A-660D-10DD-8323-6DC062597CC6}"/>
              </a:ext>
            </a:extLst>
          </p:cNvPr>
          <p:cNvSpPr>
            <a:spLocks noChangeArrowheads="1"/>
          </p:cNvSpPr>
          <p:nvPr/>
        </p:nvSpPr>
        <p:spPr bwMode="auto">
          <a:xfrm>
            <a:off x="6038850" y="5838825"/>
            <a:ext cx="865188" cy="468313"/>
          </a:xfrm>
          <a:prstGeom prst="ellipse">
            <a:avLst/>
          </a:prstGeom>
          <a:solidFill>
            <a:srgbClr val="CC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8" name="Oval 48">
            <a:extLst>
              <a:ext uri="{FF2B5EF4-FFF2-40B4-BE49-F238E27FC236}">
                <a16:creationId xmlns:a16="http://schemas.microsoft.com/office/drawing/2014/main" id="{C7C965B2-6111-A297-9DFB-75B9BC32C506}"/>
              </a:ext>
            </a:extLst>
          </p:cNvPr>
          <p:cNvSpPr>
            <a:spLocks noChangeArrowheads="1"/>
          </p:cNvSpPr>
          <p:nvPr/>
        </p:nvSpPr>
        <p:spPr bwMode="auto">
          <a:xfrm>
            <a:off x="4621213" y="4545013"/>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9" name="Oval 49">
            <a:extLst>
              <a:ext uri="{FF2B5EF4-FFF2-40B4-BE49-F238E27FC236}">
                <a16:creationId xmlns:a16="http://schemas.microsoft.com/office/drawing/2014/main" id="{D96A0EC5-F13C-FAEF-C653-77F68C9FA024}"/>
              </a:ext>
            </a:extLst>
          </p:cNvPr>
          <p:cNvSpPr>
            <a:spLocks noChangeArrowheads="1"/>
          </p:cNvSpPr>
          <p:nvPr/>
        </p:nvSpPr>
        <p:spPr bwMode="auto">
          <a:xfrm>
            <a:off x="7467600" y="3314700"/>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P3</a:t>
            </a:r>
          </a:p>
        </p:txBody>
      </p:sp>
      <p:sp>
        <p:nvSpPr>
          <p:cNvPr id="10" name="Line 50">
            <a:extLst>
              <a:ext uri="{FF2B5EF4-FFF2-40B4-BE49-F238E27FC236}">
                <a16:creationId xmlns:a16="http://schemas.microsoft.com/office/drawing/2014/main" id="{9920D05B-9D2A-E27D-C6FF-8AFAEA577B03}"/>
              </a:ext>
            </a:extLst>
          </p:cNvPr>
          <p:cNvSpPr>
            <a:spLocks noChangeShapeType="1"/>
          </p:cNvSpPr>
          <p:nvPr/>
        </p:nvSpPr>
        <p:spPr bwMode="auto">
          <a:xfrm flipH="1">
            <a:off x="5702300" y="2486025"/>
            <a:ext cx="622300" cy="7905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Line 51">
            <a:extLst>
              <a:ext uri="{FF2B5EF4-FFF2-40B4-BE49-F238E27FC236}">
                <a16:creationId xmlns:a16="http://schemas.microsoft.com/office/drawing/2014/main" id="{4C388041-8E4A-56DE-99CE-32CCB20CFC3E}"/>
              </a:ext>
            </a:extLst>
          </p:cNvPr>
          <p:cNvSpPr>
            <a:spLocks noChangeShapeType="1"/>
          </p:cNvSpPr>
          <p:nvPr/>
        </p:nvSpPr>
        <p:spPr bwMode="auto">
          <a:xfrm>
            <a:off x="7010400" y="2486025"/>
            <a:ext cx="857250" cy="852488"/>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Line 52">
            <a:extLst>
              <a:ext uri="{FF2B5EF4-FFF2-40B4-BE49-F238E27FC236}">
                <a16:creationId xmlns:a16="http://schemas.microsoft.com/office/drawing/2014/main" id="{612929D5-EBC6-18C8-82DD-C60CD601B5F0}"/>
              </a:ext>
            </a:extLst>
          </p:cNvPr>
          <p:cNvSpPr>
            <a:spLocks noChangeShapeType="1"/>
          </p:cNvSpPr>
          <p:nvPr/>
        </p:nvSpPr>
        <p:spPr bwMode="auto">
          <a:xfrm flipH="1">
            <a:off x="5029200" y="3705225"/>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Line 53">
            <a:extLst>
              <a:ext uri="{FF2B5EF4-FFF2-40B4-BE49-F238E27FC236}">
                <a16:creationId xmlns:a16="http://schemas.microsoft.com/office/drawing/2014/main" id="{64E6F256-3C8B-BDD5-D847-F29D0881ABD9}"/>
              </a:ext>
            </a:extLst>
          </p:cNvPr>
          <p:cNvSpPr>
            <a:spLocks noChangeShapeType="1"/>
          </p:cNvSpPr>
          <p:nvPr/>
        </p:nvSpPr>
        <p:spPr bwMode="auto">
          <a:xfrm>
            <a:off x="5181600" y="5000625"/>
            <a:ext cx="914400" cy="9144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Oval 54">
            <a:extLst>
              <a:ext uri="{FF2B5EF4-FFF2-40B4-BE49-F238E27FC236}">
                <a16:creationId xmlns:a16="http://schemas.microsoft.com/office/drawing/2014/main" id="{BB4D03CF-9B59-AE46-591C-3502F06271C1}"/>
              </a:ext>
            </a:extLst>
          </p:cNvPr>
          <p:cNvSpPr>
            <a:spLocks noChangeArrowheads="1"/>
          </p:cNvSpPr>
          <p:nvPr/>
        </p:nvSpPr>
        <p:spPr bwMode="auto">
          <a:xfrm>
            <a:off x="6248400" y="4475163"/>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15" name="Line 55">
            <a:extLst>
              <a:ext uri="{FF2B5EF4-FFF2-40B4-BE49-F238E27FC236}">
                <a16:creationId xmlns:a16="http://schemas.microsoft.com/office/drawing/2014/main" id="{D18078AF-8CF1-64A1-6D38-12481DAE32B7}"/>
              </a:ext>
            </a:extLst>
          </p:cNvPr>
          <p:cNvSpPr>
            <a:spLocks noChangeShapeType="1"/>
          </p:cNvSpPr>
          <p:nvPr/>
        </p:nvSpPr>
        <p:spPr bwMode="auto">
          <a:xfrm flipH="1">
            <a:off x="6858000" y="3781425"/>
            <a:ext cx="1066800" cy="22098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 name="Line 56">
            <a:extLst>
              <a:ext uri="{FF2B5EF4-FFF2-40B4-BE49-F238E27FC236}">
                <a16:creationId xmlns:a16="http://schemas.microsoft.com/office/drawing/2014/main" id="{A1A9A795-4B37-60E1-2B4B-16F0A4F96023}"/>
              </a:ext>
            </a:extLst>
          </p:cNvPr>
          <p:cNvSpPr>
            <a:spLocks noChangeShapeType="1"/>
          </p:cNvSpPr>
          <p:nvPr/>
        </p:nvSpPr>
        <p:spPr bwMode="auto">
          <a:xfrm>
            <a:off x="5953125" y="3657600"/>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 name="Line 57">
            <a:extLst>
              <a:ext uri="{FF2B5EF4-FFF2-40B4-BE49-F238E27FC236}">
                <a16:creationId xmlns:a16="http://schemas.microsoft.com/office/drawing/2014/main" id="{A23E1C26-B904-1D97-3E99-A5264161BC60}"/>
              </a:ext>
            </a:extLst>
          </p:cNvPr>
          <p:cNvSpPr>
            <a:spLocks noChangeShapeType="1"/>
          </p:cNvSpPr>
          <p:nvPr/>
        </p:nvSpPr>
        <p:spPr bwMode="auto">
          <a:xfrm flipH="1">
            <a:off x="6400800" y="4943475"/>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 name="Rectangle 58">
            <a:extLst>
              <a:ext uri="{FF2B5EF4-FFF2-40B4-BE49-F238E27FC236}">
                <a16:creationId xmlns:a16="http://schemas.microsoft.com/office/drawing/2014/main" id="{3D0E5CB0-BDF3-8EF5-8BFB-071735E57799}"/>
              </a:ext>
            </a:extLst>
          </p:cNvPr>
          <p:cNvSpPr>
            <a:spLocks noChangeArrowheads="1"/>
          </p:cNvSpPr>
          <p:nvPr/>
        </p:nvSpPr>
        <p:spPr bwMode="auto">
          <a:xfrm>
            <a:off x="5638800" y="24860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a</a:t>
            </a:r>
          </a:p>
        </p:txBody>
      </p:sp>
      <p:sp>
        <p:nvSpPr>
          <p:cNvPr id="19" name="Rectangle 59">
            <a:extLst>
              <a:ext uri="{FF2B5EF4-FFF2-40B4-BE49-F238E27FC236}">
                <a16:creationId xmlns:a16="http://schemas.microsoft.com/office/drawing/2014/main" id="{6DC1D6BB-5611-D202-B9E4-8C3E3294D12F}"/>
              </a:ext>
            </a:extLst>
          </p:cNvPr>
          <p:cNvSpPr>
            <a:spLocks noChangeArrowheads="1"/>
          </p:cNvSpPr>
          <p:nvPr/>
        </p:nvSpPr>
        <p:spPr bwMode="auto">
          <a:xfrm>
            <a:off x="7467600" y="25622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b</a:t>
            </a:r>
          </a:p>
        </p:txBody>
      </p:sp>
      <p:sp>
        <p:nvSpPr>
          <p:cNvPr id="20" name="Rectangle 60">
            <a:extLst>
              <a:ext uri="{FF2B5EF4-FFF2-40B4-BE49-F238E27FC236}">
                <a16:creationId xmlns:a16="http://schemas.microsoft.com/office/drawing/2014/main" id="{B7E4A641-84EB-344C-1349-E01E07CA8474}"/>
              </a:ext>
            </a:extLst>
          </p:cNvPr>
          <p:cNvSpPr>
            <a:spLocks noChangeArrowheads="1"/>
          </p:cNvSpPr>
          <p:nvPr/>
        </p:nvSpPr>
        <p:spPr bwMode="auto">
          <a:xfrm>
            <a:off x="4876800" y="37814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c</a:t>
            </a:r>
          </a:p>
        </p:txBody>
      </p:sp>
      <p:sp>
        <p:nvSpPr>
          <p:cNvPr id="21" name="Rectangle 61">
            <a:extLst>
              <a:ext uri="{FF2B5EF4-FFF2-40B4-BE49-F238E27FC236}">
                <a16:creationId xmlns:a16="http://schemas.microsoft.com/office/drawing/2014/main" id="{81000D29-59E9-EE69-113B-6DC1E63B49C3}"/>
              </a:ext>
            </a:extLst>
          </p:cNvPr>
          <p:cNvSpPr>
            <a:spLocks noChangeArrowheads="1"/>
          </p:cNvSpPr>
          <p:nvPr/>
        </p:nvSpPr>
        <p:spPr bwMode="auto">
          <a:xfrm>
            <a:off x="6324600" y="37814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d</a:t>
            </a:r>
          </a:p>
        </p:txBody>
      </p:sp>
      <p:sp>
        <p:nvSpPr>
          <p:cNvPr id="22" name="Rectangle 62">
            <a:extLst>
              <a:ext uri="{FF2B5EF4-FFF2-40B4-BE49-F238E27FC236}">
                <a16:creationId xmlns:a16="http://schemas.microsoft.com/office/drawing/2014/main" id="{BBA00FFA-D70A-AA4E-49CD-4DEC76359E6C}"/>
              </a:ext>
            </a:extLst>
          </p:cNvPr>
          <p:cNvSpPr>
            <a:spLocks noChangeArrowheads="1"/>
          </p:cNvSpPr>
          <p:nvPr/>
        </p:nvSpPr>
        <p:spPr bwMode="auto">
          <a:xfrm>
            <a:off x="5105400" y="53054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f</a:t>
            </a:r>
          </a:p>
        </p:txBody>
      </p:sp>
      <p:sp>
        <p:nvSpPr>
          <p:cNvPr id="23" name="Rectangle 63">
            <a:extLst>
              <a:ext uri="{FF2B5EF4-FFF2-40B4-BE49-F238E27FC236}">
                <a16:creationId xmlns:a16="http://schemas.microsoft.com/office/drawing/2014/main" id="{A658F8E8-07E8-65E9-420D-4C72E2A69170}"/>
              </a:ext>
            </a:extLst>
          </p:cNvPr>
          <p:cNvSpPr>
            <a:spLocks noChangeArrowheads="1"/>
          </p:cNvSpPr>
          <p:nvPr/>
        </p:nvSpPr>
        <p:spPr bwMode="auto">
          <a:xfrm>
            <a:off x="7467600" y="45434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e</a:t>
            </a:r>
          </a:p>
        </p:txBody>
      </p:sp>
      <p:sp>
        <p:nvSpPr>
          <p:cNvPr id="24" name="Rectangle 64">
            <a:extLst>
              <a:ext uri="{FF2B5EF4-FFF2-40B4-BE49-F238E27FC236}">
                <a16:creationId xmlns:a16="http://schemas.microsoft.com/office/drawing/2014/main" id="{94196AAE-B9F5-3AE4-502A-BC073FF99108}"/>
              </a:ext>
            </a:extLst>
          </p:cNvPr>
          <p:cNvSpPr>
            <a:spLocks noChangeArrowheads="1"/>
          </p:cNvSpPr>
          <p:nvPr/>
        </p:nvSpPr>
        <p:spPr bwMode="auto">
          <a:xfrm>
            <a:off x="6553200" y="51530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a:t>g</a:t>
            </a:r>
          </a:p>
        </p:txBody>
      </p:sp>
    </p:spTree>
    <p:extLst>
      <p:ext uri="{BB962C8B-B14F-4D97-AF65-F5344CB8AC3E}">
        <p14:creationId xmlns:p14="http://schemas.microsoft.com/office/powerpoint/2010/main" val="2005421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2</a:t>
            </a: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设五个同步信号量</a:t>
            </a:r>
            <a:r>
              <a:rPr lang="en-US" altLang="zh-CN" kern="0" dirty="0">
                <a:latin typeface="等线" panose="02010600030101010101" pitchFamily="2" charset="-122"/>
                <a:ea typeface="等线" panose="02010600030101010101" pitchFamily="2" charset="-122"/>
              </a:rPr>
              <a:t>f1</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f2</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f3</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f4</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f5</a:t>
            </a:r>
            <a:r>
              <a:rPr lang="zh-CN" altLang="en-US" kern="0" dirty="0">
                <a:latin typeface="等线" panose="02010600030101010101" pitchFamily="2" charset="-122"/>
                <a:ea typeface="等线" panose="02010600030101010101" pitchFamily="2" charset="-122"/>
              </a:rPr>
              <a:t>分别表示进程</a:t>
            </a:r>
            <a:r>
              <a:rPr lang="en-US" altLang="zh-CN" kern="0" dirty="0">
                <a:latin typeface="等线" panose="02010600030101010101" pitchFamily="2" charset="-122"/>
                <a:ea typeface="等线" panose="02010600030101010101" pitchFamily="2" charset="-122"/>
              </a:rPr>
              <a:t>P1</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P2</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P3</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P4</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P5</a:t>
            </a:r>
            <a:r>
              <a:rPr lang="zh-CN" altLang="en-US" kern="0" dirty="0">
                <a:latin typeface="等线" panose="02010600030101010101" pitchFamily="2" charset="-122"/>
                <a:ea typeface="等线" panose="02010600030101010101" pitchFamily="2" charset="-122"/>
              </a:rPr>
              <a:t>是否执行完成，其初值均为</a:t>
            </a:r>
            <a:r>
              <a:rPr lang="en-US" altLang="zh-CN" kern="0" dirty="0">
                <a:latin typeface="等线" panose="02010600030101010101" pitchFamily="2" charset="-122"/>
                <a:ea typeface="等线" panose="02010600030101010101" pitchFamily="2" charset="-122"/>
              </a:rPr>
              <a:t>0</a:t>
            </a:r>
            <a:r>
              <a:rPr lang="zh-CN" altLang="en-US" kern="0" dirty="0">
                <a:latin typeface="等线" panose="02010600030101010101" pitchFamily="2" charset="-122"/>
                <a:ea typeface="等线" panose="02010600030101010101" pitchFamily="2" charset="-122"/>
              </a:rPr>
              <a:t>。这六个进程的同步描述如下</a:t>
            </a:r>
            <a:endParaRPr lang="en-US" altLang="zh-CN"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5491346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2</a:t>
            </a:r>
          </a:p>
        </p:txBody>
      </p:sp>
      <p:sp>
        <p:nvSpPr>
          <p:cNvPr id="3" name="Rectangle 3">
            <a:extLst>
              <a:ext uri="{FF2B5EF4-FFF2-40B4-BE49-F238E27FC236}">
                <a16:creationId xmlns:a16="http://schemas.microsoft.com/office/drawing/2014/main" id="{69C08DC5-C13B-425F-7B80-80650BEED236}"/>
              </a:ext>
            </a:extLst>
          </p:cNvPr>
          <p:cNvSpPr txBox="1">
            <a:spLocks noChangeArrowheads="1"/>
          </p:cNvSpPr>
          <p:nvPr/>
        </p:nvSpPr>
        <p:spPr bwMode="auto">
          <a:xfrm>
            <a:off x="990600" y="1828800"/>
            <a:ext cx="3657600" cy="38862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P1（）</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a:t>
            </a:r>
          </a:p>
          <a:p>
            <a:pPr algn="just">
              <a:buFont typeface="Wingdings" panose="05000000000000000000" pitchFamily="2" charset="2"/>
              <a:buNone/>
            </a:pPr>
            <a:r>
              <a:rPr lang="zh-CN" altLang="en-US" sz="2800" kern="0" dirty="0">
                <a:latin typeface="等线" panose="02010600030101010101" pitchFamily="2" charset="-122"/>
                <a:ea typeface="等线" panose="02010600030101010101" pitchFamily="2" charset="-122"/>
              </a:rPr>
              <a:t>    执行</a:t>
            </a:r>
            <a:r>
              <a:rPr lang="en-US" altLang="zh-CN" sz="2800" kern="0" dirty="0">
                <a:latin typeface="等线" panose="02010600030101010101" pitchFamily="2" charset="-122"/>
                <a:ea typeface="等线" panose="02010600030101010101" pitchFamily="2" charset="-122"/>
              </a:rPr>
              <a:t>P1</a:t>
            </a:r>
            <a:r>
              <a:rPr lang="zh-CN" altLang="en-US" sz="2800" kern="0" dirty="0">
                <a:latin typeface="等线" panose="02010600030101010101" pitchFamily="2" charset="-122"/>
                <a:ea typeface="等线" panose="02010600030101010101" pitchFamily="2" charset="-122"/>
              </a:rPr>
              <a:t>的代码；</a:t>
            </a:r>
            <a:endParaRPr lang="en-US" altLang="zh-CN" sz="2800" kern="0" dirty="0">
              <a:latin typeface="等线" panose="02010600030101010101" pitchFamily="2" charset="-122"/>
              <a:ea typeface="等线" panose="02010600030101010101" pitchFamily="2" charset="-122"/>
            </a:endParaRP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v(f1)；</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v(f1)；</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a:t>
            </a:r>
            <a:endParaRPr lang="zh-CN" altLang="en-US" sz="2800" kern="0" dirty="0">
              <a:latin typeface="等线" panose="02010600030101010101" pitchFamily="2" charset="-122"/>
              <a:ea typeface="等线" panose="02010600030101010101" pitchFamily="2" charset="-122"/>
            </a:endParaRPr>
          </a:p>
        </p:txBody>
      </p:sp>
      <p:sp>
        <p:nvSpPr>
          <p:cNvPr id="4" name="Oval 4">
            <a:extLst>
              <a:ext uri="{FF2B5EF4-FFF2-40B4-BE49-F238E27FC236}">
                <a16:creationId xmlns:a16="http://schemas.microsoft.com/office/drawing/2014/main" id="{A108D59C-02AD-02F9-7CE0-700363CAEB86}"/>
              </a:ext>
            </a:extLst>
          </p:cNvPr>
          <p:cNvSpPr>
            <a:spLocks noChangeArrowheads="1"/>
          </p:cNvSpPr>
          <p:nvPr/>
        </p:nvSpPr>
        <p:spPr bwMode="auto">
          <a:xfrm>
            <a:off x="6223000" y="1676400"/>
            <a:ext cx="863600" cy="468313"/>
          </a:xfrm>
          <a:prstGeom prst="ellipse">
            <a:avLst/>
          </a:prstGeom>
          <a:solidFill>
            <a:srgbClr val="CC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5" name="Oval 5">
            <a:extLst>
              <a:ext uri="{FF2B5EF4-FFF2-40B4-BE49-F238E27FC236}">
                <a16:creationId xmlns:a16="http://schemas.microsoft.com/office/drawing/2014/main" id="{92124A3D-7D47-0134-66BF-D9CF18D91C2B}"/>
              </a:ext>
            </a:extLst>
          </p:cNvPr>
          <p:cNvSpPr>
            <a:spLocks noChangeArrowheads="1"/>
          </p:cNvSpPr>
          <p:nvPr/>
        </p:nvSpPr>
        <p:spPr bwMode="auto">
          <a:xfrm>
            <a:off x="5199063" y="2843213"/>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6" name="Oval 6">
            <a:extLst>
              <a:ext uri="{FF2B5EF4-FFF2-40B4-BE49-F238E27FC236}">
                <a16:creationId xmlns:a16="http://schemas.microsoft.com/office/drawing/2014/main" id="{65B5EDE3-1BF1-2E41-8987-A4951BB8EFE3}"/>
              </a:ext>
            </a:extLst>
          </p:cNvPr>
          <p:cNvSpPr>
            <a:spLocks noChangeArrowheads="1"/>
          </p:cNvSpPr>
          <p:nvPr/>
        </p:nvSpPr>
        <p:spPr bwMode="auto">
          <a:xfrm>
            <a:off x="6038850" y="5410200"/>
            <a:ext cx="865188"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7" name="Oval 7">
            <a:extLst>
              <a:ext uri="{FF2B5EF4-FFF2-40B4-BE49-F238E27FC236}">
                <a16:creationId xmlns:a16="http://schemas.microsoft.com/office/drawing/2014/main" id="{E10659D8-878B-0207-3D8F-5791C9BB97F7}"/>
              </a:ext>
            </a:extLst>
          </p:cNvPr>
          <p:cNvSpPr>
            <a:spLocks noChangeArrowheads="1"/>
          </p:cNvSpPr>
          <p:nvPr/>
        </p:nvSpPr>
        <p:spPr bwMode="auto">
          <a:xfrm>
            <a:off x="4621213" y="4116388"/>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8" name="Oval 8">
            <a:extLst>
              <a:ext uri="{FF2B5EF4-FFF2-40B4-BE49-F238E27FC236}">
                <a16:creationId xmlns:a16="http://schemas.microsoft.com/office/drawing/2014/main" id="{E0ABB66A-C964-3161-D508-0FA6B667E900}"/>
              </a:ext>
            </a:extLst>
          </p:cNvPr>
          <p:cNvSpPr>
            <a:spLocks noChangeArrowheads="1"/>
          </p:cNvSpPr>
          <p:nvPr/>
        </p:nvSpPr>
        <p:spPr bwMode="auto">
          <a:xfrm>
            <a:off x="7467600" y="2886075"/>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P3</a:t>
            </a:r>
          </a:p>
        </p:txBody>
      </p:sp>
      <p:sp>
        <p:nvSpPr>
          <p:cNvPr id="9" name="Line 9">
            <a:extLst>
              <a:ext uri="{FF2B5EF4-FFF2-40B4-BE49-F238E27FC236}">
                <a16:creationId xmlns:a16="http://schemas.microsoft.com/office/drawing/2014/main" id="{CE54137F-7767-C6DF-EA62-FD0A17BDEF1B}"/>
              </a:ext>
            </a:extLst>
          </p:cNvPr>
          <p:cNvSpPr>
            <a:spLocks noChangeShapeType="1"/>
          </p:cNvSpPr>
          <p:nvPr/>
        </p:nvSpPr>
        <p:spPr bwMode="auto">
          <a:xfrm flipH="1">
            <a:off x="5702300" y="2057400"/>
            <a:ext cx="622300" cy="7905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Line 10">
            <a:extLst>
              <a:ext uri="{FF2B5EF4-FFF2-40B4-BE49-F238E27FC236}">
                <a16:creationId xmlns:a16="http://schemas.microsoft.com/office/drawing/2014/main" id="{EB129137-8CB1-7FE7-4896-0774BE74DC12}"/>
              </a:ext>
            </a:extLst>
          </p:cNvPr>
          <p:cNvSpPr>
            <a:spLocks noChangeShapeType="1"/>
          </p:cNvSpPr>
          <p:nvPr/>
        </p:nvSpPr>
        <p:spPr bwMode="auto">
          <a:xfrm>
            <a:off x="7010400" y="2057400"/>
            <a:ext cx="857250" cy="852488"/>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Line 11">
            <a:extLst>
              <a:ext uri="{FF2B5EF4-FFF2-40B4-BE49-F238E27FC236}">
                <a16:creationId xmlns:a16="http://schemas.microsoft.com/office/drawing/2014/main" id="{7F15AB4D-A052-79F1-CCF6-0E9A9C9FD9F7}"/>
              </a:ext>
            </a:extLst>
          </p:cNvPr>
          <p:cNvSpPr>
            <a:spLocks noChangeShapeType="1"/>
          </p:cNvSpPr>
          <p:nvPr/>
        </p:nvSpPr>
        <p:spPr bwMode="auto">
          <a:xfrm flipH="1">
            <a:off x="5029200" y="3276600"/>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Line 12">
            <a:extLst>
              <a:ext uri="{FF2B5EF4-FFF2-40B4-BE49-F238E27FC236}">
                <a16:creationId xmlns:a16="http://schemas.microsoft.com/office/drawing/2014/main" id="{26C70ED5-7760-965E-A1DC-0B70537ED83F}"/>
              </a:ext>
            </a:extLst>
          </p:cNvPr>
          <p:cNvSpPr>
            <a:spLocks noChangeShapeType="1"/>
          </p:cNvSpPr>
          <p:nvPr/>
        </p:nvSpPr>
        <p:spPr bwMode="auto">
          <a:xfrm>
            <a:off x="5181600" y="4572000"/>
            <a:ext cx="914400" cy="9144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Oval 13">
            <a:extLst>
              <a:ext uri="{FF2B5EF4-FFF2-40B4-BE49-F238E27FC236}">
                <a16:creationId xmlns:a16="http://schemas.microsoft.com/office/drawing/2014/main" id="{7D3224D0-1711-E727-172B-ECD7638E9580}"/>
              </a:ext>
            </a:extLst>
          </p:cNvPr>
          <p:cNvSpPr>
            <a:spLocks noChangeArrowheads="1"/>
          </p:cNvSpPr>
          <p:nvPr/>
        </p:nvSpPr>
        <p:spPr bwMode="auto">
          <a:xfrm>
            <a:off x="6248400" y="4046538"/>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14" name="Line 14">
            <a:extLst>
              <a:ext uri="{FF2B5EF4-FFF2-40B4-BE49-F238E27FC236}">
                <a16:creationId xmlns:a16="http://schemas.microsoft.com/office/drawing/2014/main" id="{531DEA27-D3EA-79EF-EB04-7116A44C6665}"/>
              </a:ext>
            </a:extLst>
          </p:cNvPr>
          <p:cNvSpPr>
            <a:spLocks noChangeShapeType="1"/>
          </p:cNvSpPr>
          <p:nvPr/>
        </p:nvSpPr>
        <p:spPr bwMode="auto">
          <a:xfrm flipH="1">
            <a:off x="6858000" y="3352800"/>
            <a:ext cx="1066800" cy="22098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 name="Line 15">
            <a:extLst>
              <a:ext uri="{FF2B5EF4-FFF2-40B4-BE49-F238E27FC236}">
                <a16:creationId xmlns:a16="http://schemas.microsoft.com/office/drawing/2014/main" id="{D72E9B3A-3A90-56F2-F24E-32401610DE2B}"/>
              </a:ext>
            </a:extLst>
          </p:cNvPr>
          <p:cNvSpPr>
            <a:spLocks noChangeShapeType="1"/>
          </p:cNvSpPr>
          <p:nvPr/>
        </p:nvSpPr>
        <p:spPr bwMode="auto">
          <a:xfrm>
            <a:off x="5953125" y="3228975"/>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 name="Line 16">
            <a:extLst>
              <a:ext uri="{FF2B5EF4-FFF2-40B4-BE49-F238E27FC236}">
                <a16:creationId xmlns:a16="http://schemas.microsoft.com/office/drawing/2014/main" id="{2B5DE051-FF93-7AC3-71AE-E5B14FF80E05}"/>
              </a:ext>
            </a:extLst>
          </p:cNvPr>
          <p:cNvSpPr>
            <a:spLocks noChangeShapeType="1"/>
          </p:cNvSpPr>
          <p:nvPr/>
        </p:nvSpPr>
        <p:spPr bwMode="auto">
          <a:xfrm flipH="1">
            <a:off x="6400800" y="4514850"/>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3643177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2</a:t>
            </a:r>
          </a:p>
        </p:txBody>
      </p:sp>
      <p:sp>
        <p:nvSpPr>
          <p:cNvPr id="2" name="Rectangle 3">
            <a:extLst>
              <a:ext uri="{FF2B5EF4-FFF2-40B4-BE49-F238E27FC236}">
                <a16:creationId xmlns:a16="http://schemas.microsoft.com/office/drawing/2014/main" id="{6314CE6E-1DFB-F051-F846-97FF200D9454}"/>
              </a:ext>
            </a:extLst>
          </p:cNvPr>
          <p:cNvSpPr txBox="1">
            <a:spLocks noChangeArrowheads="1"/>
          </p:cNvSpPr>
          <p:nvPr/>
        </p:nvSpPr>
        <p:spPr bwMode="auto">
          <a:xfrm>
            <a:off x="755650" y="1600200"/>
            <a:ext cx="3384550" cy="3544888"/>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P2（）</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p(f1)；</a:t>
            </a:r>
          </a:p>
          <a:p>
            <a:pPr algn="just">
              <a:lnSpc>
                <a:spcPct val="90000"/>
              </a:lnSpc>
              <a:buFont typeface="Wingdings" panose="05000000000000000000" pitchFamily="2" charset="2"/>
              <a:buNone/>
            </a:pPr>
            <a:r>
              <a:rPr lang="zh-CN" altLang="en-US" sz="2800" kern="0" dirty="0">
                <a:latin typeface="等线" panose="02010600030101010101" pitchFamily="2" charset="-122"/>
                <a:ea typeface="等线" panose="02010600030101010101" pitchFamily="2" charset="-122"/>
              </a:rPr>
              <a:t>    执行</a:t>
            </a:r>
            <a:r>
              <a:rPr lang="en-US" altLang="zh-CN" sz="2800" kern="0" dirty="0">
                <a:latin typeface="等线" panose="02010600030101010101" pitchFamily="2" charset="-122"/>
                <a:ea typeface="等线" panose="02010600030101010101" pitchFamily="2" charset="-122"/>
              </a:rPr>
              <a:t>P2</a:t>
            </a:r>
            <a:r>
              <a:rPr lang="zh-CN" altLang="en-US" sz="2800" kern="0" dirty="0">
                <a:latin typeface="等线" panose="02010600030101010101" pitchFamily="2" charset="-122"/>
                <a:ea typeface="等线" panose="02010600030101010101" pitchFamily="2" charset="-122"/>
              </a:rPr>
              <a:t>的代码；</a:t>
            </a:r>
            <a:endParaRPr lang="en-US" altLang="zh-CN" sz="2800" kern="0" dirty="0">
              <a:latin typeface="等线" panose="02010600030101010101" pitchFamily="2" charset="-122"/>
              <a:ea typeface="等线" panose="02010600030101010101" pitchFamily="2" charset="-122"/>
            </a:endParaRP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v(f2)；</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v(f2)；</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a:t>
            </a:r>
            <a:endParaRPr lang="zh-CN" altLang="en-US" sz="2800" kern="0" dirty="0">
              <a:latin typeface="等线" panose="02010600030101010101" pitchFamily="2" charset="-122"/>
              <a:ea typeface="等线" panose="02010600030101010101" pitchFamily="2" charset="-122"/>
            </a:endParaRPr>
          </a:p>
        </p:txBody>
      </p:sp>
      <p:sp>
        <p:nvSpPr>
          <p:cNvPr id="17" name="Oval 4">
            <a:extLst>
              <a:ext uri="{FF2B5EF4-FFF2-40B4-BE49-F238E27FC236}">
                <a16:creationId xmlns:a16="http://schemas.microsoft.com/office/drawing/2014/main" id="{97BB1F31-4A2F-04B8-D280-2BB535CE9DDE}"/>
              </a:ext>
            </a:extLst>
          </p:cNvPr>
          <p:cNvSpPr>
            <a:spLocks noChangeArrowheads="1"/>
          </p:cNvSpPr>
          <p:nvPr/>
        </p:nvSpPr>
        <p:spPr bwMode="auto">
          <a:xfrm>
            <a:off x="6223000" y="1952625"/>
            <a:ext cx="863600"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18" name="Oval 5">
            <a:extLst>
              <a:ext uri="{FF2B5EF4-FFF2-40B4-BE49-F238E27FC236}">
                <a16:creationId xmlns:a16="http://schemas.microsoft.com/office/drawing/2014/main" id="{7CAA7A77-BD7A-4050-C667-890D549D29AB}"/>
              </a:ext>
            </a:extLst>
          </p:cNvPr>
          <p:cNvSpPr>
            <a:spLocks noChangeArrowheads="1"/>
          </p:cNvSpPr>
          <p:nvPr/>
        </p:nvSpPr>
        <p:spPr bwMode="auto">
          <a:xfrm>
            <a:off x="5199063" y="3119438"/>
            <a:ext cx="865187" cy="466725"/>
          </a:xfrm>
          <a:prstGeom prst="ellipse">
            <a:avLst/>
          </a:prstGeom>
          <a:solidFill>
            <a:srgbClr val="CC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19" name="Oval 6">
            <a:extLst>
              <a:ext uri="{FF2B5EF4-FFF2-40B4-BE49-F238E27FC236}">
                <a16:creationId xmlns:a16="http://schemas.microsoft.com/office/drawing/2014/main" id="{C6993AE7-95BB-561D-6235-24BB64935A9C}"/>
              </a:ext>
            </a:extLst>
          </p:cNvPr>
          <p:cNvSpPr>
            <a:spLocks noChangeArrowheads="1"/>
          </p:cNvSpPr>
          <p:nvPr/>
        </p:nvSpPr>
        <p:spPr bwMode="auto">
          <a:xfrm>
            <a:off x="6038850" y="5686425"/>
            <a:ext cx="865188"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20" name="Oval 7">
            <a:extLst>
              <a:ext uri="{FF2B5EF4-FFF2-40B4-BE49-F238E27FC236}">
                <a16:creationId xmlns:a16="http://schemas.microsoft.com/office/drawing/2014/main" id="{F94A1CD7-0193-BB2D-4E85-09857AD90EF9}"/>
              </a:ext>
            </a:extLst>
          </p:cNvPr>
          <p:cNvSpPr>
            <a:spLocks noChangeArrowheads="1"/>
          </p:cNvSpPr>
          <p:nvPr/>
        </p:nvSpPr>
        <p:spPr bwMode="auto">
          <a:xfrm>
            <a:off x="4621213" y="4392613"/>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21" name="Oval 8">
            <a:extLst>
              <a:ext uri="{FF2B5EF4-FFF2-40B4-BE49-F238E27FC236}">
                <a16:creationId xmlns:a16="http://schemas.microsoft.com/office/drawing/2014/main" id="{C6558FC6-EEE9-0041-0D4D-718775483529}"/>
              </a:ext>
            </a:extLst>
          </p:cNvPr>
          <p:cNvSpPr>
            <a:spLocks noChangeArrowheads="1"/>
          </p:cNvSpPr>
          <p:nvPr/>
        </p:nvSpPr>
        <p:spPr bwMode="auto">
          <a:xfrm>
            <a:off x="7467600" y="3162300"/>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P3</a:t>
            </a:r>
          </a:p>
        </p:txBody>
      </p:sp>
      <p:sp>
        <p:nvSpPr>
          <p:cNvPr id="22" name="Line 9">
            <a:extLst>
              <a:ext uri="{FF2B5EF4-FFF2-40B4-BE49-F238E27FC236}">
                <a16:creationId xmlns:a16="http://schemas.microsoft.com/office/drawing/2014/main" id="{AC8456C8-E2D8-6F48-3900-895D036737D5}"/>
              </a:ext>
            </a:extLst>
          </p:cNvPr>
          <p:cNvSpPr>
            <a:spLocks noChangeShapeType="1"/>
          </p:cNvSpPr>
          <p:nvPr/>
        </p:nvSpPr>
        <p:spPr bwMode="auto">
          <a:xfrm flipH="1">
            <a:off x="5702300" y="2333625"/>
            <a:ext cx="622300" cy="7905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3" name="Line 10">
            <a:extLst>
              <a:ext uri="{FF2B5EF4-FFF2-40B4-BE49-F238E27FC236}">
                <a16:creationId xmlns:a16="http://schemas.microsoft.com/office/drawing/2014/main" id="{9CB91657-678B-1C5C-10D2-302001CCF472}"/>
              </a:ext>
            </a:extLst>
          </p:cNvPr>
          <p:cNvSpPr>
            <a:spLocks noChangeShapeType="1"/>
          </p:cNvSpPr>
          <p:nvPr/>
        </p:nvSpPr>
        <p:spPr bwMode="auto">
          <a:xfrm>
            <a:off x="7010400" y="2333625"/>
            <a:ext cx="857250" cy="852488"/>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4" name="Line 11">
            <a:extLst>
              <a:ext uri="{FF2B5EF4-FFF2-40B4-BE49-F238E27FC236}">
                <a16:creationId xmlns:a16="http://schemas.microsoft.com/office/drawing/2014/main" id="{73207D62-6D0D-FA8A-2D8F-523A0537157F}"/>
              </a:ext>
            </a:extLst>
          </p:cNvPr>
          <p:cNvSpPr>
            <a:spLocks noChangeShapeType="1"/>
          </p:cNvSpPr>
          <p:nvPr/>
        </p:nvSpPr>
        <p:spPr bwMode="auto">
          <a:xfrm flipH="1">
            <a:off x="5029200" y="3552825"/>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 name="Line 12">
            <a:extLst>
              <a:ext uri="{FF2B5EF4-FFF2-40B4-BE49-F238E27FC236}">
                <a16:creationId xmlns:a16="http://schemas.microsoft.com/office/drawing/2014/main" id="{DF58AF30-7AC1-095E-C8E1-8FFF3E586335}"/>
              </a:ext>
            </a:extLst>
          </p:cNvPr>
          <p:cNvSpPr>
            <a:spLocks noChangeShapeType="1"/>
          </p:cNvSpPr>
          <p:nvPr/>
        </p:nvSpPr>
        <p:spPr bwMode="auto">
          <a:xfrm>
            <a:off x="5181600" y="4848225"/>
            <a:ext cx="914400" cy="9144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6" name="Oval 13">
            <a:extLst>
              <a:ext uri="{FF2B5EF4-FFF2-40B4-BE49-F238E27FC236}">
                <a16:creationId xmlns:a16="http://schemas.microsoft.com/office/drawing/2014/main" id="{A92B895B-5D38-37CA-1454-68CC725DD373}"/>
              </a:ext>
            </a:extLst>
          </p:cNvPr>
          <p:cNvSpPr>
            <a:spLocks noChangeArrowheads="1"/>
          </p:cNvSpPr>
          <p:nvPr/>
        </p:nvSpPr>
        <p:spPr bwMode="auto">
          <a:xfrm>
            <a:off x="6248400" y="4322763"/>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27" name="Line 14">
            <a:extLst>
              <a:ext uri="{FF2B5EF4-FFF2-40B4-BE49-F238E27FC236}">
                <a16:creationId xmlns:a16="http://schemas.microsoft.com/office/drawing/2014/main" id="{DCE61302-1CCA-4E70-E9EB-B25919A9738B}"/>
              </a:ext>
            </a:extLst>
          </p:cNvPr>
          <p:cNvSpPr>
            <a:spLocks noChangeShapeType="1"/>
          </p:cNvSpPr>
          <p:nvPr/>
        </p:nvSpPr>
        <p:spPr bwMode="auto">
          <a:xfrm flipH="1">
            <a:off x="6858000" y="3629025"/>
            <a:ext cx="1066800" cy="22098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8" name="Line 15">
            <a:extLst>
              <a:ext uri="{FF2B5EF4-FFF2-40B4-BE49-F238E27FC236}">
                <a16:creationId xmlns:a16="http://schemas.microsoft.com/office/drawing/2014/main" id="{1085D0C8-C691-B52E-A9C6-95F01C0FA265}"/>
              </a:ext>
            </a:extLst>
          </p:cNvPr>
          <p:cNvSpPr>
            <a:spLocks noChangeShapeType="1"/>
          </p:cNvSpPr>
          <p:nvPr/>
        </p:nvSpPr>
        <p:spPr bwMode="auto">
          <a:xfrm>
            <a:off x="5953125" y="3505200"/>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9" name="Line 16">
            <a:extLst>
              <a:ext uri="{FF2B5EF4-FFF2-40B4-BE49-F238E27FC236}">
                <a16:creationId xmlns:a16="http://schemas.microsoft.com/office/drawing/2014/main" id="{AE5E1BD5-1506-23E9-D773-5BF4FB7F67A4}"/>
              </a:ext>
            </a:extLst>
          </p:cNvPr>
          <p:cNvSpPr>
            <a:spLocks noChangeShapeType="1"/>
          </p:cNvSpPr>
          <p:nvPr/>
        </p:nvSpPr>
        <p:spPr bwMode="auto">
          <a:xfrm flipH="1">
            <a:off x="6400800" y="4791075"/>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5577203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2</a:t>
            </a:r>
          </a:p>
        </p:txBody>
      </p:sp>
      <p:sp>
        <p:nvSpPr>
          <p:cNvPr id="2" name="Rectangle 3">
            <a:extLst>
              <a:ext uri="{FF2B5EF4-FFF2-40B4-BE49-F238E27FC236}">
                <a16:creationId xmlns:a16="http://schemas.microsoft.com/office/drawing/2014/main" id="{F87FA839-6017-9323-274E-03D948CB2B7A}"/>
              </a:ext>
            </a:extLst>
          </p:cNvPr>
          <p:cNvSpPr txBox="1">
            <a:spLocks noChangeArrowheads="1"/>
          </p:cNvSpPr>
          <p:nvPr/>
        </p:nvSpPr>
        <p:spPr bwMode="auto">
          <a:xfrm>
            <a:off x="684213" y="1676400"/>
            <a:ext cx="3167062" cy="333692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P3（）</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p(f1)；</a:t>
            </a:r>
          </a:p>
          <a:p>
            <a:pPr algn="just">
              <a:buFont typeface="Wingdings" panose="05000000000000000000" pitchFamily="2" charset="2"/>
              <a:buNone/>
            </a:pPr>
            <a:r>
              <a:rPr lang="zh-CN" altLang="en-US" sz="2800" kern="0" dirty="0">
                <a:latin typeface="等线" panose="02010600030101010101" pitchFamily="2" charset="-122"/>
                <a:ea typeface="等线" panose="02010600030101010101" pitchFamily="2" charset="-122"/>
              </a:rPr>
              <a:t>   执行</a:t>
            </a:r>
            <a:r>
              <a:rPr lang="en-US" altLang="zh-CN" sz="2800" kern="0" dirty="0">
                <a:latin typeface="等线" panose="02010600030101010101" pitchFamily="2" charset="-122"/>
                <a:ea typeface="等线" panose="02010600030101010101" pitchFamily="2" charset="-122"/>
              </a:rPr>
              <a:t>P3</a:t>
            </a:r>
            <a:r>
              <a:rPr lang="zh-CN" altLang="en-US" sz="2800" kern="0" dirty="0">
                <a:latin typeface="等线" panose="02010600030101010101" pitchFamily="2" charset="-122"/>
                <a:ea typeface="等线" panose="02010600030101010101" pitchFamily="2" charset="-122"/>
              </a:rPr>
              <a:t>的代码；</a:t>
            </a:r>
            <a:endParaRPr lang="en-US" altLang="zh-CN" sz="2800" kern="0" dirty="0">
              <a:latin typeface="等线" panose="02010600030101010101" pitchFamily="2" charset="-122"/>
              <a:ea typeface="等线" panose="02010600030101010101" pitchFamily="2" charset="-122"/>
            </a:endParaRP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v(f3)； </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a:t>
            </a:r>
            <a:endParaRPr lang="zh-CN" altLang="en-US" sz="2800" kern="0" dirty="0">
              <a:latin typeface="等线" panose="02010600030101010101" pitchFamily="2" charset="-122"/>
              <a:ea typeface="等线" panose="02010600030101010101" pitchFamily="2" charset="-122"/>
            </a:endParaRPr>
          </a:p>
        </p:txBody>
      </p:sp>
      <p:sp>
        <p:nvSpPr>
          <p:cNvPr id="3" name="Oval 4">
            <a:extLst>
              <a:ext uri="{FF2B5EF4-FFF2-40B4-BE49-F238E27FC236}">
                <a16:creationId xmlns:a16="http://schemas.microsoft.com/office/drawing/2014/main" id="{7B762A5D-BE37-89A8-D74D-3CA290437082}"/>
              </a:ext>
            </a:extLst>
          </p:cNvPr>
          <p:cNvSpPr>
            <a:spLocks noChangeArrowheads="1"/>
          </p:cNvSpPr>
          <p:nvPr/>
        </p:nvSpPr>
        <p:spPr bwMode="auto">
          <a:xfrm>
            <a:off x="6223000" y="1800225"/>
            <a:ext cx="863600"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4" name="Oval 5">
            <a:extLst>
              <a:ext uri="{FF2B5EF4-FFF2-40B4-BE49-F238E27FC236}">
                <a16:creationId xmlns:a16="http://schemas.microsoft.com/office/drawing/2014/main" id="{BA3FE30F-33FB-B4C8-94EE-905D89FC4250}"/>
              </a:ext>
            </a:extLst>
          </p:cNvPr>
          <p:cNvSpPr>
            <a:spLocks noChangeArrowheads="1"/>
          </p:cNvSpPr>
          <p:nvPr/>
        </p:nvSpPr>
        <p:spPr bwMode="auto">
          <a:xfrm>
            <a:off x="5199063" y="2967038"/>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5" name="Oval 6">
            <a:extLst>
              <a:ext uri="{FF2B5EF4-FFF2-40B4-BE49-F238E27FC236}">
                <a16:creationId xmlns:a16="http://schemas.microsoft.com/office/drawing/2014/main" id="{EF20B4F5-E590-A608-6EB1-EDB41882EFE8}"/>
              </a:ext>
            </a:extLst>
          </p:cNvPr>
          <p:cNvSpPr>
            <a:spLocks noChangeArrowheads="1"/>
          </p:cNvSpPr>
          <p:nvPr/>
        </p:nvSpPr>
        <p:spPr bwMode="auto">
          <a:xfrm>
            <a:off x="6038850" y="5534025"/>
            <a:ext cx="865188"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6" name="Oval 7">
            <a:extLst>
              <a:ext uri="{FF2B5EF4-FFF2-40B4-BE49-F238E27FC236}">
                <a16:creationId xmlns:a16="http://schemas.microsoft.com/office/drawing/2014/main" id="{E457F22A-F029-16E4-8730-6CD5911019C4}"/>
              </a:ext>
            </a:extLst>
          </p:cNvPr>
          <p:cNvSpPr>
            <a:spLocks noChangeArrowheads="1"/>
          </p:cNvSpPr>
          <p:nvPr/>
        </p:nvSpPr>
        <p:spPr bwMode="auto">
          <a:xfrm>
            <a:off x="4621213" y="4240213"/>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7" name="Oval 8">
            <a:extLst>
              <a:ext uri="{FF2B5EF4-FFF2-40B4-BE49-F238E27FC236}">
                <a16:creationId xmlns:a16="http://schemas.microsoft.com/office/drawing/2014/main" id="{164A4F39-F353-EA84-B623-E7B34544E3A4}"/>
              </a:ext>
            </a:extLst>
          </p:cNvPr>
          <p:cNvSpPr>
            <a:spLocks noChangeArrowheads="1"/>
          </p:cNvSpPr>
          <p:nvPr/>
        </p:nvSpPr>
        <p:spPr bwMode="auto">
          <a:xfrm>
            <a:off x="7467600" y="3009900"/>
            <a:ext cx="865188" cy="466725"/>
          </a:xfrm>
          <a:prstGeom prst="ellipse">
            <a:avLst/>
          </a:prstGeom>
          <a:solidFill>
            <a:srgbClr val="CC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P3</a:t>
            </a:r>
          </a:p>
        </p:txBody>
      </p:sp>
      <p:sp>
        <p:nvSpPr>
          <p:cNvPr id="8" name="Line 9">
            <a:extLst>
              <a:ext uri="{FF2B5EF4-FFF2-40B4-BE49-F238E27FC236}">
                <a16:creationId xmlns:a16="http://schemas.microsoft.com/office/drawing/2014/main" id="{64C8A182-F25E-EAC1-4ABC-26581AEA5FEF}"/>
              </a:ext>
            </a:extLst>
          </p:cNvPr>
          <p:cNvSpPr>
            <a:spLocks noChangeShapeType="1"/>
          </p:cNvSpPr>
          <p:nvPr/>
        </p:nvSpPr>
        <p:spPr bwMode="auto">
          <a:xfrm flipH="1">
            <a:off x="5702300" y="2181225"/>
            <a:ext cx="622300" cy="7905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Line 10">
            <a:extLst>
              <a:ext uri="{FF2B5EF4-FFF2-40B4-BE49-F238E27FC236}">
                <a16:creationId xmlns:a16="http://schemas.microsoft.com/office/drawing/2014/main" id="{C544A0F6-3050-5152-E2F0-09CAE71CB9FE}"/>
              </a:ext>
            </a:extLst>
          </p:cNvPr>
          <p:cNvSpPr>
            <a:spLocks noChangeShapeType="1"/>
          </p:cNvSpPr>
          <p:nvPr/>
        </p:nvSpPr>
        <p:spPr bwMode="auto">
          <a:xfrm>
            <a:off x="7010400" y="2181225"/>
            <a:ext cx="857250" cy="852488"/>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Line 11">
            <a:extLst>
              <a:ext uri="{FF2B5EF4-FFF2-40B4-BE49-F238E27FC236}">
                <a16:creationId xmlns:a16="http://schemas.microsoft.com/office/drawing/2014/main" id="{2D8CB7BD-04BF-E363-C90E-B7461B7AA008}"/>
              </a:ext>
            </a:extLst>
          </p:cNvPr>
          <p:cNvSpPr>
            <a:spLocks noChangeShapeType="1"/>
          </p:cNvSpPr>
          <p:nvPr/>
        </p:nvSpPr>
        <p:spPr bwMode="auto">
          <a:xfrm flipH="1">
            <a:off x="5029200" y="3400425"/>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Line 12">
            <a:extLst>
              <a:ext uri="{FF2B5EF4-FFF2-40B4-BE49-F238E27FC236}">
                <a16:creationId xmlns:a16="http://schemas.microsoft.com/office/drawing/2014/main" id="{7BB7C6B5-7926-7034-B53B-C93D5D48EACC}"/>
              </a:ext>
            </a:extLst>
          </p:cNvPr>
          <p:cNvSpPr>
            <a:spLocks noChangeShapeType="1"/>
          </p:cNvSpPr>
          <p:nvPr/>
        </p:nvSpPr>
        <p:spPr bwMode="auto">
          <a:xfrm>
            <a:off x="5181600" y="4695825"/>
            <a:ext cx="914400" cy="9144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Oval 13">
            <a:extLst>
              <a:ext uri="{FF2B5EF4-FFF2-40B4-BE49-F238E27FC236}">
                <a16:creationId xmlns:a16="http://schemas.microsoft.com/office/drawing/2014/main" id="{3939556A-101A-0497-7F63-6DD40635E52B}"/>
              </a:ext>
            </a:extLst>
          </p:cNvPr>
          <p:cNvSpPr>
            <a:spLocks noChangeArrowheads="1"/>
          </p:cNvSpPr>
          <p:nvPr/>
        </p:nvSpPr>
        <p:spPr bwMode="auto">
          <a:xfrm>
            <a:off x="6248400" y="4170363"/>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13" name="Line 14">
            <a:extLst>
              <a:ext uri="{FF2B5EF4-FFF2-40B4-BE49-F238E27FC236}">
                <a16:creationId xmlns:a16="http://schemas.microsoft.com/office/drawing/2014/main" id="{8F791D82-931F-FD10-829B-EBE4EA425EA8}"/>
              </a:ext>
            </a:extLst>
          </p:cNvPr>
          <p:cNvSpPr>
            <a:spLocks noChangeShapeType="1"/>
          </p:cNvSpPr>
          <p:nvPr/>
        </p:nvSpPr>
        <p:spPr bwMode="auto">
          <a:xfrm flipH="1">
            <a:off x="6858000" y="3476625"/>
            <a:ext cx="1066800" cy="22098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Line 15">
            <a:extLst>
              <a:ext uri="{FF2B5EF4-FFF2-40B4-BE49-F238E27FC236}">
                <a16:creationId xmlns:a16="http://schemas.microsoft.com/office/drawing/2014/main" id="{4AA08D30-435A-7B43-A85D-8F0F1CD14915}"/>
              </a:ext>
            </a:extLst>
          </p:cNvPr>
          <p:cNvSpPr>
            <a:spLocks noChangeShapeType="1"/>
          </p:cNvSpPr>
          <p:nvPr/>
        </p:nvSpPr>
        <p:spPr bwMode="auto">
          <a:xfrm>
            <a:off x="5953125" y="3352800"/>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 name="Line 16">
            <a:extLst>
              <a:ext uri="{FF2B5EF4-FFF2-40B4-BE49-F238E27FC236}">
                <a16:creationId xmlns:a16="http://schemas.microsoft.com/office/drawing/2014/main" id="{14773433-E465-1AAC-BAB1-06142D1CB29D}"/>
              </a:ext>
            </a:extLst>
          </p:cNvPr>
          <p:cNvSpPr>
            <a:spLocks noChangeShapeType="1"/>
          </p:cNvSpPr>
          <p:nvPr/>
        </p:nvSpPr>
        <p:spPr bwMode="auto">
          <a:xfrm flipH="1">
            <a:off x="6400800" y="4638675"/>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461595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2</a:t>
            </a:r>
          </a:p>
        </p:txBody>
      </p:sp>
      <p:sp>
        <p:nvSpPr>
          <p:cNvPr id="2" name="Rectangle 3">
            <a:extLst>
              <a:ext uri="{FF2B5EF4-FFF2-40B4-BE49-F238E27FC236}">
                <a16:creationId xmlns:a16="http://schemas.microsoft.com/office/drawing/2014/main" id="{EF65DC6D-6D8E-7CB8-B366-735B70C32537}"/>
              </a:ext>
            </a:extLst>
          </p:cNvPr>
          <p:cNvSpPr txBox="1">
            <a:spLocks noChangeArrowheads="1"/>
          </p:cNvSpPr>
          <p:nvPr/>
        </p:nvSpPr>
        <p:spPr bwMode="auto">
          <a:xfrm>
            <a:off x="468313" y="1752600"/>
            <a:ext cx="3138487" cy="3332163"/>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P4（）</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p(f2)；</a:t>
            </a:r>
          </a:p>
          <a:p>
            <a:pPr algn="just">
              <a:buFont typeface="Wingdings" panose="05000000000000000000" pitchFamily="2" charset="2"/>
              <a:buNone/>
            </a:pPr>
            <a:r>
              <a:rPr lang="zh-CN" altLang="en-US" sz="2800" kern="0" dirty="0">
                <a:latin typeface="等线" panose="02010600030101010101" pitchFamily="2" charset="-122"/>
                <a:ea typeface="等线" panose="02010600030101010101" pitchFamily="2" charset="-122"/>
              </a:rPr>
              <a:t>   执行</a:t>
            </a:r>
            <a:r>
              <a:rPr lang="en-US" altLang="zh-CN" sz="2800" kern="0" dirty="0">
                <a:latin typeface="等线" panose="02010600030101010101" pitchFamily="2" charset="-122"/>
                <a:ea typeface="等线" panose="02010600030101010101" pitchFamily="2" charset="-122"/>
              </a:rPr>
              <a:t>P4</a:t>
            </a:r>
            <a:r>
              <a:rPr lang="zh-CN" altLang="en-US" sz="2800" kern="0" dirty="0">
                <a:latin typeface="等线" panose="02010600030101010101" pitchFamily="2" charset="-122"/>
                <a:ea typeface="等线" panose="02010600030101010101" pitchFamily="2" charset="-122"/>
              </a:rPr>
              <a:t>的代码；</a:t>
            </a:r>
            <a:endParaRPr lang="en-US" altLang="zh-CN" sz="2800" kern="0" dirty="0">
              <a:latin typeface="等线" panose="02010600030101010101" pitchFamily="2" charset="-122"/>
              <a:ea typeface="等线" panose="02010600030101010101" pitchFamily="2" charset="-122"/>
            </a:endParaRP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v(f4)；</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endParaRPr lang="zh-CN" altLang="en-US" sz="2800" kern="0" dirty="0">
              <a:latin typeface="等线" panose="02010600030101010101" pitchFamily="2" charset="-122"/>
              <a:ea typeface="等线" panose="02010600030101010101" pitchFamily="2" charset="-122"/>
            </a:endParaRPr>
          </a:p>
        </p:txBody>
      </p:sp>
      <p:sp>
        <p:nvSpPr>
          <p:cNvPr id="3" name="Oval 4">
            <a:extLst>
              <a:ext uri="{FF2B5EF4-FFF2-40B4-BE49-F238E27FC236}">
                <a16:creationId xmlns:a16="http://schemas.microsoft.com/office/drawing/2014/main" id="{34E06474-C6D5-0256-B905-90E335152284}"/>
              </a:ext>
            </a:extLst>
          </p:cNvPr>
          <p:cNvSpPr>
            <a:spLocks noChangeArrowheads="1"/>
          </p:cNvSpPr>
          <p:nvPr/>
        </p:nvSpPr>
        <p:spPr bwMode="auto">
          <a:xfrm>
            <a:off x="6223000" y="2028825"/>
            <a:ext cx="863600"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4" name="Oval 5">
            <a:extLst>
              <a:ext uri="{FF2B5EF4-FFF2-40B4-BE49-F238E27FC236}">
                <a16:creationId xmlns:a16="http://schemas.microsoft.com/office/drawing/2014/main" id="{034F8934-FE4A-35B9-F574-383CF9620E1A}"/>
              </a:ext>
            </a:extLst>
          </p:cNvPr>
          <p:cNvSpPr>
            <a:spLocks noChangeArrowheads="1"/>
          </p:cNvSpPr>
          <p:nvPr/>
        </p:nvSpPr>
        <p:spPr bwMode="auto">
          <a:xfrm>
            <a:off x="5199063" y="3195638"/>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5" name="Oval 6">
            <a:extLst>
              <a:ext uri="{FF2B5EF4-FFF2-40B4-BE49-F238E27FC236}">
                <a16:creationId xmlns:a16="http://schemas.microsoft.com/office/drawing/2014/main" id="{EF3EE3F8-5B57-B688-A52B-E64D9429A8E9}"/>
              </a:ext>
            </a:extLst>
          </p:cNvPr>
          <p:cNvSpPr>
            <a:spLocks noChangeArrowheads="1"/>
          </p:cNvSpPr>
          <p:nvPr/>
        </p:nvSpPr>
        <p:spPr bwMode="auto">
          <a:xfrm>
            <a:off x="6038850" y="5780088"/>
            <a:ext cx="865188" cy="468312"/>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6" name="Oval 7">
            <a:extLst>
              <a:ext uri="{FF2B5EF4-FFF2-40B4-BE49-F238E27FC236}">
                <a16:creationId xmlns:a16="http://schemas.microsoft.com/office/drawing/2014/main" id="{4A5ED4F7-DEDE-6103-68EB-E543C1A04C92}"/>
              </a:ext>
            </a:extLst>
          </p:cNvPr>
          <p:cNvSpPr>
            <a:spLocks noChangeArrowheads="1"/>
          </p:cNvSpPr>
          <p:nvPr/>
        </p:nvSpPr>
        <p:spPr bwMode="auto">
          <a:xfrm>
            <a:off x="4621213" y="4468813"/>
            <a:ext cx="865187" cy="469900"/>
          </a:xfrm>
          <a:prstGeom prst="ellipse">
            <a:avLst/>
          </a:prstGeom>
          <a:solidFill>
            <a:srgbClr val="CC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7" name="Oval 8">
            <a:extLst>
              <a:ext uri="{FF2B5EF4-FFF2-40B4-BE49-F238E27FC236}">
                <a16:creationId xmlns:a16="http://schemas.microsoft.com/office/drawing/2014/main" id="{BCFF9898-FBEF-A22D-367F-58EF3713DB03}"/>
              </a:ext>
            </a:extLst>
          </p:cNvPr>
          <p:cNvSpPr>
            <a:spLocks noChangeArrowheads="1"/>
          </p:cNvSpPr>
          <p:nvPr/>
        </p:nvSpPr>
        <p:spPr bwMode="auto">
          <a:xfrm>
            <a:off x="7467600" y="3238500"/>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P3</a:t>
            </a:r>
          </a:p>
        </p:txBody>
      </p:sp>
      <p:sp>
        <p:nvSpPr>
          <p:cNvPr id="8" name="Line 9">
            <a:extLst>
              <a:ext uri="{FF2B5EF4-FFF2-40B4-BE49-F238E27FC236}">
                <a16:creationId xmlns:a16="http://schemas.microsoft.com/office/drawing/2014/main" id="{6278E804-8468-3835-015B-D1807C6325AB}"/>
              </a:ext>
            </a:extLst>
          </p:cNvPr>
          <p:cNvSpPr>
            <a:spLocks noChangeShapeType="1"/>
          </p:cNvSpPr>
          <p:nvPr/>
        </p:nvSpPr>
        <p:spPr bwMode="auto">
          <a:xfrm flipH="1">
            <a:off x="5702300" y="2409825"/>
            <a:ext cx="622300" cy="7905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Line 10">
            <a:extLst>
              <a:ext uri="{FF2B5EF4-FFF2-40B4-BE49-F238E27FC236}">
                <a16:creationId xmlns:a16="http://schemas.microsoft.com/office/drawing/2014/main" id="{3EBB870D-0BC3-EC24-54F6-157F251761DD}"/>
              </a:ext>
            </a:extLst>
          </p:cNvPr>
          <p:cNvSpPr>
            <a:spLocks noChangeShapeType="1"/>
          </p:cNvSpPr>
          <p:nvPr/>
        </p:nvSpPr>
        <p:spPr bwMode="auto">
          <a:xfrm>
            <a:off x="7010400" y="2409825"/>
            <a:ext cx="857250" cy="852488"/>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Line 11">
            <a:extLst>
              <a:ext uri="{FF2B5EF4-FFF2-40B4-BE49-F238E27FC236}">
                <a16:creationId xmlns:a16="http://schemas.microsoft.com/office/drawing/2014/main" id="{66EFF97C-1C5D-B267-B7DD-7D349B1744C2}"/>
              </a:ext>
            </a:extLst>
          </p:cNvPr>
          <p:cNvSpPr>
            <a:spLocks noChangeShapeType="1"/>
          </p:cNvSpPr>
          <p:nvPr/>
        </p:nvSpPr>
        <p:spPr bwMode="auto">
          <a:xfrm flipH="1">
            <a:off x="5029200" y="3629025"/>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Line 12">
            <a:extLst>
              <a:ext uri="{FF2B5EF4-FFF2-40B4-BE49-F238E27FC236}">
                <a16:creationId xmlns:a16="http://schemas.microsoft.com/office/drawing/2014/main" id="{86C9AE88-7030-D025-D27F-4CA5321C5D4A}"/>
              </a:ext>
            </a:extLst>
          </p:cNvPr>
          <p:cNvSpPr>
            <a:spLocks noChangeShapeType="1"/>
          </p:cNvSpPr>
          <p:nvPr/>
        </p:nvSpPr>
        <p:spPr bwMode="auto">
          <a:xfrm>
            <a:off x="5181600" y="4924425"/>
            <a:ext cx="914400" cy="9144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Oval 13">
            <a:extLst>
              <a:ext uri="{FF2B5EF4-FFF2-40B4-BE49-F238E27FC236}">
                <a16:creationId xmlns:a16="http://schemas.microsoft.com/office/drawing/2014/main" id="{33A64998-60DB-0CAD-76A9-E7B2268E1212}"/>
              </a:ext>
            </a:extLst>
          </p:cNvPr>
          <p:cNvSpPr>
            <a:spLocks noChangeArrowheads="1"/>
          </p:cNvSpPr>
          <p:nvPr/>
        </p:nvSpPr>
        <p:spPr bwMode="auto">
          <a:xfrm>
            <a:off x="6248400" y="4398963"/>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13" name="Line 14">
            <a:extLst>
              <a:ext uri="{FF2B5EF4-FFF2-40B4-BE49-F238E27FC236}">
                <a16:creationId xmlns:a16="http://schemas.microsoft.com/office/drawing/2014/main" id="{705E3CEE-9433-BA95-B915-AFABDB5E2255}"/>
              </a:ext>
            </a:extLst>
          </p:cNvPr>
          <p:cNvSpPr>
            <a:spLocks noChangeShapeType="1"/>
          </p:cNvSpPr>
          <p:nvPr/>
        </p:nvSpPr>
        <p:spPr bwMode="auto">
          <a:xfrm flipH="1">
            <a:off x="6858000" y="3705225"/>
            <a:ext cx="1066800" cy="22098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Line 15">
            <a:extLst>
              <a:ext uri="{FF2B5EF4-FFF2-40B4-BE49-F238E27FC236}">
                <a16:creationId xmlns:a16="http://schemas.microsoft.com/office/drawing/2014/main" id="{68DD2D07-6DD5-AA31-D867-A1B14D661821}"/>
              </a:ext>
            </a:extLst>
          </p:cNvPr>
          <p:cNvSpPr>
            <a:spLocks noChangeShapeType="1"/>
          </p:cNvSpPr>
          <p:nvPr/>
        </p:nvSpPr>
        <p:spPr bwMode="auto">
          <a:xfrm>
            <a:off x="5953125" y="3581400"/>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 name="Line 16">
            <a:extLst>
              <a:ext uri="{FF2B5EF4-FFF2-40B4-BE49-F238E27FC236}">
                <a16:creationId xmlns:a16="http://schemas.microsoft.com/office/drawing/2014/main" id="{F4433080-5246-74EB-EC46-8658590DE455}"/>
              </a:ext>
            </a:extLst>
          </p:cNvPr>
          <p:cNvSpPr>
            <a:spLocks noChangeShapeType="1"/>
          </p:cNvSpPr>
          <p:nvPr/>
        </p:nvSpPr>
        <p:spPr bwMode="auto">
          <a:xfrm flipH="1">
            <a:off x="6400800" y="4867275"/>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32268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2</a:t>
            </a:r>
          </a:p>
        </p:txBody>
      </p:sp>
      <p:sp>
        <p:nvSpPr>
          <p:cNvPr id="2" name="Rectangle 3">
            <a:extLst>
              <a:ext uri="{FF2B5EF4-FFF2-40B4-BE49-F238E27FC236}">
                <a16:creationId xmlns:a16="http://schemas.microsoft.com/office/drawing/2014/main" id="{1FCF7DAE-DF7F-194D-3C3E-6B361F0B1B71}"/>
              </a:ext>
            </a:extLst>
          </p:cNvPr>
          <p:cNvSpPr txBox="1">
            <a:spLocks noChangeArrowheads="1"/>
          </p:cNvSpPr>
          <p:nvPr/>
        </p:nvSpPr>
        <p:spPr bwMode="auto">
          <a:xfrm>
            <a:off x="1131888" y="1366838"/>
            <a:ext cx="3152775" cy="402272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P5（）</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p(f2)；</a:t>
            </a:r>
          </a:p>
          <a:p>
            <a:pPr algn="just">
              <a:buFont typeface="Wingdings" panose="05000000000000000000" pitchFamily="2" charset="2"/>
              <a:buNone/>
            </a:pPr>
            <a:r>
              <a:rPr lang="zh-CN" altLang="en-US" sz="2800" kern="0" dirty="0">
                <a:latin typeface="等线" panose="02010600030101010101" pitchFamily="2" charset="-122"/>
                <a:ea typeface="等线" panose="02010600030101010101" pitchFamily="2" charset="-122"/>
              </a:rPr>
              <a:t>    执行</a:t>
            </a:r>
            <a:r>
              <a:rPr lang="en-US" altLang="zh-CN" sz="2800" kern="0" dirty="0">
                <a:latin typeface="等线" panose="02010600030101010101" pitchFamily="2" charset="-122"/>
                <a:ea typeface="等线" panose="02010600030101010101" pitchFamily="2" charset="-122"/>
              </a:rPr>
              <a:t>P5</a:t>
            </a:r>
            <a:r>
              <a:rPr lang="zh-CN" altLang="en-US" sz="2800" kern="0" dirty="0">
                <a:latin typeface="等线" panose="02010600030101010101" pitchFamily="2" charset="-122"/>
                <a:ea typeface="等线" panose="02010600030101010101" pitchFamily="2" charset="-122"/>
              </a:rPr>
              <a:t>的代码；</a:t>
            </a:r>
            <a:endParaRPr lang="en-US" altLang="zh-CN" sz="2800" kern="0" dirty="0">
              <a:latin typeface="等线" panose="02010600030101010101" pitchFamily="2" charset="-122"/>
              <a:ea typeface="等线" panose="02010600030101010101" pitchFamily="2" charset="-122"/>
            </a:endParaRP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v(f5)；</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endParaRPr lang="zh-CN" altLang="en-US" sz="2800" kern="0" dirty="0">
              <a:latin typeface="等线" panose="02010600030101010101" pitchFamily="2" charset="-122"/>
              <a:ea typeface="等线" panose="02010600030101010101" pitchFamily="2" charset="-122"/>
            </a:endParaRPr>
          </a:p>
        </p:txBody>
      </p:sp>
      <p:sp>
        <p:nvSpPr>
          <p:cNvPr id="3" name="Oval 4">
            <a:extLst>
              <a:ext uri="{FF2B5EF4-FFF2-40B4-BE49-F238E27FC236}">
                <a16:creationId xmlns:a16="http://schemas.microsoft.com/office/drawing/2014/main" id="{6B628247-9997-07E1-1992-0DFD9B1ACB1D}"/>
              </a:ext>
            </a:extLst>
          </p:cNvPr>
          <p:cNvSpPr>
            <a:spLocks noChangeArrowheads="1"/>
          </p:cNvSpPr>
          <p:nvPr/>
        </p:nvSpPr>
        <p:spPr bwMode="auto">
          <a:xfrm>
            <a:off x="6223000" y="1876425"/>
            <a:ext cx="863600"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4" name="Oval 5">
            <a:extLst>
              <a:ext uri="{FF2B5EF4-FFF2-40B4-BE49-F238E27FC236}">
                <a16:creationId xmlns:a16="http://schemas.microsoft.com/office/drawing/2014/main" id="{A0D5063C-4304-B773-3156-525861F6CD0F}"/>
              </a:ext>
            </a:extLst>
          </p:cNvPr>
          <p:cNvSpPr>
            <a:spLocks noChangeArrowheads="1"/>
          </p:cNvSpPr>
          <p:nvPr/>
        </p:nvSpPr>
        <p:spPr bwMode="auto">
          <a:xfrm>
            <a:off x="5199063" y="3043238"/>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5" name="Oval 6">
            <a:extLst>
              <a:ext uri="{FF2B5EF4-FFF2-40B4-BE49-F238E27FC236}">
                <a16:creationId xmlns:a16="http://schemas.microsoft.com/office/drawing/2014/main" id="{1979D10E-1BF1-FD3D-5E5C-2569E877E96C}"/>
              </a:ext>
            </a:extLst>
          </p:cNvPr>
          <p:cNvSpPr>
            <a:spLocks noChangeArrowheads="1"/>
          </p:cNvSpPr>
          <p:nvPr/>
        </p:nvSpPr>
        <p:spPr bwMode="auto">
          <a:xfrm>
            <a:off x="6038850" y="5610225"/>
            <a:ext cx="865188"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6" name="Oval 7">
            <a:extLst>
              <a:ext uri="{FF2B5EF4-FFF2-40B4-BE49-F238E27FC236}">
                <a16:creationId xmlns:a16="http://schemas.microsoft.com/office/drawing/2014/main" id="{3B1E4270-6739-E09C-D855-CFBD0ECD0773}"/>
              </a:ext>
            </a:extLst>
          </p:cNvPr>
          <p:cNvSpPr>
            <a:spLocks noChangeArrowheads="1"/>
          </p:cNvSpPr>
          <p:nvPr/>
        </p:nvSpPr>
        <p:spPr bwMode="auto">
          <a:xfrm>
            <a:off x="4621213" y="4316413"/>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7" name="Oval 8">
            <a:extLst>
              <a:ext uri="{FF2B5EF4-FFF2-40B4-BE49-F238E27FC236}">
                <a16:creationId xmlns:a16="http://schemas.microsoft.com/office/drawing/2014/main" id="{84174AA4-559C-2794-B485-B2D8727581D8}"/>
              </a:ext>
            </a:extLst>
          </p:cNvPr>
          <p:cNvSpPr>
            <a:spLocks noChangeArrowheads="1"/>
          </p:cNvSpPr>
          <p:nvPr/>
        </p:nvSpPr>
        <p:spPr bwMode="auto">
          <a:xfrm>
            <a:off x="7467600" y="3086100"/>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P3</a:t>
            </a:r>
          </a:p>
        </p:txBody>
      </p:sp>
      <p:sp>
        <p:nvSpPr>
          <p:cNvPr id="8" name="Line 9">
            <a:extLst>
              <a:ext uri="{FF2B5EF4-FFF2-40B4-BE49-F238E27FC236}">
                <a16:creationId xmlns:a16="http://schemas.microsoft.com/office/drawing/2014/main" id="{6FED1974-0897-5C52-6804-4C02D3F3CB56}"/>
              </a:ext>
            </a:extLst>
          </p:cNvPr>
          <p:cNvSpPr>
            <a:spLocks noChangeShapeType="1"/>
          </p:cNvSpPr>
          <p:nvPr/>
        </p:nvSpPr>
        <p:spPr bwMode="auto">
          <a:xfrm flipH="1">
            <a:off x="5702300" y="2257425"/>
            <a:ext cx="622300" cy="7905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Line 10">
            <a:extLst>
              <a:ext uri="{FF2B5EF4-FFF2-40B4-BE49-F238E27FC236}">
                <a16:creationId xmlns:a16="http://schemas.microsoft.com/office/drawing/2014/main" id="{E52B352C-93F8-13E4-B844-24DA47B3CC9B}"/>
              </a:ext>
            </a:extLst>
          </p:cNvPr>
          <p:cNvSpPr>
            <a:spLocks noChangeShapeType="1"/>
          </p:cNvSpPr>
          <p:nvPr/>
        </p:nvSpPr>
        <p:spPr bwMode="auto">
          <a:xfrm>
            <a:off x="7010400" y="2257425"/>
            <a:ext cx="857250" cy="852488"/>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Line 11">
            <a:extLst>
              <a:ext uri="{FF2B5EF4-FFF2-40B4-BE49-F238E27FC236}">
                <a16:creationId xmlns:a16="http://schemas.microsoft.com/office/drawing/2014/main" id="{45463253-EB31-A006-67AE-D4F321163ED7}"/>
              </a:ext>
            </a:extLst>
          </p:cNvPr>
          <p:cNvSpPr>
            <a:spLocks noChangeShapeType="1"/>
          </p:cNvSpPr>
          <p:nvPr/>
        </p:nvSpPr>
        <p:spPr bwMode="auto">
          <a:xfrm flipH="1">
            <a:off x="5029200" y="3476625"/>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Line 12">
            <a:extLst>
              <a:ext uri="{FF2B5EF4-FFF2-40B4-BE49-F238E27FC236}">
                <a16:creationId xmlns:a16="http://schemas.microsoft.com/office/drawing/2014/main" id="{77B22092-2DBA-4A05-9980-951D29F679B6}"/>
              </a:ext>
            </a:extLst>
          </p:cNvPr>
          <p:cNvSpPr>
            <a:spLocks noChangeShapeType="1"/>
          </p:cNvSpPr>
          <p:nvPr/>
        </p:nvSpPr>
        <p:spPr bwMode="auto">
          <a:xfrm>
            <a:off x="5181600" y="4772025"/>
            <a:ext cx="914400" cy="9144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Oval 13">
            <a:extLst>
              <a:ext uri="{FF2B5EF4-FFF2-40B4-BE49-F238E27FC236}">
                <a16:creationId xmlns:a16="http://schemas.microsoft.com/office/drawing/2014/main" id="{9146DA3C-01C4-C986-D676-4C99E0FD5DF6}"/>
              </a:ext>
            </a:extLst>
          </p:cNvPr>
          <p:cNvSpPr>
            <a:spLocks noChangeArrowheads="1"/>
          </p:cNvSpPr>
          <p:nvPr/>
        </p:nvSpPr>
        <p:spPr bwMode="auto">
          <a:xfrm>
            <a:off x="6248400" y="4246563"/>
            <a:ext cx="865188" cy="466725"/>
          </a:xfrm>
          <a:prstGeom prst="ellipse">
            <a:avLst/>
          </a:prstGeom>
          <a:solidFill>
            <a:srgbClr val="CC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13" name="Line 14">
            <a:extLst>
              <a:ext uri="{FF2B5EF4-FFF2-40B4-BE49-F238E27FC236}">
                <a16:creationId xmlns:a16="http://schemas.microsoft.com/office/drawing/2014/main" id="{BD39B383-4ABA-E20F-D93F-6E14C2A289DB}"/>
              </a:ext>
            </a:extLst>
          </p:cNvPr>
          <p:cNvSpPr>
            <a:spLocks noChangeShapeType="1"/>
          </p:cNvSpPr>
          <p:nvPr/>
        </p:nvSpPr>
        <p:spPr bwMode="auto">
          <a:xfrm flipH="1">
            <a:off x="6858000" y="3552825"/>
            <a:ext cx="1066800" cy="22098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Line 15">
            <a:extLst>
              <a:ext uri="{FF2B5EF4-FFF2-40B4-BE49-F238E27FC236}">
                <a16:creationId xmlns:a16="http://schemas.microsoft.com/office/drawing/2014/main" id="{84D90F87-335D-CA5E-CFF5-CED909BF73EA}"/>
              </a:ext>
            </a:extLst>
          </p:cNvPr>
          <p:cNvSpPr>
            <a:spLocks noChangeShapeType="1"/>
          </p:cNvSpPr>
          <p:nvPr/>
        </p:nvSpPr>
        <p:spPr bwMode="auto">
          <a:xfrm>
            <a:off x="5953125" y="3429000"/>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 name="Line 16">
            <a:extLst>
              <a:ext uri="{FF2B5EF4-FFF2-40B4-BE49-F238E27FC236}">
                <a16:creationId xmlns:a16="http://schemas.microsoft.com/office/drawing/2014/main" id="{2FD917C5-9E07-7573-0551-59587D31504C}"/>
              </a:ext>
            </a:extLst>
          </p:cNvPr>
          <p:cNvSpPr>
            <a:spLocks noChangeShapeType="1"/>
          </p:cNvSpPr>
          <p:nvPr/>
        </p:nvSpPr>
        <p:spPr bwMode="auto">
          <a:xfrm flipH="1">
            <a:off x="6400800" y="4714875"/>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38760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方式</a:t>
            </a:r>
            <a:r>
              <a:rPr lang="en-US" altLang="zh-CN" dirty="0">
                <a:latin typeface="等线" panose="02010600030101010101" pitchFamily="2" charset="-122"/>
                <a:ea typeface="等线" panose="02010600030101010101" pitchFamily="2" charset="-122"/>
              </a:rPr>
              <a:t>2</a:t>
            </a:r>
          </a:p>
        </p:txBody>
      </p:sp>
      <p:sp>
        <p:nvSpPr>
          <p:cNvPr id="2" name="Rectangle 3">
            <a:extLst>
              <a:ext uri="{FF2B5EF4-FFF2-40B4-BE49-F238E27FC236}">
                <a16:creationId xmlns:a16="http://schemas.microsoft.com/office/drawing/2014/main" id="{0A356C27-20E8-0168-F38E-BE27F20FBC74}"/>
              </a:ext>
            </a:extLst>
          </p:cNvPr>
          <p:cNvSpPr txBox="1">
            <a:spLocks noChangeArrowheads="1"/>
          </p:cNvSpPr>
          <p:nvPr/>
        </p:nvSpPr>
        <p:spPr bwMode="auto">
          <a:xfrm>
            <a:off x="827088" y="1524000"/>
            <a:ext cx="3160712" cy="3992563"/>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P6（）</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p(f3)；</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p(f4)；</a:t>
            </a: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p(f5)；</a:t>
            </a:r>
          </a:p>
          <a:p>
            <a:pPr algn="just">
              <a:buFont typeface="Wingdings" panose="05000000000000000000" pitchFamily="2" charset="2"/>
              <a:buNone/>
            </a:pPr>
            <a:r>
              <a:rPr lang="zh-CN" altLang="en-US" sz="2800" kern="0" dirty="0">
                <a:latin typeface="等线" panose="02010600030101010101" pitchFamily="2" charset="-122"/>
                <a:ea typeface="等线" panose="02010600030101010101" pitchFamily="2" charset="-122"/>
              </a:rPr>
              <a:t>    执行</a:t>
            </a:r>
            <a:r>
              <a:rPr lang="en-US" altLang="zh-CN" sz="2800" kern="0" dirty="0">
                <a:latin typeface="等线" panose="02010600030101010101" pitchFamily="2" charset="-122"/>
                <a:ea typeface="等线" panose="02010600030101010101" pitchFamily="2" charset="-122"/>
              </a:rPr>
              <a:t>P6</a:t>
            </a:r>
            <a:r>
              <a:rPr lang="zh-CN" altLang="en-US" sz="2800" kern="0" dirty="0">
                <a:latin typeface="等线" panose="02010600030101010101" pitchFamily="2" charset="-122"/>
                <a:ea typeface="等线" panose="02010600030101010101" pitchFamily="2" charset="-122"/>
              </a:rPr>
              <a:t>的代码；</a:t>
            </a:r>
            <a:endParaRPr lang="en-US" altLang="zh-CN" sz="2800" kern="0" dirty="0">
              <a:latin typeface="等线" panose="02010600030101010101" pitchFamily="2" charset="-122"/>
              <a:ea typeface="等线" panose="02010600030101010101" pitchFamily="2" charset="-122"/>
            </a:endParaRPr>
          </a:p>
          <a:p>
            <a:pPr algn="just">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a:t>
            </a:r>
            <a:endParaRPr lang="zh-CN" altLang="en-US" sz="2800" kern="0" dirty="0">
              <a:latin typeface="等线" panose="02010600030101010101" pitchFamily="2" charset="-122"/>
              <a:ea typeface="等线" panose="02010600030101010101" pitchFamily="2" charset="-122"/>
            </a:endParaRPr>
          </a:p>
        </p:txBody>
      </p:sp>
      <p:sp>
        <p:nvSpPr>
          <p:cNvPr id="3" name="Oval 4">
            <a:extLst>
              <a:ext uri="{FF2B5EF4-FFF2-40B4-BE49-F238E27FC236}">
                <a16:creationId xmlns:a16="http://schemas.microsoft.com/office/drawing/2014/main" id="{167AF358-1392-9C05-F213-56204487E2CF}"/>
              </a:ext>
            </a:extLst>
          </p:cNvPr>
          <p:cNvSpPr>
            <a:spLocks noChangeArrowheads="1"/>
          </p:cNvSpPr>
          <p:nvPr/>
        </p:nvSpPr>
        <p:spPr bwMode="auto">
          <a:xfrm>
            <a:off x="6223000" y="1876425"/>
            <a:ext cx="863600" cy="468313"/>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P1</a:t>
            </a:r>
          </a:p>
        </p:txBody>
      </p:sp>
      <p:sp>
        <p:nvSpPr>
          <p:cNvPr id="4" name="Oval 5">
            <a:extLst>
              <a:ext uri="{FF2B5EF4-FFF2-40B4-BE49-F238E27FC236}">
                <a16:creationId xmlns:a16="http://schemas.microsoft.com/office/drawing/2014/main" id="{53F5A62A-AE43-F285-20F3-A64D924CB990}"/>
              </a:ext>
            </a:extLst>
          </p:cNvPr>
          <p:cNvSpPr>
            <a:spLocks noChangeArrowheads="1"/>
          </p:cNvSpPr>
          <p:nvPr/>
        </p:nvSpPr>
        <p:spPr bwMode="auto">
          <a:xfrm>
            <a:off x="5199063" y="3043238"/>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P2</a:t>
            </a:r>
          </a:p>
        </p:txBody>
      </p:sp>
      <p:sp>
        <p:nvSpPr>
          <p:cNvPr id="5" name="Oval 6">
            <a:extLst>
              <a:ext uri="{FF2B5EF4-FFF2-40B4-BE49-F238E27FC236}">
                <a16:creationId xmlns:a16="http://schemas.microsoft.com/office/drawing/2014/main" id="{148DBA0E-FB80-FE44-2CAF-A347E369FA7F}"/>
              </a:ext>
            </a:extLst>
          </p:cNvPr>
          <p:cNvSpPr>
            <a:spLocks noChangeArrowheads="1"/>
          </p:cNvSpPr>
          <p:nvPr/>
        </p:nvSpPr>
        <p:spPr bwMode="auto">
          <a:xfrm>
            <a:off x="6038850" y="5610225"/>
            <a:ext cx="865188" cy="468313"/>
          </a:xfrm>
          <a:prstGeom prst="ellipse">
            <a:avLst/>
          </a:prstGeom>
          <a:solidFill>
            <a:srgbClr val="CCFFFF"/>
          </a:solidFill>
          <a:ln w="28575">
            <a:solidFill>
              <a:srgbClr val="000000"/>
            </a:solidFill>
            <a:round/>
            <a:headEnd/>
            <a:tailEnd/>
          </a:ln>
        </p:spPr>
        <p:txBody>
          <a:bodyPr lIns="0" tIns="0" rIns="0" bIns="0"/>
          <a:lstStyle/>
          <a:p>
            <a:pPr algn="just" eaLnBrk="0" hangingPunct="0"/>
            <a:r>
              <a:rPr kumimoji="0" lang="en-US" altLang="zh-CN" sz="2000" b="1">
                <a:latin typeface="Times New Roman" panose="02020603050405020304" pitchFamily="18" charset="0"/>
              </a:rPr>
              <a:t>   P6</a:t>
            </a:r>
          </a:p>
        </p:txBody>
      </p:sp>
      <p:sp>
        <p:nvSpPr>
          <p:cNvPr id="6" name="Oval 7">
            <a:extLst>
              <a:ext uri="{FF2B5EF4-FFF2-40B4-BE49-F238E27FC236}">
                <a16:creationId xmlns:a16="http://schemas.microsoft.com/office/drawing/2014/main" id="{5DC43389-4852-F6F0-382F-85E9D9A57457}"/>
              </a:ext>
            </a:extLst>
          </p:cNvPr>
          <p:cNvSpPr>
            <a:spLocks noChangeArrowheads="1"/>
          </p:cNvSpPr>
          <p:nvPr/>
        </p:nvSpPr>
        <p:spPr bwMode="auto">
          <a:xfrm>
            <a:off x="4621213" y="4316413"/>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P4</a:t>
            </a:r>
          </a:p>
        </p:txBody>
      </p:sp>
      <p:sp>
        <p:nvSpPr>
          <p:cNvPr id="7" name="Oval 8">
            <a:extLst>
              <a:ext uri="{FF2B5EF4-FFF2-40B4-BE49-F238E27FC236}">
                <a16:creationId xmlns:a16="http://schemas.microsoft.com/office/drawing/2014/main" id="{2753B079-93FB-5868-B13E-6C5C6F4C5596}"/>
              </a:ext>
            </a:extLst>
          </p:cNvPr>
          <p:cNvSpPr>
            <a:spLocks noChangeArrowheads="1"/>
          </p:cNvSpPr>
          <p:nvPr/>
        </p:nvSpPr>
        <p:spPr bwMode="auto">
          <a:xfrm>
            <a:off x="7467600" y="3086100"/>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P3</a:t>
            </a:r>
          </a:p>
        </p:txBody>
      </p:sp>
      <p:sp>
        <p:nvSpPr>
          <p:cNvPr id="8" name="Line 9">
            <a:extLst>
              <a:ext uri="{FF2B5EF4-FFF2-40B4-BE49-F238E27FC236}">
                <a16:creationId xmlns:a16="http://schemas.microsoft.com/office/drawing/2014/main" id="{3C1DACEE-659A-2195-DFD3-E6F72E675CA8}"/>
              </a:ext>
            </a:extLst>
          </p:cNvPr>
          <p:cNvSpPr>
            <a:spLocks noChangeShapeType="1"/>
          </p:cNvSpPr>
          <p:nvPr/>
        </p:nvSpPr>
        <p:spPr bwMode="auto">
          <a:xfrm flipH="1">
            <a:off x="5702300" y="2257425"/>
            <a:ext cx="622300" cy="7905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Line 10">
            <a:extLst>
              <a:ext uri="{FF2B5EF4-FFF2-40B4-BE49-F238E27FC236}">
                <a16:creationId xmlns:a16="http://schemas.microsoft.com/office/drawing/2014/main" id="{8B44A780-439B-DFBB-35CE-9F3EFCD437B8}"/>
              </a:ext>
            </a:extLst>
          </p:cNvPr>
          <p:cNvSpPr>
            <a:spLocks noChangeShapeType="1"/>
          </p:cNvSpPr>
          <p:nvPr/>
        </p:nvSpPr>
        <p:spPr bwMode="auto">
          <a:xfrm>
            <a:off x="7010400" y="2257425"/>
            <a:ext cx="857250" cy="852488"/>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Line 11">
            <a:extLst>
              <a:ext uri="{FF2B5EF4-FFF2-40B4-BE49-F238E27FC236}">
                <a16:creationId xmlns:a16="http://schemas.microsoft.com/office/drawing/2014/main" id="{C4D513C6-E261-9525-C686-EBB81E1AB771}"/>
              </a:ext>
            </a:extLst>
          </p:cNvPr>
          <p:cNvSpPr>
            <a:spLocks noChangeShapeType="1"/>
          </p:cNvSpPr>
          <p:nvPr/>
        </p:nvSpPr>
        <p:spPr bwMode="auto">
          <a:xfrm flipH="1">
            <a:off x="5029200" y="3476625"/>
            <a:ext cx="457200" cy="8382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Line 12">
            <a:extLst>
              <a:ext uri="{FF2B5EF4-FFF2-40B4-BE49-F238E27FC236}">
                <a16:creationId xmlns:a16="http://schemas.microsoft.com/office/drawing/2014/main" id="{70B91F92-5352-EF95-B1E4-B4FA1573011C}"/>
              </a:ext>
            </a:extLst>
          </p:cNvPr>
          <p:cNvSpPr>
            <a:spLocks noChangeShapeType="1"/>
          </p:cNvSpPr>
          <p:nvPr/>
        </p:nvSpPr>
        <p:spPr bwMode="auto">
          <a:xfrm>
            <a:off x="5181600" y="4772025"/>
            <a:ext cx="914400" cy="9144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Oval 13">
            <a:extLst>
              <a:ext uri="{FF2B5EF4-FFF2-40B4-BE49-F238E27FC236}">
                <a16:creationId xmlns:a16="http://schemas.microsoft.com/office/drawing/2014/main" id="{5350564B-0A84-AEBC-9CAD-319668ABF5AA}"/>
              </a:ext>
            </a:extLst>
          </p:cNvPr>
          <p:cNvSpPr>
            <a:spLocks noChangeArrowheads="1"/>
          </p:cNvSpPr>
          <p:nvPr/>
        </p:nvSpPr>
        <p:spPr bwMode="auto">
          <a:xfrm>
            <a:off x="6248400" y="4246563"/>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kumimoji="0" lang="en-US" altLang="zh-CN" sz="2000">
                <a:latin typeface="Times New Roman" panose="02020603050405020304" pitchFamily="18" charset="0"/>
              </a:rPr>
              <a:t>   </a:t>
            </a:r>
            <a:r>
              <a:rPr kumimoji="0" lang="en-US" altLang="zh-CN" sz="2000" b="1">
                <a:latin typeface="Times New Roman" panose="02020603050405020304" pitchFamily="18" charset="0"/>
              </a:rPr>
              <a:t>P5</a:t>
            </a:r>
          </a:p>
        </p:txBody>
      </p:sp>
      <p:sp>
        <p:nvSpPr>
          <p:cNvPr id="13" name="Line 14">
            <a:extLst>
              <a:ext uri="{FF2B5EF4-FFF2-40B4-BE49-F238E27FC236}">
                <a16:creationId xmlns:a16="http://schemas.microsoft.com/office/drawing/2014/main" id="{FF45DB09-DC3D-9C02-4C47-13F53EFC57E0}"/>
              </a:ext>
            </a:extLst>
          </p:cNvPr>
          <p:cNvSpPr>
            <a:spLocks noChangeShapeType="1"/>
          </p:cNvSpPr>
          <p:nvPr/>
        </p:nvSpPr>
        <p:spPr bwMode="auto">
          <a:xfrm flipH="1">
            <a:off x="6858000" y="3552825"/>
            <a:ext cx="1066800" cy="22098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Line 15">
            <a:extLst>
              <a:ext uri="{FF2B5EF4-FFF2-40B4-BE49-F238E27FC236}">
                <a16:creationId xmlns:a16="http://schemas.microsoft.com/office/drawing/2014/main" id="{B0E37084-B6F9-3DEA-71D0-05C412DF68A4}"/>
              </a:ext>
            </a:extLst>
          </p:cNvPr>
          <p:cNvSpPr>
            <a:spLocks noChangeShapeType="1"/>
          </p:cNvSpPr>
          <p:nvPr/>
        </p:nvSpPr>
        <p:spPr bwMode="auto">
          <a:xfrm>
            <a:off x="5953125" y="3429000"/>
            <a:ext cx="676275" cy="80962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 name="Line 16">
            <a:extLst>
              <a:ext uri="{FF2B5EF4-FFF2-40B4-BE49-F238E27FC236}">
                <a16:creationId xmlns:a16="http://schemas.microsoft.com/office/drawing/2014/main" id="{5A1D3223-99FC-CBD1-EC51-33BDEA0F393E}"/>
              </a:ext>
            </a:extLst>
          </p:cNvPr>
          <p:cNvSpPr>
            <a:spLocks noChangeShapeType="1"/>
          </p:cNvSpPr>
          <p:nvPr/>
        </p:nvSpPr>
        <p:spPr bwMode="auto">
          <a:xfrm flipH="1">
            <a:off x="6400800" y="4714875"/>
            <a:ext cx="277813" cy="89535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5791748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同步</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同步：多个相互合作的进程在一些关键点上可能需要互相等待或互相交换信息，这种相互制约关系称为进程同步</a:t>
            </a: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同步示例：计算进程与打印进程共享一个单缓冲区</a:t>
            </a:r>
          </a:p>
        </p:txBody>
      </p:sp>
      <p:grpSp>
        <p:nvGrpSpPr>
          <p:cNvPr id="2" name="Group 30">
            <a:extLst>
              <a:ext uri="{FF2B5EF4-FFF2-40B4-BE49-F238E27FC236}">
                <a16:creationId xmlns:a16="http://schemas.microsoft.com/office/drawing/2014/main" id="{D3D04D1D-BAB7-1A7B-797C-59382D84993E}"/>
              </a:ext>
            </a:extLst>
          </p:cNvPr>
          <p:cNvGrpSpPr>
            <a:grpSpLocks/>
          </p:cNvGrpSpPr>
          <p:nvPr/>
        </p:nvGrpSpPr>
        <p:grpSpPr bwMode="auto">
          <a:xfrm>
            <a:off x="1905000" y="4217988"/>
            <a:ext cx="4800600" cy="685800"/>
            <a:chOff x="1200" y="2681"/>
            <a:chExt cx="3024" cy="432"/>
          </a:xfrm>
        </p:grpSpPr>
        <p:sp>
          <p:nvSpPr>
            <p:cNvPr id="3" name="Oval 8">
              <a:extLst>
                <a:ext uri="{FF2B5EF4-FFF2-40B4-BE49-F238E27FC236}">
                  <a16:creationId xmlns:a16="http://schemas.microsoft.com/office/drawing/2014/main" id="{8D0FFF0F-1164-367B-502F-0E7BCE149B5F}"/>
                </a:ext>
              </a:extLst>
            </p:cNvPr>
            <p:cNvSpPr>
              <a:spLocks noChangeArrowheads="1"/>
            </p:cNvSpPr>
            <p:nvPr/>
          </p:nvSpPr>
          <p:spPr bwMode="auto">
            <a:xfrm>
              <a:off x="1200" y="2681"/>
              <a:ext cx="453" cy="408"/>
            </a:xfrm>
            <a:prstGeom prst="ellipse">
              <a:avLst/>
            </a:prstGeom>
            <a:solidFill>
              <a:srgbClr val="FFFFFF"/>
            </a:solidFill>
            <a:ln w="28575">
              <a:solidFill>
                <a:srgbClr val="000000"/>
              </a:solidFill>
              <a:round/>
              <a:headEnd/>
              <a:tailEnd/>
            </a:ln>
          </p:spPr>
          <p:txBody>
            <a:bodyPr lIns="0" tIns="0" rIns="0" bIns="0"/>
            <a:lstStyle/>
            <a:p>
              <a:pPr algn="ctr" eaLnBrk="0" hangingPunct="0"/>
              <a:r>
                <a:rPr kumimoji="0" lang="en-US" altLang="zh-CN" b="1">
                  <a:latin typeface="Times New Roman" panose="02020603050405020304" pitchFamily="18" charset="0"/>
                </a:rPr>
                <a:t>C</a:t>
              </a:r>
            </a:p>
          </p:txBody>
        </p:sp>
        <p:sp>
          <p:nvSpPr>
            <p:cNvPr id="4" name="Oval 11">
              <a:extLst>
                <a:ext uri="{FF2B5EF4-FFF2-40B4-BE49-F238E27FC236}">
                  <a16:creationId xmlns:a16="http://schemas.microsoft.com/office/drawing/2014/main" id="{78F2AAF0-33AF-283D-A972-867C4829149B}"/>
                </a:ext>
              </a:extLst>
            </p:cNvPr>
            <p:cNvSpPr>
              <a:spLocks noChangeArrowheads="1"/>
            </p:cNvSpPr>
            <p:nvPr/>
          </p:nvSpPr>
          <p:spPr bwMode="auto">
            <a:xfrm>
              <a:off x="3771" y="2705"/>
              <a:ext cx="453" cy="408"/>
            </a:xfrm>
            <a:prstGeom prst="ellipse">
              <a:avLst/>
            </a:prstGeom>
            <a:solidFill>
              <a:srgbClr val="FFFFFF"/>
            </a:solidFill>
            <a:ln w="28575">
              <a:solidFill>
                <a:srgbClr val="000000"/>
              </a:solidFill>
              <a:round/>
              <a:headEnd/>
              <a:tailEnd/>
            </a:ln>
          </p:spPr>
          <p:txBody>
            <a:bodyPr lIns="0" tIns="0" rIns="0" bIns="0"/>
            <a:lstStyle/>
            <a:p>
              <a:pPr algn="ctr" eaLnBrk="0" hangingPunct="0"/>
              <a:r>
                <a:rPr kumimoji="0" lang="en-US" altLang="zh-CN" b="1">
                  <a:latin typeface="Times New Roman" panose="02020603050405020304" pitchFamily="18" charset="0"/>
                </a:rPr>
                <a:t>P</a:t>
              </a:r>
            </a:p>
          </p:txBody>
        </p:sp>
        <p:sp>
          <p:nvSpPr>
            <p:cNvPr id="5" name="Line 23">
              <a:extLst>
                <a:ext uri="{FF2B5EF4-FFF2-40B4-BE49-F238E27FC236}">
                  <a16:creationId xmlns:a16="http://schemas.microsoft.com/office/drawing/2014/main" id="{501AD7F4-287E-CC28-46CB-8B56883987AE}"/>
                </a:ext>
              </a:extLst>
            </p:cNvPr>
            <p:cNvSpPr>
              <a:spLocks noChangeShapeType="1"/>
            </p:cNvSpPr>
            <p:nvPr/>
          </p:nvSpPr>
          <p:spPr bwMode="auto">
            <a:xfrm>
              <a:off x="1662" y="2873"/>
              <a:ext cx="594"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 name="Line 28">
              <a:extLst>
                <a:ext uri="{FF2B5EF4-FFF2-40B4-BE49-F238E27FC236}">
                  <a16:creationId xmlns:a16="http://schemas.microsoft.com/office/drawing/2014/main" id="{D9568098-3244-9741-424D-ACD231EE48D6}"/>
                </a:ext>
              </a:extLst>
            </p:cNvPr>
            <p:cNvSpPr>
              <a:spLocks noChangeShapeType="1"/>
            </p:cNvSpPr>
            <p:nvPr/>
          </p:nvSpPr>
          <p:spPr bwMode="auto">
            <a:xfrm>
              <a:off x="3177" y="2873"/>
              <a:ext cx="594"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 name="Rectangle 29">
              <a:extLst>
                <a:ext uri="{FF2B5EF4-FFF2-40B4-BE49-F238E27FC236}">
                  <a16:creationId xmlns:a16="http://schemas.microsoft.com/office/drawing/2014/main" id="{53CB6CF8-113E-CB89-589D-2B277D2E9CAB}"/>
                </a:ext>
              </a:extLst>
            </p:cNvPr>
            <p:cNvSpPr>
              <a:spLocks noChangeArrowheads="1"/>
            </p:cNvSpPr>
            <p:nvPr/>
          </p:nvSpPr>
          <p:spPr bwMode="auto">
            <a:xfrm>
              <a:off x="2256" y="2681"/>
              <a:ext cx="912"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等线" panose="02010600030101010101" pitchFamily="2" charset="-122"/>
                  <a:ea typeface="等线" panose="02010600030101010101" pitchFamily="2" charset="-122"/>
                </a:rPr>
                <a:t>缓冲区</a:t>
              </a:r>
            </a:p>
          </p:txBody>
        </p:sp>
      </p:grpSp>
      <p:sp>
        <p:nvSpPr>
          <p:cNvPr id="8" name="箭头: 下 7">
            <a:extLst>
              <a:ext uri="{FF2B5EF4-FFF2-40B4-BE49-F238E27FC236}">
                <a16:creationId xmlns:a16="http://schemas.microsoft.com/office/drawing/2014/main" id="{4674CB52-D805-8E3A-E5B9-234DAF8513F4}"/>
              </a:ext>
            </a:extLst>
          </p:cNvPr>
          <p:cNvSpPr/>
          <p:nvPr/>
        </p:nvSpPr>
        <p:spPr bwMode="auto">
          <a:xfrm>
            <a:off x="4171950" y="5098462"/>
            <a:ext cx="266700" cy="392702"/>
          </a:xfrm>
          <a:prstGeom prst="downArrow">
            <a:avLst/>
          </a:prstGeom>
          <a:solidFill>
            <a:schemeClr val="accent6">
              <a:lumMod val="50000"/>
            </a:schemeClr>
          </a:solidFill>
          <a:ln w="25400">
            <a:solidFill>
              <a:schemeClr val="tx1"/>
            </a:solidFill>
            <a:round/>
          </a:ln>
        </p:spPr>
        <p:txBody>
          <a:bodyPr wrap="none" rtlCol="0" anchor="ctr">
            <a:spAutoFit/>
          </a:bodyPr>
          <a:lstStyle/>
          <a:p>
            <a:pPr algn="ctr"/>
            <a:endParaRPr lang="zh-CN" altLang="en-US"/>
          </a:p>
        </p:txBody>
      </p:sp>
      <p:sp>
        <p:nvSpPr>
          <p:cNvPr id="10" name="文本框 9">
            <a:extLst>
              <a:ext uri="{FF2B5EF4-FFF2-40B4-BE49-F238E27FC236}">
                <a16:creationId xmlns:a16="http://schemas.microsoft.com/office/drawing/2014/main" id="{FB683207-0392-9F9A-5946-DDAA1CFB00EE}"/>
              </a:ext>
            </a:extLst>
          </p:cNvPr>
          <p:cNvSpPr txBox="1"/>
          <p:nvPr/>
        </p:nvSpPr>
        <p:spPr>
          <a:xfrm>
            <a:off x="2004392" y="5685838"/>
            <a:ext cx="4601816" cy="830997"/>
          </a:xfrm>
          <a:prstGeom prst="rect">
            <a:avLst/>
          </a:prstGeom>
          <a:noFill/>
        </p:spPr>
        <p:txBody>
          <a:bodyPr wrap="square">
            <a:spAutoFit/>
          </a:bodyPr>
          <a:lstStyle/>
          <a:p>
            <a:pPr algn="ctr"/>
            <a:r>
              <a:rPr lang="zh-CN" altLang="en-US" dirty="0">
                <a:latin typeface="等线" panose="02010600030101010101" pitchFamily="2" charset="-122"/>
                <a:ea typeface="等线" panose="02010600030101010101" pitchFamily="2" charset="-122"/>
              </a:rPr>
              <a:t>广泛应用于软件进程同步或硬件进程同步</a:t>
            </a:r>
            <a:endParaRPr lang="zh-CN" altLang="en-US" dirty="0"/>
          </a:p>
        </p:txBody>
      </p:sp>
    </p:spTree>
    <p:extLst>
      <p:ext uri="{BB962C8B-B14F-4D97-AF65-F5344CB8AC3E}">
        <p14:creationId xmlns:p14="http://schemas.microsoft.com/office/powerpoint/2010/main" val="462728401"/>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经典进程同步问题</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并行计算环境中的进程同步是一个非常有趣的问题，吸引了很多学者研究，从而产生了一系列经典进程同步问题</a:t>
            </a:r>
          </a:p>
        </p:txBody>
      </p:sp>
    </p:spTree>
    <p:extLst>
      <p:ext uri="{BB962C8B-B14F-4D97-AF65-F5344CB8AC3E}">
        <p14:creationId xmlns:p14="http://schemas.microsoft.com/office/powerpoint/2010/main" val="97925028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生产者</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消费者问题</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生产者</a:t>
            </a:r>
            <a:r>
              <a:rPr lang="en-US" altLang="zh-CN" kern="0" dirty="0">
                <a:latin typeface="等线" panose="02010600030101010101" pitchFamily="2" charset="-122"/>
                <a:ea typeface="等线" panose="02010600030101010101" pitchFamily="2" charset="-122"/>
              </a:rPr>
              <a:t>—</a:t>
            </a:r>
            <a:r>
              <a:rPr lang="zh-CN" altLang="en-US" kern="0" dirty="0">
                <a:latin typeface="等线" panose="02010600030101010101" pitchFamily="2" charset="-122"/>
                <a:ea typeface="等线" panose="02010600030101010101" pitchFamily="2" charset="-122"/>
              </a:rPr>
              <a:t>消费者问题是最著名的进程同步问题</a:t>
            </a:r>
            <a:endParaRPr lang="en-US" altLang="zh-CN" kern="0"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它描述了一组生产者进程向一组消费者进程提供产品，它们共享一个有界缓冲池。缓冲池中的每个缓冲区可以存放一个产品，生产者进程不断生产产品并将产品放入缓冲池中，消费者进程不断从缓冲池内取出产品并消费</a:t>
            </a:r>
          </a:p>
        </p:txBody>
      </p:sp>
    </p:spTree>
    <p:extLst>
      <p:ext uri="{BB962C8B-B14F-4D97-AF65-F5344CB8AC3E}">
        <p14:creationId xmlns:p14="http://schemas.microsoft.com/office/powerpoint/2010/main" val="250564981"/>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生产者</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消费者问题示意图</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同步关系为：当缓冲池满时生产者进程需等待，当缓冲池空时消费者进程需等待。各进程应互斥使用缓冲池</a:t>
            </a:r>
          </a:p>
        </p:txBody>
      </p:sp>
      <p:grpSp>
        <p:nvGrpSpPr>
          <p:cNvPr id="3" name="Group 19">
            <a:extLst>
              <a:ext uri="{FF2B5EF4-FFF2-40B4-BE49-F238E27FC236}">
                <a16:creationId xmlns:a16="http://schemas.microsoft.com/office/drawing/2014/main" id="{706F4AE7-7F1F-63AE-6225-D7551CFE429F}"/>
              </a:ext>
            </a:extLst>
          </p:cNvPr>
          <p:cNvGrpSpPr>
            <a:grpSpLocks/>
          </p:cNvGrpSpPr>
          <p:nvPr/>
        </p:nvGrpSpPr>
        <p:grpSpPr bwMode="auto">
          <a:xfrm>
            <a:off x="1181100" y="2567577"/>
            <a:ext cx="6781800" cy="3082925"/>
            <a:chOff x="912" y="2186"/>
            <a:chExt cx="4272" cy="1942"/>
          </a:xfrm>
        </p:grpSpPr>
        <p:sp>
          <p:nvSpPr>
            <p:cNvPr id="4" name="Line 4">
              <a:extLst>
                <a:ext uri="{FF2B5EF4-FFF2-40B4-BE49-F238E27FC236}">
                  <a16:creationId xmlns:a16="http://schemas.microsoft.com/office/drawing/2014/main" id="{59785F0E-E219-5662-A78F-C8AC77D77F2A}"/>
                </a:ext>
              </a:extLst>
            </p:cNvPr>
            <p:cNvSpPr>
              <a:spLocks noChangeShapeType="1"/>
            </p:cNvSpPr>
            <p:nvPr/>
          </p:nvSpPr>
          <p:spPr bwMode="auto">
            <a:xfrm>
              <a:off x="1281" y="2334"/>
              <a:ext cx="723" cy="49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等线" panose="02010600030101010101" pitchFamily="2" charset="-122"/>
                <a:ea typeface="等线" panose="02010600030101010101" pitchFamily="2" charset="-122"/>
              </a:endParaRPr>
            </a:p>
          </p:txBody>
        </p:sp>
        <p:sp>
          <p:nvSpPr>
            <p:cNvPr id="5" name="Rectangle 5">
              <a:extLst>
                <a:ext uri="{FF2B5EF4-FFF2-40B4-BE49-F238E27FC236}">
                  <a16:creationId xmlns:a16="http://schemas.microsoft.com/office/drawing/2014/main" id="{29A83192-A61A-3E58-42AD-F8D8532F3A2D}"/>
                </a:ext>
              </a:extLst>
            </p:cNvPr>
            <p:cNvSpPr>
              <a:spLocks noChangeArrowheads="1"/>
            </p:cNvSpPr>
            <p:nvPr/>
          </p:nvSpPr>
          <p:spPr bwMode="auto">
            <a:xfrm>
              <a:off x="2004" y="2707"/>
              <a:ext cx="2023" cy="871"/>
            </a:xfrm>
            <a:prstGeom prst="rect">
              <a:avLst/>
            </a:prstGeom>
            <a:solidFill>
              <a:srgbClr val="FFFFFF"/>
            </a:solidFill>
            <a:ln w="34925">
              <a:solidFill>
                <a:srgbClr val="000000"/>
              </a:solidFill>
              <a:miter lim="800000"/>
              <a:headEnd/>
              <a:tailEnd/>
            </a:ln>
          </p:spPr>
          <p:txBody>
            <a:bodyPr/>
            <a:lstStyle/>
            <a:p>
              <a:pPr algn="ctr" eaLnBrk="0" hangingPunct="0"/>
              <a:endParaRPr kumimoji="0" lang="zh-CN" altLang="en-US" sz="1000">
                <a:latin typeface="等线" panose="02010600030101010101" pitchFamily="2" charset="-122"/>
                <a:ea typeface="等线" panose="02010600030101010101" pitchFamily="2" charset="-122"/>
              </a:endParaRPr>
            </a:p>
            <a:p>
              <a:pPr algn="ctr" eaLnBrk="0" hangingPunct="0"/>
              <a:r>
                <a:rPr kumimoji="0" lang="zh-CN" altLang="en-US" sz="3200">
                  <a:latin typeface="等线" panose="02010600030101010101" pitchFamily="2" charset="-122"/>
                  <a:ea typeface="等线" panose="02010600030101010101" pitchFamily="2" charset="-122"/>
                </a:rPr>
                <a:t>…</a:t>
              </a:r>
            </a:p>
          </p:txBody>
        </p:sp>
        <p:sp>
          <p:nvSpPr>
            <p:cNvPr id="6" name="Line 6">
              <a:extLst>
                <a:ext uri="{FF2B5EF4-FFF2-40B4-BE49-F238E27FC236}">
                  <a16:creationId xmlns:a16="http://schemas.microsoft.com/office/drawing/2014/main" id="{9A522A7C-6D16-36C6-1054-5834BDC41720}"/>
                </a:ext>
              </a:extLst>
            </p:cNvPr>
            <p:cNvSpPr>
              <a:spLocks noChangeShapeType="1"/>
            </p:cNvSpPr>
            <p:nvPr/>
          </p:nvSpPr>
          <p:spPr bwMode="auto">
            <a:xfrm flipH="1">
              <a:off x="1281" y="3453"/>
              <a:ext cx="723" cy="49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等线" panose="02010600030101010101" pitchFamily="2" charset="-122"/>
                <a:ea typeface="等线" panose="02010600030101010101" pitchFamily="2" charset="-122"/>
              </a:endParaRPr>
            </a:p>
          </p:txBody>
        </p:sp>
        <p:sp>
          <p:nvSpPr>
            <p:cNvPr id="7" name="Line 7">
              <a:extLst>
                <a:ext uri="{FF2B5EF4-FFF2-40B4-BE49-F238E27FC236}">
                  <a16:creationId xmlns:a16="http://schemas.microsoft.com/office/drawing/2014/main" id="{11D144B3-86E3-2E58-11E7-CF1C791598C4}"/>
                </a:ext>
              </a:extLst>
            </p:cNvPr>
            <p:cNvSpPr>
              <a:spLocks noChangeShapeType="1"/>
            </p:cNvSpPr>
            <p:nvPr/>
          </p:nvSpPr>
          <p:spPr bwMode="auto">
            <a:xfrm>
              <a:off x="2148" y="2707"/>
              <a:ext cx="0" cy="87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等线" panose="02010600030101010101" pitchFamily="2" charset="-122"/>
                <a:ea typeface="等线" panose="02010600030101010101" pitchFamily="2" charset="-122"/>
              </a:endParaRPr>
            </a:p>
          </p:txBody>
        </p:sp>
        <p:sp>
          <p:nvSpPr>
            <p:cNvPr id="8" name="Line 8">
              <a:extLst>
                <a:ext uri="{FF2B5EF4-FFF2-40B4-BE49-F238E27FC236}">
                  <a16:creationId xmlns:a16="http://schemas.microsoft.com/office/drawing/2014/main" id="{D897CF98-5CFB-9DE6-A77E-5F094DEA84C2}"/>
                </a:ext>
              </a:extLst>
            </p:cNvPr>
            <p:cNvSpPr>
              <a:spLocks noChangeShapeType="1"/>
            </p:cNvSpPr>
            <p:nvPr/>
          </p:nvSpPr>
          <p:spPr bwMode="auto">
            <a:xfrm>
              <a:off x="2316" y="2707"/>
              <a:ext cx="0" cy="87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等线" panose="02010600030101010101" pitchFamily="2" charset="-122"/>
                <a:ea typeface="等线" panose="02010600030101010101" pitchFamily="2" charset="-122"/>
              </a:endParaRPr>
            </a:p>
          </p:txBody>
        </p:sp>
        <p:sp>
          <p:nvSpPr>
            <p:cNvPr id="9" name="Line 9">
              <a:extLst>
                <a:ext uri="{FF2B5EF4-FFF2-40B4-BE49-F238E27FC236}">
                  <a16:creationId xmlns:a16="http://schemas.microsoft.com/office/drawing/2014/main" id="{FF2BDF68-BD6A-9519-6C81-FABA679CCC70}"/>
                </a:ext>
              </a:extLst>
            </p:cNvPr>
            <p:cNvSpPr>
              <a:spLocks noChangeShapeType="1"/>
            </p:cNvSpPr>
            <p:nvPr/>
          </p:nvSpPr>
          <p:spPr bwMode="auto">
            <a:xfrm>
              <a:off x="2483" y="2707"/>
              <a:ext cx="0" cy="87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等线" panose="02010600030101010101" pitchFamily="2" charset="-122"/>
                <a:ea typeface="等线" panose="02010600030101010101" pitchFamily="2" charset="-122"/>
              </a:endParaRPr>
            </a:p>
          </p:txBody>
        </p:sp>
        <p:sp>
          <p:nvSpPr>
            <p:cNvPr id="10" name="Line 10">
              <a:extLst>
                <a:ext uri="{FF2B5EF4-FFF2-40B4-BE49-F238E27FC236}">
                  <a16:creationId xmlns:a16="http://schemas.microsoft.com/office/drawing/2014/main" id="{9034E73C-20B7-51BF-F8F4-FC3C8DB65909}"/>
                </a:ext>
              </a:extLst>
            </p:cNvPr>
            <p:cNvSpPr>
              <a:spLocks noChangeShapeType="1"/>
            </p:cNvSpPr>
            <p:nvPr/>
          </p:nvSpPr>
          <p:spPr bwMode="auto">
            <a:xfrm>
              <a:off x="2651" y="2707"/>
              <a:ext cx="0" cy="87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等线" panose="02010600030101010101" pitchFamily="2" charset="-122"/>
                <a:ea typeface="等线" panose="02010600030101010101" pitchFamily="2" charset="-122"/>
              </a:endParaRPr>
            </a:p>
          </p:txBody>
        </p:sp>
        <p:sp>
          <p:nvSpPr>
            <p:cNvPr id="11" name="Line 11">
              <a:extLst>
                <a:ext uri="{FF2B5EF4-FFF2-40B4-BE49-F238E27FC236}">
                  <a16:creationId xmlns:a16="http://schemas.microsoft.com/office/drawing/2014/main" id="{C4BCA9A3-7EC8-DA97-6AC6-AFCD00896CDC}"/>
                </a:ext>
              </a:extLst>
            </p:cNvPr>
            <p:cNvSpPr>
              <a:spLocks noChangeShapeType="1"/>
            </p:cNvSpPr>
            <p:nvPr/>
          </p:nvSpPr>
          <p:spPr bwMode="auto">
            <a:xfrm>
              <a:off x="1281" y="2707"/>
              <a:ext cx="723" cy="37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等线" panose="02010600030101010101" pitchFamily="2" charset="-122"/>
                <a:ea typeface="等线" panose="02010600030101010101" pitchFamily="2" charset="-122"/>
              </a:endParaRPr>
            </a:p>
          </p:txBody>
        </p:sp>
        <p:sp>
          <p:nvSpPr>
            <p:cNvPr id="12" name="Line 12">
              <a:extLst>
                <a:ext uri="{FF2B5EF4-FFF2-40B4-BE49-F238E27FC236}">
                  <a16:creationId xmlns:a16="http://schemas.microsoft.com/office/drawing/2014/main" id="{30A88F12-6DA9-9EF4-0E9F-F45EC68FE547}"/>
                </a:ext>
              </a:extLst>
            </p:cNvPr>
            <p:cNvSpPr>
              <a:spLocks noChangeShapeType="1"/>
            </p:cNvSpPr>
            <p:nvPr/>
          </p:nvSpPr>
          <p:spPr bwMode="auto">
            <a:xfrm flipV="1">
              <a:off x="4027" y="2334"/>
              <a:ext cx="723" cy="49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等线" panose="02010600030101010101" pitchFamily="2" charset="-122"/>
                <a:ea typeface="等线" panose="02010600030101010101" pitchFamily="2" charset="-122"/>
              </a:endParaRPr>
            </a:p>
          </p:txBody>
        </p:sp>
        <p:sp>
          <p:nvSpPr>
            <p:cNvPr id="13" name="Line 13">
              <a:extLst>
                <a:ext uri="{FF2B5EF4-FFF2-40B4-BE49-F238E27FC236}">
                  <a16:creationId xmlns:a16="http://schemas.microsoft.com/office/drawing/2014/main" id="{08D54775-E1E0-FF48-C416-9133A9921474}"/>
                </a:ext>
              </a:extLst>
            </p:cNvPr>
            <p:cNvSpPr>
              <a:spLocks noChangeShapeType="1"/>
            </p:cNvSpPr>
            <p:nvPr/>
          </p:nvSpPr>
          <p:spPr bwMode="auto">
            <a:xfrm flipV="1">
              <a:off x="4027" y="2707"/>
              <a:ext cx="723" cy="37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等线" panose="02010600030101010101" pitchFamily="2" charset="-122"/>
                <a:ea typeface="等线" panose="02010600030101010101" pitchFamily="2" charset="-122"/>
              </a:endParaRPr>
            </a:p>
          </p:txBody>
        </p:sp>
        <p:sp>
          <p:nvSpPr>
            <p:cNvPr id="14" name="Line 14">
              <a:extLst>
                <a:ext uri="{FF2B5EF4-FFF2-40B4-BE49-F238E27FC236}">
                  <a16:creationId xmlns:a16="http://schemas.microsoft.com/office/drawing/2014/main" id="{55C3CCF1-70ED-3DD6-DD10-DA6BC5CDAE2B}"/>
                </a:ext>
              </a:extLst>
            </p:cNvPr>
            <p:cNvSpPr>
              <a:spLocks noChangeShapeType="1"/>
            </p:cNvSpPr>
            <p:nvPr/>
          </p:nvSpPr>
          <p:spPr bwMode="auto">
            <a:xfrm>
              <a:off x="4027" y="3453"/>
              <a:ext cx="723" cy="49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等线" panose="02010600030101010101" pitchFamily="2" charset="-122"/>
                <a:ea typeface="等线" panose="02010600030101010101" pitchFamily="2" charset="-122"/>
              </a:endParaRPr>
            </a:p>
          </p:txBody>
        </p:sp>
        <p:sp>
          <p:nvSpPr>
            <p:cNvPr id="15" name="Text Box 15">
              <a:extLst>
                <a:ext uri="{FF2B5EF4-FFF2-40B4-BE49-F238E27FC236}">
                  <a16:creationId xmlns:a16="http://schemas.microsoft.com/office/drawing/2014/main" id="{4BDD02C0-0C76-9238-EA86-9C689BC7DC72}"/>
                </a:ext>
              </a:extLst>
            </p:cNvPr>
            <p:cNvSpPr txBox="1">
              <a:spLocks noChangeArrowheads="1"/>
            </p:cNvSpPr>
            <p:nvPr/>
          </p:nvSpPr>
          <p:spPr bwMode="auto">
            <a:xfrm>
              <a:off x="912" y="2186"/>
              <a:ext cx="285" cy="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a:latin typeface="等线" panose="02010600030101010101" pitchFamily="2" charset="-122"/>
                  <a:ea typeface="等线" panose="02010600030101010101" pitchFamily="2" charset="-122"/>
                </a:rPr>
                <a:t>P</a:t>
              </a:r>
              <a:r>
                <a:rPr kumimoji="0" lang="en-US" altLang="zh-CN" baseline="-25000">
                  <a:latin typeface="等线" panose="02010600030101010101" pitchFamily="2" charset="-122"/>
                  <a:ea typeface="等线" panose="02010600030101010101" pitchFamily="2" charset="-122"/>
                </a:rPr>
                <a:t>1</a:t>
              </a:r>
              <a:endParaRPr kumimoji="0" lang="en-US" altLang="zh-CN">
                <a:latin typeface="等线" panose="02010600030101010101" pitchFamily="2" charset="-122"/>
                <a:ea typeface="等线" panose="02010600030101010101" pitchFamily="2" charset="-122"/>
              </a:endParaRPr>
            </a:p>
            <a:p>
              <a:pPr algn="just" eaLnBrk="0" hangingPunct="0"/>
              <a:r>
                <a:rPr kumimoji="0" lang="en-US" altLang="zh-CN">
                  <a:latin typeface="等线" panose="02010600030101010101" pitchFamily="2" charset="-122"/>
                  <a:ea typeface="等线" panose="02010600030101010101" pitchFamily="2" charset="-122"/>
                </a:rPr>
                <a:t>P</a:t>
              </a:r>
              <a:r>
                <a:rPr kumimoji="0" lang="en-US" altLang="zh-CN" baseline="-25000">
                  <a:latin typeface="等线" panose="02010600030101010101" pitchFamily="2" charset="-122"/>
                  <a:ea typeface="等线" panose="02010600030101010101" pitchFamily="2" charset="-122"/>
                </a:rPr>
                <a:t>2</a:t>
              </a:r>
              <a:endParaRPr kumimoji="0" lang="en-US" altLang="zh-CN">
                <a:latin typeface="等线" panose="02010600030101010101" pitchFamily="2" charset="-122"/>
                <a:ea typeface="等线" panose="02010600030101010101" pitchFamily="2" charset="-122"/>
              </a:endParaRPr>
            </a:p>
            <a:p>
              <a:pPr algn="just" eaLnBrk="0" hangingPunct="0"/>
              <a:endParaRPr kumimoji="0" lang="en-US" altLang="zh-CN">
                <a:latin typeface="等线" panose="02010600030101010101" pitchFamily="2" charset="-122"/>
                <a:ea typeface="等线" panose="02010600030101010101" pitchFamily="2" charset="-122"/>
              </a:endParaRPr>
            </a:p>
            <a:p>
              <a:pPr algn="just" eaLnBrk="0" hangingPunct="0"/>
              <a:r>
                <a:rPr kumimoji="0" lang="en-US" altLang="zh-CN">
                  <a:latin typeface="等线" panose="02010600030101010101" pitchFamily="2" charset="-122"/>
                  <a:ea typeface="等线" panose="02010600030101010101" pitchFamily="2" charset="-122"/>
                </a:rPr>
                <a:t>┆</a:t>
              </a:r>
            </a:p>
            <a:p>
              <a:pPr algn="just" eaLnBrk="0" hangingPunct="0"/>
              <a:endParaRPr kumimoji="0" lang="en-US" altLang="zh-CN">
                <a:latin typeface="等线" panose="02010600030101010101" pitchFamily="2" charset="-122"/>
                <a:ea typeface="等线" panose="02010600030101010101" pitchFamily="2" charset="-122"/>
              </a:endParaRPr>
            </a:p>
            <a:p>
              <a:pPr algn="just" eaLnBrk="0" hangingPunct="0"/>
              <a:endParaRPr kumimoji="0" lang="en-US" altLang="zh-CN">
                <a:latin typeface="等线" panose="02010600030101010101" pitchFamily="2" charset="-122"/>
                <a:ea typeface="等线" panose="02010600030101010101" pitchFamily="2" charset="-122"/>
              </a:endParaRPr>
            </a:p>
            <a:p>
              <a:pPr algn="just" eaLnBrk="0" hangingPunct="0"/>
              <a:endParaRPr kumimoji="0" lang="en-US" altLang="zh-CN">
                <a:latin typeface="等线" panose="02010600030101010101" pitchFamily="2" charset="-122"/>
                <a:ea typeface="等线" panose="02010600030101010101" pitchFamily="2" charset="-122"/>
              </a:endParaRPr>
            </a:p>
            <a:p>
              <a:pPr algn="just" eaLnBrk="0" hangingPunct="0"/>
              <a:r>
                <a:rPr kumimoji="0" lang="en-US" altLang="zh-CN">
                  <a:latin typeface="等线" panose="02010600030101010101" pitchFamily="2" charset="-122"/>
                  <a:ea typeface="等线" panose="02010600030101010101" pitchFamily="2" charset="-122"/>
                </a:rPr>
                <a:t>P</a:t>
              </a:r>
              <a:r>
                <a:rPr kumimoji="0" lang="en-US" altLang="zh-CN" baseline="-25000">
                  <a:latin typeface="等线" panose="02010600030101010101" pitchFamily="2" charset="-122"/>
                  <a:ea typeface="等线" panose="02010600030101010101" pitchFamily="2" charset="-122"/>
                </a:rPr>
                <a:t>m</a:t>
              </a:r>
              <a:endParaRPr kumimoji="0" lang="en-US" altLang="zh-CN">
                <a:latin typeface="等线" panose="02010600030101010101" pitchFamily="2" charset="-122"/>
                <a:ea typeface="等线" panose="02010600030101010101" pitchFamily="2" charset="-122"/>
              </a:endParaRPr>
            </a:p>
          </p:txBody>
        </p:sp>
        <p:sp>
          <p:nvSpPr>
            <p:cNvPr id="16" name="Text Box 16">
              <a:extLst>
                <a:ext uri="{FF2B5EF4-FFF2-40B4-BE49-F238E27FC236}">
                  <a16:creationId xmlns:a16="http://schemas.microsoft.com/office/drawing/2014/main" id="{18C2A748-E171-9EC6-B02A-3402194C4735}"/>
                </a:ext>
              </a:extLst>
            </p:cNvPr>
            <p:cNvSpPr txBox="1">
              <a:spLocks noChangeArrowheads="1"/>
            </p:cNvSpPr>
            <p:nvPr/>
          </p:nvSpPr>
          <p:spPr bwMode="auto">
            <a:xfrm>
              <a:off x="2496" y="2378"/>
              <a:ext cx="10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zh-CN" altLang="en-US">
                  <a:latin typeface="等线" panose="02010600030101010101" pitchFamily="2" charset="-122"/>
                  <a:ea typeface="等线" panose="02010600030101010101" pitchFamily="2" charset="-122"/>
                </a:rPr>
                <a:t>有界缓冲池</a:t>
              </a:r>
            </a:p>
          </p:txBody>
        </p:sp>
        <p:sp>
          <p:nvSpPr>
            <p:cNvPr id="17" name="Text Box 17">
              <a:extLst>
                <a:ext uri="{FF2B5EF4-FFF2-40B4-BE49-F238E27FC236}">
                  <a16:creationId xmlns:a16="http://schemas.microsoft.com/office/drawing/2014/main" id="{5057F2FF-AC0D-6C88-EA3C-C1066FDAEBC3}"/>
                </a:ext>
              </a:extLst>
            </p:cNvPr>
            <p:cNvSpPr txBox="1">
              <a:spLocks noChangeArrowheads="1"/>
            </p:cNvSpPr>
            <p:nvPr/>
          </p:nvSpPr>
          <p:spPr bwMode="auto">
            <a:xfrm>
              <a:off x="4894" y="2234"/>
              <a:ext cx="290" cy="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a:latin typeface="等线" panose="02010600030101010101" pitchFamily="2" charset="-122"/>
                  <a:ea typeface="等线" panose="02010600030101010101" pitchFamily="2" charset="-122"/>
                </a:rPr>
                <a:t>C</a:t>
              </a:r>
              <a:r>
                <a:rPr kumimoji="0" lang="en-US" altLang="zh-CN" baseline="-25000">
                  <a:latin typeface="等线" panose="02010600030101010101" pitchFamily="2" charset="-122"/>
                  <a:ea typeface="等线" panose="02010600030101010101" pitchFamily="2" charset="-122"/>
                </a:rPr>
                <a:t>1</a:t>
              </a:r>
              <a:endParaRPr kumimoji="0" lang="en-US" altLang="zh-CN">
                <a:latin typeface="等线" panose="02010600030101010101" pitchFamily="2" charset="-122"/>
                <a:ea typeface="等线" panose="02010600030101010101" pitchFamily="2" charset="-122"/>
              </a:endParaRPr>
            </a:p>
            <a:p>
              <a:pPr algn="just" eaLnBrk="0" hangingPunct="0"/>
              <a:r>
                <a:rPr kumimoji="0" lang="en-US" altLang="zh-CN">
                  <a:latin typeface="等线" panose="02010600030101010101" pitchFamily="2" charset="-122"/>
                  <a:ea typeface="等线" panose="02010600030101010101" pitchFamily="2" charset="-122"/>
                </a:rPr>
                <a:t>C</a:t>
              </a:r>
              <a:r>
                <a:rPr kumimoji="0" lang="en-US" altLang="zh-CN" baseline="-25000">
                  <a:latin typeface="等线" panose="02010600030101010101" pitchFamily="2" charset="-122"/>
                  <a:ea typeface="等线" panose="02010600030101010101" pitchFamily="2" charset="-122"/>
                </a:rPr>
                <a:t>2</a:t>
              </a:r>
              <a:endParaRPr kumimoji="0" lang="en-US" altLang="zh-CN">
                <a:latin typeface="等线" panose="02010600030101010101" pitchFamily="2" charset="-122"/>
                <a:ea typeface="等线" panose="02010600030101010101" pitchFamily="2" charset="-122"/>
              </a:endParaRPr>
            </a:p>
            <a:p>
              <a:pPr algn="just" eaLnBrk="0" hangingPunct="0"/>
              <a:endParaRPr kumimoji="0" lang="en-US" altLang="zh-CN">
                <a:latin typeface="等线" panose="02010600030101010101" pitchFamily="2" charset="-122"/>
                <a:ea typeface="等线" panose="02010600030101010101" pitchFamily="2" charset="-122"/>
              </a:endParaRPr>
            </a:p>
            <a:p>
              <a:pPr algn="just" eaLnBrk="0" hangingPunct="0"/>
              <a:r>
                <a:rPr kumimoji="0" lang="en-US" altLang="zh-CN">
                  <a:latin typeface="等线" panose="02010600030101010101" pitchFamily="2" charset="-122"/>
                  <a:ea typeface="等线" panose="02010600030101010101" pitchFamily="2" charset="-122"/>
                </a:rPr>
                <a:t>┆</a:t>
              </a:r>
            </a:p>
            <a:p>
              <a:pPr algn="just" eaLnBrk="0" hangingPunct="0"/>
              <a:endParaRPr kumimoji="0" lang="en-US" altLang="zh-CN">
                <a:latin typeface="等线" panose="02010600030101010101" pitchFamily="2" charset="-122"/>
                <a:ea typeface="等线" panose="02010600030101010101" pitchFamily="2" charset="-122"/>
              </a:endParaRPr>
            </a:p>
            <a:p>
              <a:pPr algn="just" eaLnBrk="0" hangingPunct="0"/>
              <a:endParaRPr kumimoji="0" lang="en-US" altLang="zh-CN">
                <a:latin typeface="等线" panose="02010600030101010101" pitchFamily="2" charset="-122"/>
                <a:ea typeface="等线" panose="02010600030101010101" pitchFamily="2" charset="-122"/>
              </a:endParaRPr>
            </a:p>
            <a:p>
              <a:pPr algn="just" eaLnBrk="0" hangingPunct="0"/>
              <a:endParaRPr kumimoji="0" lang="en-US" altLang="zh-CN">
                <a:latin typeface="等线" panose="02010600030101010101" pitchFamily="2" charset="-122"/>
                <a:ea typeface="等线" panose="02010600030101010101" pitchFamily="2" charset="-122"/>
              </a:endParaRPr>
            </a:p>
            <a:p>
              <a:pPr algn="just" eaLnBrk="0" hangingPunct="0"/>
              <a:r>
                <a:rPr kumimoji="0" lang="en-US" altLang="zh-CN">
                  <a:latin typeface="等线" panose="02010600030101010101" pitchFamily="2" charset="-122"/>
                  <a:ea typeface="等线" panose="02010600030101010101" pitchFamily="2" charset="-122"/>
                </a:rPr>
                <a:t>C</a:t>
              </a:r>
              <a:r>
                <a:rPr kumimoji="0" lang="en-US" altLang="zh-CN" baseline="-25000">
                  <a:latin typeface="等线" panose="02010600030101010101" pitchFamily="2" charset="-122"/>
                  <a:ea typeface="等线" panose="02010600030101010101" pitchFamily="2" charset="-122"/>
                </a:rPr>
                <a:t>k</a:t>
              </a:r>
              <a:endParaRPr kumimoji="0" lang="en-US" altLang="zh-CN">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15296099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用信号量解决生产者</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消费者问题</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设置两个同步信号量</a:t>
            </a:r>
            <a:r>
              <a:rPr lang="en-US" altLang="zh-CN" kern="0" dirty="0">
                <a:latin typeface="等线" panose="02010600030101010101" pitchFamily="2" charset="-122"/>
                <a:ea typeface="等线" panose="02010600030101010101" pitchFamily="2" charset="-122"/>
              </a:rPr>
              <a:t>empty</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full</a:t>
            </a:r>
            <a:r>
              <a:rPr lang="zh-CN" altLang="en-US" kern="0" dirty="0">
                <a:latin typeface="等线" panose="02010600030101010101" pitchFamily="2" charset="-122"/>
                <a:ea typeface="等线" panose="02010600030101010101" pitchFamily="2" charset="-122"/>
              </a:rPr>
              <a:t>，其初值分别为</a:t>
            </a:r>
            <a:r>
              <a:rPr lang="en-US" altLang="zh-CN" kern="0" dirty="0">
                <a:latin typeface="等线" panose="02010600030101010101" pitchFamily="2" charset="-122"/>
                <a:ea typeface="等线" panose="02010600030101010101" pitchFamily="2" charset="-122"/>
              </a:rPr>
              <a:t>n</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0</a:t>
            </a:r>
          </a:p>
          <a:p>
            <a:pPr>
              <a:lnSpc>
                <a:spcPct val="150000"/>
              </a:lnSpc>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有界缓冲池是一个临界资源，还需要设置一个互斥信号量</a:t>
            </a:r>
            <a:r>
              <a:rPr lang="en-US" altLang="zh-CN" kern="0" dirty="0">
                <a:latin typeface="等线" panose="02010600030101010101" pitchFamily="2" charset="-122"/>
                <a:ea typeface="等线" panose="02010600030101010101" pitchFamily="2" charset="-122"/>
              </a:rPr>
              <a:t>mutex</a:t>
            </a:r>
            <a:r>
              <a:rPr lang="zh-CN" altLang="en-US" kern="0" dirty="0">
                <a:latin typeface="等线" panose="02010600030101010101" pitchFamily="2" charset="-122"/>
                <a:ea typeface="等线" panose="02010600030101010101" pitchFamily="2" charset="-122"/>
              </a:rPr>
              <a:t>，其初值为</a:t>
            </a:r>
            <a:r>
              <a:rPr lang="en-US" altLang="zh-CN" kern="0" dirty="0">
                <a:latin typeface="等线" panose="02010600030101010101" pitchFamily="2" charset="-122"/>
                <a:ea typeface="等线" panose="02010600030101010101" pitchFamily="2" charset="-122"/>
              </a:rPr>
              <a:t>1</a:t>
            </a:r>
          </a:p>
          <a:p>
            <a:pPr>
              <a:lnSpc>
                <a:spcPct val="150000"/>
              </a:lnSpc>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生产者</a:t>
            </a:r>
            <a:r>
              <a:rPr lang="en-US" altLang="zh-CN" kern="0" dirty="0">
                <a:latin typeface="等线" panose="02010600030101010101" pitchFamily="2" charset="-122"/>
                <a:ea typeface="等线" panose="02010600030101010101" pitchFamily="2" charset="-122"/>
              </a:rPr>
              <a:t>—</a:t>
            </a:r>
            <a:r>
              <a:rPr lang="zh-CN" altLang="en-US" kern="0" dirty="0">
                <a:latin typeface="等线" panose="02010600030101010101" pitchFamily="2" charset="-122"/>
                <a:ea typeface="等线" panose="02010600030101010101" pitchFamily="2" charset="-122"/>
              </a:rPr>
              <a:t>消费者问题的同步描述如下</a:t>
            </a:r>
          </a:p>
        </p:txBody>
      </p:sp>
    </p:spTree>
    <p:extLst>
      <p:ext uri="{BB962C8B-B14F-4D97-AF65-F5344CB8AC3E}">
        <p14:creationId xmlns:p14="http://schemas.microsoft.com/office/powerpoint/2010/main" val="89443223"/>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用信号量解决生产者</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消费者问题</a:t>
            </a:r>
            <a:endParaRPr lang="en-US" altLang="zh-CN" dirty="0">
              <a:latin typeface="等线" panose="02010600030101010101" pitchFamily="2" charset="-122"/>
              <a:ea typeface="等线" panose="02010600030101010101" pitchFamily="2" charset="-122"/>
            </a:endParaRPr>
          </a:p>
        </p:txBody>
      </p:sp>
      <p:sp>
        <p:nvSpPr>
          <p:cNvPr id="3" name="Rectangle 3">
            <a:extLst>
              <a:ext uri="{FF2B5EF4-FFF2-40B4-BE49-F238E27FC236}">
                <a16:creationId xmlns:a16="http://schemas.microsoft.com/office/drawing/2014/main" id="{10675554-3DE4-A125-885A-DE225E98AA8E}"/>
              </a:ext>
            </a:extLst>
          </p:cNvPr>
          <p:cNvSpPr txBox="1">
            <a:spLocks noChangeArrowheads="1"/>
          </p:cNvSpPr>
          <p:nvPr/>
        </p:nvSpPr>
        <p:spPr bwMode="auto">
          <a:xfrm>
            <a:off x="614443" y="1990725"/>
            <a:ext cx="4262437" cy="36576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buFont typeface="Wingdings" panose="05000000000000000000" pitchFamily="2" charset="2"/>
              <a:buNone/>
            </a:pPr>
            <a:r>
              <a:rPr lang="zh-CN" altLang="en-US" sz="2800" kern="0">
                <a:latin typeface="等线" panose="02010600030101010101" pitchFamily="2" charset="-122"/>
                <a:ea typeface="等线" panose="02010600030101010101" pitchFamily="2" charset="-122"/>
              </a:rPr>
              <a:t>   生产一个产品；</a:t>
            </a:r>
          </a:p>
          <a:p>
            <a:pPr algn="just">
              <a:buFont typeface="Wingdings" panose="05000000000000000000" pitchFamily="2" charset="2"/>
              <a:buNone/>
            </a:pPr>
            <a:r>
              <a:rPr lang="zh-CN" altLang="en-US" sz="2800" kern="0">
                <a:latin typeface="等线" panose="02010600030101010101" pitchFamily="2" charset="-122"/>
                <a:ea typeface="等线" panose="02010600030101010101" pitchFamily="2" charset="-122"/>
              </a:rPr>
              <a:t>     </a:t>
            </a:r>
            <a:r>
              <a:rPr lang="en-US" altLang="zh-CN" sz="2800" kern="0">
                <a:latin typeface="等线" panose="02010600030101010101" pitchFamily="2" charset="-122"/>
                <a:ea typeface="等线" panose="02010600030101010101" pitchFamily="2" charset="-122"/>
              </a:rPr>
              <a:t>p(empty)；</a:t>
            </a:r>
          </a:p>
          <a:p>
            <a:pPr algn="just">
              <a:buFont typeface="Wingdings" panose="05000000000000000000" pitchFamily="2" charset="2"/>
              <a:buNone/>
            </a:pPr>
            <a:r>
              <a:rPr lang="en-US" altLang="zh-CN" sz="2800" kern="0">
                <a:latin typeface="等线" panose="02010600030101010101" pitchFamily="2" charset="-122"/>
                <a:ea typeface="等线" panose="02010600030101010101" pitchFamily="2" charset="-122"/>
              </a:rPr>
              <a:t>     p (mutex)；</a:t>
            </a:r>
          </a:p>
          <a:p>
            <a:pPr algn="just">
              <a:buFont typeface="Wingdings" panose="05000000000000000000" pitchFamily="2" charset="2"/>
              <a:buNone/>
            </a:pPr>
            <a:r>
              <a:rPr lang="zh-CN" altLang="en-US" sz="2800" kern="0">
                <a:latin typeface="等线" panose="02010600030101010101" pitchFamily="2" charset="-122"/>
                <a:ea typeface="等线" panose="02010600030101010101" pitchFamily="2" charset="-122"/>
              </a:rPr>
              <a:t>将一个产品送入缓冲区；</a:t>
            </a:r>
          </a:p>
          <a:p>
            <a:pPr algn="just">
              <a:buFont typeface="Wingdings" panose="05000000000000000000" pitchFamily="2" charset="2"/>
              <a:buNone/>
            </a:pPr>
            <a:r>
              <a:rPr lang="en-US" altLang="zh-CN" sz="2800" kern="0">
                <a:latin typeface="等线" panose="02010600030101010101" pitchFamily="2" charset="-122"/>
                <a:ea typeface="等线" panose="02010600030101010101" pitchFamily="2" charset="-122"/>
              </a:rPr>
              <a:t>     v (mutex)；</a:t>
            </a:r>
          </a:p>
          <a:p>
            <a:pPr algn="just">
              <a:buFont typeface="Wingdings" panose="05000000000000000000" pitchFamily="2" charset="2"/>
              <a:buNone/>
            </a:pPr>
            <a:r>
              <a:rPr lang="en-US" altLang="zh-CN" sz="2800" kern="0">
                <a:latin typeface="等线" panose="02010600030101010101" pitchFamily="2" charset="-122"/>
                <a:ea typeface="等线" panose="02010600030101010101" pitchFamily="2" charset="-122"/>
              </a:rPr>
              <a:t>       v(full)；</a:t>
            </a:r>
            <a:endParaRPr lang="zh-CN" altLang="en-US" sz="2800" kern="0">
              <a:latin typeface="等线" panose="02010600030101010101" pitchFamily="2" charset="-122"/>
              <a:ea typeface="等线" panose="02010600030101010101" pitchFamily="2" charset="-122"/>
            </a:endParaRPr>
          </a:p>
        </p:txBody>
      </p:sp>
      <p:sp>
        <p:nvSpPr>
          <p:cNvPr id="4" name="Rectangle 4">
            <a:extLst>
              <a:ext uri="{FF2B5EF4-FFF2-40B4-BE49-F238E27FC236}">
                <a16:creationId xmlns:a16="http://schemas.microsoft.com/office/drawing/2014/main" id="{ADF768E0-E465-ABD4-BF0C-7ADC3717DE9D}"/>
              </a:ext>
            </a:extLst>
          </p:cNvPr>
          <p:cNvSpPr txBox="1">
            <a:spLocks noChangeArrowheads="1"/>
          </p:cNvSpPr>
          <p:nvPr/>
        </p:nvSpPr>
        <p:spPr>
          <a:xfrm>
            <a:off x="5137230" y="2079625"/>
            <a:ext cx="4105275" cy="4002087"/>
          </a:xfrm>
          <a:prstGeom prst="rect">
            <a:avLst/>
          </a:prstGeom>
        </p:spPr>
        <p:txBody>
          <a:bodyPr/>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buFont typeface="Wingdings" panose="05000000000000000000" pitchFamily="2" charset="2"/>
              <a:buNone/>
            </a:pPr>
            <a:r>
              <a:rPr lang="en-US" altLang="zh-CN" sz="2800" kern="0">
                <a:latin typeface="等线" panose="02010600030101010101" pitchFamily="2" charset="-122"/>
                <a:ea typeface="等线" panose="02010600030101010101" pitchFamily="2" charset="-122"/>
              </a:rPr>
              <a:t>     p (full)；</a:t>
            </a:r>
            <a:endParaRPr lang="zh-CN" altLang="en-US" sz="2800" kern="0">
              <a:latin typeface="等线" panose="02010600030101010101" pitchFamily="2" charset="-122"/>
              <a:ea typeface="等线" panose="02010600030101010101" pitchFamily="2" charset="-122"/>
            </a:endParaRPr>
          </a:p>
          <a:p>
            <a:pPr algn="just">
              <a:buFont typeface="Wingdings" panose="05000000000000000000" pitchFamily="2" charset="2"/>
              <a:buNone/>
            </a:pPr>
            <a:r>
              <a:rPr lang="en-US" altLang="zh-CN" sz="2800" kern="0">
                <a:latin typeface="等线" panose="02010600030101010101" pitchFamily="2" charset="-122"/>
                <a:ea typeface="等线" panose="02010600030101010101" pitchFamily="2" charset="-122"/>
              </a:rPr>
              <a:t>     p (mutex)；</a:t>
            </a:r>
          </a:p>
          <a:p>
            <a:pPr algn="just">
              <a:buFont typeface="Wingdings" panose="05000000000000000000" pitchFamily="2" charset="2"/>
              <a:buNone/>
            </a:pPr>
            <a:r>
              <a:rPr lang="zh-CN" altLang="en-US" sz="2800" kern="0">
                <a:latin typeface="等线" panose="02010600030101010101" pitchFamily="2" charset="-122"/>
                <a:ea typeface="等线" panose="02010600030101010101" pitchFamily="2" charset="-122"/>
              </a:rPr>
              <a:t>从缓冲区中取一个产品；</a:t>
            </a:r>
            <a:endParaRPr lang="en-US" altLang="zh-CN" sz="2800" kern="0">
              <a:latin typeface="等线" panose="02010600030101010101" pitchFamily="2" charset="-122"/>
              <a:ea typeface="等线" panose="02010600030101010101" pitchFamily="2" charset="-122"/>
            </a:endParaRPr>
          </a:p>
          <a:p>
            <a:pPr algn="just">
              <a:buFont typeface="Wingdings" panose="05000000000000000000" pitchFamily="2" charset="2"/>
              <a:buNone/>
            </a:pPr>
            <a:r>
              <a:rPr lang="zh-CN" altLang="en-US" sz="2800" kern="0">
                <a:latin typeface="等线" panose="02010600030101010101" pitchFamily="2" charset="-122"/>
                <a:ea typeface="等线" panose="02010600030101010101" pitchFamily="2" charset="-122"/>
              </a:rPr>
              <a:t>     </a:t>
            </a:r>
            <a:r>
              <a:rPr lang="en-US" altLang="zh-CN" sz="2800" kern="0">
                <a:latin typeface="等线" panose="02010600030101010101" pitchFamily="2" charset="-122"/>
                <a:ea typeface="等线" panose="02010600030101010101" pitchFamily="2" charset="-122"/>
              </a:rPr>
              <a:t>v (mutex)；</a:t>
            </a:r>
            <a:endParaRPr lang="zh-CN" altLang="en-US" sz="2800" kern="0">
              <a:latin typeface="等线" panose="02010600030101010101" pitchFamily="2" charset="-122"/>
              <a:ea typeface="等线" panose="02010600030101010101" pitchFamily="2" charset="-122"/>
            </a:endParaRPr>
          </a:p>
          <a:p>
            <a:pPr algn="just">
              <a:buFont typeface="Wingdings" panose="05000000000000000000" pitchFamily="2" charset="2"/>
              <a:buNone/>
            </a:pPr>
            <a:r>
              <a:rPr lang="en-US" altLang="zh-CN" sz="2800" kern="0">
                <a:latin typeface="等线" panose="02010600030101010101" pitchFamily="2" charset="-122"/>
                <a:ea typeface="等线" panose="02010600030101010101" pitchFamily="2" charset="-122"/>
              </a:rPr>
              <a:t>     v (empty)；</a:t>
            </a:r>
          </a:p>
          <a:p>
            <a:pPr algn="just">
              <a:buFont typeface="Wingdings" panose="05000000000000000000" pitchFamily="2" charset="2"/>
              <a:buNone/>
            </a:pPr>
            <a:r>
              <a:rPr lang="zh-CN" altLang="en-US" sz="2800" kern="0">
                <a:latin typeface="等线" panose="02010600030101010101" pitchFamily="2" charset="-122"/>
                <a:ea typeface="等线" panose="02010600030101010101" pitchFamily="2" charset="-122"/>
              </a:rPr>
              <a:t>   消费一个产品；</a:t>
            </a:r>
          </a:p>
        </p:txBody>
      </p:sp>
      <p:sp>
        <p:nvSpPr>
          <p:cNvPr id="5" name="Line 5">
            <a:extLst>
              <a:ext uri="{FF2B5EF4-FFF2-40B4-BE49-F238E27FC236}">
                <a16:creationId xmlns:a16="http://schemas.microsoft.com/office/drawing/2014/main" id="{E009B83F-15D0-C551-2A5D-0B42EC0A3C78}"/>
              </a:ext>
            </a:extLst>
          </p:cNvPr>
          <p:cNvSpPr>
            <a:spLocks noChangeShapeType="1"/>
          </p:cNvSpPr>
          <p:nvPr/>
        </p:nvSpPr>
        <p:spPr bwMode="auto">
          <a:xfrm>
            <a:off x="2138443" y="1457325"/>
            <a:ext cx="0" cy="609600"/>
          </a:xfrm>
          <a:prstGeom prst="line">
            <a:avLst/>
          </a:prstGeom>
          <a:noFill/>
          <a:ln w="317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6" name="Line 6">
            <a:extLst>
              <a:ext uri="{FF2B5EF4-FFF2-40B4-BE49-F238E27FC236}">
                <a16:creationId xmlns:a16="http://schemas.microsoft.com/office/drawing/2014/main" id="{FBDEE064-D731-2E8D-B79F-13965016788C}"/>
              </a:ext>
            </a:extLst>
          </p:cNvPr>
          <p:cNvSpPr>
            <a:spLocks noChangeShapeType="1"/>
          </p:cNvSpPr>
          <p:nvPr/>
        </p:nvSpPr>
        <p:spPr bwMode="auto">
          <a:xfrm>
            <a:off x="2141618" y="5154612"/>
            <a:ext cx="0" cy="5334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7" name="Line 7">
            <a:extLst>
              <a:ext uri="{FF2B5EF4-FFF2-40B4-BE49-F238E27FC236}">
                <a16:creationId xmlns:a16="http://schemas.microsoft.com/office/drawing/2014/main" id="{26049746-C30C-3327-4448-454936167B35}"/>
              </a:ext>
            </a:extLst>
          </p:cNvPr>
          <p:cNvSpPr>
            <a:spLocks noChangeShapeType="1"/>
          </p:cNvSpPr>
          <p:nvPr/>
        </p:nvSpPr>
        <p:spPr bwMode="auto">
          <a:xfrm flipH="1">
            <a:off x="385843" y="5657850"/>
            <a:ext cx="1755775" cy="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8" name="Line 8">
            <a:extLst>
              <a:ext uri="{FF2B5EF4-FFF2-40B4-BE49-F238E27FC236}">
                <a16:creationId xmlns:a16="http://schemas.microsoft.com/office/drawing/2014/main" id="{B0059C7B-C29A-E224-0DE5-E16A60D4C96B}"/>
              </a:ext>
            </a:extLst>
          </p:cNvPr>
          <p:cNvSpPr>
            <a:spLocks noChangeShapeType="1"/>
          </p:cNvSpPr>
          <p:nvPr/>
        </p:nvSpPr>
        <p:spPr bwMode="auto">
          <a:xfrm flipV="1">
            <a:off x="385843" y="1762125"/>
            <a:ext cx="0" cy="3908425"/>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9" name="Line 9">
            <a:extLst>
              <a:ext uri="{FF2B5EF4-FFF2-40B4-BE49-F238E27FC236}">
                <a16:creationId xmlns:a16="http://schemas.microsoft.com/office/drawing/2014/main" id="{F2B61949-BCA7-1DA8-D8E1-9A92C725DEA4}"/>
              </a:ext>
            </a:extLst>
          </p:cNvPr>
          <p:cNvSpPr>
            <a:spLocks noChangeShapeType="1"/>
          </p:cNvSpPr>
          <p:nvPr/>
        </p:nvSpPr>
        <p:spPr bwMode="auto">
          <a:xfrm>
            <a:off x="385843" y="1762125"/>
            <a:ext cx="1752600" cy="0"/>
          </a:xfrm>
          <a:prstGeom prst="line">
            <a:avLst/>
          </a:prstGeom>
          <a:noFill/>
          <a:ln w="317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10" name="Line 10">
            <a:extLst>
              <a:ext uri="{FF2B5EF4-FFF2-40B4-BE49-F238E27FC236}">
                <a16:creationId xmlns:a16="http://schemas.microsoft.com/office/drawing/2014/main" id="{D92D9B3F-6E90-47C7-3DCF-7997E49869AC}"/>
              </a:ext>
            </a:extLst>
          </p:cNvPr>
          <p:cNvSpPr>
            <a:spLocks noChangeShapeType="1"/>
          </p:cNvSpPr>
          <p:nvPr/>
        </p:nvSpPr>
        <p:spPr bwMode="auto">
          <a:xfrm>
            <a:off x="6531055" y="1492250"/>
            <a:ext cx="0" cy="609600"/>
          </a:xfrm>
          <a:prstGeom prst="line">
            <a:avLst/>
          </a:prstGeom>
          <a:noFill/>
          <a:ln w="317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11" name="Line 11">
            <a:extLst>
              <a:ext uri="{FF2B5EF4-FFF2-40B4-BE49-F238E27FC236}">
                <a16:creationId xmlns:a16="http://schemas.microsoft.com/office/drawing/2014/main" id="{0035EB85-121F-6305-4097-751C60EC1DBE}"/>
              </a:ext>
            </a:extLst>
          </p:cNvPr>
          <p:cNvSpPr>
            <a:spLocks noChangeShapeType="1"/>
          </p:cNvSpPr>
          <p:nvPr/>
        </p:nvSpPr>
        <p:spPr bwMode="auto">
          <a:xfrm>
            <a:off x="6683455" y="5149850"/>
            <a:ext cx="0" cy="5334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12" name="Line 12">
            <a:extLst>
              <a:ext uri="{FF2B5EF4-FFF2-40B4-BE49-F238E27FC236}">
                <a16:creationId xmlns:a16="http://schemas.microsoft.com/office/drawing/2014/main" id="{1F43759C-675A-3476-14BB-63302039F340}"/>
              </a:ext>
            </a:extLst>
          </p:cNvPr>
          <p:cNvSpPr>
            <a:spLocks noChangeShapeType="1"/>
          </p:cNvSpPr>
          <p:nvPr/>
        </p:nvSpPr>
        <p:spPr bwMode="auto">
          <a:xfrm flipH="1">
            <a:off x="4778455" y="5683250"/>
            <a:ext cx="1905000" cy="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13" name="Line 13">
            <a:extLst>
              <a:ext uri="{FF2B5EF4-FFF2-40B4-BE49-F238E27FC236}">
                <a16:creationId xmlns:a16="http://schemas.microsoft.com/office/drawing/2014/main" id="{0C155B6E-1AF4-EB1D-C76D-C2070FDC18AE}"/>
              </a:ext>
            </a:extLst>
          </p:cNvPr>
          <p:cNvSpPr>
            <a:spLocks noChangeShapeType="1"/>
          </p:cNvSpPr>
          <p:nvPr/>
        </p:nvSpPr>
        <p:spPr bwMode="auto">
          <a:xfrm flipV="1">
            <a:off x="4778455" y="1744662"/>
            <a:ext cx="0" cy="3960813"/>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14" name="Line 14">
            <a:extLst>
              <a:ext uri="{FF2B5EF4-FFF2-40B4-BE49-F238E27FC236}">
                <a16:creationId xmlns:a16="http://schemas.microsoft.com/office/drawing/2014/main" id="{91416647-A4EA-5241-6AAD-2C85E7DFF704}"/>
              </a:ext>
            </a:extLst>
          </p:cNvPr>
          <p:cNvSpPr>
            <a:spLocks noChangeShapeType="1"/>
          </p:cNvSpPr>
          <p:nvPr/>
        </p:nvSpPr>
        <p:spPr bwMode="auto">
          <a:xfrm>
            <a:off x="4778455" y="1797050"/>
            <a:ext cx="1752600" cy="0"/>
          </a:xfrm>
          <a:prstGeom prst="line">
            <a:avLst/>
          </a:prstGeom>
          <a:noFill/>
          <a:ln w="317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16" name="文本框 15">
            <a:extLst>
              <a:ext uri="{FF2B5EF4-FFF2-40B4-BE49-F238E27FC236}">
                <a16:creationId xmlns:a16="http://schemas.microsoft.com/office/drawing/2014/main" id="{E3B52884-5D95-43AD-1811-D7337163B5A7}"/>
              </a:ext>
            </a:extLst>
          </p:cNvPr>
          <p:cNvSpPr txBox="1"/>
          <p:nvPr/>
        </p:nvSpPr>
        <p:spPr>
          <a:xfrm>
            <a:off x="1262143" y="951736"/>
            <a:ext cx="1981200" cy="461665"/>
          </a:xfrm>
          <a:prstGeom prst="rect">
            <a:avLst/>
          </a:prstGeom>
          <a:noFill/>
        </p:spPr>
        <p:txBody>
          <a:bodyPr wrap="square">
            <a:spAutoFit/>
          </a:bodyPr>
          <a:lstStyle/>
          <a:p>
            <a:pPr algn="ctr"/>
            <a:r>
              <a:rPr lang="zh-CN" altLang="en-US" dirty="0">
                <a:latin typeface="等线" panose="02010600030101010101" pitchFamily="2" charset="-122"/>
                <a:ea typeface="等线" panose="02010600030101010101" pitchFamily="2" charset="-122"/>
              </a:rPr>
              <a:t>生产者</a:t>
            </a:r>
          </a:p>
        </p:txBody>
      </p:sp>
      <p:sp>
        <p:nvSpPr>
          <p:cNvPr id="17" name="文本框 16">
            <a:extLst>
              <a:ext uri="{FF2B5EF4-FFF2-40B4-BE49-F238E27FC236}">
                <a16:creationId xmlns:a16="http://schemas.microsoft.com/office/drawing/2014/main" id="{DB5415A2-8F8C-2093-5BAC-8DC5826585B4}"/>
              </a:ext>
            </a:extLst>
          </p:cNvPr>
          <p:cNvSpPr txBox="1"/>
          <p:nvPr/>
        </p:nvSpPr>
        <p:spPr>
          <a:xfrm>
            <a:off x="5454276" y="952153"/>
            <a:ext cx="1981200" cy="461665"/>
          </a:xfrm>
          <a:prstGeom prst="rect">
            <a:avLst/>
          </a:prstGeom>
          <a:noFill/>
        </p:spPr>
        <p:txBody>
          <a:bodyPr wrap="square">
            <a:spAutoFit/>
          </a:bodyPr>
          <a:lstStyle/>
          <a:p>
            <a:pPr algn="ctr"/>
            <a:r>
              <a:rPr lang="zh-CN" altLang="en-US" dirty="0">
                <a:latin typeface="等线" panose="02010600030101010101" pitchFamily="2" charset="-122"/>
                <a:ea typeface="等线" panose="02010600030101010101" pitchFamily="2" charset="-122"/>
              </a:rPr>
              <a:t>消费者</a:t>
            </a:r>
          </a:p>
        </p:txBody>
      </p:sp>
      <p:sp>
        <p:nvSpPr>
          <p:cNvPr id="2" name="文本占位符 340994">
            <a:extLst>
              <a:ext uri="{FF2B5EF4-FFF2-40B4-BE49-F238E27FC236}">
                <a16:creationId xmlns:a16="http://schemas.microsoft.com/office/drawing/2014/main" id="{AFA696DA-5E5A-58BC-8B4D-9A3547ECD03A}"/>
              </a:ext>
            </a:extLst>
          </p:cNvPr>
          <p:cNvSpPr txBox="1">
            <a:spLocks/>
          </p:cNvSpPr>
          <p:nvPr/>
        </p:nvSpPr>
        <p:spPr bwMode="auto">
          <a:xfrm>
            <a:off x="547176" y="5988409"/>
            <a:ext cx="7896225" cy="588779"/>
          </a:xfrm>
          <a:prstGeom prst="rect">
            <a:avLst/>
          </a:prstGeom>
          <a:noFill/>
          <a:ln w="12700">
            <a:solidFill>
              <a:srgbClr val="C00000"/>
            </a:solid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lgn="ctr">
              <a:buNone/>
            </a:pPr>
            <a:r>
              <a:rPr lang="zh-CN" altLang="en-US" sz="1800" kern="0" dirty="0">
                <a:latin typeface="等线" panose="02010600030101010101" pitchFamily="2" charset="-122"/>
                <a:ea typeface="等线" panose="02010600030101010101" pitchFamily="2" charset="-122"/>
              </a:rPr>
              <a:t>无论在生产者进程还是在消费者进程中，</a:t>
            </a:r>
            <a:r>
              <a:rPr lang="en-US" altLang="zh-CN" sz="1800" kern="0" dirty="0">
                <a:latin typeface="等线" panose="02010600030101010101" pitchFamily="2" charset="-122"/>
                <a:ea typeface="等线" panose="02010600030101010101" pitchFamily="2" charset="-122"/>
              </a:rPr>
              <a:t>P</a:t>
            </a:r>
            <a:r>
              <a:rPr lang="zh-CN" altLang="en-US" sz="1800" kern="0" dirty="0">
                <a:latin typeface="等线" panose="02010600030101010101" pitchFamily="2" charset="-122"/>
                <a:ea typeface="等线" panose="02010600030101010101" pitchFamily="2" charset="-122"/>
              </a:rPr>
              <a:t>操作的次序都不能颠倒，否则将可能造成死锁。</a:t>
            </a:r>
          </a:p>
        </p:txBody>
      </p:sp>
    </p:spTree>
    <p:extLst>
      <p:ext uri="{BB962C8B-B14F-4D97-AF65-F5344CB8AC3E}">
        <p14:creationId xmlns:p14="http://schemas.microsoft.com/office/powerpoint/2010/main" val="2437668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499"/>
                                          </p:stCondLst>
                                        </p:cTn>
                                        <p:tgtEl>
                                          <p:spTgt spid="7"/>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nodeType="afterEffect">
                                  <p:stCondLst>
                                    <p:cond delay="0"/>
                                  </p:stCondLst>
                                  <p:childTnLst>
                                    <p:set>
                                      <p:cBhvr>
                                        <p:cTn id="52" dur="1" fill="hold">
                                          <p:stCondLst>
                                            <p:cond delay="499"/>
                                          </p:stCondLst>
                                        </p:cTn>
                                        <p:tgtEl>
                                          <p:spTgt spid="8"/>
                                        </p:tgtEl>
                                        <p:attrNameLst>
                                          <p:attrName>style.visibility</p:attrName>
                                        </p:attrNameLst>
                                      </p:cBhvr>
                                      <p:to>
                                        <p:strVal val="visible"/>
                                      </p:to>
                                    </p:set>
                                  </p:childTnLst>
                                </p:cTn>
                              </p:par>
                            </p:childTnLst>
                          </p:cTn>
                        </p:par>
                        <p:par>
                          <p:cTn id="53" fill="hold">
                            <p:stCondLst>
                              <p:cond delay="1500"/>
                            </p:stCondLst>
                            <p:childTnLst>
                              <p:par>
                                <p:cTn id="54" presetID="1" presetClass="entr" presetSubtype="0" fill="hold" nodeType="afterEffect">
                                  <p:stCondLst>
                                    <p:cond delay="0"/>
                                  </p:stCondLst>
                                  <p:childTnLst>
                                    <p:set>
                                      <p:cBhvr>
                                        <p:cTn id="55" dur="1" fill="hold">
                                          <p:stCondLst>
                                            <p:cond delay="499"/>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1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nodeType="clickEffect">
                                  <p:stCondLst>
                                    <p:cond delay="0"/>
                                  </p:stCondLst>
                                  <p:childTnLst>
                                    <p:set>
                                      <p:cBhvr>
                                        <p:cTn id="63" dur="1" fill="hold">
                                          <p:stCondLst>
                                            <p:cond delay="0"/>
                                          </p:stCondLst>
                                        </p:cTn>
                                        <p:tgtEl>
                                          <p:spTgt spid="4">
                                            <p:txEl>
                                              <p:pRg st="0" end="0"/>
                                            </p:txEl>
                                          </p:spTgt>
                                        </p:tgtEl>
                                        <p:attrNameLst>
                                          <p:attrName>style.visibility</p:attrName>
                                        </p:attrNameLst>
                                      </p:cBhvr>
                                      <p:to>
                                        <p:strVal val="visible"/>
                                      </p:to>
                                    </p:set>
                                    <p:anim calcmode="lin" valueType="num">
                                      <p:cBhvr additive="base">
                                        <p:cTn id="64"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4">
                                            <p:txEl>
                                              <p:pRg st="1" end="1"/>
                                            </p:txEl>
                                          </p:spTgt>
                                        </p:tgtEl>
                                        <p:attrNameLst>
                                          <p:attrName>style.visibility</p:attrName>
                                        </p:attrNameLst>
                                      </p:cBhvr>
                                      <p:to>
                                        <p:strVal val="visible"/>
                                      </p:to>
                                    </p:set>
                                    <p:anim calcmode="lin" valueType="num">
                                      <p:cBhvr additive="base">
                                        <p:cTn id="70"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nodeType="clickEffect">
                                  <p:stCondLst>
                                    <p:cond delay="0"/>
                                  </p:stCondLst>
                                  <p:childTnLst>
                                    <p:set>
                                      <p:cBhvr>
                                        <p:cTn id="75" dur="1" fill="hold">
                                          <p:stCondLst>
                                            <p:cond delay="0"/>
                                          </p:stCondLst>
                                        </p:cTn>
                                        <p:tgtEl>
                                          <p:spTgt spid="4">
                                            <p:txEl>
                                              <p:pRg st="2" end="2"/>
                                            </p:txEl>
                                          </p:spTgt>
                                        </p:tgtEl>
                                        <p:attrNameLst>
                                          <p:attrName>style.visibility</p:attrName>
                                        </p:attrNameLst>
                                      </p:cBhvr>
                                      <p:to>
                                        <p:strVal val="visible"/>
                                      </p:to>
                                    </p:set>
                                    <p:anim calcmode="lin" valueType="num">
                                      <p:cBhvr additive="base">
                                        <p:cTn id="76"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nodeType="clickEffect">
                                  <p:stCondLst>
                                    <p:cond delay="0"/>
                                  </p:stCondLst>
                                  <p:childTnLst>
                                    <p:set>
                                      <p:cBhvr>
                                        <p:cTn id="81" dur="1" fill="hold">
                                          <p:stCondLst>
                                            <p:cond delay="0"/>
                                          </p:stCondLst>
                                        </p:cTn>
                                        <p:tgtEl>
                                          <p:spTgt spid="4">
                                            <p:txEl>
                                              <p:pRg st="3" end="3"/>
                                            </p:txEl>
                                          </p:spTgt>
                                        </p:tgtEl>
                                        <p:attrNameLst>
                                          <p:attrName>style.visibility</p:attrName>
                                        </p:attrNameLst>
                                      </p:cBhvr>
                                      <p:to>
                                        <p:strVal val="visible"/>
                                      </p:to>
                                    </p:set>
                                    <p:anim calcmode="lin" valueType="num">
                                      <p:cBhvr additive="base">
                                        <p:cTn id="82"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2" fill="hold" nodeType="clickEffect">
                                  <p:stCondLst>
                                    <p:cond delay="0"/>
                                  </p:stCondLst>
                                  <p:childTnLst>
                                    <p:set>
                                      <p:cBhvr>
                                        <p:cTn id="87" dur="1" fill="hold">
                                          <p:stCondLst>
                                            <p:cond delay="0"/>
                                          </p:stCondLst>
                                        </p:cTn>
                                        <p:tgtEl>
                                          <p:spTgt spid="4">
                                            <p:txEl>
                                              <p:pRg st="4" end="4"/>
                                            </p:txEl>
                                          </p:spTgt>
                                        </p:tgtEl>
                                        <p:attrNameLst>
                                          <p:attrName>style.visibility</p:attrName>
                                        </p:attrNameLst>
                                      </p:cBhvr>
                                      <p:to>
                                        <p:strVal val="visible"/>
                                      </p:to>
                                    </p:set>
                                    <p:anim calcmode="lin" valueType="num">
                                      <p:cBhvr additive="base">
                                        <p:cTn id="88"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89"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2" fill="hold" nodeType="clickEffect">
                                  <p:stCondLst>
                                    <p:cond delay="0"/>
                                  </p:stCondLst>
                                  <p:childTnLst>
                                    <p:set>
                                      <p:cBhvr>
                                        <p:cTn id="93" dur="1" fill="hold">
                                          <p:stCondLst>
                                            <p:cond delay="0"/>
                                          </p:stCondLst>
                                        </p:cTn>
                                        <p:tgtEl>
                                          <p:spTgt spid="4">
                                            <p:txEl>
                                              <p:pRg st="5" end="5"/>
                                            </p:txEl>
                                          </p:spTgt>
                                        </p:tgtEl>
                                        <p:attrNameLst>
                                          <p:attrName>style.visibility</p:attrName>
                                        </p:attrNameLst>
                                      </p:cBhvr>
                                      <p:to>
                                        <p:strVal val="visible"/>
                                      </p:to>
                                    </p:set>
                                    <p:anim calcmode="lin" valueType="num">
                                      <p:cBhvr additive="base">
                                        <p:cTn id="94"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499"/>
                                          </p:stCondLst>
                                        </p:cTn>
                                        <p:tgtEl>
                                          <p:spTgt spid="11"/>
                                        </p:tgtEl>
                                        <p:attrNameLst>
                                          <p:attrName>style.visibility</p:attrName>
                                        </p:attrNameLst>
                                      </p:cBhvr>
                                      <p:to>
                                        <p:strVal val="visible"/>
                                      </p:to>
                                    </p:set>
                                  </p:childTnLst>
                                </p:cTn>
                              </p:par>
                            </p:childTnLst>
                          </p:cTn>
                        </p:par>
                        <p:par>
                          <p:cTn id="100" fill="hold">
                            <p:stCondLst>
                              <p:cond delay="500"/>
                            </p:stCondLst>
                            <p:childTnLst>
                              <p:par>
                                <p:cTn id="101" presetID="1" presetClass="entr" presetSubtype="0" fill="hold" nodeType="afterEffect">
                                  <p:stCondLst>
                                    <p:cond delay="0"/>
                                  </p:stCondLst>
                                  <p:childTnLst>
                                    <p:set>
                                      <p:cBhvr>
                                        <p:cTn id="102" dur="1" fill="hold">
                                          <p:stCondLst>
                                            <p:cond delay="499"/>
                                          </p:stCondLst>
                                        </p:cTn>
                                        <p:tgtEl>
                                          <p:spTgt spid="12"/>
                                        </p:tgtEl>
                                        <p:attrNameLst>
                                          <p:attrName>style.visibility</p:attrName>
                                        </p:attrNameLst>
                                      </p:cBhvr>
                                      <p:to>
                                        <p:strVal val="visible"/>
                                      </p:to>
                                    </p:set>
                                  </p:childTnLst>
                                </p:cTn>
                              </p:par>
                            </p:childTnLst>
                          </p:cTn>
                        </p:par>
                        <p:par>
                          <p:cTn id="103" fill="hold">
                            <p:stCondLst>
                              <p:cond delay="1000"/>
                            </p:stCondLst>
                            <p:childTnLst>
                              <p:par>
                                <p:cTn id="104" presetID="1" presetClass="entr" presetSubtype="0" fill="hold" nodeType="afterEffect">
                                  <p:stCondLst>
                                    <p:cond delay="0"/>
                                  </p:stCondLst>
                                  <p:childTnLst>
                                    <p:set>
                                      <p:cBhvr>
                                        <p:cTn id="105" dur="1" fill="hold">
                                          <p:stCondLst>
                                            <p:cond delay="499"/>
                                          </p:stCondLst>
                                        </p:cTn>
                                        <p:tgtEl>
                                          <p:spTgt spid="13"/>
                                        </p:tgtEl>
                                        <p:attrNameLst>
                                          <p:attrName>style.visibility</p:attrName>
                                        </p:attrNameLst>
                                      </p:cBhvr>
                                      <p:to>
                                        <p:strVal val="visible"/>
                                      </p:to>
                                    </p:set>
                                  </p:childTnLst>
                                </p:cTn>
                              </p:par>
                            </p:childTnLst>
                          </p:cTn>
                        </p:par>
                        <p:par>
                          <p:cTn id="106" fill="hold">
                            <p:stCondLst>
                              <p:cond delay="1500"/>
                            </p:stCondLst>
                            <p:childTnLst>
                              <p:par>
                                <p:cTn id="107" presetID="1" presetClass="entr" presetSubtype="0" fill="hold" nodeType="afterEffect">
                                  <p:stCondLst>
                                    <p:cond delay="0"/>
                                  </p:stCondLst>
                                  <p:childTnLst>
                                    <p:set>
                                      <p:cBhvr>
                                        <p:cTn id="108" dur="1" fill="hold">
                                          <p:stCondLst>
                                            <p:cond delay="499"/>
                                          </p:stCondLst>
                                        </p:cTn>
                                        <p:tgtEl>
                                          <p:spTgt spid="1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
                                        </p:tgtEl>
                                        <p:attrNameLst>
                                          <p:attrName>style.visibility</p:attrName>
                                        </p:attrNameLst>
                                      </p:cBhvr>
                                      <p:to>
                                        <p:strVal val="visible"/>
                                      </p:to>
                                    </p:set>
                                    <p:animEffect transition="in" filter="fade">
                                      <p:cBhvr>
                                        <p:cTn id="113" dur="1000"/>
                                        <p:tgtEl>
                                          <p:spTgt spid="2"/>
                                        </p:tgtEl>
                                      </p:cBhvr>
                                    </p:animEffect>
                                    <p:anim calcmode="lin" valueType="num">
                                      <p:cBhvr>
                                        <p:cTn id="114" dur="1000" fill="hold"/>
                                        <p:tgtEl>
                                          <p:spTgt spid="2"/>
                                        </p:tgtEl>
                                        <p:attrNameLst>
                                          <p:attrName>ppt_x</p:attrName>
                                        </p:attrNameLst>
                                      </p:cBhvr>
                                      <p:tavLst>
                                        <p:tav tm="0">
                                          <p:val>
                                            <p:strVal val="#ppt_x"/>
                                          </p:val>
                                        </p:tav>
                                        <p:tav tm="100000">
                                          <p:val>
                                            <p:strVal val="#ppt_x"/>
                                          </p:val>
                                        </p:tav>
                                      </p:tavLst>
                                    </p:anim>
                                    <p:anim calcmode="lin" valueType="num">
                                      <p:cBhvr>
                                        <p:cTn id="1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用信号量解决生产者</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消费者问题</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AFA696DA-5E5A-58BC-8B4D-9A3547ECD03A}"/>
              </a:ext>
            </a:extLst>
          </p:cNvPr>
          <p:cNvSpPr txBox="1">
            <a:spLocks/>
          </p:cNvSpPr>
          <p:nvPr/>
        </p:nvSpPr>
        <p:spPr bwMode="auto">
          <a:xfrm>
            <a:off x="547176" y="5988409"/>
            <a:ext cx="7896225" cy="588779"/>
          </a:xfrm>
          <a:prstGeom prst="rect">
            <a:avLst/>
          </a:prstGeom>
          <a:noFill/>
          <a:ln w="12700">
            <a:solidFill>
              <a:srgbClr val="C00000"/>
            </a:solid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lgn="ctr">
              <a:buNone/>
            </a:pPr>
            <a:r>
              <a:rPr lang="zh-CN" altLang="en-US" sz="1800" kern="0" dirty="0">
                <a:latin typeface="等线" panose="02010600030101010101" pitchFamily="2" charset="-122"/>
                <a:ea typeface="等线" panose="02010600030101010101" pitchFamily="2" charset="-122"/>
              </a:rPr>
              <a:t>无论在生产者进程还是在消费者进程中，</a:t>
            </a:r>
            <a:r>
              <a:rPr lang="en-US" altLang="zh-CN" sz="1800" kern="0" dirty="0">
                <a:latin typeface="等线" panose="02010600030101010101" pitchFamily="2" charset="-122"/>
                <a:ea typeface="等线" panose="02010600030101010101" pitchFamily="2" charset="-122"/>
              </a:rPr>
              <a:t>P</a:t>
            </a:r>
            <a:r>
              <a:rPr lang="zh-CN" altLang="en-US" sz="1800" kern="0" dirty="0">
                <a:latin typeface="等线" panose="02010600030101010101" pitchFamily="2" charset="-122"/>
                <a:ea typeface="等线" panose="02010600030101010101" pitchFamily="2" charset="-122"/>
              </a:rPr>
              <a:t>操作的次序都不能颠倒，否则将可能造成死锁。</a:t>
            </a:r>
          </a:p>
        </p:txBody>
      </p:sp>
      <p:sp>
        <p:nvSpPr>
          <p:cNvPr id="15" name="Text Box 3">
            <a:extLst>
              <a:ext uri="{FF2B5EF4-FFF2-40B4-BE49-F238E27FC236}">
                <a16:creationId xmlns:a16="http://schemas.microsoft.com/office/drawing/2014/main" id="{81A3D0CE-12CB-9875-EFEA-B5A899D19A63}"/>
              </a:ext>
            </a:extLst>
          </p:cNvPr>
          <p:cNvSpPr txBox="1">
            <a:spLocks noChangeArrowheads="1"/>
          </p:cNvSpPr>
          <p:nvPr/>
        </p:nvSpPr>
        <p:spPr bwMode="auto">
          <a:xfrm>
            <a:off x="869438" y="2592387"/>
            <a:ext cx="27209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eaLnBrk="1" hangingPunct="1">
              <a:spcBef>
                <a:spcPct val="50000"/>
              </a:spcBef>
            </a:pPr>
            <a:r>
              <a:rPr lang="zh-CN" altLang="en-US" sz="2800">
                <a:latin typeface="等线" panose="02010600030101010101" pitchFamily="2" charset="-122"/>
                <a:ea typeface="等线" panose="02010600030101010101" pitchFamily="2" charset="-122"/>
              </a:rPr>
              <a:t>生产一个产品；</a:t>
            </a:r>
          </a:p>
        </p:txBody>
      </p:sp>
      <p:sp>
        <p:nvSpPr>
          <p:cNvPr id="18" name="Text Box 4">
            <a:extLst>
              <a:ext uri="{FF2B5EF4-FFF2-40B4-BE49-F238E27FC236}">
                <a16:creationId xmlns:a16="http://schemas.microsoft.com/office/drawing/2014/main" id="{5980DB24-3BCC-37D0-EDCC-1E41707BC70A}"/>
              </a:ext>
            </a:extLst>
          </p:cNvPr>
          <p:cNvSpPr txBox="1">
            <a:spLocks noChangeArrowheads="1"/>
          </p:cNvSpPr>
          <p:nvPr/>
        </p:nvSpPr>
        <p:spPr bwMode="auto">
          <a:xfrm>
            <a:off x="869438" y="3049587"/>
            <a:ext cx="2374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eaLnBrk="1" hangingPunct="1">
              <a:spcBef>
                <a:spcPct val="50000"/>
              </a:spcBef>
            </a:pPr>
            <a:r>
              <a:rPr lang="en-US" altLang="zh-CN" sz="2800">
                <a:latin typeface="等线" panose="02010600030101010101" pitchFamily="2" charset="-122"/>
                <a:ea typeface="等线" panose="02010600030101010101" pitchFamily="2" charset="-122"/>
              </a:rPr>
              <a:t>p(mutex)；</a:t>
            </a:r>
          </a:p>
        </p:txBody>
      </p:sp>
      <p:sp>
        <p:nvSpPr>
          <p:cNvPr id="19" name="Text Box 5">
            <a:extLst>
              <a:ext uri="{FF2B5EF4-FFF2-40B4-BE49-F238E27FC236}">
                <a16:creationId xmlns:a16="http://schemas.microsoft.com/office/drawing/2014/main" id="{F6B1389D-0229-1B3C-4865-9F5B9533A3FC}"/>
              </a:ext>
            </a:extLst>
          </p:cNvPr>
          <p:cNvSpPr txBox="1">
            <a:spLocks noChangeArrowheads="1"/>
          </p:cNvSpPr>
          <p:nvPr/>
        </p:nvSpPr>
        <p:spPr bwMode="auto">
          <a:xfrm>
            <a:off x="869438" y="3557587"/>
            <a:ext cx="2374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eaLnBrk="1" hangingPunct="1">
              <a:spcBef>
                <a:spcPct val="50000"/>
              </a:spcBef>
            </a:pPr>
            <a:r>
              <a:rPr lang="en-US" altLang="zh-CN" sz="2800">
                <a:latin typeface="等线" panose="02010600030101010101" pitchFamily="2" charset="-122"/>
                <a:ea typeface="等线" panose="02010600030101010101" pitchFamily="2" charset="-122"/>
              </a:rPr>
              <a:t>p(empty)</a:t>
            </a:r>
            <a:r>
              <a:rPr lang="zh-CN" altLang="en-US" sz="2800">
                <a:latin typeface="等线" panose="02010600030101010101" pitchFamily="2" charset="-122"/>
                <a:ea typeface="等线" panose="02010600030101010101" pitchFamily="2" charset="-122"/>
              </a:rPr>
              <a:t>；</a:t>
            </a:r>
          </a:p>
        </p:txBody>
      </p:sp>
      <p:sp>
        <p:nvSpPr>
          <p:cNvPr id="20" name="Text Box 6">
            <a:extLst>
              <a:ext uri="{FF2B5EF4-FFF2-40B4-BE49-F238E27FC236}">
                <a16:creationId xmlns:a16="http://schemas.microsoft.com/office/drawing/2014/main" id="{F6CE900E-AFC2-600C-FE2F-D6FDA2862E2C}"/>
              </a:ext>
            </a:extLst>
          </p:cNvPr>
          <p:cNvSpPr txBox="1">
            <a:spLocks noChangeArrowheads="1"/>
          </p:cNvSpPr>
          <p:nvPr/>
        </p:nvSpPr>
        <p:spPr bwMode="auto">
          <a:xfrm>
            <a:off x="566226" y="4116387"/>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eaLnBrk="1" hangingPunct="1">
              <a:spcBef>
                <a:spcPct val="50000"/>
              </a:spcBef>
            </a:pPr>
            <a:r>
              <a:rPr lang="zh-CN" altLang="en-US" sz="2800">
                <a:latin typeface="等线" panose="02010600030101010101" pitchFamily="2" charset="-122"/>
                <a:ea typeface="等线" panose="02010600030101010101" pitchFamily="2" charset="-122"/>
              </a:rPr>
              <a:t>将一个产品送入缓冲区；</a:t>
            </a:r>
          </a:p>
        </p:txBody>
      </p:sp>
      <p:sp>
        <p:nvSpPr>
          <p:cNvPr id="21" name="Text Box 7">
            <a:extLst>
              <a:ext uri="{FF2B5EF4-FFF2-40B4-BE49-F238E27FC236}">
                <a16:creationId xmlns:a16="http://schemas.microsoft.com/office/drawing/2014/main" id="{0226CD69-637A-D552-E628-E757D3044866}"/>
              </a:ext>
            </a:extLst>
          </p:cNvPr>
          <p:cNvSpPr txBox="1">
            <a:spLocks noChangeArrowheads="1"/>
          </p:cNvSpPr>
          <p:nvPr/>
        </p:nvSpPr>
        <p:spPr bwMode="auto">
          <a:xfrm>
            <a:off x="869438" y="4548187"/>
            <a:ext cx="2374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eaLnBrk="1" hangingPunct="1">
              <a:spcBef>
                <a:spcPct val="50000"/>
              </a:spcBef>
            </a:pPr>
            <a:r>
              <a:rPr lang="en-US" altLang="zh-CN" sz="2800">
                <a:latin typeface="等线" panose="02010600030101010101" pitchFamily="2" charset="-122"/>
                <a:ea typeface="等线" panose="02010600030101010101" pitchFamily="2" charset="-122"/>
              </a:rPr>
              <a:t>v(mutex)；</a:t>
            </a:r>
          </a:p>
        </p:txBody>
      </p:sp>
      <p:sp>
        <p:nvSpPr>
          <p:cNvPr id="22" name="Text Box 8">
            <a:extLst>
              <a:ext uri="{FF2B5EF4-FFF2-40B4-BE49-F238E27FC236}">
                <a16:creationId xmlns:a16="http://schemas.microsoft.com/office/drawing/2014/main" id="{FA903295-E0C9-0E6F-9FF9-0C2284C8DE2E}"/>
              </a:ext>
            </a:extLst>
          </p:cNvPr>
          <p:cNvSpPr txBox="1">
            <a:spLocks noChangeArrowheads="1"/>
          </p:cNvSpPr>
          <p:nvPr/>
        </p:nvSpPr>
        <p:spPr bwMode="auto">
          <a:xfrm>
            <a:off x="869438" y="5081587"/>
            <a:ext cx="2374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eaLnBrk="1" hangingPunct="1">
              <a:spcBef>
                <a:spcPct val="50000"/>
              </a:spcBef>
            </a:pPr>
            <a:r>
              <a:rPr lang="en-US" altLang="zh-CN" sz="2800">
                <a:latin typeface="等线" panose="02010600030101010101" pitchFamily="2" charset="-122"/>
                <a:ea typeface="等线" panose="02010600030101010101" pitchFamily="2" charset="-122"/>
              </a:rPr>
              <a:t>v(full)</a:t>
            </a:r>
            <a:r>
              <a:rPr lang="zh-CN" altLang="en-US" sz="2800">
                <a:latin typeface="等线" panose="02010600030101010101" pitchFamily="2" charset="-122"/>
                <a:ea typeface="等线" panose="02010600030101010101" pitchFamily="2" charset="-122"/>
              </a:rPr>
              <a:t>；</a:t>
            </a:r>
          </a:p>
        </p:txBody>
      </p:sp>
      <p:sp>
        <p:nvSpPr>
          <p:cNvPr id="23" name="Line 9">
            <a:extLst>
              <a:ext uri="{FF2B5EF4-FFF2-40B4-BE49-F238E27FC236}">
                <a16:creationId xmlns:a16="http://schemas.microsoft.com/office/drawing/2014/main" id="{78685E0B-2A91-BC8D-F4FD-5573F0BB1290}"/>
              </a:ext>
            </a:extLst>
          </p:cNvPr>
          <p:cNvSpPr>
            <a:spLocks noChangeShapeType="1"/>
          </p:cNvSpPr>
          <p:nvPr/>
        </p:nvSpPr>
        <p:spPr bwMode="auto">
          <a:xfrm>
            <a:off x="1860038" y="1931987"/>
            <a:ext cx="0" cy="609600"/>
          </a:xfrm>
          <a:prstGeom prst="line">
            <a:avLst/>
          </a:prstGeom>
          <a:noFill/>
          <a:ln w="317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latin typeface="等线" panose="02010600030101010101" pitchFamily="2" charset="-122"/>
              <a:ea typeface="等线" panose="02010600030101010101" pitchFamily="2" charset="-122"/>
            </a:endParaRPr>
          </a:p>
        </p:txBody>
      </p:sp>
      <p:sp>
        <p:nvSpPr>
          <p:cNvPr id="24" name="Line 10">
            <a:extLst>
              <a:ext uri="{FF2B5EF4-FFF2-40B4-BE49-F238E27FC236}">
                <a16:creationId xmlns:a16="http://schemas.microsoft.com/office/drawing/2014/main" id="{E4702C3B-9635-40AB-7752-5981A928B0E8}"/>
              </a:ext>
            </a:extLst>
          </p:cNvPr>
          <p:cNvSpPr>
            <a:spLocks noChangeShapeType="1"/>
          </p:cNvSpPr>
          <p:nvPr/>
        </p:nvSpPr>
        <p:spPr bwMode="auto">
          <a:xfrm>
            <a:off x="1631438" y="5537200"/>
            <a:ext cx="0" cy="280987"/>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latin typeface="等线" panose="02010600030101010101" pitchFamily="2" charset="-122"/>
              <a:ea typeface="等线" panose="02010600030101010101" pitchFamily="2" charset="-122"/>
            </a:endParaRPr>
          </a:p>
        </p:txBody>
      </p:sp>
      <p:sp>
        <p:nvSpPr>
          <p:cNvPr id="25" name="Line 11">
            <a:extLst>
              <a:ext uri="{FF2B5EF4-FFF2-40B4-BE49-F238E27FC236}">
                <a16:creationId xmlns:a16="http://schemas.microsoft.com/office/drawing/2014/main" id="{C0C1F8CC-5ED4-D669-71BC-30D2A7675CCF}"/>
              </a:ext>
            </a:extLst>
          </p:cNvPr>
          <p:cNvSpPr>
            <a:spLocks noChangeShapeType="1"/>
          </p:cNvSpPr>
          <p:nvPr/>
        </p:nvSpPr>
        <p:spPr bwMode="auto">
          <a:xfrm flipH="1">
            <a:off x="409063" y="5818187"/>
            <a:ext cx="1204913" cy="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latin typeface="等线" panose="02010600030101010101" pitchFamily="2" charset="-122"/>
              <a:ea typeface="等线" panose="02010600030101010101" pitchFamily="2" charset="-122"/>
            </a:endParaRPr>
          </a:p>
        </p:txBody>
      </p:sp>
      <p:sp>
        <p:nvSpPr>
          <p:cNvPr id="26" name="Line 12">
            <a:extLst>
              <a:ext uri="{FF2B5EF4-FFF2-40B4-BE49-F238E27FC236}">
                <a16:creationId xmlns:a16="http://schemas.microsoft.com/office/drawing/2014/main" id="{64F88001-CCFE-E2E6-D123-5A272D17015B}"/>
              </a:ext>
            </a:extLst>
          </p:cNvPr>
          <p:cNvSpPr>
            <a:spLocks noChangeShapeType="1"/>
          </p:cNvSpPr>
          <p:nvPr/>
        </p:nvSpPr>
        <p:spPr bwMode="auto">
          <a:xfrm flipV="1">
            <a:off x="412238" y="2290762"/>
            <a:ext cx="0" cy="3508375"/>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latin typeface="等线" panose="02010600030101010101" pitchFamily="2" charset="-122"/>
              <a:ea typeface="等线" panose="02010600030101010101" pitchFamily="2" charset="-122"/>
            </a:endParaRPr>
          </a:p>
        </p:txBody>
      </p:sp>
      <p:sp>
        <p:nvSpPr>
          <p:cNvPr id="27" name="Line 13">
            <a:extLst>
              <a:ext uri="{FF2B5EF4-FFF2-40B4-BE49-F238E27FC236}">
                <a16:creationId xmlns:a16="http://schemas.microsoft.com/office/drawing/2014/main" id="{905AB532-F09F-5FDC-9918-730201E34EC3}"/>
              </a:ext>
            </a:extLst>
          </p:cNvPr>
          <p:cNvSpPr>
            <a:spLocks noChangeShapeType="1"/>
          </p:cNvSpPr>
          <p:nvPr/>
        </p:nvSpPr>
        <p:spPr bwMode="auto">
          <a:xfrm>
            <a:off x="423351" y="2290762"/>
            <a:ext cx="1450975" cy="0"/>
          </a:xfrm>
          <a:prstGeom prst="line">
            <a:avLst/>
          </a:prstGeom>
          <a:noFill/>
          <a:ln w="317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latin typeface="等线" panose="02010600030101010101" pitchFamily="2" charset="-122"/>
              <a:ea typeface="等线" panose="02010600030101010101" pitchFamily="2" charset="-122"/>
            </a:endParaRPr>
          </a:p>
        </p:txBody>
      </p:sp>
      <p:sp>
        <p:nvSpPr>
          <p:cNvPr id="28" name="Text Box 14">
            <a:extLst>
              <a:ext uri="{FF2B5EF4-FFF2-40B4-BE49-F238E27FC236}">
                <a16:creationId xmlns:a16="http://schemas.microsoft.com/office/drawing/2014/main" id="{E34ED22E-AEC2-0393-2E23-6682A3A940F8}"/>
              </a:ext>
            </a:extLst>
          </p:cNvPr>
          <p:cNvSpPr txBox="1">
            <a:spLocks noChangeArrowheads="1"/>
          </p:cNvSpPr>
          <p:nvPr/>
        </p:nvSpPr>
        <p:spPr bwMode="auto">
          <a:xfrm>
            <a:off x="4755638" y="2871787"/>
            <a:ext cx="380365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eaLnBrk="1" hangingPunct="1">
              <a:spcBef>
                <a:spcPct val="50000"/>
              </a:spcBef>
            </a:pPr>
            <a:r>
              <a:rPr lang="en-US" altLang="zh-CN" sz="2800">
                <a:latin typeface="等线" panose="02010600030101010101" pitchFamily="2" charset="-122"/>
                <a:ea typeface="等线" panose="02010600030101010101" pitchFamily="2" charset="-122"/>
              </a:rPr>
              <a:t>mutex      full     empty</a:t>
            </a:r>
          </a:p>
          <a:p>
            <a:pPr eaLnBrk="1" hangingPunct="1">
              <a:spcBef>
                <a:spcPct val="50000"/>
              </a:spcBef>
            </a:pPr>
            <a:r>
              <a:rPr lang="en-US" altLang="zh-CN">
                <a:latin typeface="等线" panose="02010600030101010101" pitchFamily="2" charset="-122"/>
                <a:ea typeface="等线" panose="02010600030101010101" pitchFamily="2" charset="-122"/>
              </a:rPr>
              <a:t>     0            n          -1</a:t>
            </a:r>
          </a:p>
        </p:txBody>
      </p:sp>
      <p:sp>
        <p:nvSpPr>
          <p:cNvPr id="29" name="Text Box 16">
            <a:extLst>
              <a:ext uri="{FF2B5EF4-FFF2-40B4-BE49-F238E27FC236}">
                <a16:creationId xmlns:a16="http://schemas.microsoft.com/office/drawing/2014/main" id="{86C4114F-7AC4-77A7-F2B1-F1A5AE6E89A9}"/>
              </a:ext>
            </a:extLst>
          </p:cNvPr>
          <p:cNvSpPr txBox="1">
            <a:spLocks noChangeArrowheads="1"/>
          </p:cNvSpPr>
          <p:nvPr/>
        </p:nvSpPr>
        <p:spPr bwMode="auto">
          <a:xfrm>
            <a:off x="1002788" y="106680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eaLnBrk="1" hangingPunct="1">
              <a:spcBef>
                <a:spcPct val="50000"/>
              </a:spcBef>
            </a:pPr>
            <a:r>
              <a:rPr lang="zh-CN" altLang="en-US" sz="2800">
                <a:latin typeface="等线" panose="02010600030101010101" pitchFamily="2" charset="-122"/>
                <a:ea typeface="等线" panose="02010600030101010101" pitchFamily="2" charset="-122"/>
              </a:rPr>
              <a:t>当</a:t>
            </a:r>
            <a:r>
              <a:rPr lang="en-US" altLang="zh-CN" sz="2800">
                <a:latin typeface="等线" panose="02010600030101010101" pitchFamily="2" charset="-122"/>
                <a:ea typeface="等线" panose="02010600030101010101" pitchFamily="2" charset="-122"/>
              </a:rPr>
              <a:t>mutex=1</a:t>
            </a:r>
            <a:r>
              <a:rPr lang="zh-CN" altLang="en-US" sz="2800">
                <a:latin typeface="等线" panose="02010600030101010101" pitchFamily="2" charset="-122"/>
                <a:ea typeface="等线" panose="02010600030101010101" pitchFamily="2" charset="-122"/>
              </a:rPr>
              <a:t>，</a:t>
            </a:r>
            <a:r>
              <a:rPr lang="en-US" altLang="zh-CN" sz="2800">
                <a:latin typeface="等线" panose="02010600030101010101" pitchFamily="2" charset="-122"/>
                <a:ea typeface="等线" panose="02010600030101010101" pitchFamily="2" charset="-122"/>
              </a:rPr>
              <a:t>full=n，empty=0，</a:t>
            </a:r>
            <a:r>
              <a:rPr lang="zh-CN" altLang="en-US" sz="2800">
                <a:latin typeface="等线" panose="02010600030101010101" pitchFamily="2" charset="-122"/>
                <a:ea typeface="等线" panose="02010600030101010101" pitchFamily="2" charset="-122"/>
              </a:rPr>
              <a:t>且生产者先执行时</a:t>
            </a:r>
          </a:p>
        </p:txBody>
      </p:sp>
      <p:sp>
        <p:nvSpPr>
          <p:cNvPr id="30" name="Text Box 18">
            <a:extLst>
              <a:ext uri="{FF2B5EF4-FFF2-40B4-BE49-F238E27FC236}">
                <a16:creationId xmlns:a16="http://schemas.microsoft.com/office/drawing/2014/main" id="{92B1D78C-E659-A450-3511-E97B0964FCDB}"/>
              </a:ext>
            </a:extLst>
          </p:cNvPr>
          <p:cNvSpPr txBox="1">
            <a:spLocks noChangeArrowheads="1"/>
          </p:cNvSpPr>
          <p:nvPr/>
        </p:nvSpPr>
        <p:spPr bwMode="auto">
          <a:xfrm>
            <a:off x="869438" y="2579687"/>
            <a:ext cx="2720975" cy="431800"/>
          </a:xfrm>
          <a:prstGeom prst="rect">
            <a:avLst/>
          </a:prstGeom>
          <a:solidFill>
            <a:srgbClr val="FEFFD1"/>
          </a:solidFill>
          <a:ln w="9525">
            <a:solidFill>
              <a:srgbClr val="FEFF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eaLnBrk="1" hangingPunct="1">
              <a:spcBef>
                <a:spcPct val="50000"/>
              </a:spcBef>
            </a:pPr>
            <a:r>
              <a:rPr lang="zh-CN" altLang="en-US" sz="2800">
                <a:latin typeface="等线" panose="02010600030101010101" pitchFamily="2" charset="-122"/>
                <a:ea typeface="等线" panose="02010600030101010101" pitchFamily="2" charset="-122"/>
              </a:rPr>
              <a:t>生产一个产品；</a:t>
            </a:r>
          </a:p>
        </p:txBody>
      </p:sp>
      <p:sp>
        <p:nvSpPr>
          <p:cNvPr id="31" name="Text Box 19">
            <a:extLst>
              <a:ext uri="{FF2B5EF4-FFF2-40B4-BE49-F238E27FC236}">
                <a16:creationId xmlns:a16="http://schemas.microsoft.com/office/drawing/2014/main" id="{43D9E085-5070-3FC1-E7CA-D01ECF8740CF}"/>
              </a:ext>
            </a:extLst>
          </p:cNvPr>
          <p:cNvSpPr txBox="1">
            <a:spLocks noChangeArrowheads="1"/>
          </p:cNvSpPr>
          <p:nvPr/>
        </p:nvSpPr>
        <p:spPr bwMode="auto">
          <a:xfrm>
            <a:off x="869438" y="3049587"/>
            <a:ext cx="2374900" cy="431800"/>
          </a:xfrm>
          <a:prstGeom prst="rect">
            <a:avLst/>
          </a:prstGeom>
          <a:solidFill>
            <a:srgbClr val="FEFFD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eaLnBrk="1" hangingPunct="1">
              <a:spcBef>
                <a:spcPct val="50000"/>
              </a:spcBef>
            </a:pPr>
            <a:r>
              <a:rPr lang="en-US" altLang="zh-CN" sz="2800">
                <a:latin typeface="等线" panose="02010600030101010101" pitchFamily="2" charset="-122"/>
                <a:ea typeface="等线" panose="02010600030101010101" pitchFamily="2" charset="-122"/>
              </a:rPr>
              <a:t>p(mutex)；</a:t>
            </a:r>
          </a:p>
        </p:txBody>
      </p:sp>
      <p:sp>
        <p:nvSpPr>
          <p:cNvPr id="32" name="Text Box 20">
            <a:extLst>
              <a:ext uri="{FF2B5EF4-FFF2-40B4-BE49-F238E27FC236}">
                <a16:creationId xmlns:a16="http://schemas.microsoft.com/office/drawing/2014/main" id="{64FD561C-1552-63A2-3E1C-A1B6C6302C67}"/>
              </a:ext>
            </a:extLst>
          </p:cNvPr>
          <p:cNvSpPr txBox="1">
            <a:spLocks noChangeArrowheads="1"/>
          </p:cNvSpPr>
          <p:nvPr/>
        </p:nvSpPr>
        <p:spPr bwMode="auto">
          <a:xfrm>
            <a:off x="855151" y="3587750"/>
            <a:ext cx="2374900" cy="431800"/>
          </a:xfrm>
          <a:prstGeom prst="rect">
            <a:avLst/>
          </a:prstGeom>
          <a:solidFill>
            <a:srgbClr val="FEFFD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eaLnBrk="1" hangingPunct="1">
              <a:spcBef>
                <a:spcPct val="50000"/>
              </a:spcBef>
            </a:pPr>
            <a:r>
              <a:rPr lang="en-US" altLang="zh-CN" sz="2800">
                <a:solidFill>
                  <a:schemeClr val="hlink"/>
                </a:solidFill>
                <a:latin typeface="等线" panose="02010600030101010101" pitchFamily="2" charset="-122"/>
                <a:ea typeface="等线" panose="02010600030101010101" pitchFamily="2" charset="-122"/>
              </a:rPr>
              <a:t>p(empty)</a:t>
            </a:r>
            <a:r>
              <a:rPr lang="zh-CN" altLang="en-US" sz="2800">
                <a:solidFill>
                  <a:schemeClr val="hlink"/>
                </a:solidFill>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18095568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读者</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写者问题</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一个数据对象（如文件或记录）可以被多个并发进程所共享</a:t>
            </a: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其中有些进程只要求读数据对象的内容，而另一些进程则要求修改或写数据对象的内容</a:t>
            </a: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允许多个读进程同时读此数据对象</a:t>
            </a: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但是一个写进程不能与其他进程（不管是写进程还是读进程）同时访问此数据对象</a:t>
            </a:r>
          </a:p>
        </p:txBody>
      </p:sp>
    </p:spTree>
    <p:extLst>
      <p:ext uri="{BB962C8B-B14F-4D97-AF65-F5344CB8AC3E}">
        <p14:creationId xmlns:p14="http://schemas.microsoft.com/office/powerpoint/2010/main" val="1698561987"/>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读者</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写者问题分类</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读者优先：当写者提出存取共享对象的要求后，仍允许新读者进入</a:t>
            </a:r>
            <a:endParaRPr lang="en-US" altLang="zh-CN" kern="0" dirty="0">
              <a:latin typeface="等线" panose="02010600030101010101" pitchFamily="2" charset="-122"/>
              <a:ea typeface="等线" panose="02010600030101010101" pitchFamily="2" charset="-122"/>
            </a:endParaRPr>
          </a:p>
          <a:p>
            <a:pPr>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写者优先：当写者提出存取共享对象的要求后，不允许新读者进入</a:t>
            </a:r>
          </a:p>
        </p:txBody>
      </p:sp>
    </p:spTree>
    <p:extLst>
      <p:ext uri="{BB962C8B-B14F-4D97-AF65-F5344CB8AC3E}">
        <p14:creationId xmlns:p14="http://schemas.microsoft.com/office/powerpoint/2010/main" val="42396200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用信号量解决读者</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写者问题</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为解决读者写者问题，应设置两个信号量和一个共享变量</a:t>
            </a:r>
            <a:endParaRPr lang="en-US" altLang="zh-CN" kern="0" dirty="0">
              <a:latin typeface="等线" panose="02010600030101010101" pitchFamily="2" charset="-122"/>
              <a:ea typeface="等线" panose="02010600030101010101" pitchFamily="2" charset="-122"/>
            </a:endParaRPr>
          </a:p>
          <a:p>
            <a:pPr>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互斥信号量</a:t>
            </a:r>
            <a:r>
              <a:rPr lang="en-US" altLang="zh-CN" kern="0" dirty="0">
                <a:latin typeface="等线" panose="02010600030101010101" pitchFamily="2" charset="-122"/>
                <a:ea typeface="等线" panose="02010600030101010101" pitchFamily="2" charset="-122"/>
              </a:rPr>
              <a:t>mutex</a:t>
            </a:r>
            <a:r>
              <a:rPr lang="zh-CN" altLang="en-US" kern="0" dirty="0">
                <a:latin typeface="等线" panose="02010600030101010101" pitchFamily="2" charset="-122"/>
                <a:ea typeface="等线" panose="02010600030101010101" pitchFamily="2" charset="-122"/>
              </a:rPr>
              <a:t>，用于使读进程互斥地访问共享变量</a:t>
            </a:r>
            <a:r>
              <a:rPr lang="en-US" altLang="zh-CN" kern="0" dirty="0" err="1">
                <a:latin typeface="等线" panose="02010600030101010101" pitchFamily="2" charset="-122"/>
                <a:ea typeface="等线" panose="02010600030101010101" pitchFamily="2" charset="-122"/>
              </a:rPr>
              <a:t>readcount</a:t>
            </a:r>
            <a:r>
              <a:rPr lang="zh-CN" altLang="en-US" kern="0" dirty="0">
                <a:latin typeface="等线" panose="02010600030101010101" pitchFamily="2" charset="-122"/>
                <a:ea typeface="等线" panose="02010600030101010101" pitchFamily="2" charset="-122"/>
              </a:rPr>
              <a:t>，其初值为</a:t>
            </a:r>
            <a:r>
              <a:rPr lang="en-US" altLang="zh-CN" kern="0" dirty="0">
                <a:latin typeface="等线" panose="02010600030101010101" pitchFamily="2" charset="-122"/>
                <a:ea typeface="等线" panose="02010600030101010101" pitchFamily="2" charset="-122"/>
              </a:rPr>
              <a:t>1</a:t>
            </a:r>
          </a:p>
          <a:p>
            <a:pPr>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共享变量</a:t>
            </a:r>
            <a:r>
              <a:rPr lang="en-US" altLang="zh-CN" kern="0" dirty="0" err="1">
                <a:latin typeface="等线" panose="02010600030101010101" pitchFamily="2" charset="-122"/>
                <a:ea typeface="等线" panose="02010600030101010101" pitchFamily="2" charset="-122"/>
              </a:rPr>
              <a:t>readcount</a:t>
            </a:r>
            <a:r>
              <a:rPr lang="zh-CN" altLang="en-US" kern="0" dirty="0">
                <a:latin typeface="等线" panose="02010600030101010101" pitchFamily="2" charset="-122"/>
                <a:ea typeface="等线" panose="02010600030101010101" pitchFamily="2" charset="-122"/>
              </a:rPr>
              <a:t>，用于记录当前正在读数据集的读进程数目，初值为</a:t>
            </a:r>
            <a:r>
              <a:rPr lang="en-US" altLang="zh-CN" kern="0" dirty="0">
                <a:latin typeface="等线" panose="02010600030101010101" pitchFamily="2" charset="-122"/>
                <a:ea typeface="等线" panose="02010600030101010101" pitchFamily="2" charset="-122"/>
              </a:rPr>
              <a:t>0</a:t>
            </a:r>
          </a:p>
          <a:p>
            <a:pPr>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写互斥信号量</a:t>
            </a:r>
            <a:r>
              <a:rPr lang="en-US" altLang="zh-CN" kern="0" dirty="0">
                <a:latin typeface="等线" panose="02010600030101010101" pitchFamily="2" charset="-122"/>
                <a:ea typeface="等线" panose="02010600030101010101" pitchFamily="2" charset="-122"/>
              </a:rPr>
              <a:t>writer</a:t>
            </a:r>
            <a:r>
              <a:rPr lang="zh-CN" altLang="en-US" kern="0" dirty="0">
                <a:latin typeface="等线" panose="02010600030101010101" pitchFamily="2" charset="-122"/>
                <a:ea typeface="等线" panose="02010600030101010101" pitchFamily="2" charset="-122"/>
              </a:rPr>
              <a:t>，用于实现写进程与读进程的互斥以及写进程与写进程的互斥，其初值为</a:t>
            </a:r>
            <a:r>
              <a:rPr lang="en-US" altLang="zh-CN" kern="0" dirty="0">
                <a:latin typeface="等线" panose="02010600030101010101" pitchFamily="2" charset="-122"/>
                <a:ea typeface="等线" panose="02010600030101010101" pitchFamily="2" charset="-122"/>
              </a:rPr>
              <a:t>1</a:t>
            </a:r>
            <a:endParaRPr lang="zh-CN" altLang="en-US"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4595604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读者描述</a:t>
            </a:r>
            <a:endParaRPr lang="en-US" altLang="zh-CN" dirty="0">
              <a:latin typeface="等线" panose="02010600030101010101" pitchFamily="2" charset="-122"/>
              <a:ea typeface="等线" panose="02010600030101010101" pitchFamily="2" charset="-122"/>
            </a:endParaRPr>
          </a:p>
        </p:txBody>
      </p:sp>
      <p:sp>
        <p:nvSpPr>
          <p:cNvPr id="3" name="Rectangle 3">
            <a:extLst>
              <a:ext uri="{FF2B5EF4-FFF2-40B4-BE49-F238E27FC236}">
                <a16:creationId xmlns:a16="http://schemas.microsoft.com/office/drawing/2014/main" id="{DBC58E88-32AD-7676-1768-6628754927B3}"/>
              </a:ext>
            </a:extLst>
          </p:cNvPr>
          <p:cNvSpPr txBox="1">
            <a:spLocks noChangeArrowheads="1"/>
          </p:cNvSpPr>
          <p:nvPr/>
        </p:nvSpPr>
        <p:spPr bwMode="auto">
          <a:xfrm>
            <a:off x="1182688" y="1619250"/>
            <a:ext cx="7772400" cy="4306888"/>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p(mutex)；</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if (</a:t>
            </a:r>
            <a:r>
              <a:rPr lang="en-US" altLang="zh-CN" sz="2800" kern="0" dirty="0" err="1">
                <a:latin typeface="等线" panose="02010600030101010101" pitchFamily="2" charset="-122"/>
                <a:ea typeface="等线" panose="02010600030101010101" pitchFamily="2" charset="-122"/>
              </a:rPr>
              <a:t>readcount</a:t>
            </a:r>
            <a:r>
              <a:rPr lang="en-US" altLang="zh-CN" sz="2800" kern="0" dirty="0">
                <a:latin typeface="等线" panose="02010600030101010101" pitchFamily="2" charset="-122"/>
                <a:ea typeface="等线" panose="02010600030101010101" pitchFamily="2" charset="-122"/>
              </a:rPr>
              <a:t>=</a:t>
            </a:r>
            <a:r>
              <a:rPr lang="en-US" altLang="zh-CN" sz="2800" kern="0" dirty="0">
                <a:latin typeface="等线" panose="02010600030101010101" pitchFamily="2" charset="-122"/>
                <a:ea typeface="等线" panose="02010600030101010101" pitchFamily="2" charset="-122"/>
                <a:cs typeface="Arial" panose="020B0604020202020204" pitchFamily="34" charset="0"/>
              </a:rPr>
              <a:t>=</a:t>
            </a:r>
            <a:r>
              <a:rPr lang="en-US" altLang="zh-CN" sz="2800" kern="0" dirty="0">
                <a:latin typeface="等线" panose="02010600030101010101" pitchFamily="2" charset="-122"/>
                <a:ea typeface="等线" panose="02010600030101010101" pitchFamily="2" charset="-122"/>
              </a:rPr>
              <a:t>0) p(writer)；</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a:t>
            </a:r>
            <a:r>
              <a:rPr lang="en-US" altLang="zh-CN" sz="2800" kern="0" dirty="0" err="1">
                <a:latin typeface="等线" panose="02010600030101010101" pitchFamily="2" charset="-122"/>
                <a:ea typeface="等线" panose="02010600030101010101" pitchFamily="2" charset="-122"/>
              </a:rPr>
              <a:t>readcount</a:t>
            </a:r>
            <a:r>
              <a:rPr lang="en-US" altLang="zh-CN" sz="2800" kern="0" dirty="0">
                <a:latin typeface="等线" panose="02010600030101010101" pitchFamily="2" charset="-122"/>
                <a:ea typeface="等线" panose="02010600030101010101" pitchFamily="2" charset="-122"/>
              </a:rPr>
              <a:t>=readcount+1；</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v(mutex)；</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a:t>
            </a:r>
            <a:r>
              <a:rPr lang="zh-CN" altLang="en-US" sz="2800" kern="0" dirty="0">
                <a:latin typeface="等线" panose="02010600030101010101" pitchFamily="2" charset="-122"/>
                <a:ea typeface="等线" panose="02010600030101010101" pitchFamily="2" charset="-122"/>
              </a:rPr>
              <a:t>读数据集；</a:t>
            </a:r>
          </a:p>
          <a:p>
            <a:pPr algn="just">
              <a:lnSpc>
                <a:spcPct val="90000"/>
              </a:lnSpc>
              <a:buFont typeface="Wingdings" panose="05000000000000000000" pitchFamily="2" charset="2"/>
              <a:buNone/>
            </a:pPr>
            <a:r>
              <a:rPr lang="zh-CN" altLang="en-US" sz="2800" kern="0" dirty="0">
                <a:latin typeface="等线" panose="02010600030101010101" pitchFamily="2" charset="-122"/>
                <a:ea typeface="等线" panose="02010600030101010101" pitchFamily="2" charset="-122"/>
              </a:rPr>
              <a:t>            </a:t>
            </a:r>
            <a:r>
              <a:rPr lang="en-US" altLang="zh-CN" sz="2800" kern="0" dirty="0">
                <a:latin typeface="等线" panose="02010600030101010101" pitchFamily="2" charset="-122"/>
                <a:ea typeface="等线" panose="02010600030101010101" pitchFamily="2" charset="-122"/>
              </a:rPr>
              <a:t>p(mutex) ；</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a:t>
            </a:r>
            <a:r>
              <a:rPr lang="en-US" altLang="zh-CN" sz="2800" kern="0" dirty="0" err="1">
                <a:latin typeface="等线" panose="02010600030101010101" pitchFamily="2" charset="-122"/>
                <a:ea typeface="等线" panose="02010600030101010101" pitchFamily="2" charset="-122"/>
              </a:rPr>
              <a:t>readcount</a:t>
            </a:r>
            <a:r>
              <a:rPr lang="en-US" altLang="zh-CN" sz="2800" kern="0" dirty="0">
                <a:latin typeface="等线" panose="02010600030101010101" pitchFamily="2" charset="-122"/>
                <a:ea typeface="等线" panose="02010600030101010101" pitchFamily="2" charset="-122"/>
              </a:rPr>
              <a:t>=readcount-1 ；</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if (</a:t>
            </a:r>
            <a:r>
              <a:rPr lang="en-US" altLang="zh-CN" sz="2800" kern="0" dirty="0" err="1">
                <a:latin typeface="等线" panose="02010600030101010101" pitchFamily="2" charset="-122"/>
                <a:ea typeface="等线" panose="02010600030101010101" pitchFamily="2" charset="-122"/>
              </a:rPr>
              <a:t>readcount</a:t>
            </a:r>
            <a:r>
              <a:rPr lang="en-US" altLang="zh-CN" sz="2800" kern="0" dirty="0">
                <a:latin typeface="等线" panose="02010600030101010101" pitchFamily="2" charset="-122"/>
                <a:ea typeface="等线" panose="02010600030101010101" pitchFamily="2" charset="-122"/>
              </a:rPr>
              <a:t>=</a:t>
            </a:r>
            <a:r>
              <a:rPr lang="en-US" altLang="zh-CN" sz="2800" kern="0" dirty="0">
                <a:latin typeface="等线" panose="02010600030101010101" pitchFamily="2" charset="-122"/>
                <a:ea typeface="等线" panose="02010600030101010101" pitchFamily="2" charset="-122"/>
                <a:cs typeface="Arial" panose="020B0604020202020204" pitchFamily="34" charset="0"/>
              </a:rPr>
              <a:t>=</a:t>
            </a:r>
            <a:r>
              <a:rPr lang="en-US" altLang="zh-CN" sz="2800" kern="0" dirty="0">
                <a:latin typeface="等线" panose="02010600030101010101" pitchFamily="2" charset="-122"/>
                <a:ea typeface="等线" panose="02010600030101010101" pitchFamily="2" charset="-122"/>
              </a:rPr>
              <a:t>0) v(writer)；</a:t>
            </a:r>
          </a:p>
          <a:p>
            <a:pPr algn="just">
              <a:lnSpc>
                <a:spcPct val="90000"/>
              </a:lnSpc>
              <a:buFont typeface="Wingdings" panose="05000000000000000000" pitchFamily="2" charset="2"/>
              <a:buNone/>
            </a:pPr>
            <a:r>
              <a:rPr lang="en-US" altLang="zh-CN" sz="2800" kern="0" dirty="0">
                <a:latin typeface="等线" panose="02010600030101010101" pitchFamily="2" charset="-122"/>
                <a:ea typeface="等线" panose="02010600030101010101" pitchFamily="2" charset="-122"/>
              </a:rPr>
              <a:t>            v(mutex)；</a:t>
            </a:r>
            <a:endParaRPr lang="zh-CN" altLang="en-US" sz="2800" kern="0" dirty="0">
              <a:latin typeface="等线" panose="02010600030101010101" pitchFamily="2" charset="-122"/>
              <a:ea typeface="等线" panose="02010600030101010101" pitchFamily="2" charset="-122"/>
            </a:endParaRPr>
          </a:p>
        </p:txBody>
      </p:sp>
      <p:sp>
        <p:nvSpPr>
          <p:cNvPr id="4" name="Line 4">
            <a:extLst>
              <a:ext uri="{FF2B5EF4-FFF2-40B4-BE49-F238E27FC236}">
                <a16:creationId xmlns:a16="http://schemas.microsoft.com/office/drawing/2014/main" id="{F9730CF8-CEA0-6710-07A5-074510F5EE77}"/>
              </a:ext>
            </a:extLst>
          </p:cNvPr>
          <p:cNvSpPr>
            <a:spLocks noChangeShapeType="1"/>
          </p:cNvSpPr>
          <p:nvPr/>
        </p:nvSpPr>
        <p:spPr bwMode="auto">
          <a:xfrm>
            <a:off x="3276600" y="1125538"/>
            <a:ext cx="0" cy="557212"/>
          </a:xfrm>
          <a:prstGeom prst="line">
            <a:avLst/>
          </a:prstGeom>
          <a:noFill/>
          <a:ln w="317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5" name="Line 5">
            <a:extLst>
              <a:ext uri="{FF2B5EF4-FFF2-40B4-BE49-F238E27FC236}">
                <a16:creationId xmlns:a16="http://schemas.microsoft.com/office/drawing/2014/main" id="{6A3F5131-9405-8DCD-2963-2A9235AE2435}"/>
              </a:ext>
            </a:extLst>
          </p:cNvPr>
          <p:cNvSpPr>
            <a:spLocks noChangeShapeType="1"/>
          </p:cNvSpPr>
          <p:nvPr/>
        </p:nvSpPr>
        <p:spPr bwMode="auto">
          <a:xfrm>
            <a:off x="3352800" y="5870575"/>
            <a:ext cx="0" cy="207963"/>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6" name="Line 6">
            <a:extLst>
              <a:ext uri="{FF2B5EF4-FFF2-40B4-BE49-F238E27FC236}">
                <a16:creationId xmlns:a16="http://schemas.microsoft.com/office/drawing/2014/main" id="{62135321-BFF9-4592-5FD3-A3B213B5C3CC}"/>
              </a:ext>
            </a:extLst>
          </p:cNvPr>
          <p:cNvSpPr>
            <a:spLocks noChangeShapeType="1"/>
          </p:cNvSpPr>
          <p:nvPr/>
        </p:nvSpPr>
        <p:spPr bwMode="auto">
          <a:xfrm flipH="1">
            <a:off x="1517650" y="6078538"/>
            <a:ext cx="1835150" cy="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7" name="Line 7">
            <a:extLst>
              <a:ext uri="{FF2B5EF4-FFF2-40B4-BE49-F238E27FC236}">
                <a16:creationId xmlns:a16="http://schemas.microsoft.com/office/drawing/2014/main" id="{22AD55BD-45ED-2202-C1C3-492C32E0C95E}"/>
              </a:ext>
            </a:extLst>
          </p:cNvPr>
          <p:cNvSpPr>
            <a:spLocks noChangeShapeType="1"/>
          </p:cNvSpPr>
          <p:nvPr/>
        </p:nvSpPr>
        <p:spPr bwMode="auto">
          <a:xfrm flipV="1">
            <a:off x="1524000" y="1354138"/>
            <a:ext cx="0" cy="4675187"/>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8" name="Line 8">
            <a:extLst>
              <a:ext uri="{FF2B5EF4-FFF2-40B4-BE49-F238E27FC236}">
                <a16:creationId xmlns:a16="http://schemas.microsoft.com/office/drawing/2014/main" id="{38C8648B-2223-C29F-FD98-B4E91B15EFCF}"/>
              </a:ext>
            </a:extLst>
          </p:cNvPr>
          <p:cNvSpPr>
            <a:spLocks noChangeShapeType="1"/>
          </p:cNvSpPr>
          <p:nvPr/>
        </p:nvSpPr>
        <p:spPr bwMode="auto">
          <a:xfrm>
            <a:off x="1524000" y="1354138"/>
            <a:ext cx="1752600" cy="0"/>
          </a:xfrm>
          <a:prstGeom prst="line">
            <a:avLst/>
          </a:prstGeom>
          <a:noFill/>
          <a:ln w="317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6057875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5"/>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499"/>
                                          </p:stCondLst>
                                        </p:cTn>
                                        <p:tgtEl>
                                          <p:spTgt spid="6"/>
                                        </p:tgtEl>
                                        <p:attrNameLst>
                                          <p:attrName>style.visibility</p:attrName>
                                        </p:attrNameLst>
                                      </p:cBhvr>
                                      <p:to>
                                        <p:strVal val="visible"/>
                                      </p:to>
                                    </p:set>
                                  </p:childTnLst>
                                </p:cTn>
                              </p:par>
                            </p:childTnLst>
                          </p:cTn>
                        </p:par>
                        <p:par>
                          <p:cTn id="68" fill="hold">
                            <p:stCondLst>
                              <p:cond delay="1000"/>
                            </p:stCondLst>
                            <p:childTnLst>
                              <p:par>
                                <p:cTn id="69" presetID="1" presetClass="entr" presetSubtype="0" fill="hold" nodeType="afterEffect">
                                  <p:stCondLst>
                                    <p:cond delay="0"/>
                                  </p:stCondLst>
                                  <p:childTnLst>
                                    <p:set>
                                      <p:cBhvr>
                                        <p:cTn id="70" dur="1" fill="hold">
                                          <p:stCondLst>
                                            <p:cond delay="499"/>
                                          </p:stCondLst>
                                        </p:cTn>
                                        <p:tgtEl>
                                          <p:spTgt spid="7"/>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nodeType="afterEffect">
                                  <p:stCondLst>
                                    <p:cond delay="0"/>
                                  </p:stCondLst>
                                  <p:childTnLst>
                                    <p:set>
                                      <p:cBhvr>
                                        <p:cTn id="73"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同步（实例）</a:t>
            </a:r>
            <a:endParaRPr lang="en-US" altLang="zh-CN" dirty="0">
              <a:latin typeface="等线" panose="02010600030101010101" pitchFamily="2" charset="-122"/>
              <a:ea typeface="等线" panose="02010600030101010101" pitchFamily="2" charset="-122"/>
            </a:endParaRPr>
          </a:p>
        </p:txBody>
      </p:sp>
      <p:sp>
        <p:nvSpPr>
          <p:cNvPr id="11" name="Rectangle 2">
            <a:extLst>
              <a:ext uri="{FF2B5EF4-FFF2-40B4-BE49-F238E27FC236}">
                <a16:creationId xmlns:a16="http://schemas.microsoft.com/office/drawing/2014/main" id="{A8128C8A-EE63-C18E-EF98-3321DD1A9755}"/>
              </a:ext>
            </a:extLst>
          </p:cNvPr>
          <p:cNvSpPr>
            <a:spLocks noChangeArrowheads="1"/>
          </p:cNvSpPr>
          <p:nvPr/>
        </p:nvSpPr>
        <p:spPr bwMode="auto">
          <a:xfrm>
            <a:off x="1447800" y="1571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1414541A-8B44-FC78-B549-EB5B98EDADB0}"/>
              </a:ext>
            </a:extLst>
          </p:cNvPr>
          <p:cNvGraphicFramePr>
            <a:graphicFrameLocks noChangeAspect="1"/>
          </p:cNvGraphicFramePr>
          <p:nvPr>
            <p:extLst>
              <p:ext uri="{D42A27DB-BD31-4B8C-83A1-F6EECF244321}">
                <p14:modId xmlns:p14="http://schemas.microsoft.com/office/powerpoint/2010/main" val="756653547"/>
              </p:ext>
            </p:extLst>
          </p:nvPr>
        </p:nvGraphicFramePr>
        <p:xfrm>
          <a:off x="1905000" y="2732953"/>
          <a:ext cx="5077575" cy="4066230"/>
        </p:xfrm>
        <a:graphic>
          <a:graphicData uri="http://schemas.openxmlformats.org/presentationml/2006/ole">
            <mc:AlternateContent xmlns:mc="http://schemas.openxmlformats.org/markup-compatibility/2006">
              <mc:Choice xmlns:v="urn:schemas-microsoft-com:vml" Requires="v">
                <p:oleObj name="Visio" r:id="rId2" imgW="7219820" imgH="5772358" progId="Visio.Drawing.15">
                  <p:embed/>
                </p:oleObj>
              </mc:Choice>
              <mc:Fallback>
                <p:oleObj name="Visio" r:id="rId2" imgW="7219820" imgH="5772358"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32953"/>
                        <a:ext cx="5077575" cy="4066230"/>
                      </a:xfrm>
                      <a:prstGeom prst="rect">
                        <a:avLst/>
                      </a:prstGeom>
                      <a:noFill/>
                    </p:spPr>
                  </p:pic>
                </p:oleObj>
              </mc:Fallback>
            </mc:AlternateContent>
          </a:graphicData>
        </a:graphic>
      </p:graphicFrame>
      <p:sp>
        <p:nvSpPr>
          <p:cNvPr id="13" name="文本占位符 340994">
            <a:extLst>
              <a:ext uri="{FF2B5EF4-FFF2-40B4-BE49-F238E27FC236}">
                <a16:creationId xmlns:a16="http://schemas.microsoft.com/office/drawing/2014/main" id="{F8F9D98F-01CA-EA44-6317-0FDD052D3764}"/>
              </a:ext>
            </a:extLst>
          </p:cNvPr>
          <p:cNvSpPr txBox="1">
            <a:spLocks/>
          </p:cNvSpPr>
          <p:nvPr/>
        </p:nvSpPr>
        <p:spPr bwMode="auto">
          <a:xfrm>
            <a:off x="396875" y="971329"/>
            <a:ext cx="7896225" cy="1154702"/>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高性能网络接口卡中对数据流的处理用到了大量的同步操作</a:t>
            </a:r>
            <a:endParaRPr lang="en-US" altLang="zh-CN" kern="0" dirty="0">
              <a:latin typeface="等线" panose="02010600030101010101" pitchFamily="2" charset="-122"/>
              <a:ea typeface="等线" panose="02010600030101010101" pitchFamily="2" charset="-122"/>
            </a:endParaRPr>
          </a:p>
          <a:p>
            <a:pPr lvl="1">
              <a:lnSpc>
                <a:spcPct val="150000"/>
              </a:lnSpc>
              <a:buFont typeface="Wingdings" panose="05000000000000000000" pitchFamily="2" charset="2"/>
              <a:buChar char="n"/>
            </a:pPr>
            <a:r>
              <a:rPr lang="zh-CN" altLang="en-US" b="0" kern="0" dirty="0">
                <a:latin typeface="等线" panose="02010600030101010101" pitchFamily="2" charset="-122"/>
                <a:ea typeface="等线" panose="02010600030101010101" pitchFamily="2" charset="-122"/>
              </a:rPr>
              <a:t>每两个流水级之间都会涉及到多个硬件线程的数据同步</a:t>
            </a:r>
          </a:p>
          <a:p>
            <a:pPr lvl="1">
              <a:lnSpc>
                <a:spcPct val="150000"/>
              </a:lnSpc>
              <a:buFont typeface="Wingdings" panose="05000000000000000000" pitchFamily="2" charset="2"/>
              <a:buChar char="n"/>
            </a:pPr>
            <a:endParaRPr lang="en-US" altLang="zh-CN" kern="0" dirty="0">
              <a:latin typeface="等线" panose="02010600030101010101" pitchFamily="2" charset="-122"/>
              <a:ea typeface="等线" panose="02010600030101010101" pitchFamily="2" charset="-122"/>
            </a:endParaRPr>
          </a:p>
        </p:txBody>
      </p:sp>
      <p:sp>
        <p:nvSpPr>
          <p:cNvPr id="14" name="椭圆 13">
            <a:extLst>
              <a:ext uri="{FF2B5EF4-FFF2-40B4-BE49-F238E27FC236}">
                <a16:creationId xmlns:a16="http://schemas.microsoft.com/office/drawing/2014/main" id="{35B5EBDC-B02D-5614-E12B-3B2D41A18402}"/>
              </a:ext>
            </a:extLst>
          </p:cNvPr>
          <p:cNvSpPr/>
          <p:nvPr/>
        </p:nvSpPr>
        <p:spPr bwMode="auto">
          <a:xfrm>
            <a:off x="2971800" y="4232668"/>
            <a:ext cx="2590800" cy="1559986"/>
          </a:xfrm>
          <a:prstGeom prst="ellipse">
            <a:avLst/>
          </a:prstGeom>
          <a:noFill/>
          <a:ln w="12700">
            <a:solidFill>
              <a:schemeClr val="tx1"/>
            </a:solidFill>
            <a:round/>
          </a:ln>
        </p:spPr>
        <p:txBody>
          <a:bodyPr wrap="square" rtlCol="0" anchor="ctr">
            <a:spAutoFit/>
          </a:bodyPr>
          <a:lstStyle/>
          <a:p>
            <a:pPr algn="ctr"/>
            <a:endParaRPr lang="zh-CN" altLang="en-US"/>
          </a:p>
        </p:txBody>
      </p:sp>
      <p:sp>
        <p:nvSpPr>
          <p:cNvPr id="15" name="椭圆 14">
            <a:extLst>
              <a:ext uri="{FF2B5EF4-FFF2-40B4-BE49-F238E27FC236}">
                <a16:creationId xmlns:a16="http://schemas.microsoft.com/office/drawing/2014/main" id="{1E74F87C-F13E-6118-10C0-9A2059E4E105}"/>
              </a:ext>
            </a:extLst>
          </p:cNvPr>
          <p:cNvSpPr/>
          <p:nvPr/>
        </p:nvSpPr>
        <p:spPr bwMode="auto">
          <a:xfrm>
            <a:off x="4750903" y="3037753"/>
            <a:ext cx="1959429" cy="1371600"/>
          </a:xfrm>
          <a:prstGeom prst="ellipse">
            <a:avLst/>
          </a:prstGeom>
          <a:noFill/>
          <a:ln w="12700">
            <a:solidFill>
              <a:schemeClr val="tx1"/>
            </a:solidFill>
            <a:round/>
          </a:ln>
        </p:spPr>
        <p:txBody>
          <a:bodyPr wrap="square" rtlCol="0" anchor="ctr">
            <a:spAutoFit/>
          </a:bodyPr>
          <a:lstStyle/>
          <a:p>
            <a:pPr algn="ctr"/>
            <a:endParaRPr lang="zh-CN" altLang="en-US"/>
          </a:p>
        </p:txBody>
      </p:sp>
      <p:sp>
        <p:nvSpPr>
          <p:cNvPr id="16" name="椭圆 15">
            <a:extLst>
              <a:ext uri="{FF2B5EF4-FFF2-40B4-BE49-F238E27FC236}">
                <a16:creationId xmlns:a16="http://schemas.microsoft.com/office/drawing/2014/main" id="{4BEEC0C0-ABFA-46CB-197E-84AB0592F670}"/>
              </a:ext>
            </a:extLst>
          </p:cNvPr>
          <p:cNvSpPr/>
          <p:nvPr/>
        </p:nvSpPr>
        <p:spPr bwMode="auto">
          <a:xfrm>
            <a:off x="1828800" y="3190153"/>
            <a:ext cx="1524000" cy="1066800"/>
          </a:xfrm>
          <a:prstGeom prst="ellipse">
            <a:avLst/>
          </a:prstGeom>
          <a:noFill/>
          <a:ln w="12700">
            <a:solidFill>
              <a:schemeClr val="tx1"/>
            </a:solidFill>
            <a:round/>
          </a:ln>
        </p:spPr>
        <p:txBody>
          <a:bodyPr wrap="none" rtlCol="0" anchor="ctr">
            <a:spAutoFit/>
          </a:bodyPr>
          <a:lstStyle/>
          <a:p>
            <a:pPr algn="ctr"/>
            <a:endParaRPr lang="zh-CN" altLang="en-US"/>
          </a:p>
        </p:txBody>
      </p:sp>
      <p:sp>
        <p:nvSpPr>
          <p:cNvPr id="18" name="文本框 17">
            <a:extLst>
              <a:ext uri="{FF2B5EF4-FFF2-40B4-BE49-F238E27FC236}">
                <a16:creationId xmlns:a16="http://schemas.microsoft.com/office/drawing/2014/main" id="{1C44015C-7E88-B2B7-139C-080A8FFD7C97}"/>
              </a:ext>
            </a:extLst>
          </p:cNvPr>
          <p:cNvSpPr txBox="1"/>
          <p:nvPr/>
        </p:nvSpPr>
        <p:spPr>
          <a:xfrm>
            <a:off x="670892" y="4256953"/>
            <a:ext cx="2028665" cy="830997"/>
          </a:xfrm>
          <a:prstGeom prst="rect">
            <a:avLst/>
          </a:prstGeom>
          <a:noFill/>
        </p:spPr>
        <p:txBody>
          <a:bodyPr wrap="square">
            <a:spAutoFit/>
          </a:bodyPr>
          <a:lstStyle/>
          <a:p>
            <a:r>
              <a:rPr lang="zh-CN" altLang="en-US" kern="0" dirty="0">
                <a:latin typeface="等线" panose="02010600030101010101" pitchFamily="2" charset="-122"/>
                <a:ea typeface="等线" panose="02010600030101010101" pitchFamily="2" charset="-122"/>
              </a:rPr>
              <a:t>网络命令生成</a:t>
            </a:r>
            <a:endParaRPr lang="en-US" altLang="zh-CN" kern="0" dirty="0">
              <a:latin typeface="等线" panose="02010600030101010101" pitchFamily="2" charset="-122"/>
              <a:ea typeface="等线" panose="02010600030101010101" pitchFamily="2" charset="-122"/>
            </a:endParaRPr>
          </a:p>
          <a:p>
            <a:r>
              <a:rPr lang="zh-CN" altLang="en-US" kern="0" dirty="0">
                <a:latin typeface="等线" panose="02010600030101010101" pitchFamily="2" charset="-122"/>
                <a:ea typeface="等线" panose="02010600030101010101" pitchFamily="2" charset="-122"/>
              </a:rPr>
              <a:t>（生产者）</a:t>
            </a:r>
            <a:endParaRPr lang="zh-CN" altLang="en-US" dirty="0"/>
          </a:p>
        </p:txBody>
      </p:sp>
      <p:sp>
        <p:nvSpPr>
          <p:cNvPr id="19" name="文本框 18">
            <a:extLst>
              <a:ext uri="{FF2B5EF4-FFF2-40B4-BE49-F238E27FC236}">
                <a16:creationId xmlns:a16="http://schemas.microsoft.com/office/drawing/2014/main" id="{9EE28A97-EA7E-101F-B381-82A47A192A78}"/>
              </a:ext>
            </a:extLst>
          </p:cNvPr>
          <p:cNvSpPr txBox="1"/>
          <p:nvPr/>
        </p:nvSpPr>
        <p:spPr>
          <a:xfrm>
            <a:off x="6733013" y="3723553"/>
            <a:ext cx="2028665" cy="830997"/>
          </a:xfrm>
          <a:prstGeom prst="rect">
            <a:avLst/>
          </a:prstGeom>
          <a:noFill/>
        </p:spPr>
        <p:txBody>
          <a:bodyPr wrap="square">
            <a:spAutoFit/>
          </a:bodyPr>
          <a:lstStyle/>
          <a:p>
            <a:r>
              <a:rPr lang="zh-CN" altLang="en-US" kern="0" dirty="0">
                <a:latin typeface="等线" panose="02010600030101010101" pitchFamily="2" charset="-122"/>
                <a:ea typeface="等线" panose="02010600030101010101" pitchFamily="2" charset="-122"/>
              </a:rPr>
              <a:t>网络数据打包</a:t>
            </a:r>
            <a:endParaRPr lang="en-US" altLang="zh-CN" kern="0" dirty="0">
              <a:latin typeface="等线" panose="02010600030101010101" pitchFamily="2" charset="-122"/>
              <a:ea typeface="等线" panose="02010600030101010101" pitchFamily="2" charset="-122"/>
            </a:endParaRPr>
          </a:p>
          <a:p>
            <a:r>
              <a:rPr lang="zh-CN" altLang="en-US" kern="0" dirty="0">
                <a:latin typeface="等线" panose="02010600030101010101" pitchFamily="2" charset="-122"/>
                <a:ea typeface="等线" panose="02010600030101010101" pitchFamily="2" charset="-122"/>
              </a:rPr>
              <a:t>（消费者）</a:t>
            </a:r>
          </a:p>
        </p:txBody>
      </p:sp>
      <p:sp>
        <p:nvSpPr>
          <p:cNvPr id="20" name="文本框 19">
            <a:extLst>
              <a:ext uri="{FF2B5EF4-FFF2-40B4-BE49-F238E27FC236}">
                <a16:creationId xmlns:a16="http://schemas.microsoft.com/office/drawing/2014/main" id="{23D2D73B-A2EE-88D8-21DE-DBBC10C6300C}"/>
              </a:ext>
            </a:extLst>
          </p:cNvPr>
          <p:cNvSpPr txBox="1"/>
          <p:nvPr/>
        </p:nvSpPr>
        <p:spPr>
          <a:xfrm>
            <a:off x="5258255" y="5436522"/>
            <a:ext cx="2361745" cy="830997"/>
          </a:xfrm>
          <a:prstGeom prst="rect">
            <a:avLst/>
          </a:prstGeom>
          <a:noFill/>
        </p:spPr>
        <p:txBody>
          <a:bodyPr wrap="square">
            <a:spAutoFit/>
          </a:bodyPr>
          <a:lstStyle/>
          <a:p>
            <a:r>
              <a:rPr lang="zh-CN" altLang="en-US" kern="0" dirty="0">
                <a:latin typeface="等线" panose="02010600030101010101" pitchFamily="2" charset="-122"/>
                <a:ea typeface="等线" panose="02010600030101010101" pitchFamily="2" charset="-122"/>
              </a:rPr>
              <a:t>网络数据缓存</a:t>
            </a:r>
            <a:endParaRPr lang="en-US" altLang="zh-CN" kern="0" dirty="0">
              <a:latin typeface="等线" panose="02010600030101010101" pitchFamily="2" charset="-122"/>
              <a:ea typeface="等线" panose="02010600030101010101" pitchFamily="2" charset="-122"/>
            </a:endParaRPr>
          </a:p>
          <a:p>
            <a:r>
              <a:rPr lang="zh-CN" altLang="en-US" kern="0" dirty="0">
                <a:latin typeface="等线" panose="02010600030101010101" pitchFamily="2" charset="-122"/>
                <a:ea typeface="等线" panose="02010600030101010101" pitchFamily="2" charset="-122"/>
              </a:rPr>
              <a:t>（同步缓冲区）</a:t>
            </a:r>
          </a:p>
        </p:txBody>
      </p:sp>
    </p:spTree>
    <p:extLst>
      <p:ext uri="{BB962C8B-B14F-4D97-AF65-F5344CB8AC3E}">
        <p14:creationId xmlns:p14="http://schemas.microsoft.com/office/powerpoint/2010/main" val="3750334889"/>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写者描述</a:t>
            </a:r>
            <a:endParaRPr lang="en-US" altLang="zh-CN" dirty="0">
              <a:latin typeface="等线" panose="02010600030101010101" pitchFamily="2" charset="-122"/>
              <a:ea typeface="等线" panose="02010600030101010101" pitchFamily="2" charset="-122"/>
            </a:endParaRPr>
          </a:p>
        </p:txBody>
      </p:sp>
      <p:sp>
        <p:nvSpPr>
          <p:cNvPr id="8" name="Rectangle 3">
            <a:extLst>
              <a:ext uri="{FF2B5EF4-FFF2-40B4-BE49-F238E27FC236}">
                <a16:creationId xmlns:a16="http://schemas.microsoft.com/office/drawing/2014/main" id="{57F05598-E3D7-392F-075D-8E75B7C21FF5}"/>
              </a:ext>
            </a:extLst>
          </p:cNvPr>
          <p:cNvSpPr txBox="1">
            <a:spLocks noChangeArrowheads="1"/>
          </p:cNvSpPr>
          <p:nvPr/>
        </p:nvSpPr>
        <p:spPr bwMode="auto">
          <a:xfrm>
            <a:off x="1371600" y="1302544"/>
            <a:ext cx="3505197" cy="243839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buFont typeface="Wingdings" panose="05000000000000000000" pitchFamily="2" charset="2"/>
              <a:buNone/>
            </a:pPr>
            <a:r>
              <a:rPr lang="zh-CN" altLang="en-US" kern="0" dirty="0">
                <a:latin typeface="等线" panose="02010600030101010101" pitchFamily="2" charset="-122"/>
                <a:ea typeface="等线" panose="02010600030101010101" pitchFamily="2" charset="-122"/>
              </a:rPr>
              <a:t>           </a:t>
            </a:r>
          </a:p>
          <a:p>
            <a:pPr algn="just">
              <a:lnSpc>
                <a:spcPct val="150000"/>
              </a:lnSpc>
              <a:buFont typeface="Wingdings" panose="05000000000000000000" pitchFamily="2" charset="2"/>
              <a:buNone/>
            </a:pPr>
            <a:r>
              <a:rPr lang="zh-CN" altLang="en-US" kern="0" dirty="0">
                <a:latin typeface="等线" panose="02010600030101010101" pitchFamily="2" charset="-122"/>
                <a:ea typeface="等线" panose="02010600030101010101" pitchFamily="2" charset="-122"/>
              </a:rPr>
              <a:t>             </a:t>
            </a:r>
            <a:r>
              <a:rPr lang="en-US" altLang="zh-CN" kern="0" dirty="0">
                <a:latin typeface="等线" panose="02010600030101010101" pitchFamily="2" charset="-122"/>
                <a:ea typeface="等线" panose="02010600030101010101" pitchFamily="2" charset="-122"/>
              </a:rPr>
              <a:t>	p(writer)；</a:t>
            </a:r>
          </a:p>
          <a:p>
            <a:pPr algn="just">
              <a:lnSpc>
                <a:spcPct val="150000"/>
              </a:lnSpc>
              <a:buFont typeface="Wingdings" panose="05000000000000000000" pitchFamily="2" charset="2"/>
              <a:buNone/>
            </a:pPr>
            <a:r>
              <a:rPr lang="en-US" altLang="zh-CN" kern="0" dirty="0">
                <a:latin typeface="等线" panose="02010600030101010101" pitchFamily="2" charset="-122"/>
                <a:ea typeface="等线" panose="02010600030101010101" pitchFamily="2" charset="-122"/>
              </a:rPr>
              <a:t>             	</a:t>
            </a:r>
            <a:r>
              <a:rPr lang="zh-CN" altLang="en-US" kern="0" dirty="0">
                <a:latin typeface="等线" panose="02010600030101010101" pitchFamily="2" charset="-122"/>
                <a:ea typeface="等线" panose="02010600030101010101" pitchFamily="2" charset="-122"/>
              </a:rPr>
              <a:t>写数据集；</a:t>
            </a:r>
          </a:p>
          <a:p>
            <a:pPr algn="just">
              <a:lnSpc>
                <a:spcPct val="150000"/>
              </a:lnSpc>
              <a:buFont typeface="Wingdings" panose="05000000000000000000" pitchFamily="2" charset="2"/>
              <a:buNone/>
            </a:pPr>
            <a:r>
              <a:rPr lang="zh-CN" altLang="en-US" kern="0" dirty="0">
                <a:latin typeface="等线" panose="02010600030101010101" pitchFamily="2" charset="-122"/>
                <a:ea typeface="等线" panose="02010600030101010101" pitchFamily="2" charset="-122"/>
              </a:rPr>
              <a:t>             </a:t>
            </a:r>
            <a:r>
              <a:rPr lang="en-US" altLang="zh-CN" kern="0" dirty="0">
                <a:latin typeface="等线" panose="02010600030101010101" pitchFamily="2" charset="-122"/>
                <a:ea typeface="等线" panose="02010600030101010101" pitchFamily="2" charset="-122"/>
              </a:rPr>
              <a:t>	v(writer)；</a:t>
            </a:r>
            <a:endParaRPr lang="zh-CN" altLang="en-US" kern="0" dirty="0">
              <a:latin typeface="等线" panose="02010600030101010101" pitchFamily="2" charset="-122"/>
              <a:ea typeface="等线" panose="02010600030101010101" pitchFamily="2" charset="-122"/>
            </a:endParaRPr>
          </a:p>
        </p:txBody>
      </p:sp>
      <p:sp>
        <p:nvSpPr>
          <p:cNvPr id="9" name="Line 4">
            <a:extLst>
              <a:ext uri="{FF2B5EF4-FFF2-40B4-BE49-F238E27FC236}">
                <a16:creationId xmlns:a16="http://schemas.microsoft.com/office/drawing/2014/main" id="{DA2D2093-BAFA-6F24-1122-5F0E537D686B}"/>
              </a:ext>
            </a:extLst>
          </p:cNvPr>
          <p:cNvSpPr>
            <a:spLocks noChangeShapeType="1"/>
          </p:cNvSpPr>
          <p:nvPr/>
        </p:nvSpPr>
        <p:spPr bwMode="auto">
          <a:xfrm>
            <a:off x="3810000" y="1196975"/>
            <a:ext cx="0" cy="701675"/>
          </a:xfrm>
          <a:prstGeom prst="line">
            <a:avLst/>
          </a:prstGeom>
          <a:noFill/>
          <a:ln w="317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5">
            <a:extLst>
              <a:ext uri="{FF2B5EF4-FFF2-40B4-BE49-F238E27FC236}">
                <a16:creationId xmlns:a16="http://schemas.microsoft.com/office/drawing/2014/main" id="{1E4DE9B1-CFCD-2771-A3DC-FECA7EACC8BE}"/>
              </a:ext>
            </a:extLst>
          </p:cNvPr>
          <p:cNvSpPr>
            <a:spLocks noChangeShapeType="1"/>
          </p:cNvSpPr>
          <p:nvPr/>
        </p:nvSpPr>
        <p:spPr bwMode="auto">
          <a:xfrm>
            <a:off x="3892550" y="3573463"/>
            <a:ext cx="0" cy="42545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6">
            <a:extLst>
              <a:ext uri="{FF2B5EF4-FFF2-40B4-BE49-F238E27FC236}">
                <a16:creationId xmlns:a16="http://schemas.microsoft.com/office/drawing/2014/main" id="{484C0871-BED1-4AF0-D5D8-B7C7F8FAE65D}"/>
              </a:ext>
            </a:extLst>
          </p:cNvPr>
          <p:cNvSpPr>
            <a:spLocks noChangeShapeType="1"/>
          </p:cNvSpPr>
          <p:nvPr/>
        </p:nvSpPr>
        <p:spPr bwMode="auto">
          <a:xfrm flipH="1">
            <a:off x="2057400" y="4005263"/>
            <a:ext cx="1835150" cy="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7">
            <a:extLst>
              <a:ext uri="{FF2B5EF4-FFF2-40B4-BE49-F238E27FC236}">
                <a16:creationId xmlns:a16="http://schemas.microsoft.com/office/drawing/2014/main" id="{E1142F70-7ED5-302E-369C-A0B6C5A19640}"/>
              </a:ext>
            </a:extLst>
          </p:cNvPr>
          <p:cNvSpPr>
            <a:spLocks noChangeShapeType="1"/>
          </p:cNvSpPr>
          <p:nvPr/>
        </p:nvSpPr>
        <p:spPr bwMode="auto">
          <a:xfrm flipV="1">
            <a:off x="2057400" y="1557338"/>
            <a:ext cx="0" cy="24384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8">
            <a:extLst>
              <a:ext uri="{FF2B5EF4-FFF2-40B4-BE49-F238E27FC236}">
                <a16:creationId xmlns:a16="http://schemas.microsoft.com/office/drawing/2014/main" id="{65E151D6-F2B1-811B-F44F-FFEA41E7D47D}"/>
              </a:ext>
            </a:extLst>
          </p:cNvPr>
          <p:cNvSpPr>
            <a:spLocks noChangeShapeType="1"/>
          </p:cNvSpPr>
          <p:nvPr/>
        </p:nvSpPr>
        <p:spPr bwMode="auto">
          <a:xfrm>
            <a:off x="2057400" y="1557338"/>
            <a:ext cx="1752600" cy="0"/>
          </a:xfrm>
          <a:prstGeom prst="line">
            <a:avLst/>
          </a:prstGeom>
          <a:noFill/>
          <a:ln w="317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472357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additive="base">
                                        <p:cTn id="23"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 calcmode="lin" valueType="num">
                                      <p:cBhvr additive="base">
                                        <p:cTn id="29"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0"/>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499"/>
                                          </p:stCondLst>
                                        </p:cTn>
                                        <p:tgtEl>
                                          <p:spTgt spid="11"/>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499"/>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注意事项</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en-US" altLang="zh-CN" kern="0" dirty="0">
                <a:latin typeface="等线" panose="02010600030101010101" pitchFamily="2" charset="-122"/>
                <a:ea typeface="等线" panose="02010600030101010101" pitchFamily="2" charset="-122"/>
              </a:rPr>
              <a:t>mutex</a:t>
            </a:r>
            <a:r>
              <a:rPr lang="zh-CN" altLang="en-US" kern="0" dirty="0">
                <a:latin typeface="等线" panose="02010600030101010101" pitchFamily="2" charset="-122"/>
                <a:ea typeface="等线" panose="02010600030101010101" pitchFamily="2" charset="-122"/>
              </a:rPr>
              <a:t>是一个互斥信号量，用于使读进程互斥地访问共享变量</a:t>
            </a:r>
            <a:r>
              <a:rPr lang="en-US" altLang="zh-CN" kern="0" dirty="0" err="1">
                <a:latin typeface="等线" panose="02010600030101010101" pitchFamily="2" charset="-122"/>
                <a:ea typeface="等线" panose="02010600030101010101" pitchFamily="2" charset="-122"/>
              </a:rPr>
              <a:t>readcount</a:t>
            </a:r>
            <a:r>
              <a:rPr lang="zh-CN" altLang="en-US" kern="0" dirty="0">
                <a:latin typeface="等线" panose="02010600030101010101" pitchFamily="2" charset="-122"/>
                <a:ea typeface="等线" panose="02010600030101010101" pitchFamily="2" charset="-122"/>
              </a:rPr>
              <a:t>。该信号量并不表示读进程的数目，表示读进程数目的是共享变量</a:t>
            </a:r>
            <a:r>
              <a:rPr lang="en-US" altLang="zh-CN" kern="0" dirty="0" err="1">
                <a:latin typeface="等线" panose="02010600030101010101" pitchFamily="2" charset="-122"/>
                <a:ea typeface="等线" panose="02010600030101010101" pitchFamily="2" charset="-122"/>
              </a:rPr>
              <a:t>readcount</a:t>
            </a:r>
            <a:endParaRPr lang="zh-CN" altLang="en-US"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581680257"/>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哲学家进餐问题</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哲学家进餐问题描述有五个哲学家，他们的生活方式是交替地进行思考和进餐</a:t>
            </a: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哲学家们共用一张圆桌，分别坐在周围的五张椅子上，在圆桌上有五个碗和五支筷子</a:t>
            </a: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平时哲学家进行思考，饥饿时便试图取其左、右最靠近他的筷子，只有在他拿到两支筷子时才能进餐</a:t>
            </a: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进餐完毕，放下筷子又继续思考</a:t>
            </a:r>
          </a:p>
        </p:txBody>
      </p:sp>
    </p:spTree>
    <p:extLst>
      <p:ext uri="{BB962C8B-B14F-4D97-AF65-F5344CB8AC3E}">
        <p14:creationId xmlns:p14="http://schemas.microsoft.com/office/powerpoint/2010/main" val="35182024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用信号量解决哲学家进餐问题</a:t>
            </a:r>
            <a:endParaRPr lang="en-US" altLang="zh-CN" dirty="0">
              <a:latin typeface="等线" panose="02010600030101010101" pitchFamily="2" charset="-122"/>
              <a:ea typeface="等线" panose="02010600030101010101" pitchFamily="2" charset="-122"/>
            </a:endParaRPr>
          </a:p>
        </p:txBody>
      </p:sp>
      <p:sp>
        <p:nvSpPr>
          <p:cNvPr id="3" name="Rectangle 3">
            <a:extLst>
              <a:ext uri="{FF2B5EF4-FFF2-40B4-BE49-F238E27FC236}">
                <a16:creationId xmlns:a16="http://schemas.microsoft.com/office/drawing/2014/main" id="{B3B36788-6EB3-4D90-455A-2E8492FF6030}"/>
              </a:ext>
            </a:extLst>
          </p:cNvPr>
          <p:cNvSpPr txBox="1">
            <a:spLocks noChangeArrowheads="1"/>
          </p:cNvSpPr>
          <p:nvPr/>
        </p:nvSpPr>
        <p:spPr bwMode="auto">
          <a:xfrm>
            <a:off x="4268788" y="2017713"/>
            <a:ext cx="4686300" cy="4154487"/>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lnSpc>
                <a:spcPct val="150000"/>
              </a:lnSpc>
            </a:pPr>
            <a:r>
              <a:rPr lang="zh-CN" altLang="en-US" kern="0" dirty="0">
                <a:latin typeface="等线" panose="02010600030101010101" pitchFamily="2" charset="-122"/>
                <a:ea typeface="等线" panose="02010600030101010101" pitchFamily="2" charset="-122"/>
              </a:rPr>
              <a:t>用五支筷子的信号量构成信号量数组：</a:t>
            </a:r>
            <a:r>
              <a:rPr lang="en-US" altLang="zh-CN" kern="0" dirty="0">
                <a:latin typeface="等线" panose="02010600030101010101" pitchFamily="2" charset="-122"/>
                <a:ea typeface="等线" panose="02010600030101010101" pitchFamily="2" charset="-122"/>
              </a:rPr>
              <a:t>semaphore stick[5]</a:t>
            </a:r>
          </a:p>
          <a:p>
            <a:pPr algn="just">
              <a:lnSpc>
                <a:spcPct val="150000"/>
              </a:lnSpc>
            </a:pPr>
            <a:r>
              <a:rPr lang="zh-CN" altLang="en-US" kern="0" dirty="0">
                <a:latin typeface="等线" panose="02010600030101010101" pitchFamily="2" charset="-122"/>
                <a:ea typeface="等线" panose="02010600030101010101" pitchFamily="2" charset="-122"/>
              </a:rPr>
              <a:t>所有信号量初值为1</a:t>
            </a:r>
          </a:p>
        </p:txBody>
      </p:sp>
      <p:grpSp>
        <p:nvGrpSpPr>
          <p:cNvPr id="4" name="Group 4">
            <a:extLst>
              <a:ext uri="{FF2B5EF4-FFF2-40B4-BE49-F238E27FC236}">
                <a16:creationId xmlns:a16="http://schemas.microsoft.com/office/drawing/2014/main" id="{B731BCB4-6E20-81DB-9737-DDE2FC24C81D}"/>
              </a:ext>
            </a:extLst>
          </p:cNvPr>
          <p:cNvGrpSpPr>
            <a:grpSpLocks/>
          </p:cNvGrpSpPr>
          <p:nvPr/>
        </p:nvGrpSpPr>
        <p:grpSpPr bwMode="auto">
          <a:xfrm>
            <a:off x="457200" y="1641475"/>
            <a:ext cx="3811588" cy="3575050"/>
            <a:chOff x="1056" y="1924"/>
            <a:chExt cx="2401" cy="2252"/>
          </a:xfrm>
        </p:grpSpPr>
        <p:sp>
          <p:nvSpPr>
            <p:cNvPr id="5" name="Oval 5">
              <a:extLst>
                <a:ext uri="{FF2B5EF4-FFF2-40B4-BE49-F238E27FC236}">
                  <a16:creationId xmlns:a16="http://schemas.microsoft.com/office/drawing/2014/main" id="{B1DAC6B2-890C-3DE7-25AE-DE47E7ABC046}"/>
                </a:ext>
              </a:extLst>
            </p:cNvPr>
            <p:cNvSpPr>
              <a:spLocks noChangeArrowheads="1"/>
            </p:cNvSpPr>
            <p:nvPr/>
          </p:nvSpPr>
          <p:spPr bwMode="auto">
            <a:xfrm>
              <a:off x="1275" y="1924"/>
              <a:ext cx="1930" cy="1970"/>
            </a:xfrm>
            <a:prstGeom prst="ellipse">
              <a:avLst/>
            </a:prstGeom>
            <a:solidFill>
              <a:srgbClr val="FFFFFF"/>
            </a:solidFill>
            <a:ln w="34925">
              <a:solidFill>
                <a:srgbClr val="000000"/>
              </a:solidFill>
              <a:round/>
              <a:headEnd/>
              <a:tailEnd/>
            </a:ln>
          </p:spPr>
          <p:txBody>
            <a:bodyPr/>
            <a:lstStyle/>
            <a:p>
              <a:endParaRPr lang="zh-CN" altLang="en-US">
                <a:latin typeface="等线" panose="02010600030101010101" pitchFamily="2" charset="-122"/>
                <a:ea typeface="等线" panose="02010600030101010101" pitchFamily="2" charset="-122"/>
              </a:endParaRPr>
            </a:p>
          </p:txBody>
        </p:sp>
        <p:sp>
          <p:nvSpPr>
            <p:cNvPr id="6" name="Rectangle 6">
              <a:extLst>
                <a:ext uri="{FF2B5EF4-FFF2-40B4-BE49-F238E27FC236}">
                  <a16:creationId xmlns:a16="http://schemas.microsoft.com/office/drawing/2014/main" id="{21D6878A-0483-7004-4356-10BD7524C9C9}"/>
                </a:ext>
              </a:extLst>
            </p:cNvPr>
            <p:cNvSpPr>
              <a:spLocks noChangeArrowheads="1"/>
            </p:cNvSpPr>
            <p:nvPr/>
          </p:nvSpPr>
          <p:spPr bwMode="auto">
            <a:xfrm>
              <a:off x="3264" y="3120"/>
              <a:ext cx="19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zh-CN" altLang="en-US">
                  <a:solidFill>
                    <a:schemeClr val="hlink"/>
                  </a:solidFill>
                  <a:latin typeface="等线" panose="02010600030101010101" pitchFamily="2" charset="-122"/>
                  <a:ea typeface="等线" panose="02010600030101010101" pitchFamily="2" charset="-122"/>
                </a:rPr>
                <a:t>1</a:t>
              </a:r>
            </a:p>
          </p:txBody>
        </p:sp>
        <p:sp>
          <p:nvSpPr>
            <p:cNvPr id="7" name="Rectangle 7">
              <a:extLst>
                <a:ext uri="{FF2B5EF4-FFF2-40B4-BE49-F238E27FC236}">
                  <a16:creationId xmlns:a16="http://schemas.microsoft.com/office/drawing/2014/main" id="{395918AB-F298-D8F0-7BB6-B457CC209C8A}"/>
                </a:ext>
              </a:extLst>
            </p:cNvPr>
            <p:cNvSpPr>
              <a:spLocks noChangeArrowheads="1"/>
            </p:cNvSpPr>
            <p:nvPr/>
          </p:nvSpPr>
          <p:spPr bwMode="auto">
            <a:xfrm>
              <a:off x="2207" y="3891"/>
              <a:ext cx="19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zh-CN" altLang="en-US">
                  <a:solidFill>
                    <a:schemeClr val="hlink"/>
                  </a:solidFill>
                  <a:latin typeface="等线" panose="02010600030101010101" pitchFamily="2" charset="-122"/>
                  <a:ea typeface="等线" panose="02010600030101010101" pitchFamily="2" charset="-122"/>
                </a:rPr>
                <a:t>0</a:t>
              </a:r>
            </a:p>
          </p:txBody>
        </p:sp>
        <p:sp>
          <p:nvSpPr>
            <p:cNvPr id="8" name="Rectangle 8">
              <a:extLst>
                <a:ext uri="{FF2B5EF4-FFF2-40B4-BE49-F238E27FC236}">
                  <a16:creationId xmlns:a16="http://schemas.microsoft.com/office/drawing/2014/main" id="{BD303FE2-7DAA-47C2-0EEF-6B3EDC8A2A8B}"/>
                </a:ext>
              </a:extLst>
            </p:cNvPr>
            <p:cNvSpPr>
              <a:spLocks noChangeArrowheads="1"/>
            </p:cNvSpPr>
            <p:nvPr/>
          </p:nvSpPr>
          <p:spPr bwMode="auto">
            <a:xfrm>
              <a:off x="3024" y="1968"/>
              <a:ext cx="19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zh-CN" altLang="en-US">
                  <a:solidFill>
                    <a:schemeClr val="hlink"/>
                  </a:solidFill>
                  <a:latin typeface="等线" panose="02010600030101010101" pitchFamily="2" charset="-122"/>
                  <a:ea typeface="等线" panose="02010600030101010101" pitchFamily="2" charset="-122"/>
                </a:rPr>
                <a:t>2</a:t>
              </a:r>
            </a:p>
          </p:txBody>
        </p:sp>
        <p:sp>
          <p:nvSpPr>
            <p:cNvPr id="9" name="Rectangle 9">
              <a:extLst>
                <a:ext uri="{FF2B5EF4-FFF2-40B4-BE49-F238E27FC236}">
                  <a16:creationId xmlns:a16="http://schemas.microsoft.com/office/drawing/2014/main" id="{6384FE2C-CC73-6551-9DDA-701BDA7F6693}"/>
                </a:ext>
              </a:extLst>
            </p:cNvPr>
            <p:cNvSpPr>
              <a:spLocks noChangeArrowheads="1"/>
            </p:cNvSpPr>
            <p:nvPr/>
          </p:nvSpPr>
          <p:spPr bwMode="auto">
            <a:xfrm>
              <a:off x="1391" y="1924"/>
              <a:ext cx="19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zh-CN" altLang="en-US">
                  <a:solidFill>
                    <a:schemeClr val="hlink"/>
                  </a:solidFill>
                  <a:latin typeface="等线" panose="02010600030101010101" pitchFamily="2" charset="-122"/>
                  <a:ea typeface="等线" panose="02010600030101010101" pitchFamily="2" charset="-122"/>
                </a:rPr>
                <a:t>3</a:t>
              </a:r>
            </a:p>
          </p:txBody>
        </p:sp>
        <p:sp>
          <p:nvSpPr>
            <p:cNvPr id="10" name="Rectangle 10">
              <a:extLst>
                <a:ext uri="{FF2B5EF4-FFF2-40B4-BE49-F238E27FC236}">
                  <a16:creationId xmlns:a16="http://schemas.microsoft.com/office/drawing/2014/main" id="{6F7419EF-6FC2-2801-1F94-73037C92EC9D}"/>
                </a:ext>
              </a:extLst>
            </p:cNvPr>
            <p:cNvSpPr>
              <a:spLocks noChangeArrowheads="1"/>
            </p:cNvSpPr>
            <p:nvPr/>
          </p:nvSpPr>
          <p:spPr bwMode="auto">
            <a:xfrm>
              <a:off x="1056" y="3072"/>
              <a:ext cx="19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zh-CN" altLang="en-US">
                  <a:solidFill>
                    <a:schemeClr val="hlink"/>
                  </a:solidFill>
                  <a:latin typeface="等线" panose="02010600030101010101" pitchFamily="2" charset="-122"/>
                  <a:ea typeface="等线" panose="02010600030101010101" pitchFamily="2" charset="-122"/>
                </a:rPr>
                <a:t>4</a:t>
              </a:r>
            </a:p>
          </p:txBody>
        </p:sp>
        <p:sp>
          <p:nvSpPr>
            <p:cNvPr id="11" name="Rectangle 11">
              <a:extLst>
                <a:ext uri="{FF2B5EF4-FFF2-40B4-BE49-F238E27FC236}">
                  <a16:creationId xmlns:a16="http://schemas.microsoft.com/office/drawing/2014/main" id="{F356B7EE-D808-7125-1173-B51B6228AFAC}"/>
                </a:ext>
              </a:extLst>
            </p:cNvPr>
            <p:cNvSpPr>
              <a:spLocks noChangeArrowheads="1"/>
            </p:cNvSpPr>
            <p:nvPr/>
          </p:nvSpPr>
          <p:spPr bwMode="auto">
            <a:xfrm>
              <a:off x="1619" y="3375"/>
              <a:ext cx="19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zh-CN" altLang="en-US">
                  <a:latin typeface="等线" panose="02010600030101010101" pitchFamily="2" charset="-122"/>
                  <a:ea typeface="等线" panose="02010600030101010101" pitchFamily="2" charset="-122"/>
                </a:rPr>
                <a:t>0</a:t>
              </a:r>
            </a:p>
          </p:txBody>
        </p:sp>
        <p:sp>
          <p:nvSpPr>
            <p:cNvPr id="12" name="Rectangle 12">
              <a:extLst>
                <a:ext uri="{FF2B5EF4-FFF2-40B4-BE49-F238E27FC236}">
                  <a16:creationId xmlns:a16="http://schemas.microsoft.com/office/drawing/2014/main" id="{21C931BF-C345-5D1F-D3B2-6EB0E3CDC80C}"/>
                </a:ext>
              </a:extLst>
            </p:cNvPr>
            <p:cNvSpPr>
              <a:spLocks noChangeArrowheads="1"/>
            </p:cNvSpPr>
            <p:nvPr/>
          </p:nvSpPr>
          <p:spPr bwMode="auto">
            <a:xfrm>
              <a:off x="2659" y="3385"/>
              <a:ext cx="19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zh-CN" altLang="en-US">
                  <a:latin typeface="等线" panose="02010600030101010101" pitchFamily="2" charset="-122"/>
                  <a:ea typeface="等线" panose="02010600030101010101" pitchFamily="2" charset="-122"/>
                </a:rPr>
                <a:t>1</a:t>
              </a:r>
            </a:p>
          </p:txBody>
        </p:sp>
        <p:sp>
          <p:nvSpPr>
            <p:cNvPr id="13" name="Rectangle 13">
              <a:extLst>
                <a:ext uri="{FF2B5EF4-FFF2-40B4-BE49-F238E27FC236}">
                  <a16:creationId xmlns:a16="http://schemas.microsoft.com/office/drawing/2014/main" id="{FDC72033-BCAA-3457-F245-65D1CDF6135E}"/>
                </a:ext>
              </a:extLst>
            </p:cNvPr>
            <p:cNvSpPr>
              <a:spLocks noChangeArrowheads="1"/>
            </p:cNvSpPr>
            <p:nvPr/>
          </p:nvSpPr>
          <p:spPr bwMode="auto">
            <a:xfrm>
              <a:off x="2929" y="2598"/>
              <a:ext cx="19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zh-CN" altLang="en-US">
                  <a:latin typeface="等线" panose="02010600030101010101" pitchFamily="2" charset="-122"/>
                  <a:ea typeface="等线" panose="02010600030101010101" pitchFamily="2" charset="-122"/>
                </a:rPr>
                <a:t>2</a:t>
              </a:r>
            </a:p>
          </p:txBody>
        </p:sp>
        <p:sp>
          <p:nvSpPr>
            <p:cNvPr id="14" name="Rectangle 14">
              <a:extLst>
                <a:ext uri="{FF2B5EF4-FFF2-40B4-BE49-F238E27FC236}">
                  <a16:creationId xmlns:a16="http://schemas.microsoft.com/office/drawing/2014/main" id="{501A9A2C-6EDB-4780-4D41-EF2AD62E2708}"/>
                </a:ext>
              </a:extLst>
            </p:cNvPr>
            <p:cNvSpPr>
              <a:spLocks noChangeArrowheads="1"/>
            </p:cNvSpPr>
            <p:nvPr/>
          </p:nvSpPr>
          <p:spPr bwMode="auto">
            <a:xfrm>
              <a:off x="2160" y="2115"/>
              <a:ext cx="19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zh-CN" altLang="en-US">
                  <a:latin typeface="等线" panose="02010600030101010101" pitchFamily="2" charset="-122"/>
                  <a:ea typeface="等线" panose="02010600030101010101" pitchFamily="2" charset="-122"/>
                </a:rPr>
                <a:t>3</a:t>
              </a:r>
            </a:p>
          </p:txBody>
        </p:sp>
        <p:sp>
          <p:nvSpPr>
            <p:cNvPr id="15" name="Rectangle 15">
              <a:extLst>
                <a:ext uri="{FF2B5EF4-FFF2-40B4-BE49-F238E27FC236}">
                  <a16:creationId xmlns:a16="http://schemas.microsoft.com/office/drawing/2014/main" id="{6AFB3377-D56B-8069-055B-715D86F0178B}"/>
                </a:ext>
              </a:extLst>
            </p:cNvPr>
            <p:cNvSpPr>
              <a:spLocks noChangeArrowheads="1"/>
            </p:cNvSpPr>
            <p:nvPr/>
          </p:nvSpPr>
          <p:spPr bwMode="auto">
            <a:xfrm>
              <a:off x="1440" y="2539"/>
              <a:ext cx="19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zh-CN" altLang="en-US">
                  <a:latin typeface="等线" panose="02010600030101010101" pitchFamily="2" charset="-122"/>
                  <a:ea typeface="等线" panose="02010600030101010101" pitchFamily="2" charset="-122"/>
                </a:rPr>
                <a:t>4</a:t>
              </a:r>
            </a:p>
          </p:txBody>
        </p:sp>
      </p:grpSp>
    </p:spTree>
    <p:extLst>
      <p:ext uri="{BB962C8B-B14F-4D97-AF65-F5344CB8AC3E}">
        <p14:creationId xmlns:p14="http://schemas.microsoft.com/office/powerpoint/2010/main" val="230829431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第</a:t>
            </a:r>
            <a:r>
              <a:rPr lang="en-US" altLang="zh-CN" dirty="0" err="1">
                <a:latin typeface="等线" panose="02010600030101010101" pitchFamily="2" charset="-122"/>
                <a:ea typeface="等线" panose="02010600030101010101" pitchFamily="2" charset="-122"/>
              </a:rPr>
              <a:t>i</a:t>
            </a:r>
            <a:r>
              <a:rPr lang="zh-CN" altLang="en-US" dirty="0">
                <a:latin typeface="等线" panose="02010600030101010101" pitchFamily="2" charset="-122"/>
                <a:ea typeface="等线" panose="02010600030101010101" pitchFamily="2" charset="-122"/>
              </a:rPr>
              <a:t>个哲学家的活动算法描述</a:t>
            </a:r>
            <a:endParaRPr lang="en-US" altLang="zh-CN" dirty="0">
              <a:latin typeface="等线" panose="02010600030101010101" pitchFamily="2" charset="-122"/>
              <a:ea typeface="等线" panose="02010600030101010101" pitchFamily="2" charset="-122"/>
            </a:endParaRPr>
          </a:p>
        </p:txBody>
      </p:sp>
      <p:sp>
        <p:nvSpPr>
          <p:cNvPr id="3" name="Rectangle 3">
            <a:extLst>
              <a:ext uri="{FF2B5EF4-FFF2-40B4-BE49-F238E27FC236}">
                <a16:creationId xmlns:a16="http://schemas.microsoft.com/office/drawing/2014/main" id="{D4027C56-D48D-6FCA-9B27-6DC32121A616}"/>
              </a:ext>
            </a:extLst>
          </p:cNvPr>
          <p:cNvSpPr txBox="1">
            <a:spLocks noChangeArrowheads="1"/>
          </p:cNvSpPr>
          <p:nvPr/>
        </p:nvSpPr>
        <p:spPr bwMode="auto">
          <a:xfrm>
            <a:off x="1676400" y="1398836"/>
            <a:ext cx="3516310" cy="41148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gn="just"/>
            <a:endParaRPr lang="zh-CN" altLang="en-US" kern="0" dirty="0"/>
          </a:p>
          <a:p>
            <a:pPr algn="just">
              <a:lnSpc>
                <a:spcPct val="150000"/>
              </a:lnSpc>
              <a:buFont typeface="Wingdings" panose="05000000000000000000" pitchFamily="2" charset="2"/>
              <a:buNone/>
            </a:pPr>
            <a:r>
              <a:rPr lang="zh-CN" altLang="en-US" kern="0" dirty="0">
                <a:latin typeface="等线" panose="02010600030101010101" pitchFamily="2" charset="-122"/>
                <a:ea typeface="等线" panose="02010600030101010101" pitchFamily="2" charset="-122"/>
              </a:rPr>
              <a:t>        </a:t>
            </a:r>
            <a:r>
              <a:rPr lang="en-US" altLang="zh-CN" kern="0" dirty="0">
                <a:latin typeface="等线" panose="02010600030101010101" pitchFamily="2" charset="-122"/>
                <a:ea typeface="等线" panose="02010600030101010101" pitchFamily="2" charset="-122"/>
              </a:rPr>
              <a:t>p(stick[</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a:t>
            </a:r>
          </a:p>
          <a:p>
            <a:pPr algn="just">
              <a:lnSpc>
                <a:spcPct val="150000"/>
              </a:lnSpc>
              <a:buFont typeface="Wingdings" panose="05000000000000000000" pitchFamily="2" charset="2"/>
              <a:buNone/>
            </a:pPr>
            <a:r>
              <a:rPr lang="en-US" altLang="zh-CN" kern="0" dirty="0">
                <a:latin typeface="等线" panose="02010600030101010101" pitchFamily="2" charset="-122"/>
                <a:ea typeface="等线" panose="02010600030101010101" pitchFamily="2" charset="-122"/>
              </a:rPr>
              <a:t>    p(stick[(i+1) %  5])；</a:t>
            </a:r>
          </a:p>
          <a:p>
            <a:pPr algn="just">
              <a:lnSpc>
                <a:spcPct val="150000"/>
              </a:lnSpc>
              <a:buFont typeface="Wingdings" panose="05000000000000000000" pitchFamily="2" charset="2"/>
              <a:buNone/>
            </a:pPr>
            <a:r>
              <a:rPr lang="en-US" altLang="zh-CN" kern="0" dirty="0">
                <a:latin typeface="等线" panose="02010600030101010101" pitchFamily="2" charset="-122"/>
                <a:ea typeface="等线" panose="02010600030101010101" pitchFamily="2" charset="-122"/>
              </a:rPr>
              <a:t>            </a:t>
            </a:r>
            <a:r>
              <a:rPr lang="zh-CN" altLang="en-US" kern="0" dirty="0">
                <a:latin typeface="等线" panose="02010600030101010101" pitchFamily="2" charset="-122"/>
                <a:ea typeface="等线" panose="02010600030101010101" pitchFamily="2" charset="-122"/>
              </a:rPr>
              <a:t>进餐；</a:t>
            </a:r>
          </a:p>
          <a:p>
            <a:pPr algn="just">
              <a:lnSpc>
                <a:spcPct val="150000"/>
              </a:lnSpc>
              <a:buFont typeface="Wingdings" panose="05000000000000000000" pitchFamily="2" charset="2"/>
              <a:buNone/>
            </a:pPr>
            <a:r>
              <a:rPr lang="zh-CN" altLang="en-US" kern="0" dirty="0">
                <a:latin typeface="等线" panose="02010600030101010101" pitchFamily="2" charset="-122"/>
                <a:ea typeface="等线" panose="02010600030101010101" pitchFamily="2" charset="-122"/>
              </a:rPr>
              <a:t>         </a:t>
            </a:r>
            <a:r>
              <a:rPr lang="en-US" altLang="zh-CN" kern="0" dirty="0">
                <a:latin typeface="等线" panose="02010600030101010101" pitchFamily="2" charset="-122"/>
                <a:ea typeface="等线" panose="02010600030101010101" pitchFamily="2" charset="-122"/>
              </a:rPr>
              <a:t>v(stick[</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a:t>
            </a:r>
          </a:p>
          <a:p>
            <a:pPr algn="just">
              <a:lnSpc>
                <a:spcPct val="150000"/>
              </a:lnSpc>
              <a:buFont typeface="Wingdings" panose="05000000000000000000" pitchFamily="2" charset="2"/>
              <a:buNone/>
            </a:pPr>
            <a:r>
              <a:rPr lang="en-US" altLang="zh-CN" kern="0" dirty="0">
                <a:latin typeface="等线" panose="02010600030101010101" pitchFamily="2" charset="-122"/>
                <a:ea typeface="等线" panose="02010600030101010101" pitchFamily="2" charset="-122"/>
              </a:rPr>
              <a:t>    v(stick[(i+1) % 5])；</a:t>
            </a:r>
          </a:p>
          <a:p>
            <a:pPr>
              <a:lnSpc>
                <a:spcPct val="150000"/>
              </a:lnSpc>
              <a:buFont typeface="Wingdings" panose="05000000000000000000" pitchFamily="2" charset="2"/>
              <a:buNone/>
            </a:pPr>
            <a:r>
              <a:rPr lang="zh-CN" altLang="en-US" kern="0" dirty="0">
                <a:latin typeface="等线" panose="02010600030101010101" pitchFamily="2" charset="-122"/>
                <a:ea typeface="等线" panose="02010600030101010101" pitchFamily="2" charset="-122"/>
              </a:rPr>
              <a:t>           思考；</a:t>
            </a:r>
          </a:p>
        </p:txBody>
      </p:sp>
      <p:sp>
        <p:nvSpPr>
          <p:cNvPr id="4" name="Line 4">
            <a:extLst>
              <a:ext uri="{FF2B5EF4-FFF2-40B4-BE49-F238E27FC236}">
                <a16:creationId xmlns:a16="http://schemas.microsoft.com/office/drawing/2014/main" id="{B1C87CC6-CCA5-D051-ED18-2F73F1554057}"/>
              </a:ext>
            </a:extLst>
          </p:cNvPr>
          <p:cNvSpPr>
            <a:spLocks noChangeShapeType="1"/>
          </p:cNvSpPr>
          <p:nvPr/>
        </p:nvSpPr>
        <p:spPr bwMode="auto">
          <a:xfrm>
            <a:off x="3048000" y="1371600"/>
            <a:ext cx="0" cy="609600"/>
          </a:xfrm>
          <a:prstGeom prst="line">
            <a:avLst/>
          </a:prstGeom>
          <a:noFill/>
          <a:ln w="317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 name="Line 5">
            <a:extLst>
              <a:ext uri="{FF2B5EF4-FFF2-40B4-BE49-F238E27FC236}">
                <a16:creationId xmlns:a16="http://schemas.microsoft.com/office/drawing/2014/main" id="{5C8B1954-B9CB-9BD6-4E60-121F688B6FE0}"/>
              </a:ext>
            </a:extLst>
          </p:cNvPr>
          <p:cNvSpPr>
            <a:spLocks noChangeShapeType="1"/>
          </p:cNvSpPr>
          <p:nvPr/>
        </p:nvSpPr>
        <p:spPr bwMode="auto">
          <a:xfrm>
            <a:off x="3124200" y="5562600"/>
            <a:ext cx="0" cy="5334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6">
            <a:extLst>
              <a:ext uri="{FF2B5EF4-FFF2-40B4-BE49-F238E27FC236}">
                <a16:creationId xmlns:a16="http://schemas.microsoft.com/office/drawing/2014/main" id="{FA712A5E-680A-C9A0-5164-27E504524CF4}"/>
              </a:ext>
            </a:extLst>
          </p:cNvPr>
          <p:cNvSpPr>
            <a:spLocks noChangeShapeType="1"/>
          </p:cNvSpPr>
          <p:nvPr/>
        </p:nvSpPr>
        <p:spPr bwMode="auto">
          <a:xfrm flipH="1">
            <a:off x="1289050" y="6096000"/>
            <a:ext cx="1835150" cy="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7">
            <a:extLst>
              <a:ext uri="{FF2B5EF4-FFF2-40B4-BE49-F238E27FC236}">
                <a16:creationId xmlns:a16="http://schemas.microsoft.com/office/drawing/2014/main" id="{27375DE4-C9CD-1EF8-974E-D0A374AE4690}"/>
              </a:ext>
            </a:extLst>
          </p:cNvPr>
          <p:cNvSpPr>
            <a:spLocks noChangeShapeType="1"/>
          </p:cNvSpPr>
          <p:nvPr/>
        </p:nvSpPr>
        <p:spPr bwMode="auto">
          <a:xfrm flipV="1">
            <a:off x="1295400" y="1600200"/>
            <a:ext cx="0" cy="44958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8">
            <a:extLst>
              <a:ext uri="{FF2B5EF4-FFF2-40B4-BE49-F238E27FC236}">
                <a16:creationId xmlns:a16="http://schemas.microsoft.com/office/drawing/2014/main" id="{12590CD0-A881-9FDA-1AE3-70437FA1FC66}"/>
              </a:ext>
            </a:extLst>
          </p:cNvPr>
          <p:cNvSpPr>
            <a:spLocks noChangeShapeType="1"/>
          </p:cNvSpPr>
          <p:nvPr/>
        </p:nvSpPr>
        <p:spPr bwMode="auto">
          <a:xfrm>
            <a:off x="1295400" y="1600200"/>
            <a:ext cx="1752600" cy="0"/>
          </a:xfrm>
          <a:prstGeom prst="line">
            <a:avLst/>
          </a:prstGeom>
          <a:noFill/>
          <a:ln w="317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35211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5"/>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499"/>
                                          </p:stCondLst>
                                        </p:cTn>
                                        <p:tgtEl>
                                          <p:spTgt spid="6"/>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499"/>
                                          </p:stCondLst>
                                        </p:cTn>
                                        <p:tgtEl>
                                          <p:spTgt spid="7"/>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算法描述存在的问题</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上述算法有可能引起死锁。对于这样的死锁问题有如下办法解决：</a:t>
            </a:r>
          </a:p>
          <a:p>
            <a:pPr marL="457200" lvl="1" indent="0">
              <a:lnSpc>
                <a:spcPct val="150000"/>
              </a:lnSpc>
              <a:buNone/>
            </a:pPr>
            <a:r>
              <a:rPr lang="zh-CN" altLang="en-US" sz="2400" kern="0" dirty="0">
                <a:latin typeface="等线" panose="02010600030101010101" pitchFamily="2" charset="-122"/>
                <a:ea typeface="等线" panose="02010600030101010101" pitchFamily="2" charset="-122"/>
              </a:rPr>
              <a:t>① 至多允许四个哲学家同时进餐</a:t>
            </a:r>
          </a:p>
          <a:p>
            <a:pPr marL="457200" lvl="1" indent="0">
              <a:lnSpc>
                <a:spcPct val="150000"/>
              </a:lnSpc>
              <a:buNone/>
            </a:pPr>
            <a:r>
              <a:rPr lang="zh-CN" altLang="en-US" sz="2400" kern="0" dirty="0">
                <a:latin typeface="等线" panose="02010600030101010101" pitchFamily="2" charset="-122"/>
                <a:ea typeface="等线" panose="02010600030101010101" pitchFamily="2" charset="-122"/>
              </a:rPr>
              <a:t>② 仅当左、右两支筷子均可用时，才允许拿起筷子进餐</a:t>
            </a:r>
          </a:p>
          <a:p>
            <a:pPr marL="457200" lvl="1" indent="0">
              <a:lnSpc>
                <a:spcPct val="150000"/>
              </a:lnSpc>
              <a:buNone/>
            </a:pPr>
            <a:r>
              <a:rPr lang="zh-CN" altLang="en-US" sz="2400" kern="0" dirty="0">
                <a:latin typeface="等线" panose="02010600030101010101" pitchFamily="2" charset="-122"/>
                <a:ea typeface="等线" panose="02010600030101010101" pitchFamily="2" charset="-122"/>
              </a:rPr>
              <a:t>③ 奇数号哲学家先拿左筷子再拿右筷子，偶数号哲学家相反</a:t>
            </a:r>
          </a:p>
        </p:txBody>
      </p:sp>
    </p:spTree>
    <p:extLst>
      <p:ext uri="{BB962C8B-B14F-4D97-AF65-F5344CB8AC3E}">
        <p14:creationId xmlns:p14="http://schemas.microsoft.com/office/powerpoint/2010/main" val="3098784700"/>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管程机制（</a:t>
            </a:r>
            <a:r>
              <a:rPr lang="en-US" altLang="zh-CN" dirty="0">
                <a:latin typeface="等线" panose="02010600030101010101" pitchFamily="2" charset="-122"/>
                <a:ea typeface="等线" panose="02010600030101010101" pitchFamily="2" charset="-122"/>
              </a:rPr>
              <a:t>Monitor</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信号量的同步操作分散在各进程中不便于管理，还可能导致系统死锁。如：生产者消费者问题中将</a:t>
            </a:r>
            <a:r>
              <a:rPr lang="en-US" altLang="zh-CN" kern="0" dirty="0">
                <a:latin typeface="等线" panose="02010600030101010101" pitchFamily="2" charset="-122"/>
                <a:ea typeface="等线" panose="02010600030101010101" pitchFamily="2" charset="-122"/>
              </a:rPr>
              <a:t>P</a:t>
            </a:r>
            <a:r>
              <a:rPr lang="zh-CN" altLang="en-US" kern="0" dirty="0">
                <a:latin typeface="等线" panose="02010600030101010101" pitchFamily="2" charset="-122"/>
                <a:ea typeface="等线" panose="02010600030101010101" pitchFamily="2" charset="-122"/>
              </a:rPr>
              <a:t>颠倒可能死锁</a:t>
            </a: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为此</a:t>
            </a:r>
            <a:r>
              <a:rPr lang="en-US" altLang="zh-CN" kern="0" dirty="0">
                <a:latin typeface="等线" panose="02010600030101010101" pitchFamily="2" charset="-122"/>
                <a:ea typeface="等线" panose="02010600030101010101" pitchFamily="2" charset="-122"/>
              </a:rPr>
              <a:t>Dijkstra</a:t>
            </a:r>
            <a:r>
              <a:rPr lang="zh-CN" altLang="en-US" kern="0" dirty="0">
                <a:latin typeface="等线" panose="02010600030101010101" pitchFamily="2" charset="-122"/>
                <a:ea typeface="等线" panose="02010600030101010101" pitchFamily="2" charset="-122"/>
              </a:rPr>
              <a:t>于</a:t>
            </a:r>
            <a:r>
              <a:rPr lang="en-US" altLang="zh-CN" kern="0" dirty="0">
                <a:latin typeface="等线" panose="02010600030101010101" pitchFamily="2" charset="-122"/>
                <a:ea typeface="等线" panose="02010600030101010101" pitchFamily="2" charset="-122"/>
              </a:rPr>
              <a:t>1971</a:t>
            </a:r>
            <a:r>
              <a:rPr lang="zh-CN" altLang="en-US" kern="0" dirty="0">
                <a:latin typeface="等线" panose="02010600030101010101" pitchFamily="2" charset="-122"/>
                <a:ea typeface="等线" panose="02010600030101010101" pitchFamily="2" charset="-122"/>
              </a:rPr>
              <a:t>年提出：把所有进程对某一种临界资源的同步操作都集中起来，构成一个所谓的秘书进程</a:t>
            </a:r>
            <a:endParaRPr lang="en-US" altLang="zh-CN" kern="0"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凡要访问该临界资源的进程，都需先报告秘书，由秘书来实现诸进程对同一临界资源的互斥使用</a:t>
            </a:r>
          </a:p>
        </p:txBody>
      </p:sp>
      <p:sp>
        <p:nvSpPr>
          <p:cNvPr id="3" name="文本占位符 340994">
            <a:extLst>
              <a:ext uri="{FF2B5EF4-FFF2-40B4-BE49-F238E27FC236}">
                <a16:creationId xmlns:a16="http://schemas.microsoft.com/office/drawing/2014/main" id="{2B8D7B41-E0A7-F94B-4030-AECDDBF8FD6F}"/>
              </a:ext>
            </a:extLst>
          </p:cNvPr>
          <p:cNvSpPr txBox="1">
            <a:spLocks/>
          </p:cNvSpPr>
          <p:nvPr/>
        </p:nvSpPr>
        <p:spPr bwMode="auto">
          <a:xfrm>
            <a:off x="547176" y="5486400"/>
            <a:ext cx="7896225" cy="785988"/>
          </a:xfrm>
          <a:prstGeom prst="rect">
            <a:avLst/>
          </a:prstGeom>
          <a:noFill/>
          <a:ln w="12700">
            <a:solidFill>
              <a:srgbClr val="C00000"/>
            </a:solid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lgn="ctr">
              <a:buNone/>
            </a:pPr>
            <a:r>
              <a:rPr lang="zh-CN" altLang="en-US" sz="1800" kern="0" dirty="0">
                <a:latin typeface="等线" panose="02010600030101010101" pitchFamily="2" charset="-122"/>
                <a:ea typeface="等线" panose="02010600030101010101" pitchFamily="2" charset="-122"/>
              </a:rPr>
              <a:t>通过集中式控制处理不同进程对临界资源的竞争，避免出现可能的死锁；</a:t>
            </a:r>
            <a:endParaRPr lang="en-US" altLang="zh-CN" sz="1800" kern="0" dirty="0">
              <a:latin typeface="等线" panose="02010600030101010101" pitchFamily="2" charset="-122"/>
              <a:ea typeface="等线" panose="02010600030101010101" pitchFamily="2" charset="-122"/>
            </a:endParaRPr>
          </a:p>
          <a:p>
            <a:pPr marL="0" indent="0" algn="ctr">
              <a:buNone/>
            </a:pPr>
            <a:r>
              <a:rPr lang="zh-CN" altLang="en-US" sz="1800" kern="0" dirty="0">
                <a:latin typeface="等线" panose="02010600030101010101" pitchFamily="2" charset="-122"/>
                <a:ea typeface="等线" panose="02010600030101010101" pitchFamily="2" charset="-122"/>
              </a:rPr>
              <a:t>同时，集中式控制可以设置不同进程访问临界资源的优先级</a:t>
            </a:r>
          </a:p>
        </p:txBody>
      </p:sp>
    </p:spTree>
    <p:extLst>
      <p:ext uri="{BB962C8B-B14F-4D97-AF65-F5344CB8AC3E}">
        <p14:creationId xmlns:p14="http://schemas.microsoft.com/office/powerpoint/2010/main" val="2261909031"/>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管程定义及构成</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管程的概念</a:t>
            </a:r>
            <a:endParaRPr lang="en-US" altLang="zh-CN" kern="0" dirty="0">
              <a:latin typeface="等线" panose="02010600030101010101" pitchFamily="2" charset="-122"/>
              <a:ea typeface="等线" panose="02010600030101010101" pitchFamily="2" charset="-122"/>
            </a:endParaRPr>
          </a:p>
          <a:p>
            <a:pPr lvl="1">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管程定义了一个数据结构和能为并发进程所执行的一组操作，这组操作能同步进程和改变管程中的数据</a:t>
            </a:r>
            <a:endParaRPr lang="en-US" altLang="zh-CN" kern="0"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管程的构成</a:t>
            </a:r>
            <a:endParaRPr lang="en-US" altLang="zh-CN" kern="0" dirty="0">
              <a:latin typeface="等线" panose="02010600030101010101" pitchFamily="2" charset="-122"/>
              <a:ea typeface="等线" panose="02010600030101010101" pitchFamily="2" charset="-122"/>
            </a:endParaRPr>
          </a:p>
          <a:p>
            <a:pPr lvl="1">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局部于管程的共享数据结构</a:t>
            </a:r>
          </a:p>
          <a:p>
            <a:pPr lvl="1">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对共享数据结构进行操作的一组函数</a:t>
            </a:r>
          </a:p>
          <a:p>
            <a:pPr lvl="1">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对局部于管程的数据设置初始值的语句</a:t>
            </a:r>
          </a:p>
          <a:p>
            <a:pPr lvl="1">
              <a:lnSpc>
                <a:spcPct val="150000"/>
              </a:lnSpc>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51675701"/>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管程的基本特性</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局部于管程的数据只能被局部于管程内的函数所访问</a:t>
            </a: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一个进程只有通过调用管程内的函数才能进入管程访问共享数据</a:t>
            </a: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每次仅允许一个进程在管程内执行某个函数</a:t>
            </a:r>
          </a:p>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由于管程是一</a:t>
            </a:r>
            <a:r>
              <a:rPr lang="zh-CN" altLang="en-US" kern="0">
                <a:latin typeface="等线" panose="02010600030101010101" pitchFamily="2" charset="-122"/>
                <a:ea typeface="等线" panose="02010600030101010101" pitchFamily="2" charset="-122"/>
              </a:rPr>
              <a:t>个语言特性，</a:t>
            </a:r>
            <a:r>
              <a:rPr lang="zh-CN" altLang="en-US" kern="0" dirty="0">
                <a:latin typeface="等线" panose="02010600030101010101" pitchFamily="2" charset="-122"/>
                <a:ea typeface="等线" panose="02010600030101010101" pitchFamily="2" charset="-122"/>
              </a:rPr>
              <a:t>所以管程的互斥访问完全由编译程序在编译时自动添加上，无需程序员关心，而且保证正确</a:t>
            </a:r>
          </a:p>
        </p:txBody>
      </p:sp>
    </p:spTree>
    <p:extLst>
      <p:ext uri="{BB962C8B-B14F-4D97-AF65-F5344CB8AC3E}">
        <p14:creationId xmlns:p14="http://schemas.microsoft.com/office/powerpoint/2010/main" val="130795877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条件变量</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利用管程实现同步时，还应设置条件变量和在条件变量上进行操作的两个同步原语</a:t>
            </a:r>
            <a:endParaRPr lang="en-US" altLang="zh-CN" kern="0" dirty="0">
              <a:latin typeface="等线" panose="02010600030101010101" pitchFamily="2" charset="-122"/>
              <a:ea typeface="等线" panose="02010600030101010101" pitchFamily="2" charset="-122"/>
            </a:endParaRPr>
          </a:p>
          <a:p>
            <a:pPr>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条件变量用于区别各种不同的等待原因。其说明形式为： </a:t>
            </a:r>
            <a:r>
              <a:rPr lang="en-US" altLang="zh-CN" kern="0" dirty="0">
                <a:latin typeface="等线" panose="02010600030101010101" pitchFamily="2" charset="-122"/>
                <a:ea typeface="等线" panose="02010600030101010101" pitchFamily="2" charset="-122"/>
              </a:rPr>
              <a:t>condition </a:t>
            </a:r>
            <a:r>
              <a:rPr lang="zh-CN" altLang="en-US" kern="0" dirty="0">
                <a:latin typeface="等线" panose="02010600030101010101" pitchFamily="2" charset="-122"/>
                <a:ea typeface="等线" panose="02010600030101010101" pitchFamily="2" charset="-122"/>
              </a:rPr>
              <a:t>： </a:t>
            </a:r>
            <a:r>
              <a:rPr lang="en-US" altLang="zh-CN" kern="0" dirty="0">
                <a:latin typeface="等线" panose="02010600030101010101" pitchFamily="2" charset="-122"/>
                <a:ea typeface="等线" panose="02010600030101010101" pitchFamily="2" charset="-122"/>
              </a:rPr>
              <a:t>x</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y</a:t>
            </a:r>
            <a:r>
              <a:rPr lang="zh-CN" altLang="en-US" kern="0" dirty="0">
                <a:latin typeface="等线" panose="02010600030101010101" pitchFamily="2" charset="-122"/>
                <a:ea typeface="等线" panose="02010600030101010101" pitchFamily="2" charset="-122"/>
              </a:rPr>
              <a:t>；</a:t>
            </a:r>
            <a:endParaRPr lang="en-US" altLang="zh-CN" kern="0" dirty="0">
              <a:latin typeface="等线" panose="02010600030101010101" pitchFamily="2" charset="-122"/>
              <a:ea typeface="等线" panose="02010600030101010101" pitchFamily="2" charset="-122"/>
            </a:endParaRPr>
          </a:p>
          <a:p>
            <a:pPr>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同步原语</a:t>
            </a:r>
            <a:r>
              <a:rPr lang="en-US" altLang="zh-CN" kern="0" dirty="0" err="1">
                <a:latin typeface="等线" panose="02010600030101010101" pitchFamily="2" charset="-122"/>
                <a:ea typeface="等线" panose="02010600030101010101" pitchFamily="2" charset="-122"/>
              </a:rPr>
              <a:t>Cwait</a:t>
            </a:r>
            <a:r>
              <a:rPr lang="zh-CN" altLang="en-US" kern="0" dirty="0">
                <a:latin typeface="等线" panose="02010600030101010101" pitchFamily="2" charset="-122"/>
                <a:ea typeface="等线" panose="02010600030101010101" pitchFamily="2" charset="-122"/>
              </a:rPr>
              <a:t>和</a:t>
            </a:r>
            <a:r>
              <a:rPr lang="en-US" altLang="zh-CN" kern="0" dirty="0" err="1">
                <a:latin typeface="等线" panose="02010600030101010101" pitchFamily="2" charset="-122"/>
                <a:ea typeface="等线" panose="02010600030101010101" pitchFamily="2" charset="-122"/>
              </a:rPr>
              <a:t>Csignal</a:t>
            </a:r>
            <a:r>
              <a:rPr lang="zh-CN" altLang="en-US" kern="0" dirty="0">
                <a:latin typeface="等线" panose="02010600030101010101" pitchFamily="2" charset="-122"/>
                <a:ea typeface="等线" panose="02010600030101010101" pitchFamily="2" charset="-122"/>
              </a:rPr>
              <a:t>。</a:t>
            </a:r>
            <a:r>
              <a:rPr lang="en-US" altLang="zh-CN" kern="0" dirty="0" err="1">
                <a:latin typeface="等线" panose="02010600030101010101" pitchFamily="2" charset="-122"/>
                <a:ea typeface="等线" panose="02010600030101010101" pitchFamily="2" charset="-122"/>
              </a:rPr>
              <a:t>Cwait</a:t>
            </a:r>
            <a:r>
              <a:rPr lang="zh-CN" altLang="en-US" kern="0" dirty="0">
                <a:latin typeface="等线" panose="02010600030101010101" pitchFamily="2" charset="-122"/>
                <a:ea typeface="等线" panose="02010600030101010101" pitchFamily="2" charset="-122"/>
              </a:rPr>
              <a:t>使调用进程等待，并将它排在相应的等待队列上；</a:t>
            </a:r>
            <a:r>
              <a:rPr lang="en-US" altLang="zh-CN" kern="0" dirty="0" err="1">
                <a:latin typeface="等线" panose="02010600030101010101" pitchFamily="2" charset="-122"/>
                <a:ea typeface="等线" panose="02010600030101010101" pitchFamily="2" charset="-122"/>
              </a:rPr>
              <a:t>Csignal</a:t>
            </a:r>
            <a:r>
              <a:rPr lang="zh-CN" altLang="en-US" kern="0" dirty="0">
                <a:latin typeface="等线" panose="02010600030101010101" pitchFamily="2" charset="-122"/>
                <a:ea typeface="等线" panose="02010600030101010101" pitchFamily="2" charset="-122"/>
              </a:rPr>
              <a:t>唤醒等待队列的队首进程</a:t>
            </a:r>
          </a:p>
        </p:txBody>
      </p:sp>
    </p:spTree>
    <p:extLst>
      <p:ext uri="{BB962C8B-B14F-4D97-AF65-F5344CB8AC3E}">
        <p14:creationId xmlns:p14="http://schemas.microsoft.com/office/powerpoint/2010/main" val="341601447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同步（实例）</a:t>
            </a:r>
            <a:endParaRPr lang="en-US" altLang="zh-CN" dirty="0">
              <a:latin typeface="等线" panose="02010600030101010101" pitchFamily="2" charset="-122"/>
              <a:ea typeface="等线" panose="02010600030101010101" pitchFamily="2" charset="-122"/>
            </a:endParaRPr>
          </a:p>
        </p:txBody>
      </p:sp>
      <p:sp>
        <p:nvSpPr>
          <p:cNvPr id="11" name="Rectangle 2">
            <a:extLst>
              <a:ext uri="{FF2B5EF4-FFF2-40B4-BE49-F238E27FC236}">
                <a16:creationId xmlns:a16="http://schemas.microsoft.com/office/drawing/2014/main" id="{A8128C8A-EE63-C18E-EF98-3321DD1A9755}"/>
              </a:ext>
            </a:extLst>
          </p:cNvPr>
          <p:cNvSpPr>
            <a:spLocks noChangeArrowheads="1"/>
          </p:cNvSpPr>
          <p:nvPr/>
        </p:nvSpPr>
        <p:spPr bwMode="auto">
          <a:xfrm>
            <a:off x="1447800" y="1571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文本占位符 340994">
            <a:extLst>
              <a:ext uri="{FF2B5EF4-FFF2-40B4-BE49-F238E27FC236}">
                <a16:creationId xmlns:a16="http://schemas.microsoft.com/office/drawing/2014/main" id="{F8F9D98F-01CA-EA44-6317-0FDD052D3764}"/>
              </a:ext>
            </a:extLst>
          </p:cNvPr>
          <p:cNvSpPr txBox="1">
            <a:spLocks/>
          </p:cNvSpPr>
          <p:nvPr/>
        </p:nvSpPr>
        <p:spPr bwMode="auto">
          <a:xfrm>
            <a:off x="384790" y="994274"/>
            <a:ext cx="7896225" cy="1154702"/>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多方同步往往需要非常复杂的状态机对其进行控制</a:t>
            </a:r>
          </a:p>
        </p:txBody>
      </p:sp>
      <p:pic>
        <p:nvPicPr>
          <p:cNvPr id="4" name="图片 3">
            <a:extLst>
              <a:ext uri="{FF2B5EF4-FFF2-40B4-BE49-F238E27FC236}">
                <a16:creationId xmlns:a16="http://schemas.microsoft.com/office/drawing/2014/main" id="{8B2DB481-07DB-D7D6-3F98-CB4D59901750}"/>
              </a:ext>
            </a:extLst>
          </p:cNvPr>
          <p:cNvPicPr>
            <a:picLocks noChangeAspect="1"/>
          </p:cNvPicPr>
          <p:nvPr/>
        </p:nvPicPr>
        <p:blipFill>
          <a:blip r:embed="rId2"/>
          <a:stretch>
            <a:fillRect/>
          </a:stretch>
        </p:blipFill>
        <p:spPr>
          <a:xfrm>
            <a:off x="4419600" y="1862813"/>
            <a:ext cx="4439917" cy="3898852"/>
          </a:xfrm>
          <a:prstGeom prst="rect">
            <a:avLst/>
          </a:prstGeom>
        </p:spPr>
      </p:pic>
      <p:pic>
        <p:nvPicPr>
          <p:cNvPr id="5" name="图片 4">
            <a:extLst>
              <a:ext uri="{FF2B5EF4-FFF2-40B4-BE49-F238E27FC236}">
                <a16:creationId xmlns:a16="http://schemas.microsoft.com/office/drawing/2014/main" id="{6E58BDE8-CE51-A439-4490-8993AD530D03}"/>
              </a:ext>
            </a:extLst>
          </p:cNvPr>
          <p:cNvPicPr>
            <a:picLocks noChangeAspect="1"/>
          </p:cNvPicPr>
          <p:nvPr/>
        </p:nvPicPr>
        <p:blipFill>
          <a:blip r:embed="rId3"/>
          <a:stretch>
            <a:fillRect/>
          </a:stretch>
        </p:blipFill>
        <p:spPr>
          <a:xfrm>
            <a:off x="36443" y="1862813"/>
            <a:ext cx="4209761" cy="3990974"/>
          </a:xfrm>
          <a:prstGeom prst="rect">
            <a:avLst/>
          </a:prstGeom>
        </p:spPr>
      </p:pic>
      <p:sp>
        <p:nvSpPr>
          <p:cNvPr id="7" name="文本框 6">
            <a:extLst>
              <a:ext uri="{FF2B5EF4-FFF2-40B4-BE49-F238E27FC236}">
                <a16:creationId xmlns:a16="http://schemas.microsoft.com/office/drawing/2014/main" id="{56711E50-0B58-E605-6EC0-1DD8F92FB138}"/>
              </a:ext>
            </a:extLst>
          </p:cNvPr>
          <p:cNvSpPr txBox="1"/>
          <p:nvPr/>
        </p:nvSpPr>
        <p:spPr>
          <a:xfrm>
            <a:off x="751665" y="6144974"/>
            <a:ext cx="7335869" cy="400110"/>
          </a:xfrm>
          <a:prstGeom prst="rect">
            <a:avLst/>
          </a:prstGeom>
          <a:noFill/>
          <a:ln>
            <a:solidFill>
              <a:srgbClr val="C00000"/>
            </a:solidFill>
          </a:ln>
        </p:spPr>
        <p:txBody>
          <a:bodyPr wrap="square">
            <a:spAutoFit/>
          </a:bodyPr>
          <a:lstStyle/>
          <a:p>
            <a:pPr algn="ctr"/>
            <a:r>
              <a:rPr lang="zh-CN" altLang="en-US" sz="2000" kern="0" dirty="0">
                <a:latin typeface="等线" panose="02010600030101010101" pitchFamily="2" charset="-122"/>
                <a:ea typeface="等线" panose="02010600030101010101" pitchFamily="2" charset="-122"/>
              </a:rPr>
              <a:t>高性能网络接口芯片传输层同步状态控制（可靠性保障部分）</a:t>
            </a:r>
            <a:endParaRPr lang="zh-CN" altLang="en-US" sz="2000" dirty="0"/>
          </a:p>
        </p:txBody>
      </p:sp>
    </p:spTree>
    <p:extLst>
      <p:ext uri="{BB962C8B-B14F-4D97-AF65-F5344CB8AC3E}">
        <p14:creationId xmlns:p14="http://schemas.microsoft.com/office/powerpoint/2010/main" val="2020519791"/>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用管程解决生产者</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消费者问题</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管程模块</a:t>
            </a:r>
            <a:r>
              <a:rPr lang="en-US" altLang="zh-CN" kern="0" dirty="0">
                <a:latin typeface="等线" panose="02010600030101010101" pitchFamily="2" charset="-122"/>
                <a:ea typeface="等线" panose="02010600030101010101" pitchFamily="2" charset="-122"/>
              </a:rPr>
              <a:t>PC</a:t>
            </a:r>
            <a:r>
              <a:rPr lang="zh-CN" altLang="en-US" kern="0" dirty="0">
                <a:latin typeface="等线" panose="02010600030101010101" pitchFamily="2" charset="-122"/>
                <a:ea typeface="等线" panose="02010600030101010101" pitchFamily="2" charset="-122"/>
              </a:rPr>
              <a:t>控制用于保存和取出字符的缓冲区，缓冲区大小为</a:t>
            </a:r>
            <a:r>
              <a:rPr lang="en-US" altLang="zh-CN" kern="0" dirty="0">
                <a:latin typeface="等线" panose="02010600030101010101" pitchFamily="2" charset="-122"/>
                <a:ea typeface="等线" panose="02010600030101010101" pitchFamily="2" charset="-122"/>
              </a:rPr>
              <a:t>n</a:t>
            </a:r>
          </a:p>
          <a:p>
            <a:pPr>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buFont typeface="Wingdings" panose="05000000000000000000" pitchFamily="2" charset="2"/>
              <a:buChar char="n"/>
            </a:pPr>
            <a:r>
              <a:rPr lang="en-US" altLang="zh-CN" kern="0" dirty="0">
                <a:latin typeface="等线" panose="02010600030101010101" pitchFamily="2" charset="-122"/>
                <a:ea typeface="等线" panose="02010600030101010101" pitchFamily="2" charset="-122"/>
              </a:rPr>
              <a:t>PC</a:t>
            </a:r>
            <a:r>
              <a:rPr lang="zh-CN" altLang="en-US" kern="0" dirty="0">
                <a:latin typeface="等线" panose="02010600030101010101" pitchFamily="2" charset="-122"/>
                <a:ea typeface="等线" panose="02010600030101010101" pitchFamily="2" charset="-122"/>
              </a:rPr>
              <a:t>中包括两个函数：</a:t>
            </a:r>
            <a:r>
              <a:rPr lang="en-US" altLang="zh-CN" kern="0" dirty="0">
                <a:latin typeface="等线" panose="02010600030101010101" pitchFamily="2" charset="-122"/>
                <a:ea typeface="等线" panose="02010600030101010101" pitchFamily="2" charset="-122"/>
              </a:rPr>
              <a:t>put</a:t>
            </a:r>
            <a:r>
              <a:rPr lang="zh-CN" altLang="en-US" kern="0" dirty="0">
                <a:latin typeface="等线" panose="02010600030101010101" pitchFamily="2" charset="-122"/>
                <a:ea typeface="等线" panose="02010600030101010101" pitchFamily="2" charset="-122"/>
              </a:rPr>
              <a:t>将字符放入缓冲区中；</a:t>
            </a:r>
            <a:r>
              <a:rPr lang="en-US" altLang="zh-CN" kern="0" dirty="0">
                <a:latin typeface="等线" panose="02010600030101010101" pitchFamily="2" charset="-122"/>
                <a:ea typeface="等线" panose="02010600030101010101" pitchFamily="2" charset="-122"/>
              </a:rPr>
              <a:t>get</a:t>
            </a:r>
            <a:r>
              <a:rPr lang="zh-CN" altLang="en-US" kern="0" dirty="0">
                <a:latin typeface="等线" panose="02010600030101010101" pitchFamily="2" charset="-122"/>
                <a:ea typeface="等线" panose="02010600030101010101" pitchFamily="2" charset="-122"/>
              </a:rPr>
              <a:t>从缓冲区中取出字符</a:t>
            </a:r>
            <a:endParaRPr lang="en-US" altLang="zh-CN" kern="0" dirty="0">
              <a:latin typeface="等线" panose="02010600030101010101" pitchFamily="2" charset="-122"/>
              <a:ea typeface="等线" panose="02010600030101010101" pitchFamily="2" charset="-122"/>
            </a:endParaRPr>
          </a:p>
          <a:p>
            <a:pPr>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管程中设置了两个条件变量： </a:t>
            </a:r>
            <a:r>
              <a:rPr lang="en-US" altLang="zh-CN" kern="0" dirty="0" err="1">
                <a:latin typeface="等线" panose="02010600030101010101" pitchFamily="2" charset="-122"/>
                <a:ea typeface="等线" panose="02010600030101010101" pitchFamily="2" charset="-122"/>
              </a:rPr>
              <a:t>notempty</a:t>
            </a:r>
            <a:r>
              <a:rPr lang="zh-CN" altLang="en-US" kern="0" dirty="0">
                <a:latin typeface="等线" panose="02010600030101010101" pitchFamily="2" charset="-122"/>
                <a:ea typeface="等线" panose="02010600030101010101" pitchFamily="2" charset="-122"/>
              </a:rPr>
              <a:t>及</a:t>
            </a:r>
            <a:r>
              <a:rPr lang="en-US" altLang="zh-CN" kern="0" dirty="0" err="1">
                <a:latin typeface="等线" panose="02010600030101010101" pitchFamily="2" charset="-122"/>
                <a:ea typeface="等线" panose="02010600030101010101" pitchFamily="2" charset="-122"/>
              </a:rPr>
              <a:t>notfull</a:t>
            </a:r>
            <a:r>
              <a:rPr lang="zh-CN" altLang="en-US" kern="0" dirty="0">
                <a:latin typeface="等线" panose="02010600030101010101" pitchFamily="2" charset="-122"/>
                <a:ea typeface="等线" panose="02010600030101010101" pitchFamily="2" charset="-122"/>
              </a:rPr>
              <a:t>。变量</a:t>
            </a:r>
            <a:r>
              <a:rPr lang="en-US" altLang="zh-CN" kern="0" dirty="0">
                <a:latin typeface="等线" panose="02010600030101010101" pitchFamily="2" charset="-122"/>
                <a:ea typeface="等线" panose="02010600030101010101" pitchFamily="2" charset="-122"/>
              </a:rPr>
              <a:t>count</a:t>
            </a:r>
            <a:r>
              <a:rPr lang="zh-CN" altLang="en-US" kern="0" dirty="0">
                <a:latin typeface="等线" panose="02010600030101010101" pitchFamily="2" charset="-122"/>
                <a:ea typeface="等线" panose="02010600030101010101" pitchFamily="2" charset="-122"/>
              </a:rPr>
              <a:t>表示缓冲池中的产品数目</a:t>
            </a:r>
          </a:p>
        </p:txBody>
      </p:sp>
    </p:spTree>
    <p:extLst>
      <p:ext uri="{BB962C8B-B14F-4D97-AF65-F5344CB8AC3E}">
        <p14:creationId xmlns:p14="http://schemas.microsoft.com/office/powerpoint/2010/main" val="43573578"/>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用管程解决生产者</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消费者问题</a:t>
            </a:r>
            <a:endParaRPr lang="en-US" altLang="zh-CN" dirty="0">
              <a:latin typeface="等线" panose="02010600030101010101" pitchFamily="2" charset="-122"/>
              <a:ea typeface="等线" panose="02010600030101010101" pitchFamily="2" charset="-122"/>
            </a:endParaRPr>
          </a:p>
        </p:txBody>
      </p:sp>
      <p:sp>
        <p:nvSpPr>
          <p:cNvPr id="3" name="Rectangle 3">
            <a:extLst>
              <a:ext uri="{FF2B5EF4-FFF2-40B4-BE49-F238E27FC236}">
                <a16:creationId xmlns:a16="http://schemas.microsoft.com/office/drawing/2014/main" id="{6EA0894A-DA31-D47F-FE5B-50CEB224A24F}"/>
              </a:ext>
            </a:extLst>
          </p:cNvPr>
          <p:cNvSpPr txBox="1">
            <a:spLocks noChangeArrowheads="1"/>
          </p:cNvSpPr>
          <p:nvPr/>
        </p:nvSpPr>
        <p:spPr bwMode="auto">
          <a:xfrm>
            <a:off x="438859" y="1003039"/>
            <a:ext cx="77724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3333CC"/>
              </a:buClr>
              <a:buSzPct val="60000"/>
              <a:buNone/>
              <a:tabLst/>
              <a:defRPr/>
            </a:pPr>
            <a:r>
              <a:rPr kumimoji="1" lang="en-US" altLang="zh-CN" sz="28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PC</a:t>
            </a:r>
            <a:r>
              <a:rPr kumimoji="1" lang="zh-CN" altLang="en-US" sz="28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问题中的管程定义</a:t>
            </a:r>
          </a:p>
        </p:txBody>
      </p:sp>
      <p:sp>
        <p:nvSpPr>
          <p:cNvPr id="4" name="Text Box 4">
            <a:extLst>
              <a:ext uri="{FF2B5EF4-FFF2-40B4-BE49-F238E27FC236}">
                <a16:creationId xmlns:a16="http://schemas.microsoft.com/office/drawing/2014/main" id="{11AC8A58-B78F-5020-83C6-CD713EE43DC5}"/>
              </a:ext>
            </a:extLst>
          </p:cNvPr>
          <p:cNvSpPr txBox="1">
            <a:spLocks noChangeArrowheads="1"/>
          </p:cNvSpPr>
          <p:nvPr/>
        </p:nvSpPr>
        <p:spPr bwMode="auto">
          <a:xfrm>
            <a:off x="357018" y="1696244"/>
            <a:ext cx="4953000" cy="450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Monitor PC;</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int in,out,count;</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item buffer[n];</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condition notfull,notempty;</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void entry put(item)</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if count&gt;=n notfull.wait;</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buffer[in]=item;</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in=(in+1)%n;</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count++;</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if notempty.queue notempty.signal;          </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p:txBody>
      </p:sp>
      <p:sp>
        <p:nvSpPr>
          <p:cNvPr id="5" name="Rectangle 5">
            <a:extLst>
              <a:ext uri="{FF2B5EF4-FFF2-40B4-BE49-F238E27FC236}">
                <a16:creationId xmlns:a16="http://schemas.microsoft.com/office/drawing/2014/main" id="{9B7658CF-DC26-5AE6-4C89-5E6C4A2DF1B4}"/>
              </a:ext>
            </a:extLst>
          </p:cNvPr>
          <p:cNvSpPr>
            <a:spLocks noChangeArrowheads="1"/>
          </p:cNvSpPr>
          <p:nvPr/>
        </p:nvSpPr>
        <p:spPr bwMode="auto">
          <a:xfrm>
            <a:off x="4776618" y="1880394"/>
            <a:ext cx="4495800" cy="309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void entry get(item)</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if count&lt;=0 notempty.wait;</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item = buffer[out];</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out=(out+1)%n;</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count--;</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if notfull.queue notfull.signal;          </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{in=out=count=0;}</a:t>
            </a:r>
          </a:p>
        </p:txBody>
      </p:sp>
    </p:spTree>
    <p:extLst>
      <p:ext uri="{BB962C8B-B14F-4D97-AF65-F5344CB8AC3E}">
        <p14:creationId xmlns:p14="http://schemas.microsoft.com/office/powerpoint/2010/main" val="3176305257"/>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用管程解决生产者</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消费者问题</a:t>
            </a:r>
            <a:endParaRPr lang="en-US" altLang="zh-CN" dirty="0">
              <a:latin typeface="等线" panose="02010600030101010101" pitchFamily="2" charset="-122"/>
              <a:ea typeface="等线" panose="02010600030101010101" pitchFamily="2" charset="-122"/>
            </a:endParaRPr>
          </a:p>
        </p:txBody>
      </p:sp>
      <p:sp>
        <p:nvSpPr>
          <p:cNvPr id="2" name="Rectangle 3">
            <a:extLst>
              <a:ext uri="{FF2B5EF4-FFF2-40B4-BE49-F238E27FC236}">
                <a16:creationId xmlns:a16="http://schemas.microsoft.com/office/drawing/2014/main" id="{6E485B47-C708-374F-E54A-FE607A41B195}"/>
              </a:ext>
            </a:extLst>
          </p:cNvPr>
          <p:cNvSpPr txBox="1">
            <a:spLocks noChangeArrowheads="1"/>
          </p:cNvSpPr>
          <p:nvPr/>
        </p:nvSpPr>
        <p:spPr bwMode="auto">
          <a:xfrm>
            <a:off x="357018" y="1119091"/>
            <a:ext cx="8904287"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3333CC"/>
              </a:buClr>
              <a:buSzPct val="60000"/>
              <a:buNone/>
              <a:tabLst/>
              <a:defRPr/>
            </a:pPr>
            <a:r>
              <a:rPr kumimoji="1" lang="zh-CN" altLang="en-US" sz="28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生产者-消费者问题描述如下</a:t>
            </a:r>
          </a:p>
        </p:txBody>
      </p:sp>
      <p:sp>
        <p:nvSpPr>
          <p:cNvPr id="6" name="Rectangle 4">
            <a:extLst>
              <a:ext uri="{FF2B5EF4-FFF2-40B4-BE49-F238E27FC236}">
                <a16:creationId xmlns:a16="http://schemas.microsoft.com/office/drawing/2014/main" id="{5C5AD30E-6457-AD38-4388-25016351114A}"/>
              </a:ext>
            </a:extLst>
          </p:cNvPr>
          <p:cNvSpPr>
            <a:spLocks noChangeArrowheads="1"/>
          </p:cNvSpPr>
          <p:nvPr/>
        </p:nvSpPr>
        <p:spPr bwMode="auto">
          <a:xfrm>
            <a:off x="457200" y="1776758"/>
            <a:ext cx="41148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cobegin</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void producer(int i)</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while(true)</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produce an item in nextp;</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PC.put(nextp);</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          </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coend</a:t>
            </a:r>
          </a:p>
        </p:txBody>
      </p:sp>
      <p:sp>
        <p:nvSpPr>
          <p:cNvPr id="7" name="Rectangle 5">
            <a:extLst>
              <a:ext uri="{FF2B5EF4-FFF2-40B4-BE49-F238E27FC236}">
                <a16:creationId xmlns:a16="http://schemas.microsoft.com/office/drawing/2014/main" id="{994B837A-CE49-5AAA-D038-D3963EFB8116}"/>
              </a:ext>
            </a:extLst>
          </p:cNvPr>
          <p:cNvSpPr>
            <a:spLocks noChangeArrowheads="1"/>
          </p:cNvSpPr>
          <p:nvPr/>
        </p:nvSpPr>
        <p:spPr bwMode="auto">
          <a:xfrm>
            <a:off x="4419600" y="2021233"/>
            <a:ext cx="4419600" cy="274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void consumer(int i)</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while(true)</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PC.get(nextc);</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consumer the item in nextc;</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          </a:t>
            </a:r>
          </a:p>
          <a:p>
            <a:pPr marL="0" marR="0" lvl="0" indent="0" defTabSz="914400" eaLnBrk="1" fontAlgn="auto" latinLnBrk="0" hangingPunct="1">
              <a:lnSpc>
                <a:spcPct val="65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p:txBody>
      </p:sp>
    </p:spTree>
    <p:extLst>
      <p:ext uri="{BB962C8B-B14F-4D97-AF65-F5344CB8AC3E}">
        <p14:creationId xmlns:p14="http://schemas.microsoft.com/office/powerpoint/2010/main" val="217609615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利用管程解决哲学家进餐问题</a:t>
            </a:r>
            <a:endParaRPr lang="en-US" altLang="zh-CN" dirty="0">
              <a:latin typeface="等线" panose="02010600030101010101" pitchFamily="2" charset="-122"/>
              <a:ea typeface="等线" panose="02010600030101010101" pitchFamily="2" charset="-122"/>
            </a:endParaRPr>
          </a:p>
        </p:txBody>
      </p:sp>
      <p:sp>
        <p:nvSpPr>
          <p:cNvPr id="2" name="文本占位符 340994">
            <a:extLst>
              <a:ext uri="{FF2B5EF4-FFF2-40B4-BE49-F238E27FC236}">
                <a16:creationId xmlns:a16="http://schemas.microsoft.com/office/drawing/2014/main" id="{4722B020-0111-D769-98F3-99FF691B67F1}"/>
              </a:ext>
            </a:extLst>
          </p:cNvPr>
          <p:cNvSpPr txBox="1">
            <a:spLocks/>
          </p:cNvSpPr>
          <p:nvPr/>
        </p:nvSpPr>
        <p:spPr bwMode="auto">
          <a:xfrm>
            <a:off x="396875" y="1207498"/>
            <a:ext cx="7896225" cy="5343525"/>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用三种不同状态表示哲学家的活动：进餐、饥饿、思考。（</a:t>
            </a:r>
            <a:r>
              <a:rPr lang="en-US" altLang="zh-CN" kern="0" dirty="0">
                <a:latin typeface="等线" panose="02010600030101010101" pitchFamily="2" charset="-122"/>
                <a:ea typeface="等线" panose="02010600030101010101" pitchFamily="2" charset="-122"/>
              </a:rPr>
              <a:t>thinking</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hungry</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eating</a:t>
            </a:r>
            <a:r>
              <a:rPr lang="zh-CN" altLang="en-US" kern="0" dirty="0">
                <a:latin typeface="等线" panose="02010600030101010101" pitchFamily="2" charset="-122"/>
                <a:ea typeface="等线" panose="02010600030101010101" pitchFamily="2" charset="-122"/>
              </a:rPr>
              <a:t>）</a:t>
            </a:r>
            <a:r>
              <a:rPr lang="en-US" altLang="zh-CN" kern="0" dirty="0">
                <a:latin typeface="等线" panose="02010600030101010101" pitchFamily="2" charset="-122"/>
                <a:ea typeface="等线" panose="02010600030101010101" pitchFamily="2" charset="-122"/>
              </a:rPr>
              <a:t>state[5]</a:t>
            </a:r>
            <a:r>
              <a:rPr lang="zh-CN" altLang="en-US" kern="0" dirty="0">
                <a:latin typeface="等线" panose="02010600030101010101" pitchFamily="2" charset="-122"/>
                <a:ea typeface="等线" panose="02010600030101010101" pitchFamily="2" charset="-122"/>
              </a:rPr>
              <a:t>；</a:t>
            </a:r>
            <a:endParaRPr lang="en-US" altLang="zh-CN" kern="0" dirty="0">
              <a:latin typeface="等线" panose="02010600030101010101" pitchFamily="2" charset="-122"/>
              <a:ea typeface="等线" panose="02010600030101010101" pitchFamily="2" charset="-122"/>
            </a:endParaRPr>
          </a:p>
          <a:p>
            <a:pPr>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为每个哲学家设置一个条件变量</a:t>
            </a:r>
            <a:r>
              <a:rPr lang="en-US" altLang="zh-CN" kern="0" dirty="0">
                <a:latin typeface="等线" panose="02010600030101010101" pitchFamily="2" charset="-122"/>
                <a:ea typeface="等线" panose="02010600030101010101" pitchFamily="2" charset="-122"/>
              </a:rPr>
              <a:t>self</a:t>
            </a:r>
            <a:r>
              <a:rPr lang="zh-CN" altLang="en-US" kern="0" dirty="0">
                <a:latin typeface="等线" panose="02010600030101010101" pitchFamily="2" charset="-122"/>
                <a:ea typeface="等线" panose="02010600030101010101" pitchFamily="2" charset="-122"/>
              </a:rPr>
              <a:t>（</a:t>
            </a:r>
            <a:r>
              <a:rPr lang="en-US" altLang="zh-CN" kern="0" dirty="0" err="1">
                <a:latin typeface="等线" panose="02010600030101010101" pitchFamily="2" charset="-122"/>
                <a:ea typeface="等线" panose="02010600030101010101" pitchFamily="2" charset="-122"/>
              </a:rPr>
              <a:t>i</a:t>
            </a:r>
            <a:r>
              <a:rPr lang="zh-CN" altLang="en-US" kern="0" dirty="0">
                <a:latin typeface="等线" panose="02010600030101010101" pitchFamily="2" charset="-122"/>
                <a:ea typeface="等线" panose="02010600030101010101" pitchFamily="2" charset="-122"/>
              </a:rPr>
              <a:t>），当哲学家饥饿又不能获得筷子时，用</a:t>
            </a:r>
            <a:r>
              <a:rPr lang="en-US" altLang="zh-CN" kern="0" dirty="0">
                <a:latin typeface="等线" panose="02010600030101010101" pitchFamily="2" charset="-122"/>
                <a:ea typeface="等线" panose="02010600030101010101" pitchFamily="2" charset="-122"/>
              </a:rPr>
              <a:t>self</a:t>
            </a:r>
            <a:r>
              <a:rPr lang="zh-CN" altLang="en-US" kern="0" dirty="0">
                <a:latin typeface="等线" panose="02010600030101010101" pitchFamily="2" charset="-122"/>
                <a:ea typeface="等线" panose="02010600030101010101" pitchFamily="2" charset="-122"/>
              </a:rPr>
              <a:t>来阻塞自己：</a:t>
            </a:r>
            <a:endParaRPr lang="en-US" altLang="zh-CN" kern="0" dirty="0">
              <a:latin typeface="等线" panose="02010600030101010101" pitchFamily="2" charset="-122"/>
              <a:ea typeface="等线" panose="02010600030101010101" pitchFamily="2" charset="-122"/>
            </a:endParaRPr>
          </a:p>
          <a:p>
            <a:pPr>
              <a:buFont typeface="Wingdings" panose="05000000000000000000" pitchFamily="2" charset="2"/>
              <a:buChar char="n"/>
            </a:pPr>
            <a:endParaRPr lang="zh-CN" altLang="en-US" kern="0" dirty="0">
              <a:latin typeface="等线" panose="02010600030101010101" pitchFamily="2" charset="-122"/>
              <a:ea typeface="等线" panose="02010600030101010101" pitchFamily="2" charset="-122"/>
            </a:endParaRPr>
          </a:p>
          <a:p>
            <a:pPr>
              <a:buFont typeface="Wingdings" panose="05000000000000000000" pitchFamily="2" charset="2"/>
              <a:buChar char="n"/>
            </a:pPr>
            <a:r>
              <a:rPr lang="zh-CN" altLang="en-US" kern="0" dirty="0">
                <a:latin typeface="等线" panose="02010600030101010101" pitchFamily="2" charset="-122"/>
                <a:ea typeface="等线" panose="02010600030101010101" pitchFamily="2" charset="-122"/>
              </a:rPr>
              <a:t>管程设置三个函数：</a:t>
            </a:r>
            <a:r>
              <a:rPr lang="en-US" altLang="zh-CN" kern="0" dirty="0">
                <a:latin typeface="等线" panose="02010600030101010101" pitchFamily="2" charset="-122"/>
                <a:ea typeface="等线" panose="02010600030101010101" pitchFamily="2" charset="-122"/>
              </a:rPr>
              <a:t>pickup</a:t>
            </a:r>
            <a:r>
              <a:rPr lang="zh-CN" altLang="en-US" kern="0" dirty="0">
                <a:latin typeface="等线" panose="02010600030101010101" pitchFamily="2" charset="-122"/>
                <a:ea typeface="等线" panose="02010600030101010101" pitchFamily="2" charset="-122"/>
              </a:rPr>
              <a:t>取筷子，</a:t>
            </a:r>
            <a:r>
              <a:rPr lang="en-US" altLang="zh-CN" kern="0" dirty="0">
                <a:latin typeface="等线" panose="02010600030101010101" pitchFamily="2" charset="-122"/>
                <a:ea typeface="等线" panose="02010600030101010101" pitchFamily="2" charset="-122"/>
              </a:rPr>
              <a:t>putdown</a:t>
            </a:r>
            <a:r>
              <a:rPr lang="zh-CN" altLang="en-US" kern="0" dirty="0">
                <a:latin typeface="等线" panose="02010600030101010101" pitchFamily="2" charset="-122"/>
                <a:ea typeface="等线" panose="02010600030101010101" pitchFamily="2" charset="-122"/>
              </a:rPr>
              <a:t>放筷子，</a:t>
            </a:r>
            <a:r>
              <a:rPr lang="en-US" altLang="zh-CN" kern="0" dirty="0">
                <a:latin typeface="等线" panose="02010600030101010101" pitchFamily="2" charset="-122"/>
                <a:ea typeface="等线" panose="02010600030101010101" pitchFamily="2" charset="-122"/>
              </a:rPr>
              <a:t>test</a:t>
            </a:r>
            <a:r>
              <a:rPr lang="zh-CN" altLang="en-US" kern="0" dirty="0">
                <a:latin typeface="等线" panose="02010600030101010101" pitchFamily="2" charset="-122"/>
                <a:ea typeface="等线" panose="02010600030101010101" pitchFamily="2" charset="-122"/>
              </a:rPr>
              <a:t>测试是否具备进餐条件。</a:t>
            </a:r>
          </a:p>
        </p:txBody>
      </p:sp>
    </p:spTree>
    <p:extLst>
      <p:ext uri="{BB962C8B-B14F-4D97-AF65-F5344CB8AC3E}">
        <p14:creationId xmlns:p14="http://schemas.microsoft.com/office/powerpoint/2010/main" val="1796876213"/>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利用管程解决哲学家进餐问题</a:t>
            </a:r>
            <a:endParaRPr lang="en-US" altLang="zh-CN" dirty="0">
              <a:latin typeface="等线" panose="02010600030101010101" pitchFamily="2" charset="-122"/>
              <a:ea typeface="等线" panose="02010600030101010101" pitchFamily="2" charset="-122"/>
            </a:endParaRPr>
          </a:p>
        </p:txBody>
      </p:sp>
      <p:sp>
        <p:nvSpPr>
          <p:cNvPr id="5" name="Text Box 3">
            <a:extLst>
              <a:ext uri="{FF2B5EF4-FFF2-40B4-BE49-F238E27FC236}">
                <a16:creationId xmlns:a16="http://schemas.microsoft.com/office/drawing/2014/main" id="{0E209ACC-69CD-B3CA-7F06-0D78FB1B8B8C}"/>
              </a:ext>
            </a:extLst>
          </p:cNvPr>
          <p:cNvSpPr txBox="1">
            <a:spLocks noChangeArrowheads="1"/>
          </p:cNvSpPr>
          <p:nvPr/>
        </p:nvSpPr>
        <p:spPr bwMode="auto">
          <a:xfrm>
            <a:off x="360331" y="1265238"/>
            <a:ext cx="4343400" cy="496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Monitor Dining-Philosophers()</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condition state[5];</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condition self[5];</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void entry pickup(int </a:t>
            </a: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i</a:t>
            </a: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state[</a:t>
            </a: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i</a:t>
            </a: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]=hungry;</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test(</a:t>
            </a: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i</a:t>
            </a: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if state[</a:t>
            </a: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i</a:t>
            </a: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]!=eating  self[</a:t>
            </a: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i</a:t>
            </a: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].wait;</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void entry putdown(int </a:t>
            </a: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i</a:t>
            </a: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state[</a:t>
            </a: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i</a:t>
            </a: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]=thinking;</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test((i+4)%5);</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test((i+1)%5);</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p>
        </p:txBody>
      </p:sp>
      <p:sp>
        <p:nvSpPr>
          <p:cNvPr id="6" name="Text Box 4">
            <a:extLst>
              <a:ext uri="{FF2B5EF4-FFF2-40B4-BE49-F238E27FC236}">
                <a16:creationId xmlns:a16="http://schemas.microsoft.com/office/drawing/2014/main" id="{1BC10206-04E0-B758-BB76-4C0F472C2924}"/>
              </a:ext>
            </a:extLst>
          </p:cNvPr>
          <p:cNvSpPr txBox="1">
            <a:spLocks noChangeArrowheads="1"/>
          </p:cNvSpPr>
          <p:nvPr/>
        </p:nvSpPr>
        <p:spPr bwMode="auto">
          <a:xfrm>
            <a:off x="4703731" y="1371600"/>
            <a:ext cx="434340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void test(int k)</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if (state[(k+4)%5]!=eating</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&amp;&amp; (state[k]=hungry)</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&amp;&amp;(state[(k+1)%5]!=eating)</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state[k]=eating;</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self[k].signal;</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for (i=0;4;i++)</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state[i]=thinking;</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p>
        </p:txBody>
      </p:sp>
    </p:spTree>
    <p:extLst>
      <p:ext uri="{BB962C8B-B14F-4D97-AF65-F5344CB8AC3E}">
        <p14:creationId xmlns:p14="http://schemas.microsoft.com/office/powerpoint/2010/main" val="2663067000"/>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利用管程解决哲学家进餐问题</a:t>
            </a:r>
            <a:endParaRPr lang="en-US" altLang="zh-CN" dirty="0">
              <a:latin typeface="等线" panose="02010600030101010101" pitchFamily="2" charset="-122"/>
              <a:ea typeface="等线" panose="02010600030101010101" pitchFamily="2" charset="-122"/>
            </a:endParaRPr>
          </a:p>
        </p:txBody>
      </p:sp>
      <p:sp>
        <p:nvSpPr>
          <p:cNvPr id="3" name="Text Box 4">
            <a:extLst>
              <a:ext uri="{FF2B5EF4-FFF2-40B4-BE49-F238E27FC236}">
                <a16:creationId xmlns:a16="http://schemas.microsoft.com/office/drawing/2014/main" id="{1AB12D65-BD97-F5C3-AC89-1A9D93218278}"/>
              </a:ext>
            </a:extLst>
          </p:cNvPr>
          <p:cNvSpPr txBox="1">
            <a:spLocks noChangeArrowheads="1"/>
          </p:cNvSpPr>
          <p:nvPr/>
        </p:nvSpPr>
        <p:spPr bwMode="auto">
          <a:xfrm>
            <a:off x="540026" y="1219200"/>
            <a:ext cx="525780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Monitor Dining-Philosophers()</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cobegin</a:t>
            </a:r>
            <a:endPar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void philosopher(int </a:t>
            </a: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i</a:t>
            </a: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  while(true)</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Thinking;</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Dining-</a:t>
            </a: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Philosophers.pickup</a:t>
            </a: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i</a:t>
            </a: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Eating;</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Dining-</a:t>
            </a: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Philosophers.putdown</a:t>
            </a: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i</a:t>
            </a: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p>
          <a:p>
            <a:pPr marL="0" marR="0" lvl="0" indent="0" defTabSz="914400" eaLnBrk="1" fontAlgn="auto" latinLnBrk="0" hangingPunct="1">
              <a:lnSpc>
                <a:spcPct val="60000"/>
              </a:lnSpc>
              <a:spcBef>
                <a:spcPct val="50000"/>
              </a:spcBef>
              <a:spcAft>
                <a:spcPts val="0"/>
              </a:spcAft>
              <a:buClrTx/>
              <a:buSzTx/>
              <a:buFontTx/>
              <a:buNone/>
              <a:tabLst/>
              <a:defRPr/>
            </a:pPr>
            <a:r>
              <a:rPr kumimoji="1" lang="en-US" altLang="zh-CN" sz="2000" b="0"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coend</a:t>
            </a:r>
            <a:endPar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950357215"/>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xfrm>
            <a:off x="304800" y="3224303"/>
            <a:ext cx="7936082" cy="511673"/>
          </a:xfrm>
          <a:ln w="12700"/>
        </p:spPr>
        <p:txBody>
          <a:bodyPr vert="horz" wrap="square" lIns="90487" tIns="44450" rIns="90487" bIns="44450" anchor="ctr"/>
          <a:lstStyle/>
          <a:p>
            <a:pPr algn="ctr"/>
            <a:r>
              <a:rPr lang="zh-CN" altLang="en-US" dirty="0">
                <a:latin typeface="等线" panose="02010600030101010101" pitchFamily="2" charset="-122"/>
                <a:ea typeface="等线" panose="02010600030101010101" pitchFamily="2" charset="-122"/>
              </a:rPr>
              <a:t>同步计算</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02888039"/>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同步计算</a:t>
            </a:r>
            <a:endParaRPr lang="en-US" altLang="zh-CN" dirty="0">
              <a:latin typeface="等线" panose="02010600030101010101" pitchFamily="2" charset="-122"/>
              <a:ea typeface="等线" panose="02010600030101010101" pitchFamily="2" charset="-122"/>
            </a:endParaRPr>
          </a:p>
        </p:txBody>
      </p:sp>
      <p:sp>
        <p:nvSpPr>
          <p:cNvPr id="342019" name="文本占位符 342018"/>
          <p:cNvSpPr>
            <a:spLocks noGrp="1"/>
          </p:cNvSpPr>
          <p:nvPr>
            <p:ph type="body" idx="1"/>
          </p:nvPr>
        </p:nvSpPr>
        <p:spPr>
          <a:xfrm>
            <a:off x="179070" y="1143000"/>
            <a:ext cx="8888730" cy="5105400"/>
          </a:xfrm>
          <a:ln w="12700"/>
        </p:spPr>
        <p:txBody>
          <a:bodyPr vert="horz" wrap="square" lIns="90487" tIns="44450" rIns="90487" bIns="44450" anchor="t"/>
          <a:lstStyle/>
          <a:p>
            <a:pPr>
              <a:lnSpc>
                <a:spcPct val="150000"/>
              </a:lnSpc>
              <a:spcBef>
                <a:spcPts val="0"/>
              </a:spcBef>
            </a:pPr>
            <a:r>
              <a:rPr lang="zh-CN" altLang="en-US" dirty="0">
                <a:latin typeface="等线" panose="02010600030101010101" pitchFamily="2" charset="-122"/>
                <a:ea typeface="等线" panose="02010600030101010101" pitchFamily="2" charset="-122"/>
              </a:rPr>
              <a:t>同步计算分为全同步和部分同步</a:t>
            </a:r>
          </a:p>
          <a:p>
            <a:pPr lvl="1">
              <a:lnSpc>
                <a:spcPct val="150000"/>
              </a:lnSpc>
              <a:spcBef>
                <a:spcPts val="0"/>
              </a:spcBef>
            </a:pPr>
            <a:r>
              <a:rPr lang="zh-CN" altLang="en-US" dirty="0">
                <a:latin typeface="等线" panose="02010600030101010101" pitchFamily="2" charset="-122"/>
                <a:ea typeface="等线" panose="02010600030101010101" pitchFamily="2" charset="-122"/>
              </a:rPr>
              <a:t>全同步 </a:t>
            </a:r>
            <a:r>
              <a:rPr lang="en-US" altLang="zh-CN" dirty="0">
                <a:latin typeface="等线" panose="02010600030101010101" pitchFamily="2" charset="-122"/>
                <a:ea typeface="等线" panose="02010600030101010101" pitchFamily="2" charset="-122"/>
              </a:rPr>
              <a:t>(full </a:t>
            </a:r>
            <a:r>
              <a:rPr lang="en-US" altLang="zh-CN" dirty="0" err="1">
                <a:latin typeface="等线" panose="02010600030101010101" pitchFamily="2" charset="-122"/>
                <a:ea typeface="等线" panose="02010600030101010101" pitchFamily="2" charset="-122"/>
              </a:rPr>
              <a:t>synchronination</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：所有的进程在一些规则的执行点上的同步</a:t>
            </a:r>
            <a:endParaRPr lang="en-US" altLang="zh-CN" dirty="0">
              <a:latin typeface="等线" panose="02010600030101010101" pitchFamily="2" charset="-122"/>
              <a:ea typeface="等线" panose="02010600030101010101" pitchFamily="2" charset="-122"/>
            </a:endParaRPr>
          </a:p>
          <a:p>
            <a:pPr lvl="1">
              <a:lnSpc>
                <a:spcPct val="150000"/>
              </a:lnSpc>
              <a:spcBef>
                <a:spcPts val="0"/>
              </a:spcBef>
            </a:pPr>
            <a:r>
              <a:rPr lang="zh-CN" altLang="en-US" dirty="0">
                <a:latin typeface="等线" panose="02010600030101010101" pitchFamily="2" charset="-122"/>
                <a:ea typeface="等线" panose="02010600030101010101" pitchFamily="2" charset="-122"/>
              </a:rPr>
              <a:t>部分同步</a:t>
            </a:r>
            <a:r>
              <a:rPr lang="en-US" altLang="zh-CN" dirty="0">
                <a:latin typeface="等线" panose="02010600030101010101" pitchFamily="2" charset="-122"/>
                <a:ea typeface="等线" panose="02010600030101010101" pitchFamily="2" charset="-122"/>
              </a:rPr>
              <a:t>(partial synchronization)</a:t>
            </a:r>
            <a:r>
              <a:rPr lang="zh-CN" altLang="en-US" dirty="0">
                <a:latin typeface="等线" panose="02010600030101010101" pitchFamily="2" charset="-122"/>
                <a:ea typeface="等线" panose="02010600030101010101" pitchFamily="2" charset="-122"/>
              </a:rPr>
              <a:t>或局部同步</a:t>
            </a:r>
            <a:r>
              <a:rPr lang="en-US" altLang="zh-CN" dirty="0">
                <a:latin typeface="等线" panose="02010600030101010101" pitchFamily="2" charset="-122"/>
                <a:ea typeface="等线" panose="02010600030101010101" pitchFamily="2" charset="-122"/>
              </a:rPr>
              <a:t>(local synchronization) </a:t>
            </a:r>
            <a:r>
              <a:rPr lang="zh-CN" altLang="en-US" dirty="0">
                <a:latin typeface="等线" panose="02010600030101010101" pitchFamily="2" charset="-122"/>
                <a:ea typeface="等线" panose="02010600030101010101" pitchFamily="2" charset="-122"/>
              </a:rPr>
              <a:t>：在逻辑上相邻的一组进程参与的同步</a:t>
            </a:r>
          </a:p>
          <a:p>
            <a:pPr>
              <a:lnSpc>
                <a:spcPct val="150000"/>
              </a:lnSpc>
              <a:spcBef>
                <a:spcPts val="0"/>
              </a:spcBef>
            </a:pPr>
            <a:r>
              <a:rPr lang="zh-CN" altLang="en-US" dirty="0">
                <a:latin typeface="等线" panose="02010600030101010101" pitchFamily="2" charset="-122"/>
                <a:ea typeface="等线" panose="02010600030101010101" pitchFamily="2" charset="-122"/>
              </a:rPr>
              <a:t>同步计算是指那些带有全同步或大量部分同步的计算</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14848135"/>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障碍同步（</a:t>
            </a:r>
            <a:r>
              <a:rPr lang="en-US" altLang="zh-CN" dirty="0">
                <a:latin typeface="等线" panose="02010600030101010101" pitchFamily="2" charset="-122"/>
                <a:ea typeface="等线" panose="02010600030101010101" pitchFamily="2" charset="-122"/>
              </a:rPr>
              <a:t>Barrier Synchronization</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p:txBody>
      </p:sp>
      <p:sp>
        <p:nvSpPr>
          <p:cNvPr id="342019" name="文本占位符 342018"/>
          <p:cNvSpPr>
            <a:spLocks noGrp="1"/>
          </p:cNvSpPr>
          <p:nvPr>
            <p:ph type="body" idx="1"/>
          </p:nvPr>
        </p:nvSpPr>
        <p:spPr>
          <a:xfrm>
            <a:off x="179070" y="1143000"/>
            <a:ext cx="8888730" cy="5105400"/>
          </a:xfrm>
          <a:ln w="12700"/>
        </p:spPr>
        <p:txBody>
          <a:bodyPr vert="horz" wrap="square" lIns="90487" tIns="44450" rIns="90487" bIns="44450" anchor="t"/>
          <a:lstStyle/>
          <a:p>
            <a:pPr>
              <a:lnSpc>
                <a:spcPct val="150000"/>
              </a:lnSpc>
              <a:spcBef>
                <a:spcPts val="0"/>
              </a:spcBef>
            </a:pPr>
            <a:r>
              <a:rPr lang="zh-CN" altLang="en-US" dirty="0">
                <a:latin typeface="等线" panose="02010600030101010101" pitchFamily="2" charset="-122"/>
                <a:ea typeface="等线" panose="02010600030101010101" pitchFamily="2" charset="-122"/>
              </a:rPr>
              <a:t>在并行系统中，使一组进程取得同步的一种方法</a:t>
            </a:r>
          </a:p>
          <a:p>
            <a:pPr lvl="1">
              <a:lnSpc>
                <a:spcPct val="150000"/>
              </a:lnSpc>
              <a:spcBef>
                <a:spcPts val="0"/>
              </a:spcBef>
            </a:pPr>
            <a:r>
              <a:rPr lang="zh-CN" altLang="en-US" dirty="0">
                <a:latin typeface="等线" panose="02010600030101010101" pitchFamily="2" charset="-122"/>
                <a:ea typeface="等线" panose="02010600030101010101" pitchFamily="2" charset="-122"/>
              </a:rPr>
              <a:t>它在参与障碍同步的每个进程的程序中彼此必须等待的位置设置一个障碍点，当某进程执行到障碍点时暂停，等待所有进程都执行到这个障碍点上，它们才能继续运行</a:t>
            </a:r>
            <a:endParaRPr lang="en-US" altLang="zh-CN" dirty="0">
              <a:latin typeface="等线" panose="02010600030101010101" pitchFamily="2" charset="-122"/>
              <a:ea typeface="等线" panose="02010600030101010101" pitchFamily="2" charset="-122"/>
            </a:endParaRPr>
          </a:p>
          <a:p>
            <a:pPr>
              <a:lnSpc>
                <a:spcPct val="150000"/>
              </a:lnSpc>
              <a:spcBef>
                <a:spcPts val="0"/>
              </a:spcBef>
            </a:pPr>
            <a:r>
              <a:rPr lang="zh-CN" altLang="en-US" dirty="0">
                <a:latin typeface="等线" panose="02010600030101010101" pitchFamily="2" charset="-122"/>
                <a:ea typeface="等线" panose="02010600030101010101" pitchFamily="2" charset="-122"/>
              </a:rPr>
              <a:t>通常需要同步的进程的程序中有多个障碍点，以同步它们彼此的操作</a:t>
            </a:r>
            <a:endParaRPr lang="en-US" altLang="zh-CN" dirty="0">
              <a:latin typeface="等线" panose="02010600030101010101" pitchFamily="2" charset="-122"/>
              <a:ea typeface="等线" panose="02010600030101010101" pitchFamily="2" charset="-122"/>
            </a:endParaRPr>
          </a:p>
          <a:p>
            <a:pPr>
              <a:lnSpc>
                <a:spcPct val="150000"/>
              </a:lnSpc>
              <a:spcBef>
                <a:spcPts val="0"/>
              </a:spcBef>
            </a:pPr>
            <a:r>
              <a:rPr lang="zh-CN" altLang="en-US" dirty="0">
                <a:latin typeface="等线" panose="02010600030101010101" pitchFamily="2" charset="-122"/>
                <a:ea typeface="等线" panose="02010600030101010101" pitchFamily="2" charset="-122"/>
              </a:rPr>
              <a:t>障碍同步可应用于</a:t>
            </a:r>
            <a:endParaRPr lang="en-US" altLang="zh-CN" dirty="0">
              <a:latin typeface="等线" panose="02010600030101010101" pitchFamily="2" charset="-122"/>
              <a:ea typeface="等线" panose="02010600030101010101" pitchFamily="2" charset="-122"/>
            </a:endParaRPr>
          </a:p>
          <a:p>
            <a:pPr lvl="1">
              <a:lnSpc>
                <a:spcPct val="150000"/>
              </a:lnSpc>
              <a:spcBef>
                <a:spcPts val="0"/>
              </a:spcBef>
            </a:pPr>
            <a:r>
              <a:rPr lang="zh-CN" altLang="en-US" dirty="0">
                <a:latin typeface="等线" panose="02010600030101010101" pitchFamily="2" charset="-122"/>
                <a:ea typeface="等线" panose="02010600030101010101" pitchFamily="2" charset="-122"/>
              </a:rPr>
              <a:t>共享存储器系统</a:t>
            </a:r>
          </a:p>
          <a:p>
            <a:pPr lvl="1">
              <a:lnSpc>
                <a:spcPct val="150000"/>
              </a:lnSpc>
              <a:spcBef>
                <a:spcPts val="0"/>
              </a:spcBef>
            </a:pPr>
            <a:r>
              <a:rPr lang="zh-CN" altLang="en-US" dirty="0">
                <a:latin typeface="等线" panose="02010600030101010101" pitchFamily="2" charset="-122"/>
                <a:ea typeface="等线" panose="02010600030101010101" pitchFamily="2" charset="-122"/>
              </a:rPr>
              <a:t>分布存储的消息传递系统</a:t>
            </a:r>
          </a:p>
          <a:p>
            <a:pPr lvl="1">
              <a:lnSpc>
                <a:spcPct val="125000"/>
              </a:lnSpc>
              <a:spcBef>
                <a:spcPts val="0"/>
              </a:spcBef>
            </a:pP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54275124"/>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障碍同步（</a:t>
            </a:r>
            <a:r>
              <a:rPr lang="en-US" altLang="zh-CN" dirty="0">
                <a:latin typeface="等线" panose="02010600030101010101" pitchFamily="2" charset="-122"/>
                <a:ea typeface="等线" panose="02010600030101010101" pitchFamily="2" charset="-122"/>
              </a:rPr>
              <a:t>Barrier Synchronization</a:t>
            </a:r>
            <a:r>
              <a:rPr lang="zh-CN" altLang="en-US" dirty="0">
                <a:latin typeface="等线" panose="02010600030101010101" pitchFamily="2" charset="-122"/>
                <a:ea typeface="等线" panose="02010600030101010101" pitchFamily="2" charset="-122"/>
              </a:rPr>
              <a:t>）</a:t>
            </a:r>
          </a:p>
        </p:txBody>
      </p:sp>
      <p:grpSp>
        <p:nvGrpSpPr>
          <p:cNvPr id="52" name="组合 51">
            <a:extLst>
              <a:ext uri="{FF2B5EF4-FFF2-40B4-BE49-F238E27FC236}">
                <a16:creationId xmlns:a16="http://schemas.microsoft.com/office/drawing/2014/main" id="{643A7D7C-4297-5171-F4C8-2D530E503DD4}"/>
              </a:ext>
            </a:extLst>
          </p:cNvPr>
          <p:cNvGrpSpPr/>
          <p:nvPr/>
        </p:nvGrpSpPr>
        <p:grpSpPr>
          <a:xfrm>
            <a:off x="788334" y="1519474"/>
            <a:ext cx="7077075" cy="4648200"/>
            <a:chOff x="762000" y="958912"/>
            <a:chExt cx="7077075" cy="5441888"/>
          </a:xfrm>
        </p:grpSpPr>
        <p:sp>
          <p:nvSpPr>
            <p:cNvPr id="5" name="Line 15">
              <a:extLst>
                <a:ext uri="{FF2B5EF4-FFF2-40B4-BE49-F238E27FC236}">
                  <a16:creationId xmlns:a16="http://schemas.microsoft.com/office/drawing/2014/main" id="{A1EF4E8A-29D1-8FA3-7E7E-F4108101F1AF}"/>
                </a:ext>
              </a:extLst>
            </p:cNvPr>
            <p:cNvSpPr>
              <a:spLocks noChangeShapeType="1"/>
            </p:cNvSpPr>
            <p:nvPr/>
          </p:nvSpPr>
          <p:spPr bwMode="auto">
            <a:xfrm>
              <a:off x="1219200" y="1752600"/>
              <a:ext cx="0" cy="4648200"/>
            </a:xfrm>
            <a:prstGeom prst="line">
              <a:avLst/>
            </a:prstGeom>
            <a:noFill/>
            <a:ln w="19050">
              <a:solidFill>
                <a:schemeClr val="accent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endParaRPr lang="zh-CN" altLang="en-US" sz="1800" b="0">
                <a:latin typeface="Arial Rounded MT Bold" panose="020F0704030504030204" pitchFamily="34" charset="0"/>
                <a:ea typeface="华文新魏" panose="02010800040101010101" pitchFamily="2" charset="-122"/>
              </a:endParaRPr>
            </a:p>
          </p:txBody>
        </p:sp>
        <p:sp>
          <p:nvSpPr>
            <p:cNvPr id="6" name="Text Box 16">
              <a:extLst>
                <a:ext uri="{FF2B5EF4-FFF2-40B4-BE49-F238E27FC236}">
                  <a16:creationId xmlns:a16="http://schemas.microsoft.com/office/drawing/2014/main" id="{B8BFBEEA-6A7A-39BB-8333-9CD3512813B0}"/>
                </a:ext>
              </a:extLst>
            </p:cNvPr>
            <p:cNvSpPr txBox="1">
              <a:spLocks noChangeArrowheads="1"/>
            </p:cNvSpPr>
            <p:nvPr/>
          </p:nvSpPr>
          <p:spPr bwMode="auto">
            <a:xfrm>
              <a:off x="762000" y="3200400"/>
              <a:ext cx="533400" cy="10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spcBef>
                  <a:spcPct val="50000"/>
                </a:spcBef>
              </a:pPr>
              <a:r>
                <a:rPr kumimoji="1" lang="zh-CN" altLang="en-US" dirty="0">
                  <a:latin typeface="等线" panose="02010600030101010101" pitchFamily="2" charset="-122"/>
                  <a:ea typeface="等线" panose="02010600030101010101" pitchFamily="2" charset="-122"/>
                </a:rPr>
                <a:t>时</a:t>
              </a:r>
            </a:p>
            <a:p>
              <a:pPr eaLnBrk="1" hangingPunct="1">
                <a:spcBef>
                  <a:spcPct val="50000"/>
                </a:spcBef>
              </a:pPr>
              <a:r>
                <a:rPr kumimoji="1" lang="zh-CN" altLang="en-US" dirty="0">
                  <a:latin typeface="等线" panose="02010600030101010101" pitchFamily="2" charset="-122"/>
                  <a:ea typeface="等线" panose="02010600030101010101" pitchFamily="2" charset="-122"/>
                </a:rPr>
                <a:t>间</a:t>
              </a:r>
            </a:p>
          </p:txBody>
        </p:sp>
        <p:sp>
          <p:nvSpPr>
            <p:cNvPr id="8" name="Text Box 4">
              <a:extLst>
                <a:ext uri="{FF2B5EF4-FFF2-40B4-BE49-F238E27FC236}">
                  <a16:creationId xmlns:a16="http://schemas.microsoft.com/office/drawing/2014/main" id="{3834BBC2-C323-C948-63A4-6B4F806ACF08}"/>
                </a:ext>
              </a:extLst>
            </p:cNvPr>
            <p:cNvSpPr txBox="1">
              <a:spLocks noChangeArrowheads="1"/>
            </p:cNvSpPr>
            <p:nvPr/>
          </p:nvSpPr>
          <p:spPr bwMode="auto">
            <a:xfrm>
              <a:off x="2238375" y="1603375"/>
              <a:ext cx="609600" cy="369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1800" i="0" u="none" strike="noStrike" kern="0" cap="none" spc="0" normalizeH="0" baseline="0" noProof="0">
                  <a:ln>
                    <a:noFill/>
                  </a:ln>
                  <a:effectLst/>
                  <a:uLnTx/>
                  <a:uFillTx/>
                  <a:latin typeface="等线" panose="02010600030101010101" pitchFamily="2" charset="-122"/>
                  <a:ea typeface="等线" panose="02010600030101010101" pitchFamily="2" charset="-122"/>
                </a:rPr>
                <a:t>P</a:t>
              </a:r>
              <a:r>
                <a:rPr kumimoji="1" lang="en-US" altLang="zh-CN" sz="1800" i="0" u="none" strike="noStrike" kern="0" cap="none" spc="0" normalizeH="0" baseline="-25000" noProof="0">
                  <a:ln>
                    <a:noFill/>
                  </a:ln>
                  <a:effectLst/>
                  <a:uLnTx/>
                  <a:uFillTx/>
                  <a:latin typeface="等线" panose="02010600030101010101" pitchFamily="2" charset="-122"/>
                  <a:ea typeface="等线" panose="02010600030101010101" pitchFamily="2" charset="-122"/>
                </a:rPr>
                <a:t>0</a:t>
              </a:r>
            </a:p>
          </p:txBody>
        </p:sp>
        <p:sp>
          <p:nvSpPr>
            <p:cNvPr id="9" name="Rectangle 5">
              <a:extLst>
                <a:ext uri="{FF2B5EF4-FFF2-40B4-BE49-F238E27FC236}">
                  <a16:creationId xmlns:a16="http://schemas.microsoft.com/office/drawing/2014/main" id="{BBF6D2E4-9CC7-BD11-3563-AF58A52C2831}"/>
                </a:ext>
              </a:extLst>
            </p:cNvPr>
            <p:cNvSpPr>
              <a:spLocks noChangeArrowheads="1"/>
            </p:cNvSpPr>
            <p:nvPr/>
          </p:nvSpPr>
          <p:spPr bwMode="auto">
            <a:xfrm>
              <a:off x="2390775" y="2060575"/>
              <a:ext cx="228600" cy="20574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10" name="Text Box 6">
              <a:extLst>
                <a:ext uri="{FF2B5EF4-FFF2-40B4-BE49-F238E27FC236}">
                  <a16:creationId xmlns:a16="http://schemas.microsoft.com/office/drawing/2014/main" id="{AB9C2ECD-5777-CCF4-927A-FAD02681601B}"/>
                </a:ext>
              </a:extLst>
            </p:cNvPr>
            <p:cNvSpPr txBox="1">
              <a:spLocks noChangeArrowheads="1"/>
            </p:cNvSpPr>
            <p:nvPr/>
          </p:nvSpPr>
          <p:spPr bwMode="auto">
            <a:xfrm>
              <a:off x="3409950" y="1603375"/>
              <a:ext cx="609600" cy="369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1800" i="0" u="none" strike="noStrike" kern="0" cap="none" spc="0" normalizeH="0" baseline="0" noProof="0">
                  <a:ln>
                    <a:noFill/>
                  </a:ln>
                  <a:effectLst/>
                  <a:uLnTx/>
                  <a:uFillTx/>
                  <a:latin typeface="等线" panose="02010600030101010101" pitchFamily="2" charset="-122"/>
                  <a:ea typeface="等线" panose="02010600030101010101" pitchFamily="2" charset="-122"/>
                </a:rPr>
                <a:t>P</a:t>
              </a:r>
              <a:r>
                <a:rPr kumimoji="1" lang="en-US" altLang="zh-CN" sz="1800" i="0" u="none" strike="noStrike" kern="0" cap="none" spc="0" normalizeH="0" baseline="-25000" noProof="0">
                  <a:ln>
                    <a:noFill/>
                  </a:ln>
                  <a:effectLst/>
                  <a:uLnTx/>
                  <a:uFillTx/>
                  <a:latin typeface="等线" panose="02010600030101010101" pitchFamily="2" charset="-122"/>
                  <a:ea typeface="等线" panose="02010600030101010101" pitchFamily="2" charset="-122"/>
                </a:rPr>
                <a:t>1</a:t>
              </a:r>
            </a:p>
          </p:txBody>
        </p:sp>
        <p:sp>
          <p:nvSpPr>
            <p:cNvPr id="11" name="Rectangle 7">
              <a:extLst>
                <a:ext uri="{FF2B5EF4-FFF2-40B4-BE49-F238E27FC236}">
                  <a16:creationId xmlns:a16="http://schemas.microsoft.com/office/drawing/2014/main" id="{D85CAE1A-9F02-DE55-9816-3B75A156FE74}"/>
                </a:ext>
              </a:extLst>
            </p:cNvPr>
            <p:cNvSpPr>
              <a:spLocks noChangeArrowheads="1"/>
            </p:cNvSpPr>
            <p:nvPr/>
          </p:nvSpPr>
          <p:spPr bwMode="auto">
            <a:xfrm>
              <a:off x="3533775" y="2060575"/>
              <a:ext cx="228600" cy="17526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12" name="Text Box 8">
              <a:extLst>
                <a:ext uri="{FF2B5EF4-FFF2-40B4-BE49-F238E27FC236}">
                  <a16:creationId xmlns:a16="http://schemas.microsoft.com/office/drawing/2014/main" id="{5F39189D-1D69-A87C-10B0-8D0F84045D90}"/>
                </a:ext>
              </a:extLst>
            </p:cNvPr>
            <p:cNvSpPr txBox="1">
              <a:spLocks noChangeArrowheads="1"/>
            </p:cNvSpPr>
            <p:nvPr/>
          </p:nvSpPr>
          <p:spPr bwMode="auto">
            <a:xfrm>
              <a:off x="5753100" y="2151063"/>
              <a:ext cx="1057275" cy="5191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0" i="0" u="none" strike="noStrike" kern="0" cap="none" spc="0" normalizeH="0" baseline="0" noProof="0">
                  <a:ln>
                    <a:noFill/>
                  </a:ln>
                  <a:effectLst/>
                  <a:uLnTx/>
                  <a:uFillTx/>
                  <a:latin typeface="华文楷体" panose="02010600040101010101" pitchFamily="2" charset="-122"/>
                  <a:ea typeface="华文新魏" panose="02010800040101010101" pitchFamily="2" charset="-122"/>
                </a:rPr>
                <a:t>…</a:t>
              </a:r>
              <a:endParaRPr kumimoji="1" lang="en-US" altLang="zh-CN" sz="2800" b="0" i="0" u="none" strike="noStrike" kern="0" cap="none" spc="0" normalizeH="0" baseline="-25000" noProof="0">
                <a:ln>
                  <a:noFill/>
                </a:ln>
                <a:effectLst/>
                <a:uLnTx/>
                <a:uFillTx/>
                <a:latin typeface="华文新魏" panose="02010800040101010101" pitchFamily="2" charset="-122"/>
                <a:ea typeface="华文新魏" panose="02010800040101010101" pitchFamily="2" charset="-122"/>
              </a:endParaRPr>
            </a:p>
          </p:txBody>
        </p:sp>
        <p:sp>
          <p:nvSpPr>
            <p:cNvPr id="13" name="Text Box 10">
              <a:extLst>
                <a:ext uri="{FF2B5EF4-FFF2-40B4-BE49-F238E27FC236}">
                  <a16:creationId xmlns:a16="http://schemas.microsoft.com/office/drawing/2014/main" id="{CE8AB743-B931-633C-4241-2F2BAD1DDE65}"/>
                </a:ext>
              </a:extLst>
            </p:cNvPr>
            <p:cNvSpPr txBox="1">
              <a:spLocks noChangeArrowheads="1"/>
            </p:cNvSpPr>
            <p:nvPr/>
          </p:nvSpPr>
          <p:spPr bwMode="auto">
            <a:xfrm>
              <a:off x="4581525" y="1603375"/>
              <a:ext cx="609600" cy="369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1800" i="0" u="none" strike="noStrike" kern="0" cap="none" spc="0" normalizeH="0" baseline="0" noProof="0">
                  <a:ln>
                    <a:noFill/>
                  </a:ln>
                  <a:effectLst/>
                  <a:uLnTx/>
                  <a:uFillTx/>
                  <a:latin typeface="等线" panose="02010600030101010101" pitchFamily="2" charset="-122"/>
                  <a:ea typeface="等线" panose="02010600030101010101" pitchFamily="2" charset="-122"/>
                </a:rPr>
                <a:t>P</a:t>
              </a:r>
              <a:r>
                <a:rPr kumimoji="1" lang="en-US" altLang="zh-CN" sz="1800" i="0" u="none" strike="noStrike" kern="0" cap="none" spc="0" normalizeH="0" baseline="-25000" noProof="0">
                  <a:ln>
                    <a:noFill/>
                  </a:ln>
                  <a:effectLst/>
                  <a:uLnTx/>
                  <a:uFillTx/>
                  <a:latin typeface="等线" panose="02010600030101010101" pitchFamily="2" charset="-122"/>
                  <a:ea typeface="等线" panose="02010600030101010101" pitchFamily="2" charset="-122"/>
                </a:rPr>
                <a:t>2</a:t>
              </a:r>
            </a:p>
          </p:txBody>
        </p:sp>
        <p:sp>
          <p:nvSpPr>
            <p:cNvPr id="14" name="Rectangle 11">
              <a:extLst>
                <a:ext uri="{FF2B5EF4-FFF2-40B4-BE49-F238E27FC236}">
                  <a16:creationId xmlns:a16="http://schemas.microsoft.com/office/drawing/2014/main" id="{995F730F-9916-ECA0-DD7F-106BE616DCBF}"/>
                </a:ext>
              </a:extLst>
            </p:cNvPr>
            <p:cNvSpPr>
              <a:spLocks noChangeArrowheads="1"/>
            </p:cNvSpPr>
            <p:nvPr/>
          </p:nvSpPr>
          <p:spPr bwMode="auto">
            <a:xfrm>
              <a:off x="4714875" y="2060575"/>
              <a:ext cx="228600" cy="26670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15" name="Text Box 12">
              <a:extLst>
                <a:ext uri="{FF2B5EF4-FFF2-40B4-BE49-F238E27FC236}">
                  <a16:creationId xmlns:a16="http://schemas.microsoft.com/office/drawing/2014/main" id="{0F4E506B-C7E0-B491-64D1-6537B962AC01}"/>
                </a:ext>
              </a:extLst>
            </p:cNvPr>
            <p:cNvSpPr txBox="1">
              <a:spLocks noChangeArrowheads="1"/>
            </p:cNvSpPr>
            <p:nvPr/>
          </p:nvSpPr>
          <p:spPr bwMode="auto">
            <a:xfrm>
              <a:off x="6924675" y="1603375"/>
              <a:ext cx="914400" cy="369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1800" i="0" u="none" strike="noStrike" kern="0" cap="none" spc="0" normalizeH="0" baseline="0" noProof="0">
                  <a:ln>
                    <a:noFill/>
                  </a:ln>
                  <a:effectLst/>
                  <a:uLnTx/>
                  <a:uFillTx/>
                  <a:latin typeface="等线" panose="02010600030101010101" pitchFamily="2" charset="-122"/>
                  <a:ea typeface="等线" panose="02010600030101010101" pitchFamily="2" charset="-122"/>
                </a:rPr>
                <a:t>P</a:t>
              </a:r>
              <a:r>
                <a:rPr kumimoji="1" lang="en-US" altLang="zh-CN" sz="1800" i="0" u="none" strike="noStrike" kern="0" cap="none" spc="0" normalizeH="0" baseline="-25000" noProof="0">
                  <a:ln>
                    <a:noFill/>
                  </a:ln>
                  <a:effectLst/>
                  <a:uLnTx/>
                  <a:uFillTx/>
                  <a:latin typeface="等线" panose="02010600030101010101" pitchFamily="2" charset="-122"/>
                  <a:ea typeface="等线" panose="02010600030101010101" pitchFamily="2" charset="-122"/>
                </a:rPr>
                <a:t>n-1</a:t>
              </a:r>
            </a:p>
          </p:txBody>
        </p:sp>
        <p:sp>
          <p:nvSpPr>
            <p:cNvPr id="16" name="Rectangle 13">
              <a:extLst>
                <a:ext uri="{FF2B5EF4-FFF2-40B4-BE49-F238E27FC236}">
                  <a16:creationId xmlns:a16="http://schemas.microsoft.com/office/drawing/2014/main" id="{692A3620-1ECE-1E1F-4DBD-CC7DC2DCB773}"/>
                </a:ext>
              </a:extLst>
            </p:cNvPr>
            <p:cNvSpPr>
              <a:spLocks noChangeArrowheads="1"/>
            </p:cNvSpPr>
            <p:nvPr/>
          </p:nvSpPr>
          <p:spPr bwMode="auto">
            <a:xfrm>
              <a:off x="7210425" y="2060575"/>
              <a:ext cx="228600" cy="15240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17" name="Line 19">
              <a:extLst>
                <a:ext uri="{FF2B5EF4-FFF2-40B4-BE49-F238E27FC236}">
                  <a16:creationId xmlns:a16="http://schemas.microsoft.com/office/drawing/2014/main" id="{01DE17DE-5DDF-56B5-7606-B15AC4DDBFDF}"/>
                </a:ext>
              </a:extLst>
            </p:cNvPr>
            <p:cNvSpPr>
              <a:spLocks noChangeShapeType="1"/>
            </p:cNvSpPr>
            <p:nvPr/>
          </p:nvSpPr>
          <p:spPr bwMode="auto">
            <a:xfrm>
              <a:off x="2124075" y="2060575"/>
              <a:ext cx="0" cy="2057400"/>
            </a:xfrm>
            <a:prstGeom prst="line">
              <a:avLst/>
            </a:prstGeom>
            <a:noFill/>
            <a:ln w="28575">
              <a:solidFill>
                <a:schemeClr val="accent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18" name="Text Box 20">
              <a:extLst>
                <a:ext uri="{FF2B5EF4-FFF2-40B4-BE49-F238E27FC236}">
                  <a16:creationId xmlns:a16="http://schemas.microsoft.com/office/drawing/2014/main" id="{5CB8A31A-34E9-C35C-D609-C6E9FA997CA5}"/>
                </a:ext>
              </a:extLst>
            </p:cNvPr>
            <p:cNvSpPr txBox="1">
              <a:spLocks noChangeArrowheads="1"/>
            </p:cNvSpPr>
            <p:nvPr/>
          </p:nvSpPr>
          <p:spPr bwMode="auto">
            <a:xfrm>
              <a:off x="1704975" y="2609850"/>
              <a:ext cx="457200" cy="6461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活动</a:t>
              </a:r>
            </a:p>
          </p:txBody>
        </p:sp>
        <p:sp>
          <p:nvSpPr>
            <p:cNvPr id="20" name="Line 21">
              <a:extLst>
                <a:ext uri="{FF2B5EF4-FFF2-40B4-BE49-F238E27FC236}">
                  <a16:creationId xmlns:a16="http://schemas.microsoft.com/office/drawing/2014/main" id="{FCE44A48-EF1E-389C-85DD-C2AFB34A8C95}"/>
                </a:ext>
              </a:extLst>
            </p:cNvPr>
            <p:cNvSpPr>
              <a:spLocks noChangeShapeType="1"/>
            </p:cNvSpPr>
            <p:nvPr/>
          </p:nvSpPr>
          <p:spPr bwMode="auto">
            <a:xfrm>
              <a:off x="2133600" y="4114800"/>
              <a:ext cx="0" cy="685800"/>
            </a:xfrm>
            <a:prstGeom prst="line">
              <a:avLst/>
            </a:prstGeom>
            <a:noFill/>
            <a:ln w="28575">
              <a:solidFill>
                <a:schemeClr val="accent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endParaRPr lang="zh-CN" altLang="en-US" sz="1800" b="0">
                <a:latin typeface="Arial Rounded MT Bold" panose="020F0704030504030204" pitchFamily="34" charset="0"/>
                <a:ea typeface="华文新魏" panose="02010800040101010101" pitchFamily="2" charset="-122"/>
              </a:endParaRPr>
            </a:p>
          </p:txBody>
        </p:sp>
        <p:sp>
          <p:nvSpPr>
            <p:cNvPr id="21" name="Text Box 22">
              <a:extLst>
                <a:ext uri="{FF2B5EF4-FFF2-40B4-BE49-F238E27FC236}">
                  <a16:creationId xmlns:a16="http://schemas.microsoft.com/office/drawing/2014/main" id="{80338021-665C-A310-BE16-7B2346C295C1}"/>
                </a:ext>
              </a:extLst>
            </p:cNvPr>
            <p:cNvSpPr txBox="1">
              <a:spLocks noChangeArrowheads="1"/>
            </p:cNvSpPr>
            <p:nvPr/>
          </p:nvSpPr>
          <p:spPr bwMode="auto">
            <a:xfrm>
              <a:off x="1681443" y="4007183"/>
              <a:ext cx="457200" cy="701675"/>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zh-CN" altLang="en-US" sz="2000" dirty="0">
                  <a:latin typeface="等线" panose="02010600030101010101" pitchFamily="2" charset="-122"/>
                  <a:ea typeface="等线" panose="02010600030101010101" pitchFamily="2" charset="-122"/>
                </a:rPr>
                <a:t>等待</a:t>
              </a:r>
            </a:p>
          </p:txBody>
        </p:sp>
        <p:sp>
          <p:nvSpPr>
            <p:cNvPr id="22" name="Line 26">
              <a:extLst>
                <a:ext uri="{FF2B5EF4-FFF2-40B4-BE49-F238E27FC236}">
                  <a16:creationId xmlns:a16="http://schemas.microsoft.com/office/drawing/2014/main" id="{A4E4A58F-8184-55DD-4B38-6D402FBA7E26}"/>
                </a:ext>
              </a:extLst>
            </p:cNvPr>
            <p:cNvSpPr>
              <a:spLocks noChangeShapeType="1"/>
            </p:cNvSpPr>
            <p:nvPr/>
          </p:nvSpPr>
          <p:spPr bwMode="auto">
            <a:xfrm>
              <a:off x="3657600" y="3810000"/>
              <a:ext cx="0" cy="99060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endParaRPr lang="zh-CN" altLang="en-US" sz="1800" b="0">
                <a:latin typeface="Arial Rounded MT Bold" panose="020F0704030504030204" pitchFamily="34" charset="0"/>
                <a:ea typeface="华文新魏" panose="02010800040101010101" pitchFamily="2" charset="-122"/>
              </a:endParaRPr>
            </a:p>
          </p:txBody>
        </p:sp>
        <p:sp>
          <p:nvSpPr>
            <p:cNvPr id="23" name="Line 29">
              <a:extLst>
                <a:ext uri="{FF2B5EF4-FFF2-40B4-BE49-F238E27FC236}">
                  <a16:creationId xmlns:a16="http://schemas.microsoft.com/office/drawing/2014/main" id="{02EBE624-39D6-B6EA-27FC-E2234ED30C5F}"/>
                </a:ext>
              </a:extLst>
            </p:cNvPr>
            <p:cNvSpPr>
              <a:spLocks noChangeShapeType="1"/>
            </p:cNvSpPr>
            <p:nvPr/>
          </p:nvSpPr>
          <p:spPr bwMode="auto">
            <a:xfrm>
              <a:off x="2514600" y="4114800"/>
              <a:ext cx="0" cy="68580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endParaRPr lang="zh-CN" altLang="en-US" sz="1800" b="0">
                <a:latin typeface="Arial Rounded MT Bold" panose="020F0704030504030204" pitchFamily="34" charset="0"/>
                <a:ea typeface="华文新魏" panose="02010800040101010101" pitchFamily="2" charset="-122"/>
              </a:endParaRPr>
            </a:p>
          </p:txBody>
        </p:sp>
        <p:sp>
          <p:nvSpPr>
            <p:cNvPr id="24" name="Line 31">
              <a:extLst>
                <a:ext uri="{FF2B5EF4-FFF2-40B4-BE49-F238E27FC236}">
                  <a16:creationId xmlns:a16="http://schemas.microsoft.com/office/drawing/2014/main" id="{98D4F20B-8B49-24CE-C603-3A7AEEDA4A95}"/>
                </a:ext>
              </a:extLst>
            </p:cNvPr>
            <p:cNvSpPr>
              <a:spLocks noChangeShapeType="1"/>
            </p:cNvSpPr>
            <p:nvPr/>
          </p:nvSpPr>
          <p:spPr bwMode="auto">
            <a:xfrm>
              <a:off x="7343775" y="3581400"/>
              <a:ext cx="0" cy="121920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endParaRPr lang="zh-CN" altLang="en-US" sz="1800" b="0">
                <a:latin typeface="Arial Rounded MT Bold" panose="020F0704030504030204" pitchFamily="34" charset="0"/>
                <a:ea typeface="华文新魏" panose="02010800040101010101" pitchFamily="2" charset="-122"/>
              </a:endParaRPr>
            </a:p>
          </p:txBody>
        </p:sp>
        <p:sp>
          <p:nvSpPr>
            <p:cNvPr id="26" name="Line 50">
              <a:extLst>
                <a:ext uri="{FF2B5EF4-FFF2-40B4-BE49-F238E27FC236}">
                  <a16:creationId xmlns:a16="http://schemas.microsoft.com/office/drawing/2014/main" id="{2EE420B5-71A5-27C1-41FF-473B2CF273D2}"/>
                </a:ext>
              </a:extLst>
            </p:cNvPr>
            <p:cNvSpPr>
              <a:spLocks noChangeShapeType="1"/>
            </p:cNvSpPr>
            <p:nvPr/>
          </p:nvSpPr>
          <p:spPr bwMode="auto">
            <a:xfrm>
              <a:off x="2514600" y="4781550"/>
              <a:ext cx="0" cy="228600"/>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27" name="Line 51">
              <a:extLst>
                <a:ext uri="{FF2B5EF4-FFF2-40B4-BE49-F238E27FC236}">
                  <a16:creationId xmlns:a16="http://schemas.microsoft.com/office/drawing/2014/main" id="{A66FA022-C390-249D-D0B0-684F96E30114}"/>
                </a:ext>
              </a:extLst>
            </p:cNvPr>
            <p:cNvSpPr>
              <a:spLocks noChangeShapeType="1"/>
            </p:cNvSpPr>
            <p:nvPr/>
          </p:nvSpPr>
          <p:spPr bwMode="auto">
            <a:xfrm>
              <a:off x="3657600" y="4781550"/>
              <a:ext cx="0" cy="228600"/>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28" name="Line 52">
              <a:extLst>
                <a:ext uri="{FF2B5EF4-FFF2-40B4-BE49-F238E27FC236}">
                  <a16:creationId xmlns:a16="http://schemas.microsoft.com/office/drawing/2014/main" id="{96CDC978-4C23-FD06-8507-85ACA117A4EE}"/>
                </a:ext>
              </a:extLst>
            </p:cNvPr>
            <p:cNvSpPr>
              <a:spLocks noChangeShapeType="1"/>
            </p:cNvSpPr>
            <p:nvPr/>
          </p:nvSpPr>
          <p:spPr bwMode="auto">
            <a:xfrm>
              <a:off x="4838700" y="4781550"/>
              <a:ext cx="0" cy="228600"/>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29" name="Line 53">
              <a:extLst>
                <a:ext uri="{FF2B5EF4-FFF2-40B4-BE49-F238E27FC236}">
                  <a16:creationId xmlns:a16="http://schemas.microsoft.com/office/drawing/2014/main" id="{80006640-7FFF-EC7D-3E90-C0E52DD0C32E}"/>
                </a:ext>
              </a:extLst>
            </p:cNvPr>
            <p:cNvSpPr>
              <a:spLocks noChangeShapeType="1"/>
            </p:cNvSpPr>
            <p:nvPr/>
          </p:nvSpPr>
          <p:spPr bwMode="auto">
            <a:xfrm>
              <a:off x="7343775" y="4781550"/>
              <a:ext cx="0" cy="228600"/>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grpSp>
          <p:nvGrpSpPr>
            <p:cNvPr id="30" name="Group 36">
              <a:extLst>
                <a:ext uri="{FF2B5EF4-FFF2-40B4-BE49-F238E27FC236}">
                  <a16:creationId xmlns:a16="http://schemas.microsoft.com/office/drawing/2014/main" id="{853E6972-66B7-F6AE-DB22-A99A9BE2F9E1}"/>
                </a:ext>
              </a:extLst>
            </p:cNvPr>
            <p:cNvGrpSpPr>
              <a:grpSpLocks/>
            </p:cNvGrpSpPr>
            <p:nvPr/>
          </p:nvGrpSpPr>
          <p:grpSpPr bwMode="auto">
            <a:xfrm>
              <a:off x="2400300" y="5010150"/>
              <a:ext cx="228600" cy="1219200"/>
              <a:chOff x="1152" y="3264"/>
              <a:chExt cx="144" cy="768"/>
            </a:xfrm>
          </p:grpSpPr>
          <p:sp>
            <p:nvSpPr>
              <p:cNvPr id="44" name="Line 33">
                <a:extLst>
                  <a:ext uri="{FF2B5EF4-FFF2-40B4-BE49-F238E27FC236}">
                    <a16:creationId xmlns:a16="http://schemas.microsoft.com/office/drawing/2014/main" id="{763C4F5D-18C5-EEDA-4EF8-0FF395AA0146}"/>
                  </a:ext>
                </a:extLst>
              </p:cNvPr>
              <p:cNvSpPr>
                <a:spLocks noChangeShapeType="1"/>
              </p:cNvSpPr>
              <p:nvPr/>
            </p:nvSpPr>
            <p:spPr bwMode="auto">
              <a:xfrm>
                <a:off x="1152" y="3264"/>
                <a:ext cx="0" cy="72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45" name="Line 34">
                <a:extLst>
                  <a:ext uri="{FF2B5EF4-FFF2-40B4-BE49-F238E27FC236}">
                    <a16:creationId xmlns:a16="http://schemas.microsoft.com/office/drawing/2014/main" id="{B6A2CAD4-F5B7-CA1D-A4BD-537385B041CC}"/>
                  </a:ext>
                </a:extLst>
              </p:cNvPr>
              <p:cNvSpPr>
                <a:spLocks noChangeShapeType="1"/>
              </p:cNvSpPr>
              <p:nvPr/>
            </p:nvSpPr>
            <p:spPr bwMode="auto">
              <a:xfrm>
                <a:off x="1152" y="3264"/>
                <a:ext cx="144"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46" name="Line 35">
                <a:extLst>
                  <a:ext uri="{FF2B5EF4-FFF2-40B4-BE49-F238E27FC236}">
                    <a16:creationId xmlns:a16="http://schemas.microsoft.com/office/drawing/2014/main" id="{84D20327-03E3-D947-ED06-9783D7FEB5F9}"/>
                  </a:ext>
                </a:extLst>
              </p:cNvPr>
              <p:cNvSpPr>
                <a:spLocks noChangeShapeType="1"/>
              </p:cNvSpPr>
              <p:nvPr/>
            </p:nvSpPr>
            <p:spPr bwMode="auto">
              <a:xfrm>
                <a:off x="1296" y="3264"/>
                <a:ext cx="0" cy="768"/>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grpSp>
        <p:grpSp>
          <p:nvGrpSpPr>
            <p:cNvPr id="31" name="Group 37">
              <a:extLst>
                <a:ext uri="{FF2B5EF4-FFF2-40B4-BE49-F238E27FC236}">
                  <a16:creationId xmlns:a16="http://schemas.microsoft.com/office/drawing/2014/main" id="{B68F915D-8E53-E3D8-6A03-1A7D34F926A5}"/>
                </a:ext>
              </a:extLst>
            </p:cNvPr>
            <p:cNvGrpSpPr>
              <a:grpSpLocks/>
            </p:cNvGrpSpPr>
            <p:nvPr/>
          </p:nvGrpSpPr>
          <p:grpSpPr bwMode="auto">
            <a:xfrm>
              <a:off x="3543300" y="5010150"/>
              <a:ext cx="228600" cy="1219200"/>
              <a:chOff x="1152" y="3264"/>
              <a:chExt cx="144" cy="768"/>
            </a:xfrm>
          </p:grpSpPr>
          <p:sp>
            <p:nvSpPr>
              <p:cNvPr id="41" name="Line 38">
                <a:extLst>
                  <a:ext uri="{FF2B5EF4-FFF2-40B4-BE49-F238E27FC236}">
                    <a16:creationId xmlns:a16="http://schemas.microsoft.com/office/drawing/2014/main" id="{47572F19-6172-4CC5-6CF1-8B9DE2EB4E26}"/>
                  </a:ext>
                </a:extLst>
              </p:cNvPr>
              <p:cNvSpPr>
                <a:spLocks noChangeShapeType="1"/>
              </p:cNvSpPr>
              <p:nvPr/>
            </p:nvSpPr>
            <p:spPr bwMode="auto">
              <a:xfrm>
                <a:off x="1152" y="3264"/>
                <a:ext cx="0" cy="72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42" name="Line 39">
                <a:extLst>
                  <a:ext uri="{FF2B5EF4-FFF2-40B4-BE49-F238E27FC236}">
                    <a16:creationId xmlns:a16="http://schemas.microsoft.com/office/drawing/2014/main" id="{A97BEBB3-D60F-9B32-8ECA-2171EB18DC60}"/>
                  </a:ext>
                </a:extLst>
              </p:cNvPr>
              <p:cNvSpPr>
                <a:spLocks noChangeShapeType="1"/>
              </p:cNvSpPr>
              <p:nvPr/>
            </p:nvSpPr>
            <p:spPr bwMode="auto">
              <a:xfrm>
                <a:off x="1152" y="3264"/>
                <a:ext cx="144"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43" name="Line 40">
                <a:extLst>
                  <a:ext uri="{FF2B5EF4-FFF2-40B4-BE49-F238E27FC236}">
                    <a16:creationId xmlns:a16="http://schemas.microsoft.com/office/drawing/2014/main" id="{03E14B9B-90B9-44FB-FC25-F7EAFC71CE38}"/>
                  </a:ext>
                </a:extLst>
              </p:cNvPr>
              <p:cNvSpPr>
                <a:spLocks noChangeShapeType="1"/>
              </p:cNvSpPr>
              <p:nvPr/>
            </p:nvSpPr>
            <p:spPr bwMode="auto">
              <a:xfrm>
                <a:off x="1296" y="3264"/>
                <a:ext cx="0" cy="768"/>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grpSp>
        <p:grpSp>
          <p:nvGrpSpPr>
            <p:cNvPr id="32" name="Group 41">
              <a:extLst>
                <a:ext uri="{FF2B5EF4-FFF2-40B4-BE49-F238E27FC236}">
                  <a16:creationId xmlns:a16="http://schemas.microsoft.com/office/drawing/2014/main" id="{E0188754-4E87-B098-9F93-04265754F730}"/>
                </a:ext>
              </a:extLst>
            </p:cNvPr>
            <p:cNvGrpSpPr>
              <a:grpSpLocks/>
            </p:cNvGrpSpPr>
            <p:nvPr/>
          </p:nvGrpSpPr>
          <p:grpSpPr bwMode="auto">
            <a:xfrm>
              <a:off x="4724400" y="5010150"/>
              <a:ext cx="228600" cy="1066800"/>
              <a:chOff x="1152" y="3264"/>
              <a:chExt cx="144" cy="768"/>
            </a:xfrm>
          </p:grpSpPr>
          <p:sp>
            <p:nvSpPr>
              <p:cNvPr id="38" name="Line 42">
                <a:extLst>
                  <a:ext uri="{FF2B5EF4-FFF2-40B4-BE49-F238E27FC236}">
                    <a16:creationId xmlns:a16="http://schemas.microsoft.com/office/drawing/2014/main" id="{7982D6F0-8B11-6DF8-972C-8FAFFB51E865}"/>
                  </a:ext>
                </a:extLst>
              </p:cNvPr>
              <p:cNvSpPr>
                <a:spLocks noChangeShapeType="1"/>
              </p:cNvSpPr>
              <p:nvPr/>
            </p:nvSpPr>
            <p:spPr bwMode="auto">
              <a:xfrm>
                <a:off x="1152" y="3264"/>
                <a:ext cx="0" cy="72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39" name="Line 43">
                <a:extLst>
                  <a:ext uri="{FF2B5EF4-FFF2-40B4-BE49-F238E27FC236}">
                    <a16:creationId xmlns:a16="http://schemas.microsoft.com/office/drawing/2014/main" id="{C521A4D8-C263-3C25-2EC1-6DFCC607070F}"/>
                  </a:ext>
                </a:extLst>
              </p:cNvPr>
              <p:cNvSpPr>
                <a:spLocks noChangeShapeType="1"/>
              </p:cNvSpPr>
              <p:nvPr/>
            </p:nvSpPr>
            <p:spPr bwMode="auto">
              <a:xfrm>
                <a:off x="1152" y="3264"/>
                <a:ext cx="144"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40" name="Line 44">
                <a:extLst>
                  <a:ext uri="{FF2B5EF4-FFF2-40B4-BE49-F238E27FC236}">
                    <a16:creationId xmlns:a16="http://schemas.microsoft.com/office/drawing/2014/main" id="{EC25C57B-3C3D-DA76-99EF-48A0EBE50D13}"/>
                  </a:ext>
                </a:extLst>
              </p:cNvPr>
              <p:cNvSpPr>
                <a:spLocks noChangeShapeType="1"/>
              </p:cNvSpPr>
              <p:nvPr/>
            </p:nvSpPr>
            <p:spPr bwMode="auto">
              <a:xfrm>
                <a:off x="1296" y="3264"/>
                <a:ext cx="0" cy="768"/>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grpSp>
        <p:grpSp>
          <p:nvGrpSpPr>
            <p:cNvPr id="33" name="Group 45">
              <a:extLst>
                <a:ext uri="{FF2B5EF4-FFF2-40B4-BE49-F238E27FC236}">
                  <a16:creationId xmlns:a16="http://schemas.microsoft.com/office/drawing/2014/main" id="{3BF3729C-4741-3577-36E0-DD762FB36A71}"/>
                </a:ext>
              </a:extLst>
            </p:cNvPr>
            <p:cNvGrpSpPr>
              <a:grpSpLocks/>
            </p:cNvGrpSpPr>
            <p:nvPr/>
          </p:nvGrpSpPr>
          <p:grpSpPr bwMode="auto">
            <a:xfrm>
              <a:off x="7219950" y="5010150"/>
              <a:ext cx="247650" cy="1371600"/>
              <a:chOff x="1152" y="3264"/>
              <a:chExt cx="144" cy="768"/>
            </a:xfrm>
          </p:grpSpPr>
          <p:sp>
            <p:nvSpPr>
              <p:cNvPr id="35" name="Line 46">
                <a:extLst>
                  <a:ext uri="{FF2B5EF4-FFF2-40B4-BE49-F238E27FC236}">
                    <a16:creationId xmlns:a16="http://schemas.microsoft.com/office/drawing/2014/main" id="{04A97449-E850-60CD-691B-670E07534BEE}"/>
                  </a:ext>
                </a:extLst>
              </p:cNvPr>
              <p:cNvSpPr>
                <a:spLocks noChangeShapeType="1"/>
              </p:cNvSpPr>
              <p:nvPr/>
            </p:nvSpPr>
            <p:spPr bwMode="auto">
              <a:xfrm>
                <a:off x="1152" y="3264"/>
                <a:ext cx="0" cy="72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36" name="Line 47">
                <a:extLst>
                  <a:ext uri="{FF2B5EF4-FFF2-40B4-BE49-F238E27FC236}">
                    <a16:creationId xmlns:a16="http://schemas.microsoft.com/office/drawing/2014/main" id="{8919CDE0-24CC-2D67-A99E-41411626E4A4}"/>
                  </a:ext>
                </a:extLst>
              </p:cNvPr>
              <p:cNvSpPr>
                <a:spLocks noChangeShapeType="1"/>
              </p:cNvSpPr>
              <p:nvPr/>
            </p:nvSpPr>
            <p:spPr bwMode="auto">
              <a:xfrm>
                <a:off x="1152" y="3264"/>
                <a:ext cx="144"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sp>
            <p:nvSpPr>
              <p:cNvPr id="37" name="Line 48">
                <a:extLst>
                  <a:ext uri="{FF2B5EF4-FFF2-40B4-BE49-F238E27FC236}">
                    <a16:creationId xmlns:a16="http://schemas.microsoft.com/office/drawing/2014/main" id="{FF03FF56-E3E0-6F77-4668-76F6D6325DAF}"/>
                  </a:ext>
                </a:extLst>
              </p:cNvPr>
              <p:cNvSpPr>
                <a:spLocks noChangeShapeType="1"/>
              </p:cNvSpPr>
              <p:nvPr/>
            </p:nvSpPr>
            <p:spPr bwMode="auto">
              <a:xfrm>
                <a:off x="1296" y="3264"/>
                <a:ext cx="0" cy="768"/>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Arial Rounded MT Bold" panose="020F0704030504030204" pitchFamily="34" charset="0"/>
                  <a:ea typeface="华文新魏" panose="02010800040101010101" pitchFamily="2" charset="-122"/>
                </a:endParaRPr>
              </a:p>
            </p:txBody>
          </p:sp>
        </p:grpSp>
        <p:sp>
          <p:nvSpPr>
            <p:cNvPr id="34" name="Text Box 49">
              <a:extLst>
                <a:ext uri="{FF2B5EF4-FFF2-40B4-BE49-F238E27FC236}">
                  <a16:creationId xmlns:a16="http://schemas.microsoft.com/office/drawing/2014/main" id="{F14C9297-4B39-8615-DE12-465F79FBF574}"/>
                </a:ext>
              </a:extLst>
            </p:cNvPr>
            <p:cNvSpPr txBox="1">
              <a:spLocks noChangeArrowheads="1"/>
            </p:cNvSpPr>
            <p:nvPr/>
          </p:nvSpPr>
          <p:spPr bwMode="auto">
            <a:xfrm>
              <a:off x="5715000" y="5010150"/>
              <a:ext cx="990600" cy="519113"/>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i="0" u="none" strike="noStrike" kern="0" cap="none" spc="0" normalizeH="0" baseline="0" noProof="0">
                  <a:ln>
                    <a:noFill/>
                  </a:ln>
                  <a:effectLst/>
                  <a:uLnTx/>
                  <a:uFillTx/>
                  <a:latin typeface="等线" panose="02010600030101010101" pitchFamily="2" charset="-122"/>
                  <a:ea typeface="等线" panose="02010600030101010101" pitchFamily="2" charset="-122"/>
                </a:rPr>
                <a:t>…</a:t>
              </a:r>
              <a:endParaRPr kumimoji="1" lang="en-US" altLang="zh-CN" sz="1800" i="0" u="none" strike="noStrike" kern="0" cap="none" spc="0" normalizeH="0" baseline="0" noProof="0">
                <a:ln>
                  <a:noFill/>
                </a:ln>
                <a:effectLst/>
                <a:uLnTx/>
                <a:uFillTx/>
                <a:latin typeface="等线" panose="02010600030101010101" pitchFamily="2" charset="-122"/>
                <a:ea typeface="等线" panose="02010600030101010101" pitchFamily="2" charset="-122"/>
              </a:endParaRPr>
            </a:p>
          </p:txBody>
        </p:sp>
        <p:sp>
          <p:nvSpPr>
            <p:cNvPr id="48" name="Text Box 55">
              <a:extLst>
                <a:ext uri="{FF2B5EF4-FFF2-40B4-BE49-F238E27FC236}">
                  <a16:creationId xmlns:a16="http://schemas.microsoft.com/office/drawing/2014/main" id="{2C4B59F1-68F1-AF2C-E8B4-54AC89E7B5BA}"/>
                </a:ext>
              </a:extLst>
            </p:cNvPr>
            <p:cNvSpPr txBox="1">
              <a:spLocks noChangeArrowheads="1"/>
            </p:cNvSpPr>
            <p:nvPr/>
          </p:nvSpPr>
          <p:spPr bwMode="auto">
            <a:xfrm>
              <a:off x="5715000" y="4270376"/>
              <a:ext cx="106680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zh-CN" altLang="en-US" dirty="0">
                  <a:latin typeface="等线" panose="02010600030101010101" pitchFamily="2" charset="-122"/>
                  <a:ea typeface="等线" panose="02010600030101010101" pitchFamily="2" charset="-122"/>
                </a:rPr>
                <a:t>障碍</a:t>
              </a:r>
            </a:p>
          </p:txBody>
        </p:sp>
        <p:sp>
          <p:nvSpPr>
            <p:cNvPr id="49" name="Line 14">
              <a:extLst>
                <a:ext uri="{FF2B5EF4-FFF2-40B4-BE49-F238E27FC236}">
                  <a16:creationId xmlns:a16="http://schemas.microsoft.com/office/drawing/2014/main" id="{4ADBF717-CACE-284F-F85A-B6C6EFA6FF2F}"/>
                </a:ext>
              </a:extLst>
            </p:cNvPr>
            <p:cNvSpPr>
              <a:spLocks noChangeShapeType="1"/>
            </p:cNvSpPr>
            <p:nvPr/>
          </p:nvSpPr>
          <p:spPr bwMode="auto">
            <a:xfrm>
              <a:off x="1828800" y="4781550"/>
              <a:ext cx="57912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endParaRPr lang="zh-CN" altLang="en-US" sz="1800" b="0">
                <a:latin typeface="Arial Rounded MT Bold" panose="020F0704030504030204" pitchFamily="34" charset="0"/>
                <a:ea typeface="华文新魏" panose="02010800040101010101" pitchFamily="2" charset="-122"/>
              </a:endParaRPr>
            </a:p>
          </p:txBody>
        </p:sp>
        <p:sp>
          <p:nvSpPr>
            <p:cNvPr id="50" name="Text Box 55">
              <a:extLst>
                <a:ext uri="{FF2B5EF4-FFF2-40B4-BE49-F238E27FC236}">
                  <a16:creationId xmlns:a16="http://schemas.microsoft.com/office/drawing/2014/main" id="{D245C4CF-1B3E-D6A1-835C-FAC1FADF427A}"/>
                </a:ext>
              </a:extLst>
            </p:cNvPr>
            <p:cNvSpPr txBox="1">
              <a:spLocks noChangeArrowheads="1"/>
            </p:cNvSpPr>
            <p:nvPr/>
          </p:nvSpPr>
          <p:spPr bwMode="auto">
            <a:xfrm>
              <a:off x="3762375" y="958912"/>
              <a:ext cx="1066800"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zh-CN" altLang="en-US" dirty="0">
                  <a:latin typeface="等线" panose="02010600030101010101" pitchFamily="2" charset="-122"/>
                  <a:ea typeface="等线" panose="02010600030101010101" pitchFamily="2" charset="-122"/>
                </a:rPr>
                <a:t>进程</a:t>
              </a:r>
            </a:p>
          </p:txBody>
        </p:sp>
      </p:grpSp>
      <p:sp>
        <p:nvSpPr>
          <p:cNvPr id="51" name="文本占位符 342018">
            <a:extLst>
              <a:ext uri="{FF2B5EF4-FFF2-40B4-BE49-F238E27FC236}">
                <a16:creationId xmlns:a16="http://schemas.microsoft.com/office/drawing/2014/main" id="{0A538A82-70EC-B653-06A4-20E9555173F4}"/>
              </a:ext>
            </a:extLst>
          </p:cNvPr>
          <p:cNvSpPr txBox="1">
            <a:spLocks/>
          </p:cNvSpPr>
          <p:nvPr/>
        </p:nvSpPr>
        <p:spPr bwMode="auto">
          <a:xfrm>
            <a:off x="281044" y="916430"/>
            <a:ext cx="8888730" cy="506176"/>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ts val="0"/>
              </a:spcBef>
            </a:pPr>
            <a:r>
              <a:rPr lang="zh-CN" altLang="en-US" kern="0" dirty="0">
                <a:latin typeface="等线" panose="02010600030101010101" pitchFamily="2" charset="-122"/>
                <a:ea typeface="等线" panose="02010600030101010101" pitchFamily="2" charset="-122"/>
              </a:rPr>
              <a:t>进程不在同一时刻到达障碍点的情况</a:t>
            </a:r>
            <a:endParaRPr lang="zh-CN" altLang="en-US" b="0" kern="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9789050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互斥</a:t>
            </a:r>
            <a:endParaRPr lang="en-US" altLang="zh-CN" dirty="0">
              <a:latin typeface="等线" panose="02010600030101010101" pitchFamily="2" charset="-122"/>
              <a:ea typeface="等线" panose="02010600030101010101" pitchFamily="2" charset="-122"/>
            </a:endParaRPr>
          </a:p>
        </p:txBody>
      </p:sp>
      <p:sp>
        <p:nvSpPr>
          <p:cNvPr id="340995" name="文本占位符 340994"/>
          <p:cNvSpPr>
            <a:spLocks noGrp="1"/>
          </p:cNvSpPr>
          <p:nvPr>
            <p:ph type="body" idx="1"/>
          </p:nvPr>
        </p:nvSpPr>
        <p:spPr>
          <a:xfrm>
            <a:off x="396875" y="1207498"/>
            <a:ext cx="7896225" cy="5343525"/>
          </a:xfrm>
          <a:ln w="12700"/>
        </p:spPr>
        <p:txBody>
          <a:bodyPr vert="horz" wrap="square" lIns="90487" tIns="44450" rIns="90487" bIns="44450" anchor="t"/>
          <a:lstStyle/>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当一个进程正在使用某资源时，其他希望使用该资源的进程必须等待，当该进程用完资源并释放后，才允许其他进程去访问此资源，我们称进程之间的这种相互制约关系为互斥</a:t>
            </a: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endParaRPr lang="en-US" altLang="zh-CN" dirty="0">
              <a:latin typeface="等线" panose="02010600030101010101" pitchFamily="2" charset="-122"/>
              <a:ea typeface="等线" panose="02010600030101010101" pitchFamily="2" charset="-122"/>
            </a:endParaRPr>
          </a:p>
          <a:p>
            <a:pPr>
              <a:lnSpc>
                <a:spcPct val="150000"/>
              </a:lnSpc>
              <a:buFont typeface="Wingdings" panose="05000000000000000000" pitchFamily="2" charset="2"/>
              <a:buChar char="n"/>
            </a:pPr>
            <a:r>
              <a:rPr lang="zh-CN" altLang="en-US" dirty="0">
                <a:latin typeface="等线" panose="02010600030101010101" pitchFamily="2" charset="-122"/>
                <a:ea typeface="等线" panose="02010600030101010101" pitchFamily="2" charset="-122"/>
              </a:rPr>
              <a:t>互斥的实现既有硬件方法也有软件方法，下面将对进程互斥的一些实现方法进行介绍</a:t>
            </a:r>
          </a:p>
          <a:p>
            <a:pPr>
              <a:buFont typeface="Wingdings" panose="05000000000000000000" pitchFamily="2" charset="2"/>
              <a:buChar char="n"/>
            </a:pP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6877802"/>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障碍同步（</a:t>
            </a:r>
            <a:r>
              <a:rPr lang="en-US" altLang="zh-CN" dirty="0">
                <a:latin typeface="等线" panose="02010600030101010101" pitchFamily="2" charset="-122"/>
                <a:ea typeface="等线" panose="02010600030101010101" pitchFamily="2" charset="-122"/>
              </a:rPr>
              <a:t>Barrier Synchronization</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p:txBody>
      </p:sp>
      <p:sp>
        <p:nvSpPr>
          <p:cNvPr id="342019" name="文本占位符 342018"/>
          <p:cNvSpPr>
            <a:spLocks noGrp="1"/>
          </p:cNvSpPr>
          <p:nvPr>
            <p:ph type="body" idx="1"/>
          </p:nvPr>
        </p:nvSpPr>
        <p:spPr>
          <a:xfrm>
            <a:off x="273199" y="914400"/>
            <a:ext cx="8888730" cy="5105400"/>
          </a:xfrm>
          <a:ln w="12700"/>
        </p:spPr>
        <p:txBody>
          <a:bodyPr vert="horz" wrap="square" lIns="90487" tIns="44450" rIns="90487" bIns="44450" anchor="t"/>
          <a:lstStyle/>
          <a:p>
            <a:pPr>
              <a:lnSpc>
                <a:spcPct val="125000"/>
              </a:lnSpc>
              <a:spcBef>
                <a:spcPts val="0"/>
              </a:spcBef>
            </a:pPr>
            <a:r>
              <a:rPr lang="zh-CN" altLang="en-US" dirty="0">
                <a:latin typeface="等线" panose="02010600030101010101" pitchFamily="2" charset="-122"/>
                <a:ea typeface="等线" panose="02010600030101010101" pitchFamily="2" charset="-122"/>
              </a:rPr>
              <a:t>在消息传递系统中，障碍同步通常是由库例程（函数）提供的</a:t>
            </a:r>
          </a:p>
          <a:p>
            <a:pPr>
              <a:lnSpc>
                <a:spcPct val="125000"/>
              </a:lnSpc>
              <a:spcBef>
                <a:spcPts val="0"/>
              </a:spcBef>
            </a:pPr>
            <a:r>
              <a:rPr lang="en-US" altLang="zh-CN" dirty="0">
                <a:latin typeface="等线" panose="02010600030101010101" pitchFamily="2" charset="-122"/>
                <a:ea typeface="等线" panose="02010600030101010101" pitchFamily="2" charset="-122"/>
              </a:rPr>
              <a:t>MPI </a:t>
            </a:r>
            <a:r>
              <a:rPr lang="zh-CN" altLang="en-US" dirty="0">
                <a:latin typeface="等线" panose="02010600030101010101" pitchFamily="2" charset="-122"/>
                <a:ea typeface="等线" panose="02010600030101010101" pitchFamily="2" charset="-122"/>
              </a:rPr>
              <a:t>的障碍同步例程</a:t>
            </a:r>
            <a:endParaRPr lang="en-US" altLang="zh-CN" dirty="0">
              <a:latin typeface="等线" panose="02010600030101010101" pitchFamily="2" charset="-122"/>
              <a:ea typeface="等线" panose="02010600030101010101" pitchFamily="2" charset="-122"/>
            </a:endParaRPr>
          </a:p>
          <a:p>
            <a:pPr lvl="1">
              <a:lnSpc>
                <a:spcPct val="125000"/>
              </a:lnSpc>
              <a:spcBef>
                <a:spcPts val="0"/>
              </a:spcBef>
            </a:pPr>
            <a:r>
              <a:rPr lang="en-US" altLang="zh-CN" dirty="0">
                <a:latin typeface="等线" panose="02010600030101010101" pitchFamily="2" charset="-122"/>
                <a:ea typeface="等线" panose="02010600030101010101" pitchFamily="2" charset="-122"/>
              </a:rPr>
              <a:t>barrier(comm)</a:t>
            </a:r>
          </a:p>
          <a:p>
            <a:pPr lvl="1">
              <a:lnSpc>
                <a:spcPct val="125000"/>
              </a:lnSpc>
              <a:spcBef>
                <a:spcPts val="0"/>
              </a:spcBef>
            </a:pPr>
            <a:r>
              <a:rPr lang="zh-CN" altLang="en-US" dirty="0">
                <a:latin typeface="等线" panose="02010600030101010101" pitchFamily="2" charset="-122"/>
                <a:ea typeface="等线" panose="02010600030101010101" pitchFamily="2" charset="-122"/>
              </a:rPr>
              <a:t>阻塞所有的调用者，直到通信体 </a:t>
            </a:r>
            <a:r>
              <a:rPr lang="en-US" altLang="zh-CN" dirty="0">
                <a:latin typeface="等线" panose="02010600030101010101" pitchFamily="2" charset="-122"/>
                <a:ea typeface="等线" panose="02010600030101010101" pitchFamily="2" charset="-122"/>
              </a:rPr>
              <a:t>(comm)</a:t>
            </a:r>
            <a:r>
              <a:rPr lang="zh-CN" altLang="en-US" dirty="0">
                <a:latin typeface="等线" panose="02010600030101010101" pitchFamily="2" charset="-122"/>
                <a:ea typeface="等线" panose="02010600030101010101" pitchFamily="2" charset="-122"/>
              </a:rPr>
              <a:t>中所有的成员都调用了该例程后，各进程中的 </a:t>
            </a:r>
            <a:r>
              <a:rPr lang="en-US" altLang="zh-CN" dirty="0">
                <a:latin typeface="等线" panose="02010600030101010101" pitchFamily="2" charset="-122"/>
                <a:ea typeface="等线" panose="02010600030101010101" pitchFamily="2" charset="-122"/>
              </a:rPr>
              <a:t>barrier </a:t>
            </a:r>
            <a:r>
              <a:rPr lang="zh-CN" altLang="en-US" dirty="0">
                <a:latin typeface="等线" panose="02010600030101010101" pitchFamily="2" charset="-122"/>
                <a:ea typeface="等线" panose="02010600030101010101" pitchFamily="2" charset="-122"/>
              </a:rPr>
              <a:t>调用才可返回 </a:t>
            </a:r>
          </a:p>
          <a:p>
            <a:pPr>
              <a:lnSpc>
                <a:spcPct val="125000"/>
              </a:lnSpc>
              <a:spcBef>
                <a:spcPts val="0"/>
              </a:spcBef>
            </a:pPr>
            <a:r>
              <a:rPr lang="en-US" altLang="zh-CN" dirty="0">
                <a:latin typeface="等线" panose="02010600030101010101" pitchFamily="2" charset="-122"/>
                <a:ea typeface="等线" panose="02010600030101010101" pitchFamily="2" charset="-122"/>
              </a:rPr>
              <a:t>PVM </a:t>
            </a:r>
            <a:r>
              <a:rPr lang="zh-CN" altLang="en-US" dirty="0">
                <a:latin typeface="等线" panose="02010600030101010101" pitchFamily="2" charset="-122"/>
                <a:ea typeface="等线" panose="02010600030101010101" pitchFamily="2" charset="-122"/>
              </a:rPr>
              <a:t>库也有类似的例程</a:t>
            </a:r>
            <a:endParaRPr lang="en-US" altLang="zh-CN" dirty="0">
              <a:latin typeface="等线" panose="02010600030101010101" pitchFamily="2" charset="-122"/>
              <a:ea typeface="等线" panose="02010600030101010101" pitchFamily="2" charset="-122"/>
            </a:endParaRPr>
          </a:p>
          <a:p>
            <a:pPr lvl="1">
              <a:lnSpc>
                <a:spcPct val="125000"/>
              </a:lnSpc>
              <a:spcBef>
                <a:spcPts val="0"/>
              </a:spcBef>
            </a:pPr>
            <a:r>
              <a:rPr lang="en-US" altLang="zh-CN" dirty="0" err="1">
                <a:latin typeface="等线" panose="02010600030101010101" pitchFamily="2" charset="-122"/>
                <a:ea typeface="等线" panose="02010600030101010101" pitchFamily="2" charset="-122"/>
              </a:rPr>
              <a:t>pvm_barrier</a:t>
            </a:r>
            <a:r>
              <a:rPr lang="en-US" altLang="zh-CN" dirty="0">
                <a:latin typeface="等线" panose="02010600030101010101" pitchFamily="2" charset="-122"/>
                <a:ea typeface="等线" panose="02010600030101010101" pitchFamily="2" charset="-122"/>
              </a:rPr>
              <a:t>( )</a:t>
            </a:r>
          </a:p>
          <a:p>
            <a:pPr>
              <a:lnSpc>
                <a:spcPct val="125000"/>
              </a:lnSpc>
              <a:spcBef>
                <a:spcPts val="0"/>
              </a:spcBef>
            </a:pPr>
            <a:r>
              <a:rPr lang="zh-CN" altLang="en-US" dirty="0">
                <a:latin typeface="等线" panose="02010600030101010101" pitchFamily="2" charset="-122"/>
                <a:ea typeface="等线" panose="02010600030101010101" pitchFamily="2" charset="-122"/>
              </a:rPr>
              <a:t>障碍同步例程的实现取决于并行系统的体系结构</a:t>
            </a:r>
          </a:p>
        </p:txBody>
      </p:sp>
    </p:spTree>
    <p:extLst>
      <p:ext uri="{BB962C8B-B14F-4D97-AF65-F5344CB8AC3E}">
        <p14:creationId xmlns:p14="http://schemas.microsoft.com/office/powerpoint/2010/main" val="689115584"/>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障碍同步（</a:t>
            </a:r>
            <a:r>
              <a:rPr lang="en-US" altLang="zh-CN" dirty="0">
                <a:latin typeface="等线" panose="02010600030101010101" pitchFamily="2" charset="-122"/>
                <a:ea typeface="等线" panose="02010600030101010101" pitchFamily="2" charset="-122"/>
              </a:rPr>
              <a:t>Barrier Synchronization</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p:txBody>
      </p:sp>
      <p:sp>
        <p:nvSpPr>
          <p:cNvPr id="8" name="Text Box 12">
            <a:extLst>
              <a:ext uri="{FF2B5EF4-FFF2-40B4-BE49-F238E27FC236}">
                <a16:creationId xmlns:a16="http://schemas.microsoft.com/office/drawing/2014/main" id="{D2DCB059-E920-F27B-35CE-6F98A1CF4101}"/>
              </a:ext>
            </a:extLst>
          </p:cNvPr>
          <p:cNvSpPr txBox="1">
            <a:spLocks noChangeArrowheads="1"/>
          </p:cNvSpPr>
          <p:nvPr/>
        </p:nvSpPr>
        <p:spPr bwMode="auto">
          <a:xfrm>
            <a:off x="4535486" y="939404"/>
            <a:ext cx="1152525"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b="0" i="0" u="none" strike="noStrike" kern="0" cap="none" spc="0" normalizeH="0" baseline="0" noProof="0" dirty="0">
                <a:ln>
                  <a:noFill/>
                </a:ln>
                <a:effectLst/>
                <a:uLnTx/>
                <a:uFillTx/>
                <a:latin typeface="等线" panose="02010600030101010101" pitchFamily="2" charset="-122"/>
                <a:ea typeface="等线" panose="02010600030101010101" pitchFamily="2" charset="-122"/>
              </a:rPr>
              <a:t>进程</a:t>
            </a:r>
          </a:p>
        </p:txBody>
      </p:sp>
      <p:sp>
        <p:nvSpPr>
          <p:cNvPr id="4" name="Text Box 5">
            <a:extLst>
              <a:ext uri="{FF2B5EF4-FFF2-40B4-BE49-F238E27FC236}">
                <a16:creationId xmlns:a16="http://schemas.microsoft.com/office/drawing/2014/main" id="{4F9D6908-A010-775A-59EA-EF347B1674C2}"/>
              </a:ext>
            </a:extLst>
          </p:cNvPr>
          <p:cNvSpPr txBox="1">
            <a:spLocks noChangeArrowheads="1"/>
          </p:cNvSpPr>
          <p:nvPr/>
        </p:nvSpPr>
        <p:spPr bwMode="auto">
          <a:xfrm>
            <a:off x="2197100" y="1931311"/>
            <a:ext cx="1676400"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barrier(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endParaRPr kumimoji="1" lang="en-US" altLang="zh-CN" sz="1800" kern="0" dirty="0">
              <a:latin typeface="等线" panose="02010600030101010101" pitchFamily="2" charset="-122"/>
              <a:ea typeface="等线"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kern="0" dirty="0">
                <a:latin typeface="等线" panose="02010600030101010101" pitchFamily="2" charset="-122"/>
                <a:ea typeface="等线" panose="02010600030101010101" pitchFamily="2" charset="-122"/>
              </a:rPr>
              <a:t>:</a:t>
            </a:r>
            <a:endPar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endParaRPr>
          </a:p>
        </p:txBody>
      </p:sp>
      <p:sp>
        <p:nvSpPr>
          <p:cNvPr id="5" name="Text Box 6">
            <a:extLst>
              <a:ext uri="{FF2B5EF4-FFF2-40B4-BE49-F238E27FC236}">
                <a16:creationId xmlns:a16="http://schemas.microsoft.com/office/drawing/2014/main" id="{CB5F8DB3-BB6F-F280-69CD-5A1FC7D0EE09}"/>
              </a:ext>
            </a:extLst>
          </p:cNvPr>
          <p:cNvSpPr txBox="1">
            <a:spLocks noChangeArrowheads="1"/>
          </p:cNvSpPr>
          <p:nvPr/>
        </p:nvSpPr>
        <p:spPr bwMode="auto">
          <a:xfrm>
            <a:off x="4254500" y="1931311"/>
            <a:ext cx="1676400"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barrier(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p:txBody>
      </p:sp>
      <p:sp>
        <p:nvSpPr>
          <p:cNvPr id="6" name="Text Box 7">
            <a:extLst>
              <a:ext uri="{FF2B5EF4-FFF2-40B4-BE49-F238E27FC236}">
                <a16:creationId xmlns:a16="http://schemas.microsoft.com/office/drawing/2014/main" id="{84C9D185-12AA-54AA-9505-A535D04C8DC2}"/>
              </a:ext>
            </a:extLst>
          </p:cNvPr>
          <p:cNvSpPr txBox="1">
            <a:spLocks noChangeArrowheads="1"/>
          </p:cNvSpPr>
          <p:nvPr/>
        </p:nvSpPr>
        <p:spPr bwMode="auto">
          <a:xfrm>
            <a:off x="7173912" y="1931311"/>
            <a:ext cx="1676400"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barrier(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a:t>
            </a:r>
          </a:p>
        </p:txBody>
      </p:sp>
      <p:sp>
        <p:nvSpPr>
          <p:cNvPr id="7" name="Text Box 8">
            <a:extLst>
              <a:ext uri="{FF2B5EF4-FFF2-40B4-BE49-F238E27FC236}">
                <a16:creationId xmlns:a16="http://schemas.microsoft.com/office/drawing/2014/main" id="{6830C7F8-88BA-62A9-3AF8-DD631B0A7F62}"/>
              </a:ext>
            </a:extLst>
          </p:cNvPr>
          <p:cNvSpPr txBox="1">
            <a:spLocks noChangeArrowheads="1"/>
          </p:cNvSpPr>
          <p:nvPr/>
        </p:nvSpPr>
        <p:spPr bwMode="auto">
          <a:xfrm>
            <a:off x="5842000" y="2942616"/>
            <a:ext cx="1138237" cy="50913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3200" i="0" u="none" strike="noStrike" kern="0" cap="none" spc="0" normalizeH="0" baseline="0" noProof="0">
                <a:ln>
                  <a:noFill/>
                </a:ln>
                <a:effectLst/>
                <a:uLnTx/>
                <a:uFillTx/>
                <a:latin typeface="等线" panose="02010600030101010101" pitchFamily="2" charset="-122"/>
                <a:ea typeface="等线" panose="02010600030101010101" pitchFamily="2" charset="-122"/>
              </a:rPr>
              <a:t>……</a:t>
            </a:r>
          </a:p>
        </p:txBody>
      </p:sp>
      <p:sp>
        <p:nvSpPr>
          <p:cNvPr id="9" name="Text Box 13">
            <a:extLst>
              <a:ext uri="{FF2B5EF4-FFF2-40B4-BE49-F238E27FC236}">
                <a16:creationId xmlns:a16="http://schemas.microsoft.com/office/drawing/2014/main" id="{4D560FA9-3C90-DEFD-914C-12A6362CECFC}"/>
              </a:ext>
            </a:extLst>
          </p:cNvPr>
          <p:cNvSpPr txBox="1">
            <a:spLocks noChangeArrowheads="1"/>
          </p:cNvSpPr>
          <p:nvPr/>
        </p:nvSpPr>
        <p:spPr bwMode="auto">
          <a:xfrm>
            <a:off x="2757487" y="1524000"/>
            <a:ext cx="504825" cy="34872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000" i="0" u="none" strike="noStrike" kern="0" cap="none" spc="0" normalizeH="0" baseline="0" noProof="0">
                <a:ln>
                  <a:noFill/>
                </a:ln>
                <a:effectLst/>
                <a:uLnTx/>
                <a:uFillTx/>
                <a:latin typeface="等线" panose="02010600030101010101" pitchFamily="2" charset="-122"/>
                <a:ea typeface="等线" panose="02010600030101010101" pitchFamily="2" charset="-122"/>
              </a:rPr>
              <a:t>P</a:t>
            </a:r>
            <a:r>
              <a:rPr kumimoji="0" lang="en-US" altLang="zh-CN" sz="2000" i="0" u="none" strike="noStrike" kern="0" cap="none" spc="0" normalizeH="0" baseline="-25000" noProof="0">
                <a:ln>
                  <a:noFill/>
                </a:ln>
                <a:effectLst/>
                <a:uLnTx/>
                <a:uFillTx/>
                <a:latin typeface="等线" panose="02010600030101010101" pitchFamily="2" charset="-122"/>
                <a:ea typeface="等线" panose="02010600030101010101" pitchFamily="2" charset="-122"/>
              </a:rPr>
              <a:t>0</a:t>
            </a:r>
          </a:p>
        </p:txBody>
      </p:sp>
      <p:sp>
        <p:nvSpPr>
          <p:cNvPr id="10" name="Text Box 14">
            <a:extLst>
              <a:ext uri="{FF2B5EF4-FFF2-40B4-BE49-F238E27FC236}">
                <a16:creationId xmlns:a16="http://schemas.microsoft.com/office/drawing/2014/main" id="{CFC6A336-8530-3B39-1357-22FA1BBA617F}"/>
              </a:ext>
            </a:extLst>
          </p:cNvPr>
          <p:cNvSpPr txBox="1">
            <a:spLocks noChangeArrowheads="1"/>
          </p:cNvSpPr>
          <p:nvPr/>
        </p:nvSpPr>
        <p:spPr bwMode="auto">
          <a:xfrm>
            <a:off x="7786687" y="1524000"/>
            <a:ext cx="792163" cy="34872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000" i="0" u="none" strike="noStrike" kern="0" cap="none" spc="0" normalizeH="0" baseline="0" noProof="0">
                <a:ln>
                  <a:noFill/>
                </a:ln>
                <a:effectLst/>
                <a:uLnTx/>
                <a:uFillTx/>
                <a:latin typeface="等线" panose="02010600030101010101" pitchFamily="2" charset="-122"/>
                <a:ea typeface="等线" panose="02010600030101010101" pitchFamily="2" charset="-122"/>
              </a:rPr>
              <a:t>P</a:t>
            </a:r>
            <a:r>
              <a:rPr kumimoji="0" lang="en-US" altLang="zh-CN" sz="2000" i="0" u="none" strike="noStrike" kern="0" cap="none" spc="0" normalizeH="0" baseline="-25000" noProof="0">
                <a:ln>
                  <a:noFill/>
                </a:ln>
                <a:effectLst/>
                <a:uLnTx/>
                <a:uFillTx/>
                <a:latin typeface="等线" panose="02010600030101010101" pitchFamily="2" charset="-122"/>
                <a:ea typeface="等线" panose="02010600030101010101" pitchFamily="2" charset="-122"/>
              </a:rPr>
              <a:t>p-1</a:t>
            </a:r>
          </a:p>
        </p:txBody>
      </p:sp>
      <p:sp>
        <p:nvSpPr>
          <p:cNvPr id="11" name="Text Box 15">
            <a:extLst>
              <a:ext uri="{FF2B5EF4-FFF2-40B4-BE49-F238E27FC236}">
                <a16:creationId xmlns:a16="http://schemas.microsoft.com/office/drawing/2014/main" id="{47F104B9-FBD6-AE6B-16A4-A35B4E60831A}"/>
              </a:ext>
            </a:extLst>
          </p:cNvPr>
          <p:cNvSpPr txBox="1">
            <a:spLocks noChangeArrowheads="1"/>
          </p:cNvSpPr>
          <p:nvPr/>
        </p:nvSpPr>
        <p:spPr bwMode="auto">
          <a:xfrm>
            <a:off x="4859337" y="1524000"/>
            <a:ext cx="504825" cy="34872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000" i="0" u="none" strike="noStrike" kern="0" cap="none" spc="0" normalizeH="0" baseline="0" noProof="0">
                <a:ln>
                  <a:noFill/>
                </a:ln>
                <a:effectLst/>
                <a:uLnTx/>
                <a:uFillTx/>
                <a:latin typeface="等线" panose="02010600030101010101" pitchFamily="2" charset="-122"/>
                <a:ea typeface="等线" panose="02010600030101010101" pitchFamily="2" charset="-122"/>
              </a:rPr>
              <a:t>P</a:t>
            </a:r>
            <a:r>
              <a:rPr kumimoji="0" lang="en-US" altLang="zh-CN" sz="2000" i="0" u="none" strike="noStrike" kern="0" cap="none" spc="0" normalizeH="0" baseline="-25000" noProof="0">
                <a:ln>
                  <a:noFill/>
                </a:ln>
                <a:effectLst/>
                <a:uLnTx/>
                <a:uFillTx/>
                <a:latin typeface="等线" panose="02010600030101010101" pitchFamily="2" charset="-122"/>
                <a:ea typeface="等线" panose="02010600030101010101" pitchFamily="2" charset="-122"/>
              </a:rPr>
              <a:t>1</a:t>
            </a:r>
          </a:p>
        </p:txBody>
      </p:sp>
      <p:sp>
        <p:nvSpPr>
          <p:cNvPr id="12" name="Line 16">
            <a:extLst>
              <a:ext uri="{FF2B5EF4-FFF2-40B4-BE49-F238E27FC236}">
                <a16:creationId xmlns:a16="http://schemas.microsoft.com/office/drawing/2014/main" id="{BAFD92F4-94E6-E6F8-3BB2-099AC909DC7B}"/>
              </a:ext>
            </a:extLst>
          </p:cNvPr>
          <p:cNvSpPr>
            <a:spLocks noChangeShapeType="1"/>
          </p:cNvSpPr>
          <p:nvPr/>
        </p:nvSpPr>
        <p:spPr bwMode="auto">
          <a:xfrm>
            <a:off x="920750" y="3448965"/>
            <a:ext cx="6389687" cy="0"/>
          </a:xfrm>
          <a:prstGeom prst="line">
            <a:avLst/>
          </a:prstGeom>
          <a:noFill/>
          <a:ln w="28575">
            <a:solidFill>
              <a:srgbClr val="C00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endParaRPr lang="zh-CN" altLang="en-US" sz="1800">
              <a:latin typeface="等线" panose="02010600030101010101" pitchFamily="2" charset="-122"/>
              <a:ea typeface="等线" panose="02010600030101010101" pitchFamily="2" charset="-122"/>
            </a:endParaRPr>
          </a:p>
        </p:txBody>
      </p:sp>
      <p:sp>
        <p:nvSpPr>
          <p:cNvPr id="13" name="AutoShape 18">
            <a:extLst>
              <a:ext uri="{FF2B5EF4-FFF2-40B4-BE49-F238E27FC236}">
                <a16:creationId xmlns:a16="http://schemas.microsoft.com/office/drawing/2014/main" id="{6EFE69FD-73D6-640E-07A5-25F00A2878B5}"/>
              </a:ext>
            </a:extLst>
          </p:cNvPr>
          <p:cNvSpPr>
            <a:spLocks noChangeArrowheads="1"/>
          </p:cNvSpPr>
          <p:nvPr/>
        </p:nvSpPr>
        <p:spPr bwMode="auto">
          <a:xfrm>
            <a:off x="357018" y="4648200"/>
            <a:ext cx="3527425" cy="837899"/>
          </a:xfrm>
          <a:prstGeom prst="wedgeRoundRectCallout">
            <a:avLst>
              <a:gd name="adj1" fmla="val -4861"/>
              <a:gd name="adj2" fmla="val -186106"/>
              <a:gd name="adj3" fmla="val 16667"/>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各进程处于等待状态，直到所有的进程都到达</a:t>
            </a:r>
            <a:r>
              <a:rPr kumimoji="0" lang="en-US" altLang="zh-CN"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barrier</a:t>
            </a:r>
            <a:r>
              <a:rPr kumimoji="0" lang="zh-CN" altLang="en-US" sz="1800" i="0" u="none" strike="noStrike" kern="0" cap="none" spc="0" normalizeH="0" baseline="0" noProof="0" dirty="0">
                <a:ln>
                  <a:noFill/>
                </a:ln>
                <a:effectLst/>
                <a:uLnTx/>
                <a:uFillTx/>
                <a:latin typeface="等线" panose="02010600030101010101" pitchFamily="2" charset="-122"/>
                <a:ea typeface="等线" panose="02010600030101010101" pitchFamily="2" charset="-122"/>
              </a:rPr>
              <a:t>调用点为止。</a:t>
            </a:r>
          </a:p>
        </p:txBody>
      </p:sp>
    </p:spTree>
    <p:extLst>
      <p:ext uri="{BB962C8B-B14F-4D97-AF65-F5344CB8AC3E}">
        <p14:creationId xmlns:p14="http://schemas.microsoft.com/office/powerpoint/2010/main" val="286472396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障碍同步的实现</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集中式计数器</a:t>
            </a:r>
            <a:endParaRPr lang="en-US" altLang="zh-CN" dirty="0">
              <a:latin typeface="等线" panose="02010600030101010101" pitchFamily="2" charset="-122"/>
              <a:ea typeface="等线" panose="02010600030101010101" pitchFamily="2" charset="-122"/>
            </a:endParaRPr>
          </a:p>
        </p:txBody>
      </p:sp>
      <p:sp>
        <p:nvSpPr>
          <p:cNvPr id="342019" name="文本占位符 342018"/>
          <p:cNvSpPr>
            <a:spLocks noGrp="1"/>
          </p:cNvSpPr>
          <p:nvPr>
            <p:ph type="body" idx="1"/>
          </p:nvPr>
        </p:nvSpPr>
        <p:spPr>
          <a:xfrm>
            <a:off x="273199" y="914400"/>
            <a:ext cx="8888730" cy="5105400"/>
          </a:xfrm>
          <a:ln w="12700"/>
        </p:spPr>
        <p:txBody>
          <a:bodyPr vert="horz" wrap="square" lIns="90487" tIns="44450" rIns="90487" bIns="44450" anchor="t"/>
          <a:lstStyle/>
          <a:p>
            <a:pPr>
              <a:lnSpc>
                <a:spcPct val="125000"/>
              </a:lnSpc>
              <a:spcBef>
                <a:spcPts val="0"/>
              </a:spcBef>
            </a:pPr>
            <a:r>
              <a:rPr lang="zh-CN" altLang="en-US" dirty="0">
                <a:latin typeface="等线" panose="02010600030101010101" pitchFamily="2" charset="-122"/>
                <a:ea typeface="等线" panose="02010600030101010101" pitchFamily="2" charset="-122"/>
              </a:rPr>
              <a:t>用一个计数器对到达路障的进程数目计数</a:t>
            </a:r>
          </a:p>
          <a:p>
            <a:pPr lvl="1">
              <a:lnSpc>
                <a:spcPct val="125000"/>
              </a:lnSpc>
              <a:spcBef>
                <a:spcPts val="0"/>
              </a:spcBef>
            </a:pPr>
            <a:r>
              <a:rPr lang="zh-CN" altLang="en-US" dirty="0">
                <a:latin typeface="等线" panose="02010600030101010101" pitchFamily="2" charset="-122"/>
                <a:ea typeface="等线" panose="02010600030101010101" pitchFamily="2" charset="-122"/>
              </a:rPr>
              <a:t>计数器的初值为 </a:t>
            </a:r>
            <a:r>
              <a:rPr lang="en-US" altLang="zh-CN" dirty="0">
                <a:latin typeface="等线" panose="02010600030101010101" pitchFamily="2" charset="-122"/>
                <a:ea typeface="等线" panose="02010600030101010101" pitchFamily="2" charset="-122"/>
              </a:rPr>
              <a:t>0</a:t>
            </a:r>
            <a:endParaRPr lang="zh-CN" altLang="en-US" dirty="0">
              <a:latin typeface="等线" panose="02010600030101010101" pitchFamily="2" charset="-122"/>
              <a:ea typeface="等线" panose="02010600030101010101" pitchFamily="2" charset="-122"/>
            </a:endParaRPr>
          </a:p>
          <a:p>
            <a:pPr lvl="1">
              <a:lnSpc>
                <a:spcPct val="125000"/>
              </a:lnSpc>
              <a:spcBef>
                <a:spcPts val="0"/>
              </a:spcBef>
            </a:pPr>
            <a:r>
              <a:rPr lang="zh-CN" altLang="en-US" dirty="0">
                <a:latin typeface="等线" panose="02010600030101010101" pitchFamily="2" charset="-122"/>
                <a:ea typeface="等线" panose="02010600030101010101" pitchFamily="2" charset="-122"/>
              </a:rPr>
              <a:t>每个调用路障的进程将计数器增 </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，并检查计数器是否已到达路障同步进程总数 </a:t>
            </a:r>
            <a:r>
              <a:rPr lang="en-US" altLang="zh-CN" dirty="0">
                <a:latin typeface="等线" panose="02010600030101010101" pitchFamily="2" charset="-122"/>
                <a:ea typeface="等线" panose="02010600030101010101" pitchFamily="2" charset="-122"/>
              </a:rPr>
              <a:t>n</a:t>
            </a:r>
            <a:r>
              <a:rPr lang="zh-CN" altLang="en-US" dirty="0">
                <a:latin typeface="等线" panose="02010600030101010101" pitchFamily="2" charset="-122"/>
                <a:ea typeface="等线" panose="02010600030101010101" pitchFamily="2" charset="-122"/>
              </a:rPr>
              <a:t>；若未到达 </a:t>
            </a:r>
            <a:r>
              <a:rPr lang="en-US" altLang="zh-CN" dirty="0">
                <a:latin typeface="等线" panose="02010600030101010101" pitchFamily="2" charset="-122"/>
                <a:ea typeface="等线" panose="02010600030101010101" pitchFamily="2" charset="-122"/>
              </a:rPr>
              <a:t>n </a:t>
            </a:r>
            <a:r>
              <a:rPr lang="zh-CN" altLang="en-US" dirty="0">
                <a:latin typeface="等线" panose="02010600030101010101" pitchFamily="2" charset="-122"/>
                <a:ea typeface="等线" panose="02010600030101010101" pitchFamily="2" charset="-122"/>
              </a:rPr>
              <a:t>值，则使进程转入“挂起” 状态；否则释放该进程及所有其它等待进程</a:t>
            </a:r>
            <a:endParaRPr lang="en-US" altLang="zh-CN" dirty="0">
              <a:latin typeface="等线" panose="02010600030101010101" pitchFamily="2" charset="-122"/>
              <a:ea typeface="等线" panose="02010600030101010101" pitchFamily="2" charset="-122"/>
            </a:endParaRPr>
          </a:p>
        </p:txBody>
      </p:sp>
      <p:grpSp>
        <p:nvGrpSpPr>
          <p:cNvPr id="2" name="Group 16">
            <a:extLst>
              <a:ext uri="{FF2B5EF4-FFF2-40B4-BE49-F238E27FC236}">
                <a16:creationId xmlns:a16="http://schemas.microsoft.com/office/drawing/2014/main" id="{5BB7DCCD-7C12-20EE-9597-849704FDF734}"/>
              </a:ext>
            </a:extLst>
          </p:cNvPr>
          <p:cNvGrpSpPr>
            <a:grpSpLocks/>
          </p:cNvGrpSpPr>
          <p:nvPr/>
        </p:nvGrpSpPr>
        <p:grpSpPr bwMode="auto">
          <a:xfrm>
            <a:off x="161365" y="3057525"/>
            <a:ext cx="8610600" cy="2886075"/>
            <a:chOff x="96" y="2304"/>
            <a:chExt cx="5424" cy="1818"/>
          </a:xfrm>
        </p:grpSpPr>
        <p:sp>
          <p:nvSpPr>
            <p:cNvPr id="3" name="Text Box 4">
              <a:extLst>
                <a:ext uri="{FF2B5EF4-FFF2-40B4-BE49-F238E27FC236}">
                  <a16:creationId xmlns:a16="http://schemas.microsoft.com/office/drawing/2014/main" id="{323174DC-BB25-561E-4242-C92D4BEE0D40}"/>
                </a:ext>
              </a:extLst>
            </p:cNvPr>
            <p:cNvSpPr txBox="1">
              <a:spLocks noChangeArrowheads="1"/>
            </p:cNvSpPr>
            <p:nvPr/>
          </p:nvSpPr>
          <p:spPr bwMode="auto">
            <a:xfrm>
              <a:off x="1104" y="2448"/>
              <a:ext cx="1056" cy="16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barrier( );</a:t>
              </a:r>
            </a:p>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a:t>
              </a:r>
            </a:p>
          </p:txBody>
        </p:sp>
        <p:sp>
          <p:nvSpPr>
            <p:cNvPr id="4" name="Text Box 5">
              <a:extLst>
                <a:ext uri="{FF2B5EF4-FFF2-40B4-BE49-F238E27FC236}">
                  <a16:creationId xmlns:a16="http://schemas.microsoft.com/office/drawing/2014/main" id="{0221E7D4-4513-022F-3C30-2503D20BA85D}"/>
                </a:ext>
              </a:extLst>
            </p:cNvPr>
            <p:cNvSpPr txBox="1">
              <a:spLocks noChangeArrowheads="1"/>
            </p:cNvSpPr>
            <p:nvPr/>
          </p:nvSpPr>
          <p:spPr bwMode="auto">
            <a:xfrm>
              <a:off x="2400" y="2448"/>
              <a:ext cx="1056" cy="16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barrier( );</a:t>
              </a:r>
            </a:p>
            <a:p>
              <a:pPr algn="ctr" eaLnBrk="1" hangingPunct="1"/>
              <a:r>
                <a:rPr kumimoji="1" lang="en-US" altLang="zh-CN" sz="2400" b="1">
                  <a:latin typeface="等线" panose="02010600030101010101" pitchFamily="2" charset="-122"/>
                  <a:ea typeface="等线" panose="02010600030101010101" pitchFamily="2" charset="-122"/>
                </a:rPr>
                <a:t>: </a:t>
              </a:r>
            </a:p>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a:t>
              </a:r>
            </a:p>
          </p:txBody>
        </p:sp>
        <p:sp>
          <p:nvSpPr>
            <p:cNvPr id="5" name="Text Box 6">
              <a:extLst>
                <a:ext uri="{FF2B5EF4-FFF2-40B4-BE49-F238E27FC236}">
                  <a16:creationId xmlns:a16="http://schemas.microsoft.com/office/drawing/2014/main" id="{6DA4B3CC-E2D0-C930-A206-129670B32A84}"/>
                </a:ext>
              </a:extLst>
            </p:cNvPr>
            <p:cNvSpPr txBox="1">
              <a:spLocks noChangeArrowheads="1"/>
            </p:cNvSpPr>
            <p:nvPr/>
          </p:nvSpPr>
          <p:spPr bwMode="auto">
            <a:xfrm>
              <a:off x="4464" y="2448"/>
              <a:ext cx="1056" cy="16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barrier( );</a:t>
              </a:r>
            </a:p>
            <a:p>
              <a:pPr algn="ctr" eaLnBrk="1" hangingPunct="1"/>
              <a:r>
                <a:rPr kumimoji="1" lang="en-US" altLang="zh-CN" sz="2400" b="1">
                  <a:latin typeface="等线" panose="02010600030101010101" pitchFamily="2" charset="-122"/>
                  <a:ea typeface="等线" panose="02010600030101010101" pitchFamily="2" charset="-122"/>
                </a:rPr>
                <a:t>:</a:t>
              </a:r>
            </a:p>
            <a:p>
              <a:pPr algn="ctr" eaLnBrk="1" hangingPunct="1"/>
              <a:r>
                <a:rPr kumimoji="1" lang="en-US" altLang="zh-CN" sz="2400" b="1">
                  <a:latin typeface="等线" panose="02010600030101010101" pitchFamily="2" charset="-122"/>
                  <a:ea typeface="等线" panose="02010600030101010101" pitchFamily="2" charset="-122"/>
                </a:rPr>
                <a:t>:</a:t>
              </a:r>
            </a:p>
          </p:txBody>
        </p:sp>
        <p:sp>
          <p:nvSpPr>
            <p:cNvPr id="6" name="Text Box 7">
              <a:extLst>
                <a:ext uri="{FF2B5EF4-FFF2-40B4-BE49-F238E27FC236}">
                  <a16:creationId xmlns:a16="http://schemas.microsoft.com/office/drawing/2014/main" id="{3DF45B6E-3977-A42E-C844-51F7383A4671}"/>
                </a:ext>
              </a:extLst>
            </p:cNvPr>
            <p:cNvSpPr txBox="1">
              <a:spLocks noChangeArrowheads="1"/>
            </p:cNvSpPr>
            <p:nvPr/>
          </p:nvSpPr>
          <p:spPr bwMode="auto">
            <a:xfrm>
              <a:off x="3600" y="3168"/>
              <a:ext cx="6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3200" b="1">
                  <a:latin typeface="等线" panose="02010600030101010101" pitchFamily="2" charset="-122"/>
                  <a:ea typeface="等线" panose="02010600030101010101" pitchFamily="2" charset="-122"/>
                </a:rPr>
                <a:t>……</a:t>
              </a:r>
            </a:p>
          </p:txBody>
        </p:sp>
        <p:grpSp>
          <p:nvGrpSpPr>
            <p:cNvPr id="7" name="Group 11">
              <a:extLst>
                <a:ext uri="{FF2B5EF4-FFF2-40B4-BE49-F238E27FC236}">
                  <a16:creationId xmlns:a16="http://schemas.microsoft.com/office/drawing/2014/main" id="{26CCFDB0-8B84-AC25-DB06-D3CF3B8EC4DB}"/>
                </a:ext>
              </a:extLst>
            </p:cNvPr>
            <p:cNvGrpSpPr>
              <a:grpSpLocks/>
            </p:cNvGrpSpPr>
            <p:nvPr/>
          </p:nvGrpSpPr>
          <p:grpSpPr bwMode="auto">
            <a:xfrm>
              <a:off x="96" y="2304"/>
              <a:ext cx="768" cy="576"/>
              <a:chOff x="96" y="2304"/>
              <a:chExt cx="768" cy="576"/>
            </a:xfrm>
          </p:grpSpPr>
          <p:sp>
            <p:nvSpPr>
              <p:cNvPr id="8" name="AutoShape 9">
                <a:extLst>
                  <a:ext uri="{FF2B5EF4-FFF2-40B4-BE49-F238E27FC236}">
                    <a16:creationId xmlns:a16="http://schemas.microsoft.com/office/drawing/2014/main" id="{C70160D6-F680-3BD3-29D9-243F844DF0A0}"/>
                  </a:ext>
                </a:extLst>
              </p:cNvPr>
              <p:cNvSpPr>
                <a:spLocks noChangeArrowheads="1"/>
              </p:cNvSpPr>
              <p:nvPr/>
            </p:nvSpPr>
            <p:spPr bwMode="auto">
              <a:xfrm>
                <a:off x="168" y="2592"/>
                <a:ext cx="624" cy="28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a:latin typeface="等线" panose="02010600030101010101" pitchFamily="2" charset="-122"/>
                  <a:ea typeface="等线" panose="02010600030101010101" pitchFamily="2" charset="-122"/>
                </a:endParaRPr>
              </a:p>
            </p:txBody>
          </p:sp>
          <p:sp>
            <p:nvSpPr>
              <p:cNvPr id="9" name="Text Box 10">
                <a:extLst>
                  <a:ext uri="{FF2B5EF4-FFF2-40B4-BE49-F238E27FC236}">
                    <a16:creationId xmlns:a16="http://schemas.microsoft.com/office/drawing/2014/main" id="{0A70BCBB-7F1C-E476-3FE8-F00BB0753284}"/>
                  </a:ext>
                </a:extLst>
              </p:cNvPr>
              <p:cNvSpPr txBox="1">
                <a:spLocks noChangeArrowheads="1"/>
              </p:cNvSpPr>
              <p:nvPr/>
            </p:nvSpPr>
            <p:spPr bwMode="auto">
              <a:xfrm>
                <a:off x="96" y="230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zh-CN" altLang="en-US" sz="2400" b="1">
                    <a:solidFill>
                      <a:schemeClr val="tx2"/>
                    </a:solidFill>
                    <a:latin typeface="等线" panose="02010600030101010101" pitchFamily="2" charset="-122"/>
                    <a:ea typeface="等线" panose="02010600030101010101" pitchFamily="2" charset="-122"/>
                  </a:rPr>
                  <a:t>计数器</a:t>
                </a:r>
              </a:p>
            </p:txBody>
          </p:sp>
        </p:grpSp>
      </p:grpSp>
      <p:sp>
        <p:nvSpPr>
          <p:cNvPr id="10" name="Line 12">
            <a:extLst>
              <a:ext uri="{FF2B5EF4-FFF2-40B4-BE49-F238E27FC236}">
                <a16:creationId xmlns:a16="http://schemas.microsoft.com/office/drawing/2014/main" id="{D5323AD2-F876-0ADE-384F-7BC1D6239DBB}"/>
              </a:ext>
            </a:extLst>
          </p:cNvPr>
          <p:cNvSpPr>
            <a:spLocks noChangeShapeType="1"/>
          </p:cNvSpPr>
          <p:nvPr/>
        </p:nvSpPr>
        <p:spPr bwMode="auto">
          <a:xfrm>
            <a:off x="1094815" y="3971925"/>
            <a:ext cx="819150" cy="609600"/>
          </a:xfrm>
          <a:prstGeom prst="line">
            <a:avLst/>
          </a:prstGeom>
          <a:noFill/>
          <a:ln w="28575">
            <a:solidFill>
              <a:srgbClr val="EF0118"/>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11" name="Line 13">
            <a:extLst>
              <a:ext uri="{FF2B5EF4-FFF2-40B4-BE49-F238E27FC236}">
                <a16:creationId xmlns:a16="http://schemas.microsoft.com/office/drawing/2014/main" id="{9B88AA70-872F-3CFA-0BA8-04E7B6EFAC35}"/>
              </a:ext>
            </a:extLst>
          </p:cNvPr>
          <p:cNvSpPr>
            <a:spLocks noChangeShapeType="1"/>
          </p:cNvSpPr>
          <p:nvPr/>
        </p:nvSpPr>
        <p:spPr bwMode="auto">
          <a:xfrm>
            <a:off x="1304365" y="3667125"/>
            <a:ext cx="2667000" cy="533400"/>
          </a:xfrm>
          <a:prstGeom prst="line">
            <a:avLst/>
          </a:prstGeom>
          <a:noFill/>
          <a:ln w="28575">
            <a:solidFill>
              <a:srgbClr val="EF0118"/>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
        <p:nvSpPr>
          <p:cNvPr id="12" name="Line 14">
            <a:extLst>
              <a:ext uri="{FF2B5EF4-FFF2-40B4-BE49-F238E27FC236}">
                <a16:creationId xmlns:a16="http://schemas.microsoft.com/office/drawing/2014/main" id="{D927D6D1-7896-9C70-0D34-766183854653}"/>
              </a:ext>
            </a:extLst>
          </p:cNvPr>
          <p:cNvSpPr>
            <a:spLocks noChangeShapeType="1"/>
          </p:cNvSpPr>
          <p:nvPr/>
        </p:nvSpPr>
        <p:spPr bwMode="auto">
          <a:xfrm>
            <a:off x="1285315" y="3876675"/>
            <a:ext cx="5886450" cy="1085850"/>
          </a:xfrm>
          <a:prstGeom prst="line">
            <a:avLst/>
          </a:prstGeom>
          <a:noFill/>
          <a:ln w="28575">
            <a:solidFill>
              <a:srgbClr val="EF0118"/>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603336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8" presetClass="entr" presetSubtype="9" fill="hold" nodeType="afterEffect">
                                  <p:stCondLst>
                                    <p:cond delay="1000"/>
                                  </p:stCondLst>
                                  <p:childTnLst>
                                    <p:set>
                                      <p:cBhvr>
                                        <p:cTn id="9" dur="1" fill="hold">
                                          <p:stCondLst>
                                            <p:cond delay="0"/>
                                          </p:stCondLst>
                                        </p:cTn>
                                        <p:tgtEl>
                                          <p:spTgt spid="11"/>
                                        </p:tgtEl>
                                        <p:attrNameLst>
                                          <p:attrName>style.visibility</p:attrName>
                                        </p:attrNameLst>
                                      </p:cBhvr>
                                      <p:to>
                                        <p:strVal val="visible"/>
                                      </p:to>
                                    </p:set>
                                    <p:animEffect transition="in" filter="strips(upLeft)">
                                      <p:cBhvr>
                                        <p:cTn id="10" dur="500"/>
                                        <p:tgtEl>
                                          <p:spTgt spid="11"/>
                                        </p:tgtEl>
                                      </p:cBhvr>
                                    </p:animEffect>
                                  </p:childTnLst>
                                </p:cTn>
                              </p:par>
                            </p:childTnLst>
                          </p:cTn>
                        </p:par>
                        <p:par>
                          <p:cTn id="11" fill="hold">
                            <p:stCondLst>
                              <p:cond delay="2000"/>
                            </p:stCondLst>
                            <p:childTnLst>
                              <p:par>
                                <p:cTn id="12" presetID="18" presetClass="entr" presetSubtype="9" fill="hold" nodeType="afterEffect">
                                  <p:stCondLst>
                                    <p:cond delay="1000"/>
                                  </p:stCondLst>
                                  <p:childTnLst>
                                    <p:set>
                                      <p:cBhvr>
                                        <p:cTn id="13" dur="1" fill="hold">
                                          <p:stCondLst>
                                            <p:cond delay="0"/>
                                          </p:stCondLst>
                                        </p:cTn>
                                        <p:tgtEl>
                                          <p:spTgt spid="10"/>
                                        </p:tgtEl>
                                        <p:attrNameLst>
                                          <p:attrName>style.visibility</p:attrName>
                                        </p:attrNameLst>
                                      </p:cBhvr>
                                      <p:to>
                                        <p:strVal val="visible"/>
                                      </p:to>
                                    </p:set>
                                    <p:animEffect transition="in" filter="strips(upLeft)">
                                      <p:cBhvr>
                                        <p:cTn id="14" dur="500"/>
                                        <p:tgtEl>
                                          <p:spTgt spid="10"/>
                                        </p:tgtEl>
                                      </p:cBhvr>
                                    </p:animEffect>
                                  </p:childTnLst>
                                </p:cTn>
                              </p:par>
                            </p:childTnLst>
                          </p:cTn>
                        </p:par>
                        <p:par>
                          <p:cTn id="15" fill="hold">
                            <p:stCondLst>
                              <p:cond delay="3500"/>
                            </p:stCondLst>
                            <p:childTnLst>
                              <p:par>
                                <p:cTn id="16" presetID="18" presetClass="entr" presetSubtype="9" fill="hold" nodeType="afterEffect">
                                  <p:stCondLst>
                                    <p:cond delay="1000"/>
                                  </p:stCondLst>
                                  <p:childTnLst>
                                    <p:set>
                                      <p:cBhvr>
                                        <p:cTn id="17" dur="1" fill="hold">
                                          <p:stCondLst>
                                            <p:cond delay="0"/>
                                          </p:stCondLst>
                                        </p:cTn>
                                        <p:tgtEl>
                                          <p:spTgt spid="12"/>
                                        </p:tgtEl>
                                        <p:attrNameLst>
                                          <p:attrName>style.visibility</p:attrName>
                                        </p:attrNameLst>
                                      </p:cBhvr>
                                      <p:to>
                                        <p:strVal val="visible"/>
                                      </p:to>
                                    </p:set>
                                    <p:animEffect transition="in" filter="strips(upLef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障碍同步的实现</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集中式计数器</a:t>
            </a:r>
            <a:endParaRPr lang="en-US" altLang="zh-CN" dirty="0">
              <a:latin typeface="等线" panose="02010600030101010101" pitchFamily="2" charset="-122"/>
              <a:ea typeface="等线" panose="02010600030101010101" pitchFamily="2" charset="-122"/>
            </a:endParaRPr>
          </a:p>
        </p:txBody>
      </p:sp>
      <p:sp>
        <p:nvSpPr>
          <p:cNvPr id="342019" name="文本占位符 342018"/>
          <p:cNvSpPr>
            <a:spLocks noGrp="1"/>
          </p:cNvSpPr>
          <p:nvPr>
            <p:ph type="body" idx="1"/>
          </p:nvPr>
        </p:nvSpPr>
        <p:spPr>
          <a:xfrm>
            <a:off x="273199" y="914400"/>
            <a:ext cx="8888730" cy="5105400"/>
          </a:xfrm>
          <a:ln w="12700"/>
        </p:spPr>
        <p:txBody>
          <a:bodyPr vert="horz" wrap="square" lIns="90487" tIns="44450" rIns="90487" bIns="44450" anchor="t"/>
          <a:lstStyle/>
          <a:p>
            <a:pPr>
              <a:lnSpc>
                <a:spcPct val="150000"/>
              </a:lnSpc>
              <a:spcBef>
                <a:spcPts val="0"/>
              </a:spcBef>
            </a:pPr>
            <a:r>
              <a:rPr lang="zh-CN" altLang="en-US" dirty="0">
                <a:latin typeface="等线" panose="02010600030101010101" pitchFamily="2" charset="-122"/>
                <a:ea typeface="等线" panose="02010600030101010101" pitchFamily="2" charset="-122"/>
              </a:rPr>
              <a:t>计数器路障分为两个阶段</a:t>
            </a:r>
          </a:p>
          <a:p>
            <a:pPr lvl="1">
              <a:lnSpc>
                <a:spcPct val="150000"/>
              </a:lnSpc>
              <a:spcBef>
                <a:spcPts val="0"/>
              </a:spcBef>
            </a:pPr>
            <a:r>
              <a:rPr lang="zh-CN" altLang="en-US" dirty="0">
                <a:latin typeface="等线" panose="02010600030101010101" pitchFamily="2" charset="-122"/>
                <a:ea typeface="等线" panose="02010600030101010101" pitchFamily="2" charset="-122"/>
              </a:rPr>
              <a:t>进入路障阶段</a:t>
            </a:r>
            <a:endParaRPr lang="en-US" altLang="zh-CN" dirty="0">
              <a:latin typeface="等线" panose="02010600030101010101" pitchFamily="2" charset="-122"/>
              <a:ea typeface="等线" panose="02010600030101010101" pitchFamily="2" charset="-122"/>
            </a:endParaRPr>
          </a:p>
          <a:p>
            <a:pPr lvl="1">
              <a:lnSpc>
                <a:spcPct val="150000"/>
              </a:lnSpc>
              <a:spcBef>
                <a:spcPts val="0"/>
              </a:spcBef>
            </a:pPr>
            <a:r>
              <a:rPr lang="zh-CN" altLang="en-US" dirty="0">
                <a:latin typeface="等线" panose="02010600030101010101" pitchFamily="2" charset="-122"/>
                <a:ea typeface="等线" panose="02010600030101010101" pitchFamily="2" charset="-122"/>
              </a:rPr>
              <a:t>离开路障阶段</a:t>
            </a:r>
            <a:endParaRPr lang="en-US" altLang="zh-CN" dirty="0">
              <a:latin typeface="等线" panose="02010600030101010101" pitchFamily="2" charset="-122"/>
              <a:ea typeface="等线" panose="02010600030101010101" pitchFamily="2" charset="-122"/>
            </a:endParaRPr>
          </a:p>
          <a:p>
            <a:pPr>
              <a:lnSpc>
                <a:spcPct val="150000"/>
              </a:lnSpc>
              <a:spcBef>
                <a:spcPts val="0"/>
              </a:spcBef>
            </a:pPr>
            <a:r>
              <a:rPr lang="zh-CN" altLang="en-US" dirty="0">
                <a:latin typeface="等线" panose="02010600030101010101" pitchFamily="2" charset="-122"/>
                <a:ea typeface="等线" panose="02010600030101010101" pitchFamily="2" charset="-122"/>
              </a:rPr>
              <a:t>如果系统没有路障例程，通常由主进程维护路障计数器</a:t>
            </a:r>
            <a:endParaRPr lang="en-US" altLang="zh-CN" dirty="0">
              <a:latin typeface="等线" panose="02010600030101010101" pitchFamily="2" charset="-122"/>
              <a:ea typeface="等线" panose="02010600030101010101" pitchFamily="2" charset="-122"/>
            </a:endParaRPr>
          </a:p>
          <a:p>
            <a:pPr lvl="1">
              <a:lnSpc>
                <a:spcPct val="150000"/>
              </a:lnSpc>
              <a:spcBef>
                <a:spcPts val="0"/>
              </a:spcBef>
            </a:pPr>
            <a:r>
              <a:rPr lang="zh-CN" altLang="en-US" dirty="0">
                <a:latin typeface="等线" panose="02010600030101010101" pitchFamily="2" charset="-122"/>
                <a:ea typeface="等线" panose="02010600030101010101" pitchFamily="2" charset="-122"/>
              </a:rPr>
              <a:t>当从进程到达路障时，主进程对来自从进程的消息计数</a:t>
            </a:r>
            <a:endParaRPr lang="en-US" altLang="zh-CN" dirty="0">
              <a:latin typeface="等线" panose="02010600030101010101" pitchFamily="2" charset="-122"/>
              <a:ea typeface="等线" panose="02010600030101010101" pitchFamily="2" charset="-122"/>
            </a:endParaRPr>
          </a:p>
          <a:p>
            <a:pPr lvl="1">
              <a:lnSpc>
                <a:spcPct val="150000"/>
              </a:lnSpc>
              <a:spcBef>
                <a:spcPts val="0"/>
              </a:spcBef>
            </a:pPr>
            <a:r>
              <a:rPr lang="zh-CN" altLang="en-US" dirty="0">
                <a:latin typeface="等线" panose="02010600030101010101" pitchFamily="2" charset="-122"/>
                <a:ea typeface="等线" panose="02010600030101010101" pitchFamily="2" charset="-122"/>
              </a:rPr>
              <a:t>在离开路障阶段中，主进程释放各个从进程</a:t>
            </a:r>
            <a:endParaRPr lang="en-US" altLang="zh-CN"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1777102"/>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障碍同步的实现</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集中式计数器</a:t>
            </a:r>
            <a:endParaRPr lang="en-US" altLang="zh-CN" dirty="0">
              <a:latin typeface="等线" panose="02010600030101010101" pitchFamily="2" charset="-122"/>
              <a:ea typeface="等线" panose="02010600030101010101" pitchFamily="2" charset="-122"/>
            </a:endParaRPr>
          </a:p>
        </p:txBody>
      </p:sp>
      <p:sp>
        <p:nvSpPr>
          <p:cNvPr id="9" name="Rectangle 3">
            <a:extLst>
              <a:ext uri="{FF2B5EF4-FFF2-40B4-BE49-F238E27FC236}">
                <a16:creationId xmlns:a16="http://schemas.microsoft.com/office/drawing/2014/main" id="{3DA7FF8B-B542-F730-D904-9405934F362D}"/>
              </a:ext>
            </a:extLst>
          </p:cNvPr>
          <p:cNvSpPr txBox="1">
            <a:spLocks noChangeArrowheads="1"/>
          </p:cNvSpPr>
          <p:nvPr/>
        </p:nvSpPr>
        <p:spPr bwMode="auto">
          <a:xfrm>
            <a:off x="304800" y="1618969"/>
            <a:ext cx="4843463" cy="3019425"/>
          </a:xfrm>
          <a:prstGeom prst="rect">
            <a:avLst/>
          </a:prstGeom>
          <a:noFill/>
          <a:ln w="9525">
            <a:solidFill>
              <a:srgbClr val="002060"/>
            </a:solidFill>
            <a:miter lim="800000"/>
            <a:headEnd/>
            <a:tailEnd/>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90000"/>
              </a:lnSpc>
              <a:buClr>
                <a:srgbClr val="FF0000"/>
              </a:buClr>
              <a:buFontTx/>
              <a:buNone/>
              <a:defRPr/>
            </a:pPr>
            <a:r>
              <a:rPr lang="en-US" altLang="zh-CN" sz="1800" kern="0" dirty="0">
                <a:solidFill>
                  <a:srgbClr val="990000"/>
                </a:solidFill>
                <a:latin typeface="等线" panose="02010600030101010101" pitchFamily="2" charset="-122"/>
                <a:ea typeface="等线" panose="02010600030101010101" pitchFamily="2" charset="-122"/>
                <a:cs typeface="Arial Unicode MS" pitchFamily="34" charset="-122"/>
              </a:rPr>
              <a:t>/*count slaves as they reach barrier*/</a:t>
            </a:r>
            <a:r>
              <a:rPr lang="en-US" altLang="zh-CN" sz="2000" kern="0" dirty="0">
                <a:solidFill>
                  <a:srgbClr val="990000"/>
                </a:solidFill>
                <a:latin typeface="等线" panose="02010600030101010101" pitchFamily="2" charset="-122"/>
                <a:ea typeface="等线" panose="02010600030101010101" pitchFamily="2" charset="-122"/>
                <a:cs typeface="Arial Unicode MS" pitchFamily="34" charset="-122"/>
              </a:rPr>
              <a:t> </a:t>
            </a:r>
          </a:p>
          <a:p>
            <a:pPr>
              <a:lnSpc>
                <a:spcPct val="120000"/>
              </a:lnSpc>
              <a:buClr>
                <a:srgbClr val="FF0000"/>
              </a:buClr>
              <a:buFontTx/>
              <a:buNone/>
              <a:defRPr/>
            </a:pPr>
            <a:r>
              <a:rPr lang="en-US" altLang="zh-CN" sz="2000" kern="0" dirty="0">
                <a:latin typeface="等线" panose="02010600030101010101" pitchFamily="2" charset="-122"/>
                <a:ea typeface="等线" panose="02010600030101010101" pitchFamily="2" charset="-122"/>
                <a:cs typeface="Arial Unicode MS" pitchFamily="34" charset="-122"/>
              </a:rPr>
              <a:t>for (</a:t>
            </a:r>
            <a:r>
              <a:rPr lang="en-US" altLang="zh-CN" sz="2000" kern="0" dirty="0" err="1">
                <a:latin typeface="等线" panose="02010600030101010101" pitchFamily="2" charset="-122"/>
                <a:ea typeface="等线" panose="02010600030101010101" pitchFamily="2" charset="-122"/>
                <a:cs typeface="Arial Unicode MS" pitchFamily="34" charset="-122"/>
              </a:rPr>
              <a:t>i</a:t>
            </a:r>
            <a:r>
              <a:rPr lang="en-US" altLang="zh-CN" sz="2000" kern="0" dirty="0">
                <a:latin typeface="等线" panose="02010600030101010101" pitchFamily="2" charset="-122"/>
                <a:ea typeface="等线" panose="02010600030101010101" pitchFamily="2" charset="-122"/>
                <a:cs typeface="Arial Unicode MS" pitchFamily="34" charset="-122"/>
              </a:rPr>
              <a:t> = 0; </a:t>
            </a:r>
            <a:r>
              <a:rPr lang="en-US" altLang="zh-CN" sz="2000" kern="0" dirty="0" err="1">
                <a:latin typeface="等线" panose="02010600030101010101" pitchFamily="2" charset="-122"/>
                <a:ea typeface="等线" panose="02010600030101010101" pitchFamily="2" charset="-122"/>
                <a:cs typeface="Arial Unicode MS" pitchFamily="34" charset="-122"/>
              </a:rPr>
              <a:t>i</a:t>
            </a:r>
            <a:r>
              <a:rPr lang="en-US" altLang="zh-CN" sz="2000" kern="0" dirty="0">
                <a:latin typeface="等线" panose="02010600030101010101" pitchFamily="2" charset="-122"/>
                <a:ea typeface="等线" panose="02010600030101010101" pitchFamily="2" charset="-122"/>
                <a:cs typeface="Arial Unicode MS" pitchFamily="34" charset="-122"/>
              </a:rPr>
              <a:t> &lt; n; </a:t>
            </a:r>
            <a:r>
              <a:rPr lang="en-US" altLang="zh-CN" sz="2000" kern="0" dirty="0" err="1">
                <a:latin typeface="等线" panose="02010600030101010101" pitchFamily="2" charset="-122"/>
                <a:ea typeface="等线" panose="02010600030101010101" pitchFamily="2" charset="-122"/>
                <a:cs typeface="Arial Unicode MS" pitchFamily="34" charset="-122"/>
              </a:rPr>
              <a:t>i</a:t>
            </a:r>
            <a:r>
              <a:rPr lang="en-US" altLang="zh-CN" sz="2000" kern="0" dirty="0">
                <a:latin typeface="等线" panose="02010600030101010101" pitchFamily="2" charset="-122"/>
                <a:ea typeface="等线" panose="02010600030101010101" pitchFamily="2" charset="-122"/>
                <a:cs typeface="Arial Unicode MS" pitchFamily="34" charset="-122"/>
              </a:rPr>
              <a:t>++) </a:t>
            </a:r>
          </a:p>
          <a:p>
            <a:pPr>
              <a:lnSpc>
                <a:spcPct val="120000"/>
              </a:lnSpc>
              <a:buClr>
                <a:srgbClr val="FF0000"/>
              </a:buClr>
              <a:buFontTx/>
              <a:buNone/>
              <a:defRPr/>
            </a:pPr>
            <a:r>
              <a:rPr lang="en-US" altLang="zh-CN" sz="2000" kern="0" dirty="0">
                <a:solidFill>
                  <a:srgbClr val="66CCFF"/>
                </a:solidFill>
                <a:latin typeface="等线" panose="02010600030101010101" pitchFamily="2" charset="-122"/>
                <a:ea typeface="等线" panose="02010600030101010101" pitchFamily="2" charset="-122"/>
                <a:cs typeface="Arial Unicode MS" pitchFamily="34" charset="-122"/>
              </a:rPr>
              <a:t>	</a:t>
            </a:r>
            <a:r>
              <a:rPr lang="en-US" altLang="zh-CN" sz="2000" kern="0" dirty="0" err="1">
                <a:latin typeface="等线" panose="02010600030101010101" pitchFamily="2" charset="-122"/>
                <a:ea typeface="等线" panose="02010600030101010101" pitchFamily="2" charset="-122"/>
                <a:cs typeface="Arial Unicode MS" pitchFamily="34" charset="-122"/>
              </a:rPr>
              <a:t>recv</a:t>
            </a:r>
            <a:r>
              <a:rPr lang="en-US" altLang="zh-CN" sz="2000" kern="0" dirty="0">
                <a:latin typeface="等线" panose="02010600030101010101" pitchFamily="2" charset="-122"/>
                <a:ea typeface="等线" panose="02010600030101010101" pitchFamily="2" charset="-122"/>
                <a:cs typeface="Arial Unicode MS" pitchFamily="34" charset="-122"/>
              </a:rPr>
              <a:t>(P</a:t>
            </a:r>
            <a:r>
              <a:rPr lang="en-US" altLang="zh-CN" sz="2000" kern="0" baseline="-25000" dirty="0">
                <a:latin typeface="等线" panose="02010600030101010101" pitchFamily="2" charset="-122"/>
                <a:ea typeface="等线" panose="02010600030101010101" pitchFamily="2" charset="-122"/>
                <a:cs typeface="Arial Unicode MS" pitchFamily="34" charset="-122"/>
              </a:rPr>
              <a:t>any</a:t>
            </a:r>
            <a:r>
              <a:rPr lang="en-US" altLang="zh-CN" sz="2000" kern="0" dirty="0">
                <a:latin typeface="等线" panose="02010600030101010101" pitchFamily="2" charset="-122"/>
                <a:ea typeface="等线" panose="02010600030101010101" pitchFamily="2" charset="-122"/>
                <a:cs typeface="Arial Unicode MS" pitchFamily="34" charset="-122"/>
              </a:rPr>
              <a:t>);</a:t>
            </a:r>
          </a:p>
          <a:p>
            <a:pPr>
              <a:lnSpc>
                <a:spcPct val="120000"/>
              </a:lnSpc>
              <a:buClr>
                <a:srgbClr val="FF0000"/>
              </a:buClr>
              <a:buFontTx/>
              <a:buNone/>
              <a:defRPr/>
            </a:pPr>
            <a:r>
              <a:rPr lang="en-US" altLang="zh-CN" sz="1800" kern="0" dirty="0">
                <a:solidFill>
                  <a:srgbClr val="990000"/>
                </a:solidFill>
                <a:latin typeface="等线" panose="02010600030101010101" pitchFamily="2" charset="-122"/>
                <a:ea typeface="等线" panose="02010600030101010101" pitchFamily="2" charset="-122"/>
                <a:cs typeface="Arial Unicode MS" pitchFamily="34" charset="-122"/>
              </a:rPr>
              <a:t>/* release slaves */</a:t>
            </a:r>
          </a:p>
          <a:p>
            <a:pPr>
              <a:lnSpc>
                <a:spcPct val="120000"/>
              </a:lnSpc>
              <a:buClr>
                <a:srgbClr val="FF0000"/>
              </a:buClr>
              <a:buFontTx/>
              <a:buNone/>
              <a:defRPr/>
            </a:pPr>
            <a:r>
              <a:rPr lang="en-US" altLang="zh-CN" sz="2000" kern="0" dirty="0">
                <a:latin typeface="等线" panose="02010600030101010101" pitchFamily="2" charset="-122"/>
                <a:ea typeface="等线" panose="02010600030101010101" pitchFamily="2" charset="-122"/>
                <a:cs typeface="Arial Unicode MS" pitchFamily="34" charset="-122"/>
              </a:rPr>
              <a:t>for (</a:t>
            </a:r>
            <a:r>
              <a:rPr lang="en-US" altLang="zh-CN" sz="2000" kern="0" dirty="0" err="1">
                <a:latin typeface="等线" panose="02010600030101010101" pitchFamily="2" charset="-122"/>
                <a:ea typeface="等线" panose="02010600030101010101" pitchFamily="2" charset="-122"/>
                <a:cs typeface="Arial Unicode MS" pitchFamily="34" charset="-122"/>
              </a:rPr>
              <a:t>i</a:t>
            </a:r>
            <a:r>
              <a:rPr lang="en-US" altLang="zh-CN" sz="2000" kern="0" dirty="0">
                <a:latin typeface="等线" panose="02010600030101010101" pitchFamily="2" charset="-122"/>
                <a:ea typeface="等线" panose="02010600030101010101" pitchFamily="2" charset="-122"/>
                <a:cs typeface="Arial Unicode MS" pitchFamily="34" charset="-122"/>
              </a:rPr>
              <a:t> = 0; </a:t>
            </a:r>
            <a:r>
              <a:rPr lang="en-US" altLang="zh-CN" sz="2000" kern="0" dirty="0" err="1">
                <a:latin typeface="等线" panose="02010600030101010101" pitchFamily="2" charset="-122"/>
                <a:ea typeface="等线" panose="02010600030101010101" pitchFamily="2" charset="-122"/>
                <a:cs typeface="Arial Unicode MS" pitchFamily="34" charset="-122"/>
              </a:rPr>
              <a:t>i</a:t>
            </a:r>
            <a:r>
              <a:rPr lang="en-US" altLang="zh-CN" sz="2000" kern="0" dirty="0">
                <a:latin typeface="等线" panose="02010600030101010101" pitchFamily="2" charset="-122"/>
                <a:ea typeface="等线" panose="02010600030101010101" pitchFamily="2" charset="-122"/>
                <a:cs typeface="Arial Unicode MS" pitchFamily="34" charset="-122"/>
              </a:rPr>
              <a:t> &lt; n; </a:t>
            </a:r>
            <a:r>
              <a:rPr lang="en-US" altLang="zh-CN" sz="2000" kern="0" dirty="0" err="1">
                <a:latin typeface="等线" panose="02010600030101010101" pitchFamily="2" charset="-122"/>
                <a:ea typeface="等线" panose="02010600030101010101" pitchFamily="2" charset="-122"/>
                <a:cs typeface="Arial Unicode MS" pitchFamily="34" charset="-122"/>
              </a:rPr>
              <a:t>i</a:t>
            </a:r>
            <a:r>
              <a:rPr lang="en-US" altLang="zh-CN" sz="2000" kern="0" dirty="0">
                <a:latin typeface="等线" panose="02010600030101010101" pitchFamily="2" charset="-122"/>
                <a:ea typeface="等线" panose="02010600030101010101" pitchFamily="2" charset="-122"/>
                <a:cs typeface="Arial Unicode MS" pitchFamily="34" charset="-122"/>
              </a:rPr>
              <a:t>++)   </a:t>
            </a:r>
          </a:p>
          <a:p>
            <a:pPr>
              <a:lnSpc>
                <a:spcPct val="120000"/>
              </a:lnSpc>
              <a:buClr>
                <a:srgbClr val="FF0000"/>
              </a:buClr>
              <a:buFontTx/>
              <a:buNone/>
              <a:defRPr/>
            </a:pPr>
            <a:r>
              <a:rPr lang="en-US" altLang="zh-CN" sz="2000" kern="0" dirty="0">
                <a:latin typeface="等线" panose="02010600030101010101" pitchFamily="2" charset="-122"/>
                <a:ea typeface="等线" panose="02010600030101010101" pitchFamily="2" charset="-122"/>
                <a:cs typeface="Arial Unicode MS" pitchFamily="34" charset="-122"/>
              </a:rPr>
              <a:t>	send(P</a:t>
            </a:r>
            <a:r>
              <a:rPr lang="en-US" altLang="zh-CN" sz="2000" kern="0" baseline="-25000" dirty="0">
                <a:latin typeface="等线" panose="02010600030101010101" pitchFamily="2" charset="-122"/>
                <a:ea typeface="等线" panose="02010600030101010101" pitchFamily="2" charset="-122"/>
                <a:cs typeface="Arial Unicode MS" pitchFamily="34" charset="-122"/>
              </a:rPr>
              <a:t> </a:t>
            </a:r>
            <a:r>
              <a:rPr lang="en-US" altLang="zh-CN" sz="2000" kern="0" baseline="-25000" dirty="0" err="1">
                <a:latin typeface="等线" panose="02010600030101010101" pitchFamily="2" charset="-122"/>
                <a:ea typeface="等线" panose="02010600030101010101" pitchFamily="2" charset="-122"/>
                <a:cs typeface="Arial Unicode MS" pitchFamily="34" charset="-122"/>
              </a:rPr>
              <a:t>i</a:t>
            </a:r>
            <a:r>
              <a:rPr lang="en-US" altLang="zh-CN" sz="2000" kern="0" dirty="0">
                <a:latin typeface="等线" panose="02010600030101010101" pitchFamily="2" charset="-122"/>
                <a:ea typeface="等线" panose="02010600030101010101" pitchFamily="2" charset="-122"/>
                <a:cs typeface="Arial Unicode MS" pitchFamily="34" charset="-122"/>
              </a:rPr>
              <a:t> );</a:t>
            </a:r>
            <a:endParaRPr lang="en-US" altLang="zh-CN" sz="1800" kern="0" dirty="0">
              <a:latin typeface="等线" panose="02010600030101010101" pitchFamily="2" charset="-122"/>
              <a:ea typeface="等线" panose="02010600030101010101" pitchFamily="2" charset="-122"/>
              <a:cs typeface="Arial Unicode MS" pitchFamily="34" charset="-122"/>
            </a:endParaRPr>
          </a:p>
        </p:txBody>
      </p:sp>
      <p:sp>
        <p:nvSpPr>
          <p:cNvPr id="10" name="Rectangle 4">
            <a:extLst>
              <a:ext uri="{FF2B5EF4-FFF2-40B4-BE49-F238E27FC236}">
                <a16:creationId xmlns:a16="http://schemas.microsoft.com/office/drawing/2014/main" id="{5011A55E-2573-A718-BD1A-D03BA7FF8858}"/>
              </a:ext>
            </a:extLst>
          </p:cNvPr>
          <p:cNvSpPr>
            <a:spLocks noChangeArrowheads="1"/>
          </p:cNvSpPr>
          <p:nvPr/>
        </p:nvSpPr>
        <p:spPr bwMode="auto">
          <a:xfrm>
            <a:off x="5364163" y="1618969"/>
            <a:ext cx="3455987" cy="301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0000"/>
              </a:lnSpc>
              <a:spcBef>
                <a:spcPct val="20000"/>
              </a:spcBef>
              <a:buClr>
                <a:srgbClr val="FF0000"/>
              </a:buClr>
              <a:buSzPct val="80000"/>
              <a:defRPr/>
            </a:pPr>
            <a:endParaRPr lang="en-US" altLang="zh-CN" sz="2000">
              <a:latin typeface="等线" panose="02010600030101010101" pitchFamily="2" charset="-122"/>
              <a:ea typeface="等线" panose="02010600030101010101" pitchFamily="2" charset="-122"/>
              <a:cs typeface="Arial Unicode MS" pitchFamily="34" charset="-122"/>
            </a:endParaRPr>
          </a:p>
          <a:p>
            <a:pPr marL="342900" indent="-342900">
              <a:lnSpc>
                <a:spcPct val="130000"/>
              </a:lnSpc>
              <a:spcBef>
                <a:spcPct val="20000"/>
              </a:spcBef>
              <a:buClr>
                <a:srgbClr val="FF0000"/>
              </a:buClr>
              <a:buSzPct val="80000"/>
              <a:defRPr/>
            </a:pPr>
            <a:r>
              <a:rPr lang="en-US" altLang="zh-CN" sz="2000">
                <a:latin typeface="等线" panose="02010600030101010101" pitchFamily="2" charset="-122"/>
                <a:ea typeface="等线" panose="02010600030101010101" pitchFamily="2" charset="-122"/>
                <a:cs typeface="Arial Unicode MS" pitchFamily="34" charset="-122"/>
              </a:rPr>
              <a:t>send(P</a:t>
            </a:r>
            <a:r>
              <a:rPr lang="en-US" altLang="zh-CN" sz="2000" baseline="-25000">
                <a:latin typeface="等线" panose="02010600030101010101" pitchFamily="2" charset="-122"/>
                <a:ea typeface="等线" panose="02010600030101010101" pitchFamily="2" charset="-122"/>
                <a:cs typeface="Arial Unicode MS" pitchFamily="34" charset="-122"/>
              </a:rPr>
              <a:t>master</a:t>
            </a:r>
            <a:r>
              <a:rPr lang="en-US" altLang="zh-CN" sz="2000">
                <a:latin typeface="等线" panose="02010600030101010101" pitchFamily="2" charset="-122"/>
                <a:ea typeface="等线" panose="02010600030101010101" pitchFamily="2" charset="-122"/>
                <a:cs typeface="Arial Unicode MS" pitchFamily="34" charset="-122"/>
              </a:rPr>
              <a:t>);</a:t>
            </a:r>
          </a:p>
          <a:p>
            <a:pPr marL="342900" indent="-342900">
              <a:lnSpc>
                <a:spcPct val="130000"/>
              </a:lnSpc>
              <a:spcBef>
                <a:spcPct val="20000"/>
              </a:spcBef>
              <a:buClr>
                <a:srgbClr val="FF0000"/>
              </a:buClr>
              <a:buSzPct val="80000"/>
              <a:defRPr/>
            </a:pPr>
            <a:r>
              <a:rPr lang="en-US" altLang="zh-CN" sz="2000">
                <a:latin typeface="等线" panose="02010600030101010101" pitchFamily="2" charset="-122"/>
                <a:ea typeface="等线" panose="02010600030101010101" pitchFamily="2" charset="-122"/>
                <a:cs typeface="Arial Unicode MS" pitchFamily="34" charset="-122"/>
              </a:rPr>
              <a:t>recv(P</a:t>
            </a:r>
            <a:r>
              <a:rPr lang="en-US" altLang="zh-CN" sz="2000" baseline="-25000">
                <a:latin typeface="等线" panose="02010600030101010101" pitchFamily="2" charset="-122"/>
                <a:ea typeface="等线" panose="02010600030101010101" pitchFamily="2" charset="-122"/>
                <a:cs typeface="Arial Unicode MS" pitchFamily="34" charset="-122"/>
              </a:rPr>
              <a:t>master</a:t>
            </a:r>
            <a:r>
              <a:rPr lang="en-US" altLang="zh-CN" sz="2000">
                <a:latin typeface="等线" panose="02010600030101010101" pitchFamily="2" charset="-122"/>
                <a:ea typeface="等线" panose="02010600030101010101" pitchFamily="2" charset="-122"/>
                <a:cs typeface="Arial Unicode MS" pitchFamily="34" charset="-122"/>
              </a:rPr>
              <a:t>);</a:t>
            </a:r>
          </a:p>
        </p:txBody>
      </p:sp>
      <p:sp>
        <p:nvSpPr>
          <p:cNvPr id="11" name="Rectangle 6">
            <a:extLst>
              <a:ext uri="{FF2B5EF4-FFF2-40B4-BE49-F238E27FC236}">
                <a16:creationId xmlns:a16="http://schemas.microsoft.com/office/drawing/2014/main" id="{D4747B32-02F1-113F-DA05-AEE91EAAAD53}"/>
              </a:ext>
            </a:extLst>
          </p:cNvPr>
          <p:cNvSpPr>
            <a:spLocks noChangeArrowheads="1"/>
          </p:cNvSpPr>
          <p:nvPr/>
        </p:nvSpPr>
        <p:spPr bwMode="auto">
          <a:xfrm>
            <a:off x="539750" y="4864627"/>
            <a:ext cx="83058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buClr>
                <a:srgbClr val="FF0000"/>
              </a:buClr>
              <a:buSzPct val="80000"/>
              <a:buFontTx/>
              <a:buBlip>
                <a:blip r:embed="rId2"/>
              </a:buBlip>
              <a:defRPr/>
            </a:pPr>
            <a:r>
              <a:rPr lang="zh-CN" altLang="en-US" dirty="0">
                <a:latin typeface="等线" panose="02010600030101010101" pitchFamily="2" charset="-122"/>
                <a:ea typeface="等线" panose="02010600030101010101" pitchFamily="2" charset="-122"/>
              </a:rPr>
              <a:t>从主进程代码可以看出：计数器路障的实现的时间复杂性为：</a:t>
            </a:r>
            <a:r>
              <a:rPr lang="en-US" altLang="zh-CN" dirty="0">
                <a:latin typeface="等线" panose="02010600030101010101" pitchFamily="2" charset="-122"/>
                <a:ea typeface="等线" panose="02010600030101010101" pitchFamily="2" charset="-122"/>
                <a:sym typeface="Symbol" pitchFamily="18" charset="2"/>
              </a:rPr>
              <a:t>О</a:t>
            </a:r>
            <a:r>
              <a:rPr lang="en-US" altLang="zh-CN" dirty="0">
                <a:latin typeface="等线" panose="02010600030101010101" pitchFamily="2" charset="-122"/>
                <a:ea typeface="等线" panose="02010600030101010101" pitchFamily="2" charset="-122"/>
              </a:rPr>
              <a:t>(n)</a:t>
            </a:r>
            <a:r>
              <a:rPr lang="zh-CN" altLang="en-US" dirty="0">
                <a:latin typeface="等线" panose="02010600030101010101" pitchFamily="2" charset="-122"/>
                <a:ea typeface="等线" panose="02010600030101010101" pitchFamily="2" charset="-122"/>
              </a:rPr>
              <a:t>。</a:t>
            </a:r>
          </a:p>
        </p:txBody>
      </p:sp>
      <p:sp>
        <p:nvSpPr>
          <p:cNvPr id="12" name="Rectangle 7">
            <a:extLst>
              <a:ext uri="{FF2B5EF4-FFF2-40B4-BE49-F238E27FC236}">
                <a16:creationId xmlns:a16="http://schemas.microsoft.com/office/drawing/2014/main" id="{1AEE8D84-AB27-8247-CE9B-A1D82D4CA0A5}"/>
              </a:ext>
            </a:extLst>
          </p:cNvPr>
          <p:cNvSpPr>
            <a:spLocks noChangeArrowheads="1"/>
          </p:cNvSpPr>
          <p:nvPr/>
        </p:nvSpPr>
        <p:spPr bwMode="auto">
          <a:xfrm>
            <a:off x="395288" y="995082"/>
            <a:ext cx="42066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dirty="0">
                <a:solidFill>
                  <a:schemeClr val="tx2"/>
                </a:solidFill>
                <a:latin typeface="等线" panose="02010600030101010101" pitchFamily="2" charset="-122"/>
                <a:ea typeface="等线" panose="02010600030101010101" pitchFamily="2" charset="-122"/>
              </a:rPr>
              <a:t>以上路障方法的主进程代码：</a:t>
            </a:r>
          </a:p>
        </p:txBody>
      </p:sp>
      <p:sp>
        <p:nvSpPr>
          <p:cNvPr id="13" name="Rectangle 8">
            <a:extLst>
              <a:ext uri="{FF2B5EF4-FFF2-40B4-BE49-F238E27FC236}">
                <a16:creationId xmlns:a16="http://schemas.microsoft.com/office/drawing/2014/main" id="{475ED505-E090-465A-9E19-2F7326A16D07}"/>
              </a:ext>
            </a:extLst>
          </p:cNvPr>
          <p:cNvSpPr>
            <a:spLocks noChangeArrowheads="1"/>
          </p:cNvSpPr>
          <p:nvPr/>
        </p:nvSpPr>
        <p:spPr bwMode="auto">
          <a:xfrm>
            <a:off x="5435600" y="995082"/>
            <a:ext cx="2969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dirty="0">
                <a:solidFill>
                  <a:schemeClr val="tx2"/>
                </a:solidFill>
                <a:latin typeface="等线" panose="02010600030101010101" pitchFamily="2" charset="-122"/>
                <a:ea typeface="等线" panose="02010600030101010101" pitchFamily="2" charset="-122"/>
              </a:rPr>
              <a:t>对应的从进程代码：</a:t>
            </a:r>
          </a:p>
        </p:txBody>
      </p:sp>
    </p:spTree>
    <p:extLst>
      <p:ext uri="{BB962C8B-B14F-4D97-AF65-F5344CB8AC3E}">
        <p14:creationId xmlns:p14="http://schemas.microsoft.com/office/powerpoint/2010/main" val="2115687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lide(fromBottom)">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障碍同步的实现</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树形实现</a:t>
            </a:r>
            <a:endParaRPr lang="en-US" altLang="zh-CN" dirty="0">
              <a:latin typeface="等线" panose="02010600030101010101" pitchFamily="2" charset="-122"/>
              <a:ea typeface="等线" panose="02010600030101010101" pitchFamily="2" charset="-122"/>
            </a:endParaRPr>
          </a:p>
        </p:txBody>
      </p:sp>
      <p:sp>
        <p:nvSpPr>
          <p:cNvPr id="342019" name="文本占位符 342018"/>
          <p:cNvSpPr>
            <a:spLocks noGrp="1"/>
          </p:cNvSpPr>
          <p:nvPr>
            <p:ph type="body" idx="1"/>
          </p:nvPr>
        </p:nvSpPr>
        <p:spPr>
          <a:xfrm>
            <a:off x="273199" y="914400"/>
            <a:ext cx="8888730" cy="5105400"/>
          </a:xfrm>
          <a:ln w="12700"/>
        </p:spPr>
        <p:txBody>
          <a:bodyPr vert="horz" wrap="square" lIns="90487" tIns="44450" rIns="90487" bIns="44450" anchor="t"/>
          <a:lstStyle/>
          <a:p>
            <a:pPr>
              <a:lnSpc>
                <a:spcPct val="125000"/>
              </a:lnSpc>
              <a:spcBef>
                <a:spcPts val="0"/>
              </a:spcBef>
            </a:pPr>
            <a:r>
              <a:rPr lang="zh-CN" altLang="en-US" dirty="0">
                <a:latin typeface="等线" panose="02010600030101010101" pitchFamily="2" charset="-122"/>
                <a:ea typeface="等线" panose="02010600030101010101" pitchFamily="2" charset="-122"/>
              </a:rPr>
              <a:t>假设有 </a:t>
            </a:r>
            <a:r>
              <a:rPr lang="en-US" altLang="zh-CN" dirty="0">
                <a:latin typeface="等线" panose="02010600030101010101" pitchFamily="2" charset="-122"/>
                <a:ea typeface="等线" panose="02010600030101010101" pitchFamily="2" charset="-122"/>
              </a:rPr>
              <a:t>8 </a:t>
            </a:r>
            <a:r>
              <a:rPr lang="zh-CN" altLang="en-US" dirty="0">
                <a:latin typeface="等线" panose="02010600030101010101" pitchFamily="2" charset="-122"/>
                <a:ea typeface="等线" panose="02010600030101010101" pitchFamily="2" charset="-122"/>
              </a:rPr>
              <a:t>个进程 </a:t>
            </a:r>
            <a:r>
              <a:rPr lang="en-US" altLang="zh-CN" dirty="0">
                <a:latin typeface="等线" panose="02010600030101010101" pitchFamily="2" charset="-122"/>
                <a:ea typeface="等线" panose="02010600030101010101" pitchFamily="2" charset="-122"/>
              </a:rPr>
              <a:t>P0</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P7</a:t>
            </a:r>
            <a:r>
              <a:rPr lang="zh-CN" altLang="en-US" dirty="0">
                <a:latin typeface="等线" panose="02010600030101010101" pitchFamily="2" charset="-122"/>
                <a:ea typeface="等线" panose="02010600030101010101" pitchFamily="2" charset="-122"/>
              </a:rPr>
              <a:t>，路障同步完成的过程为：</a:t>
            </a:r>
          </a:p>
          <a:p>
            <a:pPr lvl="1">
              <a:lnSpc>
                <a:spcPct val="125000"/>
              </a:lnSpc>
              <a:spcBef>
                <a:spcPts val="0"/>
              </a:spcBef>
            </a:pPr>
            <a:r>
              <a:rPr lang="zh-CN" altLang="en-US" dirty="0">
                <a:latin typeface="等线" panose="02010600030101010101" pitchFamily="2" charset="-122"/>
                <a:ea typeface="等线" panose="02010600030101010101" pitchFamily="2" charset="-122"/>
              </a:rPr>
              <a:t>第一级</a:t>
            </a:r>
          </a:p>
          <a:p>
            <a:pPr lvl="2">
              <a:lnSpc>
                <a:spcPct val="125000"/>
              </a:lnSpc>
              <a:spcBef>
                <a:spcPts val="0"/>
              </a:spcBef>
            </a:pPr>
            <a:r>
              <a:rPr lang="zh-CN" altLang="en-US" dirty="0">
                <a:latin typeface="等线" panose="02010600030101010101" pitchFamily="2" charset="-122"/>
                <a:ea typeface="等线" panose="02010600030101010101" pitchFamily="2" charset="-122"/>
              </a:rPr>
              <a:t>当 </a:t>
            </a:r>
            <a:r>
              <a:rPr lang="en-US" altLang="zh-CN" dirty="0">
                <a:latin typeface="等线" panose="02010600030101010101" pitchFamily="2" charset="-122"/>
                <a:ea typeface="等线" panose="02010600030101010101" pitchFamily="2" charset="-122"/>
              </a:rPr>
              <a:t>P1 </a:t>
            </a:r>
            <a:r>
              <a:rPr lang="zh-CN" altLang="en-US" dirty="0">
                <a:latin typeface="等线" panose="02010600030101010101" pitchFamily="2" charset="-122"/>
                <a:ea typeface="等线" panose="02010600030101010101" pitchFamily="2" charset="-122"/>
              </a:rPr>
              <a:t>到达路障时， </a:t>
            </a:r>
            <a:r>
              <a:rPr lang="en-US" altLang="zh-CN" dirty="0">
                <a:latin typeface="等线" panose="02010600030101010101" pitchFamily="2" charset="-122"/>
                <a:ea typeface="等线" panose="02010600030101010101" pitchFamily="2" charset="-122"/>
              </a:rPr>
              <a:t>P1 </a:t>
            </a:r>
            <a:r>
              <a:rPr lang="zh-CN" altLang="en-US" dirty="0">
                <a:latin typeface="等线" panose="02010600030101010101" pitchFamily="2" charset="-122"/>
                <a:ea typeface="等线" panose="02010600030101010101" pitchFamily="2" charset="-122"/>
              </a:rPr>
              <a:t>给 </a:t>
            </a:r>
            <a:r>
              <a:rPr lang="en-US" altLang="zh-CN" dirty="0">
                <a:latin typeface="等线" panose="02010600030101010101" pitchFamily="2" charset="-122"/>
                <a:ea typeface="等线" panose="02010600030101010101" pitchFamily="2" charset="-122"/>
              </a:rPr>
              <a:t>P0 </a:t>
            </a:r>
            <a:r>
              <a:rPr lang="zh-CN" altLang="en-US" dirty="0">
                <a:latin typeface="等线" panose="02010600030101010101" pitchFamily="2" charset="-122"/>
                <a:ea typeface="等线" panose="02010600030101010101" pitchFamily="2" charset="-122"/>
              </a:rPr>
              <a:t>发送消息；</a:t>
            </a:r>
          </a:p>
          <a:p>
            <a:pPr lvl="2">
              <a:lnSpc>
                <a:spcPct val="125000"/>
              </a:lnSpc>
              <a:spcBef>
                <a:spcPts val="0"/>
              </a:spcBef>
            </a:pPr>
            <a:r>
              <a:rPr lang="zh-CN" altLang="en-US" dirty="0">
                <a:latin typeface="等线" panose="02010600030101010101" pitchFamily="2" charset="-122"/>
                <a:ea typeface="等线" panose="02010600030101010101" pitchFamily="2" charset="-122"/>
              </a:rPr>
              <a:t>当 </a:t>
            </a:r>
            <a:r>
              <a:rPr lang="en-US" altLang="zh-CN" dirty="0">
                <a:latin typeface="等线" panose="02010600030101010101" pitchFamily="2" charset="-122"/>
                <a:ea typeface="等线" panose="02010600030101010101" pitchFamily="2" charset="-122"/>
              </a:rPr>
              <a:t>P3 </a:t>
            </a:r>
            <a:r>
              <a:rPr lang="zh-CN" altLang="en-US" dirty="0">
                <a:latin typeface="等线" panose="02010600030101010101" pitchFamily="2" charset="-122"/>
                <a:ea typeface="等线" panose="02010600030101010101" pitchFamily="2" charset="-122"/>
              </a:rPr>
              <a:t>到达路障时， </a:t>
            </a:r>
            <a:r>
              <a:rPr lang="en-US" altLang="zh-CN" dirty="0">
                <a:latin typeface="等线" panose="02010600030101010101" pitchFamily="2" charset="-122"/>
                <a:ea typeface="等线" panose="02010600030101010101" pitchFamily="2" charset="-122"/>
              </a:rPr>
              <a:t>P3 </a:t>
            </a:r>
            <a:r>
              <a:rPr lang="zh-CN" altLang="en-US" dirty="0">
                <a:latin typeface="等线" panose="02010600030101010101" pitchFamily="2" charset="-122"/>
                <a:ea typeface="等线" panose="02010600030101010101" pitchFamily="2" charset="-122"/>
              </a:rPr>
              <a:t>给 </a:t>
            </a:r>
            <a:r>
              <a:rPr lang="en-US" altLang="zh-CN" dirty="0">
                <a:latin typeface="等线" panose="02010600030101010101" pitchFamily="2" charset="-122"/>
                <a:ea typeface="等线" panose="02010600030101010101" pitchFamily="2" charset="-122"/>
              </a:rPr>
              <a:t>P2 </a:t>
            </a:r>
            <a:r>
              <a:rPr lang="zh-CN" altLang="en-US" dirty="0">
                <a:latin typeface="等线" panose="02010600030101010101" pitchFamily="2" charset="-122"/>
                <a:ea typeface="等线" panose="02010600030101010101" pitchFamily="2" charset="-122"/>
              </a:rPr>
              <a:t>发送消息；</a:t>
            </a:r>
          </a:p>
          <a:p>
            <a:pPr lvl="2">
              <a:lnSpc>
                <a:spcPct val="125000"/>
              </a:lnSpc>
              <a:spcBef>
                <a:spcPts val="0"/>
              </a:spcBef>
            </a:pPr>
            <a:r>
              <a:rPr lang="zh-CN" altLang="en-US" dirty="0">
                <a:latin typeface="等线" panose="02010600030101010101" pitchFamily="2" charset="-122"/>
                <a:ea typeface="等线" panose="02010600030101010101" pitchFamily="2" charset="-122"/>
              </a:rPr>
              <a:t>当 </a:t>
            </a:r>
            <a:r>
              <a:rPr lang="en-US" altLang="zh-CN" dirty="0">
                <a:latin typeface="等线" panose="02010600030101010101" pitchFamily="2" charset="-122"/>
                <a:ea typeface="等线" panose="02010600030101010101" pitchFamily="2" charset="-122"/>
              </a:rPr>
              <a:t>P5 </a:t>
            </a:r>
            <a:r>
              <a:rPr lang="zh-CN" altLang="en-US" dirty="0">
                <a:latin typeface="等线" panose="02010600030101010101" pitchFamily="2" charset="-122"/>
                <a:ea typeface="等线" panose="02010600030101010101" pitchFamily="2" charset="-122"/>
              </a:rPr>
              <a:t>到达路障时， </a:t>
            </a:r>
            <a:r>
              <a:rPr lang="en-US" altLang="zh-CN" dirty="0">
                <a:latin typeface="等线" panose="02010600030101010101" pitchFamily="2" charset="-122"/>
                <a:ea typeface="等线" panose="02010600030101010101" pitchFamily="2" charset="-122"/>
              </a:rPr>
              <a:t>P5 </a:t>
            </a:r>
            <a:r>
              <a:rPr lang="zh-CN" altLang="en-US" dirty="0">
                <a:latin typeface="等线" panose="02010600030101010101" pitchFamily="2" charset="-122"/>
                <a:ea typeface="等线" panose="02010600030101010101" pitchFamily="2" charset="-122"/>
              </a:rPr>
              <a:t>给 </a:t>
            </a:r>
            <a:r>
              <a:rPr lang="en-US" altLang="zh-CN" dirty="0">
                <a:latin typeface="等线" panose="02010600030101010101" pitchFamily="2" charset="-122"/>
                <a:ea typeface="等线" panose="02010600030101010101" pitchFamily="2" charset="-122"/>
              </a:rPr>
              <a:t>P4 </a:t>
            </a:r>
            <a:r>
              <a:rPr lang="zh-CN" altLang="en-US" dirty="0">
                <a:latin typeface="等线" panose="02010600030101010101" pitchFamily="2" charset="-122"/>
                <a:ea typeface="等线" panose="02010600030101010101" pitchFamily="2" charset="-122"/>
              </a:rPr>
              <a:t>发送消息；</a:t>
            </a:r>
          </a:p>
          <a:p>
            <a:pPr lvl="2">
              <a:lnSpc>
                <a:spcPct val="125000"/>
              </a:lnSpc>
              <a:spcBef>
                <a:spcPts val="0"/>
              </a:spcBef>
            </a:pPr>
            <a:r>
              <a:rPr lang="zh-CN" altLang="en-US" dirty="0">
                <a:latin typeface="等线" panose="02010600030101010101" pitchFamily="2" charset="-122"/>
                <a:ea typeface="等线" panose="02010600030101010101" pitchFamily="2" charset="-122"/>
              </a:rPr>
              <a:t>当 </a:t>
            </a:r>
            <a:r>
              <a:rPr lang="en-US" altLang="zh-CN" dirty="0">
                <a:latin typeface="等线" panose="02010600030101010101" pitchFamily="2" charset="-122"/>
                <a:ea typeface="等线" panose="02010600030101010101" pitchFamily="2" charset="-122"/>
              </a:rPr>
              <a:t>P7 </a:t>
            </a:r>
            <a:r>
              <a:rPr lang="zh-CN" altLang="en-US" dirty="0">
                <a:latin typeface="等线" panose="02010600030101010101" pitchFamily="2" charset="-122"/>
                <a:ea typeface="等线" panose="02010600030101010101" pitchFamily="2" charset="-122"/>
              </a:rPr>
              <a:t>到达路障时， </a:t>
            </a:r>
            <a:r>
              <a:rPr lang="en-US" altLang="zh-CN" dirty="0">
                <a:latin typeface="等线" panose="02010600030101010101" pitchFamily="2" charset="-122"/>
                <a:ea typeface="等线" panose="02010600030101010101" pitchFamily="2" charset="-122"/>
              </a:rPr>
              <a:t>P7 </a:t>
            </a:r>
            <a:r>
              <a:rPr lang="zh-CN" altLang="en-US" dirty="0">
                <a:latin typeface="等线" panose="02010600030101010101" pitchFamily="2" charset="-122"/>
                <a:ea typeface="等线" panose="02010600030101010101" pitchFamily="2" charset="-122"/>
              </a:rPr>
              <a:t>给 </a:t>
            </a:r>
            <a:r>
              <a:rPr lang="en-US" altLang="zh-CN" dirty="0">
                <a:latin typeface="等线" panose="02010600030101010101" pitchFamily="2" charset="-122"/>
                <a:ea typeface="等线" panose="02010600030101010101" pitchFamily="2" charset="-122"/>
              </a:rPr>
              <a:t>P6 </a:t>
            </a:r>
            <a:r>
              <a:rPr lang="zh-CN" altLang="en-US" dirty="0">
                <a:latin typeface="等线" panose="02010600030101010101" pitchFamily="2" charset="-122"/>
                <a:ea typeface="等线" panose="02010600030101010101" pitchFamily="2" charset="-122"/>
              </a:rPr>
              <a:t>发送消息；</a:t>
            </a:r>
          </a:p>
          <a:p>
            <a:pPr lvl="1">
              <a:lnSpc>
                <a:spcPct val="125000"/>
              </a:lnSpc>
              <a:spcBef>
                <a:spcPts val="0"/>
              </a:spcBef>
            </a:pPr>
            <a:r>
              <a:rPr lang="zh-CN" altLang="en-US" dirty="0">
                <a:latin typeface="等线" panose="02010600030101010101" pitchFamily="2" charset="-122"/>
                <a:ea typeface="等线" panose="02010600030101010101" pitchFamily="2" charset="-122"/>
              </a:rPr>
              <a:t>第二级</a:t>
            </a:r>
          </a:p>
          <a:p>
            <a:pPr lvl="2">
              <a:lnSpc>
                <a:spcPct val="125000"/>
              </a:lnSpc>
              <a:spcBef>
                <a:spcPts val="0"/>
              </a:spcBef>
            </a:pPr>
            <a:r>
              <a:rPr lang="zh-CN" altLang="en-US" dirty="0">
                <a:latin typeface="等线" panose="02010600030101010101" pitchFamily="2" charset="-122"/>
                <a:ea typeface="等线" panose="02010600030101010101" pitchFamily="2" charset="-122"/>
              </a:rPr>
              <a:t>当 </a:t>
            </a:r>
            <a:r>
              <a:rPr lang="en-US" altLang="zh-CN" dirty="0">
                <a:latin typeface="等线" panose="02010600030101010101" pitchFamily="2" charset="-122"/>
                <a:ea typeface="等线" panose="02010600030101010101" pitchFamily="2" charset="-122"/>
              </a:rPr>
              <a:t>P2 </a:t>
            </a:r>
            <a:r>
              <a:rPr lang="zh-CN" altLang="en-US" dirty="0">
                <a:latin typeface="等线" panose="02010600030101010101" pitchFamily="2" charset="-122"/>
                <a:ea typeface="等线" panose="02010600030101010101" pitchFamily="2" charset="-122"/>
              </a:rPr>
              <a:t>到达路障且</a:t>
            </a:r>
            <a:r>
              <a:rPr lang="en-US" altLang="zh-CN" dirty="0">
                <a:latin typeface="等线" panose="02010600030101010101" pitchFamily="2" charset="-122"/>
                <a:ea typeface="等线" panose="02010600030101010101" pitchFamily="2" charset="-122"/>
              </a:rPr>
              <a:t>P2</a:t>
            </a:r>
            <a:r>
              <a:rPr lang="zh-CN" altLang="en-US" dirty="0">
                <a:latin typeface="等线" panose="02010600030101010101" pitchFamily="2" charset="-122"/>
                <a:ea typeface="等线" panose="02010600030101010101" pitchFamily="2" charset="-122"/>
              </a:rPr>
              <a:t>已收到</a:t>
            </a:r>
            <a:r>
              <a:rPr lang="en-US" altLang="zh-CN" dirty="0">
                <a:latin typeface="等线" panose="02010600030101010101" pitchFamily="2" charset="-122"/>
                <a:ea typeface="等线" panose="02010600030101010101" pitchFamily="2" charset="-122"/>
              </a:rPr>
              <a:t>P3</a:t>
            </a:r>
            <a:r>
              <a:rPr lang="zh-CN" altLang="en-US" dirty="0">
                <a:latin typeface="等线" panose="02010600030101010101" pitchFamily="2" charset="-122"/>
                <a:ea typeface="等线" panose="02010600030101010101" pitchFamily="2" charset="-122"/>
              </a:rPr>
              <a:t>发来的消息时，</a:t>
            </a:r>
            <a:r>
              <a:rPr lang="en-US" altLang="zh-CN" dirty="0">
                <a:latin typeface="等线" panose="02010600030101010101" pitchFamily="2" charset="-122"/>
                <a:ea typeface="等线" panose="02010600030101010101" pitchFamily="2" charset="-122"/>
              </a:rPr>
              <a:t>P2 </a:t>
            </a:r>
            <a:r>
              <a:rPr lang="zh-CN" altLang="en-US" dirty="0">
                <a:latin typeface="等线" panose="02010600030101010101" pitchFamily="2" charset="-122"/>
                <a:ea typeface="等线" panose="02010600030101010101" pitchFamily="2" charset="-122"/>
              </a:rPr>
              <a:t>给 </a:t>
            </a:r>
            <a:r>
              <a:rPr lang="en-US" altLang="zh-CN" dirty="0">
                <a:latin typeface="等线" panose="02010600030101010101" pitchFamily="2" charset="-122"/>
                <a:ea typeface="等线" panose="02010600030101010101" pitchFamily="2" charset="-122"/>
              </a:rPr>
              <a:t>P0 </a:t>
            </a:r>
            <a:r>
              <a:rPr lang="zh-CN" altLang="en-US" dirty="0">
                <a:latin typeface="等线" panose="02010600030101010101" pitchFamily="2" charset="-122"/>
                <a:ea typeface="等线" panose="02010600030101010101" pitchFamily="2" charset="-122"/>
              </a:rPr>
              <a:t>发送消息；</a:t>
            </a:r>
          </a:p>
          <a:p>
            <a:pPr lvl="2">
              <a:lnSpc>
                <a:spcPct val="125000"/>
              </a:lnSpc>
              <a:spcBef>
                <a:spcPts val="0"/>
              </a:spcBef>
            </a:pPr>
            <a:r>
              <a:rPr lang="zh-CN" altLang="en-US" dirty="0">
                <a:latin typeface="等线" panose="02010600030101010101" pitchFamily="2" charset="-122"/>
                <a:ea typeface="等线" panose="02010600030101010101" pitchFamily="2" charset="-122"/>
              </a:rPr>
              <a:t>当 </a:t>
            </a:r>
            <a:r>
              <a:rPr lang="en-US" altLang="zh-CN" dirty="0">
                <a:latin typeface="等线" panose="02010600030101010101" pitchFamily="2" charset="-122"/>
                <a:ea typeface="等线" panose="02010600030101010101" pitchFamily="2" charset="-122"/>
              </a:rPr>
              <a:t>P6 </a:t>
            </a:r>
            <a:r>
              <a:rPr lang="zh-CN" altLang="en-US" dirty="0">
                <a:latin typeface="等线" panose="02010600030101010101" pitchFamily="2" charset="-122"/>
                <a:ea typeface="等线" panose="02010600030101010101" pitchFamily="2" charset="-122"/>
              </a:rPr>
              <a:t>到达路障且</a:t>
            </a:r>
            <a:r>
              <a:rPr lang="en-US" altLang="zh-CN" dirty="0">
                <a:latin typeface="等线" panose="02010600030101010101" pitchFamily="2" charset="-122"/>
                <a:ea typeface="等线" panose="02010600030101010101" pitchFamily="2" charset="-122"/>
              </a:rPr>
              <a:t>P6</a:t>
            </a:r>
            <a:r>
              <a:rPr lang="zh-CN" altLang="en-US" dirty="0">
                <a:latin typeface="等线" panose="02010600030101010101" pitchFamily="2" charset="-122"/>
                <a:ea typeface="等线" panose="02010600030101010101" pitchFamily="2" charset="-122"/>
              </a:rPr>
              <a:t>已收到</a:t>
            </a:r>
            <a:r>
              <a:rPr lang="en-US" altLang="zh-CN" dirty="0">
                <a:latin typeface="等线" panose="02010600030101010101" pitchFamily="2" charset="-122"/>
                <a:ea typeface="等线" panose="02010600030101010101" pitchFamily="2" charset="-122"/>
              </a:rPr>
              <a:t>P7</a:t>
            </a:r>
            <a:r>
              <a:rPr lang="zh-CN" altLang="en-US" dirty="0">
                <a:latin typeface="等线" panose="02010600030101010101" pitchFamily="2" charset="-122"/>
                <a:ea typeface="等线" panose="02010600030101010101" pitchFamily="2" charset="-122"/>
              </a:rPr>
              <a:t>发来的消息时，</a:t>
            </a:r>
            <a:r>
              <a:rPr lang="en-US" altLang="zh-CN" dirty="0">
                <a:latin typeface="等线" panose="02010600030101010101" pitchFamily="2" charset="-122"/>
                <a:ea typeface="等线" panose="02010600030101010101" pitchFamily="2" charset="-122"/>
              </a:rPr>
              <a:t>P6 </a:t>
            </a:r>
            <a:r>
              <a:rPr lang="zh-CN" altLang="en-US" dirty="0">
                <a:latin typeface="等线" panose="02010600030101010101" pitchFamily="2" charset="-122"/>
                <a:ea typeface="等线" panose="02010600030101010101" pitchFamily="2" charset="-122"/>
              </a:rPr>
              <a:t>给 </a:t>
            </a:r>
            <a:r>
              <a:rPr lang="en-US" altLang="zh-CN" dirty="0">
                <a:latin typeface="等线" panose="02010600030101010101" pitchFamily="2" charset="-122"/>
                <a:ea typeface="等线" panose="02010600030101010101" pitchFamily="2" charset="-122"/>
              </a:rPr>
              <a:t>P4 </a:t>
            </a:r>
            <a:r>
              <a:rPr lang="zh-CN" altLang="en-US" dirty="0">
                <a:latin typeface="等线" panose="02010600030101010101" pitchFamily="2" charset="-122"/>
                <a:ea typeface="等线" panose="02010600030101010101" pitchFamily="2" charset="-122"/>
              </a:rPr>
              <a:t>发送消息；</a:t>
            </a:r>
          </a:p>
          <a:p>
            <a:pPr lvl="1">
              <a:lnSpc>
                <a:spcPct val="125000"/>
              </a:lnSpc>
              <a:spcBef>
                <a:spcPts val="0"/>
              </a:spcBef>
            </a:pPr>
            <a:r>
              <a:rPr lang="zh-CN" altLang="en-US" dirty="0">
                <a:latin typeface="等线" panose="02010600030101010101" pitchFamily="2" charset="-122"/>
                <a:ea typeface="等线" panose="02010600030101010101" pitchFamily="2" charset="-122"/>
              </a:rPr>
              <a:t>第三级：</a:t>
            </a:r>
          </a:p>
          <a:p>
            <a:pPr lvl="2">
              <a:lnSpc>
                <a:spcPct val="125000"/>
              </a:lnSpc>
              <a:spcBef>
                <a:spcPts val="0"/>
              </a:spcBef>
            </a:pPr>
            <a:r>
              <a:rPr lang="zh-CN" altLang="en-US" dirty="0">
                <a:latin typeface="等线" panose="02010600030101010101" pitchFamily="2" charset="-122"/>
                <a:ea typeface="等线" panose="02010600030101010101" pitchFamily="2" charset="-122"/>
              </a:rPr>
              <a:t>当 </a:t>
            </a:r>
            <a:r>
              <a:rPr lang="en-US" altLang="zh-CN" dirty="0">
                <a:latin typeface="等线" panose="02010600030101010101" pitchFamily="2" charset="-122"/>
                <a:ea typeface="等线" panose="02010600030101010101" pitchFamily="2" charset="-122"/>
              </a:rPr>
              <a:t>P4 </a:t>
            </a:r>
            <a:r>
              <a:rPr lang="zh-CN" altLang="en-US" dirty="0">
                <a:latin typeface="等线" panose="02010600030101010101" pitchFamily="2" charset="-122"/>
                <a:ea typeface="等线" panose="02010600030101010101" pitchFamily="2" charset="-122"/>
              </a:rPr>
              <a:t>到达路障且</a:t>
            </a:r>
            <a:r>
              <a:rPr lang="en-US" altLang="zh-CN" dirty="0">
                <a:latin typeface="等线" panose="02010600030101010101" pitchFamily="2" charset="-122"/>
                <a:ea typeface="等线" panose="02010600030101010101" pitchFamily="2" charset="-122"/>
              </a:rPr>
              <a:t>P4</a:t>
            </a:r>
            <a:r>
              <a:rPr lang="zh-CN" altLang="en-US" dirty="0">
                <a:latin typeface="等线" panose="02010600030101010101" pitchFamily="2" charset="-122"/>
                <a:ea typeface="等线" panose="02010600030101010101" pitchFamily="2" charset="-122"/>
              </a:rPr>
              <a:t>已收到</a:t>
            </a:r>
            <a:r>
              <a:rPr lang="en-US" altLang="zh-CN" dirty="0">
                <a:latin typeface="等线" panose="02010600030101010101" pitchFamily="2" charset="-122"/>
                <a:ea typeface="等线" panose="02010600030101010101" pitchFamily="2" charset="-122"/>
              </a:rPr>
              <a:t>P6</a:t>
            </a:r>
            <a:r>
              <a:rPr lang="zh-CN" altLang="en-US" dirty="0">
                <a:latin typeface="等线" panose="02010600030101010101" pitchFamily="2" charset="-122"/>
                <a:ea typeface="等线" panose="02010600030101010101" pitchFamily="2" charset="-122"/>
              </a:rPr>
              <a:t>发来的消息时，</a:t>
            </a:r>
            <a:r>
              <a:rPr lang="en-US" altLang="zh-CN" dirty="0">
                <a:latin typeface="等线" panose="02010600030101010101" pitchFamily="2" charset="-122"/>
                <a:ea typeface="等线" panose="02010600030101010101" pitchFamily="2" charset="-122"/>
              </a:rPr>
              <a:t>P4 </a:t>
            </a:r>
            <a:r>
              <a:rPr lang="zh-CN" altLang="en-US" dirty="0">
                <a:latin typeface="等线" panose="02010600030101010101" pitchFamily="2" charset="-122"/>
                <a:ea typeface="等线" panose="02010600030101010101" pitchFamily="2" charset="-122"/>
              </a:rPr>
              <a:t>给 </a:t>
            </a:r>
            <a:r>
              <a:rPr lang="en-US" altLang="zh-CN" dirty="0">
                <a:latin typeface="等线" panose="02010600030101010101" pitchFamily="2" charset="-122"/>
                <a:ea typeface="等线" panose="02010600030101010101" pitchFamily="2" charset="-122"/>
              </a:rPr>
              <a:t>P0 </a:t>
            </a:r>
            <a:r>
              <a:rPr lang="zh-CN" altLang="en-US" dirty="0">
                <a:latin typeface="等线" panose="02010600030101010101" pitchFamily="2" charset="-122"/>
                <a:ea typeface="等线" panose="02010600030101010101" pitchFamily="2" charset="-122"/>
              </a:rPr>
              <a:t>发送消息</a:t>
            </a:r>
          </a:p>
        </p:txBody>
      </p:sp>
    </p:spTree>
    <p:extLst>
      <p:ext uri="{BB962C8B-B14F-4D97-AF65-F5344CB8AC3E}">
        <p14:creationId xmlns:p14="http://schemas.microsoft.com/office/powerpoint/2010/main" val="2308449117"/>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障碍同步的实现</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树形实现</a:t>
            </a:r>
            <a:endParaRPr lang="en-US" altLang="zh-CN" dirty="0">
              <a:latin typeface="等线" panose="02010600030101010101" pitchFamily="2" charset="-122"/>
              <a:ea typeface="等线" panose="02010600030101010101" pitchFamily="2" charset="-122"/>
            </a:endParaRPr>
          </a:p>
        </p:txBody>
      </p:sp>
      <p:sp>
        <p:nvSpPr>
          <p:cNvPr id="4" name="Rectangle 3">
            <a:extLst>
              <a:ext uri="{FF2B5EF4-FFF2-40B4-BE49-F238E27FC236}">
                <a16:creationId xmlns:a16="http://schemas.microsoft.com/office/drawing/2014/main" id="{B1716079-23EB-C0F2-D9C5-A933CE6EEB83}"/>
              </a:ext>
            </a:extLst>
          </p:cNvPr>
          <p:cNvSpPr txBox="1">
            <a:spLocks noChangeArrowheads="1"/>
          </p:cNvSpPr>
          <p:nvPr/>
        </p:nvSpPr>
        <p:spPr bwMode="auto">
          <a:xfrm>
            <a:off x="458418" y="1003121"/>
            <a:ext cx="7413450" cy="52953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Clr>
                <a:srgbClr val="FF0000"/>
              </a:buClr>
              <a:defRPr/>
            </a:pPr>
            <a:r>
              <a:rPr lang="zh-CN" altLang="en-US" b="0" kern="0" dirty="0">
                <a:latin typeface="等线" panose="02010600030101010101" pitchFamily="2" charset="-122"/>
                <a:ea typeface="等线" panose="02010600030101010101" pitchFamily="2" charset="-122"/>
              </a:rPr>
              <a:t>树型路障实现过程</a:t>
            </a:r>
          </a:p>
        </p:txBody>
      </p:sp>
      <p:sp>
        <p:nvSpPr>
          <p:cNvPr id="5" name="Line 81">
            <a:extLst>
              <a:ext uri="{FF2B5EF4-FFF2-40B4-BE49-F238E27FC236}">
                <a16:creationId xmlns:a16="http://schemas.microsoft.com/office/drawing/2014/main" id="{6515F0D9-D9E0-699C-026F-58D20BE39D7F}"/>
              </a:ext>
            </a:extLst>
          </p:cNvPr>
          <p:cNvSpPr>
            <a:spLocks noChangeShapeType="1"/>
          </p:cNvSpPr>
          <p:nvPr/>
        </p:nvSpPr>
        <p:spPr bwMode="auto">
          <a:xfrm>
            <a:off x="1549199" y="4025867"/>
            <a:ext cx="0" cy="457825"/>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grpSp>
        <p:nvGrpSpPr>
          <p:cNvPr id="6" name="Group 91">
            <a:extLst>
              <a:ext uri="{FF2B5EF4-FFF2-40B4-BE49-F238E27FC236}">
                <a16:creationId xmlns:a16="http://schemas.microsoft.com/office/drawing/2014/main" id="{FDC692DA-18FE-F06C-B826-49769C1A5D3F}"/>
              </a:ext>
            </a:extLst>
          </p:cNvPr>
          <p:cNvGrpSpPr>
            <a:grpSpLocks/>
          </p:cNvGrpSpPr>
          <p:nvPr/>
        </p:nvGrpSpPr>
        <p:grpSpPr bwMode="auto">
          <a:xfrm>
            <a:off x="1385099" y="1466462"/>
            <a:ext cx="5361513" cy="399907"/>
            <a:chOff x="864" y="432"/>
            <a:chExt cx="3888" cy="290"/>
          </a:xfrm>
        </p:grpSpPr>
        <p:sp>
          <p:nvSpPr>
            <p:cNvPr id="7" name="Text Box 83">
              <a:extLst>
                <a:ext uri="{FF2B5EF4-FFF2-40B4-BE49-F238E27FC236}">
                  <a16:creationId xmlns:a16="http://schemas.microsoft.com/office/drawing/2014/main" id="{75104BED-51B5-4461-698F-A2915F196656}"/>
                </a:ext>
              </a:extLst>
            </p:cNvPr>
            <p:cNvSpPr txBox="1">
              <a:spLocks noChangeArrowheads="1"/>
            </p:cNvSpPr>
            <p:nvPr/>
          </p:nvSpPr>
          <p:spPr bwMode="auto">
            <a:xfrm>
              <a:off x="864" y="432"/>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2000">
                  <a:latin typeface="等线" panose="02010600030101010101" pitchFamily="2" charset="-122"/>
                  <a:ea typeface="等线" panose="02010600030101010101" pitchFamily="2" charset="-122"/>
                </a:rPr>
                <a:t>P</a:t>
              </a:r>
              <a:r>
                <a:rPr kumimoji="1" lang="en-US" altLang="zh-CN" sz="2000" baseline="-25000">
                  <a:latin typeface="等线" panose="02010600030101010101" pitchFamily="2" charset="-122"/>
                  <a:ea typeface="等线" panose="02010600030101010101" pitchFamily="2" charset="-122"/>
                </a:rPr>
                <a:t>0</a:t>
              </a:r>
            </a:p>
          </p:txBody>
        </p:sp>
        <p:sp>
          <p:nvSpPr>
            <p:cNvPr id="8" name="Text Box 84">
              <a:extLst>
                <a:ext uri="{FF2B5EF4-FFF2-40B4-BE49-F238E27FC236}">
                  <a16:creationId xmlns:a16="http://schemas.microsoft.com/office/drawing/2014/main" id="{DBD70907-FD61-F7A8-B58E-A0F90F6DDFC8}"/>
                </a:ext>
              </a:extLst>
            </p:cNvPr>
            <p:cNvSpPr txBox="1">
              <a:spLocks noChangeArrowheads="1"/>
            </p:cNvSpPr>
            <p:nvPr/>
          </p:nvSpPr>
          <p:spPr bwMode="auto">
            <a:xfrm>
              <a:off x="1371" y="432"/>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2000">
                  <a:latin typeface="等线" panose="02010600030101010101" pitchFamily="2" charset="-122"/>
                  <a:ea typeface="等线" panose="02010600030101010101" pitchFamily="2" charset="-122"/>
                </a:rPr>
                <a:t>P</a:t>
              </a:r>
              <a:r>
                <a:rPr kumimoji="1" lang="en-US" altLang="zh-CN" sz="2000" baseline="-25000">
                  <a:latin typeface="等线" panose="02010600030101010101" pitchFamily="2" charset="-122"/>
                  <a:ea typeface="等线" panose="02010600030101010101" pitchFamily="2" charset="-122"/>
                </a:rPr>
                <a:t>1</a:t>
              </a:r>
            </a:p>
          </p:txBody>
        </p:sp>
        <p:sp>
          <p:nvSpPr>
            <p:cNvPr id="9" name="Text Box 85">
              <a:extLst>
                <a:ext uri="{FF2B5EF4-FFF2-40B4-BE49-F238E27FC236}">
                  <a16:creationId xmlns:a16="http://schemas.microsoft.com/office/drawing/2014/main" id="{6B0BF217-6133-6685-AA2F-87B2ECFCF414}"/>
                </a:ext>
              </a:extLst>
            </p:cNvPr>
            <p:cNvSpPr txBox="1">
              <a:spLocks noChangeArrowheads="1"/>
            </p:cNvSpPr>
            <p:nvPr/>
          </p:nvSpPr>
          <p:spPr bwMode="auto">
            <a:xfrm>
              <a:off x="1878" y="432"/>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2000">
                  <a:latin typeface="等线" panose="02010600030101010101" pitchFamily="2" charset="-122"/>
                  <a:ea typeface="等线" panose="02010600030101010101" pitchFamily="2" charset="-122"/>
                </a:rPr>
                <a:t>P</a:t>
              </a:r>
              <a:r>
                <a:rPr kumimoji="1" lang="en-US" altLang="zh-CN" sz="2000" baseline="-25000">
                  <a:latin typeface="等线" panose="02010600030101010101" pitchFamily="2" charset="-122"/>
                  <a:ea typeface="等线" panose="02010600030101010101" pitchFamily="2" charset="-122"/>
                </a:rPr>
                <a:t>2</a:t>
              </a:r>
            </a:p>
          </p:txBody>
        </p:sp>
        <p:sp>
          <p:nvSpPr>
            <p:cNvPr id="10" name="Text Box 86">
              <a:extLst>
                <a:ext uri="{FF2B5EF4-FFF2-40B4-BE49-F238E27FC236}">
                  <a16:creationId xmlns:a16="http://schemas.microsoft.com/office/drawing/2014/main" id="{12E29435-733F-83ED-2EFF-00A94326856D}"/>
                </a:ext>
              </a:extLst>
            </p:cNvPr>
            <p:cNvSpPr txBox="1">
              <a:spLocks noChangeArrowheads="1"/>
            </p:cNvSpPr>
            <p:nvPr/>
          </p:nvSpPr>
          <p:spPr bwMode="auto">
            <a:xfrm>
              <a:off x="2386" y="432"/>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2000">
                  <a:latin typeface="等线" panose="02010600030101010101" pitchFamily="2" charset="-122"/>
                  <a:ea typeface="等线" panose="02010600030101010101" pitchFamily="2" charset="-122"/>
                </a:rPr>
                <a:t>P</a:t>
              </a:r>
              <a:r>
                <a:rPr kumimoji="1" lang="en-US" altLang="zh-CN" sz="2000" baseline="-25000">
                  <a:latin typeface="等线" panose="02010600030101010101" pitchFamily="2" charset="-122"/>
                  <a:ea typeface="等线" panose="02010600030101010101" pitchFamily="2" charset="-122"/>
                </a:rPr>
                <a:t>3</a:t>
              </a:r>
            </a:p>
          </p:txBody>
        </p:sp>
        <p:sp>
          <p:nvSpPr>
            <p:cNvPr id="11" name="Text Box 87">
              <a:extLst>
                <a:ext uri="{FF2B5EF4-FFF2-40B4-BE49-F238E27FC236}">
                  <a16:creationId xmlns:a16="http://schemas.microsoft.com/office/drawing/2014/main" id="{97D5418D-1805-2D5D-42D9-440FDAC84403}"/>
                </a:ext>
              </a:extLst>
            </p:cNvPr>
            <p:cNvSpPr txBox="1">
              <a:spLocks noChangeArrowheads="1"/>
            </p:cNvSpPr>
            <p:nvPr/>
          </p:nvSpPr>
          <p:spPr bwMode="auto">
            <a:xfrm>
              <a:off x="2893" y="432"/>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2000">
                  <a:latin typeface="等线" panose="02010600030101010101" pitchFamily="2" charset="-122"/>
                  <a:ea typeface="等线" panose="02010600030101010101" pitchFamily="2" charset="-122"/>
                </a:rPr>
                <a:t>P</a:t>
              </a:r>
              <a:r>
                <a:rPr kumimoji="1" lang="en-US" altLang="zh-CN" sz="2000" baseline="-25000">
                  <a:latin typeface="等线" panose="02010600030101010101" pitchFamily="2" charset="-122"/>
                  <a:ea typeface="等线" panose="02010600030101010101" pitchFamily="2" charset="-122"/>
                </a:rPr>
                <a:t>4</a:t>
              </a:r>
            </a:p>
          </p:txBody>
        </p:sp>
        <p:sp>
          <p:nvSpPr>
            <p:cNvPr id="12" name="Text Box 88">
              <a:extLst>
                <a:ext uri="{FF2B5EF4-FFF2-40B4-BE49-F238E27FC236}">
                  <a16:creationId xmlns:a16="http://schemas.microsoft.com/office/drawing/2014/main" id="{C7DE4452-98BF-5428-F72D-F91A095CA9FF}"/>
                </a:ext>
              </a:extLst>
            </p:cNvPr>
            <p:cNvSpPr txBox="1">
              <a:spLocks noChangeArrowheads="1"/>
            </p:cNvSpPr>
            <p:nvPr/>
          </p:nvSpPr>
          <p:spPr bwMode="auto">
            <a:xfrm>
              <a:off x="3401" y="432"/>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2000">
                  <a:latin typeface="等线" panose="02010600030101010101" pitchFamily="2" charset="-122"/>
                  <a:ea typeface="等线" panose="02010600030101010101" pitchFamily="2" charset="-122"/>
                </a:rPr>
                <a:t>P</a:t>
              </a:r>
              <a:r>
                <a:rPr kumimoji="1" lang="en-US" altLang="zh-CN" sz="2000" baseline="-25000">
                  <a:latin typeface="等线" panose="02010600030101010101" pitchFamily="2" charset="-122"/>
                  <a:ea typeface="等线" panose="02010600030101010101" pitchFamily="2" charset="-122"/>
                </a:rPr>
                <a:t>5</a:t>
              </a:r>
            </a:p>
          </p:txBody>
        </p:sp>
        <p:sp>
          <p:nvSpPr>
            <p:cNvPr id="13" name="Text Box 89">
              <a:extLst>
                <a:ext uri="{FF2B5EF4-FFF2-40B4-BE49-F238E27FC236}">
                  <a16:creationId xmlns:a16="http://schemas.microsoft.com/office/drawing/2014/main" id="{92DECDCD-3815-7DFC-D759-26ED578FF4D1}"/>
                </a:ext>
              </a:extLst>
            </p:cNvPr>
            <p:cNvSpPr txBox="1">
              <a:spLocks noChangeArrowheads="1"/>
            </p:cNvSpPr>
            <p:nvPr/>
          </p:nvSpPr>
          <p:spPr bwMode="auto">
            <a:xfrm>
              <a:off x="3908" y="432"/>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2000">
                  <a:latin typeface="等线" panose="02010600030101010101" pitchFamily="2" charset="-122"/>
                  <a:ea typeface="等线" panose="02010600030101010101" pitchFamily="2" charset="-122"/>
                </a:rPr>
                <a:t>P</a:t>
              </a:r>
              <a:r>
                <a:rPr kumimoji="1" lang="en-US" altLang="zh-CN" sz="2000" baseline="-25000">
                  <a:latin typeface="等线" panose="02010600030101010101" pitchFamily="2" charset="-122"/>
                  <a:ea typeface="等线" panose="02010600030101010101" pitchFamily="2" charset="-122"/>
                </a:rPr>
                <a:t>6</a:t>
              </a:r>
            </a:p>
          </p:txBody>
        </p:sp>
        <p:sp>
          <p:nvSpPr>
            <p:cNvPr id="14" name="Text Box 90">
              <a:extLst>
                <a:ext uri="{FF2B5EF4-FFF2-40B4-BE49-F238E27FC236}">
                  <a16:creationId xmlns:a16="http://schemas.microsoft.com/office/drawing/2014/main" id="{F6B73C77-A828-C1A4-0CC8-92140F385F8E}"/>
                </a:ext>
              </a:extLst>
            </p:cNvPr>
            <p:cNvSpPr txBox="1">
              <a:spLocks noChangeArrowheads="1"/>
            </p:cNvSpPr>
            <p:nvPr/>
          </p:nvSpPr>
          <p:spPr bwMode="auto">
            <a:xfrm>
              <a:off x="4416" y="432"/>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2000">
                  <a:latin typeface="等线" panose="02010600030101010101" pitchFamily="2" charset="-122"/>
                  <a:ea typeface="等线" panose="02010600030101010101" pitchFamily="2" charset="-122"/>
                </a:rPr>
                <a:t>P</a:t>
              </a:r>
              <a:r>
                <a:rPr kumimoji="1" lang="en-US" altLang="zh-CN" sz="2000" baseline="-25000">
                  <a:latin typeface="等线" panose="02010600030101010101" pitchFamily="2" charset="-122"/>
                  <a:ea typeface="等线" panose="02010600030101010101" pitchFamily="2" charset="-122"/>
                </a:rPr>
                <a:t>7</a:t>
              </a:r>
            </a:p>
          </p:txBody>
        </p:sp>
      </p:grpSp>
      <p:grpSp>
        <p:nvGrpSpPr>
          <p:cNvPr id="15" name="Group 102">
            <a:extLst>
              <a:ext uri="{FF2B5EF4-FFF2-40B4-BE49-F238E27FC236}">
                <a16:creationId xmlns:a16="http://schemas.microsoft.com/office/drawing/2014/main" id="{AB282DEE-7580-E0EB-8BF0-C958B55358F4}"/>
              </a:ext>
            </a:extLst>
          </p:cNvPr>
          <p:cNvGrpSpPr>
            <a:grpSpLocks/>
          </p:cNvGrpSpPr>
          <p:nvPr/>
        </p:nvGrpSpPr>
        <p:grpSpPr bwMode="auto">
          <a:xfrm>
            <a:off x="1451291" y="1863611"/>
            <a:ext cx="5096747" cy="848079"/>
            <a:chOff x="912" y="720"/>
            <a:chExt cx="3696" cy="615"/>
          </a:xfrm>
        </p:grpSpPr>
        <p:sp>
          <p:nvSpPr>
            <p:cNvPr id="16" name="Oval 4">
              <a:extLst>
                <a:ext uri="{FF2B5EF4-FFF2-40B4-BE49-F238E27FC236}">
                  <a16:creationId xmlns:a16="http://schemas.microsoft.com/office/drawing/2014/main" id="{D442B857-CA1F-688A-06D2-55D0E5F978FE}"/>
                </a:ext>
              </a:extLst>
            </p:cNvPr>
            <p:cNvSpPr>
              <a:spLocks noChangeArrowheads="1"/>
            </p:cNvSpPr>
            <p:nvPr/>
          </p:nvSpPr>
          <p:spPr bwMode="auto">
            <a:xfrm>
              <a:off x="912" y="720"/>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17" name="Oval 5">
              <a:extLst>
                <a:ext uri="{FF2B5EF4-FFF2-40B4-BE49-F238E27FC236}">
                  <a16:creationId xmlns:a16="http://schemas.microsoft.com/office/drawing/2014/main" id="{C93727BB-2392-B9E3-B371-237E89B84E07}"/>
                </a:ext>
              </a:extLst>
            </p:cNvPr>
            <p:cNvSpPr>
              <a:spLocks noChangeArrowheads="1"/>
            </p:cNvSpPr>
            <p:nvPr/>
          </p:nvSpPr>
          <p:spPr bwMode="auto">
            <a:xfrm>
              <a:off x="1419" y="720"/>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18" name="Oval 6">
              <a:extLst>
                <a:ext uri="{FF2B5EF4-FFF2-40B4-BE49-F238E27FC236}">
                  <a16:creationId xmlns:a16="http://schemas.microsoft.com/office/drawing/2014/main" id="{F5E83E82-0A56-1035-3977-8557BA1E639D}"/>
                </a:ext>
              </a:extLst>
            </p:cNvPr>
            <p:cNvSpPr>
              <a:spLocks noChangeArrowheads="1"/>
            </p:cNvSpPr>
            <p:nvPr/>
          </p:nvSpPr>
          <p:spPr bwMode="auto">
            <a:xfrm>
              <a:off x="1926" y="720"/>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19" name="Oval 7">
              <a:extLst>
                <a:ext uri="{FF2B5EF4-FFF2-40B4-BE49-F238E27FC236}">
                  <a16:creationId xmlns:a16="http://schemas.microsoft.com/office/drawing/2014/main" id="{09E04FAB-CB32-3789-9F62-A9755930E9DB}"/>
                </a:ext>
              </a:extLst>
            </p:cNvPr>
            <p:cNvSpPr>
              <a:spLocks noChangeArrowheads="1"/>
            </p:cNvSpPr>
            <p:nvPr/>
          </p:nvSpPr>
          <p:spPr bwMode="auto">
            <a:xfrm>
              <a:off x="2434" y="720"/>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20" name="Oval 8">
              <a:extLst>
                <a:ext uri="{FF2B5EF4-FFF2-40B4-BE49-F238E27FC236}">
                  <a16:creationId xmlns:a16="http://schemas.microsoft.com/office/drawing/2014/main" id="{BD93EEE7-EDFE-D15D-4132-A5B3172278BA}"/>
                </a:ext>
              </a:extLst>
            </p:cNvPr>
            <p:cNvSpPr>
              <a:spLocks noChangeArrowheads="1"/>
            </p:cNvSpPr>
            <p:nvPr/>
          </p:nvSpPr>
          <p:spPr bwMode="auto">
            <a:xfrm>
              <a:off x="2941" y="720"/>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21" name="Oval 9">
              <a:extLst>
                <a:ext uri="{FF2B5EF4-FFF2-40B4-BE49-F238E27FC236}">
                  <a16:creationId xmlns:a16="http://schemas.microsoft.com/office/drawing/2014/main" id="{A26DAC2F-0464-7350-BDDF-CE96FDE41177}"/>
                </a:ext>
              </a:extLst>
            </p:cNvPr>
            <p:cNvSpPr>
              <a:spLocks noChangeArrowheads="1"/>
            </p:cNvSpPr>
            <p:nvPr/>
          </p:nvSpPr>
          <p:spPr bwMode="auto">
            <a:xfrm>
              <a:off x="3449" y="720"/>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22" name="Oval 10">
              <a:extLst>
                <a:ext uri="{FF2B5EF4-FFF2-40B4-BE49-F238E27FC236}">
                  <a16:creationId xmlns:a16="http://schemas.microsoft.com/office/drawing/2014/main" id="{EEC622D9-B970-2295-8A6C-636F624E4A74}"/>
                </a:ext>
              </a:extLst>
            </p:cNvPr>
            <p:cNvSpPr>
              <a:spLocks noChangeArrowheads="1"/>
            </p:cNvSpPr>
            <p:nvPr/>
          </p:nvSpPr>
          <p:spPr bwMode="auto">
            <a:xfrm>
              <a:off x="3956" y="720"/>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23" name="Oval 11">
              <a:extLst>
                <a:ext uri="{FF2B5EF4-FFF2-40B4-BE49-F238E27FC236}">
                  <a16:creationId xmlns:a16="http://schemas.microsoft.com/office/drawing/2014/main" id="{79303ADE-6BB7-A843-F5A4-D735EE30C9E1}"/>
                </a:ext>
              </a:extLst>
            </p:cNvPr>
            <p:cNvSpPr>
              <a:spLocks noChangeArrowheads="1"/>
            </p:cNvSpPr>
            <p:nvPr/>
          </p:nvSpPr>
          <p:spPr bwMode="auto">
            <a:xfrm>
              <a:off x="4464" y="720"/>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24" name="Oval 12">
              <a:extLst>
                <a:ext uri="{FF2B5EF4-FFF2-40B4-BE49-F238E27FC236}">
                  <a16:creationId xmlns:a16="http://schemas.microsoft.com/office/drawing/2014/main" id="{6B761051-D109-DD72-F8A3-F9E5090BCF82}"/>
                </a:ext>
              </a:extLst>
            </p:cNvPr>
            <p:cNvSpPr>
              <a:spLocks noChangeArrowheads="1"/>
            </p:cNvSpPr>
            <p:nvPr/>
          </p:nvSpPr>
          <p:spPr bwMode="auto">
            <a:xfrm>
              <a:off x="912" y="1193"/>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25" name="Oval 14">
              <a:extLst>
                <a:ext uri="{FF2B5EF4-FFF2-40B4-BE49-F238E27FC236}">
                  <a16:creationId xmlns:a16="http://schemas.microsoft.com/office/drawing/2014/main" id="{8AB32B57-ADAE-00B6-A1BB-CCE5FE319C39}"/>
                </a:ext>
              </a:extLst>
            </p:cNvPr>
            <p:cNvSpPr>
              <a:spLocks noChangeArrowheads="1"/>
            </p:cNvSpPr>
            <p:nvPr/>
          </p:nvSpPr>
          <p:spPr bwMode="auto">
            <a:xfrm>
              <a:off x="1926" y="1193"/>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26" name="Oval 16">
              <a:extLst>
                <a:ext uri="{FF2B5EF4-FFF2-40B4-BE49-F238E27FC236}">
                  <a16:creationId xmlns:a16="http://schemas.microsoft.com/office/drawing/2014/main" id="{D2FC39FD-E859-4C48-A476-7E1CC7512E72}"/>
                </a:ext>
              </a:extLst>
            </p:cNvPr>
            <p:cNvSpPr>
              <a:spLocks noChangeArrowheads="1"/>
            </p:cNvSpPr>
            <p:nvPr/>
          </p:nvSpPr>
          <p:spPr bwMode="auto">
            <a:xfrm>
              <a:off x="2941" y="1193"/>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27" name="Oval 18">
              <a:extLst>
                <a:ext uri="{FF2B5EF4-FFF2-40B4-BE49-F238E27FC236}">
                  <a16:creationId xmlns:a16="http://schemas.microsoft.com/office/drawing/2014/main" id="{A5B6B4B6-D13A-AF6E-8940-B78055F11E65}"/>
                </a:ext>
              </a:extLst>
            </p:cNvPr>
            <p:cNvSpPr>
              <a:spLocks noChangeArrowheads="1"/>
            </p:cNvSpPr>
            <p:nvPr/>
          </p:nvSpPr>
          <p:spPr bwMode="auto">
            <a:xfrm>
              <a:off x="3956" y="1193"/>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28" name="Line 44">
              <a:extLst>
                <a:ext uri="{FF2B5EF4-FFF2-40B4-BE49-F238E27FC236}">
                  <a16:creationId xmlns:a16="http://schemas.microsoft.com/office/drawing/2014/main" id="{826084E4-69A1-23A9-1C4C-9477EEE5BD5D}"/>
                </a:ext>
              </a:extLst>
            </p:cNvPr>
            <p:cNvSpPr>
              <a:spLocks noChangeShapeType="1"/>
            </p:cNvSpPr>
            <p:nvPr/>
          </p:nvSpPr>
          <p:spPr bwMode="auto">
            <a:xfrm>
              <a:off x="984" y="862"/>
              <a:ext cx="0" cy="331"/>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29" name="Line 45">
              <a:extLst>
                <a:ext uri="{FF2B5EF4-FFF2-40B4-BE49-F238E27FC236}">
                  <a16:creationId xmlns:a16="http://schemas.microsoft.com/office/drawing/2014/main" id="{7D638EB7-1B81-C7BD-9E70-036D53D00C5B}"/>
                </a:ext>
              </a:extLst>
            </p:cNvPr>
            <p:cNvSpPr>
              <a:spLocks noChangeShapeType="1"/>
            </p:cNvSpPr>
            <p:nvPr/>
          </p:nvSpPr>
          <p:spPr bwMode="auto">
            <a:xfrm flipH="1">
              <a:off x="1032" y="827"/>
              <a:ext cx="408" cy="402"/>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0" name="Line 46">
              <a:extLst>
                <a:ext uri="{FF2B5EF4-FFF2-40B4-BE49-F238E27FC236}">
                  <a16:creationId xmlns:a16="http://schemas.microsoft.com/office/drawing/2014/main" id="{2652413E-85B2-3BBC-9174-3A15757E39D0}"/>
                </a:ext>
              </a:extLst>
            </p:cNvPr>
            <p:cNvSpPr>
              <a:spLocks noChangeShapeType="1"/>
            </p:cNvSpPr>
            <p:nvPr/>
          </p:nvSpPr>
          <p:spPr bwMode="auto">
            <a:xfrm>
              <a:off x="2004" y="862"/>
              <a:ext cx="0" cy="331"/>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1" name="Line 47">
              <a:extLst>
                <a:ext uri="{FF2B5EF4-FFF2-40B4-BE49-F238E27FC236}">
                  <a16:creationId xmlns:a16="http://schemas.microsoft.com/office/drawing/2014/main" id="{9BDFFF97-722B-B390-21C0-E1C0FA53057B}"/>
                </a:ext>
              </a:extLst>
            </p:cNvPr>
            <p:cNvSpPr>
              <a:spLocks noChangeShapeType="1"/>
            </p:cNvSpPr>
            <p:nvPr/>
          </p:nvSpPr>
          <p:spPr bwMode="auto">
            <a:xfrm flipH="1">
              <a:off x="2052" y="827"/>
              <a:ext cx="408" cy="402"/>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2" name="Line 48">
              <a:extLst>
                <a:ext uri="{FF2B5EF4-FFF2-40B4-BE49-F238E27FC236}">
                  <a16:creationId xmlns:a16="http://schemas.microsoft.com/office/drawing/2014/main" id="{CF269F46-C541-5A54-2D89-BBC84CD1436A}"/>
                </a:ext>
              </a:extLst>
            </p:cNvPr>
            <p:cNvSpPr>
              <a:spLocks noChangeShapeType="1"/>
            </p:cNvSpPr>
            <p:nvPr/>
          </p:nvSpPr>
          <p:spPr bwMode="auto">
            <a:xfrm>
              <a:off x="3012" y="874"/>
              <a:ext cx="0" cy="331"/>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3" name="Line 49">
              <a:extLst>
                <a:ext uri="{FF2B5EF4-FFF2-40B4-BE49-F238E27FC236}">
                  <a16:creationId xmlns:a16="http://schemas.microsoft.com/office/drawing/2014/main" id="{5133E739-CB7B-A9E9-BDE3-5C490907E473}"/>
                </a:ext>
              </a:extLst>
            </p:cNvPr>
            <p:cNvSpPr>
              <a:spLocks noChangeShapeType="1"/>
            </p:cNvSpPr>
            <p:nvPr/>
          </p:nvSpPr>
          <p:spPr bwMode="auto">
            <a:xfrm flipH="1">
              <a:off x="3060" y="838"/>
              <a:ext cx="408" cy="403"/>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4" name="Line 50">
              <a:extLst>
                <a:ext uri="{FF2B5EF4-FFF2-40B4-BE49-F238E27FC236}">
                  <a16:creationId xmlns:a16="http://schemas.microsoft.com/office/drawing/2014/main" id="{DF1C41E2-4B81-4310-5DDF-564A0132D456}"/>
                </a:ext>
              </a:extLst>
            </p:cNvPr>
            <p:cNvSpPr>
              <a:spLocks noChangeShapeType="1"/>
            </p:cNvSpPr>
            <p:nvPr/>
          </p:nvSpPr>
          <p:spPr bwMode="auto">
            <a:xfrm>
              <a:off x="4032" y="862"/>
              <a:ext cx="0" cy="331"/>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5" name="Line 51">
              <a:extLst>
                <a:ext uri="{FF2B5EF4-FFF2-40B4-BE49-F238E27FC236}">
                  <a16:creationId xmlns:a16="http://schemas.microsoft.com/office/drawing/2014/main" id="{175E307F-4E2C-2B8B-BB3D-E9A40E83BBCD}"/>
                </a:ext>
              </a:extLst>
            </p:cNvPr>
            <p:cNvSpPr>
              <a:spLocks noChangeShapeType="1"/>
            </p:cNvSpPr>
            <p:nvPr/>
          </p:nvSpPr>
          <p:spPr bwMode="auto">
            <a:xfrm flipH="1">
              <a:off x="4080" y="827"/>
              <a:ext cx="408" cy="402"/>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grpSp>
      <p:grpSp>
        <p:nvGrpSpPr>
          <p:cNvPr id="36" name="Group 103">
            <a:extLst>
              <a:ext uri="{FF2B5EF4-FFF2-40B4-BE49-F238E27FC236}">
                <a16:creationId xmlns:a16="http://schemas.microsoft.com/office/drawing/2014/main" id="{055D308E-4D5D-6AAB-3E00-725F515F64DE}"/>
              </a:ext>
            </a:extLst>
          </p:cNvPr>
          <p:cNvGrpSpPr>
            <a:grpSpLocks/>
          </p:cNvGrpSpPr>
          <p:nvPr/>
        </p:nvGrpSpPr>
        <p:grpSpPr bwMode="auto">
          <a:xfrm>
            <a:off x="1451291" y="2663425"/>
            <a:ext cx="4219709" cy="701906"/>
            <a:chOff x="912" y="1300"/>
            <a:chExt cx="3060" cy="509"/>
          </a:xfrm>
        </p:grpSpPr>
        <p:sp>
          <p:nvSpPr>
            <p:cNvPr id="37" name="Oval 20">
              <a:extLst>
                <a:ext uri="{FF2B5EF4-FFF2-40B4-BE49-F238E27FC236}">
                  <a16:creationId xmlns:a16="http://schemas.microsoft.com/office/drawing/2014/main" id="{8E4247BD-3659-425A-312B-66D7FBF5BAD8}"/>
                </a:ext>
              </a:extLst>
            </p:cNvPr>
            <p:cNvSpPr>
              <a:spLocks noChangeArrowheads="1"/>
            </p:cNvSpPr>
            <p:nvPr/>
          </p:nvSpPr>
          <p:spPr bwMode="auto">
            <a:xfrm>
              <a:off x="912" y="1667"/>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38" name="Oval 22">
              <a:extLst>
                <a:ext uri="{FF2B5EF4-FFF2-40B4-BE49-F238E27FC236}">
                  <a16:creationId xmlns:a16="http://schemas.microsoft.com/office/drawing/2014/main" id="{74C9C775-0E6A-C700-20AB-BC4636B122AF}"/>
                </a:ext>
              </a:extLst>
            </p:cNvPr>
            <p:cNvSpPr>
              <a:spLocks noChangeArrowheads="1"/>
            </p:cNvSpPr>
            <p:nvPr/>
          </p:nvSpPr>
          <p:spPr bwMode="auto">
            <a:xfrm>
              <a:off x="2941" y="1667"/>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39" name="Line 52">
              <a:extLst>
                <a:ext uri="{FF2B5EF4-FFF2-40B4-BE49-F238E27FC236}">
                  <a16:creationId xmlns:a16="http://schemas.microsoft.com/office/drawing/2014/main" id="{B8E0E1FE-3F31-4114-7E97-D8C776F32BEC}"/>
                </a:ext>
              </a:extLst>
            </p:cNvPr>
            <p:cNvSpPr>
              <a:spLocks noChangeShapeType="1"/>
            </p:cNvSpPr>
            <p:nvPr/>
          </p:nvSpPr>
          <p:spPr bwMode="auto">
            <a:xfrm>
              <a:off x="984" y="1335"/>
              <a:ext cx="0" cy="33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40" name="Line 53">
              <a:extLst>
                <a:ext uri="{FF2B5EF4-FFF2-40B4-BE49-F238E27FC236}">
                  <a16:creationId xmlns:a16="http://schemas.microsoft.com/office/drawing/2014/main" id="{AFC1561C-D6E9-DC07-3F8A-2B39F3371B11}"/>
                </a:ext>
              </a:extLst>
            </p:cNvPr>
            <p:cNvSpPr>
              <a:spLocks noChangeShapeType="1"/>
            </p:cNvSpPr>
            <p:nvPr/>
          </p:nvSpPr>
          <p:spPr bwMode="auto">
            <a:xfrm flipH="1">
              <a:off x="1056" y="1300"/>
              <a:ext cx="888" cy="414"/>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41" name="Line 54">
              <a:extLst>
                <a:ext uri="{FF2B5EF4-FFF2-40B4-BE49-F238E27FC236}">
                  <a16:creationId xmlns:a16="http://schemas.microsoft.com/office/drawing/2014/main" id="{CAC49968-2E64-2DCE-5003-2A76F7853133}"/>
                </a:ext>
              </a:extLst>
            </p:cNvPr>
            <p:cNvSpPr>
              <a:spLocks noChangeShapeType="1"/>
            </p:cNvSpPr>
            <p:nvPr/>
          </p:nvSpPr>
          <p:spPr bwMode="auto">
            <a:xfrm>
              <a:off x="3012" y="1335"/>
              <a:ext cx="0" cy="33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42" name="Line 55">
              <a:extLst>
                <a:ext uri="{FF2B5EF4-FFF2-40B4-BE49-F238E27FC236}">
                  <a16:creationId xmlns:a16="http://schemas.microsoft.com/office/drawing/2014/main" id="{BDB9D64F-2BF1-B4F3-5916-B39EE7C38FF8}"/>
                </a:ext>
              </a:extLst>
            </p:cNvPr>
            <p:cNvSpPr>
              <a:spLocks noChangeShapeType="1"/>
            </p:cNvSpPr>
            <p:nvPr/>
          </p:nvSpPr>
          <p:spPr bwMode="auto">
            <a:xfrm flipH="1">
              <a:off x="3084" y="1300"/>
              <a:ext cx="888" cy="414"/>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grpSp>
      <p:grpSp>
        <p:nvGrpSpPr>
          <p:cNvPr id="43" name="Group 104">
            <a:extLst>
              <a:ext uri="{FF2B5EF4-FFF2-40B4-BE49-F238E27FC236}">
                <a16:creationId xmlns:a16="http://schemas.microsoft.com/office/drawing/2014/main" id="{BC2E72D4-02B3-A35C-0104-AE77C0A017F1}"/>
              </a:ext>
            </a:extLst>
          </p:cNvPr>
          <p:cNvGrpSpPr>
            <a:grpSpLocks/>
          </p:cNvGrpSpPr>
          <p:nvPr/>
        </p:nvGrpSpPr>
        <p:grpSpPr bwMode="auto">
          <a:xfrm>
            <a:off x="1451291" y="3315688"/>
            <a:ext cx="2796592" cy="701905"/>
            <a:chOff x="912" y="1773"/>
            <a:chExt cx="2028" cy="509"/>
          </a:xfrm>
        </p:grpSpPr>
        <p:sp>
          <p:nvSpPr>
            <p:cNvPr id="44" name="Oval 27">
              <a:extLst>
                <a:ext uri="{FF2B5EF4-FFF2-40B4-BE49-F238E27FC236}">
                  <a16:creationId xmlns:a16="http://schemas.microsoft.com/office/drawing/2014/main" id="{AF2F6770-167A-1013-5F84-8D9A30F76022}"/>
                </a:ext>
              </a:extLst>
            </p:cNvPr>
            <p:cNvSpPr>
              <a:spLocks noChangeArrowheads="1"/>
            </p:cNvSpPr>
            <p:nvPr/>
          </p:nvSpPr>
          <p:spPr bwMode="auto">
            <a:xfrm>
              <a:off x="912" y="2140"/>
              <a:ext cx="144" cy="14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45" name="Line 56">
              <a:extLst>
                <a:ext uri="{FF2B5EF4-FFF2-40B4-BE49-F238E27FC236}">
                  <a16:creationId xmlns:a16="http://schemas.microsoft.com/office/drawing/2014/main" id="{4C3BE6E9-634D-E9A3-05E1-3A9AAFCDF089}"/>
                </a:ext>
              </a:extLst>
            </p:cNvPr>
            <p:cNvSpPr>
              <a:spLocks noChangeShapeType="1"/>
            </p:cNvSpPr>
            <p:nvPr/>
          </p:nvSpPr>
          <p:spPr bwMode="auto">
            <a:xfrm>
              <a:off x="984" y="1809"/>
              <a:ext cx="0" cy="331"/>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46" name="Line 57">
              <a:extLst>
                <a:ext uri="{FF2B5EF4-FFF2-40B4-BE49-F238E27FC236}">
                  <a16:creationId xmlns:a16="http://schemas.microsoft.com/office/drawing/2014/main" id="{8D280691-5EBF-1823-B7D1-135904AC0AD1}"/>
                </a:ext>
              </a:extLst>
            </p:cNvPr>
            <p:cNvSpPr>
              <a:spLocks noChangeShapeType="1"/>
            </p:cNvSpPr>
            <p:nvPr/>
          </p:nvSpPr>
          <p:spPr bwMode="auto">
            <a:xfrm flipH="1">
              <a:off x="1068" y="1773"/>
              <a:ext cx="1872" cy="426"/>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grpSp>
      <p:grpSp>
        <p:nvGrpSpPr>
          <p:cNvPr id="47" name="Group 105">
            <a:extLst>
              <a:ext uri="{FF2B5EF4-FFF2-40B4-BE49-F238E27FC236}">
                <a16:creationId xmlns:a16="http://schemas.microsoft.com/office/drawing/2014/main" id="{D40CB257-AB82-A254-C569-A3F7CA21B9BE}"/>
              </a:ext>
            </a:extLst>
          </p:cNvPr>
          <p:cNvGrpSpPr>
            <a:grpSpLocks/>
          </p:cNvGrpSpPr>
          <p:nvPr/>
        </p:nvGrpSpPr>
        <p:grpSpPr bwMode="auto">
          <a:xfrm>
            <a:off x="524610" y="1929802"/>
            <a:ext cx="529532" cy="2051937"/>
            <a:chOff x="240" y="768"/>
            <a:chExt cx="384" cy="1488"/>
          </a:xfrm>
        </p:grpSpPr>
        <p:sp>
          <p:nvSpPr>
            <p:cNvPr id="48" name="Line 92">
              <a:extLst>
                <a:ext uri="{FF2B5EF4-FFF2-40B4-BE49-F238E27FC236}">
                  <a16:creationId xmlns:a16="http://schemas.microsoft.com/office/drawing/2014/main" id="{5C723BB8-DC23-9D01-FA0F-384F24D045B6}"/>
                </a:ext>
              </a:extLst>
            </p:cNvPr>
            <p:cNvSpPr>
              <a:spLocks noChangeShapeType="1"/>
            </p:cNvSpPr>
            <p:nvPr/>
          </p:nvSpPr>
          <p:spPr bwMode="auto">
            <a:xfrm>
              <a:off x="576" y="768"/>
              <a:ext cx="0" cy="1488"/>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49" name="Text Box 93">
              <a:extLst>
                <a:ext uri="{FF2B5EF4-FFF2-40B4-BE49-F238E27FC236}">
                  <a16:creationId xmlns:a16="http://schemas.microsoft.com/office/drawing/2014/main" id="{BB354A96-388B-D3C1-E9A3-000A7FC888F1}"/>
                </a:ext>
              </a:extLst>
            </p:cNvPr>
            <p:cNvSpPr txBox="1">
              <a:spLocks noChangeArrowheads="1"/>
            </p:cNvSpPr>
            <p:nvPr/>
          </p:nvSpPr>
          <p:spPr bwMode="auto">
            <a:xfrm>
              <a:off x="240" y="960"/>
              <a:ext cx="384"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zh-CN" altLang="en-US" sz="2000" b="1">
                  <a:solidFill>
                    <a:schemeClr val="tx2"/>
                  </a:solidFill>
                  <a:latin typeface="等线" panose="02010600030101010101" pitchFamily="2" charset="-122"/>
                  <a:ea typeface="等线" panose="02010600030101010101" pitchFamily="2" charset="-122"/>
                </a:rPr>
                <a:t>到达路障</a:t>
              </a:r>
            </a:p>
          </p:txBody>
        </p:sp>
      </p:grpSp>
      <p:grpSp>
        <p:nvGrpSpPr>
          <p:cNvPr id="50" name="Group 108">
            <a:extLst>
              <a:ext uri="{FF2B5EF4-FFF2-40B4-BE49-F238E27FC236}">
                <a16:creationId xmlns:a16="http://schemas.microsoft.com/office/drawing/2014/main" id="{B5F695A2-F9A9-D037-1FDE-A3789F57E057}"/>
              </a:ext>
            </a:extLst>
          </p:cNvPr>
          <p:cNvGrpSpPr>
            <a:grpSpLocks/>
          </p:cNvGrpSpPr>
          <p:nvPr/>
        </p:nvGrpSpPr>
        <p:grpSpPr bwMode="auto">
          <a:xfrm>
            <a:off x="1451291" y="5910947"/>
            <a:ext cx="5096747" cy="718453"/>
            <a:chOff x="912" y="3655"/>
            <a:chExt cx="3696" cy="521"/>
          </a:xfrm>
        </p:grpSpPr>
        <p:sp>
          <p:nvSpPr>
            <p:cNvPr id="51" name="Oval 28">
              <a:extLst>
                <a:ext uri="{FF2B5EF4-FFF2-40B4-BE49-F238E27FC236}">
                  <a16:creationId xmlns:a16="http://schemas.microsoft.com/office/drawing/2014/main" id="{6789FCC9-693B-C1BC-8D52-2528D04F5622}"/>
                </a:ext>
              </a:extLst>
            </p:cNvPr>
            <p:cNvSpPr>
              <a:spLocks noChangeArrowheads="1"/>
            </p:cNvSpPr>
            <p:nvPr/>
          </p:nvSpPr>
          <p:spPr bwMode="auto">
            <a:xfrm flipV="1">
              <a:off x="912" y="4034"/>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52" name="Oval 29">
              <a:extLst>
                <a:ext uri="{FF2B5EF4-FFF2-40B4-BE49-F238E27FC236}">
                  <a16:creationId xmlns:a16="http://schemas.microsoft.com/office/drawing/2014/main" id="{B06C96D6-0C35-EE2B-E0CE-1188714F9721}"/>
                </a:ext>
              </a:extLst>
            </p:cNvPr>
            <p:cNvSpPr>
              <a:spLocks noChangeArrowheads="1"/>
            </p:cNvSpPr>
            <p:nvPr/>
          </p:nvSpPr>
          <p:spPr bwMode="auto">
            <a:xfrm flipV="1">
              <a:off x="1419" y="4034"/>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53" name="Oval 30">
              <a:extLst>
                <a:ext uri="{FF2B5EF4-FFF2-40B4-BE49-F238E27FC236}">
                  <a16:creationId xmlns:a16="http://schemas.microsoft.com/office/drawing/2014/main" id="{5D04C711-856F-CD81-48E2-7978A33F5F02}"/>
                </a:ext>
              </a:extLst>
            </p:cNvPr>
            <p:cNvSpPr>
              <a:spLocks noChangeArrowheads="1"/>
            </p:cNvSpPr>
            <p:nvPr/>
          </p:nvSpPr>
          <p:spPr bwMode="auto">
            <a:xfrm flipV="1">
              <a:off x="1926" y="4034"/>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54" name="Oval 31">
              <a:extLst>
                <a:ext uri="{FF2B5EF4-FFF2-40B4-BE49-F238E27FC236}">
                  <a16:creationId xmlns:a16="http://schemas.microsoft.com/office/drawing/2014/main" id="{B29ED6DF-ABF1-6ECE-A837-DAAD840A5A46}"/>
                </a:ext>
              </a:extLst>
            </p:cNvPr>
            <p:cNvSpPr>
              <a:spLocks noChangeArrowheads="1"/>
            </p:cNvSpPr>
            <p:nvPr/>
          </p:nvSpPr>
          <p:spPr bwMode="auto">
            <a:xfrm flipV="1">
              <a:off x="2434" y="4034"/>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55" name="Oval 32">
              <a:extLst>
                <a:ext uri="{FF2B5EF4-FFF2-40B4-BE49-F238E27FC236}">
                  <a16:creationId xmlns:a16="http://schemas.microsoft.com/office/drawing/2014/main" id="{A4323FF9-C07A-294B-38A4-E28CD0FD68DE}"/>
                </a:ext>
              </a:extLst>
            </p:cNvPr>
            <p:cNvSpPr>
              <a:spLocks noChangeArrowheads="1"/>
            </p:cNvSpPr>
            <p:nvPr/>
          </p:nvSpPr>
          <p:spPr bwMode="auto">
            <a:xfrm flipV="1">
              <a:off x="2941" y="4034"/>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56" name="Oval 33">
              <a:extLst>
                <a:ext uri="{FF2B5EF4-FFF2-40B4-BE49-F238E27FC236}">
                  <a16:creationId xmlns:a16="http://schemas.microsoft.com/office/drawing/2014/main" id="{6D40CC07-7CBC-98AD-581B-E5EFD160AE47}"/>
                </a:ext>
              </a:extLst>
            </p:cNvPr>
            <p:cNvSpPr>
              <a:spLocks noChangeArrowheads="1"/>
            </p:cNvSpPr>
            <p:nvPr/>
          </p:nvSpPr>
          <p:spPr bwMode="auto">
            <a:xfrm flipV="1">
              <a:off x="3449" y="4034"/>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57" name="Oval 34">
              <a:extLst>
                <a:ext uri="{FF2B5EF4-FFF2-40B4-BE49-F238E27FC236}">
                  <a16:creationId xmlns:a16="http://schemas.microsoft.com/office/drawing/2014/main" id="{7163B2FF-07DB-F9B0-CF81-ABF8807A198A}"/>
                </a:ext>
              </a:extLst>
            </p:cNvPr>
            <p:cNvSpPr>
              <a:spLocks noChangeArrowheads="1"/>
            </p:cNvSpPr>
            <p:nvPr/>
          </p:nvSpPr>
          <p:spPr bwMode="auto">
            <a:xfrm flipV="1">
              <a:off x="3956" y="4034"/>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58" name="Oval 35">
              <a:extLst>
                <a:ext uri="{FF2B5EF4-FFF2-40B4-BE49-F238E27FC236}">
                  <a16:creationId xmlns:a16="http://schemas.microsoft.com/office/drawing/2014/main" id="{E7F6A8A6-9BFC-7544-5F5A-66A9A3F644A6}"/>
                </a:ext>
              </a:extLst>
            </p:cNvPr>
            <p:cNvSpPr>
              <a:spLocks noChangeArrowheads="1"/>
            </p:cNvSpPr>
            <p:nvPr/>
          </p:nvSpPr>
          <p:spPr bwMode="auto">
            <a:xfrm flipV="1">
              <a:off x="4464" y="4034"/>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59" name="Line 60">
              <a:extLst>
                <a:ext uri="{FF2B5EF4-FFF2-40B4-BE49-F238E27FC236}">
                  <a16:creationId xmlns:a16="http://schemas.microsoft.com/office/drawing/2014/main" id="{0C64BFAF-7E26-C84F-F659-E1C832550DA0}"/>
                </a:ext>
              </a:extLst>
            </p:cNvPr>
            <p:cNvSpPr>
              <a:spLocks noChangeShapeType="1"/>
            </p:cNvSpPr>
            <p:nvPr/>
          </p:nvSpPr>
          <p:spPr bwMode="auto">
            <a:xfrm>
              <a:off x="984" y="3703"/>
              <a:ext cx="0" cy="331"/>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60" name="Line 65">
              <a:extLst>
                <a:ext uri="{FF2B5EF4-FFF2-40B4-BE49-F238E27FC236}">
                  <a16:creationId xmlns:a16="http://schemas.microsoft.com/office/drawing/2014/main" id="{C827525E-84A8-B916-432A-EAFA67A6A720}"/>
                </a:ext>
              </a:extLst>
            </p:cNvPr>
            <p:cNvSpPr>
              <a:spLocks noChangeShapeType="1"/>
            </p:cNvSpPr>
            <p:nvPr/>
          </p:nvSpPr>
          <p:spPr bwMode="auto">
            <a:xfrm flipH="1" flipV="1">
              <a:off x="1032" y="3667"/>
              <a:ext cx="408" cy="403"/>
            </a:xfrm>
            <a:prstGeom prst="line">
              <a:avLst/>
            </a:prstGeom>
            <a:noFill/>
            <a:ln w="28575">
              <a:solidFill>
                <a:srgbClr val="FF66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61" name="Line 66">
              <a:extLst>
                <a:ext uri="{FF2B5EF4-FFF2-40B4-BE49-F238E27FC236}">
                  <a16:creationId xmlns:a16="http://schemas.microsoft.com/office/drawing/2014/main" id="{D59F54F7-BD6A-0C32-B00F-449C0BA78854}"/>
                </a:ext>
              </a:extLst>
            </p:cNvPr>
            <p:cNvSpPr>
              <a:spLocks noChangeShapeType="1"/>
            </p:cNvSpPr>
            <p:nvPr/>
          </p:nvSpPr>
          <p:spPr bwMode="auto">
            <a:xfrm flipV="1">
              <a:off x="2004" y="3703"/>
              <a:ext cx="0" cy="331"/>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62" name="Line 67">
              <a:extLst>
                <a:ext uri="{FF2B5EF4-FFF2-40B4-BE49-F238E27FC236}">
                  <a16:creationId xmlns:a16="http://schemas.microsoft.com/office/drawing/2014/main" id="{E824D3BA-1BBA-716D-07F7-B1F151F87841}"/>
                </a:ext>
              </a:extLst>
            </p:cNvPr>
            <p:cNvSpPr>
              <a:spLocks noChangeShapeType="1"/>
            </p:cNvSpPr>
            <p:nvPr/>
          </p:nvSpPr>
          <p:spPr bwMode="auto">
            <a:xfrm flipH="1" flipV="1">
              <a:off x="2052" y="3667"/>
              <a:ext cx="408" cy="403"/>
            </a:xfrm>
            <a:prstGeom prst="line">
              <a:avLst/>
            </a:prstGeom>
            <a:noFill/>
            <a:ln w="28575">
              <a:solidFill>
                <a:srgbClr val="FF66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63" name="Line 68">
              <a:extLst>
                <a:ext uri="{FF2B5EF4-FFF2-40B4-BE49-F238E27FC236}">
                  <a16:creationId xmlns:a16="http://schemas.microsoft.com/office/drawing/2014/main" id="{2A59C70B-E239-D2C8-4A0A-38CB9F1397A1}"/>
                </a:ext>
              </a:extLst>
            </p:cNvPr>
            <p:cNvSpPr>
              <a:spLocks noChangeShapeType="1"/>
            </p:cNvSpPr>
            <p:nvPr/>
          </p:nvSpPr>
          <p:spPr bwMode="auto">
            <a:xfrm flipV="1">
              <a:off x="3012" y="3703"/>
              <a:ext cx="0" cy="331"/>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42016" name="Line 69">
              <a:extLst>
                <a:ext uri="{FF2B5EF4-FFF2-40B4-BE49-F238E27FC236}">
                  <a16:creationId xmlns:a16="http://schemas.microsoft.com/office/drawing/2014/main" id="{A495C349-DB3B-4F3F-D44F-025DD88E3925}"/>
                </a:ext>
              </a:extLst>
            </p:cNvPr>
            <p:cNvSpPr>
              <a:spLocks noChangeShapeType="1"/>
            </p:cNvSpPr>
            <p:nvPr/>
          </p:nvSpPr>
          <p:spPr bwMode="auto">
            <a:xfrm flipH="1" flipV="1">
              <a:off x="3060" y="3655"/>
              <a:ext cx="408" cy="403"/>
            </a:xfrm>
            <a:prstGeom prst="line">
              <a:avLst/>
            </a:prstGeom>
            <a:noFill/>
            <a:ln w="28575">
              <a:solidFill>
                <a:srgbClr val="FF66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42017" name="Line 70">
              <a:extLst>
                <a:ext uri="{FF2B5EF4-FFF2-40B4-BE49-F238E27FC236}">
                  <a16:creationId xmlns:a16="http://schemas.microsoft.com/office/drawing/2014/main" id="{D51BF4C1-5093-9EC2-46CF-4303133DC0E7}"/>
                </a:ext>
              </a:extLst>
            </p:cNvPr>
            <p:cNvSpPr>
              <a:spLocks noChangeShapeType="1"/>
            </p:cNvSpPr>
            <p:nvPr/>
          </p:nvSpPr>
          <p:spPr bwMode="auto">
            <a:xfrm flipV="1">
              <a:off x="4032" y="3703"/>
              <a:ext cx="0" cy="331"/>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42020" name="Line 71">
              <a:extLst>
                <a:ext uri="{FF2B5EF4-FFF2-40B4-BE49-F238E27FC236}">
                  <a16:creationId xmlns:a16="http://schemas.microsoft.com/office/drawing/2014/main" id="{584C7A02-F7AB-72BD-AFB6-B26E985F6903}"/>
                </a:ext>
              </a:extLst>
            </p:cNvPr>
            <p:cNvSpPr>
              <a:spLocks noChangeShapeType="1"/>
            </p:cNvSpPr>
            <p:nvPr/>
          </p:nvSpPr>
          <p:spPr bwMode="auto">
            <a:xfrm flipH="1" flipV="1">
              <a:off x="4080" y="3667"/>
              <a:ext cx="408" cy="403"/>
            </a:xfrm>
            <a:prstGeom prst="line">
              <a:avLst/>
            </a:prstGeom>
            <a:noFill/>
            <a:ln w="28575">
              <a:solidFill>
                <a:srgbClr val="FF66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grpSp>
      <p:grpSp>
        <p:nvGrpSpPr>
          <p:cNvPr id="342021" name="Group 107">
            <a:extLst>
              <a:ext uri="{FF2B5EF4-FFF2-40B4-BE49-F238E27FC236}">
                <a16:creationId xmlns:a16="http://schemas.microsoft.com/office/drawing/2014/main" id="{E386ADFF-D4D3-235E-8FFB-6A11AB937B40}"/>
              </a:ext>
            </a:extLst>
          </p:cNvPr>
          <p:cNvGrpSpPr>
            <a:grpSpLocks/>
          </p:cNvGrpSpPr>
          <p:nvPr/>
        </p:nvGrpSpPr>
        <p:grpSpPr bwMode="auto">
          <a:xfrm>
            <a:off x="1451291" y="5258684"/>
            <a:ext cx="4396220" cy="718454"/>
            <a:chOff x="912" y="3182"/>
            <a:chExt cx="3188" cy="521"/>
          </a:xfrm>
        </p:grpSpPr>
        <p:sp>
          <p:nvSpPr>
            <p:cNvPr id="342022" name="Oval 36">
              <a:extLst>
                <a:ext uri="{FF2B5EF4-FFF2-40B4-BE49-F238E27FC236}">
                  <a16:creationId xmlns:a16="http://schemas.microsoft.com/office/drawing/2014/main" id="{EBDD123C-AA72-DA79-312F-320B8AA0AF4D}"/>
                </a:ext>
              </a:extLst>
            </p:cNvPr>
            <p:cNvSpPr>
              <a:spLocks noChangeArrowheads="1"/>
            </p:cNvSpPr>
            <p:nvPr/>
          </p:nvSpPr>
          <p:spPr bwMode="auto">
            <a:xfrm flipV="1">
              <a:off x="912" y="3561"/>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342023" name="Oval 37">
              <a:extLst>
                <a:ext uri="{FF2B5EF4-FFF2-40B4-BE49-F238E27FC236}">
                  <a16:creationId xmlns:a16="http://schemas.microsoft.com/office/drawing/2014/main" id="{E6DE4818-EA37-D7C4-E75C-1AB195349095}"/>
                </a:ext>
              </a:extLst>
            </p:cNvPr>
            <p:cNvSpPr>
              <a:spLocks noChangeArrowheads="1"/>
            </p:cNvSpPr>
            <p:nvPr/>
          </p:nvSpPr>
          <p:spPr bwMode="auto">
            <a:xfrm flipV="1">
              <a:off x="1926" y="3561"/>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342024" name="Oval 38">
              <a:extLst>
                <a:ext uri="{FF2B5EF4-FFF2-40B4-BE49-F238E27FC236}">
                  <a16:creationId xmlns:a16="http://schemas.microsoft.com/office/drawing/2014/main" id="{9F153D98-5290-98BE-DDE4-843EB63A93A2}"/>
                </a:ext>
              </a:extLst>
            </p:cNvPr>
            <p:cNvSpPr>
              <a:spLocks noChangeArrowheads="1"/>
            </p:cNvSpPr>
            <p:nvPr/>
          </p:nvSpPr>
          <p:spPr bwMode="auto">
            <a:xfrm flipV="1">
              <a:off x="2941" y="3561"/>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342025" name="Oval 39">
              <a:extLst>
                <a:ext uri="{FF2B5EF4-FFF2-40B4-BE49-F238E27FC236}">
                  <a16:creationId xmlns:a16="http://schemas.microsoft.com/office/drawing/2014/main" id="{810944A2-4F96-B5C4-E9D0-37B0F6519AA5}"/>
                </a:ext>
              </a:extLst>
            </p:cNvPr>
            <p:cNvSpPr>
              <a:spLocks noChangeArrowheads="1"/>
            </p:cNvSpPr>
            <p:nvPr/>
          </p:nvSpPr>
          <p:spPr bwMode="auto">
            <a:xfrm flipV="1">
              <a:off x="3956" y="3561"/>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342026" name="Line 59">
              <a:extLst>
                <a:ext uri="{FF2B5EF4-FFF2-40B4-BE49-F238E27FC236}">
                  <a16:creationId xmlns:a16="http://schemas.microsoft.com/office/drawing/2014/main" id="{CC139D39-1506-D154-6344-5C932877FD63}"/>
                </a:ext>
              </a:extLst>
            </p:cNvPr>
            <p:cNvSpPr>
              <a:spLocks noChangeShapeType="1"/>
            </p:cNvSpPr>
            <p:nvPr/>
          </p:nvSpPr>
          <p:spPr bwMode="auto">
            <a:xfrm>
              <a:off x="984" y="3229"/>
              <a:ext cx="0" cy="33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42027" name="Line 72">
              <a:extLst>
                <a:ext uri="{FF2B5EF4-FFF2-40B4-BE49-F238E27FC236}">
                  <a16:creationId xmlns:a16="http://schemas.microsoft.com/office/drawing/2014/main" id="{4670871E-C416-D8E4-72DB-D2DA539B3F8C}"/>
                </a:ext>
              </a:extLst>
            </p:cNvPr>
            <p:cNvSpPr>
              <a:spLocks noChangeShapeType="1"/>
            </p:cNvSpPr>
            <p:nvPr/>
          </p:nvSpPr>
          <p:spPr bwMode="auto">
            <a:xfrm flipH="1" flipV="1">
              <a:off x="1056" y="3182"/>
              <a:ext cx="888" cy="414"/>
            </a:xfrm>
            <a:prstGeom prst="line">
              <a:avLst/>
            </a:prstGeom>
            <a:noFill/>
            <a:ln w="28575">
              <a:solidFill>
                <a:srgbClr val="FF66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42028" name="Line 73">
              <a:extLst>
                <a:ext uri="{FF2B5EF4-FFF2-40B4-BE49-F238E27FC236}">
                  <a16:creationId xmlns:a16="http://schemas.microsoft.com/office/drawing/2014/main" id="{3BE3CB58-C7C9-7CD4-3FA1-6652962873FC}"/>
                </a:ext>
              </a:extLst>
            </p:cNvPr>
            <p:cNvSpPr>
              <a:spLocks noChangeShapeType="1"/>
            </p:cNvSpPr>
            <p:nvPr/>
          </p:nvSpPr>
          <p:spPr bwMode="auto">
            <a:xfrm flipV="1">
              <a:off x="3012" y="3229"/>
              <a:ext cx="0" cy="33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42029" name="Line 74">
              <a:extLst>
                <a:ext uri="{FF2B5EF4-FFF2-40B4-BE49-F238E27FC236}">
                  <a16:creationId xmlns:a16="http://schemas.microsoft.com/office/drawing/2014/main" id="{029A760C-C8CD-A853-4829-E0D494B215BB}"/>
                </a:ext>
              </a:extLst>
            </p:cNvPr>
            <p:cNvSpPr>
              <a:spLocks noChangeShapeType="1"/>
            </p:cNvSpPr>
            <p:nvPr/>
          </p:nvSpPr>
          <p:spPr bwMode="auto">
            <a:xfrm flipH="1" flipV="1">
              <a:off x="3084" y="3182"/>
              <a:ext cx="888" cy="414"/>
            </a:xfrm>
            <a:prstGeom prst="line">
              <a:avLst/>
            </a:prstGeom>
            <a:noFill/>
            <a:ln w="28575">
              <a:solidFill>
                <a:srgbClr val="FF66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grpSp>
      <p:grpSp>
        <p:nvGrpSpPr>
          <p:cNvPr id="342030" name="Group 106">
            <a:extLst>
              <a:ext uri="{FF2B5EF4-FFF2-40B4-BE49-F238E27FC236}">
                <a16:creationId xmlns:a16="http://schemas.microsoft.com/office/drawing/2014/main" id="{58EF1B6F-9303-DFE6-0AD2-8F30109FE9F3}"/>
              </a:ext>
            </a:extLst>
          </p:cNvPr>
          <p:cNvGrpSpPr>
            <a:grpSpLocks/>
          </p:cNvGrpSpPr>
          <p:nvPr/>
        </p:nvGrpSpPr>
        <p:grpSpPr bwMode="auto">
          <a:xfrm>
            <a:off x="1451291" y="4475418"/>
            <a:ext cx="2996546" cy="848079"/>
            <a:chOff x="912" y="2614"/>
            <a:chExt cx="2173" cy="615"/>
          </a:xfrm>
        </p:grpSpPr>
        <p:sp>
          <p:nvSpPr>
            <p:cNvPr id="342031" name="Oval 40">
              <a:extLst>
                <a:ext uri="{FF2B5EF4-FFF2-40B4-BE49-F238E27FC236}">
                  <a16:creationId xmlns:a16="http://schemas.microsoft.com/office/drawing/2014/main" id="{7DA1AE1F-D512-45C0-4F51-F0FD949E6505}"/>
                </a:ext>
              </a:extLst>
            </p:cNvPr>
            <p:cNvSpPr>
              <a:spLocks noChangeArrowheads="1"/>
            </p:cNvSpPr>
            <p:nvPr/>
          </p:nvSpPr>
          <p:spPr bwMode="auto">
            <a:xfrm flipV="1">
              <a:off x="912" y="3087"/>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342032" name="Oval 41">
              <a:extLst>
                <a:ext uri="{FF2B5EF4-FFF2-40B4-BE49-F238E27FC236}">
                  <a16:creationId xmlns:a16="http://schemas.microsoft.com/office/drawing/2014/main" id="{6E5DCCDF-959F-CB19-9C2A-5149DF719B2D}"/>
                </a:ext>
              </a:extLst>
            </p:cNvPr>
            <p:cNvSpPr>
              <a:spLocks noChangeArrowheads="1"/>
            </p:cNvSpPr>
            <p:nvPr/>
          </p:nvSpPr>
          <p:spPr bwMode="auto">
            <a:xfrm flipV="1">
              <a:off x="2941" y="3087"/>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sp>
          <p:nvSpPr>
            <p:cNvPr id="342033" name="Line 58">
              <a:extLst>
                <a:ext uri="{FF2B5EF4-FFF2-40B4-BE49-F238E27FC236}">
                  <a16:creationId xmlns:a16="http://schemas.microsoft.com/office/drawing/2014/main" id="{66353254-0145-46A4-9969-6C5692AB525E}"/>
                </a:ext>
              </a:extLst>
            </p:cNvPr>
            <p:cNvSpPr>
              <a:spLocks noChangeShapeType="1"/>
            </p:cNvSpPr>
            <p:nvPr/>
          </p:nvSpPr>
          <p:spPr bwMode="auto">
            <a:xfrm>
              <a:off x="984" y="2756"/>
              <a:ext cx="0" cy="331"/>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42034" name="Line 75">
              <a:extLst>
                <a:ext uri="{FF2B5EF4-FFF2-40B4-BE49-F238E27FC236}">
                  <a16:creationId xmlns:a16="http://schemas.microsoft.com/office/drawing/2014/main" id="{816D526C-7E49-9B26-697E-A34BF4B754FF}"/>
                </a:ext>
              </a:extLst>
            </p:cNvPr>
            <p:cNvSpPr>
              <a:spLocks noChangeShapeType="1"/>
            </p:cNvSpPr>
            <p:nvPr/>
          </p:nvSpPr>
          <p:spPr bwMode="auto">
            <a:xfrm flipH="1" flipV="1">
              <a:off x="1068" y="2697"/>
              <a:ext cx="1872" cy="426"/>
            </a:xfrm>
            <a:prstGeom prst="line">
              <a:avLst/>
            </a:prstGeom>
            <a:noFill/>
            <a:ln w="28575">
              <a:solidFill>
                <a:srgbClr val="FF66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42035" name="Oval 79">
              <a:extLst>
                <a:ext uri="{FF2B5EF4-FFF2-40B4-BE49-F238E27FC236}">
                  <a16:creationId xmlns:a16="http://schemas.microsoft.com/office/drawing/2014/main" id="{3C22EF61-B53E-2492-AB82-1A21735E1F80}"/>
                </a:ext>
              </a:extLst>
            </p:cNvPr>
            <p:cNvSpPr>
              <a:spLocks noChangeArrowheads="1"/>
            </p:cNvSpPr>
            <p:nvPr/>
          </p:nvSpPr>
          <p:spPr bwMode="auto">
            <a:xfrm>
              <a:off x="912" y="2614"/>
              <a:ext cx="144" cy="142"/>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eaLnBrk="1" hangingPunct="1"/>
              <a:endParaRPr lang="zh-CN" altLang="en-US" sz="2000">
                <a:latin typeface="等线" panose="02010600030101010101" pitchFamily="2" charset="-122"/>
                <a:ea typeface="等线" panose="02010600030101010101" pitchFamily="2" charset="-122"/>
              </a:endParaRPr>
            </a:p>
          </p:txBody>
        </p:sp>
      </p:grpSp>
      <p:grpSp>
        <p:nvGrpSpPr>
          <p:cNvPr id="342036" name="Group 109">
            <a:extLst>
              <a:ext uri="{FF2B5EF4-FFF2-40B4-BE49-F238E27FC236}">
                <a16:creationId xmlns:a16="http://schemas.microsoft.com/office/drawing/2014/main" id="{2EC58CA4-94A5-A1EF-614F-7A9F77401318}"/>
              </a:ext>
            </a:extLst>
          </p:cNvPr>
          <p:cNvGrpSpPr>
            <a:grpSpLocks/>
          </p:cNvGrpSpPr>
          <p:nvPr/>
        </p:nvGrpSpPr>
        <p:grpSpPr bwMode="auto">
          <a:xfrm>
            <a:off x="524610" y="4577463"/>
            <a:ext cx="529532" cy="2051937"/>
            <a:chOff x="240" y="2688"/>
            <a:chExt cx="384" cy="1488"/>
          </a:xfrm>
        </p:grpSpPr>
        <p:sp>
          <p:nvSpPr>
            <p:cNvPr id="342037" name="Line 94">
              <a:extLst>
                <a:ext uri="{FF2B5EF4-FFF2-40B4-BE49-F238E27FC236}">
                  <a16:creationId xmlns:a16="http://schemas.microsoft.com/office/drawing/2014/main" id="{67085B98-0925-310B-6AEA-CF64AA957D9B}"/>
                </a:ext>
              </a:extLst>
            </p:cNvPr>
            <p:cNvSpPr>
              <a:spLocks noChangeShapeType="1"/>
            </p:cNvSpPr>
            <p:nvPr/>
          </p:nvSpPr>
          <p:spPr bwMode="auto">
            <a:xfrm>
              <a:off x="576" y="2688"/>
              <a:ext cx="0" cy="1488"/>
            </a:xfrm>
            <a:prstGeom prst="line">
              <a:avLst/>
            </a:prstGeom>
            <a:noFill/>
            <a:ln w="28575">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342038" name="Text Box 95">
              <a:extLst>
                <a:ext uri="{FF2B5EF4-FFF2-40B4-BE49-F238E27FC236}">
                  <a16:creationId xmlns:a16="http://schemas.microsoft.com/office/drawing/2014/main" id="{FDE0E835-281D-807D-0928-1A033D53EB16}"/>
                </a:ext>
              </a:extLst>
            </p:cNvPr>
            <p:cNvSpPr txBox="1">
              <a:spLocks noChangeArrowheads="1"/>
            </p:cNvSpPr>
            <p:nvPr/>
          </p:nvSpPr>
          <p:spPr bwMode="auto">
            <a:xfrm>
              <a:off x="240" y="2880"/>
              <a:ext cx="384"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zh-CN" altLang="en-US" sz="2000" b="1">
                  <a:solidFill>
                    <a:srgbClr val="FF6600"/>
                  </a:solidFill>
                  <a:latin typeface="等线" panose="02010600030101010101" pitchFamily="2" charset="-122"/>
                  <a:ea typeface="等线" panose="02010600030101010101" pitchFamily="2" charset="-122"/>
                </a:rPr>
                <a:t>离开路障</a:t>
              </a:r>
            </a:p>
          </p:txBody>
        </p:sp>
      </p:grpSp>
    </p:spTree>
    <p:extLst>
      <p:ext uri="{BB962C8B-B14F-4D97-AF65-F5344CB8AC3E}">
        <p14:creationId xmlns:p14="http://schemas.microsoft.com/office/powerpoint/2010/main" val="993635735"/>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同步计算</a:t>
            </a:r>
            <a:endParaRPr lang="en-US" altLang="zh-CN" dirty="0">
              <a:latin typeface="等线" panose="02010600030101010101" pitchFamily="2" charset="-122"/>
              <a:ea typeface="等线" panose="02010600030101010101" pitchFamily="2" charset="-122"/>
            </a:endParaRPr>
          </a:p>
        </p:txBody>
      </p:sp>
      <p:sp>
        <p:nvSpPr>
          <p:cNvPr id="2" name="文本占位符 342018">
            <a:extLst>
              <a:ext uri="{FF2B5EF4-FFF2-40B4-BE49-F238E27FC236}">
                <a16:creationId xmlns:a16="http://schemas.microsoft.com/office/drawing/2014/main" id="{A72B1D0A-7150-96AF-974A-5B33774A18A8}"/>
              </a:ext>
            </a:extLst>
          </p:cNvPr>
          <p:cNvSpPr txBox="1">
            <a:spLocks/>
          </p:cNvSpPr>
          <p:nvPr/>
        </p:nvSpPr>
        <p:spPr bwMode="auto">
          <a:xfrm>
            <a:off x="273199" y="914400"/>
            <a:ext cx="8888730" cy="146685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ts val="0"/>
              </a:spcBef>
            </a:pPr>
            <a:r>
              <a:rPr lang="zh-CN" altLang="en-US" kern="0" dirty="0">
                <a:latin typeface="等线" panose="02010600030101010101" pitchFamily="2" charset="-122"/>
                <a:ea typeface="等线" panose="02010600030101010101" pitchFamily="2" charset="-122"/>
              </a:rPr>
              <a:t>全同步计算典型的例子是</a:t>
            </a:r>
            <a:r>
              <a:rPr lang="zh-CN" altLang="en-US" kern="0" dirty="0">
                <a:solidFill>
                  <a:srgbClr val="990000"/>
                </a:solidFill>
                <a:latin typeface="等线" panose="02010600030101010101" pitchFamily="2" charset="-122"/>
                <a:ea typeface="等线" panose="02010600030101010101" pitchFamily="2" charset="-122"/>
              </a:rPr>
              <a:t>数据并行计算</a:t>
            </a:r>
          </a:p>
          <a:p>
            <a:pPr lvl="1">
              <a:lnSpc>
                <a:spcPct val="125000"/>
              </a:lnSpc>
              <a:spcBef>
                <a:spcPts val="0"/>
              </a:spcBef>
            </a:pPr>
            <a:r>
              <a:rPr lang="zh-CN" altLang="en-US" kern="0" dirty="0">
                <a:latin typeface="等线" panose="02010600030101010101" pitchFamily="2" charset="-122"/>
                <a:ea typeface="等线" panose="02010600030101010101" pitchFamily="2" charset="-122"/>
              </a:rPr>
              <a:t>数据并行 </a:t>
            </a:r>
            <a:r>
              <a:rPr lang="en-US" altLang="zh-CN" kern="0" dirty="0">
                <a:latin typeface="等线" panose="02010600030101010101" pitchFamily="2" charset="-122"/>
                <a:ea typeface="等线" panose="02010600030101010101" pitchFamily="2" charset="-122"/>
              </a:rPr>
              <a:t>(SIMD) </a:t>
            </a:r>
            <a:r>
              <a:rPr lang="zh-CN" altLang="en-US" kern="0" dirty="0">
                <a:latin typeface="等线" panose="02010600030101010101" pitchFamily="2" charset="-122"/>
                <a:ea typeface="等线" panose="02010600030101010101" pitchFamily="2" charset="-122"/>
              </a:rPr>
              <a:t>计算</a:t>
            </a:r>
            <a:r>
              <a:rPr lang="en-US" altLang="zh-CN" kern="0" dirty="0">
                <a:latin typeface="等线" panose="02010600030101010101" pitchFamily="2" charset="-122"/>
                <a:ea typeface="等线" panose="02010600030101010101" pitchFamily="2" charset="-122"/>
              </a:rPr>
              <a:t>----</a:t>
            </a:r>
            <a:r>
              <a:rPr lang="zh-CN" altLang="en-US" kern="0" dirty="0">
                <a:latin typeface="等线" panose="02010600030101010101" pitchFamily="2" charset="-122"/>
                <a:ea typeface="等线" panose="02010600030101010101" pitchFamily="2" charset="-122"/>
              </a:rPr>
              <a:t>所有的进程同时对不同的数据执行相同的操作。</a:t>
            </a:r>
          </a:p>
          <a:p>
            <a:pPr lvl="1">
              <a:lnSpc>
                <a:spcPct val="125000"/>
              </a:lnSpc>
              <a:spcBef>
                <a:spcPts val="0"/>
              </a:spcBef>
            </a:pPr>
            <a:r>
              <a:rPr lang="zh-CN" altLang="en-US" kern="0" dirty="0">
                <a:latin typeface="等线" panose="02010600030101010101" pitchFamily="2" charset="-122"/>
                <a:ea typeface="等线" panose="02010600030101010101" pitchFamily="2" charset="-122"/>
              </a:rPr>
              <a:t>数据并行计算的优势：</a:t>
            </a:r>
          </a:p>
          <a:p>
            <a:pPr lvl="2">
              <a:lnSpc>
                <a:spcPct val="125000"/>
              </a:lnSpc>
              <a:spcBef>
                <a:spcPts val="0"/>
              </a:spcBef>
            </a:pPr>
            <a:r>
              <a:rPr lang="zh-CN" altLang="en-US" kern="0" dirty="0">
                <a:latin typeface="等线" panose="02010600030101010101" pitchFamily="2" charset="-122"/>
                <a:ea typeface="等线" panose="02010600030101010101" pitchFamily="2" charset="-122"/>
              </a:rPr>
              <a:t>容易编程；</a:t>
            </a:r>
          </a:p>
          <a:p>
            <a:pPr lvl="2">
              <a:lnSpc>
                <a:spcPct val="125000"/>
              </a:lnSpc>
              <a:spcBef>
                <a:spcPts val="0"/>
              </a:spcBef>
            </a:pPr>
            <a:r>
              <a:rPr lang="zh-CN" altLang="en-US" kern="0" dirty="0">
                <a:latin typeface="等线" panose="02010600030101010101" pitchFamily="2" charset="-122"/>
                <a:ea typeface="等线" panose="02010600030101010101" pitchFamily="2" charset="-122"/>
              </a:rPr>
              <a:t>可以容易地扩展问题的规模；</a:t>
            </a:r>
          </a:p>
          <a:p>
            <a:pPr lvl="2">
              <a:lnSpc>
                <a:spcPct val="125000"/>
              </a:lnSpc>
              <a:spcBef>
                <a:spcPts val="0"/>
              </a:spcBef>
            </a:pPr>
            <a:r>
              <a:rPr lang="zh-CN" altLang="en-US" kern="0" dirty="0">
                <a:latin typeface="等线" panose="02010600030101010101" pitchFamily="2" charset="-122"/>
                <a:ea typeface="等线" panose="02010600030101010101" pitchFamily="2" charset="-122"/>
              </a:rPr>
              <a:t>可以数据并行方式解决许多数值问题和一些非数值问题。</a:t>
            </a:r>
          </a:p>
          <a:p>
            <a:pPr>
              <a:lnSpc>
                <a:spcPct val="125000"/>
              </a:lnSpc>
              <a:spcBef>
                <a:spcPts val="0"/>
              </a:spcBef>
            </a:pPr>
            <a:r>
              <a:rPr lang="zh-CN" altLang="en-US" kern="0" dirty="0">
                <a:latin typeface="等线" panose="02010600030101010101" pitchFamily="2" charset="-122"/>
                <a:ea typeface="等线" panose="02010600030101010101" pitchFamily="2" charset="-122"/>
              </a:rPr>
              <a:t>同步计算的一个典型应用例子是</a:t>
            </a:r>
            <a:r>
              <a:rPr lang="zh-CN" altLang="en-US" kern="0" dirty="0">
                <a:solidFill>
                  <a:srgbClr val="990000"/>
                </a:solidFill>
                <a:latin typeface="等线" panose="02010600030101010101" pitchFamily="2" charset="-122"/>
                <a:ea typeface="等线" panose="02010600030101010101" pitchFamily="2" charset="-122"/>
              </a:rPr>
              <a:t>同步迭代</a:t>
            </a:r>
          </a:p>
        </p:txBody>
      </p:sp>
    </p:spTree>
    <p:extLst>
      <p:ext uri="{BB962C8B-B14F-4D97-AF65-F5344CB8AC3E}">
        <p14:creationId xmlns:p14="http://schemas.microsoft.com/office/powerpoint/2010/main" val="2188928008"/>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数据并行计算</a:t>
            </a:r>
            <a:endParaRPr lang="en-US" altLang="zh-CN" dirty="0">
              <a:latin typeface="等线" panose="02010600030101010101" pitchFamily="2" charset="-122"/>
              <a:ea typeface="等线" panose="02010600030101010101" pitchFamily="2" charset="-122"/>
            </a:endParaRPr>
          </a:p>
        </p:txBody>
      </p:sp>
      <p:sp>
        <p:nvSpPr>
          <p:cNvPr id="2" name="文本占位符 342018">
            <a:extLst>
              <a:ext uri="{FF2B5EF4-FFF2-40B4-BE49-F238E27FC236}">
                <a16:creationId xmlns:a16="http://schemas.microsoft.com/office/drawing/2014/main" id="{A72B1D0A-7150-96AF-974A-5B33774A18A8}"/>
              </a:ext>
            </a:extLst>
          </p:cNvPr>
          <p:cNvSpPr txBox="1">
            <a:spLocks/>
          </p:cNvSpPr>
          <p:nvPr/>
        </p:nvSpPr>
        <p:spPr bwMode="auto">
          <a:xfrm>
            <a:off x="273199" y="914400"/>
            <a:ext cx="8888730" cy="4038600"/>
          </a:xfrm>
          <a:prstGeom prst="rect">
            <a:avLst/>
          </a:prstGeom>
          <a:noFill/>
          <a:ln w="12700">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omic Sans MS" panose="030F0702030302020204" pitchFamily="66"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marL="16002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4pPr>
            <a:lvl5pPr marL="2057400" indent="-228600" algn="l" rtl="0" eaLnBrk="1" fontAlgn="base" hangingPunct="1">
              <a:spcBef>
                <a:spcPct val="20000"/>
              </a:spcBef>
              <a:spcAft>
                <a:spcPct val="0"/>
              </a:spcAft>
              <a:buChar char="»"/>
              <a:defRPr sz="2000">
                <a:solidFill>
                  <a:schemeClr val="tx1"/>
                </a:solidFill>
                <a:latin typeface="Comic Sans MS" panose="030F0702030302020204" pitchFamily="66"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ts val="0"/>
              </a:spcBef>
            </a:pPr>
            <a:r>
              <a:rPr lang="zh-CN" altLang="en-US" kern="0" dirty="0">
                <a:latin typeface="等线" panose="02010600030101010101" pitchFamily="2" charset="-122"/>
                <a:ea typeface="等线" panose="02010600030101010101" pitchFamily="2" charset="-122"/>
              </a:rPr>
              <a:t>例</a:t>
            </a:r>
            <a:r>
              <a:rPr lang="en-US" altLang="zh-CN" kern="0" dirty="0">
                <a:latin typeface="等线" panose="02010600030101010101" pitchFamily="2" charset="-122"/>
                <a:ea typeface="等线" panose="02010600030101010101" pitchFamily="2" charset="-122"/>
              </a:rPr>
              <a:t>1</a:t>
            </a:r>
            <a:r>
              <a:rPr lang="zh-CN" altLang="en-US" kern="0" dirty="0">
                <a:latin typeface="等线" panose="02010600030101010101" pitchFamily="2" charset="-122"/>
                <a:ea typeface="等线" panose="02010600030101010101" pitchFamily="2" charset="-122"/>
              </a:rPr>
              <a:t>：两个具有</a:t>
            </a:r>
            <a:r>
              <a:rPr lang="en-US" altLang="zh-CN" kern="0" dirty="0">
                <a:latin typeface="等线" panose="02010600030101010101" pitchFamily="2" charset="-122"/>
                <a:ea typeface="等线" panose="02010600030101010101" pitchFamily="2" charset="-122"/>
              </a:rPr>
              <a:t>n</a:t>
            </a:r>
            <a:r>
              <a:rPr lang="zh-CN" altLang="en-US" kern="0" dirty="0">
                <a:latin typeface="等线" panose="02010600030101010101" pitchFamily="2" charset="-122"/>
                <a:ea typeface="等线" panose="02010600030101010101" pitchFamily="2" charset="-122"/>
              </a:rPr>
              <a:t>个元素的数组进行相加：</a:t>
            </a:r>
          </a:p>
          <a:p>
            <a:pPr lvl="1">
              <a:lnSpc>
                <a:spcPct val="125000"/>
              </a:lnSpc>
              <a:spcBef>
                <a:spcPts val="0"/>
              </a:spcBef>
            </a:pPr>
            <a:r>
              <a:rPr lang="en-US" altLang="zh-CN" kern="0" dirty="0">
                <a:latin typeface="等线" panose="02010600030101010101" pitchFamily="2" charset="-122"/>
                <a:ea typeface="等线" panose="02010600030101010101" pitchFamily="2" charset="-122"/>
              </a:rPr>
              <a:t>A[ ] = B[ ] + C[ ];</a:t>
            </a:r>
          </a:p>
          <a:p>
            <a:pPr>
              <a:lnSpc>
                <a:spcPct val="125000"/>
              </a:lnSpc>
              <a:spcBef>
                <a:spcPts val="0"/>
              </a:spcBef>
            </a:pPr>
            <a:r>
              <a:rPr lang="zh-CN" altLang="en-US" kern="0" dirty="0">
                <a:latin typeface="等线" panose="02010600030101010101" pitchFamily="2" charset="-122"/>
                <a:ea typeface="等线" panose="02010600030101010101" pitchFamily="2" charset="-122"/>
              </a:rPr>
              <a:t>相应的串行代码可写为：</a:t>
            </a:r>
          </a:p>
          <a:p>
            <a:pPr marL="400050" lvl="1" indent="0">
              <a:lnSpc>
                <a:spcPct val="125000"/>
              </a:lnSpc>
              <a:spcBef>
                <a:spcPts val="0"/>
              </a:spcBef>
              <a:buNone/>
            </a:pPr>
            <a:r>
              <a:rPr lang="zh-CN" altLang="en-US" kern="0" dirty="0">
                <a:latin typeface="等线" panose="02010600030101010101" pitchFamily="2" charset="-122"/>
                <a:ea typeface="等线" panose="02010600030101010101" pitchFamily="2" charset="-122"/>
              </a:rPr>
              <a:t> </a:t>
            </a:r>
            <a:r>
              <a:rPr lang="en-US" altLang="zh-CN" kern="0" dirty="0">
                <a:latin typeface="等线" panose="02010600030101010101" pitchFamily="2" charset="-122"/>
                <a:ea typeface="等线" panose="02010600030101010101" pitchFamily="2" charset="-122"/>
              </a:rPr>
              <a:t>for  (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 0;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&lt; n;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a:t>
            </a:r>
          </a:p>
          <a:p>
            <a:pPr marL="400050" lvl="1" indent="0">
              <a:lnSpc>
                <a:spcPct val="125000"/>
              </a:lnSpc>
              <a:spcBef>
                <a:spcPts val="0"/>
              </a:spcBef>
              <a:buNone/>
            </a:pPr>
            <a:r>
              <a:rPr lang="en-US" altLang="zh-CN" kern="0" dirty="0">
                <a:latin typeface="等线" panose="02010600030101010101" pitchFamily="2" charset="-122"/>
                <a:ea typeface="等线" panose="02010600030101010101" pitchFamily="2" charset="-122"/>
              </a:rPr>
              <a:t>	A[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 = B[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 + C[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 </a:t>
            </a:r>
          </a:p>
          <a:p>
            <a:pPr>
              <a:lnSpc>
                <a:spcPct val="125000"/>
              </a:lnSpc>
              <a:spcBef>
                <a:spcPts val="0"/>
              </a:spcBef>
            </a:pPr>
            <a:r>
              <a:rPr lang="zh-CN" altLang="en-US" kern="0" dirty="0">
                <a:latin typeface="等线" panose="02010600030101010101" pitchFamily="2" charset="-122"/>
                <a:ea typeface="等线" panose="02010600030101010101" pitchFamily="2" charset="-122"/>
              </a:rPr>
              <a:t>我们可以看出语句 </a:t>
            </a:r>
            <a:r>
              <a:rPr lang="en-US" altLang="zh-CN" kern="0" dirty="0">
                <a:latin typeface="等线" panose="02010600030101010101" pitchFamily="2" charset="-122"/>
                <a:ea typeface="等线" panose="02010600030101010101" pitchFamily="2" charset="-122"/>
              </a:rPr>
              <a:t>A[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 = B[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 + C[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 </a:t>
            </a:r>
            <a:r>
              <a:rPr lang="zh-CN" altLang="en-US" kern="0" dirty="0">
                <a:latin typeface="等线" panose="02010600030101010101" pitchFamily="2" charset="-122"/>
                <a:ea typeface="等线" panose="02010600030101010101" pitchFamily="2" charset="-122"/>
              </a:rPr>
              <a:t>可以同时放在不同的处理机上执行，当处理机的个数为 </a:t>
            </a:r>
            <a:r>
              <a:rPr lang="en-US" altLang="zh-CN" kern="0" dirty="0">
                <a:latin typeface="等线" panose="02010600030101010101" pitchFamily="2" charset="-122"/>
                <a:ea typeface="等线" panose="02010600030101010101" pitchFamily="2" charset="-122"/>
              </a:rPr>
              <a:t>n </a:t>
            </a:r>
            <a:r>
              <a:rPr lang="zh-CN" altLang="en-US" kern="0" dirty="0">
                <a:latin typeface="等线" panose="02010600030101010101" pitchFamily="2" charset="-122"/>
                <a:ea typeface="等线" panose="02010600030101010101" pitchFamily="2" charset="-122"/>
              </a:rPr>
              <a:t>时，第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a:t>
            </a:r>
            <a:r>
              <a:rPr lang="zh-CN" altLang="en-US" kern="0" dirty="0">
                <a:latin typeface="等线" panose="02010600030101010101" pitchFamily="2" charset="-122"/>
                <a:ea typeface="等线" panose="02010600030101010101" pitchFamily="2" charset="-122"/>
              </a:rPr>
              <a:t>个处理机只需计算：</a:t>
            </a:r>
            <a:endParaRPr lang="en-US" altLang="zh-CN" kern="0" dirty="0">
              <a:latin typeface="等线" panose="02010600030101010101" pitchFamily="2" charset="-122"/>
              <a:ea typeface="等线" panose="02010600030101010101" pitchFamily="2" charset="-122"/>
            </a:endParaRPr>
          </a:p>
          <a:p>
            <a:pPr lvl="1">
              <a:lnSpc>
                <a:spcPct val="125000"/>
              </a:lnSpc>
              <a:spcBef>
                <a:spcPts val="0"/>
              </a:spcBef>
            </a:pPr>
            <a:r>
              <a:rPr lang="en-US" altLang="zh-CN" kern="0" dirty="0">
                <a:latin typeface="等线" panose="02010600030101010101" pitchFamily="2" charset="-122"/>
                <a:ea typeface="等线" panose="02010600030101010101" pitchFamily="2" charset="-122"/>
              </a:rPr>
              <a:t>A[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 = B[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 + C[ </a:t>
            </a:r>
            <a:r>
              <a:rPr lang="en-US" altLang="zh-CN" kern="0" dirty="0" err="1">
                <a:latin typeface="等线" panose="02010600030101010101" pitchFamily="2" charset="-122"/>
                <a:ea typeface="等线" panose="02010600030101010101" pitchFamily="2" charset="-122"/>
              </a:rPr>
              <a:t>i</a:t>
            </a:r>
            <a:r>
              <a:rPr lang="en-US" altLang="zh-CN" kern="0" dirty="0">
                <a:latin typeface="等线" panose="02010600030101010101" pitchFamily="2" charset="-122"/>
                <a:ea typeface="等线" panose="02010600030101010101" pitchFamily="2" charset="-122"/>
              </a:rPr>
              <a:t> ]</a:t>
            </a:r>
            <a:endParaRPr lang="zh-CN" altLang="en-US" kern="0" dirty="0">
              <a:solidFill>
                <a:srgbClr val="99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658928077"/>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a:ln w="12700"/>
        </p:spPr>
        <p:txBody>
          <a:bodyPr vert="horz" wrap="square" lIns="90487" tIns="44450" rIns="90487" bIns="44450" anchor="ctr"/>
          <a:lstStyle/>
          <a:p>
            <a:r>
              <a:rPr lang="zh-CN" altLang="en-US" dirty="0">
                <a:latin typeface="等线" panose="02010600030101010101" pitchFamily="2" charset="-122"/>
                <a:ea typeface="等线" panose="02010600030101010101" pitchFamily="2" charset="-122"/>
              </a:rPr>
              <a:t>数据并行</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数组相加</a:t>
            </a:r>
            <a:endParaRPr lang="en-US" altLang="zh-CN" dirty="0">
              <a:latin typeface="等线" panose="02010600030101010101" pitchFamily="2" charset="-122"/>
              <a:ea typeface="等线" panose="02010600030101010101" pitchFamily="2" charset="-122"/>
            </a:endParaRPr>
          </a:p>
        </p:txBody>
      </p:sp>
      <p:sp>
        <p:nvSpPr>
          <p:cNvPr id="3" name="Text Box 4">
            <a:extLst>
              <a:ext uri="{FF2B5EF4-FFF2-40B4-BE49-F238E27FC236}">
                <a16:creationId xmlns:a16="http://schemas.microsoft.com/office/drawing/2014/main" id="{79C4C930-CCA8-F5CA-67E9-4B16EE8A5816}"/>
              </a:ext>
            </a:extLst>
          </p:cNvPr>
          <p:cNvSpPr txBox="1">
            <a:spLocks noChangeArrowheads="1"/>
          </p:cNvSpPr>
          <p:nvPr/>
        </p:nvSpPr>
        <p:spPr bwMode="auto">
          <a:xfrm>
            <a:off x="2395538" y="1412875"/>
            <a:ext cx="4035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zh-CN" altLang="en-US" sz="2000" b="1">
                <a:latin typeface="等线" panose="02010600030101010101" pitchFamily="2" charset="-122"/>
                <a:ea typeface="等线" panose="02010600030101010101" pitchFamily="2" charset="-122"/>
              </a:rPr>
              <a:t>语句 </a:t>
            </a:r>
            <a:r>
              <a:rPr kumimoji="1" lang="en-US" altLang="zh-CN" sz="2000" b="1">
                <a:latin typeface="等线" panose="02010600030101010101" pitchFamily="2" charset="-122"/>
                <a:ea typeface="等线" panose="02010600030101010101" pitchFamily="2" charset="-122"/>
              </a:rPr>
              <a:t>A[ ] = B[ ] + C[ ]; </a:t>
            </a:r>
          </a:p>
        </p:txBody>
      </p:sp>
      <p:grpSp>
        <p:nvGrpSpPr>
          <p:cNvPr id="4" name="Group 16">
            <a:extLst>
              <a:ext uri="{FF2B5EF4-FFF2-40B4-BE49-F238E27FC236}">
                <a16:creationId xmlns:a16="http://schemas.microsoft.com/office/drawing/2014/main" id="{101C9737-A9B3-E971-9904-3806F32C9E5B}"/>
              </a:ext>
            </a:extLst>
          </p:cNvPr>
          <p:cNvGrpSpPr>
            <a:grpSpLocks/>
          </p:cNvGrpSpPr>
          <p:nvPr/>
        </p:nvGrpSpPr>
        <p:grpSpPr bwMode="auto">
          <a:xfrm>
            <a:off x="1447800" y="1981200"/>
            <a:ext cx="5943600" cy="1219200"/>
            <a:chOff x="912" y="1248"/>
            <a:chExt cx="3744" cy="768"/>
          </a:xfrm>
        </p:grpSpPr>
        <p:sp>
          <p:nvSpPr>
            <p:cNvPr id="5" name="Line 5">
              <a:extLst>
                <a:ext uri="{FF2B5EF4-FFF2-40B4-BE49-F238E27FC236}">
                  <a16:creationId xmlns:a16="http://schemas.microsoft.com/office/drawing/2014/main" id="{06FC1659-8043-88FA-1D6B-3B8860CE1CDA}"/>
                </a:ext>
              </a:extLst>
            </p:cNvPr>
            <p:cNvSpPr>
              <a:spLocks noChangeShapeType="1"/>
            </p:cNvSpPr>
            <p:nvPr/>
          </p:nvSpPr>
          <p:spPr bwMode="auto">
            <a:xfrm>
              <a:off x="2784" y="1248"/>
              <a:ext cx="0" cy="384"/>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6" name="Line 6">
              <a:extLst>
                <a:ext uri="{FF2B5EF4-FFF2-40B4-BE49-F238E27FC236}">
                  <a16:creationId xmlns:a16="http://schemas.microsoft.com/office/drawing/2014/main" id="{D3AE0887-8D7C-AFDD-D4AF-03FC9DAA09B9}"/>
                </a:ext>
              </a:extLst>
            </p:cNvPr>
            <p:cNvSpPr>
              <a:spLocks noChangeShapeType="1"/>
            </p:cNvSpPr>
            <p:nvPr/>
          </p:nvSpPr>
          <p:spPr bwMode="auto">
            <a:xfrm>
              <a:off x="912" y="1632"/>
              <a:ext cx="37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7" name="Line 7">
              <a:extLst>
                <a:ext uri="{FF2B5EF4-FFF2-40B4-BE49-F238E27FC236}">
                  <a16:creationId xmlns:a16="http://schemas.microsoft.com/office/drawing/2014/main" id="{4280615F-FD2B-4D8E-1B3C-75256A6DBF72}"/>
                </a:ext>
              </a:extLst>
            </p:cNvPr>
            <p:cNvSpPr>
              <a:spLocks noChangeShapeType="1"/>
            </p:cNvSpPr>
            <p:nvPr/>
          </p:nvSpPr>
          <p:spPr bwMode="auto">
            <a:xfrm>
              <a:off x="2400" y="1632"/>
              <a:ext cx="0" cy="384"/>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8" name="Line 9">
              <a:extLst>
                <a:ext uri="{FF2B5EF4-FFF2-40B4-BE49-F238E27FC236}">
                  <a16:creationId xmlns:a16="http://schemas.microsoft.com/office/drawing/2014/main" id="{862D9630-6DEA-570E-39A9-E1E16FD57B64}"/>
                </a:ext>
              </a:extLst>
            </p:cNvPr>
            <p:cNvSpPr>
              <a:spLocks noChangeShapeType="1"/>
            </p:cNvSpPr>
            <p:nvPr/>
          </p:nvSpPr>
          <p:spPr bwMode="auto">
            <a:xfrm>
              <a:off x="4656" y="1632"/>
              <a:ext cx="0" cy="384"/>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9" name="Line 10">
              <a:extLst>
                <a:ext uri="{FF2B5EF4-FFF2-40B4-BE49-F238E27FC236}">
                  <a16:creationId xmlns:a16="http://schemas.microsoft.com/office/drawing/2014/main" id="{C909D834-2F68-57F7-C1D4-FAA7483428E4}"/>
                </a:ext>
              </a:extLst>
            </p:cNvPr>
            <p:cNvSpPr>
              <a:spLocks noChangeShapeType="1"/>
            </p:cNvSpPr>
            <p:nvPr/>
          </p:nvSpPr>
          <p:spPr bwMode="auto">
            <a:xfrm>
              <a:off x="912" y="1632"/>
              <a:ext cx="0" cy="384"/>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grpSp>
      <p:grpSp>
        <p:nvGrpSpPr>
          <p:cNvPr id="10" name="Group 23">
            <a:extLst>
              <a:ext uri="{FF2B5EF4-FFF2-40B4-BE49-F238E27FC236}">
                <a16:creationId xmlns:a16="http://schemas.microsoft.com/office/drawing/2014/main" id="{B160BB8D-29FE-42EA-260B-E67D4C433292}"/>
              </a:ext>
            </a:extLst>
          </p:cNvPr>
          <p:cNvGrpSpPr>
            <a:grpSpLocks/>
          </p:cNvGrpSpPr>
          <p:nvPr/>
        </p:nvGrpSpPr>
        <p:grpSpPr bwMode="auto">
          <a:xfrm>
            <a:off x="1447800" y="3771900"/>
            <a:ext cx="5943600" cy="1219200"/>
            <a:chOff x="912" y="2376"/>
            <a:chExt cx="3744" cy="768"/>
          </a:xfrm>
        </p:grpSpPr>
        <p:sp>
          <p:nvSpPr>
            <p:cNvPr id="11" name="Line 18">
              <a:extLst>
                <a:ext uri="{FF2B5EF4-FFF2-40B4-BE49-F238E27FC236}">
                  <a16:creationId xmlns:a16="http://schemas.microsoft.com/office/drawing/2014/main" id="{A7312C29-C8BC-3F97-A654-4EFDDBDC7695}"/>
                </a:ext>
              </a:extLst>
            </p:cNvPr>
            <p:cNvSpPr>
              <a:spLocks noChangeShapeType="1"/>
            </p:cNvSpPr>
            <p:nvPr/>
          </p:nvSpPr>
          <p:spPr bwMode="auto">
            <a:xfrm flipV="1">
              <a:off x="2784" y="2760"/>
              <a:ext cx="0" cy="384"/>
            </a:xfrm>
            <a:prstGeom prst="line">
              <a:avLst/>
            </a:prstGeom>
            <a:noFill/>
            <a:ln w="1905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12" name="Line 19">
              <a:extLst>
                <a:ext uri="{FF2B5EF4-FFF2-40B4-BE49-F238E27FC236}">
                  <a16:creationId xmlns:a16="http://schemas.microsoft.com/office/drawing/2014/main" id="{444AD92A-69C3-A74F-8B08-CA1F1AA98834}"/>
                </a:ext>
              </a:extLst>
            </p:cNvPr>
            <p:cNvSpPr>
              <a:spLocks noChangeShapeType="1"/>
            </p:cNvSpPr>
            <p:nvPr/>
          </p:nvSpPr>
          <p:spPr bwMode="auto">
            <a:xfrm flipV="1">
              <a:off x="912" y="2760"/>
              <a:ext cx="37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13" name="Line 20">
              <a:extLst>
                <a:ext uri="{FF2B5EF4-FFF2-40B4-BE49-F238E27FC236}">
                  <a16:creationId xmlns:a16="http://schemas.microsoft.com/office/drawing/2014/main" id="{D79A1986-093C-619E-7AC6-9B25DCBB149F}"/>
                </a:ext>
              </a:extLst>
            </p:cNvPr>
            <p:cNvSpPr>
              <a:spLocks noChangeShapeType="1"/>
            </p:cNvSpPr>
            <p:nvPr/>
          </p:nvSpPr>
          <p:spPr bwMode="auto">
            <a:xfrm flipV="1">
              <a:off x="2400" y="2376"/>
              <a:ext cx="0" cy="384"/>
            </a:xfrm>
            <a:prstGeom prst="line">
              <a:avLst/>
            </a:prstGeom>
            <a:noFill/>
            <a:ln w="1905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14" name="Line 21">
              <a:extLst>
                <a:ext uri="{FF2B5EF4-FFF2-40B4-BE49-F238E27FC236}">
                  <a16:creationId xmlns:a16="http://schemas.microsoft.com/office/drawing/2014/main" id="{C763C5FE-5980-2F5F-A23D-DAAF29195DF9}"/>
                </a:ext>
              </a:extLst>
            </p:cNvPr>
            <p:cNvSpPr>
              <a:spLocks noChangeShapeType="1"/>
            </p:cNvSpPr>
            <p:nvPr/>
          </p:nvSpPr>
          <p:spPr bwMode="auto">
            <a:xfrm flipV="1">
              <a:off x="4656" y="2376"/>
              <a:ext cx="0" cy="384"/>
            </a:xfrm>
            <a:prstGeom prst="line">
              <a:avLst/>
            </a:prstGeom>
            <a:noFill/>
            <a:ln w="1905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sp>
          <p:nvSpPr>
            <p:cNvPr id="15" name="Line 22">
              <a:extLst>
                <a:ext uri="{FF2B5EF4-FFF2-40B4-BE49-F238E27FC236}">
                  <a16:creationId xmlns:a16="http://schemas.microsoft.com/office/drawing/2014/main" id="{A45242BD-F8CB-A938-CF49-12ADC69B420C}"/>
                </a:ext>
              </a:extLst>
            </p:cNvPr>
            <p:cNvSpPr>
              <a:spLocks noChangeShapeType="1"/>
            </p:cNvSpPr>
            <p:nvPr/>
          </p:nvSpPr>
          <p:spPr bwMode="auto">
            <a:xfrm flipV="1">
              <a:off x="912" y="2376"/>
              <a:ext cx="0" cy="384"/>
            </a:xfrm>
            <a:prstGeom prst="line">
              <a:avLst/>
            </a:prstGeom>
            <a:noFill/>
            <a:ln w="1905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等线" panose="02010600030101010101" pitchFamily="2" charset="-122"/>
                <a:ea typeface="等线" panose="02010600030101010101" pitchFamily="2" charset="-122"/>
              </a:endParaRPr>
            </a:p>
          </p:txBody>
        </p:sp>
      </p:grpSp>
      <p:grpSp>
        <p:nvGrpSpPr>
          <p:cNvPr id="16" name="Group 29">
            <a:extLst>
              <a:ext uri="{FF2B5EF4-FFF2-40B4-BE49-F238E27FC236}">
                <a16:creationId xmlns:a16="http://schemas.microsoft.com/office/drawing/2014/main" id="{A0813DE4-BDF3-4EA1-1870-9F01119711D4}"/>
              </a:ext>
            </a:extLst>
          </p:cNvPr>
          <p:cNvGrpSpPr>
            <a:grpSpLocks/>
          </p:cNvGrpSpPr>
          <p:nvPr/>
        </p:nvGrpSpPr>
        <p:grpSpPr bwMode="auto">
          <a:xfrm>
            <a:off x="304800" y="2743200"/>
            <a:ext cx="8572500" cy="1016000"/>
            <a:chOff x="192" y="1728"/>
            <a:chExt cx="5400" cy="640"/>
          </a:xfrm>
        </p:grpSpPr>
        <p:sp>
          <p:nvSpPr>
            <p:cNvPr id="17" name="Text Box 12">
              <a:extLst>
                <a:ext uri="{FF2B5EF4-FFF2-40B4-BE49-F238E27FC236}">
                  <a16:creationId xmlns:a16="http://schemas.microsoft.com/office/drawing/2014/main" id="{C9DAFA88-4CBA-71E1-E4E2-C289375B9E0D}"/>
                </a:ext>
              </a:extLst>
            </p:cNvPr>
            <p:cNvSpPr txBox="1">
              <a:spLocks noChangeArrowheads="1"/>
            </p:cNvSpPr>
            <p:nvPr/>
          </p:nvSpPr>
          <p:spPr bwMode="auto">
            <a:xfrm>
              <a:off x="192" y="2028"/>
              <a:ext cx="1440" cy="34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2000" b="1">
                  <a:solidFill>
                    <a:schemeClr val="folHlink"/>
                  </a:solidFill>
                  <a:latin typeface="等线" panose="02010600030101010101" pitchFamily="2" charset="-122"/>
                  <a:ea typeface="等线" panose="02010600030101010101" pitchFamily="2" charset="-122"/>
                </a:rPr>
                <a:t>A[0] = B[0] + C[0];</a:t>
              </a:r>
            </a:p>
          </p:txBody>
        </p:sp>
        <p:sp>
          <p:nvSpPr>
            <p:cNvPr id="18" name="Text Box 13">
              <a:extLst>
                <a:ext uri="{FF2B5EF4-FFF2-40B4-BE49-F238E27FC236}">
                  <a16:creationId xmlns:a16="http://schemas.microsoft.com/office/drawing/2014/main" id="{AAC893FD-2200-2349-00DE-5E8D242D15E4}"/>
                </a:ext>
              </a:extLst>
            </p:cNvPr>
            <p:cNvSpPr txBox="1">
              <a:spLocks noChangeArrowheads="1"/>
            </p:cNvSpPr>
            <p:nvPr/>
          </p:nvSpPr>
          <p:spPr bwMode="auto">
            <a:xfrm>
              <a:off x="1680" y="2028"/>
              <a:ext cx="1440" cy="34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2000" b="1">
                  <a:solidFill>
                    <a:schemeClr val="folHlink"/>
                  </a:solidFill>
                  <a:latin typeface="等线" panose="02010600030101010101" pitchFamily="2" charset="-122"/>
                  <a:ea typeface="等线" panose="02010600030101010101" pitchFamily="2" charset="-122"/>
                </a:rPr>
                <a:t>A[1] = B[1] + C[1];</a:t>
              </a:r>
            </a:p>
          </p:txBody>
        </p:sp>
        <p:sp>
          <p:nvSpPr>
            <p:cNvPr id="19" name="Text Box 14">
              <a:extLst>
                <a:ext uri="{FF2B5EF4-FFF2-40B4-BE49-F238E27FC236}">
                  <a16:creationId xmlns:a16="http://schemas.microsoft.com/office/drawing/2014/main" id="{6B47A025-518C-BD89-2D56-EB45EEF36647}"/>
                </a:ext>
              </a:extLst>
            </p:cNvPr>
            <p:cNvSpPr txBox="1">
              <a:spLocks noChangeArrowheads="1"/>
            </p:cNvSpPr>
            <p:nvPr/>
          </p:nvSpPr>
          <p:spPr bwMode="auto">
            <a:xfrm>
              <a:off x="3648" y="2028"/>
              <a:ext cx="1944" cy="34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2000" b="1" dirty="0">
                  <a:solidFill>
                    <a:schemeClr val="folHlink"/>
                  </a:solidFill>
                  <a:latin typeface="等线" panose="02010600030101010101" pitchFamily="2" charset="-122"/>
                  <a:ea typeface="等线" panose="02010600030101010101" pitchFamily="2" charset="-122"/>
                </a:rPr>
                <a:t>A[n-1] = B[n-1] + C[n-1];</a:t>
              </a:r>
            </a:p>
          </p:txBody>
        </p:sp>
        <p:sp>
          <p:nvSpPr>
            <p:cNvPr id="20" name="Text Box 15">
              <a:extLst>
                <a:ext uri="{FF2B5EF4-FFF2-40B4-BE49-F238E27FC236}">
                  <a16:creationId xmlns:a16="http://schemas.microsoft.com/office/drawing/2014/main" id="{83D19AB3-3863-93E0-7E71-62EC81135892}"/>
                </a:ext>
              </a:extLst>
            </p:cNvPr>
            <p:cNvSpPr txBox="1">
              <a:spLocks noChangeArrowheads="1"/>
            </p:cNvSpPr>
            <p:nvPr/>
          </p:nvSpPr>
          <p:spPr bwMode="auto">
            <a:xfrm>
              <a:off x="3228" y="1920"/>
              <a:ext cx="3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2000" b="1">
                  <a:solidFill>
                    <a:schemeClr val="folHlink"/>
                  </a:solidFill>
                  <a:latin typeface="等线" panose="02010600030101010101" pitchFamily="2" charset="-122"/>
                  <a:ea typeface="等线" panose="02010600030101010101" pitchFamily="2" charset="-122"/>
                </a:rPr>
                <a:t>…</a:t>
              </a:r>
            </a:p>
          </p:txBody>
        </p:sp>
        <p:sp>
          <p:nvSpPr>
            <p:cNvPr id="21" name="Text Box 24">
              <a:extLst>
                <a:ext uri="{FF2B5EF4-FFF2-40B4-BE49-F238E27FC236}">
                  <a16:creationId xmlns:a16="http://schemas.microsoft.com/office/drawing/2014/main" id="{B8BF1648-5016-2DC5-1AE3-8571E471C568}"/>
                </a:ext>
              </a:extLst>
            </p:cNvPr>
            <p:cNvSpPr txBox="1">
              <a:spLocks noChangeArrowheads="1"/>
            </p:cNvSpPr>
            <p:nvPr/>
          </p:nvSpPr>
          <p:spPr bwMode="auto">
            <a:xfrm>
              <a:off x="288" y="1728"/>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1800" b="1">
                  <a:solidFill>
                    <a:schemeClr val="folHlink"/>
                  </a:solidFill>
                  <a:latin typeface="等线" panose="02010600030101010101" pitchFamily="2" charset="-122"/>
                  <a:ea typeface="等线" panose="02010600030101010101" pitchFamily="2" charset="-122"/>
                </a:rPr>
                <a:t>P</a:t>
              </a:r>
              <a:r>
                <a:rPr kumimoji="1" lang="en-US" altLang="zh-CN" sz="1800" b="1" baseline="-25000">
                  <a:solidFill>
                    <a:schemeClr val="folHlink"/>
                  </a:solidFill>
                  <a:latin typeface="等线" panose="02010600030101010101" pitchFamily="2" charset="-122"/>
                  <a:ea typeface="等线" panose="02010600030101010101" pitchFamily="2" charset="-122"/>
                </a:rPr>
                <a:t>0</a:t>
              </a:r>
            </a:p>
          </p:txBody>
        </p:sp>
        <p:sp>
          <p:nvSpPr>
            <p:cNvPr id="22" name="Text Box 25">
              <a:extLst>
                <a:ext uri="{FF2B5EF4-FFF2-40B4-BE49-F238E27FC236}">
                  <a16:creationId xmlns:a16="http://schemas.microsoft.com/office/drawing/2014/main" id="{3F24BAAA-70D2-FF5E-8E0C-54897B4723BE}"/>
                </a:ext>
              </a:extLst>
            </p:cNvPr>
            <p:cNvSpPr txBox="1">
              <a:spLocks noChangeArrowheads="1"/>
            </p:cNvSpPr>
            <p:nvPr/>
          </p:nvSpPr>
          <p:spPr bwMode="auto">
            <a:xfrm>
              <a:off x="1776" y="1728"/>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1800" b="1">
                  <a:solidFill>
                    <a:schemeClr val="folHlink"/>
                  </a:solidFill>
                  <a:latin typeface="等线" panose="02010600030101010101" pitchFamily="2" charset="-122"/>
                  <a:ea typeface="等线" panose="02010600030101010101" pitchFamily="2" charset="-122"/>
                </a:rPr>
                <a:t>P</a:t>
              </a:r>
              <a:r>
                <a:rPr kumimoji="1" lang="en-US" altLang="zh-CN" sz="1800" b="1" baseline="-25000">
                  <a:solidFill>
                    <a:schemeClr val="folHlink"/>
                  </a:solidFill>
                  <a:latin typeface="等线" panose="02010600030101010101" pitchFamily="2" charset="-122"/>
                  <a:ea typeface="等线" panose="02010600030101010101" pitchFamily="2" charset="-122"/>
                </a:rPr>
                <a:t>1</a:t>
              </a:r>
            </a:p>
          </p:txBody>
        </p:sp>
        <p:sp>
          <p:nvSpPr>
            <p:cNvPr id="23" name="Text Box 26">
              <a:extLst>
                <a:ext uri="{FF2B5EF4-FFF2-40B4-BE49-F238E27FC236}">
                  <a16:creationId xmlns:a16="http://schemas.microsoft.com/office/drawing/2014/main" id="{879461B2-B332-3FCC-D365-4562FFD98066}"/>
                </a:ext>
              </a:extLst>
            </p:cNvPr>
            <p:cNvSpPr txBox="1">
              <a:spLocks noChangeArrowheads="1"/>
            </p:cNvSpPr>
            <p:nvPr/>
          </p:nvSpPr>
          <p:spPr bwMode="auto">
            <a:xfrm>
              <a:off x="3888" y="1728"/>
              <a:ext cx="5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Rounded MT Bold" panose="020F0704030504030204" pitchFamily="34" charset="0"/>
                  <a:ea typeface="华文新魏" panose="02010800040101010101" pitchFamily="2" charset="-122"/>
                </a:defRPr>
              </a:lvl1pPr>
              <a:lvl2pPr marL="742950" indent="-285750" eaLnBrk="0" hangingPunct="0">
                <a:defRPr>
                  <a:solidFill>
                    <a:schemeClr val="tx1"/>
                  </a:solidFill>
                  <a:latin typeface="Arial Rounded MT Bold" panose="020F0704030504030204" pitchFamily="34" charset="0"/>
                  <a:ea typeface="华文新魏" panose="02010800040101010101" pitchFamily="2" charset="-122"/>
                </a:defRPr>
              </a:lvl2pPr>
              <a:lvl3pPr marL="1143000" indent="-228600" eaLnBrk="0" hangingPunct="0">
                <a:defRPr>
                  <a:solidFill>
                    <a:schemeClr val="tx1"/>
                  </a:solidFill>
                  <a:latin typeface="Arial Rounded MT Bold" panose="020F0704030504030204" pitchFamily="34" charset="0"/>
                  <a:ea typeface="华文新魏" panose="02010800040101010101" pitchFamily="2" charset="-122"/>
                </a:defRPr>
              </a:lvl3pPr>
              <a:lvl4pPr marL="1600200" indent="-228600" eaLnBrk="0" hangingPunct="0">
                <a:defRPr>
                  <a:solidFill>
                    <a:schemeClr val="tx1"/>
                  </a:solidFill>
                  <a:latin typeface="Arial Rounded MT Bold" panose="020F0704030504030204" pitchFamily="34" charset="0"/>
                  <a:ea typeface="华文新魏" panose="02010800040101010101" pitchFamily="2" charset="-122"/>
                </a:defRPr>
              </a:lvl4pPr>
              <a:lvl5pPr marL="2057400" indent="-228600" eaLnBrk="0" hangingPunct="0">
                <a:defRPr>
                  <a:solidFill>
                    <a:schemeClr val="tx1"/>
                  </a:solidFill>
                  <a:latin typeface="Arial Rounded MT Bold" panose="020F070403050403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Rounded MT Bold" panose="020F0704030504030204" pitchFamily="34" charset="0"/>
                  <a:ea typeface="华文新魏" panose="02010800040101010101" pitchFamily="2" charset="-122"/>
                </a:defRPr>
              </a:lvl9pPr>
            </a:lstStyle>
            <a:p>
              <a:pPr algn="ctr" eaLnBrk="1" hangingPunct="1">
                <a:spcBef>
                  <a:spcPct val="50000"/>
                </a:spcBef>
              </a:pPr>
              <a:r>
                <a:rPr kumimoji="1" lang="en-US" altLang="zh-CN" sz="1800" b="1">
                  <a:solidFill>
                    <a:schemeClr val="folHlink"/>
                  </a:solidFill>
                  <a:latin typeface="等线" panose="02010600030101010101" pitchFamily="2" charset="-122"/>
                  <a:ea typeface="等线" panose="02010600030101010101" pitchFamily="2" charset="-122"/>
                </a:rPr>
                <a:t>P</a:t>
              </a:r>
              <a:r>
                <a:rPr kumimoji="1" lang="en-US" altLang="zh-CN" sz="1800" b="1" baseline="-25000">
                  <a:solidFill>
                    <a:schemeClr val="folHlink"/>
                  </a:solidFill>
                  <a:latin typeface="等线" panose="02010600030101010101" pitchFamily="2" charset="-122"/>
                  <a:ea typeface="等线" panose="02010600030101010101" pitchFamily="2" charset="-122"/>
                </a:rPr>
                <a:t>n-1</a:t>
              </a:r>
            </a:p>
          </p:txBody>
        </p:sp>
      </p:grpSp>
    </p:spTree>
    <p:extLst>
      <p:ext uri="{BB962C8B-B14F-4D97-AF65-F5344CB8AC3E}">
        <p14:creationId xmlns:p14="http://schemas.microsoft.com/office/powerpoint/2010/main" val="3259256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par>
                          <p:cTn id="8" fill="hold">
                            <p:stCondLst>
                              <p:cond delay="500"/>
                            </p:stCondLst>
                            <p:childTnLst>
                              <p:par>
                                <p:cTn id="9" presetID="12" presetClass="entr" presetSubtype="1" fill="hold" nodeType="afterEffect">
                                  <p:stCondLst>
                                    <p:cond delay="1000"/>
                                  </p:stCondLst>
                                  <p:childTnLst>
                                    <p:set>
                                      <p:cBhvr>
                                        <p:cTn id="10" dur="1" fill="hold">
                                          <p:stCondLst>
                                            <p:cond delay="0"/>
                                          </p:stCondLst>
                                        </p:cTn>
                                        <p:tgtEl>
                                          <p:spTgt spid="16"/>
                                        </p:tgtEl>
                                        <p:attrNameLst>
                                          <p:attrName>style.visibility</p:attrName>
                                        </p:attrNameLst>
                                      </p:cBhvr>
                                      <p:to>
                                        <p:strVal val="visible"/>
                                      </p:to>
                                    </p:set>
                                    <p:animEffect transition="in" filter="slide(fromTop)">
                                      <p:cBhvr>
                                        <p:cTn id="11" dur="500"/>
                                        <p:tgtEl>
                                          <p:spTgt spid="16"/>
                                        </p:tgtEl>
                                      </p:cBhvr>
                                    </p:animEffect>
                                  </p:childTnLst>
                                </p:cTn>
                              </p:par>
                            </p:childTnLst>
                          </p:cTn>
                        </p:par>
                        <p:par>
                          <p:cTn id="12" fill="hold">
                            <p:stCondLst>
                              <p:cond delay="2000"/>
                            </p:stCondLst>
                            <p:childTnLst>
                              <p:par>
                                <p:cTn id="13" presetID="12" presetClass="entr" presetSubtype="1" fill="hold" nodeType="afterEffect">
                                  <p:stCondLst>
                                    <p:cond delay="2000"/>
                                  </p:stCondLst>
                                  <p:childTnLst>
                                    <p:set>
                                      <p:cBhvr>
                                        <p:cTn id="14" dur="1" fill="hold">
                                          <p:stCondLst>
                                            <p:cond delay="0"/>
                                          </p:stCondLst>
                                        </p:cTn>
                                        <p:tgtEl>
                                          <p:spTgt spid="10"/>
                                        </p:tgtEl>
                                        <p:attrNameLst>
                                          <p:attrName>style.visibility</p:attrName>
                                        </p:attrNameLst>
                                      </p:cBhvr>
                                      <p:to>
                                        <p:strVal val="visible"/>
                                      </p:to>
                                    </p:set>
                                    <p:animEffect transition="in" filter="slide(fromTo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25400">
          <a:solidFill>
            <a:schemeClr val="tx1"/>
          </a:solidFill>
          <a:round/>
        </a:ln>
      </a:spPr>
      <a:bodyPr wrap="none" anchor="ctr">
        <a:spAutoFit/>
      </a:bodyPr>
      <a:lstStyle>
        <a:defPPr>
          <a:defRPr/>
        </a:defPPr>
      </a:lstStyle>
    </a:spDef>
    <a:lnDef>
      <a:spPr bwMode="auto">
        <a:noFill/>
        <a:ln w="12700">
          <a:solidFill>
            <a:srgbClr val="000000"/>
          </a:solidFill>
          <a:miter lim="800000"/>
          <a:headEnd type="none" w="med" len="med"/>
          <a:tailEnd type="triangl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template2007</Template>
  <TotalTime>1179</TotalTime>
  <Words>12772</Words>
  <Application>Microsoft Office PowerPoint</Application>
  <PresentationFormat>全屏显示(4:3)</PresentationFormat>
  <Paragraphs>1496</Paragraphs>
  <Slides>176</Slides>
  <Notes>16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176</vt:i4>
      </vt:variant>
    </vt:vector>
  </HeadingPairs>
  <TitlesOfParts>
    <vt:vector size="191" baseType="lpstr">
      <vt:lpstr>等线</vt:lpstr>
      <vt:lpstr>黑体</vt:lpstr>
      <vt:lpstr>华文楷体</vt:lpstr>
      <vt:lpstr>华文新魏</vt:lpstr>
      <vt:lpstr>Arial</vt:lpstr>
      <vt:lpstr>Arial Narrow</vt:lpstr>
      <vt:lpstr>Arial Rounded MT Bold</vt:lpstr>
      <vt:lpstr>Calibri</vt:lpstr>
      <vt:lpstr>Comic Sans MS</vt:lpstr>
      <vt:lpstr>Tahoma</vt:lpstr>
      <vt:lpstr>Times New Roman</vt:lpstr>
      <vt:lpstr>Wingdings</vt:lpstr>
      <vt:lpstr>Wingdings 2</vt:lpstr>
      <vt:lpstr>template2007</vt:lpstr>
      <vt:lpstr>Visio</vt:lpstr>
      <vt:lpstr>同步操作设计与实现  2024.10.25</vt:lpstr>
      <vt:lpstr>课程提纲</vt:lpstr>
      <vt:lpstr>进程同步</vt:lpstr>
      <vt:lpstr>进程同步与通信</vt:lpstr>
      <vt:lpstr>共享变量举例</vt:lpstr>
      <vt:lpstr>同步</vt:lpstr>
      <vt:lpstr>同步（实例）</vt:lpstr>
      <vt:lpstr>同步（实例）</vt:lpstr>
      <vt:lpstr>互斥</vt:lpstr>
      <vt:lpstr>访问临界资源应当遵循的准则</vt:lpstr>
      <vt:lpstr>互斥算法</vt:lpstr>
      <vt:lpstr>算法1的思想</vt:lpstr>
      <vt:lpstr>算法1的思想</vt:lpstr>
      <vt:lpstr>算法1存在的问题</vt:lpstr>
      <vt:lpstr>算法2的思想</vt:lpstr>
      <vt:lpstr>算法2的思想</vt:lpstr>
      <vt:lpstr>算法2存在的问题</vt:lpstr>
      <vt:lpstr>算法3的思想</vt:lpstr>
      <vt:lpstr>算法3的思想</vt:lpstr>
      <vt:lpstr>算法3存在的问题</vt:lpstr>
      <vt:lpstr>算法4的思想</vt:lpstr>
      <vt:lpstr>算法4的思想</vt:lpstr>
      <vt:lpstr>算法4的思想</vt:lpstr>
      <vt:lpstr>硬件互斥方法</vt:lpstr>
      <vt:lpstr>禁止中断方法</vt:lpstr>
      <vt:lpstr>开关中断方法的不足</vt:lpstr>
      <vt:lpstr>硬件指令方法</vt:lpstr>
      <vt:lpstr>TS（Test-and-Set）指令</vt:lpstr>
      <vt:lpstr>用TS指令实现进程互斥</vt:lpstr>
      <vt:lpstr>Swap指令（或Exchange指令）</vt:lpstr>
      <vt:lpstr>用Swap指令实现进程互斥</vt:lpstr>
      <vt:lpstr>锁机制</vt:lpstr>
      <vt:lpstr>上锁与开锁原语</vt:lpstr>
      <vt:lpstr>用锁机制实现互斥</vt:lpstr>
      <vt:lpstr>自旋锁</vt:lpstr>
      <vt:lpstr>信号量</vt:lpstr>
      <vt:lpstr>信号量的定义</vt:lpstr>
      <vt:lpstr>信号量的物理含义</vt:lpstr>
      <vt:lpstr>P操作</vt:lpstr>
      <vt:lpstr>V操作</vt:lpstr>
      <vt:lpstr>注意事项</vt:lpstr>
      <vt:lpstr>利用信号量实现互斥</vt:lpstr>
      <vt:lpstr>互斥访问临界区的描述</vt:lpstr>
      <vt:lpstr>互斥信号量的取值范围</vt:lpstr>
      <vt:lpstr>利用信号量实现前趋关系</vt:lpstr>
      <vt:lpstr>方式1</vt:lpstr>
      <vt:lpstr>方式1</vt:lpstr>
      <vt:lpstr>方式1</vt:lpstr>
      <vt:lpstr>方式1</vt:lpstr>
      <vt:lpstr>方式1</vt:lpstr>
      <vt:lpstr>方式1</vt:lpstr>
      <vt:lpstr>方式1</vt:lpstr>
      <vt:lpstr>方式2</vt:lpstr>
      <vt:lpstr>方式2</vt:lpstr>
      <vt:lpstr>方式2</vt:lpstr>
      <vt:lpstr>方式2</vt:lpstr>
      <vt:lpstr>方式2</vt:lpstr>
      <vt:lpstr>方式2</vt:lpstr>
      <vt:lpstr>方式2</vt:lpstr>
      <vt:lpstr>经典进程同步问题</vt:lpstr>
      <vt:lpstr>生产者—消费者问题</vt:lpstr>
      <vt:lpstr>生产者—消费者问题示意图</vt:lpstr>
      <vt:lpstr>用信号量解决生产者—消费者问题</vt:lpstr>
      <vt:lpstr>用信号量解决生产者—消费者问题</vt:lpstr>
      <vt:lpstr>用信号量解决生产者—消费者问题</vt:lpstr>
      <vt:lpstr>读者—写者问题</vt:lpstr>
      <vt:lpstr>读者—写者问题分类</vt:lpstr>
      <vt:lpstr>用信号量解决读者—写者问题</vt:lpstr>
      <vt:lpstr>读者描述</vt:lpstr>
      <vt:lpstr>写者描述</vt:lpstr>
      <vt:lpstr>注意事项</vt:lpstr>
      <vt:lpstr>哲学家进餐问题</vt:lpstr>
      <vt:lpstr>用信号量解决哲学家进餐问题</vt:lpstr>
      <vt:lpstr>第i个哲学家的活动算法描述</vt:lpstr>
      <vt:lpstr>算法描述存在的问题</vt:lpstr>
      <vt:lpstr>管程机制（Monitor）</vt:lpstr>
      <vt:lpstr>管程定义及构成</vt:lpstr>
      <vt:lpstr>管程的基本特性</vt:lpstr>
      <vt:lpstr>条件变量</vt:lpstr>
      <vt:lpstr>用管程解决生产者—消费者问题</vt:lpstr>
      <vt:lpstr>用管程解决生产者—消费者问题</vt:lpstr>
      <vt:lpstr>用管程解决生产者—消费者问题</vt:lpstr>
      <vt:lpstr>利用管程解决哲学家进餐问题</vt:lpstr>
      <vt:lpstr>利用管程解决哲学家进餐问题</vt:lpstr>
      <vt:lpstr>利用管程解决哲学家进餐问题</vt:lpstr>
      <vt:lpstr>同步计算</vt:lpstr>
      <vt:lpstr>同步计算</vt:lpstr>
      <vt:lpstr>障碍同步（Barrier Synchronization）</vt:lpstr>
      <vt:lpstr>障碍同步（Barrier Synchronization）</vt:lpstr>
      <vt:lpstr>障碍同步（Barrier Synchronization）</vt:lpstr>
      <vt:lpstr>障碍同步（Barrier Synchronization）</vt:lpstr>
      <vt:lpstr>障碍同步的实现—集中式计数器</vt:lpstr>
      <vt:lpstr>障碍同步的实现—集中式计数器</vt:lpstr>
      <vt:lpstr>障碍同步的实现—集中式计数器</vt:lpstr>
      <vt:lpstr>障碍同步的实现—树形实现</vt:lpstr>
      <vt:lpstr>障碍同步的实现—树形实现</vt:lpstr>
      <vt:lpstr>同步计算</vt:lpstr>
      <vt:lpstr>数据并行计算</vt:lpstr>
      <vt:lpstr>数据并行—数组相加</vt:lpstr>
      <vt:lpstr>数据并行—数组相加</vt:lpstr>
      <vt:lpstr>数据并行—数组相加</vt:lpstr>
      <vt:lpstr>同步操作的实现</vt:lpstr>
      <vt:lpstr>同步操作的历史</vt:lpstr>
      <vt:lpstr>同步事件的组成</vt:lpstr>
      <vt:lpstr>等待算法</vt:lpstr>
      <vt:lpstr>系统设计人员和用户关注的问题</vt:lpstr>
      <vt:lpstr>设计挑战</vt:lpstr>
      <vt:lpstr>互斥锁：硬件加锁</vt:lpstr>
      <vt:lpstr>简单软件锁实现</vt:lpstr>
      <vt:lpstr>简单软件锁实现—基于硬件原子指令</vt:lpstr>
      <vt:lpstr>简单软件锁的增强</vt:lpstr>
      <vt:lpstr>简单软件锁的另一种实现: LL-SC</vt:lpstr>
      <vt:lpstr>ARM平台的LL-SC同步指令实现</vt:lpstr>
      <vt:lpstr>ARM简介</vt:lpstr>
      <vt:lpstr>ARM 微处理器的应用领域及特点</vt:lpstr>
      <vt:lpstr>ARM 微处理器的特点</vt:lpstr>
      <vt:lpstr>CISC指令集</vt:lpstr>
      <vt:lpstr>RISC指令集</vt:lpstr>
      <vt:lpstr>ARM平台上的LL-SC实现</vt:lpstr>
      <vt:lpstr>ARM平台上的LL-SC实现</vt:lpstr>
      <vt:lpstr>ARM平台上的LL-SC实现</vt:lpstr>
      <vt:lpstr>ARM平台上的LL-SC实现</vt:lpstr>
      <vt:lpstr>ARM平台上的LL-SC实现</vt:lpstr>
      <vt:lpstr>ARM平台上的LL-SC实现</vt:lpstr>
      <vt:lpstr>ARM平台上的LL-SC实现</vt:lpstr>
      <vt:lpstr>ARM平台上的LL-SC实现</vt:lpstr>
      <vt:lpstr>ARM平台上的LL-SC实现</vt:lpstr>
      <vt:lpstr>ARM平台上的LL-SC实现</vt:lpstr>
      <vt:lpstr>ARM平台上的LL-SC实现</vt:lpstr>
      <vt:lpstr>ARM平台上的LL-SC实现</vt:lpstr>
      <vt:lpstr>ARM平台上的LL-SC实现</vt:lpstr>
      <vt:lpstr>ARM平台上的LL-SC实现</vt:lpstr>
      <vt:lpstr>ARM平台上的LL-SC实现</vt:lpstr>
      <vt:lpstr>大规模并行计算系统中的同步实现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事务性内存</vt:lpstr>
      <vt:lpstr>锁存在的问题—性能问题</vt:lpstr>
      <vt:lpstr>锁存在的问题—编程复杂度</vt:lpstr>
      <vt:lpstr>事务内存概况</vt:lpstr>
      <vt:lpstr>事务内存概况</vt:lpstr>
      <vt:lpstr>事务内存属性</vt:lpstr>
      <vt:lpstr>事务内存的构成</vt:lpstr>
      <vt:lpstr>事务冲突</vt:lpstr>
      <vt:lpstr>事务内存实现的基本模型</vt:lpstr>
      <vt:lpstr>事务内存实现的基本模型</vt:lpstr>
      <vt:lpstr>事务内存实现的基本模型</vt:lpstr>
      <vt:lpstr>事务内存实现的基本模型</vt:lpstr>
      <vt:lpstr>事务内存优点小结</vt:lpstr>
      <vt:lpstr>事务内存优点小结</vt:lpstr>
      <vt:lpstr>事务内存优点小结</vt:lpstr>
      <vt:lpstr>事务内存系统的实现方式</vt:lpstr>
      <vt:lpstr>事务内存系统的实现方式</vt:lpstr>
      <vt:lpstr>事务内存系统的实现方式</vt:lpstr>
      <vt:lpstr>事务内存系统的实现方式</vt:lpstr>
      <vt:lpstr>事务内存系统的实现方式</vt:lpstr>
      <vt:lpstr>事务内存系统的实现方式</vt:lpstr>
      <vt:lpstr>事务内存系统的实现方式</vt:lpstr>
      <vt:lpstr>事务内存系统的实现方式</vt:lpstr>
      <vt:lpstr>事务内存系统的实现方式</vt:lpstr>
      <vt:lpstr>事务内存系统的实现方式</vt:lpstr>
      <vt:lpstr>事务内存系统的实现方式</vt:lpstr>
      <vt:lpstr>事务内存系统的实现方式</vt:lpstr>
      <vt:lpstr>事务内存系统的实现方式</vt:lpstr>
      <vt:lpstr>小结</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Fan Yang</cp:lastModifiedBy>
  <cp:revision>2896</cp:revision>
  <cp:lastPrinted>2019-11-12T06:48:16Z</cp:lastPrinted>
  <dcterms:created xsi:type="dcterms:W3CDTF">2019-11-12T06:48:16Z</dcterms:created>
  <dcterms:modified xsi:type="dcterms:W3CDTF">2024-10-23T11:22:33Z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