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0" r:id="rId2"/>
    <p:sldId id="261" r:id="rId3"/>
    <p:sldId id="262" r:id="rId4"/>
    <p:sldId id="263" r:id="rId5"/>
    <p:sldId id="264" r:id="rId6"/>
    <p:sldId id="265" r:id="rId7"/>
    <p:sldId id="266" r:id="rId8"/>
    <p:sldId id="267" r:id="rId9"/>
    <p:sldId id="269" r:id="rId10"/>
    <p:sldId id="271"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3F509-B165-4CB3-83BF-B10442C17C29}" type="datetimeFigureOut">
              <a:rPr lang="zh-CN" altLang="en-US" smtClean="0"/>
              <a:t>2024/10/19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585DA-49AA-495E-913B-4898DA9DA50A}" type="slidenum">
              <a:rPr lang="zh-CN" altLang="en-US" smtClean="0"/>
              <a:t>‹#›</a:t>
            </a:fld>
            <a:endParaRPr lang="zh-CN" altLang="en-US"/>
          </a:p>
        </p:txBody>
      </p:sp>
    </p:spTree>
    <p:extLst>
      <p:ext uri="{BB962C8B-B14F-4D97-AF65-F5344CB8AC3E}">
        <p14:creationId xmlns:p14="http://schemas.microsoft.com/office/powerpoint/2010/main" val="204086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73CED-EC4F-B2B1-EB04-B76E376F577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8511A1-BD77-362D-DF37-50EA0F105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91C7D4-0CB6-735C-8D00-EFE6F52F77F1}"/>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EA539166-1B18-8904-9891-5D4870F624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48987B-C4CD-C55D-6687-F91E19936A9F}"/>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1146729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CA13C-A269-113B-5F3B-3DEE1D72E7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160382-1D40-2F48-F279-A1D716CE96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83AA80-479A-D220-1D91-F069BA322DB5}"/>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F7DEEF26-9354-67D9-0F31-D2D9CAE6B9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09B0A-AB87-ECCD-F3BA-03011CC6D845}"/>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346852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EDD4F8A-2FCB-A866-9409-1017B01834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6E9757-92B8-9676-EDD9-B1662F025A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198627-8634-1454-FA98-069C237CA833}"/>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BDB59185-22FC-9CFB-8DF4-64C39660E5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3A70D7-C70E-9CE5-8E6C-6514BFFE5F17}"/>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74980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DCC1D-590C-BEFF-6667-9D8648ED9D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145852-4245-B935-44C7-43599618257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43D668-DBDC-499B-B90A-D114AE600E9A}"/>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EF9A1FFA-628E-E990-11E3-5661187478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0FBA7C-2566-329E-BB6F-A6F8B607885F}"/>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374655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D71BC-CB28-6247-7CE3-4E937E5A03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DE89F0-96BE-BBF8-7467-6C04457A3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2545DB-41D4-50CB-D2F5-5D23D18FCE7E}"/>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52A8C64E-AA19-F474-FB3D-17FAD7858E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1B89E6-3CDF-5630-AAC1-00DEAD52A44C}"/>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21074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E5326-8731-5D21-C947-550112ACB5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7BCAF0-654A-7283-5D17-6F8F3D52B63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75866B-93A7-3170-8B53-5F7613264C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70838A-EBEF-4096-B878-6B32AC5595F2}"/>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6" name="页脚占位符 5">
            <a:extLst>
              <a:ext uri="{FF2B5EF4-FFF2-40B4-BE49-F238E27FC236}">
                <a16:creationId xmlns:a16="http://schemas.microsoft.com/office/drawing/2014/main" id="{A23FDCF3-A9D7-EEC3-6847-F00E1D06A9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C1A456-5F03-1A2D-D266-EB2F8975E8E1}"/>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186282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6D4A8-A7F1-020B-C8C1-B31D5740D5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B45844-D799-BBBE-1481-66CD73BF7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749D4A-FA5A-0346-5304-8892D83F97B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EE5694-4D7F-6BCA-87EB-3434461352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26F884-CA48-3C49-C489-78F15991A0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90D06FC-5682-A575-AF8E-06DADA33B1A1}"/>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8" name="页脚占位符 7">
            <a:extLst>
              <a:ext uri="{FF2B5EF4-FFF2-40B4-BE49-F238E27FC236}">
                <a16:creationId xmlns:a16="http://schemas.microsoft.com/office/drawing/2014/main" id="{9E5B28BA-393A-FA39-C671-3C10FB47C8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809694-B31F-FFC8-5D42-2DBB54B0B2AD}"/>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373896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6EB31-BA4C-156B-F26E-5932A81265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36804B0-ED91-7EEF-9760-FC82048EC7A5}"/>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4" name="页脚占位符 3">
            <a:extLst>
              <a:ext uri="{FF2B5EF4-FFF2-40B4-BE49-F238E27FC236}">
                <a16:creationId xmlns:a16="http://schemas.microsoft.com/office/drawing/2014/main" id="{6F1F2B21-9A8F-A092-47E5-0FD9F59B18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7BEAA91-63E4-C3B2-0EA9-E3D760BA1C46}"/>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384567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A2B530-5974-C4C1-2F57-B03A50B9A734}"/>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3" name="页脚占位符 2">
            <a:extLst>
              <a:ext uri="{FF2B5EF4-FFF2-40B4-BE49-F238E27FC236}">
                <a16:creationId xmlns:a16="http://schemas.microsoft.com/office/drawing/2014/main" id="{39B7B4AB-0788-FCE7-A139-DE1181AF126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D4DEC1-C8AA-622F-1302-FB723F92832B}"/>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203087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80A6A-9821-A4C4-0CA8-EBE79B7C35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84A86A-D5D5-E1CD-2CF1-6A09B55D0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442D27-8A89-4DE2-C6A2-2488D96D7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98EA5A-7EC1-3C0E-4D60-4868FC47ED4D}"/>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6" name="页脚占位符 5">
            <a:extLst>
              <a:ext uri="{FF2B5EF4-FFF2-40B4-BE49-F238E27FC236}">
                <a16:creationId xmlns:a16="http://schemas.microsoft.com/office/drawing/2014/main" id="{D474615E-0F44-3052-F826-A69EC2C7CC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A62C73-6A26-44C8-98F6-9A1A47CD7B2F}"/>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286344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8E2F4-8D12-3C14-7AAD-61C0347272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AF7D07-012F-7EFE-5DDD-7F33D8E72C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53507E-B6C4-6F17-6E60-DAC73D64D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6E800B-93BD-8411-9A35-BDD8522A0004}"/>
              </a:ext>
            </a:extLst>
          </p:cNvPr>
          <p:cNvSpPr>
            <a:spLocks noGrp="1"/>
          </p:cNvSpPr>
          <p:nvPr>
            <p:ph type="dt" sz="half" idx="10"/>
          </p:nvPr>
        </p:nvSpPr>
        <p:spPr/>
        <p:txBody>
          <a:bodyPr/>
          <a:lstStyle/>
          <a:p>
            <a:fld id="{65587BDE-050D-4B93-8072-6D1B7F89544B}" type="datetimeFigureOut">
              <a:rPr lang="zh-CN" altLang="en-US" smtClean="0"/>
              <a:t>2024/10/19</a:t>
            </a:fld>
            <a:endParaRPr lang="zh-CN" altLang="en-US"/>
          </a:p>
        </p:txBody>
      </p:sp>
      <p:sp>
        <p:nvSpPr>
          <p:cNvPr id="6" name="页脚占位符 5">
            <a:extLst>
              <a:ext uri="{FF2B5EF4-FFF2-40B4-BE49-F238E27FC236}">
                <a16:creationId xmlns:a16="http://schemas.microsoft.com/office/drawing/2014/main" id="{D49A57C6-FE3C-81B2-92E0-DBF003FB69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BEB5A7-FA37-F0B7-A637-96EE6E19E4C8}"/>
              </a:ext>
            </a:extLst>
          </p:cNvPr>
          <p:cNvSpPr>
            <a:spLocks noGrp="1"/>
          </p:cNvSpPr>
          <p:nvPr>
            <p:ph type="sldNum" sz="quarter" idx="12"/>
          </p:nvPr>
        </p:nvSpPr>
        <p:spPr/>
        <p:txBody>
          <a:body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104684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29E2581-AD06-32DE-B9B0-857F628DA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70F8EB-7BB1-06C8-8FAB-8556664A9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5C28E7-07CA-70D1-0B92-DF0630BD2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87BDE-050D-4B93-8072-6D1B7F89544B}"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4B41C32D-7209-178F-C57A-D2BBACB14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7E8329A-8F01-F810-BD6A-DBD64B348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18673-3758-4757-B88D-9A770AB9138A}" type="slidenum">
              <a:rPr lang="zh-CN" altLang="en-US" smtClean="0"/>
              <a:t>‹#›</a:t>
            </a:fld>
            <a:endParaRPr lang="zh-CN" altLang="en-US"/>
          </a:p>
        </p:txBody>
      </p:sp>
    </p:spTree>
    <p:extLst>
      <p:ext uri="{BB962C8B-B14F-4D97-AF65-F5344CB8AC3E}">
        <p14:creationId xmlns:p14="http://schemas.microsoft.com/office/powerpoint/2010/main" val="354994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A2822BA1-51E9-3C74-0B6B-164964E787FD}"/>
              </a:ext>
            </a:extLst>
          </p:cNvPr>
          <p:cNvSpPr txBox="1"/>
          <p:nvPr/>
        </p:nvSpPr>
        <p:spPr>
          <a:xfrm>
            <a:off x="1348218" y="1513758"/>
            <a:ext cx="9495561" cy="1754326"/>
          </a:xfrm>
          <a:prstGeom prst="rect">
            <a:avLst/>
          </a:prstGeom>
          <a:noFill/>
        </p:spPr>
        <p:txBody>
          <a:bodyPr wrap="square" rtlCol="0">
            <a:spAutoFit/>
          </a:bodyPr>
          <a:lstStyle/>
          <a:p>
            <a:pPr algn="ctr"/>
            <a:r>
              <a:rPr lang="en-US" altLang="zh-CN" sz="3600" b="1" dirty="0"/>
              <a:t>Exploring the Design Space of Distributed Parallel Sparse Matrix-Multiple Vector Multiplication</a:t>
            </a:r>
            <a:endParaRPr lang="zh-CN" altLang="en-US" sz="3600" b="1" dirty="0"/>
          </a:p>
        </p:txBody>
      </p:sp>
      <p:sp>
        <p:nvSpPr>
          <p:cNvPr id="3" name="文本框 2">
            <a:extLst>
              <a:ext uri="{FF2B5EF4-FFF2-40B4-BE49-F238E27FC236}">
                <a16:creationId xmlns:a16="http://schemas.microsoft.com/office/drawing/2014/main" id="{0156A9BD-B141-981C-24B8-B4C5F732530B}"/>
              </a:ext>
            </a:extLst>
          </p:cNvPr>
          <p:cNvSpPr txBox="1"/>
          <p:nvPr/>
        </p:nvSpPr>
        <p:spPr>
          <a:xfrm>
            <a:off x="1701881" y="3882856"/>
            <a:ext cx="8788234" cy="1200329"/>
          </a:xfrm>
          <a:prstGeom prst="rect">
            <a:avLst/>
          </a:prstGeom>
          <a:noFill/>
        </p:spPr>
        <p:txBody>
          <a:bodyPr wrap="square" rtlCol="0">
            <a:spAutoFit/>
          </a:bodyPr>
          <a:lstStyle/>
          <a:p>
            <a:pPr algn="ctr"/>
            <a:r>
              <a:rPr lang="en-US" altLang="zh-CN" sz="2400" dirty="0"/>
              <a:t>2024E8021682139</a:t>
            </a:r>
          </a:p>
          <a:p>
            <a:pPr algn="ctr"/>
            <a:r>
              <a:rPr lang="zh-CN" altLang="en-US" sz="2400" dirty="0"/>
              <a:t>沈兆峰</a:t>
            </a:r>
            <a:endParaRPr lang="en-US" altLang="zh-CN" sz="2400" dirty="0"/>
          </a:p>
          <a:p>
            <a:pPr algn="ctr"/>
            <a:r>
              <a:rPr lang="en-US" altLang="zh-CN" sz="2400" dirty="0"/>
              <a:t>UCAS.HIAS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5900590"/>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DATA TRANSFERS IN PARALLEL </a:t>
                </a:r>
                <a:r>
                  <a:rPr lang="en-US" altLang="zh-CN" sz="2800" b="1" dirty="0" err="1"/>
                  <a:t>SpMM</a:t>
                </a:r>
                <a:endParaRPr lang="en-US" altLang="zh-CN" sz="2800" b="1" dirty="0"/>
              </a:p>
              <a:p>
                <a:pPr marL="742950" lvl="1" indent="-285750">
                  <a:buFont typeface="Wingdings" panose="05000000000000000000" pitchFamily="2" charset="2"/>
                  <a:buChar char="p"/>
                </a:pPr>
                <a:r>
                  <a:rPr lang="en-US" altLang="zh-CN" b="1" dirty="0"/>
                  <a:t> Data Transfers in 2D and 3D Parallelization</a:t>
                </a:r>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zh-CN" altLang="en-US" dirty="0">
                    <a:solidFill>
                      <a:schemeClr val="accent1"/>
                    </a:solidFill>
                  </a:rPr>
                  <a:t>第</a:t>
                </a:r>
                <a:r>
                  <a:rPr lang="en-US" altLang="zh-CN" dirty="0">
                    <a:solidFill>
                      <a:schemeClr val="accent1"/>
                    </a:solidFill>
                  </a:rPr>
                  <a:t>Ⅲ</a:t>
                </a:r>
                <a:r>
                  <a:rPr lang="zh-CN" altLang="en-US" dirty="0">
                    <a:solidFill>
                      <a:schemeClr val="accent1"/>
                    </a:solidFill>
                  </a:rPr>
                  <a:t>部分的</a:t>
                </a:r>
                <a:r>
                  <a:rPr lang="en-US" altLang="zh-CN" dirty="0">
                    <a:solidFill>
                      <a:schemeClr val="accent1"/>
                    </a:solidFill>
                  </a:rPr>
                  <a:t>C</a:t>
                </a:r>
                <a:r>
                  <a:rPr lang="zh-CN" altLang="en-US" dirty="0">
                    <a:solidFill>
                      <a:schemeClr val="accent1"/>
                    </a:solidFill>
                  </a:rPr>
                  <a:t>节强调</a:t>
                </a:r>
                <a:r>
                  <a:rPr lang="en-US" altLang="zh-CN" dirty="0">
                    <a:solidFill>
                      <a:schemeClr val="accent1"/>
                    </a:solidFill>
                  </a:rPr>
                  <a:t>2D</a:t>
                </a:r>
                <a:r>
                  <a:rPr lang="zh-CN" altLang="en-US" dirty="0">
                    <a:solidFill>
                      <a:schemeClr val="accent1"/>
                    </a:solidFill>
                  </a:rPr>
                  <a:t>和</a:t>
                </a:r>
                <a:r>
                  <a:rPr lang="en-US" altLang="zh-CN" dirty="0">
                    <a:solidFill>
                      <a:schemeClr val="accent1"/>
                    </a:solidFill>
                  </a:rPr>
                  <a:t>3D</a:t>
                </a:r>
                <a:r>
                  <a:rPr lang="zh-CN" altLang="en-US" dirty="0">
                    <a:solidFill>
                      <a:schemeClr val="accent1"/>
                    </a:solidFill>
                  </a:rPr>
                  <a:t>并行的数据传输，由前面的推导可以知道，二维的并行化方案可以通过直接将现有的</a:t>
                </a:r>
                <a:r>
                  <a:rPr lang="en-US" altLang="zh-CN" dirty="0">
                    <a:solidFill>
                      <a:schemeClr val="accent1"/>
                    </a:solidFill>
                  </a:rPr>
                  <a:t>m-</a:t>
                </a:r>
                <a:r>
                  <a:rPr lang="zh-CN" altLang="en-US" dirty="0">
                    <a:solidFill>
                      <a:schemeClr val="accent1"/>
                    </a:solidFill>
                  </a:rPr>
                  <a:t>并行化或</a:t>
                </a:r>
                <a:r>
                  <a:rPr lang="en-US" altLang="zh-CN" dirty="0">
                    <a:solidFill>
                      <a:schemeClr val="accent1"/>
                    </a:solidFill>
                  </a:rPr>
                  <a:t>k-</a:t>
                </a:r>
                <a:r>
                  <a:rPr lang="zh-CN" altLang="en-US" dirty="0">
                    <a:solidFill>
                      <a:schemeClr val="accent1"/>
                    </a:solidFill>
                  </a:rPr>
                  <a:t>并行化与现有的</a:t>
                </a:r>
                <a:r>
                  <a:rPr lang="en-US" altLang="zh-CN" dirty="0">
                    <a:solidFill>
                      <a:schemeClr val="accent1"/>
                    </a:solidFill>
                  </a:rPr>
                  <a:t>n-</a:t>
                </a:r>
                <a:r>
                  <a:rPr lang="zh-CN" altLang="en-US" dirty="0">
                    <a:solidFill>
                      <a:schemeClr val="accent1"/>
                    </a:solidFill>
                  </a:rPr>
                  <a:t>并行化相结合来实现。故有如下公式：</a:t>
                </a:r>
                <a:endParaRPr lang="en-US" altLang="zh-CN" dirty="0">
                  <a:solidFill>
                    <a:schemeClr val="accent1"/>
                  </a:solidFill>
                </a:endParaRPr>
              </a:p>
              <a:p>
                <a:pPr marL="742950" lvl="1" indent="-285750">
                  <a:buFont typeface="Arial" panose="020B0604020202020204" pitchFamily="34" charset="0"/>
                  <a:buChar char="•"/>
                </a:pPr>
                <a14:m>
                  <m:oMath xmlns:m="http://schemas.openxmlformats.org/officeDocument/2006/math">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𝑆</m:t>
                        </m:r>
                      </m:e>
                      <m:sub>
                        <m:r>
                          <a:rPr lang="en-US" altLang="zh-CN" b="0" i="1" smtClean="0">
                            <a:solidFill>
                              <a:schemeClr val="accent2">
                                <a:lumMod val="75000"/>
                              </a:schemeClr>
                            </a:solidFill>
                            <a:latin typeface="Cambria Math" panose="02040503050406030204" pitchFamily="18" charset="0"/>
                          </a:rPr>
                          <m:t>𝑚𝑛</m:t>
                        </m:r>
                      </m:sub>
                    </m:sSub>
                    <m:d>
                      <m:dPr>
                        <m:ctrlPr>
                          <a:rPr lang="en-US" altLang="zh-CN" b="0" i="1" smtClean="0">
                            <a:solidFill>
                              <a:schemeClr val="accent2">
                                <a:lumMod val="75000"/>
                              </a:schemeClr>
                            </a:solidFill>
                            <a:latin typeface="Cambria Math" panose="02040503050406030204" pitchFamily="18" charset="0"/>
                          </a:rPr>
                        </m:ctrlPr>
                      </m:dPr>
                      <m:e>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𝑚</m:t>
                            </m:r>
                          </m:sub>
                        </m:sSub>
                        <m:r>
                          <a:rPr lang="en-US" altLang="zh-CN" b="0" i="1" smtClean="0">
                            <a:solidFill>
                              <a:schemeClr val="accent2">
                                <a:lumMod val="75000"/>
                              </a:schemeClr>
                            </a:solidFill>
                            <a:latin typeface="Cambria Math" panose="02040503050406030204" pitchFamily="18" charset="0"/>
                          </a:rPr>
                          <m:t>,</m:t>
                        </m:r>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𝑛</m:t>
                            </m:r>
                          </m:sub>
                        </m:sSub>
                      </m:e>
                    </m:d>
                    <m:r>
                      <a:rPr lang="en-US" altLang="zh-CN" b="0" i="1" smtClean="0">
                        <a:solidFill>
                          <a:schemeClr val="accent2">
                            <a:lumMod val="75000"/>
                          </a:schemeClr>
                        </a:solidFill>
                        <a:latin typeface="Cambria Math" panose="02040503050406030204" pitchFamily="18" charset="0"/>
                      </a:rPr>
                      <m:t>=</m:t>
                    </m:r>
                    <m:d>
                      <m:dPr>
                        <m:ctrlPr>
                          <a:rPr lang="en-US" altLang="zh-CN" b="0" i="1" smtClean="0">
                            <a:solidFill>
                              <a:schemeClr val="accent2">
                                <a:lumMod val="75000"/>
                              </a:schemeClr>
                            </a:solidFill>
                            <a:latin typeface="Cambria Math" panose="02040503050406030204" pitchFamily="18" charset="0"/>
                          </a:rPr>
                        </m:ctrlPr>
                      </m:dPr>
                      <m:e>
                        <m:nary>
                          <m:naryPr>
                            <m:chr m:val="∑"/>
                            <m:ctrlPr>
                              <a:rPr lang="en-US" altLang="zh-CN" b="0" i="1" smtClean="0">
                                <a:solidFill>
                                  <a:schemeClr val="accent2">
                                    <a:lumMod val="75000"/>
                                  </a:schemeClr>
                                </a:solidFill>
                                <a:latin typeface="Cambria Math" panose="02040503050406030204" pitchFamily="18" charset="0"/>
                              </a:rPr>
                            </m:ctrlPr>
                          </m:naryPr>
                          <m:sub>
                            <m:r>
                              <m:rPr>
                                <m:brk m:alnAt="23"/>
                              </m:rPr>
                              <a:rPr lang="en-US" altLang="zh-CN" b="0" i="1" smtClean="0">
                                <a:solidFill>
                                  <a:schemeClr val="accent2">
                                    <a:lumMod val="75000"/>
                                  </a:schemeClr>
                                </a:solidFill>
                                <a:latin typeface="Cambria Math" panose="02040503050406030204" pitchFamily="18" charset="0"/>
                              </a:rPr>
                              <m:t>𝑖</m:t>
                            </m:r>
                            <m:r>
                              <a:rPr lang="en-US" altLang="zh-CN" b="0" i="1" smtClean="0">
                                <a:solidFill>
                                  <a:schemeClr val="accent2">
                                    <a:lumMod val="75000"/>
                                  </a:schemeClr>
                                </a:solidFill>
                                <a:latin typeface="Cambria Math" panose="02040503050406030204" pitchFamily="18" charset="0"/>
                              </a:rPr>
                              <m:t>=1</m:t>
                            </m:r>
                          </m:sub>
                          <m:sup>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𝑚</m:t>
                                </m:r>
                              </m:sub>
                            </m:sSub>
                          </m:sup>
                          <m:e>
                            <m:d>
                              <m:dPr>
                                <m:begChr m:val="|"/>
                                <m:endChr m:val="|"/>
                                <m:ctrlPr>
                                  <a:rPr lang="en-US" altLang="zh-CN" b="0" i="1" smtClean="0">
                                    <a:solidFill>
                                      <a:schemeClr val="accent2">
                                        <a:lumMod val="75000"/>
                                      </a:schemeClr>
                                    </a:solidFill>
                                    <a:latin typeface="Cambria Math" panose="02040503050406030204" pitchFamily="18" charset="0"/>
                                  </a:rPr>
                                </m:ctrlPr>
                              </m:dPr>
                              <m:e>
                                <m:r>
                                  <a:rPr lang="en-US" altLang="zh-CN" b="0" i="1" smtClean="0">
                                    <a:solidFill>
                                      <a:schemeClr val="accent2">
                                        <a:lumMod val="75000"/>
                                      </a:schemeClr>
                                    </a:solidFill>
                                    <a:latin typeface="Cambria Math" panose="02040503050406030204" pitchFamily="18" charset="0"/>
                                  </a:rPr>
                                  <m:t>𝑛𝑒𝑐</m:t>
                                </m:r>
                                <m:d>
                                  <m:dPr>
                                    <m:ctrlPr>
                                      <a:rPr lang="en-US" altLang="zh-CN" b="0" i="1" smtClean="0">
                                        <a:solidFill>
                                          <a:schemeClr val="accent2">
                                            <a:lumMod val="75000"/>
                                          </a:schemeClr>
                                        </a:solidFill>
                                        <a:latin typeface="Cambria Math" panose="02040503050406030204" pitchFamily="18" charset="0"/>
                                      </a:rPr>
                                    </m:ctrlPr>
                                  </m:dPr>
                                  <m:e>
                                    <m:r>
                                      <a:rPr lang="en-US" altLang="zh-CN" b="0" i="1" smtClean="0">
                                        <a:solidFill>
                                          <a:schemeClr val="accent2">
                                            <a:lumMod val="75000"/>
                                          </a:schemeClr>
                                        </a:solidFill>
                                        <a:latin typeface="Cambria Math" panose="02040503050406030204" pitchFamily="18" charset="0"/>
                                      </a:rPr>
                                      <m:t>𝐴</m:t>
                                    </m:r>
                                    <m:d>
                                      <m:dPr>
                                        <m:ctrlPr>
                                          <a:rPr lang="en-US" altLang="zh-CN" b="0" i="1" smtClean="0">
                                            <a:solidFill>
                                              <a:schemeClr val="accent2">
                                                <a:lumMod val="75000"/>
                                              </a:schemeClr>
                                            </a:solidFill>
                                            <a:latin typeface="Cambria Math" panose="02040503050406030204" pitchFamily="18" charset="0"/>
                                          </a:rPr>
                                        </m:ctrlPr>
                                      </m:dPr>
                                      <m:e>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𝐼</m:t>
                                            </m:r>
                                          </m:e>
                                          <m:sub>
                                            <m:r>
                                              <a:rPr lang="en-US" altLang="zh-CN" b="0" i="1" smtClean="0">
                                                <a:solidFill>
                                                  <a:schemeClr val="accent2">
                                                    <a:lumMod val="75000"/>
                                                  </a:schemeClr>
                                                </a:solidFill>
                                                <a:latin typeface="Cambria Math" panose="02040503050406030204" pitchFamily="18" charset="0"/>
                                              </a:rPr>
                                              <m:t>𝑖</m:t>
                                            </m:r>
                                          </m:sub>
                                        </m:sSub>
                                        <m:r>
                                          <a:rPr lang="en-US" altLang="zh-CN" b="0" i="1" smtClean="0">
                                            <a:solidFill>
                                              <a:schemeClr val="accent2">
                                                <a:lumMod val="75000"/>
                                              </a:schemeClr>
                                            </a:solidFill>
                                            <a:latin typeface="Cambria Math" panose="02040503050406030204" pitchFamily="18" charset="0"/>
                                          </a:rPr>
                                          <m:t>,:</m:t>
                                        </m:r>
                                      </m:e>
                                    </m:d>
                                  </m:e>
                                </m:d>
                              </m:e>
                            </m:d>
                            <m:r>
                              <a:rPr lang="en-US" altLang="zh-CN" b="0" i="1" smtClean="0">
                                <a:solidFill>
                                  <a:schemeClr val="accent2">
                                    <a:lumMod val="75000"/>
                                  </a:schemeClr>
                                </a:solidFill>
                                <a:latin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rPr>
                              <m:t>𝑘</m:t>
                            </m:r>
                          </m:e>
                        </m:nary>
                      </m:e>
                    </m:d>
                    <m:r>
                      <a:rPr lang="en-US" altLang="zh-CN" b="0" i="1" smtClean="0">
                        <a:solidFill>
                          <a:schemeClr val="accent2">
                            <a:lumMod val="75000"/>
                          </a:schemeClr>
                        </a:solidFill>
                        <a:latin typeface="Cambria Math" panose="02040503050406030204" pitchFamily="18" charset="0"/>
                      </a:rPr>
                      <m:t>𝑛</m:t>
                    </m:r>
                    <m:r>
                      <a:rPr lang="en-US" altLang="zh-CN" b="0" i="1" smtClean="0">
                        <a:solidFill>
                          <a:schemeClr val="accent2">
                            <a:lumMod val="75000"/>
                          </a:schemeClr>
                        </a:solidFill>
                        <a:latin typeface="Cambria Math" panose="02040503050406030204" pitchFamily="18" charset="0"/>
                      </a:rPr>
                      <m:t>+</m:t>
                    </m:r>
                    <m:d>
                      <m:dPr>
                        <m:ctrlPr>
                          <a:rPr lang="en-US" altLang="zh-CN" b="0" i="1" smtClean="0">
                            <a:solidFill>
                              <a:schemeClr val="accent2">
                                <a:lumMod val="75000"/>
                              </a:schemeClr>
                            </a:solidFill>
                            <a:latin typeface="Cambria Math" panose="02040503050406030204" pitchFamily="18" charset="0"/>
                          </a:rPr>
                        </m:ctrlPr>
                      </m:dPr>
                      <m:e>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𝑛</m:t>
                            </m:r>
                          </m:sub>
                        </m:sSub>
                        <m:r>
                          <a:rPr lang="en-US" altLang="zh-CN" b="0" i="1" smtClean="0">
                            <a:solidFill>
                              <a:schemeClr val="accent2">
                                <a:lumMod val="75000"/>
                              </a:schemeClr>
                            </a:solidFill>
                            <a:latin typeface="Cambria Math" panose="02040503050406030204" pitchFamily="18" charset="0"/>
                          </a:rPr>
                          <m:t>−1</m:t>
                        </m:r>
                      </m:e>
                    </m:d>
                    <m:r>
                      <a:rPr lang="en-US" altLang="zh-CN" b="0" i="1" smtClean="0">
                        <a:solidFill>
                          <a:schemeClr val="accent2">
                            <a:lumMod val="75000"/>
                          </a:schemeClr>
                        </a:solidFill>
                        <a:latin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rPr>
                      <m:t>𝑛𝑛𝑧</m:t>
                    </m:r>
                    <m:d>
                      <m:dPr>
                        <m:ctrlPr>
                          <a:rPr lang="en-US" altLang="zh-CN" b="0" i="1" smtClean="0">
                            <a:solidFill>
                              <a:schemeClr val="accent2">
                                <a:lumMod val="75000"/>
                              </a:schemeClr>
                            </a:solidFill>
                            <a:latin typeface="Cambria Math" panose="02040503050406030204" pitchFamily="18" charset="0"/>
                          </a:rPr>
                        </m:ctrlPr>
                      </m:dPr>
                      <m:e>
                        <m:r>
                          <a:rPr lang="en-US" altLang="zh-CN" b="0" i="1" smtClean="0">
                            <a:solidFill>
                              <a:schemeClr val="accent2">
                                <a:lumMod val="75000"/>
                              </a:schemeClr>
                            </a:solidFill>
                            <a:latin typeface="Cambria Math" panose="02040503050406030204" pitchFamily="18" charset="0"/>
                          </a:rPr>
                          <m:t>𝐴</m:t>
                        </m:r>
                      </m:e>
                    </m:d>
                  </m:oMath>
                </a14:m>
                <a:endParaRPr lang="en-US" altLang="zh-CN" dirty="0">
                  <a:solidFill>
                    <a:schemeClr val="accent2">
                      <a:lumMod val="75000"/>
                    </a:schemeClr>
                  </a:solidFill>
                </a:endParaRPr>
              </a:p>
              <a:p>
                <a:pPr marL="742950" lvl="1" indent="-285750">
                  <a:buFont typeface="Arial" panose="020B0604020202020204" pitchFamily="34" charset="0"/>
                  <a:buChar char="•"/>
                </a:pPr>
                <a14:m>
                  <m:oMath xmlns:m="http://schemas.openxmlformats.org/officeDocument/2006/math">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𝑆</m:t>
                        </m:r>
                      </m:e>
                      <m:sub>
                        <m:r>
                          <a:rPr lang="en-US" altLang="zh-CN" b="0" i="1" smtClean="0">
                            <a:solidFill>
                              <a:schemeClr val="accent2">
                                <a:lumMod val="75000"/>
                              </a:schemeClr>
                            </a:solidFill>
                            <a:latin typeface="Cambria Math" panose="02040503050406030204" pitchFamily="18" charset="0"/>
                          </a:rPr>
                          <m:t>𝑘𝑛</m:t>
                        </m:r>
                      </m:sub>
                    </m:sSub>
                    <m:d>
                      <m:dPr>
                        <m:ctrlPr>
                          <a:rPr lang="en-US" altLang="zh-CN" b="0" i="1" smtClean="0">
                            <a:solidFill>
                              <a:schemeClr val="accent2">
                                <a:lumMod val="75000"/>
                              </a:schemeClr>
                            </a:solidFill>
                            <a:latin typeface="Cambria Math" panose="02040503050406030204" pitchFamily="18" charset="0"/>
                          </a:rPr>
                        </m:ctrlPr>
                      </m:dPr>
                      <m:e>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𝑘</m:t>
                            </m:r>
                          </m:sub>
                        </m:sSub>
                        <m:r>
                          <a:rPr lang="en-US" altLang="zh-CN" b="0" i="1" smtClean="0">
                            <a:solidFill>
                              <a:schemeClr val="accent2">
                                <a:lumMod val="75000"/>
                              </a:schemeClr>
                            </a:solidFill>
                            <a:latin typeface="Cambria Math" panose="02040503050406030204" pitchFamily="18" charset="0"/>
                          </a:rPr>
                          <m:t>,</m:t>
                        </m:r>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𝑛</m:t>
                            </m:r>
                          </m:sub>
                        </m:sSub>
                      </m:e>
                    </m:d>
                    <m:r>
                      <a:rPr lang="en-US" altLang="zh-CN" b="0" i="1" smtClean="0">
                        <a:solidFill>
                          <a:schemeClr val="accent2">
                            <a:lumMod val="75000"/>
                          </a:schemeClr>
                        </a:solidFill>
                        <a:latin typeface="Cambria Math" panose="02040503050406030204" pitchFamily="18" charset="0"/>
                      </a:rPr>
                      <m:t>=</m:t>
                    </m:r>
                    <m:d>
                      <m:dPr>
                        <m:ctrlPr>
                          <a:rPr lang="en-US" altLang="zh-CN" b="0" i="1" smtClean="0">
                            <a:solidFill>
                              <a:schemeClr val="accent2">
                                <a:lumMod val="75000"/>
                              </a:schemeClr>
                            </a:solidFill>
                            <a:latin typeface="Cambria Math" panose="02040503050406030204" pitchFamily="18" charset="0"/>
                          </a:rPr>
                        </m:ctrlPr>
                      </m:dPr>
                      <m:e>
                        <m:nary>
                          <m:naryPr>
                            <m:chr m:val="∑"/>
                            <m:ctrlPr>
                              <a:rPr lang="en-US" altLang="zh-CN" b="0" i="1" smtClean="0">
                                <a:solidFill>
                                  <a:schemeClr val="accent2">
                                    <a:lumMod val="75000"/>
                                  </a:schemeClr>
                                </a:solidFill>
                                <a:latin typeface="Cambria Math" panose="02040503050406030204" pitchFamily="18" charset="0"/>
                              </a:rPr>
                            </m:ctrlPr>
                          </m:naryPr>
                          <m:sub>
                            <m:r>
                              <m:rPr>
                                <m:brk m:alnAt="23"/>
                              </m:rPr>
                              <a:rPr lang="en-US" altLang="zh-CN" b="0" i="1" smtClean="0">
                                <a:solidFill>
                                  <a:schemeClr val="accent2">
                                    <a:lumMod val="75000"/>
                                  </a:schemeClr>
                                </a:solidFill>
                                <a:latin typeface="Cambria Math" panose="02040503050406030204" pitchFamily="18" charset="0"/>
                              </a:rPr>
                              <m:t>𝑖</m:t>
                            </m:r>
                            <m:r>
                              <a:rPr lang="en-US" altLang="zh-CN" b="0" i="1" smtClean="0">
                                <a:solidFill>
                                  <a:schemeClr val="accent2">
                                    <a:lumMod val="75000"/>
                                  </a:schemeClr>
                                </a:solidFill>
                                <a:latin typeface="Cambria Math" panose="02040503050406030204" pitchFamily="18" charset="0"/>
                              </a:rPr>
                              <m:t>=1</m:t>
                            </m:r>
                          </m:sub>
                          <m:sup>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𝑘</m:t>
                                </m:r>
                              </m:sub>
                            </m:sSub>
                          </m:sup>
                          <m:e>
                            <m:r>
                              <a:rPr lang="en-US" altLang="zh-CN" b="0" i="1" smtClean="0">
                                <a:solidFill>
                                  <a:schemeClr val="accent2">
                                    <a:lumMod val="75000"/>
                                  </a:schemeClr>
                                </a:solidFill>
                                <a:latin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rPr>
                              <m:t>𝑛𝑒𝑐</m:t>
                            </m:r>
                            <m:r>
                              <a:rPr lang="en-US" altLang="zh-CN" b="0" i="1" smtClean="0">
                                <a:solidFill>
                                  <a:schemeClr val="accent2">
                                    <a:lumMod val="75000"/>
                                  </a:schemeClr>
                                </a:solidFill>
                                <a:latin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rPr>
                              <m:t>𝐴</m:t>
                            </m:r>
                            <m:d>
                              <m:dPr>
                                <m:ctrlPr>
                                  <a:rPr lang="en-US" altLang="zh-CN" b="0" i="1" smtClean="0">
                                    <a:solidFill>
                                      <a:schemeClr val="accent2">
                                        <a:lumMod val="75000"/>
                                      </a:schemeClr>
                                    </a:solidFill>
                                    <a:latin typeface="Cambria Math" panose="02040503050406030204" pitchFamily="18" charset="0"/>
                                  </a:rPr>
                                </m:ctrlPr>
                              </m:dPr>
                              <m:e>
                                <m:r>
                                  <a:rPr lang="en-US" altLang="zh-CN" b="0" i="1" smtClean="0">
                                    <a:solidFill>
                                      <a:schemeClr val="accent2">
                                        <a:lumMod val="75000"/>
                                      </a:schemeClr>
                                    </a:solidFill>
                                    <a:latin typeface="Cambria Math" panose="02040503050406030204" pitchFamily="18" charset="0"/>
                                  </a:rPr>
                                  <m:t>:,</m:t>
                                </m:r>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𝐽</m:t>
                                    </m:r>
                                  </m:e>
                                  <m:sub>
                                    <m:r>
                                      <a:rPr lang="en-US" altLang="zh-CN" b="0" i="1" smtClean="0">
                                        <a:solidFill>
                                          <a:schemeClr val="accent2">
                                            <a:lumMod val="75000"/>
                                          </a:schemeClr>
                                        </a:solidFill>
                                        <a:latin typeface="Cambria Math" panose="02040503050406030204" pitchFamily="18" charset="0"/>
                                      </a:rPr>
                                      <m:t>𝑖</m:t>
                                    </m:r>
                                  </m:sub>
                                </m:sSub>
                              </m:e>
                            </m:d>
                            <m:r>
                              <a:rPr lang="en-US" altLang="zh-CN" b="0" i="1" smtClean="0">
                                <a:solidFill>
                                  <a:schemeClr val="accent2">
                                    <a:lumMod val="75000"/>
                                  </a:schemeClr>
                                </a:solidFill>
                                <a:latin typeface="Cambria Math" panose="02040503050406030204" pitchFamily="18" charset="0"/>
                              </a:rPr>
                              <m:t>)|</m:t>
                            </m:r>
                          </m:e>
                        </m:nary>
                        <m:r>
                          <a:rPr lang="en-US" altLang="zh-CN" b="0" i="1" smtClean="0">
                            <a:solidFill>
                              <a:schemeClr val="accent2">
                                <a:lumMod val="75000"/>
                              </a:schemeClr>
                            </a:solidFill>
                            <a:latin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rPr>
                          <m:t>𝑚</m:t>
                        </m:r>
                      </m:e>
                    </m:d>
                    <m:r>
                      <a:rPr lang="en-US" altLang="zh-CN" b="0" i="1" smtClean="0">
                        <a:solidFill>
                          <a:schemeClr val="accent2">
                            <a:lumMod val="75000"/>
                          </a:schemeClr>
                        </a:solidFill>
                        <a:latin typeface="Cambria Math" panose="02040503050406030204" pitchFamily="18" charset="0"/>
                      </a:rPr>
                      <m:t>𝑛</m:t>
                    </m:r>
                    <m:r>
                      <a:rPr lang="en-US" altLang="zh-CN" b="0" i="1" smtClean="0">
                        <a:solidFill>
                          <a:schemeClr val="accent2">
                            <a:lumMod val="75000"/>
                          </a:schemeClr>
                        </a:solidFill>
                        <a:latin typeface="Cambria Math" panose="02040503050406030204" pitchFamily="18" charset="0"/>
                      </a:rPr>
                      <m:t>+</m:t>
                    </m:r>
                    <m:d>
                      <m:dPr>
                        <m:ctrlPr>
                          <a:rPr lang="en-US" altLang="zh-CN" b="0" i="1" smtClean="0">
                            <a:solidFill>
                              <a:schemeClr val="accent2">
                                <a:lumMod val="75000"/>
                              </a:schemeClr>
                            </a:solidFill>
                            <a:latin typeface="Cambria Math" panose="02040503050406030204" pitchFamily="18" charset="0"/>
                          </a:rPr>
                        </m:ctrlPr>
                      </m:dPr>
                      <m:e>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𝑛</m:t>
                            </m:r>
                          </m:sub>
                        </m:sSub>
                        <m:r>
                          <a:rPr lang="en-US" altLang="zh-CN" b="0" i="1" smtClean="0">
                            <a:solidFill>
                              <a:schemeClr val="accent2">
                                <a:lumMod val="75000"/>
                              </a:schemeClr>
                            </a:solidFill>
                            <a:latin typeface="Cambria Math" panose="02040503050406030204" pitchFamily="18" charset="0"/>
                          </a:rPr>
                          <m:t>−1</m:t>
                        </m:r>
                      </m:e>
                    </m:d>
                    <m:r>
                      <a:rPr lang="en-US" altLang="zh-CN" b="0" i="1" smtClean="0">
                        <a:solidFill>
                          <a:schemeClr val="accent2">
                            <a:lumMod val="75000"/>
                          </a:schemeClr>
                        </a:solidFill>
                        <a:latin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rPr>
                      <m:t>𝑛𝑛𝑧</m:t>
                    </m:r>
                    <m:d>
                      <m:dPr>
                        <m:ctrlPr>
                          <a:rPr lang="en-US" altLang="zh-CN" b="0" i="1" smtClean="0">
                            <a:solidFill>
                              <a:schemeClr val="accent2">
                                <a:lumMod val="75000"/>
                              </a:schemeClr>
                            </a:solidFill>
                            <a:latin typeface="Cambria Math" panose="02040503050406030204" pitchFamily="18" charset="0"/>
                          </a:rPr>
                        </m:ctrlPr>
                      </m:dPr>
                      <m:e>
                        <m:r>
                          <a:rPr lang="en-US" altLang="zh-CN" b="0" i="1" smtClean="0">
                            <a:solidFill>
                              <a:schemeClr val="accent2">
                                <a:lumMod val="75000"/>
                              </a:schemeClr>
                            </a:solidFill>
                            <a:latin typeface="Cambria Math" panose="02040503050406030204" pitchFamily="18" charset="0"/>
                          </a:rPr>
                          <m:t>𝐴</m:t>
                        </m:r>
                      </m:e>
                    </m:d>
                  </m:oMath>
                </a14:m>
                <a:endParaRPr lang="en-US" altLang="zh-CN" dirty="0">
                  <a:solidFill>
                    <a:schemeClr val="accent2">
                      <a:lumMod val="75000"/>
                    </a:schemeClr>
                  </a:solidFill>
                </a:endParaRPr>
              </a:p>
              <a:p>
                <a:pPr marL="742950" lvl="1" indent="-285750">
                  <a:buFont typeface="Arial" panose="020B0604020202020204" pitchFamily="34" charset="0"/>
                  <a:buChar char="•"/>
                </a:pPr>
                <a14:m>
                  <m:oMath xmlns:m="http://schemas.openxmlformats.org/officeDocument/2006/math">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𝑆</m:t>
                        </m:r>
                      </m:e>
                      <m:sub>
                        <m:r>
                          <a:rPr lang="en-US" altLang="zh-CN" b="0" i="1" smtClean="0">
                            <a:solidFill>
                              <a:schemeClr val="accent2">
                                <a:lumMod val="75000"/>
                              </a:schemeClr>
                            </a:solidFill>
                            <a:latin typeface="Cambria Math" panose="02040503050406030204" pitchFamily="18" charset="0"/>
                          </a:rPr>
                          <m:t>𝑚𝑘</m:t>
                        </m:r>
                      </m:sub>
                    </m:sSub>
                    <m:d>
                      <m:dPr>
                        <m:ctrlPr>
                          <a:rPr lang="en-US" altLang="zh-CN" b="0" i="1" smtClean="0">
                            <a:solidFill>
                              <a:schemeClr val="accent2">
                                <a:lumMod val="75000"/>
                              </a:schemeClr>
                            </a:solidFill>
                            <a:latin typeface="Cambria Math" panose="02040503050406030204" pitchFamily="18" charset="0"/>
                          </a:rPr>
                        </m:ctrlPr>
                      </m:dPr>
                      <m:e>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𝑚</m:t>
                            </m:r>
                          </m:sub>
                        </m:sSub>
                        <m:r>
                          <a:rPr lang="en-US" altLang="zh-CN" b="0" i="1" smtClean="0">
                            <a:solidFill>
                              <a:schemeClr val="accent2">
                                <a:lumMod val="75000"/>
                              </a:schemeClr>
                            </a:solidFill>
                            <a:latin typeface="Cambria Math" panose="02040503050406030204" pitchFamily="18" charset="0"/>
                          </a:rPr>
                          <m:t>,</m:t>
                        </m:r>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𝑝</m:t>
                            </m:r>
                          </m:e>
                          <m:sub>
                            <m:r>
                              <a:rPr lang="en-US" altLang="zh-CN" b="0" i="1" smtClean="0">
                                <a:solidFill>
                                  <a:schemeClr val="accent2">
                                    <a:lumMod val="75000"/>
                                  </a:schemeClr>
                                </a:solidFill>
                                <a:latin typeface="Cambria Math" panose="02040503050406030204" pitchFamily="18" charset="0"/>
                              </a:rPr>
                              <m:t>𝑘</m:t>
                            </m:r>
                          </m:sub>
                        </m:sSub>
                      </m:e>
                    </m:d>
                    <m:r>
                      <a:rPr lang="en-US" altLang="zh-CN" b="0" i="1" smtClean="0">
                        <a:solidFill>
                          <a:schemeClr val="accent2">
                            <a:lumMod val="75000"/>
                          </a:schemeClr>
                        </a:solidFill>
                        <a:latin typeface="Cambria Math" panose="02040503050406030204" pitchFamily="18" charset="0"/>
                      </a:rPr>
                      <m:t>=</m:t>
                    </m:r>
                    <m:nary>
                      <m:naryPr>
                        <m:chr m:val="∑"/>
                        <m:ctrlPr>
                          <a:rPr lang="en-US" altLang="zh-CN" b="0" i="1" smtClean="0">
                            <a:solidFill>
                              <a:schemeClr val="accent2">
                                <a:lumMod val="75000"/>
                              </a:schemeClr>
                            </a:solidFill>
                            <a:latin typeface="Cambria Math" panose="02040503050406030204" pitchFamily="18" charset="0"/>
                          </a:rPr>
                        </m:ctrlPr>
                      </m:naryPr>
                      <m:sub>
                        <m:r>
                          <m:rPr>
                            <m:brk m:alnAt="23"/>
                          </m:rPr>
                          <a:rPr lang="en-US" altLang="zh-CN" b="0" i="1" smtClean="0">
                            <a:solidFill>
                              <a:schemeClr val="accent2">
                                <a:lumMod val="75000"/>
                              </a:schemeClr>
                            </a:solidFill>
                            <a:latin typeface="Cambria Math" panose="02040503050406030204" pitchFamily="18" charset="0"/>
                          </a:rPr>
                          <m:t>𝑖</m:t>
                        </m:r>
                        <m:r>
                          <a:rPr lang="en-US" altLang="zh-CN" b="0" i="1" smtClean="0">
                            <a:solidFill>
                              <a:schemeClr val="accent2">
                                <a:lumMod val="75000"/>
                              </a:schemeClr>
                            </a:solidFill>
                            <a:latin typeface="Cambria Math" panose="02040503050406030204" pitchFamily="18" charset="0"/>
                          </a:rPr>
                          <m:t>=1</m:t>
                        </m:r>
                      </m:sub>
                      <m:sup>
                        <m:r>
                          <a:rPr lang="en-US" altLang="zh-CN" b="0" i="1" smtClean="0">
                            <a:solidFill>
                              <a:schemeClr val="accent2">
                                <a:lumMod val="75000"/>
                              </a:schemeClr>
                            </a:solidFill>
                            <a:latin typeface="Cambria Math" panose="02040503050406030204" pitchFamily="18" charset="0"/>
                          </a:rPr>
                          <m:t>𝑝</m:t>
                        </m:r>
                      </m:sup>
                      <m:e>
                        <m:d>
                          <m:dPr>
                            <m:begChr m:val="|"/>
                            <m:endChr m:val="|"/>
                            <m:ctrlPr>
                              <a:rPr lang="en-US" altLang="zh-CN" b="0" i="1" smtClean="0">
                                <a:solidFill>
                                  <a:schemeClr val="accent2">
                                    <a:lumMod val="75000"/>
                                  </a:schemeClr>
                                </a:solidFill>
                                <a:latin typeface="Cambria Math" panose="02040503050406030204" pitchFamily="18" charset="0"/>
                              </a:rPr>
                            </m:ctrlPr>
                          </m:dPr>
                          <m:e>
                            <m:r>
                              <a:rPr lang="en-US" altLang="zh-CN" b="0" i="1" smtClean="0">
                                <a:solidFill>
                                  <a:schemeClr val="accent2">
                                    <a:lumMod val="75000"/>
                                  </a:schemeClr>
                                </a:solidFill>
                                <a:latin typeface="Cambria Math" panose="02040503050406030204" pitchFamily="18" charset="0"/>
                              </a:rPr>
                              <m:t>𝑛𝑒𝑐</m:t>
                            </m:r>
                            <m:d>
                              <m:dPr>
                                <m:ctrlPr>
                                  <a:rPr lang="en-US" altLang="zh-CN" b="0" i="1" smtClean="0">
                                    <a:solidFill>
                                      <a:schemeClr val="accent2">
                                        <a:lumMod val="75000"/>
                                      </a:schemeClr>
                                    </a:solidFill>
                                    <a:latin typeface="Cambria Math" panose="02040503050406030204" pitchFamily="18" charset="0"/>
                                  </a:rPr>
                                </m:ctrlPr>
                              </m:dPr>
                              <m:e>
                                <m:r>
                                  <a:rPr lang="en-US" altLang="zh-CN" b="0" i="1" smtClean="0">
                                    <a:solidFill>
                                      <a:schemeClr val="accent2">
                                        <a:lumMod val="75000"/>
                                      </a:schemeClr>
                                    </a:solidFill>
                                    <a:latin typeface="Cambria Math" panose="02040503050406030204" pitchFamily="18" charset="0"/>
                                  </a:rPr>
                                  <m:t>𝐴</m:t>
                                </m:r>
                                <m:d>
                                  <m:dPr>
                                    <m:ctrlPr>
                                      <a:rPr lang="en-US" altLang="zh-CN" b="0" i="1" smtClean="0">
                                        <a:solidFill>
                                          <a:schemeClr val="accent2">
                                            <a:lumMod val="75000"/>
                                          </a:schemeClr>
                                        </a:solidFill>
                                        <a:latin typeface="Cambria Math" panose="02040503050406030204" pitchFamily="18" charset="0"/>
                                      </a:rPr>
                                    </m:ctrlPr>
                                  </m:dPr>
                                  <m:e>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𝐼</m:t>
                                        </m:r>
                                      </m:e>
                                      <m:sub>
                                        <m:r>
                                          <a:rPr lang="en-US" altLang="zh-CN" b="0" i="1" smtClean="0">
                                            <a:solidFill>
                                              <a:schemeClr val="accent2">
                                                <a:lumMod val="75000"/>
                                              </a:schemeClr>
                                            </a:solidFill>
                                            <a:latin typeface="Cambria Math" panose="02040503050406030204" pitchFamily="18" charset="0"/>
                                          </a:rPr>
                                          <m:t>𝑖</m:t>
                                        </m:r>
                                      </m:sub>
                                    </m:sSub>
                                    <m:r>
                                      <a:rPr lang="en-US" altLang="zh-CN" b="0" i="1" smtClean="0">
                                        <a:solidFill>
                                          <a:schemeClr val="accent2">
                                            <a:lumMod val="75000"/>
                                          </a:schemeClr>
                                        </a:solidFill>
                                        <a:latin typeface="Cambria Math" panose="02040503050406030204" pitchFamily="18" charset="0"/>
                                      </a:rPr>
                                      <m:t>,</m:t>
                                    </m:r>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𝐽</m:t>
                                        </m:r>
                                      </m:e>
                                      <m:sub>
                                        <m:r>
                                          <a:rPr lang="en-US" altLang="zh-CN" b="0" i="1" smtClean="0">
                                            <a:solidFill>
                                              <a:schemeClr val="accent2">
                                                <a:lumMod val="75000"/>
                                              </a:schemeClr>
                                            </a:solidFill>
                                            <a:latin typeface="Cambria Math" panose="02040503050406030204" pitchFamily="18" charset="0"/>
                                          </a:rPr>
                                          <m:t>𝑖</m:t>
                                        </m:r>
                                      </m:sub>
                                    </m:sSub>
                                  </m:e>
                                </m:d>
                              </m:e>
                            </m:d>
                          </m:e>
                        </m:d>
                      </m:e>
                    </m:nary>
                    <m:r>
                      <a:rPr lang="en-US" altLang="zh-CN" b="0" i="1" smtClean="0">
                        <a:solidFill>
                          <a:schemeClr val="accent2">
                            <a:lumMod val="75000"/>
                          </a:schemeClr>
                        </a:solidFill>
                        <a:latin typeface="Cambria Math" panose="02040503050406030204" pitchFamily="18" charset="0"/>
                      </a:rPr>
                      <m:t>+</m:t>
                    </m:r>
                    <m:nary>
                      <m:naryPr>
                        <m:chr m:val="∑"/>
                        <m:ctrlPr>
                          <a:rPr lang="en-US" altLang="zh-CN" b="0" i="1" smtClean="0">
                            <a:solidFill>
                              <a:schemeClr val="accent2">
                                <a:lumMod val="75000"/>
                              </a:schemeClr>
                            </a:solidFill>
                            <a:latin typeface="Cambria Math" panose="02040503050406030204" pitchFamily="18" charset="0"/>
                          </a:rPr>
                        </m:ctrlPr>
                      </m:naryPr>
                      <m:sub>
                        <m:r>
                          <m:rPr>
                            <m:brk m:alnAt="23"/>
                          </m:rPr>
                          <a:rPr lang="en-US" altLang="zh-CN" b="0" i="1" smtClean="0">
                            <a:solidFill>
                              <a:schemeClr val="accent2">
                                <a:lumMod val="75000"/>
                              </a:schemeClr>
                            </a:solidFill>
                            <a:latin typeface="Cambria Math" panose="02040503050406030204" pitchFamily="18" charset="0"/>
                          </a:rPr>
                          <m:t>𝑖</m:t>
                        </m:r>
                        <m:r>
                          <a:rPr lang="en-US" altLang="zh-CN" b="0" i="1" smtClean="0">
                            <a:solidFill>
                              <a:schemeClr val="accent2">
                                <a:lumMod val="75000"/>
                              </a:schemeClr>
                            </a:solidFill>
                            <a:latin typeface="Cambria Math" panose="02040503050406030204" pitchFamily="18" charset="0"/>
                          </a:rPr>
                          <m:t>=1</m:t>
                        </m:r>
                      </m:sub>
                      <m:sup>
                        <m:r>
                          <a:rPr lang="en-US" altLang="zh-CN" b="0" i="1" smtClean="0">
                            <a:solidFill>
                              <a:schemeClr val="accent2">
                                <a:lumMod val="75000"/>
                              </a:schemeClr>
                            </a:solidFill>
                            <a:latin typeface="Cambria Math" panose="02040503050406030204" pitchFamily="18" charset="0"/>
                          </a:rPr>
                          <m:t>𝑝</m:t>
                        </m:r>
                      </m:sup>
                      <m:e>
                        <m:r>
                          <a:rPr lang="en-US" altLang="zh-CN" b="0" i="1" smtClean="0">
                            <a:solidFill>
                              <a:schemeClr val="accent2">
                                <a:lumMod val="75000"/>
                              </a:schemeClr>
                            </a:solidFill>
                            <a:latin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rPr>
                          <m:t>𝑛𝑒𝑟</m:t>
                        </m:r>
                        <m:r>
                          <a:rPr lang="en-US" altLang="zh-CN" b="0" i="1" smtClean="0">
                            <a:solidFill>
                              <a:schemeClr val="accent2">
                                <a:lumMod val="75000"/>
                              </a:schemeClr>
                            </a:solidFill>
                            <a:latin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rPr>
                          <m:t>𝐴</m:t>
                        </m:r>
                        <m:d>
                          <m:dPr>
                            <m:ctrlPr>
                              <a:rPr lang="en-US" altLang="zh-CN" b="0" i="1" smtClean="0">
                                <a:solidFill>
                                  <a:schemeClr val="accent2">
                                    <a:lumMod val="75000"/>
                                  </a:schemeClr>
                                </a:solidFill>
                                <a:latin typeface="Cambria Math" panose="02040503050406030204" pitchFamily="18" charset="0"/>
                              </a:rPr>
                            </m:ctrlPr>
                          </m:dPr>
                          <m:e>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𝐼</m:t>
                                </m:r>
                              </m:e>
                              <m:sub>
                                <m:r>
                                  <a:rPr lang="en-US" altLang="zh-CN" b="0" i="1" smtClean="0">
                                    <a:solidFill>
                                      <a:schemeClr val="accent2">
                                        <a:lumMod val="75000"/>
                                      </a:schemeClr>
                                    </a:solidFill>
                                    <a:latin typeface="Cambria Math" panose="02040503050406030204" pitchFamily="18" charset="0"/>
                                  </a:rPr>
                                  <m:t>𝑖</m:t>
                                </m:r>
                              </m:sub>
                            </m:sSub>
                            <m:r>
                              <a:rPr lang="en-US" altLang="zh-CN" b="0" i="1" smtClean="0">
                                <a:solidFill>
                                  <a:schemeClr val="accent2">
                                    <a:lumMod val="75000"/>
                                  </a:schemeClr>
                                </a:solidFill>
                                <a:latin typeface="Cambria Math" panose="02040503050406030204" pitchFamily="18" charset="0"/>
                              </a:rPr>
                              <m:t>,</m:t>
                            </m:r>
                            <m:sSub>
                              <m:sSubPr>
                                <m:ctrlPr>
                                  <a:rPr lang="en-US" altLang="zh-CN" b="0" i="1" smtClean="0">
                                    <a:solidFill>
                                      <a:schemeClr val="accent2">
                                        <a:lumMod val="75000"/>
                                      </a:schemeClr>
                                    </a:solidFill>
                                    <a:latin typeface="Cambria Math" panose="02040503050406030204" pitchFamily="18" charset="0"/>
                                  </a:rPr>
                                </m:ctrlPr>
                              </m:sSubPr>
                              <m:e>
                                <m:r>
                                  <a:rPr lang="en-US" altLang="zh-CN" b="0" i="1" smtClean="0">
                                    <a:solidFill>
                                      <a:schemeClr val="accent2">
                                        <a:lumMod val="75000"/>
                                      </a:schemeClr>
                                    </a:solidFill>
                                    <a:latin typeface="Cambria Math" panose="02040503050406030204" pitchFamily="18" charset="0"/>
                                  </a:rPr>
                                  <m:t>𝐽</m:t>
                                </m:r>
                              </m:e>
                              <m:sub>
                                <m:r>
                                  <a:rPr lang="en-US" altLang="zh-CN" b="0" i="1" smtClean="0">
                                    <a:solidFill>
                                      <a:schemeClr val="accent2">
                                        <a:lumMod val="75000"/>
                                      </a:schemeClr>
                                    </a:solidFill>
                                    <a:latin typeface="Cambria Math" panose="02040503050406030204" pitchFamily="18" charset="0"/>
                                  </a:rPr>
                                  <m:t>𝑖</m:t>
                                </m:r>
                              </m:sub>
                            </m:sSub>
                          </m:e>
                        </m:d>
                        <m:r>
                          <a:rPr lang="en-US" altLang="zh-CN" b="0" i="1" smtClean="0">
                            <a:solidFill>
                              <a:schemeClr val="accent2">
                                <a:lumMod val="75000"/>
                              </a:schemeClr>
                            </a:solidFill>
                            <a:latin typeface="Cambria Math" panose="02040503050406030204" pitchFamily="18" charset="0"/>
                          </a:rPr>
                          <m:t>)|</m:t>
                        </m:r>
                      </m:e>
                    </m:nary>
                    <m:r>
                      <a:rPr lang="en-US" altLang="zh-CN" b="0" i="1" smtClean="0">
                        <a:solidFill>
                          <a:schemeClr val="accent2">
                            <a:lumMod val="75000"/>
                          </a:schemeClr>
                        </a:solidFill>
                        <a:latin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rPr>
                      <m:t>𝐾</m:t>
                    </m:r>
                  </m:oMath>
                </a14:m>
                <a:r>
                  <a:rPr lang="zh-CN" altLang="en-US" dirty="0">
                    <a:solidFill>
                      <a:schemeClr val="accent2">
                        <a:lumMod val="75000"/>
                      </a:schemeClr>
                    </a:solidFill>
                  </a:rPr>
                  <a:t>，其中</a:t>
                </a:r>
                <a:r>
                  <a:rPr lang="en-US" altLang="zh-CN" dirty="0">
                    <a:solidFill>
                      <a:schemeClr val="accent2">
                        <a:lumMod val="75000"/>
                      </a:schemeClr>
                    </a:solidFill>
                  </a:rPr>
                  <a:t>K</a:t>
                </a:r>
                <a:r>
                  <a:rPr lang="zh-CN" altLang="en-US" dirty="0">
                    <a:solidFill>
                      <a:schemeClr val="accent2">
                        <a:lumMod val="75000"/>
                      </a:schemeClr>
                    </a:solidFill>
                  </a:rPr>
                  <a:t>是一个常数它取决于</a:t>
                </a:r>
                <a:r>
                  <a:rPr lang="en-US" altLang="zh-CN" dirty="0">
                    <a:solidFill>
                      <a:schemeClr val="accent2">
                        <a:lumMod val="75000"/>
                      </a:schemeClr>
                    </a:solidFill>
                  </a:rPr>
                  <a:t>B</a:t>
                </a:r>
                <a:r>
                  <a:rPr lang="zh-CN" altLang="en-US" dirty="0">
                    <a:solidFill>
                      <a:schemeClr val="accent2">
                        <a:lumMod val="75000"/>
                      </a:schemeClr>
                    </a:solidFill>
                  </a:rPr>
                  <a:t>和</a:t>
                </a:r>
                <a:r>
                  <a:rPr lang="en-US" altLang="zh-CN" dirty="0">
                    <a:solidFill>
                      <a:schemeClr val="accent2">
                        <a:lumMod val="75000"/>
                      </a:schemeClr>
                    </a:solidFill>
                  </a:rPr>
                  <a:t>C</a:t>
                </a:r>
                <a:r>
                  <a:rPr lang="zh-CN" altLang="en-US" dirty="0">
                    <a:solidFill>
                      <a:schemeClr val="accent2">
                        <a:lumMod val="75000"/>
                      </a:schemeClr>
                    </a:solidFill>
                  </a:rPr>
                  <a:t>的分布以减少交流</a:t>
                </a:r>
                <a:endParaRPr lang="en-US" altLang="zh-CN" dirty="0">
                  <a:solidFill>
                    <a:schemeClr val="accent2">
                      <a:lumMod val="75000"/>
                    </a:schemeClr>
                  </a:solidFill>
                </a:endParaRPr>
              </a:p>
              <a:p>
                <a:pPr marL="285750" indent="-285750">
                  <a:buFont typeface="Arial" panose="020B0604020202020204" pitchFamily="34" charset="0"/>
                  <a:buChar char="•"/>
                </a:pPr>
                <a:endParaRPr lang="en-US" altLang="zh-CN" dirty="0">
                  <a:solidFill>
                    <a:schemeClr val="accent1"/>
                  </a:solidFill>
                </a:endParaRPr>
              </a:p>
              <a:p>
                <a:pPr marL="285750" indent="-285750">
                  <a:buFont typeface="Arial" panose="020B0604020202020204" pitchFamily="34" charset="0"/>
                  <a:buChar char="•"/>
                </a:pPr>
                <a:r>
                  <a:rPr lang="zh-CN" altLang="en-US" dirty="0">
                    <a:solidFill>
                      <a:schemeClr val="accent1"/>
                    </a:solidFill>
                  </a:rPr>
                  <a:t>在</a:t>
                </a:r>
                <a:r>
                  <a:rPr lang="en-US" altLang="zh-CN" dirty="0">
                    <a:solidFill>
                      <a:schemeClr val="accent1"/>
                    </a:solidFill>
                  </a:rPr>
                  <a:t>D</a:t>
                </a:r>
                <a:r>
                  <a:rPr lang="zh-CN" altLang="en-US" dirty="0">
                    <a:solidFill>
                      <a:schemeClr val="accent1"/>
                    </a:solidFill>
                  </a:rPr>
                  <a:t>部分，作者将</a:t>
                </a:r>
                <a:r>
                  <a:rPr lang="en-US" altLang="zh-CN" dirty="0">
                    <a:solidFill>
                      <a:schemeClr val="accent1"/>
                    </a:solidFill>
                  </a:rPr>
                  <a:t>Instruction</a:t>
                </a:r>
                <a:r>
                  <a:rPr lang="zh-CN" altLang="en-US" dirty="0">
                    <a:solidFill>
                      <a:schemeClr val="accent1"/>
                    </a:solidFill>
                  </a:rPr>
                  <a:t>中的</a:t>
                </a:r>
                <a:r>
                  <a:rPr lang="en-US" altLang="zh-CN" dirty="0">
                    <a:solidFill>
                      <a:schemeClr val="accent1"/>
                    </a:solidFill>
                  </a:rPr>
                  <a:t>a</a:t>
                </a:r>
                <a:r>
                  <a:rPr lang="zh-CN" altLang="en-US" dirty="0">
                    <a:solidFill>
                      <a:schemeClr val="accent1"/>
                    </a:solidFill>
                  </a:rPr>
                  <a:t>图作为具体例子，为读者计算前面约定的“通信量”公式，便于读者理解</a:t>
                </a:r>
                <a:endParaRPr lang="en-US" altLang="zh-CN" dirty="0">
                  <a:solidFill>
                    <a:schemeClr val="accent1"/>
                  </a:solidFill>
                </a:endParaRPr>
              </a:p>
              <a:p>
                <a:pPr marL="285750" indent="-285750">
                  <a:buFont typeface="Arial" panose="020B0604020202020204" pitchFamily="34" charset="0"/>
                  <a:buChar char="•"/>
                </a:pPr>
                <a:r>
                  <a:rPr lang="zh-CN" altLang="en-US" dirty="0">
                    <a:solidFill>
                      <a:schemeClr val="accent1"/>
                    </a:solidFill>
                  </a:rPr>
                  <a:t>而在</a:t>
                </a:r>
                <a:r>
                  <a:rPr lang="en-US" altLang="zh-CN" dirty="0">
                    <a:solidFill>
                      <a:schemeClr val="accent1"/>
                    </a:solidFill>
                  </a:rPr>
                  <a:t>E</a:t>
                </a:r>
                <a:r>
                  <a:rPr lang="zh-CN" altLang="en-US" dirty="0">
                    <a:solidFill>
                      <a:schemeClr val="accent1"/>
                    </a:solidFill>
                  </a:rPr>
                  <a:t>部分中，作者开启下文的话题，介绍了当前划分</a:t>
                </a:r>
                <a:r>
                  <a:rPr lang="en-US" altLang="zh-CN" dirty="0">
                    <a:solidFill>
                      <a:schemeClr val="accent1"/>
                    </a:solidFill>
                  </a:rPr>
                  <a:t>A</a:t>
                </a:r>
                <a:r>
                  <a:rPr lang="zh-CN" altLang="en-US" dirty="0">
                    <a:solidFill>
                      <a:schemeClr val="accent1"/>
                    </a:solidFill>
                  </a:rPr>
                  <a:t>矩阵的方法，找到最优的</a:t>
                </a:r>
                <a:r>
                  <a:rPr lang="en-US" altLang="zh-CN" dirty="0" err="1">
                    <a:solidFill>
                      <a:schemeClr val="accent1"/>
                    </a:solidFill>
                  </a:rPr>
                  <a:t>SpMM</a:t>
                </a:r>
                <a:r>
                  <a:rPr lang="zh-CN" altLang="en-US" dirty="0">
                    <a:solidFill>
                      <a:schemeClr val="accent1"/>
                    </a:solidFill>
                  </a:rPr>
                  <a:t>并行化涉及超图划分为子图的问题，这是</a:t>
                </a:r>
                <a:r>
                  <a:rPr lang="en-US" altLang="zh-CN" dirty="0">
                    <a:solidFill>
                      <a:schemeClr val="accent1"/>
                    </a:solidFill>
                  </a:rPr>
                  <a:t>NP-hard</a:t>
                </a:r>
                <a:r>
                  <a:rPr lang="zh-CN" altLang="en-US" dirty="0">
                    <a:solidFill>
                      <a:schemeClr val="accent1"/>
                    </a:solidFill>
                  </a:rPr>
                  <a:t>的问题；而不涉及最优子图，则一般的做法是枚举每个进程所占有的列、块数，亦即枚举 </a:t>
                </a:r>
                <a:r>
                  <a:rPr lang="en-US" altLang="zh-CN" dirty="0" err="1">
                    <a:solidFill>
                      <a:schemeClr val="accent1"/>
                    </a:solidFill>
                  </a:rPr>
                  <a:t>p_m</a:t>
                </a:r>
                <a:r>
                  <a:rPr lang="zh-CN" altLang="en-US" dirty="0">
                    <a:solidFill>
                      <a:schemeClr val="accent1"/>
                    </a:solidFill>
                  </a:rPr>
                  <a:t>、</a:t>
                </a:r>
                <a:r>
                  <a:rPr lang="en-US" altLang="zh-CN" dirty="0" err="1">
                    <a:solidFill>
                      <a:schemeClr val="accent1"/>
                    </a:solidFill>
                  </a:rPr>
                  <a:t>p_k</a:t>
                </a:r>
                <a:r>
                  <a:rPr lang="zh-CN" altLang="en-US" dirty="0">
                    <a:solidFill>
                      <a:schemeClr val="accent1"/>
                    </a:solidFill>
                  </a:rPr>
                  <a:t>、</a:t>
                </a:r>
                <a:r>
                  <a:rPr lang="en-US" altLang="zh-CN" dirty="0" err="1">
                    <a:solidFill>
                      <a:schemeClr val="accent1"/>
                    </a:solidFill>
                  </a:rPr>
                  <a:t>p_n</a:t>
                </a:r>
                <a:r>
                  <a:rPr lang="zh-CN" altLang="en-US" dirty="0">
                    <a:solidFill>
                      <a:schemeClr val="accent1"/>
                    </a:solidFill>
                  </a:rPr>
                  <a:t>，但是这种方法在计算上十分昂贵，而文章提出的方法也是在枚举上进行改进，比暴力做法更加高效</a:t>
                </a:r>
                <a:endParaRPr lang="en-US" altLang="zh-CN" dirty="0">
                  <a:solidFill>
                    <a:schemeClr val="accent1"/>
                  </a:solidFill>
                </a:endParaRPr>
              </a:p>
              <a:p>
                <a:pPr lvl="1"/>
                <a:r>
                  <a:rPr lang="zh-CN" altLang="en-US" dirty="0">
                    <a:solidFill>
                      <a:schemeClr val="accent6"/>
                    </a:solidFill>
                  </a:rPr>
                  <a:t>行文至此，作者的逻辑还是比较严密的</a:t>
                </a:r>
                <a:endParaRPr lang="en-US" altLang="zh-CN" dirty="0">
                  <a:solidFill>
                    <a:schemeClr val="accent6"/>
                  </a:solidFill>
                </a:endParaRPr>
              </a:p>
              <a:p>
                <a:pPr lvl="1"/>
                <a:r>
                  <a:rPr lang="en-US" altLang="zh-CN" dirty="0">
                    <a:solidFill>
                      <a:schemeClr val="accent6"/>
                    </a:solidFill>
                  </a:rPr>
                  <a:t>Introduction =&gt; design space of parallelizing </a:t>
                </a:r>
                <a:r>
                  <a:rPr lang="en-US" altLang="zh-CN" dirty="0" err="1">
                    <a:solidFill>
                      <a:schemeClr val="accent6"/>
                    </a:solidFill>
                  </a:rPr>
                  <a:t>SpMM</a:t>
                </a:r>
                <a:r>
                  <a:rPr lang="en-US" altLang="zh-CN" dirty="0">
                    <a:solidFill>
                      <a:schemeClr val="accent6"/>
                    </a:solidFill>
                  </a:rPr>
                  <a:t> =&gt; data transfers in parallel </a:t>
                </a:r>
                <a:r>
                  <a:rPr lang="en-US" altLang="zh-CN" dirty="0" err="1">
                    <a:solidFill>
                      <a:schemeClr val="accent6"/>
                    </a:solidFill>
                  </a:rPr>
                  <a:t>SpMM</a:t>
                </a:r>
                <a:endParaRPr lang="en-US" altLang="zh-CN" dirty="0">
                  <a:solidFill>
                    <a:schemeClr val="accent6"/>
                  </a:solidFill>
                </a:endParaRPr>
              </a:p>
              <a:p>
                <a:pPr lvl="1"/>
                <a:r>
                  <a:rPr lang="zh-CN" altLang="en-US" dirty="0">
                    <a:solidFill>
                      <a:schemeClr val="accent6"/>
                    </a:solidFill>
                  </a:rPr>
                  <a:t>从介绍开始介绍文章的工作和贡献，</a:t>
                </a:r>
                <a:r>
                  <a:rPr lang="en-US" altLang="zh-CN" dirty="0">
                    <a:solidFill>
                      <a:schemeClr val="accent6"/>
                    </a:solidFill>
                  </a:rPr>
                  <a:t> </a:t>
                </a:r>
                <a:r>
                  <a:rPr lang="zh-CN" altLang="en-US" dirty="0">
                    <a:solidFill>
                      <a:schemeClr val="accent6"/>
                    </a:solidFill>
                  </a:rPr>
                  <a:t>后从阐述方法的设计空间，并分</a:t>
                </a:r>
                <a:r>
                  <a:rPr lang="en-US" altLang="zh-CN" dirty="0">
                    <a:solidFill>
                      <a:schemeClr val="accent6"/>
                    </a:solidFill>
                  </a:rPr>
                  <a:t>ABC</a:t>
                </a:r>
                <a:r>
                  <a:rPr lang="zh-CN" altLang="en-US" dirty="0">
                    <a:solidFill>
                      <a:schemeClr val="accent6"/>
                    </a:solidFill>
                  </a:rPr>
                  <a:t>多个小节阐述了</a:t>
                </a:r>
                <a:r>
                  <a:rPr lang="en-US" altLang="zh-CN" dirty="0">
                    <a:solidFill>
                      <a:schemeClr val="accent6"/>
                    </a:solidFill>
                  </a:rPr>
                  <a:t>1D</a:t>
                </a:r>
                <a:r>
                  <a:rPr lang="zh-CN" altLang="en-US" dirty="0">
                    <a:solidFill>
                      <a:schemeClr val="accent6"/>
                    </a:solidFill>
                  </a:rPr>
                  <a:t>、</a:t>
                </a:r>
                <a:r>
                  <a:rPr lang="en-US" altLang="zh-CN" dirty="0">
                    <a:solidFill>
                      <a:schemeClr val="accent6"/>
                    </a:solidFill>
                  </a:rPr>
                  <a:t>2D</a:t>
                </a:r>
                <a:r>
                  <a:rPr lang="zh-CN" altLang="en-US" dirty="0">
                    <a:solidFill>
                      <a:schemeClr val="accent6"/>
                    </a:solidFill>
                  </a:rPr>
                  <a:t>、</a:t>
                </a:r>
                <a:r>
                  <a:rPr lang="en-US" altLang="zh-CN" dirty="0">
                    <a:solidFill>
                      <a:schemeClr val="accent6"/>
                    </a:solidFill>
                  </a:rPr>
                  <a:t>3D</a:t>
                </a:r>
                <a:r>
                  <a:rPr lang="zh-CN" altLang="en-US" dirty="0">
                    <a:solidFill>
                      <a:schemeClr val="accent6"/>
                    </a:solidFill>
                  </a:rPr>
                  <a:t>情况下的优化以及现有方法，再推进到各方法的理论通信量，由深入浅，并给出一些具体的例子，既与上文呼应，也为读者解释前文约定的公式计算。</a:t>
                </a:r>
                <a:endParaRPr lang="en-US" altLang="zh-CN" dirty="0">
                  <a:solidFill>
                    <a:schemeClr val="accent6"/>
                  </a:solidFill>
                </a:endParaRPr>
              </a:p>
            </p:txBody>
          </p:sp>
        </mc:Choice>
        <mc:Fallback xmlns="">
          <p:sp>
            <p:nvSpPr>
              <p:cNvPr id="2" name="文本框 1">
                <a:extLst>
                  <a:ext uri="{FF2B5EF4-FFF2-40B4-BE49-F238E27FC236}">
                    <a16:creationId xmlns:a16="http://schemas.microsoft.com/office/drawing/2014/main" id="{C8C3E762-FD78-9831-1006-7FF6C1632F6D}"/>
                  </a:ext>
                </a:extLst>
              </p:cNvPr>
              <p:cNvSpPr txBox="1">
                <a:spLocks noRot="1" noChangeAspect="1" noMove="1" noResize="1" noEditPoints="1" noAdjustHandles="1" noChangeArrowheads="1" noChangeShapeType="1" noTextEdit="1"/>
              </p:cNvSpPr>
              <p:nvPr/>
            </p:nvSpPr>
            <p:spPr>
              <a:xfrm>
                <a:off x="300932" y="898986"/>
                <a:ext cx="11728772" cy="5900590"/>
              </a:xfrm>
              <a:prstGeom prst="rect">
                <a:avLst/>
              </a:prstGeom>
              <a:blipFill>
                <a:blip r:embed="rId4"/>
                <a:stretch>
                  <a:fillRect l="-884" t="-1136" r="-364" b="-72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3366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4955203"/>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CRP-SPMM ALGORITHM</a:t>
            </a:r>
          </a:p>
          <a:p>
            <a:pPr marL="742950" lvl="1" indent="-285750">
              <a:buFont typeface="Wingdings" panose="05000000000000000000" pitchFamily="2" charset="2"/>
              <a:buChar char="p"/>
            </a:pPr>
            <a:r>
              <a:rPr lang="en-US" altLang="zh-CN" b="1" dirty="0"/>
              <a:t> Process Grid Geometry and Matrix Partitioning</a:t>
            </a:r>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en-US" altLang="zh-CN" dirty="0">
                <a:solidFill>
                  <a:schemeClr val="accent1"/>
                </a:solidFill>
              </a:rPr>
              <a:t>A</a:t>
            </a:r>
            <a:r>
              <a:rPr lang="zh-CN" altLang="en-US" dirty="0">
                <a:solidFill>
                  <a:schemeClr val="accent1"/>
                </a:solidFill>
              </a:rPr>
              <a:t>节提出</a:t>
            </a:r>
            <a:r>
              <a:rPr lang="en-US" altLang="zh-CN" dirty="0">
                <a:solidFill>
                  <a:schemeClr val="accent1"/>
                </a:solidFill>
              </a:rPr>
              <a:t>CRP-</a:t>
            </a:r>
            <a:r>
              <a:rPr lang="en-US" altLang="zh-CN" dirty="0" err="1">
                <a:solidFill>
                  <a:schemeClr val="accent1"/>
                </a:solidFill>
              </a:rPr>
              <a:t>SpMM</a:t>
            </a:r>
            <a:r>
              <a:rPr lang="en-US" altLang="zh-CN" dirty="0">
                <a:solidFill>
                  <a:schemeClr val="accent1"/>
                </a:solidFill>
              </a:rPr>
              <a:t>(Communication-Reduced Parallel </a:t>
            </a:r>
            <a:r>
              <a:rPr lang="en-US" altLang="zh-CN" dirty="0" err="1">
                <a:solidFill>
                  <a:schemeClr val="accent1"/>
                </a:solidFill>
              </a:rPr>
              <a:t>SpMM</a:t>
            </a:r>
            <a:r>
              <a:rPr lang="en-US" altLang="zh-CN" dirty="0">
                <a:solidFill>
                  <a:schemeClr val="accent1"/>
                </a:solidFill>
              </a:rPr>
              <a:t>)</a:t>
            </a:r>
            <a:r>
              <a:rPr lang="zh-CN" altLang="en-US" dirty="0">
                <a:solidFill>
                  <a:schemeClr val="accent1"/>
                </a:solidFill>
              </a:rPr>
              <a:t>算法，目标并不是寻求最优解，而是希望采用一种有效方法确定比传统一维</a:t>
            </a:r>
            <a:r>
              <a:rPr lang="en-US" altLang="zh-CN" dirty="0">
                <a:solidFill>
                  <a:schemeClr val="accent1"/>
                </a:solidFill>
              </a:rPr>
              <a:t>m</a:t>
            </a:r>
            <a:r>
              <a:rPr lang="zh-CN" altLang="en-US" dirty="0">
                <a:solidFill>
                  <a:schemeClr val="accent1"/>
                </a:solidFill>
              </a:rPr>
              <a:t>优化更高效的方法</a:t>
            </a:r>
            <a:endParaRPr lang="en-US" altLang="zh-CN" dirty="0">
              <a:solidFill>
                <a:schemeClr val="accent1"/>
              </a:solidFill>
            </a:endParaRPr>
          </a:p>
          <a:p>
            <a:pPr lvl="1"/>
            <a:r>
              <a:rPr lang="zh-CN" altLang="en-US" dirty="0">
                <a:solidFill>
                  <a:schemeClr val="accent1"/>
                </a:solidFill>
              </a:rPr>
              <a:t>针对现有分布式并行</a:t>
            </a:r>
            <a:r>
              <a:rPr lang="en-US" altLang="zh-CN" dirty="0" err="1">
                <a:solidFill>
                  <a:schemeClr val="accent1"/>
                </a:solidFill>
              </a:rPr>
              <a:t>SpMM</a:t>
            </a:r>
            <a:r>
              <a:rPr lang="zh-CN" altLang="en-US" dirty="0">
                <a:solidFill>
                  <a:schemeClr val="accent1"/>
                </a:solidFill>
              </a:rPr>
              <a:t>算法，有几种限制：</a:t>
            </a:r>
            <a:endParaRPr lang="en-US" altLang="zh-CN" dirty="0">
              <a:solidFill>
                <a:schemeClr val="accent1"/>
              </a:solidFill>
            </a:endParaRPr>
          </a:p>
          <a:p>
            <a:pPr lvl="1"/>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2">
                    <a:lumMod val="75000"/>
                  </a:schemeClr>
                </a:solidFill>
              </a:rPr>
              <a:t>像并行</a:t>
            </a:r>
            <a:r>
              <a:rPr lang="en-US" altLang="zh-CN" dirty="0" err="1">
                <a:solidFill>
                  <a:schemeClr val="accent2">
                    <a:lumMod val="75000"/>
                  </a:schemeClr>
                </a:solidFill>
              </a:rPr>
              <a:t>SpMV</a:t>
            </a:r>
            <a:r>
              <a:rPr lang="zh-CN" altLang="en-US" dirty="0">
                <a:solidFill>
                  <a:schemeClr val="accent2">
                    <a:lumMod val="75000"/>
                  </a:schemeClr>
                </a:solidFill>
              </a:rPr>
              <a:t>那样</a:t>
            </a:r>
            <a:r>
              <a:rPr lang="zh-CN" altLang="en-US" b="1" dirty="0">
                <a:solidFill>
                  <a:schemeClr val="accent2">
                    <a:lumMod val="75000"/>
                  </a:schemeClr>
                </a:solidFill>
              </a:rPr>
              <a:t>只对稀疏矩阵进行分区</a:t>
            </a:r>
            <a:endParaRPr lang="en-US" altLang="zh-CN" b="1" dirty="0">
              <a:solidFill>
                <a:schemeClr val="accent2">
                  <a:lumMod val="75000"/>
                </a:schemeClr>
              </a:solidFill>
            </a:endParaRPr>
          </a:p>
          <a:p>
            <a:pPr marL="742950" lvl="1" indent="-285750">
              <a:buFont typeface="Arial" panose="020B0604020202020204" pitchFamily="34" charset="0"/>
              <a:buChar char="•"/>
            </a:pPr>
            <a:r>
              <a:rPr lang="zh-CN" altLang="en-US" dirty="0">
                <a:solidFill>
                  <a:schemeClr val="accent2">
                    <a:lumMod val="75000"/>
                  </a:schemeClr>
                </a:solidFill>
              </a:rPr>
              <a:t>像并行</a:t>
            </a:r>
            <a:r>
              <a:rPr lang="en-US" altLang="zh-CN" dirty="0">
                <a:solidFill>
                  <a:schemeClr val="accent2">
                    <a:lumMod val="75000"/>
                  </a:schemeClr>
                </a:solidFill>
              </a:rPr>
              <a:t>GEMM</a:t>
            </a:r>
            <a:r>
              <a:rPr lang="zh-CN" altLang="en-US" dirty="0">
                <a:solidFill>
                  <a:schemeClr val="accent2">
                    <a:lumMod val="75000"/>
                  </a:schemeClr>
                </a:solidFill>
              </a:rPr>
              <a:t>那样将所有矩阵划分为</a:t>
            </a:r>
            <a:r>
              <a:rPr lang="zh-CN" altLang="en-US" b="1" dirty="0">
                <a:solidFill>
                  <a:schemeClr val="accent2">
                    <a:lumMod val="75000"/>
                  </a:schemeClr>
                </a:solidFill>
              </a:rPr>
              <a:t>大小相等的块</a:t>
            </a:r>
            <a:endParaRPr lang="en-US" altLang="zh-CN" b="1" dirty="0">
              <a:solidFill>
                <a:schemeClr val="accent2">
                  <a:lumMod val="75000"/>
                </a:schemeClr>
              </a:solidFill>
            </a:endParaRPr>
          </a:p>
          <a:p>
            <a:pPr marL="742950" lvl="1" indent="-285750">
              <a:buFont typeface="Arial" panose="020B0604020202020204" pitchFamily="34" charset="0"/>
              <a:buChar char="•"/>
            </a:pPr>
            <a:endParaRPr lang="en-US" altLang="zh-CN" b="1" dirty="0">
              <a:solidFill>
                <a:schemeClr val="accent1"/>
              </a:solidFill>
            </a:endParaRPr>
          </a:p>
          <a:p>
            <a:pPr marL="285750" indent="-285750">
              <a:buFont typeface="Arial" panose="020B0604020202020204" pitchFamily="34" charset="0"/>
              <a:buChar char="•"/>
            </a:pPr>
            <a:r>
              <a:rPr lang="zh-CN" altLang="en-US" dirty="0">
                <a:solidFill>
                  <a:schemeClr val="accent1"/>
                </a:solidFill>
              </a:rPr>
              <a:t>本文的工作更考虑</a:t>
            </a:r>
            <a:r>
              <a:rPr lang="en-US" altLang="zh-CN" dirty="0">
                <a:solidFill>
                  <a:schemeClr val="accent1"/>
                </a:solidFill>
              </a:rPr>
              <a:t>n</a:t>
            </a:r>
            <a:r>
              <a:rPr lang="zh-CN" altLang="en-US" dirty="0">
                <a:solidFill>
                  <a:schemeClr val="accent1"/>
                </a:solidFill>
              </a:rPr>
              <a:t>维并行化降低</a:t>
            </a:r>
            <a:r>
              <a:rPr lang="en-US" altLang="zh-CN" dirty="0" err="1">
                <a:solidFill>
                  <a:schemeClr val="accent1"/>
                </a:solidFill>
              </a:rPr>
              <a:t>SpMM</a:t>
            </a:r>
            <a:r>
              <a:rPr lang="zh-CN" altLang="en-US" dirty="0">
                <a:solidFill>
                  <a:schemeClr val="accent1"/>
                </a:solidFill>
              </a:rPr>
              <a:t>的通信成本（</a:t>
            </a:r>
            <a:r>
              <a:rPr lang="en-US" altLang="zh-CN" dirty="0" err="1">
                <a:solidFill>
                  <a:schemeClr val="accent1"/>
                </a:solidFill>
              </a:rPr>
              <a:t>mk</a:t>
            </a:r>
            <a:r>
              <a:rPr lang="zh-CN" altLang="en-US" dirty="0">
                <a:solidFill>
                  <a:schemeClr val="accent1"/>
                </a:solidFill>
              </a:rPr>
              <a:t>维并行化更倾向于传统的优化）</a:t>
            </a:r>
            <a:endParaRPr lang="en-US" altLang="zh-CN" dirty="0">
              <a:solidFill>
                <a:schemeClr val="accent1"/>
              </a:solidFill>
            </a:endParaRPr>
          </a:p>
          <a:p>
            <a:pPr marL="285750" indent="-285750">
              <a:buFont typeface="Arial" panose="020B0604020202020204" pitchFamily="34" charset="0"/>
              <a:buChar char="•"/>
            </a:pPr>
            <a:endParaRPr lang="en-US" altLang="zh-CN" dirty="0">
              <a:solidFill>
                <a:schemeClr val="accent1"/>
              </a:solidFill>
            </a:endParaRPr>
          </a:p>
          <a:p>
            <a:pPr lvl="1"/>
            <a:r>
              <a:rPr lang="en-US" altLang="zh-CN" dirty="0"/>
              <a:t>Instead of seeking the optimal solution, our objective is to employ a cost effective method to identify a parallelization scheme with </a:t>
            </a:r>
            <a:r>
              <a:rPr lang="en-US" altLang="zh-CN" b="1" dirty="0"/>
              <a:t>lower communication costs </a:t>
            </a:r>
            <a:r>
              <a:rPr lang="en-US" altLang="zh-CN" dirty="0"/>
              <a:t>than the traditional 1D m-parallelization.</a:t>
            </a:r>
          </a:p>
          <a:p>
            <a:pPr lvl="1"/>
            <a:endParaRPr lang="en-US" altLang="zh-CN" dirty="0"/>
          </a:p>
          <a:p>
            <a:pPr lvl="1"/>
            <a:r>
              <a:rPr lang="en-US" altLang="zh-CN" dirty="0"/>
              <a:t>In this work, we aim to harness </a:t>
            </a:r>
            <a:r>
              <a:rPr lang="en-US" altLang="zh-CN" b="1" dirty="0"/>
              <a:t>n-dimensional parallelization </a:t>
            </a:r>
            <a:r>
              <a:rPr lang="en-US" altLang="zh-CN" dirty="0"/>
              <a:t>to reduce </a:t>
            </a:r>
            <a:r>
              <a:rPr lang="en-US" altLang="zh-CN" dirty="0" err="1"/>
              <a:t>SpMM</a:t>
            </a:r>
            <a:r>
              <a:rPr lang="en-US" altLang="zh-CN" dirty="0"/>
              <a:t> communication costs compared to this and other approaches already commonly used</a:t>
            </a:r>
          </a:p>
        </p:txBody>
      </p:sp>
    </p:spTree>
    <p:custDataLst>
      <p:tags r:id="rId1"/>
    </p:custDataLst>
    <p:extLst>
      <p:ext uri="{BB962C8B-B14F-4D97-AF65-F5344CB8AC3E}">
        <p14:creationId xmlns:p14="http://schemas.microsoft.com/office/powerpoint/2010/main" val="337463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4678204"/>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CRP-SPMM ALGORITHM</a:t>
            </a:r>
          </a:p>
          <a:p>
            <a:pPr marL="742950" lvl="1" indent="-285750">
              <a:buFont typeface="Wingdings" panose="05000000000000000000" pitchFamily="2" charset="2"/>
              <a:buChar char="p"/>
            </a:pPr>
            <a:r>
              <a:rPr lang="en-US" altLang="zh-CN" b="1" dirty="0"/>
              <a:t> Process Grid Geometry and Matrix Partitioning</a:t>
            </a:r>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zh-CN" altLang="en-US" dirty="0">
                <a:solidFill>
                  <a:schemeClr val="accent1"/>
                </a:solidFill>
              </a:rPr>
              <a:t>本节部分介绍了对</a:t>
            </a:r>
            <a:r>
              <a:rPr lang="en-US" altLang="zh-CN" dirty="0">
                <a:solidFill>
                  <a:schemeClr val="accent1"/>
                </a:solidFill>
              </a:rPr>
              <a:t>A</a:t>
            </a:r>
            <a:r>
              <a:rPr lang="zh-CN" altLang="en-US" dirty="0">
                <a:solidFill>
                  <a:schemeClr val="accent1"/>
                </a:solidFill>
              </a:rPr>
              <a:t>矩阵做行划分，一种可行的方式是，首先对</a:t>
            </a:r>
            <a:r>
              <a:rPr lang="en-US" altLang="zh-CN" dirty="0">
                <a:solidFill>
                  <a:schemeClr val="accent1"/>
                </a:solidFill>
              </a:rPr>
              <a:t>A</a:t>
            </a:r>
            <a:r>
              <a:rPr lang="zh-CN" altLang="en-US" dirty="0">
                <a:solidFill>
                  <a:schemeClr val="accent1"/>
                </a:solidFill>
              </a:rPr>
              <a:t>做</a:t>
            </a:r>
            <a:r>
              <a:rPr lang="en-US" altLang="zh-CN" dirty="0">
                <a:solidFill>
                  <a:schemeClr val="accent1"/>
                </a:solidFill>
              </a:rPr>
              <a:t>p</a:t>
            </a:r>
            <a:r>
              <a:rPr lang="zh-CN" altLang="en-US" dirty="0">
                <a:solidFill>
                  <a:schemeClr val="accent1"/>
                </a:solidFill>
              </a:rPr>
              <a:t>路划分，后采用贪婪的办法逐步合并至 </a:t>
            </a:r>
            <a:r>
              <a:rPr lang="en-US" altLang="zh-CN" dirty="0" err="1">
                <a:solidFill>
                  <a:schemeClr val="accent1"/>
                </a:solidFill>
              </a:rPr>
              <a:t>P_m</a:t>
            </a:r>
            <a:r>
              <a:rPr lang="en-US" altLang="zh-CN" dirty="0">
                <a:solidFill>
                  <a:schemeClr val="accent1"/>
                </a:solidFill>
              </a:rPr>
              <a:t> </a:t>
            </a:r>
            <a:r>
              <a:rPr lang="zh-CN" altLang="en-US" dirty="0">
                <a:solidFill>
                  <a:schemeClr val="accent1"/>
                </a:solidFill>
              </a:rPr>
              <a:t>路，而合并的过程中，本质是将不连续的行分配给同一进程，相当于对矩阵做了重新的行排序，将</a:t>
            </a:r>
            <a:r>
              <a:rPr lang="en-US" altLang="zh-CN" dirty="0">
                <a:solidFill>
                  <a:schemeClr val="accent1"/>
                </a:solidFill>
              </a:rPr>
              <a:t>A</a:t>
            </a:r>
            <a:r>
              <a:rPr lang="zh-CN" altLang="en-US" dirty="0">
                <a:solidFill>
                  <a:schemeClr val="accent1"/>
                </a:solidFill>
              </a:rPr>
              <a:t>划分为多个行块，每个行块包含</a:t>
            </a:r>
            <a:r>
              <a:rPr lang="en-US" altLang="zh-CN" dirty="0">
                <a:solidFill>
                  <a:schemeClr val="accent1"/>
                </a:solidFill>
              </a:rPr>
              <a:t>A</a:t>
            </a:r>
            <a:r>
              <a:rPr lang="zh-CN" altLang="en-US" dirty="0">
                <a:solidFill>
                  <a:schemeClr val="accent1"/>
                </a:solidFill>
              </a:rPr>
              <a:t>的连续行，这是有算法可以做到的。</a:t>
            </a:r>
            <a:endParaRPr lang="en-US" altLang="zh-CN" dirty="0">
              <a:solidFill>
                <a:schemeClr val="accent1"/>
              </a:solidFill>
            </a:endParaRPr>
          </a:p>
          <a:p>
            <a:pPr marL="285750" indent="-285750">
              <a:buFont typeface="Arial" panose="020B0604020202020204" pitchFamily="34" charset="0"/>
              <a:buChar char="•"/>
            </a:pPr>
            <a:r>
              <a:rPr lang="zh-CN" altLang="en-US" dirty="0">
                <a:solidFill>
                  <a:schemeClr val="accent1"/>
                </a:solidFill>
              </a:rPr>
              <a:t>那么，引入了额外的分配算法，意味着通信元素个数需要进行改变，公式如下：</a:t>
            </a:r>
            <a:endParaRPr lang="en-US" altLang="zh-CN" dirty="0">
              <a:solidFill>
                <a:schemeClr val="accent1"/>
              </a:solidFill>
            </a:endParaRPr>
          </a:p>
          <a:p>
            <a:endParaRPr lang="en-US" altLang="zh-CN" dirty="0">
              <a:solidFill>
                <a:schemeClr val="accent1"/>
              </a:solidFill>
            </a:endParaRPr>
          </a:p>
          <a:p>
            <a:endParaRPr lang="en-US" altLang="zh-CN" dirty="0">
              <a:solidFill>
                <a:schemeClr val="accent1"/>
              </a:solidFill>
            </a:endParaRPr>
          </a:p>
          <a:p>
            <a:endParaRPr lang="en-US" altLang="zh-CN" dirty="0"/>
          </a:p>
          <a:p>
            <a:endParaRPr lang="en-US" altLang="zh-CN" dirty="0"/>
          </a:p>
          <a:p>
            <a:pPr marL="285750" indent="-285750">
              <a:buFont typeface="Arial" panose="020B0604020202020204" pitchFamily="34" charset="0"/>
              <a:buChar char="•"/>
            </a:pPr>
            <a:r>
              <a:rPr lang="zh-CN" altLang="en-US" dirty="0">
                <a:solidFill>
                  <a:schemeClr val="accent1"/>
                </a:solidFill>
              </a:rPr>
              <a:t>该公式与之前的</a:t>
            </a:r>
            <a:r>
              <a:rPr lang="en-US" altLang="zh-CN" dirty="0" err="1">
                <a:solidFill>
                  <a:schemeClr val="accent1"/>
                </a:solidFill>
              </a:rPr>
              <a:t>mn</a:t>
            </a:r>
            <a:r>
              <a:rPr lang="zh-CN" altLang="en-US" dirty="0">
                <a:solidFill>
                  <a:schemeClr val="accent1"/>
                </a:solidFill>
              </a:rPr>
              <a:t>划分有不同的是，两部分各乘上了一个缩放因子，常数</a:t>
            </a:r>
            <a:r>
              <a:rPr lang="en-US" altLang="zh-CN" dirty="0">
                <a:solidFill>
                  <a:schemeClr val="accent1"/>
                </a:solidFill>
              </a:rPr>
              <a:t>r(A)</a:t>
            </a:r>
            <a:r>
              <a:rPr lang="zh-CN" altLang="en-US" dirty="0">
                <a:solidFill>
                  <a:schemeClr val="accent1"/>
                </a:solidFill>
              </a:rPr>
              <a:t>用于指定</a:t>
            </a:r>
            <a:r>
              <a:rPr lang="en-US" altLang="zh-CN" b="1" dirty="0">
                <a:solidFill>
                  <a:schemeClr val="accent1"/>
                </a:solidFill>
              </a:rPr>
              <a:t>A</a:t>
            </a:r>
            <a:r>
              <a:rPr lang="zh-CN" altLang="en-US" b="1" dirty="0">
                <a:solidFill>
                  <a:schemeClr val="accent1"/>
                </a:solidFill>
              </a:rPr>
              <a:t>将被重用的次数</a:t>
            </a:r>
            <a:r>
              <a:rPr lang="zh-CN" altLang="en-US" dirty="0">
                <a:solidFill>
                  <a:schemeClr val="accent1"/>
                </a:solidFill>
              </a:rPr>
              <a:t>，常数</a:t>
            </a:r>
            <a:r>
              <a:rPr lang="en-US" altLang="zh-CN" dirty="0">
                <a:solidFill>
                  <a:schemeClr val="accent1"/>
                </a:solidFill>
              </a:rPr>
              <a:t>f(A)</a:t>
            </a:r>
            <a:r>
              <a:rPr lang="zh-CN" altLang="en-US" dirty="0">
                <a:solidFill>
                  <a:schemeClr val="accent1"/>
                </a:solidFill>
              </a:rPr>
              <a:t>定义为存储</a:t>
            </a:r>
            <a:r>
              <a:rPr lang="en-US" altLang="zh-CN" dirty="0">
                <a:solidFill>
                  <a:schemeClr val="accent1"/>
                </a:solidFill>
              </a:rPr>
              <a:t>A</a:t>
            </a:r>
            <a:r>
              <a:rPr lang="zh-CN" altLang="en-US" b="1" dirty="0">
                <a:solidFill>
                  <a:schemeClr val="accent1"/>
                </a:solidFill>
              </a:rPr>
              <a:t>所需的总内存大小除以仅存储非零值</a:t>
            </a:r>
            <a:r>
              <a:rPr lang="zh-CN" altLang="en-US" dirty="0">
                <a:solidFill>
                  <a:schemeClr val="accent1"/>
                </a:solidFill>
              </a:rPr>
              <a:t>（不包括它们的行和列索引）所需的总内存大小，例如：</a:t>
            </a:r>
            <a:endParaRPr lang="en-US" altLang="zh-CN" dirty="0">
              <a:solidFill>
                <a:schemeClr val="accent1"/>
              </a:solidFill>
            </a:endParaRPr>
          </a:p>
          <a:p>
            <a:pPr marL="742950" lvl="1" indent="-285750">
              <a:buFont typeface="Arial" panose="020B0604020202020204" pitchFamily="34" charset="0"/>
              <a:buChar char="•"/>
            </a:pPr>
            <a:r>
              <a:rPr lang="en-US" altLang="zh-CN" dirty="0">
                <a:solidFill>
                  <a:schemeClr val="accent1"/>
                </a:solidFill>
              </a:rPr>
              <a:t>r(A)</a:t>
            </a:r>
            <a:r>
              <a:rPr lang="zh-CN" altLang="en-US" dirty="0">
                <a:solidFill>
                  <a:schemeClr val="accent1"/>
                </a:solidFill>
              </a:rPr>
              <a:t>的理解：</a:t>
            </a:r>
            <a:r>
              <a:rPr lang="en-US" altLang="zh-CN" dirty="0">
                <a:solidFill>
                  <a:schemeClr val="accent1"/>
                </a:solidFill>
              </a:rPr>
              <a:t>A</a:t>
            </a:r>
            <a:r>
              <a:rPr lang="zh-CN" altLang="en-US" dirty="0">
                <a:solidFill>
                  <a:schemeClr val="accent1"/>
                </a:solidFill>
              </a:rPr>
              <a:t>在迭代器中可能被多次使用，那么</a:t>
            </a:r>
            <a:r>
              <a:rPr lang="en-US" altLang="zh-CN" dirty="0">
                <a:solidFill>
                  <a:schemeClr val="accent1"/>
                </a:solidFill>
              </a:rPr>
              <a:t>r(A)</a:t>
            </a:r>
            <a:r>
              <a:rPr lang="zh-CN" altLang="en-US" dirty="0">
                <a:solidFill>
                  <a:schemeClr val="accent1"/>
                </a:solidFill>
              </a:rPr>
              <a:t>大于</a:t>
            </a:r>
            <a:r>
              <a:rPr lang="en-US" altLang="zh-CN" dirty="0">
                <a:solidFill>
                  <a:schemeClr val="accent1"/>
                </a:solidFill>
              </a:rPr>
              <a:t>1</a:t>
            </a:r>
            <a:r>
              <a:rPr lang="zh-CN" altLang="en-US" dirty="0">
                <a:solidFill>
                  <a:schemeClr val="accent1"/>
                </a:solidFill>
              </a:rPr>
              <a:t>，反之只使用一次，那么</a:t>
            </a:r>
            <a:r>
              <a:rPr lang="en-US" altLang="zh-CN" dirty="0">
                <a:solidFill>
                  <a:schemeClr val="accent1"/>
                </a:solidFill>
              </a:rPr>
              <a:t>r(A)=1</a:t>
            </a:r>
          </a:p>
          <a:p>
            <a:pPr marL="742950" lvl="1" indent="-285750">
              <a:buFont typeface="Arial" panose="020B0604020202020204" pitchFamily="34" charset="0"/>
              <a:buChar char="•"/>
            </a:pPr>
            <a:r>
              <a:rPr lang="en-US" altLang="zh-CN" dirty="0">
                <a:solidFill>
                  <a:schemeClr val="accent1"/>
                </a:solidFill>
              </a:rPr>
              <a:t>f(A)</a:t>
            </a:r>
            <a:r>
              <a:rPr lang="zh-CN" altLang="en-US" dirty="0">
                <a:solidFill>
                  <a:schemeClr val="accent1"/>
                </a:solidFill>
              </a:rPr>
              <a:t>的理解：例如采用</a:t>
            </a:r>
            <a:r>
              <a:rPr lang="en-US" altLang="zh-CN" dirty="0">
                <a:solidFill>
                  <a:schemeClr val="accent1"/>
                </a:solidFill>
              </a:rPr>
              <a:t>CSR</a:t>
            </a:r>
            <a:r>
              <a:rPr lang="zh-CN" altLang="en-US" dirty="0">
                <a:solidFill>
                  <a:schemeClr val="accent1"/>
                </a:solidFill>
              </a:rPr>
              <a:t>格式，那么我们需要一个</a:t>
            </a:r>
            <a:r>
              <a:rPr lang="en-US" altLang="zh-CN" dirty="0">
                <a:solidFill>
                  <a:schemeClr val="accent1"/>
                </a:solidFill>
              </a:rPr>
              <a:t>4B</a:t>
            </a:r>
            <a:r>
              <a:rPr lang="zh-CN" altLang="en-US" dirty="0">
                <a:solidFill>
                  <a:schemeClr val="accent1"/>
                </a:solidFill>
              </a:rPr>
              <a:t>的列指针以及一个</a:t>
            </a:r>
            <a:r>
              <a:rPr lang="en-US" altLang="zh-CN" dirty="0">
                <a:solidFill>
                  <a:schemeClr val="accent1"/>
                </a:solidFill>
              </a:rPr>
              <a:t>8B</a:t>
            </a:r>
            <a:r>
              <a:rPr lang="zh-CN" altLang="en-US" dirty="0">
                <a:solidFill>
                  <a:schemeClr val="accent1"/>
                </a:solidFill>
              </a:rPr>
              <a:t>的非零值存储空间，那么</a:t>
            </a:r>
            <a:r>
              <a:rPr lang="en-US" altLang="zh-CN" dirty="0">
                <a:solidFill>
                  <a:schemeClr val="accent1"/>
                </a:solidFill>
              </a:rPr>
              <a:t>f(A)</a:t>
            </a:r>
            <a:r>
              <a:rPr lang="zh-CN" altLang="en-US" dirty="0">
                <a:solidFill>
                  <a:schemeClr val="accent1"/>
                </a:solidFill>
              </a:rPr>
              <a:t>的缩放大小应该是 </a:t>
            </a:r>
            <a:r>
              <a:rPr lang="en-US" altLang="zh-CN" dirty="0">
                <a:solidFill>
                  <a:schemeClr val="accent1"/>
                </a:solidFill>
              </a:rPr>
              <a:t>(8+4) / 8 = 1.5</a:t>
            </a:r>
          </a:p>
        </p:txBody>
      </p:sp>
      <p:pic>
        <p:nvPicPr>
          <p:cNvPr id="4" name="图片 3">
            <a:extLst>
              <a:ext uri="{FF2B5EF4-FFF2-40B4-BE49-F238E27FC236}">
                <a16:creationId xmlns:a16="http://schemas.microsoft.com/office/drawing/2014/main" id="{C8AA4165-2DE2-F2B8-44B6-803ACBA18EB3}"/>
              </a:ext>
            </a:extLst>
          </p:cNvPr>
          <p:cNvPicPr>
            <a:picLocks noChangeAspect="1"/>
          </p:cNvPicPr>
          <p:nvPr/>
        </p:nvPicPr>
        <p:blipFill>
          <a:blip r:embed="rId4"/>
          <a:stretch>
            <a:fillRect/>
          </a:stretch>
        </p:blipFill>
        <p:spPr>
          <a:xfrm>
            <a:off x="3866593" y="3013874"/>
            <a:ext cx="3539306" cy="982172"/>
          </a:xfrm>
          <a:prstGeom prst="rect">
            <a:avLst/>
          </a:prstGeom>
        </p:spPr>
      </p:pic>
    </p:spTree>
    <p:custDataLst>
      <p:tags r:id="rId1"/>
    </p:custDataLst>
    <p:extLst>
      <p:ext uri="{BB962C8B-B14F-4D97-AF65-F5344CB8AC3E}">
        <p14:creationId xmlns:p14="http://schemas.microsoft.com/office/powerpoint/2010/main" val="47678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699084" cy="255454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CRP-SPMM ALGORITHM</a:t>
            </a:r>
          </a:p>
          <a:p>
            <a:pPr marL="742950" lvl="1" indent="-285750">
              <a:buFont typeface="Wingdings" panose="05000000000000000000" pitchFamily="2" charset="2"/>
              <a:buChar char="p"/>
            </a:pPr>
            <a:r>
              <a:rPr lang="en-US" altLang="zh-CN" b="1" dirty="0"/>
              <a:t> Process Grid Geometry and Matrix Partitioning</a:t>
            </a:r>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zh-CN" altLang="en-US" sz="1600" dirty="0">
                <a:solidFill>
                  <a:schemeClr val="accent1"/>
                </a:solidFill>
              </a:rPr>
              <a:t>当然，我们希望最小化通信成本，这是基于以下两个假设：</a:t>
            </a:r>
            <a:endParaRPr lang="en-US" altLang="zh-CN" sz="1600" dirty="0">
              <a:solidFill>
                <a:schemeClr val="accent1"/>
              </a:solidFill>
            </a:endParaRPr>
          </a:p>
          <a:p>
            <a:pPr marL="742950" lvl="1" indent="-285750">
              <a:buFont typeface="Arial" panose="020B0604020202020204" pitchFamily="34" charset="0"/>
              <a:buChar char="•"/>
            </a:pPr>
            <a:r>
              <a:rPr lang="zh-CN" altLang="en-US" sz="1600" dirty="0">
                <a:solidFill>
                  <a:schemeClr val="accent1"/>
                </a:solidFill>
              </a:rPr>
              <a:t>假设</a:t>
            </a:r>
            <a:r>
              <a:rPr lang="en-US" altLang="zh-CN" sz="1600" dirty="0">
                <a:solidFill>
                  <a:schemeClr val="accent1"/>
                </a:solidFill>
              </a:rPr>
              <a:t>1</a:t>
            </a:r>
            <a:r>
              <a:rPr lang="zh-CN" altLang="en-US" sz="1600" dirty="0">
                <a:solidFill>
                  <a:schemeClr val="accent1"/>
                </a:solidFill>
              </a:rPr>
              <a:t>：在一维逐行并行</a:t>
            </a:r>
            <a:r>
              <a:rPr lang="en-US" altLang="zh-CN" sz="1600" dirty="0" err="1">
                <a:solidFill>
                  <a:schemeClr val="accent1"/>
                </a:solidFill>
              </a:rPr>
              <a:t>SpMM</a:t>
            </a:r>
            <a:r>
              <a:rPr lang="zh-CN" altLang="en-US" sz="1600" dirty="0">
                <a:solidFill>
                  <a:schemeClr val="accent1"/>
                </a:solidFill>
              </a:rPr>
              <a:t>中传输的</a:t>
            </a:r>
            <a:r>
              <a:rPr lang="en-US" altLang="zh-CN" sz="1600" dirty="0">
                <a:solidFill>
                  <a:schemeClr val="accent1"/>
                </a:solidFill>
              </a:rPr>
              <a:t>B</a:t>
            </a:r>
            <a:r>
              <a:rPr lang="zh-CN" altLang="en-US" sz="1600" dirty="0">
                <a:solidFill>
                  <a:schemeClr val="accent1"/>
                </a:solidFill>
              </a:rPr>
              <a:t>矩阵元素的数量随着进程的数量单调增加。</a:t>
            </a:r>
            <a:endParaRPr lang="en-US" altLang="zh-CN" sz="1600" dirty="0">
              <a:solidFill>
                <a:schemeClr val="accent1"/>
              </a:solidFill>
            </a:endParaRPr>
          </a:p>
          <a:p>
            <a:pPr marL="742950" lvl="1" indent="-285750">
              <a:buFont typeface="Arial" panose="020B0604020202020204" pitchFamily="34" charset="0"/>
              <a:buChar char="•"/>
            </a:pPr>
            <a:r>
              <a:rPr lang="zh-CN" altLang="en-US" sz="1600" dirty="0">
                <a:solidFill>
                  <a:schemeClr val="accent1"/>
                </a:solidFill>
              </a:rPr>
              <a:t>假设</a:t>
            </a:r>
            <a:r>
              <a:rPr lang="en-US" altLang="zh-CN" sz="1600" dirty="0">
                <a:solidFill>
                  <a:schemeClr val="accent1"/>
                </a:solidFill>
              </a:rPr>
              <a:t>2</a:t>
            </a:r>
            <a:r>
              <a:rPr lang="zh-CN" altLang="en-US" sz="1600" dirty="0">
                <a:solidFill>
                  <a:schemeClr val="accent1"/>
                </a:solidFill>
              </a:rPr>
              <a:t>：对于同一个稀疏矩阵，最优</a:t>
            </a:r>
            <a:r>
              <a:rPr lang="en-US" altLang="zh-CN" sz="1600" dirty="0" err="1">
                <a:solidFill>
                  <a:schemeClr val="accent1"/>
                </a:solidFill>
              </a:rPr>
              <a:t>p_n</a:t>
            </a:r>
            <a:r>
              <a:rPr lang="zh-CN" altLang="en-US" sz="1600" dirty="0">
                <a:solidFill>
                  <a:schemeClr val="accent1"/>
                </a:solidFill>
              </a:rPr>
              <a:t>随着</a:t>
            </a:r>
            <a:r>
              <a:rPr lang="en-US" altLang="zh-CN" sz="1600" dirty="0">
                <a:solidFill>
                  <a:schemeClr val="accent1"/>
                </a:solidFill>
              </a:rPr>
              <a:t>p</a:t>
            </a:r>
            <a:r>
              <a:rPr lang="zh-CN" altLang="en-US" sz="1600" dirty="0">
                <a:solidFill>
                  <a:schemeClr val="accent1"/>
                </a:solidFill>
              </a:rPr>
              <a:t>和</a:t>
            </a:r>
            <a:r>
              <a:rPr lang="en-US" altLang="zh-CN" sz="1600" dirty="0">
                <a:solidFill>
                  <a:schemeClr val="accent1"/>
                </a:solidFill>
              </a:rPr>
              <a:t>/</a:t>
            </a:r>
            <a:r>
              <a:rPr lang="zh-CN" altLang="en-US" sz="1600" dirty="0">
                <a:solidFill>
                  <a:schemeClr val="accent1"/>
                </a:solidFill>
              </a:rPr>
              <a:t>或</a:t>
            </a:r>
            <a:r>
              <a:rPr lang="en-US" altLang="zh-CN" sz="1600" dirty="0">
                <a:solidFill>
                  <a:schemeClr val="accent1"/>
                </a:solidFill>
              </a:rPr>
              <a:t>n</a:t>
            </a:r>
            <a:r>
              <a:rPr lang="zh-CN" altLang="en-US" sz="1600" dirty="0">
                <a:solidFill>
                  <a:schemeClr val="accent1"/>
                </a:solidFill>
              </a:rPr>
              <a:t>的增加而增加。</a:t>
            </a:r>
            <a:endParaRPr lang="en-US" altLang="zh-CN" sz="1600" dirty="0">
              <a:solidFill>
                <a:schemeClr val="accent6"/>
              </a:solidFill>
            </a:endParaRPr>
          </a:p>
          <a:p>
            <a:r>
              <a:rPr lang="zh-CN" altLang="en-US" sz="1600" dirty="0">
                <a:solidFill>
                  <a:schemeClr val="accent6"/>
                </a:solidFill>
              </a:rPr>
              <a:t>做出这些假设的原因是，前文提到，本文实验以及推导过程均在内存不设限或输入向量尽可能大的情况下，所以我们需要考虑，当涉及</a:t>
            </a:r>
            <a:r>
              <a:rPr lang="en-US" altLang="zh-CN" sz="1600" dirty="0">
                <a:solidFill>
                  <a:schemeClr val="accent6"/>
                </a:solidFill>
              </a:rPr>
              <a:t>n</a:t>
            </a:r>
            <a:r>
              <a:rPr lang="zh-CN" altLang="en-US" sz="1600" dirty="0">
                <a:solidFill>
                  <a:schemeClr val="accent6"/>
                </a:solidFill>
              </a:rPr>
              <a:t>维划分，也就是分配给</a:t>
            </a:r>
            <a:r>
              <a:rPr lang="en-US" altLang="zh-CN" sz="1600" dirty="0">
                <a:solidFill>
                  <a:schemeClr val="accent6"/>
                </a:solidFill>
              </a:rPr>
              <a:t>B</a:t>
            </a:r>
            <a:r>
              <a:rPr lang="zh-CN" altLang="en-US" sz="1600" dirty="0">
                <a:solidFill>
                  <a:schemeClr val="accent6"/>
                </a:solidFill>
              </a:rPr>
              <a:t>的进程，需要尽可能的大，而这引发的问题就是上述两点，一方面，</a:t>
            </a:r>
            <a:r>
              <a:rPr lang="en-US" altLang="zh-CN" sz="1600" dirty="0" err="1">
                <a:solidFill>
                  <a:schemeClr val="accent6"/>
                </a:solidFill>
              </a:rPr>
              <a:t>SpMM</a:t>
            </a:r>
            <a:r>
              <a:rPr lang="zh-CN" altLang="en-US" sz="1600" dirty="0">
                <a:solidFill>
                  <a:schemeClr val="accent6"/>
                </a:solidFill>
              </a:rPr>
              <a:t>的通信成本可能是单调递增的，另一方面，最优</a:t>
            </a:r>
            <a:r>
              <a:rPr lang="en-US" altLang="zh-CN" sz="1600" dirty="0" err="1">
                <a:solidFill>
                  <a:schemeClr val="accent6"/>
                </a:solidFill>
              </a:rPr>
              <a:t>P_n</a:t>
            </a:r>
            <a:r>
              <a:rPr lang="zh-CN" altLang="en-US" sz="1600" dirty="0">
                <a:solidFill>
                  <a:schemeClr val="accent6"/>
                </a:solidFill>
              </a:rPr>
              <a:t>的划分可能也是增加的。</a:t>
            </a:r>
            <a:endParaRPr lang="en-US" altLang="zh-CN" sz="1600" dirty="0">
              <a:solidFill>
                <a:schemeClr val="accent6"/>
              </a:solidFill>
            </a:endParaRPr>
          </a:p>
        </p:txBody>
      </p:sp>
      <p:pic>
        <p:nvPicPr>
          <p:cNvPr id="5" name="图片 4">
            <a:extLst>
              <a:ext uri="{FF2B5EF4-FFF2-40B4-BE49-F238E27FC236}">
                <a16:creationId xmlns:a16="http://schemas.microsoft.com/office/drawing/2014/main" id="{B277B8F1-F15E-CC55-DEEF-BE78AEAD04C4}"/>
              </a:ext>
            </a:extLst>
          </p:cNvPr>
          <p:cNvPicPr>
            <a:picLocks noChangeAspect="1"/>
          </p:cNvPicPr>
          <p:nvPr/>
        </p:nvPicPr>
        <p:blipFill>
          <a:blip r:embed="rId4"/>
          <a:stretch>
            <a:fillRect/>
          </a:stretch>
        </p:blipFill>
        <p:spPr>
          <a:xfrm>
            <a:off x="300932" y="3453531"/>
            <a:ext cx="3316096" cy="3233057"/>
          </a:xfrm>
          <a:prstGeom prst="rect">
            <a:avLst/>
          </a:prstGeom>
        </p:spPr>
      </p:pic>
      <p:sp>
        <p:nvSpPr>
          <p:cNvPr id="6" name="文本框 5">
            <a:extLst>
              <a:ext uri="{FF2B5EF4-FFF2-40B4-BE49-F238E27FC236}">
                <a16:creationId xmlns:a16="http://schemas.microsoft.com/office/drawing/2014/main" id="{7F63B108-CD3D-C0F8-78A2-CBB6750A861F}"/>
              </a:ext>
            </a:extLst>
          </p:cNvPr>
          <p:cNvSpPr txBox="1"/>
          <p:nvPr/>
        </p:nvSpPr>
        <p:spPr>
          <a:xfrm>
            <a:off x="3617028" y="3453531"/>
            <a:ext cx="8382988" cy="2308324"/>
          </a:xfrm>
          <a:prstGeom prst="rect">
            <a:avLst/>
          </a:prstGeom>
          <a:noFill/>
        </p:spPr>
        <p:txBody>
          <a:bodyPr wrap="square" rtlCol="0">
            <a:spAutoFit/>
          </a:bodyPr>
          <a:lstStyle/>
          <a:p>
            <a:r>
              <a:rPr lang="zh-CN" altLang="en-US" sz="1600" dirty="0"/>
              <a:t>算法并非穷举 </a:t>
            </a:r>
            <a:r>
              <a:rPr lang="en-US" altLang="zh-CN" sz="1600" dirty="0" err="1"/>
              <a:t>p_m</a:t>
            </a:r>
            <a:r>
              <a:rPr lang="en-US" altLang="zh-CN" sz="1600" dirty="0"/>
              <a:t> x </a:t>
            </a:r>
            <a:r>
              <a:rPr lang="en-US" altLang="zh-CN" sz="1600" dirty="0" err="1"/>
              <a:t>p_n</a:t>
            </a:r>
            <a:r>
              <a:rPr lang="en-US" altLang="zh-CN" sz="1600" dirty="0"/>
              <a:t> = p</a:t>
            </a:r>
            <a:r>
              <a:rPr lang="zh-CN" altLang="en-US" sz="1600" dirty="0"/>
              <a:t>的所有组合，而是一开始给定划分大小为</a:t>
            </a:r>
            <a:r>
              <a:rPr lang="en-US" altLang="zh-CN" sz="1600" dirty="0"/>
              <a:t>p</a:t>
            </a:r>
            <a:r>
              <a:rPr lang="zh-CN" altLang="en-US" sz="1600" dirty="0"/>
              <a:t>，在迭代过程，利用质因数分解逐渐增加 </a:t>
            </a:r>
            <a:r>
              <a:rPr lang="en-US" altLang="zh-CN" sz="1600" dirty="0" err="1"/>
              <a:t>p_n</a:t>
            </a:r>
            <a:r>
              <a:rPr lang="en-US" altLang="zh-CN" sz="1600" dirty="0"/>
              <a:t> </a:t>
            </a:r>
            <a:r>
              <a:rPr lang="zh-CN" altLang="en-US" sz="1600" dirty="0"/>
              <a:t>，同时保持了 </a:t>
            </a:r>
            <a:r>
              <a:rPr lang="en-US" altLang="zh-CN" sz="1600" dirty="0" err="1"/>
              <a:t>p_n</a:t>
            </a:r>
            <a:r>
              <a:rPr lang="en-US" altLang="zh-CN" sz="1600" dirty="0"/>
              <a:t> </a:t>
            </a:r>
            <a:r>
              <a:rPr lang="zh-CN" altLang="en-US" sz="1600" dirty="0"/>
              <a:t>作为</a:t>
            </a:r>
            <a:r>
              <a:rPr lang="en-US" altLang="zh-CN" sz="1600" dirty="0"/>
              <a:t>p</a:t>
            </a:r>
            <a:r>
              <a:rPr lang="zh-CN" altLang="en-US" sz="1600" dirty="0"/>
              <a:t>的一个因子。</a:t>
            </a:r>
            <a:endParaRPr lang="en-US" altLang="zh-CN" sz="1600" dirty="0"/>
          </a:p>
          <a:p>
            <a:r>
              <a:rPr lang="zh-CN" altLang="en-US" sz="1600" dirty="0"/>
              <a:t>该算法可以减少复制矩阵</a:t>
            </a:r>
            <a:r>
              <a:rPr lang="en-US" altLang="zh-CN" sz="1600" dirty="0"/>
              <a:t>B</a:t>
            </a:r>
            <a:r>
              <a:rPr lang="zh-CN" altLang="en-US" sz="1600" dirty="0"/>
              <a:t>的行，也就是上页公式中第一项的计算成本，而在某些情况下，该算法可能会退化为一维</a:t>
            </a:r>
            <a:r>
              <a:rPr lang="en-US" altLang="zh-CN" sz="1600" dirty="0"/>
              <a:t>m</a:t>
            </a:r>
            <a:r>
              <a:rPr lang="zh-CN" altLang="en-US" sz="1600" dirty="0"/>
              <a:t>或者一维</a:t>
            </a:r>
            <a:r>
              <a:rPr lang="en-US" altLang="zh-CN" sz="1600" dirty="0"/>
              <a:t>n</a:t>
            </a:r>
            <a:r>
              <a:rPr lang="zh-CN" altLang="en-US" sz="1600" dirty="0"/>
              <a:t>并行化，从算法中可以知道，当 </a:t>
            </a:r>
            <a:r>
              <a:rPr lang="en-US" altLang="zh-CN" sz="1600" dirty="0"/>
              <a:t>S(p/</a:t>
            </a:r>
            <a:r>
              <a:rPr lang="en-US" altLang="zh-CN" sz="1600" dirty="0" err="1"/>
              <a:t>ps,ps</a:t>
            </a:r>
            <a:r>
              <a:rPr lang="en-US" altLang="zh-CN" sz="1600" dirty="0"/>
              <a:t>)&gt;S(p,1)</a:t>
            </a:r>
            <a:r>
              <a:rPr lang="zh-CN" altLang="en-US" sz="1600" dirty="0"/>
              <a:t>时，退化为一维</a:t>
            </a:r>
            <a:r>
              <a:rPr lang="en-US" altLang="zh-CN" sz="1600" dirty="0"/>
              <a:t>m</a:t>
            </a:r>
            <a:r>
              <a:rPr lang="zh-CN" altLang="en-US" sz="1600" dirty="0"/>
              <a:t>并行化，相反，当</a:t>
            </a:r>
            <a:r>
              <a:rPr lang="en-US" altLang="zh-CN" sz="1600" dirty="0"/>
              <a:t>S(1, p) &lt; S</a:t>
            </a:r>
            <a:r>
              <a:rPr lang="zh-CN" altLang="en-US" sz="1600" dirty="0"/>
              <a:t>（</a:t>
            </a:r>
            <a:r>
              <a:rPr lang="en-US" altLang="zh-CN" sz="1600" dirty="0" err="1"/>
              <a:t>ps</a:t>
            </a:r>
            <a:r>
              <a:rPr lang="en-US" altLang="zh-CN" sz="1600" dirty="0"/>
              <a:t>, p/</a:t>
            </a:r>
            <a:r>
              <a:rPr lang="en-US" altLang="zh-CN" sz="1600" dirty="0" err="1"/>
              <a:t>ps</a:t>
            </a:r>
            <a:r>
              <a:rPr lang="zh-CN" altLang="en-US" sz="1600" dirty="0"/>
              <a:t>）时，</a:t>
            </a:r>
            <a:r>
              <a:rPr lang="en-US" altLang="zh-CN" sz="1600" dirty="0"/>
              <a:t>CRP-</a:t>
            </a:r>
            <a:r>
              <a:rPr lang="en-US" altLang="zh-CN" sz="1600" dirty="0" err="1"/>
              <a:t>SpMM</a:t>
            </a:r>
            <a:r>
              <a:rPr lang="zh-CN" altLang="en-US" sz="1600" dirty="0"/>
              <a:t>将减少到一维</a:t>
            </a:r>
            <a:r>
              <a:rPr lang="en-US" altLang="zh-CN" sz="1600" dirty="0"/>
              <a:t>n</a:t>
            </a:r>
            <a:r>
              <a:rPr lang="zh-CN" altLang="en-US" sz="1600" dirty="0"/>
              <a:t>并行化。</a:t>
            </a:r>
            <a:endParaRPr lang="en-US" altLang="zh-CN" sz="1600" dirty="0"/>
          </a:p>
          <a:p>
            <a:r>
              <a:rPr lang="zh-CN" altLang="en-US" sz="1600" dirty="0"/>
              <a:t>文中作者也表明了这一点，并给出了相应推论。</a:t>
            </a:r>
            <a:endParaRPr lang="en-US" altLang="zh-CN" sz="1600" dirty="0"/>
          </a:p>
          <a:p>
            <a:endParaRPr lang="en-US" altLang="zh-CN" sz="1600" dirty="0"/>
          </a:p>
          <a:p>
            <a:r>
              <a:rPr lang="zh-CN" altLang="en-US" sz="1600" dirty="0">
                <a:highlight>
                  <a:srgbClr val="C0C0C0"/>
                </a:highlight>
              </a:rPr>
              <a:t>推论：如果</a:t>
            </a:r>
            <a:r>
              <a:rPr lang="en-US" altLang="zh-CN" sz="1600" dirty="0" err="1">
                <a:highlight>
                  <a:srgbClr val="C0C0C0"/>
                </a:highlight>
              </a:rPr>
              <a:t>SpMV</a:t>
            </a:r>
            <a:r>
              <a:rPr lang="zh-CN" altLang="en-US" sz="1600" dirty="0">
                <a:highlight>
                  <a:srgbClr val="C0C0C0"/>
                </a:highlight>
              </a:rPr>
              <a:t>可以用无矩阵的方式计算（如模板计算），则</a:t>
            </a:r>
            <a:r>
              <a:rPr lang="en-US" altLang="zh-CN" sz="1600" dirty="0">
                <a:highlight>
                  <a:srgbClr val="C0C0C0"/>
                </a:highlight>
              </a:rPr>
              <a:t>f(a)=0</a:t>
            </a:r>
            <a:r>
              <a:rPr lang="zh-CN" altLang="en-US" sz="1600" dirty="0">
                <a:highlight>
                  <a:srgbClr val="C0C0C0"/>
                </a:highlight>
              </a:rPr>
              <a:t>且</a:t>
            </a:r>
            <a:r>
              <a:rPr lang="en-US" altLang="zh-CN" sz="1600" dirty="0" err="1">
                <a:highlight>
                  <a:srgbClr val="C0C0C0"/>
                </a:highlight>
              </a:rPr>
              <a:t>pn</a:t>
            </a:r>
            <a:r>
              <a:rPr lang="en-US" altLang="zh-CN" sz="1600" dirty="0">
                <a:highlight>
                  <a:srgbClr val="C0C0C0"/>
                </a:highlight>
              </a:rPr>
              <a:t> = min</a:t>
            </a:r>
            <a:r>
              <a:rPr lang="zh-CN" altLang="en-US" sz="1600" dirty="0">
                <a:highlight>
                  <a:srgbClr val="C0C0C0"/>
                </a:highlight>
              </a:rPr>
              <a:t>（</a:t>
            </a:r>
            <a:r>
              <a:rPr lang="en-US" altLang="zh-CN" sz="1600" dirty="0">
                <a:highlight>
                  <a:srgbClr val="C0C0C0"/>
                </a:highlight>
              </a:rPr>
              <a:t>p, n</a:t>
            </a:r>
            <a:r>
              <a:rPr lang="zh-CN" altLang="en-US" sz="1600" dirty="0">
                <a:highlight>
                  <a:srgbClr val="C0C0C0"/>
                </a:highlight>
              </a:rPr>
              <a:t>）使</a:t>
            </a:r>
            <a:r>
              <a:rPr lang="en-US" altLang="zh-CN" sz="1600" dirty="0" err="1">
                <a:highlight>
                  <a:srgbClr val="C0C0C0"/>
                </a:highlight>
              </a:rPr>
              <a:t>SpMV</a:t>
            </a:r>
            <a:r>
              <a:rPr lang="en-US" altLang="zh-CN" sz="1600" dirty="0">
                <a:highlight>
                  <a:srgbClr val="C0C0C0"/>
                </a:highlight>
              </a:rPr>
              <a:t> / </a:t>
            </a:r>
            <a:r>
              <a:rPr lang="en-US" altLang="zh-CN" sz="1600" dirty="0" err="1">
                <a:highlight>
                  <a:srgbClr val="C0C0C0"/>
                </a:highlight>
              </a:rPr>
              <a:t>SpMM</a:t>
            </a:r>
            <a:r>
              <a:rPr lang="zh-CN" altLang="en-US" sz="1600" dirty="0">
                <a:highlight>
                  <a:srgbClr val="C0C0C0"/>
                </a:highlight>
              </a:rPr>
              <a:t>的通信代价最小。</a:t>
            </a:r>
            <a:endParaRPr lang="en-US" altLang="zh-CN" sz="1600" dirty="0">
              <a:highlight>
                <a:srgbClr val="C0C0C0"/>
              </a:highlight>
            </a:endParaRPr>
          </a:p>
        </p:txBody>
      </p:sp>
    </p:spTree>
    <p:custDataLst>
      <p:tags r:id="rId1"/>
    </p:custDataLst>
    <p:extLst>
      <p:ext uri="{BB962C8B-B14F-4D97-AF65-F5344CB8AC3E}">
        <p14:creationId xmlns:p14="http://schemas.microsoft.com/office/powerpoint/2010/main" val="123748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0766871" cy="1077218"/>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CRP-SPMM ALGORITHM</a:t>
            </a:r>
          </a:p>
          <a:p>
            <a:pPr marL="742950" lvl="1" indent="-285750">
              <a:buFont typeface="Wingdings" panose="05000000000000000000" pitchFamily="2" charset="2"/>
              <a:buChar char="p"/>
            </a:pPr>
            <a:r>
              <a:rPr lang="en-US" altLang="zh-CN" b="1" dirty="0"/>
              <a:t> Process Grid Geometry and Matrix Partitioning</a:t>
            </a:r>
          </a:p>
          <a:p>
            <a:pPr marL="742950" lvl="1" indent="-285750">
              <a:buFont typeface="Wingdings" panose="05000000000000000000" pitchFamily="2" charset="2"/>
              <a:buChar char="p"/>
            </a:pPr>
            <a:endParaRPr lang="en-US" altLang="zh-CN" dirty="0"/>
          </a:p>
        </p:txBody>
      </p:sp>
      <p:pic>
        <p:nvPicPr>
          <p:cNvPr id="4" name="图片 3">
            <a:extLst>
              <a:ext uri="{FF2B5EF4-FFF2-40B4-BE49-F238E27FC236}">
                <a16:creationId xmlns:a16="http://schemas.microsoft.com/office/drawing/2014/main" id="{9D36B8C1-812F-3CD9-9953-430C296D8A0F}"/>
              </a:ext>
            </a:extLst>
          </p:cNvPr>
          <p:cNvPicPr>
            <a:picLocks noChangeAspect="1"/>
          </p:cNvPicPr>
          <p:nvPr/>
        </p:nvPicPr>
        <p:blipFill>
          <a:blip r:embed="rId4"/>
          <a:stretch>
            <a:fillRect/>
          </a:stretch>
        </p:blipFill>
        <p:spPr>
          <a:xfrm>
            <a:off x="300932" y="1976204"/>
            <a:ext cx="4087000" cy="4718280"/>
          </a:xfrm>
          <a:prstGeom prst="rect">
            <a:avLst/>
          </a:prstGeom>
        </p:spPr>
      </p:pic>
      <p:sp>
        <p:nvSpPr>
          <p:cNvPr id="7" name="文本框 6">
            <a:extLst>
              <a:ext uri="{FF2B5EF4-FFF2-40B4-BE49-F238E27FC236}">
                <a16:creationId xmlns:a16="http://schemas.microsoft.com/office/drawing/2014/main" id="{B7F96EA8-DFEB-2AD0-30B8-FB8CAC50033B}"/>
              </a:ext>
            </a:extLst>
          </p:cNvPr>
          <p:cNvSpPr txBox="1"/>
          <p:nvPr/>
        </p:nvSpPr>
        <p:spPr>
          <a:xfrm>
            <a:off x="4649188" y="1976204"/>
            <a:ext cx="7241879" cy="3235629"/>
          </a:xfrm>
          <a:prstGeom prst="rect">
            <a:avLst/>
          </a:prstGeom>
          <a:noFill/>
        </p:spPr>
        <p:txBody>
          <a:bodyPr wrap="square" rtlCol="0">
            <a:spAutoFit/>
          </a:bodyPr>
          <a:lstStyle/>
          <a:p>
            <a:r>
              <a:rPr lang="zh-CN" altLang="en-US" dirty="0">
                <a:solidFill>
                  <a:schemeClr val="accent1"/>
                </a:solidFill>
              </a:rPr>
              <a:t>算法</a:t>
            </a:r>
            <a:r>
              <a:rPr lang="en-US" altLang="zh-CN" dirty="0">
                <a:solidFill>
                  <a:schemeClr val="accent1"/>
                </a:solidFill>
              </a:rPr>
              <a:t>2</a:t>
            </a:r>
            <a:r>
              <a:rPr lang="zh-CN" altLang="en-US" dirty="0">
                <a:solidFill>
                  <a:schemeClr val="accent1"/>
                </a:solidFill>
              </a:rPr>
              <a:t>中则详细介绍了二维</a:t>
            </a:r>
            <a:r>
              <a:rPr lang="en-US" altLang="zh-CN" dirty="0" err="1">
                <a:solidFill>
                  <a:schemeClr val="accent1"/>
                </a:solidFill>
              </a:rPr>
              <a:t>mn</a:t>
            </a:r>
            <a:r>
              <a:rPr lang="zh-CN" altLang="en-US" dirty="0">
                <a:solidFill>
                  <a:schemeClr val="accent1"/>
                </a:solidFill>
              </a:rPr>
              <a:t>并行</a:t>
            </a:r>
            <a:r>
              <a:rPr lang="en-US" altLang="zh-CN" dirty="0" err="1">
                <a:solidFill>
                  <a:schemeClr val="accent1"/>
                </a:solidFill>
              </a:rPr>
              <a:t>SpMM</a:t>
            </a:r>
            <a:r>
              <a:rPr lang="zh-CN" altLang="en-US" dirty="0">
                <a:solidFill>
                  <a:schemeClr val="accent1"/>
                </a:solidFill>
              </a:rPr>
              <a:t>的矩阵划分和通信操作。</a:t>
            </a:r>
            <a:endParaRPr lang="en-US" altLang="zh-CN" dirty="0">
              <a:solidFill>
                <a:schemeClr val="accent1"/>
              </a:solidFill>
            </a:endParaRPr>
          </a:p>
          <a:p>
            <a:r>
              <a:rPr lang="zh-CN" altLang="en-US" dirty="0">
                <a:solidFill>
                  <a:schemeClr val="accent1"/>
                </a:solidFill>
              </a:rPr>
              <a:t>其中步骤</a:t>
            </a:r>
            <a:r>
              <a:rPr lang="en-US" altLang="zh-CN" dirty="0">
                <a:solidFill>
                  <a:schemeClr val="accent1"/>
                </a:solidFill>
              </a:rPr>
              <a:t>5-8</a:t>
            </a:r>
            <a:r>
              <a:rPr lang="zh-CN" altLang="en-US" dirty="0">
                <a:solidFill>
                  <a:schemeClr val="accent1"/>
                </a:solidFill>
              </a:rPr>
              <a:t>构成了一个标准的一维</a:t>
            </a:r>
            <a:r>
              <a:rPr lang="en-US" altLang="zh-CN" dirty="0">
                <a:solidFill>
                  <a:schemeClr val="accent1"/>
                </a:solidFill>
              </a:rPr>
              <a:t>m</a:t>
            </a:r>
            <a:r>
              <a:rPr lang="zh-CN" altLang="en-US" dirty="0">
                <a:solidFill>
                  <a:schemeClr val="accent1"/>
                </a:solidFill>
              </a:rPr>
              <a:t>并行化</a:t>
            </a:r>
            <a:r>
              <a:rPr lang="en-US" altLang="zh-CN" dirty="0" err="1">
                <a:solidFill>
                  <a:schemeClr val="accent1"/>
                </a:solidFill>
              </a:rPr>
              <a:t>SpMM</a:t>
            </a:r>
            <a:r>
              <a:rPr lang="zh-CN" altLang="en-US" dirty="0">
                <a:solidFill>
                  <a:schemeClr val="accent1"/>
                </a:solidFill>
              </a:rPr>
              <a:t>。</a:t>
            </a:r>
            <a:endParaRPr lang="en-US" altLang="zh-CN" dirty="0">
              <a:solidFill>
                <a:schemeClr val="accent1"/>
              </a:solidFill>
            </a:endParaRPr>
          </a:p>
          <a:p>
            <a:r>
              <a:rPr lang="zh-CN" altLang="en-US" dirty="0">
                <a:solidFill>
                  <a:schemeClr val="accent1"/>
                </a:solidFill>
              </a:rPr>
              <a:t>主要的步骤概述为：</a:t>
            </a:r>
            <a:endParaRPr lang="en-US" altLang="zh-CN" dirty="0">
              <a:solidFill>
                <a:schemeClr val="accent1"/>
              </a:solidFill>
            </a:endParaRPr>
          </a:p>
          <a:p>
            <a:endParaRPr lang="en-US" altLang="zh-CN" dirty="0">
              <a:solidFill>
                <a:schemeClr val="accent1"/>
              </a:solidFill>
            </a:endParaRPr>
          </a:p>
          <a:p>
            <a:pPr marL="342900" indent="-342900">
              <a:lnSpc>
                <a:spcPct val="150000"/>
              </a:lnSpc>
              <a:buAutoNum type="arabicPeriod"/>
            </a:pPr>
            <a:r>
              <a:rPr lang="zh-CN" altLang="en-US" dirty="0">
                <a:solidFill>
                  <a:schemeClr val="accent6">
                    <a:lumMod val="75000"/>
                  </a:schemeClr>
                </a:solidFill>
              </a:rPr>
              <a:t>对</a:t>
            </a:r>
            <a:r>
              <a:rPr lang="en-US" altLang="zh-CN" dirty="0">
                <a:solidFill>
                  <a:schemeClr val="accent6">
                    <a:lumMod val="75000"/>
                  </a:schemeClr>
                </a:solidFill>
              </a:rPr>
              <a:t>A</a:t>
            </a:r>
            <a:r>
              <a:rPr lang="zh-CN" altLang="en-US" dirty="0">
                <a:solidFill>
                  <a:schemeClr val="accent6">
                    <a:lumMod val="75000"/>
                  </a:schemeClr>
                </a:solidFill>
              </a:rPr>
              <a:t>、</a:t>
            </a:r>
            <a:r>
              <a:rPr lang="en-US" altLang="zh-CN" dirty="0">
                <a:solidFill>
                  <a:schemeClr val="accent6">
                    <a:lumMod val="75000"/>
                  </a:schemeClr>
                </a:solidFill>
              </a:rPr>
              <a:t>B</a:t>
            </a:r>
            <a:r>
              <a:rPr lang="zh-CN" altLang="en-US" dirty="0">
                <a:solidFill>
                  <a:schemeClr val="accent6">
                    <a:lumMod val="75000"/>
                  </a:schemeClr>
                </a:solidFill>
              </a:rPr>
              <a:t>进行分块，</a:t>
            </a:r>
            <a:r>
              <a:rPr lang="en-US" altLang="zh-CN" dirty="0">
                <a:solidFill>
                  <a:schemeClr val="accent6">
                    <a:lumMod val="75000"/>
                  </a:schemeClr>
                </a:solidFill>
              </a:rPr>
              <a:t>A</a:t>
            </a:r>
            <a:r>
              <a:rPr lang="zh-CN" altLang="en-US" dirty="0">
                <a:solidFill>
                  <a:schemeClr val="accent6">
                    <a:lumMod val="75000"/>
                  </a:schemeClr>
                </a:solidFill>
              </a:rPr>
              <a:t>划分为</a:t>
            </a:r>
            <a:r>
              <a:rPr lang="en-US" altLang="zh-CN" dirty="0">
                <a:solidFill>
                  <a:schemeClr val="accent6">
                    <a:lumMod val="75000"/>
                  </a:schemeClr>
                </a:solidFill>
              </a:rPr>
              <a:t>pm</a:t>
            </a:r>
            <a:r>
              <a:rPr lang="zh-CN" altLang="en-US" dirty="0">
                <a:solidFill>
                  <a:schemeClr val="accent6">
                    <a:lumMod val="75000"/>
                  </a:schemeClr>
                </a:solidFill>
              </a:rPr>
              <a:t>个块，而</a:t>
            </a:r>
            <a:r>
              <a:rPr lang="en-US" altLang="zh-CN" dirty="0">
                <a:solidFill>
                  <a:schemeClr val="accent6">
                    <a:lumMod val="75000"/>
                  </a:schemeClr>
                </a:solidFill>
              </a:rPr>
              <a:t>B</a:t>
            </a:r>
            <a:r>
              <a:rPr lang="zh-CN" altLang="en-US" dirty="0">
                <a:solidFill>
                  <a:schemeClr val="accent6">
                    <a:lumMod val="75000"/>
                  </a:schemeClr>
                </a:solidFill>
              </a:rPr>
              <a:t>划分为</a:t>
            </a:r>
            <a:r>
              <a:rPr lang="en-US" altLang="zh-CN" dirty="0">
                <a:solidFill>
                  <a:schemeClr val="accent6">
                    <a:lumMod val="75000"/>
                  </a:schemeClr>
                </a:solidFill>
              </a:rPr>
              <a:t>pm  x </a:t>
            </a:r>
            <a:r>
              <a:rPr lang="en-US" altLang="zh-CN" dirty="0" err="1">
                <a:solidFill>
                  <a:schemeClr val="accent6">
                    <a:lumMod val="75000"/>
                  </a:schemeClr>
                </a:solidFill>
              </a:rPr>
              <a:t>pn</a:t>
            </a:r>
            <a:r>
              <a:rPr lang="zh-CN" altLang="en-US" dirty="0">
                <a:solidFill>
                  <a:schemeClr val="accent6">
                    <a:lumMod val="75000"/>
                  </a:schemeClr>
                </a:solidFill>
              </a:rPr>
              <a:t>个块，</a:t>
            </a:r>
            <a:r>
              <a:rPr lang="en-US" altLang="zh-CN" dirty="0">
                <a:solidFill>
                  <a:schemeClr val="accent6">
                    <a:lumMod val="75000"/>
                  </a:schemeClr>
                </a:solidFill>
              </a:rPr>
              <a:t>C</a:t>
            </a:r>
            <a:r>
              <a:rPr lang="zh-CN" altLang="en-US" dirty="0">
                <a:solidFill>
                  <a:schemeClr val="accent6">
                    <a:lumMod val="75000"/>
                  </a:schemeClr>
                </a:solidFill>
              </a:rPr>
              <a:t>则划分成 </a:t>
            </a:r>
            <a:r>
              <a:rPr lang="en-US" altLang="zh-CN" dirty="0">
                <a:solidFill>
                  <a:schemeClr val="accent6">
                    <a:lumMod val="75000"/>
                  </a:schemeClr>
                </a:solidFill>
              </a:rPr>
              <a:t>pm x </a:t>
            </a:r>
            <a:r>
              <a:rPr lang="en-US" altLang="zh-CN" dirty="0" err="1">
                <a:solidFill>
                  <a:schemeClr val="accent6">
                    <a:lumMod val="75000"/>
                  </a:schemeClr>
                </a:solidFill>
              </a:rPr>
              <a:t>pn</a:t>
            </a:r>
            <a:r>
              <a:rPr lang="zh-CN" altLang="en-US" dirty="0">
                <a:solidFill>
                  <a:schemeClr val="accent6">
                    <a:lumMod val="75000"/>
                  </a:schemeClr>
                </a:solidFill>
              </a:rPr>
              <a:t>个子块，保持与</a:t>
            </a:r>
            <a:r>
              <a:rPr lang="en-US" altLang="zh-CN" dirty="0">
                <a:solidFill>
                  <a:schemeClr val="accent6">
                    <a:lumMod val="75000"/>
                  </a:schemeClr>
                </a:solidFill>
              </a:rPr>
              <a:t>A</a:t>
            </a:r>
            <a:r>
              <a:rPr lang="zh-CN" altLang="en-US" dirty="0">
                <a:solidFill>
                  <a:schemeClr val="accent6">
                    <a:lumMod val="75000"/>
                  </a:schemeClr>
                </a:solidFill>
              </a:rPr>
              <a:t>的行划分、</a:t>
            </a:r>
            <a:r>
              <a:rPr lang="en-US" altLang="zh-CN" dirty="0">
                <a:solidFill>
                  <a:schemeClr val="accent6">
                    <a:lumMod val="75000"/>
                  </a:schemeClr>
                </a:solidFill>
              </a:rPr>
              <a:t>B</a:t>
            </a:r>
            <a:r>
              <a:rPr lang="zh-CN" altLang="en-US" dirty="0">
                <a:solidFill>
                  <a:schemeClr val="accent6">
                    <a:lumMod val="75000"/>
                  </a:schemeClr>
                </a:solidFill>
              </a:rPr>
              <a:t>的列划分一致</a:t>
            </a:r>
            <a:endParaRPr lang="en-US" altLang="zh-CN" dirty="0">
              <a:solidFill>
                <a:schemeClr val="accent6">
                  <a:lumMod val="75000"/>
                </a:schemeClr>
              </a:solidFill>
            </a:endParaRPr>
          </a:p>
          <a:p>
            <a:pPr marL="342900" indent="-342900">
              <a:lnSpc>
                <a:spcPct val="150000"/>
              </a:lnSpc>
              <a:buAutoNum type="arabicPeriod"/>
            </a:pPr>
            <a:r>
              <a:rPr lang="zh-CN" altLang="en-US" dirty="0">
                <a:solidFill>
                  <a:schemeClr val="accent6">
                    <a:lumMod val="75000"/>
                  </a:schemeClr>
                </a:solidFill>
              </a:rPr>
              <a:t>在通信过程中，如果 </a:t>
            </a:r>
            <a:r>
              <a:rPr lang="en-US" altLang="zh-CN" dirty="0" err="1">
                <a:solidFill>
                  <a:schemeClr val="accent6">
                    <a:lumMod val="75000"/>
                  </a:schemeClr>
                </a:solidFill>
              </a:rPr>
              <a:t>pn</a:t>
            </a:r>
            <a:r>
              <a:rPr lang="en-US" altLang="zh-CN" dirty="0">
                <a:solidFill>
                  <a:schemeClr val="accent6">
                    <a:lumMod val="75000"/>
                  </a:schemeClr>
                </a:solidFill>
              </a:rPr>
              <a:t>&gt;1</a:t>
            </a:r>
            <a:r>
              <a:rPr lang="zh-CN" altLang="en-US" dirty="0">
                <a:solidFill>
                  <a:schemeClr val="accent6">
                    <a:lumMod val="75000"/>
                  </a:schemeClr>
                </a:solidFill>
              </a:rPr>
              <a:t>，那么需要</a:t>
            </a:r>
            <a:r>
              <a:rPr lang="en-US" altLang="zh-CN" dirty="0" err="1">
                <a:solidFill>
                  <a:schemeClr val="accent6">
                    <a:lumMod val="75000"/>
                  </a:schemeClr>
                </a:solidFill>
              </a:rPr>
              <a:t>allgather</a:t>
            </a:r>
            <a:r>
              <a:rPr lang="zh-CN" altLang="en-US" dirty="0">
                <a:solidFill>
                  <a:schemeClr val="accent6">
                    <a:lumMod val="75000"/>
                  </a:schemeClr>
                </a:solidFill>
              </a:rPr>
              <a:t>操作在同一行的进程间复制</a:t>
            </a:r>
            <a:r>
              <a:rPr lang="en-US" altLang="zh-CN" dirty="0">
                <a:solidFill>
                  <a:schemeClr val="accent6">
                    <a:lumMod val="75000"/>
                  </a:schemeClr>
                </a:solidFill>
              </a:rPr>
              <a:t>A</a:t>
            </a:r>
          </a:p>
          <a:p>
            <a:pPr marL="342900" indent="-342900">
              <a:lnSpc>
                <a:spcPct val="150000"/>
              </a:lnSpc>
              <a:buAutoNum type="arabicPeriod"/>
            </a:pPr>
            <a:r>
              <a:rPr lang="zh-CN" altLang="en-US" dirty="0">
                <a:solidFill>
                  <a:schemeClr val="accent6">
                    <a:lumMod val="75000"/>
                  </a:schemeClr>
                </a:solidFill>
              </a:rPr>
              <a:t>后续则是阻塞和计算部分</a:t>
            </a:r>
            <a:endParaRPr lang="en-US" altLang="zh-CN" dirty="0">
              <a:solidFill>
                <a:schemeClr val="accent6">
                  <a:lumMod val="75000"/>
                </a:schemeClr>
              </a:solidFill>
            </a:endParaRPr>
          </a:p>
        </p:txBody>
      </p:sp>
      <p:sp>
        <p:nvSpPr>
          <p:cNvPr id="8" name="流程图: 过程 7">
            <a:extLst>
              <a:ext uri="{FF2B5EF4-FFF2-40B4-BE49-F238E27FC236}">
                <a16:creationId xmlns:a16="http://schemas.microsoft.com/office/drawing/2014/main" id="{2186B4F2-899B-2074-80C4-F3D099A0E962}"/>
              </a:ext>
            </a:extLst>
          </p:cNvPr>
          <p:cNvSpPr/>
          <p:nvPr/>
        </p:nvSpPr>
        <p:spPr>
          <a:xfrm>
            <a:off x="540327" y="3075709"/>
            <a:ext cx="3716977" cy="1472540"/>
          </a:xfrm>
          <a:prstGeom prst="flowChart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流程图: 过程 8">
            <a:extLst>
              <a:ext uri="{FF2B5EF4-FFF2-40B4-BE49-F238E27FC236}">
                <a16:creationId xmlns:a16="http://schemas.microsoft.com/office/drawing/2014/main" id="{13F864F4-15FC-00DD-C8ED-81EC80E68D52}"/>
              </a:ext>
            </a:extLst>
          </p:cNvPr>
          <p:cNvSpPr/>
          <p:nvPr/>
        </p:nvSpPr>
        <p:spPr>
          <a:xfrm>
            <a:off x="540326" y="4548249"/>
            <a:ext cx="3716977" cy="350322"/>
          </a:xfrm>
          <a:prstGeom prst="flowChart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流程图: 过程 9">
            <a:extLst>
              <a:ext uri="{FF2B5EF4-FFF2-40B4-BE49-F238E27FC236}">
                <a16:creationId xmlns:a16="http://schemas.microsoft.com/office/drawing/2014/main" id="{E27308A7-1D74-F52A-DCAE-7FB0CE0E0995}"/>
              </a:ext>
            </a:extLst>
          </p:cNvPr>
          <p:cNvSpPr/>
          <p:nvPr/>
        </p:nvSpPr>
        <p:spPr>
          <a:xfrm>
            <a:off x="540326" y="4898571"/>
            <a:ext cx="3716977" cy="1620982"/>
          </a:xfrm>
          <a:prstGeom prst="flowChart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087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0766871" cy="190821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CRP-SPMM ALGORITHM</a:t>
            </a:r>
          </a:p>
          <a:p>
            <a:pPr marL="742950" lvl="1" indent="-285750">
              <a:buFont typeface="Wingdings" panose="05000000000000000000" pitchFamily="2" charset="2"/>
              <a:buChar char="p"/>
            </a:pPr>
            <a:r>
              <a:rPr lang="en-US" altLang="zh-CN" b="1" dirty="0"/>
              <a:t> Complexity Analysis of CRP-</a:t>
            </a:r>
            <a:r>
              <a:rPr lang="en-US" altLang="zh-CN" b="1" dirty="0" err="1"/>
              <a:t>SpMM</a:t>
            </a:r>
            <a:endParaRPr lang="en-US" altLang="zh-CN" b="1" dirty="0"/>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zh-CN" altLang="en-US" dirty="0">
                <a:solidFill>
                  <a:schemeClr val="accent1"/>
                </a:solidFill>
              </a:rPr>
              <a:t>本节聚焦于算法的复杂度分析，将计算</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的算术运算次数、内存使用情况、通信大小和通信延迟，并作了一些字符上的约定。</a:t>
            </a:r>
            <a:endParaRPr lang="en-US" altLang="zh-CN" dirty="0">
              <a:solidFill>
                <a:schemeClr val="accent1"/>
              </a:solidFill>
            </a:endParaRPr>
          </a:p>
          <a:p>
            <a:pPr marL="285750" indent="-285750">
              <a:buFont typeface="Arial" panose="020B0604020202020204" pitchFamily="34" charset="0"/>
              <a:buChar char="•"/>
            </a:pPr>
            <a:r>
              <a:rPr lang="zh-CN" altLang="en-US" dirty="0">
                <a:solidFill>
                  <a:schemeClr val="accent1"/>
                </a:solidFill>
              </a:rPr>
              <a:t>这里列出了分析中使用的集合操作的成本</a:t>
            </a:r>
            <a:endParaRPr lang="en-US" altLang="zh-CN" dirty="0">
              <a:solidFill>
                <a:schemeClr val="accent1"/>
              </a:solidFill>
            </a:endParaRPr>
          </a:p>
        </p:txBody>
      </p:sp>
      <p:graphicFrame>
        <p:nvGraphicFramePr>
          <p:cNvPr id="18" name="表格 17">
            <a:extLst>
              <a:ext uri="{FF2B5EF4-FFF2-40B4-BE49-F238E27FC236}">
                <a16:creationId xmlns:a16="http://schemas.microsoft.com/office/drawing/2014/main" id="{D8A63B4A-A9AF-C76E-8216-7203E9E98522}"/>
              </a:ext>
            </a:extLst>
          </p:cNvPr>
          <p:cNvGraphicFramePr>
            <a:graphicFrameLocks noGrp="1"/>
          </p:cNvGraphicFramePr>
          <p:nvPr>
            <p:extLst>
              <p:ext uri="{D42A27DB-BD31-4B8C-83A1-F6EECF244321}">
                <p14:modId xmlns:p14="http://schemas.microsoft.com/office/powerpoint/2010/main" val="1760982902"/>
              </p:ext>
            </p:extLst>
          </p:nvPr>
        </p:nvGraphicFramePr>
        <p:xfrm>
          <a:off x="300932" y="3226130"/>
          <a:ext cx="10766871" cy="2208810"/>
        </p:xfrm>
        <a:graphic>
          <a:graphicData uri="http://schemas.openxmlformats.org/drawingml/2006/table">
            <a:tbl>
              <a:tblPr firstRow="1" bandRow="1">
                <a:tableStyleId>{5C22544A-7EE6-4342-B048-85BDC9FD1C3A}</a:tableStyleId>
              </a:tblPr>
              <a:tblGrid>
                <a:gridCol w="3588957">
                  <a:extLst>
                    <a:ext uri="{9D8B030D-6E8A-4147-A177-3AD203B41FA5}">
                      <a16:colId xmlns:a16="http://schemas.microsoft.com/office/drawing/2014/main" val="2067823230"/>
                    </a:ext>
                  </a:extLst>
                </a:gridCol>
                <a:gridCol w="3588957">
                  <a:extLst>
                    <a:ext uri="{9D8B030D-6E8A-4147-A177-3AD203B41FA5}">
                      <a16:colId xmlns:a16="http://schemas.microsoft.com/office/drawing/2014/main" val="3094353274"/>
                    </a:ext>
                  </a:extLst>
                </a:gridCol>
                <a:gridCol w="3588957">
                  <a:extLst>
                    <a:ext uri="{9D8B030D-6E8A-4147-A177-3AD203B41FA5}">
                      <a16:colId xmlns:a16="http://schemas.microsoft.com/office/drawing/2014/main" val="3637876064"/>
                    </a:ext>
                  </a:extLst>
                </a:gridCol>
              </a:tblGrid>
              <a:tr h="853044">
                <a:tc>
                  <a:txBody>
                    <a:bodyPr/>
                    <a:lstStyle/>
                    <a:p>
                      <a:pPr algn="ctr"/>
                      <a:r>
                        <a:rPr lang="zh-CN" altLang="en-US" sz="1800" b="1" i="0" kern="1200" dirty="0">
                          <a:solidFill>
                            <a:schemeClr val="lt1"/>
                          </a:solidFill>
                          <a:effectLst/>
                          <a:latin typeface="+mn-lt"/>
                          <a:ea typeface="+mn-ea"/>
                          <a:cs typeface="+mn-cs"/>
                        </a:rPr>
                        <a:t>集合操作的成本</a:t>
                      </a:r>
                      <a:endParaRPr lang="zh-CN" altLang="en-US" b="1" dirty="0"/>
                    </a:p>
                  </a:txBody>
                  <a:tcPr/>
                </a:tc>
                <a:tc>
                  <a:txBody>
                    <a:bodyPr/>
                    <a:lstStyle/>
                    <a:p>
                      <a:pPr algn="ctr"/>
                      <a:r>
                        <a:rPr lang="zh-CN" altLang="en-US" dirty="0"/>
                        <a:t>运算次数</a:t>
                      </a:r>
                      <a:r>
                        <a:rPr lang="en-US" altLang="zh-CN" dirty="0"/>
                        <a:t>&amp;&amp;</a:t>
                      </a:r>
                      <a:r>
                        <a:rPr lang="zh-CN" altLang="en-US" dirty="0"/>
                        <a:t>内存使用</a:t>
                      </a:r>
                    </a:p>
                  </a:txBody>
                  <a:tcPr/>
                </a:tc>
                <a:tc>
                  <a:txBody>
                    <a:bodyPr/>
                    <a:lstStyle/>
                    <a:p>
                      <a:pPr algn="ctr"/>
                      <a:r>
                        <a:rPr lang="zh-CN" altLang="en-US" dirty="0"/>
                        <a:t>通信大小</a:t>
                      </a:r>
                      <a:r>
                        <a:rPr lang="en-US" altLang="zh-CN" dirty="0"/>
                        <a:t>&amp;&amp;</a:t>
                      </a:r>
                      <a:r>
                        <a:rPr lang="zh-CN" altLang="en-US" dirty="0"/>
                        <a:t>通信延迟</a:t>
                      </a:r>
                    </a:p>
                  </a:txBody>
                  <a:tcPr/>
                </a:tc>
                <a:extLst>
                  <a:ext uri="{0D108BD9-81ED-4DB2-BD59-A6C34878D82A}">
                    <a16:rowId xmlns:a16="http://schemas.microsoft.com/office/drawing/2014/main" val="3060663500"/>
                  </a:ext>
                </a:extLst>
              </a:tr>
              <a:tr h="1355766">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31824064"/>
                  </a:ext>
                </a:extLst>
              </a:tr>
            </a:tbl>
          </a:graphicData>
        </a:graphic>
      </p:graphicFrame>
      <p:pic>
        <p:nvPicPr>
          <p:cNvPr id="5" name="图片 4">
            <a:extLst>
              <a:ext uri="{FF2B5EF4-FFF2-40B4-BE49-F238E27FC236}">
                <a16:creationId xmlns:a16="http://schemas.microsoft.com/office/drawing/2014/main" id="{59ACDD02-A03C-B43A-0B48-AA668EBA5474}"/>
              </a:ext>
            </a:extLst>
          </p:cNvPr>
          <p:cNvPicPr>
            <a:picLocks noChangeAspect="1"/>
          </p:cNvPicPr>
          <p:nvPr/>
        </p:nvPicPr>
        <p:blipFill>
          <a:blip r:embed="rId4"/>
          <a:stretch>
            <a:fillRect/>
          </a:stretch>
        </p:blipFill>
        <p:spPr>
          <a:xfrm>
            <a:off x="422998" y="4330535"/>
            <a:ext cx="3408281" cy="904506"/>
          </a:xfrm>
          <a:prstGeom prst="rect">
            <a:avLst/>
          </a:prstGeom>
        </p:spPr>
      </p:pic>
      <p:pic>
        <p:nvPicPr>
          <p:cNvPr id="15" name="图片 14">
            <a:extLst>
              <a:ext uri="{FF2B5EF4-FFF2-40B4-BE49-F238E27FC236}">
                <a16:creationId xmlns:a16="http://schemas.microsoft.com/office/drawing/2014/main" id="{8640E18F-2638-6DDF-7EEB-0798A2625DBA}"/>
              </a:ext>
            </a:extLst>
          </p:cNvPr>
          <p:cNvPicPr>
            <a:picLocks noChangeAspect="1"/>
          </p:cNvPicPr>
          <p:nvPr/>
        </p:nvPicPr>
        <p:blipFill>
          <a:blip r:embed="rId5"/>
          <a:stretch>
            <a:fillRect/>
          </a:stretch>
        </p:blipFill>
        <p:spPr>
          <a:xfrm>
            <a:off x="4574208" y="4330535"/>
            <a:ext cx="2220317" cy="904506"/>
          </a:xfrm>
          <a:prstGeom prst="rect">
            <a:avLst/>
          </a:prstGeom>
        </p:spPr>
      </p:pic>
      <p:pic>
        <p:nvPicPr>
          <p:cNvPr id="17" name="图片 16">
            <a:extLst>
              <a:ext uri="{FF2B5EF4-FFF2-40B4-BE49-F238E27FC236}">
                <a16:creationId xmlns:a16="http://schemas.microsoft.com/office/drawing/2014/main" id="{6931EE29-2F4B-5FBA-5B4F-45C58D26434B}"/>
              </a:ext>
            </a:extLst>
          </p:cNvPr>
          <p:cNvPicPr>
            <a:picLocks noChangeAspect="1"/>
          </p:cNvPicPr>
          <p:nvPr/>
        </p:nvPicPr>
        <p:blipFill>
          <a:blip r:embed="rId6"/>
          <a:stretch>
            <a:fillRect/>
          </a:stretch>
        </p:blipFill>
        <p:spPr>
          <a:xfrm>
            <a:off x="7624777" y="4330535"/>
            <a:ext cx="3361336" cy="904506"/>
          </a:xfrm>
          <a:prstGeom prst="rect">
            <a:avLst/>
          </a:prstGeom>
        </p:spPr>
      </p:pic>
    </p:spTree>
    <p:custDataLst>
      <p:tags r:id="rId1"/>
    </p:custDataLst>
    <p:extLst>
      <p:ext uri="{BB962C8B-B14F-4D97-AF65-F5344CB8AC3E}">
        <p14:creationId xmlns:p14="http://schemas.microsoft.com/office/powerpoint/2010/main" val="222079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0766871" cy="5786199"/>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CRP-SPMM ALGORITHM</a:t>
            </a:r>
          </a:p>
          <a:p>
            <a:pPr marL="742950" lvl="1" indent="-285750">
              <a:buFont typeface="Wingdings" panose="05000000000000000000" pitchFamily="2" charset="2"/>
              <a:buChar char="p"/>
            </a:pPr>
            <a:r>
              <a:rPr lang="en-US" altLang="zh-CN" b="1" dirty="0"/>
              <a:t> CRP-</a:t>
            </a:r>
            <a:r>
              <a:rPr lang="en-US" altLang="zh-CN" b="1" dirty="0" err="1"/>
              <a:t>SpMM</a:t>
            </a:r>
            <a:r>
              <a:rPr lang="en-US" altLang="zh-CN" b="1" dirty="0"/>
              <a:t> and Shared-Memory Optimizations &amp;&amp; Implementation of CRP-</a:t>
            </a:r>
            <a:r>
              <a:rPr lang="en-US" altLang="zh-CN" b="1" dirty="0" err="1"/>
              <a:t>SpMM</a:t>
            </a:r>
            <a:endParaRPr lang="en-US" altLang="zh-CN" b="1" dirty="0"/>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在分布式内存中，其重点是最小化了进程间的通信开销，而过程网络与硬件无关</a:t>
            </a: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优点：</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存在面向硬件优化的</a:t>
            </a:r>
            <a:r>
              <a:rPr lang="zh-CN" altLang="en-US" b="1" dirty="0">
                <a:solidFill>
                  <a:schemeClr val="accent1"/>
                </a:solidFill>
              </a:rPr>
              <a:t>空间和潜力</a:t>
            </a:r>
            <a:endParaRPr lang="en-US" altLang="zh-CN" b="1"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缺点：</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确定了一种方案，而若该方案中每个进程只使用本地</a:t>
            </a:r>
            <a:r>
              <a:rPr lang="en-US" altLang="zh-CN" dirty="0" err="1">
                <a:solidFill>
                  <a:schemeClr val="accent1"/>
                </a:solidFill>
              </a:rPr>
              <a:t>SpMM</a:t>
            </a:r>
            <a:r>
              <a:rPr lang="zh-CN" altLang="en-US" dirty="0">
                <a:solidFill>
                  <a:schemeClr val="accent1"/>
                </a:solidFill>
              </a:rPr>
              <a:t>中的少量输入向量进行计算，这种情况是不利于向量化的</a:t>
            </a:r>
            <a:endParaRPr lang="en-US" altLang="zh-CN" dirty="0">
              <a:solidFill>
                <a:schemeClr val="accent1"/>
              </a:solidFill>
            </a:endParaRPr>
          </a:p>
          <a:p>
            <a:pPr marL="285750" indent="-285750">
              <a:buFont typeface="Arial" panose="020B0604020202020204" pitchFamily="34" charset="0"/>
              <a:buChar char="•"/>
            </a:pPr>
            <a:endParaRPr lang="en-US" altLang="zh-CN" dirty="0">
              <a:solidFill>
                <a:schemeClr val="accent1"/>
              </a:solidFill>
            </a:endParaRPr>
          </a:p>
          <a:p>
            <a:pPr marL="285750" indent="-285750">
              <a:buFont typeface="Arial" panose="020B0604020202020204" pitchFamily="34" charset="0"/>
              <a:buChar char="•"/>
            </a:pPr>
            <a:r>
              <a:rPr lang="zh-CN" altLang="en-US" dirty="0">
                <a:solidFill>
                  <a:schemeClr val="accent1"/>
                </a:solidFill>
              </a:rPr>
              <a:t>针对</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算法的实现，文中提到了一些技术，由于笔者非相关专业，故并不熟知</a:t>
            </a: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实现利用了</a:t>
            </a:r>
            <a:r>
              <a:rPr lang="en-US" altLang="zh-CN" dirty="0">
                <a:solidFill>
                  <a:schemeClr val="accent1"/>
                </a:solidFill>
              </a:rPr>
              <a:t>C + MPI + MKL</a:t>
            </a:r>
            <a:r>
              <a:rPr lang="zh-CN" altLang="en-US" dirty="0">
                <a:solidFill>
                  <a:schemeClr val="accent1"/>
                </a:solidFill>
              </a:rPr>
              <a:t>。对</a:t>
            </a:r>
            <a:r>
              <a:rPr lang="en-US" altLang="zh-CN" dirty="0">
                <a:solidFill>
                  <a:schemeClr val="accent1"/>
                </a:solidFill>
              </a:rPr>
              <a:t>A</a:t>
            </a:r>
            <a:r>
              <a:rPr lang="zh-CN" altLang="en-US" dirty="0">
                <a:solidFill>
                  <a:schemeClr val="accent1"/>
                </a:solidFill>
              </a:rPr>
              <a:t>矩阵存储采用了</a:t>
            </a:r>
            <a:r>
              <a:rPr lang="en-US" altLang="zh-CN" dirty="0">
                <a:solidFill>
                  <a:schemeClr val="accent1"/>
                </a:solidFill>
              </a:rPr>
              <a:t>CSR</a:t>
            </a:r>
            <a:r>
              <a:rPr lang="zh-CN" altLang="en-US" dirty="0">
                <a:solidFill>
                  <a:schemeClr val="accent1"/>
                </a:solidFill>
              </a:rPr>
              <a:t>格式，</a:t>
            </a:r>
            <a:r>
              <a:rPr lang="en-US" altLang="zh-CN" dirty="0">
                <a:solidFill>
                  <a:schemeClr val="accent1"/>
                </a:solidFill>
              </a:rPr>
              <a:t>B</a:t>
            </a:r>
            <a:r>
              <a:rPr lang="zh-CN" altLang="en-US" dirty="0">
                <a:solidFill>
                  <a:schemeClr val="accent1"/>
                </a:solidFill>
              </a:rPr>
              <a:t>、</a:t>
            </a:r>
            <a:r>
              <a:rPr lang="en-US" altLang="zh-CN" dirty="0">
                <a:solidFill>
                  <a:schemeClr val="accent1"/>
                </a:solidFill>
              </a:rPr>
              <a:t>C</a:t>
            </a:r>
            <a:r>
              <a:rPr lang="zh-CN" altLang="en-US" dirty="0">
                <a:solidFill>
                  <a:schemeClr val="accent1"/>
                </a:solidFill>
              </a:rPr>
              <a:t>矩阵以行为主要存储和使用。</a:t>
            </a: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在算法</a:t>
            </a:r>
            <a:r>
              <a:rPr lang="en-US" altLang="zh-CN" dirty="0">
                <a:solidFill>
                  <a:schemeClr val="accent1"/>
                </a:solidFill>
              </a:rPr>
              <a:t>2</a:t>
            </a:r>
            <a:r>
              <a:rPr lang="zh-CN" altLang="en-US" dirty="0">
                <a:solidFill>
                  <a:schemeClr val="accent1"/>
                </a:solidFill>
              </a:rPr>
              <a:t>中，作者提及使用了</a:t>
            </a:r>
            <a:r>
              <a:rPr lang="en-US" altLang="zh-CN" dirty="0" err="1">
                <a:solidFill>
                  <a:schemeClr val="accent1"/>
                </a:solidFill>
              </a:rPr>
              <a:t>MPI_Isend</a:t>
            </a:r>
            <a:r>
              <a:rPr lang="zh-CN" altLang="en-US" dirty="0">
                <a:solidFill>
                  <a:schemeClr val="accent1"/>
                </a:solidFill>
              </a:rPr>
              <a:t>、</a:t>
            </a:r>
            <a:r>
              <a:rPr lang="en-US" altLang="zh-CN" dirty="0" err="1">
                <a:solidFill>
                  <a:schemeClr val="accent1"/>
                </a:solidFill>
              </a:rPr>
              <a:t>MPI_Irecv</a:t>
            </a:r>
            <a:r>
              <a:rPr lang="zh-CN" altLang="en-US" dirty="0">
                <a:solidFill>
                  <a:schemeClr val="accent1"/>
                </a:solidFill>
              </a:rPr>
              <a:t>、</a:t>
            </a:r>
            <a:r>
              <a:rPr lang="en-US" altLang="zh-CN" dirty="0" err="1">
                <a:solidFill>
                  <a:schemeClr val="accent1"/>
                </a:solidFill>
              </a:rPr>
              <a:t>mkl_sparse_d_mm</a:t>
            </a:r>
            <a:r>
              <a:rPr lang="en-US" altLang="zh-CN" dirty="0">
                <a:solidFill>
                  <a:schemeClr val="accent1"/>
                </a:solidFill>
              </a:rPr>
              <a:t> </a:t>
            </a:r>
            <a:r>
              <a:rPr lang="zh-CN" altLang="en-US" dirty="0">
                <a:solidFill>
                  <a:schemeClr val="accent1"/>
                </a:solidFill>
              </a:rPr>
              <a:t>等一些技术</a:t>
            </a: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对于</a:t>
            </a:r>
            <a:r>
              <a:rPr lang="en-US" altLang="zh-CN" dirty="0">
                <a:solidFill>
                  <a:schemeClr val="accent1"/>
                </a:solidFill>
              </a:rPr>
              <a:t>A</a:t>
            </a:r>
            <a:r>
              <a:rPr lang="zh-CN" altLang="en-US" dirty="0">
                <a:solidFill>
                  <a:schemeClr val="accent1"/>
                </a:solidFill>
              </a:rPr>
              <a:t>矩阵，重新索引了其矩阵块的列，例如重排前如下：</a:t>
            </a:r>
            <a:endParaRPr lang="en-US" altLang="zh-CN" dirty="0">
              <a:solidFill>
                <a:schemeClr val="accent1"/>
              </a:solidFill>
            </a:endParaRPr>
          </a:p>
          <a:p>
            <a:pPr marL="742950" lvl="1" indent="-285750">
              <a:buFont typeface="Arial" panose="020B0604020202020204" pitchFamily="34" charset="0"/>
              <a:buChar char="•"/>
            </a:pPr>
            <a:endParaRPr lang="en-US" altLang="zh-CN" dirty="0">
              <a:solidFill>
                <a:schemeClr val="accent1"/>
              </a:solidFill>
            </a:endParaRPr>
          </a:p>
          <a:p>
            <a:pPr marL="742950" lvl="1" indent="-285750">
              <a:buFont typeface="Arial" panose="020B0604020202020204" pitchFamily="34" charset="0"/>
              <a:buChar char="•"/>
            </a:pPr>
            <a:endParaRPr lang="en-US" altLang="zh-CN" dirty="0">
              <a:solidFill>
                <a:schemeClr val="accent1"/>
              </a:solidFill>
            </a:endParaRPr>
          </a:p>
          <a:p>
            <a:pPr marL="742950" lvl="1" indent="-285750">
              <a:buFont typeface="Arial" panose="020B0604020202020204" pitchFamily="34" charset="0"/>
              <a:buChar char="•"/>
            </a:pP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重排后计算更节省通信成本，如下：</a:t>
            </a:r>
            <a:endParaRPr lang="en-US" altLang="zh-CN" dirty="0">
              <a:solidFill>
                <a:schemeClr val="accent1"/>
              </a:solidFill>
            </a:endParaRPr>
          </a:p>
          <a:p>
            <a:pPr marL="742950" lvl="1" indent="-285750">
              <a:buFont typeface="Arial" panose="020B0604020202020204" pitchFamily="34" charset="0"/>
              <a:buChar char="•"/>
            </a:pPr>
            <a:endParaRPr lang="en-US" altLang="zh-CN" dirty="0">
              <a:solidFill>
                <a:schemeClr val="accent1"/>
              </a:solidFill>
            </a:endParaRPr>
          </a:p>
          <a:p>
            <a:pPr marL="742950" lvl="1" indent="-285750">
              <a:buFont typeface="Arial" panose="020B0604020202020204" pitchFamily="34" charset="0"/>
              <a:buChar char="•"/>
            </a:pPr>
            <a:endParaRPr lang="en-US" altLang="zh-CN" dirty="0">
              <a:solidFill>
                <a:schemeClr val="accent1"/>
              </a:solidFill>
            </a:endParaRPr>
          </a:p>
          <a:p>
            <a:pPr marL="742950" lvl="1" indent="-285750">
              <a:buFont typeface="Arial" panose="020B0604020202020204" pitchFamily="34" charset="0"/>
              <a:buChar char="•"/>
            </a:pPr>
            <a:endParaRPr lang="en-US" altLang="zh-CN" dirty="0">
              <a:solidFill>
                <a:schemeClr val="accent1"/>
              </a:solidFill>
            </a:endParaRPr>
          </a:p>
          <a:p>
            <a:pPr marL="742950" lvl="1" indent="-285750">
              <a:buFont typeface="Arial" panose="020B0604020202020204" pitchFamily="34" charset="0"/>
              <a:buChar char="•"/>
            </a:pPr>
            <a:endParaRPr lang="en-US" altLang="zh-CN" dirty="0">
              <a:solidFill>
                <a:schemeClr val="accent1"/>
              </a:solidFill>
            </a:endParaRPr>
          </a:p>
        </p:txBody>
      </p:sp>
      <p:pic>
        <p:nvPicPr>
          <p:cNvPr id="7" name="图片 6">
            <a:extLst>
              <a:ext uri="{FF2B5EF4-FFF2-40B4-BE49-F238E27FC236}">
                <a16:creationId xmlns:a16="http://schemas.microsoft.com/office/drawing/2014/main" id="{CD48522D-21C5-4AED-F612-BECD40041C38}"/>
              </a:ext>
            </a:extLst>
          </p:cNvPr>
          <p:cNvPicPr>
            <a:picLocks noChangeAspect="1"/>
          </p:cNvPicPr>
          <p:nvPr/>
        </p:nvPicPr>
        <p:blipFill>
          <a:blip r:embed="rId4"/>
          <a:stretch>
            <a:fillRect/>
          </a:stretch>
        </p:blipFill>
        <p:spPr>
          <a:xfrm>
            <a:off x="994497" y="4411051"/>
            <a:ext cx="3949597" cy="705072"/>
          </a:xfrm>
          <a:prstGeom prst="rect">
            <a:avLst/>
          </a:prstGeom>
        </p:spPr>
      </p:pic>
      <p:pic>
        <p:nvPicPr>
          <p:cNvPr id="9" name="图片 8">
            <a:extLst>
              <a:ext uri="{FF2B5EF4-FFF2-40B4-BE49-F238E27FC236}">
                <a16:creationId xmlns:a16="http://schemas.microsoft.com/office/drawing/2014/main" id="{22A5CB69-738C-0726-C65D-C3E28E992290}"/>
              </a:ext>
            </a:extLst>
          </p:cNvPr>
          <p:cNvPicPr>
            <a:picLocks noChangeAspect="1"/>
          </p:cNvPicPr>
          <p:nvPr/>
        </p:nvPicPr>
        <p:blipFill>
          <a:blip r:embed="rId5"/>
          <a:stretch>
            <a:fillRect/>
          </a:stretch>
        </p:blipFill>
        <p:spPr>
          <a:xfrm>
            <a:off x="994497" y="5633490"/>
            <a:ext cx="2787794" cy="753284"/>
          </a:xfrm>
          <a:prstGeom prst="rect">
            <a:avLst/>
          </a:prstGeom>
        </p:spPr>
      </p:pic>
    </p:spTree>
    <p:custDataLst>
      <p:tags r:id="rId1"/>
    </p:custDataLst>
    <p:extLst>
      <p:ext uri="{BB962C8B-B14F-4D97-AF65-F5344CB8AC3E}">
        <p14:creationId xmlns:p14="http://schemas.microsoft.com/office/powerpoint/2010/main" val="3457353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0766871" cy="1354217"/>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NUMERICAL EXPERIMENTS</a:t>
            </a:r>
          </a:p>
          <a:p>
            <a:pPr marL="742950" lvl="1" indent="-285750">
              <a:buFont typeface="Wingdings" panose="05000000000000000000" pitchFamily="2" charset="2"/>
              <a:buChar char="p"/>
            </a:pPr>
            <a:r>
              <a:rPr lang="en-US" altLang="zh-CN" b="1" dirty="0"/>
              <a:t> Reducing Communication Sizes With 2D Parallelization</a:t>
            </a:r>
          </a:p>
          <a:p>
            <a:pPr marL="742950" lvl="1" indent="-285750">
              <a:buFont typeface="Wingdings" panose="05000000000000000000" pitchFamily="2" charset="2"/>
              <a:buChar char="p"/>
            </a:pPr>
            <a:endParaRPr lang="en-US" altLang="zh-CN" dirty="0"/>
          </a:p>
          <a:p>
            <a:endParaRPr lang="en-US" altLang="zh-CN" dirty="0">
              <a:solidFill>
                <a:schemeClr val="accent1"/>
              </a:solidFill>
            </a:endParaRPr>
          </a:p>
        </p:txBody>
      </p:sp>
      <p:pic>
        <p:nvPicPr>
          <p:cNvPr id="4" name="图片 3">
            <a:extLst>
              <a:ext uri="{FF2B5EF4-FFF2-40B4-BE49-F238E27FC236}">
                <a16:creationId xmlns:a16="http://schemas.microsoft.com/office/drawing/2014/main" id="{F8BB558C-0842-456A-D706-7F3EF944C232}"/>
              </a:ext>
            </a:extLst>
          </p:cNvPr>
          <p:cNvPicPr>
            <a:picLocks noChangeAspect="1"/>
          </p:cNvPicPr>
          <p:nvPr/>
        </p:nvPicPr>
        <p:blipFill>
          <a:blip r:embed="rId4"/>
          <a:stretch>
            <a:fillRect/>
          </a:stretch>
        </p:blipFill>
        <p:spPr>
          <a:xfrm>
            <a:off x="461249" y="1711349"/>
            <a:ext cx="3594174" cy="2915553"/>
          </a:xfrm>
          <a:prstGeom prst="rect">
            <a:avLst/>
          </a:prstGeom>
        </p:spPr>
      </p:pic>
      <p:pic>
        <p:nvPicPr>
          <p:cNvPr id="6" name="图片 5">
            <a:extLst>
              <a:ext uri="{FF2B5EF4-FFF2-40B4-BE49-F238E27FC236}">
                <a16:creationId xmlns:a16="http://schemas.microsoft.com/office/drawing/2014/main" id="{32A57197-9421-0F82-286D-CFCD6C6A2580}"/>
              </a:ext>
            </a:extLst>
          </p:cNvPr>
          <p:cNvPicPr>
            <a:picLocks noChangeAspect="1"/>
          </p:cNvPicPr>
          <p:nvPr/>
        </p:nvPicPr>
        <p:blipFill>
          <a:blip r:embed="rId5"/>
          <a:stretch>
            <a:fillRect/>
          </a:stretch>
        </p:blipFill>
        <p:spPr>
          <a:xfrm>
            <a:off x="4944341" y="1705471"/>
            <a:ext cx="3284388" cy="2915553"/>
          </a:xfrm>
          <a:prstGeom prst="rect">
            <a:avLst/>
          </a:prstGeom>
        </p:spPr>
      </p:pic>
      <p:sp>
        <p:nvSpPr>
          <p:cNvPr id="10" name="流程图: 过程 9">
            <a:extLst>
              <a:ext uri="{FF2B5EF4-FFF2-40B4-BE49-F238E27FC236}">
                <a16:creationId xmlns:a16="http://schemas.microsoft.com/office/drawing/2014/main" id="{5B0F57BB-7228-5D74-704D-05A0192AA8C7}"/>
              </a:ext>
            </a:extLst>
          </p:cNvPr>
          <p:cNvSpPr/>
          <p:nvPr/>
        </p:nvSpPr>
        <p:spPr>
          <a:xfrm>
            <a:off x="570015" y="2434441"/>
            <a:ext cx="3420093" cy="866899"/>
          </a:xfrm>
          <a:prstGeom prst="flowChart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流程图: 过程 10">
            <a:extLst>
              <a:ext uri="{FF2B5EF4-FFF2-40B4-BE49-F238E27FC236}">
                <a16:creationId xmlns:a16="http://schemas.microsoft.com/office/drawing/2014/main" id="{C2FEF4AD-E3A4-C2E1-F09B-5A56342E2028}"/>
              </a:ext>
            </a:extLst>
          </p:cNvPr>
          <p:cNvSpPr/>
          <p:nvPr/>
        </p:nvSpPr>
        <p:spPr>
          <a:xfrm>
            <a:off x="570450" y="3301340"/>
            <a:ext cx="3420093" cy="1193470"/>
          </a:xfrm>
          <a:prstGeom prst="flowChart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8B1F8D4-C939-75D8-9379-DC1E70ABCEA7}"/>
              </a:ext>
            </a:extLst>
          </p:cNvPr>
          <p:cNvSpPr txBox="1"/>
          <p:nvPr/>
        </p:nvSpPr>
        <p:spPr>
          <a:xfrm>
            <a:off x="570016" y="4809648"/>
            <a:ext cx="1135281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accent1"/>
                </a:solidFill>
              </a:rPr>
              <a:t>文章选择了</a:t>
            </a:r>
            <a:r>
              <a:rPr lang="en-US" altLang="zh-CN" dirty="0">
                <a:solidFill>
                  <a:schemeClr val="accent1"/>
                </a:solidFill>
              </a:rPr>
              <a:t>19</a:t>
            </a:r>
            <a:r>
              <a:rPr lang="zh-CN" altLang="en-US" dirty="0">
                <a:solidFill>
                  <a:schemeClr val="accent1"/>
                </a:solidFill>
              </a:rPr>
              <a:t>个不同领域的矩阵，其中前八个是</a:t>
            </a:r>
            <a:r>
              <a:rPr lang="en-US" altLang="zh-CN" dirty="0">
                <a:solidFill>
                  <a:schemeClr val="accent1"/>
                </a:solidFill>
              </a:rPr>
              <a:t>3D</a:t>
            </a:r>
            <a:r>
              <a:rPr lang="zh-CN" altLang="en-US" dirty="0">
                <a:solidFill>
                  <a:schemeClr val="accent1"/>
                </a:solidFill>
              </a:rPr>
              <a:t>结构问题得到的对称阵，而后</a:t>
            </a:r>
            <a:r>
              <a:rPr lang="en-US" altLang="zh-CN" dirty="0">
                <a:solidFill>
                  <a:schemeClr val="accent1"/>
                </a:solidFill>
              </a:rPr>
              <a:t>11</a:t>
            </a:r>
            <a:r>
              <a:rPr lang="zh-CN" altLang="en-US" dirty="0">
                <a:solidFill>
                  <a:schemeClr val="accent1"/>
                </a:solidFill>
              </a:rPr>
              <a:t>个矩阵来自不同的领域，缺乏具有物理结构的网格。对于前八组实验，作者采用了</a:t>
            </a:r>
            <a:r>
              <a:rPr lang="en-US" altLang="zh-CN" dirty="0">
                <a:solidFill>
                  <a:schemeClr val="accent1"/>
                </a:solidFill>
              </a:rPr>
              <a:t>METIS</a:t>
            </a:r>
            <a:r>
              <a:rPr lang="zh-CN" altLang="en-US" dirty="0">
                <a:solidFill>
                  <a:schemeClr val="accent1"/>
                </a:solidFill>
              </a:rPr>
              <a:t>库来计算</a:t>
            </a:r>
            <a:r>
              <a:rPr lang="en-US" altLang="zh-CN" dirty="0">
                <a:solidFill>
                  <a:schemeClr val="accent1"/>
                </a:solidFill>
              </a:rPr>
              <a:t>1D</a:t>
            </a:r>
            <a:r>
              <a:rPr lang="zh-CN" altLang="en-US" dirty="0">
                <a:solidFill>
                  <a:schemeClr val="accent1"/>
                </a:solidFill>
              </a:rPr>
              <a:t>行分区，而后</a:t>
            </a:r>
            <a:r>
              <a:rPr lang="en-US" altLang="zh-CN" dirty="0">
                <a:solidFill>
                  <a:schemeClr val="accent1"/>
                </a:solidFill>
              </a:rPr>
              <a:t>11</a:t>
            </a:r>
            <a:r>
              <a:rPr lang="zh-CN" altLang="en-US" dirty="0">
                <a:solidFill>
                  <a:schemeClr val="accent1"/>
                </a:solidFill>
              </a:rPr>
              <a:t>组实验，则只采用简单的</a:t>
            </a:r>
            <a:r>
              <a:rPr lang="en-US" altLang="zh-CN" dirty="0">
                <a:solidFill>
                  <a:schemeClr val="accent1"/>
                </a:solidFill>
              </a:rPr>
              <a:t>1D</a:t>
            </a:r>
            <a:r>
              <a:rPr lang="zh-CN" altLang="en-US" dirty="0">
                <a:solidFill>
                  <a:schemeClr val="accent1"/>
                </a:solidFill>
              </a:rPr>
              <a:t>划分方法</a:t>
            </a: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实验对比结果如表三所示，对于</a:t>
            </a:r>
            <a:r>
              <a:rPr lang="en-US" altLang="zh-CN" dirty="0">
                <a:solidFill>
                  <a:schemeClr val="accent1"/>
                </a:solidFill>
              </a:rPr>
              <a:t>3D FEM</a:t>
            </a:r>
            <a:r>
              <a:rPr lang="zh-CN" altLang="en-US" dirty="0">
                <a:solidFill>
                  <a:schemeClr val="accent1"/>
                </a:solidFill>
              </a:rPr>
              <a:t>的稀疏阵，算法</a:t>
            </a:r>
            <a:r>
              <a:rPr lang="en-US" altLang="zh-CN" dirty="0">
                <a:solidFill>
                  <a:schemeClr val="accent1"/>
                </a:solidFill>
              </a:rPr>
              <a:t>1</a:t>
            </a:r>
            <a:r>
              <a:rPr lang="zh-CN" altLang="en-US" dirty="0">
                <a:solidFill>
                  <a:schemeClr val="accent1"/>
                </a:solidFill>
              </a:rPr>
              <a:t>有效的降低了</a:t>
            </a:r>
            <a:r>
              <a:rPr lang="en-US" altLang="zh-CN" dirty="0" err="1">
                <a:solidFill>
                  <a:schemeClr val="accent1"/>
                </a:solidFill>
              </a:rPr>
              <a:t>SpMM</a:t>
            </a:r>
            <a:r>
              <a:rPr lang="zh-CN" altLang="en-US" dirty="0">
                <a:solidFill>
                  <a:schemeClr val="accent1"/>
                </a:solidFill>
              </a:rPr>
              <a:t>通信大小</a:t>
            </a: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在非</a:t>
            </a:r>
            <a:r>
              <a:rPr lang="en-US" altLang="zh-CN" dirty="0">
                <a:solidFill>
                  <a:schemeClr val="accent1"/>
                </a:solidFill>
              </a:rPr>
              <a:t>FEM</a:t>
            </a:r>
            <a:r>
              <a:rPr lang="zh-CN" altLang="en-US" dirty="0">
                <a:solidFill>
                  <a:schemeClr val="accent1"/>
                </a:solidFill>
              </a:rPr>
              <a:t>矩阵上，二维并行方案显著减少了部分矩阵的总通信大小，如果使用超图来计算</a:t>
            </a:r>
            <a:r>
              <a:rPr lang="en-US" altLang="zh-CN" dirty="0">
                <a:solidFill>
                  <a:schemeClr val="accent1"/>
                </a:solidFill>
              </a:rPr>
              <a:t>1D</a:t>
            </a:r>
            <a:r>
              <a:rPr lang="zh-CN" altLang="en-US" dirty="0">
                <a:solidFill>
                  <a:schemeClr val="accent1"/>
                </a:solidFill>
              </a:rPr>
              <a:t>分区，那么这个差距还将进一步拉大</a:t>
            </a:r>
          </a:p>
        </p:txBody>
      </p:sp>
    </p:spTree>
    <p:custDataLst>
      <p:tags r:id="rId1"/>
    </p:custDataLst>
    <p:extLst>
      <p:ext uri="{BB962C8B-B14F-4D97-AF65-F5344CB8AC3E}">
        <p14:creationId xmlns:p14="http://schemas.microsoft.com/office/powerpoint/2010/main" val="1736418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0766871" cy="1077218"/>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NUMERICAL EXPERIMENTS</a:t>
            </a:r>
          </a:p>
          <a:p>
            <a:pPr marL="742950" lvl="1" indent="-285750">
              <a:buFont typeface="Wingdings" panose="05000000000000000000" pitchFamily="2" charset="2"/>
              <a:buChar char="p"/>
            </a:pPr>
            <a:r>
              <a:rPr lang="en-US" altLang="zh-CN" b="1" dirty="0"/>
              <a:t> Reducing Communication Sizes With 2D Parallelization</a:t>
            </a:r>
          </a:p>
          <a:p>
            <a:pPr marL="742950" lvl="1" indent="-285750">
              <a:buFont typeface="Wingdings" panose="05000000000000000000" pitchFamily="2" charset="2"/>
              <a:buChar char="p"/>
            </a:pPr>
            <a:endParaRPr lang="en-US" altLang="zh-CN" dirty="0"/>
          </a:p>
        </p:txBody>
      </p:sp>
      <p:pic>
        <p:nvPicPr>
          <p:cNvPr id="5" name="图片 4">
            <a:extLst>
              <a:ext uri="{FF2B5EF4-FFF2-40B4-BE49-F238E27FC236}">
                <a16:creationId xmlns:a16="http://schemas.microsoft.com/office/drawing/2014/main" id="{1DA4EA95-34DA-AA02-D669-16462A399F23}"/>
              </a:ext>
            </a:extLst>
          </p:cNvPr>
          <p:cNvPicPr>
            <a:picLocks noChangeAspect="1"/>
          </p:cNvPicPr>
          <p:nvPr/>
        </p:nvPicPr>
        <p:blipFill>
          <a:blip r:embed="rId4"/>
          <a:stretch>
            <a:fillRect/>
          </a:stretch>
        </p:blipFill>
        <p:spPr>
          <a:xfrm>
            <a:off x="300932" y="1976204"/>
            <a:ext cx="5907937" cy="3848643"/>
          </a:xfrm>
          <a:prstGeom prst="rect">
            <a:avLst/>
          </a:prstGeom>
        </p:spPr>
      </p:pic>
      <p:sp>
        <p:nvSpPr>
          <p:cNvPr id="7" name="文本框 6">
            <a:extLst>
              <a:ext uri="{FF2B5EF4-FFF2-40B4-BE49-F238E27FC236}">
                <a16:creationId xmlns:a16="http://schemas.microsoft.com/office/drawing/2014/main" id="{9B1FD588-8D59-F644-AA04-361FB549AF46}"/>
              </a:ext>
            </a:extLst>
          </p:cNvPr>
          <p:cNvSpPr txBox="1"/>
          <p:nvPr/>
        </p:nvSpPr>
        <p:spPr>
          <a:xfrm>
            <a:off x="6208869" y="2413337"/>
            <a:ext cx="5618955" cy="2031325"/>
          </a:xfrm>
          <a:prstGeom prst="rect">
            <a:avLst/>
          </a:prstGeom>
          <a:noFill/>
        </p:spPr>
        <p:txBody>
          <a:bodyPr wrap="square" rtlCol="0">
            <a:spAutoFit/>
          </a:bodyPr>
          <a:lstStyle/>
          <a:p>
            <a:r>
              <a:rPr lang="zh-CN" altLang="en-US" dirty="0"/>
              <a:t>图</a:t>
            </a:r>
            <a:r>
              <a:rPr lang="en-US" altLang="zh-CN" dirty="0"/>
              <a:t>2</a:t>
            </a:r>
            <a:r>
              <a:rPr lang="zh-CN" altLang="en-US" dirty="0"/>
              <a:t>的实验结果展示了先前的假设：</a:t>
            </a:r>
            <a:endParaRPr lang="en-US" altLang="zh-CN" dirty="0"/>
          </a:p>
          <a:p>
            <a:endParaRPr lang="en-US" altLang="zh-CN" dirty="0"/>
          </a:p>
          <a:p>
            <a:r>
              <a:rPr lang="zh-CN" altLang="en-US" dirty="0">
                <a:highlight>
                  <a:srgbClr val="C0C0C0"/>
                </a:highlight>
              </a:rPr>
              <a:t>若我们希望最小化通信成本，对于同一个稀疏矩阵，最优</a:t>
            </a:r>
            <a:r>
              <a:rPr lang="en-US" altLang="zh-CN" dirty="0" err="1">
                <a:highlight>
                  <a:srgbClr val="C0C0C0"/>
                </a:highlight>
              </a:rPr>
              <a:t>p_n</a:t>
            </a:r>
            <a:r>
              <a:rPr lang="zh-CN" altLang="en-US" dirty="0">
                <a:highlight>
                  <a:srgbClr val="C0C0C0"/>
                </a:highlight>
              </a:rPr>
              <a:t>随着</a:t>
            </a:r>
            <a:r>
              <a:rPr lang="en-US" altLang="zh-CN" dirty="0">
                <a:highlight>
                  <a:srgbClr val="C0C0C0"/>
                </a:highlight>
              </a:rPr>
              <a:t>p</a:t>
            </a:r>
            <a:r>
              <a:rPr lang="zh-CN" altLang="en-US" dirty="0">
                <a:highlight>
                  <a:srgbClr val="C0C0C0"/>
                </a:highlight>
              </a:rPr>
              <a:t>和</a:t>
            </a:r>
            <a:r>
              <a:rPr lang="en-US" altLang="zh-CN" dirty="0">
                <a:highlight>
                  <a:srgbClr val="C0C0C0"/>
                </a:highlight>
              </a:rPr>
              <a:t>/</a:t>
            </a:r>
            <a:r>
              <a:rPr lang="zh-CN" altLang="en-US" dirty="0">
                <a:highlight>
                  <a:srgbClr val="C0C0C0"/>
                </a:highlight>
              </a:rPr>
              <a:t>或</a:t>
            </a:r>
            <a:r>
              <a:rPr lang="en-US" altLang="zh-CN" dirty="0">
                <a:highlight>
                  <a:srgbClr val="C0C0C0"/>
                </a:highlight>
              </a:rPr>
              <a:t>n</a:t>
            </a:r>
            <a:r>
              <a:rPr lang="zh-CN" altLang="en-US" dirty="0">
                <a:highlight>
                  <a:srgbClr val="C0C0C0"/>
                </a:highlight>
              </a:rPr>
              <a:t>的增加而增加。</a:t>
            </a:r>
          </a:p>
          <a:p>
            <a:endParaRPr lang="en-US" altLang="zh-CN" dirty="0"/>
          </a:p>
          <a:p>
            <a:r>
              <a:rPr lang="zh-CN" altLang="en-US" dirty="0"/>
              <a:t>结果与假设</a:t>
            </a:r>
            <a:r>
              <a:rPr lang="en-US" altLang="zh-CN" dirty="0"/>
              <a:t>2</a:t>
            </a:r>
            <a:r>
              <a:rPr lang="zh-CN" altLang="en-US" dirty="0"/>
              <a:t>完全一致，且随着</a:t>
            </a:r>
            <a:r>
              <a:rPr lang="en-US" altLang="zh-CN" dirty="0"/>
              <a:t>n</a:t>
            </a:r>
            <a:r>
              <a:rPr lang="zh-CN" altLang="en-US" dirty="0"/>
              <a:t>增加变化的更快，主要是因为复制</a:t>
            </a:r>
            <a:r>
              <a:rPr lang="en-US" altLang="zh-CN" dirty="0"/>
              <a:t>B</a:t>
            </a:r>
            <a:r>
              <a:rPr lang="zh-CN" altLang="en-US" dirty="0"/>
              <a:t>矩阵行的通信大小与</a:t>
            </a:r>
            <a:r>
              <a:rPr lang="en-US" altLang="zh-CN" dirty="0"/>
              <a:t>n</a:t>
            </a:r>
            <a:r>
              <a:rPr lang="zh-CN" altLang="en-US" dirty="0"/>
              <a:t>成比例地增加。</a:t>
            </a:r>
          </a:p>
        </p:txBody>
      </p:sp>
    </p:spTree>
    <p:custDataLst>
      <p:tags r:id="rId1"/>
    </p:custDataLst>
    <p:extLst>
      <p:ext uri="{BB962C8B-B14F-4D97-AF65-F5344CB8AC3E}">
        <p14:creationId xmlns:p14="http://schemas.microsoft.com/office/powerpoint/2010/main" val="859167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0766871" cy="1077218"/>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NUMERICAL EXPERIMENTS</a:t>
            </a:r>
          </a:p>
          <a:p>
            <a:pPr marL="742950" lvl="1" indent="-285750">
              <a:buFont typeface="Wingdings" panose="05000000000000000000" pitchFamily="2" charset="2"/>
              <a:buChar char="p"/>
            </a:pPr>
            <a:r>
              <a:rPr lang="en-US" altLang="zh-CN" b="1" dirty="0"/>
              <a:t>  Performance of Parallel </a:t>
            </a:r>
            <a:r>
              <a:rPr lang="en-US" altLang="zh-CN" b="1" dirty="0" err="1"/>
              <a:t>SpMM</a:t>
            </a:r>
            <a:r>
              <a:rPr lang="en-US" altLang="zh-CN" b="1" dirty="0"/>
              <a:t> Algorithms</a:t>
            </a:r>
          </a:p>
          <a:p>
            <a:pPr marL="742950" lvl="1" indent="-285750">
              <a:buFont typeface="Wingdings" panose="05000000000000000000" pitchFamily="2" charset="2"/>
              <a:buChar char="p"/>
            </a:pPr>
            <a:endParaRPr lang="en-US" altLang="zh-CN" dirty="0"/>
          </a:p>
        </p:txBody>
      </p:sp>
      <p:pic>
        <p:nvPicPr>
          <p:cNvPr id="4" name="图片 3">
            <a:extLst>
              <a:ext uri="{FF2B5EF4-FFF2-40B4-BE49-F238E27FC236}">
                <a16:creationId xmlns:a16="http://schemas.microsoft.com/office/drawing/2014/main" id="{C7469DCA-D563-0CB0-3E91-7E8FC0854212}"/>
              </a:ext>
            </a:extLst>
          </p:cNvPr>
          <p:cNvPicPr>
            <a:picLocks noChangeAspect="1"/>
          </p:cNvPicPr>
          <p:nvPr/>
        </p:nvPicPr>
        <p:blipFill>
          <a:blip r:embed="rId4"/>
          <a:stretch>
            <a:fillRect/>
          </a:stretch>
        </p:blipFill>
        <p:spPr>
          <a:xfrm>
            <a:off x="300932" y="1806769"/>
            <a:ext cx="4912336" cy="4779210"/>
          </a:xfrm>
          <a:prstGeom prst="rect">
            <a:avLst/>
          </a:prstGeom>
        </p:spPr>
      </p:pic>
      <p:sp>
        <p:nvSpPr>
          <p:cNvPr id="6" name="文本框 5">
            <a:extLst>
              <a:ext uri="{FF2B5EF4-FFF2-40B4-BE49-F238E27FC236}">
                <a16:creationId xmlns:a16="http://schemas.microsoft.com/office/drawing/2014/main" id="{349ABB5C-D1A4-C0B9-CC32-6648894E95C7}"/>
              </a:ext>
            </a:extLst>
          </p:cNvPr>
          <p:cNvSpPr txBox="1"/>
          <p:nvPr/>
        </p:nvSpPr>
        <p:spPr>
          <a:xfrm>
            <a:off x="5338619" y="2626713"/>
            <a:ext cx="6728359" cy="3139321"/>
          </a:xfrm>
          <a:prstGeom prst="rect">
            <a:avLst/>
          </a:prstGeom>
          <a:noFill/>
        </p:spPr>
        <p:txBody>
          <a:bodyPr wrap="square" rtlCol="0">
            <a:spAutoFit/>
          </a:bodyPr>
          <a:lstStyle/>
          <a:p>
            <a:r>
              <a:rPr lang="zh-CN" altLang="en-US" dirty="0">
                <a:solidFill>
                  <a:schemeClr val="accent1"/>
                </a:solidFill>
              </a:rPr>
              <a:t>文章测试了其中分布式内存</a:t>
            </a:r>
            <a:r>
              <a:rPr lang="en-US" altLang="zh-CN" dirty="0" err="1">
                <a:solidFill>
                  <a:schemeClr val="accent1"/>
                </a:solidFill>
              </a:rPr>
              <a:t>SpMM</a:t>
            </a:r>
            <a:r>
              <a:rPr lang="zh-CN" altLang="en-US" dirty="0">
                <a:solidFill>
                  <a:schemeClr val="accent1"/>
                </a:solidFill>
              </a:rPr>
              <a:t>算法，在</a:t>
            </a:r>
            <a:r>
              <a:rPr lang="en-US" altLang="zh-CN" dirty="0" err="1">
                <a:solidFill>
                  <a:schemeClr val="accent1"/>
                </a:solidFill>
              </a:rPr>
              <a:t>CombBLAS</a:t>
            </a:r>
            <a:r>
              <a:rPr lang="zh-CN" altLang="en-US" dirty="0">
                <a:solidFill>
                  <a:schemeClr val="accent1"/>
                </a:solidFill>
              </a:rPr>
              <a:t>库中实现的包括</a:t>
            </a:r>
            <a:r>
              <a:rPr lang="en-US" altLang="zh-CN" dirty="0">
                <a:solidFill>
                  <a:schemeClr val="accent1"/>
                </a:solidFill>
              </a:rPr>
              <a:t>1.5D A-stationary</a:t>
            </a:r>
            <a:r>
              <a:rPr lang="zh-CN" altLang="en-US" dirty="0">
                <a:solidFill>
                  <a:schemeClr val="accent1"/>
                </a:solidFill>
              </a:rPr>
              <a:t>算法等。如左图所示，表中列举出了表</a:t>
            </a:r>
            <a:r>
              <a:rPr lang="en-US" altLang="zh-CN" dirty="0">
                <a:solidFill>
                  <a:schemeClr val="accent1"/>
                </a:solidFill>
              </a:rPr>
              <a:t>II</a:t>
            </a:r>
            <a:r>
              <a:rPr lang="zh-CN" altLang="en-US" dirty="0">
                <a:solidFill>
                  <a:schemeClr val="accent1"/>
                </a:solidFill>
              </a:rPr>
              <a:t>中所有矩阵的所有测试代码在</a:t>
            </a:r>
            <a:r>
              <a:rPr lang="en-US" altLang="zh-CN" dirty="0">
                <a:solidFill>
                  <a:schemeClr val="accent1"/>
                </a:solidFill>
              </a:rPr>
              <a:t>128</a:t>
            </a:r>
            <a:r>
              <a:rPr lang="zh-CN" altLang="en-US" dirty="0">
                <a:solidFill>
                  <a:schemeClr val="accent1"/>
                </a:solidFill>
              </a:rPr>
              <a:t>个节点上的单个</a:t>
            </a:r>
            <a:r>
              <a:rPr lang="en-US" altLang="zh-CN" dirty="0" err="1">
                <a:solidFill>
                  <a:schemeClr val="accent1"/>
                </a:solidFill>
              </a:rPr>
              <a:t>SpMM</a:t>
            </a:r>
            <a:r>
              <a:rPr lang="zh-CN" altLang="en-US" dirty="0">
                <a:solidFill>
                  <a:schemeClr val="accent1"/>
                </a:solidFill>
              </a:rPr>
              <a:t>执行时间。还列出了计算一维基线划分和搜索二维网格的运行时间。</a:t>
            </a:r>
            <a:endParaRPr lang="en-US" altLang="zh-CN" dirty="0">
              <a:solidFill>
                <a:schemeClr val="accent1"/>
              </a:solidFill>
            </a:endParaRPr>
          </a:p>
          <a:p>
            <a:endParaRPr lang="en-US" altLang="zh-CN" dirty="0">
              <a:solidFill>
                <a:schemeClr val="accent1"/>
              </a:solidFill>
            </a:endParaRPr>
          </a:p>
          <a:p>
            <a:r>
              <a:rPr lang="zh-CN" altLang="en-US" dirty="0">
                <a:solidFill>
                  <a:schemeClr val="accent1"/>
                </a:solidFill>
              </a:rPr>
              <a:t>总而言之，</a:t>
            </a:r>
            <a:r>
              <a:rPr lang="en-US" altLang="zh-CN" dirty="0">
                <a:solidFill>
                  <a:schemeClr val="accent1"/>
                </a:solidFill>
              </a:rPr>
              <a:t>1D m</a:t>
            </a:r>
            <a:r>
              <a:rPr lang="zh-CN" altLang="en-US" dirty="0">
                <a:solidFill>
                  <a:schemeClr val="accent1"/>
                </a:solidFill>
              </a:rPr>
              <a:t>维并行化和</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在所有测试矩阵中都大大优于</a:t>
            </a:r>
            <a:r>
              <a:rPr lang="en-US" altLang="zh-CN" dirty="0" err="1">
                <a:solidFill>
                  <a:schemeClr val="accent1"/>
                </a:solidFill>
              </a:rPr>
              <a:t>CombLAS</a:t>
            </a:r>
            <a:r>
              <a:rPr lang="zh-CN" altLang="en-US" dirty="0">
                <a:solidFill>
                  <a:schemeClr val="accent1"/>
                </a:solidFill>
              </a:rPr>
              <a:t>。此外在</a:t>
            </a:r>
            <a:r>
              <a:rPr lang="en-US" altLang="zh-CN" dirty="0" err="1">
                <a:solidFill>
                  <a:schemeClr val="accent1"/>
                </a:solidFill>
              </a:rPr>
              <a:t>CombBLAS</a:t>
            </a:r>
            <a:r>
              <a:rPr lang="zh-CN" altLang="en-US" dirty="0">
                <a:solidFill>
                  <a:schemeClr val="accent1"/>
                </a:solidFill>
              </a:rPr>
              <a:t>中实现的并行</a:t>
            </a:r>
            <a:r>
              <a:rPr lang="en-US" altLang="zh-CN" dirty="0" err="1">
                <a:solidFill>
                  <a:schemeClr val="accent1"/>
                </a:solidFill>
              </a:rPr>
              <a:t>SpMM</a:t>
            </a:r>
            <a:r>
              <a:rPr lang="zh-CN" altLang="en-US" dirty="0">
                <a:solidFill>
                  <a:schemeClr val="accent1"/>
                </a:solidFill>
              </a:rPr>
              <a:t>算法是对并行</a:t>
            </a:r>
            <a:r>
              <a:rPr lang="en-US" altLang="zh-CN" dirty="0">
                <a:solidFill>
                  <a:schemeClr val="accent1"/>
                </a:solidFill>
              </a:rPr>
              <a:t>GEMM</a:t>
            </a:r>
            <a:r>
              <a:rPr lang="zh-CN" altLang="en-US" dirty="0">
                <a:solidFill>
                  <a:schemeClr val="accent1"/>
                </a:solidFill>
              </a:rPr>
              <a:t>算法的改进，在部分矩阵实验中报告了严重的负载不平衡，这也使得</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算法在</a:t>
            </a:r>
            <a:r>
              <a:rPr lang="en-US" altLang="zh-CN" dirty="0" err="1">
                <a:solidFill>
                  <a:schemeClr val="accent1"/>
                </a:solidFill>
              </a:rPr>
              <a:t>CombBLAS</a:t>
            </a:r>
            <a:r>
              <a:rPr lang="zh-CN" altLang="en-US" dirty="0">
                <a:solidFill>
                  <a:schemeClr val="accent1"/>
                </a:solidFill>
              </a:rPr>
              <a:t>上的加速在</a:t>
            </a:r>
            <a:r>
              <a:rPr lang="en-US" altLang="zh-CN" dirty="0">
                <a:solidFill>
                  <a:schemeClr val="accent1"/>
                </a:solidFill>
              </a:rPr>
              <a:t>28 ~ 112x</a:t>
            </a:r>
            <a:r>
              <a:rPr lang="zh-CN" altLang="en-US" dirty="0">
                <a:solidFill>
                  <a:schemeClr val="accent1"/>
                </a:solidFill>
              </a:rPr>
              <a:t>之间，这些结果表明对于</a:t>
            </a:r>
            <a:r>
              <a:rPr lang="zh-CN" altLang="en-US" b="1" dirty="0">
                <a:solidFill>
                  <a:schemeClr val="accent1"/>
                </a:solidFill>
              </a:rPr>
              <a:t>非均匀非零分布</a:t>
            </a:r>
            <a:r>
              <a:rPr lang="zh-CN" altLang="en-US" dirty="0">
                <a:solidFill>
                  <a:schemeClr val="accent1"/>
                </a:solidFill>
              </a:rPr>
              <a:t>，</a:t>
            </a:r>
            <a:r>
              <a:rPr lang="en-US" altLang="zh-CN" dirty="0" err="1">
                <a:solidFill>
                  <a:schemeClr val="accent1"/>
                </a:solidFill>
              </a:rPr>
              <a:t>CombBLAS</a:t>
            </a:r>
            <a:r>
              <a:rPr lang="zh-CN" altLang="en-US" dirty="0">
                <a:solidFill>
                  <a:schemeClr val="accent1"/>
                </a:solidFill>
              </a:rPr>
              <a:t>存在</a:t>
            </a:r>
            <a:r>
              <a:rPr lang="zh-CN" altLang="en-US" b="1" dirty="0">
                <a:solidFill>
                  <a:schemeClr val="accent1"/>
                </a:solidFill>
              </a:rPr>
              <a:t>负载不平衡</a:t>
            </a:r>
            <a:r>
              <a:rPr lang="zh-CN" altLang="en-US" dirty="0">
                <a:solidFill>
                  <a:schemeClr val="accent1"/>
                </a:solidFill>
              </a:rPr>
              <a:t>和</a:t>
            </a:r>
            <a:r>
              <a:rPr lang="zh-CN" altLang="en-US" b="1" dirty="0">
                <a:solidFill>
                  <a:schemeClr val="accent1"/>
                </a:solidFill>
              </a:rPr>
              <a:t>不必要的通信</a:t>
            </a:r>
            <a:r>
              <a:rPr lang="zh-CN" altLang="en-US" dirty="0">
                <a:solidFill>
                  <a:schemeClr val="accent1"/>
                </a:solidFill>
              </a:rPr>
              <a:t>。</a:t>
            </a:r>
          </a:p>
        </p:txBody>
      </p:sp>
    </p:spTree>
    <p:custDataLst>
      <p:tags r:id="rId1"/>
    </p:custDataLst>
    <p:extLst>
      <p:ext uri="{BB962C8B-B14F-4D97-AF65-F5344CB8AC3E}">
        <p14:creationId xmlns:p14="http://schemas.microsoft.com/office/powerpoint/2010/main" val="99869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4955203"/>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Abstract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solidFill>
                  <a:schemeClr val="accent1">
                    <a:lumMod val="75000"/>
                  </a:schemeClr>
                </a:solidFill>
              </a:rPr>
              <a:t>概述当前稀疏阵与密集矩阵（</a:t>
            </a:r>
            <a:r>
              <a:rPr lang="en-US" altLang="zh-CN" dirty="0" err="1">
                <a:solidFill>
                  <a:schemeClr val="accent1">
                    <a:lumMod val="75000"/>
                  </a:schemeClr>
                </a:solidFill>
              </a:rPr>
              <a:t>SpMM</a:t>
            </a:r>
            <a:r>
              <a:rPr lang="zh-CN" altLang="en-US" dirty="0">
                <a:solidFill>
                  <a:schemeClr val="accent1">
                    <a:lumMod val="75000"/>
                  </a:schemeClr>
                </a:solidFill>
              </a:rPr>
              <a:t>）相乘的标准实现</a:t>
            </a:r>
            <a:r>
              <a:rPr lang="en-US" altLang="zh-CN" dirty="0">
                <a:solidFill>
                  <a:schemeClr val="accent1">
                    <a:lumMod val="75000"/>
                  </a:schemeClr>
                </a:solidFill>
              </a:rPr>
              <a:t>——</a:t>
            </a:r>
            <a:r>
              <a:rPr lang="zh-CN" altLang="en-US" dirty="0">
                <a:solidFill>
                  <a:schemeClr val="accent1">
                    <a:lumMod val="75000"/>
                  </a:schemeClr>
                </a:solidFill>
              </a:rPr>
              <a:t>对</a:t>
            </a:r>
            <a:r>
              <a:rPr lang="en-US" altLang="zh-CN" dirty="0" err="1">
                <a:solidFill>
                  <a:schemeClr val="accent1">
                    <a:lumMod val="75000"/>
                  </a:schemeClr>
                </a:solidFill>
              </a:rPr>
              <a:t>SpMM</a:t>
            </a:r>
            <a:r>
              <a:rPr lang="zh-CN" altLang="en-US" dirty="0">
                <a:solidFill>
                  <a:schemeClr val="accent1">
                    <a:lumMod val="75000"/>
                  </a:schemeClr>
                </a:solidFill>
              </a:rPr>
              <a:t>进行划分为多个密集向量后，并行地同稀疏阵做乘法，而本文探讨了并行化</a:t>
            </a:r>
            <a:r>
              <a:rPr lang="en-US" altLang="zh-CN" dirty="0" err="1">
                <a:solidFill>
                  <a:schemeClr val="accent1">
                    <a:lumMod val="75000"/>
                  </a:schemeClr>
                </a:solidFill>
              </a:rPr>
              <a:t>SpMM</a:t>
            </a:r>
            <a:r>
              <a:rPr lang="zh-CN" altLang="en-US" dirty="0">
                <a:solidFill>
                  <a:schemeClr val="accent1">
                    <a:lumMod val="75000"/>
                  </a:schemeClr>
                </a:solidFill>
              </a:rPr>
              <a:t>的设计空间，并展示了</a:t>
            </a:r>
            <a:r>
              <a:rPr lang="zh-CN" altLang="en-US" b="1" dirty="0">
                <a:solidFill>
                  <a:schemeClr val="accent1">
                    <a:lumMod val="75000"/>
                  </a:schemeClr>
                </a:solidFill>
              </a:rPr>
              <a:t>矩阵的粗粒度划分</a:t>
            </a:r>
            <a:r>
              <a:rPr lang="zh-CN" altLang="en-US" dirty="0">
                <a:solidFill>
                  <a:schemeClr val="accent1">
                    <a:lumMod val="75000"/>
                  </a:schemeClr>
                </a:solidFill>
              </a:rPr>
              <a:t>与</a:t>
            </a:r>
            <a:r>
              <a:rPr lang="zh-CN" altLang="en-US" b="1" dirty="0">
                <a:solidFill>
                  <a:schemeClr val="accent1">
                    <a:lumMod val="75000"/>
                  </a:schemeClr>
                </a:solidFill>
              </a:rPr>
              <a:t>向量块的列式划分</a:t>
            </a:r>
            <a:r>
              <a:rPr lang="zh-CN" altLang="en-US" dirty="0">
                <a:solidFill>
                  <a:schemeClr val="accent1">
                    <a:lumMod val="75000"/>
                  </a:schemeClr>
                </a:solidFill>
              </a:rPr>
              <a:t>相结合，通常可以</a:t>
            </a:r>
            <a:r>
              <a:rPr lang="zh-CN" altLang="en-US" b="1" dirty="0">
                <a:solidFill>
                  <a:schemeClr val="accent1">
                    <a:lumMod val="75000"/>
                  </a:schemeClr>
                </a:solidFill>
              </a:rPr>
              <a:t>减少通信量</a:t>
            </a:r>
            <a:r>
              <a:rPr lang="zh-CN" altLang="en-US" dirty="0">
                <a:solidFill>
                  <a:schemeClr val="accent1">
                    <a:lumMod val="75000"/>
                  </a:schemeClr>
                </a:solidFill>
              </a:rPr>
              <a:t>并实现更高的</a:t>
            </a:r>
            <a:r>
              <a:rPr lang="en-US" altLang="zh-CN" dirty="0" err="1">
                <a:solidFill>
                  <a:schemeClr val="accent1">
                    <a:lumMod val="75000"/>
                  </a:schemeClr>
                </a:solidFill>
              </a:rPr>
              <a:t>SpMM</a:t>
            </a:r>
            <a:r>
              <a:rPr lang="zh-CN" altLang="en-US" dirty="0">
                <a:solidFill>
                  <a:schemeClr val="accent1">
                    <a:lumMod val="75000"/>
                  </a:schemeClr>
                </a:solidFill>
              </a:rPr>
              <a:t>性能。</a:t>
            </a:r>
            <a:endParaRPr lang="en-US" altLang="zh-CN" dirty="0">
              <a:solidFill>
                <a:schemeClr val="accent1">
                  <a:lumMod val="75000"/>
                </a:schemeClr>
              </a:solidFill>
            </a:endParaRPr>
          </a:p>
          <a:p>
            <a:pPr lvl="1"/>
            <a:r>
              <a:rPr lang="en-US" altLang="zh-CN" dirty="0"/>
              <a:t>The dense matrix is often a collection of dense vectors. Standard implementations will multiply the sparse matrix by multiple dense vectors at the same time, to exploit the computational efficiencies therein. But such approaches generally utilize </a:t>
            </a:r>
            <a:r>
              <a:rPr lang="en-US" altLang="zh-CN" b="1" dirty="0"/>
              <a:t>the same sparse matrix partitioning </a:t>
            </a:r>
            <a:r>
              <a:rPr lang="en-US" altLang="zh-CN" dirty="0"/>
              <a:t>as if multiplying by a single vector. This article explores the </a:t>
            </a:r>
            <a:r>
              <a:rPr lang="en-US" altLang="zh-CN" b="1" dirty="0"/>
              <a:t>design space of parallelizing </a:t>
            </a:r>
            <a:r>
              <a:rPr lang="en-US" altLang="zh-CN" b="1" dirty="0" err="1"/>
              <a:t>SpMM</a:t>
            </a:r>
            <a:r>
              <a:rPr lang="en-US" altLang="zh-CN" b="1" dirty="0"/>
              <a:t> </a:t>
            </a:r>
            <a:r>
              <a:rPr lang="en-US" altLang="zh-CN" dirty="0"/>
              <a:t>and shows that </a:t>
            </a:r>
            <a:r>
              <a:rPr lang="en-US" altLang="zh-CN" b="1" dirty="0"/>
              <a:t>a coarser grain partitioning of the matrix combined with a column wise partitioning of the block of vectors </a:t>
            </a:r>
            <a:r>
              <a:rPr lang="en-US" altLang="zh-CN" dirty="0"/>
              <a:t>can often require less communication volume and achieve higher </a:t>
            </a:r>
            <a:r>
              <a:rPr lang="en-US" altLang="zh-CN" dirty="0" err="1"/>
              <a:t>SpMM</a:t>
            </a:r>
            <a:r>
              <a:rPr lang="en-US" altLang="zh-CN" dirty="0"/>
              <a:t> performance.</a:t>
            </a:r>
          </a:p>
          <a:p>
            <a:pPr lvl="1"/>
            <a:endParaRPr lang="en-US" altLang="zh-CN" dirty="0"/>
          </a:p>
          <a:p>
            <a:pPr marL="285750" indent="-285750">
              <a:buFont typeface="Arial" panose="020B0604020202020204" pitchFamily="34" charset="0"/>
              <a:buChar char="•"/>
            </a:pPr>
            <a:r>
              <a:rPr lang="zh-CN" altLang="en-US" dirty="0">
                <a:solidFill>
                  <a:schemeClr val="accent1">
                    <a:lumMod val="75000"/>
                  </a:schemeClr>
                </a:solidFill>
              </a:rPr>
              <a:t>简述文章提出的算法，能够</a:t>
            </a:r>
            <a:r>
              <a:rPr lang="zh-CN" altLang="en-US" b="1" dirty="0">
                <a:solidFill>
                  <a:schemeClr val="accent1">
                    <a:lumMod val="75000"/>
                  </a:schemeClr>
                </a:solidFill>
              </a:rPr>
              <a:t>根据给定的进程去选择网络几何形状如何划分</a:t>
            </a:r>
            <a:r>
              <a:rPr lang="zh-CN" altLang="en-US" dirty="0">
                <a:solidFill>
                  <a:schemeClr val="accent1">
                    <a:lumMod val="75000"/>
                  </a:schemeClr>
                </a:solidFill>
              </a:rPr>
              <a:t>，以优化并行</a:t>
            </a:r>
            <a:r>
              <a:rPr lang="en-US" altLang="zh-CN" dirty="0" err="1">
                <a:solidFill>
                  <a:schemeClr val="accent1">
                    <a:lumMod val="75000"/>
                  </a:schemeClr>
                </a:solidFill>
              </a:rPr>
              <a:t>SpMM</a:t>
            </a:r>
            <a:r>
              <a:rPr lang="zh-CN" altLang="en-US" dirty="0">
                <a:solidFill>
                  <a:schemeClr val="accent1">
                    <a:lumMod val="75000"/>
                  </a:schemeClr>
                </a:solidFill>
              </a:rPr>
              <a:t>的性能。且算法利用到了在与多密集向量相乘时</a:t>
            </a:r>
            <a:r>
              <a:rPr lang="zh-CN" altLang="en-US" b="1" dirty="0">
                <a:solidFill>
                  <a:schemeClr val="accent1">
                    <a:lumMod val="75000"/>
                  </a:schemeClr>
                </a:solidFill>
              </a:rPr>
              <a:t>额外的并发性</a:t>
            </a:r>
            <a:r>
              <a:rPr lang="zh-CN" altLang="en-US" dirty="0">
                <a:solidFill>
                  <a:schemeClr val="accent1">
                    <a:lumMod val="75000"/>
                  </a:schemeClr>
                </a:solidFill>
              </a:rPr>
              <a:t>去进一步减少网络通信的损失</a:t>
            </a:r>
            <a:endParaRPr lang="en-US" altLang="zh-CN" dirty="0">
              <a:solidFill>
                <a:schemeClr val="accent1">
                  <a:lumMod val="75000"/>
                </a:schemeClr>
              </a:solidFill>
            </a:endParaRPr>
          </a:p>
          <a:p>
            <a:pPr lvl="1"/>
            <a:r>
              <a:rPr lang="en-US" altLang="zh-CN" dirty="0"/>
              <a:t>An algorithm is presented that chooses a process grid geometry for a given number of processes to optimize the performance of parallel </a:t>
            </a:r>
            <a:r>
              <a:rPr lang="en-US" altLang="zh-CN" dirty="0" err="1"/>
              <a:t>SpMM</a:t>
            </a:r>
            <a:r>
              <a:rPr lang="en-US" altLang="zh-CN" dirty="0"/>
              <a:t>. The algorithm can augment existing graph partitioners by utilizing the </a:t>
            </a:r>
            <a:r>
              <a:rPr lang="en-US" altLang="zh-CN" b="1" dirty="0"/>
              <a:t>additional concurrency available</a:t>
            </a:r>
            <a:r>
              <a:rPr lang="en-US" altLang="zh-CN" dirty="0"/>
              <a:t> when multiplying by multiple dense vectors to further reduce communication.</a:t>
            </a:r>
          </a:p>
        </p:txBody>
      </p:sp>
    </p:spTree>
    <p:custDataLst>
      <p:tags r:id="rId1"/>
    </p:custDataLst>
    <p:extLst>
      <p:ext uri="{BB962C8B-B14F-4D97-AF65-F5344CB8AC3E}">
        <p14:creationId xmlns:p14="http://schemas.microsoft.com/office/powerpoint/2010/main" val="509976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0766871" cy="1077218"/>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NUMERICAL EXPERIMENTS</a:t>
            </a:r>
          </a:p>
          <a:p>
            <a:pPr marL="742950" lvl="1" indent="-285750">
              <a:buFont typeface="Wingdings" panose="05000000000000000000" pitchFamily="2" charset="2"/>
              <a:buChar char="p"/>
            </a:pPr>
            <a:r>
              <a:rPr lang="en-US" altLang="zh-CN" b="1" dirty="0"/>
              <a:t>  Performance of Parallel </a:t>
            </a:r>
            <a:r>
              <a:rPr lang="en-US" altLang="zh-CN" b="1" dirty="0" err="1"/>
              <a:t>SpMM</a:t>
            </a:r>
            <a:r>
              <a:rPr lang="en-US" altLang="zh-CN" b="1" dirty="0"/>
              <a:t> Algorithms</a:t>
            </a:r>
          </a:p>
          <a:p>
            <a:pPr marL="742950" lvl="1" indent="-285750">
              <a:buFont typeface="Wingdings" panose="05000000000000000000" pitchFamily="2" charset="2"/>
              <a:buChar char="p"/>
            </a:pPr>
            <a:endParaRPr lang="en-US" altLang="zh-CN" dirty="0"/>
          </a:p>
        </p:txBody>
      </p:sp>
      <p:sp>
        <p:nvSpPr>
          <p:cNvPr id="6" name="文本框 5">
            <a:extLst>
              <a:ext uri="{FF2B5EF4-FFF2-40B4-BE49-F238E27FC236}">
                <a16:creationId xmlns:a16="http://schemas.microsoft.com/office/drawing/2014/main" id="{349ABB5C-D1A4-C0B9-CC32-6648894E95C7}"/>
              </a:ext>
            </a:extLst>
          </p:cNvPr>
          <p:cNvSpPr txBox="1"/>
          <p:nvPr/>
        </p:nvSpPr>
        <p:spPr>
          <a:xfrm>
            <a:off x="300932" y="4231813"/>
            <a:ext cx="11590136" cy="2585323"/>
          </a:xfrm>
          <a:prstGeom prst="rect">
            <a:avLst/>
          </a:prstGeom>
          <a:noFill/>
        </p:spPr>
        <p:txBody>
          <a:bodyPr wrap="square" rtlCol="0">
            <a:spAutoFit/>
          </a:bodyPr>
          <a:lstStyle/>
          <a:p>
            <a:r>
              <a:rPr lang="zh-CN" altLang="en-US" dirty="0">
                <a:solidFill>
                  <a:schemeClr val="accent1"/>
                </a:solidFill>
              </a:rPr>
              <a:t>图</a:t>
            </a:r>
            <a:r>
              <a:rPr lang="en-US" altLang="zh-CN" dirty="0">
                <a:solidFill>
                  <a:schemeClr val="accent1"/>
                </a:solidFill>
              </a:rPr>
              <a:t>3</a:t>
            </a:r>
            <a:r>
              <a:rPr lang="zh-CN" altLang="en-US" dirty="0">
                <a:solidFill>
                  <a:schemeClr val="accent1"/>
                </a:solidFill>
              </a:rPr>
              <a:t>表明了</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对性能的显著提升，在三个矩阵上，</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算法始终比</a:t>
            </a:r>
            <a:r>
              <a:rPr lang="en-US" altLang="zh-CN" dirty="0" err="1">
                <a:solidFill>
                  <a:schemeClr val="accent1"/>
                </a:solidFill>
              </a:rPr>
              <a:t>CombBLAS</a:t>
            </a:r>
            <a:r>
              <a:rPr lang="zh-CN" altLang="en-US" dirty="0">
                <a:solidFill>
                  <a:schemeClr val="accent1"/>
                </a:solidFill>
              </a:rPr>
              <a:t>和</a:t>
            </a:r>
            <a:r>
              <a:rPr lang="en-US" altLang="zh-CN" dirty="0">
                <a:solidFill>
                  <a:schemeClr val="accent1"/>
                </a:solidFill>
              </a:rPr>
              <a:t>1D</a:t>
            </a:r>
            <a:r>
              <a:rPr lang="zh-CN" altLang="en-US" dirty="0">
                <a:solidFill>
                  <a:schemeClr val="accent1"/>
                </a:solidFill>
              </a:rPr>
              <a:t>行并行化（</a:t>
            </a:r>
            <a:r>
              <a:rPr lang="en-US" altLang="zh-CN" dirty="0">
                <a:solidFill>
                  <a:schemeClr val="accent1"/>
                </a:solidFill>
              </a:rPr>
              <a:t>1D m-parallelization</a:t>
            </a:r>
            <a:r>
              <a:rPr lang="zh-CN" altLang="en-US" dirty="0">
                <a:solidFill>
                  <a:schemeClr val="accent1"/>
                </a:solidFill>
              </a:rPr>
              <a:t>）表现更好；</a:t>
            </a:r>
            <a:r>
              <a:rPr lang="en-US" altLang="zh-CN" dirty="0" err="1">
                <a:solidFill>
                  <a:schemeClr val="accent6"/>
                </a:solidFill>
              </a:rPr>
              <a:t>CombBLAS</a:t>
            </a:r>
            <a:r>
              <a:rPr lang="zh-CN" altLang="en-US" dirty="0">
                <a:solidFill>
                  <a:schemeClr val="accent6"/>
                </a:solidFill>
              </a:rPr>
              <a:t>的性能瓶颈可能与负载不平衡以及不必要的通信开销有关</a:t>
            </a:r>
            <a:r>
              <a:rPr lang="zh-CN" altLang="en-US" dirty="0">
                <a:solidFill>
                  <a:schemeClr val="accent1"/>
                </a:solidFill>
              </a:rPr>
              <a:t>。</a:t>
            </a:r>
            <a:endParaRPr lang="en-US" altLang="zh-CN" dirty="0">
              <a:solidFill>
                <a:schemeClr val="accent1"/>
              </a:solidFill>
            </a:endParaRPr>
          </a:p>
          <a:p>
            <a:r>
              <a:rPr lang="zh-CN" altLang="en-US" dirty="0">
                <a:solidFill>
                  <a:schemeClr val="accent1"/>
                </a:solidFill>
              </a:rPr>
              <a:t>此外，</a:t>
            </a:r>
            <a:r>
              <a:rPr lang="en-US" altLang="zh-CN" dirty="0">
                <a:solidFill>
                  <a:schemeClr val="accent6"/>
                </a:solidFill>
              </a:rPr>
              <a:t>CRP-</a:t>
            </a:r>
            <a:r>
              <a:rPr lang="en-US" altLang="zh-CN" dirty="0" err="1">
                <a:solidFill>
                  <a:schemeClr val="accent6"/>
                </a:solidFill>
              </a:rPr>
              <a:t>SpMM</a:t>
            </a:r>
            <a:r>
              <a:rPr lang="zh-CN" altLang="en-US" dirty="0">
                <a:solidFill>
                  <a:schemeClr val="accent6"/>
                </a:solidFill>
              </a:rPr>
              <a:t>在</a:t>
            </a:r>
            <a:r>
              <a:rPr lang="zh-CN" altLang="en-US" b="1" dirty="0">
                <a:solidFill>
                  <a:schemeClr val="accent6"/>
                </a:solidFill>
              </a:rPr>
              <a:t>大规模问题</a:t>
            </a:r>
            <a:r>
              <a:rPr lang="zh-CN" altLang="en-US" dirty="0">
                <a:solidFill>
                  <a:schemeClr val="accent6"/>
                </a:solidFill>
              </a:rPr>
              <a:t>上可能更有优势</a:t>
            </a:r>
            <a:r>
              <a:rPr lang="zh-CN" altLang="en-US" dirty="0">
                <a:solidFill>
                  <a:schemeClr val="accent1"/>
                </a:solidFill>
              </a:rPr>
              <a:t>：对于</a:t>
            </a:r>
            <a:r>
              <a:rPr lang="en-US" altLang="zh-CN" dirty="0">
                <a:solidFill>
                  <a:schemeClr val="accent1"/>
                </a:solidFill>
              </a:rPr>
              <a:t>com-Orkut</a:t>
            </a:r>
            <a:r>
              <a:rPr lang="zh-CN" altLang="en-US" dirty="0">
                <a:solidFill>
                  <a:schemeClr val="accent1"/>
                </a:solidFill>
              </a:rPr>
              <a:t>矩阵，</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在</a:t>
            </a:r>
            <a:r>
              <a:rPr lang="en-US" altLang="zh-CN" dirty="0">
                <a:solidFill>
                  <a:schemeClr val="accent1"/>
                </a:solidFill>
              </a:rPr>
              <a:t>98</a:t>
            </a:r>
            <a:r>
              <a:rPr lang="zh-CN" altLang="en-US" dirty="0">
                <a:solidFill>
                  <a:schemeClr val="accent1"/>
                </a:solidFill>
              </a:rPr>
              <a:t>个节点时表现出比</a:t>
            </a:r>
            <a:r>
              <a:rPr lang="en-US" altLang="zh-CN" dirty="0">
                <a:solidFill>
                  <a:schemeClr val="accent1"/>
                </a:solidFill>
              </a:rPr>
              <a:t>128</a:t>
            </a:r>
            <a:r>
              <a:rPr lang="zh-CN" altLang="en-US" dirty="0">
                <a:solidFill>
                  <a:schemeClr val="accent1"/>
                </a:solidFill>
              </a:rPr>
              <a:t>节点稍快的执行时间。这说明在某些情况下，</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的优化使得使用较少的节点也能达到更好的通信平衡，过多的节点反而可能导致通信开销上升。在</a:t>
            </a:r>
            <a:r>
              <a:rPr lang="en-US" altLang="zh-CN" dirty="0">
                <a:solidFill>
                  <a:schemeClr val="accent1"/>
                </a:solidFill>
              </a:rPr>
              <a:t>cage15</a:t>
            </a:r>
            <a:r>
              <a:rPr lang="zh-CN" altLang="en-US" dirty="0">
                <a:solidFill>
                  <a:schemeClr val="accent1"/>
                </a:solidFill>
              </a:rPr>
              <a:t>矩阵上，</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通过使用不同的进程网格（如从</a:t>
            </a:r>
            <a:r>
              <a:rPr lang="en-US" altLang="zh-CN" dirty="0" err="1">
                <a:solidFill>
                  <a:schemeClr val="accent1"/>
                </a:solidFill>
              </a:rPr>
              <a:t>pn</a:t>
            </a:r>
            <a:r>
              <a:rPr lang="en-US" altLang="zh-CN" dirty="0">
                <a:solidFill>
                  <a:schemeClr val="accent1"/>
                </a:solidFill>
              </a:rPr>
              <a:t>=4</a:t>
            </a:r>
            <a:r>
              <a:rPr lang="zh-CN" altLang="en-US" dirty="0">
                <a:solidFill>
                  <a:schemeClr val="accent1"/>
                </a:solidFill>
              </a:rPr>
              <a:t>变为</a:t>
            </a:r>
            <a:r>
              <a:rPr lang="en-US" altLang="zh-CN" dirty="0" err="1">
                <a:solidFill>
                  <a:schemeClr val="accent1"/>
                </a:solidFill>
              </a:rPr>
              <a:t>pn</a:t>
            </a:r>
            <a:r>
              <a:rPr lang="en-US" altLang="zh-CN" dirty="0">
                <a:solidFill>
                  <a:schemeClr val="accent1"/>
                </a:solidFill>
              </a:rPr>
              <a:t>=9</a:t>
            </a:r>
            <a:r>
              <a:rPr lang="zh-CN" altLang="en-US" dirty="0">
                <a:solidFill>
                  <a:schemeClr val="accent1"/>
                </a:solidFill>
              </a:rPr>
              <a:t>），有效减少了通信量，并在较少节点（如</a:t>
            </a:r>
            <a:r>
              <a:rPr lang="en-US" altLang="zh-CN" dirty="0">
                <a:solidFill>
                  <a:schemeClr val="accent1"/>
                </a:solidFill>
              </a:rPr>
              <a:t>8</a:t>
            </a:r>
            <a:r>
              <a:rPr lang="zh-CN" altLang="en-US" dirty="0">
                <a:solidFill>
                  <a:schemeClr val="accent1"/>
                </a:solidFill>
              </a:rPr>
              <a:t>个和</a:t>
            </a:r>
            <a:r>
              <a:rPr lang="en-US" altLang="zh-CN" dirty="0">
                <a:solidFill>
                  <a:schemeClr val="accent1"/>
                </a:solidFill>
              </a:rPr>
              <a:t>18</a:t>
            </a:r>
            <a:r>
              <a:rPr lang="zh-CN" altLang="en-US" dirty="0">
                <a:solidFill>
                  <a:schemeClr val="accent1"/>
                </a:solidFill>
              </a:rPr>
              <a:t>个节点）时实现了显著的加速效果。</a:t>
            </a:r>
            <a:endParaRPr lang="en-US" altLang="zh-CN" dirty="0">
              <a:solidFill>
                <a:schemeClr val="accent1"/>
              </a:solidFill>
            </a:endParaRPr>
          </a:p>
          <a:p>
            <a:r>
              <a:rPr lang="zh-CN" altLang="en-US" dirty="0">
                <a:solidFill>
                  <a:schemeClr val="accent1"/>
                </a:solidFill>
              </a:rPr>
              <a:t>对于</a:t>
            </a:r>
            <a:r>
              <a:rPr lang="en-US" altLang="zh-CN" dirty="0">
                <a:solidFill>
                  <a:schemeClr val="accent1"/>
                </a:solidFill>
              </a:rPr>
              <a:t>ss</a:t>
            </a:r>
            <a:r>
              <a:rPr lang="zh-CN" altLang="en-US" dirty="0">
                <a:solidFill>
                  <a:schemeClr val="accent1"/>
                </a:solidFill>
              </a:rPr>
              <a:t>矩阵，随着节点数的增加，</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保持了较好的缩放性能，而</a:t>
            </a:r>
            <a:r>
              <a:rPr lang="en-US" altLang="zh-CN" dirty="0">
                <a:solidFill>
                  <a:schemeClr val="accent1"/>
                </a:solidFill>
              </a:rPr>
              <a:t>1D</a:t>
            </a:r>
            <a:r>
              <a:rPr lang="zh-CN" altLang="en-US" dirty="0">
                <a:solidFill>
                  <a:schemeClr val="accent1"/>
                </a:solidFill>
              </a:rPr>
              <a:t>行并行化在</a:t>
            </a:r>
            <a:r>
              <a:rPr lang="en-US" altLang="zh-CN" dirty="0">
                <a:solidFill>
                  <a:schemeClr val="accent1"/>
                </a:solidFill>
              </a:rPr>
              <a:t>128</a:t>
            </a:r>
            <a:r>
              <a:rPr lang="zh-CN" altLang="en-US" dirty="0">
                <a:solidFill>
                  <a:schemeClr val="accent1"/>
                </a:solidFill>
              </a:rPr>
              <a:t>个节点时的通信开销和运行时间明显增加，表明</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在极大规模并行化下更加稳定和高效。</a:t>
            </a:r>
            <a:r>
              <a:rPr lang="zh-CN" altLang="en-US" dirty="0">
                <a:solidFill>
                  <a:schemeClr val="accent6"/>
                </a:solidFill>
              </a:rPr>
              <a:t>说明在极大规模下，</a:t>
            </a:r>
            <a:r>
              <a:rPr lang="en-US" altLang="zh-CN" dirty="0">
                <a:solidFill>
                  <a:schemeClr val="accent6"/>
                </a:solidFill>
              </a:rPr>
              <a:t>CRP-</a:t>
            </a:r>
            <a:r>
              <a:rPr lang="en-US" altLang="zh-CN" dirty="0" err="1">
                <a:solidFill>
                  <a:schemeClr val="accent6"/>
                </a:solidFill>
              </a:rPr>
              <a:t>SpMM</a:t>
            </a:r>
            <a:r>
              <a:rPr lang="zh-CN" altLang="en-US" dirty="0">
                <a:solidFill>
                  <a:schemeClr val="accent6"/>
                </a:solidFill>
              </a:rPr>
              <a:t>的缩放性能更加稳定</a:t>
            </a:r>
            <a:endParaRPr lang="zh-CN" altLang="en-US" dirty="0">
              <a:solidFill>
                <a:schemeClr val="accent1"/>
              </a:solidFill>
            </a:endParaRPr>
          </a:p>
        </p:txBody>
      </p:sp>
      <p:pic>
        <p:nvPicPr>
          <p:cNvPr id="5" name="图片 4">
            <a:extLst>
              <a:ext uri="{FF2B5EF4-FFF2-40B4-BE49-F238E27FC236}">
                <a16:creationId xmlns:a16="http://schemas.microsoft.com/office/drawing/2014/main" id="{A4342596-312C-D83C-C5E1-9B1ED35A7228}"/>
              </a:ext>
            </a:extLst>
          </p:cNvPr>
          <p:cNvPicPr>
            <a:picLocks noChangeAspect="1"/>
          </p:cNvPicPr>
          <p:nvPr/>
        </p:nvPicPr>
        <p:blipFill>
          <a:blip r:embed="rId4"/>
          <a:stretch>
            <a:fillRect/>
          </a:stretch>
        </p:blipFill>
        <p:spPr>
          <a:xfrm>
            <a:off x="300932" y="1663170"/>
            <a:ext cx="9550400" cy="2568643"/>
          </a:xfrm>
          <a:prstGeom prst="rect">
            <a:avLst/>
          </a:prstGeom>
        </p:spPr>
      </p:pic>
    </p:spTree>
    <p:custDataLst>
      <p:tags r:id="rId1"/>
    </p:custDataLst>
    <p:extLst>
      <p:ext uri="{BB962C8B-B14F-4D97-AF65-F5344CB8AC3E}">
        <p14:creationId xmlns:p14="http://schemas.microsoft.com/office/powerpoint/2010/main" val="212059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0766871" cy="1077218"/>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NUMERICAL EXPERIMENTS</a:t>
            </a:r>
          </a:p>
          <a:p>
            <a:pPr marL="742950" lvl="1" indent="-285750">
              <a:buFont typeface="Wingdings" panose="05000000000000000000" pitchFamily="2" charset="2"/>
              <a:buChar char="p"/>
            </a:pPr>
            <a:r>
              <a:rPr lang="en-US" altLang="zh-CN" b="1" dirty="0"/>
              <a:t>  Performance of Parallel </a:t>
            </a:r>
            <a:r>
              <a:rPr lang="en-US" altLang="zh-CN" b="1" dirty="0" err="1"/>
              <a:t>SpMM</a:t>
            </a:r>
            <a:r>
              <a:rPr lang="en-US" altLang="zh-CN" b="1" dirty="0"/>
              <a:t> Algorithms</a:t>
            </a:r>
          </a:p>
          <a:p>
            <a:pPr marL="742950" lvl="1" indent="-285750">
              <a:buFont typeface="Wingdings" panose="05000000000000000000" pitchFamily="2" charset="2"/>
              <a:buChar char="p"/>
            </a:pPr>
            <a:endParaRPr lang="en-US" altLang="zh-CN" dirty="0"/>
          </a:p>
        </p:txBody>
      </p:sp>
      <p:sp>
        <p:nvSpPr>
          <p:cNvPr id="6" name="文本框 5">
            <a:extLst>
              <a:ext uri="{FF2B5EF4-FFF2-40B4-BE49-F238E27FC236}">
                <a16:creationId xmlns:a16="http://schemas.microsoft.com/office/drawing/2014/main" id="{349ABB5C-D1A4-C0B9-CC32-6648894E95C7}"/>
              </a:ext>
            </a:extLst>
          </p:cNvPr>
          <p:cNvSpPr txBox="1"/>
          <p:nvPr/>
        </p:nvSpPr>
        <p:spPr>
          <a:xfrm>
            <a:off x="5957417" y="1465873"/>
            <a:ext cx="5553768" cy="5078313"/>
          </a:xfrm>
          <a:prstGeom prst="rect">
            <a:avLst/>
          </a:prstGeom>
          <a:noFill/>
        </p:spPr>
        <p:txBody>
          <a:bodyPr wrap="square" rtlCol="0">
            <a:spAutoFit/>
          </a:bodyPr>
          <a:lstStyle/>
          <a:p>
            <a:r>
              <a:rPr lang="zh-CN" altLang="en-US" dirty="0">
                <a:solidFill>
                  <a:schemeClr val="accent1"/>
                </a:solidFill>
              </a:rPr>
              <a:t>图</a:t>
            </a:r>
            <a:r>
              <a:rPr lang="en-US" altLang="zh-CN" dirty="0">
                <a:solidFill>
                  <a:schemeClr val="accent1"/>
                </a:solidFill>
              </a:rPr>
              <a:t>4</a:t>
            </a:r>
            <a:r>
              <a:rPr lang="zh-CN" altLang="en-US" dirty="0">
                <a:solidFill>
                  <a:schemeClr val="accent1"/>
                </a:solidFill>
              </a:rPr>
              <a:t>则揭示了</a:t>
            </a:r>
            <a:r>
              <a:rPr lang="en-US" altLang="zh-CN" dirty="0">
                <a:solidFill>
                  <a:schemeClr val="accent1"/>
                </a:solidFill>
              </a:rPr>
              <a:t>1D</a:t>
            </a:r>
            <a:r>
              <a:rPr lang="zh-CN" altLang="en-US" dirty="0">
                <a:solidFill>
                  <a:schemeClr val="accent1"/>
                </a:solidFill>
              </a:rPr>
              <a:t>行并行化和</a:t>
            </a:r>
            <a:r>
              <a:rPr lang="en-US" altLang="zh-CN" dirty="0">
                <a:solidFill>
                  <a:schemeClr val="accent1"/>
                </a:solidFill>
              </a:rPr>
              <a:t>CRP-</a:t>
            </a:r>
            <a:r>
              <a:rPr lang="en-US" altLang="zh-CN" dirty="0" err="1">
                <a:solidFill>
                  <a:schemeClr val="accent1"/>
                </a:solidFill>
              </a:rPr>
              <a:t>SpMM</a:t>
            </a:r>
            <a:r>
              <a:rPr lang="zh-CN" altLang="en-US" dirty="0">
                <a:solidFill>
                  <a:schemeClr val="accent1"/>
                </a:solidFill>
              </a:rPr>
              <a:t>算法在</a:t>
            </a:r>
            <a:r>
              <a:rPr lang="en-US" altLang="zh-CN" dirty="0">
                <a:solidFill>
                  <a:schemeClr val="accent1"/>
                </a:solidFill>
              </a:rPr>
              <a:t>128</a:t>
            </a:r>
            <a:r>
              <a:rPr lang="zh-CN" altLang="en-US" dirty="0">
                <a:solidFill>
                  <a:schemeClr val="accent1"/>
                </a:solidFill>
              </a:rPr>
              <a:t>个节点上执行</a:t>
            </a:r>
            <a:r>
              <a:rPr lang="en-US" altLang="zh-CN" dirty="0" err="1">
                <a:solidFill>
                  <a:schemeClr val="accent1"/>
                </a:solidFill>
              </a:rPr>
              <a:t>SpMM</a:t>
            </a:r>
            <a:r>
              <a:rPr lang="zh-CN" altLang="en-US" dirty="0">
                <a:solidFill>
                  <a:schemeClr val="accent1"/>
                </a:solidFill>
              </a:rPr>
              <a:t>时的运行时间分解，具体分析了不同计算阶段的运行时间，揭示了各阶段的性能瓶颈。通过图</a:t>
            </a:r>
            <a:r>
              <a:rPr lang="en-US" altLang="zh-CN" dirty="0">
                <a:solidFill>
                  <a:schemeClr val="accent1"/>
                </a:solidFill>
              </a:rPr>
              <a:t>4</a:t>
            </a:r>
            <a:r>
              <a:rPr lang="zh-CN" altLang="en-US" dirty="0">
                <a:solidFill>
                  <a:schemeClr val="accent1"/>
                </a:solidFill>
              </a:rPr>
              <a:t>，我们可以得出以下几个主要结论：</a:t>
            </a:r>
            <a:endParaRPr lang="en-US" altLang="zh-CN" dirty="0">
              <a:solidFill>
                <a:schemeClr val="accent1"/>
              </a:solidFill>
            </a:endParaRPr>
          </a:p>
          <a:p>
            <a:r>
              <a:rPr lang="en-US" altLang="zh-CN" dirty="0">
                <a:solidFill>
                  <a:schemeClr val="accent1"/>
                </a:solidFill>
              </a:rPr>
              <a:t>1. </a:t>
            </a:r>
            <a:r>
              <a:rPr lang="zh-CN" altLang="en-US" dirty="0">
                <a:solidFill>
                  <a:schemeClr val="accent1"/>
                </a:solidFill>
              </a:rPr>
              <a:t>通信成本是主要性能瓶颈：</a:t>
            </a:r>
            <a:r>
              <a:rPr lang="zh-CN" altLang="en-US" dirty="0">
                <a:solidFill>
                  <a:schemeClr val="accent6"/>
                </a:solidFill>
              </a:rPr>
              <a:t>复制</a:t>
            </a:r>
            <a:r>
              <a:rPr lang="en-US" altLang="zh-CN" dirty="0">
                <a:solidFill>
                  <a:schemeClr val="accent6"/>
                </a:solidFill>
              </a:rPr>
              <a:t>A</a:t>
            </a:r>
            <a:r>
              <a:rPr lang="zh-CN" altLang="en-US" dirty="0">
                <a:solidFill>
                  <a:schemeClr val="accent6"/>
                </a:solidFill>
              </a:rPr>
              <a:t>和</a:t>
            </a:r>
            <a:r>
              <a:rPr lang="en-US" altLang="zh-CN" dirty="0">
                <a:solidFill>
                  <a:schemeClr val="accent6"/>
                </a:solidFill>
              </a:rPr>
              <a:t>B</a:t>
            </a:r>
            <a:r>
              <a:rPr lang="zh-CN" altLang="en-US" dirty="0">
                <a:solidFill>
                  <a:schemeClr val="accent6"/>
                </a:solidFill>
              </a:rPr>
              <a:t>相关的通信成本都占据了总体运行时的主导地位，且</a:t>
            </a:r>
            <a:r>
              <a:rPr lang="en-US" altLang="zh-CN" dirty="0">
                <a:solidFill>
                  <a:schemeClr val="accent6"/>
                </a:solidFill>
              </a:rPr>
              <a:t>n</a:t>
            </a:r>
            <a:r>
              <a:rPr lang="zh-CN" altLang="en-US" dirty="0">
                <a:solidFill>
                  <a:schemeClr val="accent6"/>
                </a:solidFill>
              </a:rPr>
              <a:t>并行化的通信成本小于</a:t>
            </a:r>
            <a:r>
              <a:rPr lang="en-US" altLang="zh-CN" dirty="0">
                <a:solidFill>
                  <a:schemeClr val="accent6"/>
                </a:solidFill>
              </a:rPr>
              <a:t>m</a:t>
            </a:r>
            <a:r>
              <a:rPr lang="zh-CN" altLang="en-US" dirty="0">
                <a:solidFill>
                  <a:schemeClr val="accent6"/>
                </a:solidFill>
              </a:rPr>
              <a:t>并行化的通信成本。</a:t>
            </a:r>
            <a:endParaRPr lang="en-US" altLang="zh-CN" dirty="0">
              <a:solidFill>
                <a:schemeClr val="accent6"/>
              </a:solidFill>
            </a:endParaRPr>
          </a:p>
          <a:p>
            <a:r>
              <a:rPr lang="en-US" altLang="zh-CN" dirty="0">
                <a:solidFill>
                  <a:schemeClr val="accent1"/>
                </a:solidFill>
              </a:rPr>
              <a:t>2. CRP-</a:t>
            </a:r>
            <a:r>
              <a:rPr lang="en-US" altLang="zh-CN" dirty="0" err="1">
                <a:solidFill>
                  <a:schemeClr val="accent1"/>
                </a:solidFill>
              </a:rPr>
              <a:t>SpMM</a:t>
            </a:r>
            <a:r>
              <a:rPr lang="zh-CN" altLang="en-US" dirty="0">
                <a:solidFill>
                  <a:schemeClr val="accent1"/>
                </a:solidFill>
              </a:rPr>
              <a:t>的通信优化效果显著：</a:t>
            </a:r>
            <a:r>
              <a:rPr lang="en-US" altLang="zh-CN" dirty="0">
                <a:solidFill>
                  <a:schemeClr val="accent6"/>
                </a:solidFill>
              </a:rPr>
              <a:t>CRP-</a:t>
            </a:r>
            <a:r>
              <a:rPr lang="en-US" altLang="zh-CN" dirty="0" err="1">
                <a:solidFill>
                  <a:schemeClr val="accent6"/>
                </a:solidFill>
              </a:rPr>
              <a:t>SpMM</a:t>
            </a:r>
            <a:r>
              <a:rPr lang="zh-CN" altLang="en-US" dirty="0">
                <a:solidFill>
                  <a:schemeClr val="accent6"/>
                </a:solidFill>
              </a:rPr>
              <a:t>通过优化进程网格结构，有效减少了通信量，从而降低了通信开销。</a:t>
            </a:r>
            <a:endParaRPr lang="en-US" altLang="zh-CN" dirty="0">
              <a:solidFill>
                <a:schemeClr val="accent6"/>
              </a:solidFill>
            </a:endParaRPr>
          </a:p>
          <a:p>
            <a:r>
              <a:rPr lang="en-US" altLang="zh-CN" dirty="0">
                <a:solidFill>
                  <a:schemeClr val="accent1"/>
                </a:solidFill>
              </a:rPr>
              <a:t>3. 1D</a:t>
            </a:r>
            <a:r>
              <a:rPr lang="zh-CN" altLang="en-US" dirty="0">
                <a:solidFill>
                  <a:schemeClr val="accent1"/>
                </a:solidFill>
              </a:rPr>
              <a:t>行并行化的通信负载不平衡：</a:t>
            </a:r>
            <a:r>
              <a:rPr lang="zh-CN" altLang="en-US" dirty="0">
                <a:solidFill>
                  <a:schemeClr val="accent6"/>
                </a:solidFill>
              </a:rPr>
              <a:t>图中标示的“</a:t>
            </a:r>
            <a:r>
              <a:rPr lang="en-US" altLang="zh-CN" dirty="0">
                <a:solidFill>
                  <a:schemeClr val="accent6"/>
                </a:solidFill>
              </a:rPr>
              <a:t>max”</a:t>
            </a:r>
            <a:r>
              <a:rPr lang="zh-CN" altLang="en-US" dirty="0">
                <a:solidFill>
                  <a:schemeClr val="accent6"/>
                </a:solidFill>
              </a:rPr>
              <a:t> 和“</a:t>
            </a:r>
            <a:r>
              <a:rPr lang="en-US" altLang="zh-CN" dirty="0">
                <a:solidFill>
                  <a:schemeClr val="accent6"/>
                </a:solidFill>
              </a:rPr>
              <a:t>avg”</a:t>
            </a:r>
            <a:r>
              <a:rPr lang="zh-CN" altLang="en-US" dirty="0">
                <a:solidFill>
                  <a:schemeClr val="accent6"/>
                </a:solidFill>
              </a:rPr>
              <a:t> 之间的</a:t>
            </a:r>
            <a:r>
              <a:rPr lang="zh-CN" altLang="en-US" b="1" dirty="0">
                <a:solidFill>
                  <a:schemeClr val="accent6"/>
                </a:solidFill>
              </a:rPr>
              <a:t>明显差距</a:t>
            </a:r>
            <a:r>
              <a:rPr lang="zh-CN" altLang="en-US" dirty="0">
                <a:solidFill>
                  <a:schemeClr val="accent6"/>
                </a:solidFill>
              </a:rPr>
              <a:t>表明，存在进程间的负载不平衡。而</a:t>
            </a:r>
            <a:r>
              <a:rPr lang="en-US" altLang="zh-CN" dirty="0">
                <a:solidFill>
                  <a:schemeClr val="accent6"/>
                </a:solidFill>
              </a:rPr>
              <a:t>CRP-</a:t>
            </a:r>
            <a:r>
              <a:rPr lang="en-US" altLang="zh-CN" dirty="0" err="1">
                <a:solidFill>
                  <a:schemeClr val="accent6"/>
                </a:solidFill>
              </a:rPr>
              <a:t>SpMM</a:t>
            </a:r>
            <a:r>
              <a:rPr lang="zh-CN" altLang="en-US" dirty="0">
                <a:solidFill>
                  <a:schemeClr val="accent6"/>
                </a:solidFill>
              </a:rPr>
              <a:t>通过更优化的分区方法，减少了通信负载不平衡，在“</a:t>
            </a:r>
            <a:r>
              <a:rPr lang="en-US" altLang="zh-CN" dirty="0">
                <a:solidFill>
                  <a:schemeClr val="accent6"/>
                </a:solidFill>
              </a:rPr>
              <a:t>Pack &amp; </a:t>
            </a:r>
            <a:r>
              <a:rPr lang="en-US" altLang="zh-CN" dirty="0" err="1">
                <a:solidFill>
                  <a:schemeClr val="accent6"/>
                </a:solidFill>
              </a:rPr>
              <a:t>Isend</a:t>
            </a:r>
            <a:r>
              <a:rPr lang="en-US" altLang="zh-CN" dirty="0">
                <a:solidFill>
                  <a:schemeClr val="accent6"/>
                </a:solidFill>
              </a:rPr>
              <a:t> B”</a:t>
            </a:r>
            <a:r>
              <a:rPr lang="zh-CN" altLang="en-US" dirty="0">
                <a:solidFill>
                  <a:schemeClr val="accent6"/>
                </a:solidFill>
              </a:rPr>
              <a:t>阶段，最大值和平均值的差距较小。</a:t>
            </a:r>
            <a:endParaRPr lang="en-US" altLang="zh-CN" dirty="0">
              <a:solidFill>
                <a:schemeClr val="accent6"/>
              </a:solidFill>
            </a:endParaRPr>
          </a:p>
          <a:p>
            <a:r>
              <a:rPr lang="en-US" altLang="zh-CN" dirty="0">
                <a:solidFill>
                  <a:schemeClr val="accent1"/>
                </a:solidFill>
              </a:rPr>
              <a:t>4. </a:t>
            </a:r>
            <a:r>
              <a:rPr lang="zh-CN" altLang="en-US" dirty="0">
                <a:solidFill>
                  <a:schemeClr val="accent1"/>
                </a:solidFill>
              </a:rPr>
              <a:t>数据打包开销较大：</a:t>
            </a:r>
            <a:r>
              <a:rPr lang="zh-CN" altLang="en-US" dirty="0">
                <a:solidFill>
                  <a:schemeClr val="accent6"/>
                </a:solidFill>
              </a:rPr>
              <a:t>在两个算法中，</a:t>
            </a:r>
            <a:r>
              <a:rPr lang="zh-CN" altLang="en-US" b="1" dirty="0">
                <a:solidFill>
                  <a:schemeClr val="accent6"/>
                </a:solidFill>
              </a:rPr>
              <a:t>“</a:t>
            </a:r>
            <a:r>
              <a:rPr lang="en-US" altLang="zh-CN" b="1" dirty="0">
                <a:solidFill>
                  <a:schemeClr val="accent6"/>
                </a:solidFill>
              </a:rPr>
              <a:t>Pack &amp; </a:t>
            </a:r>
            <a:r>
              <a:rPr lang="en-US" altLang="zh-CN" b="1" dirty="0" err="1">
                <a:solidFill>
                  <a:schemeClr val="accent6"/>
                </a:solidFill>
              </a:rPr>
              <a:t>Isend</a:t>
            </a:r>
            <a:r>
              <a:rPr lang="en-US" altLang="zh-CN" b="1" dirty="0">
                <a:solidFill>
                  <a:schemeClr val="accent6"/>
                </a:solidFill>
              </a:rPr>
              <a:t> B”</a:t>
            </a:r>
            <a:r>
              <a:rPr lang="zh-CN" altLang="en-US" dirty="0">
                <a:solidFill>
                  <a:schemeClr val="accent6"/>
                </a:solidFill>
              </a:rPr>
              <a:t> 这一阶段的开销显著，甚至在某些情况下超过了局部</a:t>
            </a:r>
            <a:r>
              <a:rPr lang="en-US" altLang="zh-CN" dirty="0" err="1">
                <a:solidFill>
                  <a:schemeClr val="accent6"/>
                </a:solidFill>
              </a:rPr>
              <a:t>SpMM</a:t>
            </a:r>
            <a:r>
              <a:rPr lang="zh-CN" altLang="en-US" dirty="0">
                <a:solidFill>
                  <a:schemeClr val="accent6"/>
                </a:solidFill>
              </a:rPr>
              <a:t>计算的开销。</a:t>
            </a:r>
          </a:p>
        </p:txBody>
      </p:sp>
      <p:pic>
        <p:nvPicPr>
          <p:cNvPr id="4" name="图片 3">
            <a:extLst>
              <a:ext uri="{FF2B5EF4-FFF2-40B4-BE49-F238E27FC236}">
                <a16:creationId xmlns:a16="http://schemas.microsoft.com/office/drawing/2014/main" id="{8A3B64D9-B879-E090-39F8-EE2942959750}"/>
              </a:ext>
            </a:extLst>
          </p:cNvPr>
          <p:cNvPicPr>
            <a:picLocks noChangeAspect="1"/>
          </p:cNvPicPr>
          <p:nvPr/>
        </p:nvPicPr>
        <p:blipFill>
          <a:blip r:embed="rId4"/>
          <a:stretch>
            <a:fillRect/>
          </a:stretch>
        </p:blipFill>
        <p:spPr>
          <a:xfrm>
            <a:off x="303278" y="1976204"/>
            <a:ext cx="5381089" cy="4057650"/>
          </a:xfrm>
          <a:prstGeom prst="rect">
            <a:avLst/>
          </a:prstGeom>
        </p:spPr>
      </p:pic>
    </p:spTree>
    <p:custDataLst>
      <p:tags r:id="rId1"/>
    </p:custDataLst>
    <p:extLst>
      <p:ext uri="{BB962C8B-B14F-4D97-AF65-F5344CB8AC3E}">
        <p14:creationId xmlns:p14="http://schemas.microsoft.com/office/powerpoint/2010/main" val="1399489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0766871" cy="5786199"/>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CONCLUSION AND FUTURE WORK</a:t>
            </a:r>
            <a:endParaRPr lang="en-US" altLang="zh-CN" b="1" dirty="0"/>
          </a:p>
          <a:p>
            <a:pPr marL="742950" lvl="1" indent="-285750">
              <a:buFont typeface="Wingdings" panose="05000000000000000000" pitchFamily="2" charset="2"/>
              <a:buChar char="p"/>
            </a:pPr>
            <a:endParaRPr lang="en-US" altLang="zh-CN" dirty="0"/>
          </a:p>
          <a:p>
            <a:r>
              <a:rPr lang="en-US" altLang="zh-CN" b="1" dirty="0">
                <a:solidFill>
                  <a:schemeClr val="accent1"/>
                </a:solidFill>
              </a:rPr>
              <a:t>Summary</a:t>
            </a:r>
            <a:r>
              <a:rPr lang="zh-CN" altLang="en-US" b="1" dirty="0">
                <a:solidFill>
                  <a:schemeClr val="accent1"/>
                </a:solidFill>
              </a:rPr>
              <a:t>：</a:t>
            </a:r>
            <a:endParaRPr lang="en-US" altLang="zh-CN" b="1"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文章解决了过程网格几何的优化问题，以利用不同程度的并行性，旨在降低并行</a:t>
            </a:r>
            <a:r>
              <a:rPr lang="en-US" altLang="zh-CN" dirty="0" err="1">
                <a:solidFill>
                  <a:schemeClr val="accent1"/>
                </a:solidFill>
              </a:rPr>
              <a:t>SpMM</a:t>
            </a:r>
            <a:r>
              <a:rPr lang="zh-CN" altLang="en-US" dirty="0">
                <a:solidFill>
                  <a:schemeClr val="accent1"/>
                </a:solidFill>
              </a:rPr>
              <a:t>的通信成本。</a:t>
            </a:r>
            <a:endParaRPr lang="en-US" altLang="zh-CN" dirty="0">
              <a:solidFill>
                <a:schemeClr val="accent1"/>
              </a:solidFill>
            </a:endParaRPr>
          </a:p>
          <a:p>
            <a:pPr marL="1200150" lvl="2" indent="-285750">
              <a:buFont typeface="Arial" panose="020B0604020202020204" pitchFamily="34" charset="0"/>
              <a:buChar char="•"/>
            </a:pPr>
            <a:r>
              <a:rPr lang="zh-CN" altLang="en-US" dirty="0">
                <a:solidFill>
                  <a:schemeClr val="accent1"/>
                </a:solidFill>
              </a:rPr>
              <a:t>分析了并行</a:t>
            </a:r>
            <a:r>
              <a:rPr lang="en-US" altLang="zh-CN" dirty="0" err="1">
                <a:solidFill>
                  <a:schemeClr val="accent1"/>
                </a:solidFill>
              </a:rPr>
              <a:t>SpMM</a:t>
            </a:r>
            <a:r>
              <a:rPr lang="zh-CN" altLang="en-US" dirty="0">
                <a:solidFill>
                  <a:schemeClr val="accent1"/>
                </a:solidFill>
              </a:rPr>
              <a:t>算法的设计空间，建立了不同并行化方案的通信代价模型</a:t>
            </a:r>
            <a:endParaRPr lang="en-US" altLang="zh-CN" dirty="0">
              <a:solidFill>
                <a:schemeClr val="accent1"/>
              </a:solidFill>
            </a:endParaRPr>
          </a:p>
          <a:p>
            <a:pPr marL="1200150" lvl="2" indent="-285750">
              <a:buFont typeface="Arial" panose="020B0604020202020204" pitchFamily="34" charset="0"/>
              <a:buChar char="•"/>
            </a:pPr>
            <a:r>
              <a:rPr lang="zh-CN" altLang="en-US" dirty="0">
                <a:solidFill>
                  <a:schemeClr val="accent1"/>
                </a:solidFill>
              </a:rPr>
              <a:t>提出了一种优化工艺网格几何的算法，算法从稀疏矩阵的一维行划分开始，通过（超）图划分或其他方法生成。随后，采用贪婪算法探索和发现更有效的二维过程网格几何。</a:t>
            </a:r>
            <a:endParaRPr lang="en-US" altLang="zh-CN" dirty="0">
              <a:solidFill>
                <a:schemeClr val="accent1"/>
              </a:solidFill>
            </a:endParaRPr>
          </a:p>
          <a:p>
            <a:pPr marL="1200150" lvl="2" indent="-285750">
              <a:buFont typeface="Arial" panose="020B0604020202020204" pitchFamily="34" charset="0"/>
              <a:buChar char="•"/>
            </a:pPr>
            <a:r>
              <a:rPr lang="zh-CN" altLang="en-US" dirty="0">
                <a:solidFill>
                  <a:schemeClr val="accent1"/>
                </a:solidFill>
              </a:rPr>
              <a:t>进行数值实验，即使在高质量一维划分的情况下，算法也能找到更好的处理网格几何形状。</a:t>
            </a:r>
            <a:endParaRPr lang="en-US" altLang="zh-CN" dirty="0">
              <a:solidFill>
                <a:schemeClr val="accent1"/>
              </a:solidFill>
            </a:endParaRPr>
          </a:p>
          <a:p>
            <a:pPr marL="1657350" lvl="3" indent="-285750">
              <a:buFont typeface="Arial" panose="020B0604020202020204" pitchFamily="34" charset="0"/>
              <a:buChar char="•"/>
            </a:pPr>
            <a:r>
              <a:rPr lang="zh-CN" altLang="en-US" dirty="0">
                <a:solidFill>
                  <a:schemeClr val="accent1"/>
                </a:solidFill>
              </a:rPr>
              <a:t>通过比较不同的分布式算法，说明了本文提出的算法更具有性能优势</a:t>
            </a:r>
            <a:endParaRPr lang="en-US" altLang="zh-CN" dirty="0">
              <a:solidFill>
                <a:schemeClr val="accent1"/>
              </a:solidFill>
            </a:endParaRPr>
          </a:p>
          <a:p>
            <a:pPr marL="1657350" lvl="3" indent="-285750">
              <a:buFont typeface="Arial" panose="020B0604020202020204" pitchFamily="34" charset="0"/>
              <a:buChar char="•"/>
            </a:pPr>
            <a:endParaRPr lang="en-US" altLang="zh-CN" dirty="0">
              <a:solidFill>
                <a:schemeClr val="accent1"/>
              </a:solidFill>
            </a:endParaRPr>
          </a:p>
          <a:p>
            <a:r>
              <a:rPr lang="en-US" altLang="zh-CN" b="1" dirty="0">
                <a:solidFill>
                  <a:schemeClr val="accent1"/>
                </a:solidFill>
              </a:rPr>
              <a:t>Future Work</a:t>
            </a:r>
          </a:p>
          <a:p>
            <a:pPr marL="742950" lvl="1" indent="-285750">
              <a:buFont typeface="Arial" panose="020B0604020202020204" pitchFamily="34" charset="0"/>
              <a:buChar char="•"/>
            </a:pPr>
            <a:r>
              <a:rPr lang="zh-CN" altLang="en-US" dirty="0">
                <a:solidFill>
                  <a:schemeClr val="accent1"/>
                </a:solidFill>
              </a:rPr>
              <a:t>更高效的</a:t>
            </a:r>
            <a:r>
              <a:rPr lang="en-US" altLang="zh-CN" dirty="0">
                <a:solidFill>
                  <a:schemeClr val="accent1"/>
                </a:solidFill>
              </a:rPr>
              <a:t>1D</a:t>
            </a:r>
            <a:r>
              <a:rPr lang="zh-CN" altLang="en-US" dirty="0">
                <a:solidFill>
                  <a:schemeClr val="accent1"/>
                </a:solidFill>
              </a:rPr>
              <a:t>分区算法：</a:t>
            </a:r>
            <a:r>
              <a:rPr lang="zh-CN" altLang="en-US" dirty="0">
                <a:solidFill>
                  <a:schemeClr val="accent6"/>
                </a:solidFill>
              </a:rPr>
              <a:t>设计更高效的算法，快速生成不同进程网格的</a:t>
            </a:r>
            <a:r>
              <a:rPr lang="en-US" altLang="zh-CN" dirty="0">
                <a:solidFill>
                  <a:schemeClr val="accent6"/>
                </a:solidFill>
              </a:rPr>
              <a:t>1D</a:t>
            </a:r>
            <a:r>
              <a:rPr lang="zh-CN" altLang="en-US" dirty="0">
                <a:solidFill>
                  <a:schemeClr val="accent6"/>
                </a:solidFill>
              </a:rPr>
              <a:t>分区，从而进一步减少通信开销。</a:t>
            </a:r>
            <a:endParaRPr lang="en-US" altLang="zh-CN" dirty="0">
              <a:solidFill>
                <a:schemeClr val="accent6"/>
              </a:solidFill>
            </a:endParaRPr>
          </a:p>
          <a:p>
            <a:pPr marL="742950" lvl="1" indent="-285750">
              <a:buFont typeface="Arial" panose="020B0604020202020204" pitchFamily="34" charset="0"/>
              <a:buChar char="•"/>
            </a:pPr>
            <a:r>
              <a:rPr lang="zh-CN" altLang="en-US" dirty="0">
                <a:solidFill>
                  <a:schemeClr val="accent1"/>
                </a:solidFill>
              </a:rPr>
              <a:t>扩展到</a:t>
            </a:r>
            <a:r>
              <a:rPr lang="en-US" altLang="zh-CN" dirty="0">
                <a:solidFill>
                  <a:schemeClr val="accent1"/>
                </a:solidFill>
              </a:rPr>
              <a:t>3D</a:t>
            </a:r>
            <a:r>
              <a:rPr lang="zh-CN" altLang="en-US" dirty="0">
                <a:solidFill>
                  <a:schemeClr val="accent1"/>
                </a:solidFill>
              </a:rPr>
              <a:t>并行化：</a:t>
            </a:r>
            <a:r>
              <a:rPr lang="zh-CN" altLang="en-US" dirty="0">
                <a:solidFill>
                  <a:schemeClr val="accent6"/>
                </a:solidFill>
              </a:rPr>
              <a:t>尽管</a:t>
            </a:r>
            <a:r>
              <a:rPr lang="en-US" altLang="zh-CN" dirty="0">
                <a:solidFill>
                  <a:schemeClr val="accent6"/>
                </a:solidFill>
              </a:rPr>
              <a:t>2D</a:t>
            </a:r>
            <a:r>
              <a:rPr lang="zh-CN" altLang="en-US" dirty="0">
                <a:solidFill>
                  <a:schemeClr val="accent6"/>
                </a:solidFill>
              </a:rPr>
              <a:t>并行化已展示出显著的性能提升，未来的研究可以探索</a:t>
            </a:r>
            <a:r>
              <a:rPr lang="en-US" altLang="zh-CN" b="1" dirty="0">
                <a:solidFill>
                  <a:schemeClr val="accent6"/>
                </a:solidFill>
              </a:rPr>
              <a:t>3D</a:t>
            </a:r>
            <a:r>
              <a:rPr lang="zh-CN" altLang="en-US" b="1" dirty="0">
                <a:solidFill>
                  <a:schemeClr val="accent6"/>
                </a:solidFill>
              </a:rPr>
              <a:t>并行化</a:t>
            </a:r>
            <a:r>
              <a:rPr lang="zh-CN" altLang="en-US" dirty="0">
                <a:solidFill>
                  <a:schemeClr val="accent6"/>
                </a:solidFill>
              </a:rPr>
              <a:t>，以利用更多的并行性。实现</a:t>
            </a:r>
            <a:r>
              <a:rPr lang="en-US" altLang="zh-CN" dirty="0">
                <a:solidFill>
                  <a:schemeClr val="accent6"/>
                </a:solidFill>
              </a:rPr>
              <a:t>3D</a:t>
            </a:r>
            <a:r>
              <a:rPr lang="zh-CN" altLang="en-US" dirty="0">
                <a:solidFill>
                  <a:schemeClr val="accent6"/>
                </a:solidFill>
              </a:rPr>
              <a:t>并行化将需要重新设计进程网格几何优化算法，并调整通信模式。</a:t>
            </a:r>
            <a:endParaRPr lang="en-US" altLang="zh-CN" dirty="0">
              <a:solidFill>
                <a:schemeClr val="accent6"/>
              </a:solidFill>
            </a:endParaRPr>
          </a:p>
          <a:p>
            <a:pPr marL="742950" lvl="1" indent="-285750">
              <a:buFont typeface="Arial" panose="020B0604020202020204" pitchFamily="34" charset="0"/>
              <a:buChar char="•"/>
            </a:pPr>
            <a:r>
              <a:rPr lang="zh-CN" altLang="en-US" dirty="0">
                <a:solidFill>
                  <a:schemeClr val="accent1"/>
                </a:solidFill>
              </a:rPr>
              <a:t>低层次优化：</a:t>
            </a:r>
            <a:r>
              <a:rPr lang="zh-CN" altLang="en-US" dirty="0">
                <a:solidFill>
                  <a:schemeClr val="accent6"/>
                </a:solidFill>
              </a:rPr>
              <a:t>进一步提升</a:t>
            </a:r>
            <a:r>
              <a:rPr lang="en-US" altLang="zh-CN" dirty="0">
                <a:solidFill>
                  <a:schemeClr val="accent6"/>
                </a:solidFill>
              </a:rPr>
              <a:t>CRP-</a:t>
            </a:r>
            <a:r>
              <a:rPr lang="en-US" altLang="zh-CN" dirty="0" err="1">
                <a:solidFill>
                  <a:schemeClr val="accent6"/>
                </a:solidFill>
              </a:rPr>
              <a:t>SpMM</a:t>
            </a:r>
            <a:r>
              <a:rPr lang="zh-CN" altLang="en-US" dirty="0">
                <a:solidFill>
                  <a:schemeClr val="accent6"/>
                </a:solidFill>
              </a:rPr>
              <a:t>性能的一个重要方向是通过底层优化手段，如使用</a:t>
            </a:r>
            <a:r>
              <a:rPr lang="en-US" altLang="zh-CN" dirty="0">
                <a:solidFill>
                  <a:schemeClr val="accent6"/>
                </a:solidFill>
              </a:rPr>
              <a:t>MPI</a:t>
            </a:r>
            <a:r>
              <a:rPr lang="zh-CN" altLang="en-US" dirty="0">
                <a:solidFill>
                  <a:schemeClr val="accent6"/>
                </a:solidFill>
              </a:rPr>
              <a:t>派生数据类型和一侧通信操作，减少数据打包和通信的开销。这些优化可以帮助解决大规模并行化中的负载不平衡问题。</a:t>
            </a:r>
            <a:endParaRPr lang="en-US" altLang="zh-CN" dirty="0">
              <a:solidFill>
                <a:schemeClr val="accent6"/>
              </a:solidFill>
            </a:endParaRPr>
          </a:p>
          <a:p>
            <a:pPr marL="742950" lvl="1" indent="-285750">
              <a:buFont typeface="Arial" panose="020B0604020202020204" pitchFamily="34" charset="0"/>
              <a:buChar char="•"/>
            </a:pPr>
            <a:r>
              <a:rPr lang="zh-CN" altLang="en-US" dirty="0">
                <a:solidFill>
                  <a:schemeClr val="accent1"/>
                </a:solidFill>
              </a:rPr>
              <a:t>集成到高级算法库：</a:t>
            </a:r>
            <a:r>
              <a:rPr lang="en-US" altLang="zh-CN" dirty="0">
                <a:solidFill>
                  <a:schemeClr val="accent6"/>
                </a:solidFill>
              </a:rPr>
              <a:t>CRP-</a:t>
            </a:r>
            <a:r>
              <a:rPr lang="en-US" altLang="zh-CN" dirty="0" err="1">
                <a:solidFill>
                  <a:schemeClr val="accent6"/>
                </a:solidFill>
              </a:rPr>
              <a:t>SpMM</a:t>
            </a:r>
            <a:r>
              <a:rPr lang="zh-CN" altLang="en-US" dirty="0">
                <a:solidFill>
                  <a:schemeClr val="accent6"/>
                </a:solidFill>
              </a:rPr>
              <a:t>算法可以与更高级的算法库进行集成，例如并行迭代特征值求解器和非负矩阵分解库，以提升这些库在分布式系统中的整体性能。</a:t>
            </a:r>
            <a:endParaRPr lang="en-US" altLang="zh-CN" dirty="0">
              <a:solidFill>
                <a:schemeClr val="accent6"/>
              </a:solidFill>
            </a:endParaRPr>
          </a:p>
        </p:txBody>
      </p:sp>
    </p:spTree>
    <p:custDataLst>
      <p:tags r:id="rId1"/>
    </p:custDataLst>
    <p:extLst>
      <p:ext uri="{BB962C8B-B14F-4D97-AF65-F5344CB8AC3E}">
        <p14:creationId xmlns:p14="http://schemas.microsoft.com/office/powerpoint/2010/main" val="290888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5478423"/>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Introduction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sz="1600" dirty="0">
                <a:solidFill>
                  <a:schemeClr val="accent1">
                    <a:lumMod val="75000"/>
                  </a:schemeClr>
                </a:solidFill>
              </a:rPr>
              <a:t>第一段提出，稀疏矩阵的线性代数运算是大数据、</a:t>
            </a:r>
            <a:r>
              <a:rPr lang="en-US" altLang="zh-CN" sz="1600" dirty="0">
                <a:solidFill>
                  <a:schemeClr val="accent1">
                    <a:lumMod val="75000"/>
                  </a:schemeClr>
                </a:solidFill>
              </a:rPr>
              <a:t>AI</a:t>
            </a:r>
            <a:r>
              <a:rPr lang="zh-CN" altLang="en-US" sz="1600" dirty="0">
                <a:solidFill>
                  <a:schemeClr val="accent1">
                    <a:lumMod val="75000"/>
                  </a:schemeClr>
                </a:solidFill>
              </a:rPr>
              <a:t>的基本计算核心，虽然稀疏阵运算能够降低计算成本，但是利用这种稀疏性仍然需要被广泛研究。</a:t>
            </a:r>
            <a:endParaRPr lang="en-US" altLang="zh-CN" sz="1600" dirty="0">
              <a:solidFill>
                <a:schemeClr val="accent1">
                  <a:lumMod val="75000"/>
                </a:schemeClr>
              </a:solidFill>
            </a:endParaRPr>
          </a:p>
          <a:p>
            <a:pPr lvl="1"/>
            <a:r>
              <a:rPr lang="en-US" altLang="zh-CN" sz="1600" dirty="0"/>
              <a:t>While the sparsity of matrices greatly reduces computational costs, harnessing this sparsity poses a challenge. Therefore, accelerating sparse matrix linear algebra operations is crucial and extensively researched.</a:t>
            </a:r>
          </a:p>
          <a:p>
            <a:pPr lvl="1"/>
            <a:endParaRPr lang="en-US" altLang="zh-CN" sz="1600" dirty="0"/>
          </a:p>
          <a:p>
            <a:pPr marL="285750" indent="-285750">
              <a:buFont typeface="Arial" panose="020B0604020202020204" pitchFamily="34" charset="0"/>
              <a:buChar char="•"/>
            </a:pPr>
            <a:r>
              <a:rPr lang="zh-CN" altLang="en-US" sz="1600" dirty="0">
                <a:solidFill>
                  <a:schemeClr val="accent1">
                    <a:lumMod val="75000"/>
                  </a:schemeClr>
                </a:solidFill>
              </a:rPr>
              <a:t>第二段则阐明，在稀疏阵主题下，同密集矩阵（</a:t>
            </a:r>
            <a:r>
              <a:rPr lang="en-US" altLang="zh-CN" sz="1600" dirty="0" err="1">
                <a:solidFill>
                  <a:schemeClr val="accent1">
                    <a:lumMod val="75000"/>
                  </a:schemeClr>
                </a:solidFill>
              </a:rPr>
              <a:t>SpMM</a:t>
            </a:r>
            <a:r>
              <a:rPr lang="zh-CN" altLang="en-US" sz="1600" dirty="0">
                <a:solidFill>
                  <a:schemeClr val="accent1">
                    <a:lumMod val="75000"/>
                  </a:schemeClr>
                </a:solidFill>
              </a:rPr>
              <a:t>）的运算是一个重要组成部分，</a:t>
            </a:r>
            <a:r>
              <a:rPr lang="en-US" altLang="zh-CN" sz="1600" dirty="0">
                <a:solidFill>
                  <a:schemeClr val="accent1">
                    <a:lumMod val="75000"/>
                  </a:schemeClr>
                </a:solidFill>
              </a:rPr>
              <a:t>e.g.</a:t>
            </a:r>
            <a:r>
              <a:rPr lang="zh-CN" altLang="en-US" sz="1600" dirty="0">
                <a:solidFill>
                  <a:schemeClr val="accent1">
                    <a:lumMod val="75000"/>
                  </a:schemeClr>
                </a:solidFill>
              </a:rPr>
              <a:t> 仿真、矩阵分解、神经网络训练</a:t>
            </a:r>
            <a:r>
              <a:rPr lang="en-US" altLang="zh-CN" sz="1600" dirty="0">
                <a:solidFill>
                  <a:schemeClr val="accent1">
                    <a:lumMod val="75000"/>
                  </a:schemeClr>
                </a:solidFill>
              </a:rPr>
              <a:t>… </a:t>
            </a:r>
            <a:r>
              <a:rPr lang="en-US" altLang="zh-CN" sz="1600" dirty="0" err="1">
                <a:solidFill>
                  <a:schemeClr val="accent1">
                    <a:lumMod val="75000"/>
                  </a:schemeClr>
                </a:solidFill>
              </a:rPr>
              <a:t>SpMM</a:t>
            </a:r>
            <a:r>
              <a:rPr lang="zh-CN" altLang="en-US" sz="1600" dirty="0">
                <a:solidFill>
                  <a:schemeClr val="accent1">
                    <a:lumMod val="75000"/>
                  </a:schemeClr>
                </a:solidFill>
              </a:rPr>
              <a:t>计算存在并行性，所以需要高效利用并行资源进行加速。一方面，共享内存、分布式内存是一部分成本，另一方面，通信成本占用的资源也很高。而本文聚焦于</a:t>
            </a:r>
            <a:r>
              <a:rPr lang="zh-CN" altLang="en-US" sz="1600" b="1" dirty="0">
                <a:solidFill>
                  <a:schemeClr val="accent1">
                    <a:lumMod val="75000"/>
                  </a:schemeClr>
                </a:solidFill>
              </a:rPr>
              <a:t>降低在分布式内存中的通信成本</a:t>
            </a:r>
            <a:r>
              <a:rPr lang="zh-CN" altLang="en-US" sz="1600" dirty="0">
                <a:solidFill>
                  <a:schemeClr val="accent1">
                    <a:lumMod val="75000"/>
                  </a:schemeClr>
                </a:solidFill>
              </a:rPr>
              <a:t>。</a:t>
            </a:r>
            <a:endParaRPr lang="en-US" altLang="zh-CN" sz="1600" dirty="0">
              <a:solidFill>
                <a:schemeClr val="accent1">
                  <a:lumMod val="75000"/>
                </a:schemeClr>
              </a:solidFill>
            </a:endParaRPr>
          </a:p>
          <a:p>
            <a:pPr lvl="1"/>
            <a:r>
              <a:rPr lang="en-US" altLang="zh-CN" sz="1600" dirty="0" err="1"/>
              <a:t>SpMM</a:t>
            </a:r>
            <a:r>
              <a:rPr lang="en-US" altLang="zh-CN" sz="1600" dirty="0"/>
              <a:t> calculations exhibit substantial parallelism, underscoring the need for efficient utilization of parallel resources to reduce computation time.</a:t>
            </a:r>
          </a:p>
          <a:p>
            <a:pPr lvl="1"/>
            <a:r>
              <a:rPr lang="en-US" altLang="zh-CN" sz="1600" dirty="0"/>
              <a:t>This work specifically concentrates on </a:t>
            </a:r>
            <a:r>
              <a:rPr lang="en-US" altLang="zh-CN" sz="1600" b="1" dirty="0"/>
              <a:t>reducing communication costs in distributed-memory parallel </a:t>
            </a:r>
            <a:r>
              <a:rPr lang="en-US" altLang="zh-CN" sz="1600" b="1" dirty="0" err="1"/>
              <a:t>SpMM</a:t>
            </a:r>
            <a:r>
              <a:rPr lang="en-US" altLang="zh-CN" sz="1600" dirty="0"/>
              <a:t>.</a:t>
            </a:r>
          </a:p>
          <a:p>
            <a:pPr lvl="1"/>
            <a:endParaRPr lang="en-US" altLang="zh-CN" sz="1600" dirty="0"/>
          </a:p>
          <a:p>
            <a:pPr marL="285750" indent="-285750">
              <a:buFont typeface="Arial" panose="020B0604020202020204" pitchFamily="34" charset="0"/>
              <a:buChar char="•"/>
            </a:pPr>
            <a:r>
              <a:rPr lang="zh-CN" altLang="en-US" sz="1600" dirty="0">
                <a:solidFill>
                  <a:schemeClr val="accent1">
                    <a:lumMod val="75000"/>
                  </a:schemeClr>
                </a:solidFill>
              </a:rPr>
              <a:t>第三段进一步说明了，</a:t>
            </a:r>
            <a:r>
              <a:rPr lang="en-US" altLang="zh-CN" sz="1600" dirty="0" err="1">
                <a:solidFill>
                  <a:schemeClr val="accent1">
                    <a:lumMod val="75000"/>
                  </a:schemeClr>
                </a:solidFill>
              </a:rPr>
              <a:t>SpMM</a:t>
            </a:r>
            <a:r>
              <a:rPr lang="zh-CN" altLang="en-US" sz="1600" dirty="0">
                <a:solidFill>
                  <a:schemeClr val="accent1">
                    <a:lumMod val="75000"/>
                  </a:schemeClr>
                </a:solidFill>
              </a:rPr>
              <a:t>一个自然的想法是拆分成多个稠密向量的</a:t>
            </a:r>
            <a:r>
              <a:rPr lang="en-US" altLang="zh-CN" sz="1600" dirty="0" err="1">
                <a:solidFill>
                  <a:schemeClr val="accent1">
                    <a:lumMod val="75000"/>
                  </a:schemeClr>
                </a:solidFill>
              </a:rPr>
              <a:t>SpMV</a:t>
            </a:r>
            <a:r>
              <a:rPr lang="zh-CN" altLang="en-US" sz="1600" dirty="0">
                <a:solidFill>
                  <a:schemeClr val="accent1">
                    <a:lumMod val="75000"/>
                  </a:schemeClr>
                </a:solidFill>
              </a:rPr>
              <a:t>，对于</a:t>
            </a:r>
            <a:r>
              <a:rPr lang="en-US" altLang="zh-CN" sz="1600" dirty="0" err="1">
                <a:solidFill>
                  <a:schemeClr val="accent1">
                    <a:lumMod val="75000"/>
                  </a:schemeClr>
                </a:solidFill>
              </a:rPr>
              <a:t>SpMV</a:t>
            </a:r>
            <a:r>
              <a:rPr lang="zh-CN" altLang="en-US" sz="1600" dirty="0">
                <a:solidFill>
                  <a:schemeClr val="accent1">
                    <a:lumMod val="75000"/>
                  </a:schemeClr>
                </a:solidFill>
              </a:rPr>
              <a:t>目前的优化是对稀疏阵做一些划分，这些稠密向量共享同一拆分。但是本文提出，多个稠密向量引入了</a:t>
            </a:r>
            <a:r>
              <a:rPr lang="zh-CN" altLang="en-US" sz="1600" b="1" dirty="0">
                <a:solidFill>
                  <a:schemeClr val="accent1">
                    <a:lumMod val="75000"/>
                  </a:schemeClr>
                </a:solidFill>
              </a:rPr>
              <a:t>额外的并行性</a:t>
            </a:r>
            <a:r>
              <a:rPr lang="zh-CN" altLang="en-US" sz="1600" dirty="0">
                <a:solidFill>
                  <a:schemeClr val="accent1">
                    <a:lumMod val="75000"/>
                  </a:schemeClr>
                </a:solidFill>
              </a:rPr>
              <a:t>，并允许对</a:t>
            </a:r>
            <a:r>
              <a:rPr lang="zh-CN" altLang="en-US" sz="1600" b="1" dirty="0">
                <a:solidFill>
                  <a:schemeClr val="accent1">
                    <a:lumMod val="75000"/>
                  </a:schemeClr>
                </a:solidFill>
              </a:rPr>
              <a:t>密集输入向量进行分区</a:t>
            </a:r>
            <a:r>
              <a:rPr lang="zh-CN" altLang="en-US" sz="1600" dirty="0">
                <a:solidFill>
                  <a:schemeClr val="accent1">
                    <a:lumMod val="75000"/>
                  </a:schemeClr>
                </a:solidFill>
              </a:rPr>
              <a:t>，从而进一步降低通信成本并提高并行性能。</a:t>
            </a:r>
            <a:endParaRPr lang="en-US" altLang="zh-CN" sz="1600" dirty="0">
              <a:solidFill>
                <a:schemeClr val="accent1">
                  <a:lumMod val="75000"/>
                </a:schemeClr>
              </a:solidFill>
            </a:endParaRPr>
          </a:p>
          <a:p>
            <a:pPr lvl="1"/>
            <a:r>
              <a:rPr lang="en-US" altLang="zh-CN" sz="1600" dirty="0"/>
              <a:t>A parallel </a:t>
            </a:r>
            <a:r>
              <a:rPr lang="en-US" altLang="zh-CN" sz="1600" dirty="0" err="1"/>
              <a:t>SpMM</a:t>
            </a:r>
            <a:r>
              <a:rPr lang="en-US" altLang="zh-CN" sz="1600" dirty="0"/>
              <a:t> implementation can directly reuse these sparse matrix </a:t>
            </a:r>
            <a:r>
              <a:rPr lang="en-US" altLang="zh-CN" sz="1600" dirty="0" err="1"/>
              <a:t>partitionings</a:t>
            </a:r>
            <a:r>
              <a:rPr lang="en-US" altLang="zh-CN" sz="1600" dirty="0"/>
              <a:t> and replace the local </a:t>
            </a:r>
            <a:r>
              <a:rPr lang="en-US" altLang="zh-CN" sz="1600" dirty="0" err="1"/>
              <a:t>SpMV</a:t>
            </a:r>
            <a:r>
              <a:rPr lang="en-US" altLang="zh-CN" sz="1600" dirty="0"/>
              <a:t> calculation with a </a:t>
            </a:r>
            <a:r>
              <a:rPr lang="en-US" altLang="zh-CN" sz="1600" dirty="0" err="1"/>
              <a:t>SpMM</a:t>
            </a:r>
            <a:r>
              <a:rPr lang="en-US" altLang="zh-CN" sz="1600" dirty="0"/>
              <a:t> routine to achieve good performance. However, </a:t>
            </a:r>
            <a:r>
              <a:rPr lang="en-US" altLang="zh-CN" sz="1600" dirty="0" err="1"/>
              <a:t>SpMM</a:t>
            </a:r>
            <a:r>
              <a:rPr lang="en-US" altLang="zh-CN" sz="1600" dirty="0"/>
              <a:t> introduces </a:t>
            </a:r>
            <a:r>
              <a:rPr lang="en-US" altLang="zh-CN" sz="1600" b="1" dirty="0"/>
              <a:t>additional parallelism </a:t>
            </a:r>
            <a:r>
              <a:rPr lang="en-US" altLang="zh-CN" sz="1600" dirty="0"/>
              <a:t>and </a:t>
            </a:r>
            <a:r>
              <a:rPr lang="en-US" altLang="zh-CN" sz="1600" b="1" dirty="0"/>
              <a:t>allows partitioning the dense input vectors</a:t>
            </a:r>
            <a:r>
              <a:rPr lang="en-US" altLang="zh-CN" sz="1600" dirty="0"/>
              <a:t>, enabling further reduction in communication costs and improvement in parallel performance. </a:t>
            </a:r>
          </a:p>
        </p:txBody>
      </p:sp>
    </p:spTree>
    <p:custDataLst>
      <p:tags r:id="rId1"/>
    </p:custDataLst>
    <p:extLst>
      <p:ext uri="{BB962C8B-B14F-4D97-AF65-F5344CB8AC3E}">
        <p14:creationId xmlns:p14="http://schemas.microsoft.com/office/powerpoint/2010/main" val="401871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2523768"/>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Introduction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sz="1600" dirty="0">
                <a:solidFill>
                  <a:schemeClr val="accent1">
                    <a:lumMod val="75000"/>
                  </a:schemeClr>
                </a:solidFill>
              </a:rPr>
              <a:t>第四</a:t>
            </a:r>
            <a:r>
              <a:rPr lang="en-US" altLang="zh-CN" sz="1600" dirty="0">
                <a:solidFill>
                  <a:schemeClr val="accent1">
                    <a:lumMod val="75000"/>
                  </a:schemeClr>
                </a:solidFill>
              </a:rPr>
              <a:t>-</a:t>
            </a:r>
            <a:r>
              <a:rPr lang="zh-CN" altLang="en-US" sz="1600" dirty="0">
                <a:solidFill>
                  <a:schemeClr val="accent1">
                    <a:lumMod val="75000"/>
                  </a:schemeClr>
                </a:solidFill>
              </a:rPr>
              <a:t>六段中，文章首先用一个</a:t>
            </a:r>
            <a:r>
              <a:rPr lang="en-US" altLang="zh-CN" sz="1600" dirty="0" err="1">
                <a:solidFill>
                  <a:schemeClr val="accent1">
                    <a:lumMod val="75000"/>
                  </a:schemeClr>
                </a:solidFill>
              </a:rPr>
              <a:t>SpMM</a:t>
            </a:r>
            <a:r>
              <a:rPr lang="zh-CN" altLang="en-US" sz="1600" dirty="0">
                <a:solidFill>
                  <a:schemeClr val="accent1">
                    <a:lumMod val="75000"/>
                  </a:schemeClr>
                </a:solidFill>
              </a:rPr>
              <a:t>并行方案来提出“何时以及如何利用多个输入向量的并行性来降低并行</a:t>
            </a:r>
            <a:r>
              <a:rPr lang="en-US" altLang="zh-CN" sz="1600" dirty="0" err="1">
                <a:solidFill>
                  <a:schemeClr val="accent1">
                    <a:lumMod val="75000"/>
                  </a:schemeClr>
                </a:solidFill>
              </a:rPr>
              <a:t>SpMM</a:t>
            </a:r>
            <a:r>
              <a:rPr lang="zh-CN" altLang="en-US" sz="1600" dirty="0">
                <a:solidFill>
                  <a:schemeClr val="accent1">
                    <a:lumMod val="75000"/>
                  </a:schemeClr>
                </a:solidFill>
              </a:rPr>
              <a:t>的通信成本？”的问题，紧接着介绍了文章后续部分和工作：分析并行化</a:t>
            </a:r>
            <a:r>
              <a:rPr lang="en-US" altLang="zh-CN" sz="1600" dirty="0" err="1">
                <a:solidFill>
                  <a:schemeClr val="accent1">
                    <a:lumMod val="75000"/>
                  </a:schemeClr>
                </a:solidFill>
              </a:rPr>
              <a:t>SpMM</a:t>
            </a:r>
            <a:r>
              <a:rPr lang="zh-CN" altLang="en-US" sz="1600" dirty="0">
                <a:solidFill>
                  <a:schemeClr val="accent1">
                    <a:lumMod val="75000"/>
                  </a:schemeClr>
                </a:solidFill>
              </a:rPr>
              <a:t>的巨大空间、给出不同并行方案的通信成本模型、提出一种优化过程网络几何的算法、给出理论分析以及数值实验结果，以证明新算法的有效性</a:t>
            </a:r>
            <a:endParaRPr lang="en-US" altLang="zh-CN" sz="1600" dirty="0">
              <a:solidFill>
                <a:schemeClr val="accent1">
                  <a:lumMod val="75000"/>
                </a:schemeClr>
              </a:solidFill>
            </a:endParaRPr>
          </a:p>
          <a:p>
            <a:pPr marL="285750" indent="-285750">
              <a:buFont typeface="Arial" panose="020B0604020202020204" pitchFamily="34" charset="0"/>
              <a:buChar char="•"/>
            </a:pPr>
            <a:r>
              <a:rPr lang="zh-CN" altLang="en-US" sz="1600" dirty="0">
                <a:solidFill>
                  <a:schemeClr val="accent1">
                    <a:lumMod val="75000"/>
                  </a:schemeClr>
                </a:solidFill>
              </a:rPr>
              <a:t>同时，文章给出两点假设：</a:t>
            </a:r>
            <a:r>
              <a:rPr lang="zh-CN" altLang="en-US" sz="1600" b="1" dirty="0">
                <a:solidFill>
                  <a:schemeClr val="accent1">
                    <a:lumMod val="75000"/>
                  </a:schemeClr>
                </a:solidFill>
              </a:rPr>
              <a:t>进程不受内存限制</a:t>
            </a:r>
            <a:r>
              <a:rPr lang="zh-CN" altLang="en-US" sz="1600" dirty="0">
                <a:solidFill>
                  <a:schemeClr val="accent1">
                    <a:lumMod val="75000"/>
                  </a:schemeClr>
                </a:solidFill>
              </a:rPr>
              <a:t>、输入向量的</a:t>
            </a:r>
            <a:r>
              <a:rPr lang="zh-CN" altLang="en-US" sz="1600" b="1" dirty="0">
                <a:solidFill>
                  <a:schemeClr val="accent1">
                    <a:lumMod val="75000"/>
                  </a:schemeClr>
                </a:solidFill>
              </a:rPr>
              <a:t>数量足够大</a:t>
            </a:r>
            <a:endParaRPr lang="en-US" altLang="zh-CN" sz="1600" b="1" dirty="0">
              <a:solidFill>
                <a:schemeClr val="accent1">
                  <a:lumMod val="75000"/>
                </a:schemeClr>
              </a:solidFill>
            </a:endParaRPr>
          </a:p>
          <a:p>
            <a:pPr marL="285750" indent="-285750">
              <a:buFont typeface="Arial" panose="020B0604020202020204" pitchFamily="34" charset="0"/>
              <a:buChar char="•"/>
            </a:pPr>
            <a:endParaRPr lang="en-US" altLang="zh-CN" sz="1600" b="1" dirty="0">
              <a:solidFill>
                <a:schemeClr val="accent1">
                  <a:lumMod val="75000"/>
                </a:schemeClr>
              </a:solidFill>
            </a:endParaRPr>
          </a:p>
          <a:p>
            <a:r>
              <a:rPr lang="zh-CN" altLang="en-US" sz="1600" dirty="0">
                <a:solidFill>
                  <a:schemeClr val="accent6"/>
                </a:solidFill>
              </a:rPr>
              <a:t>不受内存限制是比较好理解的，在实验环境中，不受内存限制能够保证规模尽可能大以探索理论上限，而第二点的输入向量数量足够大是因为输入向量数量足够大时，通信成本无法忽视，故本文对其提出针对性的优化能够大大增强其并行带来的提升。</a:t>
            </a:r>
          </a:p>
        </p:txBody>
      </p:sp>
      <p:pic>
        <p:nvPicPr>
          <p:cNvPr id="4" name="图片 3">
            <a:extLst>
              <a:ext uri="{FF2B5EF4-FFF2-40B4-BE49-F238E27FC236}">
                <a16:creationId xmlns:a16="http://schemas.microsoft.com/office/drawing/2014/main" id="{9B31516A-14D3-7B94-4A05-5B1B1154F5B0}"/>
              </a:ext>
            </a:extLst>
          </p:cNvPr>
          <p:cNvPicPr>
            <a:picLocks noChangeAspect="1"/>
          </p:cNvPicPr>
          <p:nvPr/>
        </p:nvPicPr>
        <p:blipFill>
          <a:blip r:embed="rId4"/>
          <a:stretch>
            <a:fillRect/>
          </a:stretch>
        </p:blipFill>
        <p:spPr>
          <a:xfrm>
            <a:off x="300932" y="3422754"/>
            <a:ext cx="8261188" cy="3101414"/>
          </a:xfrm>
          <a:prstGeom prst="rect">
            <a:avLst/>
          </a:prstGeom>
        </p:spPr>
      </p:pic>
      <p:sp>
        <p:nvSpPr>
          <p:cNvPr id="5" name="文本框 4">
            <a:extLst>
              <a:ext uri="{FF2B5EF4-FFF2-40B4-BE49-F238E27FC236}">
                <a16:creationId xmlns:a16="http://schemas.microsoft.com/office/drawing/2014/main" id="{80A05856-CA66-58B4-E5CF-8DFB42E0E400}"/>
              </a:ext>
            </a:extLst>
          </p:cNvPr>
          <p:cNvSpPr txBox="1"/>
          <p:nvPr/>
        </p:nvSpPr>
        <p:spPr>
          <a:xfrm>
            <a:off x="6768935" y="5033183"/>
            <a:ext cx="4494811" cy="338554"/>
          </a:xfrm>
          <a:prstGeom prst="rect">
            <a:avLst/>
          </a:prstGeom>
          <a:noFill/>
        </p:spPr>
        <p:txBody>
          <a:bodyPr wrap="square" rtlCol="0">
            <a:spAutoFit/>
          </a:bodyPr>
          <a:lstStyle/>
          <a:p>
            <a:endParaRPr lang="zh-CN" altLang="en-US" sz="1600" dirty="0"/>
          </a:p>
        </p:txBody>
      </p:sp>
      <p:sp>
        <p:nvSpPr>
          <p:cNvPr id="6" name="文本框 5">
            <a:extLst>
              <a:ext uri="{FF2B5EF4-FFF2-40B4-BE49-F238E27FC236}">
                <a16:creationId xmlns:a16="http://schemas.microsoft.com/office/drawing/2014/main" id="{31D12A0C-1312-F864-DF79-D8EE0EF7E5F3}"/>
              </a:ext>
            </a:extLst>
          </p:cNvPr>
          <p:cNvSpPr txBox="1"/>
          <p:nvPr/>
        </p:nvSpPr>
        <p:spPr>
          <a:xfrm>
            <a:off x="8366177" y="3553196"/>
            <a:ext cx="3663527" cy="1815882"/>
          </a:xfrm>
          <a:prstGeom prst="rect">
            <a:avLst/>
          </a:prstGeom>
          <a:noFill/>
        </p:spPr>
        <p:txBody>
          <a:bodyPr wrap="square" rtlCol="0">
            <a:spAutoFit/>
          </a:bodyPr>
          <a:lstStyle/>
          <a:p>
            <a:r>
              <a:rPr lang="zh-CN" altLang="en-US" sz="1600" dirty="0"/>
              <a:t>文章给出举例，一个</a:t>
            </a:r>
            <a:r>
              <a:rPr lang="en-US" altLang="zh-CN" sz="1600" dirty="0"/>
              <a:t>16x16</a:t>
            </a:r>
            <a:r>
              <a:rPr lang="zh-CN" altLang="en-US" sz="1600" dirty="0"/>
              <a:t>的拉普拉斯矩阵</a:t>
            </a:r>
            <a:r>
              <a:rPr lang="en-US" altLang="zh-CN" sz="1600" dirty="0"/>
              <a:t>A</a:t>
            </a:r>
            <a:r>
              <a:rPr lang="zh-CN" altLang="en-US" sz="1600" dirty="0"/>
              <a:t>同</a:t>
            </a:r>
            <a:r>
              <a:rPr lang="en-US" altLang="zh-CN" sz="1600" dirty="0"/>
              <a:t>4</a:t>
            </a:r>
            <a:r>
              <a:rPr lang="zh-CN" altLang="en-US" sz="1600" dirty="0"/>
              <a:t>个进程的两种</a:t>
            </a:r>
            <a:r>
              <a:rPr lang="en-US" altLang="zh-CN" sz="1600" dirty="0" err="1"/>
              <a:t>SpMM</a:t>
            </a:r>
            <a:r>
              <a:rPr lang="zh-CN" altLang="en-US" sz="1600" dirty="0"/>
              <a:t>优化方案：</a:t>
            </a:r>
            <a:endParaRPr lang="en-US" altLang="zh-CN" sz="1600" dirty="0"/>
          </a:p>
          <a:p>
            <a:pPr marL="285750" indent="-285750">
              <a:buFont typeface="Arial" panose="020B0604020202020204" pitchFamily="34" charset="0"/>
              <a:buChar char="•"/>
            </a:pPr>
            <a:r>
              <a:rPr lang="zh-CN" altLang="en-US" sz="1600" dirty="0"/>
              <a:t>只在</a:t>
            </a:r>
            <a:r>
              <a:rPr lang="en-US" altLang="zh-CN" sz="1600" dirty="0"/>
              <a:t>A</a:t>
            </a:r>
            <a:r>
              <a:rPr lang="zh-CN" altLang="en-US" sz="1600" dirty="0"/>
              <a:t>上做行优化</a:t>
            </a:r>
            <a:endParaRPr lang="en-US" altLang="zh-CN" sz="1600" dirty="0"/>
          </a:p>
          <a:p>
            <a:pPr marL="285750" indent="-285750">
              <a:buFont typeface="Arial" panose="020B0604020202020204" pitchFamily="34" charset="0"/>
              <a:buChar char="•"/>
            </a:pPr>
            <a:r>
              <a:rPr lang="zh-CN" altLang="en-US" sz="1600" dirty="0"/>
              <a:t>在</a:t>
            </a:r>
            <a:r>
              <a:rPr lang="en-US" altLang="zh-CN" sz="1600" dirty="0"/>
              <a:t>A</a:t>
            </a:r>
            <a:r>
              <a:rPr lang="zh-CN" altLang="en-US" sz="1600" dirty="0"/>
              <a:t>的行和</a:t>
            </a:r>
            <a:r>
              <a:rPr lang="en-US" altLang="zh-CN" sz="1600" dirty="0"/>
              <a:t>B</a:t>
            </a:r>
            <a:r>
              <a:rPr lang="zh-CN" altLang="en-US" sz="1600" dirty="0"/>
              <a:t>的列上做并行化</a:t>
            </a:r>
            <a:endParaRPr lang="en-US" altLang="zh-CN" sz="1600" dirty="0"/>
          </a:p>
          <a:p>
            <a:r>
              <a:rPr lang="zh-CN" altLang="en-US" sz="1600" dirty="0"/>
              <a:t>方案</a:t>
            </a:r>
            <a:r>
              <a:rPr lang="en-US" altLang="zh-CN" sz="1600" dirty="0"/>
              <a:t>(b)</a:t>
            </a:r>
            <a:r>
              <a:rPr lang="zh-CN" altLang="en-US" sz="1600" dirty="0"/>
              <a:t>需要复制</a:t>
            </a:r>
            <a:r>
              <a:rPr lang="en-US" altLang="zh-CN" sz="1600" dirty="0"/>
              <a:t>a</a:t>
            </a:r>
            <a:r>
              <a:rPr lang="zh-CN" altLang="en-US" sz="1600" dirty="0"/>
              <a:t>一次，但需要复制较少的</a:t>
            </a:r>
            <a:r>
              <a:rPr lang="en-US" altLang="zh-CN" sz="1600" dirty="0"/>
              <a:t>b</a:t>
            </a:r>
            <a:r>
              <a:rPr lang="zh-CN" altLang="en-US" sz="1600" dirty="0"/>
              <a:t>矩阵行（非对角线块中的非零要求，用颜色标记）。</a:t>
            </a:r>
            <a:endParaRPr lang="en-US" altLang="zh-CN" sz="1600" dirty="0"/>
          </a:p>
        </p:txBody>
      </p:sp>
    </p:spTree>
    <p:custDataLst>
      <p:tags r:id="rId1"/>
    </p:custDataLst>
    <p:extLst>
      <p:ext uri="{BB962C8B-B14F-4D97-AF65-F5344CB8AC3E}">
        <p14:creationId xmlns:p14="http://schemas.microsoft.com/office/powerpoint/2010/main" val="301582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2185214"/>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DESIGN SPACE OF PARALLELIZING </a:t>
            </a:r>
            <a:r>
              <a:rPr lang="en-US" altLang="zh-CN" sz="2800" b="1" dirty="0" err="1"/>
              <a:t>SpMM</a:t>
            </a:r>
            <a:endParaRPr lang="en-US" altLang="zh-CN" dirty="0"/>
          </a:p>
          <a:p>
            <a:endParaRPr lang="en-US" altLang="zh-CN" dirty="0"/>
          </a:p>
          <a:p>
            <a:pPr marL="285750" indent="-285750">
              <a:buFont typeface="Arial" panose="020B0604020202020204" pitchFamily="34" charset="0"/>
              <a:buChar char="•"/>
            </a:pPr>
            <a:r>
              <a:rPr lang="zh-CN" altLang="en-US" dirty="0">
                <a:solidFill>
                  <a:schemeClr val="accent1">
                    <a:lumMod val="75000"/>
                  </a:schemeClr>
                </a:solidFill>
              </a:rPr>
              <a:t>第一段从基本矩阵相乘开始，引入了一个比较巧妙、形象的矩阵乘法示例：将矩阵乘法的迭代空间考虑一个长方体，其中每个单位体积的独立的，那么</a:t>
            </a:r>
            <a:r>
              <a:rPr lang="zh-CN" altLang="en-US" b="1" dirty="0">
                <a:solidFill>
                  <a:schemeClr val="accent1">
                    <a:lumMod val="75000"/>
                  </a:schemeClr>
                </a:solidFill>
              </a:rPr>
              <a:t>并行化迭代空间的算术运算</a:t>
            </a:r>
            <a:r>
              <a:rPr lang="zh-CN" altLang="en-US" dirty="0">
                <a:solidFill>
                  <a:schemeClr val="accent1">
                    <a:lumMod val="75000"/>
                  </a:schemeClr>
                </a:solidFill>
              </a:rPr>
              <a:t>相当于</a:t>
            </a:r>
            <a:r>
              <a:rPr lang="zh-CN" altLang="en-US" b="1" dirty="0">
                <a:solidFill>
                  <a:schemeClr val="accent1">
                    <a:lumMod val="75000"/>
                  </a:schemeClr>
                </a:solidFill>
              </a:rPr>
              <a:t>对长方体进行分区并将分区分配给进程</a:t>
            </a:r>
            <a:r>
              <a:rPr lang="zh-CN" altLang="en-US" dirty="0">
                <a:solidFill>
                  <a:schemeClr val="accent1">
                    <a:lumMod val="75000"/>
                  </a:schemeClr>
                </a:solidFill>
              </a:rPr>
              <a:t>。那么如果并行</a:t>
            </a:r>
            <a:r>
              <a:rPr lang="en-US" altLang="zh-CN" dirty="0">
                <a:solidFill>
                  <a:schemeClr val="accent1">
                    <a:lumMod val="75000"/>
                  </a:schemeClr>
                </a:solidFill>
              </a:rPr>
              <a:t>MM</a:t>
            </a:r>
            <a:r>
              <a:rPr lang="zh-CN" altLang="en-US" dirty="0">
                <a:solidFill>
                  <a:schemeClr val="accent1">
                    <a:lumMod val="75000"/>
                  </a:schemeClr>
                </a:solidFill>
              </a:rPr>
              <a:t>算法在迭代空间的</a:t>
            </a:r>
            <a:r>
              <a:rPr lang="en-US" altLang="zh-CN" dirty="0">
                <a:solidFill>
                  <a:schemeClr val="accent1">
                    <a:lumMod val="75000"/>
                  </a:schemeClr>
                </a:solidFill>
              </a:rPr>
              <a:t>1</a:t>
            </a:r>
            <a:r>
              <a:rPr lang="zh-CN" altLang="en-US" dirty="0">
                <a:solidFill>
                  <a:schemeClr val="accent1">
                    <a:lumMod val="75000"/>
                  </a:schemeClr>
                </a:solidFill>
              </a:rPr>
              <a:t>、</a:t>
            </a:r>
            <a:r>
              <a:rPr lang="en-US" altLang="zh-CN" dirty="0">
                <a:solidFill>
                  <a:schemeClr val="accent1">
                    <a:lumMod val="75000"/>
                  </a:schemeClr>
                </a:solidFill>
              </a:rPr>
              <a:t>2</a:t>
            </a:r>
            <a:r>
              <a:rPr lang="zh-CN" altLang="en-US" dirty="0">
                <a:solidFill>
                  <a:schemeClr val="accent1">
                    <a:lumMod val="75000"/>
                  </a:schemeClr>
                </a:solidFill>
              </a:rPr>
              <a:t>或</a:t>
            </a:r>
            <a:r>
              <a:rPr lang="en-US" altLang="zh-CN" dirty="0">
                <a:solidFill>
                  <a:schemeClr val="accent1">
                    <a:lumMod val="75000"/>
                  </a:schemeClr>
                </a:solidFill>
              </a:rPr>
              <a:t>3</a:t>
            </a:r>
            <a:r>
              <a:rPr lang="zh-CN" altLang="en-US" dirty="0">
                <a:solidFill>
                  <a:schemeClr val="accent1">
                    <a:lumMod val="75000"/>
                  </a:schemeClr>
                </a:solidFill>
              </a:rPr>
              <a:t>个维度上并行，则可以将其分为</a:t>
            </a:r>
            <a:r>
              <a:rPr lang="en-US" altLang="zh-CN" dirty="0">
                <a:solidFill>
                  <a:schemeClr val="accent1">
                    <a:lumMod val="75000"/>
                  </a:schemeClr>
                </a:solidFill>
              </a:rPr>
              <a:t>1D</a:t>
            </a:r>
            <a:r>
              <a:rPr lang="zh-CN" altLang="en-US" dirty="0">
                <a:solidFill>
                  <a:schemeClr val="accent1">
                    <a:lumMod val="75000"/>
                  </a:schemeClr>
                </a:solidFill>
              </a:rPr>
              <a:t>、</a:t>
            </a:r>
            <a:r>
              <a:rPr lang="en-US" altLang="zh-CN" dirty="0">
                <a:solidFill>
                  <a:schemeClr val="accent1">
                    <a:lumMod val="75000"/>
                  </a:schemeClr>
                </a:solidFill>
              </a:rPr>
              <a:t>2D</a:t>
            </a:r>
            <a:r>
              <a:rPr lang="zh-CN" altLang="en-US" dirty="0">
                <a:solidFill>
                  <a:schemeClr val="accent1">
                    <a:lumMod val="75000"/>
                  </a:schemeClr>
                </a:solidFill>
              </a:rPr>
              <a:t>或</a:t>
            </a:r>
            <a:r>
              <a:rPr lang="en-US" altLang="zh-CN" dirty="0">
                <a:solidFill>
                  <a:schemeClr val="accent1">
                    <a:lumMod val="75000"/>
                  </a:schemeClr>
                </a:solidFill>
              </a:rPr>
              <a:t>3D</a:t>
            </a:r>
            <a:r>
              <a:rPr lang="zh-CN" altLang="en-US" dirty="0">
                <a:solidFill>
                  <a:schemeClr val="accent1">
                    <a:lumMod val="75000"/>
                  </a:schemeClr>
                </a:solidFill>
              </a:rPr>
              <a:t>算法。</a:t>
            </a:r>
            <a:endParaRPr lang="en-US" altLang="zh-CN" dirty="0">
              <a:solidFill>
                <a:schemeClr val="accent1">
                  <a:lumMod val="75000"/>
                </a:schemeClr>
              </a:solidFill>
            </a:endParaRPr>
          </a:p>
          <a:p>
            <a:pPr lvl="1"/>
            <a:r>
              <a:rPr lang="en-US" altLang="zh-CN" dirty="0"/>
              <a:t>The computation of each unit volume is </a:t>
            </a:r>
            <a:r>
              <a:rPr lang="en-US" altLang="zh-CN" b="1" dirty="0"/>
              <a:t>independent</a:t>
            </a:r>
            <a:r>
              <a:rPr lang="en-US" altLang="zh-CN" dirty="0"/>
              <a:t>. Parallelizing the arithmetic operations of the iteration space is equivalent to </a:t>
            </a:r>
            <a:r>
              <a:rPr lang="en-US" altLang="zh-CN" b="1" dirty="0"/>
              <a:t>partitioning the cuboid </a:t>
            </a:r>
            <a:r>
              <a:rPr lang="en-US" altLang="zh-CN" dirty="0"/>
              <a:t>and </a:t>
            </a:r>
            <a:r>
              <a:rPr lang="en-US" altLang="zh-CN" b="1" dirty="0"/>
              <a:t>assigning the partitions to processes</a:t>
            </a:r>
            <a:r>
              <a:rPr lang="en-US" altLang="zh-CN" dirty="0"/>
              <a:t>.</a:t>
            </a:r>
          </a:p>
        </p:txBody>
      </p:sp>
      <p:grpSp>
        <p:nvGrpSpPr>
          <p:cNvPr id="12" name="组合 11">
            <a:extLst>
              <a:ext uri="{FF2B5EF4-FFF2-40B4-BE49-F238E27FC236}">
                <a16:creationId xmlns:a16="http://schemas.microsoft.com/office/drawing/2014/main" id="{A6932CE9-8647-3140-6D3D-98CE84C6B6A2}"/>
              </a:ext>
            </a:extLst>
          </p:cNvPr>
          <p:cNvGrpSpPr/>
          <p:nvPr/>
        </p:nvGrpSpPr>
        <p:grpSpPr>
          <a:xfrm>
            <a:off x="300932" y="3240605"/>
            <a:ext cx="6345570" cy="941120"/>
            <a:chOff x="300932" y="3541812"/>
            <a:chExt cx="6345570" cy="941120"/>
          </a:xfrm>
        </p:grpSpPr>
        <p:sp>
          <p:nvSpPr>
            <p:cNvPr id="3" name="矩形 2">
              <a:extLst>
                <a:ext uri="{FF2B5EF4-FFF2-40B4-BE49-F238E27FC236}">
                  <a16:creationId xmlns:a16="http://schemas.microsoft.com/office/drawing/2014/main" id="{F1094D1C-6C98-FA4B-B6B8-F8E741144A68}"/>
                </a:ext>
              </a:extLst>
            </p:cNvPr>
            <p:cNvSpPr/>
            <p:nvPr/>
          </p:nvSpPr>
          <p:spPr>
            <a:xfrm>
              <a:off x="300932" y="3544781"/>
              <a:ext cx="1252846" cy="9381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A(</a:t>
              </a:r>
              <a:r>
                <a:rPr lang="en-US" altLang="zh-CN" dirty="0" err="1"/>
                <a:t>m,k</a:t>
              </a:r>
              <a:r>
                <a:rPr lang="en-US" altLang="zh-CN" dirty="0"/>
                <a:t>)</a:t>
              </a:r>
              <a:endParaRPr lang="zh-CN" altLang="en-US" dirty="0"/>
            </a:p>
          </p:txBody>
        </p:sp>
        <p:sp>
          <p:nvSpPr>
            <p:cNvPr id="4" name="矩形 3">
              <a:extLst>
                <a:ext uri="{FF2B5EF4-FFF2-40B4-BE49-F238E27FC236}">
                  <a16:creationId xmlns:a16="http://schemas.microsoft.com/office/drawing/2014/main" id="{FC5B310F-8234-3149-DD44-787D2E87A909}"/>
                </a:ext>
              </a:extLst>
            </p:cNvPr>
            <p:cNvSpPr/>
            <p:nvPr/>
          </p:nvSpPr>
          <p:spPr>
            <a:xfrm>
              <a:off x="2205605" y="3544781"/>
              <a:ext cx="1252846" cy="9381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t>
              </a:r>
              <a:r>
                <a:rPr lang="en-US" altLang="zh-CN" dirty="0" err="1"/>
                <a:t>k,n</a:t>
              </a:r>
              <a:r>
                <a:rPr lang="en-US" altLang="zh-CN" dirty="0"/>
                <a:t>)</a:t>
              </a:r>
              <a:endParaRPr lang="zh-CN" altLang="en-US" dirty="0"/>
            </a:p>
          </p:txBody>
        </p:sp>
        <p:sp>
          <p:nvSpPr>
            <p:cNvPr id="5" name="箭头: 右 4">
              <a:extLst>
                <a:ext uri="{FF2B5EF4-FFF2-40B4-BE49-F238E27FC236}">
                  <a16:creationId xmlns:a16="http://schemas.microsoft.com/office/drawing/2014/main" id="{0346701E-E44D-8DB4-ADDB-7C96A09F9954}"/>
                </a:ext>
              </a:extLst>
            </p:cNvPr>
            <p:cNvSpPr/>
            <p:nvPr/>
          </p:nvSpPr>
          <p:spPr>
            <a:xfrm>
              <a:off x="3841194" y="3859476"/>
              <a:ext cx="1169719" cy="308759"/>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E1F5E3C-CB0A-C64A-72BD-6B411EF510FB}"/>
                </a:ext>
              </a:extLst>
            </p:cNvPr>
            <p:cNvSpPr/>
            <p:nvPr/>
          </p:nvSpPr>
          <p:spPr>
            <a:xfrm>
              <a:off x="5393656" y="3544781"/>
              <a:ext cx="1252846" cy="938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C(</a:t>
              </a:r>
              <a:r>
                <a:rPr lang="en-US" altLang="zh-CN" dirty="0" err="1"/>
                <a:t>m,n</a:t>
              </a:r>
              <a:r>
                <a:rPr lang="en-US" altLang="zh-CN" dirty="0"/>
                <a:t>)</a:t>
              </a:r>
              <a:endParaRPr lang="zh-CN" altLang="en-US" dirty="0"/>
            </a:p>
          </p:txBody>
        </p:sp>
        <p:sp>
          <p:nvSpPr>
            <p:cNvPr id="7" name="文本框 6">
              <a:extLst>
                <a:ext uri="{FF2B5EF4-FFF2-40B4-BE49-F238E27FC236}">
                  <a16:creationId xmlns:a16="http://schemas.microsoft.com/office/drawing/2014/main" id="{CB30DF6F-F87A-C2BE-70D5-85204E6A4440}"/>
                </a:ext>
              </a:extLst>
            </p:cNvPr>
            <p:cNvSpPr txBox="1"/>
            <p:nvPr/>
          </p:nvSpPr>
          <p:spPr>
            <a:xfrm>
              <a:off x="1722765" y="3829189"/>
              <a:ext cx="261257" cy="369332"/>
            </a:xfrm>
            <a:prstGeom prst="rect">
              <a:avLst/>
            </a:prstGeom>
            <a:noFill/>
          </p:spPr>
          <p:txBody>
            <a:bodyPr wrap="square" rtlCol="0">
              <a:spAutoFit/>
            </a:bodyPr>
            <a:lstStyle/>
            <a:p>
              <a:r>
                <a:rPr lang="en-US" altLang="zh-CN" dirty="0"/>
                <a:t>x</a:t>
              </a:r>
              <a:endParaRPr lang="zh-CN" altLang="en-US" dirty="0"/>
            </a:p>
          </p:txBody>
        </p:sp>
        <p:sp>
          <p:nvSpPr>
            <p:cNvPr id="8" name="矩形 7">
              <a:extLst>
                <a:ext uri="{FF2B5EF4-FFF2-40B4-BE49-F238E27FC236}">
                  <a16:creationId xmlns:a16="http://schemas.microsoft.com/office/drawing/2014/main" id="{5EB42D9D-050D-25D2-B6C9-3E48EC1C2222}"/>
                </a:ext>
              </a:extLst>
            </p:cNvPr>
            <p:cNvSpPr/>
            <p:nvPr/>
          </p:nvSpPr>
          <p:spPr>
            <a:xfrm>
              <a:off x="300932" y="3544781"/>
              <a:ext cx="1252846" cy="1663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33A7032-F849-7629-9B55-967B9999D6A8}"/>
                </a:ext>
              </a:extLst>
            </p:cNvPr>
            <p:cNvSpPr/>
            <p:nvPr/>
          </p:nvSpPr>
          <p:spPr>
            <a:xfrm rot="5400000">
              <a:off x="1817109" y="3930308"/>
              <a:ext cx="938152" cy="161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F3DD175-78B6-4B5E-880D-78009B6CDF24}"/>
                </a:ext>
              </a:extLst>
            </p:cNvPr>
            <p:cNvSpPr/>
            <p:nvPr/>
          </p:nvSpPr>
          <p:spPr>
            <a:xfrm rot="5400000">
              <a:off x="5389559" y="3545909"/>
              <a:ext cx="169353" cy="16115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720F92E1-0AB3-0DB6-0D31-EC58F685A772}"/>
              </a:ext>
            </a:extLst>
          </p:cNvPr>
          <p:cNvSpPr txBox="1"/>
          <p:nvPr/>
        </p:nvSpPr>
        <p:spPr>
          <a:xfrm>
            <a:off x="7076943" y="3386515"/>
            <a:ext cx="4739005" cy="646331"/>
          </a:xfrm>
          <a:prstGeom prst="rect">
            <a:avLst/>
          </a:prstGeom>
          <a:noFill/>
        </p:spPr>
        <p:txBody>
          <a:bodyPr wrap="square" rtlCol="0">
            <a:spAutoFit/>
          </a:bodyPr>
          <a:lstStyle/>
          <a:p>
            <a:r>
              <a:rPr lang="zh-CN" altLang="en-US" dirty="0"/>
              <a:t>这是一般意义上学习的矩阵相乘意义，似乎有一定的并行性，但是也并不明显</a:t>
            </a:r>
          </a:p>
        </p:txBody>
      </p:sp>
      <p:pic>
        <p:nvPicPr>
          <p:cNvPr id="20" name="图片 19">
            <a:extLst>
              <a:ext uri="{FF2B5EF4-FFF2-40B4-BE49-F238E27FC236}">
                <a16:creationId xmlns:a16="http://schemas.microsoft.com/office/drawing/2014/main" id="{24D0C622-FDF7-D0F1-18A3-23F829B733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32" y="4620596"/>
            <a:ext cx="3101349" cy="1762390"/>
          </a:xfrm>
          <a:prstGeom prst="rect">
            <a:avLst/>
          </a:prstGeom>
        </p:spPr>
      </p:pic>
      <p:sp>
        <p:nvSpPr>
          <p:cNvPr id="21" name="文本框 20">
            <a:extLst>
              <a:ext uri="{FF2B5EF4-FFF2-40B4-BE49-F238E27FC236}">
                <a16:creationId xmlns:a16="http://schemas.microsoft.com/office/drawing/2014/main" id="{A819E086-559B-24AB-5AF8-CD321F0D4BE7}"/>
              </a:ext>
            </a:extLst>
          </p:cNvPr>
          <p:cNvSpPr txBox="1"/>
          <p:nvPr/>
        </p:nvSpPr>
        <p:spPr>
          <a:xfrm>
            <a:off x="3795815" y="4901626"/>
            <a:ext cx="8020133" cy="1477328"/>
          </a:xfrm>
          <a:prstGeom prst="rect">
            <a:avLst/>
          </a:prstGeom>
          <a:noFill/>
        </p:spPr>
        <p:txBody>
          <a:bodyPr wrap="square" rtlCol="0">
            <a:spAutoFit/>
          </a:bodyPr>
          <a:lstStyle/>
          <a:p>
            <a:r>
              <a:rPr lang="zh-CN" altLang="en-US" dirty="0">
                <a:solidFill>
                  <a:schemeClr val="accent6">
                    <a:lumMod val="75000"/>
                  </a:schemeClr>
                </a:solidFill>
              </a:rPr>
              <a:t>这里笔者自行画了一个便于理解的，可以看到，由于</a:t>
            </a:r>
            <a:r>
              <a:rPr lang="en-US" altLang="zh-CN" dirty="0">
                <a:solidFill>
                  <a:schemeClr val="accent6">
                    <a:lumMod val="75000"/>
                  </a:schemeClr>
                </a:solidFill>
              </a:rPr>
              <a:t>A</a:t>
            </a:r>
            <a:r>
              <a:rPr lang="zh-CN" altLang="en-US" dirty="0">
                <a:solidFill>
                  <a:schemeClr val="accent6">
                    <a:lumMod val="75000"/>
                  </a:schemeClr>
                </a:solidFill>
              </a:rPr>
              <a:t>转置与</a:t>
            </a:r>
            <a:r>
              <a:rPr lang="en-US" altLang="zh-CN" dirty="0">
                <a:solidFill>
                  <a:schemeClr val="accent6">
                    <a:lumMod val="75000"/>
                  </a:schemeClr>
                </a:solidFill>
              </a:rPr>
              <a:t>B</a:t>
            </a:r>
            <a:r>
              <a:rPr lang="zh-CN" altLang="en-US" dirty="0">
                <a:solidFill>
                  <a:schemeClr val="accent6">
                    <a:lumMod val="75000"/>
                  </a:schemeClr>
                </a:solidFill>
              </a:rPr>
              <a:t>是有相同维度的，那么可以构造出这么一个长方体模型，它就是两矩阵相乘的整个迭代空间，可以看到，每个单元都是独立并行计算的，如果需要优化，可以从长宽高，对应文中的</a:t>
            </a:r>
            <a:r>
              <a:rPr lang="en-US" altLang="zh-CN" dirty="0">
                <a:solidFill>
                  <a:schemeClr val="accent6">
                    <a:lumMod val="75000"/>
                  </a:schemeClr>
                </a:solidFill>
              </a:rPr>
              <a:t>1D</a:t>
            </a:r>
            <a:r>
              <a:rPr lang="zh-CN" altLang="en-US" dirty="0">
                <a:solidFill>
                  <a:schemeClr val="accent6">
                    <a:lumMod val="75000"/>
                  </a:schemeClr>
                </a:solidFill>
              </a:rPr>
              <a:t>、</a:t>
            </a:r>
            <a:r>
              <a:rPr lang="en-US" altLang="zh-CN" dirty="0">
                <a:solidFill>
                  <a:schemeClr val="accent6">
                    <a:lumMod val="75000"/>
                  </a:schemeClr>
                </a:solidFill>
              </a:rPr>
              <a:t>2D</a:t>
            </a:r>
            <a:r>
              <a:rPr lang="zh-CN" altLang="en-US" dirty="0">
                <a:solidFill>
                  <a:schemeClr val="accent6">
                    <a:lumMod val="75000"/>
                  </a:schemeClr>
                </a:solidFill>
              </a:rPr>
              <a:t>、</a:t>
            </a:r>
            <a:r>
              <a:rPr lang="en-US" altLang="zh-CN" dirty="0">
                <a:solidFill>
                  <a:schemeClr val="accent6">
                    <a:lumMod val="75000"/>
                  </a:schemeClr>
                </a:solidFill>
              </a:rPr>
              <a:t>3D</a:t>
            </a:r>
            <a:r>
              <a:rPr lang="zh-CN" altLang="en-US" dirty="0">
                <a:solidFill>
                  <a:schemeClr val="accent6">
                    <a:lumMod val="75000"/>
                  </a:schemeClr>
                </a:solidFill>
              </a:rPr>
              <a:t>算法进行优化。通常来说，由于</a:t>
            </a:r>
            <a:r>
              <a:rPr lang="en-US" altLang="zh-CN" dirty="0">
                <a:solidFill>
                  <a:schemeClr val="accent6">
                    <a:lumMod val="75000"/>
                  </a:schemeClr>
                </a:solidFill>
              </a:rPr>
              <a:t>A</a:t>
            </a:r>
            <a:r>
              <a:rPr lang="zh-CN" altLang="en-US" dirty="0">
                <a:solidFill>
                  <a:schemeClr val="accent6">
                    <a:lumMod val="75000"/>
                  </a:schemeClr>
                </a:solidFill>
              </a:rPr>
              <a:t>矩阵是稀疏阵，通过</a:t>
            </a:r>
            <a:r>
              <a:rPr lang="en-US" altLang="zh-CN" dirty="0" err="1">
                <a:solidFill>
                  <a:schemeClr val="accent6">
                    <a:lumMod val="75000"/>
                  </a:schemeClr>
                </a:solidFill>
              </a:rPr>
              <a:t>SpMV</a:t>
            </a:r>
            <a:r>
              <a:rPr lang="zh-CN" altLang="en-US" dirty="0">
                <a:solidFill>
                  <a:schemeClr val="accent6">
                    <a:lumMod val="75000"/>
                  </a:schemeClr>
                </a:solidFill>
              </a:rPr>
              <a:t>算法，关于</a:t>
            </a:r>
            <a:r>
              <a:rPr lang="en-US" altLang="zh-CN" dirty="0">
                <a:solidFill>
                  <a:schemeClr val="accent6">
                    <a:lumMod val="75000"/>
                  </a:schemeClr>
                </a:solidFill>
              </a:rPr>
              <a:t>k</a:t>
            </a:r>
            <a:r>
              <a:rPr lang="zh-CN" altLang="en-US" dirty="0">
                <a:solidFill>
                  <a:schemeClr val="accent6">
                    <a:lumMod val="75000"/>
                  </a:schemeClr>
                </a:solidFill>
              </a:rPr>
              <a:t>维和</a:t>
            </a:r>
            <a:r>
              <a:rPr lang="en-US" altLang="zh-CN" dirty="0">
                <a:solidFill>
                  <a:schemeClr val="accent6">
                    <a:lumMod val="75000"/>
                  </a:schemeClr>
                </a:solidFill>
              </a:rPr>
              <a:t>m</a:t>
            </a:r>
            <a:r>
              <a:rPr lang="zh-CN" altLang="en-US" dirty="0">
                <a:solidFill>
                  <a:schemeClr val="accent6">
                    <a:lumMod val="75000"/>
                  </a:schemeClr>
                </a:solidFill>
              </a:rPr>
              <a:t>维的并行优化可能就不易想到。</a:t>
            </a:r>
          </a:p>
        </p:txBody>
      </p:sp>
    </p:spTree>
    <p:custDataLst>
      <p:tags r:id="rId1"/>
    </p:custDataLst>
    <p:extLst>
      <p:ext uri="{BB962C8B-B14F-4D97-AF65-F5344CB8AC3E}">
        <p14:creationId xmlns:p14="http://schemas.microsoft.com/office/powerpoint/2010/main" val="331679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5786199"/>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DESIGN SPACE OF PARALLELIZING </a:t>
            </a:r>
            <a:r>
              <a:rPr lang="en-US" altLang="zh-CN" sz="2800" b="1" dirty="0" err="1"/>
              <a:t>SpMM</a:t>
            </a:r>
            <a:endParaRPr lang="en-US" altLang="zh-CN" sz="2800" b="1" dirty="0"/>
          </a:p>
          <a:p>
            <a:pPr marL="742950" lvl="1" indent="-285750">
              <a:buFont typeface="Wingdings" panose="05000000000000000000" pitchFamily="2" charset="2"/>
              <a:buChar char="p"/>
            </a:pPr>
            <a:r>
              <a:rPr lang="en-US" altLang="zh-CN" b="1" dirty="0"/>
              <a:t>1D Parallelization Schemes for </a:t>
            </a:r>
            <a:r>
              <a:rPr lang="en-US" altLang="zh-CN" b="1" dirty="0" err="1"/>
              <a:t>SpMM</a:t>
            </a:r>
            <a:endParaRPr lang="en-US" altLang="zh-CN" b="1" dirty="0"/>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en-US" altLang="zh-CN" dirty="0" err="1">
                <a:solidFill>
                  <a:schemeClr val="accent1">
                    <a:lumMod val="75000"/>
                  </a:schemeClr>
                </a:solidFill>
              </a:rPr>
              <a:t>Ⅱ.A</a:t>
            </a:r>
            <a:r>
              <a:rPr lang="zh-CN" altLang="en-US" dirty="0">
                <a:solidFill>
                  <a:schemeClr val="accent1">
                    <a:lumMod val="75000"/>
                  </a:schemeClr>
                </a:solidFill>
              </a:rPr>
              <a:t> 分别从</a:t>
            </a:r>
            <a:r>
              <a:rPr lang="en-US" altLang="zh-CN" dirty="0">
                <a:solidFill>
                  <a:schemeClr val="accent1">
                    <a:lumMod val="75000"/>
                  </a:schemeClr>
                </a:solidFill>
              </a:rPr>
              <a:t>m</a:t>
            </a:r>
            <a:r>
              <a:rPr lang="zh-CN" altLang="en-US" dirty="0">
                <a:solidFill>
                  <a:schemeClr val="accent1">
                    <a:lumMod val="75000"/>
                  </a:schemeClr>
                </a:solidFill>
              </a:rPr>
              <a:t>维、</a:t>
            </a:r>
            <a:r>
              <a:rPr lang="en-US" altLang="zh-CN" dirty="0">
                <a:solidFill>
                  <a:schemeClr val="accent1">
                    <a:lumMod val="75000"/>
                  </a:schemeClr>
                </a:solidFill>
              </a:rPr>
              <a:t>k</a:t>
            </a:r>
            <a:r>
              <a:rPr lang="zh-CN" altLang="en-US" dirty="0">
                <a:solidFill>
                  <a:schemeClr val="accent1">
                    <a:lumMod val="75000"/>
                  </a:schemeClr>
                </a:solidFill>
              </a:rPr>
              <a:t>维、</a:t>
            </a:r>
            <a:r>
              <a:rPr lang="en-US" altLang="zh-CN" dirty="0">
                <a:solidFill>
                  <a:schemeClr val="accent1">
                    <a:lumMod val="75000"/>
                  </a:schemeClr>
                </a:solidFill>
              </a:rPr>
              <a:t>n</a:t>
            </a:r>
            <a:r>
              <a:rPr lang="zh-CN" altLang="en-US" dirty="0">
                <a:solidFill>
                  <a:schemeClr val="accent1">
                    <a:lumMod val="75000"/>
                  </a:schemeClr>
                </a:solidFill>
              </a:rPr>
              <a:t>维去解释优化空间，下面分别看这三种情况</a:t>
            </a:r>
            <a:endParaRPr lang="en-US" altLang="zh-CN" dirty="0">
              <a:solidFill>
                <a:schemeClr val="accent1">
                  <a:lumMod val="75000"/>
                </a:schemeClr>
              </a:solidFill>
            </a:endParaRPr>
          </a:p>
          <a:p>
            <a:pPr marL="742950" lvl="1" indent="-285750">
              <a:buFont typeface="Arial" panose="020B0604020202020204" pitchFamily="34" charset="0"/>
              <a:buChar char="•"/>
            </a:pPr>
            <a:r>
              <a:rPr lang="zh-CN" altLang="en-US" dirty="0">
                <a:solidFill>
                  <a:schemeClr val="accent1">
                    <a:lumMod val="75000"/>
                  </a:schemeClr>
                </a:solidFill>
              </a:rPr>
              <a:t>对于</a:t>
            </a:r>
            <a:r>
              <a:rPr lang="en-US" altLang="zh-CN" dirty="0">
                <a:solidFill>
                  <a:schemeClr val="accent1">
                    <a:lumMod val="75000"/>
                  </a:schemeClr>
                </a:solidFill>
              </a:rPr>
              <a:t>m</a:t>
            </a:r>
            <a:r>
              <a:rPr lang="zh-CN" altLang="en-US" dirty="0">
                <a:solidFill>
                  <a:schemeClr val="accent1">
                    <a:lumMod val="75000"/>
                  </a:schemeClr>
                </a:solidFill>
              </a:rPr>
              <a:t>维，</a:t>
            </a:r>
            <a:r>
              <a:rPr lang="en-US" altLang="zh-CN" dirty="0">
                <a:solidFill>
                  <a:schemeClr val="accent1">
                    <a:lumMod val="75000"/>
                  </a:schemeClr>
                </a:solidFill>
              </a:rPr>
              <a:t>m</a:t>
            </a:r>
            <a:r>
              <a:rPr lang="zh-CN" altLang="en-US" dirty="0">
                <a:solidFill>
                  <a:schemeClr val="accent1">
                    <a:lumMod val="75000"/>
                  </a:schemeClr>
                </a:solidFill>
              </a:rPr>
              <a:t>是</a:t>
            </a:r>
            <a:r>
              <a:rPr lang="en-US" altLang="zh-CN" dirty="0">
                <a:solidFill>
                  <a:schemeClr val="accent1">
                    <a:lumMod val="75000"/>
                  </a:schemeClr>
                </a:solidFill>
              </a:rPr>
              <a:t>A</a:t>
            </a:r>
            <a:r>
              <a:rPr lang="zh-CN" altLang="en-US" dirty="0">
                <a:solidFill>
                  <a:schemeClr val="accent1">
                    <a:lumMod val="75000"/>
                  </a:schemeClr>
                </a:solidFill>
              </a:rPr>
              <a:t>矩阵和</a:t>
            </a:r>
            <a:r>
              <a:rPr lang="en-US" altLang="zh-CN" dirty="0">
                <a:solidFill>
                  <a:schemeClr val="accent1">
                    <a:lumMod val="75000"/>
                  </a:schemeClr>
                </a:solidFill>
              </a:rPr>
              <a:t>C</a:t>
            </a:r>
            <a:r>
              <a:rPr lang="zh-CN" altLang="en-US" dirty="0">
                <a:solidFill>
                  <a:schemeClr val="accent1">
                    <a:lumMod val="75000"/>
                  </a:schemeClr>
                </a:solidFill>
              </a:rPr>
              <a:t>矩阵的行维数，所以自然地，</a:t>
            </a:r>
            <a:r>
              <a:rPr lang="en-US" altLang="zh-CN" dirty="0">
                <a:solidFill>
                  <a:schemeClr val="accent1">
                    <a:lumMod val="75000"/>
                  </a:schemeClr>
                </a:solidFill>
              </a:rPr>
              <a:t>A</a:t>
            </a:r>
            <a:r>
              <a:rPr lang="zh-CN" altLang="en-US" dirty="0">
                <a:solidFill>
                  <a:schemeClr val="accent1">
                    <a:lumMod val="75000"/>
                  </a:schemeClr>
                </a:solidFill>
              </a:rPr>
              <a:t>和</a:t>
            </a:r>
            <a:r>
              <a:rPr lang="en-US" altLang="zh-CN" dirty="0">
                <a:solidFill>
                  <a:schemeClr val="accent1">
                    <a:lumMod val="75000"/>
                  </a:schemeClr>
                </a:solidFill>
              </a:rPr>
              <a:t>C</a:t>
            </a:r>
            <a:r>
              <a:rPr lang="zh-CN" altLang="en-US" dirty="0">
                <a:solidFill>
                  <a:schemeClr val="accent1">
                    <a:lumMod val="75000"/>
                  </a:schemeClr>
                </a:solidFill>
              </a:rPr>
              <a:t>的</a:t>
            </a:r>
            <a:r>
              <a:rPr lang="zh-CN" altLang="en-US" b="1" dirty="0">
                <a:solidFill>
                  <a:schemeClr val="accent1">
                    <a:lumMod val="75000"/>
                  </a:schemeClr>
                </a:solidFill>
              </a:rPr>
              <a:t>行一致分区</a:t>
            </a:r>
            <a:r>
              <a:rPr lang="zh-CN" altLang="en-US" dirty="0">
                <a:solidFill>
                  <a:schemeClr val="accent1">
                    <a:lumMod val="75000"/>
                  </a:schemeClr>
                </a:solidFill>
              </a:rPr>
              <a:t>并</a:t>
            </a:r>
            <a:r>
              <a:rPr lang="zh-CN" altLang="en-US" b="1" dirty="0">
                <a:solidFill>
                  <a:schemeClr val="accent1">
                    <a:lumMod val="75000"/>
                  </a:schemeClr>
                </a:solidFill>
              </a:rPr>
              <a:t>分配给不同的进程</a:t>
            </a:r>
            <a:r>
              <a:rPr lang="zh-CN" altLang="en-US" dirty="0">
                <a:solidFill>
                  <a:schemeClr val="accent1">
                    <a:lumMod val="75000"/>
                  </a:schemeClr>
                </a:solidFill>
              </a:rPr>
              <a:t>。通过矩阵运算可以理解，</a:t>
            </a:r>
            <a:r>
              <a:rPr lang="en-US" altLang="zh-CN" dirty="0">
                <a:solidFill>
                  <a:schemeClr val="accent1">
                    <a:lumMod val="75000"/>
                  </a:schemeClr>
                </a:solidFill>
              </a:rPr>
              <a:t>C</a:t>
            </a:r>
            <a:r>
              <a:rPr lang="zh-CN" altLang="en-US" dirty="0">
                <a:solidFill>
                  <a:schemeClr val="accent1">
                    <a:lumMod val="75000"/>
                  </a:schemeClr>
                </a:solidFill>
              </a:rPr>
              <a:t>的行计算的过程中需要</a:t>
            </a:r>
            <a:r>
              <a:rPr lang="en-US" altLang="zh-CN" dirty="0">
                <a:solidFill>
                  <a:schemeClr val="accent1">
                    <a:lumMod val="75000"/>
                  </a:schemeClr>
                </a:solidFill>
              </a:rPr>
              <a:t>B</a:t>
            </a:r>
            <a:r>
              <a:rPr lang="zh-CN" altLang="en-US" dirty="0">
                <a:solidFill>
                  <a:schemeClr val="accent1">
                    <a:lumMod val="75000"/>
                  </a:schemeClr>
                </a:solidFill>
              </a:rPr>
              <a:t>列的横向移动，所以每个进程需要为其本地</a:t>
            </a:r>
            <a:r>
              <a:rPr lang="en-US" altLang="zh-CN" dirty="0" err="1">
                <a:solidFill>
                  <a:schemeClr val="accent1">
                    <a:lumMod val="75000"/>
                  </a:schemeClr>
                </a:solidFill>
              </a:rPr>
              <a:t>SpMM</a:t>
            </a:r>
            <a:r>
              <a:rPr lang="zh-CN" altLang="en-US" dirty="0">
                <a:solidFill>
                  <a:schemeClr val="accent1">
                    <a:lumMod val="75000"/>
                  </a:schemeClr>
                </a:solidFill>
              </a:rPr>
              <a:t>计算收集</a:t>
            </a:r>
            <a:r>
              <a:rPr lang="en-US" altLang="zh-CN" dirty="0">
                <a:solidFill>
                  <a:schemeClr val="accent1">
                    <a:lumMod val="75000"/>
                  </a:schemeClr>
                </a:solidFill>
              </a:rPr>
              <a:t>B</a:t>
            </a:r>
            <a:r>
              <a:rPr lang="zh-CN" altLang="en-US" dirty="0">
                <a:solidFill>
                  <a:schemeClr val="accent1">
                    <a:lumMod val="75000"/>
                  </a:schemeClr>
                </a:solidFill>
              </a:rPr>
              <a:t>矩阵行的一部分。但是</a:t>
            </a:r>
            <a:r>
              <a:rPr lang="zh-CN" altLang="en-US" b="1" dirty="0">
                <a:solidFill>
                  <a:schemeClr val="accent1">
                    <a:lumMod val="75000"/>
                  </a:schemeClr>
                </a:solidFill>
              </a:rPr>
              <a:t>并没有产生额外计算</a:t>
            </a:r>
            <a:r>
              <a:rPr lang="zh-CN" altLang="en-US" dirty="0">
                <a:solidFill>
                  <a:schemeClr val="accent1">
                    <a:lumMod val="75000"/>
                  </a:schemeClr>
                </a:solidFill>
              </a:rPr>
              <a:t>。</a:t>
            </a:r>
            <a:endParaRPr lang="en-US" altLang="zh-CN" dirty="0">
              <a:solidFill>
                <a:schemeClr val="accent1">
                  <a:lumMod val="75000"/>
                </a:schemeClr>
              </a:solidFill>
            </a:endParaRPr>
          </a:p>
          <a:p>
            <a:pPr lvl="1"/>
            <a:r>
              <a:rPr lang="zh-CN" altLang="en-US" dirty="0">
                <a:solidFill>
                  <a:schemeClr val="accent6"/>
                </a:solidFill>
              </a:rPr>
              <a:t>对于</a:t>
            </a:r>
            <a:r>
              <a:rPr lang="en-US" altLang="zh-CN" dirty="0">
                <a:solidFill>
                  <a:schemeClr val="accent6"/>
                </a:solidFill>
              </a:rPr>
              <a:t>m</a:t>
            </a:r>
            <a:r>
              <a:rPr lang="zh-CN" altLang="en-US" dirty="0">
                <a:solidFill>
                  <a:schemeClr val="accent6"/>
                </a:solidFill>
              </a:rPr>
              <a:t>轴优化，想象一下相当于对</a:t>
            </a:r>
            <a:r>
              <a:rPr lang="en-US" altLang="zh-CN" dirty="0">
                <a:solidFill>
                  <a:schemeClr val="accent6"/>
                </a:solidFill>
              </a:rPr>
              <a:t>A</a:t>
            </a:r>
            <a:r>
              <a:rPr lang="zh-CN" altLang="en-US" dirty="0">
                <a:solidFill>
                  <a:schemeClr val="accent6"/>
                </a:solidFill>
              </a:rPr>
              <a:t>‘做分割，在长方体图上其实就是对左侧斜面进行竖切，那么转置回来，对应部分是将</a:t>
            </a:r>
            <a:r>
              <a:rPr lang="en-US" altLang="zh-CN" dirty="0">
                <a:solidFill>
                  <a:schemeClr val="accent6"/>
                </a:solidFill>
              </a:rPr>
              <a:t>B</a:t>
            </a:r>
            <a:r>
              <a:rPr lang="zh-CN" altLang="en-US" dirty="0">
                <a:solidFill>
                  <a:schemeClr val="accent6"/>
                </a:solidFill>
              </a:rPr>
              <a:t>横切几刀，也就是进程需要存储</a:t>
            </a:r>
            <a:r>
              <a:rPr lang="en-US" altLang="zh-CN" dirty="0">
                <a:solidFill>
                  <a:schemeClr val="accent6"/>
                </a:solidFill>
              </a:rPr>
              <a:t>B</a:t>
            </a:r>
            <a:r>
              <a:rPr lang="zh-CN" altLang="en-US" dirty="0">
                <a:solidFill>
                  <a:schemeClr val="accent6"/>
                </a:solidFill>
              </a:rPr>
              <a:t>矩阵的行的一部分，后面同样这样理解</a:t>
            </a:r>
            <a:r>
              <a:rPr lang="en-US" altLang="zh-CN" dirty="0">
                <a:solidFill>
                  <a:schemeClr val="accent6"/>
                </a:solidFill>
              </a:rPr>
              <a:t>(introduction</a:t>
            </a:r>
            <a:r>
              <a:rPr lang="zh-CN" altLang="en-US" dirty="0">
                <a:solidFill>
                  <a:schemeClr val="accent6"/>
                </a:solidFill>
              </a:rPr>
              <a:t>图</a:t>
            </a:r>
            <a:r>
              <a:rPr lang="en-US" altLang="zh-CN" dirty="0">
                <a:solidFill>
                  <a:schemeClr val="accent6"/>
                </a:solidFill>
              </a:rPr>
              <a:t>a)</a:t>
            </a:r>
          </a:p>
          <a:p>
            <a:pPr lvl="1"/>
            <a:r>
              <a:rPr lang="en-US" altLang="zh-CN" dirty="0"/>
              <a:t>Each process needs to gather a portion of B matrix rows for its local </a:t>
            </a:r>
            <a:r>
              <a:rPr lang="en-US" altLang="zh-CN" dirty="0" err="1"/>
              <a:t>SpMM</a:t>
            </a:r>
            <a:r>
              <a:rPr lang="en-US" altLang="zh-CN" dirty="0"/>
              <a:t> calculation, with no additional communication required.</a:t>
            </a:r>
          </a:p>
          <a:p>
            <a:pPr marL="742950" lvl="1" indent="-285750">
              <a:buFont typeface="Arial" panose="020B0604020202020204" pitchFamily="34" charset="0"/>
              <a:buChar char="•"/>
            </a:pPr>
            <a:r>
              <a:rPr lang="zh-CN" altLang="en-US" dirty="0">
                <a:solidFill>
                  <a:schemeClr val="accent1"/>
                </a:solidFill>
              </a:rPr>
              <a:t>对于</a:t>
            </a:r>
            <a:r>
              <a:rPr lang="en-US" altLang="zh-CN" dirty="0">
                <a:solidFill>
                  <a:schemeClr val="accent1"/>
                </a:solidFill>
              </a:rPr>
              <a:t>k</a:t>
            </a:r>
            <a:r>
              <a:rPr lang="zh-CN" altLang="en-US" dirty="0">
                <a:solidFill>
                  <a:schemeClr val="accent1"/>
                </a:solidFill>
              </a:rPr>
              <a:t>维，同理于</a:t>
            </a:r>
            <a:r>
              <a:rPr lang="en-US" altLang="zh-CN" dirty="0">
                <a:solidFill>
                  <a:schemeClr val="accent1"/>
                </a:solidFill>
              </a:rPr>
              <a:t>m</a:t>
            </a:r>
            <a:r>
              <a:rPr lang="zh-CN" altLang="en-US" dirty="0">
                <a:solidFill>
                  <a:schemeClr val="accent1"/>
                </a:solidFill>
              </a:rPr>
              <a:t>维，只不过需要注意的是，</a:t>
            </a:r>
            <a:r>
              <a:rPr lang="en-US" altLang="zh-CN" dirty="0">
                <a:solidFill>
                  <a:schemeClr val="accent1"/>
                </a:solidFill>
              </a:rPr>
              <a:t>B</a:t>
            </a:r>
            <a:r>
              <a:rPr lang="zh-CN" altLang="en-US" dirty="0">
                <a:solidFill>
                  <a:schemeClr val="accent1"/>
                </a:solidFill>
              </a:rPr>
              <a:t>矩阵是稠密矩阵，而</a:t>
            </a:r>
            <a:r>
              <a:rPr lang="en-US" altLang="zh-CN" dirty="0">
                <a:solidFill>
                  <a:schemeClr val="accent1"/>
                </a:solidFill>
              </a:rPr>
              <a:t>A</a:t>
            </a:r>
            <a:r>
              <a:rPr lang="zh-CN" altLang="en-US" dirty="0">
                <a:solidFill>
                  <a:schemeClr val="accent1"/>
                </a:solidFill>
              </a:rPr>
              <a:t>矩阵是稀疏阵，因此为了平衡工作量，</a:t>
            </a:r>
            <a:r>
              <a:rPr lang="en-US" altLang="zh-CN" dirty="0">
                <a:solidFill>
                  <a:schemeClr val="accent1"/>
                </a:solidFill>
              </a:rPr>
              <a:t>m</a:t>
            </a:r>
            <a:r>
              <a:rPr lang="zh-CN" altLang="en-US" dirty="0">
                <a:solidFill>
                  <a:schemeClr val="accent1"/>
                </a:solidFill>
              </a:rPr>
              <a:t>维优化中每个进程分配到的</a:t>
            </a:r>
            <a:r>
              <a:rPr lang="en-US" altLang="zh-CN" dirty="0">
                <a:solidFill>
                  <a:schemeClr val="accent1"/>
                </a:solidFill>
              </a:rPr>
              <a:t>A</a:t>
            </a:r>
            <a:r>
              <a:rPr lang="zh-CN" altLang="en-US" dirty="0">
                <a:solidFill>
                  <a:schemeClr val="accent1"/>
                </a:solidFill>
              </a:rPr>
              <a:t>行所包含的非零数量应大致相同，这是平衡算法可以做到的。</a:t>
            </a:r>
            <a:endParaRPr lang="en-US" altLang="zh-CN" dirty="0">
              <a:solidFill>
                <a:schemeClr val="accent1"/>
              </a:solidFill>
            </a:endParaRPr>
          </a:p>
          <a:p>
            <a:pPr lvl="1"/>
            <a:r>
              <a:rPr lang="en-US" altLang="zh-CN" dirty="0"/>
              <a:t>To balance the computational workload, the rows of A owned by each process in the m-parallelization should contain </a:t>
            </a:r>
            <a:r>
              <a:rPr lang="en-US" altLang="zh-CN" b="1" dirty="0"/>
              <a:t>approximately the same number of non-zeros</a:t>
            </a:r>
            <a:r>
              <a:rPr lang="en-US" altLang="zh-CN" dirty="0"/>
              <a:t>.</a:t>
            </a:r>
          </a:p>
          <a:p>
            <a:pPr lvl="1"/>
            <a:r>
              <a:rPr lang="en-US" altLang="zh-CN" dirty="0"/>
              <a:t>Similarly, a dual discussion holds for the k-parallelization.</a:t>
            </a:r>
          </a:p>
          <a:p>
            <a:pPr marL="742950" lvl="1" indent="-285750">
              <a:buFont typeface="Arial" panose="020B0604020202020204" pitchFamily="34" charset="0"/>
              <a:buChar char="•"/>
            </a:pPr>
            <a:r>
              <a:rPr lang="zh-CN" altLang="en-US" dirty="0">
                <a:solidFill>
                  <a:schemeClr val="accent1"/>
                </a:solidFill>
              </a:rPr>
              <a:t>对于</a:t>
            </a:r>
            <a:r>
              <a:rPr lang="en-US" altLang="zh-CN" dirty="0">
                <a:solidFill>
                  <a:schemeClr val="accent1"/>
                </a:solidFill>
              </a:rPr>
              <a:t>n</a:t>
            </a:r>
            <a:r>
              <a:rPr lang="zh-CN" altLang="en-US" dirty="0">
                <a:solidFill>
                  <a:schemeClr val="accent1"/>
                </a:solidFill>
              </a:rPr>
              <a:t>维，实际上是对</a:t>
            </a:r>
            <a:r>
              <a:rPr lang="en-US" altLang="zh-CN" dirty="0">
                <a:solidFill>
                  <a:schemeClr val="accent1"/>
                </a:solidFill>
              </a:rPr>
              <a:t>C</a:t>
            </a:r>
            <a:r>
              <a:rPr lang="zh-CN" altLang="en-US" dirty="0">
                <a:solidFill>
                  <a:schemeClr val="accent1"/>
                </a:solidFill>
              </a:rPr>
              <a:t>和</a:t>
            </a:r>
            <a:r>
              <a:rPr lang="en-US" altLang="zh-CN" dirty="0">
                <a:solidFill>
                  <a:schemeClr val="accent1"/>
                </a:solidFill>
              </a:rPr>
              <a:t>B</a:t>
            </a:r>
            <a:r>
              <a:rPr lang="zh-CN" altLang="en-US" dirty="0">
                <a:solidFill>
                  <a:schemeClr val="accent1"/>
                </a:solidFill>
              </a:rPr>
              <a:t>做列分块，容易理解本质上就是将</a:t>
            </a:r>
            <a:r>
              <a:rPr lang="en-US" altLang="zh-CN" dirty="0" err="1">
                <a:solidFill>
                  <a:schemeClr val="accent1"/>
                </a:solidFill>
              </a:rPr>
              <a:t>SpMM</a:t>
            </a:r>
            <a:r>
              <a:rPr lang="zh-CN" altLang="en-US" dirty="0">
                <a:solidFill>
                  <a:schemeClr val="accent1"/>
                </a:solidFill>
              </a:rPr>
              <a:t>分成多个</a:t>
            </a:r>
            <a:r>
              <a:rPr lang="en-US" altLang="zh-CN" dirty="0" err="1">
                <a:solidFill>
                  <a:schemeClr val="accent1"/>
                </a:solidFill>
              </a:rPr>
              <a:t>SpMV</a:t>
            </a:r>
            <a:r>
              <a:rPr lang="zh-CN" altLang="en-US" dirty="0">
                <a:solidFill>
                  <a:schemeClr val="accent1"/>
                </a:solidFill>
              </a:rPr>
              <a:t>的多个子任务，与前两个方法不同是，</a:t>
            </a:r>
            <a:r>
              <a:rPr lang="zh-CN" altLang="en-US" b="1" dirty="0">
                <a:solidFill>
                  <a:schemeClr val="accent1"/>
                </a:solidFill>
              </a:rPr>
              <a:t>进程之间复制</a:t>
            </a:r>
            <a:r>
              <a:rPr lang="en-US" altLang="zh-CN" b="1" dirty="0">
                <a:solidFill>
                  <a:schemeClr val="accent1"/>
                </a:solidFill>
              </a:rPr>
              <a:t>A</a:t>
            </a:r>
            <a:r>
              <a:rPr lang="zh-CN" altLang="en-US" b="1" dirty="0">
                <a:solidFill>
                  <a:schemeClr val="accent1"/>
                </a:solidFill>
              </a:rPr>
              <a:t>涉及到了通信</a:t>
            </a:r>
            <a:r>
              <a:rPr lang="zh-CN" altLang="en-US" dirty="0">
                <a:solidFill>
                  <a:schemeClr val="accent1"/>
                </a:solidFill>
              </a:rPr>
              <a:t>。</a:t>
            </a:r>
          </a:p>
          <a:p>
            <a:pPr lvl="1"/>
            <a:r>
              <a:rPr lang="en-US" altLang="zh-CN" dirty="0"/>
              <a:t>The only required communication involves </a:t>
            </a:r>
            <a:r>
              <a:rPr lang="en-US" altLang="zh-CN" b="1" dirty="0"/>
              <a:t>replicating A</a:t>
            </a:r>
            <a:r>
              <a:rPr lang="en-US" altLang="zh-CN" dirty="0"/>
              <a:t> between processes.</a:t>
            </a:r>
          </a:p>
          <a:p>
            <a:pPr lvl="1"/>
            <a:r>
              <a:rPr lang="zh-CN" altLang="en-US" dirty="0">
                <a:solidFill>
                  <a:schemeClr val="accent6"/>
                </a:solidFill>
              </a:rPr>
              <a:t>其实就是</a:t>
            </a:r>
            <a:r>
              <a:rPr lang="en-US" altLang="zh-CN" dirty="0">
                <a:solidFill>
                  <a:schemeClr val="accent6"/>
                </a:solidFill>
              </a:rPr>
              <a:t>introduction</a:t>
            </a:r>
            <a:r>
              <a:rPr lang="zh-CN" altLang="en-US" dirty="0">
                <a:solidFill>
                  <a:schemeClr val="accent6"/>
                </a:solidFill>
              </a:rPr>
              <a:t>中的图</a:t>
            </a:r>
            <a:r>
              <a:rPr lang="en-US" altLang="zh-CN" dirty="0">
                <a:solidFill>
                  <a:schemeClr val="accent6"/>
                </a:solidFill>
              </a:rPr>
              <a:t>b</a:t>
            </a:r>
          </a:p>
        </p:txBody>
      </p:sp>
    </p:spTree>
    <p:custDataLst>
      <p:tags r:id="rId1"/>
    </p:custDataLst>
    <p:extLst>
      <p:ext uri="{BB962C8B-B14F-4D97-AF65-F5344CB8AC3E}">
        <p14:creationId xmlns:p14="http://schemas.microsoft.com/office/powerpoint/2010/main" val="274251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4124206"/>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DESIGN SPACE OF PARALLELIZING </a:t>
            </a:r>
            <a:r>
              <a:rPr lang="en-US" altLang="zh-CN" sz="2800" b="1" dirty="0" err="1"/>
              <a:t>SpMM</a:t>
            </a:r>
            <a:endParaRPr lang="en-US" altLang="zh-CN" sz="2800" b="1" dirty="0"/>
          </a:p>
          <a:p>
            <a:pPr marL="742950" lvl="1" indent="-285750">
              <a:buFont typeface="Wingdings" panose="05000000000000000000" pitchFamily="2" charset="2"/>
              <a:buChar char="p"/>
            </a:pPr>
            <a:r>
              <a:rPr lang="en-US" altLang="zh-CN" b="1" dirty="0"/>
              <a:t>2D and 3D Parallelization Schemes for </a:t>
            </a:r>
            <a:r>
              <a:rPr lang="en-US" altLang="zh-CN" b="1" dirty="0" err="1"/>
              <a:t>SpMM</a:t>
            </a:r>
            <a:endParaRPr lang="en-US" altLang="zh-CN" b="1" dirty="0"/>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en-US" altLang="zh-CN" dirty="0" err="1">
                <a:solidFill>
                  <a:schemeClr val="accent1">
                    <a:lumMod val="75000"/>
                  </a:schemeClr>
                </a:solidFill>
              </a:rPr>
              <a:t>Ⅱ.B</a:t>
            </a:r>
            <a:r>
              <a:rPr lang="en-US" altLang="zh-CN" dirty="0">
                <a:solidFill>
                  <a:schemeClr val="accent1">
                    <a:lumMod val="75000"/>
                  </a:schemeClr>
                </a:solidFill>
              </a:rPr>
              <a:t> </a:t>
            </a:r>
            <a:r>
              <a:rPr lang="zh-CN" altLang="en-US" dirty="0">
                <a:solidFill>
                  <a:schemeClr val="accent1">
                    <a:lumMod val="75000"/>
                  </a:schemeClr>
                </a:solidFill>
              </a:rPr>
              <a:t>中第一段做出一些字符约定，</a:t>
            </a:r>
            <a:r>
              <a:rPr lang="en-US" altLang="zh-CN" dirty="0" err="1">
                <a:solidFill>
                  <a:schemeClr val="accent1">
                    <a:lumMod val="75000"/>
                  </a:schemeClr>
                </a:solidFill>
              </a:rPr>
              <a:t>P_i</a:t>
            </a:r>
            <a:r>
              <a:rPr lang="en-US" altLang="zh-CN" dirty="0">
                <a:solidFill>
                  <a:schemeClr val="accent1">
                    <a:lumMod val="75000"/>
                  </a:schemeClr>
                </a:solidFill>
              </a:rPr>
              <a:t> </a:t>
            </a:r>
            <a:r>
              <a:rPr lang="zh-CN" altLang="en-US" dirty="0">
                <a:solidFill>
                  <a:schemeClr val="accent1">
                    <a:lumMod val="75000"/>
                  </a:schemeClr>
                </a:solidFill>
              </a:rPr>
              <a:t>代表第</a:t>
            </a:r>
            <a:r>
              <a:rPr lang="en-US" altLang="zh-CN" dirty="0" err="1">
                <a:solidFill>
                  <a:schemeClr val="accent1">
                    <a:lumMod val="75000"/>
                  </a:schemeClr>
                </a:solidFill>
              </a:rPr>
              <a:t>i</a:t>
            </a:r>
            <a:r>
              <a:rPr lang="zh-CN" altLang="en-US" dirty="0">
                <a:solidFill>
                  <a:schemeClr val="accent1">
                    <a:lumMod val="75000"/>
                  </a:schemeClr>
                </a:solidFill>
              </a:rPr>
              <a:t>个维度上获得分配的线程，且 </a:t>
            </a:r>
            <a:r>
              <a:rPr lang="en-US" altLang="zh-CN" dirty="0" err="1">
                <a:solidFill>
                  <a:schemeClr val="accent1">
                    <a:lumMod val="75000"/>
                  </a:schemeClr>
                </a:solidFill>
              </a:rPr>
              <a:t>P_i</a:t>
            </a:r>
            <a:r>
              <a:rPr lang="en-US" altLang="zh-CN" dirty="0">
                <a:solidFill>
                  <a:schemeClr val="accent1">
                    <a:lumMod val="75000"/>
                  </a:schemeClr>
                </a:solidFill>
              </a:rPr>
              <a:t> </a:t>
            </a:r>
            <a:r>
              <a:rPr lang="zh-CN" altLang="en-US" dirty="0">
                <a:solidFill>
                  <a:schemeClr val="accent1">
                    <a:lumMod val="75000"/>
                  </a:schemeClr>
                </a:solidFill>
              </a:rPr>
              <a:t>≥ </a:t>
            </a:r>
            <a:r>
              <a:rPr lang="en-US" altLang="zh-CN" dirty="0">
                <a:solidFill>
                  <a:schemeClr val="accent1">
                    <a:lumMod val="75000"/>
                  </a:schemeClr>
                </a:solidFill>
              </a:rPr>
              <a:t>1</a:t>
            </a:r>
            <a:r>
              <a:rPr lang="zh-CN" altLang="en-US" dirty="0">
                <a:solidFill>
                  <a:schemeClr val="accent1">
                    <a:lumMod val="75000"/>
                  </a:schemeClr>
                </a:solidFill>
              </a:rPr>
              <a:t>，那么</a:t>
            </a:r>
            <a:r>
              <a:rPr lang="en-US" altLang="zh-CN" dirty="0">
                <a:solidFill>
                  <a:schemeClr val="accent1">
                    <a:lumMod val="75000"/>
                  </a:schemeClr>
                </a:solidFill>
              </a:rPr>
              <a:t>2D</a:t>
            </a:r>
            <a:r>
              <a:rPr lang="zh-CN" altLang="en-US" dirty="0">
                <a:solidFill>
                  <a:schemeClr val="accent1">
                    <a:lumMod val="75000"/>
                  </a:schemeClr>
                </a:solidFill>
              </a:rPr>
              <a:t>以及</a:t>
            </a:r>
            <a:r>
              <a:rPr lang="en-US" altLang="zh-CN" dirty="0">
                <a:solidFill>
                  <a:schemeClr val="accent1">
                    <a:lumMod val="75000"/>
                  </a:schemeClr>
                </a:solidFill>
              </a:rPr>
              <a:t>3D</a:t>
            </a:r>
            <a:r>
              <a:rPr lang="zh-CN" altLang="en-US" dirty="0">
                <a:solidFill>
                  <a:schemeClr val="accent1">
                    <a:lumMod val="75000"/>
                  </a:schemeClr>
                </a:solidFill>
              </a:rPr>
              <a:t>的优化则由</a:t>
            </a:r>
            <a:r>
              <a:rPr lang="en-US" altLang="zh-CN" dirty="0" err="1">
                <a:solidFill>
                  <a:schemeClr val="accent1">
                    <a:lumMod val="75000"/>
                  </a:schemeClr>
                </a:solidFill>
              </a:rPr>
              <a:t>P_m</a:t>
            </a:r>
            <a:r>
              <a:rPr lang="zh-CN" altLang="en-US" dirty="0">
                <a:solidFill>
                  <a:schemeClr val="accent1">
                    <a:lumMod val="75000"/>
                  </a:schemeClr>
                </a:solidFill>
              </a:rPr>
              <a:t>、</a:t>
            </a:r>
            <a:r>
              <a:rPr lang="en-US" altLang="zh-CN" dirty="0" err="1">
                <a:solidFill>
                  <a:schemeClr val="accent1">
                    <a:lumMod val="75000"/>
                  </a:schemeClr>
                </a:solidFill>
              </a:rPr>
              <a:t>P_n</a:t>
            </a:r>
            <a:r>
              <a:rPr lang="zh-CN" altLang="en-US" dirty="0">
                <a:solidFill>
                  <a:schemeClr val="accent1">
                    <a:lumMod val="75000"/>
                  </a:schemeClr>
                </a:solidFill>
              </a:rPr>
              <a:t>、</a:t>
            </a:r>
            <a:r>
              <a:rPr lang="en-US" altLang="zh-CN" dirty="0" err="1">
                <a:solidFill>
                  <a:schemeClr val="accent1">
                    <a:lumMod val="75000"/>
                  </a:schemeClr>
                </a:solidFill>
              </a:rPr>
              <a:t>P_k</a:t>
            </a:r>
            <a:r>
              <a:rPr lang="zh-CN" altLang="en-US" dirty="0">
                <a:solidFill>
                  <a:schemeClr val="accent1">
                    <a:lumMod val="75000"/>
                  </a:schemeClr>
                </a:solidFill>
              </a:rPr>
              <a:t>组合优化而来（一维优化是</a:t>
            </a:r>
            <a:r>
              <a:rPr lang="zh-CN" altLang="en-US" b="1" dirty="0">
                <a:solidFill>
                  <a:schemeClr val="accent1">
                    <a:lumMod val="75000"/>
                  </a:schemeClr>
                </a:solidFill>
              </a:rPr>
              <a:t>各自独立的</a:t>
            </a:r>
            <a:r>
              <a:rPr lang="zh-CN" altLang="en-US" dirty="0">
                <a:solidFill>
                  <a:schemeClr val="accent1">
                    <a:lumMod val="75000"/>
                  </a:schemeClr>
                </a:solidFill>
              </a:rPr>
              <a:t>）</a:t>
            </a:r>
            <a:endParaRPr lang="en-US" altLang="zh-CN" dirty="0">
              <a:solidFill>
                <a:schemeClr val="accent1">
                  <a:lumMod val="75000"/>
                </a:schemeClr>
              </a:solidFill>
            </a:endParaRPr>
          </a:p>
          <a:p>
            <a:pPr lvl="1"/>
            <a:r>
              <a:rPr lang="en-US" altLang="zh-CN" dirty="0"/>
              <a:t>This 3D process grid results from combining a pm-way m-parallelization, a </a:t>
            </a:r>
            <a:r>
              <a:rPr lang="en-US" altLang="zh-CN" dirty="0" err="1"/>
              <a:t>pn</a:t>
            </a:r>
            <a:r>
              <a:rPr lang="en-US" altLang="zh-CN" dirty="0"/>
              <a:t> way n-parallelization, and a pk way k-parallelization.</a:t>
            </a:r>
          </a:p>
          <a:p>
            <a:pPr marL="285750" indent="-285750">
              <a:buFont typeface="Arial" panose="020B0604020202020204" pitchFamily="34" charset="0"/>
              <a:buChar char="•"/>
            </a:pPr>
            <a:r>
              <a:rPr lang="zh-CN" altLang="en-US" dirty="0">
                <a:solidFill>
                  <a:schemeClr val="accent1"/>
                </a:solidFill>
              </a:rPr>
              <a:t>第二段、第三段说明了二维情况下的组合优化</a:t>
            </a: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对于 </a:t>
            </a:r>
            <a:r>
              <a:rPr lang="en-US" altLang="zh-CN" dirty="0" err="1">
                <a:solidFill>
                  <a:schemeClr val="accent1"/>
                </a:solidFill>
              </a:rPr>
              <a:t>mn</a:t>
            </a:r>
            <a:r>
              <a:rPr lang="en-US" altLang="zh-CN" dirty="0">
                <a:solidFill>
                  <a:schemeClr val="accent1"/>
                </a:solidFill>
              </a:rPr>
              <a:t> </a:t>
            </a:r>
            <a:r>
              <a:rPr lang="zh-CN" altLang="en-US" dirty="0">
                <a:solidFill>
                  <a:schemeClr val="accent1"/>
                </a:solidFill>
              </a:rPr>
              <a:t>组合，</a:t>
            </a:r>
            <a:r>
              <a:rPr lang="en-US" altLang="zh-CN" dirty="0">
                <a:solidFill>
                  <a:schemeClr val="accent1"/>
                </a:solidFill>
              </a:rPr>
              <a:t>m</a:t>
            </a:r>
            <a:r>
              <a:rPr lang="zh-CN" altLang="en-US" dirty="0">
                <a:solidFill>
                  <a:schemeClr val="accent1"/>
                </a:solidFill>
              </a:rPr>
              <a:t>考虑</a:t>
            </a:r>
            <a:r>
              <a:rPr lang="en-US" altLang="zh-CN" dirty="0">
                <a:solidFill>
                  <a:schemeClr val="accent1"/>
                </a:solidFill>
              </a:rPr>
              <a:t>A</a:t>
            </a:r>
            <a:r>
              <a:rPr lang="zh-CN" altLang="en-US" dirty="0">
                <a:solidFill>
                  <a:schemeClr val="accent1"/>
                </a:solidFill>
              </a:rPr>
              <a:t>的一维行分块，</a:t>
            </a:r>
            <a:r>
              <a:rPr lang="en-US" altLang="zh-CN" dirty="0">
                <a:solidFill>
                  <a:schemeClr val="accent1"/>
                </a:solidFill>
              </a:rPr>
              <a:t>n</a:t>
            </a:r>
            <a:r>
              <a:rPr lang="zh-CN" altLang="en-US" dirty="0">
                <a:solidFill>
                  <a:schemeClr val="accent1"/>
                </a:solidFill>
              </a:rPr>
              <a:t>考虑</a:t>
            </a:r>
            <a:r>
              <a:rPr lang="en-US" altLang="zh-CN" dirty="0">
                <a:solidFill>
                  <a:schemeClr val="accent1"/>
                </a:solidFill>
              </a:rPr>
              <a:t>B</a:t>
            </a:r>
            <a:r>
              <a:rPr lang="zh-CN" altLang="en-US" dirty="0">
                <a:solidFill>
                  <a:schemeClr val="accent1"/>
                </a:solidFill>
              </a:rPr>
              <a:t>的一维列分块，二者是</a:t>
            </a:r>
            <a:r>
              <a:rPr lang="zh-CN" altLang="en-US" b="1" dirty="0">
                <a:solidFill>
                  <a:schemeClr val="accent1"/>
                </a:solidFill>
              </a:rPr>
              <a:t>独立的</a:t>
            </a:r>
            <a:r>
              <a:rPr lang="zh-CN" altLang="en-US" dirty="0">
                <a:solidFill>
                  <a:schemeClr val="accent1"/>
                </a:solidFill>
              </a:rPr>
              <a:t>，因此可以直接做组合</a:t>
            </a: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同样地，对于</a:t>
            </a:r>
            <a:r>
              <a:rPr lang="en-US" altLang="zh-CN" dirty="0" err="1">
                <a:solidFill>
                  <a:schemeClr val="accent1"/>
                </a:solidFill>
              </a:rPr>
              <a:t>kn</a:t>
            </a:r>
            <a:r>
              <a:rPr lang="zh-CN" altLang="en-US" dirty="0">
                <a:solidFill>
                  <a:schemeClr val="accent1"/>
                </a:solidFill>
              </a:rPr>
              <a:t>组合，将</a:t>
            </a:r>
            <a:r>
              <a:rPr lang="en-US" altLang="zh-CN" dirty="0">
                <a:solidFill>
                  <a:schemeClr val="accent1"/>
                </a:solidFill>
              </a:rPr>
              <a:t>b</a:t>
            </a:r>
            <a:r>
              <a:rPr lang="zh-CN" altLang="en-US" dirty="0">
                <a:solidFill>
                  <a:schemeClr val="accent1"/>
                </a:solidFill>
              </a:rPr>
              <a:t>行列分块，由于稠密所以不影响，对</a:t>
            </a:r>
            <a:r>
              <a:rPr lang="en-US" altLang="zh-CN" dirty="0">
                <a:solidFill>
                  <a:schemeClr val="accent1"/>
                </a:solidFill>
              </a:rPr>
              <a:t>A</a:t>
            </a:r>
            <a:r>
              <a:rPr lang="zh-CN" altLang="en-US" dirty="0">
                <a:solidFill>
                  <a:schemeClr val="accent1"/>
                </a:solidFill>
              </a:rPr>
              <a:t>相当于是做列分块，也可以直接做组合</a:t>
            </a:r>
            <a:endParaRPr lang="en-US" altLang="zh-CN" dirty="0">
              <a:solidFill>
                <a:schemeClr val="accent1"/>
              </a:solidFill>
            </a:endParaRPr>
          </a:p>
          <a:p>
            <a:pPr marL="742950" lvl="1" indent="-285750">
              <a:buFont typeface="Arial" panose="020B0604020202020204" pitchFamily="34" charset="0"/>
              <a:buChar char="•"/>
            </a:pPr>
            <a:r>
              <a:rPr lang="zh-CN" altLang="en-US" dirty="0">
                <a:solidFill>
                  <a:schemeClr val="accent1"/>
                </a:solidFill>
              </a:rPr>
              <a:t>而直接对</a:t>
            </a:r>
            <a:r>
              <a:rPr lang="en-US" altLang="zh-CN" dirty="0" err="1">
                <a:solidFill>
                  <a:schemeClr val="accent1"/>
                </a:solidFill>
              </a:rPr>
              <a:t>mk</a:t>
            </a:r>
            <a:r>
              <a:rPr lang="zh-CN" altLang="en-US" dirty="0">
                <a:solidFill>
                  <a:schemeClr val="accent1"/>
                </a:solidFill>
              </a:rPr>
              <a:t>进行组合，则将</a:t>
            </a:r>
            <a:r>
              <a:rPr lang="en-US" altLang="zh-CN" dirty="0">
                <a:solidFill>
                  <a:schemeClr val="accent1"/>
                </a:solidFill>
              </a:rPr>
              <a:t>A</a:t>
            </a:r>
            <a:r>
              <a:rPr lang="zh-CN" altLang="en-US" dirty="0">
                <a:solidFill>
                  <a:schemeClr val="accent1"/>
                </a:solidFill>
              </a:rPr>
              <a:t>进行行列划分，这是需要考虑的，因为</a:t>
            </a:r>
            <a:r>
              <a:rPr lang="en-US" altLang="zh-CN" dirty="0">
                <a:solidFill>
                  <a:schemeClr val="accent1"/>
                </a:solidFill>
              </a:rPr>
              <a:t>A</a:t>
            </a:r>
            <a:r>
              <a:rPr lang="zh-CN" altLang="en-US" dirty="0">
                <a:solidFill>
                  <a:schemeClr val="accent1"/>
                </a:solidFill>
              </a:rPr>
              <a:t>是稀疏阵，所以需要确保非零元素分布尽可能的</a:t>
            </a:r>
            <a:r>
              <a:rPr lang="zh-CN" altLang="en-US" b="1" dirty="0">
                <a:solidFill>
                  <a:schemeClr val="accent1"/>
                </a:solidFill>
              </a:rPr>
              <a:t>平衡</a:t>
            </a:r>
            <a:endParaRPr lang="en-US" altLang="zh-CN" b="1" dirty="0">
              <a:solidFill>
                <a:schemeClr val="accent1"/>
              </a:solidFill>
            </a:endParaRPr>
          </a:p>
          <a:p>
            <a:pPr marL="285750" indent="-285750">
              <a:buFont typeface="Arial" panose="020B0604020202020204" pitchFamily="34" charset="0"/>
              <a:buChar char="•"/>
            </a:pPr>
            <a:r>
              <a:rPr lang="zh-CN" altLang="en-US" dirty="0">
                <a:solidFill>
                  <a:schemeClr val="accent1"/>
                </a:solidFill>
              </a:rPr>
              <a:t>第四、五段则讨论了</a:t>
            </a:r>
            <a:r>
              <a:rPr lang="en-US" altLang="zh-CN" dirty="0">
                <a:solidFill>
                  <a:schemeClr val="accent1"/>
                </a:solidFill>
              </a:rPr>
              <a:t>3D</a:t>
            </a:r>
            <a:r>
              <a:rPr lang="zh-CN" altLang="en-US" dirty="0">
                <a:solidFill>
                  <a:schemeClr val="accent1"/>
                </a:solidFill>
              </a:rPr>
              <a:t>的划分，</a:t>
            </a:r>
            <a:r>
              <a:rPr lang="en-US" altLang="zh-CN" dirty="0" err="1">
                <a:solidFill>
                  <a:schemeClr val="accent1"/>
                </a:solidFill>
              </a:rPr>
              <a:t>mnk</a:t>
            </a:r>
            <a:r>
              <a:rPr lang="zh-CN" altLang="en-US" dirty="0">
                <a:solidFill>
                  <a:schemeClr val="accent1"/>
                </a:solidFill>
              </a:rPr>
              <a:t>维被看成是</a:t>
            </a:r>
            <a:r>
              <a:rPr lang="en-US" altLang="zh-CN" b="1" dirty="0" err="1">
                <a:solidFill>
                  <a:schemeClr val="accent1"/>
                </a:solidFill>
              </a:rPr>
              <a:t>P_n</a:t>
            </a:r>
            <a:r>
              <a:rPr lang="zh-CN" altLang="en-US" b="1" dirty="0">
                <a:solidFill>
                  <a:schemeClr val="accent1"/>
                </a:solidFill>
              </a:rPr>
              <a:t>组</a:t>
            </a:r>
            <a:r>
              <a:rPr lang="en-US" altLang="zh-CN" b="1" dirty="0" err="1">
                <a:solidFill>
                  <a:schemeClr val="accent1"/>
                </a:solidFill>
              </a:rPr>
              <a:t>mk</a:t>
            </a:r>
            <a:r>
              <a:rPr lang="zh-CN" altLang="en-US" b="1" dirty="0">
                <a:solidFill>
                  <a:schemeClr val="accent1"/>
                </a:solidFill>
              </a:rPr>
              <a:t>划分</a:t>
            </a:r>
            <a:r>
              <a:rPr lang="zh-CN" altLang="en-US" dirty="0">
                <a:solidFill>
                  <a:schemeClr val="accent1"/>
                </a:solidFill>
              </a:rPr>
              <a:t>，由于</a:t>
            </a:r>
            <a:r>
              <a:rPr lang="en-US" altLang="zh-CN" dirty="0">
                <a:solidFill>
                  <a:schemeClr val="accent1"/>
                </a:solidFill>
              </a:rPr>
              <a:t>B</a:t>
            </a:r>
            <a:r>
              <a:rPr lang="zh-CN" altLang="en-US" dirty="0">
                <a:solidFill>
                  <a:schemeClr val="accent1"/>
                </a:solidFill>
              </a:rPr>
              <a:t>稠密，所以本质上还是</a:t>
            </a:r>
            <a:r>
              <a:rPr lang="en-US" altLang="zh-CN" dirty="0">
                <a:solidFill>
                  <a:schemeClr val="accent1"/>
                </a:solidFill>
              </a:rPr>
              <a:t>2D</a:t>
            </a:r>
            <a:r>
              <a:rPr lang="zh-CN" altLang="en-US" dirty="0">
                <a:solidFill>
                  <a:schemeClr val="accent1"/>
                </a:solidFill>
              </a:rPr>
              <a:t>的</a:t>
            </a:r>
            <a:r>
              <a:rPr lang="en-US" altLang="zh-CN" dirty="0" err="1">
                <a:solidFill>
                  <a:schemeClr val="accent1"/>
                </a:solidFill>
              </a:rPr>
              <a:t>mk</a:t>
            </a:r>
            <a:r>
              <a:rPr lang="zh-CN" altLang="en-US" dirty="0">
                <a:solidFill>
                  <a:schemeClr val="accent1"/>
                </a:solidFill>
              </a:rPr>
              <a:t>平衡划分为题</a:t>
            </a:r>
            <a:endParaRPr lang="en-US" altLang="zh-CN" dirty="0">
              <a:solidFill>
                <a:schemeClr val="accent1"/>
              </a:solidFill>
            </a:endParaRPr>
          </a:p>
        </p:txBody>
      </p:sp>
    </p:spTree>
    <p:custDataLst>
      <p:tags r:id="rId1"/>
    </p:custDataLst>
    <p:extLst>
      <p:ext uri="{BB962C8B-B14F-4D97-AF65-F5344CB8AC3E}">
        <p14:creationId xmlns:p14="http://schemas.microsoft.com/office/powerpoint/2010/main" val="233828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5509200"/>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THE DESIGN SPACE OF PARALLELIZING </a:t>
            </a:r>
            <a:r>
              <a:rPr lang="en-US" altLang="zh-CN" sz="2800" b="1" dirty="0" err="1"/>
              <a:t>SpMM</a:t>
            </a:r>
            <a:endParaRPr lang="en-US" altLang="zh-CN" sz="2800" b="1" dirty="0"/>
          </a:p>
          <a:p>
            <a:pPr marL="742950" lvl="1" indent="-285750">
              <a:buFont typeface="Wingdings" panose="05000000000000000000" pitchFamily="2" charset="2"/>
              <a:buChar char="p"/>
            </a:pPr>
            <a:r>
              <a:rPr lang="en-US" altLang="zh-CN" b="1" dirty="0"/>
              <a:t> Existing Parallel </a:t>
            </a:r>
            <a:r>
              <a:rPr lang="en-US" altLang="zh-CN" b="1" dirty="0" err="1"/>
              <a:t>SpMM</a:t>
            </a:r>
            <a:r>
              <a:rPr lang="en-US" altLang="zh-CN" b="1" dirty="0"/>
              <a:t> Algorithms</a:t>
            </a:r>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en-US" altLang="zh-CN" dirty="0" err="1">
                <a:solidFill>
                  <a:schemeClr val="accent1">
                    <a:lumMod val="75000"/>
                  </a:schemeClr>
                </a:solidFill>
              </a:rPr>
              <a:t>Ⅱ.C</a:t>
            </a:r>
            <a:r>
              <a:rPr lang="en-US" altLang="zh-CN" dirty="0">
                <a:solidFill>
                  <a:schemeClr val="accent1">
                    <a:lumMod val="75000"/>
                  </a:schemeClr>
                </a:solidFill>
              </a:rPr>
              <a:t> </a:t>
            </a:r>
            <a:r>
              <a:rPr lang="zh-CN" altLang="en-US" dirty="0">
                <a:solidFill>
                  <a:schemeClr val="accent1">
                    <a:lumMod val="75000"/>
                  </a:schemeClr>
                </a:solidFill>
              </a:rPr>
              <a:t>前半部分顺应上文，由</a:t>
            </a:r>
            <a:r>
              <a:rPr lang="en-US" altLang="zh-CN" dirty="0" err="1">
                <a:solidFill>
                  <a:schemeClr val="accent1">
                    <a:lumMod val="75000"/>
                  </a:schemeClr>
                </a:solidFill>
              </a:rPr>
              <a:t>SpMM</a:t>
            </a:r>
            <a:r>
              <a:rPr lang="zh-CN" altLang="en-US" dirty="0">
                <a:solidFill>
                  <a:schemeClr val="accent1">
                    <a:lumMod val="75000"/>
                  </a:schemeClr>
                </a:solidFill>
              </a:rPr>
              <a:t>的一些划分和优化空间开始，介绍了当前现有的</a:t>
            </a:r>
            <a:r>
              <a:rPr lang="en-US" altLang="zh-CN" dirty="0" err="1">
                <a:solidFill>
                  <a:schemeClr val="accent1">
                    <a:lumMod val="75000"/>
                  </a:schemeClr>
                </a:solidFill>
              </a:rPr>
              <a:t>SpMM</a:t>
            </a:r>
            <a:r>
              <a:rPr lang="zh-CN" altLang="en-US" dirty="0">
                <a:solidFill>
                  <a:schemeClr val="accent1">
                    <a:lumMod val="75000"/>
                  </a:schemeClr>
                </a:solidFill>
              </a:rPr>
              <a:t>优化工作，不过大多集中于</a:t>
            </a:r>
            <a:r>
              <a:rPr lang="en-US" altLang="zh-CN" dirty="0" err="1">
                <a:solidFill>
                  <a:schemeClr val="accent1">
                    <a:lumMod val="75000"/>
                  </a:schemeClr>
                </a:solidFill>
              </a:rPr>
              <a:t>mk</a:t>
            </a:r>
            <a:r>
              <a:rPr lang="zh-CN" altLang="en-US" dirty="0">
                <a:solidFill>
                  <a:schemeClr val="accent1">
                    <a:lumMod val="75000"/>
                  </a:schemeClr>
                </a:solidFill>
              </a:rPr>
              <a:t>或是</a:t>
            </a:r>
            <a:r>
              <a:rPr lang="en-US" altLang="zh-CN" dirty="0">
                <a:solidFill>
                  <a:schemeClr val="accent1">
                    <a:lumMod val="75000"/>
                  </a:schemeClr>
                </a:solidFill>
              </a:rPr>
              <a:t>m</a:t>
            </a:r>
            <a:r>
              <a:rPr lang="zh-CN" altLang="en-US" dirty="0">
                <a:solidFill>
                  <a:schemeClr val="accent1">
                    <a:lumMod val="75000"/>
                  </a:schemeClr>
                </a:solidFill>
              </a:rPr>
              <a:t>维并行化的工作。</a:t>
            </a:r>
            <a:endParaRPr lang="en-US" altLang="zh-CN" dirty="0">
              <a:solidFill>
                <a:schemeClr val="accent1">
                  <a:lumMod val="75000"/>
                </a:schemeClr>
              </a:solidFill>
            </a:endParaRPr>
          </a:p>
          <a:p>
            <a:pPr lvl="1"/>
            <a:r>
              <a:rPr lang="en-US" altLang="zh-CN" dirty="0"/>
              <a:t>Most of these optimizations fall into the categories of </a:t>
            </a:r>
            <a:r>
              <a:rPr lang="en-US" altLang="zh-CN" dirty="0" err="1"/>
              <a:t>mparallelization</a:t>
            </a:r>
            <a:r>
              <a:rPr lang="en-US" altLang="zh-CN" dirty="0"/>
              <a:t> and </a:t>
            </a:r>
            <a:r>
              <a:rPr lang="en-US" altLang="zh-CN" dirty="0" err="1"/>
              <a:t>mk</a:t>
            </a:r>
            <a:r>
              <a:rPr lang="en-US" altLang="zh-CN" dirty="0"/>
              <a:t>-parallelization</a:t>
            </a:r>
          </a:p>
          <a:p>
            <a:pPr marL="285750" indent="-285750">
              <a:buFont typeface="Arial" panose="020B0604020202020204" pitchFamily="34" charset="0"/>
              <a:buChar char="•"/>
            </a:pPr>
            <a:r>
              <a:rPr lang="zh-CN" altLang="en-US" dirty="0">
                <a:solidFill>
                  <a:schemeClr val="accent1"/>
                </a:solidFill>
              </a:rPr>
              <a:t>中间部分则开始推进到文章主题，在神经网络的出现后，</a:t>
            </a:r>
            <a:r>
              <a:rPr lang="en-US" altLang="zh-CN" dirty="0">
                <a:solidFill>
                  <a:schemeClr val="accent1"/>
                </a:solidFill>
              </a:rPr>
              <a:t>GNN</a:t>
            </a:r>
            <a:r>
              <a:rPr lang="zh-CN" altLang="en-US" dirty="0">
                <a:solidFill>
                  <a:schemeClr val="accent1"/>
                </a:solidFill>
              </a:rPr>
              <a:t>和</a:t>
            </a:r>
            <a:r>
              <a:rPr lang="en-US" altLang="zh-CN" dirty="0">
                <a:solidFill>
                  <a:schemeClr val="accent1"/>
                </a:solidFill>
              </a:rPr>
              <a:t>DNN</a:t>
            </a:r>
            <a:r>
              <a:rPr lang="zh-CN" altLang="en-US" dirty="0">
                <a:solidFill>
                  <a:schemeClr val="accent1"/>
                </a:solidFill>
              </a:rPr>
              <a:t>加速的需求下，出现了针对多核</a:t>
            </a:r>
            <a:r>
              <a:rPr lang="en-US" altLang="zh-CN" dirty="0" err="1">
                <a:solidFill>
                  <a:schemeClr val="accent1"/>
                </a:solidFill>
              </a:rPr>
              <a:t>cpu</a:t>
            </a:r>
            <a:r>
              <a:rPr lang="zh-CN" altLang="en-US" dirty="0">
                <a:solidFill>
                  <a:schemeClr val="accent1"/>
                </a:solidFill>
              </a:rPr>
              <a:t>和</a:t>
            </a:r>
            <a:r>
              <a:rPr lang="en-US" altLang="zh-CN" dirty="0" err="1">
                <a:solidFill>
                  <a:schemeClr val="accent1"/>
                </a:solidFill>
              </a:rPr>
              <a:t>gpu</a:t>
            </a:r>
            <a:r>
              <a:rPr lang="zh-CN" altLang="en-US" dirty="0">
                <a:solidFill>
                  <a:schemeClr val="accent1"/>
                </a:solidFill>
              </a:rPr>
              <a:t>的新型共享内存并行</a:t>
            </a:r>
            <a:r>
              <a:rPr lang="en-US" altLang="zh-CN" dirty="0" err="1">
                <a:solidFill>
                  <a:schemeClr val="accent1"/>
                </a:solidFill>
              </a:rPr>
              <a:t>SpMM</a:t>
            </a:r>
            <a:r>
              <a:rPr lang="zh-CN" altLang="en-US" dirty="0">
                <a:solidFill>
                  <a:schemeClr val="accent1"/>
                </a:solidFill>
              </a:rPr>
              <a:t>算法。而这些算法的主题更关注缓存阻塞、高效矢量化和其他层次的优化。而这两种算法都同样使用</a:t>
            </a:r>
            <a:r>
              <a:rPr lang="en-US" altLang="zh-CN" dirty="0">
                <a:solidFill>
                  <a:schemeClr val="accent1"/>
                </a:solidFill>
              </a:rPr>
              <a:t>m</a:t>
            </a:r>
            <a:r>
              <a:rPr lang="zh-CN" altLang="en-US" dirty="0">
                <a:solidFill>
                  <a:schemeClr val="accent1"/>
                </a:solidFill>
              </a:rPr>
              <a:t>维度的并行化，对于部分</a:t>
            </a:r>
            <a:r>
              <a:rPr lang="en-US" altLang="zh-CN" dirty="0">
                <a:solidFill>
                  <a:schemeClr val="accent1"/>
                </a:solidFill>
              </a:rPr>
              <a:t>GPU</a:t>
            </a:r>
            <a:r>
              <a:rPr lang="zh-CN" altLang="en-US" dirty="0">
                <a:solidFill>
                  <a:schemeClr val="accent1"/>
                </a:solidFill>
              </a:rPr>
              <a:t>算法，可以做到</a:t>
            </a:r>
            <a:r>
              <a:rPr lang="en-US" altLang="zh-CN" dirty="0" err="1">
                <a:solidFill>
                  <a:schemeClr val="accent1"/>
                </a:solidFill>
              </a:rPr>
              <a:t>mk</a:t>
            </a:r>
            <a:r>
              <a:rPr lang="zh-CN" altLang="en-US" dirty="0">
                <a:solidFill>
                  <a:schemeClr val="accent1"/>
                </a:solidFill>
              </a:rPr>
              <a:t>和</a:t>
            </a:r>
            <a:r>
              <a:rPr lang="en-US" altLang="zh-CN" dirty="0" err="1">
                <a:solidFill>
                  <a:schemeClr val="accent1"/>
                </a:solidFill>
              </a:rPr>
              <a:t>mnk</a:t>
            </a:r>
            <a:r>
              <a:rPr lang="zh-CN" altLang="en-US" dirty="0">
                <a:solidFill>
                  <a:schemeClr val="accent1"/>
                </a:solidFill>
              </a:rPr>
              <a:t>维度并行。</a:t>
            </a:r>
            <a:endParaRPr lang="en-US" altLang="zh-CN" dirty="0">
              <a:solidFill>
                <a:schemeClr val="accent1"/>
              </a:solidFill>
            </a:endParaRPr>
          </a:p>
          <a:p>
            <a:pPr lvl="1"/>
            <a:r>
              <a:rPr lang="en-US" altLang="zh-CN" dirty="0"/>
              <a:t>Driven by the need to accelerate GNN and sparse DNN, multiple new </a:t>
            </a:r>
            <a:r>
              <a:rPr lang="en-US" altLang="zh-CN" b="1" dirty="0"/>
              <a:t>shared-memory</a:t>
            </a:r>
            <a:r>
              <a:rPr lang="en-US" altLang="zh-CN" dirty="0"/>
              <a:t> parallel </a:t>
            </a:r>
            <a:r>
              <a:rPr lang="en-US" altLang="zh-CN" dirty="0" err="1"/>
              <a:t>SpMM</a:t>
            </a:r>
            <a:r>
              <a:rPr lang="en-US" altLang="zh-CN" dirty="0"/>
              <a:t> algorithms targeting multi-core CPUs and GPUs have surfaced in recent years. </a:t>
            </a:r>
          </a:p>
          <a:p>
            <a:pPr marL="285750" indent="-285750">
              <a:buFont typeface="Arial" panose="020B0604020202020204" pitchFamily="34" charset="0"/>
              <a:buChar char="•"/>
            </a:pPr>
            <a:r>
              <a:rPr lang="zh-CN" altLang="en-US" dirty="0">
                <a:solidFill>
                  <a:schemeClr val="accent1"/>
                </a:solidFill>
              </a:rPr>
              <a:t>而后半部分承接中间部分，论述了当前针对分布式内存并行的</a:t>
            </a:r>
            <a:r>
              <a:rPr lang="en-US" altLang="zh-CN" dirty="0" err="1">
                <a:solidFill>
                  <a:schemeClr val="accent1"/>
                </a:solidFill>
              </a:rPr>
              <a:t>SpMM</a:t>
            </a:r>
            <a:r>
              <a:rPr lang="zh-CN" altLang="en-US" dirty="0">
                <a:solidFill>
                  <a:schemeClr val="accent1"/>
                </a:solidFill>
              </a:rPr>
              <a:t>算法，或关注于理想状态下的稀疏阵</a:t>
            </a:r>
            <a:r>
              <a:rPr lang="en-US" altLang="zh-CN" dirty="0">
                <a:solidFill>
                  <a:schemeClr val="accent1"/>
                </a:solidFill>
              </a:rPr>
              <a:t>A</a:t>
            </a:r>
            <a:r>
              <a:rPr lang="zh-CN" altLang="en-US" dirty="0">
                <a:solidFill>
                  <a:schemeClr val="accent1"/>
                </a:solidFill>
              </a:rPr>
              <a:t>，或是为高瘦的</a:t>
            </a:r>
            <a:r>
              <a:rPr lang="en-US" altLang="zh-CN" dirty="0">
                <a:solidFill>
                  <a:schemeClr val="accent1"/>
                </a:solidFill>
              </a:rPr>
              <a:t>B</a:t>
            </a:r>
            <a:r>
              <a:rPr lang="zh-CN" altLang="en-US" dirty="0">
                <a:solidFill>
                  <a:schemeClr val="accent1"/>
                </a:solidFill>
              </a:rPr>
              <a:t>矩阵涉及，只有少数工作考虑到了</a:t>
            </a:r>
            <a:r>
              <a:rPr lang="en-US" altLang="zh-CN" dirty="0">
                <a:solidFill>
                  <a:schemeClr val="accent1"/>
                </a:solidFill>
              </a:rPr>
              <a:t>A</a:t>
            </a:r>
            <a:r>
              <a:rPr lang="zh-CN" altLang="en-US" dirty="0">
                <a:solidFill>
                  <a:schemeClr val="accent1"/>
                </a:solidFill>
              </a:rPr>
              <a:t>的稀疏性，然而该方法的计算成本也比较昂贵，在实际中的性价比并不高。</a:t>
            </a:r>
            <a:endParaRPr lang="en-US" altLang="zh-CN" dirty="0">
              <a:solidFill>
                <a:schemeClr val="accent1"/>
              </a:solidFill>
            </a:endParaRPr>
          </a:p>
          <a:p>
            <a:pPr lvl="1"/>
            <a:r>
              <a:rPr lang="en-US" altLang="zh-CN" dirty="0"/>
              <a:t>In the work of </a:t>
            </a:r>
            <a:r>
              <a:rPr lang="en-US" altLang="zh-CN" dirty="0" err="1"/>
              <a:t>Koanantakool</a:t>
            </a:r>
            <a:r>
              <a:rPr lang="en-US" altLang="zh-CN" dirty="0"/>
              <a:t> et al. , the authors assumed </a:t>
            </a:r>
            <a:r>
              <a:rPr lang="en-US" altLang="zh-CN" b="1" dirty="0"/>
              <a:t>a uniform distribution of non-zeros in A </a:t>
            </a:r>
            <a:r>
              <a:rPr lang="en-US" altLang="zh-CN" dirty="0"/>
              <a:t>and analyzed the communication costs of applying 2D SUMMA (</a:t>
            </a:r>
            <a:r>
              <a:rPr lang="en-US" altLang="zh-CN" dirty="0" err="1"/>
              <a:t>mn</a:t>
            </a:r>
            <a:r>
              <a:rPr lang="en-US" altLang="zh-CN" dirty="0"/>
              <a:t>-parallelization) and 3D SUMMA (</a:t>
            </a:r>
            <a:r>
              <a:rPr lang="en-US" altLang="zh-CN" dirty="0" err="1"/>
              <a:t>mnk</a:t>
            </a:r>
            <a:r>
              <a:rPr lang="en-US" altLang="zh-CN" dirty="0"/>
              <a:t>-parallelization) GEMM algorithms to </a:t>
            </a:r>
            <a:r>
              <a:rPr lang="en-US" altLang="zh-CN" dirty="0" err="1"/>
              <a:t>SpMM</a:t>
            </a:r>
            <a:r>
              <a:rPr lang="en-US" altLang="zh-CN" dirty="0"/>
              <a:t> directly.</a:t>
            </a:r>
          </a:p>
          <a:p>
            <a:pPr lvl="1"/>
            <a:r>
              <a:rPr lang="en-US" altLang="zh-CN" dirty="0"/>
              <a:t>Only a few parallel </a:t>
            </a:r>
            <a:r>
              <a:rPr lang="en-US" altLang="zh-CN" dirty="0" err="1"/>
              <a:t>SpMM</a:t>
            </a:r>
            <a:r>
              <a:rPr lang="en-US" altLang="zh-CN" dirty="0"/>
              <a:t> algorithms that consider the sparsity of A have been proposed.</a:t>
            </a:r>
          </a:p>
          <a:p>
            <a:pPr marL="285750" indent="-285750">
              <a:buFont typeface="Arial" panose="020B0604020202020204" pitchFamily="34" charset="0"/>
              <a:buChar char="•"/>
            </a:pPr>
            <a:endParaRPr lang="en-US" altLang="zh-CN" dirty="0">
              <a:solidFill>
                <a:schemeClr val="accent1"/>
              </a:solidFill>
            </a:endParaRPr>
          </a:p>
        </p:txBody>
      </p:sp>
    </p:spTree>
    <p:custDataLst>
      <p:tags r:id="rId1"/>
    </p:custDataLst>
    <p:extLst>
      <p:ext uri="{BB962C8B-B14F-4D97-AF65-F5344CB8AC3E}">
        <p14:creationId xmlns:p14="http://schemas.microsoft.com/office/powerpoint/2010/main" val="386502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8C3E762-FD78-9831-1006-7FF6C1632F6D}"/>
                  </a:ext>
                </a:extLst>
              </p:cNvPr>
              <p:cNvSpPr txBox="1"/>
              <p:nvPr/>
            </p:nvSpPr>
            <p:spPr>
              <a:xfrm>
                <a:off x="300932" y="898986"/>
                <a:ext cx="11728772" cy="5477718"/>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t> DATA TRANSFERS IN PARALLEL </a:t>
                </a:r>
                <a:r>
                  <a:rPr lang="en-US" altLang="zh-CN" sz="2800" b="1" dirty="0" err="1"/>
                  <a:t>SpMM</a:t>
                </a:r>
                <a:endParaRPr lang="en-US" altLang="zh-CN" sz="2800" b="1" dirty="0"/>
              </a:p>
              <a:p>
                <a:pPr marL="742950" lvl="1" indent="-285750">
                  <a:buFont typeface="Wingdings" panose="05000000000000000000" pitchFamily="2" charset="2"/>
                  <a:buChar char="p"/>
                </a:pPr>
                <a:r>
                  <a:rPr lang="en-US" altLang="zh-CN" b="1" dirty="0"/>
                  <a:t> Notation  &amp;&amp; Data Transfers in 1D Parallelization</a:t>
                </a:r>
              </a:p>
              <a:p>
                <a:pPr marL="742950" lvl="1" indent="-285750">
                  <a:buFont typeface="Wingdings" panose="05000000000000000000" pitchFamily="2" charset="2"/>
                  <a:buChar char="p"/>
                </a:pPr>
                <a:endParaRPr lang="en-US" altLang="zh-CN" dirty="0"/>
              </a:p>
              <a:p>
                <a:pPr marL="285750" indent="-285750">
                  <a:buFont typeface="Arial" panose="020B0604020202020204" pitchFamily="34" charset="0"/>
                  <a:buChar char="•"/>
                </a:pPr>
                <a:r>
                  <a:rPr lang="zh-CN" altLang="en-US" dirty="0">
                    <a:solidFill>
                      <a:schemeClr val="accent1"/>
                    </a:solidFill>
                  </a:rPr>
                  <a:t>进入</a:t>
                </a:r>
                <a:r>
                  <a:rPr lang="en-US" altLang="zh-CN" dirty="0">
                    <a:solidFill>
                      <a:schemeClr val="accent1"/>
                    </a:solidFill>
                  </a:rPr>
                  <a:t>Ⅲ</a:t>
                </a:r>
                <a:r>
                  <a:rPr lang="zh-CN" altLang="en-US" dirty="0">
                    <a:solidFill>
                      <a:schemeClr val="accent1"/>
                    </a:solidFill>
                  </a:rPr>
                  <a:t>部分，本小节主要讨论数据传输的大小，本节假设</a:t>
                </a:r>
                <a:r>
                  <a:rPr lang="en-US" altLang="zh-CN" dirty="0">
                    <a:solidFill>
                      <a:schemeClr val="accent1"/>
                    </a:solidFill>
                  </a:rPr>
                  <a:t>A</a:t>
                </a:r>
                <a:r>
                  <a:rPr lang="zh-CN" altLang="en-US" dirty="0">
                    <a:solidFill>
                      <a:schemeClr val="accent1"/>
                    </a:solidFill>
                  </a:rPr>
                  <a:t>矩阵是普通随机的稀疏阵，并且所有</a:t>
                </a:r>
                <a:r>
                  <a:rPr lang="en-US" altLang="zh-CN" dirty="0">
                    <a:solidFill>
                      <a:schemeClr val="accent1"/>
                    </a:solidFill>
                  </a:rPr>
                  <a:t>p</a:t>
                </a:r>
                <a:r>
                  <a:rPr lang="zh-CN" altLang="en-US" dirty="0">
                    <a:solidFill>
                      <a:schemeClr val="accent1"/>
                    </a:solidFill>
                  </a:rPr>
                  <a:t>个进程在开始时共享</a:t>
                </a:r>
                <a:r>
                  <a:rPr lang="en-US" altLang="zh-CN" dirty="0">
                    <a:solidFill>
                      <a:schemeClr val="accent1"/>
                    </a:solidFill>
                  </a:rPr>
                  <a:t>A</a:t>
                </a:r>
                <a:r>
                  <a:rPr lang="zh-CN" altLang="en-US" dirty="0">
                    <a:solidFill>
                      <a:schemeClr val="accent1"/>
                    </a:solidFill>
                  </a:rPr>
                  <a:t>和</a:t>
                </a:r>
                <a:r>
                  <a:rPr lang="en-US" altLang="zh-CN" dirty="0">
                    <a:solidFill>
                      <a:schemeClr val="accent1"/>
                    </a:solidFill>
                  </a:rPr>
                  <a:t>B</a:t>
                </a:r>
                <a:r>
                  <a:rPr lang="zh-CN" altLang="en-US" dirty="0">
                    <a:solidFill>
                      <a:schemeClr val="accent1"/>
                    </a:solidFill>
                  </a:rPr>
                  <a:t>的一个副本，在结束时共享</a:t>
                </a:r>
                <a:r>
                  <a:rPr lang="en-US" altLang="zh-CN" dirty="0">
                    <a:solidFill>
                      <a:schemeClr val="accent1"/>
                    </a:solidFill>
                  </a:rPr>
                  <a:t>C</a:t>
                </a:r>
                <a:r>
                  <a:rPr lang="zh-CN" altLang="en-US" dirty="0">
                    <a:solidFill>
                      <a:schemeClr val="accent1"/>
                    </a:solidFill>
                  </a:rPr>
                  <a:t>的一个副本。</a:t>
                </a:r>
                <a:endParaRPr lang="en-US" altLang="zh-CN" dirty="0">
                  <a:solidFill>
                    <a:schemeClr val="accent1"/>
                  </a:solidFill>
                </a:endParaRPr>
              </a:p>
              <a:p>
                <a:pPr marL="742950" lvl="1" indent="-285750">
                  <a:buFont typeface="Arial" panose="020B0604020202020204" pitchFamily="34" charset="0"/>
                  <a:buChar char="•"/>
                </a:pPr>
                <a:r>
                  <a:rPr lang="en-US" altLang="zh-CN" dirty="0">
                    <a:solidFill>
                      <a:schemeClr val="accent1"/>
                    </a:solidFill>
                  </a:rPr>
                  <a:t>A</a:t>
                </a:r>
                <a:r>
                  <a:rPr lang="zh-CN" altLang="en-US" dirty="0">
                    <a:solidFill>
                      <a:schemeClr val="accent1"/>
                    </a:solidFill>
                  </a:rPr>
                  <a:t>节约定了一些记号，例如文中索引是左闭右闭的，且索引是从</a:t>
                </a:r>
                <a:r>
                  <a:rPr lang="en-US" altLang="zh-CN" dirty="0">
                    <a:solidFill>
                      <a:schemeClr val="accent1"/>
                    </a:solidFill>
                  </a:rPr>
                  <a:t>1</a:t>
                </a:r>
                <a:r>
                  <a:rPr lang="zh-CN" altLang="en-US" dirty="0">
                    <a:solidFill>
                      <a:schemeClr val="accent1"/>
                    </a:solidFill>
                  </a:rPr>
                  <a:t>开始，以及</a:t>
                </a:r>
                <a:r>
                  <a:rPr lang="en-US" altLang="zh-CN" dirty="0" err="1">
                    <a:solidFill>
                      <a:schemeClr val="accent1"/>
                    </a:solidFill>
                  </a:rPr>
                  <a:t>nnz</a:t>
                </a:r>
                <a:r>
                  <a:rPr lang="en-US" altLang="zh-CN" dirty="0">
                    <a:solidFill>
                      <a:schemeClr val="accent1"/>
                    </a:solidFill>
                  </a:rPr>
                  <a:t>()</a:t>
                </a:r>
                <a:r>
                  <a:rPr lang="zh-CN" altLang="en-US" dirty="0">
                    <a:solidFill>
                      <a:schemeClr val="accent1"/>
                    </a:solidFill>
                  </a:rPr>
                  <a:t>函数表示矩阵块内的非零元素个数，</a:t>
                </a:r>
                <a:r>
                  <a:rPr lang="en-US" altLang="zh-CN" dirty="0" err="1">
                    <a:solidFill>
                      <a:schemeClr val="accent1"/>
                    </a:solidFill>
                  </a:rPr>
                  <a:t>ner</a:t>
                </a:r>
                <a:r>
                  <a:rPr lang="en-US" altLang="zh-CN" dirty="0">
                    <a:solidFill>
                      <a:schemeClr val="accent1"/>
                    </a:solidFill>
                  </a:rPr>
                  <a:t>()</a:t>
                </a:r>
                <a:r>
                  <a:rPr lang="zh-CN" altLang="en-US" dirty="0">
                    <a:solidFill>
                      <a:schemeClr val="accent1"/>
                    </a:solidFill>
                  </a:rPr>
                  <a:t>、</a:t>
                </a:r>
                <a:r>
                  <a:rPr lang="en-US" altLang="zh-CN" dirty="0" err="1">
                    <a:solidFill>
                      <a:schemeClr val="accent1"/>
                    </a:solidFill>
                  </a:rPr>
                  <a:t>nec</a:t>
                </a:r>
                <a:r>
                  <a:rPr lang="en-US" altLang="zh-CN" dirty="0">
                    <a:solidFill>
                      <a:schemeClr val="accent1"/>
                    </a:solidFill>
                  </a:rPr>
                  <a:t>()</a:t>
                </a:r>
                <a:r>
                  <a:rPr lang="zh-CN" altLang="en-US" dirty="0">
                    <a:solidFill>
                      <a:schemeClr val="accent1"/>
                    </a:solidFill>
                  </a:rPr>
                  <a:t>分别表示矩阵块中非空行、非空列的集合</a:t>
                </a:r>
                <a:endParaRPr lang="en-US" altLang="zh-CN" dirty="0">
                  <a:solidFill>
                    <a:schemeClr val="accent1"/>
                  </a:solidFill>
                </a:endParaRPr>
              </a:p>
              <a:p>
                <a:pPr marL="742950" lvl="1" indent="-285750">
                  <a:buFont typeface="Arial" panose="020B0604020202020204" pitchFamily="34" charset="0"/>
                  <a:buChar char="•"/>
                </a:pPr>
                <a:r>
                  <a:rPr lang="en-US" altLang="zh-CN" dirty="0">
                    <a:solidFill>
                      <a:schemeClr val="accent1"/>
                    </a:solidFill>
                  </a:rPr>
                  <a:t>B</a:t>
                </a:r>
                <a:r>
                  <a:rPr lang="zh-CN" altLang="en-US" dirty="0">
                    <a:solidFill>
                      <a:schemeClr val="accent1"/>
                    </a:solidFill>
                  </a:rPr>
                  <a:t>节讨论一维并行的数据传递问题，以</a:t>
                </a:r>
                <a:r>
                  <a:rPr lang="en-US" altLang="zh-CN" dirty="0">
                    <a:solidFill>
                      <a:schemeClr val="accent1"/>
                    </a:solidFill>
                  </a:rPr>
                  <a:t>m</a:t>
                </a:r>
                <a:r>
                  <a:rPr lang="zh-CN" altLang="en-US" dirty="0">
                    <a:solidFill>
                      <a:schemeClr val="accent1"/>
                    </a:solidFill>
                  </a:rPr>
                  <a:t>维为例，给出所需传输矩阵元素的证明（右）</a:t>
                </a:r>
              </a:p>
              <a:p>
                <a:pPr lvl="2"/>
                <a:r>
                  <a:rPr lang="zh-CN" altLang="en-US" sz="1600" dirty="0">
                    <a:solidFill>
                      <a:schemeClr val="accent6"/>
                    </a:solidFill>
                  </a:rPr>
                  <a:t>这里的推导用整体法也比较简单，首先我们考虑</a:t>
                </a:r>
                <a:r>
                  <a:rPr lang="en-US" altLang="zh-CN" sz="1600" dirty="0">
                    <a:solidFill>
                      <a:schemeClr val="accent6"/>
                    </a:solidFill>
                  </a:rPr>
                  <a:t>A(</a:t>
                </a:r>
                <a:r>
                  <a:rPr lang="en-US" altLang="zh-CN" sz="1600" dirty="0" err="1">
                    <a:solidFill>
                      <a:schemeClr val="accent6"/>
                    </a:solidFill>
                  </a:rPr>
                  <a:t>m,k</a:t>
                </a:r>
                <a:r>
                  <a:rPr lang="en-US" altLang="zh-CN" sz="1600" dirty="0">
                    <a:solidFill>
                      <a:schemeClr val="accent6"/>
                    </a:solidFill>
                  </a:rPr>
                  <a:t>)</a:t>
                </a:r>
                <a:r>
                  <a:rPr lang="zh-CN" altLang="en-US" sz="1600" dirty="0">
                    <a:solidFill>
                      <a:schemeClr val="accent6"/>
                    </a:solidFill>
                  </a:rPr>
                  <a:t>矩阵，</a:t>
                </a:r>
                <a:r>
                  <a:rPr lang="en-US" altLang="zh-CN" sz="1600" dirty="0">
                    <a:solidFill>
                      <a:schemeClr val="accent6"/>
                    </a:solidFill>
                  </a:rPr>
                  <a:t>A</a:t>
                </a:r>
                <a:r>
                  <a:rPr lang="zh-CN" altLang="en-US" sz="1600" dirty="0">
                    <a:solidFill>
                      <a:schemeClr val="accent6"/>
                    </a:solidFill>
                  </a:rPr>
                  <a:t>是需要通信传递的</a:t>
                </a:r>
                <a:endParaRPr lang="en-US" altLang="zh-CN" sz="1600" dirty="0">
                  <a:solidFill>
                    <a:schemeClr val="accent6"/>
                  </a:solidFill>
                </a:endParaRPr>
              </a:p>
              <a:p>
                <a:pPr lvl="2"/>
                <a:r>
                  <a:rPr lang="zh-CN" altLang="en-US" sz="1600" dirty="0">
                    <a:solidFill>
                      <a:schemeClr val="accent6"/>
                    </a:solidFill>
                  </a:rPr>
                  <a:t>当然由于其稀疏性我们只会考虑到其 </a:t>
                </a:r>
                <a14:m>
                  <m:oMath xmlns:m="http://schemas.openxmlformats.org/officeDocument/2006/math">
                    <m:sSub>
                      <m:sSubPr>
                        <m:ctrlPr>
                          <a:rPr lang="en-US" altLang="zh-CN" sz="1600" b="0" i="1" dirty="0" smtClean="0">
                            <a:solidFill>
                              <a:schemeClr val="accent6"/>
                            </a:solidFill>
                            <a:latin typeface="Cambria Math" panose="02040503050406030204" pitchFamily="18" charset="0"/>
                          </a:rPr>
                        </m:ctrlPr>
                      </m:sSubPr>
                      <m:e>
                        <m:r>
                          <m:rPr>
                            <m:sty m:val="p"/>
                          </m:rPr>
                          <a:rPr lang="en-US" altLang="zh-CN" sz="1600" dirty="0" smtClean="0">
                            <a:solidFill>
                              <a:schemeClr val="accent6"/>
                            </a:solidFill>
                            <a:latin typeface="Cambria Math" panose="02040503050406030204" pitchFamily="18" charset="0"/>
                          </a:rPr>
                          <m:t>I</m:t>
                        </m:r>
                        <m:r>
                          <m:rPr>
                            <m:sty m:val="p"/>
                          </m:rPr>
                          <a:rPr lang="en-US" altLang="zh-CN" sz="1600" b="0" i="0" dirty="0" smtClean="0">
                            <a:solidFill>
                              <a:schemeClr val="accent6"/>
                            </a:solidFill>
                            <a:latin typeface="Cambria Math" panose="02040503050406030204" pitchFamily="18" charset="0"/>
                          </a:rPr>
                          <m:t>nf</m:t>
                        </m:r>
                        <m:r>
                          <m:rPr>
                            <m:sty m:val="p"/>
                          </m:rPr>
                          <a:rPr lang="en-US" altLang="zh-CN" sz="1600" i="1" dirty="0">
                            <a:solidFill>
                              <a:schemeClr val="accent6"/>
                            </a:solidFill>
                            <a:latin typeface="Cambria Math" panose="02040503050406030204" pitchFamily="18" charset="0"/>
                          </a:rPr>
                          <m:t>o</m:t>
                        </m:r>
                      </m:e>
                      <m:sub>
                        <m:r>
                          <m:rPr>
                            <m:sty m:val="p"/>
                          </m:rPr>
                          <a:rPr lang="en-US" altLang="zh-CN" sz="1600" b="0" i="0" dirty="0" smtClean="0">
                            <a:solidFill>
                              <a:schemeClr val="accent6"/>
                            </a:solidFill>
                            <a:latin typeface="Cambria Math" panose="02040503050406030204" pitchFamily="18" charset="0"/>
                          </a:rPr>
                          <m:t>A</m:t>
                        </m:r>
                      </m:sub>
                    </m:sSub>
                    <m:r>
                      <a:rPr lang="en-US" altLang="zh-CN" sz="1600" b="0" i="0" dirty="0" smtClean="0">
                        <a:solidFill>
                          <a:schemeClr val="accent6"/>
                        </a:solidFill>
                        <a:latin typeface="Cambria Math" panose="02040503050406030204" pitchFamily="18" charset="0"/>
                      </a:rPr>
                      <m:t>= </m:t>
                    </m:r>
                    <m:nary>
                      <m:naryPr>
                        <m:chr m:val="∑"/>
                        <m:ctrlPr>
                          <a:rPr lang="zh-CN" altLang="en-US" sz="1600" i="1" smtClean="0">
                            <a:solidFill>
                              <a:schemeClr val="accent6"/>
                            </a:solidFill>
                            <a:latin typeface="Cambria Math" panose="02040503050406030204" pitchFamily="18" charset="0"/>
                          </a:rPr>
                        </m:ctrlPr>
                      </m:naryPr>
                      <m:sub>
                        <m:r>
                          <m:rPr>
                            <m:brk m:alnAt="23"/>
                          </m:rPr>
                          <a:rPr lang="en-US" altLang="zh-CN" sz="1600" b="0" i="1" smtClean="0">
                            <a:solidFill>
                              <a:schemeClr val="accent6"/>
                            </a:solidFill>
                            <a:latin typeface="Cambria Math" panose="02040503050406030204" pitchFamily="18" charset="0"/>
                          </a:rPr>
                          <m:t>𝑖</m:t>
                        </m:r>
                        <m:r>
                          <a:rPr lang="en-US" altLang="zh-CN" sz="1600" b="0" i="1" smtClean="0">
                            <a:solidFill>
                              <a:schemeClr val="accent6"/>
                            </a:solidFill>
                            <a:latin typeface="Cambria Math" panose="02040503050406030204" pitchFamily="18" charset="0"/>
                          </a:rPr>
                          <m:t>=1</m:t>
                        </m:r>
                      </m:sub>
                      <m:sup>
                        <m:r>
                          <a:rPr lang="en-US" altLang="zh-CN" sz="1600" b="0" i="1" smtClean="0">
                            <a:solidFill>
                              <a:schemeClr val="accent6"/>
                            </a:solidFill>
                            <a:latin typeface="Cambria Math" panose="02040503050406030204" pitchFamily="18" charset="0"/>
                          </a:rPr>
                          <m:t>𝑝</m:t>
                        </m:r>
                      </m:sup>
                      <m:e>
                        <m:r>
                          <a:rPr lang="en-US" altLang="zh-CN" sz="1600" b="0" i="1" smtClean="0">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𝑛𝑒𝑐</m:t>
                        </m:r>
                        <m:d>
                          <m:dPr>
                            <m:endChr m:val="|"/>
                            <m:ctrlPr>
                              <a:rPr lang="en-US" altLang="zh-CN" sz="1600" b="0" i="1" smtClean="0">
                                <a:solidFill>
                                  <a:schemeClr val="accent6"/>
                                </a:solidFill>
                                <a:latin typeface="Cambria Math" panose="02040503050406030204" pitchFamily="18" charset="0"/>
                              </a:rPr>
                            </m:ctrlPr>
                          </m:dPr>
                          <m:e>
                            <m:r>
                              <a:rPr lang="en-US" altLang="zh-CN" sz="1600" b="0" i="1" smtClean="0">
                                <a:solidFill>
                                  <a:schemeClr val="accent6"/>
                                </a:solidFill>
                                <a:latin typeface="Cambria Math" panose="02040503050406030204" pitchFamily="18" charset="0"/>
                              </a:rPr>
                              <m:t>𝐴</m:t>
                            </m:r>
                            <m:d>
                              <m:dPr>
                                <m:ctrlPr>
                                  <a:rPr lang="en-US" altLang="zh-CN" sz="1600" b="0" i="1" smtClean="0">
                                    <a:solidFill>
                                      <a:schemeClr val="accent6"/>
                                    </a:solidFill>
                                    <a:latin typeface="Cambria Math" panose="02040503050406030204" pitchFamily="18" charset="0"/>
                                  </a:rPr>
                                </m:ctrlPr>
                              </m:dPr>
                              <m:e>
                                <m:sSub>
                                  <m:sSubPr>
                                    <m:ctrlPr>
                                      <a:rPr lang="en-US" altLang="zh-CN" sz="1600" b="0" i="1" smtClean="0">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𝐼</m:t>
                                    </m:r>
                                  </m:e>
                                  <m:sub>
                                    <m:r>
                                      <a:rPr lang="en-US" altLang="zh-CN" sz="1600" b="0" i="1" smtClean="0">
                                        <a:solidFill>
                                          <a:schemeClr val="accent6"/>
                                        </a:solidFill>
                                        <a:latin typeface="Cambria Math" panose="02040503050406030204" pitchFamily="18" charset="0"/>
                                      </a:rPr>
                                      <m:t>𝐼</m:t>
                                    </m:r>
                                  </m:sub>
                                </m:sSub>
                                <m:r>
                                  <a:rPr lang="en-US" altLang="zh-CN" sz="1600" b="0" i="1" smtClean="0">
                                    <a:solidFill>
                                      <a:schemeClr val="accent6"/>
                                    </a:solidFill>
                                    <a:latin typeface="Cambria Math" panose="02040503050406030204" pitchFamily="18" charset="0"/>
                                  </a:rPr>
                                  <m:t>,:</m:t>
                                </m:r>
                              </m:e>
                            </m:d>
                          </m:e>
                        </m:d>
                      </m:e>
                    </m:nary>
                  </m:oMath>
                </a14:m>
                <a:r>
                  <a:rPr lang="zh-CN" altLang="en-US" sz="1600" dirty="0">
                    <a:solidFill>
                      <a:schemeClr val="accent6"/>
                    </a:solidFill>
                  </a:rPr>
                  <a:t>的信息，而</a:t>
                </a:r>
                <a:r>
                  <a:rPr lang="en-US" altLang="zh-CN" sz="1600" dirty="0">
                    <a:solidFill>
                      <a:schemeClr val="accent6"/>
                    </a:solidFill>
                  </a:rPr>
                  <a:t>A</a:t>
                </a:r>
                <a:r>
                  <a:rPr lang="zh-CN" altLang="en-US" sz="1600" dirty="0">
                    <a:solidFill>
                      <a:schemeClr val="accent6"/>
                    </a:solidFill>
                  </a:rPr>
                  <a:t>参与到</a:t>
                </a:r>
                <a:r>
                  <a:rPr lang="en-US" altLang="zh-CN" sz="1600" dirty="0">
                    <a:solidFill>
                      <a:schemeClr val="accent6"/>
                    </a:solidFill>
                  </a:rPr>
                  <a:t>C</a:t>
                </a:r>
                <a:r>
                  <a:rPr lang="zh-CN" altLang="en-US" sz="1600" dirty="0">
                    <a:solidFill>
                      <a:schemeClr val="accent6"/>
                    </a:solidFill>
                  </a:rPr>
                  <a:t>每一列元素的计算</a:t>
                </a:r>
                <a:endParaRPr lang="en-US" altLang="zh-CN" sz="1600" dirty="0">
                  <a:solidFill>
                    <a:schemeClr val="accent6"/>
                  </a:solidFill>
                </a:endParaRPr>
              </a:p>
              <a:p>
                <a:pPr lvl="2"/>
                <a:r>
                  <a:rPr lang="zh-CN" altLang="en-US" sz="1600" dirty="0">
                    <a:solidFill>
                      <a:schemeClr val="accent6"/>
                    </a:solidFill>
                  </a:rPr>
                  <a:t>所以自然考虑到消息被传递了</a:t>
                </a:r>
                <a14:m>
                  <m:oMath xmlns:m="http://schemas.openxmlformats.org/officeDocument/2006/math">
                    <m:sSub>
                      <m:sSubPr>
                        <m:ctrlPr>
                          <a:rPr lang="en-US" altLang="zh-CN" sz="1600" b="0" i="1" smtClean="0">
                            <a:solidFill>
                              <a:schemeClr val="accent6"/>
                            </a:solidFill>
                            <a:latin typeface="Cambria Math" panose="02040503050406030204" pitchFamily="18" charset="0"/>
                          </a:rPr>
                        </m:ctrlPr>
                      </m:sSubPr>
                      <m:e>
                        <m:r>
                          <m:rPr>
                            <m:sty m:val="p"/>
                          </m:rPr>
                          <a:rPr lang="en-US" altLang="zh-CN" sz="1600" b="0" i="0" smtClean="0">
                            <a:solidFill>
                              <a:schemeClr val="accent6"/>
                            </a:solidFill>
                            <a:latin typeface="Cambria Math" panose="02040503050406030204" pitchFamily="18" charset="0"/>
                          </a:rPr>
                          <m:t>Inf</m:t>
                        </m:r>
                        <m:r>
                          <a:rPr lang="en-US" altLang="zh-CN" sz="1600" b="0" i="1" smtClean="0">
                            <a:solidFill>
                              <a:schemeClr val="accent6"/>
                            </a:solidFill>
                            <a:latin typeface="Cambria Math" panose="02040503050406030204" pitchFamily="18" charset="0"/>
                          </a:rPr>
                          <m:t>𝑜</m:t>
                        </m:r>
                      </m:e>
                      <m:sub>
                        <m:r>
                          <m:rPr>
                            <m:sty m:val="p"/>
                          </m:rPr>
                          <a:rPr lang="en-US" altLang="zh-CN" sz="1600" b="0" i="0" smtClean="0">
                            <a:solidFill>
                              <a:schemeClr val="accent6"/>
                            </a:solidFill>
                            <a:latin typeface="Cambria Math" panose="02040503050406030204" pitchFamily="18" charset="0"/>
                          </a:rPr>
                          <m:t>A</m:t>
                        </m:r>
                      </m:sub>
                    </m:sSub>
                    <m:r>
                      <a:rPr lang="en-US" altLang="zh-CN" sz="1600" b="0" i="1" smtClean="0">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𝑛</m:t>
                    </m:r>
                  </m:oMath>
                </a14:m>
                <a:r>
                  <a:rPr lang="en-US" altLang="zh-CN" sz="1600" dirty="0">
                    <a:solidFill>
                      <a:schemeClr val="accent6"/>
                    </a:solidFill>
                  </a:rPr>
                  <a:t> </a:t>
                </a:r>
                <a:r>
                  <a:rPr lang="zh-CN" altLang="en-US" sz="1600" dirty="0">
                    <a:solidFill>
                      <a:schemeClr val="accent6"/>
                    </a:solidFill>
                  </a:rPr>
                  <a:t>次，而</a:t>
                </a:r>
                <a:r>
                  <a:rPr lang="en-US" altLang="zh-CN" sz="1600" dirty="0">
                    <a:solidFill>
                      <a:schemeClr val="accent6"/>
                    </a:solidFill>
                  </a:rPr>
                  <a:t>B</a:t>
                </a:r>
                <a:r>
                  <a:rPr lang="zh-CN" altLang="en-US" sz="1600" dirty="0">
                    <a:solidFill>
                      <a:schemeClr val="accent6"/>
                    </a:solidFill>
                  </a:rPr>
                  <a:t>是存储在本地不参与的，所以得到 </a:t>
                </a:r>
                <a14:m>
                  <m:oMath xmlns:m="http://schemas.openxmlformats.org/officeDocument/2006/math">
                    <m:sSub>
                      <m:sSubPr>
                        <m:ctrlPr>
                          <a:rPr lang="en-US" altLang="zh-CN" sz="1600" b="0" i="1" smtClean="0">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𝑆</m:t>
                        </m:r>
                      </m:e>
                      <m:sub>
                        <m:r>
                          <a:rPr lang="en-US" altLang="zh-CN" sz="1600" b="0" i="1" smtClean="0">
                            <a:solidFill>
                              <a:schemeClr val="accent6"/>
                            </a:solidFill>
                            <a:latin typeface="Cambria Math" panose="02040503050406030204" pitchFamily="18" charset="0"/>
                          </a:rPr>
                          <m:t>𝑚</m:t>
                        </m:r>
                      </m:sub>
                    </m:sSub>
                    <m:d>
                      <m:dPr>
                        <m:ctrlPr>
                          <a:rPr lang="en-US" altLang="zh-CN" sz="1600" b="0" i="1" smtClean="0">
                            <a:solidFill>
                              <a:schemeClr val="accent6"/>
                            </a:solidFill>
                            <a:latin typeface="Cambria Math" panose="02040503050406030204" pitchFamily="18" charset="0"/>
                          </a:rPr>
                        </m:ctrlPr>
                      </m:dPr>
                      <m:e>
                        <m:r>
                          <a:rPr lang="en-US" altLang="zh-CN" sz="1600" b="0" i="1" smtClean="0">
                            <a:solidFill>
                              <a:schemeClr val="accent6"/>
                            </a:solidFill>
                            <a:latin typeface="Cambria Math" panose="02040503050406030204" pitchFamily="18" charset="0"/>
                          </a:rPr>
                          <m:t>𝑝</m:t>
                        </m:r>
                      </m:e>
                    </m:d>
                  </m:oMath>
                </a14:m>
                <a:r>
                  <a:rPr lang="zh-CN" altLang="en-US" sz="1600" dirty="0">
                    <a:solidFill>
                      <a:schemeClr val="accent6"/>
                    </a:solidFill>
                  </a:rPr>
                  <a:t>，当然上述解释可能有不清晰的地方，可以考虑下面的微观层面</a:t>
                </a:r>
                <a:endParaRPr lang="en-US" altLang="zh-CN" sz="1600" dirty="0">
                  <a:solidFill>
                    <a:schemeClr val="accent6"/>
                  </a:solidFill>
                </a:endParaRPr>
              </a:p>
              <a:p>
                <a:pPr lvl="2"/>
                <a:endParaRPr lang="en-US" altLang="zh-CN" sz="1600" dirty="0">
                  <a:solidFill>
                    <a:schemeClr val="accent6"/>
                  </a:solidFill>
                </a:endParaRPr>
              </a:p>
              <a:p>
                <a:pPr lvl="2"/>
                <a:r>
                  <a:rPr lang="zh-CN" altLang="en-US" sz="1600" dirty="0">
                    <a:solidFill>
                      <a:schemeClr val="accent6"/>
                    </a:solidFill>
                  </a:rPr>
                  <a:t>一个进程拥有的</a:t>
                </a:r>
                <a:r>
                  <a:rPr lang="en-US" altLang="zh-CN" sz="1600" dirty="0">
                    <a:solidFill>
                      <a:schemeClr val="accent6"/>
                    </a:solidFill>
                  </a:rPr>
                  <a:t>A</a:t>
                </a:r>
                <a:r>
                  <a:rPr lang="zh-CN" altLang="en-US" sz="1600" dirty="0">
                    <a:solidFill>
                      <a:schemeClr val="accent6"/>
                    </a:solidFill>
                  </a:rPr>
                  <a:t>矩阵的信息为 </a:t>
                </a:r>
                <a:r>
                  <a:rPr lang="en-US" altLang="zh-CN" sz="1600" dirty="0">
                    <a:solidFill>
                      <a:schemeClr val="accent6"/>
                    </a:solidFill>
                  </a:rPr>
                  <a:t>A(I,:)</a:t>
                </a:r>
                <a:r>
                  <a:rPr lang="zh-CN" altLang="en-US" sz="1600" dirty="0">
                    <a:solidFill>
                      <a:schemeClr val="accent6"/>
                    </a:solidFill>
                  </a:rPr>
                  <a:t>，由于</a:t>
                </a:r>
                <a:r>
                  <a:rPr lang="en-US" altLang="zh-CN" sz="1600" dirty="0">
                    <a:solidFill>
                      <a:schemeClr val="accent6"/>
                    </a:solidFill>
                  </a:rPr>
                  <a:t>B</a:t>
                </a:r>
                <a:r>
                  <a:rPr lang="zh-CN" altLang="en-US" sz="1600" dirty="0">
                    <a:solidFill>
                      <a:schemeClr val="accent6"/>
                    </a:solidFill>
                  </a:rPr>
                  <a:t>的行是存在本地的，所以我们希望能尽可能用到本地而不使用通信，因而考虑 </a:t>
                </a:r>
                <a14:m>
                  <m:oMath xmlns:m="http://schemas.openxmlformats.org/officeDocument/2006/math">
                    <m:sSup>
                      <m:sSupPr>
                        <m:ctrlPr>
                          <a:rPr lang="en-US" altLang="zh-CN" sz="1600" b="0" i="1" smtClean="0">
                            <a:solidFill>
                              <a:schemeClr val="accent6"/>
                            </a:solidFill>
                            <a:latin typeface="Cambria Math" panose="02040503050406030204" pitchFamily="18" charset="0"/>
                          </a:rPr>
                        </m:ctrlPr>
                      </m:sSupPr>
                      <m:e>
                        <m:r>
                          <a:rPr lang="en-US" altLang="zh-CN" sz="1600" b="0" i="1" smtClean="0">
                            <a:solidFill>
                              <a:schemeClr val="accent6"/>
                            </a:solidFill>
                            <a:latin typeface="Cambria Math" panose="02040503050406030204" pitchFamily="18" charset="0"/>
                          </a:rPr>
                          <m:t>𝐶</m:t>
                        </m:r>
                      </m:e>
                      <m:sup>
                        <m:r>
                          <a:rPr lang="en-US" altLang="zh-CN" sz="1600" b="0" i="1" smtClean="0">
                            <a:solidFill>
                              <a:schemeClr val="accent6"/>
                            </a:solidFill>
                            <a:latin typeface="Cambria Math" panose="02040503050406030204" pitchFamily="18" charset="0"/>
                          </a:rPr>
                          <m:t>𝑇</m:t>
                        </m:r>
                      </m:sup>
                    </m:sSup>
                    <m:r>
                      <a:rPr lang="en-US" altLang="zh-CN" sz="1600" b="0" i="1" smtClean="0">
                        <a:solidFill>
                          <a:schemeClr val="accent6"/>
                        </a:solidFill>
                        <a:latin typeface="Cambria Math" panose="02040503050406030204" pitchFamily="18" charset="0"/>
                      </a:rPr>
                      <m:t>=</m:t>
                    </m:r>
                    <m:sSup>
                      <m:sSupPr>
                        <m:ctrlPr>
                          <a:rPr lang="en-US" altLang="zh-CN" sz="1600" b="0" i="1" smtClean="0">
                            <a:solidFill>
                              <a:schemeClr val="accent6"/>
                            </a:solidFill>
                            <a:latin typeface="Cambria Math" panose="02040503050406030204" pitchFamily="18" charset="0"/>
                          </a:rPr>
                        </m:ctrlPr>
                      </m:sSupPr>
                      <m:e>
                        <m:r>
                          <a:rPr lang="en-US" altLang="zh-CN" sz="1600" b="0" i="1" smtClean="0">
                            <a:solidFill>
                              <a:schemeClr val="accent6"/>
                            </a:solidFill>
                            <a:latin typeface="Cambria Math" panose="02040503050406030204" pitchFamily="18" charset="0"/>
                          </a:rPr>
                          <m:t>𝐵</m:t>
                        </m:r>
                      </m:e>
                      <m:sup>
                        <m:r>
                          <a:rPr lang="en-US" altLang="zh-CN" sz="1600" b="0" i="1" smtClean="0">
                            <a:solidFill>
                              <a:schemeClr val="accent6"/>
                            </a:solidFill>
                            <a:latin typeface="Cambria Math" panose="02040503050406030204" pitchFamily="18" charset="0"/>
                          </a:rPr>
                          <m:t>𝑇</m:t>
                        </m:r>
                      </m:sup>
                    </m:sSup>
                    <m:sSup>
                      <m:sSupPr>
                        <m:ctrlPr>
                          <a:rPr lang="en-US" altLang="zh-CN" sz="1600" b="0" i="1" smtClean="0">
                            <a:solidFill>
                              <a:schemeClr val="accent6"/>
                            </a:solidFill>
                            <a:latin typeface="Cambria Math" panose="02040503050406030204" pitchFamily="18" charset="0"/>
                          </a:rPr>
                        </m:ctrlPr>
                      </m:sSupPr>
                      <m:e>
                        <m:r>
                          <a:rPr lang="en-US" altLang="zh-CN" sz="1600" b="0" i="1" smtClean="0">
                            <a:solidFill>
                              <a:schemeClr val="accent6"/>
                            </a:solidFill>
                            <a:latin typeface="Cambria Math" panose="02040503050406030204" pitchFamily="18" charset="0"/>
                          </a:rPr>
                          <m:t>𝐴</m:t>
                        </m:r>
                      </m:e>
                      <m:sup>
                        <m:r>
                          <a:rPr lang="en-US" altLang="zh-CN" sz="1600" b="0" i="1" smtClean="0">
                            <a:solidFill>
                              <a:schemeClr val="accent6"/>
                            </a:solidFill>
                            <a:latin typeface="Cambria Math" panose="02040503050406030204" pitchFamily="18" charset="0"/>
                          </a:rPr>
                          <m:t>𝑇</m:t>
                        </m:r>
                      </m:sup>
                    </m:sSup>
                    <m:r>
                      <a:rPr lang="zh-CN" altLang="en-US" sz="1600" i="1">
                        <a:solidFill>
                          <a:schemeClr val="accent6"/>
                        </a:solidFill>
                        <a:latin typeface="Cambria Math" panose="02040503050406030204" pitchFamily="18" charset="0"/>
                      </a:rPr>
                      <m:t>，</m:t>
                    </m:r>
                  </m:oMath>
                </a14:m>
                <a:r>
                  <a:rPr lang="zh-CN" altLang="en-US" sz="1600" dirty="0">
                    <a:solidFill>
                      <a:schemeClr val="accent6"/>
                    </a:solidFill>
                  </a:rPr>
                  <a:t>这样，我们就尽可能利用到</a:t>
                </a:r>
                <a:r>
                  <a:rPr lang="en-US" altLang="zh-CN" sz="1600" dirty="0">
                    <a:solidFill>
                      <a:schemeClr val="accent6"/>
                    </a:solidFill>
                  </a:rPr>
                  <a:t>A</a:t>
                </a:r>
                <a:r>
                  <a:rPr lang="zh-CN" altLang="en-US" sz="1600" dirty="0">
                    <a:solidFill>
                      <a:schemeClr val="accent6"/>
                    </a:solidFill>
                  </a:rPr>
                  <a:t>的列以及</a:t>
                </a:r>
                <a:r>
                  <a:rPr lang="en-US" altLang="zh-CN" sz="1600" dirty="0">
                    <a:solidFill>
                      <a:schemeClr val="accent6"/>
                    </a:solidFill>
                  </a:rPr>
                  <a:t>B</a:t>
                </a:r>
                <a:r>
                  <a:rPr lang="zh-CN" altLang="en-US" sz="1600" dirty="0">
                    <a:solidFill>
                      <a:schemeClr val="accent6"/>
                    </a:solidFill>
                  </a:rPr>
                  <a:t>的行信息，将得到的结果存到</a:t>
                </a:r>
                <a:r>
                  <a:rPr lang="en-US" altLang="zh-CN" sz="1600" dirty="0">
                    <a:solidFill>
                      <a:schemeClr val="accent6"/>
                    </a:solidFill>
                  </a:rPr>
                  <a:t>C</a:t>
                </a:r>
                <a:r>
                  <a:rPr lang="zh-CN" altLang="en-US" sz="1600" dirty="0">
                    <a:solidFill>
                      <a:schemeClr val="accent6"/>
                    </a:solidFill>
                  </a:rPr>
                  <a:t>阵中，应该是</a:t>
                </a:r>
                <a:r>
                  <a:rPr lang="en-US" altLang="zh-CN" sz="1600" dirty="0">
                    <a:solidFill>
                      <a:schemeClr val="accent6"/>
                    </a:solidFill>
                  </a:rPr>
                  <a:t>(</a:t>
                </a:r>
                <a:r>
                  <a:rPr lang="en-US" altLang="zh-CN" sz="1600" dirty="0" err="1">
                    <a:solidFill>
                      <a:schemeClr val="accent6"/>
                    </a:solidFill>
                  </a:rPr>
                  <a:t>I,n</a:t>
                </a:r>
                <a:r>
                  <a:rPr lang="en-US" altLang="zh-CN" sz="1600" dirty="0">
                    <a:solidFill>
                      <a:schemeClr val="accent6"/>
                    </a:solidFill>
                  </a:rPr>
                  <a:t>)-</a:t>
                </a:r>
                <a:r>
                  <a:rPr lang="en-US" altLang="zh-CN" sz="1600" dirty="0" err="1">
                    <a:solidFill>
                      <a:schemeClr val="accent6"/>
                    </a:solidFill>
                  </a:rPr>
                  <a:t>k_i</a:t>
                </a:r>
                <a:r>
                  <a:rPr lang="zh-CN" altLang="en-US" sz="1600" dirty="0">
                    <a:solidFill>
                      <a:schemeClr val="accent6"/>
                    </a:solidFill>
                  </a:rPr>
                  <a:t>的信息传递，其中</a:t>
                </a:r>
                <a:r>
                  <a:rPr lang="en-US" altLang="zh-CN" sz="1600" dirty="0" err="1">
                    <a:solidFill>
                      <a:schemeClr val="accent6"/>
                    </a:solidFill>
                  </a:rPr>
                  <a:t>k_i</a:t>
                </a:r>
                <a:r>
                  <a:rPr lang="zh-CN" altLang="en-US" sz="1600" dirty="0">
                    <a:solidFill>
                      <a:schemeClr val="accent6"/>
                    </a:solidFill>
                  </a:rPr>
                  <a:t>是进程</a:t>
                </a:r>
                <a:r>
                  <a:rPr lang="en-US" altLang="zh-CN" sz="1600" dirty="0" err="1">
                    <a:solidFill>
                      <a:schemeClr val="accent6"/>
                    </a:solidFill>
                  </a:rPr>
                  <a:t>i</a:t>
                </a:r>
                <a:r>
                  <a:rPr lang="zh-CN" altLang="en-US" sz="1600" dirty="0">
                    <a:solidFill>
                      <a:schemeClr val="accent6"/>
                    </a:solidFill>
                  </a:rPr>
                  <a:t>占</a:t>
                </a:r>
                <a:r>
                  <a:rPr lang="en-US" altLang="zh-CN" sz="1600" dirty="0">
                    <a:solidFill>
                      <a:schemeClr val="accent6"/>
                    </a:solidFill>
                  </a:rPr>
                  <a:t>B</a:t>
                </a:r>
                <a:r>
                  <a:rPr lang="zh-CN" altLang="en-US" sz="1600" dirty="0">
                    <a:solidFill>
                      <a:schemeClr val="accent6"/>
                    </a:solidFill>
                  </a:rPr>
                  <a:t>矩阵的行部分，那么总的信息传递就是 </a:t>
                </a:r>
                <a14:m>
                  <m:oMath xmlns:m="http://schemas.openxmlformats.org/officeDocument/2006/math">
                    <m:d>
                      <m:dPr>
                        <m:ctrlPr>
                          <a:rPr lang="en-US" altLang="zh-CN" sz="1600" b="0" i="1" smtClean="0">
                            <a:solidFill>
                              <a:schemeClr val="accent6"/>
                            </a:solidFill>
                            <a:latin typeface="Cambria Math" panose="02040503050406030204" pitchFamily="18" charset="0"/>
                          </a:rPr>
                        </m:ctrlPr>
                      </m:dPr>
                      <m:e>
                        <m:d>
                          <m:dPr>
                            <m:begChr m:val="|"/>
                            <m:endChr m:val="|"/>
                            <m:ctrlPr>
                              <a:rPr lang="en-US" altLang="zh-CN" sz="1600" b="0" i="1" smtClean="0">
                                <a:solidFill>
                                  <a:schemeClr val="accent6"/>
                                </a:solidFill>
                                <a:latin typeface="Cambria Math" panose="02040503050406030204" pitchFamily="18" charset="0"/>
                              </a:rPr>
                            </m:ctrlPr>
                          </m:dPr>
                          <m:e>
                            <m:r>
                              <a:rPr lang="en-US" altLang="zh-CN" sz="1600" b="0" i="1" smtClean="0">
                                <a:solidFill>
                                  <a:schemeClr val="accent6"/>
                                </a:solidFill>
                                <a:latin typeface="Cambria Math" panose="02040503050406030204" pitchFamily="18" charset="0"/>
                              </a:rPr>
                              <m:t>𝑛𝑒𝑐</m:t>
                            </m:r>
                            <m:d>
                              <m:dPr>
                                <m:ctrlPr>
                                  <a:rPr lang="en-US" altLang="zh-CN" sz="1600" b="0" i="1" smtClean="0">
                                    <a:solidFill>
                                      <a:schemeClr val="accent6"/>
                                    </a:solidFill>
                                    <a:latin typeface="Cambria Math" panose="02040503050406030204" pitchFamily="18" charset="0"/>
                                  </a:rPr>
                                </m:ctrlPr>
                              </m:dPr>
                              <m:e>
                                <m:r>
                                  <a:rPr lang="en-US" altLang="zh-CN" sz="1600" b="0" i="1" smtClean="0">
                                    <a:solidFill>
                                      <a:schemeClr val="accent6"/>
                                    </a:solidFill>
                                    <a:latin typeface="Cambria Math" panose="02040503050406030204" pitchFamily="18" charset="0"/>
                                  </a:rPr>
                                  <m:t>𝐴</m:t>
                                </m:r>
                                <m:d>
                                  <m:dPr>
                                    <m:ctrlPr>
                                      <a:rPr lang="en-US" altLang="zh-CN" sz="1600" b="0" i="1" smtClean="0">
                                        <a:solidFill>
                                          <a:schemeClr val="accent6"/>
                                        </a:solidFill>
                                        <a:latin typeface="Cambria Math" panose="02040503050406030204" pitchFamily="18" charset="0"/>
                                      </a:rPr>
                                    </m:ctrlPr>
                                  </m:dPr>
                                  <m:e>
                                    <m:sSub>
                                      <m:sSubPr>
                                        <m:ctrlPr>
                                          <a:rPr lang="en-US" altLang="zh-CN" sz="1600" b="0" i="1" smtClean="0">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𝐼</m:t>
                                        </m:r>
                                      </m:e>
                                      <m:sub>
                                        <m:r>
                                          <a:rPr lang="en-US" altLang="zh-CN" sz="1600" b="0" i="1" smtClean="0">
                                            <a:solidFill>
                                              <a:schemeClr val="accent6"/>
                                            </a:solidFill>
                                            <a:latin typeface="Cambria Math" panose="02040503050406030204" pitchFamily="18" charset="0"/>
                                          </a:rPr>
                                          <m:t>𝑖</m:t>
                                        </m:r>
                                      </m:sub>
                                    </m:sSub>
                                    <m:r>
                                      <a:rPr lang="en-US" altLang="zh-CN" sz="1600" b="0" i="1" smtClean="0">
                                        <a:solidFill>
                                          <a:schemeClr val="accent6"/>
                                        </a:solidFill>
                                        <a:latin typeface="Cambria Math" panose="02040503050406030204" pitchFamily="18" charset="0"/>
                                      </a:rPr>
                                      <m:t>,:</m:t>
                                    </m:r>
                                  </m:e>
                                </m:d>
                              </m:e>
                            </m:d>
                          </m:e>
                        </m:d>
                        <m:r>
                          <a:rPr lang="en-US" altLang="zh-CN" sz="1600" b="0" i="1" smtClean="0">
                            <a:solidFill>
                              <a:schemeClr val="accent6"/>
                            </a:solidFill>
                            <a:latin typeface="Cambria Math" panose="02040503050406030204" pitchFamily="18" charset="0"/>
                          </a:rPr>
                          <m:t>−</m:t>
                        </m:r>
                        <m:sSub>
                          <m:sSubPr>
                            <m:ctrlPr>
                              <a:rPr lang="en-US" altLang="zh-CN" sz="1600" b="0" i="1" smtClean="0">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𝑘</m:t>
                            </m:r>
                          </m:e>
                          <m:sub>
                            <m:r>
                              <a:rPr lang="en-US" altLang="zh-CN" sz="1600" b="0" i="1" smtClean="0">
                                <a:solidFill>
                                  <a:schemeClr val="accent6"/>
                                </a:solidFill>
                                <a:latin typeface="Cambria Math" panose="02040503050406030204" pitchFamily="18" charset="0"/>
                              </a:rPr>
                              <m:t>𝑖</m:t>
                            </m:r>
                          </m:sub>
                        </m:sSub>
                      </m:e>
                    </m:d>
                    <m:r>
                      <a:rPr lang="en-US" altLang="zh-CN" sz="1600" b="0" i="1" smtClean="0">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𝑛</m:t>
                    </m:r>
                  </m:oMath>
                </a14:m>
                <a:r>
                  <a:rPr lang="zh-CN" altLang="en-US" sz="1600" dirty="0">
                    <a:solidFill>
                      <a:schemeClr val="accent6"/>
                    </a:solidFill>
                  </a:rPr>
                  <a:t>，那么进行求和后自然就有</a:t>
                </a:r>
                <a:r>
                  <a:rPr lang="en-US" altLang="zh-CN" sz="1600" dirty="0">
                    <a:solidFill>
                      <a:schemeClr val="accent6"/>
                    </a:solidFill>
                  </a:rPr>
                  <a:t> </a:t>
                </a:r>
                <a14:m>
                  <m:oMath xmlns:m="http://schemas.openxmlformats.org/officeDocument/2006/math">
                    <m:sSub>
                      <m:sSubPr>
                        <m:ctrlPr>
                          <a:rPr lang="en-US" altLang="zh-CN" sz="1600" b="0" i="1" smtClean="0">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𝑆</m:t>
                        </m:r>
                      </m:e>
                      <m:sub>
                        <m:r>
                          <a:rPr lang="en-US" altLang="zh-CN" sz="1600" b="0" i="1" smtClean="0">
                            <a:solidFill>
                              <a:schemeClr val="accent6"/>
                            </a:solidFill>
                            <a:latin typeface="Cambria Math" panose="02040503050406030204" pitchFamily="18" charset="0"/>
                          </a:rPr>
                          <m:t>𝑚</m:t>
                        </m:r>
                      </m:sub>
                    </m:sSub>
                    <m:d>
                      <m:dPr>
                        <m:ctrlPr>
                          <a:rPr lang="en-US" altLang="zh-CN" sz="1600" b="0" i="1" smtClean="0">
                            <a:solidFill>
                              <a:schemeClr val="accent6"/>
                            </a:solidFill>
                            <a:latin typeface="Cambria Math" panose="02040503050406030204" pitchFamily="18" charset="0"/>
                          </a:rPr>
                        </m:ctrlPr>
                      </m:dPr>
                      <m:e>
                        <m:r>
                          <a:rPr lang="en-US" altLang="zh-CN" sz="1600" b="0" i="1" smtClean="0">
                            <a:solidFill>
                              <a:schemeClr val="accent6"/>
                            </a:solidFill>
                            <a:latin typeface="Cambria Math" panose="02040503050406030204" pitchFamily="18" charset="0"/>
                          </a:rPr>
                          <m:t>𝑃</m:t>
                        </m:r>
                      </m:e>
                    </m:d>
                  </m:oMath>
                </a14:m>
                <a:r>
                  <a:rPr lang="en-US" altLang="zh-CN" sz="1600" dirty="0">
                    <a:solidFill>
                      <a:schemeClr val="accent6"/>
                    </a:solidFill>
                  </a:rPr>
                  <a:t> </a:t>
                </a:r>
              </a:p>
              <a:p>
                <a:pPr lvl="2"/>
                <a:endParaRPr lang="en-US" altLang="zh-CN" sz="1600" dirty="0">
                  <a:solidFill>
                    <a:schemeClr val="accent6"/>
                  </a:solidFill>
                </a:endParaRPr>
              </a:p>
              <a:p>
                <a:pPr lvl="2"/>
                <a:r>
                  <a:rPr lang="zh-CN" altLang="en-US" sz="1600" dirty="0">
                    <a:solidFill>
                      <a:schemeClr val="accent6"/>
                    </a:solidFill>
                  </a:rPr>
                  <a:t>对于</a:t>
                </a:r>
                <a:r>
                  <a:rPr lang="en-US" altLang="zh-CN" sz="1600" dirty="0">
                    <a:solidFill>
                      <a:schemeClr val="accent6"/>
                    </a:solidFill>
                  </a:rPr>
                  <a:t>k</a:t>
                </a:r>
                <a:r>
                  <a:rPr lang="zh-CN" altLang="en-US" sz="1600" dirty="0">
                    <a:solidFill>
                      <a:schemeClr val="accent6"/>
                    </a:solidFill>
                  </a:rPr>
                  <a:t>维同理可得，而对于</a:t>
                </a:r>
                <a:r>
                  <a:rPr lang="en-US" altLang="zh-CN" sz="1600" dirty="0">
                    <a:solidFill>
                      <a:schemeClr val="accent6"/>
                    </a:solidFill>
                  </a:rPr>
                  <a:t>n</a:t>
                </a:r>
                <a:r>
                  <a:rPr lang="zh-CN" altLang="en-US" sz="1600" dirty="0">
                    <a:solidFill>
                      <a:schemeClr val="accent6"/>
                    </a:solidFill>
                  </a:rPr>
                  <a:t>维，又要单独考虑，因为</a:t>
                </a:r>
                <a:r>
                  <a:rPr lang="en-US" altLang="zh-CN" sz="1600" dirty="0">
                    <a:solidFill>
                      <a:schemeClr val="accent6"/>
                    </a:solidFill>
                  </a:rPr>
                  <a:t>B</a:t>
                </a:r>
                <a:r>
                  <a:rPr lang="zh-CN" altLang="en-US" sz="1600" dirty="0">
                    <a:solidFill>
                      <a:schemeClr val="accent6"/>
                    </a:solidFill>
                  </a:rPr>
                  <a:t>、</a:t>
                </a:r>
                <a:r>
                  <a:rPr lang="en-US" altLang="zh-CN" sz="1600" dirty="0">
                    <a:solidFill>
                      <a:schemeClr val="accent6"/>
                    </a:solidFill>
                  </a:rPr>
                  <a:t>C</a:t>
                </a:r>
                <a:r>
                  <a:rPr lang="zh-CN" altLang="en-US" sz="1600" dirty="0">
                    <a:solidFill>
                      <a:schemeClr val="accent6"/>
                    </a:solidFill>
                  </a:rPr>
                  <a:t>以同样的方式分布，所以该方案只需要</a:t>
                </a:r>
                <a:r>
                  <a:rPr lang="zh-CN" altLang="en-US" sz="1600" b="1" dirty="0">
                    <a:solidFill>
                      <a:schemeClr val="accent6"/>
                    </a:solidFill>
                  </a:rPr>
                  <a:t>复制</a:t>
                </a:r>
                <a:r>
                  <a:rPr lang="zh-CN" altLang="en-US" sz="1600" dirty="0">
                    <a:solidFill>
                      <a:schemeClr val="accent6"/>
                    </a:solidFill>
                  </a:rPr>
                  <a:t>矩阵</a:t>
                </a:r>
                <a:r>
                  <a:rPr lang="en-US" altLang="zh-CN" sz="1600" dirty="0">
                    <a:solidFill>
                      <a:schemeClr val="accent6"/>
                    </a:solidFill>
                  </a:rPr>
                  <a:t>A p-1</a:t>
                </a:r>
                <a:r>
                  <a:rPr lang="zh-CN" altLang="en-US" sz="1600" dirty="0">
                    <a:solidFill>
                      <a:schemeClr val="accent6"/>
                    </a:solidFill>
                  </a:rPr>
                  <a:t>次，所以总的通信元素个数也不难理解为 </a:t>
                </a:r>
                <a14:m>
                  <m:oMath xmlns:m="http://schemas.openxmlformats.org/officeDocument/2006/math">
                    <m:sSub>
                      <m:sSubPr>
                        <m:ctrlPr>
                          <a:rPr lang="en-US" altLang="zh-CN" sz="1600" b="0" i="1" smtClean="0">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𝑆</m:t>
                        </m:r>
                      </m:e>
                      <m:sub>
                        <m:r>
                          <a:rPr lang="en-US" altLang="zh-CN" sz="1600" b="0" i="1" smtClean="0">
                            <a:solidFill>
                              <a:schemeClr val="accent6"/>
                            </a:solidFill>
                            <a:latin typeface="Cambria Math" panose="02040503050406030204" pitchFamily="18" charset="0"/>
                          </a:rPr>
                          <m:t>𝑛</m:t>
                        </m:r>
                      </m:sub>
                    </m:sSub>
                    <m:d>
                      <m:dPr>
                        <m:ctrlPr>
                          <a:rPr lang="en-US" altLang="zh-CN" sz="1600" b="0" i="1" smtClean="0">
                            <a:solidFill>
                              <a:schemeClr val="accent6"/>
                            </a:solidFill>
                            <a:latin typeface="Cambria Math" panose="02040503050406030204" pitchFamily="18" charset="0"/>
                          </a:rPr>
                        </m:ctrlPr>
                      </m:dPr>
                      <m:e>
                        <m:r>
                          <a:rPr lang="en-US" altLang="zh-CN" sz="1600" b="0" i="1" smtClean="0">
                            <a:solidFill>
                              <a:schemeClr val="accent6"/>
                            </a:solidFill>
                            <a:latin typeface="Cambria Math" panose="02040503050406030204" pitchFamily="18" charset="0"/>
                          </a:rPr>
                          <m:t>𝑝</m:t>
                        </m:r>
                      </m:e>
                    </m:d>
                    <m:r>
                      <a:rPr lang="en-US" altLang="zh-CN" sz="1600" b="0" i="1" smtClean="0">
                        <a:solidFill>
                          <a:schemeClr val="accent6"/>
                        </a:solidFill>
                        <a:latin typeface="Cambria Math" panose="02040503050406030204" pitchFamily="18" charset="0"/>
                      </a:rPr>
                      <m:t>=</m:t>
                    </m:r>
                    <m:d>
                      <m:dPr>
                        <m:ctrlPr>
                          <a:rPr lang="en-US" altLang="zh-CN" sz="1600" b="0" i="1" smtClean="0">
                            <a:solidFill>
                              <a:schemeClr val="accent6"/>
                            </a:solidFill>
                            <a:latin typeface="Cambria Math" panose="02040503050406030204" pitchFamily="18" charset="0"/>
                          </a:rPr>
                        </m:ctrlPr>
                      </m:dPr>
                      <m:e>
                        <m:r>
                          <a:rPr lang="en-US" altLang="zh-CN" sz="1600" b="0" i="1" smtClean="0">
                            <a:solidFill>
                              <a:schemeClr val="accent6"/>
                            </a:solidFill>
                            <a:latin typeface="Cambria Math" panose="02040503050406030204" pitchFamily="18" charset="0"/>
                          </a:rPr>
                          <m:t>𝑝</m:t>
                        </m:r>
                        <m:r>
                          <a:rPr lang="en-US" altLang="zh-CN" sz="1600" b="0" i="1" smtClean="0">
                            <a:solidFill>
                              <a:schemeClr val="accent6"/>
                            </a:solidFill>
                            <a:latin typeface="Cambria Math" panose="02040503050406030204" pitchFamily="18" charset="0"/>
                          </a:rPr>
                          <m:t>−1</m:t>
                        </m:r>
                      </m:e>
                    </m:d>
                    <m:r>
                      <a:rPr lang="en-US" altLang="zh-CN" sz="1600" b="0" i="1" smtClean="0">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𝑛𝑛𝑧</m:t>
                    </m:r>
                    <m:r>
                      <a:rPr lang="en-US" altLang="zh-CN" sz="1600" b="0" i="1" smtClean="0">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𝐴</m:t>
                    </m:r>
                    <m:r>
                      <a:rPr lang="en-US" altLang="zh-CN" sz="1600" b="0" i="1" smtClean="0">
                        <a:solidFill>
                          <a:schemeClr val="accent6"/>
                        </a:solidFill>
                        <a:latin typeface="Cambria Math" panose="02040503050406030204" pitchFamily="18" charset="0"/>
                      </a:rPr>
                      <m:t>)</m:t>
                    </m:r>
                  </m:oMath>
                </a14:m>
                <a:r>
                  <a:rPr lang="en-US" altLang="zh-CN" sz="1600" dirty="0">
                    <a:solidFill>
                      <a:schemeClr val="accent6"/>
                    </a:solidFill>
                  </a:rPr>
                  <a:t> </a:t>
                </a:r>
              </a:p>
            </p:txBody>
          </p:sp>
        </mc:Choice>
        <mc:Fallback xmlns="">
          <p:sp>
            <p:nvSpPr>
              <p:cNvPr id="2" name="文本框 1">
                <a:extLst>
                  <a:ext uri="{FF2B5EF4-FFF2-40B4-BE49-F238E27FC236}">
                    <a16:creationId xmlns:a16="http://schemas.microsoft.com/office/drawing/2014/main" id="{C8C3E762-FD78-9831-1006-7FF6C1632F6D}"/>
                  </a:ext>
                </a:extLst>
              </p:cNvPr>
              <p:cNvSpPr txBox="1">
                <a:spLocks noRot="1" noChangeAspect="1" noMove="1" noResize="1" noEditPoints="1" noAdjustHandles="1" noChangeArrowheads="1" noChangeShapeType="1" noTextEdit="1"/>
              </p:cNvSpPr>
              <p:nvPr/>
            </p:nvSpPr>
            <p:spPr>
              <a:xfrm>
                <a:off x="300932" y="898986"/>
                <a:ext cx="11728772" cy="5477718"/>
              </a:xfrm>
              <a:prstGeom prst="rect">
                <a:avLst/>
              </a:prstGeom>
              <a:blipFill>
                <a:blip r:embed="rId4"/>
                <a:stretch>
                  <a:fillRect l="-884" t="-1224" r="-468" b="-44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0E667D0-E1D0-2029-6366-B86A6BBB5E98}"/>
              </a:ext>
            </a:extLst>
          </p:cNvPr>
          <p:cNvPicPr>
            <a:picLocks noChangeAspect="1"/>
          </p:cNvPicPr>
          <p:nvPr/>
        </p:nvPicPr>
        <p:blipFill>
          <a:blip r:embed="rId5"/>
          <a:stretch>
            <a:fillRect/>
          </a:stretch>
        </p:blipFill>
        <p:spPr>
          <a:xfrm>
            <a:off x="9573813" y="2892890"/>
            <a:ext cx="2455891" cy="536110"/>
          </a:xfrm>
          <a:prstGeom prst="rect">
            <a:avLst/>
          </a:prstGeom>
        </p:spPr>
      </p:pic>
    </p:spTree>
    <p:custDataLst>
      <p:tags r:id="rId1"/>
    </p:custDataLst>
    <p:extLst>
      <p:ext uri="{BB962C8B-B14F-4D97-AF65-F5344CB8AC3E}">
        <p14:creationId xmlns:p14="http://schemas.microsoft.com/office/powerpoint/2010/main" val="1488530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3574</TotalTime>
  <Words>5136</Words>
  <Application>Microsoft Office PowerPoint</Application>
  <PresentationFormat>宽屏</PresentationFormat>
  <Paragraphs>216</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沈兆峰</dc:creator>
  <cp:lastModifiedBy>沈兆峰</cp:lastModifiedBy>
  <cp:revision>501</cp:revision>
  <dcterms:created xsi:type="dcterms:W3CDTF">2024-10-09T06:30:50Z</dcterms:created>
  <dcterms:modified xsi:type="dcterms:W3CDTF">2024-10-19T12:15:53Z</dcterms:modified>
</cp:coreProperties>
</file>