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53F89-3E0B-FE26-AF50-84BC97BB78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0990C9-7FC3-7D87-F14C-59D828762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F2E2CC-8092-0598-067D-199F0BD2BD45}"/>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5CCE2135-6E9A-2A2C-C2AD-72DE86138A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FCEC8-6124-1940-2FF5-EC042C0796A0}"/>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194626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7C5A1-D7D3-B619-618D-752CC9860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798E53-FBAC-5FDE-6D38-1F84A581FB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683FF4-F424-1381-B3CD-E31D8F960DB0}"/>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2C890CBA-BA00-ED2C-D073-BE5FBA60F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1C958-9C03-5F1D-6679-7702576D1A09}"/>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293337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BF02AB-B5CF-0827-3C07-1A8B2C8C7B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4302AB-2AB7-1490-DBD6-8349273089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43593B-E9EE-7DD5-BD52-7DB0FEB53AFF}"/>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89538A39-B690-96DD-3009-60DB26552F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36F4BF-94F6-87A4-B4D5-066169BE366F}"/>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327812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4DEC0-B59F-8E8C-DCC9-544455BEDF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2B2A1C-9920-8068-3419-C429A64C1B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DFCF2-1A11-7684-D8CF-DC0E613A90AA}"/>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28EC5DAD-A2CC-5470-9BA6-44AE557989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DC8251-512D-2A99-04F8-323A874A609A}"/>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28785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967F2-CF64-0505-AD75-8CF5B253C0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AD3186-2146-A52E-BD1C-766865A41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025417-E060-B0A7-352C-08B55B6A3851}"/>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0D7F279B-30A6-DD48-52F7-628FCEFF8A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DF45F-7E6C-A87F-0D34-2DC6EF49DF3A}"/>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339019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620B7-3F69-02BB-D68C-9C44A76186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0921B5-DC8B-A7E2-537F-5DA90D7F92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32C0ED-5646-8780-79D1-7FEFD8A6E3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7EEA30-155F-830A-896F-5105CEACEF6D}"/>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39FA8899-638A-F47F-91EF-50E3150CC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8596A4-FF74-BE04-2BB9-75DF8177A8B6}"/>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186708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6BACF-B370-C0CE-3953-0F302C3C9C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200ED0-A69A-7C45-A874-CF4869F50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573F09-8541-B395-3DEA-60F39869782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5FDABB-61A4-63EA-610C-B261C1F5C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6476D4-3863-CFD6-196C-60059662299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620FF9-BFD1-0721-5DB0-7E42B08ED1CA}"/>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64570A23-7EFF-77C8-A171-43D781889E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BF5244-04DE-9E17-5950-4D710F233713}"/>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338101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013BE-33CD-1B79-B73B-0221196A15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E344E3-44EC-EFAC-4723-F404B21AA7AA}"/>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DB19DDA5-D0FF-D1FB-DA31-193527E18C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88191C-FD2B-7579-2B1E-F43B4C9DE5FE}"/>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213942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4F573A-628B-3892-5752-5FB316A4825F}"/>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684C2297-04CA-DBF0-8996-CC5D19046F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0780DA-6F33-11B0-3C99-B91D30124763}"/>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41250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32405-21F1-DF79-D2E3-03DBBC284D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387CD0-D408-7569-7CB6-6D75AA37A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C912ED-EFB0-8714-B802-91381E37D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E1FA7E-E6C0-4F87-B39C-1243F5770DB8}"/>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0D9FB751-735E-2958-B06F-484B50B65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02CA72-43B4-5316-999A-CC8885D32031}"/>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6444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3AA23-BD32-FF5D-B118-1448ECEEE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6E9D78-5760-CE5F-FD29-6668B8451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35BED1-844B-E5CB-542E-2E84C55B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6B9EB4-B22B-5CC2-8FB5-83D6E5A0EDAD}"/>
              </a:ext>
            </a:extLst>
          </p:cNvPr>
          <p:cNvSpPr>
            <a:spLocks noGrp="1"/>
          </p:cNvSpPr>
          <p:nvPr>
            <p:ph type="dt" sz="half" idx="10"/>
          </p:nvPr>
        </p:nvSpPr>
        <p:spPr/>
        <p:txBody>
          <a:bodyPr/>
          <a:lstStyle/>
          <a:p>
            <a:fld id="{1A642DBC-493F-4F7A-B4AB-66E1ED8E1566}"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0F941358-A9C7-7FEA-21D7-1F4636E41C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F6F41C-BDE5-3ED0-C180-9BA9E77DD7B7}"/>
              </a:ext>
            </a:extLst>
          </p:cNvPr>
          <p:cNvSpPr>
            <a:spLocks noGrp="1"/>
          </p:cNvSpPr>
          <p:nvPr>
            <p:ph type="sldNum" sz="quarter" idx="12"/>
          </p:nvPr>
        </p:nvSpPr>
        <p:spPr/>
        <p:txBody>
          <a:body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222937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495BF0-34CC-08EB-3547-02385FC58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E0D596-C7AA-8A8E-756B-6E4C35F7A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17DE02-47B4-5861-0735-18592F38A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2DBC-493F-4F7A-B4AB-66E1ED8E1566}"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96469569-1C57-A136-0F23-405D2AE42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BE484F-3C41-ED8D-856D-0A27CF946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9DD0E-BCA7-46E8-AD97-2B93F13511FB}" type="slidenum">
              <a:rPr lang="zh-CN" altLang="en-US" smtClean="0"/>
              <a:t>‹#›</a:t>
            </a:fld>
            <a:endParaRPr lang="zh-CN" altLang="en-US"/>
          </a:p>
        </p:txBody>
      </p:sp>
    </p:spTree>
    <p:extLst>
      <p:ext uri="{BB962C8B-B14F-4D97-AF65-F5344CB8AC3E}">
        <p14:creationId xmlns:p14="http://schemas.microsoft.com/office/powerpoint/2010/main" val="397120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图片 1" descr="国科大标准Logo横式一（蓝色）"/>
          <p:cNvPicPr>
            <a:picLocks noChangeAspect="1"/>
          </p:cNvPicPr>
          <p:nvPr/>
        </p:nvPicPr>
        <p:blipFill>
          <a:blip r:embed="rId3"/>
          <a:stretch>
            <a:fillRect/>
          </a:stretch>
        </p:blipFill>
        <p:spPr>
          <a:xfrm>
            <a:off x="300932" y="272021"/>
            <a:ext cx="2991976" cy="626965"/>
          </a:xfrm>
          <a:prstGeom prst="rect">
            <a:avLst/>
          </a:prstGeom>
          <a:noFill/>
          <a:ln w="9525">
            <a:noFill/>
          </a:ln>
        </p:spPr>
      </p:pic>
      <p:sp>
        <p:nvSpPr>
          <p:cNvPr id="2" name="文本框 1">
            <a:extLst>
              <a:ext uri="{FF2B5EF4-FFF2-40B4-BE49-F238E27FC236}">
                <a16:creationId xmlns:a16="http://schemas.microsoft.com/office/drawing/2014/main" id="{A2822BA1-51E9-3C74-0B6B-164964E787FD}"/>
              </a:ext>
            </a:extLst>
          </p:cNvPr>
          <p:cNvSpPr txBox="1"/>
          <p:nvPr/>
        </p:nvSpPr>
        <p:spPr>
          <a:xfrm>
            <a:off x="3444214" y="357161"/>
            <a:ext cx="8223293" cy="954107"/>
          </a:xfrm>
          <a:prstGeom prst="rect">
            <a:avLst/>
          </a:prstGeom>
          <a:noFill/>
        </p:spPr>
        <p:txBody>
          <a:bodyPr wrap="square" rtlCol="0">
            <a:spAutoFit/>
          </a:bodyPr>
          <a:lstStyle/>
          <a:p>
            <a:pPr algn="ctr"/>
            <a:r>
              <a:rPr lang="en-US" altLang="zh-CN" sz="2800" b="1" dirty="0"/>
              <a:t>Exploring the Design Space of Distributed Parallel Sparse Matrix-Multiple Vector Multiplication</a:t>
            </a:r>
            <a:endParaRPr lang="zh-CN" altLang="en-US" sz="2800" b="1" dirty="0"/>
          </a:p>
        </p:txBody>
      </p:sp>
      <p:pic>
        <p:nvPicPr>
          <p:cNvPr id="4" name="图片 3">
            <a:extLst>
              <a:ext uri="{FF2B5EF4-FFF2-40B4-BE49-F238E27FC236}">
                <a16:creationId xmlns:a16="http://schemas.microsoft.com/office/drawing/2014/main" id="{4C3B1149-75FB-91B4-5B90-2748241EB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93" y="3855622"/>
            <a:ext cx="2597615" cy="1476136"/>
          </a:xfrm>
          <a:prstGeom prst="rect">
            <a:avLst/>
          </a:prstGeom>
        </p:spPr>
      </p:pic>
      <p:pic>
        <p:nvPicPr>
          <p:cNvPr id="5" name="图片 4">
            <a:extLst>
              <a:ext uri="{FF2B5EF4-FFF2-40B4-BE49-F238E27FC236}">
                <a16:creationId xmlns:a16="http://schemas.microsoft.com/office/drawing/2014/main" id="{57626C5B-40E8-3D8C-B329-0FDCA6BA1818}"/>
              </a:ext>
            </a:extLst>
          </p:cNvPr>
          <p:cNvPicPr>
            <a:picLocks noChangeAspect="1"/>
          </p:cNvPicPr>
          <p:nvPr/>
        </p:nvPicPr>
        <p:blipFill>
          <a:blip r:embed="rId5"/>
          <a:stretch>
            <a:fillRect/>
          </a:stretch>
        </p:blipFill>
        <p:spPr>
          <a:xfrm>
            <a:off x="299964" y="2474668"/>
            <a:ext cx="3413266" cy="1281408"/>
          </a:xfrm>
          <a:prstGeom prst="rect">
            <a:avLst/>
          </a:prstGeom>
        </p:spPr>
      </p:pic>
      <p:pic>
        <p:nvPicPr>
          <p:cNvPr id="9" name="图片 8">
            <a:extLst>
              <a:ext uri="{FF2B5EF4-FFF2-40B4-BE49-F238E27FC236}">
                <a16:creationId xmlns:a16="http://schemas.microsoft.com/office/drawing/2014/main" id="{A789EABA-8C10-3DBA-CD1B-A6FC2C1F8C28}"/>
              </a:ext>
            </a:extLst>
          </p:cNvPr>
          <p:cNvPicPr>
            <a:picLocks noChangeAspect="1"/>
          </p:cNvPicPr>
          <p:nvPr/>
        </p:nvPicPr>
        <p:blipFill>
          <a:blip r:embed="rId6"/>
          <a:stretch>
            <a:fillRect/>
          </a:stretch>
        </p:blipFill>
        <p:spPr>
          <a:xfrm>
            <a:off x="4374046" y="2733887"/>
            <a:ext cx="5936808" cy="1376279"/>
          </a:xfrm>
          <a:prstGeom prst="rect">
            <a:avLst/>
          </a:prstGeom>
        </p:spPr>
      </p:pic>
      <p:pic>
        <p:nvPicPr>
          <p:cNvPr id="11" name="图片 10">
            <a:extLst>
              <a:ext uri="{FF2B5EF4-FFF2-40B4-BE49-F238E27FC236}">
                <a16:creationId xmlns:a16="http://schemas.microsoft.com/office/drawing/2014/main" id="{BDAC9AEE-A773-FEBB-EB3C-AFD16E657332}"/>
              </a:ext>
            </a:extLst>
          </p:cNvPr>
          <p:cNvPicPr>
            <a:picLocks noChangeAspect="1"/>
          </p:cNvPicPr>
          <p:nvPr/>
        </p:nvPicPr>
        <p:blipFill>
          <a:blip r:embed="rId7"/>
          <a:stretch>
            <a:fillRect/>
          </a:stretch>
        </p:blipFill>
        <p:spPr>
          <a:xfrm>
            <a:off x="4374046" y="4300621"/>
            <a:ext cx="3248402" cy="1886695"/>
          </a:xfrm>
          <a:prstGeom prst="rect">
            <a:avLst/>
          </a:prstGeom>
        </p:spPr>
      </p:pic>
      <p:sp>
        <p:nvSpPr>
          <p:cNvPr id="3" name="文本框 2">
            <a:extLst>
              <a:ext uri="{FF2B5EF4-FFF2-40B4-BE49-F238E27FC236}">
                <a16:creationId xmlns:a16="http://schemas.microsoft.com/office/drawing/2014/main" id="{9F004372-291A-BE91-C1C5-DDB63814871F}"/>
              </a:ext>
            </a:extLst>
          </p:cNvPr>
          <p:cNvSpPr txBox="1"/>
          <p:nvPr/>
        </p:nvSpPr>
        <p:spPr>
          <a:xfrm>
            <a:off x="299967" y="1305117"/>
            <a:ext cx="4225386" cy="1169551"/>
          </a:xfrm>
          <a:prstGeom prst="rect">
            <a:avLst/>
          </a:prstGeom>
          <a:noFill/>
        </p:spPr>
        <p:txBody>
          <a:bodyPr wrap="square" rtlCol="0">
            <a:spAutoFit/>
          </a:bodyPr>
          <a:lstStyle/>
          <a:p>
            <a:r>
              <a:rPr lang="zh-CN" altLang="en-US" sz="1400" b="1" dirty="0"/>
              <a:t>研究背景：</a:t>
            </a:r>
            <a:endParaRPr lang="en-US" altLang="zh-CN" sz="1400" b="1" dirty="0"/>
          </a:p>
          <a:p>
            <a:pPr marL="285750" indent="-285750">
              <a:buFont typeface="Arial" panose="020B0604020202020204" pitchFamily="34" charset="0"/>
              <a:buChar char="•"/>
            </a:pPr>
            <a:r>
              <a:rPr lang="en-US" altLang="zh-CN" sz="1400" dirty="0" err="1"/>
              <a:t>SpMM</a:t>
            </a:r>
            <a:r>
              <a:rPr lang="zh-CN" altLang="en-US" sz="1400" dirty="0"/>
              <a:t>是科学计算、机器学习中的关键操作</a:t>
            </a:r>
            <a:endParaRPr lang="en-US" altLang="zh-CN" sz="1400" dirty="0"/>
          </a:p>
          <a:p>
            <a:pPr marL="285750" indent="-285750">
              <a:buFont typeface="Arial" panose="020B0604020202020204" pitchFamily="34" charset="0"/>
              <a:buChar char="•"/>
            </a:pPr>
            <a:r>
              <a:rPr lang="en-US" altLang="zh-CN" sz="1400" dirty="0" err="1"/>
              <a:t>SpMM</a:t>
            </a:r>
            <a:r>
              <a:rPr lang="zh-CN" altLang="en-US" sz="1400" dirty="0"/>
              <a:t>具有高度并行性，但是</a:t>
            </a:r>
            <a:r>
              <a:rPr lang="zh-CN" altLang="en-US" sz="1400" b="1" dirty="0"/>
              <a:t>通信成本</a:t>
            </a:r>
            <a:r>
              <a:rPr lang="zh-CN" altLang="en-US" sz="1400" dirty="0"/>
              <a:t>往往成为分布式计算的瓶颈</a:t>
            </a:r>
            <a:endParaRPr lang="en-US" altLang="zh-CN" sz="1400" dirty="0"/>
          </a:p>
          <a:p>
            <a:r>
              <a:rPr lang="zh-CN" altLang="en-US" sz="1400" b="1" dirty="0"/>
              <a:t>目标：</a:t>
            </a:r>
            <a:r>
              <a:rPr lang="zh-CN" altLang="en-US" sz="1400" dirty="0"/>
              <a:t>通过优化策略，减少通信开销并提升性能</a:t>
            </a:r>
          </a:p>
        </p:txBody>
      </p:sp>
      <p:sp>
        <p:nvSpPr>
          <p:cNvPr id="6" name="文本框 5">
            <a:extLst>
              <a:ext uri="{FF2B5EF4-FFF2-40B4-BE49-F238E27FC236}">
                <a16:creationId xmlns:a16="http://schemas.microsoft.com/office/drawing/2014/main" id="{CE313E05-7A24-5F68-8789-2248BB6B82ED}"/>
              </a:ext>
            </a:extLst>
          </p:cNvPr>
          <p:cNvSpPr txBox="1"/>
          <p:nvPr/>
        </p:nvSpPr>
        <p:spPr>
          <a:xfrm>
            <a:off x="299964" y="5428658"/>
            <a:ext cx="4074082" cy="1415772"/>
          </a:xfrm>
          <a:prstGeom prst="rect">
            <a:avLst/>
          </a:prstGeom>
          <a:noFill/>
        </p:spPr>
        <p:txBody>
          <a:bodyPr wrap="square" rtlCol="0">
            <a:spAutoFit/>
          </a:bodyPr>
          <a:lstStyle/>
          <a:p>
            <a:r>
              <a:rPr lang="zh-CN" altLang="en-US" sz="1400" b="1" dirty="0"/>
              <a:t>创新策略：</a:t>
            </a:r>
            <a:endParaRPr lang="en-US" altLang="zh-CN" sz="1400" b="1" dirty="0">
              <a:solidFill>
                <a:srgbClr val="FF0000"/>
              </a:solidFill>
            </a:endParaRPr>
          </a:p>
          <a:p>
            <a:pPr marL="285750" indent="-285750">
              <a:buFont typeface="Arial" panose="020B0604020202020204" pitchFamily="34" charset="0"/>
              <a:buChar char="•"/>
            </a:pPr>
            <a:r>
              <a:rPr lang="zh-CN" altLang="en-US" sz="1200" dirty="0"/>
              <a:t>提出</a:t>
            </a:r>
            <a:r>
              <a:rPr lang="zh-CN" altLang="en-US" sz="1200" b="1" dirty="0"/>
              <a:t>通信减少的并行</a:t>
            </a:r>
            <a:r>
              <a:rPr lang="en-US" altLang="zh-CN" sz="1200" b="1" dirty="0" err="1"/>
              <a:t>SpMM</a:t>
            </a:r>
            <a:r>
              <a:rPr lang="zh-CN" altLang="en-US" sz="1200" b="1" dirty="0"/>
              <a:t>算法（</a:t>
            </a:r>
            <a:r>
              <a:rPr lang="en-US" altLang="zh-CN" sz="1200" b="1" dirty="0"/>
              <a:t>CRP-</a:t>
            </a:r>
            <a:r>
              <a:rPr lang="en-US" altLang="zh-CN" sz="1200" b="1" dirty="0" err="1"/>
              <a:t>SpMM</a:t>
            </a:r>
            <a:r>
              <a:rPr lang="zh-CN" altLang="en-US" sz="1200" b="1" dirty="0"/>
              <a:t>）</a:t>
            </a:r>
            <a:r>
              <a:rPr lang="zh-CN" altLang="en-US" sz="1200" dirty="0"/>
              <a:t>，优化进程网格结构</a:t>
            </a:r>
            <a:endParaRPr lang="en-US" altLang="zh-CN" sz="1200" dirty="0"/>
          </a:p>
          <a:p>
            <a:pPr marL="285750" indent="-285750">
              <a:buFont typeface="Arial" panose="020B0604020202020204" pitchFamily="34" charset="0"/>
              <a:buChar char="•"/>
            </a:pPr>
            <a:r>
              <a:rPr lang="zh-CN" altLang="en-US" sz="1200" dirty="0"/>
              <a:t>将传统的</a:t>
            </a:r>
            <a:r>
              <a:rPr lang="en-US" altLang="zh-CN" sz="1200" dirty="0"/>
              <a:t>1D</a:t>
            </a:r>
            <a:r>
              <a:rPr lang="zh-CN" altLang="en-US" sz="1200" dirty="0"/>
              <a:t>行并行化扩展为</a:t>
            </a:r>
            <a:r>
              <a:rPr lang="en-US" altLang="zh-CN" sz="1200" b="1" dirty="0"/>
              <a:t>2D</a:t>
            </a:r>
            <a:r>
              <a:rPr lang="zh-CN" altLang="en-US" sz="1200" b="1" dirty="0"/>
              <a:t>并行化</a:t>
            </a:r>
            <a:r>
              <a:rPr lang="zh-CN" altLang="en-US" sz="1200" dirty="0"/>
              <a:t>，通过对稀疏矩阵和密集向量同时进行分区，减少通信成本</a:t>
            </a:r>
            <a:endParaRPr lang="en-US" altLang="zh-CN" sz="1200" dirty="0"/>
          </a:p>
          <a:p>
            <a:pPr marL="285750" indent="-285750">
              <a:buFont typeface="Arial" panose="020B0604020202020204" pitchFamily="34" charset="0"/>
              <a:buChar char="•"/>
            </a:pPr>
            <a:r>
              <a:rPr lang="zh-CN" altLang="en-US" sz="1200" dirty="0"/>
              <a:t>使用通信成本模型进行网格几何优化，</a:t>
            </a:r>
            <a:r>
              <a:rPr lang="zh-CN" altLang="en-US" sz="1200" b="1" dirty="0"/>
              <a:t>自适应</a:t>
            </a:r>
            <a:r>
              <a:rPr lang="zh-CN" altLang="en-US" sz="1200" dirty="0"/>
              <a:t>选择进程网格组合</a:t>
            </a:r>
            <a:endParaRPr lang="zh-CN" altLang="en-US" sz="1200" b="1" dirty="0">
              <a:solidFill>
                <a:schemeClr val="accent6">
                  <a:lumMod val="75000"/>
                </a:schemeClr>
              </a:solidFill>
            </a:endParaRPr>
          </a:p>
        </p:txBody>
      </p:sp>
      <p:sp>
        <p:nvSpPr>
          <p:cNvPr id="8" name="文本框 7">
            <a:extLst>
              <a:ext uri="{FF2B5EF4-FFF2-40B4-BE49-F238E27FC236}">
                <a16:creationId xmlns:a16="http://schemas.microsoft.com/office/drawing/2014/main" id="{5EE73265-A9F0-F7C2-9560-6B77198031D1}"/>
              </a:ext>
            </a:extLst>
          </p:cNvPr>
          <p:cNvSpPr txBox="1"/>
          <p:nvPr/>
        </p:nvSpPr>
        <p:spPr>
          <a:xfrm>
            <a:off x="4374046" y="1437802"/>
            <a:ext cx="6218744" cy="1169551"/>
          </a:xfrm>
          <a:prstGeom prst="rect">
            <a:avLst/>
          </a:prstGeom>
          <a:noFill/>
        </p:spPr>
        <p:txBody>
          <a:bodyPr wrap="square" rtlCol="0">
            <a:spAutoFit/>
          </a:bodyPr>
          <a:lstStyle/>
          <a:p>
            <a:r>
              <a:rPr lang="zh-CN" altLang="en-US" sz="1400" b="1" dirty="0"/>
              <a:t>挑战</a:t>
            </a:r>
            <a:r>
              <a:rPr lang="en-US" altLang="zh-CN" sz="1400" b="1" dirty="0"/>
              <a:t>1</a:t>
            </a:r>
            <a:r>
              <a:rPr lang="zh-CN" altLang="en-US" sz="1400" dirty="0"/>
              <a:t>：通信开销高</a:t>
            </a:r>
            <a:endParaRPr lang="en-US" altLang="zh-CN" sz="1400" dirty="0"/>
          </a:p>
          <a:p>
            <a:r>
              <a:rPr lang="zh-CN" altLang="en-US" sz="1400" dirty="0">
                <a:highlight>
                  <a:srgbClr val="C0C0C0"/>
                </a:highlight>
              </a:rPr>
              <a:t>作者设计了</a:t>
            </a:r>
            <a:r>
              <a:rPr lang="en-US" altLang="zh-CN" sz="1400" dirty="0">
                <a:highlight>
                  <a:srgbClr val="C0C0C0"/>
                </a:highlight>
              </a:rPr>
              <a:t>2D</a:t>
            </a:r>
            <a:r>
              <a:rPr lang="zh-CN" altLang="en-US" sz="1400" dirty="0">
                <a:highlight>
                  <a:srgbClr val="C0C0C0"/>
                </a:highlight>
              </a:rPr>
              <a:t>并行优化方案，并引入通信成本模型定量计算通信开销</a:t>
            </a:r>
            <a:endParaRPr lang="en-US" altLang="zh-CN" sz="1400" dirty="0">
              <a:highlight>
                <a:srgbClr val="C0C0C0"/>
              </a:highlight>
            </a:endParaRPr>
          </a:p>
          <a:p>
            <a:r>
              <a:rPr lang="zh-CN" altLang="en-US" sz="1400" b="1" dirty="0"/>
              <a:t>挑战</a:t>
            </a:r>
            <a:r>
              <a:rPr lang="en-US" altLang="zh-CN" sz="1400" b="1" dirty="0"/>
              <a:t>2</a:t>
            </a:r>
            <a:r>
              <a:rPr lang="zh-CN" altLang="en-US" sz="1400" dirty="0"/>
              <a:t>：负载不均衡</a:t>
            </a:r>
            <a:endParaRPr lang="en-US" altLang="zh-CN" sz="1400" dirty="0"/>
          </a:p>
          <a:p>
            <a:r>
              <a:rPr lang="zh-CN" altLang="en-US" sz="1400" dirty="0"/>
              <a:t>作者提出了一个自适应的算法，选择最优进程网格的几何结构，同时引入了更加细致的分区方法结合向量的分区使得多进程的分布更加均衡</a:t>
            </a:r>
            <a:endParaRPr lang="en-US" altLang="zh-CN" sz="1400" dirty="0"/>
          </a:p>
        </p:txBody>
      </p:sp>
      <p:sp>
        <p:nvSpPr>
          <p:cNvPr id="15" name="文本框 14">
            <a:extLst>
              <a:ext uri="{FF2B5EF4-FFF2-40B4-BE49-F238E27FC236}">
                <a16:creationId xmlns:a16="http://schemas.microsoft.com/office/drawing/2014/main" id="{F87ABF55-1C54-4C21-B96E-6FC34930BFFC}"/>
              </a:ext>
            </a:extLst>
          </p:cNvPr>
          <p:cNvSpPr txBox="1"/>
          <p:nvPr/>
        </p:nvSpPr>
        <p:spPr>
          <a:xfrm>
            <a:off x="7962907" y="4161971"/>
            <a:ext cx="1837698" cy="307777"/>
          </a:xfrm>
          <a:prstGeom prst="rect">
            <a:avLst/>
          </a:prstGeom>
          <a:noFill/>
        </p:spPr>
        <p:txBody>
          <a:bodyPr wrap="square" rtlCol="0">
            <a:spAutoFit/>
          </a:bodyPr>
          <a:lstStyle/>
          <a:p>
            <a:r>
              <a:rPr lang="en-US" altLang="zh-CN" sz="1400" dirty="0"/>
              <a:t>CRP-</a:t>
            </a:r>
            <a:r>
              <a:rPr lang="en-US" altLang="zh-CN" sz="1400" dirty="0" err="1"/>
              <a:t>SpMM</a:t>
            </a:r>
            <a:r>
              <a:rPr lang="zh-CN" altLang="en-US" sz="1400" dirty="0"/>
              <a:t>算法：</a:t>
            </a:r>
            <a:endParaRPr lang="en-US" altLang="zh-CN" sz="1400" dirty="0"/>
          </a:p>
        </p:txBody>
      </p:sp>
      <p:pic>
        <p:nvPicPr>
          <p:cNvPr id="19" name="图片 18">
            <a:extLst>
              <a:ext uri="{FF2B5EF4-FFF2-40B4-BE49-F238E27FC236}">
                <a16:creationId xmlns:a16="http://schemas.microsoft.com/office/drawing/2014/main" id="{F230E445-0536-59AC-E431-5DC190B70F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2907" y="4658284"/>
            <a:ext cx="3694865" cy="1171367"/>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173</Words>
  <Application>Microsoft Office PowerPoint</Application>
  <PresentationFormat>宽屏</PresentationFormat>
  <Paragraphs>14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沈兆峰</dc:creator>
  <cp:lastModifiedBy>沈兆峰</cp:lastModifiedBy>
  <cp:revision>58</cp:revision>
  <dcterms:created xsi:type="dcterms:W3CDTF">2024-10-19T06:02:59Z</dcterms:created>
  <dcterms:modified xsi:type="dcterms:W3CDTF">2024-10-23T14:02:17Z</dcterms:modified>
</cp:coreProperties>
</file>