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666" r:id="rId5"/>
    <p:sldId id="683" r:id="rId6"/>
    <p:sldId id="667" r:id="rId7"/>
    <p:sldId id="668" r:id="rId8"/>
    <p:sldId id="669" r:id="rId9"/>
    <p:sldId id="670" r:id="rId10"/>
    <p:sldId id="671" r:id="rId11"/>
    <p:sldId id="672" r:id="rId12"/>
    <p:sldId id="673" r:id="rId13"/>
    <p:sldId id="674" r:id="rId14"/>
    <p:sldId id="675" r:id="rId15"/>
    <p:sldId id="676" r:id="rId16"/>
    <p:sldId id="677" r:id="rId17"/>
    <p:sldId id="678" r:id="rId18"/>
    <p:sldId id="679" r:id="rId19"/>
    <p:sldId id="680" r:id="rId20"/>
    <p:sldId id="681" r:id="rId21"/>
    <p:sldId id="682" r:id="rId2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FFFF"/>
    <a:srgbClr val="00CC00"/>
    <a:srgbClr val="4B70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892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2316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61DF4E-6A9D-4767-A8B3-8CF2FC534486}" type="datetimeFigureOut">
              <a:rPr lang="pl-PL" smtClean="0"/>
              <a:t>29.09.2023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0CDD1-A77E-46C6-AC69-34D1144E55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679007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42239-26B3-4A48-8DB4-F28B0AC7093F}" type="datetimeFigureOut">
              <a:rPr lang="pl-PL" smtClean="0"/>
              <a:t>29.09.2023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209CFE-F93E-4091-8E34-D953DFCC0C4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60690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9CFE-F93E-4091-8E34-D953DFCC0C49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889373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9CFE-F93E-4091-8E34-D953DFCC0C49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694562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9CFE-F93E-4091-8E34-D953DFCC0C49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237237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9CFE-F93E-4091-8E34-D953DFCC0C49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35588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9CFE-F93E-4091-8E34-D953DFCC0C49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564897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9CFE-F93E-4091-8E34-D953DFCC0C49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074016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9CFE-F93E-4091-8E34-D953DFCC0C49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222416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9CFE-F93E-4091-8E34-D953DFCC0C49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64888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9CFE-F93E-4091-8E34-D953DFCC0C49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808488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9CFE-F93E-4091-8E34-D953DFCC0C49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704605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9CFE-F93E-4091-8E34-D953DFCC0C49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28692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9CFE-F93E-4091-8E34-D953DFCC0C49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445541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9CFE-F93E-4091-8E34-D953DFCC0C49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73353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9CFE-F93E-4091-8E34-D953DFCC0C49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10332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9CFE-F93E-4091-8E34-D953DFCC0C49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1792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9CFE-F93E-4091-8E34-D953DFCC0C49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8847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9CFE-F93E-4091-8E34-D953DFCC0C49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57787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9CFE-F93E-4091-8E34-D953DFCC0C49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148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9CFE-F93E-4091-8E34-D953DFCC0C49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721003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9CFE-F93E-4091-8E34-D953DFCC0C49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28825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9CFE-F93E-4091-8E34-D953DFCC0C49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3172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94F52-E557-4994-AC8B-E017D6113DDE}" type="datetime1">
              <a:rPr lang="pl-PL" smtClean="0"/>
              <a:t>29.09.2023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836A8-39EF-4A4E-B90B-86E082F62D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3594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6B35B-7506-4597-AACA-EE91E7025E39}" type="datetime1">
              <a:rPr lang="pl-PL" smtClean="0"/>
              <a:t>29.09.2023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836A8-39EF-4A4E-B90B-86E082F62D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0890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5854-5125-407A-8394-6F44690A1174}" type="datetime1">
              <a:rPr lang="pl-PL" smtClean="0"/>
              <a:t>29.09.2023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836A8-39EF-4A4E-B90B-86E082F62D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3672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EDE10-5B2B-40B7-984E-CD07AC0A4E00}" type="datetime1">
              <a:rPr lang="pl-PL" smtClean="0"/>
              <a:t>29.09.2023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836A8-39EF-4A4E-B90B-86E082F62D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6730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D2327-5241-443C-A8B8-E8697419D11E}" type="datetime1">
              <a:rPr lang="pl-PL" smtClean="0"/>
              <a:t>29.09.2023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836A8-39EF-4A4E-B90B-86E082F62D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3439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E5A70-2D55-4C61-BB93-6C2853810126}" type="datetime1">
              <a:rPr lang="pl-PL" smtClean="0"/>
              <a:t>29.09.2023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836A8-39EF-4A4E-B90B-86E082F62D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24066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87234-CCA2-4337-95DC-C97707C17D9B}" type="datetime1">
              <a:rPr lang="pl-PL" smtClean="0"/>
              <a:t>29.09.2023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836A8-39EF-4A4E-B90B-86E082F62D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59728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42041-074C-465C-BF3D-2C8B7C519A0C}" type="datetime1">
              <a:rPr lang="pl-PL" smtClean="0"/>
              <a:t>29.09.2023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836A8-39EF-4A4E-B90B-86E082F62D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88942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BCC5-4FBE-49FD-9486-814353FA1701}" type="datetime1">
              <a:rPr lang="pl-PL" smtClean="0"/>
              <a:t>29.09.2023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836A8-39EF-4A4E-B90B-86E082F62D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5423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A2F02-D917-4785-AF6C-F4C835CB7E80}" type="datetime1">
              <a:rPr lang="pl-PL" smtClean="0"/>
              <a:t>29.09.2023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836A8-39EF-4A4E-B90B-86E082F62D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12289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CFD8E-6C48-42FB-8D2E-3EFF23DEB73B}" type="datetime1">
              <a:rPr lang="pl-PL" smtClean="0"/>
              <a:t>29.09.2023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836A8-39EF-4A4E-B90B-86E082F62D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1613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4D7DC-73FE-40DD-9E9A-21E8720957AF}" type="datetime1">
              <a:rPr lang="pl-PL" smtClean="0"/>
              <a:t>29.09.2023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836A8-39EF-4A4E-B90B-86E082F62D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99562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szymon.guzik@gdansk.merito.pl" TargetMode="Externa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ostokąt 11"/>
          <p:cNvSpPr/>
          <p:nvPr/>
        </p:nvSpPr>
        <p:spPr>
          <a:xfrm>
            <a:off x="0" y="0"/>
            <a:ext cx="12191996" cy="30059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4" y="36055"/>
            <a:ext cx="1181101" cy="264537"/>
          </a:xfrm>
          <a:prstGeom prst="rect">
            <a:avLst/>
          </a:prstGeom>
        </p:spPr>
      </p:pic>
      <p:sp>
        <p:nvSpPr>
          <p:cNvPr id="14" name="pole tekstowe 13"/>
          <p:cNvSpPr txBox="1"/>
          <p:nvPr/>
        </p:nvSpPr>
        <p:spPr>
          <a:xfrm flipH="1">
            <a:off x="9753599" y="41699"/>
            <a:ext cx="24383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autor: mgr inż. Szymon Guzik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DB27D172-0F10-BB3C-C94E-633F16AE9EA4}"/>
              </a:ext>
            </a:extLst>
          </p:cNvPr>
          <p:cNvSpPr txBox="1"/>
          <p:nvPr/>
        </p:nvSpPr>
        <p:spPr>
          <a:xfrm>
            <a:off x="2998692" y="2463890"/>
            <a:ext cx="610222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 Inżynieria systemów </a:t>
            </a:r>
            <a:b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i analiza systemowa</a:t>
            </a:r>
          </a:p>
        </p:txBody>
      </p:sp>
    </p:spTree>
    <p:extLst>
      <p:ext uri="{BB962C8B-B14F-4D97-AF65-F5344CB8AC3E}">
        <p14:creationId xmlns:p14="http://schemas.microsoft.com/office/powerpoint/2010/main" val="2776185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0" y="0"/>
            <a:ext cx="12191996" cy="30059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4" y="36055"/>
            <a:ext cx="1181101" cy="264537"/>
          </a:xfrm>
          <a:prstGeom prst="rect">
            <a:avLst/>
          </a:prstGeom>
        </p:spPr>
      </p:pic>
      <p:sp>
        <p:nvSpPr>
          <p:cNvPr id="2" name="pole tekstowe 1"/>
          <p:cNvSpPr txBox="1"/>
          <p:nvPr/>
        </p:nvSpPr>
        <p:spPr>
          <a:xfrm>
            <a:off x="276225" y="495302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>
                <a:solidFill>
                  <a:schemeClr val="accent5"/>
                </a:solidFill>
                <a:latin typeface="Consolas" panose="020B0609020204030204" pitchFamily="49" charset="0"/>
                <a:ea typeface="Cascadia Code Light" panose="020B0609020000020004" pitchFamily="49" charset="0"/>
                <a:cs typeface="Courier New" panose="02070309020205020404" pitchFamily="49" charset="0"/>
              </a:rPr>
              <a:t>Tytuł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9" name="pole tekstowe 8"/>
          <p:cNvSpPr txBox="1"/>
          <p:nvPr/>
        </p:nvSpPr>
        <p:spPr>
          <a:xfrm flipH="1">
            <a:off x="9753599" y="41699"/>
            <a:ext cx="24383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autor: mgr inż. Szymon Guzik</a:t>
            </a:r>
          </a:p>
        </p:txBody>
      </p:sp>
      <p:sp>
        <p:nvSpPr>
          <p:cNvPr id="10" name="Prostokąt 9"/>
          <p:cNvSpPr/>
          <p:nvPr/>
        </p:nvSpPr>
        <p:spPr>
          <a:xfrm>
            <a:off x="371475" y="1252568"/>
            <a:ext cx="10934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latin typeface="Consolas" panose="020B0609020204030204" pitchFamily="49" charset="0"/>
              </a:rPr>
              <a:t>Tekst</a:t>
            </a:r>
          </a:p>
        </p:txBody>
      </p:sp>
    </p:spTree>
    <p:extLst>
      <p:ext uri="{BB962C8B-B14F-4D97-AF65-F5344CB8AC3E}">
        <p14:creationId xmlns:p14="http://schemas.microsoft.com/office/powerpoint/2010/main" val="2428932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0" y="0"/>
            <a:ext cx="12191996" cy="30059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4" y="36055"/>
            <a:ext cx="1181101" cy="264537"/>
          </a:xfrm>
          <a:prstGeom prst="rect">
            <a:avLst/>
          </a:prstGeom>
        </p:spPr>
      </p:pic>
      <p:sp>
        <p:nvSpPr>
          <p:cNvPr id="2" name="pole tekstowe 1"/>
          <p:cNvSpPr txBox="1"/>
          <p:nvPr/>
        </p:nvSpPr>
        <p:spPr>
          <a:xfrm>
            <a:off x="276225" y="495302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>
                <a:solidFill>
                  <a:schemeClr val="accent5"/>
                </a:solidFill>
                <a:latin typeface="Consolas" panose="020B0609020204030204" pitchFamily="49" charset="0"/>
                <a:ea typeface="Cascadia Code Light" panose="020B0609020000020004" pitchFamily="49" charset="0"/>
                <a:cs typeface="Courier New" panose="02070309020205020404" pitchFamily="49" charset="0"/>
              </a:rPr>
              <a:t>Tytuł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9" name="pole tekstowe 8"/>
          <p:cNvSpPr txBox="1"/>
          <p:nvPr/>
        </p:nvSpPr>
        <p:spPr>
          <a:xfrm flipH="1">
            <a:off x="9753599" y="41699"/>
            <a:ext cx="24383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autor: mgr inż. Szymon Guzik</a:t>
            </a:r>
          </a:p>
        </p:txBody>
      </p:sp>
      <p:sp>
        <p:nvSpPr>
          <p:cNvPr id="10" name="Prostokąt 9"/>
          <p:cNvSpPr/>
          <p:nvPr/>
        </p:nvSpPr>
        <p:spPr>
          <a:xfrm>
            <a:off x="371475" y="1252568"/>
            <a:ext cx="10934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latin typeface="Consolas" panose="020B0609020204030204" pitchFamily="49" charset="0"/>
              </a:rPr>
              <a:t>Tekst</a:t>
            </a:r>
          </a:p>
        </p:txBody>
      </p:sp>
    </p:spTree>
    <p:extLst>
      <p:ext uri="{BB962C8B-B14F-4D97-AF65-F5344CB8AC3E}">
        <p14:creationId xmlns:p14="http://schemas.microsoft.com/office/powerpoint/2010/main" val="3225866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0" y="0"/>
            <a:ext cx="12191996" cy="30059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4" y="36055"/>
            <a:ext cx="1181101" cy="264537"/>
          </a:xfrm>
          <a:prstGeom prst="rect">
            <a:avLst/>
          </a:prstGeom>
        </p:spPr>
      </p:pic>
      <p:sp>
        <p:nvSpPr>
          <p:cNvPr id="2" name="pole tekstowe 1"/>
          <p:cNvSpPr txBox="1"/>
          <p:nvPr/>
        </p:nvSpPr>
        <p:spPr>
          <a:xfrm>
            <a:off x="276225" y="495302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>
                <a:solidFill>
                  <a:schemeClr val="accent5"/>
                </a:solidFill>
                <a:latin typeface="Consolas" panose="020B0609020204030204" pitchFamily="49" charset="0"/>
                <a:ea typeface="Cascadia Code Light" panose="020B0609020000020004" pitchFamily="49" charset="0"/>
                <a:cs typeface="Courier New" panose="02070309020205020404" pitchFamily="49" charset="0"/>
              </a:rPr>
              <a:t>Tytuł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9" name="pole tekstowe 8"/>
          <p:cNvSpPr txBox="1"/>
          <p:nvPr/>
        </p:nvSpPr>
        <p:spPr>
          <a:xfrm flipH="1">
            <a:off x="9753599" y="41699"/>
            <a:ext cx="24383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autor: mgr inż. Szymon Guzik</a:t>
            </a:r>
          </a:p>
        </p:txBody>
      </p:sp>
      <p:sp>
        <p:nvSpPr>
          <p:cNvPr id="10" name="Prostokąt 9"/>
          <p:cNvSpPr/>
          <p:nvPr/>
        </p:nvSpPr>
        <p:spPr>
          <a:xfrm>
            <a:off x="371475" y="1252568"/>
            <a:ext cx="10934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latin typeface="Consolas" panose="020B0609020204030204" pitchFamily="49" charset="0"/>
              </a:rPr>
              <a:t>Tekst</a:t>
            </a:r>
          </a:p>
        </p:txBody>
      </p:sp>
    </p:spTree>
    <p:extLst>
      <p:ext uri="{BB962C8B-B14F-4D97-AF65-F5344CB8AC3E}">
        <p14:creationId xmlns:p14="http://schemas.microsoft.com/office/powerpoint/2010/main" val="1186827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0" y="0"/>
            <a:ext cx="12191996" cy="30059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4" y="36055"/>
            <a:ext cx="1181101" cy="264537"/>
          </a:xfrm>
          <a:prstGeom prst="rect">
            <a:avLst/>
          </a:prstGeom>
        </p:spPr>
      </p:pic>
      <p:sp>
        <p:nvSpPr>
          <p:cNvPr id="2" name="pole tekstowe 1"/>
          <p:cNvSpPr txBox="1"/>
          <p:nvPr/>
        </p:nvSpPr>
        <p:spPr>
          <a:xfrm>
            <a:off x="276225" y="495302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>
                <a:solidFill>
                  <a:schemeClr val="accent5"/>
                </a:solidFill>
                <a:latin typeface="Consolas" panose="020B0609020204030204" pitchFamily="49" charset="0"/>
                <a:ea typeface="Cascadia Code Light" panose="020B0609020000020004" pitchFamily="49" charset="0"/>
                <a:cs typeface="Courier New" panose="02070309020205020404" pitchFamily="49" charset="0"/>
              </a:rPr>
              <a:t>Tytuł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9" name="pole tekstowe 8"/>
          <p:cNvSpPr txBox="1"/>
          <p:nvPr/>
        </p:nvSpPr>
        <p:spPr>
          <a:xfrm flipH="1">
            <a:off x="9753599" y="41699"/>
            <a:ext cx="24383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autor: mgr inż. Szymon Guzik</a:t>
            </a:r>
          </a:p>
        </p:txBody>
      </p:sp>
      <p:sp>
        <p:nvSpPr>
          <p:cNvPr id="10" name="Prostokąt 9"/>
          <p:cNvSpPr/>
          <p:nvPr/>
        </p:nvSpPr>
        <p:spPr>
          <a:xfrm>
            <a:off x="371475" y="1252568"/>
            <a:ext cx="10934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latin typeface="Consolas" panose="020B0609020204030204" pitchFamily="49" charset="0"/>
              </a:rPr>
              <a:t>Tekst</a:t>
            </a:r>
          </a:p>
        </p:txBody>
      </p:sp>
    </p:spTree>
    <p:extLst>
      <p:ext uri="{BB962C8B-B14F-4D97-AF65-F5344CB8AC3E}">
        <p14:creationId xmlns:p14="http://schemas.microsoft.com/office/powerpoint/2010/main" val="3842485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0" y="0"/>
            <a:ext cx="12191996" cy="30059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4" y="36055"/>
            <a:ext cx="1181101" cy="264537"/>
          </a:xfrm>
          <a:prstGeom prst="rect">
            <a:avLst/>
          </a:prstGeom>
        </p:spPr>
      </p:pic>
      <p:sp>
        <p:nvSpPr>
          <p:cNvPr id="2" name="pole tekstowe 1"/>
          <p:cNvSpPr txBox="1"/>
          <p:nvPr/>
        </p:nvSpPr>
        <p:spPr>
          <a:xfrm>
            <a:off x="276225" y="495302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>
                <a:solidFill>
                  <a:schemeClr val="accent5"/>
                </a:solidFill>
                <a:latin typeface="Consolas" panose="020B0609020204030204" pitchFamily="49" charset="0"/>
                <a:ea typeface="Cascadia Code Light" panose="020B0609020000020004" pitchFamily="49" charset="0"/>
                <a:cs typeface="Courier New" panose="02070309020205020404" pitchFamily="49" charset="0"/>
              </a:rPr>
              <a:t>Tytuł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9" name="pole tekstowe 8"/>
          <p:cNvSpPr txBox="1"/>
          <p:nvPr/>
        </p:nvSpPr>
        <p:spPr>
          <a:xfrm flipH="1">
            <a:off x="9753599" y="41699"/>
            <a:ext cx="24383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autor: mgr inż. Szymon Guzik</a:t>
            </a:r>
          </a:p>
        </p:txBody>
      </p:sp>
      <p:sp>
        <p:nvSpPr>
          <p:cNvPr id="10" name="Prostokąt 9"/>
          <p:cNvSpPr/>
          <p:nvPr/>
        </p:nvSpPr>
        <p:spPr>
          <a:xfrm>
            <a:off x="371475" y="1252568"/>
            <a:ext cx="10934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latin typeface="Consolas" panose="020B0609020204030204" pitchFamily="49" charset="0"/>
              </a:rPr>
              <a:t>Tekst</a:t>
            </a:r>
          </a:p>
        </p:txBody>
      </p:sp>
    </p:spTree>
    <p:extLst>
      <p:ext uri="{BB962C8B-B14F-4D97-AF65-F5344CB8AC3E}">
        <p14:creationId xmlns:p14="http://schemas.microsoft.com/office/powerpoint/2010/main" val="268828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0" y="0"/>
            <a:ext cx="12191996" cy="30059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4" y="36055"/>
            <a:ext cx="1181101" cy="264537"/>
          </a:xfrm>
          <a:prstGeom prst="rect">
            <a:avLst/>
          </a:prstGeom>
        </p:spPr>
      </p:pic>
      <p:sp>
        <p:nvSpPr>
          <p:cNvPr id="2" name="pole tekstowe 1"/>
          <p:cNvSpPr txBox="1"/>
          <p:nvPr/>
        </p:nvSpPr>
        <p:spPr>
          <a:xfrm>
            <a:off x="276225" y="495302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>
                <a:solidFill>
                  <a:schemeClr val="accent5"/>
                </a:solidFill>
                <a:latin typeface="Consolas" panose="020B0609020204030204" pitchFamily="49" charset="0"/>
                <a:ea typeface="Cascadia Code Light" panose="020B0609020000020004" pitchFamily="49" charset="0"/>
                <a:cs typeface="Courier New" panose="02070309020205020404" pitchFamily="49" charset="0"/>
              </a:rPr>
              <a:t>Tytuł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9" name="pole tekstowe 8"/>
          <p:cNvSpPr txBox="1"/>
          <p:nvPr/>
        </p:nvSpPr>
        <p:spPr>
          <a:xfrm flipH="1">
            <a:off x="9753599" y="41699"/>
            <a:ext cx="24383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autor: mgr inż. Szymon Guzik</a:t>
            </a:r>
          </a:p>
        </p:txBody>
      </p:sp>
      <p:sp>
        <p:nvSpPr>
          <p:cNvPr id="10" name="Prostokąt 9"/>
          <p:cNvSpPr/>
          <p:nvPr/>
        </p:nvSpPr>
        <p:spPr>
          <a:xfrm>
            <a:off x="371475" y="1252568"/>
            <a:ext cx="10934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latin typeface="Consolas" panose="020B0609020204030204" pitchFamily="49" charset="0"/>
              </a:rPr>
              <a:t>Tekst</a:t>
            </a:r>
          </a:p>
        </p:txBody>
      </p:sp>
    </p:spTree>
    <p:extLst>
      <p:ext uri="{BB962C8B-B14F-4D97-AF65-F5344CB8AC3E}">
        <p14:creationId xmlns:p14="http://schemas.microsoft.com/office/powerpoint/2010/main" val="3025082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0" y="0"/>
            <a:ext cx="12191996" cy="30059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4" y="36055"/>
            <a:ext cx="1181101" cy="264537"/>
          </a:xfrm>
          <a:prstGeom prst="rect">
            <a:avLst/>
          </a:prstGeom>
        </p:spPr>
      </p:pic>
      <p:sp>
        <p:nvSpPr>
          <p:cNvPr id="2" name="pole tekstowe 1"/>
          <p:cNvSpPr txBox="1"/>
          <p:nvPr/>
        </p:nvSpPr>
        <p:spPr>
          <a:xfrm>
            <a:off x="276225" y="495302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>
                <a:solidFill>
                  <a:schemeClr val="accent5"/>
                </a:solidFill>
                <a:latin typeface="Consolas" panose="020B0609020204030204" pitchFamily="49" charset="0"/>
                <a:ea typeface="Cascadia Code Light" panose="020B0609020000020004" pitchFamily="49" charset="0"/>
                <a:cs typeface="Courier New" panose="02070309020205020404" pitchFamily="49" charset="0"/>
              </a:rPr>
              <a:t>Tytuł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9" name="pole tekstowe 8"/>
          <p:cNvSpPr txBox="1"/>
          <p:nvPr/>
        </p:nvSpPr>
        <p:spPr>
          <a:xfrm flipH="1">
            <a:off x="9753599" y="41699"/>
            <a:ext cx="24383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autor: mgr inż. Szymon Guzik</a:t>
            </a:r>
          </a:p>
        </p:txBody>
      </p:sp>
      <p:sp>
        <p:nvSpPr>
          <p:cNvPr id="10" name="Prostokąt 9"/>
          <p:cNvSpPr/>
          <p:nvPr/>
        </p:nvSpPr>
        <p:spPr>
          <a:xfrm>
            <a:off x="371475" y="1252568"/>
            <a:ext cx="10934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latin typeface="Consolas" panose="020B0609020204030204" pitchFamily="49" charset="0"/>
              </a:rPr>
              <a:t>Tekst</a:t>
            </a:r>
          </a:p>
        </p:txBody>
      </p:sp>
    </p:spTree>
    <p:extLst>
      <p:ext uri="{BB962C8B-B14F-4D97-AF65-F5344CB8AC3E}">
        <p14:creationId xmlns:p14="http://schemas.microsoft.com/office/powerpoint/2010/main" val="1949701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0" y="0"/>
            <a:ext cx="12191996" cy="30059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4" y="36055"/>
            <a:ext cx="1181101" cy="264537"/>
          </a:xfrm>
          <a:prstGeom prst="rect">
            <a:avLst/>
          </a:prstGeom>
        </p:spPr>
      </p:pic>
      <p:sp>
        <p:nvSpPr>
          <p:cNvPr id="2" name="pole tekstowe 1"/>
          <p:cNvSpPr txBox="1"/>
          <p:nvPr/>
        </p:nvSpPr>
        <p:spPr>
          <a:xfrm>
            <a:off x="276225" y="495302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>
                <a:solidFill>
                  <a:schemeClr val="accent5"/>
                </a:solidFill>
                <a:latin typeface="Consolas" panose="020B0609020204030204" pitchFamily="49" charset="0"/>
                <a:ea typeface="Cascadia Code Light" panose="020B0609020000020004" pitchFamily="49" charset="0"/>
                <a:cs typeface="Courier New" panose="02070309020205020404" pitchFamily="49" charset="0"/>
              </a:rPr>
              <a:t>Tytuł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9" name="pole tekstowe 8"/>
          <p:cNvSpPr txBox="1"/>
          <p:nvPr/>
        </p:nvSpPr>
        <p:spPr>
          <a:xfrm flipH="1">
            <a:off x="9753599" y="41699"/>
            <a:ext cx="24383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autor: mgr inż. Szymon Guzik</a:t>
            </a:r>
          </a:p>
        </p:txBody>
      </p:sp>
      <p:sp>
        <p:nvSpPr>
          <p:cNvPr id="10" name="Prostokąt 9"/>
          <p:cNvSpPr/>
          <p:nvPr/>
        </p:nvSpPr>
        <p:spPr>
          <a:xfrm>
            <a:off x="371475" y="1252568"/>
            <a:ext cx="10934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latin typeface="Consolas" panose="020B0609020204030204" pitchFamily="49" charset="0"/>
              </a:rPr>
              <a:t>Tekst</a:t>
            </a:r>
          </a:p>
        </p:txBody>
      </p:sp>
    </p:spTree>
    <p:extLst>
      <p:ext uri="{BB962C8B-B14F-4D97-AF65-F5344CB8AC3E}">
        <p14:creationId xmlns:p14="http://schemas.microsoft.com/office/powerpoint/2010/main" val="3330625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0" y="0"/>
            <a:ext cx="12191996" cy="30059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4" y="36055"/>
            <a:ext cx="1181101" cy="264537"/>
          </a:xfrm>
          <a:prstGeom prst="rect">
            <a:avLst/>
          </a:prstGeom>
        </p:spPr>
      </p:pic>
      <p:sp>
        <p:nvSpPr>
          <p:cNvPr id="2" name="pole tekstowe 1"/>
          <p:cNvSpPr txBox="1"/>
          <p:nvPr/>
        </p:nvSpPr>
        <p:spPr>
          <a:xfrm>
            <a:off x="276225" y="495302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>
                <a:solidFill>
                  <a:schemeClr val="accent5"/>
                </a:solidFill>
                <a:latin typeface="Consolas" panose="020B0609020204030204" pitchFamily="49" charset="0"/>
                <a:ea typeface="Cascadia Code Light" panose="020B0609020000020004" pitchFamily="49" charset="0"/>
                <a:cs typeface="Courier New" panose="02070309020205020404" pitchFamily="49" charset="0"/>
              </a:rPr>
              <a:t>Tytuł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9" name="pole tekstowe 8"/>
          <p:cNvSpPr txBox="1"/>
          <p:nvPr/>
        </p:nvSpPr>
        <p:spPr>
          <a:xfrm flipH="1">
            <a:off x="9753599" y="41699"/>
            <a:ext cx="24383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autor: mgr inż. Szymon Guzik</a:t>
            </a:r>
          </a:p>
        </p:txBody>
      </p:sp>
      <p:sp>
        <p:nvSpPr>
          <p:cNvPr id="10" name="Prostokąt 9"/>
          <p:cNvSpPr/>
          <p:nvPr/>
        </p:nvSpPr>
        <p:spPr>
          <a:xfrm>
            <a:off x="371475" y="1252568"/>
            <a:ext cx="10934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latin typeface="Consolas" panose="020B0609020204030204" pitchFamily="49" charset="0"/>
              </a:rPr>
              <a:t>Tekst</a:t>
            </a:r>
          </a:p>
        </p:txBody>
      </p:sp>
    </p:spTree>
    <p:extLst>
      <p:ext uri="{BB962C8B-B14F-4D97-AF65-F5344CB8AC3E}">
        <p14:creationId xmlns:p14="http://schemas.microsoft.com/office/powerpoint/2010/main" val="3778110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0" y="0"/>
            <a:ext cx="12191996" cy="30059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4" y="36055"/>
            <a:ext cx="1181101" cy="264537"/>
          </a:xfrm>
          <a:prstGeom prst="rect">
            <a:avLst/>
          </a:prstGeom>
        </p:spPr>
      </p:pic>
      <p:sp>
        <p:nvSpPr>
          <p:cNvPr id="2" name="pole tekstowe 1"/>
          <p:cNvSpPr txBox="1"/>
          <p:nvPr/>
        </p:nvSpPr>
        <p:spPr>
          <a:xfrm>
            <a:off x="276225" y="495302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>
                <a:solidFill>
                  <a:schemeClr val="accent5"/>
                </a:solidFill>
                <a:latin typeface="Consolas" panose="020B0609020204030204" pitchFamily="49" charset="0"/>
                <a:ea typeface="Cascadia Code Light" panose="020B0609020000020004" pitchFamily="49" charset="0"/>
                <a:cs typeface="Courier New" panose="02070309020205020404" pitchFamily="49" charset="0"/>
              </a:rPr>
              <a:t>Tytuł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9" name="pole tekstowe 8"/>
          <p:cNvSpPr txBox="1"/>
          <p:nvPr/>
        </p:nvSpPr>
        <p:spPr>
          <a:xfrm flipH="1">
            <a:off x="9753599" y="41699"/>
            <a:ext cx="24383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autor: mgr inż. Szymon Guzik</a:t>
            </a:r>
          </a:p>
        </p:txBody>
      </p:sp>
      <p:sp>
        <p:nvSpPr>
          <p:cNvPr id="10" name="Prostokąt 9"/>
          <p:cNvSpPr/>
          <p:nvPr/>
        </p:nvSpPr>
        <p:spPr>
          <a:xfrm>
            <a:off x="371475" y="1252568"/>
            <a:ext cx="10934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latin typeface="Consolas" panose="020B0609020204030204" pitchFamily="49" charset="0"/>
              </a:rPr>
              <a:t>Tekst</a:t>
            </a:r>
          </a:p>
        </p:txBody>
      </p:sp>
    </p:spTree>
    <p:extLst>
      <p:ext uri="{BB962C8B-B14F-4D97-AF65-F5344CB8AC3E}">
        <p14:creationId xmlns:p14="http://schemas.microsoft.com/office/powerpoint/2010/main" val="2141512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rostokąt 20"/>
          <p:cNvSpPr/>
          <p:nvPr/>
        </p:nvSpPr>
        <p:spPr>
          <a:xfrm>
            <a:off x="0" y="0"/>
            <a:ext cx="12191996" cy="30059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9" name="Obraz 18" descr="Daktela dla MS Teams – Wideo chat online - Daktela | Daktela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009775" y="2358480"/>
            <a:ext cx="2130425" cy="1750060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4" y="36055"/>
            <a:ext cx="1181101" cy="264537"/>
          </a:xfrm>
          <a:prstGeom prst="rect">
            <a:avLst/>
          </a:prstGeom>
        </p:spPr>
      </p:pic>
      <p:sp>
        <p:nvSpPr>
          <p:cNvPr id="2" name="pole tekstowe 1"/>
          <p:cNvSpPr txBox="1"/>
          <p:nvPr/>
        </p:nvSpPr>
        <p:spPr>
          <a:xfrm>
            <a:off x="276225" y="495302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>
                <a:solidFill>
                  <a:schemeClr val="accent5"/>
                </a:solidFill>
                <a:latin typeface="Consolas" panose="020B0609020204030204" pitchFamily="49" charset="0"/>
                <a:ea typeface="Cascadia Code Light" panose="020B0609020000020004" pitchFamily="49" charset="0"/>
                <a:cs typeface="Courier New" panose="02070309020205020404" pitchFamily="49" charset="0"/>
              </a:rPr>
              <a:t>Kontakt: </a:t>
            </a:r>
          </a:p>
        </p:txBody>
      </p:sp>
      <p:sp>
        <p:nvSpPr>
          <p:cNvPr id="9" name="Pole tekstowe 2"/>
          <p:cNvSpPr txBox="1"/>
          <p:nvPr/>
        </p:nvSpPr>
        <p:spPr>
          <a:xfrm>
            <a:off x="4410073" y="495302"/>
            <a:ext cx="7781924" cy="129868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t" anchorCtr="0" compatLnSpc="0">
            <a:sp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pl-PL" sz="1400" kern="150" dirty="0">
                <a:solidFill>
                  <a:srgbClr val="00FF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Uwaga</a:t>
            </a:r>
            <a:endParaRPr lang="pl-PL" sz="1100" kern="150" dirty="0">
              <a:solidFill>
                <a:srgbClr val="00FF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pl-PL" sz="1400" kern="150" dirty="0">
                <a:solidFill>
                  <a:srgbClr val="00FF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Wiadomości email sprawdzam raz w tygodniu – po wysłaniu wiadomości proszę przez tydzień jej nie ponawiać. W przypadku, kiedy nie odpowiem proszę o ponowne przesłanie wysłanie </a:t>
            </a:r>
            <a:br>
              <a:rPr lang="pl-PL" sz="1400" kern="150" dirty="0">
                <a:solidFill>
                  <a:srgbClr val="00FF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l-PL" sz="1400" kern="150" dirty="0">
                <a:solidFill>
                  <a:srgbClr val="00FF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oraz wiadomość na </a:t>
            </a:r>
            <a:r>
              <a:rPr lang="pl-PL" sz="1400" kern="150" dirty="0" err="1">
                <a:solidFill>
                  <a:srgbClr val="00FF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MSTeams</a:t>
            </a:r>
            <a:r>
              <a:rPr lang="pl-PL" sz="1400" kern="150" dirty="0">
                <a:solidFill>
                  <a:srgbClr val="00FF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(prywatną wiadomość)</a:t>
            </a:r>
            <a:endParaRPr lang="pl-PL" sz="1100" kern="150" dirty="0">
              <a:solidFill>
                <a:srgbClr val="00FF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996047" y="2158161"/>
            <a:ext cx="7282763" cy="1554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sz="2800" dirty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Email: </a:t>
            </a:r>
            <a:r>
              <a:rPr kumimoji="0" lang="pl-PL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  <a:hlinkClick r:id="rId5"/>
              </a:rPr>
              <a:t>szymon.guzik@gdansk.merito.pl</a:t>
            </a:r>
            <a:endParaRPr kumimoji="0" lang="pl-PL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l-PL" sz="2800" dirty="0">
              <a:latin typeface="Consolas" panose="020B0609020204030204" pitchFamily="49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sz="2800" dirty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LUB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e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pole tekstowe 19"/>
          <p:cNvSpPr txBox="1"/>
          <p:nvPr/>
        </p:nvSpPr>
        <p:spPr>
          <a:xfrm flipH="1">
            <a:off x="9753599" y="41699"/>
            <a:ext cx="24383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autor: mgr inż. Szymon Guzik</a:t>
            </a:r>
          </a:p>
        </p:txBody>
      </p:sp>
    </p:spTree>
    <p:extLst>
      <p:ext uri="{BB962C8B-B14F-4D97-AF65-F5344CB8AC3E}">
        <p14:creationId xmlns:p14="http://schemas.microsoft.com/office/powerpoint/2010/main" val="3049535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0" y="0"/>
            <a:ext cx="12191996" cy="30059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4" y="36055"/>
            <a:ext cx="1181101" cy="264537"/>
          </a:xfrm>
          <a:prstGeom prst="rect">
            <a:avLst/>
          </a:prstGeom>
        </p:spPr>
      </p:pic>
      <p:sp>
        <p:nvSpPr>
          <p:cNvPr id="2" name="pole tekstowe 1"/>
          <p:cNvSpPr txBox="1"/>
          <p:nvPr/>
        </p:nvSpPr>
        <p:spPr>
          <a:xfrm>
            <a:off x="276225" y="495302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>
                <a:solidFill>
                  <a:schemeClr val="accent5"/>
                </a:solidFill>
                <a:latin typeface="Consolas" panose="020B0609020204030204" pitchFamily="49" charset="0"/>
                <a:ea typeface="Cascadia Code Light" panose="020B0609020000020004" pitchFamily="49" charset="0"/>
                <a:cs typeface="Courier New" panose="02070309020205020404" pitchFamily="49" charset="0"/>
              </a:rPr>
              <a:t>Tytuł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9" name="pole tekstowe 8"/>
          <p:cNvSpPr txBox="1"/>
          <p:nvPr/>
        </p:nvSpPr>
        <p:spPr>
          <a:xfrm flipH="1">
            <a:off x="9753599" y="41699"/>
            <a:ext cx="24383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autor: mgr inż. Szymon Guzik</a:t>
            </a:r>
          </a:p>
        </p:txBody>
      </p:sp>
      <p:sp>
        <p:nvSpPr>
          <p:cNvPr id="10" name="Prostokąt 9"/>
          <p:cNvSpPr/>
          <p:nvPr/>
        </p:nvSpPr>
        <p:spPr>
          <a:xfrm>
            <a:off x="371475" y="1252568"/>
            <a:ext cx="10934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latin typeface="Consolas" panose="020B0609020204030204" pitchFamily="49" charset="0"/>
              </a:rPr>
              <a:t>Tekst</a:t>
            </a:r>
          </a:p>
        </p:txBody>
      </p:sp>
    </p:spTree>
    <p:extLst>
      <p:ext uri="{BB962C8B-B14F-4D97-AF65-F5344CB8AC3E}">
        <p14:creationId xmlns:p14="http://schemas.microsoft.com/office/powerpoint/2010/main" val="4014015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0" y="0"/>
            <a:ext cx="12191996" cy="30059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4" y="36055"/>
            <a:ext cx="1181101" cy="264537"/>
          </a:xfrm>
          <a:prstGeom prst="rect">
            <a:avLst/>
          </a:prstGeom>
        </p:spPr>
      </p:pic>
      <p:sp>
        <p:nvSpPr>
          <p:cNvPr id="2" name="pole tekstowe 1"/>
          <p:cNvSpPr txBox="1"/>
          <p:nvPr/>
        </p:nvSpPr>
        <p:spPr>
          <a:xfrm>
            <a:off x="276225" y="495302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>
                <a:solidFill>
                  <a:schemeClr val="accent5"/>
                </a:solidFill>
                <a:latin typeface="Consolas" panose="020B0609020204030204" pitchFamily="49" charset="0"/>
                <a:ea typeface="Cascadia Code Light" panose="020B0609020000020004" pitchFamily="49" charset="0"/>
                <a:cs typeface="Courier New" panose="02070309020205020404" pitchFamily="49" charset="0"/>
              </a:rPr>
              <a:t>Tytuł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9" name="pole tekstowe 8"/>
          <p:cNvSpPr txBox="1"/>
          <p:nvPr/>
        </p:nvSpPr>
        <p:spPr>
          <a:xfrm flipH="1">
            <a:off x="9753599" y="41699"/>
            <a:ext cx="24383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autor: mgr inż. Szymon Guzik</a:t>
            </a:r>
          </a:p>
        </p:txBody>
      </p:sp>
      <p:sp>
        <p:nvSpPr>
          <p:cNvPr id="10" name="Prostokąt 9"/>
          <p:cNvSpPr/>
          <p:nvPr/>
        </p:nvSpPr>
        <p:spPr>
          <a:xfrm>
            <a:off x="371475" y="1252568"/>
            <a:ext cx="10934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latin typeface="Consolas" panose="020B0609020204030204" pitchFamily="49" charset="0"/>
              </a:rPr>
              <a:t>Tekst</a:t>
            </a:r>
          </a:p>
        </p:txBody>
      </p:sp>
    </p:spTree>
    <p:extLst>
      <p:ext uri="{BB962C8B-B14F-4D97-AF65-F5344CB8AC3E}">
        <p14:creationId xmlns:p14="http://schemas.microsoft.com/office/powerpoint/2010/main" val="3045299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ostokąt 11"/>
          <p:cNvSpPr/>
          <p:nvPr/>
        </p:nvSpPr>
        <p:spPr>
          <a:xfrm>
            <a:off x="0" y="0"/>
            <a:ext cx="12191996" cy="30059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4" y="36055"/>
            <a:ext cx="1181101" cy="264537"/>
          </a:xfrm>
          <a:prstGeom prst="rect">
            <a:avLst/>
          </a:prstGeom>
        </p:spPr>
      </p:pic>
      <p:sp>
        <p:nvSpPr>
          <p:cNvPr id="2" name="pole tekstowe 1"/>
          <p:cNvSpPr txBox="1"/>
          <p:nvPr/>
        </p:nvSpPr>
        <p:spPr>
          <a:xfrm>
            <a:off x="276225" y="495302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>
                <a:solidFill>
                  <a:schemeClr val="accent5"/>
                </a:solidFill>
                <a:latin typeface="Consolas" panose="020B0609020204030204" pitchFamily="49" charset="0"/>
                <a:ea typeface="Cascadia Code Light" panose="020B0609020000020004" pitchFamily="49" charset="0"/>
                <a:cs typeface="Courier New" panose="02070309020205020404" pitchFamily="49" charset="0"/>
              </a:rPr>
              <a:t>Zasady zaliczenia przedmiotu: 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3" name="Prostokąt 2"/>
          <p:cNvSpPr/>
          <p:nvPr/>
        </p:nvSpPr>
        <p:spPr>
          <a:xfrm>
            <a:off x="371475" y="1252568"/>
            <a:ext cx="109347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Consolas" panose="020B0609020204030204" pitchFamily="49" charset="0"/>
              </a:rPr>
              <a:t>Zaliczenie laboratorium odbywa się z wykorzystaniem platformy </a:t>
            </a:r>
            <a:r>
              <a:rPr lang="pl-PL" dirty="0" err="1">
                <a:latin typeface="Consolas" panose="020B0609020204030204" pitchFamily="49" charset="0"/>
              </a:rPr>
              <a:t>Moodle</a:t>
            </a:r>
            <a:endParaRPr lang="pl-PL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Consolas" panose="020B0609020204030204" pitchFamily="49" charset="0"/>
              </a:rPr>
              <a:t>Na każdych laboratoriach wykonywane jest zadanie lub realizacja swojego projektu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Consolas" panose="020B0609020204030204" pitchFamily="49" charset="0"/>
              </a:rPr>
              <a:t>Z każdego ćwiczenia można zdobyć maksymalnie 100 pkt.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Consolas" panose="020B0609020204030204" pitchFamily="49" charset="0"/>
              </a:rPr>
              <a:t>Obecność na laboratoriach jest obowiązkowa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Consolas" panose="020B0609020204030204" pitchFamily="49" charset="0"/>
              </a:rPr>
              <a:t>Dodanie pliku z rozwiązaniem zadania z laboratorium lub przesłanie fragmentu projektu dot. omawianego zagadnienia (2 tygodnie od laboratorium z zadaniem do wykonania)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Consolas" panose="020B0609020204030204" pitchFamily="49" charset="0"/>
              </a:rPr>
              <a:t>Przesłane pliki będą sprawdzane w miarę na bieżąco - po sprawdzeniu od razu otrzymacie pkt za przesłane zadanie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Consolas" panose="020B0609020204030204" pitchFamily="49" charset="0"/>
              </a:rPr>
              <a:t>Ocena:</a:t>
            </a:r>
          </a:p>
          <a:p>
            <a:pPr lvl="2"/>
            <a:r>
              <a:rPr lang="pl-PL" dirty="0">
                <a:latin typeface="Consolas" panose="020B0609020204030204" pitchFamily="49" charset="0"/>
              </a:rPr>
              <a:t>150 pkt - 3.0</a:t>
            </a:r>
          </a:p>
          <a:p>
            <a:pPr lvl="2"/>
            <a:r>
              <a:rPr lang="pl-PL" dirty="0">
                <a:latin typeface="Consolas" panose="020B0609020204030204" pitchFamily="49" charset="0"/>
              </a:rPr>
              <a:t>180 pkt - 3.5</a:t>
            </a:r>
          </a:p>
          <a:p>
            <a:pPr lvl="2"/>
            <a:r>
              <a:rPr lang="pl-PL" dirty="0">
                <a:latin typeface="Consolas" panose="020B0609020204030204" pitchFamily="49" charset="0"/>
              </a:rPr>
              <a:t>210 pkt - 4.0</a:t>
            </a:r>
          </a:p>
          <a:p>
            <a:pPr lvl="2"/>
            <a:r>
              <a:rPr lang="pl-PL" dirty="0">
                <a:latin typeface="Consolas" panose="020B0609020204030204" pitchFamily="49" charset="0"/>
              </a:rPr>
              <a:t>240 pkt - 4.5</a:t>
            </a:r>
          </a:p>
          <a:p>
            <a:pPr lvl="2"/>
            <a:r>
              <a:rPr lang="pl-PL" dirty="0">
                <a:latin typeface="Consolas" panose="020B0609020204030204" pitchFamily="49" charset="0"/>
              </a:rPr>
              <a:t>270 pkt - 5.0</a:t>
            </a:r>
          </a:p>
        </p:txBody>
      </p:sp>
      <p:sp>
        <p:nvSpPr>
          <p:cNvPr id="11" name="pole tekstowe 10"/>
          <p:cNvSpPr txBox="1"/>
          <p:nvPr/>
        </p:nvSpPr>
        <p:spPr>
          <a:xfrm flipH="1">
            <a:off x="9753599" y="41699"/>
            <a:ext cx="24383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autor: mgr inż. Szymon Guzik</a:t>
            </a:r>
          </a:p>
        </p:txBody>
      </p:sp>
    </p:spTree>
    <p:extLst>
      <p:ext uri="{BB962C8B-B14F-4D97-AF65-F5344CB8AC3E}">
        <p14:creationId xmlns:p14="http://schemas.microsoft.com/office/powerpoint/2010/main" val="2741638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0" y="0"/>
            <a:ext cx="12191996" cy="30059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4" y="36055"/>
            <a:ext cx="1181101" cy="264537"/>
          </a:xfrm>
          <a:prstGeom prst="rect">
            <a:avLst/>
          </a:prstGeom>
        </p:spPr>
      </p:pic>
      <p:sp>
        <p:nvSpPr>
          <p:cNvPr id="2" name="pole tekstowe 1"/>
          <p:cNvSpPr txBox="1"/>
          <p:nvPr/>
        </p:nvSpPr>
        <p:spPr>
          <a:xfrm>
            <a:off x="276225" y="495302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>
                <a:solidFill>
                  <a:schemeClr val="accent5"/>
                </a:solidFill>
                <a:latin typeface="Consolas" panose="020B0609020204030204" pitchFamily="49" charset="0"/>
                <a:ea typeface="Cascadia Code Light" panose="020B0609020000020004" pitchFamily="49" charset="0"/>
                <a:cs typeface="Courier New" panose="02070309020205020404" pitchFamily="49" charset="0"/>
              </a:rPr>
              <a:t>Spis treści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9" name="pole tekstowe 8"/>
          <p:cNvSpPr txBox="1"/>
          <p:nvPr/>
        </p:nvSpPr>
        <p:spPr>
          <a:xfrm flipH="1">
            <a:off x="9753599" y="41699"/>
            <a:ext cx="24383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autor: mgr inż. Szymon Guzik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3687C230-6226-16B8-5502-DF8DEA25713A}"/>
              </a:ext>
            </a:extLst>
          </p:cNvPr>
          <p:cNvSpPr txBox="1"/>
          <p:nvPr/>
        </p:nvSpPr>
        <p:spPr>
          <a:xfrm>
            <a:off x="457201" y="1074341"/>
            <a:ext cx="865185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0070C0"/>
                </a:solidFill>
                <a:latin typeface="Consolas" panose="020B0609020204030204" pitchFamily="49" charset="0"/>
              </a:rPr>
              <a:t>Moduł 1: Podstawy teorii systemów i ich budowa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Podstawowe pojęcia z zakresu teorii systemów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dirty="0">
                <a:latin typeface="Consolas" panose="020B0609020204030204" pitchFamily="49" charset="0"/>
              </a:rPr>
              <a:t>Definicja systemu, elementy systemu, relacje, cechy systemów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dirty="0">
                <a:latin typeface="Consolas" panose="020B0609020204030204" pitchFamily="49" charset="0"/>
              </a:rPr>
              <a:t>Typy systemów: zamknięte, otwarte, adaptacyjne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dirty="0">
                <a:latin typeface="Consolas" panose="020B0609020204030204" pitchFamily="49" charset="0"/>
              </a:rPr>
              <a:t>Środowisko systemu, podsystemy</a:t>
            </a:r>
          </a:p>
          <a:p>
            <a:pPr marL="342900" indent="-342900">
              <a:buFont typeface="+mj-lt"/>
              <a:buAutoNum type="arabicPeriod"/>
            </a:pPr>
            <a:endParaRPr lang="pl-PL" dirty="0"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l-PL" dirty="0">
                <a:latin typeface="Consolas" panose="020B0609020204030204" pitchFamily="49" charset="0"/>
              </a:rPr>
              <a:t>Budowa systemów, hierarchia systemów oraz podstawowe koncepcje systemowe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>
                <a:latin typeface="Consolas" panose="020B0609020204030204" pitchFamily="49" charset="0"/>
              </a:rPr>
              <a:t>Struktura systemów, poziomy i hierarchie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>
                <a:latin typeface="Consolas" panose="020B0609020204030204" pitchFamily="49" charset="0"/>
              </a:rPr>
              <a:t>Modelowanie i reprezentacja systemów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>
                <a:latin typeface="Consolas" panose="020B0609020204030204" pitchFamily="49" charset="0"/>
              </a:rPr>
              <a:t>Koncepcje: wejście-wyjście, sterowanie, feedback, równowaga</a:t>
            </a:r>
          </a:p>
          <a:p>
            <a:endParaRPr lang="pl-PL" dirty="0">
              <a:latin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</a:rPr>
              <a:t>3.  Cykl życia systemów naturalnych i systemów sztucznych. Metody projektowania systemów.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>
                <a:latin typeface="Consolas" panose="020B0609020204030204" pitchFamily="49" charset="0"/>
              </a:rPr>
              <a:t>Cykl życia systemów: fazy, charakterystyka, przekształcenia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>
                <a:latin typeface="Consolas" panose="020B0609020204030204" pitchFamily="49" charset="0"/>
              </a:rPr>
              <a:t>Projektowanie vs. adaptacja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>
                <a:latin typeface="Consolas" panose="020B0609020204030204" pitchFamily="49" charset="0"/>
              </a:rPr>
              <a:t>Metody i techniki projektowania systemów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93D33700-9E7B-7221-989C-6DEC431E7AF7}"/>
              </a:ext>
            </a:extLst>
          </p:cNvPr>
          <p:cNvSpPr txBox="1"/>
          <p:nvPr/>
        </p:nvSpPr>
        <p:spPr>
          <a:xfrm>
            <a:off x="5297114" y="5783659"/>
            <a:ext cx="60979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0" i="0" dirty="0">
                <a:solidFill>
                  <a:srgbClr val="374151"/>
                </a:solidFill>
                <a:effectLst/>
                <a:latin typeface="Consolas" panose="020B0609020204030204" pitchFamily="49" charset="0"/>
              </a:rPr>
              <a:t>Draw.io (do modelowania i reprezentacji systemów), </a:t>
            </a:r>
            <a:r>
              <a:rPr lang="pl-PL" b="0" i="0" dirty="0" err="1">
                <a:solidFill>
                  <a:srgbClr val="374151"/>
                </a:solidFill>
                <a:effectLst/>
                <a:latin typeface="Consolas" panose="020B0609020204030204" pitchFamily="49" charset="0"/>
              </a:rPr>
              <a:t>FreeMind</a:t>
            </a:r>
            <a:r>
              <a:rPr lang="pl-PL" b="0" i="0" dirty="0">
                <a:solidFill>
                  <a:srgbClr val="374151"/>
                </a:solidFill>
                <a:effectLst/>
                <a:latin typeface="Consolas" panose="020B0609020204030204" pitchFamily="49" charset="0"/>
              </a:rPr>
              <a:t> (do tworzenia map myśli i struktury systemów).</a:t>
            </a: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125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0" y="0"/>
            <a:ext cx="12191996" cy="30059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4" y="36055"/>
            <a:ext cx="1181101" cy="264537"/>
          </a:xfrm>
          <a:prstGeom prst="rect">
            <a:avLst/>
          </a:prstGeom>
        </p:spPr>
      </p:pic>
      <p:sp>
        <p:nvSpPr>
          <p:cNvPr id="2" name="pole tekstowe 1"/>
          <p:cNvSpPr txBox="1"/>
          <p:nvPr/>
        </p:nvSpPr>
        <p:spPr>
          <a:xfrm>
            <a:off x="276225" y="495302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>
                <a:solidFill>
                  <a:schemeClr val="accent5"/>
                </a:solidFill>
                <a:latin typeface="Consolas" panose="020B0609020204030204" pitchFamily="49" charset="0"/>
                <a:ea typeface="Cascadia Code Light" panose="020B0609020000020004" pitchFamily="49" charset="0"/>
                <a:cs typeface="Courier New" panose="02070309020205020404" pitchFamily="49" charset="0"/>
              </a:rPr>
              <a:t>Spis treści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9" name="pole tekstowe 8"/>
          <p:cNvSpPr txBox="1"/>
          <p:nvPr/>
        </p:nvSpPr>
        <p:spPr>
          <a:xfrm flipH="1">
            <a:off x="9753599" y="41699"/>
            <a:ext cx="24383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autor: mgr inż. Szymon Guzik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3687C230-6226-16B8-5502-DF8DEA25713A}"/>
              </a:ext>
            </a:extLst>
          </p:cNvPr>
          <p:cNvSpPr txBox="1"/>
          <p:nvPr/>
        </p:nvSpPr>
        <p:spPr>
          <a:xfrm>
            <a:off x="457201" y="1074341"/>
            <a:ext cx="865185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0070C0"/>
                </a:solidFill>
              </a:rPr>
              <a:t>Moduł 2: Systemy informacyjne i narzędzia informatyczne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/>
              <a:t>Projektowanie systemów informacyjnych oraz wykorzystanie nowoczesnych narządzi informatycznych do projektowania systemów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dirty="0"/>
              <a:t>Rodzaje systemów </a:t>
            </a:r>
            <a:r>
              <a:rPr lang="pl-PL" dirty="0">
                <a:latin typeface="Consolas" panose="020B0609020204030204" pitchFamily="49" charset="0"/>
              </a:rPr>
              <a:t>informacyjnych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dirty="0"/>
              <a:t>Etapy projektowania systemów informacyjnych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dirty="0"/>
              <a:t>Technologie i narzędzia wspierające projektowanie systemów</a:t>
            </a:r>
          </a:p>
          <a:p>
            <a:pPr lvl="1"/>
            <a:endParaRPr lang="pl-PL" dirty="0"/>
          </a:p>
          <a:p>
            <a:pPr marL="342900" indent="-342900">
              <a:buFont typeface="+mj-lt"/>
              <a:buAutoNum type="arabicPeriod"/>
            </a:pPr>
            <a:r>
              <a:rPr lang="pl-PL" dirty="0"/>
              <a:t>Modelowanie, symulacja oraz optymalizacja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dirty="0"/>
              <a:t>Rodzaje modeli: abstrakcyjne, fizyczne, matematyczne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dirty="0"/>
              <a:t>Symulacja: cel, metody, narzędzia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dirty="0"/>
              <a:t>Optymalizacja systemów: techniki, narzędzia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4371FDFC-0902-4C6A-E4B8-077A51179EFC}"/>
              </a:ext>
            </a:extLst>
          </p:cNvPr>
          <p:cNvSpPr txBox="1"/>
          <p:nvPr/>
        </p:nvSpPr>
        <p:spPr>
          <a:xfrm>
            <a:off x="5134036" y="5137328"/>
            <a:ext cx="60979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0" i="0" dirty="0" err="1">
                <a:solidFill>
                  <a:srgbClr val="374151"/>
                </a:solidFill>
                <a:effectLst/>
                <a:latin typeface="Consolas" panose="020B0609020204030204" pitchFamily="49" charset="0"/>
              </a:rPr>
              <a:t>SciLab</a:t>
            </a:r>
            <a:r>
              <a:rPr lang="pl-PL" b="0" i="0" dirty="0">
                <a:solidFill>
                  <a:srgbClr val="374151"/>
                </a:solidFill>
                <a:effectLst/>
                <a:latin typeface="Consolas" panose="020B0609020204030204" pitchFamily="49" charset="0"/>
              </a:rPr>
              <a:t> (do modelowania, symulacji i optymalizacji systemów), Dia (do projektowania systemów informacyjnych).</a:t>
            </a:r>
            <a:endParaRPr lang="pl-PL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237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0" y="0"/>
            <a:ext cx="12191996" cy="30059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4" y="36055"/>
            <a:ext cx="1181101" cy="264537"/>
          </a:xfrm>
          <a:prstGeom prst="rect">
            <a:avLst/>
          </a:prstGeom>
        </p:spPr>
      </p:pic>
      <p:sp>
        <p:nvSpPr>
          <p:cNvPr id="2" name="pole tekstowe 1"/>
          <p:cNvSpPr txBox="1"/>
          <p:nvPr/>
        </p:nvSpPr>
        <p:spPr>
          <a:xfrm>
            <a:off x="276225" y="495302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>
                <a:solidFill>
                  <a:schemeClr val="accent5"/>
                </a:solidFill>
                <a:latin typeface="Consolas" panose="020B0609020204030204" pitchFamily="49" charset="0"/>
                <a:ea typeface="Cascadia Code Light" panose="020B0609020000020004" pitchFamily="49" charset="0"/>
                <a:cs typeface="Courier New" panose="02070309020205020404" pitchFamily="49" charset="0"/>
              </a:rPr>
              <a:t>Zadanie 1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9" name="pole tekstowe 8"/>
          <p:cNvSpPr txBox="1"/>
          <p:nvPr/>
        </p:nvSpPr>
        <p:spPr>
          <a:xfrm flipH="1">
            <a:off x="9753599" y="41699"/>
            <a:ext cx="24383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autor: mgr inż. Szymon Guzik</a:t>
            </a:r>
          </a:p>
        </p:txBody>
      </p:sp>
      <p:sp>
        <p:nvSpPr>
          <p:cNvPr id="10" name="Prostokąt 9"/>
          <p:cNvSpPr/>
          <p:nvPr/>
        </p:nvSpPr>
        <p:spPr>
          <a:xfrm>
            <a:off x="371475" y="1252568"/>
            <a:ext cx="109347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latin typeface="Consolas" panose="020B0609020204030204" pitchFamily="49" charset="0"/>
              </a:rPr>
              <a:t>Opracuj diagram ilustrujący strukturę i hierarchię dowolnego wybranego przez siebie systemu (np. systemu edukacji w Polsce).</a:t>
            </a:r>
          </a:p>
          <a:p>
            <a:endParaRPr lang="pl-PL" dirty="0">
              <a:latin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</a:rPr>
              <a:t>Wskazówki:</a:t>
            </a:r>
          </a:p>
          <a:p>
            <a:endParaRPr lang="pl-PL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Consolas" panose="020B0609020204030204" pitchFamily="49" charset="0"/>
              </a:rPr>
              <a:t>Zacznij od identyfikacji głównego systemu.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Consolas" panose="020B0609020204030204" pitchFamily="49" charset="0"/>
              </a:rPr>
              <a:t>Określ podsystemy wchodzące w skład głównego systemu.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Consolas" panose="020B0609020204030204" pitchFamily="49" charset="0"/>
              </a:rPr>
              <a:t>Zastanów się nad relacjami i interakcjami między podsystemami.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Consolas" panose="020B0609020204030204" pitchFamily="49" charset="0"/>
              </a:rPr>
              <a:t>Wykorzystaj Draw.io do stworzenia diagramu.</a:t>
            </a:r>
          </a:p>
        </p:txBody>
      </p:sp>
    </p:spTree>
    <p:extLst>
      <p:ext uri="{BB962C8B-B14F-4D97-AF65-F5344CB8AC3E}">
        <p14:creationId xmlns:p14="http://schemas.microsoft.com/office/powerpoint/2010/main" val="3317270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0" y="0"/>
            <a:ext cx="12191996" cy="30059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4" y="36055"/>
            <a:ext cx="1181101" cy="264537"/>
          </a:xfrm>
          <a:prstGeom prst="rect">
            <a:avLst/>
          </a:prstGeom>
        </p:spPr>
      </p:pic>
      <p:sp>
        <p:nvSpPr>
          <p:cNvPr id="2" name="pole tekstowe 1"/>
          <p:cNvSpPr txBox="1"/>
          <p:nvPr/>
        </p:nvSpPr>
        <p:spPr>
          <a:xfrm>
            <a:off x="276225" y="495302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>
                <a:solidFill>
                  <a:schemeClr val="accent5"/>
                </a:solidFill>
                <a:latin typeface="Consolas" panose="020B0609020204030204" pitchFamily="49" charset="0"/>
                <a:ea typeface="Cascadia Code Light" panose="020B0609020000020004" pitchFamily="49" charset="0"/>
                <a:cs typeface="Courier New" panose="02070309020205020404" pitchFamily="49" charset="0"/>
              </a:rPr>
              <a:t>Zadanie 2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9" name="pole tekstowe 8"/>
          <p:cNvSpPr txBox="1"/>
          <p:nvPr/>
        </p:nvSpPr>
        <p:spPr>
          <a:xfrm flipH="1">
            <a:off x="9753599" y="41699"/>
            <a:ext cx="24383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autor: mgr inż. Szymon Guzik</a:t>
            </a:r>
          </a:p>
        </p:txBody>
      </p:sp>
      <p:sp>
        <p:nvSpPr>
          <p:cNvPr id="10" name="Prostokąt 9"/>
          <p:cNvSpPr/>
          <p:nvPr/>
        </p:nvSpPr>
        <p:spPr>
          <a:xfrm>
            <a:off x="371475" y="1252568"/>
            <a:ext cx="109347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latin typeface="Consolas" panose="020B0609020204030204" pitchFamily="49" charset="0"/>
              </a:rPr>
              <a:t>Wykorzystując </a:t>
            </a:r>
            <a:r>
              <a:rPr lang="pl-PL" dirty="0" err="1">
                <a:latin typeface="Consolas" panose="020B0609020204030204" pitchFamily="49" charset="0"/>
              </a:rPr>
              <a:t>SciLab</a:t>
            </a:r>
            <a:r>
              <a:rPr lang="pl-PL" dirty="0">
                <a:latin typeface="Consolas" panose="020B0609020204030204" pitchFamily="49" charset="0"/>
              </a:rPr>
              <a:t>, stwórz prosty model matematyczny opisujący wzrost populacji </a:t>
            </a:r>
            <a:br>
              <a:rPr lang="pl-PL" dirty="0">
                <a:latin typeface="Consolas" panose="020B0609020204030204" pitchFamily="49" charset="0"/>
              </a:rPr>
            </a:br>
            <a:r>
              <a:rPr lang="pl-PL" dirty="0">
                <a:latin typeface="Consolas" panose="020B0609020204030204" pitchFamily="49" charset="0"/>
              </a:rPr>
              <a:t>w danym kraju na przestrzeni 10 lat.</a:t>
            </a:r>
          </a:p>
          <a:p>
            <a:endParaRPr lang="pl-PL" dirty="0">
              <a:latin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</a:rPr>
              <a:t>Wskazówki:</a:t>
            </a:r>
          </a:p>
          <a:p>
            <a:endParaRPr lang="pl-PL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Consolas" panose="020B0609020204030204" pitchFamily="49" charset="0"/>
              </a:rPr>
              <a:t>Załóż stały współczynnik wzrostu.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Consolas" panose="020B0609020204030204" pitchFamily="49" charset="0"/>
              </a:rPr>
              <a:t>Wybierz początkową wartość populacji.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Consolas" panose="020B0609020204030204" pitchFamily="49" charset="0"/>
              </a:rPr>
              <a:t>Zastosuj równanie wzrostu wykładniczego.</a:t>
            </a:r>
          </a:p>
        </p:txBody>
      </p:sp>
    </p:spTree>
    <p:extLst>
      <p:ext uri="{BB962C8B-B14F-4D97-AF65-F5344CB8AC3E}">
        <p14:creationId xmlns:p14="http://schemas.microsoft.com/office/powerpoint/2010/main" val="1713133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0" y="0"/>
            <a:ext cx="12191996" cy="30059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4" y="36055"/>
            <a:ext cx="1181101" cy="264537"/>
          </a:xfrm>
          <a:prstGeom prst="rect">
            <a:avLst/>
          </a:prstGeom>
        </p:spPr>
      </p:pic>
      <p:sp>
        <p:nvSpPr>
          <p:cNvPr id="2" name="pole tekstowe 1"/>
          <p:cNvSpPr txBox="1"/>
          <p:nvPr/>
        </p:nvSpPr>
        <p:spPr>
          <a:xfrm>
            <a:off x="276225" y="495302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>
                <a:solidFill>
                  <a:schemeClr val="accent5"/>
                </a:solidFill>
                <a:latin typeface="Consolas" panose="020B0609020204030204" pitchFamily="49" charset="0"/>
                <a:ea typeface="Cascadia Code Light" panose="020B0609020000020004" pitchFamily="49" charset="0"/>
                <a:cs typeface="Courier New" panose="02070309020205020404" pitchFamily="49" charset="0"/>
              </a:rPr>
              <a:t>Tytuł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9" name="pole tekstowe 8"/>
          <p:cNvSpPr txBox="1"/>
          <p:nvPr/>
        </p:nvSpPr>
        <p:spPr>
          <a:xfrm flipH="1">
            <a:off x="9753599" y="41699"/>
            <a:ext cx="24383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autor: mgr inż. Szymon Guzik</a:t>
            </a:r>
          </a:p>
        </p:txBody>
      </p:sp>
      <p:sp>
        <p:nvSpPr>
          <p:cNvPr id="10" name="Prostokąt 9"/>
          <p:cNvSpPr/>
          <p:nvPr/>
        </p:nvSpPr>
        <p:spPr>
          <a:xfrm>
            <a:off x="371475" y="1252568"/>
            <a:ext cx="10934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latin typeface="Consolas" panose="020B0609020204030204" pitchFamily="49" charset="0"/>
              </a:rPr>
              <a:t>Tekst</a:t>
            </a:r>
          </a:p>
        </p:txBody>
      </p:sp>
    </p:spTree>
    <p:extLst>
      <p:ext uri="{BB962C8B-B14F-4D97-AF65-F5344CB8AC3E}">
        <p14:creationId xmlns:p14="http://schemas.microsoft.com/office/powerpoint/2010/main" val="474751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0" y="0"/>
            <a:ext cx="12191996" cy="30059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4" y="36055"/>
            <a:ext cx="1181101" cy="264537"/>
          </a:xfrm>
          <a:prstGeom prst="rect">
            <a:avLst/>
          </a:prstGeom>
        </p:spPr>
      </p:pic>
      <p:sp>
        <p:nvSpPr>
          <p:cNvPr id="2" name="pole tekstowe 1"/>
          <p:cNvSpPr txBox="1"/>
          <p:nvPr/>
        </p:nvSpPr>
        <p:spPr>
          <a:xfrm>
            <a:off x="276225" y="495302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>
                <a:solidFill>
                  <a:schemeClr val="accent5"/>
                </a:solidFill>
                <a:latin typeface="Consolas" panose="020B0609020204030204" pitchFamily="49" charset="0"/>
                <a:ea typeface="Cascadia Code Light" panose="020B0609020000020004" pitchFamily="49" charset="0"/>
                <a:cs typeface="Courier New" panose="02070309020205020404" pitchFamily="49" charset="0"/>
              </a:rPr>
              <a:t>Tytuł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9" name="pole tekstowe 8"/>
          <p:cNvSpPr txBox="1"/>
          <p:nvPr/>
        </p:nvSpPr>
        <p:spPr>
          <a:xfrm flipH="1">
            <a:off x="9753599" y="41699"/>
            <a:ext cx="24383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autor: mgr inż. Szymon Guzik</a:t>
            </a:r>
          </a:p>
        </p:txBody>
      </p:sp>
      <p:sp>
        <p:nvSpPr>
          <p:cNvPr id="10" name="Prostokąt 9"/>
          <p:cNvSpPr/>
          <p:nvPr/>
        </p:nvSpPr>
        <p:spPr>
          <a:xfrm>
            <a:off x="371475" y="1252568"/>
            <a:ext cx="10934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latin typeface="Consolas" panose="020B0609020204030204" pitchFamily="49" charset="0"/>
              </a:rPr>
              <a:t>Tekst</a:t>
            </a:r>
          </a:p>
        </p:txBody>
      </p:sp>
    </p:spTree>
    <p:extLst>
      <p:ext uri="{BB962C8B-B14F-4D97-AF65-F5344CB8AC3E}">
        <p14:creationId xmlns:p14="http://schemas.microsoft.com/office/powerpoint/2010/main" val="76405662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644</Words>
  <Application>Microsoft Office PowerPoint</Application>
  <PresentationFormat>Panoramiczny</PresentationFormat>
  <Paragraphs>136</Paragraphs>
  <Slides>21</Slides>
  <Notes>21</Notes>
  <HiddenSlides>14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Console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Szymon</dc:creator>
  <cp:lastModifiedBy>Szymon Guzik</cp:lastModifiedBy>
  <cp:revision>100</cp:revision>
  <dcterms:created xsi:type="dcterms:W3CDTF">2023-09-15T06:50:05Z</dcterms:created>
  <dcterms:modified xsi:type="dcterms:W3CDTF">2023-09-29T12:12:49Z</dcterms:modified>
</cp:coreProperties>
</file>