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b869ce05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1b869ce05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441c783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1b441c783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19150"/>
            <a:ext cx="9144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zh-CN" sz="3955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Bellabeat Marketing Analysis Case Study</a:t>
            </a:r>
            <a:endParaRPr b="1" sz="2655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600"/>
              <a:buFont typeface="Calibri"/>
              <a:buChar char="-"/>
            </a:pPr>
            <a:r>
              <a:rPr lang="zh-CN" sz="26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Using Smart Device Data to Drive Strategic Insights</a:t>
            </a:r>
            <a:endParaRPr b="1" sz="37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Presented by: </a:t>
            </a: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Shelby Zhang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CN" sz="2200">
                <a:latin typeface="Calibri"/>
                <a:ea typeface="Calibri"/>
                <a:cs typeface="Calibri"/>
                <a:sym typeface="Calibri"/>
              </a:rPr>
              <a:t>Last Updated: </a:t>
            </a: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November 04, 2024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</a:t>
            </a: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Daily Activity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522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Step Counts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16.83% of users take fewer than 4,000 steps daily.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40.49% meet the recommended 10,000+ steps.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100" y="1152475"/>
            <a:ext cx="32194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Daily Activity</a:t>
            </a:r>
            <a:endParaRPr b="1" sz="2200">
              <a:solidFill>
                <a:srgbClr val="EA9999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378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Correlations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Steps ↔ Calories Burned.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Steps ↔ Distance.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075" y="1152475"/>
            <a:ext cx="3098400" cy="184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3075" y="3195851"/>
            <a:ext cx="3479021" cy="18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Daily Activity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Trends</a:t>
            </a:r>
            <a:r>
              <a:rPr lang="zh-CN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Activity increases mid- and end-month but drops on weekends.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The overall steps increase from March to May.</a:t>
            </a:r>
            <a:endParaRPr sz="1600"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850" y="2343338"/>
            <a:ext cx="5734051" cy="166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4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Daily Activity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432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Activity Patterns</a:t>
            </a:r>
            <a:r>
              <a:rPr lang="zh-CN" sz="1600"/>
              <a:t>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Most active on Saturdays; least on Sundays. </a:t>
            </a:r>
            <a:endParaRPr sz="1600"/>
          </a:p>
        </p:txBody>
      </p:sp>
      <p:cxnSp>
        <p:nvCxnSpPr>
          <p:cNvPr id="163" name="Google Shape;163;p25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75" y="1152475"/>
            <a:ext cx="4203300" cy="240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Daily Activity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432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Activity Patterns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Peak activity hours: </a:t>
            </a: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12–2 PM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5–7 PM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6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075" y="1466850"/>
            <a:ext cx="38481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Daily Activity</a:t>
            </a:r>
            <a:endParaRPr b="1" sz="2500">
              <a:solidFill>
                <a:srgbClr val="EA9999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41139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Activity Patterns</a:t>
            </a:r>
            <a:r>
              <a:rPr lang="zh-CN" sz="1600"/>
              <a:t>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81.96% of time spent sedentary; 1.63% in very active movement.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7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600" y="1128713"/>
            <a:ext cx="426720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Weight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4333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Weight Distribution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2 users obese; 7 overweight.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69% have weight concerns.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350" y="1152475"/>
            <a:ext cx="32194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Weight</a:t>
            </a:r>
            <a:endParaRPr b="1" sz="2100">
              <a:solidFill>
                <a:srgbClr val="EA9999"/>
              </a:solidFill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465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Segment Differences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Manually reported weight: Avg. 64 kg (BMI: 24.56).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Automatically recorded weight: Avg. 88 kg (BMI: 26.79).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125" y="1363450"/>
            <a:ext cx="3871500" cy="21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1" sz="2100">
              <a:solidFill>
                <a:srgbClr val="EA9999"/>
              </a:solidFill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728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Sleep duration and quality are suboptimal for 44% of users.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Sedentary lifestyle prevalent, with limited active time.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Step count correlates strongly with calorie burn and distance.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Weight concerns are significant, requiring tailored approaches.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30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 sz="262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262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CN" sz="1600"/>
              <a:t>Personalized Sleep Coaching</a:t>
            </a:r>
            <a:r>
              <a:rPr lang="zh-C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CN" sz="1600"/>
              <a:t>Use app notifications to suggest healthier bedtime routines.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CN" sz="1600"/>
              <a:t>Activity Challenges</a:t>
            </a:r>
            <a:r>
              <a:rPr lang="zh-C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CN" sz="1600"/>
              <a:t>Launch monthly challenges, e.g., “March into Motion.”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CN" sz="1600"/>
              <a:t>Gamify step tracking with rewards for consistency.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CN" sz="1600"/>
              <a:t>Weight Management Support</a:t>
            </a:r>
            <a:r>
              <a:rPr lang="zh-C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CN" sz="1600"/>
              <a:t>Promote automated tracking for convenience.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CN" sz="1600"/>
              <a:t>Encourage manual data entry for personalized insights.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CN" sz="1600"/>
              <a:t>Peak Active Hours Campaigns</a:t>
            </a:r>
            <a:r>
              <a:rPr lang="zh-C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zh-CN" sz="1600"/>
              <a:t>Push activity reminders during </a:t>
            </a:r>
            <a:r>
              <a:rPr b="1" lang="zh-CN" sz="1600"/>
              <a:t>12–2 PM</a:t>
            </a:r>
            <a:r>
              <a:rPr lang="zh-CN" sz="1600"/>
              <a:t> and </a:t>
            </a:r>
            <a:r>
              <a:rPr b="1" lang="zh-CN" sz="1600"/>
              <a:t>5–7 PM</a:t>
            </a:r>
            <a:r>
              <a:rPr lang="zh-C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31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 sz="2200">
                <a:latin typeface="Calibri"/>
                <a:ea typeface="Calibri"/>
                <a:cs typeface="Calibri"/>
                <a:sym typeface="Calibri"/>
              </a:rPr>
              <a:t>Bellabeat Marketing Analysis Case Studu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Business Task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Insights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zh-CN"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62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80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80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1" sz="26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zh-CN" sz="2500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Business Task</a:t>
            </a:r>
            <a:endParaRPr sz="2500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11"/>
              <a:buFont typeface="Arial"/>
              <a:buNone/>
            </a:pPr>
            <a:r>
              <a:rPr lang="zh-CN" sz="1900">
                <a:latin typeface="Calibri"/>
                <a:ea typeface="Calibri"/>
                <a:cs typeface="Calibri"/>
                <a:sym typeface="Calibri"/>
              </a:rPr>
              <a:t>To analyze data from non-Bellabeat smart devices, uncovering usage patterns and providing actionable insights to enhance Bellabeat’s marketing strategy.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>
            <a:off x="0" y="990600"/>
            <a:ext cx="6900" cy="37644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25875"/>
            <a:ext cx="85206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01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	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/>
              <a:t>		     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/>
              <a:t>			    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/>
              <a:t>												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CN"/>
              <a:t>									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 flipH="1">
            <a:off x="0" y="990600"/>
            <a:ext cx="6900" cy="37644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/>
          <p:nvPr/>
        </p:nvSpPr>
        <p:spPr>
          <a:xfrm>
            <a:off x="707175" y="1320825"/>
            <a:ext cx="548700" cy="548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255875" y="1953575"/>
            <a:ext cx="548700" cy="548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804575" y="2502200"/>
            <a:ext cx="548700" cy="548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353275" y="2998850"/>
            <a:ext cx="548700" cy="548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901975" y="3522800"/>
            <a:ext cx="548700" cy="548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450675" y="4140625"/>
            <a:ext cx="548700" cy="548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255875" y="1357713"/>
            <a:ext cx="1223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zh-C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Ask</a:t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804575" y="1929951"/>
            <a:ext cx="1223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zh-C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Prepare</a:t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353275" y="2485088"/>
            <a:ext cx="1144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zh-C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901975" y="2951900"/>
            <a:ext cx="1019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zh-C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450675" y="3522788"/>
            <a:ext cx="10194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zh-C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062300" y="4071500"/>
            <a:ext cx="1019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zh-CN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Sleep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37044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Average Sleep Duration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7 hours (Recommended: 7–9 hours).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Correlations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Total minutes asleep ↔ Total time in bed.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Sedentary time ↔ Sleep duration.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2525" y="1152475"/>
            <a:ext cx="29622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Sleep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7044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Sleep Patterns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44% of users sleep less than recommended.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95575"/>
            <a:ext cx="2581325" cy="20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Sleep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3186900" cy="3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Sleep Patterns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Users sleep more on weekends (highest on Sunday, Wednesday, and Monday).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700" y="1017725"/>
            <a:ext cx="248602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301" y="2884625"/>
            <a:ext cx="2486025" cy="207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Sleep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389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20"/>
          <p:cNvSpPr txBox="1"/>
          <p:nvPr/>
        </p:nvSpPr>
        <p:spPr>
          <a:xfrm>
            <a:off x="553950" y="1293400"/>
            <a:ext cx="3442200" cy="26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Correlations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</a:pP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Total minutes asleep ↔ Total time in bed.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○"/>
            </a:pPr>
            <a:r>
              <a:rPr b="1"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zh-C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Sedentary time ↔ Sleep duration.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275" y="1365900"/>
            <a:ext cx="4235025" cy="24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zh-CN">
                <a:solidFill>
                  <a:srgbClr val="EA9999"/>
                </a:solidFill>
                <a:latin typeface="Calibri"/>
                <a:ea typeface="Calibri"/>
                <a:cs typeface="Calibri"/>
                <a:sym typeface="Calibri"/>
              </a:rPr>
              <a:t>Insights - Sleep</a:t>
            </a:r>
            <a:endParaRPr b="1">
              <a:solidFill>
                <a:srgbClr val="EA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3535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Correlations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b="1" lang="zh-CN" sz="1600"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: Sedentary time ↔ Sleep duration.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0" y="1066800"/>
            <a:ext cx="0" cy="3505200"/>
          </a:xfrm>
          <a:prstGeom prst="straightConnector1">
            <a:avLst/>
          </a:prstGeom>
          <a:noFill/>
          <a:ln cap="flat" cmpd="sng" w="7620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8100" y="1314450"/>
            <a:ext cx="52039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