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950075" cy="92360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Klicka för att flytta sidan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Klicka för att redigera anteckningarnas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&lt;sidhuvud&gt;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&lt;datum/tid&gt;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&lt;sidfot&gt;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034AF7-944F-4467-8FFD-145CB362AFA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&lt;nummer&gt;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155520" y="574560"/>
            <a:ext cx="6621120" cy="3723840"/>
          </a:xfrm>
          <a:prstGeom prst="rect">
            <a:avLst/>
          </a:prstGeom>
          <a:ln w="0">
            <a:noFill/>
          </a:ln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59560" y="4714560"/>
            <a:ext cx="6413040" cy="376848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080" bIns="46080"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Trebuchet MS"/>
              <a:ea typeface="Trebuchet M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5"/>
          </p:nvPr>
        </p:nvSpPr>
        <p:spPr>
          <a:xfrm>
            <a:off x="3936600" y="8744040"/>
            <a:ext cx="2919600" cy="462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080" bIns="4608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Notes view: </a:t>
            </a:r>
            <a:fld id="{447DC28B-C649-4978-AF8C-6EE075134C9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&lt;nummer&gt;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30000" y="2764080"/>
            <a:ext cx="2478240" cy="60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2;p2" hidden="1"/>
          <p:cNvSpPr/>
          <p:nvPr/>
        </p:nvSpPr>
        <p:spPr>
          <a:xfrm>
            <a:off x="11167920" y="6405840"/>
            <a:ext cx="38052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0F32A7-3543-47A9-BCA1-2CA696863729}" type="slidenum">
              <a:rPr b="0" lang="en-US" sz="1000" spc="-1" strike="noStrike">
                <a:solidFill>
                  <a:srgbClr val="7f7f7f"/>
                </a:solidFill>
                <a:latin typeface="Trebuchet MS"/>
                <a:ea typeface="Trebuchet MS"/>
              </a:rPr>
              <a:t>&lt;nummer&gt;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6;p3"/>
          <p:cNvSpPr/>
          <p:nvPr/>
        </p:nvSpPr>
        <p:spPr>
          <a:xfrm>
            <a:off x="0" y="0"/>
            <a:ext cx="4087800" cy="6857640"/>
          </a:xfrm>
          <a:custGeom>
            <a:avLst/>
            <a:gdLst>
              <a:gd name="textAreaLeft" fmla="*/ 0 w 4087800"/>
              <a:gd name="textAreaRight" fmla="*/ 4088160 w 40878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rotWithShape="0">
            <a:gsLst>
              <a:gs pos="0">
                <a:srgbClr val="29ba74"/>
              </a:gs>
              <a:gs pos="100000">
                <a:srgbClr val="197a56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Klicka för att redigera rubriktextens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9677520" y="2580840"/>
            <a:ext cx="14817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&lt;datum/tid&gt;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Google Shape;19;p3"/>
          <p:cNvSpPr/>
          <p:nvPr/>
        </p:nvSpPr>
        <p:spPr>
          <a:xfrm>
            <a:off x="11167920" y="6405840"/>
            <a:ext cx="38052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381018-8BDC-4F04-B939-0DBAD4D22880}" type="slidenum">
              <a:rPr b="0" lang="en-US" sz="1000" spc="-1" strike="noStrike">
                <a:solidFill>
                  <a:srgbClr val="7f7f7f"/>
                </a:solidFill>
                <a:latin typeface="Trebuchet MS"/>
                <a:ea typeface="Trebuchet MS"/>
              </a:rPr>
              <a:t>&lt;nummer&gt;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20;p3"/>
          <p:cNvSpPr/>
          <p:nvPr/>
        </p:nvSpPr>
        <p:spPr>
          <a:xfrm rot="16200000">
            <a:off x="9485640" y="3922920"/>
            <a:ext cx="5133600" cy="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7f7f7f"/>
                </a:solidFill>
                <a:latin typeface="Trebuchet MS"/>
                <a:ea typeface="Trebuchet MS"/>
              </a:rPr>
              <a:t>Copyright © 2020 by Boston Consulting Group. All rights reserved.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21;p3"/>
          <p:cNvSpPr/>
          <p:nvPr/>
        </p:nvSpPr>
        <p:spPr>
          <a:xfrm rot="120000">
            <a:off x="2174400" y="3402720"/>
            <a:ext cx="2694240" cy="3461400"/>
          </a:xfrm>
          <a:custGeom>
            <a:avLst/>
            <a:gdLst>
              <a:gd name="textAreaLeft" fmla="*/ 0 w 2694240"/>
              <a:gd name="textAreaRight" fmla="*/ 2694600 w 2694240"/>
              <a:gd name="textAreaTop" fmla="*/ 0 h 3461400"/>
              <a:gd name="textAreaBottom" fmla="*/ 3461760 h 3461400"/>
            </a:gdLst>
            <a:ahLst/>
            <a:rect l="textAreaLeft" t="textAreaTop" r="textAreaRight" b="textAreaBottom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Klicka för att redigera dispositionstextens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Andra dispositionsnivån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Tredje dispositionsnivån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Fjärde dispositionsnivån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Femte dispositionsnivån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Sjätte dispositionsnivån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Sjunde dispositionsnivån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0200" y="76680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d4df33"/>
                </a:solidFill>
                <a:latin typeface="Trebuchet MS"/>
                <a:ea typeface="Trebuchet MS"/>
              </a:rPr>
              <a:t>Executive summary Model Solution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512;p1"/>
          <p:cNvSpPr/>
          <p:nvPr/>
        </p:nvSpPr>
        <p:spPr>
          <a:xfrm>
            <a:off x="4910400" y="838080"/>
            <a:ext cx="6352200" cy="51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Churn is indeed high in the SME division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324000" indent="-216000">
              <a:lnSpc>
                <a:spcPct val="100000"/>
              </a:lnSpc>
              <a:spcBef>
                <a:spcPts val="300"/>
              </a:spcBef>
              <a:buClr>
                <a:srgbClr val="28ba73"/>
              </a:buClr>
              <a:buFont typeface="Trebuchet MS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9.7% churn rate of 14606 customers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50800" indent="-114480">
              <a:lnSpc>
                <a:spcPct val="9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50800" indent="-114480">
              <a:lnSpc>
                <a:spcPct val="9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50800" indent="-114480">
              <a:lnSpc>
                <a:spcPct val="9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Predictive model is able to predict churn but the main driver is not customer price sensitivity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Yearly consumption, forecasted consumption and net margin are the top drivers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50800" indent="-114480">
              <a:lnSpc>
                <a:spcPct val="9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50800" indent="-114480">
              <a:lnSpc>
                <a:spcPct val="9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50800" indent="-114480">
              <a:lnSpc>
                <a:spcPct val="9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Discount strategies is effective but only if targeted appropriately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324000" indent="-216000">
              <a:lnSpc>
                <a:spcPct val="100000"/>
              </a:lnSpc>
              <a:spcBef>
                <a:spcPts val="300"/>
              </a:spcBef>
              <a:buClr>
                <a:srgbClr val="28ba73"/>
              </a:buClr>
              <a:buFont typeface="Trebuchet MS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Offer discounts only to high-value customers with high churn probability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513;p1"/>
          <p:cNvSpPr/>
          <p:nvPr/>
        </p:nvSpPr>
        <p:spPr>
          <a:xfrm>
            <a:off x="248040" y="2229480"/>
            <a:ext cx="3136320" cy="37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BCG Grid 16:9">
  <a:themeElements>
    <a:clrScheme name="The Boston Consulting Group">
      <a:dk1>
        <a:srgbClr val="575757"/>
      </a:dk1>
      <a:lt1>
        <a:srgbClr val="ffffff"/>
      </a:lt1>
      <a:dk2>
        <a:srgbClr val="29ba74"/>
      </a:dk2>
      <a:lt2>
        <a:srgbClr val="f2f2f2"/>
      </a:lt2>
      <a:accent1>
        <a:srgbClr val="03522d"/>
      </a:accent1>
      <a:accent2>
        <a:srgbClr val="197a56"/>
      </a:accent2>
      <a:accent3>
        <a:srgbClr val="d4df33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2e35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9ba74"/>
      </a:dk2>
      <a:lt2>
        <a:srgbClr val="f2f2f2"/>
      </a:lt2>
      <a:accent1>
        <a:srgbClr val="03522d"/>
      </a:accent1>
      <a:accent2>
        <a:srgbClr val="197a56"/>
      </a:accent2>
      <a:accent3>
        <a:srgbClr val="d4df33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2e35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LibreOffice/7.4.7.2$Windows_X86_64 LibreOffice_project/723314e595e8007d3cf785c16538505a1c878ca5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2016-11-04T11:46:04Z</dcterms:created>
  <dc:creator>The Boston Consulting Group</dc:creator>
  <dc:description/>
  <dc:language>en-US</dc:language>
  <cp:lastModifiedBy/>
  <dcterms:modified xsi:type="dcterms:W3CDTF">2025-01-01T07:07:32Z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