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9B9B-5300-9241-83D2-E47406258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2F4F4-489A-8141-9946-0C1356E5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5B87-92E0-CA42-8417-F2AB8E93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98AF-88A9-A441-8427-329B72E1889B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59F9D-A9C0-3C45-9506-831E7FF3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2222-CA99-E049-9562-F93D057C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00FF-5AA9-924A-AAB1-4454A7A55A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443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C74E-88A0-644C-B41B-753D7AFF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8B3AE-D8D6-9541-9B61-4CB2FC18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A36F-C17A-634D-A6DE-A04C838B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98AF-88A9-A441-8427-329B72E1889B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6FF2-92F4-AF44-B755-F78F4577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2959-4818-104A-90C6-0A462DF3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00FF-5AA9-924A-AAB1-4454A7A55A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855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F862D-B2F3-A74A-8A83-ED3A1429D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4802-397B-0248-8EC2-66C0AE19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AB19-BF8B-904E-BFE9-D3C09F1F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98AF-88A9-A441-8427-329B72E1889B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09DD-328A-B641-8FCB-4306CFF5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B02D8-5212-4D49-A1C7-A8A3AE7D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00FF-5AA9-924A-AAB1-4454A7A55A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937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3AF4-D1B2-B042-B45D-0261983B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F3BD-4570-FC48-ACAD-71F3C67F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64687-33D9-8847-A682-378E99E3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98AF-88A9-A441-8427-329B72E1889B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F5C8-4DD5-6E4A-BFF8-514AA8D7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093D-B78E-154C-97E3-6BF9C3B3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00FF-5AA9-924A-AAB1-4454A7A55A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06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2E51-5274-CF48-9A09-05E9F33C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0F25B-9488-4E40-AAE3-80AECBF6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A6E3-6802-464E-B33C-23B3BDAA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98AF-88A9-A441-8427-329B72E1889B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212E6-02B3-7042-BE5A-A080551D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A53A-4B3F-E74C-AFED-F97B0A1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00FF-5AA9-924A-AAB1-4454A7A55A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18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A5AE-620C-9549-A88F-BBA1AB0A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0F82-7AB2-464E-B795-43AD65911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0D28C-7550-3347-BB27-26023603F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105BE-FDBA-9641-A58D-66787DDB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98AF-88A9-A441-8427-329B72E1889B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D58DA-F417-F84A-9850-796CB886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E9C90-42EB-D545-A39B-B95008C7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00FF-5AA9-924A-AAB1-4454A7A55A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752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3A41-4CC8-1A4F-AC90-0F22D8C5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C4DBE-6427-1441-A98A-26A20A8F3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DFED8-60FE-A642-876B-05F3F49A1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B9FC3-8F49-F048-AA42-EB8AC932A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D2558-247B-6147-8A94-380936D91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9F8DF-2B2C-D24C-A9CD-89494166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98AF-88A9-A441-8427-329B72E1889B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D27E4-0EC0-914D-9B6A-3B32519A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24C9F-A18E-8B4B-90D2-FD9D1F15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00FF-5AA9-924A-AAB1-4454A7A55A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990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A0D0-FCD9-414C-8709-83D42D37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57B8A-BF60-914E-8912-FA3D5AED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98AF-88A9-A441-8427-329B72E1889B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16494-3B2E-1C46-A5B8-65E9EAAB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9BEC4-DC05-024E-89AF-1AE949D6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00FF-5AA9-924A-AAB1-4454A7A55A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983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055F3-D37D-C94D-B9BB-5AC83281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98AF-88A9-A441-8427-329B72E1889B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FE72-8E73-0446-AB2A-ACFD3361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4AF7-A557-8245-AF8E-1D35E579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00FF-5AA9-924A-AAB1-4454A7A55A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775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9490-19B6-E84C-8BEE-BAAFBF26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7B73-5D2F-E74C-8F1F-FA893AAB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B2B47-BAD1-994C-857A-AC8C967F7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FEAB-0EC4-7F42-B85B-96E4A3F8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98AF-88A9-A441-8427-329B72E1889B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47A71-067B-BA41-9380-1F7CA34D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BD39F-96DE-4D4D-8F5E-909F5D3F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00FF-5AA9-924A-AAB1-4454A7A55A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799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3316-4EBB-1A42-8795-769BC49F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7AA92-827E-9548-9BAC-86BEED7DD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7F32A-0EC6-9545-A027-B0066F484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33025-C1E8-8742-85E6-2B8EB4D5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98AF-88A9-A441-8427-329B72E1889B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0B065-3ECE-9747-9E70-D99DAB5B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D157B-6826-FB40-B70A-6C7E7384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00FF-5AA9-924A-AAB1-4454A7A55A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540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36F53-C6FE-D14C-8619-915CE121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C01C-0DEB-A74B-8AA8-A62B1E8D9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CCCB-A622-8244-9B9F-FDD5CED17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98AF-88A9-A441-8427-329B72E1889B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4C2D-1332-FA4D-8B5B-5A2FE7124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14C33-75E6-044A-A278-4F4880FE9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300FF-5AA9-924A-AAB1-4454A7A55A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60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6A05-08E0-E941-BEB5-9A6BB39D8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F0FDF-A44D-0B43-8A22-38B17FBE9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241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7C42-45EE-3F48-922B-E9160F38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NL" sz="3600" dirty="0"/>
              <a:t>APA Coldbox test PDS data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DE08-A4E0-554D-9BB4-5A1E1C27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6C5A-0B3D-FE4E-85DE-6687D5808D50}" type="datetime1">
              <a:rPr lang="en-US" smtClean="0"/>
              <a:t>8/17/22</a:t>
            </a:fld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7ED57-8C9F-C04E-B263-5862416B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2AF-C684-C043-9A68-307E507F7452}" type="slidenum">
              <a:rPr lang="en-NL" smtClean="0"/>
              <a:t>2</a:t>
            </a:fld>
            <a:endParaRPr lang="en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2EFF9-BE79-904E-9C41-EAA310A1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03" y="1665287"/>
            <a:ext cx="10515600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NL" sz="2400" dirty="0"/>
              <a:t>~5000 waveforms recorded with the PD modules of APA in coldbox</a:t>
            </a:r>
          </a:p>
          <a:p>
            <a:pPr marL="285750" indent="-285750"/>
            <a:r>
              <a:rPr lang="en-NL" sz="2400" dirty="0"/>
              <a:t>Charge inside each waveform is estimated for SNR calculation</a:t>
            </a:r>
          </a:p>
          <a:p>
            <a:pPr marL="0" indent="0">
              <a:buNone/>
            </a:pPr>
            <a:endParaRPr lang="en-NL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3C82CF-B201-1145-AF6D-AAABF18E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25" y="2533922"/>
            <a:ext cx="548640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AD1DB-6CE3-8145-81D8-A5B81E30C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6" y="2533922"/>
            <a:ext cx="5486400" cy="3657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EB5373-BCD7-2740-B6A3-ACD39F95D547}"/>
              </a:ext>
            </a:extLst>
          </p:cNvPr>
          <p:cNvSpPr txBox="1"/>
          <p:nvPr/>
        </p:nvSpPr>
        <p:spPr>
          <a:xfrm>
            <a:off x="4536128" y="3059668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signal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235D7-100F-4244-A47E-4F02746FD300}"/>
              </a:ext>
            </a:extLst>
          </p:cNvPr>
          <p:cNvSpPr txBox="1"/>
          <p:nvPr/>
        </p:nvSpPr>
        <p:spPr>
          <a:xfrm>
            <a:off x="10385004" y="296733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noise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5F892D-B5F5-1447-A8D5-29F93084E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130" y="0"/>
            <a:ext cx="2760869" cy="12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7C42-45EE-3F48-922B-E9160F38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NL" sz="3600" dirty="0"/>
              <a:t>APA Coldbox test PDS data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DE08-A4E0-554D-9BB4-5A1E1C27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6C5A-0B3D-FE4E-85DE-6687D5808D50}" type="datetime1">
              <a:rPr lang="en-US" smtClean="0"/>
              <a:t>8/17/22</a:t>
            </a:fld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7ED57-8C9F-C04E-B263-5862416B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C2AF-C684-C043-9A68-307E507F7452}" type="slidenum">
              <a:rPr lang="en-NL" smtClean="0"/>
              <a:t>3</a:t>
            </a:fld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A2EFF9-BE79-904E-9C41-EAA310A11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603" y="1665287"/>
                <a:ext cx="4611004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L" sz="2400" dirty="0"/>
                  <a:t>Multigaussian fit of charge histogram with:</a:t>
                </a:r>
              </a:p>
              <a:p>
                <a:pPr marL="742950" lvl="1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L" sz="2000" dirty="0"/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𝑔𝑎𝑖𝑛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L" sz="2000" dirty="0"/>
                  <a:t> + </a:t>
                </a:r>
                <a14:m>
                  <m:oMath xmlns:m="http://schemas.openxmlformats.org/officeDocument/2006/math">
                    <m:r>
                      <a:rPr lang="en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L" sz="2000" baseline="-25000" dirty="0"/>
                  <a:t>cell</a:t>
                </a:r>
              </a:p>
              <a:p>
                <a:pPr marL="742950" lvl="1" indent="-285750">
                  <a:lnSpc>
                    <a:spcPct val="150000"/>
                  </a:lnSpc>
                </a:pPr>
                <a:endParaRPr lang="en-NL" sz="2000" baseline="-25000" dirty="0"/>
              </a:p>
              <a:p>
                <a:pPr marL="285750" indent="-285750">
                  <a:lnSpc>
                    <a:spcPct val="150000"/>
                  </a:lnSpc>
                </a:pPr>
                <a:r>
                  <a:rPr lang="en-NL" sz="2400" dirty="0"/>
                  <a:t>Signal to Noise ratio (&gt;4 for DUNE):</a:t>
                </a:r>
              </a:p>
              <a:p>
                <a:pPr marL="742950" lvl="1" indent="-285750">
                  <a:lnSpc>
                    <a:spcPct val="150000"/>
                  </a:lnSpc>
                </a:pPr>
                <a:r>
                  <a:rPr lang="en-NL" sz="2000" dirty="0"/>
                  <a:t>SNR</a:t>
                </a:r>
                <a:r>
                  <a:rPr lang="en-NL" sz="2000" baseline="-25000" dirty="0"/>
                  <a:t>0</a:t>
                </a:r>
                <a:r>
                  <a:rPr lang="en-NL" sz="2000" dirty="0"/>
                  <a:t> = G /</a:t>
                </a:r>
                <a:r>
                  <a:rPr lang="en-NL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lang="en-NL" sz="2000" dirty="0"/>
              </a:p>
              <a:p>
                <a:pPr marL="742950" lvl="1" indent="-285750">
                  <a:lnSpc>
                    <a:spcPct val="150000"/>
                  </a:lnSpc>
                </a:pPr>
                <a:r>
                  <a:rPr lang="en-NL" sz="2000" dirty="0"/>
                  <a:t>SNR</a:t>
                </a:r>
                <a:r>
                  <a:rPr lang="en-NL" sz="2000" baseline="-25000" dirty="0"/>
                  <a:t>1 </a:t>
                </a:r>
                <a:r>
                  <a:rPr lang="en-NL" sz="2000" dirty="0"/>
                  <a:t>= G /</a:t>
                </a:r>
                <a:r>
                  <a:rPr lang="en-NL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𝑐𝑒𝑙𝑙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NL" sz="2000" dirty="0"/>
              </a:p>
              <a:p>
                <a:pPr marL="742950" lvl="1" indent="-285750">
                  <a:lnSpc>
                    <a:spcPct val="150000"/>
                  </a:lnSpc>
                </a:pPr>
                <a:r>
                  <a:rPr lang="en-NL" sz="2000" dirty="0"/>
                  <a:t>SNR</a:t>
                </a:r>
                <a:r>
                  <a:rPr lang="en-NL" sz="2000" baseline="-25000" dirty="0"/>
                  <a:t>2</a:t>
                </a:r>
                <a:r>
                  <a:rPr lang="en-NL" sz="2000" dirty="0"/>
                  <a:t> = G /</a:t>
                </a:r>
                <a:r>
                  <a:rPr lang="en-NL" sz="2000" dirty="0">
                    <a:ea typeface="Cambria Math" panose="02040503050406030204" pitchFamily="18" charset="0"/>
                  </a:rPr>
                  <a:t> sqrt(</a:t>
                </a:r>
                <a14:m>
                  <m:oMath xmlns:m="http://schemas.openxmlformats.org/officeDocument/2006/math">
                    <m:r>
                      <a:rPr lang="en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NL" sz="2000" dirty="0"/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𝑐𝑒𝑙𝑙</m:t>
                    </m:r>
                  </m:oMath>
                </a14:m>
                <a:r>
                  <a:rPr lang="en-NL" sz="2000" dirty="0"/>
                  <a:t>)</a:t>
                </a:r>
              </a:p>
              <a:p>
                <a:pPr marL="742950" lvl="1" indent="-285750"/>
                <a:endParaRPr lang="en-NL" sz="2000" dirty="0"/>
              </a:p>
              <a:p>
                <a:pPr marL="742950" lvl="1" indent="-285750"/>
                <a:endParaRPr lang="en-NL" sz="2000" dirty="0"/>
              </a:p>
              <a:p>
                <a:pPr marL="285750" indent="-285750"/>
                <a:endParaRPr lang="en-NL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A2EFF9-BE79-904E-9C41-EAA310A11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603" y="1665287"/>
                <a:ext cx="4611004" cy="4351338"/>
              </a:xfrm>
              <a:blipFill>
                <a:blip r:embed="rId2"/>
                <a:stretch>
                  <a:fillRect l="-1374" r="-3022" b="-8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9CA4A86-9294-D943-BF51-71A95850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130" y="0"/>
            <a:ext cx="2760869" cy="1242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CEB12-1216-8E44-8345-122D60BF3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006" y="2261659"/>
            <a:ext cx="6266793" cy="41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0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APA Coldbox test PDS data analysis</vt:lpstr>
      <vt:lpstr>APA Coldbox test PDS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Gupta</dc:creator>
  <cp:lastModifiedBy>Vikas Gupta</cp:lastModifiedBy>
  <cp:revision>1</cp:revision>
  <dcterms:created xsi:type="dcterms:W3CDTF">2022-08-17T11:59:47Z</dcterms:created>
  <dcterms:modified xsi:type="dcterms:W3CDTF">2022-08-17T12:00:02Z</dcterms:modified>
</cp:coreProperties>
</file>