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2"/>
  </p:notesMasterIdLst>
  <p:sldIdLst>
    <p:sldId id="256" r:id="rId2"/>
    <p:sldId id="281" r:id="rId3"/>
    <p:sldId id="308" r:id="rId4"/>
    <p:sldId id="280" r:id="rId5"/>
    <p:sldId id="293" r:id="rId6"/>
    <p:sldId id="264" r:id="rId7"/>
    <p:sldId id="294" r:id="rId8"/>
    <p:sldId id="296" r:id="rId9"/>
    <p:sldId id="295" r:id="rId10"/>
    <p:sldId id="301" r:id="rId11"/>
    <p:sldId id="278" r:id="rId12"/>
    <p:sldId id="258" r:id="rId13"/>
    <p:sldId id="276" r:id="rId14"/>
    <p:sldId id="277" r:id="rId15"/>
    <p:sldId id="265" r:id="rId16"/>
    <p:sldId id="267" r:id="rId17"/>
    <p:sldId id="289" r:id="rId18"/>
    <p:sldId id="259" r:id="rId19"/>
    <p:sldId id="269" r:id="rId20"/>
    <p:sldId id="302" r:id="rId21"/>
    <p:sldId id="303" r:id="rId22"/>
    <p:sldId id="305" r:id="rId23"/>
    <p:sldId id="306" r:id="rId24"/>
    <p:sldId id="307" r:id="rId25"/>
    <p:sldId id="271" r:id="rId26"/>
    <p:sldId id="309" r:id="rId27"/>
    <p:sldId id="274" r:id="rId28"/>
    <p:sldId id="284" r:id="rId29"/>
    <p:sldId id="273" r:id="rId30"/>
    <p:sldId id="28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B328016-ACF1-4776-AC34-FD42176FAB57}">
          <p14:sldIdLst>
            <p14:sldId id="256"/>
            <p14:sldId id="281"/>
            <p14:sldId id="308"/>
            <p14:sldId id="280"/>
          </p14:sldIdLst>
        </p14:section>
        <p14:section name="requirements and prototyping" id="{73805855-649F-44DE-B3CB-F69E21E51488}">
          <p14:sldIdLst>
            <p14:sldId id="293"/>
            <p14:sldId id="264"/>
            <p14:sldId id="294"/>
            <p14:sldId id="296"/>
            <p14:sldId id="295"/>
            <p14:sldId id="301"/>
            <p14:sldId id="278"/>
            <p14:sldId id="258"/>
            <p14:sldId id="276"/>
            <p14:sldId id="277"/>
            <p14:sldId id="265"/>
            <p14:sldId id="267"/>
            <p14:sldId id="289"/>
          </p14:sldIdLst>
        </p14:section>
        <p14:section name="continuously build application" id="{57897424-2B6A-4B5E-B9F0-AABE72B81071}">
          <p14:sldIdLst>
            <p14:sldId id="259"/>
            <p14:sldId id="269"/>
            <p14:sldId id="302"/>
            <p14:sldId id="303"/>
            <p14:sldId id="305"/>
            <p14:sldId id="306"/>
            <p14:sldId id="307"/>
            <p14:sldId id="271"/>
            <p14:sldId id="309"/>
            <p14:sldId id="274"/>
          </p14:sldIdLst>
        </p14:section>
        <p14:section name="Summary" id="{B6BDE706-9A4B-46D8-A2FD-C6AE792B2ED0}">
          <p14:sldIdLst>
            <p14:sldId id="284"/>
            <p14:sldId id="273"/>
          </p14:sldIdLst>
        </p14:section>
        <p14:section name="Thank you" id="{4A236739-6102-4DBF-9D41-0E0943A054D3}">
          <p14:sldIdLst>
            <p14:sldId id="28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26" autoAdjust="0"/>
    <p:restoredTop sz="66048" autoAdjust="0"/>
  </p:normalViewPr>
  <p:slideViewPr>
    <p:cSldViewPr>
      <p:cViewPr varScale="1">
        <p:scale>
          <a:sx n="79" d="100"/>
          <a:sy n="79" d="100"/>
        </p:scale>
        <p:origin x="-62" y="-10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B11E2B-86DE-41A7-962A-1B64E0D04D10}" type="datetimeFigureOut">
              <a:rPr lang="en-US" smtClean="0"/>
              <a:t>2/10/2016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FB4B42-3CE8-49C3-8243-E9F9F983E0A0}" type="slidenum">
              <a:rPr lang="en-US" smtClean="0"/>
              <a:t>‹#›</a:t>
            </a:fld>
            <a:endParaRPr lang="en-US"/>
          </a:p>
        </p:txBody>
      </p:sp>
    </p:spTree>
    <p:extLst>
      <p:ext uri="{BB962C8B-B14F-4D97-AF65-F5344CB8AC3E}">
        <p14:creationId xmlns:p14="http://schemas.microsoft.com/office/powerpoint/2010/main" val="1224582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lecture I will discuss real world application design and development, with a focus on web front end development </a:t>
            </a:r>
            <a:r>
              <a:rPr lang="en-US" dirty="0" smtClean="0"/>
              <a:t>workflow, </a:t>
            </a:r>
            <a:r>
              <a:rPr lang="en-US" dirty="0" smtClean="0"/>
              <a:t>tools and tips, using some demos. Topics </a:t>
            </a:r>
            <a:r>
              <a:rPr lang="en-US" dirty="0" smtClean="0"/>
              <a:t>include </a:t>
            </a:r>
            <a:r>
              <a:rPr lang="en-US" dirty="0" smtClean="0"/>
              <a:t>how </a:t>
            </a:r>
            <a:r>
              <a:rPr lang="en-US" dirty="0" smtClean="0"/>
              <a:t>designers </a:t>
            </a:r>
            <a:r>
              <a:rPr lang="en-US" dirty="0" smtClean="0"/>
              <a:t>and </a:t>
            </a:r>
            <a:r>
              <a:rPr lang="en-US" dirty="0" smtClean="0"/>
              <a:t>developers </a:t>
            </a:r>
            <a:r>
              <a:rPr lang="en-US" dirty="0" smtClean="0"/>
              <a:t>interact with each other, how to prototype for an application and verify with stakeholders, and how to continuously build the application as requirements evolve.</a:t>
            </a:r>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1</a:t>
            </a:fld>
            <a:endParaRPr lang="en-US"/>
          </a:p>
        </p:txBody>
      </p:sp>
    </p:spTree>
    <p:extLst>
      <p:ext uri="{BB962C8B-B14F-4D97-AF65-F5344CB8AC3E}">
        <p14:creationId xmlns:p14="http://schemas.microsoft.com/office/powerpoint/2010/main" val="2483180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https://en.wikipedia.org/wiki/Comparison_of_software_prototyping_tools</a:t>
            </a:r>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16</a:t>
            </a:fld>
            <a:endParaRPr lang="en-US"/>
          </a:p>
        </p:txBody>
      </p:sp>
    </p:spTree>
    <p:extLst>
      <p:ext uri="{BB962C8B-B14F-4D97-AF65-F5344CB8AC3E}">
        <p14:creationId xmlns:p14="http://schemas.microsoft.com/office/powerpoint/2010/main" val="1600915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Stress: taking</a:t>
            </a:r>
            <a:r>
              <a:rPr lang="en-US" baseline="0" dirty="0" smtClean="0"/>
              <a:t> pieces of prototype and integrate into product. </a:t>
            </a:r>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17</a:t>
            </a:fld>
            <a:endParaRPr lang="en-US"/>
          </a:p>
        </p:txBody>
      </p:sp>
    </p:spTree>
    <p:extLst>
      <p:ext uri="{BB962C8B-B14F-4D97-AF65-F5344CB8AC3E}">
        <p14:creationId xmlns:p14="http://schemas.microsoft.com/office/powerpoint/2010/main" val="108376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case: Add</a:t>
            </a:r>
            <a:r>
              <a:rPr lang="en-US" baseline="0" dirty="0" smtClean="0"/>
              <a:t> an item to </a:t>
            </a:r>
            <a:r>
              <a:rPr lang="en-US" baseline="0" dirty="0" err="1" smtClean="0"/>
              <a:t>todo</a:t>
            </a:r>
            <a:r>
              <a:rPr lang="en-US" baseline="0" dirty="0" smtClean="0"/>
              <a:t> list</a:t>
            </a:r>
          </a:p>
          <a:p>
            <a:r>
              <a:rPr lang="en-US" baseline="0" dirty="0" smtClean="0"/>
              <a:t>Primary Actor: </a:t>
            </a:r>
            <a:r>
              <a:rPr lang="en-US" baseline="0" dirty="0" err="1" smtClean="0"/>
              <a:t>todo</a:t>
            </a:r>
            <a:r>
              <a:rPr lang="en-US" baseline="0" dirty="0" smtClean="0"/>
              <a:t> list owner</a:t>
            </a:r>
          </a:p>
          <a:p>
            <a:r>
              <a:rPr lang="en-US" baseline="0" dirty="0" smtClean="0"/>
              <a:t>Scope: A </a:t>
            </a:r>
            <a:r>
              <a:rPr lang="en-US" baseline="0" dirty="0" err="1" smtClean="0"/>
              <a:t>Todo</a:t>
            </a:r>
            <a:r>
              <a:rPr lang="en-US" baseline="0" dirty="0" smtClean="0"/>
              <a:t> List</a:t>
            </a:r>
          </a:p>
          <a:p>
            <a:r>
              <a:rPr lang="en-US" baseline="0" dirty="0" smtClean="0"/>
              <a:t>Description: The </a:t>
            </a:r>
            <a:r>
              <a:rPr lang="en-US" baseline="0" dirty="0" err="1" smtClean="0"/>
              <a:t>todo</a:t>
            </a:r>
            <a:r>
              <a:rPr lang="en-US" baseline="0" dirty="0" smtClean="0"/>
              <a:t> list owner adds an item to the existing list</a:t>
            </a:r>
          </a:p>
          <a:p>
            <a:r>
              <a:rPr lang="en-US" baseline="0" dirty="0" err="1" smtClean="0"/>
              <a:t>Postconditions</a:t>
            </a:r>
            <a:r>
              <a:rPr lang="en-US" baseline="0" dirty="0" smtClean="0"/>
              <a:t>: The new item is added to the list and saved for future retrieval. </a:t>
            </a:r>
          </a:p>
          <a:p>
            <a:r>
              <a:rPr lang="en-US" baseline="0" dirty="0" smtClean="0"/>
              <a:t>Preconditions: The list is already existing. </a:t>
            </a:r>
          </a:p>
          <a:p>
            <a:r>
              <a:rPr lang="en-US" baseline="0" dirty="0" smtClean="0"/>
              <a:t>Triggers: The user focuses to the new item text input. </a:t>
            </a:r>
          </a:p>
          <a:p>
            <a:endParaRPr lang="en-US" baseline="0" dirty="0" smtClean="0"/>
          </a:p>
          <a:p>
            <a:r>
              <a:rPr lang="en-US" baseline="0" dirty="0" smtClean="0"/>
              <a:t>Basic flow:</a:t>
            </a:r>
          </a:p>
          <a:p>
            <a:r>
              <a:rPr lang="en-US" baseline="0" dirty="0" smtClean="0"/>
              <a:t>1. The system provides a place for user’s input for the new </a:t>
            </a:r>
            <a:r>
              <a:rPr lang="en-US" baseline="0" dirty="0" err="1" smtClean="0"/>
              <a:t>todo</a:t>
            </a:r>
            <a:r>
              <a:rPr lang="en-US" baseline="0" dirty="0" smtClean="0"/>
              <a:t> item. </a:t>
            </a:r>
          </a:p>
          <a:p>
            <a:r>
              <a:rPr lang="en-US" baseline="0" dirty="0" smtClean="0"/>
              <a:t>2. The user provides input of the content of the </a:t>
            </a:r>
            <a:r>
              <a:rPr lang="en-US" baseline="0" dirty="0" err="1" smtClean="0"/>
              <a:t>todo</a:t>
            </a:r>
            <a:r>
              <a:rPr lang="en-US" baseline="0" dirty="0" smtClean="0"/>
              <a:t> item. </a:t>
            </a:r>
          </a:p>
          <a:p>
            <a:r>
              <a:rPr lang="en-US" baseline="0" dirty="0" smtClean="0"/>
              <a:t>3. The user selects the function to submit the </a:t>
            </a:r>
            <a:r>
              <a:rPr lang="en-US" baseline="0" dirty="0" err="1" smtClean="0"/>
              <a:t>todo</a:t>
            </a:r>
            <a:r>
              <a:rPr lang="en-US" baseline="0" dirty="0" smtClean="0"/>
              <a:t> item. </a:t>
            </a:r>
          </a:p>
          <a:p>
            <a:r>
              <a:rPr lang="en-US" baseline="0" dirty="0" smtClean="0"/>
              <a:t>4. The system checks the </a:t>
            </a:r>
            <a:r>
              <a:rPr lang="en-US" baseline="0" dirty="0" err="1" smtClean="0"/>
              <a:t>todo</a:t>
            </a:r>
            <a:r>
              <a:rPr lang="en-US" baseline="0" dirty="0" smtClean="0"/>
              <a:t> item is valid. </a:t>
            </a:r>
          </a:p>
          <a:p>
            <a:r>
              <a:rPr lang="en-US" baseline="0" dirty="0" smtClean="0"/>
              <a:t>5. The system adds the valid item to the list</a:t>
            </a:r>
          </a:p>
          <a:p>
            <a:r>
              <a:rPr lang="en-US" baseline="0" dirty="0" smtClean="0"/>
              <a:t>6. The system saves the item. </a:t>
            </a:r>
          </a:p>
          <a:p>
            <a:r>
              <a:rPr lang="en-US" baseline="0" dirty="0" smtClean="0"/>
              <a:t>7. The system confirms with the user the operation has been successful. </a:t>
            </a:r>
          </a:p>
          <a:p>
            <a:r>
              <a:rPr lang="en-US" baseline="0" dirty="0" smtClean="0"/>
              <a:t>8. The user acknowledges the status. </a:t>
            </a:r>
          </a:p>
          <a:p>
            <a:endParaRPr lang="en-US" baseline="0" dirty="0" smtClean="0"/>
          </a:p>
          <a:p>
            <a:r>
              <a:rPr lang="en-US" dirty="0" smtClean="0"/>
              <a:t>Alternative Flows:</a:t>
            </a:r>
          </a:p>
          <a:p>
            <a:r>
              <a:rPr lang="en-US" dirty="0" smtClean="0"/>
              <a:t>4a.</a:t>
            </a:r>
            <a:r>
              <a:rPr lang="en-US" baseline="0" dirty="0" smtClean="0"/>
              <a:t> If the system finds out that the item is empty, then</a:t>
            </a:r>
          </a:p>
          <a:p>
            <a:r>
              <a:rPr lang="en-US" baseline="0" dirty="0" smtClean="0"/>
              <a:t>4a-1. The system alerts the user that the content is empty, and demands a valid input</a:t>
            </a:r>
          </a:p>
          <a:p>
            <a:r>
              <a:rPr lang="en-US" baseline="0" dirty="0" smtClean="0"/>
              <a:t>4a-2. The user provides a valid input</a:t>
            </a:r>
          </a:p>
          <a:p>
            <a:r>
              <a:rPr lang="en-US" baseline="0" dirty="0" smtClean="0"/>
              <a:t>[Go to 4] </a:t>
            </a:r>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18</a:t>
            </a:fld>
            <a:endParaRPr lang="en-US"/>
          </a:p>
        </p:txBody>
      </p:sp>
    </p:spTree>
    <p:extLst>
      <p:ext uri="{BB962C8B-B14F-4D97-AF65-F5344CB8AC3E}">
        <p14:creationId xmlns:p14="http://schemas.microsoft.com/office/powerpoint/2010/main" val="1395933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Unix, Linux, </a:t>
            </a:r>
            <a:r>
              <a:rPr lang="en-US" dirty="0" err="1" smtClean="0"/>
              <a:t>MacOS</a:t>
            </a:r>
            <a:r>
              <a:rPr lang="en-US" dirty="0" smtClean="0"/>
              <a:t> are popular systems</a:t>
            </a:r>
            <a:r>
              <a:rPr lang="en-US" baseline="0" dirty="0" smtClean="0"/>
              <a:t> for web development. Windows is also a good choice. </a:t>
            </a:r>
          </a:p>
          <a:p>
            <a:endParaRPr lang="en-US" baseline="0" dirty="0" smtClean="0"/>
          </a:p>
          <a:p>
            <a:r>
              <a:rPr lang="en-US" baseline="0" dirty="0" smtClean="0"/>
              <a:t>Browser compatibility is always the issue to keep an eye on. </a:t>
            </a:r>
          </a:p>
          <a:p>
            <a:endParaRPr lang="en-US" baseline="0" dirty="0" smtClean="0"/>
          </a:p>
          <a:p>
            <a:r>
              <a:rPr lang="en-US" baseline="0" dirty="0" smtClean="0"/>
              <a:t>Should you use a framework? What are the pros and cons. Think of the future. </a:t>
            </a:r>
          </a:p>
          <a:p>
            <a:endParaRPr lang="en-US" baseline="0" dirty="0" smtClean="0"/>
          </a:p>
          <a:p>
            <a:r>
              <a:rPr lang="en-US" dirty="0" smtClean="0"/>
              <a:t>Code</a:t>
            </a:r>
            <a:r>
              <a:rPr lang="en-US" baseline="0" dirty="0" smtClean="0"/>
              <a:t> editor is always good for beginner web developers. </a:t>
            </a:r>
          </a:p>
          <a:p>
            <a:endParaRPr lang="en-US" baseline="0" dirty="0" smtClean="0"/>
          </a:p>
          <a:p>
            <a:r>
              <a:rPr lang="en-US" baseline="0" dirty="0" smtClean="0"/>
              <a:t>You NEED a version control system. Learn </a:t>
            </a:r>
            <a:r>
              <a:rPr lang="en-US" baseline="0" dirty="0" err="1" smtClean="0"/>
              <a:t>Git</a:t>
            </a:r>
            <a:r>
              <a:rPr lang="en-US" baseline="0" dirty="0" smtClean="0"/>
              <a:t> if you have not. </a:t>
            </a:r>
          </a:p>
          <a:p>
            <a:endParaRPr lang="en-US" baseline="0" dirty="0" smtClean="0"/>
          </a:p>
          <a:p>
            <a:r>
              <a:rPr lang="en-US" baseline="0" dirty="0" smtClean="0"/>
              <a:t>Yes. HTML, JS, CSS needs build tools. You work on </a:t>
            </a:r>
            <a:r>
              <a:rPr lang="en-US" baseline="0" dirty="0" err="1" smtClean="0"/>
              <a:t>src</a:t>
            </a:r>
            <a:r>
              <a:rPr lang="en-US" baseline="0" dirty="0" smtClean="0"/>
              <a:t>, and run </a:t>
            </a:r>
            <a:r>
              <a:rPr lang="en-US" baseline="0" dirty="0" err="1" smtClean="0"/>
              <a:t>dist</a:t>
            </a:r>
            <a:r>
              <a:rPr lang="en-US" baseline="0" dirty="0" smtClean="0"/>
              <a:t> – We’ll take a look later.</a:t>
            </a:r>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25</a:t>
            </a:fld>
            <a:endParaRPr lang="en-US"/>
          </a:p>
        </p:txBody>
      </p:sp>
    </p:spTree>
    <p:extLst>
      <p:ext uri="{BB962C8B-B14F-4D97-AF65-F5344CB8AC3E}">
        <p14:creationId xmlns:p14="http://schemas.microsoft.com/office/powerpoint/2010/main" val="1000141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http://www.amazon.com/Managing-Software-Requirements-Approach-Edition/dp/032112247X</a:t>
            </a:r>
          </a:p>
          <a:p>
            <a:endParaRPr lang="en-US" dirty="0" smtClean="0"/>
          </a:p>
          <a:p>
            <a:r>
              <a:rPr lang="en-US" dirty="0" smtClean="0"/>
              <a:t>http://www.amazon.com/Cognitive-Psychology-its-Implications-Sixth/dp/0716701103/ref=sr_1_3?s=books&amp;ie=UTF8&amp;qid=1454430261&amp;sr=1-3&amp;keywords=cognitive+psychology+and+its+implications</a:t>
            </a:r>
          </a:p>
          <a:p>
            <a:endParaRPr lang="en-US" dirty="0" smtClean="0"/>
          </a:p>
          <a:p>
            <a:r>
              <a:rPr lang="en-US" dirty="0" smtClean="0"/>
              <a:t>https://en.wikipedia.org/wiki/Comparison_of_software_prototyping_tools</a:t>
            </a:r>
          </a:p>
          <a:p>
            <a:endParaRPr lang="en-US" dirty="0" smtClean="0"/>
          </a:p>
          <a:p>
            <a:r>
              <a:rPr lang="en-US" dirty="0" smtClean="0"/>
              <a:t>https://developers.google.com/web/fundamentals/?hl=en</a:t>
            </a:r>
          </a:p>
          <a:p>
            <a:endParaRPr lang="en-US" dirty="0" smtClean="0"/>
          </a:p>
          <a:p>
            <a:r>
              <a:rPr lang="en-US" dirty="0" smtClean="0"/>
              <a:t>https://developer.mozilla.org/en-US/</a:t>
            </a:r>
          </a:p>
          <a:p>
            <a:endParaRPr lang="en-US" dirty="0" smtClean="0"/>
          </a:p>
          <a:p>
            <a:r>
              <a:rPr lang="en-US" dirty="0" smtClean="0"/>
              <a:t>http://alistapart.com/article/writing-testable-javascript</a:t>
            </a:r>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28</a:t>
            </a:fld>
            <a:endParaRPr lang="en-US"/>
          </a:p>
        </p:txBody>
      </p:sp>
    </p:spTree>
    <p:extLst>
      <p:ext uri="{BB962C8B-B14F-4D97-AF65-F5344CB8AC3E}">
        <p14:creationId xmlns:p14="http://schemas.microsoft.com/office/powerpoint/2010/main" val="1673837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case: Add</a:t>
            </a:r>
            <a:r>
              <a:rPr lang="en-US" baseline="0" dirty="0" smtClean="0"/>
              <a:t> an item to </a:t>
            </a:r>
            <a:r>
              <a:rPr lang="en-US" baseline="0" dirty="0" smtClean="0"/>
              <a:t>to-do </a:t>
            </a:r>
            <a:r>
              <a:rPr lang="en-US" baseline="0" dirty="0" smtClean="0"/>
              <a:t>list</a:t>
            </a:r>
          </a:p>
          <a:p>
            <a:r>
              <a:rPr lang="en-US" baseline="0" dirty="0" smtClean="0"/>
              <a:t>Primary Actor: </a:t>
            </a:r>
            <a:r>
              <a:rPr lang="en-US" baseline="0" dirty="0" smtClean="0"/>
              <a:t>to-do </a:t>
            </a:r>
            <a:r>
              <a:rPr lang="en-US" baseline="0" dirty="0" smtClean="0"/>
              <a:t>list owner</a:t>
            </a:r>
          </a:p>
          <a:p>
            <a:r>
              <a:rPr lang="en-US" baseline="0" dirty="0" smtClean="0"/>
              <a:t>Scope: A </a:t>
            </a:r>
            <a:r>
              <a:rPr lang="en-US" baseline="0" dirty="0" smtClean="0"/>
              <a:t>to-do </a:t>
            </a:r>
            <a:r>
              <a:rPr lang="en-US" baseline="0" dirty="0" smtClean="0"/>
              <a:t>List</a:t>
            </a:r>
          </a:p>
          <a:p>
            <a:r>
              <a:rPr lang="en-US" baseline="0" dirty="0" smtClean="0"/>
              <a:t>Description: The </a:t>
            </a:r>
            <a:r>
              <a:rPr lang="en-US" baseline="0" dirty="0" smtClean="0"/>
              <a:t>to-do </a:t>
            </a:r>
            <a:r>
              <a:rPr lang="en-US" baseline="0" dirty="0" smtClean="0"/>
              <a:t>list owner adds an item to the existing list</a:t>
            </a:r>
          </a:p>
          <a:p>
            <a:r>
              <a:rPr lang="en-US" baseline="0" dirty="0" err="1" smtClean="0"/>
              <a:t>Postconditions</a:t>
            </a:r>
            <a:r>
              <a:rPr lang="en-US" baseline="0" dirty="0" smtClean="0"/>
              <a:t>: The new item is added to the list and saved for future retrieval. </a:t>
            </a:r>
          </a:p>
          <a:p>
            <a:r>
              <a:rPr lang="en-US" baseline="0" dirty="0" smtClean="0"/>
              <a:t>Preconditions: The list is already existing. </a:t>
            </a:r>
          </a:p>
          <a:p>
            <a:r>
              <a:rPr lang="en-US" baseline="0" dirty="0" smtClean="0"/>
              <a:t>Triggers: The user focuses to the new item text input. </a:t>
            </a:r>
          </a:p>
          <a:p>
            <a:endParaRPr lang="en-US" baseline="0" dirty="0" smtClean="0"/>
          </a:p>
          <a:p>
            <a:r>
              <a:rPr lang="en-US" baseline="0" dirty="0" smtClean="0"/>
              <a:t>Basic flow:</a:t>
            </a:r>
          </a:p>
          <a:p>
            <a:r>
              <a:rPr lang="en-US" baseline="0" dirty="0" smtClean="0"/>
              <a:t>1. The system provides a place for user’s input for the new </a:t>
            </a:r>
            <a:r>
              <a:rPr lang="en-US" baseline="0" dirty="0" smtClean="0"/>
              <a:t>to-do </a:t>
            </a:r>
            <a:r>
              <a:rPr lang="en-US" baseline="0" dirty="0" smtClean="0"/>
              <a:t>item. </a:t>
            </a:r>
          </a:p>
          <a:p>
            <a:r>
              <a:rPr lang="en-US" baseline="0" dirty="0" smtClean="0"/>
              <a:t>2. The user provides input of the content of the </a:t>
            </a:r>
            <a:r>
              <a:rPr lang="en-US" baseline="0" dirty="0" smtClean="0"/>
              <a:t>to-do </a:t>
            </a:r>
            <a:r>
              <a:rPr lang="en-US" baseline="0" dirty="0" smtClean="0"/>
              <a:t>item. </a:t>
            </a:r>
          </a:p>
          <a:p>
            <a:r>
              <a:rPr lang="en-US" baseline="0" dirty="0" smtClean="0"/>
              <a:t>3. The user selects the function to submit the </a:t>
            </a:r>
            <a:r>
              <a:rPr lang="en-US" baseline="0" dirty="0" smtClean="0"/>
              <a:t>to-do </a:t>
            </a:r>
            <a:r>
              <a:rPr lang="en-US" baseline="0" dirty="0" smtClean="0"/>
              <a:t>item. </a:t>
            </a:r>
          </a:p>
          <a:p>
            <a:r>
              <a:rPr lang="en-US" baseline="0" dirty="0" smtClean="0"/>
              <a:t>4. The system checks the </a:t>
            </a:r>
            <a:r>
              <a:rPr lang="en-US" baseline="0" dirty="0" smtClean="0"/>
              <a:t>to-do </a:t>
            </a:r>
            <a:r>
              <a:rPr lang="en-US" baseline="0" dirty="0" smtClean="0"/>
              <a:t>item is valid. </a:t>
            </a:r>
          </a:p>
          <a:p>
            <a:r>
              <a:rPr lang="en-US" baseline="0" dirty="0" smtClean="0"/>
              <a:t>5. The system adds the valid item to the list</a:t>
            </a:r>
          </a:p>
          <a:p>
            <a:r>
              <a:rPr lang="en-US" baseline="0" dirty="0" smtClean="0"/>
              <a:t>6. The system saves the item. </a:t>
            </a:r>
          </a:p>
          <a:p>
            <a:r>
              <a:rPr lang="en-US" baseline="0" dirty="0" smtClean="0"/>
              <a:t>7. The system confirms with the user the operation has been successful. </a:t>
            </a:r>
          </a:p>
          <a:p>
            <a:r>
              <a:rPr lang="en-US" baseline="0" dirty="0" smtClean="0"/>
              <a:t>8. The user acknowledges the status. </a:t>
            </a:r>
          </a:p>
          <a:p>
            <a:endParaRPr lang="en-US" baseline="0" dirty="0" smtClean="0"/>
          </a:p>
          <a:p>
            <a:r>
              <a:rPr lang="en-US" dirty="0" smtClean="0"/>
              <a:t>Alternative Flows:</a:t>
            </a:r>
          </a:p>
          <a:p>
            <a:r>
              <a:rPr lang="en-US" dirty="0" smtClean="0"/>
              <a:t>4a.</a:t>
            </a:r>
            <a:r>
              <a:rPr lang="en-US" baseline="0" dirty="0" smtClean="0"/>
              <a:t> If the system finds out that the item is empty, then</a:t>
            </a:r>
          </a:p>
          <a:p>
            <a:r>
              <a:rPr lang="en-US" baseline="0" dirty="0" smtClean="0"/>
              <a:t>4a-1. The system alerts the user that the content is empty, and demands a valid input</a:t>
            </a:r>
          </a:p>
          <a:p>
            <a:r>
              <a:rPr lang="en-US" baseline="0" dirty="0" smtClean="0"/>
              <a:t>4a-2. The user provides a valid input</a:t>
            </a:r>
          </a:p>
          <a:p>
            <a:r>
              <a:rPr lang="en-US" baseline="0" dirty="0" smtClean="0"/>
              <a:t>[Go to 4] </a:t>
            </a:r>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5</a:t>
            </a:fld>
            <a:endParaRPr lang="en-US"/>
          </a:p>
        </p:txBody>
      </p:sp>
    </p:spTree>
    <p:extLst>
      <p:ext uri="{BB962C8B-B14F-4D97-AF65-F5344CB8AC3E}">
        <p14:creationId xmlns:p14="http://schemas.microsoft.com/office/powerpoint/2010/main" val="1395933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Vision document</a:t>
            </a:r>
          </a:p>
          <a:p>
            <a:r>
              <a:rPr lang="en-US" dirty="0" smtClean="0"/>
              <a:t>  - Introduction</a:t>
            </a:r>
          </a:p>
          <a:p>
            <a:r>
              <a:rPr lang="en-US" dirty="0" smtClean="0"/>
              <a:t>  - Problem statement</a:t>
            </a:r>
          </a:p>
          <a:p>
            <a:r>
              <a:rPr lang="en-US" dirty="0" smtClean="0"/>
              <a:t>  - Product Features</a:t>
            </a:r>
          </a:p>
          <a:p>
            <a:r>
              <a:rPr lang="en-US" dirty="0" smtClean="0"/>
              <a:t>  - Scope and limitations</a:t>
            </a:r>
          </a:p>
          <a:p>
            <a:endParaRPr lang="en-US" dirty="0" smtClean="0"/>
          </a:p>
          <a:p>
            <a:r>
              <a:rPr lang="en-US" dirty="0" smtClean="0"/>
              <a:t>A Vision Document is a document that describes a compelling idea or values or future state for a particular organization, product or service. It defines the stakeholders view of the product/service to be developed, specified in terms of the stakeholders key needs and features. Containing an outline of the envisioned core requirements, it provides the </a:t>
            </a:r>
            <a:r>
              <a:rPr lang="en-US" b="1" dirty="0" smtClean="0"/>
              <a:t>contractual basis </a:t>
            </a:r>
            <a:r>
              <a:rPr lang="en-US" dirty="0" smtClean="0"/>
              <a:t>for the more detailed technical requirements. </a:t>
            </a:r>
          </a:p>
          <a:p>
            <a:endParaRPr lang="en-US" dirty="0" smtClean="0"/>
          </a:p>
          <a:p>
            <a:r>
              <a:rPr lang="en-US" dirty="0" smtClean="0"/>
              <a:t>Backlog</a:t>
            </a:r>
          </a:p>
          <a:p>
            <a:r>
              <a:rPr lang="en-US" dirty="0" smtClean="0"/>
              <a:t>The agile product backlog in Scrum is a </a:t>
            </a:r>
            <a:r>
              <a:rPr lang="en-US" b="1" dirty="0" smtClean="0"/>
              <a:t>prioritized features list</a:t>
            </a:r>
            <a:r>
              <a:rPr lang="en-US" dirty="0" smtClean="0"/>
              <a:t>, containing </a:t>
            </a:r>
            <a:r>
              <a:rPr lang="en-US" b="1" dirty="0" smtClean="0"/>
              <a:t>short descriptions </a:t>
            </a:r>
            <a:r>
              <a:rPr lang="en-US" dirty="0" smtClean="0"/>
              <a:t>of all functionality desired in the product. </a:t>
            </a:r>
          </a:p>
          <a:p>
            <a:r>
              <a:rPr lang="en-US" dirty="0" smtClean="0"/>
              <a:t>  - Features</a:t>
            </a:r>
          </a:p>
          <a:p>
            <a:r>
              <a:rPr lang="en-US" dirty="0" smtClean="0"/>
              <a:t>  - Bugs</a:t>
            </a:r>
          </a:p>
          <a:p>
            <a:r>
              <a:rPr lang="en-US" dirty="0" smtClean="0"/>
              <a:t>  - Technical work</a:t>
            </a:r>
          </a:p>
          <a:p>
            <a:r>
              <a:rPr lang="en-US" dirty="0" smtClean="0"/>
              <a:t>  - Knowledge acquisition</a:t>
            </a:r>
          </a:p>
          <a:p>
            <a:endParaRPr lang="en-US" dirty="0" smtClean="0"/>
          </a:p>
          <a:p>
            <a:endParaRPr lang="en-US" dirty="0" smtClean="0"/>
          </a:p>
          <a:p>
            <a:r>
              <a:rPr lang="en-US" dirty="0" smtClean="0"/>
              <a:t>In software and systems engineering, a </a:t>
            </a:r>
            <a:r>
              <a:rPr lang="en-US" b="1" dirty="0" smtClean="0"/>
              <a:t>use case</a:t>
            </a:r>
            <a:r>
              <a:rPr lang="en-US" dirty="0" smtClean="0"/>
              <a:t> is a list of actions or event steps, typically defining the interactions between a role (known in the Unified Modeling Language as an actor) and a system, to achieve a goal. </a:t>
            </a:r>
          </a:p>
        </p:txBody>
      </p:sp>
      <p:sp>
        <p:nvSpPr>
          <p:cNvPr id="4" name="Slide Number Placeholder 3"/>
          <p:cNvSpPr>
            <a:spLocks noGrp="1"/>
          </p:cNvSpPr>
          <p:nvPr>
            <p:ph type="sldNum" sz="quarter" idx="10"/>
          </p:nvPr>
        </p:nvSpPr>
        <p:spPr/>
        <p:txBody>
          <a:bodyPr/>
          <a:lstStyle/>
          <a:p>
            <a:fld id="{89FB4B42-3CE8-49C3-8243-E9F9F983E0A0}" type="slidenum">
              <a:rPr lang="en-US" smtClean="0"/>
              <a:t>6</a:t>
            </a:fld>
            <a:endParaRPr lang="en-US"/>
          </a:p>
        </p:txBody>
      </p:sp>
    </p:spTree>
    <p:extLst>
      <p:ext uri="{BB962C8B-B14F-4D97-AF65-F5344CB8AC3E}">
        <p14:creationId xmlns:p14="http://schemas.microsoft.com/office/powerpoint/2010/main" val="2665471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Break up into 2 slides</a:t>
            </a:r>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10</a:t>
            </a:fld>
            <a:endParaRPr lang="en-US"/>
          </a:p>
        </p:txBody>
      </p:sp>
    </p:spTree>
    <p:extLst>
      <p:ext uri="{BB962C8B-B14F-4D97-AF65-F5344CB8AC3E}">
        <p14:creationId xmlns:p14="http://schemas.microsoft.com/office/powerpoint/2010/main" val="1409210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(simplified) traditional</a:t>
            </a:r>
            <a:r>
              <a:rPr lang="en-US" baseline="0" dirty="0" smtClean="0"/>
              <a:t> product development lifecycle. Notice Designer and Developer can form their own interpretation of the requirements. </a:t>
            </a:r>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11</a:t>
            </a:fld>
            <a:endParaRPr lang="en-US"/>
          </a:p>
        </p:txBody>
      </p:sp>
    </p:spTree>
    <p:extLst>
      <p:ext uri="{BB962C8B-B14F-4D97-AF65-F5344CB8AC3E}">
        <p14:creationId xmlns:p14="http://schemas.microsoft.com/office/powerpoint/2010/main" val="3355544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prototype is an incomplete version of a software (or a component) being developed. It is developed to get feedback from stakeholders early in the project. </a:t>
            </a:r>
          </a:p>
        </p:txBody>
      </p:sp>
      <p:sp>
        <p:nvSpPr>
          <p:cNvPr id="4" name="Slide Number Placeholder 3"/>
          <p:cNvSpPr>
            <a:spLocks noGrp="1"/>
          </p:cNvSpPr>
          <p:nvPr>
            <p:ph type="sldNum" sz="quarter" idx="10"/>
          </p:nvPr>
        </p:nvSpPr>
        <p:spPr/>
        <p:txBody>
          <a:bodyPr/>
          <a:lstStyle/>
          <a:p>
            <a:fld id="{89FB4B42-3CE8-49C3-8243-E9F9F983E0A0}" type="slidenum">
              <a:rPr lang="en-US" smtClean="0"/>
              <a:t>12</a:t>
            </a:fld>
            <a:endParaRPr lang="en-US"/>
          </a:p>
        </p:txBody>
      </p:sp>
    </p:spTree>
    <p:extLst>
      <p:ext uri="{BB962C8B-B14F-4D97-AF65-F5344CB8AC3E}">
        <p14:creationId xmlns:p14="http://schemas.microsoft.com/office/powerpoint/2010/main" val="444973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prototype is a communication tool that translates every stakeholder’s expectation into one artifact, and achieves agreement on requirements. </a:t>
            </a:r>
          </a:p>
          <a:p>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13</a:t>
            </a:fld>
            <a:endParaRPr lang="en-US"/>
          </a:p>
        </p:txBody>
      </p:sp>
    </p:spTree>
    <p:extLst>
      <p:ext uri="{BB962C8B-B14F-4D97-AF65-F5344CB8AC3E}">
        <p14:creationId xmlns:p14="http://schemas.microsoft.com/office/powerpoint/2010/main" val="528773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(and should) spin multiple prototypes for different components of the product. </a:t>
            </a:r>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14</a:t>
            </a:fld>
            <a:endParaRPr lang="en-US"/>
          </a:p>
        </p:txBody>
      </p:sp>
    </p:spTree>
    <p:extLst>
      <p:ext uri="{BB962C8B-B14F-4D97-AF65-F5344CB8AC3E}">
        <p14:creationId xmlns:p14="http://schemas.microsoft.com/office/powerpoint/2010/main" val="1549086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Paper</a:t>
            </a:r>
            <a:r>
              <a:rPr lang="en-US" baseline="0" dirty="0" smtClean="0"/>
              <a:t> prototypes are fast to develop (or to draw). Anyone in the team can produce them. They are guaranteed to be thrown away. They will not be confused with the final product. </a:t>
            </a:r>
          </a:p>
        </p:txBody>
      </p:sp>
      <p:sp>
        <p:nvSpPr>
          <p:cNvPr id="4" name="Slide Number Placeholder 3"/>
          <p:cNvSpPr>
            <a:spLocks noGrp="1"/>
          </p:cNvSpPr>
          <p:nvPr>
            <p:ph type="sldNum" sz="quarter" idx="10"/>
          </p:nvPr>
        </p:nvSpPr>
        <p:spPr/>
        <p:txBody>
          <a:bodyPr/>
          <a:lstStyle/>
          <a:p>
            <a:fld id="{89FB4B42-3CE8-49C3-8243-E9F9F983E0A0}" type="slidenum">
              <a:rPr lang="en-US" smtClean="0"/>
              <a:t>15</a:t>
            </a:fld>
            <a:endParaRPr lang="en-US"/>
          </a:p>
        </p:txBody>
      </p:sp>
    </p:spTree>
    <p:extLst>
      <p:ext uri="{BB962C8B-B14F-4D97-AF65-F5344CB8AC3E}">
        <p14:creationId xmlns:p14="http://schemas.microsoft.com/office/powerpoint/2010/main" val="3480975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F6867F5-B531-4B8A-9ACF-91FF5483E315}" type="datetime1">
              <a:rPr lang="en-US" smtClean="0"/>
              <a:t>2/10/2016</a:t>
            </a:fld>
            <a:endParaRPr lang="en-US"/>
          </a:p>
        </p:txBody>
      </p:sp>
      <p:sp>
        <p:nvSpPr>
          <p:cNvPr id="5" name="Footer Placeholder 4"/>
          <p:cNvSpPr>
            <a:spLocks noGrp="1"/>
          </p:cNvSpPr>
          <p:nvPr>
            <p:ph type="ftr" sz="quarter" idx="11"/>
          </p:nvPr>
        </p:nvSpPr>
        <p:spPr/>
        <p:txBody>
          <a:bodyPr/>
          <a:lstStyle/>
          <a:p>
            <a:r>
              <a:rPr lang="en-US" smtClean="0"/>
              <a:t>Copyright 2016 Bloomberg L.P. All rights reserved</a:t>
            </a:r>
            <a:endParaRPr lang="en-US"/>
          </a:p>
        </p:txBody>
      </p:sp>
      <p:sp>
        <p:nvSpPr>
          <p:cNvPr id="6" name="Slide Number Placeholder 5"/>
          <p:cNvSpPr>
            <a:spLocks noGrp="1"/>
          </p:cNvSpPr>
          <p:nvPr>
            <p:ph type="sldNum" sz="quarter" idx="12"/>
          </p:nvPr>
        </p:nvSpPr>
        <p:spPr/>
        <p:txBody>
          <a:bodyPr/>
          <a:lstStyle/>
          <a:p>
            <a:fld id="{C5D31CF5-D4D5-4385-B1D0-77686CC0C1C3}"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600908-E95C-4CD9-9DE7-304FA90C4140}" type="datetime1">
              <a:rPr lang="en-US" smtClean="0"/>
              <a:t>2/10/2016</a:t>
            </a:fld>
            <a:endParaRPr lang="en-US"/>
          </a:p>
        </p:txBody>
      </p:sp>
      <p:sp>
        <p:nvSpPr>
          <p:cNvPr id="5" name="Footer Placeholder 4"/>
          <p:cNvSpPr>
            <a:spLocks noGrp="1"/>
          </p:cNvSpPr>
          <p:nvPr>
            <p:ph type="ftr" sz="quarter" idx="11"/>
          </p:nvPr>
        </p:nvSpPr>
        <p:spPr/>
        <p:txBody>
          <a:bodyPr/>
          <a:lstStyle/>
          <a:p>
            <a:r>
              <a:rPr lang="en-US" smtClean="0"/>
              <a:t>Copyright 2016 Bloomberg L.P. All rights reserved</a:t>
            </a:r>
            <a:endParaRPr lang="en-US"/>
          </a:p>
        </p:txBody>
      </p:sp>
      <p:sp>
        <p:nvSpPr>
          <p:cNvPr id="6" name="Slide Number Placeholder 5"/>
          <p:cNvSpPr>
            <a:spLocks noGrp="1"/>
          </p:cNvSpPr>
          <p:nvPr>
            <p:ph type="sldNum" sz="quarter" idx="12"/>
          </p:nvPr>
        </p:nvSpPr>
        <p:spPr/>
        <p:txBody>
          <a:bodyPr/>
          <a:lstStyle/>
          <a:p>
            <a:fld id="{C5D31CF5-D4D5-4385-B1D0-77686CC0C1C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95480A-EDBA-41CA-A86C-5E3670B7F030}" type="datetime1">
              <a:rPr lang="en-US" smtClean="0"/>
              <a:t>2/10/2016</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Copyright 2016 Bloomberg L.P. All rights reserved</a:t>
            </a:r>
            <a:endParaRPr lang="en-US"/>
          </a:p>
        </p:txBody>
      </p:sp>
      <p:sp>
        <p:nvSpPr>
          <p:cNvPr id="6" name="Slide Number Placeholder 5"/>
          <p:cNvSpPr>
            <a:spLocks noGrp="1"/>
          </p:cNvSpPr>
          <p:nvPr>
            <p:ph type="sldNum" sz="quarter" idx="12"/>
          </p:nvPr>
        </p:nvSpPr>
        <p:spPr/>
        <p:txBody>
          <a:bodyPr/>
          <a:lstStyle/>
          <a:p>
            <a:fld id="{C5D31CF5-D4D5-4385-B1D0-77686CC0C1C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67172F-4F5C-4ADB-9D9E-4B5EC72463AB}" type="datetime1">
              <a:rPr lang="en-US" smtClean="0"/>
              <a:t>2/10/2016</a:t>
            </a:fld>
            <a:endParaRPr lang="en-US"/>
          </a:p>
        </p:txBody>
      </p:sp>
      <p:sp>
        <p:nvSpPr>
          <p:cNvPr id="5" name="Footer Placeholder 4"/>
          <p:cNvSpPr>
            <a:spLocks noGrp="1"/>
          </p:cNvSpPr>
          <p:nvPr>
            <p:ph type="ftr" sz="quarter" idx="11"/>
          </p:nvPr>
        </p:nvSpPr>
        <p:spPr/>
        <p:txBody>
          <a:bodyPr/>
          <a:lstStyle/>
          <a:p>
            <a:r>
              <a:rPr lang="en-US" smtClean="0"/>
              <a:t>Copyright 2016 Bloomberg L.P. All rights reserved</a:t>
            </a:r>
            <a:endParaRPr lang="en-US"/>
          </a:p>
        </p:txBody>
      </p:sp>
      <p:sp>
        <p:nvSpPr>
          <p:cNvPr id="6" name="Slide Number Placeholder 5"/>
          <p:cNvSpPr>
            <a:spLocks noGrp="1"/>
          </p:cNvSpPr>
          <p:nvPr>
            <p:ph type="sldNum" sz="quarter" idx="12"/>
          </p:nvPr>
        </p:nvSpPr>
        <p:spPr/>
        <p:txBody>
          <a:bodyPr/>
          <a:lstStyle/>
          <a:p>
            <a:fld id="{C5D31CF5-D4D5-4385-B1D0-77686CC0C1C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C29E89A-D2E7-4C23-B3FD-6E1892AC7BC4}" type="datetime1">
              <a:rPr lang="en-US" smtClean="0"/>
              <a:t>2/10/2016</a:t>
            </a:fld>
            <a:endParaRPr lang="en-US"/>
          </a:p>
        </p:txBody>
      </p:sp>
      <p:sp>
        <p:nvSpPr>
          <p:cNvPr id="5" name="Footer Placeholder 4"/>
          <p:cNvSpPr>
            <a:spLocks noGrp="1"/>
          </p:cNvSpPr>
          <p:nvPr>
            <p:ph type="ftr" sz="quarter" idx="11"/>
          </p:nvPr>
        </p:nvSpPr>
        <p:spPr/>
        <p:txBody>
          <a:bodyPr/>
          <a:lstStyle/>
          <a:p>
            <a:r>
              <a:rPr lang="en-US" smtClean="0"/>
              <a:t>Copyright 2016 Bloomberg L.P. All rights reserved</a:t>
            </a:r>
            <a:endParaRPr lang="en-US"/>
          </a:p>
        </p:txBody>
      </p:sp>
      <p:sp>
        <p:nvSpPr>
          <p:cNvPr id="6" name="Slide Number Placeholder 5"/>
          <p:cNvSpPr>
            <a:spLocks noGrp="1"/>
          </p:cNvSpPr>
          <p:nvPr>
            <p:ph type="sldNum" sz="quarter" idx="12"/>
          </p:nvPr>
        </p:nvSpPr>
        <p:spPr/>
        <p:txBody>
          <a:bodyPr/>
          <a:lstStyle/>
          <a:p>
            <a:fld id="{C5D31CF5-D4D5-4385-B1D0-77686CC0C1C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3CD84C-5C9A-4CDD-8C7D-D62C7A5D0E82}" type="datetime1">
              <a:rPr lang="en-US" smtClean="0"/>
              <a:t>2/10/2016</a:t>
            </a:fld>
            <a:endParaRPr lang="en-US"/>
          </a:p>
        </p:txBody>
      </p:sp>
      <p:sp>
        <p:nvSpPr>
          <p:cNvPr id="6" name="Footer Placeholder 5"/>
          <p:cNvSpPr>
            <a:spLocks noGrp="1"/>
          </p:cNvSpPr>
          <p:nvPr>
            <p:ph type="ftr" sz="quarter" idx="11"/>
          </p:nvPr>
        </p:nvSpPr>
        <p:spPr/>
        <p:txBody>
          <a:bodyPr/>
          <a:lstStyle/>
          <a:p>
            <a:r>
              <a:rPr lang="en-US" smtClean="0"/>
              <a:t>Copyright 2016 Bloomberg L.P. All rights reserved</a:t>
            </a:r>
            <a:endParaRPr lang="en-US"/>
          </a:p>
        </p:txBody>
      </p:sp>
      <p:sp>
        <p:nvSpPr>
          <p:cNvPr id="7" name="Slide Number Placeholder 6"/>
          <p:cNvSpPr>
            <a:spLocks noGrp="1"/>
          </p:cNvSpPr>
          <p:nvPr>
            <p:ph type="sldNum" sz="quarter" idx="12"/>
          </p:nvPr>
        </p:nvSpPr>
        <p:spPr/>
        <p:txBody>
          <a:bodyPr/>
          <a:lstStyle/>
          <a:p>
            <a:fld id="{C5D31CF5-D4D5-4385-B1D0-77686CC0C1C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16FFE3D-176B-4297-85EE-082353BD8E03}" type="datetime1">
              <a:rPr lang="en-US" smtClean="0"/>
              <a:t>2/10/2016</a:t>
            </a:fld>
            <a:endParaRPr lang="en-US"/>
          </a:p>
        </p:txBody>
      </p:sp>
      <p:sp>
        <p:nvSpPr>
          <p:cNvPr id="8" name="Footer Placeholder 7"/>
          <p:cNvSpPr>
            <a:spLocks noGrp="1"/>
          </p:cNvSpPr>
          <p:nvPr>
            <p:ph type="ftr" sz="quarter" idx="11"/>
          </p:nvPr>
        </p:nvSpPr>
        <p:spPr/>
        <p:txBody>
          <a:bodyPr/>
          <a:lstStyle/>
          <a:p>
            <a:r>
              <a:rPr lang="en-US" smtClean="0"/>
              <a:t>Copyright 2016 Bloomberg L.P. All rights reserved</a:t>
            </a:r>
            <a:endParaRPr lang="en-US"/>
          </a:p>
        </p:txBody>
      </p:sp>
      <p:sp>
        <p:nvSpPr>
          <p:cNvPr id="9" name="Slide Number Placeholder 8"/>
          <p:cNvSpPr>
            <a:spLocks noGrp="1"/>
          </p:cNvSpPr>
          <p:nvPr>
            <p:ph type="sldNum" sz="quarter" idx="12"/>
          </p:nvPr>
        </p:nvSpPr>
        <p:spPr/>
        <p:txBody>
          <a:bodyPr/>
          <a:lstStyle/>
          <a:p>
            <a:fld id="{C5D31CF5-D4D5-4385-B1D0-77686CC0C1C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6996A14-5D07-4A2F-8176-9FF66CDE0D28}" type="datetime1">
              <a:rPr lang="en-US" smtClean="0"/>
              <a:t>2/10/2016</a:t>
            </a:fld>
            <a:endParaRPr lang="en-US"/>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
        <p:nvSpPr>
          <p:cNvPr id="5" name="Slide Number Placeholder 4"/>
          <p:cNvSpPr>
            <a:spLocks noGrp="1"/>
          </p:cNvSpPr>
          <p:nvPr>
            <p:ph type="sldNum" sz="quarter" idx="12"/>
          </p:nvPr>
        </p:nvSpPr>
        <p:spPr/>
        <p:txBody>
          <a:bodyPr/>
          <a:lstStyle/>
          <a:p>
            <a:fld id="{C5D31CF5-D4D5-4385-B1D0-77686CC0C1C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DC396-F480-458F-A617-E2A131C1A534}" type="datetime1">
              <a:rPr lang="en-US" smtClean="0"/>
              <a:t>2/10/2016</a:t>
            </a:fld>
            <a:endParaRPr lang="en-US"/>
          </a:p>
        </p:txBody>
      </p:sp>
      <p:sp>
        <p:nvSpPr>
          <p:cNvPr id="3" name="Footer Placeholder 2"/>
          <p:cNvSpPr>
            <a:spLocks noGrp="1"/>
          </p:cNvSpPr>
          <p:nvPr>
            <p:ph type="ftr" sz="quarter" idx="11"/>
          </p:nvPr>
        </p:nvSpPr>
        <p:spPr/>
        <p:txBody>
          <a:bodyPr/>
          <a:lstStyle/>
          <a:p>
            <a:r>
              <a:rPr lang="en-US" smtClean="0"/>
              <a:t>Copyright 2016 Bloomberg L.P. All rights reserved</a:t>
            </a:r>
            <a:endParaRPr lang="en-US"/>
          </a:p>
        </p:txBody>
      </p:sp>
      <p:sp>
        <p:nvSpPr>
          <p:cNvPr id="4" name="Slide Number Placeholder 3"/>
          <p:cNvSpPr>
            <a:spLocks noGrp="1"/>
          </p:cNvSpPr>
          <p:nvPr>
            <p:ph type="sldNum" sz="quarter" idx="12"/>
          </p:nvPr>
        </p:nvSpPr>
        <p:spPr/>
        <p:txBody>
          <a:bodyPr/>
          <a:lstStyle/>
          <a:p>
            <a:fld id="{C5D31CF5-D4D5-4385-B1D0-77686CC0C1C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C3E239C-DD20-4D31-8987-70917DA701D6}" type="datetime1">
              <a:rPr lang="en-US" smtClean="0"/>
              <a:t>2/10/2016</a:t>
            </a:fld>
            <a:endParaRPr lang="en-US"/>
          </a:p>
        </p:txBody>
      </p:sp>
      <p:sp>
        <p:nvSpPr>
          <p:cNvPr id="6" name="Footer Placeholder 5"/>
          <p:cNvSpPr>
            <a:spLocks noGrp="1"/>
          </p:cNvSpPr>
          <p:nvPr>
            <p:ph type="ftr" sz="quarter" idx="11"/>
          </p:nvPr>
        </p:nvSpPr>
        <p:spPr/>
        <p:txBody>
          <a:bodyPr/>
          <a:lstStyle/>
          <a:p>
            <a:r>
              <a:rPr lang="en-US" smtClean="0"/>
              <a:t>Copyright 2016 Bloomberg L.P. All rights reserved</a:t>
            </a:r>
            <a:endParaRPr lang="en-US"/>
          </a:p>
        </p:txBody>
      </p:sp>
      <p:sp>
        <p:nvSpPr>
          <p:cNvPr id="7" name="Slide Number Placeholder 6"/>
          <p:cNvSpPr>
            <a:spLocks noGrp="1"/>
          </p:cNvSpPr>
          <p:nvPr>
            <p:ph type="sldNum" sz="quarter" idx="12"/>
          </p:nvPr>
        </p:nvSpPr>
        <p:spPr/>
        <p:txBody>
          <a:bodyPr/>
          <a:lstStyle/>
          <a:p>
            <a:fld id="{C5D31CF5-D4D5-4385-B1D0-77686CC0C1C3}"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C7F388C-584A-471E-90E0-1A27058FC178}" type="datetime1">
              <a:rPr lang="en-US" smtClean="0"/>
              <a:t>2/10/2016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Copyright 2016 Bloomberg L.P. All rights reserved</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C5D31CF5-D4D5-4385-B1D0-77686CC0C1C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9D97F34-8B44-43ED-B3D6-1946E5B3EEDA}" type="datetime1">
              <a:rPr lang="en-US" smtClean="0"/>
              <a:t>2/10/2016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smtClean="0"/>
              <a:t>Copyright 2016 Bloomberg L.P. All rights reserved</a:t>
            </a:r>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5D31CF5-D4D5-4385-B1D0-77686CC0C1C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lnkr.co/edit/9s3RAnFEE2r8PWeCQmLO?p=preview"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plnkr.co/edit/9s3RAnFEE2r8PWeCQmLO?p=preview"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szhangpitt/todo-step-by-step"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alistapart.com/article/writing-testable-javascript" TargetMode="External"/><Relationship Id="rId3" Type="http://schemas.openxmlformats.org/officeDocument/2006/relationships/hyperlink" Target="http://www.amazon.com/Managing-Software-Requirements-Approach-Edition/dp/032112247X" TargetMode="External"/><Relationship Id="rId7" Type="http://schemas.openxmlformats.org/officeDocument/2006/relationships/hyperlink" Target="https://developer.mozilla.org/en-U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evelopers.google.com/web/fundamentals/?hl=en" TargetMode="External"/><Relationship Id="rId5" Type="http://schemas.openxmlformats.org/officeDocument/2006/relationships/hyperlink" Target="https://en.wikipedia.org/wiki/Comparison_of_software_prototyping_tools" TargetMode="External"/><Relationship Id="rId4" Type="http://schemas.openxmlformats.org/officeDocument/2006/relationships/hyperlink" Target="http://www.amazon.com/Cognitive-Psychology-its-Implications-Sixth/dp/0716701103/ref=sr_1_3?s=books&amp;ie=UTF8&amp;qid=1454430261&amp;sr=1-3&amp;keywords=cognitive+psychology+and+its+implication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Real World Web Design and Development</a:t>
            </a:r>
            <a:endParaRPr lang="en-US" dirty="0"/>
          </a:p>
        </p:txBody>
      </p:sp>
      <p:sp>
        <p:nvSpPr>
          <p:cNvPr id="3" name="Subtitle 2"/>
          <p:cNvSpPr>
            <a:spLocks noGrp="1"/>
          </p:cNvSpPr>
          <p:nvPr>
            <p:ph type="subTitle" idx="1"/>
          </p:nvPr>
        </p:nvSpPr>
        <p:spPr/>
        <p:txBody>
          <a:bodyPr>
            <a:normAutofit lnSpcReduction="10000"/>
          </a:bodyPr>
          <a:lstStyle/>
          <a:p>
            <a:r>
              <a:rPr lang="en-US" dirty="0" smtClean="0"/>
              <a:t>Shaopeng Zhang</a:t>
            </a:r>
          </a:p>
          <a:p>
            <a:r>
              <a:rPr lang="en-US" dirty="0" smtClean="0"/>
              <a:t>Front end Developer</a:t>
            </a:r>
          </a:p>
          <a:p>
            <a:r>
              <a:rPr lang="en-US" dirty="0" smtClean="0"/>
              <a:t>Data Technologies Web Services Team</a:t>
            </a:r>
          </a:p>
          <a:p>
            <a:r>
              <a:rPr lang="en-US" dirty="0" smtClean="0"/>
              <a:t>Bloomberg L.P.</a:t>
            </a:r>
          </a:p>
          <a:p>
            <a:r>
              <a:rPr lang="en-US" dirty="0" smtClean="0"/>
              <a:t>02/09/2016</a:t>
            </a:r>
            <a:endParaRPr lang="en-US" dirty="0"/>
          </a:p>
        </p:txBody>
      </p:sp>
      <p:sp>
        <p:nvSpPr>
          <p:cNvPr id="4" name="Footer Placeholder 3"/>
          <p:cNvSpPr>
            <a:spLocks noGrp="1"/>
          </p:cNvSpPr>
          <p:nvPr>
            <p:ph type="ftr" sz="quarter" idx="11"/>
          </p:nvPr>
        </p:nvSpPr>
        <p:spPr/>
        <p:txBody>
          <a:bodyPr>
            <a:normAutofit/>
          </a:bodyPr>
          <a:lstStyle/>
          <a:p>
            <a:r>
              <a:rPr lang="en-US" dirty="0" smtClean="0"/>
              <a:t>Copyright 2016 Bloomberg L.P. All rights reserved.</a:t>
            </a:r>
            <a:endParaRPr lang="en-US" dirty="0"/>
          </a:p>
        </p:txBody>
      </p:sp>
    </p:spTree>
    <p:extLst>
      <p:ext uri="{BB962C8B-B14F-4D97-AF65-F5344CB8AC3E}">
        <p14:creationId xmlns:p14="http://schemas.microsoft.com/office/powerpoint/2010/main" val="32295630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Use Case </a:t>
            </a:r>
            <a:r>
              <a:rPr lang="en-US" dirty="0"/>
              <a:t>E</a:t>
            </a:r>
            <a:r>
              <a:rPr lang="en-US" dirty="0" smtClean="0"/>
              <a:t>xample</a:t>
            </a:r>
            <a:endParaRPr lang="en-US" dirty="0"/>
          </a:p>
        </p:txBody>
      </p:sp>
      <p:sp>
        <p:nvSpPr>
          <p:cNvPr id="3" name="Content Placeholder 2"/>
          <p:cNvSpPr>
            <a:spLocks noGrp="1"/>
          </p:cNvSpPr>
          <p:nvPr>
            <p:ph idx="1"/>
          </p:nvPr>
        </p:nvSpPr>
        <p:spPr/>
        <p:txBody>
          <a:bodyPr>
            <a:noAutofit/>
          </a:bodyPr>
          <a:lstStyle/>
          <a:p>
            <a:pPr marL="0" indent="0">
              <a:buNone/>
            </a:pPr>
            <a:r>
              <a:rPr lang="en-US" sz="2800" dirty="0"/>
              <a:t>Use case: Add an item to </a:t>
            </a:r>
            <a:r>
              <a:rPr lang="en-US" sz="2800" dirty="0" smtClean="0"/>
              <a:t>to-do </a:t>
            </a:r>
            <a:r>
              <a:rPr lang="en-US" sz="2800" dirty="0"/>
              <a:t>list</a:t>
            </a:r>
          </a:p>
          <a:p>
            <a:pPr marL="0" indent="0">
              <a:buNone/>
            </a:pPr>
            <a:r>
              <a:rPr lang="en-US" sz="2800" dirty="0"/>
              <a:t>Primary Actor: </a:t>
            </a:r>
            <a:r>
              <a:rPr lang="en-US" sz="2800" dirty="0" smtClean="0"/>
              <a:t>To-do </a:t>
            </a:r>
            <a:r>
              <a:rPr lang="en-US" sz="2800" dirty="0"/>
              <a:t>list owner</a:t>
            </a:r>
          </a:p>
          <a:p>
            <a:pPr marL="0" indent="0">
              <a:buNone/>
            </a:pPr>
            <a:r>
              <a:rPr lang="en-US" sz="2800" dirty="0"/>
              <a:t>Scope: A </a:t>
            </a:r>
            <a:r>
              <a:rPr lang="en-US" sz="2800" dirty="0" smtClean="0"/>
              <a:t>to-do </a:t>
            </a:r>
            <a:r>
              <a:rPr lang="en-US" sz="2800" dirty="0"/>
              <a:t>List</a:t>
            </a:r>
          </a:p>
          <a:p>
            <a:pPr marL="0" indent="0">
              <a:buNone/>
            </a:pPr>
            <a:r>
              <a:rPr lang="en-US" sz="2800" dirty="0"/>
              <a:t>Description: The </a:t>
            </a:r>
            <a:r>
              <a:rPr lang="en-US" sz="2800" dirty="0" smtClean="0"/>
              <a:t>to-do </a:t>
            </a:r>
            <a:r>
              <a:rPr lang="en-US" sz="2800" dirty="0"/>
              <a:t>list owner adds an item to the existing list</a:t>
            </a:r>
          </a:p>
          <a:p>
            <a:pPr marL="0" indent="0">
              <a:buNone/>
            </a:pPr>
            <a:r>
              <a:rPr lang="en-US" sz="2800" dirty="0" err="1"/>
              <a:t>Postconditions</a:t>
            </a:r>
            <a:r>
              <a:rPr lang="en-US" sz="2800" dirty="0"/>
              <a:t>: The new item is added to the list and saved for future retrieval. </a:t>
            </a:r>
          </a:p>
          <a:p>
            <a:pPr marL="0" indent="0">
              <a:buNone/>
            </a:pPr>
            <a:r>
              <a:rPr lang="en-US" sz="2800" dirty="0"/>
              <a:t>Preconditions: The list is already existing. </a:t>
            </a:r>
            <a:endParaRPr lang="en-US" sz="2800" dirty="0" smtClean="0"/>
          </a:p>
          <a:p>
            <a:pPr marL="0" indent="0">
              <a:buNone/>
            </a:pPr>
            <a:endParaRPr lang="en-US" sz="2800" dirty="0"/>
          </a:p>
          <a:p>
            <a:pPr marL="0" indent="0">
              <a:buNone/>
            </a:pPr>
            <a:r>
              <a:rPr lang="en-US" sz="2800" dirty="0"/>
              <a:t>Basic flow:</a:t>
            </a:r>
          </a:p>
          <a:p>
            <a:pPr marL="0" indent="0">
              <a:buNone/>
            </a:pPr>
            <a:r>
              <a:rPr lang="en-US" sz="2800" dirty="0"/>
              <a:t>1. The system provides a place for user’s input for the new </a:t>
            </a:r>
            <a:r>
              <a:rPr lang="en-US" sz="2800" dirty="0" smtClean="0"/>
              <a:t>to-do </a:t>
            </a:r>
            <a:r>
              <a:rPr lang="en-US" sz="2800" dirty="0"/>
              <a:t>item. </a:t>
            </a:r>
          </a:p>
          <a:p>
            <a:pPr marL="0" indent="0">
              <a:buNone/>
            </a:pPr>
            <a:r>
              <a:rPr lang="en-US" sz="2800" dirty="0"/>
              <a:t>2. The user provides input of the content of the </a:t>
            </a:r>
            <a:r>
              <a:rPr lang="en-US" sz="2800" dirty="0" smtClean="0"/>
              <a:t>to-do item, and selects </a:t>
            </a:r>
            <a:r>
              <a:rPr lang="en-US" sz="2800" dirty="0"/>
              <a:t>the function to submit the </a:t>
            </a:r>
            <a:r>
              <a:rPr lang="en-US" sz="2800" dirty="0" smtClean="0"/>
              <a:t>to-do </a:t>
            </a:r>
            <a:r>
              <a:rPr lang="en-US" sz="2800" dirty="0"/>
              <a:t>item. </a:t>
            </a:r>
          </a:p>
          <a:p>
            <a:pPr marL="0" indent="0">
              <a:buNone/>
            </a:pPr>
            <a:r>
              <a:rPr lang="en-US" sz="2800" dirty="0" smtClean="0"/>
              <a:t>3. </a:t>
            </a:r>
            <a:r>
              <a:rPr lang="en-US" sz="2800" dirty="0"/>
              <a:t>The system checks the </a:t>
            </a:r>
            <a:r>
              <a:rPr lang="en-US" sz="2800" dirty="0" smtClean="0"/>
              <a:t>to-do </a:t>
            </a:r>
            <a:r>
              <a:rPr lang="en-US" sz="2800" dirty="0"/>
              <a:t>item is valid. </a:t>
            </a:r>
          </a:p>
          <a:p>
            <a:pPr marL="0" indent="0">
              <a:buNone/>
            </a:pPr>
            <a:r>
              <a:rPr lang="en-US" sz="2800" dirty="0"/>
              <a:t>4</a:t>
            </a:r>
            <a:r>
              <a:rPr lang="en-US" sz="2800" dirty="0" smtClean="0"/>
              <a:t>. </a:t>
            </a:r>
            <a:r>
              <a:rPr lang="en-US" sz="2800" dirty="0"/>
              <a:t>The system adds the valid item to the </a:t>
            </a:r>
            <a:r>
              <a:rPr lang="en-US" sz="2800" dirty="0" smtClean="0"/>
              <a:t>list, saves </a:t>
            </a:r>
            <a:r>
              <a:rPr lang="en-US" sz="2800" dirty="0"/>
              <a:t>the </a:t>
            </a:r>
            <a:r>
              <a:rPr lang="en-US" sz="2800" dirty="0" smtClean="0"/>
              <a:t>item, and confirms </a:t>
            </a:r>
            <a:r>
              <a:rPr lang="en-US" sz="2800" dirty="0"/>
              <a:t>with the user the operation has been successful. </a:t>
            </a:r>
          </a:p>
          <a:p>
            <a:pPr marL="0" indent="0">
              <a:buNone/>
            </a:pPr>
            <a:r>
              <a:rPr lang="en-US" sz="2800" dirty="0" smtClean="0"/>
              <a:t>5. </a:t>
            </a:r>
            <a:r>
              <a:rPr lang="en-US" sz="2800" dirty="0"/>
              <a:t>The user acknowledges the status. </a:t>
            </a:r>
          </a:p>
          <a:p>
            <a:pPr marL="0" indent="0">
              <a:buNone/>
            </a:pPr>
            <a:endParaRPr lang="en-US" sz="2800" dirty="0"/>
          </a:p>
          <a:p>
            <a:pPr marL="0" indent="0">
              <a:buNone/>
            </a:pPr>
            <a:r>
              <a:rPr lang="en-US" sz="2800" dirty="0"/>
              <a:t>Alternative Flows:</a:t>
            </a:r>
          </a:p>
          <a:p>
            <a:pPr marL="0" indent="0">
              <a:buNone/>
            </a:pPr>
            <a:r>
              <a:rPr lang="en-US" sz="2800" dirty="0" smtClean="0"/>
              <a:t>3a</a:t>
            </a:r>
            <a:r>
              <a:rPr lang="en-US" sz="2800" dirty="0"/>
              <a:t>. If the system finds out that the item is empty, then</a:t>
            </a:r>
          </a:p>
          <a:p>
            <a:pPr marL="0" indent="0">
              <a:buNone/>
            </a:pPr>
            <a:r>
              <a:rPr lang="en-US" sz="2800" dirty="0" smtClean="0"/>
              <a:t>3a-1</a:t>
            </a:r>
            <a:r>
              <a:rPr lang="en-US" sz="2800" dirty="0"/>
              <a:t>. The system alerts the user that the content is empty, and demands a valid input</a:t>
            </a:r>
          </a:p>
          <a:p>
            <a:pPr marL="0" indent="0">
              <a:buNone/>
            </a:pPr>
            <a:r>
              <a:rPr lang="en-US" sz="2800" dirty="0" smtClean="0"/>
              <a:t>3a-2</a:t>
            </a:r>
            <a:r>
              <a:rPr lang="en-US" sz="2800" dirty="0"/>
              <a:t>. The user provides a valid input</a:t>
            </a:r>
          </a:p>
          <a:p>
            <a:pPr marL="0" indent="0">
              <a:buNone/>
            </a:pPr>
            <a:r>
              <a:rPr lang="en-US" sz="2800" dirty="0"/>
              <a:t>[Go to </a:t>
            </a:r>
            <a:r>
              <a:rPr lang="en-US" sz="2800" dirty="0" smtClean="0"/>
              <a:t>3] </a:t>
            </a:r>
            <a:endParaRPr lang="en-US" sz="2800"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1571110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a:t>
            </a:r>
            <a:r>
              <a:rPr lang="en-US" dirty="0" smtClean="0"/>
              <a:t>expectations are </a:t>
            </a:r>
            <a:r>
              <a:rPr lang="en-US" dirty="0" smtClean="0"/>
              <a:t>NOT met</a:t>
            </a:r>
            <a:endParaRPr lang="en-US" dirty="0"/>
          </a:p>
        </p:txBody>
      </p:sp>
      <p:sp>
        <p:nvSpPr>
          <p:cNvPr id="30" name="Footer Placeholder 29"/>
          <p:cNvSpPr>
            <a:spLocks noGrp="1"/>
          </p:cNvSpPr>
          <p:nvPr>
            <p:ph type="ftr" sz="quarter" idx="11"/>
          </p:nvPr>
        </p:nvSpPr>
        <p:spPr/>
        <p:txBody>
          <a:bodyPr/>
          <a:lstStyle/>
          <a:p>
            <a:r>
              <a:rPr lang="en-US" smtClean="0"/>
              <a:t>Copyright 2016 Bloomberg L.P. All rights reserved</a:t>
            </a:r>
            <a:endParaRPr lang="en-US"/>
          </a:p>
        </p:txBody>
      </p:sp>
      <p:grpSp>
        <p:nvGrpSpPr>
          <p:cNvPr id="3" name="Group 2"/>
          <p:cNvGrpSpPr/>
          <p:nvPr/>
        </p:nvGrpSpPr>
        <p:grpSpPr>
          <a:xfrm>
            <a:off x="762000" y="1640187"/>
            <a:ext cx="6274131" cy="4540943"/>
            <a:chOff x="762000" y="1640187"/>
            <a:chExt cx="6274131" cy="4540943"/>
          </a:xfrm>
        </p:grpSpPr>
        <p:sp>
          <p:nvSpPr>
            <p:cNvPr id="4" name="TextBox 3"/>
            <p:cNvSpPr txBox="1"/>
            <p:nvPr/>
          </p:nvSpPr>
          <p:spPr>
            <a:xfrm>
              <a:off x="3919225" y="3810000"/>
              <a:ext cx="1219200" cy="369332"/>
            </a:xfrm>
            <a:prstGeom prst="rect">
              <a:avLst/>
            </a:prstGeom>
            <a:noFill/>
          </p:spPr>
          <p:txBody>
            <a:bodyPr wrap="square" rtlCol="0">
              <a:spAutoFit/>
            </a:bodyPr>
            <a:lstStyle/>
            <a:p>
              <a:r>
                <a:rPr lang="en-US" dirty="0" smtClean="0"/>
                <a:t>Developer</a:t>
              </a:r>
            </a:p>
          </p:txBody>
        </p:sp>
        <p:sp>
          <p:nvSpPr>
            <p:cNvPr id="5" name="TextBox 4"/>
            <p:cNvSpPr txBox="1"/>
            <p:nvPr/>
          </p:nvSpPr>
          <p:spPr>
            <a:xfrm>
              <a:off x="2057400" y="3810000"/>
              <a:ext cx="1219200" cy="369332"/>
            </a:xfrm>
            <a:prstGeom prst="rect">
              <a:avLst/>
            </a:prstGeom>
            <a:noFill/>
          </p:spPr>
          <p:txBody>
            <a:bodyPr wrap="square" rtlCol="0">
              <a:spAutoFit/>
            </a:bodyPr>
            <a:lstStyle/>
            <a:p>
              <a:r>
                <a:rPr lang="en-US" dirty="0" smtClean="0"/>
                <a:t>Designer</a:t>
              </a:r>
            </a:p>
          </p:txBody>
        </p:sp>
        <p:sp>
          <p:nvSpPr>
            <p:cNvPr id="6" name="TextBox 5"/>
            <p:cNvSpPr txBox="1"/>
            <p:nvPr/>
          </p:nvSpPr>
          <p:spPr>
            <a:xfrm>
              <a:off x="3820537" y="5562600"/>
              <a:ext cx="1219200" cy="369332"/>
            </a:xfrm>
            <a:prstGeom prst="rect">
              <a:avLst/>
            </a:prstGeom>
            <a:noFill/>
          </p:spPr>
          <p:txBody>
            <a:bodyPr wrap="square" rtlCol="0">
              <a:spAutoFit/>
            </a:bodyPr>
            <a:lstStyle/>
            <a:p>
              <a:r>
                <a:rPr lang="en-US" dirty="0" smtClean="0"/>
                <a:t>End User</a:t>
              </a:r>
            </a:p>
          </p:txBody>
        </p:sp>
        <p:sp>
          <p:nvSpPr>
            <p:cNvPr id="7" name="TextBox 6"/>
            <p:cNvSpPr txBox="1"/>
            <p:nvPr/>
          </p:nvSpPr>
          <p:spPr>
            <a:xfrm>
              <a:off x="3459503" y="1953399"/>
              <a:ext cx="2523306" cy="646331"/>
            </a:xfrm>
            <a:prstGeom prst="rect">
              <a:avLst/>
            </a:prstGeom>
            <a:noFill/>
          </p:spPr>
          <p:txBody>
            <a:bodyPr wrap="square" rtlCol="0">
              <a:spAutoFit/>
            </a:bodyPr>
            <a:lstStyle/>
            <a:p>
              <a:r>
                <a:rPr lang="en-US" dirty="0" smtClean="0"/>
                <a:t>Product Manager &amp; Other </a:t>
              </a:r>
              <a:r>
                <a:rPr lang="en-US" dirty="0" smtClean="0"/>
                <a:t>Stakeholders</a:t>
              </a:r>
              <a:endParaRPr lang="en-US" dirty="0" smtClean="0"/>
            </a:p>
          </p:txBody>
        </p:sp>
        <p:sp>
          <p:nvSpPr>
            <p:cNvPr id="8" name="TextBox 7"/>
            <p:cNvSpPr txBox="1"/>
            <p:nvPr/>
          </p:nvSpPr>
          <p:spPr>
            <a:xfrm>
              <a:off x="3600644" y="3048000"/>
              <a:ext cx="2241025" cy="369332"/>
            </a:xfrm>
            <a:prstGeom prst="rect">
              <a:avLst/>
            </a:prstGeom>
            <a:noFill/>
          </p:spPr>
          <p:txBody>
            <a:bodyPr wrap="square" rtlCol="0">
              <a:spAutoFit/>
            </a:bodyPr>
            <a:lstStyle/>
            <a:p>
              <a:r>
                <a:rPr lang="en-US" dirty="0" smtClean="0"/>
                <a:t>Requirements</a:t>
              </a:r>
              <a:endParaRPr lang="en-US" dirty="0"/>
            </a:p>
          </p:txBody>
        </p:sp>
        <p:sp>
          <p:nvSpPr>
            <p:cNvPr id="9" name="Down Arrow 8"/>
            <p:cNvSpPr/>
            <p:nvPr/>
          </p:nvSpPr>
          <p:spPr>
            <a:xfrm>
              <a:off x="4191000" y="2599730"/>
              <a:ext cx="337825" cy="448270"/>
            </a:xfrm>
            <a:prstGeom prst="downArrow">
              <a:avLst/>
            </a:prstGeom>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1" name="Straight Arrow Connector 10"/>
            <p:cNvCxnSpPr>
              <a:endCxn id="5" idx="0"/>
            </p:cNvCxnSpPr>
            <p:nvPr/>
          </p:nvCxnSpPr>
          <p:spPr>
            <a:xfrm flipH="1">
              <a:off x="2667000" y="3429000"/>
              <a:ext cx="874469" cy="381000"/>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a:off x="4359912" y="3429000"/>
              <a:ext cx="0" cy="381000"/>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a:endCxn id="4" idx="1"/>
            </p:cNvCxnSpPr>
            <p:nvPr/>
          </p:nvCxnSpPr>
          <p:spPr>
            <a:xfrm>
              <a:off x="3200400" y="3994666"/>
              <a:ext cx="718825" cy="0"/>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a:xfrm>
              <a:off x="3919225" y="4736151"/>
              <a:ext cx="1120512" cy="369332"/>
            </a:xfrm>
            <a:prstGeom prst="rect">
              <a:avLst/>
            </a:prstGeom>
            <a:noFill/>
          </p:spPr>
          <p:txBody>
            <a:bodyPr wrap="square" rtlCol="0">
              <a:spAutoFit/>
            </a:bodyPr>
            <a:lstStyle/>
            <a:p>
              <a:r>
                <a:rPr lang="en-US" dirty="0" smtClean="0"/>
                <a:t>Product</a:t>
              </a:r>
              <a:endParaRPr lang="en-US" dirty="0"/>
            </a:p>
          </p:txBody>
        </p:sp>
        <p:sp>
          <p:nvSpPr>
            <p:cNvPr id="21" name="Down Arrow 20"/>
            <p:cNvSpPr/>
            <p:nvPr/>
          </p:nvSpPr>
          <p:spPr>
            <a:xfrm>
              <a:off x="4187476" y="4287881"/>
              <a:ext cx="337825" cy="448270"/>
            </a:xfrm>
            <a:prstGeom prst="downArrow">
              <a:avLst/>
            </a:prstGeom>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25" name="Straight Arrow Connector 24"/>
            <p:cNvCxnSpPr/>
            <p:nvPr/>
          </p:nvCxnSpPr>
          <p:spPr>
            <a:xfrm>
              <a:off x="4356388" y="5105483"/>
              <a:ext cx="0" cy="457117"/>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sp>
          <p:nvSpPr>
            <p:cNvPr id="26" name="Cloud 25"/>
            <p:cNvSpPr/>
            <p:nvPr/>
          </p:nvSpPr>
          <p:spPr>
            <a:xfrm>
              <a:off x="5486400" y="1640187"/>
              <a:ext cx="1549731" cy="694730"/>
            </a:xfrm>
            <a:prstGeom prst="cloud">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2">
                      <a:lumMod val="60000"/>
                      <a:lumOff val="40000"/>
                    </a:schemeClr>
                  </a:solidFill>
                </a:rPr>
                <a:t>Exp1</a:t>
              </a:r>
              <a:endParaRPr lang="en-US" dirty="0">
                <a:solidFill>
                  <a:schemeClr val="tx2">
                    <a:lumMod val="60000"/>
                    <a:lumOff val="40000"/>
                  </a:schemeClr>
                </a:solidFill>
              </a:endParaRPr>
            </a:p>
          </p:txBody>
        </p:sp>
        <p:sp>
          <p:nvSpPr>
            <p:cNvPr id="27" name="Cloud 26"/>
            <p:cNvSpPr/>
            <p:nvPr/>
          </p:nvSpPr>
          <p:spPr>
            <a:xfrm>
              <a:off x="762000" y="3337399"/>
              <a:ext cx="1549731" cy="694730"/>
            </a:xfrm>
            <a:prstGeom prst="cloud">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2">
                      <a:lumMod val="60000"/>
                      <a:lumOff val="40000"/>
                    </a:schemeClr>
                  </a:solidFill>
                </a:rPr>
                <a:t>Exp2</a:t>
              </a:r>
            </a:p>
          </p:txBody>
        </p:sp>
        <p:sp>
          <p:nvSpPr>
            <p:cNvPr id="28" name="Cloud 27"/>
            <p:cNvSpPr/>
            <p:nvPr/>
          </p:nvSpPr>
          <p:spPr>
            <a:xfrm>
              <a:off x="5039737" y="3373452"/>
              <a:ext cx="1549731" cy="694730"/>
            </a:xfrm>
            <a:prstGeom prst="cloud">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2">
                      <a:lumMod val="60000"/>
                      <a:lumOff val="40000"/>
                    </a:schemeClr>
                  </a:solidFill>
                </a:rPr>
                <a:t>Exp3</a:t>
              </a:r>
              <a:endParaRPr lang="en-US" dirty="0">
                <a:solidFill>
                  <a:schemeClr val="tx2">
                    <a:lumMod val="60000"/>
                    <a:lumOff val="40000"/>
                  </a:schemeClr>
                </a:solidFill>
              </a:endParaRPr>
            </a:p>
          </p:txBody>
        </p:sp>
        <p:sp>
          <p:nvSpPr>
            <p:cNvPr id="29" name="Cloud 28"/>
            <p:cNvSpPr/>
            <p:nvPr/>
          </p:nvSpPr>
          <p:spPr>
            <a:xfrm>
              <a:off x="4876800" y="5486400"/>
              <a:ext cx="1549731" cy="694730"/>
            </a:xfrm>
            <a:prstGeom prst="cloud">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2">
                      <a:lumMod val="60000"/>
                      <a:lumOff val="40000"/>
                    </a:schemeClr>
                  </a:solidFill>
                </a:rPr>
                <a:t>Exp4</a:t>
              </a:r>
              <a:endParaRPr lang="en-US" dirty="0">
                <a:solidFill>
                  <a:schemeClr val="tx2">
                    <a:lumMod val="60000"/>
                    <a:lumOff val="40000"/>
                  </a:schemeClr>
                </a:solidFill>
              </a:endParaRPr>
            </a:p>
          </p:txBody>
        </p:sp>
      </p:grpSp>
    </p:spTree>
    <p:extLst>
      <p:ext uri="{BB962C8B-B14F-4D97-AF65-F5344CB8AC3E}">
        <p14:creationId xmlns:p14="http://schemas.microsoft.com/office/powerpoint/2010/main" val="786122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a:t>
            </a:r>
            <a:endParaRPr lang="en-US" dirty="0"/>
          </a:p>
        </p:txBody>
      </p:sp>
      <p:sp>
        <p:nvSpPr>
          <p:cNvPr id="3" name="Content Placeholder 2"/>
          <p:cNvSpPr>
            <a:spLocks noGrp="1"/>
          </p:cNvSpPr>
          <p:nvPr>
            <p:ph idx="1"/>
          </p:nvPr>
        </p:nvSpPr>
        <p:spPr/>
        <p:txBody>
          <a:bodyPr/>
          <a:lstStyle/>
          <a:p>
            <a:r>
              <a:rPr lang="en-US" dirty="0" smtClean="0"/>
              <a:t>A Prototype is </a:t>
            </a:r>
          </a:p>
          <a:p>
            <a:pPr lvl="1"/>
            <a:r>
              <a:rPr lang="en-US" dirty="0"/>
              <a:t>A tool for communication</a:t>
            </a:r>
          </a:p>
          <a:p>
            <a:pPr lvl="1"/>
            <a:r>
              <a:rPr lang="en-US" dirty="0" smtClean="0"/>
              <a:t>Incomplete</a:t>
            </a:r>
          </a:p>
          <a:p>
            <a:pPr lvl="1"/>
            <a:r>
              <a:rPr lang="en-US" dirty="0" smtClean="0"/>
              <a:t>Fast</a:t>
            </a:r>
          </a:p>
          <a:p>
            <a:pPr lvl="1"/>
            <a:r>
              <a:rPr lang="en-US" dirty="0" smtClean="0"/>
              <a:t>(Ideally) to be built/modified by both designers and developers</a:t>
            </a:r>
            <a:endParaRPr lang="en-US"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2759415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a:t>
            </a:r>
            <a:endParaRPr lang="en-US" dirty="0"/>
          </a:p>
        </p:txBody>
      </p:sp>
      <p:sp>
        <p:nvSpPr>
          <p:cNvPr id="34" name="Footer Placeholder 33"/>
          <p:cNvSpPr>
            <a:spLocks noGrp="1"/>
          </p:cNvSpPr>
          <p:nvPr>
            <p:ph type="ftr" sz="quarter" idx="11"/>
          </p:nvPr>
        </p:nvSpPr>
        <p:spPr/>
        <p:txBody>
          <a:bodyPr/>
          <a:lstStyle/>
          <a:p>
            <a:r>
              <a:rPr lang="en-US" smtClean="0"/>
              <a:t>Copyright 2016 Bloomberg L.P. All rights reserved</a:t>
            </a:r>
            <a:endParaRPr lang="en-US"/>
          </a:p>
        </p:txBody>
      </p:sp>
      <p:sp>
        <p:nvSpPr>
          <p:cNvPr id="4" name="Oval 3"/>
          <p:cNvSpPr/>
          <p:nvPr/>
        </p:nvSpPr>
        <p:spPr>
          <a:xfrm>
            <a:off x="3505200" y="3399179"/>
            <a:ext cx="1828800" cy="1828800"/>
          </a:xfrm>
          <a:prstGeom prst="ellipse">
            <a:avLst/>
          </a:prstGeom>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r>
              <a:rPr lang="en-US" dirty="0">
                <a:solidFill>
                  <a:schemeClr val="tx1"/>
                </a:solidFill>
              </a:rPr>
              <a:t>Prototype</a:t>
            </a:r>
            <a:endParaRPr lang="en-US" dirty="0">
              <a:solidFill>
                <a:schemeClr val="tx1"/>
              </a:solidFill>
            </a:endParaRPr>
          </a:p>
        </p:txBody>
      </p:sp>
      <p:sp>
        <p:nvSpPr>
          <p:cNvPr id="5" name="TextBox 4"/>
          <p:cNvSpPr txBox="1"/>
          <p:nvPr/>
        </p:nvSpPr>
        <p:spPr>
          <a:xfrm>
            <a:off x="2649865" y="2508115"/>
            <a:ext cx="1219200" cy="369332"/>
          </a:xfrm>
          <a:prstGeom prst="rect">
            <a:avLst/>
          </a:prstGeom>
          <a:noFill/>
        </p:spPr>
        <p:txBody>
          <a:bodyPr wrap="square" rtlCol="0">
            <a:spAutoFit/>
          </a:bodyPr>
          <a:lstStyle/>
          <a:p>
            <a:r>
              <a:rPr lang="en-US" dirty="0" smtClean="0"/>
              <a:t>Developer</a:t>
            </a:r>
          </a:p>
        </p:txBody>
      </p:sp>
      <p:sp>
        <p:nvSpPr>
          <p:cNvPr id="6" name="TextBox 5"/>
          <p:cNvSpPr txBox="1"/>
          <p:nvPr/>
        </p:nvSpPr>
        <p:spPr>
          <a:xfrm>
            <a:off x="6165294" y="2691000"/>
            <a:ext cx="1219200" cy="369332"/>
          </a:xfrm>
          <a:prstGeom prst="rect">
            <a:avLst/>
          </a:prstGeom>
          <a:noFill/>
        </p:spPr>
        <p:txBody>
          <a:bodyPr wrap="square" rtlCol="0">
            <a:spAutoFit/>
          </a:bodyPr>
          <a:lstStyle/>
          <a:p>
            <a:r>
              <a:rPr lang="en-US" dirty="0" smtClean="0"/>
              <a:t>Designer</a:t>
            </a:r>
          </a:p>
        </p:txBody>
      </p:sp>
      <p:sp>
        <p:nvSpPr>
          <p:cNvPr id="7" name="TextBox 6"/>
          <p:cNvSpPr txBox="1"/>
          <p:nvPr/>
        </p:nvSpPr>
        <p:spPr>
          <a:xfrm>
            <a:off x="2040265" y="5067291"/>
            <a:ext cx="1219200" cy="369332"/>
          </a:xfrm>
          <a:prstGeom prst="rect">
            <a:avLst/>
          </a:prstGeom>
          <a:noFill/>
        </p:spPr>
        <p:txBody>
          <a:bodyPr wrap="square" rtlCol="0">
            <a:spAutoFit/>
          </a:bodyPr>
          <a:lstStyle/>
          <a:p>
            <a:r>
              <a:rPr lang="en-US" dirty="0" smtClean="0"/>
              <a:t>End User</a:t>
            </a:r>
          </a:p>
        </p:txBody>
      </p:sp>
      <p:sp>
        <p:nvSpPr>
          <p:cNvPr id="8" name="TextBox 7"/>
          <p:cNvSpPr txBox="1"/>
          <p:nvPr/>
        </p:nvSpPr>
        <p:spPr>
          <a:xfrm>
            <a:off x="4960989" y="5677326"/>
            <a:ext cx="2408609" cy="646331"/>
          </a:xfrm>
          <a:prstGeom prst="rect">
            <a:avLst/>
          </a:prstGeom>
          <a:noFill/>
        </p:spPr>
        <p:txBody>
          <a:bodyPr wrap="square" rtlCol="0">
            <a:spAutoFit/>
          </a:bodyPr>
          <a:lstStyle/>
          <a:p>
            <a:r>
              <a:rPr lang="en-US" dirty="0" smtClean="0"/>
              <a:t>Product Manager &amp; Other Stakeholders</a:t>
            </a:r>
          </a:p>
        </p:txBody>
      </p:sp>
      <p:sp>
        <p:nvSpPr>
          <p:cNvPr id="17" name="Freeform 16"/>
          <p:cNvSpPr/>
          <p:nvPr/>
        </p:nvSpPr>
        <p:spPr>
          <a:xfrm rot="21421225">
            <a:off x="2924202" y="5442885"/>
            <a:ext cx="1166367" cy="168249"/>
          </a:xfrm>
          <a:custGeom>
            <a:avLst/>
            <a:gdLst>
              <a:gd name="connsiteX0" fmla="*/ 0 w 3132306"/>
              <a:gd name="connsiteY0" fmla="*/ 29183 h 418378"/>
              <a:gd name="connsiteX1" fmla="*/ 1536970 w 3132306"/>
              <a:gd name="connsiteY1" fmla="*/ 418290 h 418378"/>
              <a:gd name="connsiteX2" fmla="*/ 3132306 w 3132306"/>
              <a:gd name="connsiteY2" fmla="*/ 0 h 418378"/>
            </a:gdLst>
            <a:ahLst/>
            <a:cxnLst>
              <a:cxn ang="0">
                <a:pos x="connsiteX0" y="connsiteY0"/>
              </a:cxn>
              <a:cxn ang="0">
                <a:pos x="connsiteX1" y="connsiteY1"/>
              </a:cxn>
              <a:cxn ang="0">
                <a:pos x="connsiteX2" y="connsiteY2"/>
              </a:cxn>
            </a:cxnLst>
            <a:rect l="l" t="t" r="r" b="b"/>
            <a:pathLst>
              <a:path w="3132306" h="418378">
                <a:moveTo>
                  <a:pt x="0" y="29183"/>
                </a:moveTo>
                <a:cubicBezTo>
                  <a:pt x="507459" y="226168"/>
                  <a:pt x="1014919" y="423154"/>
                  <a:pt x="1536970" y="418290"/>
                </a:cubicBezTo>
                <a:cubicBezTo>
                  <a:pt x="2059021" y="413426"/>
                  <a:pt x="3132306" y="0"/>
                  <a:pt x="3132306" y="0"/>
                </a:cubicBezTo>
              </a:path>
            </a:pathLst>
          </a:custGeom>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solidFill>
                <a:schemeClr val="tx1"/>
              </a:solidFill>
            </a:endParaRPr>
          </a:p>
        </p:txBody>
      </p:sp>
      <p:sp>
        <p:nvSpPr>
          <p:cNvPr id="18" name="Freeform 17"/>
          <p:cNvSpPr/>
          <p:nvPr/>
        </p:nvSpPr>
        <p:spPr>
          <a:xfrm rot="14791971">
            <a:off x="5225429" y="5024753"/>
            <a:ext cx="1166367" cy="168249"/>
          </a:xfrm>
          <a:custGeom>
            <a:avLst/>
            <a:gdLst>
              <a:gd name="connsiteX0" fmla="*/ 0 w 3132306"/>
              <a:gd name="connsiteY0" fmla="*/ 29183 h 418378"/>
              <a:gd name="connsiteX1" fmla="*/ 1536970 w 3132306"/>
              <a:gd name="connsiteY1" fmla="*/ 418290 h 418378"/>
              <a:gd name="connsiteX2" fmla="*/ 3132306 w 3132306"/>
              <a:gd name="connsiteY2" fmla="*/ 0 h 418378"/>
            </a:gdLst>
            <a:ahLst/>
            <a:cxnLst>
              <a:cxn ang="0">
                <a:pos x="connsiteX0" y="connsiteY0"/>
              </a:cxn>
              <a:cxn ang="0">
                <a:pos x="connsiteX1" y="connsiteY1"/>
              </a:cxn>
              <a:cxn ang="0">
                <a:pos x="connsiteX2" y="connsiteY2"/>
              </a:cxn>
            </a:cxnLst>
            <a:rect l="l" t="t" r="r" b="b"/>
            <a:pathLst>
              <a:path w="3132306" h="418378">
                <a:moveTo>
                  <a:pt x="0" y="29183"/>
                </a:moveTo>
                <a:cubicBezTo>
                  <a:pt x="507459" y="226168"/>
                  <a:pt x="1014919" y="423154"/>
                  <a:pt x="1536970" y="418290"/>
                </a:cubicBezTo>
                <a:cubicBezTo>
                  <a:pt x="2059021" y="413426"/>
                  <a:pt x="3132306" y="0"/>
                  <a:pt x="3132306" y="0"/>
                </a:cubicBezTo>
              </a:path>
            </a:pathLst>
          </a:custGeom>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0" name="Freeform 19"/>
          <p:cNvSpPr/>
          <p:nvPr/>
        </p:nvSpPr>
        <p:spPr>
          <a:xfrm rot="8889553">
            <a:off x="4995029" y="3051673"/>
            <a:ext cx="1166367" cy="168249"/>
          </a:xfrm>
          <a:custGeom>
            <a:avLst/>
            <a:gdLst>
              <a:gd name="connsiteX0" fmla="*/ 0 w 3132306"/>
              <a:gd name="connsiteY0" fmla="*/ 29183 h 418378"/>
              <a:gd name="connsiteX1" fmla="*/ 1536970 w 3132306"/>
              <a:gd name="connsiteY1" fmla="*/ 418290 h 418378"/>
              <a:gd name="connsiteX2" fmla="*/ 3132306 w 3132306"/>
              <a:gd name="connsiteY2" fmla="*/ 0 h 418378"/>
            </a:gdLst>
            <a:ahLst/>
            <a:cxnLst>
              <a:cxn ang="0">
                <a:pos x="connsiteX0" y="connsiteY0"/>
              </a:cxn>
              <a:cxn ang="0">
                <a:pos x="connsiteX1" y="connsiteY1"/>
              </a:cxn>
              <a:cxn ang="0">
                <a:pos x="connsiteX2" y="connsiteY2"/>
              </a:cxn>
            </a:cxnLst>
            <a:rect l="l" t="t" r="r" b="b"/>
            <a:pathLst>
              <a:path w="3132306" h="418378">
                <a:moveTo>
                  <a:pt x="0" y="29183"/>
                </a:moveTo>
                <a:cubicBezTo>
                  <a:pt x="507459" y="226168"/>
                  <a:pt x="1014919" y="423154"/>
                  <a:pt x="1536970" y="418290"/>
                </a:cubicBezTo>
                <a:cubicBezTo>
                  <a:pt x="2059021" y="413426"/>
                  <a:pt x="3132306" y="0"/>
                  <a:pt x="3132306" y="0"/>
                </a:cubicBezTo>
              </a:path>
            </a:pathLst>
          </a:custGeom>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solidFill>
                <a:schemeClr val="tx1"/>
              </a:solidFill>
            </a:endParaRPr>
          </a:p>
        </p:txBody>
      </p:sp>
      <p:sp>
        <p:nvSpPr>
          <p:cNvPr id="21" name="Freeform 20"/>
          <p:cNvSpPr/>
          <p:nvPr/>
        </p:nvSpPr>
        <p:spPr>
          <a:xfrm rot="4667738">
            <a:off x="2542943" y="3412969"/>
            <a:ext cx="1166367" cy="168249"/>
          </a:xfrm>
          <a:custGeom>
            <a:avLst/>
            <a:gdLst>
              <a:gd name="connsiteX0" fmla="*/ 0 w 3132306"/>
              <a:gd name="connsiteY0" fmla="*/ 29183 h 418378"/>
              <a:gd name="connsiteX1" fmla="*/ 1536970 w 3132306"/>
              <a:gd name="connsiteY1" fmla="*/ 418290 h 418378"/>
              <a:gd name="connsiteX2" fmla="*/ 3132306 w 3132306"/>
              <a:gd name="connsiteY2" fmla="*/ 0 h 418378"/>
            </a:gdLst>
            <a:ahLst/>
            <a:cxnLst>
              <a:cxn ang="0">
                <a:pos x="connsiteX0" y="connsiteY0"/>
              </a:cxn>
              <a:cxn ang="0">
                <a:pos x="connsiteX1" y="connsiteY1"/>
              </a:cxn>
              <a:cxn ang="0">
                <a:pos x="connsiteX2" y="connsiteY2"/>
              </a:cxn>
            </a:cxnLst>
            <a:rect l="l" t="t" r="r" b="b"/>
            <a:pathLst>
              <a:path w="3132306" h="418378">
                <a:moveTo>
                  <a:pt x="0" y="29183"/>
                </a:moveTo>
                <a:cubicBezTo>
                  <a:pt x="507459" y="226168"/>
                  <a:pt x="1014919" y="423154"/>
                  <a:pt x="1536970" y="418290"/>
                </a:cubicBezTo>
                <a:cubicBezTo>
                  <a:pt x="2059021" y="413426"/>
                  <a:pt x="3132306" y="0"/>
                  <a:pt x="3132306" y="0"/>
                </a:cubicBezTo>
              </a:path>
            </a:pathLst>
          </a:custGeom>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2" name="Right Arrow 21"/>
          <p:cNvSpPr/>
          <p:nvPr/>
        </p:nvSpPr>
        <p:spPr>
          <a:xfrm rot="15300000">
            <a:off x="5128964" y="3965716"/>
            <a:ext cx="342900" cy="238328"/>
          </a:xfrm>
          <a:prstGeom prst="rightArrow">
            <a:avLst>
              <a:gd name="adj1" fmla="val 39175"/>
              <a:gd name="adj2" fmla="val 1438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0351866">
            <a:off x="4198078" y="3280015"/>
            <a:ext cx="342900" cy="238328"/>
          </a:xfrm>
          <a:prstGeom prst="rightArrow">
            <a:avLst>
              <a:gd name="adj1" fmla="val 39175"/>
              <a:gd name="adj2" fmla="val 1438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4237111">
            <a:off x="3407808" y="4524392"/>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5" name="Right Arrow 24"/>
          <p:cNvSpPr/>
          <p:nvPr/>
        </p:nvSpPr>
        <p:spPr>
          <a:xfrm rot="20899703">
            <a:off x="4440163" y="5099511"/>
            <a:ext cx="342900" cy="238328"/>
          </a:xfrm>
          <a:prstGeom prst="rightArrow">
            <a:avLst>
              <a:gd name="adj1" fmla="val 39175"/>
              <a:gd name="adj2" fmla="val 1438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755999" y="4429949"/>
            <a:ext cx="1511192" cy="461665"/>
          </a:xfrm>
          <a:prstGeom prst="rect">
            <a:avLst/>
          </a:prstGeom>
          <a:noFill/>
        </p:spPr>
        <p:txBody>
          <a:bodyPr wrap="square" rtlCol="0">
            <a:spAutoFit/>
          </a:bodyPr>
          <a:lstStyle/>
          <a:p>
            <a:r>
              <a:rPr lang="en-US" sz="1200" dirty="0" smtClean="0">
                <a:solidFill>
                  <a:srgbClr val="00B0F0"/>
                </a:solidFill>
              </a:rPr>
              <a:t>Clarified requirements</a:t>
            </a:r>
            <a:endParaRPr lang="en-US" sz="1200" dirty="0">
              <a:solidFill>
                <a:srgbClr val="00B0F0"/>
              </a:solidFill>
            </a:endParaRPr>
          </a:p>
        </p:txBody>
      </p:sp>
      <p:sp>
        <p:nvSpPr>
          <p:cNvPr id="27" name="TextBox 26"/>
          <p:cNvSpPr txBox="1"/>
          <p:nvPr/>
        </p:nvSpPr>
        <p:spPr>
          <a:xfrm>
            <a:off x="4831889" y="2745166"/>
            <a:ext cx="924110" cy="461665"/>
          </a:xfrm>
          <a:prstGeom prst="rect">
            <a:avLst/>
          </a:prstGeom>
          <a:noFill/>
        </p:spPr>
        <p:txBody>
          <a:bodyPr wrap="square" rtlCol="0">
            <a:spAutoFit/>
          </a:bodyPr>
          <a:lstStyle/>
          <a:p>
            <a:r>
              <a:rPr lang="en-US" sz="1200" dirty="0" smtClean="0">
                <a:solidFill>
                  <a:srgbClr val="00B0F0"/>
                </a:solidFill>
              </a:rPr>
              <a:t>Updated design</a:t>
            </a:r>
            <a:endParaRPr lang="en-US" sz="1200" dirty="0">
              <a:solidFill>
                <a:srgbClr val="00B0F0"/>
              </a:solidFill>
            </a:endParaRPr>
          </a:p>
        </p:txBody>
      </p:sp>
      <p:sp>
        <p:nvSpPr>
          <p:cNvPr id="28" name="TextBox 27"/>
          <p:cNvSpPr txBox="1"/>
          <p:nvPr/>
        </p:nvSpPr>
        <p:spPr>
          <a:xfrm>
            <a:off x="2261052" y="3258739"/>
            <a:ext cx="998413" cy="461665"/>
          </a:xfrm>
          <a:prstGeom prst="rect">
            <a:avLst/>
          </a:prstGeom>
          <a:noFill/>
        </p:spPr>
        <p:txBody>
          <a:bodyPr wrap="square" rtlCol="0">
            <a:spAutoFit/>
          </a:bodyPr>
          <a:lstStyle/>
          <a:p>
            <a:r>
              <a:rPr lang="en-US" sz="1200" dirty="0" smtClean="0">
                <a:solidFill>
                  <a:srgbClr val="00B0F0"/>
                </a:solidFill>
              </a:rPr>
              <a:t>Updated prototype</a:t>
            </a:r>
            <a:endParaRPr lang="en-US" sz="1200" dirty="0">
              <a:solidFill>
                <a:srgbClr val="00B0F0"/>
              </a:solidFill>
            </a:endParaRPr>
          </a:p>
        </p:txBody>
      </p:sp>
      <p:sp>
        <p:nvSpPr>
          <p:cNvPr id="29" name="TextBox 28"/>
          <p:cNvSpPr txBox="1"/>
          <p:nvPr/>
        </p:nvSpPr>
        <p:spPr>
          <a:xfrm>
            <a:off x="3309631" y="5641335"/>
            <a:ext cx="874411" cy="276999"/>
          </a:xfrm>
          <a:prstGeom prst="rect">
            <a:avLst/>
          </a:prstGeom>
          <a:noFill/>
        </p:spPr>
        <p:txBody>
          <a:bodyPr wrap="square" rtlCol="0">
            <a:spAutoFit/>
          </a:bodyPr>
          <a:lstStyle/>
          <a:p>
            <a:r>
              <a:rPr lang="en-US" sz="1200" dirty="0" smtClean="0">
                <a:solidFill>
                  <a:srgbClr val="00B0F0"/>
                </a:solidFill>
              </a:rPr>
              <a:t>Feedback</a:t>
            </a:r>
            <a:endParaRPr lang="en-US" sz="1200" dirty="0">
              <a:solidFill>
                <a:srgbClr val="00B0F0"/>
              </a:solidFill>
            </a:endParaRPr>
          </a:p>
        </p:txBody>
      </p:sp>
      <p:sp>
        <p:nvSpPr>
          <p:cNvPr id="30" name="Cloud 29"/>
          <p:cNvSpPr/>
          <p:nvPr/>
        </p:nvSpPr>
        <p:spPr>
          <a:xfrm>
            <a:off x="6778137" y="2061937"/>
            <a:ext cx="1549731" cy="694730"/>
          </a:xfrm>
          <a:prstGeom prst="cloud">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2">
                    <a:lumMod val="60000"/>
                    <a:lumOff val="40000"/>
                  </a:schemeClr>
                </a:solidFill>
              </a:rPr>
              <a:t>Exp2</a:t>
            </a:r>
            <a:endParaRPr lang="en-US" dirty="0">
              <a:solidFill>
                <a:schemeClr val="tx2">
                  <a:lumMod val="60000"/>
                  <a:lumOff val="40000"/>
                </a:schemeClr>
              </a:solidFill>
            </a:endParaRPr>
          </a:p>
        </p:txBody>
      </p:sp>
      <p:sp>
        <p:nvSpPr>
          <p:cNvPr id="31" name="Cloud 30"/>
          <p:cNvSpPr/>
          <p:nvPr/>
        </p:nvSpPr>
        <p:spPr>
          <a:xfrm>
            <a:off x="2673311" y="1752600"/>
            <a:ext cx="1549731" cy="694730"/>
          </a:xfrm>
          <a:prstGeom prst="cloud">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2">
                    <a:lumMod val="60000"/>
                    <a:lumOff val="40000"/>
                  </a:schemeClr>
                </a:solidFill>
              </a:rPr>
              <a:t>Exp3</a:t>
            </a:r>
            <a:endParaRPr lang="en-US" dirty="0">
              <a:solidFill>
                <a:schemeClr val="tx2">
                  <a:lumMod val="60000"/>
                  <a:lumOff val="40000"/>
                </a:schemeClr>
              </a:solidFill>
            </a:endParaRPr>
          </a:p>
        </p:txBody>
      </p:sp>
      <p:sp>
        <p:nvSpPr>
          <p:cNvPr id="32" name="Cloud 31"/>
          <p:cNvSpPr/>
          <p:nvPr/>
        </p:nvSpPr>
        <p:spPr>
          <a:xfrm>
            <a:off x="990600" y="4410670"/>
            <a:ext cx="1549731" cy="694730"/>
          </a:xfrm>
          <a:prstGeom prst="cloud">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2">
                    <a:lumMod val="60000"/>
                    <a:lumOff val="40000"/>
                  </a:schemeClr>
                </a:solidFill>
              </a:rPr>
              <a:t>Exp4</a:t>
            </a:r>
            <a:endParaRPr lang="en-US" dirty="0">
              <a:solidFill>
                <a:schemeClr val="tx2">
                  <a:lumMod val="60000"/>
                  <a:lumOff val="40000"/>
                </a:schemeClr>
              </a:solidFill>
            </a:endParaRPr>
          </a:p>
        </p:txBody>
      </p:sp>
      <p:sp>
        <p:nvSpPr>
          <p:cNvPr id="33" name="Cloud 32"/>
          <p:cNvSpPr/>
          <p:nvPr/>
        </p:nvSpPr>
        <p:spPr>
          <a:xfrm>
            <a:off x="7010400" y="5329961"/>
            <a:ext cx="1549731" cy="694730"/>
          </a:xfrm>
          <a:prstGeom prst="cloud">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2">
                    <a:lumMod val="60000"/>
                    <a:lumOff val="40000"/>
                  </a:schemeClr>
                </a:solidFill>
              </a:rPr>
              <a:t>Exp1</a:t>
            </a:r>
            <a:endParaRPr lang="en-US" dirty="0">
              <a:solidFill>
                <a:schemeClr val="tx2">
                  <a:lumMod val="60000"/>
                  <a:lumOff val="40000"/>
                </a:schemeClr>
              </a:solidFill>
            </a:endParaRPr>
          </a:p>
        </p:txBody>
      </p:sp>
    </p:spTree>
    <p:extLst>
      <p:ext uri="{BB962C8B-B14F-4D97-AF65-F5344CB8AC3E}">
        <p14:creationId xmlns:p14="http://schemas.microsoft.com/office/powerpoint/2010/main" val="518898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a:t>
            </a:r>
            <a:endParaRPr lang="en-US" dirty="0"/>
          </a:p>
        </p:txBody>
      </p:sp>
      <p:sp>
        <p:nvSpPr>
          <p:cNvPr id="9" name="Footer Placeholder 8"/>
          <p:cNvSpPr>
            <a:spLocks noGrp="1"/>
          </p:cNvSpPr>
          <p:nvPr>
            <p:ph type="ftr" sz="quarter" idx="11"/>
          </p:nvPr>
        </p:nvSpPr>
        <p:spPr/>
        <p:txBody>
          <a:bodyPr/>
          <a:lstStyle/>
          <a:p>
            <a:r>
              <a:rPr lang="en-US" smtClean="0"/>
              <a:t>Copyright 2016 Bloomberg L.P. All rights reserved</a:t>
            </a:r>
            <a:endParaRPr lang="en-US"/>
          </a:p>
        </p:txBody>
      </p:sp>
      <p:grpSp>
        <p:nvGrpSpPr>
          <p:cNvPr id="3" name="Group 2"/>
          <p:cNvGrpSpPr/>
          <p:nvPr/>
        </p:nvGrpSpPr>
        <p:grpSpPr>
          <a:xfrm>
            <a:off x="3415786" y="2170683"/>
            <a:ext cx="1193082" cy="1252959"/>
            <a:chOff x="3460094" y="2822815"/>
            <a:chExt cx="1959484" cy="2057824"/>
          </a:xfrm>
        </p:grpSpPr>
        <p:sp>
          <p:nvSpPr>
            <p:cNvPr id="4" name="Oval 3"/>
            <p:cNvSpPr/>
            <p:nvPr/>
          </p:nvSpPr>
          <p:spPr>
            <a:xfrm>
              <a:off x="3505200" y="2941979"/>
              <a:ext cx="1828800" cy="1828800"/>
            </a:xfrm>
            <a:prstGeom prst="ellipse">
              <a:avLst/>
            </a:prstGeom>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r>
                <a:rPr lang="en-US" sz="1100" dirty="0">
                  <a:solidFill>
                    <a:schemeClr val="tx1"/>
                  </a:solidFill>
                </a:rPr>
                <a:t>Log in</a:t>
              </a:r>
            </a:p>
            <a:p>
              <a:pPr algn="ctr"/>
              <a:r>
                <a:rPr lang="en-US" sz="1100" dirty="0">
                  <a:solidFill>
                    <a:schemeClr val="tx1"/>
                  </a:solidFill>
                </a:rPr>
                <a:t>Prototype</a:t>
              </a:r>
              <a:endParaRPr lang="en-US" sz="1100" dirty="0">
                <a:solidFill>
                  <a:schemeClr val="tx1"/>
                </a:solidFill>
              </a:endParaRPr>
            </a:p>
          </p:txBody>
        </p:sp>
        <p:sp>
          <p:nvSpPr>
            <p:cNvPr id="22" name="Right Arrow 21"/>
            <p:cNvSpPr/>
            <p:nvPr/>
          </p:nvSpPr>
          <p:spPr>
            <a:xfrm rot="15300000">
              <a:off x="5128964" y="3508516"/>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23" name="Right Arrow 22"/>
            <p:cNvSpPr/>
            <p:nvPr/>
          </p:nvSpPr>
          <p:spPr>
            <a:xfrm rot="10351866">
              <a:off x="4198078" y="2822815"/>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24" name="Right Arrow 23"/>
            <p:cNvSpPr/>
            <p:nvPr/>
          </p:nvSpPr>
          <p:spPr>
            <a:xfrm rot="4237111">
              <a:off x="3407808" y="4067192"/>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25" name="Right Arrow 24"/>
            <p:cNvSpPr/>
            <p:nvPr/>
          </p:nvSpPr>
          <p:spPr>
            <a:xfrm rot="20899703">
              <a:off x="4440163" y="4642311"/>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grpSp>
      <p:grpSp>
        <p:nvGrpSpPr>
          <p:cNvPr id="30" name="Group 29"/>
          <p:cNvGrpSpPr/>
          <p:nvPr/>
        </p:nvGrpSpPr>
        <p:grpSpPr>
          <a:xfrm>
            <a:off x="3378918" y="4114800"/>
            <a:ext cx="1193082" cy="1252959"/>
            <a:chOff x="3460094" y="2822815"/>
            <a:chExt cx="1959484" cy="2057824"/>
          </a:xfrm>
        </p:grpSpPr>
        <p:sp>
          <p:nvSpPr>
            <p:cNvPr id="31" name="Oval 30"/>
            <p:cNvSpPr/>
            <p:nvPr/>
          </p:nvSpPr>
          <p:spPr>
            <a:xfrm>
              <a:off x="3505200" y="2941979"/>
              <a:ext cx="1828800" cy="1828800"/>
            </a:xfrm>
            <a:prstGeom prst="ellipse">
              <a:avLst/>
            </a:prstGeom>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r>
                <a:rPr lang="en-US" sz="1100" dirty="0">
                  <a:solidFill>
                    <a:schemeClr val="tx1"/>
                  </a:solidFill>
                </a:rPr>
                <a:t>Shopping Cart</a:t>
              </a:r>
            </a:p>
            <a:p>
              <a:pPr algn="ctr"/>
              <a:r>
                <a:rPr lang="en-US" sz="1100" dirty="0">
                  <a:solidFill>
                    <a:schemeClr val="tx1"/>
                  </a:solidFill>
                </a:rPr>
                <a:t>Prototype</a:t>
              </a:r>
              <a:endParaRPr lang="en-US" sz="1100" dirty="0">
                <a:solidFill>
                  <a:schemeClr val="tx1"/>
                </a:solidFill>
              </a:endParaRPr>
            </a:p>
          </p:txBody>
        </p:sp>
        <p:sp>
          <p:nvSpPr>
            <p:cNvPr id="32" name="Right Arrow 31"/>
            <p:cNvSpPr/>
            <p:nvPr/>
          </p:nvSpPr>
          <p:spPr>
            <a:xfrm rot="15300000">
              <a:off x="5128964" y="3508516"/>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33" name="Right Arrow 32"/>
            <p:cNvSpPr/>
            <p:nvPr/>
          </p:nvSpPr>
          <p:spPr>
            <a:xfrm rot="10351866">
              <a:off x="4198078" y="2822815"/>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34" name="Right Arrow 33"/>
            <p:cNvSpPr/>
            <p:nvPr/>
          </p:nvSpPr>
          <p:spPr>
            <a:xfrm rot="4237111">
              <a:off x="3407808" y="4067192"/>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35" name="Right Arrow 34"/>
            <p:cNvSpPr/>
            <p:nvPr/>
          </p:nvSpPr>
          <p:spPr>
            <a:xfrm rot="20899703">
              <a:off x="4440163" y="4642311"/>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grpSp>
      <p:grpSp>
        <p:nvGrpSpPr>
          <p:cNvPr id="36" name="Group 35"/>
          <p:cNvGrpSpPr/>
          <p:nvPr/>
        </p:nvGrpSpPr>
        <p:grpSpPr>
          <a:xfrm>
            <a:off x="2286000" y="3120757"/>
            <a:ext cx="1193082" cy="1252959"/>
            <a:chOff x="3460094" y="2822815"/>
            <a:chExt cx="1959484" cy="2057824"/>
          </a:xfrm>
        </p:grpSpPr>
        <p:sp>
          <p:nvSpPr>
            <p:cNvPr id="37" name="Oval 36"/>
            <p:cNvSpPr/>
            <p:nvPr/>
          </p:nvSpPr>
          <p:spPr>
            <a:xfrm>
              <a:off x="3505200" y="2941979"/>
              <a:ext cx="1828800" cy="1828800"/>
            </a:xfrm>
            <a:prstGeom prst="ellipse">
              <a:avLst/>
            </a:prstGeom>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r>
                <a:rPr lang="en-US" sz="1100" dirty="0">
                  <a:solidFill>
                    <a:schemeClr val="tx1"/>
                  </a:solidFill>
                </a:rPr>
                <a:t>Sign up</a:t>
              </a:r>
            </a:p>
            <a:p>
              <a:pPr algn="ctr"/>
              <a:r>
                <a:rPr lang="en-US" sz="1100" dirty="0">
                  <a:solidFill>
                    <a:schemeClr val="tx1"/>
                  </a:solidFill>
                </a:rPr>
                <a:t>Prototype</a:t>
              </a:r>
              <a:endParaRPr lang="en-US" sz="1100" dirty="0">
                <a:solidFill>
                  <a:schemeClr val="tx1"/>
                </a:solidFill>
              </a:endParaRPr>
            </a:p>
          </p:txBody>
        </p:sp>
        <p:sp>
          <p:nvSpPr>
            <p:cNvPr id="38" name="Right Arrow 37"/>
            <p:cNvSpPr/>
            <p:nvPr/>
          </p:nvSpPr>
          <p:spPr>
            <a:xfrm rot="15300000">
              <a:off x="5128964" y="3508516"/>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39" name="Right Arrow 38"/>
            <p:cNvSpPr/>
            <p:nvPr/>
          </p:nvSpPr>
          <p:spPr>
            <a:xfrm rot="10351866">
              <a:off x="4198078" y="2822815"/>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40" name="Right Arrow 39"/>
            <p:cNvSpPr/>
            <p:nvPr/>
          </p:nvSpPr>
          <p:spPr>
            <a:xfrm rot="4237111">
              <a:off x="3407808" y="4067192"/>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41" name="Right Arrow 40"/>
            <p:cNvSpPr/>
            <p:nvPr/>
          </p:nvSpPr>
          <p:spPr>
            <a:xfrm rot="20899703">
              <a:off x="4440163" y="4642311"/>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grpSp>
      <p:grpSp>
        <p:nvGrpSpPr>
          <p:cNvPr id="42" name="Group 41"/>
          <p:cNvGrpSpPr/>
          <p:nvPr/>
        </p:nvGrpSpPr>
        <p:grpSpPr>
          <a:xfrm>
            <a:off x="4495800" y="3120757"/>
            <a:ext cx="1193082" cy="1252959"/>
            <a:chOff x="3460094" y="2822815"/>
            <a:chExt cx="1959484" cy="2057824"/>
          </a:xfrm>
        </p:grpSpPr>
        <p:sp>
          <p:nvSpPr>
            <p:cNvPr id="43" name="Oval 42"/>
            <p:cNvSpPr/>
            <p:nvPr/>
          </p:nvSpPr>
          <p:spPr>
            <a:xfrm>
              <a:off x="3505200" y="2941979"/>
              <a:ext cx="1828800" cy="1828800"/>
            </a:xfrm>
            <a:prstGeom prst="ellipse">
              <a:avLst/>
            </a:prstGeom>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r>
                <a:rPr lang="en-US" sz="1100" dirty="0">
                  <a:solidFill>
                    <a:schemeClr val="tx1"/>
                  </a:solidFill>
                </a:rPr>
                <a:t>Dash-board</a:t>
              </a:r>
            </a:p>
            <a:p>
              <a:pPr algn="ctr"/>
              <a:r>
                <a:rPr lang="en-US" sz="1100" dirty="0">
                  <a:solidFill>
                    <a:schemeClr val="tx1"/>
                  </a:solidFill>
                </a:rPr>
                <a:t>Prototype</a:t>
              </a:r>
              <a:endParaRPr lang="en-US" sz="1100" dirty="0">
                <a:solidFill>
                  <a:schemeClr val="tx1"/>
                </a:solidFill>
              </a:endParaRPr>
            </a:p>
          </p:txBody>
        </p:sp>
        <p:sp>
          <p:nvSpPr>
            <p:cNvPr id="44" name="Right Arrow 43"/>
            <p:cNvSpPr/>
            <p:nvPr/>
          </p:nvSpPr>
          <p:spPr>
            <a:xfrm rot="15300000">
              <a:off x="5128964" y="3508516"/>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45" name="Right Arrow 44"/>
            <p:cNvSpPr/>
            <p:nvPr/>
          </p:nvSpPr>
          <p:spPr>
            <a:xfrm rot="10351866">
              <a:off x="4198078" y="2822815"/>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46" name="Right Arrow 45"/>
            <p:cNvSpPr/>
            <p:nvPr/>
          </p:nvSpPr>
          <p:spPr>
            <a:xfrm rot="4237111">
              <a:off x="3407808" y="4067192"/>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47" name="Right Arrow 46"/>
            <p:cNvSpPr/>
            <p:nvPr/>
          </p:nvSpPr>
          <p:spPr>
            <a:xfrm rot="20899703">
              <a:off x="4440163" y="4642311"/>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grpSp>
      <p:sp>
        <p:nvSpPr>
          <p:cNvPr id="48" name="TextBox 47"/>
          <p:cNvSpPr txBox="1"/>
          <p:nvPr/>
        </p:nvSpPr>
        <p:spPr>
          <a:xfrm>
            <a:off x="1852043" y="2171800"/>
            <a:ext cx="1219200" cy="369332"/>
          </a:xfrm>
          <a:prstGeom prst="rect">
            <a:avLst/>
          </a:prstGeom>
          <a:noFill/>
        </p:spPr>
        <p:txBody>
          <a:bodyPr wrap="square" rtlCol="0">
            <a:spAutoFit/>
          </a:bodyPr>
          <a:lstStyle/>
          <a:p>
            <a:r>
              <a:rPr lang="en-US" dirty="0" smtClean="0"/>
              <a:t>Developer</a:t>
            </a:r>
          </a:p>
        </p:txBody>
      </p:sp>
      <p:sp>
        <p:nvSpPr>
          <p:cNvPr id="49" name="TextBox 48"/>
          <p:cNvSpPr txBox="1"/>
          <p:nvPr/>
        </p:nvSpPr>
        <p:spPr>
          <a:xfrm>
            <a:off x="5283360" y="2354685"/>
            <a:ext cx="1219200" cy="369332"/>
          </a:xfrm>
          <a:prstGeom prst="rect">
            <a:avLst/>
          </a:prstGeom>
          <a:noFill/>
        </p:spPr>
        <p:txBody>
          <a:bodyPr wrap="square" rtlCol="0">
            <a:spAutoFit/>
          </a:bodyPr>
          <a:lstStyle/>
          <a:p>
            <a:r>
              <a:rPr lang="en-US" dirty="0" smtClean="0"/>
              <a:t>Designer</a:t>
            </a:r>
          </a:p>
        </p:txBody>
      </p:sp>
      <p:sp>
        <p:nvSpPr>
          <p:cNvPr id="50" name="TextBox 49"/>
          <p:cNvSpPr txBox="1"/>
          <p:nvPr/>
        </p:nvSpPr>
        <p:spPr>
          <a:xfrm>
            <a:off x="1600016" y="4915153"/>
            <a:ext cx="1219200" cy="369332"/>
          </a:xfrm>
          <a:prstGeom prst="rect">
            <a:avLst/>
          </a:prstGeom>
          <a:noFill/>
        </p:spPr>
        <p:txBody>
          <a:bodyPr wrap="square" rtlCol="0">
            <a:spAutoFit/>
          </a:bodyPr>
          <a:lstStyle/>
          <a:p>
            <a:r>
              <a:rPr lang="en-US" dirty="0" smtClean="0"/>
              <a:t>End User</a:t>
            </a:r>
          </a:p>
        </p:txBody>
      </p:sp>
      <p:sp>
        <p:nvSpPr>
          <p:cNvPr id="51" name="TextBox 50"/>
          <p:cNvSpPr txBox="1"/>
          <p:nvPr/>
        </p:nvSpPr>
        <p:spPr>
          <a:xfrm>
            <a:off x="5049531" y="4702868"/>
            <a:ext cx="2575469" cy="646331"/>
          </a:xfrm>
          <a:prstGeom prst="rect">
            <a:avLst/>
          </a:prstGeom>
          <a:noFill/>
        </p:spPr>
        <p:txBody>
          <a:bodyPr wrap="square" rtlCol="0">
            <a:spAutoFit/>
          </a:bodyPr>
          <a:lstStyle/>
          <a:p>
            <a:r>
              <a:rPr lang="en-US" dirty="0" smtClean="0"/>
              <a:t>Product Manager &amp; Other </a:t>
            </a:r>
            <a:r>
              <a:rPr lang="en-US" dirty="0" smtClean="0"/>
              <a:t>Stakeholders</a:t>
            </a:r>
            <a:endParaRPr lang="en-US" dirty="0" smtClean="0"/>
          </a:p>
        </p:txBody>
      </p:sp>
    </p:spTree>
    <p:extLst>
      <p:ext uri="{BB962C8B-B14F-4D97-AF65-F5344CB8AC3E}">
        <p14:creationId xmlns:p14="http://schemas.microsoft.com/office/powerpoint/2010/main" val="336803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Prototype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8017" y="1774825"/>
            <a:ext cx="6167966" cy="4625975"/>
          </a:xfrm>
        </p:spPr>
      </p:pic>
      <p:sp>
        <p:nvSpPr>
          <p:cNvPr id="3" name="Footer Placeholder 2"/>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1184504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Prototypes</a:t>
            </a:r>
            <a:endParaRPr lang="en-US" dirty="0"/>
          </a:p>
        </p:txBody>
      </p:sp>
      <p:sp>
        <p:nvSpPr>
          <p:cNvPr id="3" name="Content Placeholder 2"/>
          <p:cNvSpPr>
            <a:spLocks noGrp="1"/>
          </p:cNvSpPr>
          <p:nvPr>
            <p:ph idx="1"/>
          </p:nvPr>
        </p:nvSpPr>
        <p:spPr/>
        <p:txBody>
          <a:bodyPr>
            <a:normAutofit/>
          </a:bodyPr>
          <a:lstStyle/>
          <a:p>
            <a:r>
              <a:rPr lang="en-US" sz="2400" dirty="0" smtClean="0"/>
              <a:t>Microsoft PowerPoint: a storyboard to illustrate a series of user-system interaction (use case). </a:t>
            </a:r>
          </a:p>
          <a:p>
            <a:pPr marL="118872" indent="0">
              <a:buNone/>
            </a:pPr>
            <a:endParaRPr lang="en-US" sz="2400" dirty="0" smtClean="0"/>
          </a:p>
          <a:p>
            <a:r>
              <a:rPr lang="en-US" sz="2400" dirty="0" smtClean="0"/>
              <a:t>Interactive: a minimal running program that provides the UI interactions to the user. </a:t>
            </a:r>
          </a:p>
          <a:p>
            <a:pPr lvl="1"/>
            <a:r>
              <a:rPr lang="en-US" sz="2000" dirty="0">
                <a:hlinkClick r:id="rId3"/>
              </a:rPr>
              <a:t>http://</a:t>
            </a:r>
            <a:r>
              <a:rPr lang="en-US" sz="2000" dirty="0" smtClean="0">
                <a:hlinkClick r:id="rId3"/>
              </a:rPr>
              <a:t>plnkr.co/edit/9s3RAnFEE2r8PWeCQmLO?p=preview</a:t>
            </a:r>
            <a:endParaRPr lang="en-US" sz="2000" dirty="0" smtClean="0"/>
          </a:p>
          <a:p>
            <a:endParaRPr lang="en-US" sz="2400" dirty="0" smtClean="0"/>
          </a:p>
          <a:p>
            <a:r>
              <a:rPr lang="en-US" sz="2400" dirty="0" smtClean="0"/>
              <a:t>When building a prototype</a:t>
            </a:r>
            <a:endParaRPr lang="en-US" sz="2400" dirty="0"/>
          </a:p>
          <a:p>
            <a:pPr lvl="1"/>
            <a:r>
              <a:rPr lang="en-US" sz="2000" dirty="0" smtClean="0"/>
              <a:t>Keep it fast</a:t>
            </a:r>
          </a:p>
          <a:p>
            <a:pPr lvl="1"/>
            <a:r>
              <a:rPr lang="en-US" sz="2000" dirty="0" smtClean="0"/>
              <a:t>Keep it small</a:t>
            </a:r>
          </a:p>
          <a:p>
            <a:pPr lvl="1"/>
            <a:r>
              <a:rPr lang="en-US" sz="2000" dirty="0" smtClean="0"/>
              <a:t>Keep it “ugly”</a:t>
            </a:r>
          </a:p>
          <a:p>
            <a:endParaRPr lang="en-US" sz="2400" dirty="0"/>
          </a:p>
          <a:p>
            <a:endParaRPr lang="en-US" sz="2400"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1074849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--&gt; </a:t>
            </a:r>
            <a:r>
              <a:rPr lang="en-US" dirty="0" smtClean="0">
                <a:sym typeface="Wingdings" panose="05000000000000000000" pitchFamily="2" charset="2"/>
              </a:rPr>
              <a:t>Product?</a:t>
            </a:r>
            <a:endParaRPr lang="en-US" dirty="0"/>
          </a:p>
        </p:txBody>
      </p:sp>
      <p:sp>
        <p:nvSpPr>
          <p:cNvPr id="3" name="Content Placeholder 2"/>
          <p:cNvSpPr>
            <a:spLocks noGrp="1"/>
          </p:cNvSpPr>
          <p:nvPr>
            <p:ph idx="1"/>
          </p:nvPr>
        </p:nvSpPr>
        <p:spPr/>
        <p:txBody>
          <a:bodyPr/>
          <a:lstStyle/>
          <a:p>
            <a:r>
              <a:rPr lang="en-US" dirty="0" smtClean="0"/>
              <a:t>In front end web development, we can integrate a prototype into the product we are building. </a:t>
            </a:r>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2456047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build a to-do List</a:t>
            </a:r>
            <a:endParaRPr lang="en-US" dirty="0"/>
          </a:p>
        </p:txBody>
      </p:sp>
      <p:sp>
        <p:nvSpPr>
          <p:cNvPr id="3" name="Content Placeholder 2"/>
          <p:cNvSpPr>
            <a:spLocks noGrp="1"/>
          </p:cNvSpPr>
          <p:nvPr>
            <p:ph idx="1"/>
          </p:nvPr>
        </p:nvSpPr>
        <p:spPr/>
        <p:txBody>
          <a:bodyPr>
            <a:normAutofit/>
          </a:bodyPr>
          <a:lstStyle/>
          <a:p>
            <a:r>
              <a:rPr lang="en-US" dirty="0" smtClean="0"/>
              <a:t>A to-do list is like “</a:t>
            </a:r>
            <a:r>
              <a:rPr lang="en-US" dirty="0" err="1" smtClean="0"/>
              <a:t>HelloWorld</a:t>
            </a:r>
            <a:r>
              <a:rPr lang="en-US" dirty="0" smtClean="0"/>
              <a:t>” in front end web development.</a:t>
            </a:r>
          </a:p>
          <a:p>
            <a:pPr marL="0" indent="0">
              <a:buNone/>
            </a:pPr>
            <a:endParaRPr lang="en-US" dirty="0" smtClean="0"/>
          </a:p>
          <a:p>
            <a:r>
              <a:rPr lang="en-US" dirty="0" smtClean="0"/>
              <a:t>Real world precondition:</a:t>
            </a:r>
          </a:p>
          <a:p>
            <a:pPr lvl="1"/>
            <a:r>
              <a:rPr lang="en-US" dirty="0" smtClean="0"/>
              <a:t>Vision document</a:t>
            </a:r>
          </a:p>
          <a:p>
            <a:pPr lvl="1"/>
            <a:r>
              <a:rPr lang="en-US" dirty="0" smtClean="0"/>
              <a:t>Backlog</a:t>
            </a:r>
          </a:p>
          <a:p>
            <a:pPr lvl="1"/>
            <a:r>
              <a:rPr lang="en-US" dirty="0" smtClean="0"/>
              <a:t>Use cases</a:t>
            </a:r>
          </a:p>
          <a:p>
            <a:pPr lvl="1"/>
            <a:r>
              <a:rPr lang="en-US" dirty="0" smtClean="0"/>
              <a:t>(Ideally) Prototypes verified with stakeholders</a:t>
            </a:r>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3823782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Working Together</a:t>
            </a:r>
            <a:endParaRPr lang="en-US" dirty="0"/>
          </a:p>
        </p:txBody>
      </p:sp>
      <p:sp>
        <p:nvSpPr>
          <p:cNvPr id="5" name="Content Placeholder 4"/>
          <p:cNvSpPr>
            <a:spLocks noGrp="1"/>
          </p:cNvSpPr>
          <p:nvPr>
            <p:ph sz="half" idx="1"/>
          </p:nvPr>
        </p:nvSpPr>
        <p:spPr/>
        <p:txBody>
          <a:bodyPr>
            <a:normAutofit/>
          </a:bodyPr>
          <a:lstStyle/>
          <a:p>
            <a:r>
              <a:rPr lang="en-US" dirty="0" smtClean="0"/>
              <a:t>Designers deliver</a:t>
            </a:r>
          </a:p>
          <a:p>
            <a:pPr lvl="1"/>
            <a:r>
              <a:rPr lang="en-US" dirty="0" smtClean="0">
                <a:solidFill>
                  <a:srgbClr val="C00000"/>
                </a:solidFill>
              </a:rPr>
              <a:t>Wireframes</a:t>
            </a:r>
          </a:p>
          <a:p>
            <a:pPr marL="457200" lvl="1" indent="0">
              <a:buNone/>
            </a:pPr>
            <a:r>
              <a:rPr lang="en-US" dirty="0">
                <a:solidFill>
                  <a:srgbClr val="C00000"/>
                </a:solidFill>
              </a:rPr>
              <a:t>  </a:t>
            </a:r>
            <a:r>
              <a:rPr lang="en-US" dirty="0" smtClean="0">
                <a:solidFill>
                  <a:srgbClr val="C00000"/>
                </a:solidFill>
              </a:rPr>
              <a:t>   (structure)</a:t>
            </a:r>
          </a:p>
          <a:p>
            <a:pPr lvl="1"/>
            <a:endParaRPr lang="en-US" dirty="0" smtClean="0">
              <a:solidFill>
                <a:schemeClr val="accent5">
                  <a:lumMod val="75000"/>
                </a:schemeClr>
              </a:solidFill>
            </a:endParaRPr>
          </a:p>
          <a:p>
            <a:pPr lvl="1"/>
            <a:r>
              <a:rPr lang="en-US" dirty="0" smtClean="0">
                <a:solidFill>
                  <a:schemeClr val="accent5">
                    <a:lumMod val="75000"/>
                  </a:schemeClr>
                </a:solidFill>
              </a:rPr>
              <a:t>Storyboards</a:t>
            </a:r>
          </a:p>
          <a:p>
            <a:pPr marL="457200" lvl="1" indent="0">
              <a:buNone/>
            </a:pPr>
            <a:r>
              <a:rPr lang="en-US" dirty="0" smtClean="0">
                <a:solidFill>
                  <a:schemeClr val="accent5">
                    <a:lumMod val="75000"/>
                  </a:schemeClr>
                </a:solidFill>
              </a:rPr>
              <a:t>     (interaction)</a:t>
            </a:r>
          </a:p>
          <a:p>
            <a:pPr lvl="1"/>
            <a:endParaRPr lang="en-US" dirty="0" smtClean="0">
              <a:solidFill>
                <a:schemeClr val="accent4">
                  <a:lumMod val="75000"/>
                </a:schemeClr>
              </a:solidFill>
            </a:endParaRPr>
          </a:p>
          <a:p>
            <a:pPr lvl="1"/>
            <a:r>
              <a:rPr lang="en-US" dirty="0" smtClean="0">
                <a:solidFill>
                  <a:schemeClr val="accent4">
                    <a:lumMod val="75000"/>
                  </a:schemeClr>
                </a:solidFill>
              </a:rPr>
              <a:t>Visual style guides    (visual detail)</a:t>
            </a:r>
          </a:p>
          <a:p>
            <a:pPr lvl="1"/>
            <a:endParaRPr lang="en-US" dirty="0"/>
          </a:p>
        </p:txBody>
      </p:sp>
      <p:sp>
        <p:nvSpPr>
          <p:cNvPr id="6" name="Content Placeholder 5"/>
          <p:cNvSpPr>
            <a:spLocks noGrp="1"/>
          </p:cNvSpPr>
          <p:nvPr>
            <p:ph sz="half" idx="2"/>
          </p:nvPr>
        </p:nvSpPr>
        <p:spPr/>
        <p:txBody>
          <a:bodyPr>
            <a:normAutofit/>
          </a:bodyPr>
          <a:lstStyle/>
          <a:p>
            <a:r>
              <a:rPr lang="en-US" dirty="0" smtClean="0"/>
              <a:t>Developers deliver</a:t>
            </a:r>
          </a:p>
          <a:p>
            <a:pPr lvl="1"/>
            <a:r>
              <a:rPr lang="en-US" dirty="0" smtClean="0">
                <a:solidFill>
                  <a:srgbClr val="C00000"/>
                </a:solidFill>
              </a:rPr>
              <a:t>HTML</a:t>
            </a:r>
          </a:p>
          <a:p>
            <a:pPr marL="457200" lvl="1" indent="0">
              <a:buNone/>
            </a:pPr>
            <a:r>
              <a:rPr lang="en-US" dirty="0" smtClean="0">
                <a:solidFill>
                  <a:srgbClr val="C00000"/>
                </a:solidFill>
              </a:rPr>
              <a:t>    (structure)</a:t>
            </a:r>
          </a:p>
          <a:p>
            <a:pPr lvl="1"/>
            <a:endParaRPr lang="en-US" dirty="0" smtClean="0">
              <a:solidFill>
                <a:schemeClr val="accent5">
                  <a:lumMod val="75000"/>
                </a:schemeClr>
              </a:solidFill>
            </a:endParaRPr>
          </a:p>
          <a:p>
            <a:pPr lvl="1"/>
            <a:r>
              <a:rPr lang="en-US" dirty="0" smtClean="0">
                <a:solidFill>
                  <a:schemeClr val="accent5">
                    <a:lumMod val="75000"/>
                  </a:schemeClr>
                </a:solidFill>
              </a:rPr>
              <a:t>JavaScript</a:t>
            </a:r>
          </a:p>
          <a:p>
            <a:pPr marL="457200" lvl="1" indent="0">
              <a:buNone/>
            </a:pPr>
            <a:r>
              <a:rPr lang="en-US" dirty="0" smtClean="0">
                <a:solidFill>
                  <a:schemeClr val="accent5">
                    <a:lumMod val="75000"/>
                  </a:schemeClr>
                </a:solidFill>
              </a:rPr>
              <a:t>    (interaction)</a:t>
            </a:r>
          </a:p>
          <a:p>
            <a:pPr lvl="1"/>
            <a:endParaRPr lang="en-US" dirty="0" smtClean="0">
              <a:solidFill>
                <a:schemeClr val="accent4">
                  <a:lumMod val="75000"/>
                </a:schemeClr>
              </a:solidFill>
            </a:endParaRPr>
          </a:p>
          <a:p>
            <a:pPr lvl="1"/>
            <a:r>
              <a:rPr lang="en-US" dirty="0" smtClean="0">
                <a:solidFill>
                  <a:schemeClr val="accent4">
                    <a:lumMod val="75000"/>
                  </a:schemeClr>
                </a:solidFill>
              </a:rPr>
              <a:t>CSS</a:t>
            </a:r>
          </a:p>
          <a:p>
            <a:pPr marL="457200" lvl="1" indent="0">
              <a:buNone/>
            </a:pPr>
            <a:r>
              <a:rPr lang="en-US" dirty="0">
                <a:solidFill>
                  <a:schemeClr val="accent4">
                    <a:lumMod val="75000"/>
                  </a:schemeClr>
                </a:solidFill>
              </a:rPr>
              <a:t> </a:t>
            </a:r>
            <a:r>
              <a:rPr lang="en-US" dirty="0" smtClean="0">
                <a:solidFill>
                  <a:schemeClr val="accent4">
                    <a:lumMod val="75000"/>
                  </a:schemeClr>
                </a:solidFill>
              </a:rPr>
              <a:t>   (visual detail)</a:t>
            </a:r>
            <a:endParaRPr lang="en-US" dirty="0">
              <a:solidFill>
                <a:schemeClr val="accent4">
                  <a:lumMod val="75000"/>
                </a:schemeClr>
              </a:solidFill>
            </a:endParaRPr>
          </a:p>
        </p:txBody>
      </p:sp>
      <p:sp>
        <p:nvSpPr>
          <p:cNvPr id="2" name="Footer Placeholder 1"/>
          <p:cNvSpPr>
            <a:spLocks noGrp="1"/>
          </p:cNvSpPr>
          <p:nvPr>
            <p:ph type="ftr" sz="quarter" idx="11"/>
          </p:nvPr>
        </p:nvSpPr>
        <p:spPr/>
        <p:txBody>
          <a:bodyPr/>
          <a:lstStyle/>
          <a:p>
            <a:r>
              <a:rPr lang="en-US" smtClean="0"/>
              <a:t>Copyright 2016 Bloomberg L.P. All rights reserved</a:t>
            </a:r>
            <a:endParaRPr lang="en-US"/>
          </a:p>
        </p:txBody>
      </p:sp>
      <p:sp>
        <p:nvSpPr>
          <p:cNvPr id="7" name="Right Arrow 6"/>
          <p:cNvSpPr/>
          <p:nvPr/>
        </p:nvSpPr>
        <p:spPr>
          <a:xfrm>
            <a:off x="3581400" y="3276600"/>
            <a:ext cx="1143000" cy="990600"/>
          </a:xfrm>
          <a:prstGeom prst="rightArrow">
            <a:avLst/>
          </a:prstGeom>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Rectangle 2"/>
          <p:cNvSpPr/>
          <p:nvPr/>
        </p:nvSpPr>
        <p:spPr>
          <a:xfrm>
            <a:off x="1665514" y="5747266"/>
            <a:ext cx="6096000" cy="646331"/>
          </a:xfrm>
          <a:prstGeom prst="rect">
            <a:avLst/>
          </a:prstGeom>
        </p:spPr>
        <p:txBody>
          <a:bodyPr wrap="square">
            <a:spAutoFit/>
          </a:bodyPr>
          <a:lstStyle/>
          <a:p>
            <a:r>
              <a:rPr lang="en-US" dirty="0" smtClean="0">
                <a:hlinkClick r:id="rId2"/>
              </a:rPr>
              <a:t>Prototype </a:t>
            </a:r>
            <a:r>
              <a:rPr lang="en-US" dirty="0">
                <a:hlinkClick r:id="rId2"/>
              </a:rPr>
              <a:t>http://plnkr.co/edit/9s3RAnFEE2r8PWeCQmLO?p=preview</a:t>
            </a:r>
            <a:endParaRPr lang="en-US" dirty="0"/>
          </a:p>
        </p:txBody>
      </p:sp>
    </p:spTree>
    <p:extLst>
      <p:ext uri="{BB962C8B-B14F-4D97-AF65-F5344CB8AC3E}">
        <p14:creationId xmlns:p14="http://schemas.microsoft.com/office/powerpoint/2010/main" val="2891085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Have you written a web page? Of course you have. Do you wonder what web design and development is like in real world? </a:t>
            </a:r>
          </a:p>
          <a:p>
            <a:endParaRPr lang="en-US" dirty="0"/>
          </a:p>
          <a:p>
            <a:r>
              <a:rPr lang="en-US" dirty="0" smtClean="0"/>
              <a:t>This talk will introduce the common challenges in web design and development, as well as tools and methodology to continuously build a product that meets all stakeholders’ expectation. </a:t>
            </a:r>
            <a:endParaRPr lang="en-US"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1075147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Designer</a:t>
            </a:r>
            <a:endParaRPr lang="en-US" dirty="0"/>
          </a:p>
        </p:txBody>
      </p:sp>
      <p:sp>
        <p:nvSpPr>
          <p:cNvPr id="3" name="Content Placeholder 2"/>
          <p:cNvSpPr>
            <a:spLocks noGrp="1"/>
          </p:cNvSpPr>
          <p:nvPr>
            <p:ph idx="1"/>
          </p:nvPr>
        </p:nvSpPr>
        <p:spPr/>
        <p:txBody>
          <a:bodyPr/>
          <a:lstStyle/>
          <a:p>
            <a:r>
              <a:rPr lang="en-US" dirty="0" smtClean="0"/>
              <a:t>Page layout</a:t>
            </a:r>
          </a:p>
          <a:p>
            <a:r>
              <a:rPr lang="en-US" dirty="0" smtClean="0"/>
              <a:t>Typography</a:t>
            </a:r>
          </a:p>
          <a:p>
            <a:r>
              <a:rPr lang="en-US" dirty="0" smtClean="0"/>
              <a:t>Color</a:t>
            </a:r>
          </a:p>
          <a:p>
            <a:r>
              <a:rPr lang="en-US" dirty="0" smtClean="0"/>
              <a:t>Animation</a:t>
            </a:r>
          </a:p>
          <a:p>
            <a:r>
              <a:rPr lang="en-US" dirty="0" smtClean="0"/>
              <a:t>Interaction</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1318406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Developer</a:t>
            </a:r>
            <a:endParaRPr lang="en-US" dirty="0"/>
          </a:p>
        </p:txBody>
      </p:sp>
      <p:sp>
        <p:nvSpPr>
          <p:cNvPr id="3" name="Content Placeholder 2"/>
          <p:cNvSpPr>
            <a:spLocks noGrp="1"/>
          </p:cNvSpPr>
          <p:nvPr>
            <p:ph idx="1"/>
          </p:nvPr>
        </p:nvSpPr>
        <p:spPr/>
        <p:txBody>
          <a:bodyPr/>
          <a:lstStyle/>
          <a:p>
            <a:r>
              <a:rPr lang="en-US" dirty="0" smtClean="0"/>
              <a:t>Server/client architecture</a:t>
            </a:r>
          </a:p>
          <a:p>
            <a:r>
              <a:rPr lang="en-US" dirty="0" smtClean="0"/>
              <a:t>HTML</a:t>
            </a:r>
          </a:p>
          <a:p>
            <a:r>
              <a:rPr lang="en-US" dirty="0" smtClean="0"/>
              <a:t>CSS</a:t>
            </a:r>
          </a:p>
          <a:p>
            <a:r>
              <a:rPr lang="en-US" dirty="0" smtClean="0"/>
              <a:t>JavaScript</a:t>
            </a:r>
          </a:p>
          <a:p>
            <a:r>
              <a:rPr lang="en-US" dirty="0" smtClean="0"/>
              <a:t>Database, server side technology (Python, Node.js, ASP.NET, Java etc.)</a:t>
            </a:r>
            <a:endParaRPr lang="en-US"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10716477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a:t>
            </a:r>
            <a:endParaRPr lang="en-US" dirty="0"/>
          </a:p>
        </p:txBody>
      </p:sp>
      <p:sp>
        <p:nvSpPr>
          <p:cNvPr id="5" name="Footer Placeholder 4"/>
          <p:cNvSpPr>
            <a:spLocks noGrp="1"/>
          </p:cNvSpPr>
          <p:nvPr>
            <p:ph type="ftr" sz="quarter" idx="11"/>
          </p:nvPr>
        </p:nvSpPr>
        <p:spPr/>
        <p:txBody>
          <a:bodyPr/>
          <a:lstStyle/>
          <a:p>
            <a:r>
              <a:rPr lang="en-US" smtClean="0"/>
              <a:t>Copyright 2016 Bloomberg L.P. All rights reserved</a:t>
            </a:r>
            <a:endParaRPr lang="en-US"/>
          </a:p>
        </p:txBody>
      </p:sp>
      <p:sp>
        <p:nvSpPr>
          <p:cNvPr id="6" name="Rectangle 5"/>
          <p:cNvSpPr/>
          <p:nvPr/>
        </p:nvSpPr>
        <p:spPr>
          <a:xfrm>
            <a:off x="428625" y="1781175"/>
            <a:ext cx="4038600" cy="3352800"/>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9600" y="1985962"/>
            <a:ext cx="33337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66800" y="1966912"/>
            <a:ext cx="2743200" cy="369332"/>
          </a:xfrm>
          <a:prstGeom prst="rect">
            <a:avLst/>
          </a:prstGeom>
          <a:noFill/>
        </p:spPr>
        <p:txBody>
          <a:bodyPr wrap="square" rtlCol="0">
            <a:spAutoFit/>
          </a:bodyPr>
          <a:lstStyle/>
          <a:p>
            <a:r>
              <a:rPr lang="en-US" dirty="0" smtClean="0"/>
              <a:t>Buy milk</a:t>
            </a:r>
            <a:endParaRPr lang="en-US" dirty="0"/>
          </a:p>
        </p:txBody>
      </p:sp>
      <p:sp>
        <p:nvSpPr>
          <p:cNvPr id="9" name="Rectangle 8"/>
          <p:cNvSpPr/>
          <p:nvPr/>
        </p:nvSpPr>
        <p:spPr>
          <a:xfrm>
            <a:off x="609600" y="2469594"/>
            <a:ext cx="33337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66800" y="2450544"/>
            <a:ext cx="3276600" cy="369332"/>
          </a:xfrm>
          <a:prstGeom prst="rect">
            <a:avLst/>
          </a:prstGeom>
          <a:noFill/>
        </p:spPr>
        <p:txBody>
          <a:bodyPr wrap="square" rtlCol="0">
            <a:spAutoFit/>
          </a:bodyPr>
          <a:lstStyle/>
          <a:p>
            <a:r>
              <a:rPr lang="en-US" dirty="0" smtClean="0"/>
              <a:t>Give presentation at temple</a:t>
            </a:r>
            <a:endParaRPr lang="en-US" dirty="0"/>
          </a:p>
        </p:txBody>
      </p:sp>
      <p:sp>
        <p:nvSpPr>
          <p:cNvPr id="11" name="Rectangle 10"/>
          <p:cNvSpPr/>
          <p:nvPr/>
        </p:nvSpPr>
        <p:spPr>
          <a:xfrm>
            <a:off x="600075" y="2955369"/>
            <a:ext cx="206692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819400" y="2955368"/>
            <a:ext cx="766762"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Add</a:t>
            </a:r>
            <a:endParaRPr lang="en-US" dirty="0">
              <a:solidFill>
                <a:schemeClr val="tx1">
                  <a:lumMod val="85000"/>
                  <a:lumOff val="15000"/>
                </a:schemeClr>
              </a:solidFill>
            </a:endParaRPr>
          </a:p>
        </p:txBody>
      </p:sp>
      <p:cxnSp>
        <p:nvCxnSpPr>
          <p:cNvPr id="14" name="Straight Connector 13"/>
          <p:cNvCxnSpPr/>
          <p:nvPr/>
        </p:nvCxnSpPr>
        <p:spPr>
          <a:xfrm>
            <a:off x="609600" y="2469594"/>
            <a:ext cx="333375" cy="3333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09600" y="2469594"/>
            <a:ext cx="333375" cy="3333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65355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Storyboard</a:t>
            </a:r>
            <a:endParaRPr lang="en-US" dirty="0"/>
          </a:p>
        </p:txBody>
      </p:sp>
      <p:sp>
        <p:nvSpPr>
          <p:cNvPr id="5" name="Footer Placeholder 4"/>
          <p:cNvSpPr>
            <a:spLocks noGrp="1"/>
          </p:cNvSpPr>
          <p:nvPr>
            <p:ph type="ftr" sz="quarter" idx="11"/>
          </p:nvPr>
        </p:nvSpPr>
        <p:spPr/>
        <p:txBody>
          <a:bodyPr/>
          <a:lstStyle/>
          <a:p>
            <a:r>
              <a:rPr lang="en-US" smtClean="0"/>
              <a:t>Copyright 2016 Bloomberg L.P. All rights reserved</a:t>
            </a:r>
            <a:endParaRPr lang="en-US"/>
          </a:p>
        </p:txBody>
      </p:sp>
      <p:sp>
        <p:nvSpPr>
          <p:cNvPr id="6" name="Rectangle 5"/>
          <p:cNvSpPr/>
          <p:nvPr/>
        </p:nvSpPr>
        <p:spPr>
          <a:xfrm>
            <a:off x="428625" y="1781175"/>
            <a:ext cx="4038600" cy="202882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9600" y="1985962"/>
            <a:ext cx="33337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66800" y="1966912"/>
            <a:ext cx="2743200" cy="369332"/>
          </a:xfrm>
          <a:prstGeom prst="rect">
            <a:avLst/>
          </a:prstGeom>
          <a:noFill/>
        </p:spPr>
        <p:txBody>
          <a:bodyPr wrap="square" rtlCol="0">
            <a:spAutoFit/>
          </a:bodyPr>
          <a:lstStyle/>
          <a:p>
            <a:r>
              <a:rPr lang="en-US" dirty="0" smtClean="0"/>
              <a:t>Buy milk</a:t>
            </a:r>
            <a:endParaRPr lang="en-US" dirty="0"/>
          </a:p>
        </p:txBody>
      </p:sp>
      <p:sp>
        <p:nvSpPr>
          <p:cNvPr id="9" name="Rectangle 8"/>
          <p:cNvSpPr/>
          <p:nvPr/>
        </p:nvSpPr>
        <p:spPr>
          <a:xfrm>
            <a:off x="609600" y="2469594"/>
            <a:ext cx="33337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66800" y="2450544"/>
            <a:ext cx="3276600" cy="369332"/>
          </a:xfrm>
          <a:prstGeom prst="rect">
            <a:avLst/>
          </a:prstGeom>
          <a:noFill/>
        </p:spPr>
        <p:txBody>
          <a:bodyPr wrap="square" rtlCol="0">
            <a:spAutoFit/>
          </a:bodyPr>
          <a:lstStyle/>
          <a:p>
            <a:r>
              <a:rPr lang="en-US" dirty="0" smtClean="0"/>
              <a:t>Give presentation at temple</a:t>
            </a:r>
            <a:endParaRPr lang="en-US" dirty="0"/>
          </a:p>
        </p:txBody>
      </p:sp>
      <p:sp>
        <p:nvSpPr>
          <p:cNvPr id="11" name="Rectangle 10"/>
          <p:cNvSpPr/>
          <p:nvPr/>
        </p:nvSpPr>
        <p:spPr>
          <a:xfrm>
            <a:off x="600075" y="2955369"/>
            <a:ext cx="206692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819400" y="2955368"/>
            <a:ext cx="766762"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Add</a:t>
            </a:r>
            <a:endParaRPr lang="en-US" dirty="0">
              <a:solidFill>
                <a:schemeClr val="tx1">
                  <a:lumMod val="85000"/>
                  <a:lumOff val="15000"/>
                </a:schemeClr>
              </a:solidFill>
            </a:endParaRPr>
          </a:p>
        </p:txBody>
      </p:sp>
      <p:cxnSp>
        <p:nvCxnSpPr>
          <p:cNvPr id="14" name="Straight Connector 13"/>
          <p:cNvCxnSpPr/>
          <p:nvPr/>
        </p:nvCxnSpPr>
        <p:spPr>
          <a:xfrm>
            <a:off x="609600" y="2469594"/>
            <a:ext cx="333375" cy="3333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09600" y="2469594"/>
            <a:ext cx="333375" cy="3333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724400" y="1781175"/>
            <a:ext cx="4038600" cy="202882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905375" y="1985962"/>
            <a:ext cx="33337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362575" y="1966912"/>
            <a:ext cx="2743200" cy="369332"/>
          </a:xfrm>
          <a:prstGeom prst="rect">
            <a:avLst/>
          </a:prstGeom>
          <a:noFill/>
        </p:spPr>
        <p:txBody>
          <a:bodyPr wrap="square" rtlCol="0">
            <a:spAutoFit/>
          </a:bodyPr>
          <a:lstStyle/>
          <a:p>
            <a:r>
              <a:rPr lang="en-US" dirty="0" smtClean="0"/>
              <a:t>Buy milk</a:t>
            </a:r>
            <a:endParaRPr lang="en-US" dirty="0"/>
          </a:p>
        </p:txBody>
      </p:sp>
      <p:sp>
        <p:nvSpPr>
          <p:cNvPr id="18" name="Rectangle 17"/>
          <p:cNvSpPr/>
          <p:nvPr/>
        </p:nvSpPr>
        <p:spPr>
          <a:xfrm>
            <a:off x="4905375" y="2469594"/>
            <a:ext cx="33337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362575" y="2450544"/>
            <a:ext cx="3276600" cy="369332"/>
          </a:xfrm>
          <a:prstGeom prst="rect">
            <a:avLst/>
          </a:prstGeom>
          <a:noFill/>
        </p:spPr>
        <p:txBody>
          <a:bodyPr wrap="square" rtlCol="0">
            <a:spAutoFit/>
          </a:bodyPr>
          <a:lstStyle/>
          <a:p>
            <a:r>
              <a:rPr lang="en-US" dirty="0" smtClean="0"/>
              <a:t>Give presentation at temple</a:t>
            </a:r>
            <a:endParaRPr lang="en-US" dirty="0"/>
          </a:p>
        </p:txBody>
      </p:sp>
      <p:sp>
        <p:nvSpPr>
          <p:cNvPr id="20" name="Rectangle 19"/>
          <p:cNvSpPr/>
          <p:nvPr/>
        </p:nvSpPr>
        <p:spPr>
          <a:xfrm>
            <a:off x="4895850" y="2955369"/>
            <a:ext cx="206692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lumMod val="85000"/>
                    <a:lumOff val="15000"/>
                  </a:schemeClr>
                </a:solidFill>
              </a:rPr>
              <a:t>Pay credit card</a:t>
            </a:r>
            <a:endParaRPr lang="en-US" dirty="0">
              <a:solidFill>
                <a:schemeClr val="tx1">
                  <a:lumMod val="85000"/>
                  <a:lumOff val="15000"/>
                </a:schemeClr>
              </a:solidFill>
            </a:endParaRPr>
          </a:p>
        </p:txBody>
      </p:sp>
      <p:sp>
        <p:nvSpPr>
          <p:cNvPr id="21" name="Rectangle 20"/>
          <p:cNvSpPr/>
          <p:nvPr/>
        </p:nvSpPr>
        <p:spPr>
          <a:xfrm>
            <a:off x="7115175" y="2955368"/>
            <a:ext cx="766762"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Add</a:t>
            </a:r>
            <a:endParaRPr lang="en-US" dirty="0">
              <a:solidFill>
                <a:schemeClr val="tx1">
                  <a:lumMod val="85000"/>
                  <a:lumOff val="15000"/>
                </a:schemeClr>
              </a:solidFill>
            </a:endParaRPr>
          </a:p>
        </p:txBody>
      </p:sp>
      <p:cxnSp>
        <p:nvCxnSpPr>
          <p:cNvPr id="22" name="Straight Connector 21"/>
          <p:cNvCxnSpPr/>
          <p:nvPr/>
        </p:nvCxnSpPr>
        <p:spPr>
          <a:xfrm>
            <a:off x="4905375" y="2469594"/>
            <a:ext cx="333375" cy="3333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4905375" y="2469594"/>
            <a:ext cx="333375" cy="3333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28625" y="4038600"/>
            <a:ext cx="4038600" cy="202882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09600" y="4243387"/>
            <a:ext cx="33337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066800" y="4224337"/>
            <a:ext cx="2743200" cy="369332"/>
          </a:xfrm>
          <a:prstGeom prst="rect">
            <a:avLst/>
          </a:prstGeom>
          <a:noFill/>
        </p:spPr>
        <p:txBody>
          <a:bodyPr wrap="square" rtlCol="0">
            <a:spAutoFit/>
          </a:bodyPr>
          <a:lstStyle/>
          <a:p>
            <a:r>
              <a:rPr lang="en-US" dirty="0" smtClean="0"/>
              <a:t>Buy milk</a:t>
            </a:r>
            <a:endParaRPr lang="en-US" dirty="0"/>
          </a:p>
        </p:txBody>
      </p:sp>
      <p:sp>
        <p:nvSpPr>
          <p:cNvPr id="27" name="Rectangle 26"/>
          <p:cNvSpPr/>
          <p:nvPr/>
        </p:nvSpPr>
        <p:spPr>
          <a:xfrm>
            <a:off x="609600" y="4727019"/>
            <a:ext cx="33337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66800" y="4707969"/>
            <a:ext cx="3276600" cy="369332"/>
          </a:xfrm>
          <a:prstGeom prst="rect">
            <a:avLst/>
          </a:prstGeom>
          <a:noFill/>
        </p:spPr>
        <p:txBody>
          <a:bodyPr wrap="square" rtlCol="0">
            <a:spAutoFit/>
          </a:bodyPr>
          <a:lstStyle/>
          <a:p>
            <a:r>
              <a:rPr lang="en-US" dirty="0" smtClean="0"/>
              <a:t>Give presentation at temple</a:t>
            </a:r>
            <a:endParaRPr lang="en-US" dirty="0"/>
          </a:p>
        </p:txBody>
      </p:sp>
      <p:sp>
        <p:nvSpPr>
          <p:cNvPr id="29" name="Rectangle 28"/>
          <p:cNvSpPr/>
          <p:nvPr/>
        </p:nvSpPr>
        <p:spPr>
          <a:xfrm>
            <a:off x="600075" y="5212794"/>
            <a:ext cx="206692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lumMod val="85000"/>
                    <a:lumOff val="15000"/>
                  </a:schemeClr>
                </a:solidFill>
              </a:rPr>
              <a:t>Pay credit card</a:t>
            </a:r>
            <a:endParaRPr lang="en-US" dirty="0">
              <a:solidFill>
                <a:schemeClr val="tx1">
                  <a:lumMod val="85000"/>
                  <a:lumOff val="15000"/>
                </a:schemeClr>
              </a:solidFill>
            </a:endParaRPr>
          </a:p>
        </p:txBody>
      </p:sp>
      <p:sp>
        <p:nvSpPr>
          <p:cNvPr id="30" name="Rectangle 29"/>
          <p:cNvSpPr/>
          <p:nvPr/>
        </p:nvSpPr>
        <p:spPr>
          <a:xfrm>
            <a:off x="2819400" y="5212793"/>
            <a:ext cx="766762"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Add</a:t>
            </a:r>
            <a:endParaRPr lang="en-US" dirty="0">
              <a:solidFill>
                <a:schemeClr val="tx1">
                  <a:lumMod val="85000"/>
                  <a:lumOff val="15000"/>
                </a:schemeClr>
              </a:solidFill>
            </a:endParaRPr>
          </a:p>
        </p:txBody>
      </p:sp>
      <p:cxnSp>
        <p:nvCxnSpPr>
          <p:cNvPr id="31" name="Straight Connector 30"/>
          <p:cNvCxnSpPr/>
          <p:nvPr/>
        </p:nvCxnSpPr>
        <p:spPr>
          <a:xfrm>
            <a:off x="609600" y="4727019"/>
            <a:ext cx="333375" cy="3333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09600" y="4727019"/>
            <a:ext cx="333375" cy="3333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Down Arrow 2"/>
          <p:cNvSpPr/>
          <p:nvPr/>
        </p:nvSpPr>
        <p:spPr>
          <a:xfrm rot="8529656">
            <a:off x="3109005" y="5377935"/>
            <a:ext cx="366712" cy="485775"/>
          </a:xfrm>
          <a:prstGeom prst="downArrow">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724400" y="4038599"/>
            <a:ext cx="4038600" cy="202882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905375" y="4243386"/>
            <a:ext cx="33337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5362575" y="4224336"/>
            <a:ext cx="2743200" cy="369332"/>
          </a:xfrm>
          <a:prstGeom prst="rect">
            <a:avLst/>
          </a:prstGeom>
          <a:noFill/>
        </p:spPr>
        <p:txBody>
          <a:bodyPr wrap="square" rtlCol="0">
            <a:spAutoFit/>
          </a:bodyPr>
          <a:lstStyle/>
          <a:p>
            <a:r>
              <a:rPr lang="en-US" dirty="0" smtClean="0"/>
              <a:t>Buy milk</a:t>
            </a:r>
            <a:endParaRPr lang="en-US" dirty="0"/>
          </a:p>
        </p:txBody>
      </p:sp>
      <p:sp>
        <p:nvSpPr>
          <p:cNvPr id="36" name="Rectangle 35"/>
          <p:cNvSpPr/>
          <p:nvPr/>
        </p:nvSpPr>
        <p:spPr>
          <a:xfrm>
            <a:off x="4905375" y="4727018"/>
            <a:ext cx="33337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362575" y="4707968"/>
            <a:ext cx="3276600" cy="369332"/>
          </a:xfrm>
          <a:prstGeom prst="rect">
            <a:avLst/>
          </a:prstGeom>
          <a:noFill/>
        </p:spPr>
        <p:txBody>
          <a:bodyPr wrap="square" rtlCol="0">
            <a:spAutoFit/>
          </a:bodyPr>
          <a:lstStyle/>
          <a:p>
            <a:r>
              <a:rPr lang="en-US" dirty="0" smtClean="0"/>
              <a:t>Give presentation at temple</a:t>
            </a:r>
            <a:endParaRPr lang="en-US" dirty="0"/>
          </a:p>
        </p:txBody>
      </p:sp>
      <p:cxnSp>
        <p:nvCxnSpPr>
          <p:cNvPr id="40" name="Straight Connector 39"/>
          <p:cNvCxnSpPr/>
          <p:nvPr/>
        </p:nvCxnSpPr>
        <p:spPr>
          <a:xfrm>
            <a:off x="4905375" y="4727018"/>
            <a:ext cx="333375" cy="3333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4905375" y="4727018"/>
            <a:ext cx="333375" cy="3333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895850" y="5606009"/>
            <a:ext cx="206692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lumMod val="85000"/>
                  <a:lumOff val="15000"/>
                </a:schemeClr>
              </a:solidFill>
            </a:endParaRPr>
          </a:p>
        </p:txBody>
      </p:sp>
      <p:sp>
        <p:nvSpPr>
          <p:cNvPr id="43" name="Rectangle 42"/>
          <p:cNvSpPr/>
          <p:nvPr/>
        </p:nvSpPr>
        <p:spPr>
          <a:xfrm>
            <a:off x="7115175" y="5606008"/>
            <a:ext cx="766762"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Add</a:t>
            </a:r>
            <a:endParaRPr lang="en-US" dirty="0">
              <a:solidFill>
                <a:schemeClr val="tx1">
                  <a:lumMod val="85000"/>
                  <a:lumOff val="15000"/>
                </a:schemeClr>
              </a:solidFill>
            </a:endParaRPr>
          </a:p>
        </p:txBody>
      </p:sp>
      <p:sp>
        <p:nvSpPr>
          <p:cNvPr id="47" name="Rectangle 46"/>
          <p:cNvSpPr/>
          <p:nvPr/>
        </p:nvSpPr>
        <p:spPr>
          <a:xfrm>
            <a:off x="4905375" y="5195630"/>
            <a:ext cx="33337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362575" y="5176580"/>
            <a:ext cx="3276600" cy="369332"/>
          </a:xfrm>
          <a:prstGeom prst="rect">
            <a:avLst/>
          </a:prstGeom>
          <a:noFill/>
        </p:spPr>
        <p:txBody>
          <a:bodyPr wrap="square" rtlCol="0">
            <a:spAutoFit/>
          </a:bodyPr>
          <a:lstStyle/>
          <a:p>
            <a:r>
              <a:rPr lang="en-US" dirty="0" smtClean="0"/>
              <a:t>Pay credit card</a:t>
            </a:r>
            <a:endParaRPr lang="en-US" dirty="0"/>
          </a:p>
        </p:txBody>
      </p:sp>
      <p:sp>
        <p:nvSpPr>
          <p:cNvPr id="4" name="TextBox 3"/>
          <p:cNvSpPr txBox="1"/>
          <p:nvPr/>
        </p:nvSpPr>
        <p:spPr>
          <a:xfrm>
            <a:off x="4139332" y="1506855"/>
            <a:ext cx="547687" cy="519351"/>
          </a:xfrm>
          <a:prstGeom prst="ellipse">
            <a:avLst/>
          </a:prstGeom>
          <a:solidFill>
            <a:srgbClr val="00B050"/>
          </a:solidFill>
          <a:ln>
            <a:noFill/>
          </a:ln>
        </p:spPr>
        <p:txBody>
          <a:bodyPr wrap="square" rtlCol="0">
            <a:spAutoFit/>
          </a:bodyPr>
          <a:lstStyle/>
          <a:p>
            <a:pPr algn="ctr"/>
            <a:r>
              <a:rPr lang="en-US" dirty="0" smtClean="0">
                <a:solidFill>
                  <a:schemeClr val="bg1"/>
                </a:solidFill>
                <a:latin typeface="Arial" panose="020B0604020202020204" pitchFamily="34" charset="0"/>
                <a:cs typeface="Arial" panose="020B0604020202020204" pitchFamily="34" charset="0"/>
              </a:rPr>
              <a:t>1</a:t>
            </a:r>
            <a:endParaRPr lang="en-US" dirty="0">
              <a:solidFill>
                <a:schemeClr val="bg1"/>
              </a:solidFill>
              <a:latin typeface="Arial" panose="020B0604020202020204" pitchFamily="34" charset="0"/>
              <a:cs typeface="Arial" panose="020B0604020202020204" pitchFamily="34" charset="0"/>
            </a:endParaRPr>
          </a:p>
        </p:txBody>
      </p:sp>
      <p:sp>
        <p:nvSpPr>
          <p:cNvPr id="51" name="TextBox 50"/>
          <p:cNvSpPr txBox="1"/>
          <p:nvPr/>
        </p:nvSpPr>
        <p:spPr>
          <a:xfrm>
            <a:off x="8489156" y="1506855"/>
            <a:ext cx="547687" cy="519351"/>
          </a:xfrm>
          <a:prstGeom prst="ellipse">
            <a:avLst/>
          </a:prstGeom>
          <a:solidFill>
            <a:srgbClr val="00B050"/>
          </a:solidFill>
          <a:ln>
            <a:noFill/>
          </a:ln>
        </p:spPr>
        <p:txBody>
          <a:bodyPr wrap="square" rtlCol="0">
            <a:spAutoFit/>
          </a:bodyPr>
          <a:lstStyle/>
          <a:p>
            <a:pPr algn="ctr"/>
            <a:r>
              <a:rPr lang="en-US" dirty="0" smtClean="0">
                <a:solidFill>
                  <a:schemeClr val="bg1"/>
                </a:solidFill>
                <a:latin typeface="Arial" panose="020B0604020202020204" pitchFamily="34" charset="0"/>
                <a:cs typeface="Arial" panose="020B0604020202020204" pitchFamily="34" charset="0"/>
              </a:rPr>
              <a:t>2</a:t>
            </a:r>
            <a:endParaRPr lang="en-US" dirty="0">
              <a:solidFill>
                <a:schemeClr val="bg1"/>
              </a:solidFill>
              <a:latin typeface="Arial" panose="020B0604020202020204" pitchFamily="34" charset="0"/>
              <a:cs typeface="Arial" panose="020B0604020202020204" pitchFamily="34" charset="0"/>
            </a:endParaRPr>
          </a:p>
        </p:txBody>
      </p:sp>
      <p:sp>
        <p:nvSpPr>
          <p:cNvPr id="52" name="TextBox 51"/>
          <p:cNvSpPr txBox="1"/>
          <p:nvPr/>
        </p:nvSpPr>
        <p:spPr>
          <a:xfrm>
            <a:off x="8489156" y="3861434"/>
            <a:ext cx="547687" cy="519351"/>
          </a:xfrm>
          <a:prstGeom prst="ellipse">
            <a:avLst/>
          </a:prstGeom>
          <a:solidFill>
            <a:srgbClr val="00B050"/>
          </a:solidFill>
          <a:ln>
            <a:noFill/>
          </a:ln>
        </p:spPr>
        <p:txBody>
          <a:bodyPr wrap="square" rtlCol="0">
            <a:spAutoFit/>
          </a:bodyPr>
          <a:lstStyle/>
          <a:p>
            <a:pPr algn="ctr"/>
            <a:r>
              <a:rPr lang="en-US" dirty="0" smtClean="0">
                <a:solidFill>
                  <a:schemeClr val="bg1"/>
                </a:solidFill>
                <a:latin typeface="Arial" panose="020B0604020202020204" pitchFamily="34" charset="0"/>
                <a:cs typeface="Arial" panose="020B0604020202020204" pitchFamily="34" charset="0"/>
              </a:rPr>
              <a:t>4</a:t>
            </a:r>
            <a:endParaRPr lang="en-US"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4114800" y="3861434"/>
            <a:ext cx="547687" cy="519351"/>
          </a:xfrm>
          <a:prstGeom prst="ellipse">
            <a:avLst/>
          </a:prstGeom>
          <a:solidFill>
            <a:srgbClr val="00B050"/>
          </a:solidFill>
          <a:ln>
            <a:noFill/>
          </a:ln>
        </p:spPr>
        <p:txBody>
          <a:bodyPr wrap="square" rtlCol="0">
            <a:spAutoFit/>
          </a:bodyPr>
          <a:lstStyle/>
          <a:p>
            <a:pPr algn="ctr"/>
            <a:r>
              <a:rPr lang="en-US" dirty="0" smtClean="0">
                <a:solidFill>
                  <a:schemeClr val="bg1"/>
                </a:solidFill>
                <a:latin typeface="Arial" panose="020B0604020202020204" pitchFamily="34" charset="0"/>
                <a:cs typeface="Arial" panose="020B0604020202020204" pitchFamily="34" charset="0"/>
              </a:rPr>
              <a:t>3</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2454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Guides</a:t>
            </a:r>
            <a:endParaRPr lang="en-US" dirty="0"/>
          </a:p>
        </p:txBody>
      </p:sp>
      <p:sp>
        <p:nvSpPr>
          <p:cNvPr id="5" name="Footer Placeholder 4"/>
          <p:cNvSpPr>
            <a:spLocks noGrp="1"/>
          </p:cNvSpPr>
          <p:nvPr>
            <p:ph type="ftr" sz="quarter" idx="11"/>
          </p:nvPr>
        </p:nvSpPr>
        <p:spPr/>
        <p:txBody>
          <a:bodyPr/>
          <a:lstStyle/>
          <a:p>
            <a:r>
              <a:rPr lang="en-US" smtClean="0"/>
              <a:t>Copyright 2016 Bloomberg L.P. All rights reserved</a:t>
            </a:r>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269" t="6897" r="36070" b="57543"/>
          <a:stretch/>
        </p:blipFill>
        <p:spPr bwMode="auto">
          <a:xfrm>
            <a:off x="514349" y="1809750"/>
            <a:ext cx="3981451"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762000" y="2514600"/>
            <a:ext cx="5029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62000" y="2362200"/>
            <a:ext cx="5029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2000" y="1809750"/>
            <a:ext cx="5029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62000" y="2962275"/>
            <a:ext cx="5029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62000" y="3333750"/>
            <a:ext cx="5029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62000" y="3695700"/>
            <a:ext cx="5029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0" y="3952875"/>
            <a:ext cx="5029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62000" y="4352925"/>
            <a:ext cx="5029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 y="4467225"/>
            <a:ext cx="5029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81600" y="2329190"/>
            <a:ext cx="20574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Height: 10px</a:t>
            </a:r>
            <a:endParaRPr lang="en-US" sz="900" dirty="0">
              <a:solidFill>
                <a:srgbClr val="FF0000"/>
              </a:solidFill>
              <a:latin typeface="Lucida Console" panose="020B0609040504020204" pitchFamily="49" charset="0"/>
            </a:endParaRPr>
          </a:p>
        </p:txBody>
      </p:sp>
      <p:sp>
        <p:nvSpPr>
          <p:cNvPr id="18" name="TextBox 17"/>
          <p:cNvSpPr txBox="1"/>
          <p:nvPr/>
        </p:nvSpPr>
        <p:spPr>
          <a:xfrm>
            <a:off x="5181600" y="1981200"/>
            <a:ext cx="20574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Height: 50px</a:t>
            </a:r>
            <a:endParaRPr lang="en-US" sz="900" dirty="0">
              <a:solidFill>
                <a:srgbClr val="FF0000"/>
              </a:solidFill>
              <a:latin typeface="Lucida Console" panose="020B0609040504020204" pitchFamily="49" charset="0"/>
            </a:endParaRPr>
          </a:p>
        </p:txBody>
      </p:sp>
      <p:sp>
        <p:nvSpPr>
          <p:cNvPr id="19" name="TextBox 18"/>
          <p:cNvSpPr txBox="1"/>
          <p:nvPr/>
        </p:nvSpPr>
        <p:spPr>
          <a:xfrm>
            <a:off x="5181600" y="2624465"/>
            <a:ext cx="20574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Height: 42px</a:t>
            </a:r>
            <a:endParaRPr lang="en-US" sz="900" dirty="0">
              <a:solidFill>
                <a:srgbClr val="FF0000"/>
              </a:solidFill>
              <a:latin typeface="Lucida Console" panose="020B0609040504020204" pitchFamily="49" charset="0"/>
            </a:endParaRPr>
          </a:p>
        </p:txBody>
      </p:sp>
      <p:sp>
        <p:nvSpPr>
          <p:cNvPr id="20" name="TextBox 19"/>
          <p:cNvSpPr txBox="1"/>
          <p:nvPr/>
        </p:nvSpPr>
        <p:spPr>
          <a:xfrm>
            <a:off x="5181600" y="3024515"/>
            <a:ext cx="20574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Height: 40px</a:t>
            </a:r>
            <a:endParaRPr lang="en-US" sz="900" dirty="0">
              <a:solidFill>
                <a:srgbClr val="FF0000"/>
              </a:solidFill>
              <a:latin typeface="Lucida Console" panose="020B0609040504020204" pitchFamily="49" charset="0"/>
            </a:endParaRPr>
          </a:p>
        </p:txBody>
      </p:sp>
      <p:sp>
        <p:nvSpPr>
          <p:cNvPr id="21" name="TextBox 20"/>
          <p:cNvSpPr txBox="1"/>
          <p:nvPr/>
        </p:nvSpPr>
        <p:spPr>
          <a:xfrm>
            <a:off x="5181600" y="3710315"/>
            <a:ext cx="20574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Height: 32px</a:t>
            </a:r>
            <a:endParaRPr lang="en-US" sz="900" dirty="0">
              <a:solidFill>
                <a:srgbClr val="FF0000"/>
              </a:solidFill>
              <a:latin typeface="Lucida Console" panose="020B0609040504020204" pitchFamily="49" charset="0"/>
            </a:endParaRPr>
          </a:p>
        </p:txBody>
      </p:sp>
      <p:sp>
        <p:nvSpPr>
          <p:cNvPr id="22" name="TextBox 21"/>
          <p:cNvSpPr txBox="1"/>
          <p:nvPr/>
        </p:nvSpPr>
        <p:spPr>
          <a:xfrm>
            <a:off x="5181600" y="4300865"/>
            <a:ext cx="20574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Height: 16px</a:t>
            </a:r>
            <a:endParaRPr lang="en-US" sz="900" dirty="0">
              <a:solidFill>
                <a:srgbClr val="FF0000"/>
              </a:solidFill>
              <a:latin typeface="Lucida Console" panose="020B0609040504020204" pitchFamily="49" charset="0"/>
            </a:endParaRPr>
          </a:p>
        </p:txBody>
      </p:sp>
      <p:sp>
        <p:nvSpPr>
          <p:cNvPr id="23" name="TextBox 22"/>
          <p:cNvSpPr txBox="1"/>
          <p:nvPr/>
        </p:nvSpPr>
        <p:spPr>
          <a:xfrm>
            <a:off x="1676400" y="1883718"/>
            <a:ext cx="32766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Font: Arial 42px </a:t>
            </a:r>
            <a:r>
              <a:rPr lang="en-US" sz="900" dirty="0" err="1">
                <a:solidFill>
                  <a:srgbClr val="FF0000"/>
                </a:solidFill>
                <a:latin typeface="Lucida Console" panose="020B0609040504020204" pitchFamily="49" charset="0"/>
              </a:rPr>
              <a:t>rgba</a:t>
            </a:r>
            <a:r>
              <a:rPr lang="en-US" sz="900" dirty="0">
                <a:solidFill>
                  <a:srgbClr val="FF0000"/>
                </a:solidFill>
                <a:latin typeface="Lucida Console" panose="020B0609040504020204" pitchFamily="49" charset="0"/>
              </a:rPr>
              <a:t>(175, 47, 47, 0.15)</a:t>
            </a:r>
          </a:p>
        </p:txBody>
      </p:sp>
      <p:sp>
        <p:nvSpPr>
          <p:cNvPr id="24" name="TextBox 23"/>
          <p:cNvSpPr txBox="1"/>
          <p:nvPr/>
        </p:nvSpPr>
        <p:spPr>
          <a:xfrm>
            <a:off x="2895600" y="2607618"/>
            <a:ext cx="25908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Font: Arial 32px italic #EEEEEE</a:t>
            </a:r>
            <a:endParaRPr lang="en-US" sz="900" dirty="0">
              <a:solidFill>
                <a:srgbClr val="FF0000"/>
              </a:solidFill>
              <a:latin typeface="Lucida Console" panose="020B0609040504020204" pitchFamily="49" charset="0"/>
            </a:endParaRPr>
          </a:p>
        </p:txBody>
      </p:sp>
      <p:sp>
        <p:nvSpPr>
          <p:cNvPr id="25" name="TextBox 24"/>
          <p:cNvSpPr txBox="1"/>
          <p:nvPr/>
        </p:nvSpPr>
        <p:spPr>
          <a:xfrm>
            <a:off x="2895600" y="3026718"/>
            <a:ext cx="25908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Font: Arial 32px #666666</a:t>
            </a:r>
            <a:endParaRPr lang="en-US" sz="900" dirty="0">
              <a:solidFill>
                <a:srgbClr val="FF0000"/>
              </a:solidFill>
              <a:latin typeface="Lucida Console" panose="020B0609040504020204" pitchFamily="49" charset="0"/>
            </a:endParaRPr>
          </a:p>
        </p:txBody>
      </p:sp>
      <p:sp>
        <p:nvSpPr>
          <p:cNvPr id="26" name="TextBox 25"/>
          <p:cNvSpPr txBox="1"/>
          <p:nvPr/>
        </p:nvSpPr>
        <p:spPr>
          <a:xfrm>
            <a:off x="2895600" y="3702993"/>
            <a:ext cx="25908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Font: Arial 300 12px #AAAAAA</a:t>
            </a:r>
          </a:p>
        </p:txBody>
      </p:sp>
      <p:sp>
        <p:nvSpPr>
          <p:cNvPr id="27" name="TextBox 26"/>
          <p:cNvSpPr txBox="1"/>
          <p:nvPr/>
        </p:nvSpPr>
        <p:spPr>
          <a:xfrm>
            <a:off x="2628900" y="4531697"/>
            <a:ext cx="25908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Font: Verdana 9px #EEEEEE</a:t>
            </a:r>
          </a:p>
        </p:txBody>
      </p:sp>
      <p:cxnSp>
        <p:nvCxnSpPr>
          <p:cNvPr id="28" name="Straight Connector 27"/>
          <p:cNvCxnSpPr/>
          <p:nvPr/>
        </p:nvCxnSpPr>
        <p:spPr>
          <a:xfrm>
            <a:off x="990600" y="2514600"/>
            <a:ext cx="0" cy="2667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95375" y="2514600"/>
            <a:ext cx="0" cy="2667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42950" y="2514600"/>
            <a:ext cx="0" cy="2667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16200000">
            <a:off x="190500" y="5371013"/>
            <a:ext cx="13335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Width: 20px</a:t>
            </a:r>
            <a:endParaRPr lang="en-US" sz="900" dirty="0">
              <a:solidFill>
                <a:srgbClr val="FF0000"/>
              </a:solidFill>
              <a:latin typeface="Lucida Console" panose="020B0609040504020204" pitchFamily="49" charset="0"/>
            </a:endParaRPr>
          </a:p>
        </p:txBody>
      </p:sp>
      <p:sp>
        <p:nvSpPr>
          <p:cNvPr id="33" name="TextBox 32"/>
          <p:cNvSpPr txBox="1"/>
          <p:nvPr/>
        </p:nvSpPr>
        <p:spPr>
          <a:xfrm rot="16200000">
            <a:off x="337021" y="5366221"/>
            <a:ext cx="1381125"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Margin: 10px</a:t>
            </a:r>
            <a:endParaRPr lang="en-US" sz="900" dirty="0">
              <a:solidFill>
                <a:srgbClr val="FF0000"/>
              </a:solidFill>
              <a:latin typeface="Lucida Console" panose="020B0609040504020204" pitchFamily="49" charset="0"/>
            </a:endParaRPr>
          </a:p>
        </p:txBody>
      </p:sp>
      <p:cxnSp>
        <p:nvCxnSpPr>
          <p:cNvPr id="34" name="Straight Connector 33"/>
          <p:cNvCxnSpPr>
            <a:stCxn id="1026" idx="0"/>
          </p:cNvCxnSpPr>
          <p:nvPr/>
        </p:nvCxnSpPr>
        <p:spPr>
          <a:xfrm>
            <a:off x="2505075" y="1809750"/>
            <a:ext cx="0" cy="4343429"/>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04824" y="1809750"/>
            <a:ext cx="1" cy="481965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457699" y="1809750"/>
            <a:ext cx="1" cy="481965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09675" y="6208097"/>
            <a:ext cx="2590800" cy="230832"/>
          </a:xfrm>
          <a:prstGeom prst="rect">
            <a:avLst/>
          </a:prstGeom>
          <a:noFill/>
        </p:spPr>
        <p:txBody>
          <a:bodyPr wrap="square" rtlCol="0">
            <a:spAutoFit/>
          </a:bodyPr>
          <a:lstStyle/>
          <a:p>
            <a:pPr algn="ctr"/>
            <a:r>
              <a:rPr lang="en-US" sz="900" dirty="0" smtClean="0">
                <a:solidFill>
                  <a:srgbClr val="FFC000"/>
                </a:solidFill>
                <a:latin typeface="Lucida Console" panose="020B0609040504020204" pitchFamily="49" charset="0"/>
              </a:rPr>
              <a:t>Center Align</a:t>
            </a:r>
          </a:p>
        </p:txBody>
      </p:sp>
      <p:sp>
        <p:nvSpPr>
          <p:cNvPr id="41" name="TextBox 40"/>
          <p:cNvSpPr txBox="1"/>
          <p:nvPr/>
        </p:nvSpPr>
        <p:spPr>
          <a:xfrm>
            <a:off x="2609850" y="4769822"/>
            <a:ext cx="25908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Background: #F2F2F2</a:t>
            </a:r>
          </a:p>
        </p:txBody>
      </p:sp>
      <p:sp>
        <p:nvSpPr>
          <p:cNvPr id="42" name="TextBox 41"/>
          <p:cNvSpPr txBox="1"/>
          <p:nvPr/>
        </p:nvSpPr>
        <p:spPr>
          <a:xfrm>
            <a:off x="2895600" y="4055418"/>
            <a:ext cx="35814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Shadow: #EEEEEE, Blur 10px, Offset 10px, 10px</a:t>
            </a:r>
          </a:p>
        </p:txBody>
      </p:sp>
      <p:sp>
        <p:nvSpPr>
          <p:cNvPr id="38" name="Rectangle 37"/>
          <p:cNvSpPr/>
          <p:nvPr/>
        </p:nvSpPr>
        <p:spPr>
          <a:xfrm>
            <a:off x="6400800" y="6153179"/>
            <a:ext cx="2462534" cy="261610"/>
          </a:xfrm>
          <a:prstGeom prst="rect">
            <a:avLst/>
          </a:prstGeom>
        </p:spPr>
        <p:txBody>
          <a:bodyPr wrap="none">
            <a:spAutoFit/>
          </a:bodyPr>
          <a:lstStyle/>
          <a:p>
            <a:r>
              <a:rPr lang="en-US" sz="1100" dirty="0"/>
              <a:t>http://todomvc.com/examples/react/#/</a:t>
            </a:r>
          </a:p>
        </p:txBody>
      </p:sp>
    </p:spTree>
    <p:extLst>
      <p:ext uri="{BB962C8B-B14F-4D97-AF65-F5344CB8AC3E}">
        <p14:creationId xmlns:p14="http://schemas.microsoft.com/office/powerpoint/2010/main" val="19582180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smtClean="0"/>
              <a:t>Things a Front End Developer Needs</a:t>
            </a:r>
            <a:endParaRPr lang="en-US" sz="4000" dirty="0"/>
          </a:p>
        </p:txBody>
      </p:sp>
      <p:sp>
        <p:nvSpPr>
          <p:cNvPr id="6" name="Content Placeholder 5"/>
          <p:cNvSpPr>
            <a:spLocks noGrp="1"/>
          </p:cNvSpPr>
          <p:nvPr>
            <p:ph idx="1"/>
          </p:nvPr>
        </p:nvSpPr>
        <p:spPr/>
        <p:txBody>
          <a:bodyPr/>
          <a:lstStyle/>
          <a:p>
            <a:r>
              <a:rPr lang="en-US" dirty="0" smtClean="0"/>
              <a:t>System environment</a:t>
            </a:r>
          </a:p>
          <a:p>
            <a:r>
              <a:rPr lang="en-US" dirty="0" smtClean="0"/>
              <a:t>Running platform, aka the server and the browser</a:t>
            </a:r>
          </a:p>
          <a:p>
            <a:r>
              <a:rPr lang="en-US" dirty="0" smtClean="0"/>
              <a:t>Frameworks and libraries</a:t>
            </a:r>
          </a:p>
          <a:p>
            <a:r>
              <a:rPr lang="en-US" dirty="0" smtClean="0"/>
              <a:t>Development tools</a:t>
            </a:r>
          </a:p>
          <a:p>
            <a:pPr lvl="1"/>
            <a:r>
              <a:rPr lang="en-US" dirty="0" smtClean="0"/>
              <a:t>IDE, Code editor</a:t>
            </a:r>
          </a:p>
          <a:p>
            <a:pPr lvl="1"/>
            <a:r>
              <a:rPr lang="en-US" dirty="0" smtClean="0"/>
              <a:t>Version control system</a:t>
            </a:r>
          </a:p>
          <a:p>
            <a:pPr lvl="1"/>
            <a:r>
              <a:rPr lang="en-US" dirty="0" smtClean="0"/>
              <a:t>Build tools</a:t>
            </a:r>
          </a:p>
          <a:p>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35870902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and Libraries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Framework</a:t>
            </a:r>
          </a:p>
          <a:p>
            <a:pPr lvl="1"/>
            <a:r>
              <a:rPr lang="en-US" dirty="0" smtClean="0"/>
              <a:t>An abstraction of software</a:t>
            </a:r>
          </a:p>
          <a:p>
            <a:pPr lvl="1"/>
            <a:r>
              <a:rPr lang="en-US" dirty="0" smtClean="0"/>
              <a:t>Defines how a system is constructed</a:t>
            </a:r>
          </a:p>
          <a:p>
            <a:pPr lvl="1"/>
            <a:r>
              <a:rPr lang="en-US" dirty="0" smtClean="0"/>
              <a:t>Generic functionality can be changed with user-written code</a:t>
            </a:r>
          </a:p>
          <a:p>
            <a:r>
              <a:rPr lang="en-US" dirty="0" smtClean="0"/>
              <a:t>A Library</a:t>
            </a:r>
            <a:endParaRPr lang="en-US" dirty="0"/>
          </a:p>
          <a:p>
            <a:pPr lvl="1"/>
            <a:r>
              <a:rPr lang="en-US" dirty="0"/>
              <a:t>A collection of reusable objects and methods</a:t>
            </a:r>
          </a:p>
          <a:p>
            <a:pPr lvl="1"/>
            <a:r>
              <a:rPr lang="en-US" dirty="0"/>
              <a:t>Can be easily imported into a </a:t>
            </a:r>
            <a:r>
              <a:rPr lang="en-US" dirty="0" smtClean="0"/>
              <a:t>system</a:t>
            </a:r>
          </a:p>
          <a:p>
            <a:endParaRPr lang="en-US" dirty="0" smtClean="0"/>
          </a:p>
          <a:p>
            <a:r>
              <a:rPr lang="en-US" dirty="0" smtClean="0"/>
              <a:t>Examples of Frameworks</a:t>
            </a:r>
          </a:p>
          <a:p>
            <a:pPr lvl="1"/>
            <a:r>
              <a:rPr lang="en-US" dirty="0" smtClean="0"/>
              <a:t>Angular, Ember, Express-generator</a:t>
            </a:r>
          </a:p>
          <a:p>
            <a:r>
              <a:rPr lang="en-US" dirty="0" smtClean="0"/>
              <a:t>Examples of Libraries</a:t>
            </a:r>
          </a:p>
          <a:p>
            <a:pPr lvl="1"/>
            <a:r>
              <a:rPr lang="en-US" dirty="0" smtClean="0"/>
              <a:t>jQuery, React, Bluebird</a:t>
            </a:r>
            <a:endParaRPr lang="en-US"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18062712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Coding </a:t>
            </a:r>
            <a:r>
              <a:rPr lang="en-US" sz="4400" dirty="0" smtClean="0"/>
              <a:t>Walkthrough</a:t>
            </a:r>
            <a:endParaRPr lang="en-US" sz="4400" dirty="0"/>
          </a:p>
        </p:txBody>
      </p:sp>
      <p:pic>
        <p:nvPicPr>
          <p:cNvPr id="6" name="Content Placeholder 5"/>
          <p:cNvPicPr>
            <a:picLocks noGrp="1" noChangeAspect="1"/>
          </p:cNvPicPr>
          <p:nvPr>
            <p:ph idx="1"/>
          </p:nvPr>
        </p:nvPicPr>
        <p:blipFill>
          <a:blip r:embed="rId2"/>
          <a:stretch>
            <a:fillRect/>
          </a:stretch>
        </p:blipFill>
        <p:spPr>
          <a:xfrm>
            <a:off x="457200" y="1676400"/>
            <a:ext cx="3137315" cy="4625975"/>
          </a:xfrm>
        </p:spPr>
      </p:pic>
      <p:sp>
        <p:nvSpPr>
          <p:cNvPr id="3" name="Footer Placeholder 2"/>
          <p:cNvSpPr>
            <a:spLocks noGrp="1"/>
          </p:cNvSpPr>
          <p:nvPr>
            <p:ph type="ftr" sz="quarter" idx="11"/>
          </p:nvPr>
        </p:nvSpPr>
        <p:spPr/>
        <p:txBody>
          <a:bodyPr/>
          <a:lstStyle/>
          <a:p>
            <a:r>
              <a:rPr lang="en-US" smtClean="0"/>
              <a:t>Copyright 2016 Bloomberg L.P. All rights reserved</a:t>
            </a:r>
            <a:endParaRPr lang="en-US"/>
          </a:p>
        </p:txBody>
      </p:sp>
      <p:sp>
        <p:nvSpPr>
          <p:cNvPr id="4" name="Rectangle 3"/>
          <p:cNvSpPr/>
          <p:nvPr/>
        </p:nvSpPr>
        <p:spPr>
          <a:xfrm>
            <a:off x="3886200" y="1905000"/>
            <a:ext cx="5029200" cy="369332"/>
          </a:xfrm>
          <a:prstGeom prst="rect">
            <a:avLst/>
          </a:prstGeom>
        </p:spPr>
        <p:txBody>
          <a:bodyPr wrap="square">
            <a:spAutoFit/>
          </a:bodyPr>
          <a:lstStyle/>
          <a:p>
            <a:r>
              <a:rPr lang="en-US" dirty="0">
                <a:hlinkClick r:id="rId3"/>
              </a:rPr>
              <a:t>https://github.com/szhangpitt/todo-step-by-step</a:t>
            </a:r>
            <a:endParaRPr lang="en-US" dirty="0"/>
          </a:p>
        </p:txBody>
      </p:sp>
    </p:spTree>
    <p:extLst>
      <p:ext uri="{BB962C8B-B14F-4D97-AF65-F5344CB8AC3E}">
        <p14:creationId xmlns:p14="http://schemas.microsoft.com/office/powerpoint/2010/main" val="8141351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sz="2400" dirty="0" smtClean="0">
                <a:hlinkClick r:id="rId3"/>
              </a:rPr>
              <a:t>Book: Managing </a:t>
            </a:r>
            <a:r>
              <a:rPr lang="en-US" sz="2400" dirty="0">
                <a:hlinkClick r:id="rId3"/>
              </a:rPr>
              <a:t>Software Requirements: A Use Case </a:t>
            </a:r>
            <a:r>
              <a:rPr lang="en-US" sz="2400" dirty="0" smtClean="0">
                <a:hlinkClick r:id="rId3"/>
              </a:rPr>
              <a:t>Approach</a:t>
            </a:r>
            <a:endParaRPr lang="en-US" sz="2400" dirty="0"/>
          </a:p>
          <a:p>
            <a:r>
              <a:rPr lang="en-US" sz="2400" dirty="0">
                <a:hlinkClick r:id="rId4"/>
              </a:rPr>
              <a:t>Book: Cognitive Psychology and its Implications, Sixth </a:t>
            </a:r>
            <a:r>
              <a:rPr lang="en-US" sz="2400" dirty="0" smtClean="0">
                <a:hlinkClick r:id="rId4"/>
              </a:rPr>
              <a:t>Edition</a:t>
            </a:r>
            <a:endParaRPr lang="en-US" sz="2400" dirty="0"/>
          </a:p>
          <a:p>
            <a:r>
              <a:rPr lang="en-US" sz="2400" dirty="0">
                <a:hlinkClick r:id="rId5"/>
              </a:rPr>
              <a:t>Link: Comparison of software prototyping </a:t>
            </a:r>
            <a:r>
              <a:rPr lang="en-US" sz="2400" dirty="0" smtClean="0">
                <a:hlinkClick r:id="rId5"/>
              </a:rPr>
              <a:t>tools</a:t>
            </a:r>
            <a:endParaRPr lang="en-US" sz="2400" dirty="0">
              <a:hlinkClick r:id="rId6"/>
            </a:endParaRPr>
          </a:p>
          <a:p>
            <a:r>
              <a:rPr lang="en-US" sz="2400" dirty="0" smtClean="0">
                <a:hlinkClick r:id="rId6"/>
              </a:rPr>
              <a:t>Link: Google Web Fundamentals</a:t>
            </a:r>
            <a:endParaRPr lang="en-US" sz="2400" dirty="0" smtClean="0"/>
          </a:p>
          <a:p>
            <a:r>
              <a:rPr lang="en-US" sz="2400" dirty="0" smtClean="0">
                <a:hlinkClick r:id="rId7"/>
              </a:rPr>
              <a:t>Link: Mozilla Developer Network</a:t>
            </a:r>
            <a:endParaRPr lang="en-US" sz="2400" dirty="0" smtClean="0"/>
          </a:p>
          <a:p>
            <a:r>
              <a:rPr lang="en-US" sz="2400" dirty="0" smtClean="0">
                <a:hlinkClick r:id="rId8"/>
              </a:rPr>
              <a:t>Link: Writing Testable JavaScript</a:t>
            </a:r>
            <a:endParaRPr lang="en-US" sz="2400"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31402652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Skill sets for designers and developers</a:t>
            </a:r>
          </a:p>
          <a:p>
            <a:r>
              <a:rPr lang="en-US" dirty="0" smtClean="0"/>
              <a:t>“What are the requirements?”</a:t>
            </a:r>
          </a:p>
          <a:p>
            <a:r>
              <a:rPr lang="en-US" dirty="0" smtClean="0"/>
              <a:t>Use prototypes as a communication tool to manage expectations.</a:t>
            </a:r>
          </a:p>
          <a:p>
            <a:r>
              <a:rPr lang="en-US" dirty="0" smtClean="0"/>
              <a:t>Start with something simple. Continuously integrate into product. </a:t>
            </a:r>
          </a:p>
          <a:p>
            <a:endParaRPr lang="en-US"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207097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Requirements: What they are and why they are important</a:t>
            </a:r>
            <a:endParaRPr lang="en-US" dirty="0" smtClean="0"/>
          </a:p>
          <a:p>
            <a:r>
              <a:rPr lang="en-US" dirty="0" smtClean="0"/>
              <a:t>Prototypes as communication tool</a:t>
            </a:r>
          </a:p>
          <a:p>
            <a:r>
              <a:rPr lang="en-US" dirty="0" smtClean="0"/>
              <a:t>How web designers and developers work together</a:t>
            </a:r>
          </a:p>
          <a:p>
            <a:r>
              <a:rPr lang="en-US" dirty="0" smtClean="0"/>
              <a:t>(Code sample) How to continuously build a product</a:t>
            </a:r>
          </a:p>
          <a:p>
            <a:r>
              <a:rPr lang="en-US" dirty="0" smtClean="0"/>
              <a:t>Resources</a:t>
            </a:r>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13682585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Feel free to contact me with questions about working at Bloomberg, or about web design and development. </a:t>
            </a:r>
          </a:p>
          <a:p>
            <a:pPr lvl="1"/>
            <a:r>
              <a:rPr lang="en-US" dirty="0" smtClean="0"/>
              <a:t>szhang351@bloomberg.net</a:t>
            </a:r>
            <a:endParaRPr lang="en-US"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772967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noAutofit/>
          </a:bodyPr>
          <a:lstStyle/>
          <a:p>
            <a:r>
              <a:rPr lang="en-US" sz="2400" dirty="0" smtClean="0"/>
              <a:t>Front end Developer at Bloomberg L.P.</a:t>
            </a:r>
          </a:p>
          <a:p>
            <a:pPr lvl="1"/>
            <a:r>
              <a:rPr lang="en-US" sz="2000" dirty="0" smtClean="0"/>
              <a:t>Jan 2015 to Present</a:t>
            </a:r>
          </a:p>
          <a:p>
            <a:pPr lvl="1"/>
            <a:r>
              <a:rPr lang="en-US" sz="2000" dirty="0" smtClean="0"/>
              <a:t>Full stack dev for OpenFIGI.com</a:t>
            </a:r>
          </a:p>
          <a:p>
            <a:pPr lvl="1"/>
            <a:r>
              <a:rPr lang="en-US" sz="2000" dirty="0" smtClean="0"/>
              <a:t>Technology knowledge sharing</a:t>
            </a:r>
          </a:p>
          <a:p>
            <a:pPr lvl="1"/>
            <a:r>
              <a:rPr lang="en-US" sz="2000" dirty="0" smtClean="0"/>
              <a:t>Web development consulting</a:t>
            </a:r>
          </a:p>
          <a:p>
            <a:endParaRPr lang="en-US" sz="2400" dirty="0" smtClean="0"/>
          </a:p>
          <a:p>
            <a:r>
              <a:rPr lang="en-US" sz="2400" dirty="0" err="1" smtClean="0"/>
              <a:t>Prototyper</a:t>
            </a:r>
            <a:r>
              <a:rPr lang="en-US" sz="2400" dirty="0" smtClean="0"/>
              <a:t>, Developer at Siemens Corporate Research</a:t>
            </a:r>
          </a:p>
          <a:p>
            <a:pPr lvl="1"/>
            <a:r>
              <a:rPr lang="en-US" sz="2000" dirty="0" smtClean="0"/>
              <a:t>Feb 2011 to Jan 2015</a:t>
            </a:r>
          </a:p>
          <a:p>
            <a:pPr marL="457200" lvl="1" indent="0">
              <a:buNone/>
            </a:pPr>
            <a:endParaRPr lang="en-US" sz="2000" dirty="0"/>
          </a:p>
          <a:p>
            <a:r>
              <a:rPr lang="en-US" sz="2400" dirty="0" smtClean="0"/>
              <a:t>MS in Information Science from University of Pittsburgh</a:t>
            </a:r>
          </a:p>
          <a:p>
            <a:r>
              <a:rPr lang="en-US" sz="2400" dirty="0" smtClean="0"/>
              <a:t>BE in Computer Science and Tech from Beijing </a:t>
            </a:r>
            <a:r>
              <a:rPr lang="en-US" sz="2400" dirty="0" err="1" smtClean="0"/>
              <a:t>Jiaotong</a:t>
            </a:r>
            <a:r>
              <a:rPr lang="en-US" sz="2400" dirty="0" smtClean="0"/>
              <a:t> University</a:t>
            </a:r>
          </a:p>
          <a:p>
            <a:pPr lvl="1"/>
            <a:endParaRPr lang="en-US" dirty="0" smtClean="0"/>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485512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build a to-do list</a:t>
            </a:r>
            <a:endParaRPr lang="en-US" dirty="0"/>
          </a:p>
        </p:txBody>
      </p:sp>
      <p:sp>
        <p:nvSpPr>
          <p:cNvPr id="3" name="Content Placeholder 2"/>
          <p:cNvSpPr>
            <a:spLocks noGrp="1"/>
          </p:cNvSpPr>
          <p:nvPr>
            <p:ph idx="1"/>
          </p:nvPr>
        </p:nvSpPr>
        <p:spPr/>
        <p:txBody>
          <a:bodyPr>
            <a:normAutofit/>
          </a:bodyPr>
          <a:lstStyle/>
          <a:p>
            <a:r>
              <a:rPr lang="en-US" dirty="0" smtClean="0"/>
              <a:t>A to-do list is like “</a:t>
            </a:r>
            <a:r>
              <a:rPr lang="en-US" dirty="0" err="1" smtClean="0"/>
              <a:t>HelloWorld</a:t>
            </a:r>
            <a:r>
              <a:rPr lang="en-US" dirty="0" smtClean="0"/>
              <a:t>” in front end web development.</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2623446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are the requirements?”</a:t>
            </a:r>
            <a:endParaRPr lang="en-US" dirty="0"/>
          </a:p>
        </p:txBody>
      </p:sp>
      <p:sp>
        <p:nvSpPr>
          <p:cNvPr id="3" name="Content Placeholder 2"/>
          <p:cNvSpPr>
            <a:spLocks noGrp="1"/>
          </p:cNvSpPr>
          <p:nvPr>
            <p:ph idx="1"/>
          </p:nvPr>
        </p:nvSpPr>
        <p:spPr/>
        <p:txBody>
          <a:bodyPr/>
          <a:lstStyle/>
          <a:p>
            <a:r>
              <a:rPr lang="en-US" dirty="0" smtClean="0"/>
              <a:t>Tools we use to maintain requirements</a:t>
            </a:r>
          </a:p>
          <a:p>
            <a:pPr lvl="1"/>
            <a:r>
              <a:rPr lang="en-US" dirty="0" smtClean="0"/>
              <a:t>Vision document</a:t>
            </a:r>
          </a:p>
          <a:p>
            <a:pPr lvl="1"/>
            <a:r>
              <a:rPr lang="en-US" dirty="0" smtClean="0"/>
              <a:t>Backlog</a:t>
            </a:r>
          </a:p>
          <a:p>
            <a:pPr lvl="1"/>
            <a:r>
              <a:rPr lang="en-US" dirty="0" smtClean="0"/>
              <a:t>User stories</a:t>
            </a:r>
          </a:p>
          <a:p>
            <a:pPr lvl="1"/>
            <a:r>
              <a:rPr lang="en-US" dirty="0" smtClean="0"/>
              <a:t>Use cases</a:t>
            </a:r>
          </a:p>
          <a:p>
            <a:pPr lvl="1"/>
            <a:endParaRPr lang="en-US" dirty="0" smtClean="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2044401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Vision Document Example</a:t>
            </a:r>
            <a:endParaRPr lang="en-US" dirty="0"/>
          </a:p>
        </p:txBody>
      </p:sp>
      <p:sp>
        <p:nvSpPr>
          <p:cNvPr id="3" name="Content Placeholder 2"/>
          <p:cNvSpPr>
            <a:spLocks noGrp="1"/>
          </p:cNvSpPr>
          <p:nvPr>
            <p:ph idx="1"/>
          </p:nvPr>
        </p:nvSpPr>
        <p:spPr/>
        <p:txBody>
          <a:bodyPr>
            <a:noAutofit/>
          </a:bodyPr>
          <a:lstStyle/>
          <a:p>
            <a:pPr marL="0" indent="0">
              <a:buNone/>
            </a:pPr>
            <a:r>
              <a:rPr lang="en-US" sz="2800" dirty="0" smtClean="0"/>
              <a:t>1. Introduction</a:t>
            </a:r>
          </a:p>
          <a:p>
            <a:pPr marL="0" indent="0">
              <a:buNone/>
            </a:pPr>
            <a:r>
              <a:rPr lang="en-US" sz="2800" dirty="0" smtClean="0"/>
              <a:t>This document outlines the requirements of the To-Do List application. The purpose of this document is to (1) identify problems (2) outline features, and (3) identify restriction and challenges.</a:t>
            </a:r>
          </a:p>
          <a:p>
            <a:pPr marL="0" indent="0">
              <a:buNone/>
            </a:pPr>
            <a:endParaRPr lang="en-US" sz="2800" dirty="0" smtClean="0"/>
          </a:p>
          <a:p>
            <a:pPr marL="0" indent="0">
              <a:buNone/>
            </a:pPr>
            <a:r>
              <a:rPr lang="en-US" sz="2800" dirty="0" smtClean="0"/>
              <a:t>2. Problem Statement</a:t>
            </a:r>
          </a:p>
          <a:p>
            <a:pPr marL="0" indent="0">
              <a:buNone/>
            </a:pPr>
            <a:r>
              <a:rPr lang="en-US" sz="2800" dirty="0" smtClean="0"/>
              <a:t>The problem of…</a:t>
            </a:r>
          </a:p>
          <a:p>
            <a:pPr marL="0" indent="0">
              <a:buNone/>
            </a:pPr>
            <a:r>
              <a:rPr lang="en-US" sz="2800" dirty="0" smtClean="0"/>
              <a:t>affects…</a:t>
            </a:r>
          </a:p>
          <a:p>
            <a:pPr marL="0" indent="0">
              <a:buNone/>
            </a:pPr>
            <a:r>
              <a:rPr lang="en-US" sz="2800" dirty="0" smtClean="0"/>
              <a:t>causing the impact of…</a:t>
            </a:r>
          </a:p>
          <a:p>
            <a:pPr marL="0" indent="0">
              <a:buNone/>
            </a:pPr>
            <a:endParaRPr lang="en-US" sz="2800" dirty="0"/>
          </a:p>
          <a:p>
            <a:pPr marL="0" indent="0">
              <a:buNone/>
            </a:pPr>
            <a:r>
              <a:rPr lang="en-US" sz="2800" dirty="0" smtClean="0"/>
              <a:t>3. A successful solution would provide</a:t>
            </a:r>
          </a:p>
          <a:p>
            <a:pPr marL="0" indent="0">
              <a:buNone/>
            </a:pPr>
            <a:r>
              <a:rPr lang="en-US" sz="2800" dirty="0"/>
              <a:t> </a:t>
            </a:r>
            <a:r>
              <a:rPr lang="en-US" sz="2800" dirty="0" smtClean="0"/>
              <a:t>-  a one-glance to-do list</a:t>
            </a:r>
          </a:p>
          <a:p>
            <a:pPr marL="0" indent="0">
              <a:buNone/>
            </a:pPr>
            <a:r>
              <a:rPr lang="en-US" sz="2800" dirty="0"/>
              <a:t> </a:t>
            </a:r>
            <a:r>
              <a:rPr lang="en-US" sz="2800" dirty="0" smtClean="0"/>
              <a:t>- the ability to add and mark items in the list</a:t>
            </a:r>
          </a:p>
          <a:p>
            <a:pPr marL="0" indent="0">
              <a:buNone/>
            </a:pPr>
            <a:endParaRPr lang="en-US" sz="2800" dirty="0"/>
          </a:p>
          <a:p>
            <a:pPr marL="0" indent="0">
              <a:buNone/>
            </a:pPr>
            <a:r>
              <a:rPr lang="en-US" sz="2800" dirty="0" smtClean="0"/>
              <a:t>4. Product features</a:t>
            </a:r>
          </a:p>
          <a:p>
            <a:pPr marL="0" indent="0">
              <a:buNone/>
            </a:pPr>
            <a:r>
              <a:rPr lang="en-US" sz="2800" dirty="0"/>
              <a:t> </a:t>
            </a:r>
            <a:r>
              <a:rPr lang="en-US" sz="2800" dirty="0" smtClean="0"/>
              <a:t>- Display to-do list</a:t>
            </a:r>
          </a:p>
          <a:p>
            <a:pPr marL="0" indent="0">
              <a:buNone/>
            </a:pPr>
            <a:r>
              <a:rPr lang="en-US" sz="2800" dirty="0"/>
              <a:t> </a:t>
            </a:r>
            <a:r>
              <a:rPr lang="en-US" sz="2800" dirty="0" smtClean="0"/>
              <a:t>- Add an item in to-do list</a:t>
            </a:r>
          </a:p>
          <a:p>
            <a:pPr marL="0" indent="0">
              <a:buNone/>
            </a:pPr>
            <a:r>
              <a:rPr lang="en-US" sz="2800" dirty="0"/>
              <a:t> </a:t>
            </a:r>
            <a:r>
              <a:rPr lang="en-US" sz="2800" dirty="0" smtClean="0"/>
              <a:t>- Mark an item in to-do list</a:t>
            </a:r>
          </a:p>
          <a:p>
            <a:pPr marL="0" indent="0">
              <a:buNone/>
            </a:pPr>
            <a:r>
              <a:rPr lang="en-US" sz="2800" dirty="0"/>
              <a:t> </a:t>
            </a:r>
            <a:r>
              <a:rPr lang="en-US" sz="2800" dirty="0" smtClean="0"/>
              <a:t>- Remove an item in to-do list</a:t>
            </a:r>
          </a:p>
          <a:p>
            <a:pPr marL="0" indent="0">
              <a:buNone/>
            </a:pPr>
            <a:r>
              <a:rPr lang="en-US" sz="2800" dirty="0"/>
              <a:t> </a:t>
            </a:r>
            <a:r>
              <a:rPr lang="en-US" sz="2800" dirty="0" smtClean="0"/>
              <a:t>- …</a:t>
            </a:r>
          </a:p>
          <a:p>
            <a:pPr marL="0" indent="0">
              <a:buNone/>
            </a:pPr>
            <a:endParaRPr lang="en-US" sz="2800" dirty="0" smtClean="0"/>
          </a:p>
          <a:p>
            <a:pPr marL="0" indent="0">
              <a:buNone/>
            </a:pPr>
            <a:r>
              <a:rPr lang="en-US" sz="2800" dirty="0" smtClean="0"/>
              <a:t>5. Restrictions and Challenges</a:t>
            </a:r>
          </a:p>
          <a:p>
            <a:pPr marL="0" indent="0">
              <a:buNone/>
            </a:pPr>
            <a:r>
              <a:rPr lang="en-US" sz="2800" dirty="0" smtClean="0"/>
              <a:t>…</a:t>
            </a:r>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4183511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Backlog Example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52547845"/>
              </p:ext>
            </p:extLst>
          </p:nvPr>
        </p:nvGraphicFramePr>
        <p:xfrm>
          <a:off x="457200" y="1774825"/>
          <a:ext cx="8229601" cy="2865120"/>
        </p:xfrm>
        <a:graphic>
          <a:graphicData uri="http://schemas.openxmlformats.org/drawingml/2006/table">
            <a:tbl>
              <a:tblPr firstRow="1" bandRow="1">
                <a:tableStyleId>{69012ECD-51FC-41F1-AA8D-1B2483CD663E}</a:tableStyleId>
              </a:tblPr>
              <a:tblGrid>
                <a:gridCol w="1676400"/>
                <a:gridCol w="5029200"/>
                <a:gridCol w="1524001"/>
              </a:tblGrid>
              <a:tr h="370840">
                <a:tc>
                  <a:txBody>
                    <a:bodyPr/>
                    <a:lstStyle/>
                    <a:p>
                      <a:r>
                        <a:rPr lang="en-US" dirty="0" smtClean="0"/>
                        <a:t>Type</a:t>
                      </a:r>
                      <a:endParaRPr lang="en-US" dirty="0"/>
                    </a:p>
                  </a:txBody>
                  <a:tcPr marL="91439" marR="91439"/>
                </a:tc>
                <a:tc>
                  <a:txBody>
                    <a:bodyPr/>
                    <a:lstStyle/>
                    <a:p>
                      <a:r>
                        <a:rPr lang="en-US" dirty="0" smtClean="0"/>
                        <a:t>Title</a:t>
                      </a:r>
                      <a:endParaRPr lang="en-US" dirty="0"/>
                    </a:p>
                  </a:txBody>
                  <a:tcPr marL="91439" marR="91439"/>
                </a:tc>
                <a:tc>
                  <a:txBody>
                    <a:bodyPr/>
                    <a:lstStyle/>
                    <a:p>
                      <a:r>
                        <a:rPr lang="en-US" dirty="0" smtClean="0"/>
                        <a:t>Points</a:t>
                      </a:r>
                      <a:endParaRPr lang="en-US" dirty="0"/>
                    </a:p>
                  </a:txBody>
                  <a:tcPr marL="91439" marR="91439"/>
                </a:tc>
              </a:tr>
              <a:tr h="370840">
                <a:tc gridSpan="3">
                  <a:txBody>
                    <a:bodyPr/>
                    <a:lstStyle/>
                    <a:p>
                      <a:r>
                        <a:rPr lang="en-US" dirty="0" smtClean="0"/>
                        <a:t>02/08 – 02/12</a:t>
                      </a:r>
                      <a:endParaRPr lang="en-US" dirty="0"/>
                    </a:p>
                  </a:txBody>
                  <a:tcPr marL="91439" marR="91439">
                    <a:solidFill>
                      <a:schemeClr val="bg1"/>
                    </a:solidFill>
                  </a:tcPr>
                </a:tc>
                <a:tc hMerge="1">
                  <a:txBody>
                    <a:bodyPr/>
                    <a:lstStyle/>
                    <a:p>
                      <a:endParaRPr lang="en-US" dirty="0"/>
                    </a:p>
                  </a:txBody>
                  <a:tcPr/>
                </a:tc>
                <a:tc hMerge="1">
                  <a:txBody>
                    <a:bodyPr/>
                    <a:lstStyle/>
                    <a:p>
                      <a:endParaRPr lang="en-US" dirty="0"/>
                    </a:p>
                  </a:txBody>
                  <a:tcPr/>
                </a:tc>
              </a:tr>
              <a:tr h="370840">
                <a:tc>
                  <a:txBody>
                    <a:bodyPr/>
                    <a:lstStyle/>
                    <a:p>
                      <a:r>
                        <a:rPr lang="en-US" dirty="0" smtClean="0"/>
                        <a:t>Feature</a:t>
                      </a:r>
                      <a:endParaRPr lang="en-US" dirty="0"/>
                    </a:p>
                  </a:txBody>
                  <a:tcPr marL="91439" marR="91439">
                    <a:solidFill>
                      <a:schemeClr val="accent3">
                        <a:lumMod val="60000"/>
                        <a:lumOff val="40000"/>
                      </a:schemeClr>
                    </a:solidFill>
                  </a:tcPr>
                </a:tc>
                <a:tc>
                  <a:txBody>
                    <a:bodyPr/>
                    <a:lstStyle/>
                    <a:p>
                      <a:r>
                        <a:rPr lang="en-US" dirty="0" smtClean="0"/>
                        <a:t>Display to-do</a:t>
                      </a:r>
                      <a:r>
                        <a:rPr lang="en-US" baseline="0" dirty="0" smtClean="0"/>
                        <a:t> list</a:t>
                      </a:r>
                      <a:endParaRPr lang="en-US" dirty="0"/>
                    </a:p>
                  </a:txBody>
                  <a:tcPr marL="91439" marR="91439"/>
                </a:tc>
                <a:tc>
                  <a:txBody>
                    <a:bodyPr/>
                    <a:lstStyle/>
                    <a:p>
                      <a:r>
                        <a:rPr lang="en-US" dirty="0" smtClean="0"/>
                        <a:t>3</a:t>
                      </a:r>
                      <a:endParaRPr lang="en-US" dirty="0"/>
                    </a:p>
                  </a:txBody>
                  <a:tcPr marL="91439" marR="91439"/>
                </a:tc>
              </a:tr>
              <a:tr h="370840">
                <a:tc>
                  <a:txBody>
                    <a:bodyPr/>
                    <a:lstStyle/>
                    <a:p>
                      <a:r>
                        <a:rPr lang="en-US" dirty="0" smtClean="0"/>
                        <a:t>Feature</a:t>
                      </a:r>
                      <a:endParaRPr lang="en-US" dirty="0"/>
                    </a:p>
                  </a:txBody>
                  <a:tcPr marL="91439" marR="91439">
                    <a:solidFill>
                      <a:schemeClr val="accent3">
                        <a:lumMod val="60000"/>
                        <a:lumOff val="40000"/>
                      </a:schemeClr>
                    </a:solidFill>
                  </a:tcPr>
                </a:tc>
                <a:tc>
                  <a:txBody>
                    <a:bodyPr/>
                    <a:lstStyle/>
                    <a:p>
                      <a:r>
                        <a:rPr lang="en-US" dirty="0" smtClean="0"/>
                        <a:t>Add to-do</a:t>
                      </a:r>
                      <a:r>
                        <a:rPr lang="en-US" baseline="0" dirty="0" smtClean="0"/>
                        <a:t> item</a:t>
                      </a:r>
                      <a:endParaRPr lang="en-US" dirty="0"/>
                    </a:p>
                  </a:txBody>
                  <a:tcPr marL="91439" marR="91439"/>
                </a:tc>
                <a:tc>
                  <a:txBody>
                    <a:bodyPr/>
                    <a:lstStyle/>
                    <a:p>
                      <a:r>
                        <a:rPr lang="en-US" dirty="0" smtClean="0"/>
                        <a:t>4</a:t>
                      </a:r>
                      <a:endParaRPr lang="en-US" dirty="0"/>
                    </a:p>
                  </a:txBody>
                  <a:tcPr marL="91439" marR="91439"/>
                </a:tc>
              </a:tr>
              <a:tr h="370840">
                <a:tc>
                  <a:txBody>
                    <a:bodyPr/>
                    <a:lstStyle/>
                    <a:p>
                      <a:r>
                        <a:rPr lang="en-US" dirty="0" smtClean="0"/>
                        <a:t>Bug</a:t>
                      </a:r>
                      <a:endParaRPr lang="en-US" dirty="0"/>
                    </a:p>
                  </a:txBody>
                  <a:tcPr marL="91439" marR="91439">
                    <a:solidFill>
                      <a:schemeClr val="accent2">
                        <a:lumMod val="60000"/>
                        <a:lumOff val="40000"/>
                      </a:schemeClr>
                    </a:solidFill>
                  </a:tcPr>
                </a:tc>
                <a:tc>
                  <a:txBody>
                    <a:bodyPr/>
                    <a:lstStyle/>
                    <a:p>
                      <a:r>
                        <a:rPr lang="en-US" dirty="0" smtClean="0"/>
                        <a:t>Empty to-do item is also</a:t>
                      </a:r>
                      <a:r>
                        <a:rPr lang="en-US" baseline="0" dirty="0" smtClean="0"/>
                        <a:t> added</a:t>
                      </a:r>
                    </a:p>
                  </a:txBody>
                  <a:tcPr marL="91439" marR="91439"/>
                </a:tc>
                <a:tc>
                  <a:txBody>
                    <a:bodyPr/>
                    <a:lstStyle/>
                    <a:p>
                      <a:r>
                        <a:rPr lang="en-US" dirty="0" smtClean="0"/>
                        <a:t>2</a:t>
                      </a:r>
                      <a:endParaRPr lang="en-US" dirty="0"/>
                    </a:p>
                  </a:txBody>
                  <a:tcPr marL="91439" marR="91439"/>
                </a:tc>
              </a:tr>
              <a:tr h="370840">
                <a:tc>
                  <a:txBody>
                    <a:bodyPr/>
                    <a:lstStyle/>
                    <a:p>
                      <a:r>
                        <a:rPr lang="en-US" dirty="0" smtClean="0"/>
                        <a:t>Usability</a:t>
                      </a:r>
                      <a:endParaRPr lang="en-US" dirty="0"/>
                    </a:p>
                  </a:txBody>
                  <a:tcPr marL="91439" marR="91439">
                    <a:solidFill>
                      <a:schemeClr val="accent4">
                        <a:lumMod val="60000"/>
                        <a:lumOff val="40000"/>
                      </a:schemeClr>
                    </a:solidFill>
                  </a:tcPr>
                </a:tc>
                <a:tc>
                  <a:txBody>
                    <a:bodyPr/>
                    <a:lstStyle/>
                    <a:p>
                      <a:r>
                        <a:rPr lang="en-US" dirty="0" smtClean="0"/>
                        <a:t>(De)select item more easily</a:t>
                      </a:r>
                      <a:endParaRPr lang="en-US" dirty="0"/>
                    </a:p>
                  </a:txBody>
                  <a:tcPr marL="91439" marR="91439"/>
                </a:tc>
                <a:tc>
                  <a:txBody>
                    <a:bodyPr/>
                    <a:lstStyle/>
                    <a:p>
                      <a:r>
                        <a:rPr lang="en-US" dirty="0" smtClean="0"/>
                        <a:t>1</a:t>
                      </a:r>
                      <a:endParaRPr lang="en-US" dirty="0"/>
                    </a:p>
                  </a:txBody>
                  <a:tcPr marL="91439" marR="91439"/>
                </a:tc>
              </a:tr>
              <a:tr h="370840">
                <a:tc>
                  <a:txBody>
                    <a:bodyPr/>
                    <a:lstStyle/>
                    <a:p>
                      <a:r>
                        <a:rPr lang="en-US" dirty="0" smtClean="0"/>
                        <a:t>Continuous</a:t>
                      </a:r>
                      <a:r>
                        <a:rPr lang="en-US" baseline="0" dirty="0" smtClean="0"/>
                        <a:t> Integration</a:t>
                      </a:r>
                      <a:endParaRPr lang="en-US" dirty="0"/>
                    </a:p>
                  </a:txBody>
                  <a:tcPr marL="91439" marR="91439">
                    <a:solidFill>
                      <a:schemeClr val="accent5">
                        <a:lumMod val="60000"/>
                        <a:lumOff val="40000"/>
                      </a:schemeClr>
                    </a:solidFill>
                  </a:tcPr>
                </a:tc>
                <a:tc>
                  <a:txBody>
                    <a:bodyPr/>
                    <a:lstStyle/>
                    <a:p>
                      <a:r>
                        <a:rPr lang="en-US" dirty="0" smtClean="0"/>
                        <a:t>Set up</a:t>
                      </a:r>
                      <a:r>
                        <a:rPr lang="en-US" baseline="0" dirty="0" smtClean="0"/>
                        <a:t> build tools</a:t>
                      </a:r>
                      <a:endParaRPr lang="en-US" dirty="0"/>
                    </a:p>
                  </a:txBody>
                  <a:tcPr marL="91439" marR="91439"/>
                </a:tc>
                <a:tc>
                  <a:txBody>
                    <a:bodyPr/>
                    <a:lstStyle/>
                    <a:p>
                      <a:r>
                        <a:rPr lang="en-US" dirty="0" smtClean="0"/>
                        <a:t>5</a:t>
                      </a:r>
                      <a:endParaRPr lang="en-US" dirty="0"/>
                    </a:p>
                  </a:txBody>
                  <a:tcPr marL="91439" marR="91439"/>
                </a:tc>
              </a:tr>
            </a:tbl>
          </a:graphicData>
        </a:graphic>
      </p:graphicFrame>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2657050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User Story </a:t>
            </a:r>
            <a:r>
              <a:rPr lang="en-US" dirty="0"/>
              <a:t>E</a:t>
            </a:r>
            <a:r>
              <a:rPr lang="en-US" dirty="0" smtClean="0"/>
              <a:t>xample</a:t>
            </a:r>
            <a:endParaRPr lang="en-US" dirty="0"/>
          </a:p>
        </p:txBody>
      </p:sp>
      <p:sp>
        <p:nvSpPr>
          <p:cNvPr id="3" name="Content Placeholder 2"/>
          <p:cNvSpPr>
            <a:spLocks noGrp="1"/>
          </p:cNvSpPr>
          <p:nvPr>
            <p:ph idx="1"/>
          </p:nvPr>
        </p:nvSpPr>
        <p:spPr/>
        <p:txBody>
          <a:bodyPr>
            <a:noAutofit/>
          </a:bodyPr>
          <a:lstStyle/>
          <a:p>
            <a:pPr marL="0" indent="0">
              <a:buNone/>
            </a:pPr>
            <a:r>
              <a:rPr lang="en-US" sz="1800" dirty="0" smtClean="0"/>
              <a:t>As a student, I want to maintain a list of to-do items e.g. my assignments.</a:t>
            </a:r>
          </a:p>
          <a:p>
            <a:pPr marL="0" indent="0">
              <a:buNone/>
            </a:pPr>
            <a:r>
              <a:rPr lang="en-US" sz="1800" dirty="0" smtClean="0"/>
              <a:t>As a developer, I want to be able to add an item to my to-do list.  </a:t>
            </a:r>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8646669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5492</TotalTime>
  <Words>2341</Words>
  <Application>Microsoft Office PowerPoint</Application>
  <PresentationFormat>On-screen Show (4:3)</PresentationFormat>
  <Paragraphs>418</Paragraphs>
  <Slides>30</Slides>
  <Notes>14</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Module</vt:lpstr>
      <vt:lpstr>Real World Web Design and Development</vt:lpstr>
      <vt:lpstr>Introduction</vt:lpstr>
      <vt:lpstr>Agenda</vt:lpstr>
      <vt:lpstr>About Me</vt:lpstr>
      <vt:lpstr>Let’s build a to-do list</vt:lpstr>
      <vt:lpstr>“What are the requirements?”</vt:lpstr>
      <vt:lpstr>A Vision Document Example</vt:lpstr>
      <vt:lpstr>A Backlog Example</vt:lpstr>
      <vt:lpstr>A User Story Example</vt:lpstr>
      <vt:lpstr>A Use Case Example</vt:lpstr>
      <vt:lpstr>How expectations are NOT met</vt:lpstr>
      <vt:lpstr>Prototyping</vt:lpstr>
      <vt:lpstr>Prototyping</vt:lpstr>
      <vt:lpstr>Prototyping</vt:lpstr>
      <vt:lpstr>Paper Prototype</vt:lpstr>
      <vt:lpstr>Other Prototypes</vt:lpstr>
      <vt:lpstr>Prototype --&gt; Product?</vt:lpstr>
      <vt:lpstr>Let’s build a to-do List</vt:lpstr>
      <vt:lpstr>Working Together</vt:lpstr>
      <vt:lpstr>Web Designer</vt:lpstr>
      <vt:lpstr>Web Developer</vt:lpstr>
      <vt:lpstr>Wireframe</vt:lpstr>
      <vt:lpstr>Storyboard</vt:lpstr>
      <vt:lpstr>Style Guides</vt:lpstr>
      <vt:lpstr>Things a Front End Developer Needs</vt:lpstr>
      <vt:lpstr>Frameworks and Libraries</vt:lpstr>
      <vt:lpstr>Coding Walkthrough</vt:lpstr>
      <vt:lpstr>Resources</vt:lpstr>
      <vt:lpstr>Summary</vt:lpstr>
      <vt:lpstr>Thank You</vt:lpstr>
    </vt:vector>
  </TitlesOfParts>
  <Company>Bloomberg LP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szhang351</dc:creator>
  <cp:lastModifiedBy>szhang351</cp:lastModifiedBy>
  <cp:revision>94</cp:revision>
  <dcterms:created xsi:type="dcterms:W3CDTF">2016-02-01T13:47:56Z</dcterms:created>
  <dcterms:modified xsi:type="dcterms:W3CDTF">2016-02-10T19:21:57Z</dcterms:modified>
</cp:coreProperties>
</file>