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8" r:id="rId11"/>
    <p:sldId id="263" r:id="rId12"/>
    <p:sldId id="264" r:id="rId13"/>
    <p:sldId id="271" r:id="rId14"/>
    <p:sldId id="265" r:id="rId15"/>
    <p:sldId id="267" r:id="rId16"/>
    <p:sldId id="272" r:id="rId17"/>
    <p:sldId id="273" r:id="rId18"/>
    <p:sldId id="274" r:id="rId19"/>
    <p:sldId id="266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even\Documents\Rocketbook%20Data%20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even\Documents\Rocketbook%20Data%20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even\Documents\Rocketbook%20Data%20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even\Documents\Rocketbook%20Data%20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latin typeface="Cambria" pitchFamily="18" charset="0"/>
                <a:ea typeface="Cambria" pitchFamily="18" charset="0"/>
              </a:defRPr>
            </a:pPr>
            <a:r>
              <a:rPr lang="en-US" altLang="en-US">
                <a:latin typeface="Cambria" pitchFamily="18" charset="0"/>
                <a:ea typeface="Cambria" pitchFamily="18" charset="0"/>
              </a:rPr>
              <a:t>Most Popular Payment</a:t>
            </a:r>
            <a:endParaRPr lang="en-US" altLang="en-US" baseline="0">
              <a:latin typeface="Cambria" pitchFamily="18" charset="0"/>
              <a:ea typeface="Cambria" pitchFamily="18" charset="0"/>
            </a:endParaRPr>
          </a:p>
          <a:p>
            <a:pPr>
              <a:defRPr>
                <a:latin typeface="Cambria" pitchFamily="18" charset="0"/>
                <a:ea typeface="Cambria" pitchFamily="18" charset="0"/>
              </a:defRPr>
            </a:pPr>
            <a:r>
              <a:rPr lang="en-US" altLang="en-US" baseline="0">
                <a:latin typeface="Cambria" pitchFamily="18" charset="0"/>
                <a:ea typeface="Cambria" pitchFamily="18" charset="0"/>
              </a:rPr>
              <a:t>Types by Count</a:t>
            </a:r>
            <a:endParaRPr lang="en-US" altLang="en-US">
              <a:latin typeface="Cambria" pitchFamily="18" charset="0"/>
              <a:ea typeface="Cambria" pitchFamily="18" charset="0"/>
            </a:endParaRP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</c:spPr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dPt>
            <c:idx val="2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dLbls>
            <c:dLbl>
              <c:idx val="2"/>
              <c:layout>
                <c:manualLayout>
                  <c:x val="-4.1659533920140025E-2"/>
                  <c:y val="9.30217562084268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-0.39882912326608755"/>
                  <c:y val="-6.444876951625193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-0.4064733168319426"/>
                  <c:y val="0.1128670558739994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0.31561398973233867"/>
                  <c:y val="-2.963824647406750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layout>
                <c:manualLayout>
                  <c:x val="0.43181691142176892"/>
                  <c:y val="0.1351085452184537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numFmt formatCode="0.00%" sourceLinked="0"/>
            <c:txPr>
              <a:bodyPr/>
              <a:lstStyle/>
              <a:p>
                <a:pPr>
                  <a:defRPr>
                    <a:latin typeface="Cambria" pitchFamily="18" charset="0"/>
                    <a:ea typeface="Cambria" pitchFamily="18" charset="0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'Payment Method Rankings'!$A$3:$A$9</c:f>
              <c:strCache>
                <c:ptCount val="7"/>
                <c:pt idx="0">
                  <c:v>Shopify Payments</c:v>
                </c:pt>
                <c:pt idx="1">
                  <c:v>PayPal Express Checkout</c:v>
                </c:pt>
                <c:pt idx="2">
                  <c:v>Amazon Pay</c:v>
                </c:pt>
                <c:pt idx="3">
                  <c:v>Shopify + Amazon Pay</c:v>
                </c:pt>
                <c:pt idx="4">
                  <c:v>Shopify + Paypal</c:v>
                </c:pt>
                <c:pt idx="5">
                  <c:v>Manual</c:v>
                </c:pt>
                <c:pt idx="6">
                  <c:v>Gift Card + Shopify</c:v>
                </c:pt>
              </c:strCache>
            </c:strRef>
          </c:cat>
          <c:val>
            <c:numRef>
              <c:f>'Payment Method Rankings'!$B$3:$B$9</c:f>
              <c:numCache>
                <c:formatCode>General</c:formatCode>
                <c:ptCount val="7"/>
                <c:pt idx="0">
                  <c:v>2904</c:v>
                </c:pt>
                <c:pt idx="1">
                  <c:v>1479</c:v>
                </c:pt>
                <c:pt idx="2">
                  <c:v>483</c:v>
                </c:pt>
                <c:pt idx="3">
                  <c:v>9</c:v>
                </c:pt>
                <c:pt idx="4">
                  <c:v>10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latin typeface="Cambria" pitchFamily="18" charset="0"/>
                <a:ea typeface="Cambria" pitchFamily="18" charset="0"/>
              </a:defRPr>
            </a:pPr>
            <a:r>
              <a:rPr lang="en-US" altLang="en-US">
                <a:latin typeface="Cambria" pitchFamily="18" charset="0"/>
                <a:ea typeface="Cambria" pitchFamily="18" charset="0"/>
              </a:rPr>
              <a:t>Most</a:t>
            </a:r>
            <a:r>
              <a:rPr lang="en-US" altLang="en-US" baseline="0">
                <a:latin typeface="Cambria" pitchFamily="18" charset="0"/>
                <a:ea typeface="Cambria" pitchFamily="18" charset="0"/>
              </a:rPr>
              <a:t> Popular Payment</a:t>
            </a:r>
          </a:p>
          <a:p>
            <a:pPr>
              <a:defRPr>
                <a:latin typeface="Cambria" pitchFamily="18" charset="0"/>
                <a:ea typeface="Cambria" pitchFamily="18" charset="0"/>
              </a:defRPr>
            </a:pPr>
            <a:r>
              <a:rPr lang="en-US" altLang="en-US" baseline="0">
                <a:latin typeface="Cambria" pitchFamily="18" charset="0"/>
                <a:ea typeface="Cambria" pitchFamily="18" charset="0"/>
              </a:rPr>
              <a:t>Types by Dollar Value</a:t>
            </a:r>
            <a:endParaRPr lang="en-US" altLang="en-US">
              <a:latin typeface="Cambria" pitchFamily="18" charset="0"/>
              <a:ea typeface="Cambria" pitchFamily="18" charset="0"/>
            </a:endParaRPr>
          </a:p>
        </c:rich>
      </c:tx>
      <c:layout>
        <c:manualLayout>
          <c:xMode val="edge"/>
          <c:yMode val="edge"/>
          <c:x val="0.22523600174978126"/>
          <c:y val="9.2592592592592587E-3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dPt>
            <c:idx val="2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dLbls>
            <c:dLbl>
              <c:idx val="2"/>
              <c:layout>
                <c:manualLayout>
                  <c:x val="-7.5216097987751557E-2"/>
                  <c:y val="0.1102577282006415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-0.39388560804899386"/>
                  <c:y val="7.792505103528725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-0.39849671916010498"/>
                  <c:y val="-0.1232137649460484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0.31317793088363954"/>
                  <c:y val="6.334609215514727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layout>
                <c:manualLayout>
                  <c:x val="0.43984087926509186"/>
                  <c:y val="1.915682414698162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numFmt formatCode="0.00%" sourceLinked="0"/>
            <c:txPr>
              <a:bodyPr/>
              <a:lstStyle/>
              <a:p>
                <a:pPr>
                  <a:defRPr>
                    <a:latin typeface="Cambria" pitchFamily="18" charset="0"/>
                    <a:ea typeface="Cambria" pitchFamily="18" charset="0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'Payment Method Rankings'!$A$21:$A$27</c:f>
              <c:strCache>
                <c:ptCount val="7"/>
                <c:pt idx="0">
                  <c:v>Shopify Payments</c:v>
                </c:pt>
                <c:pt idx="1">
                  <c:v>PayPal Express Checkout</c:v>
                </c:pt>
                <c:pt idx="2">
                  <c:v>Amazon Pay</c:v>
                </c:pt>
                <c:pt idx="3">
                  <c:v>Shopify + Amazon Pay</c:v>
                </c:pt>
                <c:pt idx="4">
                  <c:v>Shopify + Paypal</c:v>
                </c:pt>
                <c:pt idx="5">
                  <c:v>Manual</c:v>
                </c:pt>
                <c:pt idx="6">
                  <c:v>Gift Card + Shopify</c:v>
                </c:pt>
              </c:strCache>
            </c:strRef>
          </c:cat>
          <c:val>
            <c:numRef>
              <c:f>'Payment Method Rankings'!$B$21:$B$27</c:f>
              <c:numCache>
                <c:formatCode>0.00</c:formatCode>
                <c:ptCount val="7"/>
                <c:pt idx="0">
                  <c:v>153083.85999999999</c:v>
                </c:pt>
                <c:pt idx="1">
                  <c:v>70996.740000000005</c:v>
                </c:pt>
                <c:pt idx="2">
                  <c:v>21771.07</c:v>
                </c:pt>
                <c:pt idx="3">
                  <c:v>507.57</c:v>
                </c:pt>
                <c:pt idx="4">
                  <c:v>432.69</c:v>
                </c:pt>
                <c:pt idx="5">
                  <c:v>37</c:v>
                </c:pt>
                <c:pt idx="6">
                  <c:v>61.6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 dirty="0"/>
              <a:t>"Yes" to Marketing Order Value</a:t>
            </a:r>
          </a:p>
          <a:p>
            <a:pPr>
              <a:defRPr sz="1400"/>
            </a:pPr>
            <a:r>
              <a:rPr lang="en-US" sz="1400" dirty="0"/>
              <a:t>Relative Frequency Distribution</a:t>
            </a:r>
          </a:p>
        </c:rich>
      </c:tx>
      <c:layout>
        <c:manualLayout>
          <c:xMode val="edge"/>
          <c:yMode val="edge"/>
          <c:x val="0.27774647379605572"/>
          <c:y val="3.3069242306410396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'Question 2 Raw Data'!$F$2:$F$205</c:f>
              <c:strCache>
                <c:ptCount val="204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  <c:pt idx="60">
                  <c:v>305</c:v>
                </c:pt>
                <c:pt idx="61">
                  <c:v>310</c:v>
                </c:pt>
                <c:pt idx="62">
                  <c:v>315</c:v>
                </c:pt>
                <c:pt idx="63">
                  <c:v>320</c:v>
                </c:pt>
                <c:pt idx="64">
                  <c:v>325</c:v>
                </c:pt>
                <c:pt idx="65">
                  <c:v>330</c:v>
                </c:pt>
                <c:pt idx="66">
                  <c:v>335</c:v>
                </c:pt>
                <c:pt idx="67">
                  <c:v>340</c:v>
                </c:pt>
                <c:pt idx="68">
                  <c:v>345</c:v>
                </c:pt>
                <c:pt idx="69">
                  <c:v>350</c:v>
                </c:pt>
                <c:pt idx="70">
                  <c:v>355</c:v>
                </c:pt>
                <c:pt idx="71">
                  <c:v>360</c:v>
                </c:pt>
                <c:pt idx="72">
                  <c:v>365</c:v>
                </c:pt>
                <c:pt idx="73">
                  <c:v>370</c:v>
                </c:pt>
                <c:pt idx="74">
                  <c:v>375</c:v>
                </c:pt>
                <c:pt idx="75">
                  <c:v>380</c:v>
                </c:pt>
                <c:pt idx="76">
                  <c:v>385</c:v>
                </c:pt>
                <c:pt idx="77">
                  <c:v>390</c:v>
                </c:pt>
                <c:pt idx="78">
                  <c:v>395</c:v>
                </c:pt>
                <c:pt idx="79">
                  <c:v>400</c:v>
                </c:pt>
                <c:pt idx="80">
                  <c:v>405</c:v>
                </c:pt>
                <c:pt idx="81">
                  <c:v>410</c:v>
                </c:pt>
                <c:pt idx="82">
                  <c:v>415</c:v>
                </c:pt>
                <c:pt idx="83">
                  <c:v>420</c:v>
                </c:pt>
                <c:pt idx="84">
                  <c:v>425</c:v>
                </c:pt>
                <c:pt idx="85">
                  <c:v>430</c:v>
                </c:pt>
                <c:pt idx="86">
                  <c:v>435</c:v>
                </c:pt>
                <c:pt idx="87">
                  <c:v>440</c:v>
                </c:pt>
                <c:pt idx="88">
                  <c:v>445</c:v>
                </c:pt>
                <c:pt idx="89">
                  <c:v>450</c:v>
                </c:pt>
                <c:pt idx="90">
                  <c:v>455</c:v>
                </c:pt>
                <c:pt idx="91">
                  <c:v>460</c:v>
                </c:pt>
                <c:pt idx="92">
                  <c:v>465</c:v>
                </c:pt>
                <c:pt idx="93">
                  <c:v>470</c:v>
                </c:pt>
                <c:pt idx="94">
                  <c:v>475</c:v>
                </c:pt>
                <c:pt idx="95">
                  <c:v>480</c:v>
                </c:pt>
                <c:pt idx="96">
                  <c:v>485</c:v>
                </c:pt>
                <c:pt idx="97">
                  <c:v>490</c:v>
                </c:pt>
                <c:pt idx="98">
                  <c:v>495</c:v>
                </c:pt>
                <c:pt idx="99">
                  <c:v>500</c:v>
                </c:pt>
                <c:pt idx="100">
                  <c:v>505</c:v>
                </c:pt>
                <c:pt idx="101">
                  <c:v>510</c:v>
                </c:pt>
                <c:pt idx="102">
                  <c:v>515</c:v>
                </c:pt>
                <c:pt idx="103">
                  <c:v>520</c:v>
                </c:pt>
                <c:pt idx="104">
                  <c:v>525</c:v>
                </c:pt>
                <c:pt idx="105">
                  <c:v>530</c:v>
                </c:pt>
                <c:pt idx="106">
                  <c:v>535</c:v>
                </c:pt>
                <c:pt idx="107">
                  <c:v>540</c:v>
                </c:pt>
                <c:pt idx="108">
                  <c:v>545</c:v>
                </c:pt>
                <c:pt idx="109">
                  <c:v>550</c:v>
                </c:pt>
                <c:pt idx="110">
                  <c:v>555</c:v>
                </c:pt>
                <c:pt idx="111">
                  <c:v>560</c:v>
                </c:pt>
                <c:pt idx="112">
                  <c:v>565</c:v>
                </c:pt>
                <c:pt idx="113">
                  <c:v>570</c:v>
                </c:pt>
                <c:pt idx="114">
                  <c:v>575</c:v>
                </c:pt>
                <c:pt idx="115">
                  <c:v>580</c:v>
                </c:pt>
                <c:pt idx="116">
                  <c:v>585</c:v>
                </c:pt>
                <c:pt idx="117">
                  <c:v>590</c:v>
                </c:pt>
                <c:pt idx="118">
                  <c:v>595</c:v>
                </c:pt>
                <c:pt idx="119">
                  <c:v>600</c:v>
                </c:pt>
                <c:pt idx="120">
                  <c:v>605</c:v>
                </c:pt>
                <c:pt idx="121">
                  <c:v>610</c:v>
                </c:pt>
                <c:pt idx="122">
                  <c:v>615</c:v>
                </c:pt>
                <c:pt idx="123">
                  <c:v>620</c:v>
                </c:pt>
                <c:pt idx="124">
                  <c:v>625</c:v>
                </c:pt>
                <c:pt idx="125">
                  <c:v>630</c:v>
                </c:pt>
                <c:pt idx="126">
                  <c:v>635</c:v>
                </c:pt>
                <c:pt idx="127">
                  <c:v>640</c:v>
                </c:pt>
                <c:pt idx="128">
                  <c:v>645</c:v>
                </c:pt>
                <c:pt idx="129">
                  <c:v>650</c:v>
                </c:pt>
                <c:pt idx="130">
                  <c:v>655</c:v>
                </c:pt>
                <c:pt idx="131">
                  <c:v>660</c:v>
                </c:pt>
                <c:pt idx="132">
                  <c:v>665</c:v>
                </c:pt>
                <c:pt idx="133">
                  <c:v>670</c:v>
                </c:pt>
                <c:pt idx="134">
                  <c:v>675</c:v>
                </c:pt>
                <c:pt idx="135">
                  <c:v>680</c:v>
                </c:pt>
                <c:pt idx="136">
                  <c:v>685</c:v>
                </c:pt>
                <c:pt idx="137">
                  <c:v>690</c:v>
                </c:pt>
                <c:pt idx="138">
                  <c:v>695</c:v>
                </c:pt>
                <c:pt idx="139">
                  <c:v>700</c:v>
                </c:pt>
                <c:pt idx="140">
                  <c:v>705</c:v>
                </c:pt>
                <c:pt idx="141">
                  <c:v>710</c:v>
                </c:pt>
                <c:pt idx="142">
                  <c:v>715</c:v>
                </c:pt>
                <c:pt idx="143">
                  <c:v>720</c:v>
                </c:pt>
                <c:pt idx="144">
                  <c:v>725</c:v>
                </c:pt>
                <c:pt idx="145">
                  <c:v>730</c:v>
                </c:pt>
                <c:pt idx="146">
                  <c:v>735</c:v>
                </c:pt>
                <c:pt idx="147">
                  <c:v>740</c:v>
                </c:pt>
                <c:pt idx="148">
                  <c:v>745</c:v>
                </c:pt>
                <c:pt idx="149">
                  <c:v>750</c:v>
                </c:pt>
                <c:pt idx="150">
                  <c:v>755</c:v>
                </c:pt>
                <c:pt idx="151">
                  <c:v>760</c:v>
                </c:pt>
                <c:pt idx="152">
                  <c:v>765</c:v>
                </c:pt>
                <c:pt idx="153">
                  <c:v>770</c:v>
                </c:pt>
                <c:pt idx="154">
                  <c:v>775</c:v>
                </c:pt>
                <c:pt idx="155">
                  <c:v>780</c:v>
                </c:pt>
                <c:pt idx="156">
                  <c:v>785</c:v>
                </c:pt>
                <c:pt idx="157">
                  <c:v>790</c:v>
                </c:pt>
                <c:pt idx="158">
                  <c:v>795</c:v>
                </c:pt>
                <c:pt idx="159">
                  <c:v>800</c:v>
                </c:pt>
                <c:pt idx="160">
                  <c:v>805</c:v>
                </c:pt>
                <c:pt idx="161">
                  <c:v>810</c:v>
                </c:pt>
                <c:pt idx="162">
                  <c:v>815</c:v>
                </c:pt>
                <c:pt idx="163">
                  <c:v>820</c:v>
                </c:pt>
                <c:pt idx="164">
                  <c:v>825</c:v>
                </c:pt>
                <c:pt idx="165">
                  <c:v>830</c:v>
                </c:pt>
                <c:pt idx="166">
                  <c:v>835</c:v>
                </c:pt>
                <c:pt idx="167">
                  <c:v>840</c:v>
                </c:pt>
                <c:pt idx="168">
                  <c:v>845</c:v>
                </c:pt>
                <c:pt idx="169">
                  <c:v>850</c:v>
                </c:pt>
                <c:pt idx="170">
                  <c:v>855</c:v>
                </c:pt>
                <c:pt idx="171">
                  <c:v>860</c:v>
                </c:pt>
                <c:pt idx="172">
                  <c:v>865</c:v>
                </c:pt>
                <c:pt idx="173">
                  <c:v>870</c:v>
                </c:pt>
                <c:pt idx="174">
                  <c:v>875</c:v>
                </c:pt>
                <c:pt idx="175">
                  <c:v>880</c:v>
                </c:pt>
                <c:pt idx="176">
                  <c:v>885</c:v>
                </c:pt>
                <c:pt idx="177">
                  <c:v>890</c:v>
                </c:pt>
                <c:pt idx="178">
                  <c:v>895</c:v>
                </c:pt>
                <c:pt idx="179">
                  <c:v>900</c:v>
                </c:pt>
                <c:pt idx="180">
                  <c:v>905</c:v>
                </c:pt>
                <c:pt idx="181">
                  <c:v>910</c:v>
                </c:pt>
                <c:pt idx="182">
                  <c:v>915</c:v>
                </c:pt>
                <c:pt idx="183">
                  <c:v>920</c:v>
                </c:pt>
                <c:pt idx="184">
                  <c:v>925</c:v>
                </c:pt>
                <c:pt idx="185">
                  <c:v>930</c:v>
                </c:pt>
                <c:pt idx="186">
                  <c:v>935</c:v>
                </c:pt>
                <c:pt idx="187">
                  <c:v>940</c:v>
                </c:pt>
                <c:pt idx="188">
                  <c:v>945</c:v>
                </c:pt>
                <c:pt idx="189">
                  <c:v>950</c:v>
                </c:pt>
                <c:pt idx="190">
                  <c:v>955</c:v>
                </c:pt>
                <c:pt idx="191">
                  <c:v>960</c:v>
                </c:pt>
                <c:pt idx="192">
                  <c:v>965</c:v>
                </c:pt>
                <c:pt idx="193">
                  <c:v>970</c:v>
                </c:pt>
                <c:pt idx="194">
                  <c:v>975</c:v>
                </c:pt>
                <c:pt idx="195">
                  <c:v>980</c:v>
                </c:pt>
                <c:pt idx="196">
                  <c:v>985</c:v>
                </c:pt>
                <c:pt idx="197">
                  <c:v>990</c:v>
                </c:pt>
                <c:pt idx="198">
                  <c:v>995</c:v>
                </c:pt>
                <c:pt idx="199">
                  <c:v>1000</c:v>
                </c:pt>
                <c:pt idx="200">
                  <c:v>1005</c:v>
                </c:pt>
                <c:pt idx="201">
                  <c:v>1010</c:v>
                </c:pt>
                <c:pt idx="202">
                  <c:v>1015</c:v>
                </c:pt>
                <c:pt idx="203">
                  <c:v>More</c:v>
                </c:pt>
              </c:strCache>
            </c:strRef>
          </c:cat>
          <c:val>
            <c:numRef>
              <c:f>'Question 2 Raw Data'!$H$2:$H$205</c:f>
              <c:numCache>
                <c:formatCode>0.0000%</c:formatCode>
                <c:ptCount val="204"/>
                <c:pt idx="0">
                  <c:v>9.0865268739455288E-2</c:v>
                </c:pt>
                <c:pt idx="1">
                  <c:v>7.1342492166787175E-2</c:v>
                </c:pt>
                <c:pt idx="2">
                  <c:v>5.3506869125090381E-2</c:v>
                </c:pt>
                <c:pt idx="3">
                  <c:v>8.7973005543504457E-2</c:v>
                </c:pt>
                <c:pt idx="4">
                  <c:v>3.1814895155459148E-2</c:v>
                </c:pt>
                <c:pt idx="5">
                  <c:v>0.12750060255483248</c:v>
                </c:pt>
                <c:pt idx="6">
                  <c:v>0.26536514822848878</c:v>
                </c:pt>
                <c:pt idx="7">
                  <c:v>0.17522294528802121</c:v>
                </c:pt>
                <c:pt idx="8">
                  <c:v>9.1588334538443006E-3</c:v>
                </c:pt>
                <c:pt idx="9">
                  <c:v>4.1937816341287057E-2</c:v>
                </c:pt>
                <c:pt idx="10">
                  <c:v>1.5425403711737768E-2</c:v>
                </c:pt>
                <c:pt idx="11">
                  <c:v>5.0614605929139552E-3</c:v>
                </c:pt>
                <c:pt idx="12">
                  <c:v>1.9281754639672211E-3</c:v>
                </c:pt>
                <c:pt idx="13">
                  <c:v>2.651241262954929E-3</c:v>
                </c:pt>
                <c:pt idx="14">
                  <c:v>5.3024825259098581E-3</c:v>
                </c:pt>
                <c:pt idx="15">
                  <c:v>9.6408773198361053E-4</c:v>
                </c:pt>
                <c:pt idx="16">
                  <c:v>7.2306579898770787E-4</c:v>
                </c:pt>
                <c:pt idx="17">
                  <c:v>4.8204386599180526E-4</c:v>
                </c:pt>
                <c:pt idx="18">
                  <c:v>0</c:v>
                </c:pt>
                <c:pt idx="19">
                  <c:v>6.7486141238852736E-3</c:v>
                </c:pt>
                <c:pt idx="20">
                  <c:v>2.4102193299590263E-4</c:v>
                </c:pt>
                <c:pt idx="21">
                  <c:v>0</c:v>
                </c:pt>
                <c:pt idx="22">
                  <c:v>9.6408773198361053E-4</c:v>
                </c:pt>
                <c:pt idx="23">
                  <c:v>4.8204386599180526E-4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2.4102193299590263E-4</c:v>
                </c:pt>
                <c:pt idx="28">
                  <c:v>0</c:v>
                </c:pt>
                <c:pt idx="29">
                  <c:v>2.4102193299590263E-4</c:v>
                </c:pt>
                <c:pt idx="30">
                  <c:v>0</c:v>
                </c:pt>
                <c:pt idx="31">
                  <c:v>0</c:v>
                </c:pt>
                <c:pt idx="32">
                  <c:v>2.4102193299590263E-4</c:v>
                </c:pt>
                <c:pt idx="33">
                  <c:v>4.8204386599180526E-4</c:v>
                </c:pt>
                <c:pt idx="34">
                  <c:v>2.4102193299590263E-4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2.4102193299590263E-4</c:v>
                </c:pt>
                <c:pt idx="39">
                  <c:v>4.8204386599180526E-4</c:v>
                </c:pt>
                <c:pt idx="40">
                  <c:v>0</c:v>
                </c:pt>
                <c:pt idx="41">
                  <c:v>4.8204386599180526E-4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2.4102193299590263E-4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2.4102193299590263E-4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2.4102193299590263E-4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2.4102193299590263E-4</c:v>
                </c:pt>
                <c:pt idx="116">
                  <c:v>0</c:v>
                </c:pt>
                <c:pt idx="117">
                  <c:v>0</c:v>
                </c:pt>
                <c:pt idx="118">
                  <c:v>2.4102193299590263E-4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2.4102193299590263E-4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2.4102193299590263E-4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2.4102193299590263E-4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0056960"/>
        <c:axId val="169927232"/>
      </c:barChart>
      <c:catAx>
        <c:axId val="1500569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Order Values ($)</a:t>
                </a:r>
              </a:p>
            </c:rich>
          </c:tx>
          <c:layout>
            <c:manualLayout>
              <c:xMode val="edge"/>
              <c:yMode val="edge"/>
              <c:x val="0.44740980316607848"/>
              <c:y val="0.8472201005443839"/>
            </c:manualLayout>
          </c:layout>
          <c:overlay val="0"/>
        </c:title>
        <c:majorTickMark val="out"/>
        <c:minorTickMark val="none"/>
        <c:tickLblPos val="nextTo"/>
        <c:crossAx val="169927232"/>
        <c:crosses val="autoZero"/>
        <c:auto val="1"/>
        <c:lblAlgn val="ctr"/>
        <c:lblOffset val="100"/>
        <c:noMultiLvlLbl val="0"/>
      </c:catAx>
      <c:valAx>
        <c:axId val="16992723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900"/>
                </a:pPr>
                <a:r>
                  <a:rPr lang="en-US" sz="900"/>
                  <a:t>Relative Frequency</a:t>
                </a:r>
              </a:p>
            </c:rich>
          </c:tx>
          <c:layout>
            <c:manualLayout>
              <c:xMode val="edge"/>
              <c:yMode val="edge"/>
              <c:x val="1.5010152536243018E-2"/>
              <c:y val="0.24157081504832797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crossAx val="1500569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Cambria" pitchFamily="18" charset="0"/>
          <a:ea typeface="Cambria" pitchFamily="18" charset="0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"No" to Marketing Order Value</a:t>
            </a:r>
          </a:p>
          <a:p>
            <a:pPr>
              <a:defRPr sz="1400"/>
            </a:pPr>
            <a:r>
              <a:rPr lang="en-US" sz="1400"/>
              <a:t>Relative Frequency Distribution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'Question 2 Raw Data'!$J$2:$J$176</c:f>
              <c:strCache>
                <c:ptCount val="17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170</c:v>
                </c:pt>
                <c:pt idx="34">
                  <c:v>175</c:v>
                </c:pt>
                <c:pt idx="35">
                  <c:v>180</c:v>
                </c:pt>
                <c:pt idx="36">
                  <c:v>185</c:v>
                </c:pt>
                <c:pt idx="37">
                  <c:v>190</c:v>
                </c:pt>
                <c:pt idx="38">
                  <c:v>195</c:v>
                </c:pt>
                <c:pt idx="39">
                  <c:v>200</c:v>
                </c:pt>
                <c:pt idx="40">
                  <c:v>205</c:v>
                </c:pt>
                <c:pt idx="41">
                  <c:v>210</c:v>
                </c:pt>
                <c:pt idx="42">
                  <c:v>215</c:v>
                </c:pt>
                <c:pt idx="43">
                  <c:v>220</c:v>
                </c:pt>
                <c:pt idx="44">
                  <c:v>225</c:v>
                </c:pt>
                <c:pt idx="45">
                  <c:v>230</c:v>
                </c:pt>
                <c:pt idx="46">
                  <c:v>235</c:v>
                </c:pt>
                <c:pt idx="47">
                  <c:v>240</c:v>
                </c:pt>
                <c:pt idx="48">
                  <c:v>245</c:v>
                </c:pt>
                <c:pt idx="49">
                  <c:v>250</c:v>
                </c:pt>
                <c:pt idx="50">
                  <c:v>255</c:v>
                </c:pt>
                <c:pt idx="51">
                  <c:v>260</c:v>
                </c:pt>
                <c:pt idx="52">
                  <c:v>265</c:v>
                </c:pt>
                <c:pt idx="53">
                  <c:v>270</c:v>
                </c:pt>
                <c:pt idx="54">
                  <c:v>275</c:v>
                </c:pt>
                <c:pt idx="55">
                  <c:v>280</c:v>
                </c:pt>
                <c:pt idx="56">
                  <c:v>285</c:v>
                </c:pt>
                <c:pt idx="57">
                  <c:v>290</c:v>
                </c:pt>
                <c:pt idx="58">
                  <c:v>295</c:v>
                </c:pt>
                <c:pt idx="59">
                  <c:v>300</c:v>
                </c:pt>
                <c:pt idx="60">
                  <c:v>305</c:v>
                </c:pt>
                <c:pt idx="61">
                  <c:v>310</c:v>
                </c:pt>
                <c:pt idx="62">
                  <c:v>315</c:v>
                </c:pt>
                <c:pt idx="63">
                  <c:v>320</c:v>
                </c:pt>
                <c:pt idx="64">
                  <c:v>325</c:v>
                </c:pt>
                <c:pt idx="65">
                  <c:v>330</c:v>
                </c:pt>
                <c:pt idx="66">
                  <c:v>335</c:v>
                </c:pt>
                <c:pt idx="67">
                  <c:v>340</c:v>
                </c:pt>
                <c:pt idx="68">
                  <c:v>345</c:v>
                </c:pt>
                <c:pt idx="69">
                  <c:v>350</c:v>
                </c:pt>
                <c:pt idx="70">
                  <c:v>355</c:v>
                </c:pt>
                <c:pt idx="71">
                  <c:v>360</c:v>
                </c:pt>
                <c:pt idx="72">
                  <c:v>365</c:v>
                </c:pt>
                <c:pt idx="73">
                  <c:v>370</c:v>
                </c:pt>
                <c:pt idx="74">
                  <c:v>375</c:v>
                </c:pt>
                <c:pt idx="75">
                  <c:v>380</c:v>
                </c:pt>
                <c:pt idx="76">
                  <c:v>385</c:v>
                </c:pt>
                <c:pt idx="77">
                  <c:v>390</c:v>
                </c:pt>
                <c:pt idx="78">
                  <c:v>395</c:v>
                </c:pt>
                <c:pt idx="79">
                  <c:v>400</c:v>
                </c:pt>
                <c:pt idx="80">
                  <c:v>405</c:v>
                </c:pt>
                <c:pt idx="81">
                  <c:v>410</c:v>
                </c:pt>
                <c:pt idx="82">
                  <c:v>415</c:v>
                </c:pt>
                <c:pt idx="83">
                  <c:v>420</c:v>
                </c:pt>
                <c:pt idx="84">
                  <c:v>425</c:v>
                </c:pt>
                <c:pt idx="85">
                  <c:v>430</c:v>
                </c:pt>
                <c:pt idx="86">
                  <c:v>435</c:v>
                </c:pt>
                <c:pt idx="87">
                  <c:v>440</c:v>
                </c:pt>
                <c:pt idx="88">
                  <c:v>445</c:v>
                </c:pt>
                <c:pt idx="89">
                  <c:v>450</c:v>
                </c:pt>
                <c:pt idx="90">
                  <c:v>455</c:v>
                </c:pt>
                <c:pt idx="91">
                  <c:v>460</c:v>
                </c:pt>
                <c:pt idx="92">
                  <c:v>465</c:v>
                </c:pt>
                <c:pt idx="93">
                  <c:v>470</c:v>
                </c:pt>
                <c:pt idx="94">
                  <c:v>475</c:v>
                </c:pt>
                <c:pt idx="95">
                  <c:v>480</c:v>
                </c:pt>
                <c:pt idx="96">
                  <c:v>485</c:v>
                </c:pt>
                <c:pt idx="97">
                  <c:v>490</c:v>
                </c:pt>
                <c:pt idx="98">
                  <c:v>495</c:v>
                </c:pt>
                <c:pt idx="99">
                  <c:v>500</c:v>
                </c:pt>
                <c:pt idx="100">
                  <c:v>505</c:v>
                </c:pt>
                <c:pt idx="101">
                  <c:v>510</c:v>
                </c:pt>
                <c:pt idx="102">
                  <c:v>515</c:v>
                </c:pt>
                <c:pt idx="103">
                  <c:v>520</c:v>
                </c:pt>
                <c:pt idx="104">
                  <c:v>525</c:v>
                </c:pt>
                <c:pt idx="105">
                  <c:v>530</c:v>
                </c:pt>
                <c:pt idx="106">
                  <c:v>535</c:v>
                </c:pt>
                <c:pt idx="107">
                  <c:v>540</c:v>
                </c:pt>
                <c:pt idx="108">
                  <c:v>545</c:v>
                </c:pt>
                <c:pt idx="109">
                  <c:v>550</c:v>
                </c:pt>
                <c:pt idx="110">
                  <c:v>555</c:v>
                </c:pt>
                <c:pt idx="111">
                  <c:v>560</c:v>
                </c:pt>
                <c:pt idx="112">
                  <c:v>565</c:v>
                </c:pt>
                <c:pt idx="113">
                  <c:v>570</c:v>
                </c:pt>
                <c:pt idx="114">
                  <c:v>575</c:v>
                </c:pt>
                <c:pt idx="115">
                  <c:v>580</c:v>
                </c:pt>
                <c:pt idx="116">
                  <c:v>585</c:v>
                </c:pt>
                <c:pt idx="117">
                  <c:v>590</c:v>
                </c:pt>
                <c:pt idx="118">
                  <c:v>595</c:v>
                </c:pt>
                <c:pt idx="119">
                  <c:v>600</c:v>
                </c:pt>
                <c:pt idx="120">
                  <c:v>605</c:v>
                </c:pt>
                <c:pt idx="121">
                  <c:v>610</c:v>
                </c:pt>
                <c:pt idx="122">
                  <c:v>615</c:v>
                </c:pt>
                <c:pt idx="123">
                  <c:v>620</c:v>
                </c:pt>
                <c:pt idx="124">
                  <c:v>625</c:v>
                </c:pt>
                <c:pt idx="125">
                  <c:v>630</c:v>
                </c:pt>
                <c:pt idx="126">
                  <c:v>635</c:v>
                </c:pt>
                <c:pt idx="127">
                  <c:v>640</c:v>
                </c:pt>
                <c:pt idx="128">
                  <c:v>645</c:v>
                </c:pt>
                <c:pt idx="129">
                  <c:v>650</c:v>
                </c:pt>
                <c:pt idx="130">
                  <c:v>655</c:v>
                </c:pt>
                <c:pt idx="131">
                  <c:v>660</c:v>
                </c:pt>
                <c:pt idx="132">
                  <c:v>665</c:v>
                </c:pt>
                <c:pt idx="133">
                  <c:v>670</c:v>
                </c:pt>
                <c:pt idx="134">
                  <c:v>675</c:v>
                </c:pt>
                <c:pt idx="135">
                  <c:v>680</c:v>
                </c:pt>
                <c:pt idx="136">
                  <c:v>685</c:v>
                </c:pt>
                <c:pt idx="137">
                  <c:v>690</c:v>
                </c:pt>
                <c:pt idx="138">
                  <c:v>695</c:v>
                </c:pt>
                <c:pt idx="139">
                  <c:v>700</c:v>
                </c:pt>
                <c:pt idx="140">
                  <c:v>705</c:v>
                </c:pt>
                <c:pt idx="141">
                  <c:v>710</c:v>
                </c:pt>
                <c:pt idx="142">
                  <c:v>715</c:v>
                </c:pt>
                <c:pt idx="143">
                  <c:v>720</c:v>
                </c:pt>
                <c:pt idx="144">
                  <c:v>725</c:v>
                </c:pt>
                <c:pt idx="145">
                  <c:v>730</c:v>
                </c:pt>
                <c:pt idx="146">
                  <c:v>735</c:v>
                </c:pt>
                <c:pt idx="147">
                  <c:v>740</c:v>
                </c:pt>
                <c:pt idx="148">
                  <c:v>745</c:v>
                </c:pt>
                <c:pt idx="149">
                  <c:v>750</c:v>
                </c:pt>
                <c:pt idx="150">
                  <c:v>755</c:v>
                </c:pt>
                <c:pt idx="151">
                  <c:v>760</c:v>
                </c:pt>
                <c:pt idx="152">
                  <c:v>765</c:v>
                </c:pt>
                <c:pt idx="153">
                  <c:v>770</c:v>
                </c:pt>
                <c:pt idx="154">
                  <c:v>775</c:v>
                </c:pt>
                <c:pt idx="155">
                  <c:v>780</c:v>
                </c:pt>
                <c:pt idx="156">
                  <c:v>785</c:v>
                </c:pt>
                <c:pt idx="157">
                  <c:v>790</c:v>
                </c:pt>
                <c:pt idx="158">
                  <c:v>795</c:v>
                </c:pt>
                <c:pt idx="159">
                  <c:v>800</c:v>
                </c:pt>
                <c:pt idx="160">
                  <c:v>805</c:v>
                </c:pt>
                <c:pt idx="161">
                  <c:v>810</c:v>
                </c:pt>
                <c:pt idx="162">
                  <c:v>815</c:v>
                </c:pt>
                <c:pt idx="163">
                  <c:v>820</c:v>
                </c:pt>
                <c:pt idx="164">
                  <c:v>825</c:v>
                </c:pt>
                <c:pt idx="165">
                  <c:v>830</c:v>
                </c:pt>
                <c:pt idx="166">
                  <c:v>835</c:v>
                </c:pt>
                <c:pt idx="167">
                  <c:v>840</c:v>
                </c:pt>
                <c:pt idx="168">
                  <c:v>845</c:v>
                </c:pt>
                <c:pt idx="169">
                  <c:v>850</c:v>
                </c:pt>
                <c:pt idx="170">
                  <c:v>855</c:v>
                </c:pt>
                <c:pt idx="171">
                  <c:v>860</c:v>
                </c:pt>
                <c:pt idx="172">
                  <c:v>865</c:v>
                </c:pt>
                <c:pt idx="173">
                  <c:v>870</c:v>
                </c:pt>
                <c:pt idx="174">
                  <c:v>More</c:v>
                </c:pt>
              </c:strCache>
            </c:strRef>
          </c:cat>
          <c:val>
            <c:numRef>
              <c:f>'Question 2 Raw Data'!$L$2:$L$176</c:f>
              <c:numCache>
                <c:formatCode>0.0000%</c:formatCode>
                <c:ptCount val="175"/>
                <c:pt idx="0">
                  <c:v>0.12010796221322537</c:v>
                </c:pt>
                <c:pt idx="1">
                  <c:v>8.3670715249662617E-2</c:v>
                </c:pt>
                <c:pt idx="2">
                  <c:v>6.6126855600539811E-2</c:v>
                </c:pt>
                <c:pt idx="3">
                  <c:v>7.6923076923076927E-2</c:v>
                </c:pt>
                <c:pt idx="4">
                  <c:v>3.7786774628879895E-2</c:v>
                </c:pt>
                <c:pt idx="5">
                  <c:v>0.17678812415654521</c:v>
                </c:pt>
                <c:pt idx="6">
                  <c:v>0.23076923076923078</c:v>
                </c:pt>
                <c:pt idx="7">
                  <c:v>0.13225371120107962</c:v>
                </c:pt>
                <c:pt idx="8">
                  <c:v>1.2145748987854251E-2</c:v>
                </c:pt>
                <c:pt idx="9">
                  <c:v>2.1592442645074223E-2</c:v>
                </c:pt>
                <c:pt idx="10">
                  <c:v>1.7543859649122806E-2</c:v>
                </c:pt>
                <c:pt idx="11">
                  <c:v>5.3981106612685558E-3</c:v>
                </c:pt>
                <c:pt idx="12">
                  <c:v>4.048582995951417E-3</c:v>
                </c:pt>
                <c:pt idx="13">
                  <c:v>0</c:v>
                </c:pt>
                <c:pt idx="14">
                  <c:v>0</c:v>
                </c:pt>
                <c:pt idx="15">
                  <c:v>1.3495276653171389E-3</c:v>
                </c:pt>
                <c:pt idx="16">
                  <c:v>1.3495276653171389E-3</c:v>
                </c:pt>
                <c:pt idx="17">
                  <c:v>0</c:v>
                </c:pt>
                <c:pt idx="18">
                  <c:v>0</c:v>
                </c:pt>
                <c:pt idx="19">
                  <c:v>5.3981106612685558E-3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1.3495276653171389E-3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1.3495276653171389E-3</c:v>
                </c:pt>
                <c:pt idx="39">
                  <c:v>0</c:v>
                </c:pt>
                <c:pt idx="40">
                  <c:v>1.3495276653171389E-3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1.3495276653171389E-3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1.3495276653171389E-3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0057472"/>
        <c:axId val="169928960"/>
      </c:barChart>
      <c:catAx>
        <c:axId val="1500574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Order Values ($)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9928960"/>
        <c:crosses val="autoZero"/>
        <c:auto val="1"/>
        <c:lblAlgn val="ctr"/>
        <c:lblOffset val="100"/>
        <c:noMultiLvlLbl val="0"/>
      </c:catAx>
      <c:valAx>
        <c:axId val="169928960"/>
        <c:scaling>
          <c:orientation val="minMax"/>
          <c:max val="0.30000000000000004"/>
        </c:scaling>
        <c:delete val="0"/>
        <c:axPos val="l"/>
        <c:title>
          <c:tx>
            <c:rich>
              <a:bodyPr/>
              <a:lstStyle/>
              <a:p>
                <a:pPr>
                  <a:defRPr sz="900"/>
                </a:pPr>
                <a:r>
                  <a:rPr lang="en-US" sz="900"/>
                  <a:t>Relative Frequency</a:t>
                </a:r>
              </a:p>
            </c:rich>
          </c:tx>
          <c:layout>
            <c:manualLayout>
              <c:xMode val="edge"/>
              <c:yMode val="edge"/>
              <c:x val="1.5853419532661166E-2"/>
              <c:y val="0.24625981195205587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crossAx val="150057472"/>
        <c:crosses val="autoZero"/>
        <c:crossBetween val="between"/>
        <c:majorUnit val="5.000000000000001E-2"/>
      </c:valAx>
    </c:plotArea>
    <c:plotVisOnly val="1"/>
    <c:dispBlanksAs val="gap"/>
    <c:showDLblsOverMax val="0"/>
  </c:chart>
  <c:txPr>
    <a:bodyPr/>
    <a:lstStyle/>
    <a:p>
      <a:pPr>
        <a:defRPr>
          <a:latin typeface="Cambria" pitchFamily="18" charset="0"/>
          <a:ea typeface="Cambria" pitchFamily="18" charset="0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DF127-99AC-4FE8-9D63-88E94EA46910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05464-E525-4B2F-9BB0-7E3862962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36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05464-E525-4B2F-9BB0-7E3862962B5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1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B43D-E15D-4E3C-8259-48665C07DCE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D29C-45D2-4CB5-A38A-88FFAF0B1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312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B43D-E15D-4E3C-8259-48665C07DCE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D29C-45D2-4CB5-A38A-88FFAF0B1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85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B43D-E15D-4E3C-8259-48665C07DCE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D29C-45D2-4CB5-A38A-88FFAF0B1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309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BDD4-97EB-4DBE-B310-532A94A6AAA9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D524-DA08-479E-9513-250593CF9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713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BDD4-97EB-4DBE-B310-532A94A6AAA9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D524-DA08-479E-9513-250593CF9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983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BDD4-97EB-4DBE-B310-532A94A6AAA9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D524-DA08-479E-9513-250593CF9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928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BDD4-97EB-4DBE-B310-532A94A6AAA9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D524-DA08-479E-9513-250593CF9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606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BDD4-97EB-4DBE-B310-532A94A6AAA9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D524-DA08-479E-9513-250593CF9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842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BDD4-97EB-4DBE-B310-532A94A6AAA9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D524-DA08-479E-9513-250593CF9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913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BDD4-97EB-4DBE-B310-532A94A6AAA9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D524-DA08-479E-9513-250593CF9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032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BDD4-97EB-4DBE-B310-532A94A6AAA9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D524-DA08-479E-9513-250593CF9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71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B43D-E15D-4E3C-8259-48665C07DCE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D29C-45D2-4CB5-A38A-88FFAF0B1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73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BDD4-97EB-4DBE-B310-532A94A6AAA9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D524-DA08-479E-9513-250593CF9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766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BDD4-97EB-4DBE-B310-532A94A6AAA9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D524-DA08-479E-9513-250593CF9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5438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BDD4-97EB-4DBE-B310-532A94A6AAA9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D524-DA08-479E-9513-250593CF9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86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B43D-E15D-4E3C-8259-48665C07DCE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D29C-45D2-4CB5-A38A-88FFAF0B1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21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B43D-E15D-4E3C-8259-48665C07DCE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D29C-45D2-4CB5-A38A-88FFAF0B1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4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B43D-E15D-4E3C-8259-48665C07DCE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D29C-45D2-4CB5-A38A-88FFAF0B1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88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B43D-E15D-4E3C-8259-48665C07DCE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D29C-45D2-4CB5-A38A-88FFAF0B1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03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B43D-E15D-4E3C-8259-48665C07DCE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D29C-45D2-4CB5-A38A-88FFAF0B1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4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B43D-E15D-4E3C-8259-48665C07DCE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D29C-45D2-4CB5-A38A-88FFAF0B1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B43D-E15D-4E3C-8259-48665C07DCE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D29C-45D2-4CB5-A38A-88FFAF0B1F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8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BB43D-E15D-4E3C-8259-48665C07DCEA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5D29C-45D2-4CB5-A38A-88FFAF0B1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524328" y="6115992"/>
            <a:ext cx="1368152" cy="576064"/>
          </a:xfrm>
          <a:prstGeom prst="rect">
            <a:avLst/>
          </a:prstGeom>
          <a:blipFill dpi="0" rotWithShape="1">
            <a:blip r:embed="rId13">
              <a:alphaModFix amt="8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8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4BDD4-97EB-4DBE-B310-532A94A6AAA9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FD524-DA08-479E-9513-250593CF9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21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Cambria" pitchFamily="18" charset="0"/>
                <a:ea typeface="Cambria" pitchFamily="18" charset="0"/>
              </a:rPr>
              <a:t>Analysis of Rocketbook Sales Data (June-July 2020) and Suggestions</a:t>
            </a:r>
            <a:endParaRPr lang="zh-CN" altLang="en-US" dirty="0"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Cambria" pitchFamily="18" charset="0"/>
                <a:ea typeface="Cambria" pitchFamily="18" charset="0"/>
              </a:rPr>
              <a:t>Steven Zhao 4/7/2022</a:t>
            </a:r>
            <a:endParaRPr lang="zh-CN" alt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1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Cambria" pitchFamily="18" charset="0"/>
                <a:ea typeface="Cambria" pitchFamily="18" charset="0"/>
              </a:rPr>
              <a:t>Marketing Strategy: Occupation</a:t>
            </a:r>
            <a:endParaRPr lang="zh-CN" altLang="en-US" sz="40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363272" cy="47811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 smtClean="0">
                <a:latin typeface="Cambria" pitchFamily="18" charset="0"/>
                <a:ea typeface="Cambria" pitchFamily="18" charset="0"/>
              </a:rPr>
              <a:t>Rocketbook should </a:t>
            </a:r>
            <a:r>
              <a:rPr lang="en-US" altLang="zh-CN" sz="2400" b="1" dirty="0" smtClean="0">
                <a:latin typeface="Cambria" pitchFamily="18" charset="0"/>
                <a:ea typeface="Cambria" pitchFamily="18" charset="0"/>
              </a:rPr>
              <a:t>strongly market </a:t>
            </a:r>
            <a:r>
              <a:rPr lang="en-US" altLang="zh-CN" sz="2400" dirty="0" smtClean="0">
                <a:latin typeface="Cambria" pitchFamily="18" charset="0"/>
                <a:ea typeface="Cambria" pitchFamily="18" charset="0"/>
              </a:rPr>
              <a:t>to </a:t>
            </a:r>
            <a:r>
              <a:rPr lang="en-US" altLang="zh-CN" sz="2400" b="1" dirty="0" smtClean="0">
                <a:latin typeface="Cambria" pitchFamily="18" charset="0"/>
                <a:ea typeface="Cambria" pitchFamily="18" charset="0"/>
              </a:rPr>
              <a:t>working professionals</a:t>
            </a:r>
            <a:r>
              <a:rPr lang="en-US" altLang="zh-CN" sz="2400" dirty="0" smtClean="0">
                <a:latin typeface="Cambria" pitchFamily="18" charset="0"/>
                <a:ea typeface="Cambria" pitchFamily="18" charset="0"/>
              </a:rPr>
              <a:t>, who account for most of Rocketbook’s sales.</a:t>
            </a:r>
          </a:p>
          <a:p>
            <a:pPr>
              <a:buFont typeface="Wingdings" pitchFamily="2" charset="2"/>
              <a:buChar char="Ø"/>
            </a:pPr>
            <a:endParaRPr lang="en-US" altLang="zh-CN" sz="2400" b="1" dirty="0" smtClean="0">
              <a:latin typeface="Cambria" pitchFamily="18" charset="0"/>
              <a:ea typeface="Malgun Gothic" pitchFamily="34" charset="-127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>
                <a:latin typeface="Cambria" pitchFamily="18" charset="0"/>
                <a:ea typeface="Malgun Gothic" pitchFamily="34" charset="-127"/>
              </a:rPr>
              <a:t>Working professionals care most about increasing </a:t>
            </a:r>
            <a:r>
              <a:rPr lang="en-US" altLang="zh-CN" sz="2400" b="1" dirty="0" smtClean="0">
                <a:latin typeface="Cambria" pitchFamily="18" charset="0"/>
                <a:ea typeface="Malgun Gothic" pitchFamily="34" charset="-127"/>
              </a:rPr>
              <a:t>productivity</a:t>
            </a:r>
            <a:r>
              <a:rPr lang="en-US" altLang="zh-CN" sz="2400" dirty="0" smtClean="0">
                <a:latin typeface="Cambria" pitchFamily="18" charset="0"/>
                <a:ea typeface="Malgun Gothic" pitchFamily="34" charset="-127"/>
              </a:rPr>
              <a:t>. Rocketbook can accordingly market its products as boosting productivity in two ways: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CN" sz="2000" dirty="0" smtClean="0">
                <a:latin typeface="Cambria" pitchFamily="18" charset="0"/>
                <a:ea typeface="Malgun Gothic" pitchFamily="34" charset="-127"/>
              </a:rPr>
              <a:t>Rocketbook can boost </a:t>
            </a:r>
            <a:r>
              <a:rPr lang="en-US" altLang="zh-CN" sz="2000" b="1" dirty="0" smtClean="0">
                <a:latin typeface="Cambria" pitchFamily="18" charset="0"/>
                <a:ea typeface="Malgun Gothic" pitchFamily="34" charset="-127"/>
              </a:rPr>
              <a:t>individual</a:t>
            </a:r>
            <a:r>
              <a:rPr lang="en-US" altLang="zh-CN" sz="2000" dirty="0" smtClean="0">
                <a:latin typeface="Cambria" pitchFamily="18" charset="0"/>
                <a:ea typeface="Malgun Gothic" pitchFamily="34" charset="-127"/>
              </a:rPr>
              <a:t> productivity through its handy app To-Do-Lists and pages tailored to planning and note-taking.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CN" sz="2000" dirty="0" smtClean="0">
                <a:latin typeface="Cambria" pitchFamily="18" charset="0"/>
                <a:ea typeface="Malgun Gothic" pitchFamily="34" charset="-127"/>
              </a:rPr>
              <a:t>Rocketbook can boost </a:t>
            </a:r>
            <a:r>
              <a:rPr lang="en-US" altLang="zh-CN" sz="2000" b="1" dirty="0" smtClean="0">
                <a:latin typeface="Cambria" pitchFamily="18" charset="0"/>
                <a:ea typeface="Malgun Gothic" pitchFamily="34" charset="-127"/>
              </a:rPr>
              <a:t>collective</a:t>
            </a:r>
            <a:r>
              <a:rPr lang="en-US" altLang="zh-CN" sz="2000" dirty="0" smtClean="0">
                <a:latin typeface="Cambria" pitchFamily="18" charset="0"/>
                <a:ea typeface="Malgun Gothic" pitchFamily="34" charset="-127"/>
              </a:rPr>
              <a:t> productivity since it streamlines sharing information (e.g. schedules, meeting notes) so well.</a:t>
            </a:r>
          </a:p>
          <a:p>
            <a:pPr>
              <a:buFont typeface="Wingdings" pitchFamily="2" charset="2"/>
              <a:buChar char="Ø"/>
            </a:pPr>
            <a:endParaRPr lang="en-US" altLang="zh-CN" sz="2400" b="1" dirty="0">
              <a:latin typeface="Cambria" pitchFamily="18" charset="0"/>
              <a:ea typeface="Malgun Gothic" pitchFamily="34" charset="-127"/>
            </a:endParaRPr>
          </a:p>
          <a:p>
            <a:pPr marL="0" indent="0">
              <a:buNone/>
            </a:pPr>
            <a:endParaRPr lang="en-US" altLang="zh-CN" sz="2400" b="1" dirty="0">
              <a:latin typeface="Cambria" pitchFamily="18" charset="0"/>
              <a:ea typeface="Malgun Gothic" pitchFamily="34" charset="-127"/>
            </a:endParaRPr>
          </a:p>
          <a:p>
            <a:pPr marL="0" indent="0">
              <a:buNone/>
            </a:pPr>
            <a:endParaRPr lang="en-US" altLang="zh-CN" sz="2400" b="1" dirty="0">
              <a:latin typeface="Cambria" pitchFamily="18" charset="0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6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800" dirty="0" smtClean="0">
                <a:latin typeface="Cambria" pitchFamily="18" charset="0"/>
                <a:ea typeface="Malgun Gothic" pitchFamily="34" charset="-127"/>
              </a:rPr>
              <a:t>As such, Rocketbook should market products such as the Fusion, the Panda Planner and Everyday Planner. These products are suitable for </a:t>
            </a:r>
            <a:r>
              <a:rPr lang="en-US" altLang="zh-CN" sz="1800" i="1" dirty="0" smtClean="0">
                <a:latin typeface="Cambria" pitchFamily="18" charset="0"/>
                <a:ea typeface="Malgun Gothic" pitchFamily="34" charset="-127"/>
              </a:rPr>
              <a:t>both</a:t>
            </a:r>
            <a:r>
              <a:rPr lang="en-US" altLang="zh-CN" sz="1800" dirty="0" smtClean="0">
                <a:latin typeface="Cambria" pitchFamily="18" charset="0"/>
                <a:ea typeface="Malgun Gothic" pitchFamily="34" charset="-127"/>
              </a:rPr>
              <a:t> </a:t>
            </a:r>
            <a:r>
              <a:rPr lang="en-US" altLang="zh-CN" sz="1800" b="1" dirty="0" smtClean="0">
                <a:latin typeface="Cambria" pitchFamily="18" charset="0"/>
                <a:ea typeface="Malgun Gothic" pitchFamily="34" charset="-127"/>
              </a:rPr>
              <a:t>scheduling</a:t>
            </a:r>
            <a:r>
              <a:rPr lang="en-US" altLang="zh-CN" sz="1800" dirty="0" smtClean="0">
                <a:latin typeface="Cambria" pitchFamily="18" charset="0"/>
                <a:ea typeface="Malgun Gothic" pitchFamily="34" charset="-127"/>
              </a:rPr>
              <a:t> and </a:t>
            </a:r>
            <a:r>
              <a:rPr lang="en-US" altLang="zh-CN" sz="1800" b="1" dirty="0" smtClean="0">
                <a:latin typeface="Cambria" pitchFamily="18" charset="0"/>
                <a:ea typeface="Malgun Gothic" pitchFamily="34" charset="-127"/>
              </a:rPr>
              <a:t>writing notes</a:t>
            </a:r>
            <a:r>
              <a:rPr lang="en-US" altLang="zh-CN" sz="1800" dirty="0" smtClean="0">
                <a:latin typeface="Cambria" pitchFamily="18" charset="0"/>
                <a:ea typeface="Malgun Gothic" pitchFamily="34" charset="-127"/>
              </a:rPr>
              <a:t>, and of course can share information through the Rocketbook app.</a:t>
            </a:r>
          </a:p>
          <a:p>
            <a:pPr>
              <a:buFont typeface="Wingdings" pitchFamily="2" charset="2"/>
              <a:buChar char="Ø"/>
            </a:pPr>
            <a:endParaRPr lang="en-US" altLang="zh-CN" sz="1800" dirty="0" smtClean="0">
              <a:latin typeface="Cambria" pitchFamily="18" charset="0"/>
              <a:ea typeface="Malgun Gothic" pitchFamily="34" charset="-127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1800" dirty="0" smtClean="0">
                <a:latin typeface="Cambria" pitchFamily="18" charset="0"/>
                <a:ea typeface="Malgun Gothic" pitchFamily="34" charset="-127"/>
              </a:rPr>
              <a:t>Rocketbook can also market the Orbit for its </a:t>
            </a:r>
            <a:r>
              <a:rPr lang="en-US" altLang="zh-CN" sz="1800" b="1" dirty="0" smtClean="0">
                <a:latin typeface="Cambria" pitchFamily="18" charset="0"/>
                <a:ea typeface="Malgun Gothic" pitchFamily="34" charset="-127"/>
              </a:rPr>
              <a:t>customizable</a:t>
            </a:r>
            <a:r>
              <a:rPr lang="en-US" altLang="zh-CN" sz="1800" dirty="0" smtClean="0">
                <a:latin typeface="Cambria" pitchFamily="18" charset="0"/>
                <a:ea typeface="Malgun Gothic" pitchFamily="34" charset="-127"/>
              </a:rPr>
              <a:t> Page Packs that can take on the wide-range of tasks needed in the professional world, including creating schedules.</a:t>
            </a:r>
          </a:p>
          <a:p>
            <a:pPr>
              <a:buFont typeface="Wingdings" pitchFamily="2" charset="2"/>
              <a:buChar char="Ø"/>
            </a:pPr>
            <a:endParaRPr lang="en-US" altLang="zh-CN" sz="1800" dirty="0">
              <a:latin typeface="Cambria" pitchFamily="18" charset="0"/>
              <a:ea typeface="Malgun Gothic" pitchFamily="34" charset="-127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1800" dirty="0" smtClean="0">
                <a:latin typeface="Cambria" pitchFamily="18" charset="0"/>
                <a:ea typeface="Malgun Gothic" pitchFamily="34" charset="-127"/>
              </a:rPr>
              <a:t>Since most consumers are working professionals, Rocketbook can also consider </a:t>
            </a:r>
            <a:r>
              <a:rPr lang="en-US" altLang="zh-CN" sz="1800" b="1" dirty="0" smtClean="0">
                <a:latin typeface="Cambria" pitchFamily="18" charset="0"/>
                <a:ea typeface="Malgun Gothic" pitchFamily="34" charset="-127"/>
              </a:rPr>
              <a:t>B2B marketing</a:t>
            </a:r>
            <a:r>
              <a:rPr lang="en-US" altLang="zh-CN" sz="1800" dirty="0" smtClean="0">
                <a:latin typeface="Cambria" pitchFamily="18" charset="0"/>
                <a:ea typeface="Malgun Gothic" pitchFamily="34" charset="-127"/>
              </a:rPr>
              <a:t>, providing products to employees at large or small enterprises at wholesale prices.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z="1800" dirty="0" smtClean="0">
                <a:latin typeface="Cambria" pitchFamily="18" charset="0"/>
                <a:ea typeface="Malgun Gothic" pitchFamily="34" charset="-127"/>
              </a:rPr>
              <a:t>This would improve workplace </a:t>
            </a:r>
            <a:r>
              <a:rPr lang="en-US" altLang="zh-CN" sz="1800" b="1" dirty="0" smtClean="0">
                <a:latin typeface="Cambria" pitchFamily="18" charset="0"/>
                <a:ea typeface="Malgun Gothic" pitchFamily="34" charset="-127"/>
              </a:rPr>
              <a:t>efficiency</a:t>
            </a:r>
            <a:r>
              <a:rPr lang="en-US" altLang="zh-CN" sz="1800" dirty="0" smtClean="0">
                <a:latin typeface="Cambria" pitchFamily="18" charset="0"/>
                <a:ea typeface="Malgun Gothic" pitchFamily="34" charset="-127"/>
              </a:rPr>
              <a:t> for companies.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z="1800" dirty="0" smtClean="0">
                <a:latin typeface="Cambria" pitchFamily="18" charset="0"/>
                <a:ea typeface="Malgun Gothic" pitchFamily="34" charset="-127"/>
              </a:rPr>
              <a:t>It would also help the company </a:t>
            </a:r>
            <a:r>
              <a:rPr lang="en-US" altLang="zh-CN" sz="1800" b="1" dirty="0" smtClean="0">
                <a:latin typeface="Cambria" pitchFamily="18" charset="0"/>
                <a:ea typeface="Malgun Gothic" pitchFamily="34" charset="-127"/>
              </a:rPr>
              <a:t>go green</a:t>
            </a:r>
            <a:r>
              <a:rPr lang="en-US" altLang="zh-CN" sz="1800" dirty="0" smtClean="0">
                <a:latin typeface="Cambria" pitchFamily="18" charset="0"/>
                <a:ea typeface="Malgun Gothic" pitchFamily="34" charset="-127"/>
              </a:rPr>
              <a:t>, and as such, Rocketbook can target environmentally-minded businesses in particular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6213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 smtClean="0">
                <a:latin typeface="Cambria" pitchFamily="18" charset="0"/>
              </a:rPr>
              <a:t>Rocketbook should also market to </a:t>
            </a:r>
            <a:r>
              <a:rPr lang="en-US" altLang="zh-CN" sz="2400" b="1" dirty="0" smtClean="0">
                <a:latin typeface="Cambria" pitchFamily="18" charset="0"/>
              </a:rPr>
              <a:t>Students</a:t>
            </a:r>
            <a:r>
              <a:rPr lang="en-US" altLang="zh-CN" sz="2400" dirty="0" smtClean="0">
                <a:latin typeface="Cambria" pitchFamily="18" charset="0"/>
              </a:rPr>
              <a:t>, who account for a still-significant portion of revenue and have a </a:t>
            </a:r>
            <a:r>
              <a:rPr lang="en-US" altLang="zh-CN" sz="2400" b="1" dirty="0" smtClean="0">
                <a:latin typeface="Cambria" pitchFamily="18" charset="0"/>
              </a:rPr>
              <a:t>higher AOV</a:t>
            </a:r>
            <a:r>
              <a:rPr lang="en-US" altLang="zh-CN" sz="2400" dirty="0" smtClean="0">
                <a:latin typeface="Cambria" pitchFamily="18" charset="0"/>
              </a:rPr>
              <a:t> than Working Professionals.</a:t>
            </a:r>
          </a:p>
          <a:p>
            <a:pPr>
              <a:buFont typeface="Wingdings" pitchFamily="2" charset="2"/>
              <a:buChar char="Ø"/>
            </a:pPr>
            <a:endParaRPr lang="en-US" altLang="zh-CN" sz="2400" dirty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>
                <a:latin typeface="Cambria" pitchFamily="18" charset="0"/>
              </a:rPr>
              <a:t>Of course, normal products with strong </a:t>
            </a:r>
            <a:r>
              <a:rPr lang="en-US" altLang="zh-CN" sz="2400" b="1" dirty="0" smtClean="0">
                <a:latin typeface="Cambria" pitchFamily="18" charset="0"/>
              </a:rPr>
              <a:t>note-taking</a:t>
            </a:r>
            <a:r>
              <a:rPr lang="en-US" altLang="zh-CN" sz="2400" dirty="0" smtClean="0">
                <a:latin typeface="Cambria" pitchFamily="18" charset="0"/>
              </a:rPr>
              <a:t> capabilities and/or </a:t>
            </a:r>
            <a:r>
              <a:rPr lang="en-US" altLang="zh-CN" sz="2400" b="1" dirty="0" smtClean="0">
                <a:latin typeface="Cambria" pitchFamily="18" charset="0"/>
              </a:rPr>
              <a:t>planning</a:t>
            </a:r>
            <a:r>
              <a:rPr lang="en-US" altLang="zh-CN" sz="2400" dirty="0" smtClean="0">
                <a:latin typeface="Cambria" pitchFamily="18" charset="0"/>
              </a:rPr>
              <a:t> capabilities could be marketed, e.g. the Core and Fusion.</a:t>
            </a:r>
          </a:p>
          <a:p>
            <a:pPr>
              <a:buFont typeface="Wingdings" pitchFamily="2" charset="2"/>
              <a:buChar char="Ø"/>
            </a:pPr>
            <a:endParaRPr lang="en-US" altLang="zh-CN" sz="2400" dirty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>
                <a:latin typeface="Cambria" pitchFamily="18" charset="0"/>
              </a:rPr>
              <a:t>Rocketbook could also market its more </a:t>
            </a:r>
            <a:r>
              <a:rPr lang="en-US" altLang="zh-CN" sz="2400" b="1" dirty="0" smtClean="0">
                <a:latin typeface="Cambria" pitchFamily="18" charset="0"/>
              </a:rPr>
              <a:t>specialized</a:t>
            </a:r>
            <a:r>
              <a:rPr lang="en-US" altLang="zh-CN" sz="2400" dirty="0" smtClean="0">
                <a:latin typeface="Cambria" pitchFamily="18" charset="0"/>
              </a:rPr>
              <a:t> products.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z="2000" dirty="0" smtClean="0">
                <a:latin typeface="Cambria" pitchFamily="18" charset="0"/>
              </a:rPr>
              <a:t>The </a:t>
            </a:r>
            <a:r>
              <a:rPr lang="en-US" altLang="zh-CN" sz="2000" b="1" dirty="0" smtClean="0">
                <a:latin typeface="Cambria" pitchFamily="18" charset="0"/>
              </a:rPr>
              <a:t>Academic Planner</a:t>
            </a:r>
            <a:r>
              <a:rPr lang="en-US" altLang="zh-CN" sz="2000" dirty="0" smtClean="0">
                <a:latin typeface="Cambria" pitchFamily="18" charset="0"/>
              </a:rPr>
              <a:t> is obviously tailored towards students.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z="2000" dirty="0" smtClean="0">
                <a:latin typeface="Cambria" pitchFamily="18" charset="0"/>
              </a:rPr>
              <a:t>The </a:t>
            </a:r>
            <a:r>
              <a:rPr lang="en-US" altLang="zh-CN" sz="2000" b="1" dirty="0" smtClean="0">
                <a:latin typeface="Cambria" pitchFamily="18" charset="0"/>
              </a:rPr>
              <a:t>Matrix</a:t>
            </a:r>
            <a:r>
              <a:rPr lang="en-US" altLang="zh-CN" sz="2000" dirty="0" smtClean="0">
                <a:latin typeface="Cambria" pitchFamily="18" charset="0"/>
              </a:rPr>
              <a:t> could be helpful for students in STEM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z="2000" b="1" dirty="0" smtClean="0">
                <a:latin typeface="Cambria" pitchFamily="18" charset="0"/>
              </a:rPr>
              <a:t>Cloud Cards </a:t>
            </a:r>
            <a:r>
              <a:rPr lang="en-US" altLang="zh-CN" sz="2000" dirty="0" smtClean="0">
                <a:latin typeface="Cambria" pitchFamily="18" charset="0"/>
              </a:rPr>
              <a:t>could help students with memorization</a:t>
            </a:r>
          </a:p>
          <a:p>
            <a:pPr marL="457200" lvl="1" indent="0">
              <a:buNone/>
            </a:pPr>
            <a:endParaRPr lang="en-US" altLang="zh-CN" sz="2000" b="1" dirty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>
                <a:latin typeface="Cambria" pitchFamily="18" charset="0"/>
              </a:rPr>
              <a:t>Rocketbook could also </a:t>
            </a:r>
            <a:r>
              <a:rPr lang="en-US" altLang="zh-CN" sz="2400" b="1" dirty="0" smtClean="0">
                <a:latin typeface="Cambria" pitchFamily="18" charset="0"/>
              </a:rPr>
              <a:t>collaborate with schools </a:t>
            </a:r>
            <a:r>
              <a:rPr lang="en-US" altLang="zh-CN" sz="2400" dirty="0" smtClean="0">
                <a:latin typeface="Cambria" pitchFamily="18" charset="0"/>
              </a:rPr>
              <a:t>to distribute notebooks to students (also marketing to Educators in the process).</a:t>
            </a:r>
            <a:endParaRPr lang="en-US" altLang="zh-CN" sz="2000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8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900" dirty="0" smtClean="0">
                <a:latin typeface="Cambria" pitchFamily="18" charset="0"/>
                <a:ea typeface="Cambria" pitchFamily="18" charset="0"/>
              </a:rPr>
              <a:t>Rocketbook can also consider marketing to </a:t>
            </a:r>
            <a:r>
              <a:rPr lang="en-US" altLang="zh-CN" sz="2900" b="1" dirty="0" smtClean="0">
                <a:latin typeface="Cambria" pitchFamily="18" charset="0"/>
                <a:ea typeface="Cambria" pitchFamily="18" charset="0"/>
              </a:rPr>
              <a:t>Creatives/Writers</a:t>
            </a:r>
            <a:r>
              <a:rPr lang="en-US" altLang="zh-CN" sz="2900" dirty="0" smtClean="0">
                <a:latin typeface="Cambria" pitchFamily="18" charset="0"/>
                <a:ea typeface="Cambria" pitchFamily="18" charset="0"/>
              </a:rPr>
              <a:t>. While their share of revenue is low, their </a:t>
            </a:r>
            <a:r>
              <a:rPr lang="en-US" altLang="zh-CN" sz="2900" b="1" dirty="0" smtClean="0">
                <a:latin typeface="Cambria" pitchFamily="18" charset="0"/>
                <a:ea typeface="Cambria" pitchFamily="18" charset="0"/>
              </a:rPr>
              <a:t>high AOV</a:t>
            </a:r>
            <a:r>
              <a:rPr lang="en-US" altLang="zh-CN" sz="2900" dirty="0" smtClean="0">
                <a:latin typeface="Cambria" pitchFamily="18" charset="0"/>
                <a:ea typeface="Cambria" pitchFamily="18" charset="0"/>
              </a:rPr>
              <a:t> makes them attractive target market.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z="2900" dirty="0" smtClean="0">
                <a:latin typeface="Cambria" pitchFamily="18" charset="0"/>
                <a:ea typeface="Cambria" pitchFamily="18" charset="0"/>
              </a:rPr>
              <a:t>Of course, the AOV may be inflated by the smallness of the sample size I analyzed.</a:t>
            </a:r>
          </a:p>
          <a:p>
            <a:pPr marL="457200" lvl="1" indent="0">
              <a:buNone/>
            </a:pPr>
            <a:endParaRPr lang="en-US" altLang="zh-CN" sz="2900" dirty="0" smtClean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900" b="1" dirty="0" smtClean="0">
                <a:latin typeface="Cambria" pitchFamily="18" charset="0"/>
              </a:rPr>
              <a:t>Problem:</a:t>
            </a:r>
            <a:r>
              <a:rPr lang="en-US" altLang="zh-CN" sz="2900" dirty="0" smtClean="0">
                <a:latin typeface="Cambria" pitchFamily="18" charset="0"/>
              </a:rPr>
              <a:t> Creatives/Writers often prefer working on </a:t>
            </a:r>
            <a:r>
              <a:rPr lang="en-US" altLang="zh-CN" sz="2900" b="1" dirty="0" smtClean="0">
                <a:latin typeface="Cambria" pitchFamily="18" charset="0"/>
              </a:rPr>
              <a:t>paper</a:t>
            </a:r>
            <a:r>
              <a:rPr lang="en-US" altLang="zh-CN" sz="2900" dirty="0" smtClean="0">
                <a:latin typeface="Cambria" pitchFamily="18" charset="0"/>
              </a:rPr>
              <a:t>. However, they also need to send their work </a:t>
            </a:r>
            <a:r>
              <a:rPr lang="en-US" altLang="zh-CN" sz="2900" b="1" dirty="0" smtClean="0">
                <a:latin typeface="Cambria" pitchFamily="18" charset="0"/>
              </a:rPr>
              <a:t>digitally</a:t>
            </a:r>
            <a:r>
              <a:rPr lang="en-US" altLang="zh-CN" sz="2900" dirty="0" smtClean="0">
                <a:latin typeface="Cambria" pitchFamily="18" charset="0"/>
              </a:rPr>
              <a:t> to others.</a:t>
            </a:r>
            <a:endParaRPr lang="en-US" altLang="zh-CN" sz="2900" dirty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900" b="1" dirty="0" smtClean="0">
                <a:latin typeface="Cambria" pitchFamily="18" charset="0"/>
              </a:rPr>
              <a:t>Solution:</a:t>
            </a:r>
            <a:r>
              <a:rPr lang="en-US" altLang="zh-CN" sz="2900" dirty="0" smtClean="0">
                <a:latin typeface="Cambria" pitchFamily="18" charset="0"/>
              </a:rPr>
              <a:t> Rocketbook allows people to </a:t>
            </a:r>
            <a:r>
              <a:rPr lang="en-US" altLang="zh-CN" sz="2900" b="1" dirty="0" smtClean="0">
                <a:latin typeface="Cambria" pitchFamily="18" charset="0"/>
              </a:rPr>
              <a:t>seamlessly</a:t>
            </a:r>
            <a:r>
              <a:rPr lang="en-US" altLang="zh-CN" sz="2900" dirty="0" smtClean="0">
                <a:latin typeface="Cambria" pitchFamily="18" charset="0"/>
              </a:rPr>
              <a:t> work on “paper” and easily transfer their work online.</a:t>
            </a:r>
          </a:p>
          <a:p>
            <a:pPr>
              <a:buFont typeface="Wingdings" pitchFamily="2" charset="2"/>
              <a:buChar char="Ø"/>
            </a:pPr>
            <a:endParaRPr lang="en-US" altLang="zh-CN" sz="2900" dirty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900" dirty="0" smtClean="0">
                <a:latin typeface="Cambria" pitchFamily="18" charset="0"/>
              </a:rPr>
              <a:t>Particularly, the </a:t>
            </a:r>
            <a:r>
              <a:rPr lang="en-US" altLang="zh-CN" sz="2900" b="1" dirty="0" smtClean="0">
                <a:latin typeface="Cambria" pitchFamily="18" charset="0"/>
              </a:rPr>
              <a:t>Flip</a:t>
            </a:r>
            <a:r>
              <a:rPr lang="en-US" altLang="zh-CN" sz="2900" dirty="0" smtClean="0">
                <a:latin typeface="Cambria" pitchFamily="18" charset="0"/>
              </a:rPr>
              <a:t> can be marketed to artists as it is similar to a </a:t>
            </a:r>
            <a:r>
              <a:rPr lang="en-US" altLang="zh-CN" sz="2900" b="1" dirty="0" smtClean="0">
                <a:latin typeface="Cambria" pitchFamily="18" charset="0"/>
              </a:rPr>
              <a:t>sketchbook</a:t>
            </a:r>
            <a:r>
              <a:rPr lang="en-US" altLang="zh-CN" sz="2900" dirty="0" smtClean="0">
                <a:latin typeface="Cambria" pitchFamily="18" charset="0"/>
              </a:rPr>
              <a:t>. The music staff </a:t>
            </a:r>
            <a:r>
              <a:rPr lang="en-US" altLang="zh-CN" sz="2900" b="1" dirty="0" smtClean="0">
                <a:latin typeface="Cambria" pitchFamily="18" charset="0"/>
              </a:rPr>
              <a:t>Page </a:t>
            </a:r>
            <a:r>
              <a:rPr lang="en-US" altLang="zh-CN" sz="2900" b="1" dirty="0">
                <a:latin typeface="Cambria" pitchFamily="18" charset="0"/>
              </a:rPr>
              <a:t>P</a:t>
            </a:r>
            <a:r>
              <a:rPr lang="en-US" altLang="zh-CN" sz="2900" b="1" dirty="0" smtClean="0">
                <a:latin typeface="Cambria" pitchFamily="18" charset="0"/>
              </a:rPr>
              <a:t>acks </a:t>
            </a:r>
            <a:r>
              <a:rPr lang="en-US" altLang="zh-CN" sz="2900" dirty="0" smtClean="0">
                <a:latin typeface="Cambria" pitchFamily="18" charset="0"/>
              </a:rPr>
              <a:t>can be marketed to </a:t>
            </a:r>
            <a:r>
              <a:rPr lang="en-US" altLang="zh-CN" sz="2900" b="1" dirty="0" smtClean="0">
                <a:latin typeface="Cambria" pitchFamily="18" charset="0"/>
              </a:rPr>
              <a:t>composers</a:t>
            </a:r>
            <a:r>
              <a:rPr lang="en-US" altLang="zh-CN" sz="2900" dirty="0" smtClean="0">
                <a:latin typeface="Cambria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altLang="zh-CN" sz="2900" dirty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900" dirty="0" smtClean="0">
                <a:latin typeface="Cambria" pitchFamily="18" charset="0"/>
              </a:rPr>
              <a:t>Naturally, the </a:t>
            </a:r>
            <a:r>
              <a:rPr lang="en-US" altLang="zh-CN" sz="2900" b="1" dirty="0" smtClean="0">
                <a:latin typeface="Cambria" pitchFamily="18" charset="0"/>
              </a:rPr>
              <a:t>market size </a:t>
            </a:r>
            <a:r>
              <a:rPr lang="en-US" altLang="zh-CN" sz="2900" dirty="0" smtClean="0">
                <a:latin typeface="Cambria" pitchFamily="18" charset="0"/>
              </a:rPr>
              <a:t>for</a:t>
            </a:r>
            <a:r>
              <a:rPr lang="en-US" altLang="zh-CN" sz="2900" b="1" dirty="0" smtClean="0">
                <a:latin typeface="Cambria" pitchFamily="18" charset="0"/>
              </a:rPr>
              <a:t> creatives</a:t>
            </a:r>
            <a:r>
              <a:rPr lang="en-US" altLang="zh-CN" sz="2900" dirty="0" smtClean="0">
                <a:latin typeface="Cambria" pitchFamily="18" charset="0"/>
              </a:rPr>
              <a:t> is likely much </a:t>
            </a:r>
            <a:r>
              <a:rPr lang="en-US" altLang="zh-CN" sz="2900" b="1" dirty="0" smtClean="0">
                <a:latin typeface="Cambria" pitchFamily="18" charset="0"/>
              </a:rPr>
              <a:t>smaller</a:t>
            </a:r>
            <a:r>
              <a:rPr lang="en-US" altLang="zh-CN" sz="2900" dirty="0" smtClean="0">
                <a:latin typeface="Cambria" pitchFamily="18" charset="0"/>
              </a:rPr>
              <a:t> than that of professionals and students. And considering that marketing</a:t>
            </a:r>
            <a:r>
              <a:rPr lang="en-US" altLang="zh-CN" sz="2900" b="1" dirty="0" smtClean="0">
                <a:latin typeface="Cambria" pitchFamily="18" charset="0"/>
              </a:rPr>
              <a:t> </a:t>
            </a:r>
            <a:r>
              <a:rPr lang="en-US" altLang="zh-CN" sz="2900" dirty="0" smtClean="0">
                <a:latin typeface="Cambria" pitchFamily="18" charset="0"/>
              </a:rPr>
              <a:t>towards creatives needs to be </a:t>
            </a:r>
            <a:r>
              <a:rPr lang="en-US" altLang="zh-CN" sz="2900" b="1" dirty="0" smtClean="0">
                <a:latin typeface="Cambria" pitchFamily="18" charset="0"/>
              </a:rPr>
              <a:t>tailored</a:t>
            </a:r>
            <a:r>
              <a:rPr lang="en-US" altLang="zh-CN" sz="2900" dirty="0" smtClean="0">
                <a:latin typeface="Cambria" pitchFamily="18" charset="0"/>
              </a:rPr>
              <a:t> to whatever art they do, </a:t>
            </a:r>
            <a:r>
              <a:rPr lang="en-US" altLang="zh-CN" sz="2900" b="1" dirty="0" smtClean="0">
                <a:latin typeface="Cambria" pitchFamily="18" charset="0"/>
              </a:rPr>
              <a:t>working professionals</a:t>
            </a:r>
            <a:r>
              <a:rPr lang="en-US" altLang="zh-CN" sz="2900" dirty="0" smtClean="0">
                <a:latin typeface="Cambria" pitchFamily="18" charset="0"/>
              </a:rPr>
              <a:t> and </a:t>
            </a:r>
            <a:r>
              <a:rPr lang="en-US" altLang="zh-CN" sz="2900" b="1" dirty="0" smtClean="0">
                <a:latin typeface="Cambria" pitchFamily="18" charset="0"/>
              </a:rPr>
              <a:t>students </a:t>
            </a:r>
            <a:r>
              <a:rPr lang="en-US" altLang="zh-CN" sz="2900" dirty="0" smtClean="0">
                <a:latin typeface="Cambria" pitchFamily="18" charset="0"/>
              </a:rPr>
              <a:t>should remain the </a:t>
            </a:r>
            <a:r>
              <a:rPr lang="en-US" altLang="zh-CN" sz="2900" b="1" dirty="0" smtClean="0">
                <a:latin typeface="Cambria" pitchFamily="18" charset="0"/>
              </a:rPr>
              <a:t>primary marketing targets</a:t>
            </a:r>
            <a:r>
              <a:rPr lang="en-US" altLang="zh-CN" sz="2900" dirty="0" smtClean="0">
                <a:latin typeface="Cambria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zh-CN" alt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6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Cambria" pitchFamily="18" charset="0"/>
                <a:ea typeface="Cambria" pitchFamily="18" charset="0"/>
              </a:rPr>
              <a:t>Marketing Strategy: Device</a:t>
            </a:r>
            <a:endParaRPr lang="zh-CN" altLang="en-US" sz="40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000" dirty="0" smtClean="0">
                <a:latin typeface="Cambria" pitchFamily="18" charset="0"/>
              </a:rPr>
              <a:t>Unsurprisingly, </a:t>
            </a:r>
            <a:r>
              <a:rPr lang="en-US" altLang="zh-CN" sz="2000" b="1" dirty="0" smtClean="0">
                <a:latin typeface="Cambria" pitchFamily="18" charset="0"/>
              </a:rPr>
              <a:t>Apple</a:t>
            </a:r>
            <a:r>
              <a:rPr lang="en-US" altLang="zh-CN" sz="2000" dirty="0" smtClean="0">
                <a:latin typeface="Cambria" pitchFamily="18" charset="0"/>
              </a:rPr>
              <a:t> accounts for </a:t>
            </a:r>
            <a:r>
              <a:rPr lang="en-US" altLang="zh-CN" sz="2000" b="1" dirty="0" smtClean="0">
                <a:latin typeface="Cambria" pitchFamily="18" charset="0"/>
              </a:rPr>
              <a:t>most</a:t>
            </a:r>
            <a:r>
              <a:rPr lang="en-US" altLang="zh-CN" sz="2000" dirty="0" smtClean="0">
                <a:latin typeface="Cambria" pitchFamily="18" charset="0"/>
              </a:rPr>
              <a:t> revenue. </a:t>
            </a:r>
            <a:r>
              <a:rPr lang="en-US" altLang="zh-CN" sz="2000" b="1" dirty="0" smtClean="0">
                <a:latin typeface="Cambria" pitchFamily="18" charset="0"/>
              </a:rPr>
              <a:t>Samsung </a:t>
            </a:r>
            <a:r>
              <a:rPr lang="en-US" altLang="zh-CN" sz="2000" dirty="0" smtClean="0">
                <a:latin typeface="Cambria" pitchFamily="18" charset="0"/>
              </a:rPr>
              <a:t>also accounts for a </a:t>
            </a:r>
            <a:r>
              <a:rPr lang="en-US" altLang="zh-CN" sz="2000" b="1" dirty="0" smtClean="0">
                <a:latin typeface="Cambria" pitchFamily="18" charset="0"/>
              </a:rPr>
              <a:t>significant</a:t>
            </a:r>
            <a:r>
              <a:rPr lang="en-US" altLang="zh-CN" sz="2000" dirty="0" smtClean="0">
                <a:latin typeface="Cambria" pitchFamily="18" charset="0"/>
              </a:rPr>
              <a:t> portion.</a:t>
            </a:r>
          </a:p>
          <a:p>
            <a:pPr>
              <a:buFont typeface="Wingdings" pitchFamily="2" charset="2"/>
              <a:buChar char="Ø"/>
            </a:pPr>
            <a:endParaRPr lang="en-US" altLang="zh-CN" sz="1200" dirty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>
                <a:latin typeface="Cambria" pitchFamily="18" charset="0"/>
              </a:rPr>
              <a:t>This is largely a result of Rocketbook primarily operating in countries where Apple is more popular (e.g. the U.S.). </a:t>
            </a:r>
            <a:endParaRPr lang="en-US" altLang="zh-CN" sz="1800" dirty="0" smtClean="0">
              <a:latin typeface="Cambria" pitchFamily="18" charset="0"/>
            </a:endParaRPr>
          </a:p>
          <a:p>
            <a:pPr marL="457200" lvl="1" indent="0">
              <a:buNone/>
            </a:pPr>
            <a:endParaRPr lang="en-US" altLang="zh-CN" sz="1200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>
                <a:latin typeface="Cambria" pitchFamily="18" charset="0"/>
              </a:rPr>
              <a:t>For now, Rocketbook can </a:t>
            </a:r>
            <a:r>
              <a:rPr lang="en-US" altLang="zh-CN" sz="2000" b="1" dirty="0" smtClean="0">
                <a:latin typeface="Cambria" pitchFamily="18" charset="0"/>
              </a:rPr>
              <a:t>partner with retailers</a:t>
            </a:r>
            <a:r>
              <a:rPr lang="en-US" altLang="zh-CN" sz="2000" dirty="0" smtClean="0">
                <a:latin typeface="Cambria" pitchFamily="18" charset="0"/>
              </a:rPr>
              <a:t> of Apple and Samsung products to, for example, sell devices and Rocketbooks as a package together.</a:t>
            </a:r>
          </a:p>
          <a:p>
            <a:pPr marL="0" indent="0">
              <a:buNone/>
            </a:pPr>
            <a:endParaRPr lang="en-US" altLang="zh-CN" sz="1200" dirty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000" dirty="0" smtClean="0">
                <a:latin typeface="Cambria" pitchFamily="18" charset="0"/>
              </a:rPr>
              <a:t>As Rocketbook expands internationally, Rocketbook should consider collaborating with phone brands more popular in other countries.</a:t>
            </a:r>
          </a:p>
          <a:p>
            <a:pPr>
              <a:buFont typeface="Wingdings" pitchFamily="2" charset="2"/>
              <a:buChar char="Ø"/>
            </a:pPr>
            <a:endParaRPr lang="en-US" altLang="zh-CN" sz="2000" dirty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altLang="zh-CN" sz="2000" dirty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endParaRPr lang="zh-CN" altLang="en-US" sz="2000" dirty="0">
              <a:latin typeface="Cambria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451194"/>
              </p:ext>
            </p:extLst>
          </p:nvPr>
        </p:nvGraphicFramePr>
        <p:xfrm>
          <a:off x="1763688" y="5157192"/>
          <a:ext cx="5472606" cy="144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1506"/>
                <a:gridCol w="969420"/>
                <a:gridCol w="1640428"/>
                <a:gridCol w="1601252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Device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Revenue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% of Total Revenue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Average Order Value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Apple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$15,422.20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60.68%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$28.35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Samsung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$5,759.00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22.66%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$28.94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Other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$4,234.20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16.66%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$26.14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Cambria" pitchFamily="18" charset="0"/>
                <a:ea typeface="Cambria" pitchFamily="18" charset="0"/>
              </a:rPr>
              <a:t>Marketing Strategy: Country</a:t>
            </a:r>
            <a:endParaRPr lang="zh-CN" altLang="en-US" sz="40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Cambria" pitchFamily="18" charset="0"/>
                <a:ea typeface="Cambria" pitchFamily="18" charset="0"/>
              </a:rPr>
              <a:t>Unsurprisingly, the U.S., Canada, the U.K. and Mexico dominate revenue, accounting for </a:t>
            </a:r>
            <a:r>
              <a:rPr lang="en-US" altLang="zh-CN" sz="2000" b="1" dirty="0" smtClean="0">
                <a:latin typeface="Cambria" pitchFamily="18" charset="0"/>
                <a:ea typeface="Cambria" pitchFamily="18" charset="0"/>
              </a:rPr>
              <a:t>~90%.</a:t>
            </a:r>
          </a:p>
          <a:p>
            <a:pPr marL="0" indent="0">
              <a:buNone/>
            </a:pPr>
            <a:endParaRPr lang="en-US" altLang="zh-CN" sz="2000" b="1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Cambria" pitchFamily="18" charset="0"/>
                <a:ea typeface="Cambria" pitchFamily="18" charset="0"/>
              </a:rPr>
              <a:t>While sample size for most regions was too small to be reliable, clearly most sales are concentrated in </a:t>
            </a:r>
            <a:r>
              <a:rPr lang="en-US" altLang="zh-CN" sz="2000" b="1" dirty="0" smtClean="0">
                <a:latin typeface="Cambria" pitchFamily="18" charset="0"/>
                <a:ea typeface="Cambria" pitchFamily="18" charset="0"/>
              </a:rPr>
              <a:t>Europe</a:t>
            </a:r>
            <a:r>
              <a:rPr lang="en-US" altLang="zh-CN" sz="2000" dirty="0" smtClean="0">
                <a:latin typeface="Cambria" pitchFamily="18" charset="0"/>
                <a:ea typeface="Cambria" pitchFamily="18" charset="0"/>
              </a:rPr>
              <a:t> and </a:t>
            </a:r>
            <a:r>
              <a:rPr lang="en-US" altLang="zh-CN" sz="2000" b="1" dirty="0" smtClean="0">
                <a:latin typeface="Cambria" pitchFamily="18" charset="0"/>
                <a:ea typeface="Cambria" pitchFamily="18" charset="0"/>
              </a:rPr>
              <a:t>North America</a:t>
            </a:r>
            <a:r>
              <a:rPr lang="en-US" altLang="zh-CN" sz="20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0" indent="0">
              <a:buNone/>
            </a:pPr>
            <a:endParaRPr lang="en-US" altLang="zh-CN" sz="2000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Cambria" pitchFamily="18" charset="0"/>
              <a:ea typeface="Cambria" pitchFamily="18" charset="0"/>
            </a:endParaRPr>
          </a:p>
          <a:p>
            <a:pPr marL="0" indent="0" algn="ctr">
              <a:buNone/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Only countries in South Asia and Africa with data were India and South Africa.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Cambria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001914"/>
              </p:ext>
            </p:extLst>
          </p:nvPr>
        </p:nvGraphicFramePr>
        <p:xfrm>
          <a:off x="1475656" y="2492896"/>
          <a:ext cx="6108401" cy="1089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3171"/>
                <a:gridCol w="910323"/>
                <a:gridCol w="2137281"/>
                <a:gridCol w="1477626"/>
              </a:tblGrid>
              <a:tr h="218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Country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Revenue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% of Total Revenue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Average Order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2188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U.S</a:t>
                      </a:r>
                      <a:r>
                        <a:rPr lang="en-US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$20,328.00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79.98%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$27.73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2188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Canada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$1,263.20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4.97%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$31.58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2188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Great </a:t>
                      </a:r>
                      <a:r>
                        <a:rPr lang="en-US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Britain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$724.30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2.85%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$32.92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214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Mexico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$567.30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2.23%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$24.67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94010"/>
              </p:ext>
            </p:extLst>
          </p:nvPr>
        </p:nvGraphicFramePr>
        <p:xfrm>
          <a:off x="1547664" y="4509120"/>
          <a:ext cx="58801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/>
                <a:gridCol w="876300"/>
                <a:gridCol w="2057400"/>
                <a:gridCol w="1422400"/>
              </a:tblGrid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Region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Revenue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% of International Revenue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Average Order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Europe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$1,983.85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39.00%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$28.34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North </a:t>
                      </a:r>
                      <a:r>
                        <a:rPr lang="en-US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America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$1,969.45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38.71%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$28.96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East </a:t>
                      </a:r>
                      <a:r>
                        <a:rPr lang="en-US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Asia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$285.75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5.62%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$21.98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Oceania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$244.00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4.80%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$27.11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South </a:t>
                      </a:r>
                      <a:r>
                        <a:rPr lang="en-US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America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$232.40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4.57%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$25.82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Middle </a:t>
                      </a:r>
                      <a:r>
                        <a:rPr lang="en-US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East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$207.95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4.09%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$29.70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South Asia*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$65.00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1.28%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$32.50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Africa*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$99.00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1.95%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$24.75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1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Cambria" pitchFamily="18" charset="0"/>
              </a:rPr>
              <a:t>Not including the U.S., English-speaking countries also made up </a:t>
            </a:r>
            <a:r>
              <a:rPr lang="en-US" altLang="zh-CN" sz="2000" b="1" dirty="0" smtClean="0">
                <a:latin typeface="Cambria" pitchFamily="18" charset="0"/>
              </a:rPr>
              <a:t>~51% </a:t>
            </a:r>
            <a:r>
              <a:rPr lang="en-US" altLang="zh-CN" sz="2000" dirty="0" smtClean="0">
                <a:latin typeface="Cambria" pitchFamily="18" charset="0"/>
              </a:rPr>
              <a:t>of international revenue:</a:t>
            </a:r>
          </a:p>
          <a:p>
            <a:pPr marL="0" indent="0">
              <a:buNone/>
            </a:pPr>
            <a:endParaRPr lang="en-US" altLang="zh-CN" sz="2400" dirty="0">
              <a:latin typeface="Cambria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Cambria" pitchFamily="18" charset="0"/>
            </a:endParaRPr>
          </a:p>
          <a:p>
            <a:pPr marL="0" indent="0" algn="ctr">
              <a:buNone/>
            </a:pP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</a:rPr>
              <a:t>Countries that I considered to commonly understand English include Canada, </a:t>
            </a:r>
          </a:p>
          <a:p>
            <a:pPr marL="0" indent="0" algn="ctr">
              <a:buNone/>
            </a:pP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</a:rPr>
              <a:t>the U.K., Ireland, Australia, New Zealand, Singapore, South Africa, India and Belize.</a:t>
            </a:r>
          </a:p>
          <a:p>
            <a:pPr marL="0" indent="0" algn="ctr">
              <a:buNone/>
            </a:pPr>
            <a:endParaRPr lang="en-US" altLang="zh-CN" sz="500" dirty="0">
              <a:solidFill>
                <a:schemeClr val="bg1">
                  <a:lumMod val="50000"/>
                </a:schemeClr>
              </a:solidFill>
              <a:latin typeface="Cambria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Cambria" pitchFamily="18" charset="0"/>
              </a:rPr>
              <a:t>To summarize, Rocketbook’s sales tend towards countries that are North American or European, and can speak English. This makes sense: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1600" dirty="0" smtClean="0">
                <a:latin typeface="Cambria" pitchFamily="18" charset="0"/>
              </a:rPr>
              <a:t>Countries in North America/Europe are relatively close and easier to ship to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1600" dirty="0" smtClean="0">
                <a:latin typeface="Cambria" pitchFamily="18" charset="0"/>
              </a:rPr>
              <a:t>It is easier to market to countries that are in the West/English-speaking because they are relatively similar to the U.S.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1600" dirty="0" smtClean="0">
                <a:latin typeface="Cambria" pitchFamily="18" charset="0"/>
              </a:rPr>
              <a:t>Consumers in these areas more often have the purchasing power necessary to buy Rocketbooks</a:t>
            </a:r>
            <a:endParaRPr lang="en-US" altLang="zh-CN" sz="1600" dirty="0">
              <a:latin typeface="Cambria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021473"/>
              </p:ext>
            </p:extLst>
          </p:nvPr>
        </p:nvGraphicFramePr>
        <p:xfrm>
          <a:off x="1619672" y="2348880"/>
          <a:ext cx="5904656" cy="648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0364"/>
                <a:gridCol w="879960"/>
                <a:gridCol w="2065992"/>
                <a:gridCol w="1428340"/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Cambria" pitchFamily="18" charset="0"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Revenue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% of International Revenue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Average Order 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English-speaking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$2,603.15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51.17%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$30.99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Non-English-speaking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$2,484.25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48.83%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$25.35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0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 smtClean="0">
                <a:latin typeface="Cambria" pitchFamily="18" charset="0"/>
                <a:ea typeface="Cambria" pitchFamily="18" charset="0"/>
              </a:rPr>
              <a:t>For now, Rocketbook should focus on the North American/European/English-speaking countries that make up the bulk of its international revenue: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z="1800" dirty="0" smtClean="0">
                <a:latin typeface="Cambria" pitchFamily="18" charset="0"/>
                <a:ea typeface="Cambria" pitchFamily="18" charset="0"/>
              </a:rPr>
              <a:t>At the same time, Rocketbook should try to tailor marketing to specific consumer culture/habits in each country.</a:t>
            </a:r>
          </a:p>
          <a:p>
            <a:pPr marL="457200" lvl="1" indent="0">
              <a:buNone/>
            </a:pPr>
            <a:endParaRPr lang="en-US" altLang="zh-CN" sz="2400" dirty="0" smtClean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>
                <a:latin typeface="Cambria" pitchFamily="18" charset="0"/>
                <a:ea typeface="Cambria" pitchFamily="18" charset="0"/>
              </a:rPr>
              <a:t>Sales in other countries lag more due to difficulty of marketing + expensiveness of Rocketbook products.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z="1800" dirty="0" smtClean="0">
                <a:latin typeface="Cambria" pitchFamily="18" charset="0"/>
                <a:ea typeface="Cambria" pitchFamily="18" charset="0"/>
              </a:rPr>
              <a:t>Nevertheless, from my own experience abroad, I believe there is room for expansion outside of the West. One possible strategy would be to market Rocketbook products as high-end goods to justify the price, targeting well-off consumers.</a:t>
            </a:r>
          </a:p>
          <a:p>
            <a:pPr marL="0" indent="0">
              <a:buNone/>
            </a:pPr>
            <a:endParaRPr lang="en-US" altLang="zh-CN" sz="2400" dirty="0" smtClean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400" dirty="0" smtClean="0">
                <a:latin typeface="Cambria" pitchFamily="18" charset="0"/>
                <a:ea typeface="Cambria" pitchFamily="18" charset="0"/>
              </a:rPr>
              <a:t>As mentioned before, Rocketbook  can also partner with phone retailers popular in different countries, marketing at the same time towards international consumers and device users.</a:t>
            </a:r>
          </a:p>
          <a:p>
            <a:pPr>
              <a:buFont typeface="Wingdings" pitchFamily="2" charset="2"/>
              <a:buChar char="Ø"/>
            </a:pPr>
            <a:endParaRPr lang="en-US" altLang="zh-CN" sz="2000" dirty="0" smtClean="0">
              <a:latin typeface="Cambria" pitchFamily="18" charset="0"/>
              <a:ea typeface="Cambria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 dirty="0" smtClean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31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>
                <a:latin typeface="Cambria" pitchFamily="18" charset="0"/>
                <a:ea typeface="Cambria" pitchFamily="18" charset="0"/>
              </a:rPr>
              <a:t>That concludes my analysis.</a:t>
            </a:r>
          </a:p>
          <a:p>
            <a:pPr marL="0" indent="0">
              <a:buNone/>
            </a:pPr>
            <a:endParaRPr lang="en-US" altLang="zh-CN" sz="3600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altLang="zh-CN" sz="3600" dirty="0" smtClean="0">
                <a:latin typeface="Cambria" pitchFamily="18" charset="0"/>
                <a:ea typeface="Cambria" pitchFamily="18" charset="0"/>
              </a:rPr>
              <a:t>Thank you for reading, and have a wonderful day!</a:t>
            </a:r>
            <a:endParaRPr lang="zh-CN" altLang="en-US" sz="36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Cambria" pitchFamily="18" charset="0"/>
                <a:ea typeface="Cambria" pitchFamily="18" charset="0"/>
              </a:rPr>
              <a:t>Assumptions</a:t>
            </a:r>
            <a:endParaRPr lang="zh-CN" altLang="en-US" sz="40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Cambria" pitchFamily="18" charset="0"/>
                <a:ea typeface="Cambria" pitchFamily="18" charset="0"/>
              </a:rPr>
              <a:t>Before I begin, I’d like to clarify some of the assumptions I make throughout this report: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smtClean="0">
                <a:latin typeface="Cambria" pitchFamily="18" charset="0"/>
                <a:ea typeface="Cambria" pitchFamily="18" charset="0"/>
              </a:rPr>
              <a:t>For Question 1, I interpreted “dollar value” as meaning the total transaction value, including shipping and taxes.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smtClean="0">
                <a:latin typeface="Cambria" pitchFamily="18" charset="0"/>
                <a:ea typeface="Cambria" pitchFamily="18" charset="0"/>
              </a:rPr>
              <a:t>For the rest of this report, I interpret “Order Value” as:</a:t>
            </a:r>
            <a:endParaRPr lang="en-US" altLang="zh-CN" sz="2400" dirty="0">
              <a:latin typeface="Cambria" pitchFamily="18" charset="0"/>
              <a:ea typeface="Cambria" pitchFamily="18" charset="0"/>
            </a:endParaRPr>
          </a:p>
          <a:p>
            <a:pPr marL="457200" lvl="1" indent="0" algn="ctr">
              <a:buNone/>
            </a:pP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     (</a:t>
            </a:r>
            <a:r>
              <a:rPr lang="en-US" altLang="zh-CN" sz="2400" i="1" dirty="0" smtClean="0">
                <a:latin typeface="Cambria Math" pitchFamily="18" charset="0"/>
                <a:ea typeface="Cambria Math" pitchFamily="18" charset="0"/>
              </a:rPr>
              <a:t>Line item price 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* </a:t>
            </a:r>
            <a:r>
              <a:rPr lang="en-US" altLang="zh-CN" sz="2400" i="1" dirty="0" smtClean="0">
                <a:latin typeface="Cambria Math" pitchFamily="18" charset="0"/>
                <a:ea typeface="Cambria Math" pitchFamily="18" charset="0"/>
              </a:rPr>
              <a:t>Line item quantity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) – </a:t>
            </a:r>
            <a:r>
              <a:rPr lang="en-US" altLang="zh-CN" sz="2400" i="1" dirty="0" smtClean="0">
                <a:latin typeface="Cambria Math" pitchFamily="18" charset="0"/>
                <a:ea typeface="Cambria Math" pitchFamily="18" charset="0"/>
              </a:rPr>
              <a:t>discount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smtClean="0">
                <a:latin typeface="Cambria" pitchFamily="18" charset="0"/>
                <a:ea typeface="Cambria" pitchFamily="18" charset="0"/>
              </a:rPr>
              <a:t>I do this for a few reasons: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CN" sz="1600" dirty="0" smtClean="0">
                <a:latin typeface="Cambria" pitchFamily="18" charset="0"/>
                <a:ea typeface="Cambria" pitchFamily="18" charset="0"/>
              </a:rPr>
              <a:t>We want to find consumers most willing to give Rocketbook money, not the government or shipping companies.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CN" sz="1600" dirty="0" smtClean="0">
                <a:latin typeface="Cambria" pitchFamily="18" charset="0"/>
                <a:ea typeface="Cambria" pitchFamily="18" charset="0"/>
              </a:rPr>
              <a:t>Taxes and average shipping costs vary significantly by location, and introduce noise into the data.</a:t>
            </a:r>
            <a:endParaRPr lang="en-US" altLang="zh-CN" sz="2400" dirty="0" smtClean="0">
              <a:latin typeface="Cambria" pitchFamily="18" charset="0"/>
              <a:ea typeface="Cambria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smtClean="0">
                <a:latin typeface="Cambria" pitchFamily="18" charset="0"/>
                <a:ea typeface="Cambria" pitchFamily="18" charset="0"/>
              </a:rPr>
              <a:t>In cases where the discount is greater than the price * quantity (e.g. the Order Value becomes negative), I truncate the Order Value to equal $0.</a:t>
            </a:r>
            <a:r>
              <a:rPr lang="en-US" altLang="zh-CN" sz="1600" dirty="0" smtClean="0">
                <a:latin typeface="Cambria" pitchFamily="18" charset="0"/>
                <a:ea typeface="Cambria" pitchFamily="18" charset="0"/>
              </a:rPr>
              <a:t>	</a:t>
            </a:r>
            <a:endParaRPr lang="zh-CN" altLang="en-US" sz="16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18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Cambria" pitchFamily="18" charset="0"/>
                <a:ea typeface="Cambria" pitchFamily="18" charset="0"/>
              </a:rPr>
              <a:t>Most Popular </a:t>
            </a:r>
            <a:r>
              <a:rPr lang="en-US" altLang="zh-CN" sz="4000" dirty="0">
                <a:latin typeface="Cambria" pitchFamily="18" charset="0"/>
                <a:ea typeface="Cambria" pitchFamily="18" charset="0"/>
              </a:rPr>
              <a:t>P</a:t>
            </a:r>
            <a:r>
              <a:rPr lang="en-US" altLang="zh-CN" sz="4000" dirty="0" smtClean="0">
                <a:latin typeface="Cambria" pitchFamily="18" charset="0"/>
                <a:ea typeface="Cambria" pitchFamily="18" charset="0"/>
              </a:rPr>
              <a:t>ayment Method</a:t>
            </a:r>
            <a:endParaRPr lang="zh-CN" altLang="en-US" sz="40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Cambria" pitchFamily="18" charset="0"/>
                <a:ea typeface="Cambria" pitchFamily="18" charset="0"/>
              </a:rPr>
              <a:t>By both count and dollar value, </a:t>
            </a:r>
            <a:r>
              <a:rPr lang="en-US" altLang="zh-CN" sz="2800" b="1" dirty="0" err="1" smtClean="0">
                <a:latin typeface="Cambria" pitchFamily="18" charset="0"/>
                <a:ea typeface="Cambria" pitchFamily="18" charset="0"/>
              </a:rPr>
              <a:t>Shopify</a:t>
            </a:r>
            <a:r>
              <a:rPr lang="en-US" altLang="zh-CN" sz="2800" b="1" dirty="0" smtClean="0">
                <a:latin typeface="Cambria" pitchFamily="18" charset="0"/>
                <a:ea typeface="Cambria" pitchFamily="18" charset="0"/>
              </a:rPr>
              <a:t> Payments </a:t>
            </a:r>
            <a:r>
              <a:rPr lang="en-US" altLang="zh-CN" sz="2800" dirty="0" smtClean="0">
                <a:latin typeface="Cambria" pitchFamily="18" charset="0"/>
                <a:ea typeface="Cambria" pitchFamily="18" charset="0"/>
              </a:rPr>
              <a:t>was easily the </a:t>
            </a:r>
            <a:r>
              <a:rPr lang="en-US" altLang="zh-CN" sz="2800" b="1" dirty="0" smtClean="0">
                <a:latin typeface="Cambria" pitchFamily="18" charset="0"/>
                <a:ea typeface="Cambria" pitchFamily="18" charset="0"/>
              </a:rPr>
              <a:t>most popular </a:t>
            </a:r>
            <a:r>
              <a:rPr lang="en-US" altLang="zh-CN" sz="2800" dirty="0" smtClean="0">
                <a:latin typeface="Cambria" pitchFamily="18" charset="0"/>
                <a:ea typeface="Cambria" pitchFamily="18" charset="0"/>
              </a:rPr>
              <a:t>payment method, accounting for ~60% of both.</a:t>
            </a:r>
            <a:endParaRPr lang="zh-CN" altLang="en-US" sz="2800" dirty="0">
              <a:latin typeface="Cambria" pitchFamily="18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743172"/>
              </p:ext>
            </p:extLst>
          </p:nvPr>
        </p:nvGraphicFramePr>
        <p:xfrm>
          <a:off x="323528" y="3212976"/>
          <a:ext cx="3888432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120307"/>
              </p:ext>
            </p:extLst>
          </p:nvPr>
        </p:nvGraphicFramePr>
        <p:xfrm>
          <a:off x="4788024" y="3284984"/>
          <a:ext cx="4032448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1751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Cambria" pitchFamily="18" charset="0"/>
                <a:ea typeface="Cambria" pitchFamily="18" charset="0"/>
              </a:rPr>
              <a:t>Marketing and Order Value</a:t>
            </a:r>
            <a:endParaRPr lang="zh-CN" altLang="en-US" sz="40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Cambria" pitchFamily="18" charset="0"/>
                <a:ea typeface="Cambria" pitchFamily="18" charset="0"/>
              </a:rPr>
              <a:t>Customers who </a:t>
            </a:r>
            <a:r>
              <a:rPr lang="en-US" altLang="zh-CN" sz="2400" b="1" dirty="0" smtClean="0">
                <a:latin typeface="Cambria" pitchFamily="18" charset="0"/>
                <a:ea typeface="Cambria" pitchFamily="18" charset="0"/>
              </a:rPr>
              <a:t>agreed to marketing </a:t>
            </a:r>
            <a:r>
              <a:rPr lang="en-US" altLang="zh-CN" sz="2400" dirty="0" smtClean="0">
                <a:latin typeface="Cambria" pitchFamily="18" charset="0"/>
                <a:ea typeface="Cambria" pitchFamily="18" charset="0"/>
              </a:rPr>
              <a:t>had a </a:t>
            </a:r>
            <a:r>
              <a:rPr lang="en-US" altLang="zh-CN" sz="2400" b="1" dirty="0" smtClean="0">
                <a:latin typeface="Cambria" pitchFamily="18" charset="0"/>
                <a:ea typeface="Cambria" pitchFamily="18" charset="0"/>
              </a:rPr>
              <a:t>higher</a:t>
            </a:r>
            <a:r>
              <a:rPr lang="en-US" altLang="zh-CN" sz="2400" dirty="0" smtClean="0">
                <a:latin typeface="Cambria" pitchFamily="18" charset="0"/>
                <a:ea typeface="Cambria" pitchFamily="18" charset="0"/>
              </a:rPr>
              <a:t> average and median Order Value.</a:t>
            </a:r>
          </a:p>
          <a:p>
            <a:pPr marL="0" indent="0">
              <a:buNone/>
            </a:pPr>
            <a:endParaRPr lang="en-US" altLang="zh-CN" sz="1100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Cambria" pitchFamily="18" charset="0"/>
                <a:ea typeface="Cambria" pitchFamily="18" charset="0"/>
              </a:rPr>
              <a:t>This makes sense: people who accept marketing are more likely to be enthusiastic about Rocketbook’s products and are thus more willing to spend.</a:t>
            </a:r>
            <a:endParaRPr lang="zh-CN" altLang="en-US" sz="2400" dirty="0">
              <a:latin typeface="Cambria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760942"/>
              </p:ext>
            </p:extLst>
          </p:nvPr>
        </p:nvGraphicFramePr>
        <p:xfrm>
          <a:off x="5292080" y="3933057"/>
          <a:ext cx="3168352" cy="2016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9457"/>
                <a:gridCol w="948895"/>
              </a:tblGrid>
              <a:tr h="73617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Statistical Summary of customers</a:t>
                      </a:r>
                      <a:br>
                        <a:rPr lang="en-US" sz="16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</a:br>
                      <a:r>
                        <a:rPr lang="en-US" sz="16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who </a:t>
                      </a:r>
                      <a:r>
                        <a:rPr lang="en-US" sz="1600" b="1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didn’t</a:t>
                      </a:r>
                      <a:r>
                        <a:rPr lang="en-US" sz="16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agree </a:t>
                      </a:r>
                      <a:r>
                        <a:rPr lang="en-US" sz="16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to marketing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60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Average</a:t>
                      </a:r>
                      <a:r>
                        <a:rPr lang="en-US" sz="16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$27.66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2560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Median</a:t>
                      </a:r>
                      <a:r>
                        <a:rPr lang="en-US" sz="16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$29.00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2560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Standard </a:t>
                      </a:r>
                      <a:r>
                        <a:rPr lang="en-US" sz="16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deviation: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$36.47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2560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Minimum</a:t>
                      </a:r>
                      <a:r>
                        <a:rPr lang="en-US" sz="16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mbria" pitchFamily="18" charset="0"/>
                          <a:ea typeface="Cambria" pitchFamily="18" charset="0"/>
                        </a:rPr>
                        <a:t>$0.00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2560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Maximum</a:t>
                      </a:r>
                      <a:r>
                        <a:rPr lang="en-US" sz="16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$867.00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837229"/>
              </p:ext>
            </p:extLst>
          </p:nvPr>
        </p:nvGraphicFramePr>
        <p:xfrm>
          <a:off x="539552" y="3933057"/>
          <a:ext cx="3024336" cy="1985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2367"/>
                <a:gridCol w="891969"/>
              </a:tblGrid>
              <a:tr h="71788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Statistical summary </a:t>
                      </a:r>
                      <a:r>
                        <a:rPr lang="en-US" sz="16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of</a:t>
                      </a:r>
                      <a:r>
                        <a:rPr lang="en-US" sz="1600" u="none" strike="noStrike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customers </a:t>
                      </a:r>
                    </a:p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who </a:t>
                      </a:r>
                      <a:r>
                        <a:rPr lang="en-US" sz="1600" b="1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did</a:t>
                      </a:r>
                      <a:r>
                        <a:rPr lang="en-US" sz="16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agree</a:t>
                      </a:r>
                      <a:r>
                        <a:rPr lang="en-US" sz="1600" u="none" strike="noStrike" baseline="0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to </a:t>
                      </a:r>
                      <a:r>
                        <a:rPr lang="en-US" sz="16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marketing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98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Average</a:t>
                      </a:r>
                      <a:r>
                        <a:rPr lang="en-US" sz="16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$29.60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2398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Median</a:t>
                      </a:r>
                      <a:r>
                        <a:rPr lang="en-US" sz="16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$31.45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2398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Standard </a:t>
                      </a:r>
                      <a:r>
                        <a:rPr lang="en-US" sz="16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deviation: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$31.20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2398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Minimum</a:t>
                      </a:r>
                      <a:r>
                        <a:rPr lang="en-US" sz="16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$0.00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2670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Maximum</a:t>
                      </a:r>
                      <a:r>
                        <a:rPr lang="en-US" sz="16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: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$1011.50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19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3528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Cambria" pitchFamily="18" charset="0"/>
                <a:ea typeface="Cambria" pitchFamily="18" charset="0"/>
              </a:rPr>
              <a:t>We can look at the relative frequency distributions for an even more detailed representation…</a:t>
            </a:r>
            <a:endParaRPr lang="zh-CN" altLang="en-US" sz="2800" dirty="0">
              <a:latin typeface="Cambria" pitchFamily="18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080099"/>
              </p:ext>
            </p:extLst>
          </p:nvPr>
        </p:nvGraphicFramePr>
        <p:xfrm>
          <a:off x="971600" y="2204864"/>
          <a:ext cx="6768752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3158881"/>
              </p:ext>
            </p:extLst>
          </p:nvPr>
        </p:nvGraphicFramePr>
        <p:xfrm>
          <a:off x="971600" y="4437112"/>
          <a:ext cx="6408712" cy="2260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799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238" y="3429001"/>
            <a:ext cx="4297865" cy="2593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3632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Cambria" pitchFamily="18" charset="0"/>
                <a:ea typeface="Cambria" pitchFamily="18" charset="0"/>
              </a:rPr>
              <a:t>Temporarily removing outliers to better observe the two distributions, we see that consumers who </a:t>
            </a:r>
            <a:r>
              <a:rPr lang="en-US" altLang="zh-CN" sz="2400" b="1" dirty="0" smtClean="0">
                <a:latin typeface="Cambria" pitchFamily="18" charset="0"/>
                <a:ea typeface="Cambria" pitchFamily="18" charset="0"/>
              </a:rPr>
              <a:t>did not accept </a:t>
            </a:r>
            <a:r>
              <a:rPr lang="en-US" altLang="zh-CN" sz="2400" dirty="0" smtClean="0">
                <a:latin typeface="Cambria" pitchFamily="18" charset="0"/>
                <a:ea typeface="Cambria" pitchFamily="18" charset="0"/>
              </a:rPr>
              <a:t>marketing are </a:t>
            </a:r>
            <a:r>
              <a:rPr lang="en-US" altLang="zh-CN" sz="2400" b="1" dirty="0" smtClean="0">
                <a:latin typeface="Cambria" pitchFamily="18" charset="0"/>
                <a:ea typeface="Cambria" pitchFamily="18" charset="0"/>
              </a:rPr>
              <a:t>more likely</a:t>
            </a:r>
            <a:r>
              <a:rPr lang="en-US" altLang="zh-CN" sz="2400" dirty="0" smtClean="0">
                <a:latin typeface="Cambria" pitchFamily="18" charset="0"/>
                <a:ea typeface="Cambria" pitchFamily="18" charset="0"/>
              </a:rPr>
              <a:t> to have bought </a:t>
            </a:r>
            <a:r>
              <a:rPr lang="en-US" altLang="zh-CN" sz="2400" b="1" dirty="0" smtClean="0">
                <a:latin typeface="Cambria" pitchFamily="18" charset="0"/>
                <a:ea typeface="Cambria" pitchFamily="18" charset="0"/>
              </a:rPr>
              <a:t>lower value</a:t>
            </a:r>
            <a:r>
              <a:rPr lang="en-US" altLang="zh-CN" sz="2400" dirty="0" smtClean="0">
                <a:latin typeface="Cambria" pitchFamily="18" charset="0"/>
                <a:ea typeface="Cambria" pitchFamily="18" charset="0"/>
              </a:rPr>
              <a:t> goods: consistent with our conclusion before.</a:t>
            </a:r>
            <a:endParaRPr lang="zh-CN" altLang="en-US" sz="2400" dirty="0">
              <a:latin typeface="Cambria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3240360" cy="262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-372817" y="4415086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Cambria" pitchFamily="18" charset="0"/>
                <a:ea typeface="Cambria" pitchFamily="18" charset="0"/>
              </a:rPr>
              <a:t>Relative Frequency</a:t>
            </a:r>
            <a:endParaRPr lang="zh-CN" altLang="en-US" sz="1400" b="1" dirty="0">
              <a:latin typeface="Cambria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3111349" y="4273760"/>
            <a:ext cx="200668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Cambria" pitchFamily="18" charset="0"/>
                <a:ea typeface="Cambria" pitchFamily="18" charset="0"/>
              </a:rPr>
              <a:t>Relative Frequency</a:t>
            </a:r>
          </a:p>
          <a:p>
            <a:endParaRPr lang="zh-CN" altLang="en-US" sz="200" b="1" dirty="0"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6274" y="2924944"/>
            <a:ext cx="3113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Cambria" pitchFamily="18" charset="0"/>
                <a:ea typeface="Cambria" pitchFamily="18" charset="0"/>
              </a:rPr>
              <a:t>“Yes” Relative Frequency Distribution (outliers removed)</a:t>
            </a:r>
            <a:endParaRPr lang="zh-CN" altLang="en-US" sz="1400" b="1" dirty="0">
              <a:latin typeface="Cambr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15345" y="2924944"/>
            <a:ext cx="3113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Cambria" pitchFamily="18" charset="0"/>
                <a:ea typeface="Cambria" pitchFamily="18" charset="0"/>
              </a:rPr>
              <a:t>“No” Relative Frequency Distribution (outliers removed)</a:t>
            </a:r>
            <a:endParaRPr lang="zh-CN" altLang="en-US" sz="1400" b="1" dirty="0"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5949280"/>
            <a:ext cx="3113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Cambria" pitchFamily="18" charset="0"/>
                <a:ea typeface="Cambria" pitchFamily="18" charset="0"/>
              </a:rPr>
              <a:t>Order Values ($)</a:t>
            </a:r>
            <a:endParaRPr lang="zh-CN" altLang="en-US" sz="1400" b="1" dirty="0">
              <a:latin typeface="Cambria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4048" y="5949280"/>
            <a:ext cx="3113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Cambria" pitchFamily="18" charset="0"/>
                <a:ea typeface="Cambria" pitchFamily="18" charset="0"/>
              </a:rPr>
              <a:t>Order Values ($)</a:t>
            </a:r>
            <a:endParaRPr lang="zh-CN" altLang="en-US" sz="14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27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Cambria" pitchFamily="18" charset="0"/>
                <a:ea typeface="Cambria" pitchFamily="18" charset="0"/>
              </a:rPr>
              <a:t>Occupations and Revenue</a:t>
            </a:r>
            <a:endParaRPr lang="zh-CN" altLang="en-US" sz="40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92" y="1600200"/>
            <a:ext cx="83632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>
                <a:latin typeface="Cambria" pitchFamily="18" charset="0"/>
                <a:ea typeface="Cambria" pitchFamily="18" charset="0"/>
              </a:rPr>
              <a:t>Working Professionals</a:t>
            </a:r>
            <a:r>
              <a:rPr lang="en-US" altLang="zh-CN" sz="2400" dirty="0" smtClean="0">
                <a:latin typeface="Cambria" pitchFamily="18" charset="0"/>
                <a:ea typeface="Cambria" pitchFamily="18" charset="0"/>
              </a:rPr>
              <a:t> generated the </a:t>
            </a:r>
            <a:r>
              <a:rPr lang="en-US" altLang="zh-CN" sz="2400" b="1" dirty="0" smtClean="0">
                <a:latin typeface="Cambria" pitchFamily="18" charset="0"/>
                <a:ea typeface="Cambria" pitchFamily="18" charset="0"/>
              </a:rPr>
              <a:t>most revenue</a:t>
            </a:r>
            <a:r>
              <a:rPr lang="en-US" altLang="zh-CN" sz="2400" dirty="0" smtClean="0">
                <a:latin typeface="Cambria" pitchFamily="18" charset="0"/>
                <a:ea typeface="Cambria" pitchFamily="18" charset="0"/>
              </a:rPr>
              <a:t> by far, accounting for </a:t>
            </a:r>
            <a:r>
              <a:rPr lang="en-US" altLang="zh-CN" sz="2400" b="1" dirty="0" smtClean="0">
                <a:latin typeface="Cambria" pitchFamily="18" charset="0"/>
                <a:ea typeface="Cambria" pitchFamily="18" charset="0"/>
              </a:rPr>
              <a:t>~54%</a:t>
            </a:r>
            <a:r>
              <a:rPr lang="en-US" altLang="zh-CN" sz="2400" dirty="0" smtClean="0">
                <a:latin typeface="Cambria" pitchFamily="18" charset="0"/>
                <a:ea typeface="Cambria" pitchFamily="18" charset="0"/>
              </a:rPr>
              <a:t> of total revenue.</a:t>
            </a:r>
          </a:p>
          <a:p>
            <a:pPr marL="0" indent="0">
              <a:buNone/>
            </a:pPr>
            <a:endParaRPr lang="en-US" altLang="zh-CN" sz="1050" b="1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Cambria" pitchFamily="18" charset="0"/>
                <a:ea typeface="Cambria" pitchFamily="18" charset="0"/>
              </a:rPr>
              <a:t>The next biggest group, </a:t>
            </a:r>
            <a:r>
              <a:rPr lang="en-US" altLang="zh-CN" sz="2400" b="1" dirty="0" smtClean="0">
                <a:latin typeface="Cambria" pitchFamily="18" charset="0"/>
                <a:ea typeface="Cambria" pitchFamily="18" charset="0"/>
              </a:rPr>
              <a:t>Students</a:t>
            </a:r>
            <a:r>
              <a:rPr lang="en-US" altLang="zh-CN" sz="2400" dirty="0" smtClean="0">
                <a:latin typeface="Cambria" pitchFamily="18" charset="0"/>
                <a:ea typeface="Cambria" pitchFamily="18" charset="0"/>
              </a:rPr>
              <a:t>, generated around </a:t>
            </a:r>
            <a:r>
              <a:rPr lang="en-US" altLang="zh-CN" sz="2400" b="1" dirty="0" smtClean="0">
                <a:latin typeface="Cambria" pitchFamily="18" charset="0"/>
                <a:ea typeface="Cambria" pitchFamily="18" charset="0"/>
              </a:rPr>
              <a:t>20%</a:t>
            </a:r>
            <a:r>
              <a:rPr lang="en-US" altLang="zh-CN" sz="2400" dirty="0" smtClean="0">
                <a:latin typeface="Cambria" pitchFamily="18" charset="0"/>
                <a:ea typeface="Cambria" pitchFamily="18" charset="0"/>
              </a:rPr>
              <a:t> of revenue, a little more than a third of that for Working Professionals.</a:t>
            </a:r>
            <a:endParaRPr lang="zh-CN" altLang="en-US" sz="2400" dirty="0">
              <a:latin typeface="Cambria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170622"/>
              </p:ext>
            </p:extLst>
          </p:nvPr>
        </p:nvGraphicFramePr>
        <p:xfrm>
          <a:off x="1547665" y="4005062"/>
          <a:ext cx="5760639" cy="21602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7"/>
                <a:gridCol w="1008112"/>
                <a:gridCol w="1512168"/>
                <a:gridCol w="1728192"/>
              </a:tblGrid>
              <a:tr h="308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Occupation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Revenue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% of Total Revenue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Average Order 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308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Working </a:t>
                      </a:r>
                      <a:r>
                        <a:rPr lang="en-US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Professional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$13,799.05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54.29%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$26.69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308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Student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$5,024.50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19.77%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$28.23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308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Educator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$2,855.90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11.24%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$28.56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308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Creative/Writer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$2,024.80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7.97%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$31.64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308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Other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$1,507.15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5.93%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$30.14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308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Undefined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$204.00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0.80%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$34.00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57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dirty="0" smtClean="0">
                <a:latin typeface="Cambria" pitchFamily="18" charset="0"/>
                <a:ea typeface="Cambria" pitchFamily="18" charset="0"/>
              </a:rPr>
              <a:t>Additionally, out of all clearly-defined professions, </a:t>
            </a:r>
            <a:r>
              <a:rPr lang="en-US" altLang="zh-CN" sz="2200" b="1" dirty="0" smtClean="0">
                <a:latin typeface="Cambria" pitchFamily="18" charset="0"/>
                <a:ea typeface="Cambria" pitchFamily="18" charset="0"/>
              </a:rPr>
              <a:t>Creative/Writers</a:t>
            </a:r>
            <a:r>
              <a:rPr lang="en-US" altLang="zh-CN" sz="2200" dirty="0" smtClean="0">
                <a:latin typeface="Cambria" pitchFamily="18" charset="0"/>
                <a:ea typeface="Cambria" pitchFamily="18" charset="0"/>
              </a:rPr>
              <a:t> had the </a:t>
            </a:r>
            <a:r>
              <a:rPr lang="en-US" altLang="zh-CN" sz="2200" b="1" dirty="0" smtClean="0">
                <a:latin typeface="Cambria" pitchFamily="18" charset="0"/>
                <a:ea typeface="Cambria" pitchFamily="18" charset="0"/>
              </a:rPr>
              <a:t>highest </a:t>
            </a:r>
            <a:r>
              <a:rPr lang="en-US" altLang="zh-CN" sz="2200" dirty="0" smtClean="0">
                <a:latin typeface="Cambria" pitchFamily="18" charset="0"/>
                <a:ea typeface="Cambria" pitchFamily="18" charset="0"/>
              </a:rPr>
              <a:t>Average Order Value.</a:t>
            </a:r>
            <a:endParaRPr lang="en-US" altLang="zh-CN" sz="2200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altLang="zh-CN" sz="2200" b="1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altLang="zh-CN" sz="2200" b="1" dirty="0" smtClean="0">
                <a:latin typeface="Cambria" pitchFamily="18" charset="0"/>
                <a:ea typeface="Cambria" pitchFamily="18" charset="0"/>
              </a:rPr>
              <a:t>Educators</a:t>
            </a:r>
            <a:r>
              <a:rPr lang="en-US" altLang="zh-CN" sz="2200" dirty="0" smtClean="0">
                <a:latin typeface="Cambria" pitchFamily="18" charset="0"/>
                <a:ea typeface="Cambria" pitchFamily="18" charset="0"/>
              </a:rPr>
              <a:t> and </a:t>
            </a:r>
            <a:r>
              <a:rPr lang="en-US" altLang="zh-CN" sz="2200" b="1" dirty="0" smtClean="0">
                <a:latin typeface="Cambria" pitchFamily="18" charset="0"/>
                <a:ea typeface="Cambria" pitchFamily="18" charset="0"/>
              </a:rPr>
              <a:t>Students </a:t>
            </a:r>
            <a:r>
              <a:rPr lang="en-US" altLang="zh-CN" sz="2200" dirty="0" smtClean="0">
                <a:latin typeface="Cambria" pitchFamily="18" charset="0"/>
                <a:ea typeface="Cambria" pitchFamily="18" charset="0"/>
              </a:rPr>
              <a:t>had similar</a:t>
            </a:r>
            <a:r>
              <a:rPr lang="en-US" altLang="zh-CN" sz="2200" b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altLang="zh-CN" sz="2200" dirty="0" smtClean="0">
                <a:latin typeface="Cambria" pitchFamily="18" charset="0"/>
                <a:ea typeface="Cambria" pitchFamily="18" charset="0"/>
              </a:rPr>
              <a:t>AOVs.</a:t>
            </a:r>
          </a:p>
          <a:p>
            <a:pPr marL="0" indent="0">
              <a:buNone/>
            </a:pPr>
            <a:endParaRPr lang="en-US" altLang="zh-CN" sz="2200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altLang="zh-CN" sz="2200" b="1" dirty="0" smtClean="0">
                <a:latin typeface="Cambria" pitchFamily="18" charset="0"/>
                <a:ea typeface="Cambria" pitchFamily="18" charset="0"/>
              </a:rPr>
              <a:t>Working Professionals</a:t>
            </a:r>
            <a:r>
              <a:rPr lang="en-US" altLang="zh-CN" sz="2200" dirty="0" smtClean="0">
                <a:latin typeface="Cambria" pitchFamily="18" charset="0"/>
                <a:ea typeface="Cambria" pitchFamily="18" charset="0"/>
              </a:rPr>
              <a:t> had the </a:t>
            </a:r>
            <a:r>
              <a:rPr lang="en-US" altLang="zh-CN" sz="2200" b="1" dirty="0" smtClean="0">
                <a:latin typeface="Cambria" pitchFamily="18" charset="0"/>
                <a:ea typeface="Cambria" pitchFamily="18" charset="0"/>
              </a:rPr>
              <a:t>lowest</a:t>
            </a:r>
            <a:r>
              <a:rPr lang="en-US" altLang="zh-CN" sz="2200" dirty="0" smtClean="0">
                <a:latin typeface="Cambria" pitchFamily="18" charset="0"/>
                <a:ea typeface="Cambria" pitchFamily="18" charset="0"/>
              </a:rPr>
              <a:t> AOV.</a:t>
            </a:r>
            <a:endParaRPr lang="en-US" altLang="zh-CN" sz="2200" b="1" dirty="0" smtClean="0">
              <a:latin typeface="Cambria" pitchFamily="18" charset="0"/>
              <a:ea typeface="Cambria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690449"/>
              </p:ext>
            </p:extLst>
          </p:nvPr>
        </p:nvGraphicFramePr>
        <p:xfrm>
          <a:off x="1547665" y="3933054"/>
          <a:ext cx="5760639" cy="21602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7"/>
                <a:gridCol w="1008112"/>
                <a:gridCol w="1512168"/>
                <a:gridCol w="1728192"/>
              </a:tblGrid>
              <a:tr h="308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Occupation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Revenue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% of Total Revenue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Average Order 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308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Working </a:t>
                      </a:r>
                      <a:r>
                        <a:rPr lang="en-US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Professional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$13,799.05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54.29%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$26.69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308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Student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$5,024.50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19.77%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$28.23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308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Educator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$2,855.90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11.24%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$28.56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308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Creative/Writer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$2,024.80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7.97%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$31.64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308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Other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$1,507.15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5.93%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$30.14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  <a:tr h="308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  <a:latin typeface="Cambria" pitchFamily="18" charset="0"/>
                          <a:ea typeface="Cambria" pitchFamily="18" charset="0"/>
                        </a:rPr>
                        <a:t>  Undefined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$204.00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  <a:latin typeface="Cambria" pitchFamily="18" charset="0"/>
                          <a:ea typeface="Cambria" pitchFamily="18" charset="0"/>
                        </a:rPr>
                        <a:t>0.80%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Cambria" pitchFamily="18" charset="0"/>
                          <a:ea typeface="Cambria" pitchFamily="18" charset="0"/>
                        </a:rPr>
                        <a:t>$34.00 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1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Cambria" pitchFamily="18" charset="0"/>
              </a:rPr>
              <a:t>Last notes on the “Occupation and Revenue” data: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smtClean="0">
                <a:latin typeface="Cambria" pitchFamily="18" charset="0"/>
              </a:rPr>
              <a:t>While figures for </a:t>
            </a:r>
            <a:r>
              <a:rPr lang="en-US" altLang="zh-CN" sz="2400" b="1" dirty="0" smtClean="0">
                <a:latin typeface="Cambria" pitchFamily="18" charset="0"/>
              </a:rPr>
              <a:t>larger</a:t>
            </a:r>
            <a:r>
              <a:rPr lang="en-US" altLang="zh-CN" sz="2400" dirty="0" smtClean="0">
                <a:latin typeface="Cambria" pitchFamily="18" charset="0"/>
              </a:rPr>
              <a:t> groups like Professionals and Students should be relatively </a:t>
            </a:r>
            <a:r>
              <a:rPr lang="en-US" altLang="zh-CN" sz="2400" b="1" dirty="0" smtClean="0">
                <a:latin typeface="Cambria" pitchFamily="18" charset="0"/>
              </a:rPr>
              <a:t>reliable</a:t>
            </a:r>
            <a:r>
              <a:rPr lang="en-US" altLang="zh-CN" sz="2400" dirty="0" smtClean="0">
                <a:latin typeface="Cambria" pitchFamily="18" charset="0"/>
              </a:rPr>
              <a:t>, due to the overall small sample size of overlapping IDs, statistics for </a:t>
            </a:r>
            <a:r>
              <a:rPr lang="en-US" altLang="zh-CN" sz="2400" b="1" dirty="0" smtClean="0">
                <a:latin typeface="Cambria" pitchFamily="18" charset="0"/>
              </a:rPr>
              <a:t>smaller</a:t>
            </a:r>
            <a:r>
              <a:rPr lang="en-US" altLang="zh-CN" sz="2400" dirty="0" smtClean="0">
                <a:latin typeface="Cambria" pitchFamily="18" charset="0"/>
              </a:rPr>
              <a:t> groups may be </a:t>
            </a:r>
            <a:r>
              <a:rPr lang="en-US" altLang="zh-CN" sz="2400" b="1" dirty="0" smtClean="0">
                <a:latin typeface="Cambria" pitchFamily="18" charset="0"/>
              </a:rPr>
              <a:t>inaccurate</a:t>
            </a:r>
            <a:r>
              <a:rPr lang="en-US" altLang="zh-CN" sz="2400" dirty="0" smtClean="0">
                <a:latin typeface="Cambria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 smtClean="0">
                <a:latin typeface="Cambria" pitchFamily="18" charset="0"/>
              </a:rPr>
              <a:t>For example, </a:t>
            </a:r>
            <a:r>
              <a:rPr lang="en-US" altLang="zh-CN" sz="2400" b="1" dirty="0" smtClean="0">
                <a:latin typeface="Cambria" pitchFamily="18" charset="0"/>
              </a:rPr>
              <a:t>Undefined</a:t>
            </a:r>
            <a:r>
              <a:rPr lang="en-US" altLang="zh-CN" sz="2400" dirty="0" smtClean="0">
                <a:latin typeface="Cambria" pitchFamily="18" charset="0"/>
              </a:rPr>
              <a:t> has a high AOVs, but its sample size is far too small to be reliable.</a:t>
            </a:r>
          </a:p>
          <a:p>
            <a:pPr lvl="1">
              <a:buFont typeface="Wingdings" pitchFamily="2" charset="2"/>
              <a:buChar char="Ø"/>
            </a:pPr>
            <a:endParaRPr lang="zh-CN" altLang="en-US" sz="24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1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4207</TotalTime>
  <Words>1757</Words>
  <Application>Microsoft Office PowerPoint</Application>
  <PresentationFormat>On-screen Show (4:3)</PresentationFormat>
  <Paragraphs>298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Custom Design</vt:lpstr>
      <vt:lpstr>Analysis of Rocketbook Sales Data (June-July 2020) and Suggestions</vt:lpstr>
      <vt:lpstr>Assumptions</vt:lpstr>
      <vt:lpstr>Most Popular Payment Method</vt:lpstr>
      <vt:lpstr>Marketing and Order Value</vt:lpstr>
      <vt:lpstr>PowerPoint Presentation</vt:lpstr>
      <vt:lpstr>PowerPoint Presentation</vt:lpstr>
      <vt:lpstr>Occupations and Revenue</vt:lpstr>
      <vt:lpstr>PowerPoint Presentation</vt:lpstr>
      <vt:lpstr>PowerPoint Presentation</vt:lpstr>
      <vt:lpstr>Marketing Strategy: Occupation</vt:lpstr>
      <vt:lpstr>PowerPoint Presentation</vt:lpstr>
      <vt:lpstr>PowerPoint Presentation</vt:lpstr>
      <vt:lpstr>PowerPoint Presentation</vt:lpstr>
      <vt:lpstr>Marketing Strategy: Device</vt:lpstr>
      <vt:lpstr>Marketing Strategy: Country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Rocketbook Product Analyst HW Report</dc:title>
  <dc:creator>hi</dc:creator>
  <cp:lastModifiedBy>hi</cp:lastModifiedBy>
  <cp:revision>55</cp:revision>
  <dcterms:created xsi:type="dcterms:W3CDTF">2022-04-05T08:53:47Z</dcterms:created>
  <dcterms:modified xsi:type="dcterms:W3CDTF">2022-04-08T07:09:59Z</dcterms:modified>
</cp:coreProperties>
</file>