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ubik Medium"/>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
      <p:font typeface="Abel"/>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457C2A-9F4E-41FE-A3A1-BA878545A1E7}">
  <a:tblStyle styleId="{6E457C2A-9F4E-41FE-A3A1-BA878545A1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bel-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Medium-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ubikMedium-italic.fntdata"/><Relationship Id="rId10" Type="http://schemas.openxmlformats.org/officeDocument/2006/relationships/slide" Target="slides/slide5.xml"/><Relationship Id="rId32" Type="http://schemas.openxmlformats.org/officeDocument/2006/relationships/font" Target="fonts/RubikMedium-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ubikMedium-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 Star</a:t>
            </a:r>
            <a:endParaRPr/>
          </a:p>
          <a:p>
            <a:pPr indent="0" lvl="0" marL="0" rtl="0" algn="l">
              <a:spcBef>
                <a:spcPts val="0"/>
              </a:spcBef>
              <a:spcAft>
                <a:spcPts val="0"/>
              </a:spcAft>
              <a:buNone/>
            </a:pPr>
            <a:r>
              <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afef76bf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afef76bf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afef76bf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afef76bf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afef76bf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afef76bf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d77462d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cd77462d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need to talk about on the first two accuracy, </a:t>
            </a:r>
            <a:r>
              <a:rPr lang="en"/>
              <a:t>just</a:t>
            </a:r>
            <a:r>
              <a:rPr lang="en"/>
              <a:t> briefly mention or skip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cd77462d9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cd77462d9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E9E2C9"/>
                </a:solidFill>
                <a:highlight>
                  <a:schemeClr val="dk1"/>
                </a:highlight>
                <a:latin typeface="Montserrat"/>
                <a:ea typeface="Montserrat"/>
                <a:cs typeface="Montserrat"/>
                <a:sym typeface="Montserrat"/>
              </a:rPr>
              <a:t>14-18 Lawrence</a:t>
            </a:r>
            <a:endParaRPr sz="1300">
              <a:solidFill>
                <a:srgbClr val="E9E2C9"/>
              </a:solidFill>
              <a:highlight>
                <a:schemeClr val="dk1"/>
              </a:highlight>
              <a:latin typeface="Montserrat"/>
              <a:ea typeface="Montserrat"/>
              <a:cs typeface="Montserrat"/>
              <a:sym typeface="Montserrat"/>
            </a:endParaRPr>
          </a:p>
          <a:p>
            <a:pPr indent="0" lvl="0" marL="0" rtl="0" algn="l">
              <a:spcBef>
                <a:spcPts val="1000"/>
              </a:spcBef>
              <a:spcAft>
                <a:spcPts val="1000"/>
              </a:spcAft>
              <a:buClr>
                <a:schemeClr val="dk1"/>
              </a:buClr>
              <a:buSzPts val="1100"/>
              <a:buFont typeface="Arial"/>
              <a:buNone/>
            </a:pPr>
            <a:r>
              <a:rPr lang="en" sz="1300">
                <a:solidFill>
                  <a:schemeClr val="dk1"/>
                </a:solidFill>
                <a:highlight>
                  <a:schemeClr val="lt1"/>
                </a:highlight>
                <a:latin typeface="Montserrat"/>
                <a:ea typeface="Montserrat"/>
                <a:cs typeface="Montserrat"/>
                <a:sym typeface="Montserrat"/>
              </a:rPr>
              <a:t>Our best model consists of a Bert encoder, custom selected features, and LSTM layers</a:t>
            </a:r>
            <a:endParaRPr sz="1300">
              <a:solidFill>
                <a:schemeClr val="dk1"/>
              </a:solidFill>
              <a:highlight>
                <a:schemeClr val="lt1"/>
              </a:highlight>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afef76bfb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1afef76bfb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DCAE52"/>
              </a:buClr>
              <a:buSzPts val="1700"/>
              <a:buFont typeface="Montserrat"/>
              <a:buAutoNum type="arabicPeriod"/>
            </a:pPr>
            <a:r>
              <a:rPr lang="en" sz="1300">
                <a:solidFill>
                  <a:srgbClr val="E9E2C9"/>
                </a:solidFill>
                <a:highlight>
                  <a:schemeClr val="dk1"/>
                </a:highlight>
                <a:latin typeface="Montserrat"/>
                <a:ea typeface="Montserrat"/>
                <a:cs typeface="Montserrat"/>
                <a:sym typeface="Montserrat"/>
              </a:rPr>
              <a:t>{0: 290 1: 1809} </a:t>
            </a:r>
            <a:endParaRPr sz="1300">
              <a:solidFill>
                <a:srgbClr val="E9E2C9"/>
              </a:solidFill>
              <a:highlight>
                <a:schemeClr val="dk1"/>
              </a:highlight>
              <a:latin typeface="Montserrat"/>
              <a:ea typeface="Montserrat"/>
              <a:cs typeface="Montserrat"/>
              <a:sym typeface="Montserrat"/>
            </a:endParaRPr>
          </a:p>
          <a:p>
            <a:pPr indent="0" lvl="0" marL="0" rtl="0" algn="l">
              <a:spcBef>
                <a:spcPts val="1000"/>
              </a:spcBef>
              <a:spcAft>
                <a:spcPts val="0"/>
              </a:spcAft>
              <a:buNone/>
            </a:pPr>
            <a:r>
              <a:rPr lang="en" sz="1300">
                <a:solidFill>
                  <a:schemeClr val="dk1"/>
                </a:solidFill>
                <a:highlight>
                  <a:schemeClr val="lt1"/>
                </a:highlight>
                <a:latin typeface="Montserrat"/>
                <a:ea typeface="Montserrat"/>
                <a:cs typeface="Montserrat"/>
                <a:sym typeface="Montserrat"/>
              </a:rPr>
              <a:t>We explore our dataset to see what makes a text humorous. Here is what we find. First, punctuation is a good indicator of humor. When language is stated in some special form, such as dialog and questions, they are more likely to be humorous. Therefore, punctuation is a good indicator of such information. Also, text length makes a difference. We plot the distribution of the text length with respect to the label. Different labels have different text length. Therefore, we also need to encode such information. Finally, the humor are related to some special groups. When some special groups such as dad/mom, husband and wife are mentioned, it is more likely to be humorous. For each features, we use a single indicator bit in the embeddings to encode them in the model.</a:t>
            </a:r>
            <a:endParaRPr sz="1300">
              <a:solidFill>
                <a:schemeClr val="dk1"/>
              </a:solidFill>
              <a:highlight>
                <a:schemeClr val="lt1"/>
              </a:highlight>
              <a:latin typeface="Montserrat"/>
              <a:ea typeface="Montserrat"/>
              <a:cs typeface="Montserrat"/>
              <a:sym typeface="Montserrat"/>
            </a:endParaRPr>
          </a:p>
          <a:p>
            <a:pPr indent="0" lvl="0" marL="457200" rtl="0" algn="l">
              <a:spcBef>
                <a:spcPts val="1000"/>
              </a:spcBef>
              <a:spcAft>
                <a:spcPts val="1000"/>
              </a:spcAft>
              <a:buNone/>
            </a:pPr>
            <a:r>
              <a:t/>
            </a:r>
            <a:endParaRPr sz="1300">
              <a:solidFill>
                <a:srgbClr val="E9E2C9"/>
              </a:solidFill>
              <a:highlight>
                <a:schemeClr val="dk1"/>
              </a:highlight>
              <a:latin typeface="Montserrat"/>
              <a:ea typeface="Montserrat"/>
              <a:cs typeface="Montserrat"/>
              <a:sym typeface="Montserra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afef76bfb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1afef76bfb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1e8593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1e8593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1e8593b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1e8593b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1afef76bf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1afef76bf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17-18 Star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98d7226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98d722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our parts:</a:t>
            </a:r>
            <a:endParaRPr/>
          </a:p>
          <a:p>
            <a:pPr indent="-298450" lvl="0" marL="457200" rtl="0" algn="l">
              <a:spcBef>
                <a:spcPts val="0"/>
              </a:spcBef>
              <a:spcAft>
                <a:spcPts val="0"/>
              </a:spcAft>
              <a:buSzPts val="1100"/>
              <a:buAutoNum type="arabicPeriod"/>
            </a:pPr>
            <a:r>
              <a:rPr lang="en"/>
              <a:t>Why </a:t>
            </a:r>
            <a:endParaRPr/>
          </a:p>
          <a:p>
            <a:pPr indent="-298450" lvl="0" marL="457200" rtl="0" algn="l">
              <a:spcBef>
                <a:spcPts val="0"/>
              </a:spcBef>
              <a:spcAft>
                <a:spcPts val="0"/>
              </a:spcAft>
              <a:buSzPts val="1100"/>
              <a:buAutoNum type="arabicPeriod"/>
            </a:pPr>
            <a:r>
              <a:rPr lang="en"/>
              <a:t>What</a:t>
            </a:r>
            <a:endParaRPr/>
          </a:p>
          <a:p>
            <a:pPr indent="-298450" lvl="0" marL="457200" rtl="0" algn="l">
              <a:spcBef>
                <a:spcPts val="0"/>
              </a:spcBef>
              <a:spcAft>
                <a:spcPts val="0"/>
              </a:spcAft>
              <a:buSzPts val="1100"/>
              <a:buAutoNum type="arabicPeriod"/>
            </a:pPr>
            <a:r>
              <a:rPr lang="en"/>
              <a:t>Past</a:t>
            </a:r>
            <a:endParaRPr/>
          </a:p>
          <a:p>
            <a:pPr indent="-298450" lvl="0" marL="457200" rtl="0" algn="l">
              <a:spcBef>
                <a:spcPts val="0"/>
              </a:spcBef>
              <a:spcAft>
                <a:spcPts val="0"/>
              </a:spcAft>
              <a:buSzPts val="1100"/>
              <a:buAutoNum type="arabicPeriod"/>
            </a:pPr>
            <a:r>
              <a:rPr lang="en"/>
              <a:t>Ours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d77462d9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d77462d9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Hyperparameter</a:t>
            </a:r>
            <a:endParaRPr/>
          </a:p>
          <a:p>
            <a:pPr indent="-298450" lvl="0" marL="457200" rtl="0" algn="l">
              <a:spcBef>
                <a:spcPts val="0"/>
              </a:spcBef>
              <a:spcAft>
                <a:spcPts val="0"/>
              </a:spcAft>
              <a:buSzPts val="1100"/>
              <a:buAutoNum type="arabicPeriod"/>
            </a:pPr>
            <a:r>
              <a:rPr lang="en"/>
              <a:t>Task1 and Task2</a:t>
            </a:r>
            <a:endParaRPr/>
          </a:p>
          <a:p>
            <a:pPr indent="-298450" lvl="0" marL="457200" rtl="0" algn="l">
              <a:spcBef>
                <a:spcPts val="0"/>
              </a:spcBef>
              <a:spcAft>
                <a:spcPts val="0"/>
              </a:spcAft>
              <a:buSzPts val="1100"/>
              <a:buAutoNum type="arabicPeriod"/>
            </a:pPr>
            <a:r>
              <a:rPr lang="en"/>
              <a:t>Outperform best on Task2</a:t>
            </a:r>
            <a:endParaRPr/>
          </a:p>
          <a:p>
            <a:pPr indent="-298450" lvl="0" marL="457200" rtl="0" algn="l">
              <a:spcBef>
                <a:spcPts val="0"/>
              </a:spcBef>
              <a:spcAft>
                <a:spcPts val="0"/>
              </a:spcAft>
              <a:buSzPts val="1100"/>
              <a:buAutoNum type="arabicPeriod"/>
            </a:pPr>
            <a:r>
              <a:rPr lang="en"/>
              <a:t>Hand labeled 600 samples for each task.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afef76bf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1afef76bf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19-end Vijay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23be2f717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23be2f717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d77462d9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d77462d9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d77462d9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d77462d9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cd77462d9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cd77462d9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afef76bf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afef76bf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824130e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824130e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98d72262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998d72262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afef76bf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afef76bf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6-8 Star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3bac269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3bac269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/ˈtərnərē/</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From now on we will refer to them as Task 1 and Task 2</a:t>
            </a:r>
            <a:endParaRPr sz="105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3bac2691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3bac269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afef76bf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1afef76bf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9-13 Vijay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Font typeface="Rubik Medium"/>
              <a:buNone/>
              <a:defRPr b="0" sz="8500">
                <a:solidFill>
                  <a:schemeClr val="accent5"/>
                </a:solidFill>
              </a:defRPr>
            </a:lvl1pPr>
            <a:lvl2pPr lvl="1"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9pPr>
          </a:lstStyle>
          <a:p/>
        </p:txBody>
      </p:sp>
      <p:sp>
        <p:nvSpPr>
          <p:cNvPr id="20" name="Google Shape;20;p2"/>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6" name="Shape 12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27"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135" name="Shape 135"/>
        <p:cNvGrpSpPr/>
        <p:nvPr/>
      </p:nvGrpSpPr>
      <p:grpSpPr>
        <a:xfrm>
          <a:off x="0" y="0"/>
          <a:ext cx="0" cy="0"/>
          <a:chOff x="0" y="0"/>
          <a:chExt cx="0" cy="0"/>
        </a:xfrm>
      </p:grpSpPr>
      <p:sp>
        <p:nvSpPr>
          <p:cNvPr id="136" name="Google Shape;136;p14"/>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3"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4" name="Google Shape;154;p15"/>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5" name="Google Shape;155;p15"/>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5"/>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7" name="Google Shape;157;p15"/>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5"/>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9" name="Google Shape;159;p15"/>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0" name="Google Shape;160;p15"/>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15"/>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5"/>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3" name="Google Shape;163;p15"/>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15"/>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5"/>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6" name="Google Shape;166;p15"/>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5"/>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15"/>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9" name="Google Shape;169;p15"/>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5"/>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15"/>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72"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16"/>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16"/>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 name="Google Shape;184;p16"/>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5" name="Google Shape;185;p16"/>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16"/>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16"/>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1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89" name="Shape 189"/>
        <p:cNvGrpSpPr/>
        <p:nvPr/>
      </p:nvGrpSpPr>
      <p:grpSpPr>
        <a:xfrm>
          <a:off x="0" y="0"/>
          <a:ext cx="0" cy="0"/>
          <a:chOff x="0" y="0"/>
          <a:chExt cx="0" cy="0"/>
        </a:xfrm>
      </p:grpSpPr>
      <p:grpSp>
        <p:nvGrpSpPr>
          <p:cNvPr id="190" name="Google Shape;190;p17"/>
          <p:cNvGrpSpPr/>
          <p:nvPr/>
        </p:nvGrpSpPr>
        <p:grpSpPr>
          <a:xfrm>
            <a:off x="-3621963" y="-1003613"/>
            <a:ext cx="14748864" cy="9515698"/>
            <a:chOff x="-3621963" y="-1003613"/>
            <a:chExt cx="14748864" cy="9515698"/>
          </a:xfrm>
        </p:grpSpPr>
        <p:sp>
          <p:nvSpPr>
            <p:cNvPr id="191" name="Google Shape;191;p17"/>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98" name="Google Shape;198;p17"/>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9" name="Google Shape;199;p17"/>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0" name="Google Shape;200;p17"/>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17"/>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2" name="Google Shape;202;p17"/>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7"/>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4" name="Google Shape;204;p17"/>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5" name="Google Shape;205;p17"/>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2">
    <p:spTree>
      <p:nvGrpSpPr>
        <p:cNvPr id="206" name="Shape 206"/>
        <p:cNvGrpSpPr/>
        <p:nvPr/>
      </p:nvGrpSpPr>
      <p:grpSpPr>
        <a:xfrm>
          <a:off x="0" y="0"/>
          <a:ext cx="0" cy="0"/>
          <a:chOff x="0" y="0"/>
          <a:chExt cx="0" cy="0"/>
        </a:xfrm>
      </p:grpSpPr>
      <p:sp>
        <p:nvSpPr>
          <p:cNvPr id="207" name="Google Shape;207;p18"/>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8"/>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2_1">
    <p:spTree>
      <p:nvGrpSpPr>
        <p:cNvPr id="217" name="Shape 217"/>
        <p:cNvGrpSpPr/>
        <p:nvPr/>
      </p:nvGrpSpPr>
      <p:grpSpPr>
        <a:xfrm>
          <a:off x="0" y="0"/>
          <a:ext cx="0" cy="0"/>
          <a:chOff x="0" y="0"/>
          <a:chExt cx="0" cy="0"/>
        </a:xfrm>
      </p:grpSpPr>
      <p:sp>
        <p:nvSpPr>
          <p:cNvPr id="218" name="Google Shape;218;p19"/>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9"/>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228" name="Shape 228"/>
        <p:cNvGrpSpPr/>
        <p:nvPr/>
      </p:nvGrpSpPr>
      <p:grpSpPr>
        <a:xfrm>
          <a:off x="0" y="0"/>
          <a:ext cx="0" cy="0"/>
          <a:chOff x="0" y="0"/>
          <a:chExt cx="0" cy="0"/>
        </a:xfrm>
      </p:grpSpPr>
      <p:sp>
        <p:nvSpPr>
          <p:cNvPr id="229" name="Google Shape;229;p2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3"/>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237"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1"/>
          <p:cNvSpPr txBox="1"/>
          <p:nvPr>
            <p:ph idx="1" type="subTitle"/>
          </p:nvPr>
        </p:nvSpPr>
        <p:spPr>
          <a:xfrm>
            <a:off x="625650" y="1048041"/>
            <a:ext cx="7689900" cy="35286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p:txBody>
      </p:sp>
      <p:sp>
        <p:nvSpPr>
          <p:cNvPr id="246" name="Google Shape;246;p2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247"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2"/>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257"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3"/>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6" name="Google Shape;266;p2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67" name="Shape 267"/>
        <p:cNvGrpSpPr/>
        <p:nvPr/>
      </p:nvGrpSpPr>
      <p:grpSpPr>
        <a:xfrm>
          <a:off x="0" y="0"/>
          <a:ext cx="0" cy="0"/>
          <a:chOff x="0" y="0"/>
          <a:chExt cx="0" cy="0"/>
        </a:xfrm>
      </p:grpSpPr>
      <p:sp>
        <p:nvSpPr>
          <p:cNvPr id="268" name="Google Shape;268;p24"/>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9" name="Google Shape;269;p24"/>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0" name="Google Shape;270;p24"/>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1" name="Google Shape;271;p24"/>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4"/>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4"/>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4"/>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4"/>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24"/>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7" name="Google Shape;277;p24"/>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8" name="Google Shape;278;p24"/>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9" name="Google Shape;279;p24"/>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0" name="Google Shape;280;p2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288"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5"/>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99" name="Google Shape;299;p25"/>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25"/>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1" name="Google Shape;301;p25"/>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2" name="Google Shape;302;p25"/>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3" name="Google Shape;303;p25"/>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304" name="Shape 304"/>
        <p:cNvGrpSpPr/>
        <p:nvPr/>
      </p:nvGrpSpPr>
      <p:grpSpPr>
        <a:xfrm>
          <a:off x="0" y="0"/>
          <a:ext cx="0" cy="0"/>
          <a:chOff x="0" y="0"/>
          <a:chExt cx="0" cy="0"/>
        </a:xfrm>
      </p:grpSpPr>
      <p:grpSp>
        <p:nvGrpSpPr>
          <p:cNvPr id="305" name="Google Shape;305;p26"/>
          <p:cNvGrpSpPr/>
          <p:nvPr/>
        </p:nvGrpSpPr>
        <p:grpSpPr>
          <a:xfrm>
            <a:off x="-2896958"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6" name="Google Shape;316;p26"/>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7" name="Google Shape;317;p26"/>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26"/>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319" name="Google Shape;319;p26"/>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4"/>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4" name="Shape 44"/>
        <p:cNvGrpSpPr/>
        <p:nvPr/>
      </p:nvGrpSpPr>
      <p:grpSpPr>
        <a:xfrm>
          <a:off x="0" y="0"/>
          <a:ext cx="0" cy="0"/>
          <a:chOff x="0" y="0"/>
          <a:chExt cx="0" cy="0"/>
        </a:xfrm>
      </p:grpSpPr>
      <p:grpSp>
        <p:nvGrpSpPr>
          <p:cNvPr id="45" name="Google Shape;45;p5"/>
          <p:cNvGrpSpPr/>
          <p:nvPr/>
        </p:nvGrpSpPr>
        <p:grpSpPr>
          <a:xfrm flipH="1" rot="10800000">
            <a:off x="-3157403" y="-2327776"/>
            <a:ext cx="14457596" cy="9492188"/>
            <a:chOff x="-3157403" y="-2327776"/>
            <a:chExt cx="14457596" cy="9492188"/>
          </a:xfrm>
        </p:grpSpPr>
        <p:sp>
          <p:nvSpPr>
            <p:cNvPr id="46" name="Google Shape;46;p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5" name="Google Shape;55;p5"/>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7"/>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8"/>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txBox="1"/>
          <p:nvPr>
            <p:ph type="title"/>
          </p:nvPr>
        </p:nvSpPr>
        <p:spPr>
          <a:xfrm>
            <a:off x="865625" y="3880050"/>
            <a:ext cx="51501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ctrTitle"/>
          </p:nvPr>
        </p:nvSpPr>
        <p:spPr>
          <a:xfrm>
            <a:off x="1745850" y="1628100"/>
            <a:ext cx="5652300" cy="18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Humor detection</a:t>
            </a:r>
            <a:endParaRPr sz="4500"/>
          </a:p>
          <a:p>
            <a:pPr indent="0" lvl="0" marL="0" rtl="0" algn="ctr">
              <a:spcBef>
                <a:spcPts val="0"/>
              </a:spcBef>
              <a:spcAft>
                <a:spcPts val="0"/>
              </a:spcAft>
              <a:buNone/>
            </a:pPr>
            <a:r>
              <a:rPr lang="en" sz="4500"/>
              <a:t>for </a:t>
            </a:r>
            <a:r>
              <a:rPr lang="en" sz="4500"/>
              <a:t>Mandarin</a:t>
            </a:r>
            <a:r>
              <a:rPr lang="en" sz="4500"/>
              <a:t> </a:t>
            </a:r>
            <a:endParaRPr sz="4500"/>
          </a:p>
          <a:p>
            <a:pPr indent="0" lvl="0" marL="0" rtl="0" algn="ctr">
              <a:spcBef>
                <a:spcPts val="0"/>
              </a:spcBef>
              <a:spcAft>
                <a:spcPts val="0"/>
              </a:spcAft>
              <a:buNone/>
            </a:pPr>
            <a:r>
              <a:rPr lang="en" sz="2500"/>
              <a:t>EECS 487</a:t>
            </a:r>
            <a:endParaRPr sz="2500"/>
          </a:p>
          <a:p>
            <a:pPr indent="0" lvl="0" marL="0" rtl="0" algn="ctr">
              <a:spcBef>
                <a:spcPts val="0"/>
              </a:spcBef>
              <a:spcAft>
                <a:spcPts val="0"/>
              </a:spcAft>
              <a:buNone/>
            </a:pPr>
            <a:r>
              <a:rPr lang="en" sz="2500"/>
              <a:t>final presentation</a:t>
            </a:r>
            <a:endParaRPr sz="8000"/>
          </a:p>
        </p:txBody>
      </p:sp>
      <p:sp>
        <p:nvSpPr>
          <p:cNvPr id="325" name="Google Shape;325;p27"/>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Sida Zhong, Zhong Zheng, Vijay Sharma</a:t>
            </a:r>
            <a:endParaRPr/>
          </a:p>
        </p:txBody>
      </p:sp>
      <p:pic>
        <p:nvPicPr>
          <p:cNvPr id="326" name="Google Shape;326;p27"/>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6"/>
          <p:cNvSpPr txBox="1"/>
          <p:nvPr>
            <p:ph type="title"/>
          </p:nvPr>
        </p:nvSpPr>
        <p:spPr>
          <a:xfrm>
            <a:off x="2230775" y="3918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Past Work</a:t>
            </a:r>
            <a:endParaRPr/>
          </a:p>
        </p:txBody>
      </p:sp>
      <p:pic>
        <p:nvPicPr>
          <p:cNvPr id="455" name="Google Shape;455;p36"/>
          <p:cNvPicPr preferRelativeResize="0"/>
          <p:nvPr/>
        </p:nvPicPr>
        <p:blipFill>
          <a:blip r:embed="rId3">
            <a:alphaModFix/>
          </a:blip>
          <a:stretch>
            <a:fillRect/>
          </a:stretch>
        </p:blipFill>
        <p:spPr>
          <a:xfrm>
            <a:off x="6398800" y="4761425"/>
            <a:ext cx="2453750" cy="238050"/>
          </a:xfrm>
          <a:prstGeom prst="rect">
            <a:avLst/>
          </a:prstGeom>
          <a:noFill/>
          <a:ln>
            <a:noFill/>
          </a:ln>
        </p:spPr>
      </p:pic>
      <p:sp>
        <p:nvSpPr>
          <p:cNvPr id="456" name="Google Shape;456;p36"/>
          <p:cNvSpPr txBox="1"/>
          <p:nvPr>
            <p:ph idx="1" type="body"/>
          </p:nvPr>
        </p:nvSpPr>
        <p:spPr>
          <a:xfrm>
            <a:off x="3940000" y="1365950"/>
            <a:ext cx="4786200" cy="985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Use standard word embeddings and LSTM to classify Mandarin text</a:t>
            </a:r>
            <a:endParaRPr/>
          </a:p>
          <a:p>
            <a:pPr indent="-304800" lvl="0" marL="457200" rtl="0" algn="l">
              <a:spcBef>
                <a:spcPts val="0"/>
              </a:spcBef>
              <a:spcAft>
                <a:spcPts val="0"/>
              </a:spcAft>
              <a:buSzPts val="1200"/>
              <a:buChar char="●"/>
            </a:pPr>
            <a:r>
              <a:rPr lang="en"/>
              <a:t>Binary classification accuracy (Chinese): 0.723</a:t>
            </a:r>
            <a:endParaRPr/>
          </a:p>
        </p:txBody>
      </p:sp>
      <p:sp>
        <p:nvSpPr>
          <p:cNvPr id="457" name="Google Shape;457;p36"/>
          <p:cNvSpPr txBox="1"/>
          <p:nvPr>
            <p:ph idx="1" type="body"/>
          </p:nvPr>
        </p:nvSpPr>
        <p:spPr>
          <a:xfrm>
            <a:off x="845875" y="1540995"/>
            <a:ext cx="2529300" cy="635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LSTM on Mandarin</a:t>
            </a:r>
            <a:endParaRPr sz="1600"/>
          </a:p>
        </p:txBody>
      </p:sp>
      <p:sp>
        <p:nvSpPr>
          <p:cNvPr id="458" name="Google Shape;458;p36"/>
          <p:cNvSpPr txBox="1"/>
          <p:nvPr>
            <p:ph idx="1" type="body"/>
          </p:nvPr>
        </p:nvSpPr>
        <p:spPr>
          <a:xfrm>
            <a:off x="3940000" y="2719400"/>
            <a:ext cx="5068200" cy="985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Use BERT sentence embeddings and a feed forward neural network to classify English text</a:t>
            </a:r>
            <a:endParaRPr/>
          </a:p>
          <a:p>
            <a:pPr indent="-304800" lvl="0" marL="457200" rtl="0" algn="l">
              <a:spcBef>
                <a:spcPts val="0"/>
              </a:spcBef>
              <a:spcAft>
                <a:spcPts val="0"/>
              </a:spcAft>
              <a:buSzPts val="1200"/>
              <a:buChar char="●"/>
            </a:pPr>
            <a:r>
              <a:rPr lang="en"/>
              <a:t>Binary classification accuracy</a:t>
            </a:r>
            <a:r>
              <a:rPr lang="en"/>
              <a:t> (English): 0.982</a:t>
            </a:r>
            <a:endParaRPr/>
          </a:p>
        </p:txBody>
      </p:sp>
      <p:sp>
        <p:nvSpPr>
          <p:cNvPr id="459" name="Google Shape;459;p36"/>
          <p:cNvSpPr txBox="1"/>
          <p:nvPr>
            <p:ph idx="1" type="body"/>
          </p:nvPr>
        </p:nvSpPr>
        <p:spPr>
          <a:xfrm>
            <a:off x="845875" y="2894445"/>
            <a:ext cx="2529300" cy="635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ColBERT on English</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idx="1" type="body"/>
          </p:nvPr>
        </p:nvSpPr>
        <p:spPr>
          <a:xfrm>
            <a:off x="1297825" y="1299450"/>
            <a:ext cx="6548400" cy="3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Unpublished models by 清博AI have the highest performance on Task 1 and Task 2 from a competition.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Task 1: 0.9488 F1-score</a:t>
            </a:r>
            <a:endParaRPr sz="1800"/>
          </a:p>
          <a:p>
            <a:pPr indent="-342900" lvl="0" marL="457200" rtl="0" algn="l">
              <a:spcBef>
                <a:spcPts val="0"/>
              </a:spcBef>
              <a:spcAft>
                <a:spcPts val="0"/>
              </a:spcAft>
              <a:buSzPts val="1800"/>
              <a:buChar char="●"/>
            </a:pPr>
            <a:r>
              <a:rPr lang="en" sz="1800"/>
              <a:t>Task 2: 0.5011 F1-score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aim to achieve comparable or better performance and share our results.</a:t>
            </a:r>
            <a:endParaRPr sz="1800"/>
          </a:p>
        </p:txBody>
      </p:sp>
      <p:sp>
        <p:nvSpPr>
          <p:cNvPr id="465" name="Google Shape;465;p3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Highest Performance</a:t>
            </a:r>
            <a:endParaRPr/>
          </a:p>
        </p:txBody>
      </p:sp>
      <p:pic>
        <p:nvPicPr>
          <p:cNvPr id="466" name="Google Shape;466;p37"/>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idx="4294967295" type="subTitle"/>
          </p:nvPr>
        </p:nvSpPr>
        <p:spPr>
          <a:xfrm>
            <a:off x="1761450" y="2124300"/>
            <a:ext cx="5621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APPROACH &amp; IMPLEMENTATION</a:t>
            </a:r>
            <a:endParaRPr/>
          </a:p>
        </p:txBody>
      </p:sp>
      <p:pic>
        <p:nvPicPr>
          <p:cNvPr id="472" name="Google Shape;472;p38"/>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type="title"/>
          </p:nvPr>
        </p:nvSpPr>
        <p:spPr>
          <a:xfrm>
            <a:off x="2230775" y="3918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did we try?</a:t>
            </a:r>
            <a:endParaRPr/>
          </a:p>
        </p:txBody>
      </p:sp>
      <p:pic>
        <p:nvPicPr>
          <p:cNvPr id="478" name="Google Shape;478;p39"/>
          <p:cNvPicPr preferRelativeResize="0"/>
          <p:nvPr/>
        </p:nvPicPr>
        <p:blipFill>
          <a:blip r:embed="rId3">
            <a:alphaModFix/>
          </a:blip>
          <a:stretch>
            <a:fillRect/>
          </a:stretch>
        </p:blipFill>
        <p:spPr>
          <a:xfrm>
            <a:off x="6398800" y="4761425"/>
            <a:ext cx="2453750" cy="238050"/>
          </a:xfrm>
          <a:prstGeom prst="rect">
            <a:avLst/>
          </a:prstGeom>
          <a:noFill/>
          <a:ln>
            <a:noFill/>
          </a:ln>
        </p:spPr>
      </p:pic>
      <p:sp>
        <p:nvSpPr>
          <p:cNvPr id="479" name="Google Shape;479;p39"/>
          <p:cNvSpPr txBox="1"/>
          <p:nvPr>
            <p:ph idx="1" type="body"/>
          </p:nvPr>
        </p:nvSpPr>
        <p:spPr>
          <a:xfrm>
            <a:off x="3403925" y="1057400"/>
            <a:ext cx="5533200" cy="985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Use Google translation API to translate text to English</a:t>
            </a:r>
            <a:endParaRPr/>
          </a:p>
          <a:p>
            <a:pPr indent="-304800" lvl="0" marL="457200" rtl="0" algn="l">
              <a:spcBef>
                <a:spcPts val="0"/>
              </a:spcBef>
              <a:spcAft>
                <a:spcPts val="0"/>
              </a:spcAft>
              <a:buSzPts val="1200"/>
              <a:buChar char="●"/>
            </a:pPr>
            <a:r>
              <a:rPr lang="en"/>
              <a:t>Put the translated text into model</a:t>
            </a:r>
            <a:endParaRPr/>
          </a:p>
          <a:p>
            <a:pPr indent="-304800" lvl="0" marL="457200" rtl="0" algn="l">
              <a:spcBef>
                <a:spcPts val="0"/>
              </a:spcBef>
              <a:spcAft>
                <a:spcPts val="0"/>
              </a:spcAft>
              <a:buSzPts val="1200"/>
              <a:buChar char="●"/>
            </a:pPr>
            <a:r>
              <a:rPr lang="en"/>
              <a:t>Task 1 accuracy: 0.771</a:t>
            </a:r>
            <a:endParaRPr/>
          </a:p>
        </p:txBody>
      </p:sp>
      <p:sp>
        <p:nvSpPr>
          <p:cNvPr id="480" name="Google Shape;480;p39"/>
          <p:cNvSpPr txBox="1"/>
          <p:nvPr>
            <p:ph idx="1" type="body"/>
          </p:nvPr>
        </p:nvSpPr>
        <p:spPr>
          <a:xfrm>
            <a:off x="724325" y="1232445"/>
            <a:ext cx="2529300" cy="635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ColBERT on Translated Chinese text</a:t>
            </a:r>
            <a:endParaRPr sz="1600"/>
          </a:p>
        </p:txBody>
      </p:sp>
      <p:sp>
        <p:nvSpPr>
          <p:cNvPr id="481" name="Google Shape;481;p39"/>
          <p:cNvSpPr txBox="1"/>
          <p:nvPr>
            <p:ph idx="1" type="body"/>
          </p:nvPr>
        </p:nvSpPr>
        <p:spPr>
          <a:xfrm>
            <a:off x="3403925" y="2299425"/>
            <a:ext cx="5448600" cy="985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Use BERT embeddings and a neural network to classify text</a:t>
            </a:r>
            <a:endParaRPr/>
          </a:p>
          <a:p>
            <a:pPr indent="-304800" lvl="0" marL="457200" rtl="0" algn="l">
              <a:spcBef>
                <a:spcPts val="0"/>
              </a:spcBef>
              <a:spcAft>
                <a:spcPts val="0"/>
              </a:spcAft>
              <a:buSzPts val="1200"/>
              <a:buChar char="●"/>
            </a:pPr>
            <a:r>
              <a:rPr lang="en"/>
              <a:t>Task 1 accuracy: 0.783</a:t>
            </a:r>
            <a:endParaRPr/>
          </a:p>
        </p:txBody>
      </p:sp>
      <p:sp>
        <p:nvSpPr>
          <p:cNvPr id="482" name="Google Shape;482;p39"/>
          <p:cNvSpPr txBox="1"/>
          <p:nvPr>
            <p:ph idx="1" type="body"/>
          </p:nvPr>
        </p:nvSpPr>
        <p:spPr>
          <a:xfrm>
            <a:off x="724325" y="2507445"/>
            <a:ext cx="2529300" cy="635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ColBERT on Chinese Text</a:t>
            </a:r>
            <a:endParaRPr sz="1600"/>
          </a:p>
        </p:txBody>
      </p:sp>
      <p:sp>
        <p:nvSpPr>
          <p:cNvPr id="483" name="Google Shape;483;p39"/>
          <p:cNvSpPr txBox="1"/>
          <p:nvPr>
            <p:ph idx="1" type="body"/>
          </p:nvPr>
        </p:nvSpPr>
        <p:spPr>
          <a:xfrm>
            <a:off x="3347500" y="3492150"/>
            <a:ext cx="5589900" cy="9858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SzPts val="1100"/>
              <a:buChar char="●"/>
            </a:pPr>
            <a:r>
              <a:rPr lang="en" sz="1300"/>
              <a:t>s</a:t>
            </a:r>
            <a:r>
              <a:rPr lang="en" sz="1300"/>
              <a:t>impletransformers library text classifier using BERT</a:t>
            </a:r>
            <a:endParaRPr sz="1300"/>
          </a:p>
          <a:p>
            <a:pPr indent="-304800" lvl="0" marL="457200" rtl="0" algn="l">
              <a:spcBef>
                <a:spcPts val="0"/>
              </a:spcBef>
              <a:spcAft>
                <a:spcPts val="0"/>
              </a:spcAft>
              <a:buSzPts val="1200"/>
              <a:buChar char="●"/>
            </a:pPr>
            <a:r>
              <a:rPr lang="en"/>
              <a:t>Task 1 accuracy 0.813</a:t>
            </a:r>
            <a:endParaRPr/>
          </a:p>
          <a:p>
            <a:pPr indent="-304800" lvl="0" marL="457200" rtl="0" algn="l">
              <a:spcBef>
                <a:spcPts val="0"/>
              </a:spcBef>
              <a:spcAft>
                <a:spcPts val="0"/>
              </a:spcAft>
              <a:buSzPts val="1200"/>
              <a:buChar char="●"/>
            </a:pPr>
            <a:r>
              <a:rPr lang="en"/>
              <a:t>Task 2 accuracy: 0.482</a:t>
            </a:r>
            <a:endParaRPr/>
          </a:p>
        </p:txBody>
      </p:sp>
      <p:sp>
        <p:nvSpPr>
          <p:cNvPr id="484" name="Google Shape;484;p39"/>
          <p:cNvSpPr txBox="1"/>
          <p:nvPr>
            <p:ph idx="1" type="body"/>
          </p:nvPr>
        </p:nvSpPr>
        <p:spPr>
          <a:xfrm>
            <a:off x="724325" y="3701570"/>
            <a:ext cx="2529300" cy="635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BERT simpletransformers classifier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0"/>
          <p:cNvPicPr preferRelativeResize="0"/>
          <p:nvPr/>
        </p:nvPicPr>
        <p:blipFill>
          <a:blip r:embed="rId3">
            <a:alphaModFix/>
          </a:blip>
          <a:stretch>
            <a:fillRect/>
          </a:stretch>
        </p:blipFill>
        <p:spPr>
          <a:xfrm>
            <a:off x="6398800" y="4761425"/>
            <a:ext cx="2453750" cy="238050"/>
          </a:xfrm>
          <a:prstGeom prst="rect">
            <a:avLst/>
          </a:prstGeom>
          <a:noFill/>
          <a:ln>
            <a:noFill/>
          </a:ln>
        </p:spPr>
      </p:pic>
      <p:sp>
        <p:nvSpPr>
          <p:cNvPr id="490" name="Google Shape;490;p40"/>
          <p:cNvSpPr txBox="1"/>
          <p:nvPr>
            <p:ph idx="2" type="subTitle"/>
          </p:nvPr>
        </p:nvSpPr>
        <p:spPr>
          <a:xfrm>
            <a:off x="4057155" y="1170175"/>
            <a:ext cx="860400" cy="40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LSTM</a:t>
            </a:r>
            <a:endParaRPr sz="500"/>
          </a:p>
        </p:txBody>
      </p:sp>
      <p:sp>
        <p:nvSpPr>
          <p:cNvPr id="491" name="Google Shape;491;p40"/>
          <p:cNvSpPr txBox="1"/>
          <p:nvPr>
            <p:ph type="title"/>
          </p:nvPr>
        </p:nvSpPr>
        <p:spPr>
          <a:xfrm>
            <a:off x="623525" y="355150"/>
            <a:ext cx="7977600" cy="43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Best Model </a:t>
            </a:r>
            <a:endParaRPr sz="4000"/>
          </a:p>
        </p:txBody>
      </p:sp>
      <p:sp>
        <p:nvSpPr>
          <p:cNvPr id="492" name="Google Shape;492;p40"/>
          <p:cNvSpPr txBox="1"/>
          <p:nvPr/>
        </p:nvSpPr>
        <p:spPr>
          <a:xfrm>
            <a:off x="3345150" y="4024125"/>
            <a:ext cx="245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300">
              <a:solidFill>
                <a:srgbClr val="FFFFFF"/>
              </a:solidFill>
              <a:latin typeface="Roboto"/>
              <a:ea typeface="Roboto"/>
              <a:cs typeface="Roboto"/>
              <a:sym typeface="Roboto"/>
            </a:endParaRPr>
          </a:p>
        </p:txBody>
      </p:sp>
      <p:sp>
        <p:nvSpPr>
          <p:cNvPr id="493" name="Google Shape;493;p40"/>
          <p:cNvSpPr txBox="1"/>
          <p:nvPr>
            <p:ph idx="1" type="subTitle"/>
          </p:nvPr>
        </p:nvSpPr>
        <p:spPr>
          <a:xfrm>
            <a:off x="741900" y="1170325"/>
            <a:ext cx="860400" cy="4002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600"/>
              <a:t>BERT</a:t>
            </a:r>
            <a:endParaRPr sz="1600"/>
          </a:p>
        </p:txBody>
      </p:sp>
      <p:sp>
        <p:nvSpPr>
          <p:cNvPr id="494" name="Google Shape;494;p40"/>
          <p:cNvSpPr txBox="1"/>
          <p:nvPr>
            <p:ph idx="4" type="subTitle"/>
          </p:nvPr>
        </p:nvSpPr>
        <p:spPr>
          <a:xfrm>
            <a:off x="5690500" y="1154725"/>
            <a:ext cx="1839900" cy="4314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600"/>
              <a:t>Best Model</a:t>
            </a:r>
            <a:endParaRPr sz="1600"/>
          </a:p>
        </p:txBody>
      </p:sp>
      <p:sp>
        <p:nvSpPr>
          <p:cNvPr id="495" name="Google Shape;495;p40"/>
          <p:cNvSpPr txBox="1"/>
          <p:nvPr/>
        </p:nvSpPr>
        <p:spPr>
          <a:xfrm>
            <a:off x="647750" y="4029475"/>
            <a:ext cx="227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accent3"/>
              </a:solidFill>
              <a:latin typeface="Montserrat"/>
              <a:ea typeface="Montserrat"/>
              <a:cs typeface="Montserrat"/>
              <a:sym typeface="Montserrat"/>
            </a:endParaRPr>
          </a:p>
        </p:txBody>
      </p:sp>
      <p:sp>
        <p:nvSpPr>
          <p:cNvPr id="496" name="Google Shape;496;p40"/>
          <p:cNvSpPr txBox="1"/>
          <p:nvPr/>
        </p:nvSpPr>
        <p:spPr>
          <a:xfrm>
            <a:off x="6592025" y="2086950"/>
            <a:ext cx="2009100" cy="1015800"/>
          </a:xfrm>
          <a:prstGeom prst="rect">
            <a:avLst/>
          </a:prstGeom>
          <a:solidFill>
            <a:schemeClr val="lt2"/>
          </a:solidFill>
          <a:ln cap="flat" cmpd="sng" w="38100">
            <a:solidFill>
              <a:schemeClr val="accent5"/>
            </a:solidFill>
            <a:prstDash val="solid"/>
            <a:round/>
            <a:headEnd len="sm" w="sm" type="none"/>
            <a:tailEnd len="sm" w="sm" type="none"/>
          </a:ln>
        </p:spPr>
        <p:txBody>
          <a:bodyPr anchorCtr="0" anchor="t" bIns="91425" lIns="285750" spcFirstLastPara="1" rIns="91425" wrap="square" tIns="91425">
            <a:spAutoFit/>
          </a:bodyPr>
          <a:lstStyle/>
          <a:p>
            <a:pPr indent="-114300" lvl="0" marL="0" rtl="0" algn="ctr">
              <a:spcBef>
                <a:spcPts val="0"/>
              </a:spcBef>
              <a:spcAft>
                <a:spcPts val="0"/>
              </a:spcAft>
              <a:buNone/>
            </a:pPr>
            <a:r>
              <a:rPr b="1" lang="en" sz="1800">
                <a:solidFill>
                  <a:schemeClr val="dk2"/>
                </a:solidFill>
                <a:latin typeface="Roboto"/>
                <a:ea typeface="Roboto"/>
                <a:cs typeface="Roboto"/>
                <a:sym typeface="Roboto"/>
              </a:rPr>
              <a:t>Macro F1 Score: </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b="1" lang="en" sz="1800">
                <a:solidFill>
                  <a:schemeClr val="dk2"/>
                </a:solidFill>
                <a:latin typeface="Roboto"/>
                <a:ea typeface="Roboto"/>
                <a:cs typeface="Roboto"/>
                <a:sym typeface="Roboto"/>
              </a:rPr>
              <a:t>0.832 on Task 1</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b="1" lang="en" sz="1800">
                <a:solidFill>
                  <a:schemeClr val="dk2"/>
                </a:solidFill>
                <a:latin typeface="Roboto"/>
                <a:ea typeface="Roboto"/>
                <a:cs typeface="Roboto"/>
                <a:sym typeface="Roboto"/>
              </a:rPr>
              <a:t>0.521 on Task 2</a:t>
            </a:r>
            <a:endParaRPr b="1" sz="1800">
              <a:solidFill>
                <a:schemeClr val="dk2"/>
              </a:solidFill>
              <a:latin typeface="Roboto"/>
              <a:ea typeface="Roboto"/>
              <a:cs typeface="Roboto"/>
              <a:sym typeface="Roboto"/>
            </a:endParaRPr>
          </a:p>
        </p:txBody>
      </p:sp>
      <p:sp>
        <p:nvSpPr>
          <p:cNvPr id="497" name="Google Shape;497;p40"/>
          <p:cNvSpPr/>
          <p:nvPr/>
        </p:nvSpPr>
        <p:spPr>
          <a:xfrm>
            <a:off x="1771851" y="1210975"/>
            <a:ext cx="297000" cy="325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5209625" y="1210975"/>
            <a:ext cx="297000" cy="3255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flipH="1" rot="711236">
            <a:off x="4268787" y="3474676"/>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40"/>
          <p:cNvGrpSpPr/>
          <p:nvPr/>
        </p:nvGrpSpPr>
        <p:grpSpPr>
          <a:xfrm>
            <a:off x="4727000" y="3530766"/>
            <a:ext cx="1712700" cy="1317338"/>
            <a:chOff x="5796625" y="2541798"/>
            <a:chExt cx="1712700" cy="1054883"/>
          </a:xfrm>
        </p:grpSpPr>
        <p:sp>
          <p:nvSpPr>
            <p:cNvPr id="501" name="Google Shape;501;p40"/>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796625" y="2996081"/>
              <a:ext cx="1712700" cy="6006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3" name="Google Shape;503;p40"/>
            <p:cNvSpPr txBox="1"/>
            <p:nvPr/>
          </p:nvSpPr>
          <p:spPr>
            <a:xfrm>
              <a:off x="6077375" y="2996073"/>
              <a:ext cx="1197300" cy="60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700">
                  <a:solidFill>
                    <a:srgbClr val="5E5E5E"/>
                  </a:solidFill>
                  <a:latin typeface="Roboto"/>
                  <a:ea typeface="Roboto"/>
                  <a:cs typeface="Roboto"/>
                  <a:sym typeface="Roboto"/>
                </a:rPr>
                <a:t>Training</a:t>
              </a:r>
              <a:endParaRPr b="1" sz="1700">
                <a:solidFill>
                  <a:srgbClr val="5E5E5E"/>
                </a:solidFill>
                <a:latin typeface="Roboto"/>
                <a:ea typeface="Roboto"/>
                <a:cs typeface="Roboto"/>
                <a:sym typeface="Roboto"/>
              </a:endParaRPr>
            </a:p>
          </p:txBody>
        </p:sp>
        <p:sp>
          <p:nvSpPr>
            <p:cNvPr id="504" name="Google Shape;504;p40"/>
            <p:cNvSpPr/>
            <p:nvPr/>
          </p:nvSpPr>
          <p:spPr>
            <a:xfrm>
              <a:off x="6629675" y="2726467"/>
              <a:ext cx="68400" cy="3456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40"/>
          <p:cNvSpPr/>
          <p:nvPr/>
        </p:nvSpPr>
        <p:spPr>
          <a:xfrm rot="-710983">
            <a:off x="3072327" y="3473439"/>
            <a:ext cx="1386446" cy="60135"/>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40"/>
          <p:cNvGrpSpPr/>
          <p:nvPr/>
        </p:nvGrpSpPr>
        <p:grpSpPr>
          <a:xfrm>
            <a:off x="3496925" y="2167935"/>
            <a:ext cx="1712700" cy="1301237"/>
            <a:chOff x="4409300" y="1219942"/>
            <a:chExt cx="1712700" cy="1246754"/>
          </a:xfrm>
        </p:grpSpPr>
        <p:sp>
          <p:nvSpPr>
            <p:cNvPr id="507" name="Google Shape;507;p40"/>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9" name="Google Shape;509;p40"/>
            <p:cNvSpPr/>
            <p:nvPr/>
          </p:nvSpPr>
          <p:spPr>
            <a:xfrm rot="10800000">
              <a:off x="5220550" y="1919216"/>
              <a:ext cx="110400" cy="3732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5E5E5E"/>
                  </a:solidFill>
                  <a:latin typeface="Roboto"/>
                  <a:ea typeface="Roboto"/>
                  <a:cs typeface="Roboto"/>
                  <a:sym typeface="Roboto"/>
                </a:rPr>
                <a:t>Loss Function </a:t>
              </a:r>
              <a:endParaRPr b="1" sz="1800">
                <a:solidFill>
                  <a:srgbClr val="5E5E5E"/>
                </a:solidFill>
              </a:endParaRPr>
            </a:p>
          </p:txBody>
        </p:sp>
      </p:grpSp>
      <p:sp>
        <p:nvSpPr>
          <p:cNvPr id="511" name="Google Shape;511;p40"/>
          <p:cNvSpPr/>
          <p:nvPr/>
        </p:nvSpPr>
        <p:spPr>
          <a:xfrm flipH="1" rot="711236">
            <a:off x="1749083" y="3474676"/>
            <a:ext cx="1350909" cy="57662"/>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40"/>
          <p:cNvGrpSpPr/>
          <p:nvPr/>
        </p:nvGrpSpPr>
        <p:grpSpPr>
          <a:xfrm>
            <a:off x="2131700" y="3530719"/>
            <a:ext cx="1884300" cy="1384356"/>
            <a:chOff x="2936163" y="2541798"/>
            <a:chExt cx="1884300" cy="1384356"/>
          </a:xfrm>
        </p:grpSpPr>
        <p:sp>
          <p:nvSpPr>
            <p:cNvPr id="513" name="Google Shape;513;p40"/>
            <p:cNvSpPr/>
            <p:nvPr/>
          </p:nvSpPr>
          <p:spPr>
            <a:xfrm rot="-1789476">
              <a:off x="3798091" y="2571072"/>
              <a:ext cx="160451" cy="160451"/>
            </a:xfrm>
            <a:prstGeom prst="ellipse">
              <a:avLst/>
            </a:prstGeom>
            <a:solidFill>
              <a:schemeClr val="accent5"/>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3021975" y="3069013"/>
              <a:ext cx="1712700" cy="703500"/>
            </a:xfrm>
            <a:prstGeom prst="roundRect">
              <a:avLst>
                <a:gd fmla="val 448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5" name="Google Shape;515;p40"/>
            <p:cNvSpPr txBox="1"/>
            <p:nvPr/>
          </p:nvSpPr>
          <p:spPr>
            <a:xfrm>
              <a:off x="2936163" y="3075054"/>
              <a:ext cx="1884300" cy="8511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300">
                  <a:solidFill>
                    <a:srgbClr val="FFFFFF"/>
                  </a:solidFill>
                  <a:latin typeface="Roboto"/>
                  <a:ea typeface="Roboto"/>
                  <a:cs typeface="Roboto"/>
                  <a:sym typeface="Roboto"/>
                </a:rPr>
                <a:t>BERT model + selected features + </a:t>
              </a:r>
              <a:r>
                <a:rPr b="1" lang="en" sz="1300">
                  <a:solidFill>
                    <a:schemeClr val="lt1"/>
                  </a:solidFill>
                  <a:latin typeface="Roboto"/>
                  <a:ea typeface="Roboto"/>
                  <a:cs typeface="Roboto"/>
                  <a:sym typeface="Roboto"/>
                </a:rPr>
                <a:t>LSTM</a:t>
              </a:r>
              <a:endParaRPr b="1" sz="1300">
                <a:solidFill>
                  <a:srgbClr val="FFFFFF"/>
                </a:solidFill>
                <a:latin typeface="Roboto"/>
                <a:ea typeface="Roboto"/>
                <a:cs typeface="Roboto"/>
                <a:sym typeface="Roboto"/>
              </a:endParaRPr>
            </a:p>
            <a:p>
              <a:pPr indent="0" lvl="0" marL="0" rtl="0" algn="ctr">
                <a:lnSpc>
                  <a:spcPct val="115000"/>
                </a:lnSpc>
                <a:spcBef>
                  <a:spcPts val="1600"/>
                </a:spcBef>
                <a:spcAft>
                  <a:spcPts val="0"/>
                </a:spcAft>
                <a:buClr>
                  <a:schemeClr val="dk1"/>
                </a:buClr>
                <a:buSzPts val="1100"/>
                <a:buFont typeface="Arial"/>
                <a:buNone/>
              </a:pPr>
              <a:r>
                <a:t/>
              </a:r>
              <a:endParaRPr b="1" sz="13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1300">
                <a:solidFill>
                  <a:srgbClr val="FFFFFF"/>
                </a:solidFill>
                <a:latin typeface="Roboto"/>
                <a:ea typeface="Roboto"/>
                <a:cs typeface="Roboto"/>
                <a:sym typeface="Roboto"/>
              </a:endParaRPr>
            </a:p>
          </p:txBody>
        </p:sp>
        <p:sp>
          <p:nvSpPr>
            <p:cNvPr id="516" name="Google Shape;516;p40"/>
            <p:cNvSpPr/>
            <p:nvPr/>
          </p:nvSpPr>
          <p:spPr>
            <a:xfrm>
              <a:off x="3836087" y="2764019"/>
              <a:ext cx="87300" cy="307800"/>
            </a:xfrm>
            <a:prstGeom prst="triangle">
              <a:avLst>
                <a:gd fmla="val 7126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40"/>
          <p:cNvSpPr/>
          <p:nvPr/>
        </p:nvSpPr>
        <p:spPr>
          <a:xfrm rot="-711236">
            <a:off x="474958" y="3474676"/>
            <a:ext cx="1350909" cy="57662"/>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40"/>
          <p:cNvGrpSpPr/>
          <p:nvPr/>
        </p:nvGrpSpPr>
        <p:grpSpPr>
          <a:xfrm>
            <a:off x="930700" y="2229550"/>
            <a:ext cx="1712700" cy="1301176"/>
            <a:chOff x="1637475" y="1219940"/>
            <a:chExt cx="1712700" cy="1125779"/>
          </a:xfrm>
        </p:grpSpPr>
        <p:sp>
          <p:nvSpPr>
            <p:cNvPr id="519" name="Google Shape;519;p40"/>
            <p:cNvSpPr/>
            <p:nvPr/>
          </p:nvSpPr>
          <p:spPr>
            <a:xfrm>
              <a:off x="1637475" y="1219940"/>
              <a:ext cx="1712700" cy="715500"/>
            </a:xfrm>
            <a:prstGeom prst="roundRect">
              <a:avLst>
                <a:gd fmla="val 448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1800">
                <a:solidFill>
                  <a:schemeClr val="accent3"/>
                </a:solidFill>
                <a:latin typeface="Montserrat"/>
                <a:ea typeface="Montserrat"/>
                <a:cs typeface="Montserrat"/>
                <a:sym typeface="Montserrat"/>
              </a:endParaRPr>
            </a:p>
            <a:p>
              <a:pPr indent="0" lvl="0" marL="0" rtl="0" algn="l">
                <a:spcBef>
                  <a:spcPts val="0"/>
                </a:spcBef>
                <a:spcAft>
                  <a:spcPts val="0"/>
                </a:spcAft>
                <a:buNone/>
              </a:pPr>
              <a:r>
                <a:rPr b="1" lang="en" sz="1800">
                  <a:solidFill>
                    <a:schemeClr val="accent3"/>
                  </a:solidFill>
                  <a:latin typeface="Montserrat"/>
                  <a:ea typeface="Montserrat"/>
                  <a:cs typeface="Montserrat"/>
                  <a:sym typeface="Montserrat"/>
                </a:rPr>
                <a:t>Data preprocess</a:t>
              </a:r>
              <a:endParaRPr b="1"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0" name="Google Shape;520;p40"/>
            <p:cNvSpPr/>
            <p:nvPr/>
          </p:nvSpPr>
          <p:spPr>
            <a:xfrm rot="10800000">
              <a:off x="2448925" y="1919130"/>
              <a:ext cx="62100" cy="270900"/>
            </a:xfrm>
            <a:prstGeom prst="triangle">
              <a:avLst>
                <a:gd fmla="val 445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rot="-1789476">
              <a:off x="2387590" y="2155993"/>
              <a:ext cx="160451" cy="160451"/>
            </a:xfrm>
            <a:prstGeom prst="ellipse">
              <a:avLst/>
            </a:prstGeom>
            <a:solidFill>
              <a:schemeClr val="accent5"/>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2" name="Google Shape;522;p40"/>
          <p:cNvCxnSpPr>
            <a:stCxn id="501" idx="6"/>
          </p:cNvCxnSpPr>
          <p:nvPr/>
        </p:nvCxnSpPr>
        <p:spPr>
          <a:xfrm flipH="1" rot="10800000">
            <a:off x="5652943" y="3085783"/>
            <a:ext cx="840000" cy="531900"/>
          </a:xfrm>
          <a:prstGeom prst="straightConnector1">
            <a:avLst/>
          </a:prstGeom>
          <a:noFill/>
          <a:ln cap="flat" cmpd="sng" w="76200">
            <a:solidFill>
              <a:schemeClr val="lt2"/>
            </a:solidFill>
            <a:prstDash val="solid"/>
            <a:round/>
            <a:headEnd len="med" w="med" type="none"/>
            <a:tailEnd len="med" w="med" type="stealth"/>
          </a:ln>
        </p:spPr>
      </p:cxnSp>
      <p:sp>
        <p:nvSpPr>
          <p:cNvPr id="523" name="Google Shape;523;p40"/>
          <p:cNvSpPr txBox="1"/>
          <p:nvPr/>
        </p:nvSpPr>
        <p:spPr>
          <a:xfrm>
            <a:off x="5007750" y="4429665"/>
            <a:ext cx="1197300" cy="75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700">
                <a:solidFill>
                  <a:srgbClr val="5E5E5E"/>
                </a:solidFill>
                <a:latin typeface="Roboto"/>
                <a:ea typeface="Roboto"/>
                <a:cs typeface="Roboto"/>
                <a:sym typeface="Roboto"/>
              </a:rPr>
              <a:t>Testing</a:t>
            </a:r>
            <a:endParaRPr b="1" sz="1700">
              <a:solidFill>
                <a:srgbClr val="5E5E5E"/>
              </a:solidFill>
              <a:latin typeface="Roboto"/>
              <a:ea typeface="Roboto"/>
              <a:cs typeface="Roboto"/>
              <a:sym typeface="Roboto"/>
            </a:endParaRPr>
          </a:p>
        </p:txBody>
      </p:sp>
      <p:sp>
        <p:nvSpPr>
          <p:cNvPr id="524" name="Google Shape;524;p40"/>
          <p:cNvSpPr txBox="1"/>
          <p:nvPr>
            <p:ph idx="5" type="subTitle"/>
          </p:nvPr>
        </p:nvSpPr>
        <p:spPr>
          <a:xfrm>
            <a:off x="2238402" y="1170175"/>
            <a:ext cx="1045800" cy="400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features</a:t>
            </a:r>
            <a:endParaRPr sz="500"/>
          </a:p>
        </p:txBody>
      </p:sp>
      <p:sp>
        <p:nvSpPr>
          <p:cNvPr id="525" name="Google Shape;525;p40"/>
          <p:cNvSpPr/>
          <p:nvPr/>
        </p:nvSpPr>
        <p:spPr>
          <a:xfrm>
            <a:off x="3522175" y="1210975"/>
            <a:ext cx="297000" cy="325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ph idx="1" type="subTitle"/>
          </p:nvPr>
        </p:nvSpPr>
        <p:spPr>
          <a:xfrm>
            <a:off x="320850" y="1417425"/>
            <a:ext cx="4414800" cy="27345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rabicPeriod"/>
            </a:pPr>
            <a:r>
              <a:rPr b="1" lang="en" sz="1700"/>
              <a:t>Punctuation</a:t>
            </a:r>
            <a:endParaRPr b="1" sz="1700"/>
          </a:p>
          <a:p>
            <a:pPr indent="-336550" lvl="1" marL="914400" rtl="0" algn="l">
              <a:spcBef>
                <a:spcPts val="0"/>
              </a:spcBef>
              <a:spcAft>
                <a:spcPts val="0"/>
              </a:spcAft>
              <a:buSzPts val="1700"/>
              <a:buAutoNum type="alphaLcPeriod"/>
            </a:pPr>
            <a:r>
              <a:rPr lang="en" sz="1700"/>
              <a:t>Colon(：) </a:t>
            </a:r>
            <a:endParaRPr sz="1300"/>
          </a:p>
          <a:p>
            <a:pPr indent="-336550" lvl="1" marL="914400" rtl="0" algn="l">
              <a:spcBef>
                <a:spcPts val="0"/>
              </a:spcBef>
              <a:spcAft>
                <a:spcPts val="0"/>
              </a:spcAft>
              <a:buSzPts val="1700"/>
              <a:buAutoNum type="alphaLcPeriod"/>
            </a:pPr>
            <a:r>
              <a:rPr lang="en" sz="1700"/>
              <a:t>Question mark </a:t>
            </a:r>
            <a:r>
              <a:rPr lang="en" sz="1700"/>
              <a:t>(？) </a:t>
            </a:r>
            <a:endParaRPr sz="1700"/>
          </a:p>
          <a:p>
            <a:pPr indent="-336550" lvl="1" marL="914400" rtl="0" algn="l">
              <a:spcBef>
                <a:spcPts val="0"/>
              </a:spcBef>
              <a:spcAft>
                <a:spcPts val="0"/>
              </a:spcAft>
              <a:buSzPts val="1700"/>
              <a:buAutoNum type="alphaLcPeriod"/>
            </a:pPr>
            <a:r>
              <a:rPr lang="en" sz="1700"/>
              <a:t>exclamation mark (！) </a:t>
            </a:r>
            <a:endParaRPr sz="1700"/>
          </a:p>
          <a:p>
            <a:pPr indent="-336550" lvl="1" marL="914400" rtl="0" algn="l">
              <a:spcBef>
                <a:spcPts val="0"/>
              </a:spcBef>
              <a:spcAft>
                <a:spcPts val="0"/>
              </a:spcAft>
              <a:buSzPts val="1700"/>
              <a:buAutoNum type="alphaLcPeriod"/>
            </a:pPr>
            <a:r>
              <a:rPr lang="en" sz="1700"/>
              <a:t>Chinese text comma(、) </a:t>
            </a:r>
            <a:endParaRPr sz="1700"/>
          </a:p>
          <a:p>
            <a:pPr indent="-336550" lvl="0" marL="457200" rtl="0" algn="l">
              <a:spcBef>
                <a:spcPts val="0"/>
              </a:spcBef>
              <a:spcAft>
                <a:spcPts val="0"/>
              </a:spcAft>
              <a:buSzPts val="1700"/>
              <a:buAutoNum type="arabicPeriod"/>
            </a:pPr>
            <a:r>
              <a:rPr b="1" lang="en" sz="1700"/>
              <a:t>Text length</a:t>
            </a:r>
            <a:endParaRPr b="1" sz="1700"/>
          </a:p>
          <a:p>
            <a:pPr indent="-336550" lvl="0" marL="457200" rtl="0" algn="l">
              <a:spcBef>
                <a:spcPts val="0"/>
              </a:spcBef>
              <a:spcAft>
                <a:spcPts val="0"/>
              </a:spcAft>
              <a:buSzPts val="1700"/>
              <a:buAutoNum type="arabicPeriod"/>
            </a:pPr>
            <a:r>
              <a:rPr b="1" lang="en" sz="1700"/>
              <a:t>Special groups</a:t>
            </a:r>
            <a:endParaRPr b="1" sz="1700"/>
          </a:p>
          <a:p>
            <a:pPr indent="-336550" lvl="1" marL="914400" rtl="0" algn="l">
              <a:spcBef>
                <a:spcPts val="0"/>
              </a:spcBef>
              <a:spcAft>
                <a:spcPts val="0"/>
              </a:spcAft>
              <a:buSzPts val="1700"/>
              <a:buAutoNum type="alphaLcPeriod"/>
            </a:pPr>
            <a:r>
              <a:rPr lang="en" sz="1700"/>
              <a:t>dad/mom（爸/妈）</a:t>
            </a:r>
            <a:endParaRPr sz="1700"/>
          </a:p>
          <a:p>
            <a:pPr indent="-336550" lvl="1" marL="914400" rtl="0" algn="l">
              <a:spcBef>
                <a:spcPts val="0"/>
              </a:spcBef>
              <a:spcAft>
                <a:spcPts val="0"/>
              </a:spcAft>
              <a:buSzPts val="1700"/>
              <a:buAutoNum type="alphaLcPeriod"/>
            </a:pPr>
            <a:r>
              <a:rPr lang="en" sz="1700"/>
              <a:t>wife/husband</a:t>
            </a:r>
            <a:r>
              <a:rPr lang="en" sz="1700"/>
              <a:t>（妻子/丈夫）</a:t>
            </a:r>
            <a:endParaRPr sz="1700"/>
          </a:p>
          <a:p>
            <a:pPr indent="-336550" lvl="1" marL="914400" rtl="0" algn="l">
              <a:spcBef>
                <a:spcPts val="0"/>
              </a:spcBef>
              <a:spcAft>
                <a:spcPts val="0"/>
              </a:spcAft>
              <a:buSzPts val="1700"/>
              <a:buAutoNum type="alphaLcPeriod"/>
            </a:pPr>
            <a:r>
              <a:rPr lang="en" sz="1700"/>
              <a:t>doctor/patient</a:t>
            </a:r>
            <a:r>
              <a:rPr lang="en" sz="1700"/>
              <a:t>（医生/病人）</a:t>
            </a:r>
            <a:endParaRPr sz="1700"/>
          </a:p>
          <a:p>
            <a:pPr indent="-336550" lvl="1" marL="914400" rtl="0" algn="l">
              <a:spcBef>
                <a:spcPts val="0"/>
              </a:spcBef>
              <a:spcAft>
                <a:spcPts val="0"/>
              </a:spcAft>
              <a:buSzPts val="1700"/>
              <a:buAutoNum type="alphaLcPeriod"/>
            </a:pPr>
            <a:r>
              <a:rPr lang="en" sz="1700"/>
              <a:t>attorney/prionsor </a:t>
            </a:r>
            <a:r>
              <a:rPr lang="en" sz="1700"/>
              <a:t>（律师/犯人）</a:t>
            </a:r>
            <a:endParaRPr sz="1700"/>
          </a:p>
          <a:p>
            <a:pPr indent="0" lvl="0" marL="914400" rtl="0" algn="l">
              <a:spcBef>
                <a:spcPts val="0"/>
              </a:spcBef>
              <a:spcAft>
                <a:spcPts val="1000"/>
              </a:spcAft>
              <a:buNone/>
            </a:pPr>
            <a:r>
              <a:t/>
            </a:r>
            <a:endParaRPr sz="1700"/>
          </a:p>
        </p:txBody>
      </p:sp>
      <p:sp>
        <p:nvSpPr>
          <p:cNvPr id="531" name="Google Shape;531;p41"/>
          <p:cNvSpPr txBox="1"/>
          <p:nvPr>
            <p:ph type="title"/>
          </p:nvPr>
        </p:nvSpPr>
        <p:spPr>
          <a:xfrm>
            <a:off x="-273675" y="4658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Selection </a:t>
            </a:r>
            <a:endParaRPr/>
          </a:p>
        </p:txBody>
      </p:sp>
      <p:sp>
        <p:nvSpPr>
          <p:cNvPr id="532" name="Google Shape;532;p41"/>
          <p:cNvSpPr txBox="1"/>
          <p:nvPr/>
        </p:nvSpPr>
        <p:spPr>
          <a:xfrm>
            <a:off x="5086475" y="373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533" name="Google Shape;533;p41"/>
          <p:cNvPicPr preferRelativeResize="0"/>
          <p:nvPr/>
        </p:nvPicPr>
        <p:blipFill>
          <a:blip r:embed="rId3">
            <a:alphaModFix/>
          </a:blip>
          <a:stretch>
            <a:fillRect/>
          </a:stretch>
        </p:blipFill>
        <p:spPr>
          <a:xfrm>
            <a:off x="4219750" y="1156375"/>
            <a:ext cx="2366724" cy="1497775"/>
          </a:xfrm>
          <a:prstGeom prst="rect">
            <a:avLst/>
          </a:prstGeom>
          <a:noFill/>
          <a:ln>
            <a:noFill/>
          </a:ln>
        </p:spPr>
      </p:pic>
      <p:pic>
        <p:nvPicPr>
          <p:cNvPr id="534" name="Google Shape;534;p41"/>
          <p:cNvPicPr preferRelativeResize="0"/>
          <p:nvPr/>
        </p:nvPicPr>
        <p:blipFill>
          <a:blip r:embed="rId4">
            <a:alphaModFix/>
          </a:blip>
          <a:stretch>
            <a:fillRect/>
          </a:stretch>
        </p:blipFill>
        <p:spPr>
          <a:xfrm>
            <a:off x="6586475" y="1156375"/>
            <a:ext cx="2366726" cy="1497775"/>
          </a:xfrm>
          <a:prstGeom prst="rect">
            <a:avLst/>
          </a:prstGeom>
          <a:noFill/>
          <a:ln>
            <a:noFill/>
          </a:ln>
        </p:spPr>
      </p:pic>
      <p:pic>
        <p:nvPicPr>
          <p:cNvPr id="535" name="Google Shape;535;p41"/>
          <p:cNvPicPr preferRelativeResize="0"/>
          <p:nvPr/>
        </p:nvPicPr>
        <p:blipFill>
          <a:blip r:embed="rId5">
            <a:alphaModFix/>
          </a:blip>
          <a:stretch>
            <a:fillRect/>
          </a:stretch>
        </p:blipFill>
        <p:spPr>
          <a:xfrm>
            <a:off x="5352675" y="2654150"/>
            <a:ext cx="2467604" cy="1497775"/>
          </a:xfrm>
          <a:prstGeom prst="rect">
            <a:avLst/>
          </a:prstGeom>
          <a:noFill/>
          <a:ln>
            <a:noFill/>
          </a:ln>
        </p:spPr>
      </p:pic>
      <p:pic>
        <p:nvPicPr>
          <p:cNvPr id="536" name="Google Shape;536;p41"/>
          <p:cNvPicPr preferRelativeResize="0"/>
          <p:nvPr/>
        </p:nvPicPr>
        <p:blipFill>
          <a:blip r:embed="rId6">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Structure</a:t>
            </a:r>
            <a:endParaRPr/>
          </a:p>
        </p:txBody>
      </p:sp>
      <p:sp>
        <p:nvSpPr>
          <p:cNvPr id="542" name="Google Shape;542;p42"/>
          <p:cNvSpPr/>
          <p:nvPr/>
        </p:nvSpPr>
        <p:spPr>
          <a:xfrm>
            <a:off x="1316525" y="2708100"/>
            <a:ext cx="1344600" cy="674400"/>
          </a:xfrm>
          <a:prstGeom prst="rect">
            <a:avLst/>
          </a:prstGeom>
          <a:solidFill>
            <a:schemeClr val="accent5"/>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Montserrat"/>
                <a:ea typeface="Montserrat"/>
                <a:cs typeface="Montserrat"/>
                <a:sym typeface="Montserrat"/>
              </a:rPr>
              <a:t>BERT Encoder</a:t>
            </a:r>
            <a:endParaRPr>
              <a:solidFill>
                <a:schemeClr val="lt1"/>
              </a:solidFill>
              <a:latin typeface="Montserrat"/>
              <a:ea typeface="Montserrat"/>
              <a:cs typeface="Montserrat"/>
              <a:sym typeface="Montserrat"/>
            </a:endParaRPr>
          </a:p>
        </p:txBody>
      </p:sp>
      <p:cxnSp>
        <p:nvCxnSpPr>
          <p:cNvPr id="543" name="Google Shape;543;p42"/>
          <p:cNvCxnSpPr>
            <a:stCxn id="544" idx="3"/>
            <a:endCxn id="542" idx="1"/>
          </p:cNvCxnSpPr>
          <p:nvPr/>
        </p:nvCxnSpPr>
        <p:spPr>
          <a:xfrm flipH="1" rot="10800000">
            <a:off x="827350" y="3045300"/>
            <a:ext cx="489300" cy="4800"/>
          </a:xfrm>
          <a:prstGeom prst="straightConnector1">
            <a:avLst/>
          </a:prstGeom>
          <a:noFill/>
          <a:ln cap="flat" cmpd="sng" w="9525">
            <a:solidFill>
              <a:schemeClr val="lt1"/>
            </a:solidFill>
            <a:prstDash val="solid"/>
            <a:round/>
            <a:headEnd len="med" w="med" type="none"/>
            <a:tailEnd len="med" w="med" type="triangle"/>
          </a:ln>
        </p:spPr>
      </p:cxnSp>
      <p:sp>
        <p:nvSpPr>
          <p:cNvPr id="544" name="Google Shape;544;p42"/>
          <p:cNvSpPr txBox="1"/>
          <p:nvPr/>
        </p:nvSpPr>
        <p:spPr>
          <a:xfrm>
            <a:off x="244450" y="2850000"/>
            <a:ext cx="582900" cy="4002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Montserrat"/>
                <a:ea typeface="Montserrat"/>
                <a:cs typeface="Montserrat"/>
                <a:sym typeface="Montserrat"/>
              </a:rPr>
              <a:t>Text</a:t>
            </a:r>
            <a:endParaRPr>
              <a:solidFill>
                <a:schemeClr val="dk1"/>
              </a:solidFill>
            </a:endParaRPr>
          </a:p>
        </p:txBody>
      </p:sp>
      <p:cxnSp>
        <p:nvCxnSpPr>
          <p:cNvPr id="545" name="Google Shape;545;p42"/>
          <p:cNvCxnSpPr>
            <a:stCxn id="542" idx="3"/>
            <a:endCxn id="546" idx="1"/>
          </p:cNvCxnSpPr>
          <p:nvPr/>
        </p:nvCxnSpPr>
        <p:spPr>
          <a:xfrm>
            <a:off x="2661125" y="3045300"/>
            <a:ext cx="376200" cy="0"/>
          </a:xfrm>
          <a:prstGeom prst="straightConnector1">
            <a:avLst/>
          </a:prstGeom>
          <a:noFill/>
          <a:ln cap="flat" cmpd="sng" w="9525">
            <a:solidFill>
              <a:schemeClr val="lt1"/>
            </a:solidFill>
            <a:prstDash val="solid"/>
            <a:round/>
            <a:headEnd len="med" w="med" type="none"/>
            <a:tailEnd len="med" w="med" type="triangle"/>
          </a:ln>
        </p:spPr>
      </p:cxnSp>
      <p:sp>
        <p:nvSpPr>
          <p:cNvPr id="546" name="Google Shape;546;p42"/>
          <p:cNvSpPr/>
          <p:nvPr/>
        </p:nvSpPr>
        <p:spPr>
          <a:xfrm>
            <a:off x="3037263" y="2708100"/>
            <a:ext cx="1617300" cy="6744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Montserrat"/>
                <a:ea typeface="Montserrat"/>
                <a:cs typeface="Montserrat"/>
                <a:sym typeface="Montserrat"/>
              </a:rPr>
              <a:t>E</a:t>
            </a:r>
            <a:r>
              <a:rPr lang="en" sz="1300">
                <a:solidFill>
                  <a:schemeClr val="dk1"/>
                </a:solidFill>
                <a:latin typeface="Montserrat"/>
                <a:ea typeface="Montserrat"/>
                <a:cs typeface="Montserrat"/>
                <a:sym typeface="Montserrat"/>
              </a:rPr>
              <a:t>mbeddings</a:t>
            </a:r>
            <a:endParaRPr sz="13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300">
                <a:solidFill>
                  <a:schemeClr val="dk1"/>
                </a:solidFill>
                <a:latin typeface="Montserrat"/>
                <a:ea typeface="Montserrat"/>
                <a:cs typeface="Montserrat"/>
                <a:sym typeface="Montserrat"/>
              </a:rPr>
              <a:t>(768 dimensions)</a:t>
            </a:r>
            <a:endParaRPr sz="1300">
              <a:solidFill>
                <a:schemeClr val="dk1"/>
              </a:solidFill>
              <a:latin typeface="Montserrat"/>
              <a:ea typeface="Montserrat"/>
              <a:cs typeface="Montserrat"/>
              <a:sym typeface="Montserrat"/>
            </a:endParaRPr>
          </a:p>
        </p:txBody>
      </p:sp>
      <p:sp>
        <p:nvSpPr>
          <p:cNvPr id="547" name="Google Shape;547;p42"/>
          <p:cNvSpPr txBox="1"/>
          <p:nvPr/>
        </p:nvSpPr>
        <p:spPr>
          <a:xfrm>
            <a:off x="3554225" y="3941875"/>
            <a:ext cx="1809900" cy="615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Montserrat"/>
                <a:ea typeface="Montserrat"/>
                <a:cs typeface="Montserrat"/>
                <a:sym typeface="Montserrat"/>
              </a:rPr>
              <a:t>Selected Features</a:t>
            </a:r>
            <a:endParaRPr>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a:solidFill>
                  <a:schemeClr val="dk1"/>
                </a:solidFill>
                <a:latin typeface="Montserrat"/>
                <a:ea typeface="Montserrat"/>
                <a:cs typeface="Montserrat"/>
                <a:sym typeface="Montserrat"/>
              </a:rPr>
              <a:t>(6 dimensions)</a:t>
            </a:r>
            <a:endParaRPr>
              <a:solidFill>
                <a:schemeClr val="dk1"/>
              </a:solidFill>
              <a:latin typeface="Montserrat"/>
              <a:ea typeface="Montserrat"/>
              <a:cs typeface="Montserrat"/>
              <a:sym typeface="Montserrat"/>
            </a:endParaRPr>
          </a:p>
        </p:txBody>
      </p:sp>
      <p:cxnSp>
        <p:nvCxnSpPr>
          <p:cNvPr id="548" name="Google Shape;548;p42"/>
          <p:cNvCxnSpPr>
            <a:stCxn id="547" idx="0"/>
            <a:endCxn id="549" idx="1"/>
          </p:cNvCxnSpPr>
          <p:nvPr/>
        </p:nvCxnSpPr>
        <p:spPr>
          <a:xfrm flipH="1" rot="10800000">
            <a:off x="4459175" y="3049975"/>
            <a:ext cx="543300" cy="891900"/>
          </a:xfrm>
          <a:prstGeom prst="straightConnector1">
            <a:avLst/>
          </a:prstGeom>
          <a:noFill/>
          <a:ln cap="flat" cmpd="sng" w="9525">
            <a:solidFill>
              <a:schemeClr val="lt1"/>
            </a:solidFill>
            <a:prstDash val="solid"/>
            <a:round/>
            <a:headEnd len="med" w="med" type="none"/>
            <a:tailEnd len="med" w="med" type="triangle"/>
          </a:ln>
        </p:spPr>
      </p:cxnSp>
      <p:sp>
        <p:nvSpPr>
          <p:cNvPr id="549" name="Google Shape;549;p42"/>
          <p:cNvSpPr/>
          <p:nvPr/>
        </p:nvSpPr>
        <p:spPr>
          <a:xfrm>
            <a:off x="5002475" y="2664600"/>
            <a:ext cx="827700" cy="771000"/>
          </a:xfrm>
          <a:prstGeom prst="rect">
            <a:avLst/>
          </a:prstGeom>
          <a:solidFill>
            <a:schemeClr val="accent5"/>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a:solidFill>
                  <a:schemeClr val="lt1"/>
                </a:solidFill>
                <a:latin typeface="Montserrat"/>
                <a:ea typeface="Montserrat"/>
                <a:cs typeface="Montserrat"/>
                <a:sym typeface="Montserrat"/>
              </a:rPr>
              <a:t>LSTM</a:t>
            </a:r>
            <a:endParaRPr>
              <a:solidFill>
                <a:schemeClr val="lt1"/>
              </a:solidFill>
              <a:latin typeface="Montserrat"/>
              <a:ea typeface="Montserrat"/>
              <a:cs typeface="Montserrat"/>
              <a:sym typeface="Montserrat"/>
            </a:endParaRPr>
          </a:p>
        </p:txBody>
      </p:sp>
      <p:cxnSp>
        <p:nvCxnSpPr>
          <p:cNvPr id="550" name="Google Shape;550;p42"/>
          <p:cNvCxnSpPr>
            <a:stCxn id="546" idx="3"/>
            <a:endCxn id="549" idx="1"/>
          </p:cNvCxnSpPr>
          <p:nvPr/>
        </p:nvCxnSpPr>
        <p:spPr>
          <a:xfrm>
            <a:off x="4654563" y="3045300"/>
            <a:ext cx="348000" cy="4800"/>
          </a:xfrm>
          <a:prstGeom prst="straightConnector1">
            <a:avLst/>
          </a:prstGeom>
          <a:noFill/>
          <a:ln cap="flat" cmpd="sng" w="9525">
            <a:solidFill>
              <a:schemeClr val="lt1"/>
            </a:solidFill>
            <a:prstDash val="solid"/>
            <a:round/>
            <a:headEnd len="med" w="med" type="none"/>
            <a:tailEnd len="med" w="med" type="triangle"/>
          </a:ln>
        </p:spPr>
      </p:cxnSp>
      <p:cxnSp>
        <p:nvCxnSpPr>
          <p:cNvPr id="551" name="Google Shape;551;p42"/>
          <p:cNvCxnSpPr>
            <a:stCxn id="549" idx="3"/>
          </p:cNvCxnSpPr>
          <p:nvPr/>
        </p:nvCxnSpPr>
        <p:spPr>
          <a:xfrm flipH="1" rot="10800000">
            <a:off x="5830175" y="3046500"/>
            <a:ext cx="394800" cy="3600"/>
          </a:xfrm>
          <a:prstGeom prst="straightConnector1">
            <a:avLst/>
          </a:prstGeom>
          <a:noFill/>
          <a:ln cap="flat" cmpd="sng" w="9525">
            <a:solidFill>
              <a:schemeClr val="lt1"/>
            </a:solidFill>
            <a:prstDash val="solid"/>
            <a:round/>
            <a:headEnd len="med" w="med" type="none"/>
            <a:tailEnd len="med" w="med" type="triangle"/>
          </a:ln>
        </p:spPr>
      </p:cxnSp>
      <p:sp>
        <p:nvSpPr>
          <p:cNvPr id="552" name="Google Shape;552;p42"/>
          <p:cNvSpPr/>
          <p:nvPr/>
        </p:nvSpPr>
        <p:spPr>
          <a:xfrm>
            <a:off x="6224975" y="2664600"/>
            <a:ext cx="1241100" cy="771000"/>
          </a:xfrm>
          <a:prstGeom prst="rect">
            <a:avLst/>
          </a:prstGeom>
          <a:solidFill>
            <a:schemeClr val="accent5"/>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ontserrat"/>
                <a:ea typeface="Montserrat"/>
                <a:cs typeface="Montserrat"/>
                <a:sym typeface="Montserrat"/>
              </a:rPr>
              <a:t>FC-Layers</a:t>
            </a:r>
            <a:endParaRPr>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a:solidFill>
                  <a:schemeClr val="lt1"/>
                </a:solidFill>
                <a:latin typeface="Montserrat"/>
                <a:ea typeface="Montserrat"/>
                <a:cs typeface="Montserrat"/>
                <a:sym typeface="Montserrat"/>
              </a:rPr>
              <a:t>&amp; Softmax</a:t>
            </a:r>
            <a:endParaRPr>
              <a:solidFill>
                <a:schemeClr val="lt1"/>
              </a:solidFill>
              <a:latin typeface="Montserrat"/>
              <a:ea typeface="Montserrat"/>
              <a:cs typeface="Montserrat"/>
              <a:sym typeface="Montserrat"/>
            </a:endParaRPr>
          </a:p>
        </p:txBody>
      </p:sp>
      <p:cxnSp>
        <p:nvCxnSpPr>
          <p:cNvPr id="553" name="Google Shape;553;p42"/>
          <p:cNvCxnSpPr/>
          <p:nvPr/>
        </p:nvCxnSpPr>
        <p:spPr>
          <a:xfrm flipH="1" rot="10800000">
            <a:off x="7466075" y="3043500"/>
            <a:ext cx="489000" cy="3600"/>
          </a:xfrm>
          <a:prstGeom prst="straightConnector1">
            <a:avLst/>
          </a:prstGeom>
          <a:noFill/>
          <a:ln cap="flat" cmpd="sng" w="9525">
            <a:solidFill>
              <a:schemeClr val="lt1"/>
            </a:solidFill>
            <a:prstDash val="solid"/>
            <a:round/>
            <a:headEnd len="med" w="med" type="none"/>
            <a:tailEnd len="med" w="med" type="triangle"/>
          </a:ln>
        </p:spPr>
      </p:cxnSp>
      <p:sp>
        <p:nvSpPr>
          <p:cNvPr id="554" name="Google Shape;554;p42"/>
          <p:cNvSpPr/>
          <p:nvPr/>
        </p:nvSpPr>
        <p:spPr>
          <a:xfrm>
            <a:off x="8295475" y="2181525"/>
            <a:ext cx="394800" cy="348000"/>
          </a:xfrm>
          <a:prstGeom prst="ellipse">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555" name="Google Shape;555;p42"/>
          <p:cNvSpPr/>
          <p:nvPr/>
        </p:nvSpPr>
        <p:spPr>
          <a:xfrm>
            <a:off x="8295475" y="2849550"/>
            <a:ext cx="394800" cy="3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6" name="Google Shape;556;p42"/>
          <p:cNvSpPr/>
          <p:nvPr/>
        </p:nvSpPr>
        <p:spPr>
          <a:xfrm>
            <a:off x="8295475" y="3517575"/>
            <a:ext cx="394800" cy="3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7" name="Google Shape;557;p42"/>
          <p:cNvSpPr txBox="1"/>
          <p:nvPr/>
        </p:nvSpPr>
        <p:spPr>
          <a:xfrm>
            <a:off x="7872225" y="1591100"/>
            <a:ext cx="921600" cy="4002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chemeClr val="dk1"/>
                </a:solidFill>
                <a:latin typeface="Montserrat"/>
                <a:ea typeface="Montserrat"/>
                <a:cs typeface="Montserrat"/>
                <a:sym typeface="Montserrat"/>
              </a:rPr>
              <a:t>Output</a:t>
            </a:r>
            <a:endParaRPr b="1">
              <a:solidFill>
                <a:schemeClr val="dk1"/>
              </a:solidFill>
            </a:endParaRPr>
          </a:p>
        </p:txBody>
      </p:sp>
      <p:sp>
        <p:nvSpPr>
          <p:cNvPr id="558" name="Google Shape;558;p42"/>
          <p:cNvSpPr txBox="1"/>
          <p:nvPr/>
        </p:nvSpPr>
        <p:spPr>
          <a:xfrm>
            <a:off x="351700" y="1591100"/>
            <a:ext cx="9216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Input</a:t>
            </a:r>
            <a:endParaRPr b="1">
              <a:solidFill>
                <a:schemeClr val="dk1"/>
              </a:solidFill>
              <a:latin typeface="Montserrat"/>
              <a:ea typeface="Montserrat"/>
              <a:cs typeface="Montserrat"/>
              <a:sym typeface="Montserrat"/>
            </a:endParaRPr>
          </a:p>
        </p:txBody>
      </p:sp>
      <p:sp>
        <p:nvSpPr>
          <p:cNvPr id="559" name="Google Shape;559;p42"/>
          <p:cNvSpPr txBox="1"/>
          <p:nvPr/>
        </p:nvSpPr>
        <p:spPr>
          <a:xfrm>
            <a:off x="1833600" y="1591100"/>
            <a:ext cx="52563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chemeClr val="lt1"/>
                </a:solidFill>
                <a:latin typeface="Montserrat"/>
                <a:ea typeface="Montserrat"/>
                <a:cs typeface="Montserrat"/>
                <a:sym typeface="Montserrat"/>
              </a:rPr>
              <a:t>Model</a:t>
            </a:r>
            <a:endParaRPr b="1">
              <a:solidFill>
                <a:schemeClr val="lt1"/>
              </a:solidFill>
              <a:latin typeface="Montserrat"/>
              <a:ea typeface="Montserrat"/>
              <a:cs typeface="Montserrat"/>
              <a:sym typeface="Montserrat"/>
            </a:endParaRPr>
          </a:p>
        </p:txBody>
      </p:sp>
      <p:cxnSp>
        <p:nvCxnSpPr>
          <p:cNvPr id="560" name="Google Shape;560;p42"/>
          <p:cNvCxnSpPr>
            <a:stCxn id="558" idx="3"/>
            <a:endCxn id="559" idx="1"/>
          </p:cNvCxnSpPr>
          <p:nvPr/>
        </p:nvCxnSpPr>
        <p:spPr>
          <a:xfrm>
            <a:off x="1273300" y="1791200"/>
            <a:ext cx="560400" cy="0"/>
          </a:xfrm>
          <a:prstGeom prst="straightConnector1">
            <a:avLst/>
          </a:prstGeom>
          <a:noFill/>
          <a:ln cap="flat" cmpd="sng" w="9525">
            <a:solidFill>
              <a:schemeClr val="lt1"/>
            </a:solidFill>
            <a:prstDash val="solid"/>
            <a:round/>
            <a:headEnd len="med" w="med" type="none"/>
            <a:tailEnd len="med" w="med" type="triangle"/>
          </a:ln>
        </p:spPr>
      </p:cxnSp>
      <p:cxnSp>
        <p:nvCxnSpPr>
          <p:cNvPr id="561" name="Google Shape;561;p42"/>
          <p:cNvCxnSpPr>
            <a:stCxn id="559" idx="3"/>
            <a:endCxn id="557" idx="1"/>
          </p:cNvCxnSpPr>
          <p:nvPr/>
        </p:nvCxnSpPr>
        <p:spPr>
          <a:xfrm>
            <a:off x="7089900" y="1791200"/>
            <a:ext cx="782400" cy="0"/>
          </a:xfrm>
          <a:prstGeom prst="straightConnector1">
            <a:avLst/>
          </a:prstGeom>
          <a:noFill/>
          <a:ln cap="flat" cmpd="sng" w="9525">
            <a:solidFill>
              <a:schemeClr val="lt1"/>
            </a:solidFill>
            <a:prstDash val="solid"/>
            <a:round/>
            <a:headEnd len="med" w="med" type="none"/>
            <a:tailEnd len="med" w="med" type="triangle"/>
          </a:ln>
        </p:spPr>
      </p:cxnSp>
      <p:sp>
        <p:nvSpPr>
          <p:cNvPr id="562" name="Google Shape;562;p42"/>
          <p:cNvSpPr/>
          <p:nvPr/>
        </p:nvSpPr>
        <p:spPr>
          <a:xfrm>
            <a:off x="7955075" y="2340150"/>
            <a:ext cx="178500" cy="1419900"/>
          </a:xfrm>
          <a:prstGeom prst="leftBrace">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563" name="Google Shape;563;p42"/>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7" name="Shape 567"/>
        <p:cNvGrpSpPr/>
        <p:nvPr/>
      </p:nvGrpSpPr>
      <p:grpSpPr>
        <a:xfrm>
          <a:off x="0" y="0"/>
          <a:ext cx="0" cy="0"/>
          <a:chOff x="0" y="0"/>
          <a:chExt cx="0" cy="0"/>
        </a:xfrm>
      </p:grpSpPr>
      <p:pic>
        <p:nvPicPr>
          <p:cNvPr id="568" name="Google Shape;568;p43"/>
          <p:cNvPicPr preferRelativeResize="0"/>
          <p:nvPr/>
        </p:nvPicPr>
        <p:blipFill rotWithShape="1">
          <a:blip r:embed="rId3">
            <a:alphaModFix/>
          </a:blip>
          <a:srcRect b="19491" l="0" r="0" t="0"/>
          <a:stretch/>
        </p:blipFill>
        <p:spPr>
          <a:xfrm>
            <a:off x="5271313" y="995150"/>
            <a:ext cx="2578712" cy="1725977"/>
          </a:xfrm>
          <a:prstGeom prst="rect">
            <a:avLst/>
          </a:prstGeom>
          <a:noFill/>
          <a:ln>
            <a:noFill/>
          </a:ln>
        </p:spPr>
      </p:pic>
      <p:sp>
        <p:nvSpPr>
          <p:cNvPr id="569" name="Google Shape;569;p43"/>
          <p:cNvSpPr/>
          <p:nvPr/>
        </p:nvSpPr>
        <p:spPr>
          <a:xfrm>
            <a:off x="465225" y="1048450"/>
            <a:ext cx="921600" cy="674400"/>
          </a:xfrm>
          <a:prstGeom prst="bevel">
            <a:avLst>
              <a:gd fmla="val 12500" name="adj"/>
            </a:avLst>
          </a:prstGeom>
          <a:solidFill>
            <a:srgbClr val="A4C2F4"/>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chemeClr val="lt1"/>
                </a:solidFill>
                <a:latin typeface="Georgia"/>
                <a:ea typeface="Georgia"/>
                <a:cs typeface="Georgia"/>
                <a:sym typeface="Georgia"/>
              </a:rPr>
              <a:t>BERT Encoder</a:t>
            </a:r>
            <a:endParaRPr sz="1100">
              <a:solidFill>
                <a:schemeClr val="lt1"/>
              </a:solidFill>
              <a:latin typeface="Georgia"/>
              <a:ea typeface="Georgia"/>
              <a:cs typeface="Georgia"/>
              <a:sym typeface="Georgia"/>
            </a:endParaRPr>
          </a:p>
        </p:txBody>
      </p:sp>
      <p:cxnSp>
        <p:nvCxnSpPr>
          <p:cNvPr id="570" name="Google Shape;570;p43"/>
          <p:cNvCxnSpPr>
            <a:stCxn id="571" idx="2"/>
            <a:endCxn id="572" idx="2"/>
          </p:cNvCxnSpPr>
          <p:nvPr/>
        </p:nvCxnSpPr>
        <p:spPr>
          <a:xfrm rot="10800000">
            <a:off x="1418775" y="2980647"/>
            <a:ext cx="0" cy="876300"/>
          </a:xfrm>
          <a:prstGeom prst="straightConnector1">
            <a:avLst/>
          </a:prstGeom>
          <a:noFill/>
          <a:ln cap="flat" cmpd="sng" w="19050">
            <a:solidFill>
              <a:schemeClr val="dk1"/>
            </a:solidFill>
            <a:prstDash val="solid"/>
            <a:round/>
            <a:headEnd len="med" w="med" type="none"/>
            <a:tailEnd len="med" w="med" type="triangle"/>
          </a:ln>
        </p:spPr>
      </p:cxnSp>
      <p:sp>
        <p:nvSpPr>
          <p:cNvPr id="571" name="Google Shape;571;p43"/>
          <p:cNvSpPr txBox="1"/>
          <p:nvPr/>
        </p:nvSpPr>
        <p:spPr>
          <a:xfrm>
            <a:off x="1127325" y="3456747"/>
            <a:ext cx="5829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Georgia"/>
                <a:ea typeface="Georgia"/>
                <a:cs typeface="Georgia"/>
                <a:sym typeface="Georgia"/>
              </a:rPr>
              <a:t>Text</a:t>
            </a:r>
            <a:endParaRPr>
              <a:solidFill>
                <a:schemeClr val="dk1"/>
              </a:solidFill>
              <a:latin typeface="Georgia"/>
              <a:ea typeface="Georgia"/>
              <a:cs typeface="Georgia"/>
              <a:sym typeface="Georgia"/>
            </a:endParaRPr>
          </a:p>
        </p:txBody>
      </p:sp>
      <p:cxnSp>
        <p:nvCxnSpPr>
          <p:cNvPr id="573" name="Google Shape;573;p43"/>
          <p:cNvCxnSpPr>
            <a:stCxn id="569" idx="0"/>
            <a:endCxn id="574" idx="1"/>
          </p:cNvCxnSpPr>
          <p:nvPr/>
        </p:nvCxnSpPr>
        <p:spPr>
          <a:xfrm>
            <a:off x="1386825" y="1385650"/>
            <a:ext cx="1585500" cy="500100"/>
          </a:xfrm>
          <a:prstGeom prst="straightConnector1">
            <a:avLst/>
          </a:prstGeom>
          <a:noFill/>
          <a:ln cap="flat" cmpd="sng" w="19050">
            <a:solidFill>
              <a:schemeClr val="dk1"/>
            </a:solidFill>
            <a:prstDash val="solid"/>
            <a:round/>
            <a:headEnd len="med" w="med" type="none"/>
            <a:tailEnd len="med" w="med" type="triangle"/>
          </a:ln>
        </p:spPr>
      </p:cxnSp>
      <p:sp>
        <p:nvSpPr>
          <p:cNvPr id="574" name="Google Shape;574;p43"/>
          <p:cNvSpPr/>
          <p:nvPr/>
        </p:nvSpPr>
        <p:spPr>
          <a:xfrm>
            <a:off x="2972300" y="1419550"/>
            <a:ext cx="1617300" cy="932634"/>
          </a:xfrm>
          <a:prstGeom prst="flowChartMultidocument">
            <a:avLst/>
          </a:prstGeom>
          <a:solidFill>
            <a:schemeClr val="lt2"/>
          </a:solidFill>
          <a:ln cap="flat" cmpd="sng" w="28575">
            <a:solidFill>
              <a:srgbClr val="85858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Georgia"/>
                <a:ea typeface="Georgia"/>
                <a:cs typeface="Georgia"/>
                <a:sym typeface="Georgia"/>
              </a:rPr>
              <a:t>Embeddings</a:t>
            </a:r>
            <a:endParaRPr sz="1300">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 sz="1300">
                <a:solidFill>
                  <a:schemeClr val="dk1"/>
                </a:solidFill>
                <a:latin typeface="Georgia"/>
                <a:ea typeface="Georgia"/>
                <a:cs typeface="Georgia"/>
                <a:sym typeface="Georgia"/>
              </a:rPr>
              <a:t>(768 dimensions)</a:t>
            </a:r>
            <a:endParaRPr sz="1300">
              <a:solidFill>
                <a:schemeClr val="dk1"/>
              </a:solidFill>
              <a:latin typeface="Georgia"/>
              <a:ea typeface="Georgia"/>
              <a:cs typeface="Georgia"/>
              <a:sym typeface="Georgia"/>
            </a:endParaRPr>
          </a:p>
        </p:txBody>
      </p:sp>
      <p:sp>
        <p:nvSpPr>
          <p:cNvPr id="575" name="Google Shape;575;p43"/>
          <p:cNvSpPr txBox="1"/>
          <p:nvPr/>
        </p:nvSpPr>
        <p:spPr>
          <a:xfrm>
            <a:off x="2675325" y="2687875"/>
            <a:ext cx="2453700" cy="6156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Georgia"/>
                <a:ea typeface="Georgia"/>
                <a:cs typeface="Georgia"/>
                <a:sym typeface="Georgia"/>
              </a:rPr>
              <a:t>Selected Features</a:t>
            </a:r>
            <a:endParaRPr>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
                <a:solidFill>
                  <a:schemeClr val="dk1"/>
                </a:solidFill>
                <a:latin typeface="Georgia"/>
                <a:ea typeface="Georgia"/>
                <a:cs typeface="Georgia"/>
                <a:sym typeface="Georgia"/>
              </a:rPr>
              <a:t>(6 dimensions)</a:t>
            </a:r>
            <a:endParaRPr>
              <a:solidFill>
                <a:schemeClr val="dk1"/>
              </a:solidFill>
              <a:latin typeface="Georgia"/>
              <a:ea typeface="Georgia"/>
              <a:cs typeface="Georgia"/>
              <a:sym typeface="Georgia"/>
            </a:endParaRPr>
          </a:p>
        </p:txBody>
      </p:sp>
      <p:cxnSp>
        <p:nvCxnSpPr>
          <p:cNvPr id="576" name="Google Shape;576;p43"/>
          <p:cNvCxnSpPr>
            <a:stCxn id="575" idx="0"/>
          </p:cNvCxnSpPr>
          <p:nvPr/>
        </p:nvCxnSpPr>
        <p:spPr>
          <a:xfrm flipH="1" rot="10800000">
            <a:off x="3902175" y="1851775"/>
            <a:ext cx="1685400" cy="836100"/>
          </a:xfrm>
          <a:prstGeom prst="straightConnector1">
            <a:avLst/>
          </a:prstGeom>
          <a:noFill/>
          <a:ln cap="flat" cmpd="sng" w="19050">
            <a:solidFill>
              <a:schemeClr val="dk1"/>
            </a:solidFill>
            <a:prstDash val="solid"/>
            <a:round/>
            <a:headEnd len="med" w="med" type="none"/>
            <a:tailEnd len="med" w="med" type="triangle"/>
          </a:ln>
        </p:spPr>
      </p:cxnSp>
      <p:cxnSp>
        <p:nvCxnSpPr>
          <p:cNvPr id="577" name="Google Shape;577;p43"/>
          <p:cNvCxnSpPr>
            <a:stCxn id="574" idx="3"/>
          </p:cNvCxnSpPr>
          <p:nvPr/>
        </p:nvCxnSpPr>
        <p:spPr>
          <a:xfrm flipH="1" rot="10800000">
            <a:off x="4589600" y="1873267"/>
            <a:ext cx="987000" cy="12600"/>
          </a:xfrm>
          <a:prstGeom prst="straightConnector1">
            <a:avLst/>
          </a:prstGeom>
          <a:noFill/>
          <a:ln cap="flat" cmpd="sng" w="19050">
            <a:solidFill>
              <a:schemeClr val="dk1"/>
            </a:solidFill>
            <a:prstDash val="solid"/>
            <a:round/>
            <a:headEnd len="med" w="med" type="none"/>
            <a:tailEnd len="med" w="med" type="triangle"/>
          </a:ln>
        </p:spPr>
      </p:cxnSp>
      <p:cxnSp>
        <p:nvCxnSpPr>
          <p:cNvPr id="578" name="Google Shape;578;p43"/>
          <p:cNvCxnSpPr>
            <a:stCxn id="568" idx="3"/>
            <a:endCxn id="579" idx="1"/>
          </p:cNvCxnSpPr>
          <p:nvPr/>
        </p:nvCxnSpPr>
        <p:spPr>
          <a:xfrm>
            <a:off x="7850025" y="1858139"/>
            <a:ext cx="681600" cy="21900"/>
          </a:xfrm>
          <a:prstGeom prst="straightConnector1">
            <a:avLst/>
          </a:prstGeom>
          <a:noFill/>
          <a:ln cap="flat" cmpd="sng" w="19050">
            <a:solidFill>
              <a:schemeClr val="dk1"/>
            </a:solidFill>
            <a:prstDash val="solid"/>
            <a:round/>
            <a:headEnd len="med" w="med" type="none"/>
            <a:tailEnd len="med" w="med" type="triangle"/>
          </a:ln>
        </p:spPr>
      </p:cxnSp>
      <p:sp>
        <p:nvSpPr>
          <p:cNvPr id="579" name="Google Shape;579;p43"/>
          <p:cNvSpPr/>
          <p:nvPr/>
        </p:nvSpPr>
        <p:spPr>
          <a:xfrm>
            <a:off x="8531750" y="1494400"/>
            <a:ext cx="1241100" cy="7710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chemeClr val="dk1"/>
                </a:solidFill>
                <a:latin typeface="Georgia"/>
                <a:ea typeface="Georgia"/>
                <a:cs typeface="Georgia"/>
                <a:sym typeface="Georgia"/>
              </a:rPr>
              <a:t>FC-Layers</a:t>
            </a:r>
            <a:endParaRPr b="1">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b="1" lang="en">
                <a:solidFill>
                  <a:schemeClr val="dk1"/>
                </a:solidFill>
                <a:latin typeface="Georgia"/>
                <a:ea typeface="Georgia"/>
                <a:cs typeface="Georgia"/>
                <a:sym typeface="Georgia"/>
              </a:rPr>
              <a:t>&amp; Softmax</a:t>
            </a:r>
            <a:endParaRPr b="1">
              <a:solidFill>
                <a:schemeClr val="dk1"/>
              </a:solidFill>
              <a:latin typeface="Georgia"/>
              <a:ea typeface="Georgia"/>
              <a:cs typeface="Georgia"/>
              <a:sym typeface="Georgia"/>
            </a:endParaRPr>
          </a:p>
        </p:txBody>
      </p:sp>
      <p:cxnSp>
        <p:nvCxnSpPr>
          <p:cNvPr id="580" name="Google Shape;580;p43"/>
          <p:cNvCxnSpPr/>
          <p:nvPr/>
        </p:nvCxnSpPr>
        <p:spPr>
          <a:xfrm flipH="1" rot="10800000">
            <a:off x="9772850" y="1873300"/>
            <a:ext cx="489000" cy="3600"/>
          </a:xfrm>
          <a:prstGeom prst="straightConnector1">
            <a:avLst/>
          </a:prstGeom>
          <a:noFill/>
          <a:ln cap="flat" cmpd="sng" w="9525">
            <a:solidFill>
              <a:schemeClr val="lt1"/>
            </a:solidFill>
            <a:prstDash val="solid"/>
            <a:round/>
            <a:headEnd len="med" w="med" type="none"/>
            <a:tailEnd len="med" w="med" type="triangle"/>
          </a:ln>
        </p:spPr>
      </p:cxnSp>
      <p:sp>
        <p:nvSpPr>
          <p:cNvPr id="581" name="Google Shape;581;p43"/>
          <p:cNvSpPr/>
          <p:nvPr/>
        </p:nvSpPr>
        <p:spPr>
          <a:xfrm>
            <a:off x="10255750" y="1016125"/>
            <a:ext cx="394800" cy="348000"/>
          </a:xfrm>
          <a:prstGeom prst="ellipse">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582" name="Google Shape;582;p43"/>
          <p:cNvSpPr/>
          <p:nvPr/>
        </p:nvSpPr>
        <p:spPr>
          <a:xfrm>
            <a:off x="10255750" y="1684150"/>
            <a:ext cx="394800" cy="3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83" name="Google Shape;583;p43"/>
          <p:cNvSpPr/>
          <p:nvPr/>
        </p:nvSpPr>
        <p:spPr>
          <a:xfrm>
            <a:off x="10255750" y="2352175"/>
            <a:ext cx="394800" cy="3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84" name="Google Shape;584;p43"/>
          <p:cNvSpPr txBox="1"/>
          <p:nvPr/>
        </p:nvSpPr>
        <p:spPr>
          <a:xfrm>
            <a:off x="8531613" y="150925"/>
            <a:ext cx="9216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chemeClr val="dk1"/>
                </a:solidFill>
                <a:latin typeface="Montserrat"/>
                <a:ea typeface="Montserrat"/>
                <a:cs typeface="Montserrat"/>
                <a:sym typeface="Montserrat"/>
              </a:rPr>
              <a:t>Output</a:t>
            </a:r>
            <a:endParaRPr b="1">
              <a:solidFill>
                <a:schemeClr val="dk1"/>
              </a:solidFill>
            </a:endParaRPr>
          </a:p>
        </p:txBody>
      </p:sp>
      <p:sp>
        <p:nvSpPr>
          <p:cNvPr id="585" name="Google Shape;585;p43"/>
          <p:cNvSpPr txBox="1"/>
          <p:nvPr/>
        </p:nvSpPr>
        <p:spPr>
          <a:xfrm>
            <a:off x="80238" y="150925"/>
            <a:ext cx="9216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Input</a:t>
            </a:r>
            <a:endParaRPr b="1">
              <a:solidFill>
                <a:schemeClr val="dk1"/>
              </a:solidFill>
              <a:latin typeface="Montserrat"/>
              <a:ea typeface="Montserrat"/>
              <a:cs typeface="Montserrat"/>
              <a:sym typeface="Montserrat"/>
            </a:endParaRPr>
          </a:p>
        </p:txBody>
      </p:sp>
      <p:sp>
        <p:nvSpPr>
          <p:cNvPr id="586" name="Google Shape;586;p43"/>
          <p:cNvSpPr txBox="1"/>
          <p:nvPr/>
        </p:nvSpPr>
        <p:spPr>
          <a:xfrm>
            <a:off x="1832838" y="150925"/>
            <a:ext cx="5256300" cy="4002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chemeClr val="dk1"/>
                </a:solidFill>
                <a:latin typeface="Montserrat"/>
                <a:ea typeface="Montserrat"/>
                <a:cs typeface="Montserrat"/>
                <a:sym typeface="Montserrat"/>
              </a:rPr>
              <a:t>Model</a:t>
            </a:r>
            <a:endParaRPr b="1">
              <a:solidFill>
                <a:schemeClr val="dk1"/>
              </a:solidFill>
              <a:latin typeface="Montserrat"/>
              <a:ea typeface="Montserrat"/>
              <a:cs typeface="Montserrat"/>
              <a:sym typeface="Montserrat"/>
            </a:endParaRPr>
          </a:p>
        </p:txBody>
      </p:sp>
      <p:cxnSp>
        <p:nvCxnSpPr>
          <p:cNvPr id="587" name="Google Shape;587;p43"/>
          <p:cNvCxnSpPr>
            <a:stCxn id="585" idx="3"/>
            <a:endCxn id="586" idx="1"/>
          </p:cNvCxnSpPr>
          <p:nvPr/>
        </p:nvCxnSpPr>
        <p:spPr>
          <a:xfrm>
            <a:off x="1001838" y="351025"/>
            <a:ext cx="831000" cy="0"/>
          </a:xfrm>
          <a:prstGeom prst="straightConnector1">
            <a:avLst/>
          </a:prstGeom>
          <a:noFill/>
          <a:ln cap="flat" cmpd="sng" w="9525">
            <a:solidFill>
              <a:schemeClr val="dk1"/>
            </a:solidFill>
            <a:prstDash val="solid"/>
            <a:round/>
            <a:headEnd len="med" w="med" type="none"/>
            <a:tailEnd len="med" w="med" type="triangle"/>
          </a:ln>
        </p:spPr>
      </p:cxnSp>
      <p:cxnSp>
        <p:nvCxnSpPr>
          <p:cNvPr id="588" name="Google Shape;588;p43"/>
          <p:cNvCxnSpPr>
            <a:stCxn id="586" idx="3"/>
            <a:endCxn id="584" idx="1"/>
          </p:cNvCxnSpPr>
          <p:nvPr/>
        </p:nvCxnSpPr>
        <p:spPr>
          <a:xfrm>
            <a:off x="7089138" y="351025"/>
            <a:ext cx="1442400" cy="0"/>
          </a:xfrm>
          <a:prstGeom prst="straightConnector1">
            <a:avLst/>
          </a:prstGeom>
          <a:noFill/>
          <a:ln cap="flat" cmpd="sng" w="9525">
            <a:solidFill>
              <a:schemeClr val="dk1"/>
            </a:solidFill>
            <a:prstDash val="solid"/>
            <a:round/>
            <a:headEnd len="med" w="med" type="none"/>
            <a:tailEnd len="med" w="med" type="triangle"/>
          </a:ln>
        </p:spPr>
      </p:cxnSp>
      <p:sp>
        <p:nvSpPr>
          <p:cNvPr id="589" name="Google Shape;589;p43"/>
          <p:cNvSpPr/>
          <p:nvPr/>
        </p:nvSpPr>
        <p:spPr>
          <a:xfrm>
            <a:off x="9915350" y="1174750"/>
            <a:ext cx="178500" cy="1419900"/>
          </a:xfrm>
          <a:prstGeom prst="leftBrace">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590" name="Google Shape;590;p43"/>
          <p:cNvPicPr preferRelativeResize="0"/>
          <p:nvPr/>
        </p:nvPicPr>
        <p:blipFill>
          <a:blip r:embed="rId4">
            <a:alphaModFix/>
          </a:blip>
          <a:stretch>
            <a:fillRect/>
          </a:stretch>
        </p:blipFill>
        <p:spPr>
          <a:xfrm>
            <a:off x="6398800" y="4761425"/>
            <a:ext cx="2453750" cy="238050"/>
          </a:xfrm>
          <a:prstGeom prst="rect">
            <a:avLst/>
          </a:prstGeom>
          <a:noFill/>
          <a:ln>
            <a:noFill/>
          </a:ln>
        </p:spPr>
      </p:pic>
      <p:pic>
        <p:nvPicPr>
          <p:cNvPr id="591" name="Google Shape;591;p43"/>
          <p:cNvPicPr preferRelativeResize="0"/>
          <p:nvPr/>
        </p:nvPicPr>
        <p:blipFill>
          <a:blip r:embed="rId5">
            <a:alphaModFix/>
          </a:blip>
          <a:stretch>
            <a:fillRect/>
          </a:stretch>
        </p:blipFill>
        <p:spPr>
          <a:xfrm>
            <a:off x="463162" y="832795"/>
            <a:ext cx="1911271" cy="1585725"/>
          </a:xfrm>
          <a:prstGeom prst="rect">
            <a:avLst/>
          </a:prstGeom>
          <a:noFill/>
          <a:ln>
            <a:noFill/>
          </a:ln>
        </p:spPr>
      </p:pic>
      <p:sp>
        <p:nvSpPr>
          <p:cNvPr id="592" name="Google Shape;592;p43"/>
          <p:cNvSpPr/>
          <p:nvPr/>
        </p:nvSpPr>
        <p:spPr>
          <a:xfrm>
            <a:off x="6094100" y="2594650"/>
            <a:ext cx="1179300" cy="2856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300">
                <a:solidFill>
                  <a:schemeClr val="dk1"/>
                </a:solidFill>
                <a:latin typeface="Georgia"/>
                <a:ea typeface="Georgia"/>
                <a:cs typeface="Georgia"/>
                <a:sym typeface="Georgia"/>
              </a:rPr>
              <a:t>L</a:t>
            </a:r>
            <a:r>
              <a:rPr b="1" lang="en" sz="1300">
                <a:solidFill>
                  <a:schemeClr val="dk1"/>
                </a:solidFill>
                <a:latin typeface="Georgia"/>
                <a:ea typeface="Georgia"/>
                <a:cs typeface="Georgia"/>
                <a:sym typeface="Georgia"/>
              </a:rPr>
              <a:t>STM</a:t>
            </a:r>
            <a:endParaRPr b="1" sz="1300">
              <a:solidFill>
                <a:schemeClr val="dk1"/>
              </a:solidFill>
              <a:latin typeface="Georgia"/>
              <a:ea typeface="Georgia"/>
              <a:cs typeface="Georgia"/>
              <a:sym typeface="Georgia"/>
            </a:endParaRPr>
          </a:p>
        </p:txBody>
      </p:sp>
      <p:sp>
        <p:nvSpPr>
          <p:cNvPr id="572" name="Google Shape;572;p43"/>
          <p:cNvSpPr/>
          <p:nvPr/>
        </p:nvSpPr>
        <p:spPr>
          <a:xfrm>
            <a:off x="957975" y="2437262"/>
            <a:ext cx="921600" cy="5433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300">
                <a:solidFill>
                  <a:schemeClr val="dk1"/>
                </a:solidFill>
                <a:latin typeface="Georgia"/>
                <a:ea typeface="Georgia"/>
                <a:cs typeface="Georgia"/>
                <a:sym typeface="Georgia"/>
              </a:rPr>
              <a:t>Bert Encoder</a:t>
            </a:r>
            <a:endParaRPr b="1" sz="1300">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96" name="Shape 596"/>
        <p:cNvGrpSpPr/>
        <p:nvPr/>
      </p:nvGrpSpPr>
      <p:grpSpPr>
        <a:xfrm>
          <a:off x="0" y="0"/>
          <a:ext cx="0" cy="0"/>
          <a:chOff x="0" y="0"/>
          <a:chExt cx="0" cy="0"/>
        </a:xfrm>
      </p:grpSpPr>
      <p:pic>
        <p:nvPicPr>
          <p:cNvPr id="597" name="Google Shape;597;p44"/>
          <p:cNvPicPr preferRelativeResize="0"/>
          <p:nvPr/>
        </p:nvPicPr>
        <p:blipFill rotWithShape="1">
          <a:blip r:embed="rId3">
            <a:alphaModFix/>
          </a:blip>
          <a:srcRect b="19491" l="0" r="0" t="0"/>
          <a:stretch/>
        </p:blipFill>
        <p:spPr>
          <a:xfrm>
            <a:off x="5293113" y="1387450"/>
            <a:ext cx="2578712" cy="1725977"/>
          </a:xfrm>
          <a:prstGeom prst="rect">
            <a:avLst/>
          </a:prstGeom>
          <a:noFill/>
          <a:ln>
            <a:noFill/>
          </a:ln>
        </p:spPr>
      </p:pic>
      <p:cxnSp>
        <p:nvCxnSpPr>
          <p:cNvPr id="598" name="Google Shape;598;p44"/>
          <p:cNvCxnSpPr>
            <a:stCxn id="599" idx="2"/>
            <a:endCxn id="600" idx="2"/>
          </p:cNvCxnSpPr>
          <p:nvPr/>
        </p:nvCxnSpPr>
        <p:spPr>
          <a:xfrm rot="10800000">
            <a:off x="1440575" y="3372947"/>
            <a:ext cx="0" cy="876300"/>
          </a:xfrm>
          <a:prstGeom prst="straightConnector1">
            <a:avLst/>
          </a:prstGeom>
          <a:noFill/>
          <a:ln cap="flat" cmpd="sng" w="19050">
            <a:solidFill>
              <a:schemeClr val="dk1"/>
            </a:solidFill>
            <a:prstDash val="solid"/>
            <a:round/>
            <a:headEnd len="med" w="med" type="none"/>
            <a:tailEnd len="med" w="med" type="triangle"/>
          </a:ln>
        </p:spPr>
      </p:cxnSp>
      <p:sp>
        <p:nvSpPr>
          <p:cNvPr id="599" name="Google Shape;599;p44"/>
          <p:cNvSpPr txBox="1"/>
          <p:nvPr/>
        </p:nvSpPr>
        <p:spPr>
          <a:xfrm>
            <a:off x="1149125" y="3849047"/>
            <a:ext cx="5829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Georgia"/>
                <a:ea typeface="Georgia"/>
                <a:cs typeface="Georgia"/>
                <a:sym typeface="Georgia"/>
              </a:rPr>
              <a:t>Text</a:t>
            </a:r>
            <a:endParaRPr>
              <a:solidFill>
                <a:schemeClr val="dk1"/>
              </a:solidFill>
              <a:latin typeface="Georgia"/>
              <a:ea typeface="Georgia"/>
              <a:cs typeface="Georgia"/>
              <a:sym typeface="Georgia"/>
            </a:endParaRPr>
          </a:p>
        </p:txBody>
      </p:sp>
      <p:cxnSp>
        <p:nvCxnSpPr>
          <p:cNvPr id="601" name="Google Shape;601;p44"/>
          <p:cNvCxnSpPr>
            <a:endCxn id="602" idx="1"/>
          </p:cNvCxnSpPr>
          <p:nvPr/>
        </p:nvCxnSpPr>
        <p:spPr>
          <a:xfrm>
            <a:off x="1408600" y="1778067"/>
            <a:ext cx="1585500" cy="500100"/>
          </a:xfrm>
          <a:prstGeom prst="straightConnector1">
            <a:avLst/>
          </a:prstGeom>
          <a:noFill/>
          <a:ln cap="flat" cmpd="sng" w="19050">
            <a:solidFill>
              <a:schemeClr val="dk1"/>
            </a:solidFill>
            <a:prstDash val="solid"/>
            <a:round/>
            <a:headEnd len="med" w="med" type="none"/>
            <a:tailEnd len="med" w="med" type="triangle"/>
          </a:ln>
        </p:spPr>
      </p:cxnSp>
      <p:sp>
        <p:nvSpPr>
          <p:cNvPr id="602" name="Google Shape;602;p44"/>
          <p:cNvSpPr/>
          <p:nvPr/>
        </p:nvSpPr>
        <p:spPr>
          <a:xfrm>
            <a:off x="2994100" y="1811850"/>
            <a:ext cx="1617300" cy="932634"/>
          </a:xfrm>
          <a:prstGeom prst="flowChartMultidocument">
            <a:avLst/>
          </a:prstGeom>
          <a:solidFill>
            <a:schemeClr val="lt2"/>
          </a:solidFill>
          <a:ln cap="flat" cmpd="sng" w="28575">
            <a:solidFill>
              <a:srgbClr val="85858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Georgia"/>
                <a:ea typeface="Georgia"/>
                <a:cs typeface="Georgia"/>
                <a:sym typeface="Georgia"/>
              </a:rPr>
              <a:t>Embeddings</a:t>
            </a:r>
            <a:endParaRPr sz="1300">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 sz="1300">
                <a:solidFill>
                  <a:schemeClr val="dk1"/>
                </a:solidFill>
                <a:latin typeface="Georgia"/>
                <a:ea typeface="Georgia"/>
                <a:cs typeface="Georgia"/>
                <a:sym typeface="Georgia"/>
              </a:rPr>
              <a:t>(768 dimensions)</a:t>
            </a:r>
            <a:endParaRPr sz="1300">
              <a:solidFill>
                <a:schemeClr val="dk1"/>
              </a:solidFill>
              <a:latin typeface="Georgia"/>
              <a:ea typeface="Georgia"/>
              <a:cs typeface="Georgia"/>
              <a:sym typeface="Georgia"/>
            </a:endParaRPr>
          </a:p>
        </p:txBody>
      </p:sp>
      <p:sp>
        <p:nvSpPr>
          <p:cNvPr id="603" name="Google Shape;603;p44"/>
          <p:cNvSpPr txBox="1"/>
          <p:nvPr/>
        </p:nvSpPr>
        <p:spPr>
          <a:xfrm>
            <a:off x="2697125" y="3080175"/>
            <a:ext cx="2453700" cy="6156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Georgia"/>
                <a:ea typeface="Georgia"/>
                <a:cs typeface="Georgia"/>
                <a:sym typeface="Georgia"/>
              </a:rPr>
              <a:t>Selected Features</a:t>
            </a:r>
            <a:endParaRPr>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
                <a:solidFill>
                  <a:schemeClr val="dk1"/>
                </a:solidFill>
                <a:latin typeface="Georgia"/>
                <a:ea typeface="Georgia"/>
                <a:cs typeface="Georgia"/>
                <a:sym typeface="Georgia"/>
              </a:rPr>
              <a:t>(6 dimensions)</a:t>
            </a:r>
            <a:endParaRPr>
              <a:solidFill>
                <a:schemeClr val="dk1"/>
              </a:solidFill>
              <a:latin typeface="Georgia"/>
              <a:ea typeface="Georgia"/>
              <a:cs typeface="Georgia"/>
              <a:sym typeface="Georgia"/>
            </a:endParaRPr>
          </a:p>
        </p:txBody>
      </p:sp>
      <p:cxnSp>
        <p:nvCxnSpPr>
          <p:cNvPr id="604" name="Google Shape;604;p44"/>
          <p:cNvCxnSpPr>
            <a:stCxn id="603" idx="0"/>
          </p:cNvCxnSpPr>
          <p:nvPr/>
        </p:nvCxnSpPr>
        <p:spPr>
          <a:xfrm flipH="1" rot="10800000">
            <a:off x="3923975" y="2244075"/>
            <a:ext cx="1685400" cy="836100"/>
          </a:xfrm>
          <a:prstGeom prst="straightConnector1">
            <a:avLst/>
          </a:prstGeom>
          <a:noFill/>
          <a:ln cap="flat" cmpd="sng" w="19050">
            <a:solidFill>
              <a:schemeClr val="dk1"/>
            </a:solidFill>
            <a:prstDash val="solid"/>
            <a:round/>
            <a:headEnd len="med" w="med" type="none"/>
            <a:tailEnd len="med" w="med" type="triangle"/>
          </a:ln>
        </p:spPr>
      </p:cxnSp>
      <p:cxnSp>
        <p:nvCxnSpPr>
          <p:cNvPr id="605" name="Google Shape;605;p44"/>
          <p:cNvCxnSpPr>
            <a:stCxn id="602" idx="3"/>
          </p:cNvCxnSpPr>
          <p:nvPr/>
        </p:nvCxnSpPr>
        <p:spPr>
          <a:xfrm flipH="1" rot="10800000">
            <a:off x="4611400" y="2265567"/>
            <a:ext cx="987000" cy="12600"/>
          </a:xfrm>
          <a:prstGeom prst="straightConnector1">
            <a:avLst/>
          </a:prstGeom>
          <a:noFill/>
          <a:ln cap="flat" cmpd="sng" w="19050">
            <a:solidFill>
              <a:schemeClr val="dk1"/>
            </a:solidFill>
            <a:prstDash val="solid"/>
            <a:round/>
            <a:headEnd len="med" w="med" type="none"/>
            <a:tailEnd len="med" w="med" type="triangle"/>
          </a:ln>
        </p:spPr>
      </p:cxnSp>
      <p:cxnSp>
        <p:nvCxnSpPr>
          <p:cNvPr id="606" name="Google Shape;606;p44"/>
          <p:cNvCxnSpPr>
            <a:stCxn id="597" idx="3"/>
            <a:endCxn id="607" idx="1"/>
          </p:cNvCxnSpPr>
          <p:nvPr/>
        </p:nvCxnSpPr>
        <p:spPr>
          <a:xfrm>
            <a:off x="7871825" y="2250439"/>
            <a:ext cx="681600" cy="21900"/>
          </a:xfrm>
          <a:prstGeom prst="straightConnector1">
            <a:avLst/>
          </a:prstGeom>
          <a:noFill/>
          <a:ln cap="flat" cmpd="sng" w="19050">
            <a:solidFill>
              <a:schemeClr val="dk1"/>
            </a:solidFill>
            <a:prstDash val="solid"/>
            <a:round/>
            <a:headEnd len="med" w="med" type="none"/>
            <a:tailEnd len="med" w="med" type="triangle"/>
          </a:ln>
        </p:spPr>
      </p:cxnSp>
      <p:sp>
        <p:nvSpPr>
          <p:cNvPr id="607" name="Google Shape;607;p44"/>
          <p:cNvSpPr/>
          <p:nvPr/>
        </p:nvSpPr>
        <p:spPr>
          <a:xfrm>
            <a:off x="8553550" y="1886700"/>
            <a:ext cx="1241100" cy="7710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chemeClr val="dk1"/>
                </a:solidFill>
                <a:latin typeface="Georgia"/>
                <a:ea typeface="Georgia"/>
                <a:cs typeface="Georgia"/>
                <a:sym typeface="Georgia"/>
              </a:rPr>
              <a:t>FC-Layers</a:t>
            </a:r>
            <a:endParaRPr b="1">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b="1" lang="en">
                <a:solidFill>
                  <a:schemeClr val="dk1"/>
                </a:solidFill>
                <a:latin typeface="Georgia"/>
                <a:ea typeface="Georgia"/>
                <a:cs typeface="Georgia"/>
                <a:sym typeface="Georgia"/>
              </a:rPr>
              <a:t>&amp; Softmax</a:t>
            </a:r>
            <a:endParaRPr b="1">
              <a:solidFill>
                <a:schemeClr val="dk1"/>
              </a:solidFill>
              <a:latin typeface="Georgia"/>
              <a:ea typeface="Georgia"/>
              <a:cs typeface="Georgia"/>
              <a:sym typeface="Georgia"/>
            </a:endParaRPr>
          </a:p>
        </p:txBody>
      </p:sp>
      <p:sp>
        <p:nvSpPr>
          <p:cNvPr id="608" name="Google Shape;608;p44"/>
          <p:cNvSpPr/>
          <p:nvPr/>
        </p:nvSpPr>
        <p:spPr>
          <a:xfrm>
            <a:off x="10277550" y="1408425"/>
            <a:ext cx="394800" cy="348000"/>
          </a:xfrm>
          <a:prstGeom prst="ellipse">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609" name="Google Shape;609;p44"/>
          <p:cNvSpPr/>
          <p:nvPr/>
        </p:nvSpPr>
        <p:spPr>
          <a:xfrm>
            <a:off x="10277550" y="2076450"/>
            <a:ext cx="394800" cy="3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0" name="Google Shape;610;p44"/>
          <p:cNvSpPr/>
          <p:nvPr/>
        </p:nvSpPr>
        <p:spPr>
          <a:xfrm>
            <a:off x="10277550" y="2744475"/>
            <a:ext cx="394800" cy="3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1" name="Google Shape;611;p44"/>
          <p:cNvSpPr txBox="1"/>
          <p:nvPr/>
        </p:nvSpPr>
        <p:spPr>
          <a:xfrm>
            <a:off x="8553413" y="543225"/>
            <a:ext cx="9216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chemeClr val="dk1"/>
                </a:solidFill>
                <a:latin typeface="Montserrat"/>
                <a:ea typeface="Montserrat"/>
                <a:cs typeface="Montserrat"/>
                <a:sym typeface="Montserrat"/>
              </a:rPr>
              <a:t>Output</a:t>
            </a:r>
            <a:endParaRPr b="1">
              <a:solidFill>
                <a:schemeClr val="dk1"/>
              </a:solidFill>
            </a:endParaRPr>
          </a:p>
        </p:txBody>
      </p:sp>
      <p:sp>
        <p:nvSpPr>
          <p:cNvPr id="612" name="Google Shape;612;p44"/>
          <p:cNvSpPr txBox="1"/>
          <p:nvPr/>
        </p:nvSpPr>
        <p:spPr>
          <a:xfrm>
            <a:off x="102038" y="543225"/>
            <a:ext cx="9216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Input</a:t>
            </a:r>
            <a:endParaRPr b="1">
              <a:solidFill>
                <a:schemeClr val="dk1"/>
              </a:solidFill>
              <a:latin typeface="Montserrat"/>
              <a:ea typeface="Montserrat"/>
              <a:cs typeface="Montserrat"/>
              <a:sym typeface="Montserrat"/>
            </a:endParaRPr>
          </a:p>
        </p:txBody>
      </p:sp>
      <p:sp>
        <p:nvSpPr>
          <p:cNvPr id="613" name="Google Shape;613;p44"/>
          <p:cNvSpPr txBox="1"/>
          <p:nvPr/>
        </p:nvSpPr>
        <p:spPr>
          <a:xfrm>
            <a:off x="1854638" y="543225"/>
            <a:ext cx="5256300" cy="4002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chemeClr val="dk1"/>
                </a:solidFill>
                <a:latin typeface="Montserrat"/>
                <a:ea typeface="Montserrat"/>
                <a:cs typeface="Montserrat"/>
                <a:sym typeface="Montserrat"/>
              </a:rPr>
              <a:t>Model</a:t>
            </a:r>
            <a:endParaRPr b="1">
              <a:solidFill>
                <a:schemeClr val="dk1"/>
              </a:solidFill>
              <a:latin typeface="Montserrat"/>
              <a:ea typeface="Montserrat"/>
              <a:cs typeface="Montserrat"/>
              <a:sym typeface="Montserrat"/>
            </a:endParaRPr>
          </a:p>
        </p:txBody>
      </p:sp>
      <p:cxnSp>
        <p:nvCxnSpPr>
          <p:cNvPr id="614" name="Google Shape;614;p44"/>
          <p:cNvCxnSpPr>
            <a:stCxn id="612" idx="3"/>
            <a:endCxn id="613" idx="1"/>
          </p:cNvCxnSpPr>
          <p:nvPr/>
        </p:nvCxnSpPr>
        <p:spPr>
          <a:xfrm>
            <a:off x="1023638" y="743325"/>
            <a:ext cx="831000" cy="0"/>
          </a:xfrm>
          <a:prstGeom prst="straightConnector1">
            <a:avLst/>
          </a:prstGeom>
          <a:noFill/>
          <a:ln cap="flat" cmpd="sng" w="9525">
            <a:solidFill>
              <a:schemeClr val="dk1"/>
            </a:solidFill>
            <a:prstDash val="solid"/>
            <a:round/>
            <a:headEnd len="med" w="med" type="none"/>
            <a:tailEnd len="med" w="med" type="triangle"/>
          </a:ln>
        </p:spPr>
      </p:cxnSp>
      <p:cxnSp>
        <p:nvCxnSpPr>
          <p:cNvPr id="615" name="Google Shape;615;p44"/>
          <p:cNvCxnSpPr>
            <a:stCxn id="613" idx="3"/>
            <a:endCxn id="611" idx="1"/>
          </p:cNvCxnSpPr>
          <p:nvPr/>
        </p:nvCxnSpPr>
        <p:spPr>
          <a:xfrm>
            <a:off x="7110938" y="743325"/>
            <a:ext cx="1442400" cy="0"/>
          </a:xfrm>
          <a:prstGeom prst="straightConnector1">
            <a:avLst/>
          </a:prstGeom>
          <a:noFill/>
          <a:ln cap="flat" cmpd="sng" w="9525">
            <a:solidFill>
              <a:schemeClr val="dk1"/>
            </a:solidFill>
            <a:prstDash val="solid"/>
            <a:round/>
            <a:headEnd len="med" w="med" type="none"/>
            <a:tailEnd len="med" w="med" type="triangle"/>
          </a:ln>
        </p:spPr>
      </p:cxnSp>
      <p:sp>
        <p:nvSpPr>
          <p:cNvPr id="616" name="Google Shape;616;p44"/>
          <p:cNvSpPr/>
          <p:nvPr/>
        </p:nvSpPr>
        <p:spPr>
          <a:xfrm>
            <a:off x="9937150" y="1567050"/>
            <a:ext cx="178500" cy="1419900"/>
          </a:xfrm>
          <a:prstGeom prst="leftBrace">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617" name="Google Shape;617;p44"/>
          <p:cNvPicPr preferRelativeResize="0"/>
          <p:nvPr/>
        </p:nvPicPr>
        <p:blipFill>
          <a:blip r:embed="rId4">
            <a:alphaModFix/>
          </a:blip>
          <a:stretch>
            <a:fillRect/>
          </a:stretch>
        </p:blipFill>
        <p:spPr>
          <a:xfrm>
            <a:off x="484962" y="1225095"/>
            <a:ext cx="1911271" cy="1585725"/>
          </a:xfrm>
          <a:prstGeom prst="rect">
            <a:avLst/>
          </a:prstGeom>
          <a:noFill/>
          <a:ln>
            <a:noFill/>
          </a:ln>
        </p:spPr>
      </p:pic>
      <p:sp>
        <p:nvSpPr>
          <p:cNvPr id="618" name="Google Shape;618;p44"/>
          <p:cNvSpPr/>
          <p:nvPr/>
        </p:nvSpPr>
        <p:spPr>
          <a:xfrm>
            <a:off x="6115900" y="2986950"/>
            <a:ext cx="1179300" cy="2856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300">
                <a:solidFill>
                  <a:schemeClr val="dk1"/>
                </a:solidFill>
                <a:latin typeface="Georgia"/>
                <a:ea typeface="Georgia"/>
                <a:cs typeface="Georgia"/>
                <a:sym typeface="Georgia"/>
              </a:rPr>
              <a:t>LSTM</a:t>
            </a:r>
            <a:endParaRPr b="1" sz="1300">
              <a:solidFill>
                <a:schemeClr val="dk1"/>
              </a:solidFill>
              <a:latin typeface="Georgia"/>
              <a:ea typeface="Georgia"/>
              <a:cs typeface="Georgia"/>
              <a:sym typeface="Georgia"/>
            </a:endParaRPr>
          </a:p>
        </p:txBody>
      </p:sp>
      <p:sp>
        <p:nvSpPr>
          <p:cNvPr id="600" name="Google Shape;600;p44"/>
          <p:cNvSpPr/>
          <p:nvPr/>
        </p:nvSpPr>
        <p:spPr>
          <a:xfrm>
            <a:off x="979775" y="2829562"/>
            <a:ext cx="921600" cy="543300"/>
          </a:xfrm>
          <a:prstGeom prst="rect">
            <a:avLst/>
          </a:prstGeom>
          <a:solidFill>
            <a:srgbClr val="C9DAF8"/>
          </a:solid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300">
                <a:solidFill>
                  <a:schemeClr val="dk1"/>
                </a:solidFill>
                <a:latin typeface="Georgia"/>
                <a:ea typeface="Georgia"/>
                <a:cs typeface="Georgia"/>
                <a:sym typeface="Georgia"/>
              </a:rPr>
              <a:t>Bert Encoder</a:t>
            </a:r>
            <a:endParaRPr b="1" sz="13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5"/>
          <p:cNvSpPr txBox="1"/>
          <p:nvPr>
            <p:ph idx="4294967295" type="subTitle"/>
          </p:nvPr>
        </p:nvSpPr>
        <p:spPr>
          <a:xfrm>
            <a:off x="1761450" y="2124300"/>
            <a:ext cx="5621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RESULTS</a:t>
            </a:r>
            <a:endParaRPr/>
          </a:p>
        </p:txBody>
      </p:sp>
      <p:pic>
        <p:nvPicPr>
          <p:cNvPr id="624" name="Google Shape;624;p45"/>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32" name="Google Shape;332;p28"/>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HUMOR IN MANDARIN?</a:t>
            </a:r>
            <a:endParaRPr/>
          </a:p>
        </p:txBody>
      </p:sp>
      <p:sp>
        <p:nvSpPr>
          <p:cNvPr id="333" name="Google Shape;333;p28"/>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 </a:t>
            </a:r>
            <a:r>
              <a:rPr lang="en"/>
              <a:t>we</a:t>
            </a:r>
            <a:r>
              <a:rPr lang="en"/>
              <a:t> were solving?</a:t>
            </a:r>
            <a:endParaRPr sz="1200">
              <a:solidFill>
                <a:srgbClr val="111111"/>
              </a:solidFill>
              <a:highlight>
                <a:srgbClr val="FDFDFD"/>
              </a:highlight>
              <a:latin typeface="Roboto"/>
              <a:ea typeface="Roboto"/>
              <a:cs typeface="Roboto"/>
              <a:sym typeface="Roboto"/>
            </a:endParaRPr>
          </a:p>
          <a:p>
            <a:pPr indent="0" lvl="0" marL="0" rtl="0" algn="l">
              <a:spcBef>
                <a:spcPts val="0"/>
              </a:spcBef>
              <a:spcAft>
                <a:spcPts val="0"/>
              </a:spcAft>
              <a:buNone/>
            </a:pPr>
            <a:r>
              <a:t/>
            </a:r>
            <a:endParaRPr/>
          </a:p>
        </p:txBody>
      </p:sp>
      <p:sp>
        <p:nvSpPr>
          <p:cNvPr id="334" name="Google Shape;334;p28"/>
          <p:cNvSpPr txBox="1"/>
          <p:nvPr>
            <p:ph idx="3" type="title"/>
          </p:nvPr>
        </p:nvSpPr>
        <p:spPr>
          <a:xfrm>
            <a:off x="718284" y="140586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335" name="Google Shape;335;p28"/>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DESCRIPTION</a:t>
            </a:r>
            <a:endParaRPr/>
          </a:p>
        </p:txBody>
      </p:sp>
      <p:sp>
        <p:nvSpPr>
          <p:cNvPr id="336" name="Google Shape;336;p28"/>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our task?</a:t>
            </a:r>
            <a:endParaRPr/>
          </a:p>
        </p:txBody>
      </p:sp>
      <p:sp>
        <p:nvSpPr>
          <p:cNvPr id="337" name="Google Shape;337;p28"/>
          <p:cNvSpPr txBox="1"/>
          <p:nvPr>
            <p:ph idx="6" type="title"/>
          </p:nvPr>
        </p:nvSpPr>
        <p:spPr>
          <a:xfrm>
            <a:off x="718284" y="25267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338" name="Google Shape;338;p28"/>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PAST WORK</a:t>
            </a:r>
            <a:endParaRPr/>
          </a:p>
        </p:txBody>
      </p:sp>
      <p:sp>
        <p:nvSpPr>
          <p:cNvPr id="339" name="Google Shape;339;p28"/>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have people tried to solve this problem before?</a:t>
            </a:r>
            <a:endParaRPr/>
          </a:p>
        </p:txBody>
      </p:sp>
      <p:sp>
        <p:nvSpPr>
          <p:cNvPr id="340" name="Google Shape;340;p28"/>
          <p:cNvSpPr txBox="1"/>
          <p:nvPr>
            <p:ph idx="9" type="title"/>
          </p:nvPr>
        </p:nvSpPr>
        <p:spPr>
          <a:xfrm>
            <a:off x="718284" y="36477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sp>
        <p:nvSpPr>
          <p:cNvPr id="341" name="Google Shape;341;p28"/>
          <p:cNvSpPr txBox="1"/>
          <p:nvPr>
            <p:ph idx="13" type="subTitle"/>
          </p:nvPr>
        </p:nvSpPr>
        <p:spPr>
          <a:xfrm>
            <a:off x="5261925" y="1470500"/>
            <a:ext cx="30657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&amp; IMPLEMENTATION</a:t>
            </a:r>
            <a:endParaRPr/>
          </a:p>
        </p:txBody>
      </p:sp>
      <p:sp>
        <p:nvSpPr>
          <p:cNvPr id="342" name="Google Shape;342;p28"/>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methodology for attempting to solve the problem</a:t>
            </a:r>
            <a:endParaRPr/>
          </a:p>
        </p:txBody>
      </p:sp>
      <p:sp>
        <p:nvSpPr>
          <p:cNvPr id="343" name="Google Shape;343;p28"/>
          <p:cNvSpPr txBox="1"/>
          <p:nvPr>
            <p:ph idx="15" type="title"/>
          </p:nvPr>
        </p:nvSpPr>
        <p:spPr>
          <a:xfrm>
            <a:off x="4406409" y="140586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sp>
        <p:nvSpPr>
          <p:cNvPr id="344" name="Google Shape;344;p28"/>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45" name="Google Shape;345;p28"/>
          <p:cNvSpPr txBox="1"/>
          <p:nvPr>
            <p:ph idx="17" type="subTitle"/>
          </p:nvPr>
        </p:nvSpPr>
        <p:spPr>
          <a:xfrm>
            <a:off x="5212700" y="2759400"/>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main experimental results</a:t>
            </a:r>
            <a:endParaRPr/>
          </a:p>
        </p:txBody>
      </p:sp>
      <p:sp>
        <p:nvSpPr>
          <p:cNvPr id="346" name="Google Shape;346;p28"/>
          <p:cNvSpPr txBox="1"/>
          <p:nvPr>
            <p:ph idx="18" type="title"/>
          </p:nvPr>
        </p:nvSpPr>
        <p:spPr>
          <a:xfrm>
            <a:off x="4406409" y="25267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5.</a:t>
            </a:r>
            <a:endParaRPr/>
          </a:p>
        </p:txBody>
      </p:sp>
      <p:sp>
        <p:nvSpPr>
          <p:cNvPr id="347" name="Google Shape;347;p28"/>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8" name="Google Shape;348;p28"/>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did we learn?</a:t>
            </a:r>
            <a:endParaRPr/>
          </a:p>
        </p:txBody>
      </p:sp>
      <p:sp>
        <p:nvSpPr>
          <p:cNvPr id="349" name="Google Shape;349;p28"/>
          <p:cNvSpPr txBox="1"/>
          <p:nvPr>
            <p:ph idx="21" type="title"/>
          </p:nvPr>
        </p:nvSpPr>
        <p:spPr>
          <a:xfrm>
            <a:off x="4406409" y="36477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a:t>
            </a:r>
            <a:endParaRPr/>
          </a:p>
        </p:txBody>
      </p:sp>
      <p:pic>
        <p:nvPicPr>
          <p:cNvPr id="350" name="Google Shape;350;p28"/>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6"/>
          <p:cNvSpPr txBox="1"/>
          <p:nvPr>
            <p:ph idx="4294967295" type="subTitle"/>
          </p:nvPr>
        </p:nvSpPr>
        <p:spPr>
          <a:xfrm>
            <a:off x="6064775" y="961750"/>
            <a:ext cx="2512500" cy="3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5"/>
                </a:solidFill>
                <a:latin typeface="Abel"/>
                <a:ea typeface="Abel"/>
                <a:cs typeface="Abel"/>
                <a:sym typeface="Abel"/>
              </a:rPr>
              <a:t>Hyperparameters</a:t>
            </a:r>
            <a:endParaRPr sz="2800">
              <a:solidFill>
                <a:schemeClr val="accent5"/>
              </a:solidFill>
              <a:latin typeface="Abel"/>
              <a:ea typeface="Abel"/>
              <a:cs typeface="Abel"/>
              <a:sym typeface="Abel"/>
            </a:endParaRPr>
          </a:p>
        </p:txBody>
      </p:sp>
      <p:sp>
        <p:nvSpPr>
          <p:cNvPr id="630" name="Google Shape;630;p46"/>
          <p:cNvSpPr txBox="1"/>
          <p:nvPr>
            <p:ph idx="4294967295" type="subTitle"/>
          </p:nvPr>
        </p:nvSpPr>
        <p:spPr>
          <a:xfrm>
            <a:off x="6064775" y="1510350"/>
            <a:ext cx="3642300" cy="2122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a:latin typeface="Arial"/>
                <a:ea typeface="Arial"/>
                <a:cs typeface="Arial"/>
                <a:sym typeface="Arial"/>
              </a:rPr>
              <a:t>Learning rate: 1e-6</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Batch Size: 2</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Loss: Cross Entropy</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Weight Decay: 1e-4</a:t>
            </a:r>
            <a:endParaRPr>
              <a:latin typeface="Arial"/>
              <a:ea typeface="Arial"/>
              <a:cs typeface="Arial"/>
              <a:sym typeface="Arial"/>
            </a:endParaRPr>
          </a:p>
        </p:txBody>
      </p:sp>
      <p:sp>
        <p:nvSpPr>
          <p:cNvPr id="631" name="Google Shape;631;p46"/>
          <p:cNvSpPr txBox="1"/>
          <p:nvPr>
            <p:ph idx="4294967295" type="subTitle"/>
          </p:nvPr>
        </p:nvSpPr>
        <p:spPr>
          <a:xfrm>
            <a:off x="152400" y="237000"/>
            <a:ext cx="3296700" cy="10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t>Result compare</a:t>
            </a:r>
            <a:endParaRPr b="1" sz="2600"/>
          </a:p>
          <a:p>
            <a:pPr indent="0" lvl="0" marL="0" rtl="0" algn="l">
              <a:spcBef>
                <a:spcPts val="0"/>
              </a:spcBef>
              <a:spcAft>
                <a:spcPts val="0"/>
              </a:spcAft>
              <a:buNone/>
            </a:pPr>
            <a:r>
              <a:rPr b="1" lang="en" sz="1300"/>
              <a:t>Baseline: </a:t>
            </a:r>
            <a:endParaRPr b="1" sz="1300"/>
          </a:p>
          <a:p>
            <a:pPr indent="0" lvl="0" marL="0" rtl="0" algn="l">
              <a:spcBef>
                <a:spcPts val="0"/>
              </a:spcBef>
              <a:spcAft>
                <a:spcPts val="0"/>
              </a:spcAft>
              <a:buNone/>
            </a:pPr>
            <a:r>
              <a:rPr b="1" lang="en" sz="1300"/>
              <a:t>Task 1: Open Source Chinese LSTM</a:t>
            </a:r>
            <a:endParaRPr b="1" sz="1300"/>
          </a:p>
          <a:p>
            <a:pPr indent="0" lvl="0" marL="0" rtl="0" algn="l">
              <a:spcBef>
                <a:spcPts val="0"/>
              </a:spcBef>
              <a:spcAft>
                <a:spcPts val="0"/>
              </a:spcAft>
              <a:buNone/>
            </a:pPr>
            <a:r>
              <a:rPr b="1" lang="en" sz="1300"/>
              <a:t>Task 2: Median </a:t>
            </a:r>
            <a:r>
              <a:rPr b="1" lang="en" sz="1300"/>
              <a:t>score</a:t>
            </a:r>
            <a:r>
              <a:rPr b="1" lang="en" sz="1300"/>
              <a:t> in competition</a:t>
            </a:r>
            <a:endParaRPr b="1" sz="1300"/>
          </a:p>
          <a:p>
            <a:pPr indent="0" lvl="0" marL="0" rtl="0" algn="l">
              <a:spcBef>
                <a:spcPts val="0"/>
              </a:spcBef>
              <a:spcAft>
                <a:spcPts val="0"/>
              </a:spcAft>
              <a:buNone/>
            </a:pPr>
            <a:r>
              <a:t/>
            </a:r>
            <a:endParaRPr b="1" sz="1300"/>
          </a:p>
        </p:txBody>
      </p:sp>
      <p:pic>
        <p:nvPicPr>
          <p:cNvPr id="632" name="Google Shape;632;p46"/>
          <p:cNvPicPr preferRelativeResize="0"/>
          <p:nvPr/>
        </p:nvPicPr>
        <p:blipFill>
          <a:blip r:embed="rId3">
            <a:alphaModFix/>
          </a:blip>
          <a:stretch>
            <a:fillRect/>
          </a:stretch>
        </p:blipFill>
        <p:spPr>
          <a:xfrm>
            <a:off x="6398800" y="4761425"/>
            <a:ext cx="2453750" cy="238050"/>
          </a:xfrm>
          <a:prstGeom prst="rect">
            <a:avLst/>
          </a:prstGeom>
          <a:noFill/>
          <a:ln>
            <a:noFill/>
          </a:ln>
        </p:spPr>
      </p:pic>
      <p:pic>
        <p:nvPicPr>
          <p:cNvPr id="633" name="Google Shape;633;p46" title="Chart"/>
          <p:cNvPicPr preferRelativeResize="0"/>
          <p:nvPr/>
        </p:nvPicPr>
        <p:blipFill>
          <a:blip r:embed="rId4">
            <a:alphaModFix/>
          </a:blip>
          <a:stretch>
            <a:fillRect/>
          </a:stretch>
        </p:blipFill>
        <p:spPr>
          <a:xfrm>
            <a:off x="241800" y="1321150"/>
            <a:ext cx="5605551" cy="3466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7"/>
          <p:cNvSpPr txBox="1"/>
          <p:nvPr>
            <p:ph idx="4294967295" type="subTitle"/>
          </p:nvPr>
        </p:nvSpPr>
        <p:spPr>
          <a:xfrm>
            <a:off x="1761450" y="2124300"/>
            <a:ext cx="5621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CONCLUSION</a:t>
            </a:r>
            <a:endParaRPr/>
          </a:p>
        </p:txBody>
      </p:sp>
      <p:pic>
        <p:nvPicPr>
          <p:cNvPr id="639" name="Google Shape;639;p47"/>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8"/>
          <p:cNvSpPr txBox="1"/>
          <p:nvPr>
            <p:ph idx="1" type="subTitle"/>
          </p:nvPr>
        </p:nvSpPr>
        <p:spPr>
          <a:xfrm>
            <a:off x="795400" y="1363850"/>
            <a:ext cx="6514200" cy="290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not trivial to apply NLP methods from one language and apply them to another</a:t>
            </a:r>
            <a:endParaRPr sz="1700"/>
          </a:p>
          <a:p>
            <a:pPr indent="0" lvl="0" marL="914400" rtl="0" algn="l">
              <a:spcBef>
                <a:spcPts val="1000"/>
              </a:spcBef>
              <a:spcAft>
                <a:spcPts val="0"/>
              </a:spcAft>
              <a:buNone/>
            </a:pPr>
            <a:r>
              <a:t/>
            </a:r>
            <a:endParaRPr sz="1700"/>
          </a:p>
          <a:p>
            <a:pPr indent="-336550" lvl="0" marL="457200" rtl="0" algn="l">
              <a:spcBef>
                <a:spcPts val="1000"/>
              </a:spcBef>
              <a:spcAft>
                <a:spcPts val="0"/>
              </a:spcAft>
              <a:buSzPts val="1700"/>
              <a:buChar char="●"/>
            </a:pPr>
            <a:r>
              <a:rPr lang="en" sz="1700"/>
              <a:t>Due to the ambiguous nature of humor, it is difficult for both humans and machines to quantify</a:t>
            </a:r>
            <a:endParaRPr sz="1700"/>
          </a:p>
          <a:p>
            <a:pPr indent="0" lvl="0" marL="0" rtl="0" algn="l">
              <a:spcBef>
                <a:spcPts val="1000"/>
              </a:spcBef>
              <a:spcAft>
                <a:spcPts val="0"/>
              </a:spcAft>
              <a:buNone/>
            </a:pPr>
            <a:r>
              <a:t/>
            </a:r>
            <a:endParaRPr sz="1700"/>
          </a:p>
          <a:p>
            <a:pPr indent="-336550" lvl="0" marL="457200" rtl="0" algn="l">
              <a:spcBef>
                <a:spcPts val="1000"/>
              </a:spcBef>
              <a:spcAft>
                <a:spcPts val="0"/>
              </a:spcAft>
              <a:buSzPts val="1700"/>
              <a:buChar char="●"/>
            </a:pPr>
            <a:r>
              <a:rPr lang="en" sz="1700"/>
              <a:t>Open source datasets and models are key to improving NLP models as a community</a:t>
            </a:r>
            <a:endParaRPr sz="1700"/>
          </a:p>
          <a:p>
            <a:pPr indent="0" lvl="0" marL="1371600" rtl="0" algn="l">
              <a:spcBef>
                <a:spcPts val="1000"/>
              </a:spcBef>
              <a:spcAft>
                <a:spcPts val="1000"/>
              </a:spcAft>
              <a:buNone/>
            </a:pPr>
            <a:r>
              <a:t/>
            </a:r>
            <a:endParaRPr sz="1700"/>
          </a:p>
        </p:txBody>
      </p:sp>
      <p:sp>
        <p:nvSpPr>
          <p:cNvPr id="645" name="Google Shape;645;p48"/>
          <p:cNvSpPr txBox="1"/>
          <p:nvPr>
            <p:ph type="title"/>
          </p:nvPr>
        </p:nvSpPr>
        <p:spPr>
          <a:xfrm>
            <a:off x="-273675" y="4658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we learned</a:t>
            </a:r>
            <a:endParaRPr/>
          </a:p>
        </p:txBody>
      </p:sp>
      <p:sp>
        <p:nvSpPr>
          <p:cNvPr id="646" name="Google Shape;646;p48"/>
          <p:cNvSpPr txBox="1"/>
          <p:nvPr/>
        </p:nvSpPr>
        <p:spPr>
          <a:xfrm>
            <a:off x="5086475" y="373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647" name="Google Shape;647;p48"/>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grpSp>
        <p:nvGrpSpPr>
          <p:cNvPr id="652" name="Google Shape;652;p49"/>
          <p:cNvGrpSpPr/>
          <p:nvPr/>
        </p:nvGrpSpPr>
        <p:grpSpPr>
          <a:xfrm>
            <a:off x="-115218" y="1242114"/>
            <a:ext cx="4821690" cy="2659280"/>
            <a:chOff x="1248486" y="738825"/>
            <a:chExt cx="6646939" cy="3665950"/>
          </a:xfrm>
        </p:grpSpPr>
        <p:sp>
          <p:nvSpPr>
            <p:cNvPr id="653" name="Google Shape;653;p49"/>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5" name="Google Shape;655;p49"/>
          <p:cNvPicPr preferRelativeResize="0"/>
          <p:nvPr/>
        </p:nvPicPr>
        <p:blipFill rotWithShape="1">
          <a:blip r:embed="rId3">
            <a:alphaModFix/>
          </a:blip>
          <a:srcRect b="0" l="1644" r="1644" t="0"/>
          <a:stretch/>
        </p:blipFill>
        <p:spPr>
          <a:xfrm>
            <a:off x="4706475" y="1242113"/>
            <a:ext cx="4572000" cy="2659276"/>
          </a:xfrm>
          <a:prstGeom prst="rect">
            <a:avLst/>
          </a:prstGeom>
          <a:noFill/>
          <a:ln>
            <a:noFill/>
          </a:ln>
        </p:spPr>
      </p:pic>
      <p:sp>
        <p:nvSpPr>
          <p:cNvPr id="656" name="Google Shape;656;p49"/>
          <p:cNvSpPr txBox="1"/>
          <p:nvPr>
            <p:ph idx="1" type="subTitle"/>
          </p:nvPr>
        </p:nvSpPr>
        <p:spPr>
          <a:xfrm>
            <a:off x="0" y="2348875"/>
            <a:ext cx="4764300" cy="1171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a:t>Better ways to encode custom features </a:t>
            </a:r>
            <a:endParaRPr/>
          </a:p>
          <a:p>
            <a:pPr indent="-361950" lvl="0" marL="457200" rtl="0" algn="l">
              <a:spcBef>
                <a:spcPts val="0"/>
              </a:spcBef>
              <a:spcAft>
                <a:spcPts val="0"/>
              </a:spcAft>
              <a:buSzPts val="2100"/>
              <a:buAutoNum type="arabicPeriod"/>
            </a:pPr>
            <a:r>
              <a:rPr lang="en"/>
              <a:t>Loss function improvement</a:t>
            </a:r>
            <a:endParaRPr/>
          </a:p>
          <a:p>
            <a:pPr indent="-361950" lvl="0" marL="457200" rtl="0" algn="l">
              <a:spcBef>
                <a:spcPts val="0"/>
              </a:spcBef>
              <a:spcAft>
                <a:spcPts val="0"/>
              </a:spcAft>
              <a:buSzPts val="2100"/>
              <a:buAutoNum type="arabicPeriod"/>
            </a:pPr>
            <a:r>
              <a:rPr lang="en"/>
              <a:t>Larger Corpus</a:t>
            </a:r>
            <a:endParaRPr/>
          </a:p>
          <a:p>
            <a:pPr indent="-361950" lvl="0" marL="457200" rtl="0" algn="l">
              <a:spcBef>
                <a:spcPts val="0"/>
              </a:spcBef>
              <a:spcAft>
                <a:spcPts val="0"/>
              </a:spcAft>
              <a:buSzPts val="2100"/>
              <a:buAutoNum type="arabicPeriod"/>
            </a:pPr>
            <a:r>
              <a:rPr lang="en"/>
              <a:t>Better ways to evaluate sense of humor</a:t>
            </a:r>
            <a:endParaRPr/>
          </a:p>
          <a:p>
            <a:pPr indent="0" lvl="0" marL="457200" rtl="0" algn="l">
              <a:spcBef>
                <a:spcPts val="0"/>
              </a:spcBef>
              <a:spcAft>
                <a:spcPts val="0"/>
              </a:spcAft>
              <a:buNone/>
            </a:pPr>
            <a:r>
              <a:t/>
            </a:r>
            <a:endParaRPr/>
          </a:p>
        </p:txBody>
      </p:sp>
      <p:sp>
        <p:nvSpPr>
          <p:cNvPr id="657" name="Google Shape;657;p49"/>
          <p:cNvSpPr txBox="1"/>
          <p:nvPr>
            <p:ph type="title"/>
          </p:nvPr>
        </p:nvSpPr>
        <p:spPr>
          <a:xfrm>
            <a:off x="330325" y="1595575"/>
            <a:ext cx="3930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C</a:t>
            </a:r>
            <a:r>
              <a:rPr lang="en"/>
              <a:t>HALLENGES</a:t>
            </a:r>
            <a:endParaRPr/>
          </a:p>
        </p:txBody>
      </p:sp>
      <p:sp>
        <p:nvSpPr>
          <p:cNvPr id="658" name="Google Shape;658;p49"/>
          <p:cNvSpPr txBox="1"/>
          <p:nvPr>
            <p:ph idx="1" type="subTitle"/>
          </p:nvPr>
        </p:nvSpPr>
        <p:spPr>
          <a:xfrm>
            <a:off x="2532850" y="2026975"/>
            <a:ext cx="1846800" cy="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 Can we do better?</a:t>
            </a:r>
            <a:endParaRPr sz="1000"/>
          </a:p>
        </p:txBody>
      </p:sp>
      <p:pic>
        <p:nvPicPr>
          <p:cNvPr id="659" name="Google Shape;659;p49"/>
          <p:cNvPicPr preferRelativeResize="0"/>
          <p:nvPr/>
        </p:nvPicPr>
        <p:blipFill>
          <a:blip r:embed="rId4">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0"/>
          <p:cNvSpPr txBox="1"/>
          <p:nvPr>
            <p:ph idx="1" type="body"/>
          </p:nvPr>
        </p:nvSpPr>
        <p:spPr>
          <a:xfrm>
            <a:off x="728725" y="1221400"/>
            <a:ext cx="7923900" cy="3752400"/>
          </a:xfrm>
          <a:prstGeom prst="rect">
            <a:avLst/>
          </a:prstGeom>
        </p:spPr>
        <p:txBody>
          <a:bodyPr anchorCtr="0" anchor="ctr" bIns="91425" lIns="91425" spcFirstLastPara="1" rIns="91425" wrap="square" tIns="91425">
            <a:noAutofit/>
          </a:bodyPr>
          <a:lstStyle/>
          <a:p>
            <a:pPr indent="-457200" lvl="0" marL="457200" rtl="0" algn="l">
              <a:lnSpc>
                <a:spcPct val="200000"/>
              </a:lnSpc>
              <a:spcBef>
                <a:spcPts val="0"/>
              </a:spcBef>
              <a:spcAft>
                <a:spcPts val="0"/>
              </a:spcAft>
              <a:buClr>
                <a:schemeClr val="dk1"/>
              </a:buClr>
              <a:buSzPts val="1100"/>
              <a:buFont typeface="Arial"/>
              <a:buNone/>
            </a:pPr>
            <a:r>
              <a:rPr lang="en" sz="1200">
                <a:solidFill>
                  <a:schemeClr val="lt1"/>
                </a:solidFill>
                <a:latin typeface="Abel"/>
                <a:ea typeface="Abel"/>
                <a:cs typeface="Abel"/>
                <a:sym typeface="Abel"/>
              </a:rPr>
              <a:t>[1] DUTIR-Emotion-Group. 2019. Dutir-emotion-group/CCL2019-chinese-humor-computation: CCL2019，"小牛杯"中文幽默计算任务的数据集及baseline. (October 2019). Retrieved April 1, 2022 from https://github.com/DUTIR-Emotion-Group/CCL2019-Chinese-Humor-Computation </a:t>
            </a:r>
            <a:endParaRPr sz="1200">
              <a:solidFill>
                <a:schemeClr val="lt1"/>
              </a:solidFill>
              <a:latin typeface="Abel"/>
              <a:ea typeface="Abel"/>
              <a:cs typeface="Abel"/>
              <a:sym typeface="Abel"/>
            </a:endParaRPr>
          </a:p>
          <a:p>
            <a:pPr indent="-457200" lvl="0" marL="457200" rtl="0" algn="l">
              <a:lnSpc>
                <a:spcPct val="200000"/>
              </a:lnSpc>
              <a:spcBef>
                <a:spcPts val="0"/>
              </a:spcBef>
              <a:spcAft>
                <a:spcPts val="0"/>
              </a:spcAft>
              <a:buClr>
                <a:schemeClr val="dk1"/>
              </a:buClr>
              <a:buSzPts val="1100"/>
              <a:buFont typeface="Arial"/>
              <a:buNone/>
            </a:pPr>
            <a:r>
              <a:rPr lang="en" sz="1200">
                <a:solidFill>
                  <a:schemeClr val="lt1"/>
                </a:solidFill>
                <a:latin typeface="Abel"/>
                <a:ea typeface="Abel"/>
                <a:cs typeface="Abel"/>
                <a:sym typeface="Abel"/>
              </a:rPr>
              <a:t>[2] Huanyong Liu. 2018. Chinese Humor Sentiment. (December 2018). Retrieved February 14, 2022 from https://gitcode.net/mirrors/liuhuanyong/ChineseHumorSentiment?utm_source=csdn_github_accelerator</a:t>
            </a:r>
            <a:endParaRPr sz="1200">
              <a:solidFill>
                <a:schemeClr val="lt1"/>
              </a:solidFill>
              <a:latin typeface="Abel"/>
              <a:ea typeface="Abel"/>
              <a:cs typeface="Abel"/>
              <a:sym typeface="Abel"/>
            </a:endParaRPr>
          </a:p>
          <a:p>
            <a:pPr indent="-457200" lvl="0" marL="457200" rtl="0" algn="l">
              <a:lnSpc>
                <a:spcPct val="200000"/>
              </a:lnSpc>
              <a:spcBef>
                <a:spcPts val="0"/>
              </a:spcBef>
              <a:spcAft>
                <a:spcPts val="0"/>
              </a:spcAft>
              <a:buClr>
                <a:schemeClr val="dk1"/>
              </a:buClr>
              <a:buSzPts val="1100"/>
              <a:buFont typeface="Arial"/>
              <a:buNone/>
            </a:pPr>
            <a:r>
              <a:rPr lang="en" sz="1200">
                <a:solidFill>
                  <a:schemeClr val="lt1"/>
                </a:solidFill>
                <a:latin typeface="Abel"/>
                <a:ea typeface="Abel"/>
                <a:cs typeface="Abel"/>
                <a:sym typeface="Abel"/>
              </a:rPr>
              <a:t>[3]Moradnejad. 2021. Moradnejad/colbert-using-bert-sentence-embedding-for-humor-detection: Novel model and dataset for the task of humor detection. (April 2021). Retrieved April 1, 2022 from https://github.com/Moradnejad/ColBERT-Using-BERT-Sentence-Embedding-for-Humor-Detection </a:t>
            </a:r>
            <a:endParaRPr sz="1200">
              <a:solidFill>
                <a:schemeClr val="lt1"/>
              </a:solidFill>
              <a:latin typeface="Abel"/>
              <a:ea typeface="Abel"/>
              <a:cs typeface="Abel"/>
              <a:sym typeface="Abel"/>
            </a:endParaRPr>
          </a:p>
          <a:p>
            <a:pPr indent="-457200" lvl="0" marL="457200" rtl="0" algn="l">
              <a:lnSpc>
                <a:spcPct val="200000"/>
              </a:lnSpc>
              <a:spcBef>
                <a:spcPts val="0"/>
              </a:spcBef>
              <a:spcAft>
                <a:spcPts val="0"/>
              </a:spcAft>
              <a:buClr>
                <a:schemeClr val="dk1"/>
              </a:buClr>
              <a:buSzPts val="1100"/>
              <a:buFont typeface="Arial"/>
              <a:buNone/>
            </a:pPr>
            <a:r>
              <a:t/>
            </a:r>
            <a:endParaRPr sz="1100">
              <a:solidFill>
                <a:schemeClr val="lt1"/>
              </a:solidFill>
              <a:latin typeface="Arial"/>
              <a:ea typeface="Arial"/>
              <a:cs typeface="Arial"/>
              <a:sym typeface="Arial"/>
            </a:endParaRPr>
          </a:p>
          <a:p>
            <a:pPr indent="-457200" lvl="0" marL="457200" rtl="0" algn="l">
              <a:lnSpc>
                <a:spcPct val="200000"/>
              </a:lnSpc>
              <a:spcBef>
                <a:spcPts val="0"/>
              </a:spcBef>
              <a:spcAft>
                <a:spcPts val="0"/>
              </a:spcAft>
              <a:buClr>
                <a:schemeClr val="dk1"/>
              </a:buClr>
              <a:buSzPts val="1100"/>
              <a:buFont typeface="Arial"/>
              <a:buNone/>
            </a:pPr>
            <a:r>
              <a:t/>
            </a:r>
            <a:endParaRPr sz="1100">
              <a:solidFill>
                <a:schemeClr val="lt1"/>
              </a:solidFill>
            </a:endParaRPr>
          </a:p>
        </p:txBody>
      </p:sp>
      <p:sp>
        <p:nvSpPr>
          <p:cNvPr id="665" name="Google Shape;665;p5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a:t>
            </a:r>
            <a:endParaRPr/>
          </a:p>
        </p:txBody>
      </p:sp>
      <p:pic>
        <p:nvPicPr>
          <p:cNvPr id="666" name="Google Shape;666;p50"/>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1"/>
          <p:cNvSpPr txBox="1"/>
          <p:nvPr>
            <p:ph type="title"/>
          </p:nvPr>
        </p:nvSpPr>
        <p:spPr>
          <a:xfrm>
            <a:off x="2861200" y="2137950"/>
            <a:ext cx="3648000" cy="107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72" name="Google Shape;672;p51"/>
          <p:cNvSpPr/>
          <p:nvPr/>
        </p:nvSpPr>
        <p:spPr>
          <a:xfrm>
            <a:off x="2709700" y="3410125"/>
            <a:ext cx="3686100" cy="933900"/>
          </a:xfrm>
          <a:prstGeom prst="rect">
            <a:avLst/>
          </a:prstGeom>
          <a:solidFill>
            <a:srgbClr val="292C35"/>
          </a:solidFill>
          <a:ln cap="flat" cmpd="sng" w="9525">
            <a:solidFill>
              <a:srgbClr val="292C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3" name="Google Shape;673;p51"/>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idx="4294967295" type="subTitle"/>
          </p:nvPr>
        </p:nvSpPr>
        <p:spPr>
          <a:xfrm>
            <a:off x="1761450" y="1902900"/>
            <a:ext cx="5621100" cy="13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WHY HUMOR IN MANDARIN?</a:t>
            </a:r>
            <a:endParaRPr/>
          </a:p>
        </p:txBody>
      </p:sp>
      <p:pic>
        <p:nvPicPr>
          <p:cNvPr id="356" name="Google Shape;356;p29"/>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1996925" y="520700"/>
            <a:ext cx="51501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IMPORTANCE</a:t>
            </a:r>
            <a:endParaRPr/>
          </a:p>
        </p:txBody>
      </p:sp>
      <p:sp>
        <p:nvSpPr>
          <p:cNvPr id="362" name="Google Shape;362;p30"/>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Provide better user experience on </a:t>
            </a:r>
            <a:r>
              <a:rPr lang="en"/>
              <a:t>Virtual</a:t>
            </a:r>
            <a:r>
              <a:rPr lang="en"/>
              <a:t> Assistants and Chatbots, such as Siri, Amazon Alexa, etc.</a:t>
            </a:r>
            <a:endParaRPr>
              <a:solidFill>
                <a:schemeClr val="accent3"/>
              </a:solidFill>
            </a:endParaRPr>
          </a:p>
        </p:txBody>
      </p:sp>
      <p:sp>
        <p:nvSpPr>
          <p:cNvPr id="363" name="Google Shape;363;p30"/>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Wide application</a:t>
            </a:r>
            <a:endParaRPr/>
          </a:p>
        </p:txBody>
      </p:sp>
      <p:sp>
        <p:nvSpPr>
          <p:cNvPr id="364" name="Google Shape;364;p30"/>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Utility</a:t>
            </a:r>
            <a:endParaRPr/>
          </a:p>
        </p:txBody>
      </p:sp>
      <p:sp>
        <p:nvSpPr>
          <p:cNvPr id="365" name="Google Shape;365;p30"/>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natural language requires understanding humor</a:t>
            </a:r>
            <a:endParaRPr/>
          </a:p>
        </p:txBody>
      </p:sp>
      <p:sp>
        <p:nvSpPr>
          <p:cNvPr id="366" name="Google Shape;366;p30"/>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Equity</a:t>
            </a:r>
            <a:endParaRPr/>
          </a:p>
        </p:txBody>
      </p:sp>
      <p:sp>
        <p:nvSpPr>
          <p:cNvPr id="367" name="Google Shape;367;p30"/>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Bring developments from NLP research in English to other languages</a:t>
            </a:r>
            <a:endParaRPr/>
          </a:p>
        </p:txBody>
      </p:sp>
      <p:grpSp>
        <p:nvGrpSpPr>
          <p:cNvPr id="368" name="Google Shape;368;p30"/>
          <p:cNvGrpSpPr/>
          <p:nvPr/>
        </p:nvGrpSpPr>
        <p:grpSpPr>
          <a:xfrm>
            <a:off x="4399598" y="2011961"/>
            <a:ext cx="344841" cy="393435"/>
            <a:chOff x="6707084" y="3387403"/>
            <a:chExt cx="261145" cy="308504"/>
          </a:xfrm>
        </p:grpSpPr>
        <p:sp>
          <p:nvSpPr>
            <p:cNvPr id="369" name="Google Shape;369;p30"/>
            <p:cNvSpPr/>
            <p:nvPr/>
          </p:nvSpPr>
          <p:spPr>
            <a:xfrm>
              <a:off x="6726053" y="3542403"/>
              <a:ext cx="68238" cy="153504"/>
            </a:xfrm>
            <a:custGeom>
              <a:rect b="b" l="l" r="r" t="t"/>
              <a:pathLst>
                <a:path extrusionOk="0" h="4823" w="2144">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6803362" y="3542403"/>
              <a:ext cx="68238" cy="153504"/>
            </a:xfrm>
            <a:custGeom>
              <a:rect b="b" l="l" r="r" t="t"/>
              <a:pathLst>
                <a:path extrusionOk="0" h="4823" w="2144">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6880289" y="3542403"/>
              <a:ext cx="68620" cy="153504"/>
            </a:xfrm>
            <a:custGeom>
              <a:rect b="b" l="l" r="r" t="t"/>
              <a:pathLst>
                <a:path extrusionOk="0" h="4823" w="2156">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6707084" y="3387403"/>
              <a:ext cx="261145" cy="183072"/>
            </a:xfrm>
            <a:custGeom>
              <a:rect b="b" l="l" r="r" t="t"/>
              <a:pathLst>
                <a:path extrusionOk="0" h="5752" w="8205">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0"/>
          <p:cNvGrpSpPr/>
          <p:nvPr/>
        </p:nvGrpSpPr>
        <p:grpSpPr>
          <a:xfrm>
            <a:off x="1845377" y="2033261"/>
            <a:ext cx="345615" cy="350835"/>
            <a:chOff x="4874902" y="3808799"/>
            <a:chExt cx="345615" cy="350835"/>
          </a:xfrm>
        </p:grpSpPr>
        <p:sp>
          <p:nvSpPr>
            <p:cNvPr id="374" name="Google Shape;374;p30"/>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0"/>
          <p:cNvGrpSpPr/>
          <p:nvPr/>
        </p:nvGrpSpPr>
        <p:grpSpPr>
          <a:xfrm>
            <a:off x="6953056" y="2033454"/>
            <a:ext cx="369294" cy="350444"/>
            <a:chOff x="1293706" y="1966416"/>
            <a:chExt cx="369294" cy="350444"/>
          </a:xfrm>
        </p:grpSpPr>
        <p:sp>
          <p:nvSpPr>
            <p:cNvPr id="392" name="Google Shape;392;p30"/>
            <p:cNvSpPr/>
            <p:nvPr/>
          </p:nvSpPr>
          <p:spPr>
            <a:xfrm>
              <a:off x="1509067" y="1966416"/>
              <a:ext cx="153933" cy="162994"/>
            </a:xfrm>
            <a:custGeom>
              <a:rect b="b" l="l" r="r" t="t"/>
              <a:pathLst>
                <a:path extrusionOk="0" h="5145" w="4859">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1574328" y="2021096"/>
              <a:ext cx="28702" cy="54363"/>
            </a:xfrm>
            <a:custGeom>
              <a:rect b="b" l="l" r="r" t="t"/>
              <a:pathLst>
                <a:path extrusionOk="0" h="1716" w="906">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1578098" y="2004147"/>
              <a:ext cx="15872" cy="16252"/>
            </a:xfrm>
            <a:custGeom>
              <a:rect b="b" l="l" r="r" t="t"/>
              <a:pathLst>
                <a:path extrusionOk="0" h="513" w="501">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1293706" y="1999997"/>
              <a:ext cx="274982" cy="316863"/>
            </a:xfrm>
            <a:custGeom>
              <a:rect b="b" l="l" r="r" t="t"/>
              <a:pathLst>
                <a:path extrusionOk="0" h="10002" w="868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1426826" y="2243648"/>
              <a:ext cx="10233" cy="11341"/>
            </a:xfrm>
            <a:custGeom>
              <a:rect b="b" l="l" r="r" t="t"/>
              <a:pathLst>
                <a:path extrusionOk="0" h="358" w="323">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1426826" y="2262149"/>
              <a:ext cx="10233" cy="11341"/>
            </a:xfrm>
            <a:custGeom>
              <a:rect b="b" l="l" r="r" t="t"/>
              <a:pathLst>
                <a:path extrusionOk="0" h="358" w="323">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1471336" y="2261389"/>
              <a:ext cx="63804" cy="30571"/>
            </a:xfrm>
            <a:custGeom>
              <a:rect b="b" l="l" r="r" t="t"/>
              <a:pathLst>
                <a:path extrusionOk="0" h="965" w="2014">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1420807" y="2092788"/>
              <a:ext cx="22271" cy="36971"/>
            </a:xfrm>
            <a:custGeom>
              <a:rect b="b" l="l" r="r" t="t"/>
              <a:pathLst>
                <a:path extrusionOk="0" h="1167" w="703">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30"/>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2278525" y="702224"/>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HUMOR IN </a:t>
            </a:r>
            <a:r>
              <a:rPr lang="en"/>
              <a:t>MANDARIN</a:t>
            </a:r>
            <a:r>
              <a:rPr lang="en"/>
              <a:t>?</a:t>
            </a:r>
            <a:endParaRPr/>
          </a:p>
        </p:txBody>
      </p:sp>
      <p:sp>
        <p:nvSpPr>
          <p:cNvPr id="406" name="Google Shape;406;p31"/>
          <p:cNvSpPr txBox="1"/>
          <p:nvPr>
            <p:ph idx="1" type="body"/>
          </p:nvPr>
        </p:nvSpPr>
        <p:spPr>
          <a:xfrm>
            <a:off x="519950" y="3270025"/>
            <a:ext cx="3891000" cy="11661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Goal: We analyze previous humor detection models and build new models to achieve better performance on Mandarin humor detection.</a:t>
            </a:r>
            <a:endParaRPr sz="1300"/>
          </a:p>
        </p:txBody>
      </p:sp>
      <p:sp>
        <p:nvSpPr>
          <p:cNvPr id="407" name="Google Shape;407;p31"/>
          <p:cNvSpPr txBox="1"/>
          <p:nvPr>
            <p:ph idx="1" type="body"/>
          </p:nvPr>
        </p:nvSpPr>
        <p:spPr>
          <a:xfrm>
            <a:off x="123650" y="1690875"/>
            <a:ext cx="4683600" cy="1166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English model performs better at classifying humorous text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Fewer high-performing published Mandarin models </a:t>
            </a:r>
            <a:endParaRPr sz="1800"/>
          </a:p>
        </p:txBody>
      </p:sp>
      <p:grpSp>
        <p:nvGrpSpPr>
          <p:cNvPr id="408" name="Google Shape;408;p31"/>
          <p:cNvGrpSpPr/>
          <p:nvPr/>
        </p:nvGrpSpPr>
        <p:grpSpPr>
          <a:xfrm>
            <a:off x="2425835" y="666304"/>
            <a:ext cx="509584" cy="503243"/>
            <a:chOff x="2497275" y="2744159"/>
            <a:chExt cx="370930" cy="370549"/>
          </a:xfrm>
        </p:grpSpPr>
        <p:sp>
          <p:nvSpPr>
            <p:cNvPr id="409" name="Google Shape;409;p31"/>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5" name="Google Shape;415;p31"/>
          <p:cNvPicPr preferRelativeResize="0"/>
          <p:nvPr/>
        </p:nvPicPr>
        <p:blipFill>
          <a:blip r:embed="rId3">
            <a:alphaModFix/>
          </a:blip>
          <a:stretch>
            <a:fillRect/>
          </a:stretch>
        </p:blipFill>
        <p:spPr>
          <a:xfrm>
            <a:off x="6398800" y="4761425"/>
            <a:ext cx="2453750" cy="238050"/>
          </a:xfrm>
          <a:prstGeom prst="rect">
            <a:avLst/>
          </a:prstGeom>
          <a:noFill/>
          <a:ln>
            <a:noFill/>
          </a:ln>
        </p:spPr>
      </p:pic>
      <p:pic>
        <p:nvPicPr>
          <p:cNvPr id="416" name="Google Shape;416;p31" title="Points scored"/>
          <p:cNvPicPr preferRelativeResize="0"/>
          <p:nvPr/>
        </p:nvPicPr>
        <p:blipFill>
          <a:blip r:embed="rId4">
            <a:alphaModFix/>
          </a:blip>
          <a:stretch>
            <a:fillRect/>
          </a:stretch>
        </p:blipFill>
        <p:spPr>
          <a:xfrm>
            <a:off x="4709800" y="1498709"/>
            <a:ext cx="4282599" cy="26480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2"/>
          <p:cNvSpPr txBox="1"/>
          <p:nvPr>
            <p:ph idx="4294967295" type="subTitle"/>
          </p:nvPr>
        </p:nvSpPr>
        <p:spPr>
          <a:xfrm>
            <a:off x="1761450" y="2124300"/>
            <a:ext cx="5621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TASK DESCRIPTION</a:t>
            </a:r>
            <a:endParaRPr/>
          </a:p>
        </p:txBody>
      </p:sp>
      <p:pic>
        <p:nvPicPr>
          <p:cNvPr id="422" name="Google Shape;422;p32"/>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3"/>
          <p:cNvSpPr txBox="1"/>
          <p:nvPr>
            <p:ph idx="1" type="body"/>
          </p:nvPr>
        </p:nvSpPr>
        <p:spPr>
          <a:xfrm>
            <a:off x="455000" y="1073775"/>
            <a:ext cx="4368600" cy="355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Task 1: </a:t>
            </a:r>
            <a:endParaRPr b="1" sz="2000"/>
          </a:p>
          <a:p>
            <a:pPr indent="0" lvl="0" marL="0" rtl="0" algn="l">
              <a:spcBef>
                <a:spcPts val="0"/>
              </a:spcBef>
              <a:spcAft>
                <a:spcPts val="0"/>
              </a:spcAft>
              <a:buNone/>
            </a:pPr>
            <a:r>
              <a:rPr lang="en" sz="2000"/>
              <a:t>Binary</a:t>
            </a:r>
            <a:r>
              <a:rPr lang="en" sz="2000"/>
              <a:t> task: Given a Mandarin text, tell </a:t>
            </a:r>
            <a:r>
              <a:rPr lang="en" sz="2000"/>
              <a:t>whether</a:t>
            </a:r>
            <a:r>
              <a:rPr lang="en" sz="2000"/>
              <a:t> it is humorous or not.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2000"/>
              <a:t>Task 2:</a:t>
            </a:r>
            <a:endParaRPr b="1" sz="2000"/>
          </a:p>
          <a:p>
            <a:pPr indent="0" lvl="0" marL="0" rtl="0" algn="l">
              <a:spcBef>
                <a:spcPts val="0"/>
              </a:spcBef>
              <a:spcAft>
                <a:spcPts val="0"/>
              </a:spcAft>
              <a:buNone/>
            </a:pPr>
            <a:r>
              <a:rPr lang="en" sz="2000"/>
              <a:t>Ternary</a:t>
            </a:r>
            <a:r>
              <a:rPr lang="en" sz="2000"/>
              <a:t> task: Given a Mandarin joke, detect if it is weakly funny, somewhat funny, or very funny.</a:t>
            </a:r>
            <a:endParaRPr sz="2000"/>
          </a:p>
        </p:txBody>
      </p:sp>
      <p:sp>
        <p:nvSpPr>
          <p:cNvPr id="428" name="Google Shape;428;p3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Description</a:t>
            </a:r>
            <a:endParaRPr/>
          </a:p>
        </p:txBody>
      </p:sp>
      <p:pic>
        <p:nvPicPr>
          <p:cNvPr id="429" name="Google Shape;429;p33"/>
          <p:cNvPicPr preferRelativeResize="0"/>
          <p:nvPr/>
        </p:nvPicPr>
        <p:blipFill rotWithShape="1">
          <a:blip r:embed="rId3">
            <a:alphaModFix/>
          </a:blip>
          <a:srcRect b="0" l="0" r="0" t="0"/>
          <a:stretch/>
        </p:blipFill>
        <p:spPr>
          <a:xfrm>
            <a:off x="6496900" y="1073775"/>
            <a:ext cx="1302550" cy="1302550"/>
          </a:xfrm>
          <a:prstGeom prst="rect">
            <a:avLst/>
          </a:prstGeom>
          <a:noFill/>
          <a:ln>
            <a:noFill/>
          </a:ln>
        </p:spPr>
      </p:pic>
      <p:pic>
        <p:nvPicPr>
          <p:cNvPr id="430" name="Google Shape;430;p33" title="Points scored"/>
          <p:cNvPicPr preferRelativeResize="0"/>
          <p:nvPr/>
        </p:nvPicPr>
        <p:blipFill>
          <a:blip r:embed="rId4">
            <a:alphaModFix/>
          </a:blip>
          <a:stretch>
            <a:fillRect/>
          </a:stretch>
        </p:blipFill>
        <p:spPr>
          <a:xfrm>
            <a:off x="4966825" y="2486800"/>
            <a:ext cx="4177176" cy="2582882"/>
          </a:xfrm>
          <a:prstGeom prst="rect">
            <a:avLst/>
          </a:prstGeom>
          <a:noFill/>
          <a:ln>
            <a:noFill/>
          </a:ln>
        </p:spPr>
      </p:pic>
      <p:sp>
        <p:nvSpPr>
          <p:cNvPr id="431" name="Google Shape;431;p33"/>
          <p:cNvSpPr txBox="1"/>
          <p:nvPr/>
        </p:nvSpPr>
        <p:spPr>
          <a:xfrm>
            <a:off x="7078050" y="3793925"/>
            <a:ext cx="553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a:ea typeface="Montserrat"/>
                <a:cs typeface="Montserrat"/>
                <a:sym typeface="Montserrat"/>
              </a:rPr>
              <a:t>😬</a:t>
            </a:r>
            <a:endParaRPr sz="2700">
              <a:latin typeface="Montserrat"/>
              <a:ea typeface="Montserrat"/>
              <a:cs typeface="Montserrat"/>
              <a:sym typeface="Montserrat"/>
            </a:endParaRPr>
          </a:p>
        </p:txBody>
      </p:sp>
      <p:sp>
        <p:nvSpPr>
          <p:cNvPr id="432" name="Google Shape;432;p33"/>
          <p:cNvSpPr txBox="1"/>
          <p:nvPr/>
        </p:nvSpPr>
        <p:spPr>
          <a:xfrm>
            <a:off x="8089125" y="2869725"/>
            <a:ext cx="553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a:ea typeface="Montserrat"/>
                <a:cs typeface="Montserrat"/>
                <a:sym typeface="Montserrat"/>
              </a:rPr>
              <a:t>😹</a:t>
            </a:r>
            <a:endParaRPr sz="2700">
              <a:latin typeface="Montserrat"/>
              <a:ea typeface="Montserrat"/>
              <a:cs typeface="Montserrat"/>
              <a:sym typeface="Montserrat"/>
            </a:endParaRPr>
          </a:p>
        </p:txBody>
      </p:sp>
      <p:sp>
        <p:nvSpPr>
          <p:cNvPr id="433" name="Google Shape;433;p33"/>
          <p:cNvSpPr txBox="1"/>
          <p:nvPr/>
        </p:nvSpPr>
        <p:spPr>
          <a:xfrm>
            <a:off x="6102475" y="4329250"/>
            <a:ext cx="55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a:t>
            </a:r>
            <a:endParaRPr sz="2900"/>
          </a:p>
        </p:txBody>
      </p:sp>
      <p:pic>
        <p:nvPicPr>
          <p:cNvPr id="434" name="Google Shape;434;p33"/>
          <p:cNvPicPr preferRelativeResize="0"/>
          <p:nvPr/>
        </p:nvPicPr>
        <p:blipFill>
          <a:blip r:embed="rId5">
            <a:alphaModFix/>
          </a:blip>
          <a:stretch>
            <a:fillRect/>
          </a:stretch>
        </p:blipFill>
        <p:spPr>
          <a:xfrm>
            <a:off x="53375" y="4831625"/>
            <a:ext cx="2453750" cy="23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idx="1" type="body"/>
          </p:nvPr>
        </p:nvSpPr>
        <p:spPr>
          <a:xfrm>
            <a:off x="263375" y="803550"/>
            <a:ext cx="8808300" cy="22050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D966"/>
                </a:solidFill>
              </a:rPr>
              <a:t>Each data contains three part:</a:t>
            </a:r>
            <a:endParaRPr b="1" sz="1700">
              <a:solidFill>
                <a:srgbClr val="FFD966"/>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Data_id</a:t>
            </a:r>
            <a:r>
              <a:rPr lang="en"/>
              <a:t>: the id of the text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Text</a:t>
            </a:r>
            <a:r>
              <a:rPr lang="en"/>
              <a:t>: the text for model to learn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Label</a:t>
            </a:r>
            <a:r>
              <a:rPr lang="en"/>
              <a:t>:</a:t>
            </a:r>
            <a:r>
              <a:rPr lang="en"/>
              <a:t> is it a funny joke or not or how funny it is?</a:t>
            </a:r>
            <a:endParaRPr/>
          </a:p>
          <a:p>
            <a:pPr indent="-304800" lvl="0" marL="457200" rtl="0" algn="l">
              <a:spcBef>
                <a:spcPts val="0"/>
              </a:spcBef>
              <a:spcAft>
                <a:spcPts val="0"/>
              </a:spcAft>
              <a:buClr>
                <a:schemeClr val="lt2"/>
              </a:buClr>
              <a:buSzPts val="1200"/>
              <a:buChar char="-"/>
            </a:pPr>
            <a:r>
              <a:rPr lang="en">
                <a:solidFill>
                  <a:schemeClr val="lt2"/>
                </a:solidFill>
              </a:rPr>
              <a:t>T</a:t>
            </a:r>
            <a:r>
              <a:rPr lang="en">
                <a:solidFill>
                  <a:schemeClr val="lt2"/>
                </a:solidFill>
              </a:rPr>
              <a:t>ask 1: 0, 1 </a:t>
            </a:r>
            <a:endParaRPr>
              <a:solidFill>
                <a:schemeClr val="lt2"/>
              </a:solidFill>
            </a:endParaRPr>
          </a:p>
          <a:p>
            <a:pPr indent="-304800" lvl="0" marL="457200" rtl="0" algn="l">
              <a:spcBef>
                <a:spcPts val="0"/>
              </a:spcBef>
              <a:spcAft>
                <a:spcPts val="0"/>
              </a:spcAft>
              <a:buClr>
                <a:schemeClr val="lt2"/>
              </a:buClr>
              <a:buSzPts val="1200"/>
              <a:buChar char="-"/>
            </a:pPr>
            <a:r>
              <a:rPr lang="en">
                <a:solidFill>
                  <a:schemeClr val="lt2"/>
                </a:solidFill>
              </a:rPr>
              <a:t>T</a:t>
            </a:r>
            <a:r>
              <a:rPr lang="en">
                <a:solidFill>
                  <a:schemeClr val="lt2"/>
                </a:solidFill>
              </a:rPr>
              <a:t>ask 2</a:t>
            </a:r>
            <a:r>
              <a:rPr lang="en">
                <a:solidFill>
                  <a:schemeClr val="lt2"/>
                </a:solidFill>
              </a:rPr>
              <a:t>:</a:t>
            </a:r>
            <a:r>
              <a:rPr lang="en">
                <a:solidFill>
                  <a:schemeClr val="lt2"/>
                </a:solidFill>
              </a:rPr>
              <a:t> 0, 1, 2</a:t>
            </a:r>
            <a:endParaRPr>
              <a:solidFill>
                <a:schemeClr val="lt2"/>
              </a:solidFill>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
        <p:nvSpPr>
          <p:cNvPr id="440" name="Google Shape;440;p34"/>
          <p:cNvSpPr txBox="1"/>
          <p:nvPr>
            <p:ph type="title"/>
          </p:nvPr>
        </p:nvSpPr>
        <p:spPr>
          <a:xfrm>
            <a:off x="1996950" y="2883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graphicFrame>
        <p:nvGraphicFramePr>
          <p:cNvPr id="441" name="Google Shape;441;p34"/>
          <p:cNvGraphicFramePr/>
          <p:nvPr/>
        </p:nvGraphicFramePr>
        <p:xfrm>
          <a:off x="4851025" y="1078345"/>
          <a:ext cx="3000000" cy="3000000"/>
        </p:xfrm>
        <a:graphic>
          <a:graphicData uri="http://schemas.openxmlformats.org/drawingml/2006/table">
            <a:tbl>
              <a:tblPr>
                <a:noFill/>
                <a:tableStyleId>{6E457C2A-9F4E-41FE-A3A1-BA878545A1E7}</a:tableStyleId>
              </a:tblPr>
              <a:tblGrid>
                <a:gridCol w="860375"/>
                <a:gridCol w="2248950"/>
                <a:gridCol w="999350"/>
              </a:tblGrid>
              <a:tr h="356200">
                <a:tc>
                  <a:txBody>
                    <a:bodyPr/>
                    <a:lstStyle/>
                    <a:p>
                      <a:pPr indent="0" lvl="0" marL="0" rtl="0" algn="l">
                        <a:spcBef>
                          <a:spcPts val="0"/>
                        </a:spcBef>
                        <a:spcAft>
                          <a:spcPts val="0"/>
                        </a:spcAft>
                        <a:buNone/>
                      </a:pPr>
                      <a:r>
                        <a:rPr lang="en">
                          <a:solidFill>
                            <a:srgbClr val="111111"/>
                          </a:solidFill>
                        </a:rPr>
                        <a:t>Data_id</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111111"/>
                          </a:solidFill>
                        </a:rPr>
                        <a:t>Text</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111111"/>
                          </a:solidFill>
                        </a:rPr>
                        <a:t>Label</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r>
              <a:tr h="638575">
                <a:tc>
                  <a:txBody>
                    <a:bodyPr/>
                    <a:lstStyle/>
                    <a:p>
                      <a:pPr indent="0" lvl="0" marL="0" rtl="0" algn="l">
                        <a:spcBef>
                          <a:spcPts val="0"/>
                        </a:spcBef>
                        <a:spcAft>
                          <a:spcPts val="0"/>
                        </a:spcAft>
                        <a:buNone/>
                      </a:pPr>
                      <a:r>
                        <a:rPr lang="en">
                          <a:solidFill>
                            <a:srgbClr val="111111"/>
                          </a:solidFill>
                        </a:rPr>
                        <a:t>1</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000">
                          <a:solidFill>
                            <a:srgbClr val="111111"/>
                          </a:solidFill>
                        </a:rPr>
                        <a:t>长寿秘诀:保持呼吸，不要断气</a:t>
                      </a:r>
                      <a:r>
                        <a:rPr lang="en">
                          <a:solidFill>
                            <a:srgbClr val="111111"/>
                          </a:solidFill>
                        </a:rPr>
                        <a:t>。</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111111"/>
                          </a:solidFill>
                        </a:rPr>
                        <a:t>1</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r>
              <a:tr h="693025">
                <a:tc>
                  <a:txBody>
                    <a:bodyPr/>
                    <a:lstStyle/>
                    <a:p>
                      <a:pPr indent="0" lvl="0" marL="0" rtl="0" algn="l">
                        <a:spcBef>
                          <a:spcPts val="0"/>
                        </a:spcBef>
                        <a:spcAft>
                          <a:spcPts val="0"/>
                        </a:spcAft>
                        <a:buNone/>
                      </a:pPr>
                      <a:r>
                        <a:rPr lang="en" sz="1000">
                          <a:solidFill>
                            <a:srgbClr val="111111"/>
                          </a:solidFill>
                        </a:rPr>
                        <a:t>2</a:t>
                      </a:r>
                      <a:endParaRPr sz="1000">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000">
                          <a:solidFill>
                            <a:srgbClr val="111111"/>
                          </a:solidFill>
                        </a:rPr>
                        <a:t>计算机科学是一门非常重要的学科。</a:t>
                      </a:r>
                      <a:endParaRPr sz="1000">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111111"/>
                          </a:solidFill>
                        </a:rPr>
                        <a:t>0</a:t>
                      </a:r>
                      <a:endParaRPr>
                        <a:solidFill>
                          <a:srgbClr val="111111"/>
                        </a:solidFill>
                      </a:endParaRPr>
                    </a:p>
                  </a:txBody>
                  <a:tcPr marT="91425" marB="91425" marR="91425" marL="91425">
                    <a:lnL cap="flat" cmpd="sng" w="38100">
                      <a:solidFill>
                        <a:srgbClr val="7F6000"/>
                      </a:solidFill>
                      <a:prstDash val="solid"/>
                      <a:round/>
                      <a:headEnd len="sm" w="sm" type="none"/>
                      <a:tailEnd len="sm" w="sm" type="none"/>
                    </a:lnL>
                    <a:lnR cap="flat" cmpd="sng" w="38100">
                      <a:solidFill>
                        <a:srgbClr val="7F6000"/>
                      </a:solidFill>
                      <a:prstDash val="solid"/>
                      <a:round/>
                      <a:headEnd len="sm" w="sm" type="none"/>
                      <a:tailEnd len="sm" w="sm" type="none"/>
                    </a:lnR>
                    <a:lnT cap="flat" cmpd="sng" w="38100">
                      <a:solidFill>
                        <a:srgbClr val="7F6000"/>
                      </a:solidFill>
                      <a:prstDash val="solid"/>
                      <a:round/>
                      <a:headEnd len="sm" w="sm" type="none"/>
                      <a:tailEnd len="sm" w="sm" type="none"/>
                    </a:lnT>
                    <a:lnB cap="flat" cmpd="sng" w="38100">
                      <a:solidFill>
                        <a:srgbClr val="7F6000"/>
                      </a:solidFill>
                      <a:prstDash val="solid"/>
                      <a:round/>
                      <a:headEnd len="sm" w="sm" type="none"/>
                      <a:tailEnd len="sm" w="sm" type="none"/>
                    </a:lnB>
                    <a:solidFill>
                      <a:srgbClr val="FFF2CC"/>
                    </a:solidFill>
                  </a:tcPr>
                </a:tc>
              </a:tr>
            </a:tbl>
          </a:graphicData>
        </a:graphic>
      </p:graphicFrame>
      <p:pic>
        <p:nvPicPr>
          <p:cNvPr id="442" name="Google Shape;442;p34"/>
          <p:cNvPicPr preferRelativeResize="0"/>
          <p:nvPr/>
        </p:nvPicPr>
        <p:blipFill>
          <a:blip r:embed="rId3">
            <a:alphaModFix/>
          </a:blip>
          <a:stretch>
            <a:fillRect/>
          </a:stretch>
        </p:blipFill>
        <p:spPr>
          <a:xfrm>
            <a:off x="6398800" y="4761425"/>
            <a:ext cx="2453750" cy="238050"/>
          </a:xfrm>
          <a:prstGeom prst="rect">
            <a:avLst/>
          </a:prstGeom>
          <a:noFill/>
          <a:ln>
            <a:noFill/>
          </a:ln>
        </p:spPr>
      </p:pic>
      <p:sp>
        <p:nvSpPr>
          <p:cNvPr id="443" name="Google Shape;443;p34"/>
          <p:cNvSpPr txBox="1"/>
          <p:nvPr/>
        </p:nvSpPr>
        <p:spPr>
          <a:xfrm>
            <a:off x="263375" y="3092375"/>
            <a:ext cx="8808300" cy="1739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rgbClr val="FFD966"/>
                </a:solidFill>
                <a:latin typeface="Montserrat"/>
                <a:ea typeface="Montserrat"/>
                <a:cs typeface="Montserrat"/>
                <a:sym typeface="Montserrat"/>
              </a:rPr>
              <a:t>Dataset preprocessing:</a:t>
            </a:r>
            <a:endParaRPr>
              <a:solidFill>
                <a:schemeClr val="lt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accent3"/>
                </a:solidFill>
                <a:latin typeface="Montserrat"/>
                <a:ea typeface="Montserrat"/>
                <a:cs typeface="Montserrat"/>
                <a:sym typeface="Montserrat"/>
              </a:rPr>
              <a:t>Original size: </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lt2"/>
              </a:buClr>
              <a:buSzPts val="1200"/>
              <a:buFont typeface="Montserrat"/>
              <a:buChar char="-"/>
            </a:pPr>
            <a:r>
              <a:rPr lang="en">
                <a:solidFill>
                  <a:schemeClr val="lt2"/>
                </a:solidFill>
                <a:latin typeface="Montserrat"/>
                <a:ea typeface="Montserrat"/>
                <a:cs typeface="Montserrat"/>
                <a:sym typeface="Montserrat"/>
              </a:rPr>
              <a:t>Task 1: </a:t>
            </a:r>
            <a:r>
              <a:rPr b="1" lang="en">
                <a:solidFill>
                  <a:schemeClr val="lt2"/>
                </a:solidFill>
                <a:latin typeface="Montserrat"/>
                <a:ea typeface="Montserrat"/>
                <a:cs typeface="Montserrat"/>
                <a:sym typeface="Montserrat"/>
              </a:rPr>
              <a:t>11,356 </a:t>
            </a:r>
            <a:r>
              <a:rPr lang="en">
                <a:solidFill>
                  <a:schemeClr val="lt2"/>
                </a:solidFill>
                <a:latin typeface="Montserrat"/>
                <a:ea typeface="Montserrat"/>
                <a:cs typeface="Montserrat"/>
                <a:sym typeface="Montserrat"/>
              </a:rPr>
              <a:t>as label 1, </a:t>
            </a:r>
            <a:r>
              <a:rPr b="1" lang="en">
                <a:solidFill>
                  <a:schemeClr val="lt2"/>
                </a:solidFill>
                <a:latin typeface="Montserrat"/>
                <a:ea typeface="Montserrat"/>
                <a:cs typeface="Montserrat"/>
                <a:sym typeface="Montserrat"/>
              </a:rPr>
              <a:t>4844</a:t>
            </a:r>
            <a:r>
              <a:rPr lang="en">
                <a:solidFill>
                  <a:schemeClr val="lt2"/>
                </a:solidFill>
                <a:latin typeface="Montserrat"/>
                <a:ea typeface="Montserrat"/>
                <a:cs typeface="Montserrat"/>
                <a:sym typeface="Montserrat"/>
              </a:rPr>
              <a:t> as label 0</a:t>
            </a:r>
            <a:endParaRPr>
              <a:solidFill>
                <a:schemeClr val="lt2"/>
              </a:solidFill>
              <a:latin typeface="Montserrat"/>
              <a:ea typeface="Montserrat"/>
              <a:cs typeface="Montserrat"/>
              <a:sym typeface="Montserrat"/>
            </a:endParaRPr>
          </a:p>
          <a:p>
            <a:pPr indent="-304800" lvl="0" marL="457200" rtl="0" algn="l">
              <a:spcBef>
                <a:spcPts val="0"/>
              </a:spcBef>
              <a:spcAft>
                <a:spcPts val="0"/>
              </a:spcAft>
              <a:buClr>
                <a:schemeClr val="lt2"/>
              </a:buClr>
              <a:buSzPts val="1200"/>
              <a:buFont typeface="Montserrat"/>
              <a:buChar char="-"/>
            </a:pPr>
            <a:r>
              <a:rPr lang="en">
                <a:solidFill>
                  <a:schemeClr val="lt2"/>
                </a:solidFill>
                <a:latin typeface="Montserrat"/>
                <a:ea typeface="Montserrat"/>
                <a:cs typeface="Montserrat"/>
                <a:sym typeface="Montserrat"/>
              </a:rPr>
              <a:t>Task 2: </a:t>
            </a:r>
            <a:r>
              <a:rPr b="1" lang="en">
                <a:solidFill>
                  <a:schemeClr val="lt2"/>
                </a:solidFill>
                <a:latin typeface="Montserrat"/>
                <a:ea typeface="Montserrat"/>
                <a:cs typeface="Montserrat"/>
                <a:sym typeface="Montserrat"/>
              </a:rPr>
              <a:t>3638</a:t>
            </a:r>
            <a:r>
              <a:rPr lang="en">
                <a:solidFill>
                  <a:schemeClr val="lt2"/>
                </a:solidFill>
                <a:latin typeface="Montserrat"/>
                <a:ea typeface="Montserrat"/>
                <a:cs typeface="Montserrat"/>
                <a:sym typeface="Montserrat"/>
              </a:rPr>
              <a:t> as label 2, </a:t>
            </a:r>
            <a:r>
              <a:rPr b="1" lang="en">
                <a:solidFill>
                  <a:schemeClr val="lt2"/>
                </a:solidFill>
                <a:latin typeface="Montserrat"/>
                <a:ea typeface="Montserrat"/>
                <a:cs typeface="Montserrat"/>
                <a:sym typeface="Montserrat"/>
              </a:rPr>
              <a:t>4408</a:t>
            </a:r>
            <a:r>
              <a:rPr lang="en">
                <a:solidFill>
                  <a:schemeClr val="lt2"/>
                </a:solidFill>
                <a:latin typeface="Montserrat"/>
                <a:ea typeface="Montserrat"/>
                <a:cs typeface="Montserrat"/>
                <a:sym typeface="Montserrat"/>
              </a:rPr>
              <a:t> as label 1, </a:t>
            </a:r>
            <a:r>
              <a:rPr b="1" lang="en">
                <a:solidFill>
                  <a:schemeClr val="lt2"/>
                </a:solidFill>
                <a:latin typeface="Montserrat"/>
                <a:ea typeface="Montserrat"/>
                <a:cs typeface="Montserrat"/>
                <a:sym typeface="Montserrat"/>
              </a:rPr>
              <a:t>8624</a:t>
            </a:r>
            <a:r>
              <a:rPr lang="en">
                <a:solidFill>
                  <a:schemeClr val="lt2"/>
                </a:solidFill>
                <a:latin typeface="Montserrat"/>
                <a:ea typeface="Montserrat"/>
                <a:cs typeface="Montserrat"/>
                <a:sym typeface="Montserrat"/>
              </a:rPr>
              <a:t> as label 0</a:t>
            </a:r>
            <a:endParaRPr>
              <a:solidFill>
                <a:schemeClr val="lt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accent3"/>
                </a:solidFill>
                <a:latin typeface="Montserrat"/>
                <a:ea typeface="Montserrat"/>
                <a:cs typeface="Montserrat"/>
                <a:sym typeface="Montserrat"/>
              </a:rPr>
              <a:t>Rebalance: </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lt2"/>
              </a:buClr>
              <a:buSzPts val="1200"/>
              <a:buFont typeface="Montserrat"/>
              <a:buChar char="-"/>
            </a:pPr>
            <a:r>
              <a:rPr lang="en">
                <a:solidFill>
                  <a:schemeClr val="lt2"/>
                </a:solidFill>
                <a:latin typeface="Montserrat"/>
                <a:ea typeface="Montserrat"/>
                <a:cs typeface="Montserrat"/>
                <a:sym typeface="Montserrat"/>
              </a:rPr>
              <a:t>Task 1: </a:t>
            </a:r>
            <a:r>
              <a:rPr b="1" lang="en">
                <a:solidFill>
                  <a:schemeClr val="lt2"/>
                </a:solidFill>
                <a:latin typeface="Montserrat"/>
                <a:ea typeface="Montserrat"/>
                <a:cs typeface="Montserrat"/>
                <a:sym typeface="Montserrat"/>
              </a:rPr>
              <a:t>8000</a:t>
            </a:r>
            <a:r>
              <a:rPr lang="en">
                <a:solidFill>
                  <a:schemeClr val="lt2"/>
                </a:solidFill>
                <a:latin typeface="Montserrat"/>
                <a:ea typeface="Montserrat"/>
                <a:cs typeface="Montserrat"/>
                <a:sym typeface="Montserrat"/>
              </a:rPr>
              <a:t> for training, </a:t>
            </a:r>
            <a:r>
              <a:rPr b="1" lang="en">
                <a:solidFill>
                  <a:schemeClr val="lt2"/>
                </a:solidFill>
                <a:latin typeface="Montserrat"/>
                <a:ea typeface="Montserrat"/>
                <a:cs typeface="Montserrat"/>
                <a:sym typeface="Montserrat"/>
              </a:rPr>
              <a:t>1600 </a:t>
            </a:r>
            <a:r>
              <a:rPr lang="en">
                <a:solidFill>
                  <a:schemeClr val="lt2"/>
                </a:solidFill>
                <a:latin typeface="Montserrat"/>
                <a:ea typeface="Montserrat"/>
                <a:cs typeface="Montserrat"/>
                <a:sym typeface="Montserrat"/>
              </a:rPr>
              <a:t>for testing</a:t>
            </a:r>
            <a:endParaRPr>
              <a:solidFill>
                <a:schemeClr val="lt2"/>
              </a:solidFill>
              <a:latin typeface="Montserrat"/>
              <a:ea typeface="Montserrat"/>
              <a:cs typeface="Montserrat"/>
              <a:sym typeface="Montserrat"/>
            </a:endParaRPr>
          </a:p>
          <a:p>
            <a:pPr indent="-304800" lvl="0" marL="457200" rtl="0" algn="l">
              <a:spcBef>
                <a:spcPts val="0"/>
              </a:spcBef>
              <a:spcAft>
                <a:spcPts val="0"/>
              </a:spcAft>
              <a:buClr>
                <a:schemeClr val="lt2"/>
              </a:buClr>
              <a:buSzPts val="1200"/>
              <a:buFont typeface="Montserrat"/>
              <a:buChar char="-"/>
            </a:pPr>
            <a:r>
              <a:rPr lang="en">
                <a:solidFill>
                  <a:schemeClr val="lt2"/>
                </a:solidFill>
                <a:latin typeface="Montserrat"/>
                <a:ea typeface="Montserrat"/>
                <a:cs typeface="Montserrat"/>
                <a:sym typeface="Montserrat"/>
              </a:rPr>
              <a:t>Task 2: </a:t>
            </a:r>
            <a:r>
              <a:rPr b="1" lang="en">
                <a:solidFill>
                  <a:schemeClr val="lt2"/>
                </a:solidFill>
                <a:latin typeface="Montserrat"/>
                <a:ea typeface="Montserrat"/>
                <a:cs typeface="Montserrat"/>
                <a:sym typeface="Montserrat"/>
              </a:rPr>
              <a:t>9000</a:t>
            </a:r>
            <a:r>
              <a:rPr lang="en">
                <a:solidFill>
                  <a:schemeClr val="lt2"/>
                </a:solidFill>
                <a:latin typeface="Montserrat"/>
                <a:ea typeface="Montserrat"/>
                <a:cs typeface="Montserrat"/>
                <a:sym typeface="Montserrat"/>
              </a:rPr>
              <a:t> for training, </a:t>
            </a:r>
            <a:r>
              <a:rPr b="1" lang="en">
                <a:solidFill>
                  <a:schemeClr val="lt2"/>
                </a:solidFill>
                <a:latin typeface="Montserrat"/>
                <a:ea typeface="Montserrat"/>
                <a:cs typeface="Montserrat"/>
                <a:sym typeface="Montserrat"/>
              </a:rPr>
              <a:t>1800</a:t>
            </a:r>
            <a:r>
              <a:rPr lang="en">
                <a:solidFill>
                  <a:schemeClr val="lt2"/>
                </a:solidFill>
                <a:latin typeface="Montserrat"/>
                <a:ea typeface="Montserrat"/>
                <a:cs typeface="Montserrat"/>
                <a:sym typeface="Montserrat"/>
              </a:rPr>
              <a:t> for testing</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idx="4294967295" type="subTitle"/>
          </p:nvPr>
        </p:nvSpPr>
        <p:spPr>
          <a:xfrm>
            <a:off x="1761450" y="2124300"/>
            <a:ext cx="5621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PAST WORK</a:t>
            </a:r>
            <a:endParaRPr/>
          </a:p>
        </p:txBody>
      </p:sp>
      <p:pic>
        <p:nvPicPr>
          <p:cNvPr id="449" name="Google Shape;449;p35"/>
          <p:cNvPicPr preferRelativeResize="0"/>
          <p:nvPr/>
        </p:nvPicPr>
        <p:blipFill>
          <a:blip r:embed="rId3">
            <a:alphaModFix/>
          </a:blip>
          <a:stretch>
            <a:fillRect/>
          </a:stretch>
        </p:blipFill>
        <p:spPr>
          <a:xfrm>
            <a:off x="6398800" y="4761425"/>
            <a:ext cx="2453750" cy="23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