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7010400" cy="92964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701025" y="4415775"/>
            <a:ext cx="5608300" cy="4183375"/>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ph idx="2" type="sldImg"/>
          </p:nvPr>
        </p:nvSpPr>
        <p:spPr>
          <a:xfrm>
            <a:off x="1168625" y="697225"/>
            <a:ext cx="46738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701040" y="4415790"/>
            <a:ext cx="5608320" cy="4183380"/>
          </a:xfrm>
          <a:prstGeom prst="rect">
            <a:avLst/>
          </a:prstGeom>
          <a:noFill/>
          <a:ln>
            <a:noFill/>
          </a:ln>
        </p:spPr>
        <p:txBody>
          <a:bodyPr anchorCtr="0" anchor="ctr" bIns="93275" lIns="93275" spcFirstLastPara="1" rIns="93275" wrap="square" tIns="93275">
            <a:noAutofit/>
          </a:bodyPr>
          <a:lstStyle/>
          <a:p>
            <a:pPr indent="0" lvl="0" marL="0">
              <a:spcBef>
                <a:spcPts val="0"/>
              </a:spcBef>
              <a:spcAft>
                <a:spcPts val="0"/>
              </a:spcAft>
              <a:buNone/>
            </a:pPr>
            <a:r>
              <a:rPr lang="en-US"/>
              <a:t>This is the 1st part of diagram</a:t>
            </a:r>
            <a:endParaRPr/>
          </a:p>
        </p:txBody>
      </p:sp>
      <p:sp>
        <p:nvSpPr>
          <p:cNvPr id="108" name="Shape 108"/>
          <p:cNvSpPr/>
          <p:nvPr>
            <p:ph idx="2" type="sldImg"/>
          </p:nvPr>
        </p:nvSpPr>
        <p:spPr>
          <a:xfrm>
            <a:off x="1752859" y="697230"/>
            <a:ext cx="3505373"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701040" y="4415790"/>
            <a:ext cx="5608320" cy="4183380"/>
          </a:xfrm>
          <a:prstGeom prst="rect">
            <a:avLst/>
          </a:prstGeom>
          <a:noFill/>
          <a:ln>
            <a:noFill/>
          </a:ln>
        </p:spPr>
        <p:txBody>
          <a:bodyPr anchorCtr="0" anchor="ctr" bIns="93275" lIns="93275" spcFirstLastPara="1" rIns="93275" wrap="square" tIns="93275">
            <a:noAutofit/>
          </a:bodyPr>
          <a:lstStyle/>
          <a:p>
            <a:pPr indent="0" lvl="0" marL="0">
              <a:spcBef>
                <a:spcPts val="0"/>
              </a:spcBef>
              <a:spcAft>
                <a:spcPts val="0"/>
              </a:spcAft>
              <a:buNone/>
            </a:pPr>
            <a:r>
              <a:rPr lang="en-US"/>
              <a:t>This is the 2nd part of diagram</a:t>
            </a:r>
            <a:endParaRPr/>
          </a:p>
        </p:txBody>
      </p:sp>
      <p:sp>
        <p:nvSpPr>
          <p:cNvPr id="114" name="Shape 114"/>
          <p:cNvSpPr/>
          <p:nvPr>
            <p:ph idx="2" type="sldImg"/>
          </p:nvPr>
        </p:nvSpPr>
        <p:spPr>
          <a:xfrm>
            <a:off x="1752859" y="697230"/>
            <a:ext cx="3505373"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68625" y="697225"/>
            <a:ext cx="4673700" cy="34863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588427"/>
            <a:ext cx="745763" cy="61102"/>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763267"/>
            <a:ext cx="7688100" cy="2219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4230533"/>
            <a:ext cx="7688100" cy="7215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5558926"/>
            <a:ext cx="745763" cy="61102"/>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978600"/>
            <a:ext cx="7688400" cy="165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3030517"/>
            <a:ext cx="7688400" cy="21072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76200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84" name="Shape 84"/>
          <p:cNvSpPr txBox="1"/>
          <p:nvPr>
            <p:ph idx="1" type="body"/>
          </p:nvPr>
        </p:nvSpPr>
        <p:spPr>
          <a:xfrm>
            <a:off x="457200" y="1600200"/>
            <a:ext cx="7620000" cy="4800600"/>
          </a:xfrm>
          <a:prstGeom prst="rect">
            <a:avLst/>
          </a:prstGeom>
          <a:noFill/>
          <a:ln>
            <a:noFill/>
          </a:ln>
        </p:spPr>
        <p:txBody>
          <a:bodyPr anchorCtr="0" anchor="t" bIns="91425" lIns="91425" spcFirstLastPara="1" rIns="91425" wrap="square" tIns="91425"/>
          <a:lstStyle>
            <a:lvl1pPr indent="-368300" lvl="0" marL="457200" marR="0" rtl="0" algn="l">
              <a:spcBef>
                <a:spcPts val="440"/>
              </a:spcBef>
              <a:spcAft>
                <a:spcPts val="0"/>
              </a:spcAft>
              <a:buClr>
                <a:srgbClr val="000000"/>
              </a:buClr>
              <a:buSzPts val="2200"/>
              <a:buFont typeface="Arial"/>
              <a:buChar char="•"/>
              <a:defRPr b="0" i="0" sz="2200" u="none" cap="none" strike="noStrike">
                <a:solidFill>
                  <a:srgbClr val="000000"/>
                </a:solidFill>
                <a:latin typeface="Calibri"/>
                <a:ea typeface="Calibri"/>
                <a:cs typeface="Calibri"/>
                <a:sym typeface="Calibri"/>
              </a:defRPr>
            </a:lvl1pPr>
            <a:lvl2pPr indent="-355600" lvl="1" marL="914400" marR="0" rtl="0" algn="l">
              <a:spcBef>
                <a:spcPts val="16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2pPr>
            <a:lvl3pPr indent="-342900" lvl="2" marL="1371600" marR="0" rtl="0" algn="l">
              <a:spcBef>
                <a:spcPts val="16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30200" lvl="3" marL="1828800" marR="0" rtl="0" algn="l">
              <a:spcBef>
                <a:spcPts val="1600"/>
              </a:spcBef>
              <a:spcAft>
                <a:spcPts val="0"/>
              </a:spcAft>
              <a:buClr>
                <a:srgbClr val="000000"/>
              </a:buClr>
              <a:buSzPts val="1600"/>
              <a:buFont typeface="Arial"/>
              <a:buChar char="•"/>
              <a:defRPr b="0" i="0" sz="1600" u="none" cap="none" strike="noStrike">
                <a:solidFill>
                  <a:srgbClr val="000000"/>
                </a:solidFill>
                <a:latin typeface="Calibri"/>
                <a:ea typeface="Calibri"/>
                <a:cs typeface="Calibri"/>
                <a:sym typeface="Calibri"/>
              </a:defRPr>
            </a:lvl4pPr>
            <a:lvl5pPr indent="-317500" lvl="4" marL="2286000" marR="0" rtl="0" algn="l">
              <a:spcBef>
                <a:spcPts val="1600"/>
              </a:spcBef>
              <a:spcAft>
                <a:spcPts val="0"/>
              </a:spcAft>
              <a:buClr>
                <a:srgbClr val="000000"/>
              </a:buClr>
              <a:buSzPts val="1400"/>
              <a:buFont typeface="Arial"/>
              <a:buChar char="•"/>
              <a:defRPr b="0" i="0" sz="1400" u="none" cap="none" strike="noStrike">
                <a:solidFill>
                  <a:srgbClr val="000000"/>
                </a:solidFill>
                <a:latin typeface="Calibri"/>
                <a:ea typeface="Calibri"/>
                <a:cs typeface="Calibri"/>
                <a:sym typeface="Calibri"/>
              </a:defRPr>
            </a:lvl5pPr>
            <a:lvl6pPr indent="-317500" lvl="5" marL="2743200" marR="0" rtl="0" algn="l">
              <a:spcBef>
                <a:spcPts val="1600"/>
              </a:spcBef>
              <a:spcAft>
                <a:spcPts val="0"/>
              </a:spcAft>
              <a:buClr>
                <a:srgbClr val="000000"/>
              </a:buClr>
              <a:buSzPts val="1400"/>
              <a:buFont typeface="Arial"/>
              <a:buChar char="•"/>
              <a:defRPr b="0" i="0" sz="1400" u="none" cap="none" strike="noStrike">
                <a:solidFill>
                  <a:srgbClr val="000000"/>
                </a:solidFill>
                <a:latin typeface="Calibri"/>
                <a:ea typeface="Calibri"/>
                <a:cs typeface="Calibri"/>
                <a:sym typeface="Calibri"/>
              </a:defRPr>
            </a:lvl6pPr>
            <a:lvl7pPr indent="-317500" lvl="6" marL="3200400" marR="0" rtl="0" algn="l">
              <a:spcBef>
                <a:spcPts val="1600"/>
              </a:spcBef>
              <a:spcAft>
                <a:spcPts val="0"/>
              </a:spcAft>
              <a:buClr>
                <a:srgbClr val="000000"/>
              </a:buClr>
              <a:buSzPts val="1400"/>
              <a:buFont typeface="Arial"/>
              <a:buChar char="•"/>
              <a:defRPr b="0" i="0" sz="1400" u="none" cap="none" strike="noStrike">
                <a:solidFill>
                  <a:srgbClr val="000000"/>
                </a:solidFill>
                <a:latin typeface="Calibri"/>
                <a:ea typeface="Calibri"/>
                <a:cs typeface="Calibri"/>
                <a:sym typeface="Calibri"/>
              </a:defRPr>
            </a:lvl7pPr>
            <a:lvl8pPr indent="-317500" lvl="7" marL="3657600" marR="0" rtl="0" algn="l">
              <a:spcBef>
                <a:spcPts val="1600"/>
              </a:spcBef>
              <a:spcAft>
                <a:spcPts val="0"/>
              </a:spcAft>
              <a:buClr>
                <a:srgbClr val="000000"/>
              </a:buClr>
              <a:buSzPts val="1400"/>
              <a:buFont typeface="Arial"/>
              <a:buChar char="•"/>
              <a:defRPr b="0" i="0" sz="1400" u="none" cap="none" strike="noStrike">
                <a:solidFill>
                  <a:srgbClr val="000000"/>
                </a:solidFill>
                <a:latin typeface="Calibri"/>
                <a:ea typeface="Calibri"/>
                <a:cs typeface="Calibri"/>
                <a:sym typeface="Calibri"/>
              </a:defRPr>
            </a:lvl8pPr>
            <a:lvl9pPr indent="-317500" lvl="8" marL="4114800" marR="0" rtl="0" algn="l">
              <a:spcBef>
                <a:spcPts val="1600"/>
              </a:spcBef>
              <a:spcAft>
                <a:spcPts val="1600"/>
              </a:spcAft>
              <a:buClr>
                <a:srgbClr val="000000"/>
              </a:buClr>
              <a:buSzPts val="1400"/>
              <a:buFont typeface="Arial"/>
              <a:buChar char="•"/>
              <a:defRPr b="0" i="0" sz="1400" u="none" cap="none" strike="noStrike">
                <a:solidFill>
                  <a:srgbClr val="000000"/>
                </a:solidFill>
                <a:latin typeface="Calibri"/>
                <a:ea typeface="Calibri"/>
                <a:cs typeface="Calibri"/>
                <a:sym typeface="Calibri"/>
              </a:defRPr>
            </a:lvl9pPr>
          </a:lstStyle>
          <a:p/>
        </p:txBody>
      </p:sp>
      <p:sp>
        <p:nvSpPr>
          <p:cNvPr id="85" name="Shape 85"/>
          <p:cNvSpPr txBox="1"/>
          <p:nvPr>
            <p:ph idx="10" type="dt"/>
          </p:nvPr>
        </p:nvSpPr>
        <p:spPr>
          <a:xfrm rot="-5400000">
            <a:off x="7551320" y="1645949"/>
            <a:ext cx="2438400" cy="3657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1" type="ftr"/>
          </p:nvPr>
        </p:nvSpPr>
        <p:spPr>
          <a:xfrm rot="-5400000">
            <a:off x="7586870" y="4048780"/>
            <a:ext cx="2367300" cy="3657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1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p:nvPr>
            <p:ph idx="12" type="sldNum"/>
          </p:nvPr>
        </p:nvSpPr>
        <p:spPr>
          <a:xfrm>
            <a:off x="8531788" y="5648960"/>
            <a:ext cx="548700" cy="396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spcBef>
                <a:spcPts val="0"/>
              </a:spcBef>
              <a:buNone/>
              <a:defRPr b="0" i="0" sz="1800" u="none" cap="none" strike="noStrike">
                <a:solidFill>
                  <a:srgbClr val="FFFFFF"/>
                </a:solidFill>
                <a:latin typeface="Calibri"/>
                <a:ea typeface="Calibri"/>
                <a:cs typeface="Calibri"/>
                <a:sym typeface="Calibri"/>
              </a:defRPr>
            </a:lvl1pPr>
            <a:lvl2pPr indent="0" lvl="1" marL="0" marR="0" rtl="0" algn="ctr">
              <a:spcBef>
                <a:spcPts val="0"/>
              </a:spcBef>
              <a:buNone/>
              <a:defRPr b="0" i="0" sz="1800" u="none" cap="none" strike="noStrike">
                <a:solidFill>
                  <a:srgbClr val="FFFFFF"/>
                </a:solidFill>
                <a:latin typeface="Calibri"/>
                <a:ea typeface="Calibri"/>
                <a:cs typeface="Calibri"/>
                <a:sym typeface="Calibri"/>
              </a:defRPr>
            </a:lvl2pPr>
            <a:lvl3pPr indent="0" lvl="2" marL="0" marR="0" rtl="0" algn="ctr">
              <a:spcBef>
                <a:spcPts val="0"/>
              </a:spcBef>
              <a:buNone/>
              <a:defRPr b="0" i="0" sz="1800" u="none" cap="none" strike="noStrike">
                <a:solidFill>
                  <a:srgbClr val="FFFFFF"/>
                </a:solidFill>
                <a:latin typeface="Calibri"/>
                <a:ea typeface="Calibri"/>
                <a:cs typeface="Calibri"/>
                <a:sym typeface="Calibri"/>
              </a:defRPr>
            </a:lvl3pPr>
            <a:lvl4pPr indent="0" lvl="3" marL="0" marR="0" rtl="0" algn="ctr">
              <a:spcBef>
                <a:spcPts val="0"/>
              </a:spcBef>
              <a:buNone/>
              <a:defRPr b="0" i="0" sz="1800" u="none" cap="none" strike="noStrike">
                <a:solidFill>
                  <a:srgbClr val="FFFFFF"/>
                </a:solidFill>
                <a:latin typeface="Calibri"/>
                <a:ea typeface="Calibri"/>
                <a:cs typeface="Calibri"/>
                <a:sym typeface="Calibri"/>
              </a:defRPr>
            </a:lvl4pPr>
            <a:lvl5pPr indent="0" lvl="4" marL="0" marR="0" rtl="0" algn="ctr">
              <a:spcBef>
                <a:spcPts val="0"/>
              </a:spcBef>
              <a:buNone/>
              <a:defRPr b="0" i="0" sz="1800" u="none" cap="none" strike="noStrike">
                <a:solidFill>
                  <a:srgbClr val="FFFFFF"/>
                </a:solidFill>
                <a:latin typeface="Calibri"/>
                <a:ea typeface="Calibri"/>
                <a:cs typeface="Calibri"/>
                <a:sym typeface="Calibri"/>
              </a:defRPr>
            </a:lvl5pPr>
            <a:lvl6pPr indent="0" lvl="5" marL="0" marR="0" rtl="0" algn="ctr">
              <a:spcBef>
                <a:spcPts val="0"/>
              </a:spcBef>
              <a:buNone/>
              <a:defRPr b="0" i="0" sz="1800" u="none" cap="none" strike="noStrike">
                <a:solidFill>
                  <a:srgbClr val="FFFFFF"/>
                </a:solidFill>
                <a:latin typeface="Calibri"/>
                <a:ea typeface="Calibri"/>
                <a:cs typeface="Calibri"/>
                <a:sym typeface="Calibri"/>
              </a:defRPr>
            </a:lvl6pPr>
            <a:lvl7pPr indent="0" lvl="6" marL="0" marR="0" rtl="0" algn="ctr">
              <a:spcBef>
                <a:spcPts val="0"/>
              </a:spcBef>
              <a:buNone/>
              <a:defRPr b="0" i="0" sz="1800" u="none" cap="none" strike="noStrike">
                <a:solidFill>
                  <a:srgbClr val="FFFFFF"/>
                </a:solidFill>
                <a:latin typeface="Calibri"/>
                <a:ea typeface="Calibri"/>
                <a:cs typeface="Calibri"/>
                <a:sym typeface="Calibri"/>
              </a:defRPr>
            </a:lvl7pPr>
            <a:lvl8pPr indent="0" lvl="7" marL="0" marR="0" rtl="0" algn="ctr">
              <a:spcBef>
                <a:spcPts val="0"/>
              </a:spcBef>
              <a:buNone/>
              <a:defRPr b="0" i="0" sz="1800" u="none" cap="none" strike="noStrike">
                <a:solidFill>
                  <a:srgbClr val="FFFFFF"/>
                </a:solidFill>
                <a:latin typeface="Calibri"/>
                <a:ea typeface="Calibri"/>
                <a:cs typeface="Calibri"/>
                <a:sym typeface="Calibri"/>
              </a:defRPr>
            </a:lvl8pPr>
            <a:lvl9pPr indent="0" lvl="8" marL="0" marR="0" rtl="0" algn="ctr">
              <a:spcBef>
                <a:spcPts val="0"/>
              </a:spcBef>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588427"/>
            <a:ext cx="745763" cy="61102"/>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763267"/>
            <a:ext cx="7688400" cy="202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588427"/>
            <a:ext cx="745763" cy="61102"/>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758200"/>
            <a:ext cx="7688700" cy="713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771833"/>
            <a:ext cx="7688700" cy="3014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588427"/>
            <a:ext cx="745763" cy="61102"/>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771833"/>
            <a:ext cx="3774300" cy="3014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771833"/>
            <a:ext cx="3774300" cy="30147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588427"/>
            <a:ext cx="745763" cy="61102"/>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758200"/>
            <a:ext cx="7688400" cy="713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588427"/>
            <a:ext cx="745763" cy="61102"/>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758200"/>
            <a:ext cx="3300900" cy="18420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3708967"/>
            <a:ext cx="3300900" cy="2130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5558926"/>
            <a:ext cx="745763" cy="61102"/>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1152400"/>
            <a:ext cx="7021200" cy="39801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588427"/>
            <a:ext cx="745763" cy="61102"/>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758200"/>
            <a:ext cx="3300900" cy="2249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4215367"/>
            <a:ext cx="3300900" cy="10119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803500"/>
            <a:ext cx="3374400" cy="4034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5830068"/>
            <a:ext cx="7697400" cy="614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ctrTitle"/>
          </p:nvPr>
        </p:nvSpPr>
        <p:spPr>
          <a:xfrm>
            <a:off x="685800" y="1249350"/>
            <a:ext cx="7543800" cy="25941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6600"/>
              <a:buFont typeface="Cambria"/>
              <a:buNone/>
            </a:pPr>
            <a:r>
              <a:rPr lang="en-US">
                <a:latin typeface="Georgia"/>
                <a:ea typeface="Georgia"/>
                <a:cs typeface="Georgia"/>
                <a:sym typeface="Georgia"/>
              </a:rPr>
              <a:t>PopTen</a:t>
            </a:r>
            <a:endParaRPr>
              <a:latin typeface="Georgia"/>
              <a:ea typeface="Georgia"/>
              <a:cs typeface="Georgia"/>
              <a:sym typeface="Georgia"/>
            </a:endParaRPr>
          </a:p>
          <a:p>
            <a:pPr indent="0" lvl="0" marL="0" marR="0" rtl="0" algn="l">
              <a:spcBef>
                <a:spcPts val="0"/>
              </a:spcBef>
              <a:spcAft>
                <a:spcPts val="0"/>
              </a:spcAft>
              <a:buClr>
                <a:schemeClr val="dk2"/>
              </a:buClr>
              <a:buSzPts val="6600"/>
              <a:buFont typeface="Cambria"/>
              <a:buNone/>
            </a:pPr>
            <a:r>
              <a:rPr lang="en-US" sz="4800">
                <a:latin typeface="Georgia"/>
                <a:ea typeface="Georgia"/>
                <a:cs typeface="Georgia"/>
                <a:sym typeface="Georgia"/>
              </a:rPr>
              <a:t>--a new  resolution    to your  everyday   meal</a:t>
            </a:r>
            <a:endParaRPr sz="4800">
              <a:latin typeface="Georgia"/>
              <a:ea typeface="Georgia"/>
              <a:cs typeface="Georgia"/>
              <a:sym typeface="Georgia"/>
            </a:endParaRPr>
          </a:p>
        </p:txBody>
      </p:sp>
      <p:sp>
        <p:nvSpPr>
          <p:cNvPr id="93" name="Shape 93"/>
          <p:cNvSpPr txBox="1"/>
          <p:nvPr>
            <p:ph idx="1" type="subTitle"/>
          </p:nvPr>
        </p:nvSpPr>
        <p:spPr>
          <a:xfrm>
            <a:off x="729627" y="4230533"/>
            <a:ext cx="7688100" cy="721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i="0" lang="en-US" sz="2000" u="none" cap="none" strike="noStrike">
                <a:solidFill>
                  <a:srgbClr val="8C8B8A"/>
                </a:solidFill>
                <a:latin typeface="Georgia"/>
                <a:ea typeface="Georgia"/>
                <a:cs typeface="Georgia"/>
                <a:sym typeface="Georgia"/>
              </a:rPr>
              <a:t>Shuyu (Joshua) Zhou</a:t>
            </a:r>
            <a:endParaRPr>
              <a:latin typeface="Georgia"/>
              <a:ea typeface="Georgia"/>
              <a:cs typeface="Georgia"/>
              <a:sym typeface="Georgia"/>
            </a:endParaRPr>
          </a:p>
          <a:p>
            <a:pPr indent="0" lvl="0" marL="0" marR="0" rtl="0" algn="l">
              <a:spcBef>
                <a:spcPts val="0"/>
              </a:spcBef>
              <a:spcAft>
                <a:spcPts val="0"/>
              </a:spcAft>
              <a:buClr>
                <a:schemeClr val="accent1"/>
              </a:buClr>
              <a:buSzPts val="2000"/>
              <a:buFont typeface="Arial"/>
              <a:buNone/>
            </a:pPr>
            <a:r>
              <a:rPr i="0" lang="en-US" sz="2000" u="none" cap="none" strike="noStrike">
                <a:solidFill>
                  <a:srgbClr val="8C8B8A"/>
                </a:solidFill>
                <a:latin typeface="Georgia"/>
                <a:ea typeface="Georgia"/>
                <a:cs typeface="Georgia"/>
                <a:sym typeface="Georgia"/>
              </a:rPr>
              <a:t>Andrew Deng</a:t>
            </a:r>
            <a:endParaRPr>
              <a:latin typeface="Georgia"/>
              <a:ea typeface="Georgia"/>
              <a:cs typeface="Georgia"/>
              <a:sym typeface="Georgia"/>
            </a:endParaRPr>
          </a:p>
          <a:p>
            <a:pPr indent="0" lvl="0" marL="0" marR="0" rtl="0" algn="l">
              <a:spcBef>
                <a:spcPts val="0"/>
              </a:spcBef>
              <a:spcAft>
                <a:spcPts val="0"/>
              </a:spcAft>
              <a:buClr>
                <a:schemeClr val="accent1"/>
              </a:buClr>
              <a:buSzPts val="2000"/>
              <a:buFont typeface="Arial"/>
              <a:buNone/>
            </a:pPr>
            <a:r>
              <a:rPr i="0" lang="en-US" sz="2000" u="none" cap="none" strike="noStrike">
                <a:solidFill>
                  <a:srgbClr val="8C8B8A"/>
                </a:solidFill>
                <a:latin typeface="Georgia"/>
                <a:ea typeface="Georgia"/>
                <a:cs typeface="Georgia"/>
                <a:sym typeface="Georgia"/>
              </a:rPr>
              <a:t>Ke Duan</a:t>
            </a:r>
            <a:endParaRPr i="0" sz="2000" u="none" cap="none" strike="noStrike">
              <a:solidFill>
                <a:srgbClr val="8C8B8A"/>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 on Soln of Challenge 1</a:t>
            </a:r>
            <a:endParaRPr/>
          </a:p>
        </p:txBody>
      </p:sp>
      <p:sp>
        <p:nvSpPr>
          <p:cNvPr id="146" name="Shape 146"/>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0"/>
              </a:spcAft>
              <a:buNone/>
            </a:pPr>
            <a:r>
              <a:rPr lang="en-US">
                <a:latin typeface="Georgia"/>
                <a:ea typeface="Georgia"/>
                <a:cs typeface="Georgia"/>
                <a:sym typeface="Georgia"/>
              </a:rPr>
              <a:t>Also select relevant words such as ‘food’, ‘yummy’ into the collection.</a:t>
            </a:r>
            <a:endParaRPr>
              <a:latin typeface="Georgia"/>
              <a:ea typeface="Georgia"/>
              <a:cs typeface="Georgia"/>
              <a:sym typeface="Georgia"/>
            </a:endParaRPr>
          </a:p>
          <a:p>
            <a:pPr indent="0" lvl="0" marL="0">
              <a:spcBef>
                <a:spcPts val="1600"/>
              </a:spcBef>
              <a:spcAft>
                <a:spcPts val="1600"/>
              </a:spcAft>
              <a:buNone/>
            </a:pPr>
            <a:r>
              <a:rPr lang="en-US">
                <a:latin typeface="Georgia"/>
                <a:ea typeface="Georgia"/>
                <a:cs typeface="Georgia"/>
                <a:sym typeface="Georgia"/>
              </a:rPr>
              <a:t>2. Specify words as many as possible. Then use jaro-winkler to calculate the worth of a single tweet. (discussed in Step 4.3)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152" name="Shape 152"/>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spcBef>
                <a:spcPts val="440"/>
              </a:spcBef>
              <a:spcAft>
                <a:spcPts val="0"/>
              </a:spcAft>
              <a:buNone/>
            </a:pPr>
            <a:r>
              <a:rPr lang="en-US">
                <a:latin typeface="Georgia"/>
                <a:ea typeface="Georgia"/>
                <a:cs typeface="Georgia"/>
                <a:sym typeface="Georgia"/>
              </a:rPr>
              <a:t>2. [Randomness of restaurant names]: A restaurant’s name can be misleading or hidden. E.g. Woodlawn Tap is the formal name shown in Yelp, but people who often go there call it Jimmy’s.</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[One Soln]: </a:t>
            </a:r>
            <a:endParaRPr>
              <a:latin typeface="Georgia"/>
              <a:ea typeface="Georgia"/>
              <a:cs typeface="Georgia"/>
              <a:sym typeface="Georgia"/>
            </a:endParaRPr>
          </a:p>
          <a:p>
            <a:pPr indent="0" lvl="0" marL="0">
              <a:spcBef>
                <a:spcPts val="1600"/>
              </a:spcBef>
              <a:spcAft>
                <a:spcPts val="1600"/>
              </a:spcAft>
              <a:buNone/>
            </a:pPr>
            <a:r>
              <a:rPr lang="en-US">
                <a:latin typeface="Georgia"/>
                <a:ea typeface="Georgia"/>
                <a:cs typeface="Georgia"/>
                <a:sym typeface="Georgia"/>
              </a:rPr>
              <a:t>Get as many forms of a name as possible. E.g. #name, @name. Give up those tweets that may have nicknames we have no information about.</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158" name="Shape 158"/>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spcBef>
                <a:spcPts val="440"/>
              </a:spcBef>
              <a:spcAft>
                <a:spcPts val="0"/>
              </a:spcAft>
              <a:buNone/>
            </a:pPr>
            <a:r>
              <a:rPr lang="en-US">
                <a:latin typeface="Georgia"/>
                <a:ea typeface="Georgia"/>
                <a:cs typeface="Georgia"/>
                <a:sym typeface="Georgia"/>
              </a:rPr>
              <a:t>3. The shorter the name is or more common its word is used in daily life, the less accurate the result can be. E.g. ‘The Social’</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[One Soln]:</a:t>
            </a:r>
            <a:endParaRPr>
              <a:latin typeface="Georgia"/>
              <a:ea typeface="Georgia"/>
              <a:cs typeface="Georgia"/>
              <a:sym typeface="Georgia"/>
            </a:endParaRPr>
          </a:p>
          <a:p>
            <a:pPr indent="0" lvl="0" marL="0">
              <a:spcBef>
                <a:spcPts val="1600"/>
              </a:spcBef>
              <a:spcAft>
                <a:spcPts val="1600"/>
              </a:spcAft>
              <a:buNone/>
            </a:pPr>
            <a:r>
              <a:rPr lang="en-US">
                <a:latin typeface="Georgia"/>
                <a:ea typeface="Georgia"/>
                <a:cs typeface="Georgia"/>
                <a:sym typeface="Georgia"/>
              </a:rPr>
              <a:t>give up those tweets that don’t have categorical attributes shown in Yelp or more general words like ‘food’, ‘restaurant’.</a:t>
            </a:r>
            <a:endParaRPr>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164" name="Shape 164"/>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0"/>
              </a:spcAft>
              <a:buNone/>
            </a:pPr>
            <a:r>
              <a:rPr lang="en-US">
                <a:latin typeface="Georgia"/>
                <a:ea typeface="Georgia"/>
                <a:cs typeface="Georgia"/>
                <a:sym typeface="Georgia"/>
              </a:rPr>
              <a:t>4. (Related to 3) in order to have less bias, one method is to have a larger sample by increasing the twitter dataset. But the cost is it makes the searching process less efficient.</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[One Soln]: </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Write more efficient code. Decrease the use of ‘for’ loops as many as possible.</a:t>
            </a:r>
            <a:endParaRPr>
              <a:latin typeface="Georgia"/>
              <a:ea typeface="Georgia"/>
              <a:cs typeface="Georgia"/>
              <a:sym typeface="Georgia"/>
            </a:endParaRPr>
          </a:p>
          <a:p>
            <a:pPr indent="0" lvl="0" marL="0">
              <a:spcBef>
                <a:spcPts val="1600"/>
              </a:spcBef>
              <a:spcAft>
                <a:spcPts val="1600"/>
              </a:spcAft>
              <a:buNone/>
            </a:pPr>
            <a:r>
              <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accent1"/>
                </a:solidFill>
              </a:rPr>
              <a:t>Interesting Aspects</a:t>
            </a:r>
            <a:endParaRPr>
              <a:solidFill>
                <a:schemeClr val="accent1"/>
              </a:solidFill>
            </a:endParaRPr>
          </a:p>
        </p:txBody>
      </p:sp>
      <p:sp>
        <p:nvSpPr>
          <p:cNvPr id="170" name="Shape 170"/>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spcBef>
                <a:spcPts val="440"/>
              </a:spcBef>
              <a:spcAft>
                <a:spcPts val="0"/>
              </a:spcAft>
              <a:buSzPts val="2200"/>
              <a:buFont typeface="Georgia"/>
              <a:buChar char="•"/>
            </a:pPr>
            <a:r>
              <a:rPr lang="en-US">
                <a:latin typeface="Georgia"/>
                <a:ea typeface="Georgia"/>
                <a:cs typeface="Georgia"/>
                <a:sym typeface="Georgia"/>
              </a:rPr>
              <a:t>Analyzing social media can be really time consuming</a:t>
            </a:r>
            <a:endParaRPr>
              <a:latin typeface="Georgia"/>
              <a:ea typeface="Georgia"/>
              <a:cs typeface="Georgia"/>
              <a:sym typeface="Georgia"/>
            </a:endParaRPr>
          </a:p>
          <a:p>
            <a:pPr indent="-368300" lvl="0" marL="457200" rtl="0">
              <a:spcBef>
                <a:spcPts val="0"/>
              </a:spcBef>
              <a:spcAft>
                <a:spcPts val="0"/>
              </a:spcAft>
              <a:buSzPts val="2200"/>
              <a:buFont typeface="Georgia"/>
              <a:buChar char="•"/>
            </a:pPr>
            <a:r>
              <a:rPr lang="en-US">
                <a:latin typeface="Georgia"/>
                <a:ea typeface="Georgia"/>
                <a:cs typeface="Georgia"/>
                <a:sym typeface="Georgia"/>
              </a:rPr>
              <a:t>Data can have large variance</a:t>
            </a:r>
            <a:endParaRPr>
              <a:latin typeface="Georgia"/>
              <a:ea typeface="Georgia"/>
              <a:cs typeface="Georgia"/>
              <a:sym typeface="Georgia"/>
            </a:endParaRPr>
          </a:p>
          <a:p>
            <a:pPr indent="-368300" lvl="0" marL="457200" rtl="0">
              <a:spcBef>
                <a:spcPts val="0"/>
              </a:spcBef>
              <a:spcAft>
                <a:spcPts val="0"/>
              </a:spcAft>
              <a:buSzPts val="2200"/>
              <a:buFont typeface="Georgia"/>
              <a:buChar char="•"/>
            </a:pPr>
            <a:r>
              <a:rPr lang="en-US">
                <a:latin typeface="Georgia"/>
                <a:ea typeface="Georgia"/>
                <a:cs typeface="Georgia"/>
                <a:sym typeface="Georgia"/>
              </a:rPr>
              <a:t>Humans tend not to write in a consistent, predictable manner</a:t>
            </a:r>
            <a:endParaRPr>
              <a:latin typeface="Georgia"/>
              <a:ea typeface="Georgia"/>
              <a:cs typeface="Georgia"/>
              <a:sym typeface="Georgia"/>
            </a:endParaRPr>
          </a:p>
          <a:p>
            <a:pPr indent="-368300" lvl="0" marL="457200" rtl="0">
              <a:spcBef>
                <a:spcPts val="0"/>
              </a:spcBef>
              <a:spcAft>
                <a:spcPts val="0"/>
              </a:spcAft>
              <a:buSzPts val="2200"/>
              <a:buFont typeface="Georgia"/>
              <a:buChar char="•"/>
            </a:pPr>
            <a:r>
              <a:rPr lang="en-US">
                <a:latin typeface="Georgia"/>
                <a:ea typeface="Georgia"/>
                <a:cs typeface="Georgia"/>
                <a:sym typeface="Georgia"/>
              </a:rPr>
              <a:t>For accurate results, must think of a broad range of scenarios</a:t>
            </a:r>
            <a:endParaRPr>
              <a:latin typeface="Georgia"/>
              <a:ea typeface="Georgia"/>
              <a:cs typeface="Georgia"/>
              <a:sym typeface="Georgia"/>
            </a:endParaRPr>
          </a:p>
          <a:p>
            <a:pPr indent="-368300" lvl="0" marL="457200">
              <a:spcBef>
                <a:spcPts val="0"/>
              </a:spcBef>
              <a:spcAft>
                <a:spcPts val="0"/>
              </a:spcAft>
              <a:buSzPts val="2200"/>
              <a:buFont typeface="Georgia"/>
              <a:buChar char="•"/>
            </a:pPr>
            <a:r>
              <a:rPr lang="en-US">
                <a:latin typeface="Georgia"/>
                <a:ea typeface="Georgia"/>
                <a:cs typeface="Georgia"/>
                <a:sym typeface="Georgia"/>
              </a:rPr>
              <a:t>Account for corner cases and niche scenarios</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Main Algorithm</a:t>
            </a:r>
            <a:endParaRPr/>
          </a:p>
        </p:txBody>
      </p:sp>
      <p:sp>
        <p:nvSpPr>
          <p:cNvPr id="176" name="Shape 176"/>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0"/>
              </a:spcAft>
              <a:buNone/>
            </a:pPr>
            <a:r>
              <a:rPr lang="en-US">
                <a:latin typeface="Georgia"/>
                <a:ea typeface="Georgia"/>
                <a:cs typeface="Georgia"/>
                <a:sym typeface="Georgia"/>
              </a:rPr>
              <a:t>Step 1: input Yelp data that specify restaurants with a given food type. Input city name specified by the user.</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1.1: Further process Yelp data to keep only restaurants that are in the given city.</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2: Get possible forms of names for restaurant names and city name. (e.g. #Chicago).</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3: filter twitter data to obtain tweets that have a restaurant name, its associated categories in Yelp and possibly a city name. Differentiate tweet and retweet.</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Check 3 things: restaurant name, associated categories in Yelp, the city name (if possible)</a:t>
            </a:r>
            <a:endParaRPr>
              <a:latin typeface="Georgia"/>
              <a:ea typeface="Georgia"/>
              <a:cs typeface="Georgia"/>
              <a:sym typeface="Georgia"/>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182" name="Shape 182"/>
          <p:cNvSpPr txBox="1"/>
          <p:nvPr>
            <p:ph idx="1" type="body"/>
          </p:nvPr>
        </p:nvSpPr>
        <p:spPr>
          <a:xfrm>
            <a:off x="457200" y="1581725"/>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0"/>
              </a:spcAft>
              <a:buNone/>
            </a:pPr>
            <a:r>
              <a:rPr lang="en-US">
                <a:latin typeface="Georgia"/>
                <a:ea typeface="Georgia"/>
                <a:cs typeface="Georgia"/>
                <a:sym typeface="Georgia"/>
              </a:rPr>
              <a:t>Step 4: when filtering through each piece of tweet, we calculate a score for a feasible tweet.</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4.1: get information about # of likes, # of retweets, and # of followers.</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4.2: conduct sentimental analysis on tweet content. 0 if neutral; (0,1] if positive; [-1, 0) if negative.</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188" name="Shape 188"/>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0"/>
              </a:spcAft>
              <a:buNone/>
            </a:pPr>
            <a:r>
              <a:rPr lang="en-US">
                <a:latin typeface="Georgia"/>
                <a:ea typeface="Georgia"/>
                <a:cs typeface="Georgia"/>
                <a:sym typeface="Georgia"/>
              </a:rPr>
              <a:t>Step 4.3: Use jaro-winkler method to calculate the probability of each tweet that describes the level of match between the actual restaurant name in Yelp and the possible restaurant name found in tweet. The reason of doing this is that given a restaurant name form (#PINO), it could be the case that a tweet wrote as #PINOisadog. Average the probabilities of all possible forms.</a:t>
            </a:r>
            <a:endParaRPr>
              <a:latin typeface="Georgia"/>
              <a:ea typeface="Georgia"/>
              <a:cs typeface="Georgia"/>
              <a:sym typeface="Georgia"/>
            </a:endParaRPr>
          </a:p>
          <a:p>
            <a:pPr indent="0" lvl="0" marL="0">
              <a:spcBef>
                <a:spcPts val="1600"/>
              </a:spcBef>
              <a:spcAft>
                <a:spcPts val="0"/>
              </a:spcAft>
              <a:buNone/>
            </a:pPr>
            <a:r>
              <a:t/>
            </a:r>
            <a:endParaRPr>
              <a:latin typeface="Georgia"/>
              <a:ea typeface="Georgia"/>
              <a:cs typeface="Georgia"/>
              <a:sym typeface="Georgia"/>
            </a:endParaRPr>
          </a:p>
          <a:p>
            <a:pPr indent="0" lvl="0" marL="0">
              <a:spcBef>
                <a:spcPts val="1600"/>
              </a:spcBef>
              <a:spcAft>
                <a:spcPts val="1600"/>
              </a:spcAft>
              <a:buNone/>
            </a:pPr>
            <a:r>
              <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194" name="Shape 194"/>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1600"/>
              </a:spcAft>
              <a:buNone/>
            </a:pPr>
            <a:r>
              <a:rPr lang="en-US">
                <a:latin typeface="Georgia"/>
                <a:ea typeface="Georgia"/>
                <a:cs typeface="Georgia"/>
                <a:sym typeface="Georgia"/>
              </a:rPr>
              <a:t>Step 4.4: repeat step 4.3 if a city name is spotted. Apply jaro-winkler to the possible city name. Otherwise, set its probability as 0.5. The reason of giving 0.5 is that we’ve already known the restaurant name is in there but we’re not sure from twitter that if it is in the given city since the writer didn’t specify the location. But we still account for it in the sense of treating it as a food chain. So we consider 50% chance the restaurant is in the given city.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Cont.</a:t>
            </a:r>
            <a:endParaRPr/>
          </a:p>
        </p:txBody>
      </p:sp>
      <p:sp>
        <p:nvSpPr>
          <p:cNvPr id="200" name="Shape 200"/>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a:spcBef>
                <a:spcPts val="440"/>
              </a:spcBef>
              <a:spcAft>
                <a:spcPts val="0"/>
              </a:spcAft>
              <a:buNone/>
            </a:pPr>
            <a:r>
              <a:rPr lang="en-US">
                <a:latin typeface="Georgia"/>
                <a:ea typeface="Georgia"/>
                <a:cs typeface="Georgia"/>
                <a:sym typeface="Georgia"/>
              </a:rPr>
              <a:t>Step 4.5: Calculate the total score for each tweet. Sum up by each restaurant.</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5: Get top 10 restaurants according to scores.</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Step 6: Obtain top 10’s addresses and put them on the map. Use Google Maps API to calculate directions from the user’s location to all those restaurants. We provide users with 4 commuting modes: driving, walking, biking and public transit.</a:t>
            </a:r>
            <a:endParaRPr>
              <a:latin typeface="Georgia"/>
              <a:ea typeface="Georgia"/>
              <a:cs typeface="Georgia"/>
              <a:sym typeface="Georgia"/>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accent1"/>
                </a:solidFill>
              </a:rPr>
              <a:t>Project Goals</a:t>
            </a:r>
            <a:endParaRPr>
              <a:solidFill>
                <a:schemeClr val="accent1"/>
              </a:solidFill>
            </a:endParaRPr>
          </a:p>
        </p:txBody>
      </p:sp>
      <p:sp>
        <p:nvSpPr>
          <p:cNvPr id="99" name="Shape 99"/>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spcBef>
                <a:spcPts val="440"/>
              </a:spcBef>
              <a:spcAft>
                <a:spcPts val="0"/>
              </a:spcAft>
              <a:buSzPts val="2200"/>
              <a:buChar char="•"/>
            </a:pPr>
            <a:r>
              <a:rPr lang="en-US"/>
              <a:t>Implement a website that returns a top ten list of restaurants</a:t>
            </a:r>
            <a:endParaRPr/>
          </a:p>
          <a:p>
            <a:pPr indent="-368300" lvl="0" marL="457200" rtl="0">
              <a:spcBef>
                <a:spcPts val="0"/>
              </a:spcBef>
              <a:spcAft>
                <a:spcPts val="0"/>
              </a:spcAft>
              <a:buSzPts val="2200"/>
              <a:buChar char="•"/>
            </a:pPr>
            <a:r>
              <a:rPr lang="en-US"/>
              <a:t>Have this list reflect the input choices of the user</a:t>
            </a:r>
            <a:endParaRPr/>
          </a:p>
          <a:p>
            <a:pPr indent="-368300" lvl="0" marL="457200" rtl="0">
              <a:spcBef>
                <a:spcPts val="0"/>
              </a:spcBef>
              <a:spcAft>
                <a:spcPts val="0"/>
              </a:spcAft>
              <a:buSzPts val="2200"/>
              <a:buChar char="•"/>
            </a:pPr>
            <a:r>
              <a:rPr lang="en-US"/>
              <a:t>Have the location of the user reflected in the output</a:t>
            </a:r>
            <a:endParaRPr/>
          </a:p>
          <a:p>
            <a:pPr indent="-368300" lvl="0" marL="457200" rtl="0">
              <a:spcBef>
                <a:spcPts val="0"/>
              </a:spcBef>
              <a:spcAft>
                <a:spcPts val="0"/>
              </a:spcAft>
              <a:buSzPts val="2200"/>
              <a:buChar char="•"/>
            </a:pPr>
            <a:r>
              <a:rPr lang="en-US"/>
              <a:t>Use social media information to derive our result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76200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600"/>
              <a:buFont typeface="Cambria"/>
              <a:buNone/>
            </a:pPr>
            <a:r>
              <a:rPr lang="en-US">
                <a:solidFill>
                  <a:schemeClr val="accent1"/>
                </a:solidFill>
              </a:rPr>
              <a:t>Adapting to Changes</a:t>
            </a:r>
            <a:endParaRPr i="0" sz="4600" u="none" cap="none" strike="noStrike">
              <a:solidFill>
                <a:schemeClr val="accent1"/>
              </a:solidFill>
            </a:endParaRPr>
          </a:p>
        </p:txBody>
      </p:sp>
      <p:sp>
        <p:nvSpPr>
          <p:cNvPr id="105" name="Shape 105"/>
          <p:cNvSpPr txBox="1"/>
          <p:nvPr>
            <p:ph idx="1" type="body"/>
          </p:nvPr>
        </p:nvSpPr>
        <p:spPr>
          <a:xfrm>
            <a:off x="457200" y="1600200"/>
            <a:ext cx="7620000" cy="20616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200"/>
              <a:buFont typeface="Georgia"/>
              <a:buChar char="•"/>
            </a:pPr>
            <a:r>
              <a:rPr lang="en-US">
                <a:latin typeface="Georgia"/>
                <a:ea typeface="Georgia"/>
                <a:cs typeface="Georgia"/>
                <a:sym typeface="Georgia"/>
              </a:rPr>
              <a:t>Instagram -&gt; Closed API, questionable legality of scraping = poor choice to base a project around</a:t>
            </a:r>
            <a:endParaRPr>
              <a:latin typeface="Georgia"/>
              <a:ea typeface="Georgia"/>
              <a:cs typeface="Georgia"/>
              <a:sym typeface="Georgia"/>
            </a:endParaRPr>
          </a:p>
          <a:p>
            <a:pPr indent="-228600" lvl="0" marL="342900" marR="0" rtl="0" algn="l">
              <a:spcBef>
                <a:spcPts val="0"/>
              </a:spcBef>
              <a:spcAft>
                <a:spcPts val="0"/>
              </a:spcAft>
              <a:buClr>
                <a:schemeClr val="accent1"/>
              </a:buClr>
              <a:buSzPts val="2200"/>
              <a:buFont typeface="Georgia"/>
              <a:buChar char="•"/>
            </a:pPr>
            <a:r>
              <a:rPr lang="en-US">
                <a:latin typeface="Georgia"/>
                <a:ea typeface="Georgia"/>
                <a:cs typeface="Georgia"/>
                <a:sym typeface="Georgia"/>
              </a:rPr>
              <a:t>Twitter, Open API</a:t>
            </a:r>
            <a:endParaRPr>
              <a:latin typeface="Georgia"/>
              <a:ea typeface="Georgia"/>
              <a:cs typeface="Georgia"/>
              <a:sym typeface="Georgia"/>
            </a:endParaRPr>
          </a:p>
          <a:p>
            <a:pPr indent="-228600" lvl="0" marL="342900" marR="0" rtl="0" algn="l">
              <a:spcBef>
                <a:spcPts val="0"/>
              </a:spcBef>
              <a:spcAft>
                <a:spcPts val="0"/>
              </a:spcAft>
              <a:buClr>
                <a:schemeClr val="accent1"/>
              </a:buClr>
              <a:buSzPts val="2200"/>
              <a:buFont typeface="Georgia"/>
              <a:buChar char="•"/>
            </a:pPr>
            <a:r>
              <a:rPr lang="en-US">
                <a:latin typeface="Georgia"/>
                <a:ea typeface="Georgia"/>
                <a:cs typeface="Georgia"/>
                <a:sym typeface="Georgia"/>
              </a:rPr>
              <a:t>Yelp, Open Dataset</a:t>
            </a:r>
            <a:endParaRPr>
              <a:latin typeface="Georgia"/>
              <a:ea typeface="Georgia"/>
              <a:cs typeface="Georgia"/>
              <a:sym typeface="Georgia"/>
            </a:endParaRPr>
          </a:p>
          <a:p>
            <a:pPr indent="-228600" lvl="0" marL="342900" marR="0" rtl="0" algn="l">
              <a:spcBef>
                <a:spcPts val="0"/>
              </a:spcBef>
              <a:spcAft>
                <a:spcPts val="0"/>
              </a:spcAft>
              <a:buClr>
                <a:schemeClr val="accent1"/>
              </a:buClr>
              <a:buSzPts val="2200"/>
              <a:buFont typeface="Georgia"/>
              <a:buChar char="•"/>
            </a:pPr>
            <a:r>
              <a:rPr lang="en-US">
                <a:latin typeface="Georgia"/>
                <a:ea typeface="Georgia"/>
                <a:cs typeface="Georgia"/>
                <a:sym typeface="Georgia"/>
              </a:rPr>
              <a:t>Ease of access = less worries during coding</a:t>
            </a:r>
            <a:endParaRPr>
              <a:latin typeface="Georgia"/>
              <a:ea typeface="Georgia"/>
              <a:cs typeface="Georgia"/>
              <a:sym typeface="Georgia"/>
            </a:endParaRPr>
          </a:p>
          <a:p>
            <a:pPr indent="-228600" lvl="0" marL="342900" marR="0" rtl="0" algn="l">
              <a:spcBef>
                <a:spcPts val="0"/>
              </a:spcBef>
              <a:spcAft>
                <a:spcPts val="0"/>
              </a:spcAft>
              <a:buClr>
                <a:schemeClr val="accent1"/>
              </a:buClr>
              <a:buSzPts val="2200"/>
              <a:buFont typeface="Georgia"/>
              <a:buChar char="•"/>
            </a:pPr>
            <a:r>
              <a:rPr lang="en-US">
                <a:latin typeface="Georgia"/>
                <a:ea typeface="Georgia"/>
                <a:cs typeface="Georgia"/>
                <a:sym typeface="Georgia"/>
              </a:rPr>
              <a:t>Google Maps API</a:t>
            </a:r>
            <a:endParaRPr>
              <a:latin typeface="Georgia"/>
              <a:ea typeface="Georgia"/>
              <a:cs typeface="Georgia"/>
              <a:sym typeface="Georgia"/>
            </a:endParaRPr>
          </a:p>
          <a:p>
            <a:pPr indent="-88900" lvl="0" marL="342900" marR="0" rtl="0" algn="l">
              <a:spcBef>
                <a:spcPts val="440"/>
              </a:spcBef>
              <a:spcAft>
                <a:spcPts val="1600"/>
              </a:spcAft>
              <a:buClr>
                <a:schemeClr val="accent1"/>
              </a:buClr>
              <a:buSzPts val="2200"/>
              <a:buFont typeface="Arial"/>
              <a:buNone/>
            </a:pPr>
            <a:r>
              <a:t/>
            </a:r>
            <a:endParaRPr i="0" sz="2200" u="none" cap="none" strike="noStrike">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b="0" l="0" r="0" t="0"/>
          <a:stretch/>
        </p:blipFill>
        <p:spPr>
          <a:xfrm>
            <a:off x="0" y="713700"/>
            <a:ext cx="9144000" cy="6144300"/>
          </a:xfrm>
          <a:prstGeom prst="rect">
            <a:avLst/>
          </a:prstGeom>
          <a:noFill/>
          <a:ln>
            <a:noFill/>
          </a:ln>
        </p:spPr>
      </p:pic>
      <p:sp>
        <p:nvSpPr>
          <p:cNvPr id="111" name="Shape 111"/>
          <p:cNvSpPr txBox="1"/>
          <p:nvPr>
            <p:ph type="title"/>
          </p:nvPr>
        </p:nvSpPr>
        <p:spPr>
          <a:xfrm>
            <a:off x="0" y="0"/>
            <a:ext cx="76884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Implementation Flowchart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Shape 116"/>
          <p:cNvPicPr preferRelativeResize="0"/>
          <p:nvPr/>
        </p:nvPicPr>
        <p:blipFill rotWithShape="1">
          <a:blip r:embed="rId3">
            <a:alphaModFix/>
          </a:blip>
          <a:srcRect b="0" l="0" r="0" t="0"/>
          <a:stretch/>
        </p:blipFill>
        <p:spPr>
          <a:xfrm>
            <a:off x="-29525" y="713700"/>
            <a:ext cx="9203050" cy="6047975"/>
          </a:xfrm>
          <a:prstGeom prst="rect">
            <a:avLst/>
          </a:prstGeom>
          <a:noFill/>
          <a:ln>
            <a:noFill/>
          </a:ln>
        </p:spPr>
      </p:pic>
      <p:sp>
        <p:nvSpPr>
          <p:cNvPr id="117" name="Shape 117"/>
          <p:cNvSpPr txBox="1"/>
          <p:nvPr>
            <p:ph type="title"/>
          </p:nvPr>
        </p:nvSpPr>
        <p:spPr>
          <a:xfrm>
            <a:off x="0" y="0"/>
            <a:ext cx="76884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Implementation Flowchart Continued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accent1"/>
                </a:solidFill>
              </a:rPr>
              <a:t>Why use the Yelp Dataset?</a:t>
            </a:r>
            <a:endParaRPr>
              <a:solidFill>
                <a:schemeClr val="accent1"/>
              </a:solidFill>
            </a:endParaRPr>
          </a:p>
        </p:txBody>
      </p:sp>
      <p:sp>
        <p:nvSpPr>
          <p:cNvPr id="128" name="Shape 128"/>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spcBef>
                <a:spcPts val="440"/>
              </a:spcBef>
              <a:spcAft>
                <a:spcPts val="0"/>
              </a:spcAft>
              <a:buSzPts val="2200"/>
              <a:buChar char="•"/>
            </a:pPr>
            <a:r>
              <a:rPr lang="en-US"/>
              <a:t>A major question at the start, “How to determine what posts are about restaurants?”</a:t>
            </a:r>
            <a:endParaRPr/>
          </a:p>
          <a:p>
            <a:pPr indent="-368300" lvl="0" marL="457200" rtl="0">
              <a:spcBef>
                <a:spcPts val="0"/>
              </a:spcBef>
              <a:spcAft>
                <a:spcPts val="0"/>
              </a:spcAft>
              <a:buSzPts val="2200"/>
              <a:buChar char="•"/>
            </a:pPr>
            <a:r>
              <a:rPr lang="en-US"/>
              <a:t>Our solution, find a list of restaurants to use as the basis</a:t>
            </a:r>
            <a:endParaRPr/>
          </a:p>
          <a:p>
            <a:pPr indent="-368300" lvl="0" marL="457200" rtl="0">
              <a:spcBef>
                <a:spcPts val="0"/>
              </a:spcBef>
              <a:spcAft>
                <a:spcPts val="0"/>
              </a:spcAft>
              <a:buSzPts val="2200"/>
              <a:buChar char="•"/>
            </a:pPr>
            <a:r>
              <a:rPr lang="en-US"/>
              <a:t>Bonus Factor: Yelp indexes restaurants by category, which we used to determine the cuisine of each </a:t>
            </a:r>
            <a:r>
              <a:rPr lang="en-US"/>
              <a:t>restaurant</a:t>
            </a:r>
            <a:endParaRPr/>
          </a:p>
          <a:p>
            <a:pPr indent="-368300" lvl="0" marL="457200">
              <a:spcBef>
                <a:spcPts val="0"/>
              </a:spcBef>
              <a:spcAft>
                <a:spcPts val="0"/>
              </a:spcAft>
              <a:buSzPts val="2200"/>
              <a:buChar char="•"/>
            </a:pPr>
            <a:r>
              <a:rPr lang="en-US"/>
              <a:t>Constraint: Yelp dataset has limited restaurants. e.g. we don’t have information about restaurants in NYC, LA and Chicago. This limits our searching capability.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accent1"/>
                </a:solidFill>
              </a:rPr>
              <a:t>Encoding Challenges</a:t>
            </a:r>
            <a:endParaRPr>
              <a:solidFill>
                <a:schemeClr val="accent1"/>
              </a:solidFill>
            </a:endParaRPr>
          </a:p>
        </p:txBody>
      </p:sp>
      <p:sp>
        <p:nvSpPr>
          <p:cNvPr id="134" name="Shape 134"/>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spcBef>
                <a:spcPts val="440"/>
              </a:spcBef>
              <a:spcAft>
                <a:spcPts val="0"/>
              </a:spcAft>
              <a:buSzPts val="2200"/>
              <a:buFont typeface="Georgia"/>
              <a:buChar char="•"/>
            </a:pPr>
            <a:r>
              <a:rPr lang="en-US">
                <a:latin typeface="Georgia"/>
                <a:ea typeface="Georgia"/>
                <a:cs typeface="Georgia"/>
                <a:sym typeface="Georgia"/>
              </a:rPr>
              <a:t>Text derived from social media often uses unicode to display things like emojis</a:t>
            </a:r>
            <a:endParaRPr>
              <a:latin typeface="Georgia"/>
              <a:ea typeface="Georgia"/>
              <a:cs typeface="Georgia"/>
              <a:sym typeface="Georgia"/>
            </a:endParaRPr>
          </a:p>
          <a:p>
            <a:pPr indent="-368300" lvl="0" marL="457200" rtl="0">
              <a:spcBef>
                <a:spcPts val="0"/>
              </a:spcBef>
              <a:spcAft>
                <a:spcPts val="0"/>
              </a:spcAft>
              <a:buSzPts val="2200"/>
              <a:buFont typeface="Georgia"/>
              <a:buChar char="•"/>
            </a:pPr>
            <a:r>
              <a:rPr lang="en-US">
                <a:latin typeface="Georgia"/>
                <a:ea typeface="Georgia"/>
                <a:cs typeface="Georgia"/>
                <a:sym typeface="Georgia"/>
              </a:rPr>
              <a:t>If your reader and writer use different encoding, you can </a:t>
            </a:r>
            <a:r>
              <a:rPr lang="en-US">
                <a:latin typeface="Georgia"/>
                <a:ea typeface="Georgia"/>
                <a:cs typeface="Georgia"/>
                <a:sym typeface="Georgia"/>
              </a:rPr>
              <a:t>receive</a:t>
            </a:r>
            <a:r>
              <a:rPr lang="en-US">
                <a:latin typeface="Georgia"/>
                <a:ea typeface="Georgia"/>
                <a:cs typeface="Georgia"/>
                <a:sym typeface="Georgia"/>
              </a:rPr>
              <a:t> </a:t>
            </a:r>
            <a:r>
              <a:rPr lang="en-US">
                <a:latin typeface="Georgia"/>
                <a:ea typeface="Georgia"/>
                <a:cs typeface="Georgia"/>
                <a:sym typeface="Georgia"/>
              </a:rPr>
              <a:t>errors</a:t>
            </a:r>
            <a:r>
              <a:rPr lang="en-US">
                <a:latin typeface="Georgia"/>
                <a:ea typeface="Georgia"/>
                <a:cs typeface="Georgia"/>
                <a:sym typeface="Georgia"/>
              </a:rPr>
              <a:t> that are hard to decode</a:t>
            </a:r>
            <a:endParaRPr>
              <a:latin typeface="Georgia"/>
              <a:ea typeface="Georgia"/>
              <a:cs typeface="Georgia"/>
              <a:sym typeface="Georgia"/>
            </a:endParaRPr>
          </a:p>
          <a:p>
            <a:pPr indent="-368300" lvl="0" marL="457200" rtl="0">
              <a:spcBef>
                <a:spcPts val="0"/>
              </a:spcBef>
              <a:spcAft>
                <a:spcPts val="0"/>
              </a:spcAft>
              <a:buSzPts val="2200"/>
              <a:buFont typeface="Georgia"/>
              <a:buChar char="•"/>
            </a:pPr>
            <a:r>
              <a:rPr lang="en-US">
                <a:latin typeface="Georgia"/>
                <a:ea typeface="Georgia"/>
                <a:cs typeface="Georgia"/>
                <a:sym typeface="Georgia"/>
              </a:rPr>
              <a:t>Most file reading and writing commands will accept an </a:t>
            </a:r>
            <a:r>
              <a:rPr i="1" lang="en-US">
                <a:latin typeface="Georgia"/>
                <a:ea typeface="Georgia"/>
                <a:cs typeface="Georgia"/>
                <a:sym typeface="Georgia"/>
              </a:rPr>
              <a:t>encoding =  encoding_type</a:t>
            </a:r>
            <a:r>
              <a:rPr lang="en-US">
                <a:latin typeface="Georgia"/>
                <a:ea typeface="Georgia"/>
                <a:cs typeface="Georgia"/>
                <a:sym typeface="Georgia"/>
              </a:rPr>
              <a:t> input</a:t>
            </a:r>
            <a:endParaRPr>
              <a:latin typeface="Georgia"/>
              <a:ea typeface="Georgia"/>
              <a:cs typeface="Georgia"/>
              <a:sym typeface="Georgia"/>
            </a:endParaRPr>
          </a:p>
          <a:p>
            <a:pPr indent="-368300" lvl="0" marL="457200">
              <a:spcBef>
                <a:spcPts val="0"/>
              </a:spcBef>
              <a:spcAft>
                <a:spcPts val="0"/>
              </a:spcAft>
              <a:buSzPts val="2200"/>
              <a:buFont typeface="Georgia"/>
              <a:buChar char="•"/>
            </a:pPr>
            <a:r>
              <a:rPr lang="en-US">
                <a:latin typeface="Georgia"/>
                <a:ea typeface="Georgia"/>
                <a:cs typeface="Georgia"/>
                <a:sym typeface="Georgia"/>
              </a:rPr>
              <a:t>Example: pd.read_json(a_file, encoding = “uft-8”)</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chemeClr val="accent1"/>
                </a:solidFill>
              </a:rPr>
              <a:t>Challenges</a:t>
            </a:r>
            <a:r>
              <a:rPr lang="en-US">
                <a:solidFill>
                  <a:schemeClr val="accent1"/>
                </a:solidFill>
              </a:rPr>
              <a:t> in algorithm</a:t>
            </a:r>
            <a:endParaRPr>
              <a:solidFill>
                <a:schemeClr val="accent1"/>
              </a:solidFill>
            </a:endParaRPr>
          </a:p>
        </p:txBody>
      </p:sp>
      <p:sp>
        <p:nvSpPr>
          <p:cNvPr id="140" name="Shape 140"/>
          <p:cNvSpPr txBox="1"/>
          <p:nvPr>
            <p:ph idx="1" type="body"/>
          </p:nvPr>
        </p:nvSpPr>
        <p:spPr>
          <a:xfrm>
            <a:off x="457200" y="1417650"/>
            <a:ext cx="7620000" cy="4800600"/>
          </a:xfrm>
          <a:prstGeom prst="rect">
            <a:avLst/>
          </a:prstGeom>
        </p:spPr>
        <p:txBody>
          <a:bodyPr anchorCtr="0" anchor="t" bIns="91425" lIns="91425" spcFirstLastPara="1" rIns="91425" wrap="square" tIns="91425">
            <a:noAutofit/>
          </a:bodyPr>
          <a:lstStyle/>
          <a:p>
            <a:pPr indent="0" lvl="0" marL="0" rtl="0">
              <a:spcBef>
                <a:spcPts val="440"/>
              </a:spcBef>
              <a:spcAft>
                <a:spcPts val="0"/>
              </a:spcAft>
              <a:buNone/>
            </a:pPr>
            <a:r>
              <a:rPr lang="en-US">
                <a:latin typeface="Georgia"/>
                <a:ea typeface="Georgia"/>
                <a:cs typeface="Georgia"/>
                <a:sym typeface="Georgia"/>
              </a:rPr>
              <a:t>1. [Randomness of tweets]: twitter data is completely random. It’s not organized for the purpose of data analysis.</a:t>
            </a:r>
            <a:endParaRPr>
              <a:latin typeface="Georgia"/>
              <a:ea typeface="Georgia"/>
              <a:cs typeface="Georgia"/>
              <a:sym typeface="Georgia"/>
            </a:endParaRPr>
          </a:p>
          <a:p>
            <a:pPr indent="0" lvl="0" marL="0">
              <a:spcBef>
                <a:spcPts val="1600"/>
              </a:spcBef>
              <a:spcAft>
                <a:spcPts val="0"/>
              </a:spcAft>
              <a:buNone/>
            </a:pPr>
            <a:r>
              <a:rPr lang="en-US">
                <a:latin typeface="Georgia"/>
                <a:ea typeface="Georgia"/>
                <a:cs typeface="Georgia"/>
                <a:sym typeface="Georgia"/>
              </a:rPr>
              <a:t>[Solns]: </a:t>
            </a:r>
            <a:endParaRPr>
              <a:latin typeface="Georgia"/>
              <a:ea typeface="Georgia"/>
              <a:cs typeface="Georgia"/>
              <a:sym typeface="Georgia"/>
            </a:endParaRPr>
          </a:p>
          <a:p>
            <a:pPr indent="0" lvl="0" marL="0" rtl="0">
              <a:spcBef>
                <a:spcPts val="1600"/>
              </a:spcBef>
              <a:spcAft>
                <a:spcPts val="0"/>
              </a:spcAft>
              <a:buNone/>
            </a:pPr>
            <a:r>
              <a:rPr lang="en-US">
                <a:latin typeface="Georgia"/>
                <a:ea typeface="Georgia"/>
                <a:cs typeface="Georgia"/>
                <a:sym typeface="Georgia"/>
              </a:rPr>
              <a:t>1. Add more keywords when scraping and filtering twitter to have a filtered twitter dataset that’s more correlated with Yelp dataset.</a:t>
            </a:r>
            <a:endParaRPr>
              <a:latin typeface="Georgia"/>
              <a:ea typeface="Georgia"/>
              <a:cs typeface="Georgia"/>
              <a:sym typeface="Georgia"/>
            </a:endParaRPr>
          </a:p>
          <a:p>
            <a:pPr indent="0" lvl="0" marL="0" rtl="0">
              <a:spcBef>
                <a:spcPts val="1600"/>
              </a:spcBef>
              <a:spcAft>
                <a:spcPts val="0"/>
              </a:spcAft>
              <a:buNone/>
            </a:pPr>
            <a:r>
              <a:rPr lang="en-US">
                <a:latin typeface="Georgia"/>
                <a:ea typeface="Georgia"/>
                <a:cs typeface="Georgia"/>
                <a:sym typeface="Georgia"/>
              </a:rPr>
              <a:t>i.e. add categorical attributes that happen 300 times or more in Yelp into keywords collection. This should be valid because there are about 55k restaurants in Yelp, then there is at least 1% chance that we expected to see a restaurant name associated with this particular attribute in a single tweet.</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0" lvl="0" marL="0" rtl="0">
              <a:spcBef>
                <a:spcPts val="1600"/>
              </a:spcBef>
              <a:spcAft>
                <a:spcPts val="0"/>
              </a:spcAft>
              <a:buNone/>
            </a:pPr>
            <a:r>
              <a:t/>
            </a:r>
            <a:endParaRPr>
              <a:latin typeface="Georgia"/>
              <a:ea typeface="Georgia"/>
              <a:cs typeface="Georgia"/>
              <a:sym typeface="Georgia"/>
            </a:endParaRPr>
          </a:p>
          <a:p>
            <a:pPr indent="0" lvl="0" marL="0">
              <a:spcBef>
                <a:spcPts val="1600"/>
              </a:spcBef>
              <a:spcAft>
                <a:spcPts val="1600"/>
              </a:spcAft>
              <a:buNone/>
            </a:pPr>
            <a:r>
              <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