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7/30/19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7/30/19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7/30/19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7/30/19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7/30/19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7/30/19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7/30/19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7/30/19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7/30/19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7/30/19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7/30/19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7/30/19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cl.us/Geospatial_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26BE-A285-B445-9993-AC87128C8B93}"/>
              </a:ext>
            </a:extLst>
          </p:cNvPr>
          <p:cNvSpPr>
            <a:spLocks noGrp="1"/>
          </p:cNvSpPr>
          <p:nvPr>
            <p:ph type="ctrTitle"/>
          </p:nvPr>
        </p:nvSpPr>
        <p:spPr/>
        <p:txBody>
          <a:bodyPr>
            <a:normAutofit fontScale="90000"/>
          </a:bodyPr>
          <a:lstStyle/>
          <a:p>
            <a:r>
              <a:rPr lang="en-US" b="1" dirty="0"/>
              <a:t>The Battle of Neighborhoods</a:t>
            </a:r>
            <a:r>
              <a:rPr lang="en-US" dirty="0"/>
              <a:t> </a:t>
            </a:r>
          </a:p>
        </p:txBody>
      </p:sp>
      <p:sp>
        <p:nvSpPr>
          <p:cNvPr id="3" name="Subtitle 2">
            <a:extLst>
              <a:ext uri="{FF2B5EF4-FFF2-40B4-BE49-F238E27FC236}">
                <a16:creationId xmlns:a16="http://schemas.microsoft.com/office/drawing/2014/main" id="{E846783E-E480-324B-9EF7-C637983AEC60}"/>
              </a:ext>
            </a:extLst>
          </p:cNvPr>
          <p:cNvSpPr>
            <a:spLocks noGrp="1"/>
          </p:cNvSpPr>
          <p:nvPr>
            <p:ph type="subTitle" idx="1"/>
          </p:nvPr>
        </p:nvSpPr>
        <p:spPr/>
        <p:txBody>
          <a:bodyPr/>
          <a:lstStyle/>
          <a:p>
            <a:r>
              <a:rPr lang="en-US" b="1" dirty="0"/>
              <a:t>Capstone Project </a:t>
            </a:r>
            <a:endParaRPr lang="en-US" dirty="0"/>
          </a:p>
        </p:txBody>
      </p:sp>
    </p:spTree>
    <p:extLst>
      <p:ext uri="{BB962C8B-B14F-4D97-AF65-F5344CB8AC3E}">
        <p14:creationId xmlns:p14="http://schemas.microsoft.com/office/powerpoint/2010/main" val="345647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02B4-DE8D-F340-9C6C-67A08F6CC46A}"/>
              </a:ext>
            </a:extLst>
          </p:cNvPr>
          <p:cNvSpPr>
            <a:spLocks noGrp="1"/>
          </p:cNvSpPr>
          <p:nvPr>
            <p:ph type="title"/>
          </p:nvPr>
        </p:nvSpPr>
        <p:spPr/>
        <p:txBody>
          <a:bodyPr/>
          <a:lstStyle/>
          <a:p>
            <a:r>
              <a:rPr lang="en-US" b="1" dirty="0"/>
              <a:t>Result</a:t>
            </a:r>
            <a:endParaRPr lang="en-US" dirty="0"/>
          </a:p>
        </p:txBody>
      </p:sp>
      <p:sp>
        <p:nvSpPr>
          <p:cNvPr id="3" name="Content Placeholder 2">
            <a:extLst>
              <a:ext uri="{FF2B5EF4-FFF2-40B4-BE49-F238E27FC236}">
                <a16:creationId xmlns:a16="http://schemas.microsoft.com/office/drawing/2014/main" id="{B5DC34D9-331A-B84B-9326-9D08562238CD}"/>
              </a:ext>
            </a:extLst>
          </p:cNvPr>
          <p:cNvSpPr>
            <a:spLocks noGrp="1"/>
          </p:cNvSpPr>
          <p:nvPr>
            <p:ph idx="1"/>
          </p:nvPr>
        </p:nvSpPr>
        <p:spPr/>
        <p:txBody>
          <a:bodyPr anchor="t"/>
          <a:lstStyle/>
          <a:p>
            <a:r>
              <a:rPr lang="en-US" dirty="0"/>
              <a:t>4 Clusters on the map with circles in different colors.</a:t>
            </a:r>
          </a:p>
        </p:txBody>
      </p:sp>
      <p:pic>
        <p:nvPicPr>
          <p:cNvPr id="4" name="Picture 3" descr="A picture containing text, map&#10;&#10;Description automatically generated">
            <a:extLst>
              <a:ext uri="{FF2B5EF4-FFF2-40B4-BE49-F238E27FC236}">
                <a16:creationId xmlns:a16="http://schemas.microsoft.com/office/drawing/2014/main" id="{85803473-6BF6-944E-B20D-9638DAADDBDB}"/>
              </a:ext>
            </a:extLst>
          </p:cNvPr>
          <p:cNvPicPr/>
          <p:nvPr/>
        </p:nvPicPr>
        <p:blipFill>
          <a:blip r:embed="rId2"/>
          <a:stretch>
            <a:fillRect/>
          </a:stretch>
        </p:blipFill>
        <p:spPr>
          <a:xfrm>
            <a:off x="4388313" y="2741420"/>
            <a:ext cx="5727700" cy="3475355"/>
          </a:xfrm>
          <a:prstGeom prst="rect">
            <a:avLst/>
          </a:prstGeom>
        </p:spPr>
      </p:pic>
    </p:spTree>
    <p:extLst>
      <p:ext uri="{BB962C8B-B14F-4D97-AF65-F5344CB8AC3E}">
        <p14:creationId xmlns:p14="http://schemas.microsoft.com/office/powerpoint/2010/main" val="140083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E2B4-305D-EA4D-82D9-85B52B360FA5}"/>
              </a:ext>
            </a:extLst>
          </p:cNvPr>
          <p:cNvSpPr>
            <a:spLocks noGrp="1"/>
          </p:cNvSpPr>
          <p:nvPr>
            <p:ph type="title"/>
          </p:nvPr>
        </p:nvSpPr>
        <p:spPr/>
        <p:txBody>
          <a:bodyPr/>
          <a:lstStyle/>
          <a:p>
            <a:r>
              <a:rPr lang="en-US" b="1" dirty="0"/>
              <a:t>Result</a:t>
            </a:r>
            <a:endParaRPr lang="en-US" dirty="0"/>
          </a:p>
        </p:txBody>
      </p:sp>
      <p:sp>
        <p:nvSpPr>
          <p:cNvPr id="3" name="Content Placeholder 2">
            <a:extLst>
              <a:ext uri="{FF2B5EF4-FFF2-40B4-BE49-F238E27FC236}">
                <a16:creationId xmlns:a16="http://schemas.microsoft.com/office/drawing/2014/main" id="{2EA98723-A6AF-8D43-8B1C-B60300EC6D40}"/>
              </a:ext>
            </a:extLst>
          </p:cNvPr>
          <p:cNvSpPr>
            <a:spLocks noGrp="1"/>
          </p:cNvSpPr>
          <p:nvPr>
            <p:ph idx="1"/>
          </p:nvPr>
        </p:nvSpPr>
        <p:spPr/>
        <p:txBody>
          <a:bodyPr>
            <a:normAutofit lnSpcReduction="10000"/>
          </a:bodyPr>
          <a:lstStyle/>
          <a:p>
            <a:r>
              <a:rPr lang="en-US" dirty="0"/>
              <a:t>The 4 clusters are :</a:t>
            </a:r>
            <a:br>
              <a:rPr lang="en-US" dirty="0"/>
            </a:br>
            <a:r>
              <a:rPr lang="en-US" dirty="0"/>
              <a:t>Cluster 1 - Most Common Venues in this cluster are related to shop, park, Café, Store, etc.</a:t>
            </a:r>
          </a:p>
          <a:p>
            <a:r>
              <a:rPr lang="en-US" dirty="0"/>
              <a:t>Cluster 2 - Most Common Venues in this cluster are related to Playground, park, Trail, Building, etc.</a:t>
            </a:r>
          </a:p>
          <a:p>
            <a:r>
              <a:rPr lang="en-US" dirty="0"/>
              <a:t>Cluster 3 - Most Common Venues in this cluster are related to shop, Garden, Yoga Studio, Dive Bar, etc.</a:t>
            </a:r>
          </a:p>
          <a:p>
            <a:r>
              <a:rPr lang="en-US" dirty="0"/>
              <a:t>Cluster 4 - Most Common Venues in this cluster are related to park, Trail, Health Food Store, Lake, etc.</a:t>
            </a:r>
          </a:p>
          <a:p>
            <a:endParaRPr lang="en-US" dirty="0"/>
          </a:p>
        </p:txBody>
      </p:sp>
    </p:spTree>
    <p:extLst>
      <p:ext uri="{BB962C8B-B14F-4D97-AF65-F5344CB8AC3E}">
        <p14:creationId xmlns:p14="http://schemas.microsoft.com/office/powerpoint/2010/main" val="86924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CD2D5-034F-B342-8CD2-198D932D96E7}"/>
              </a:ext>
            </a:extLst>
          </p:cNvPr>
          <p:cNvSpPr>
            <a:spLocks noGrp="1"/>
          </p:cNvSpPr>
          <p:nvPr>
            <p:ph type="title"/>
          </p:nvPr>
        </p:nvSpPr>
        <p:spPr/>
        <p:txBody>
          <a:bodyPr/>
          <a:lstStyle/>
          <a:p>
            <a:r>
              <a:rPr lang="en-US" b="1" dirty="0"/>
              <a:t>Conclusions</a:t>
            </a:r>
            <a:endParaRPr lang="en-US" dirty="0"/>
          </a:p>
        </p:txBody>
      </p:sp>
      <p:sp>
        <p:nvSpPr>
          <p:cNvPr id="3" name="Content Placeholder 2">
            <a:extLst>
              <a:ext uri="{FF2B5EF4-FFF2-40B4-BE49-F238E27FC236}">
                <a16:creationId xmlns:a16="http://schemas.microsoft.com/office/drawing/2014/main" id="{63663ABF-241D-3041-92D7-2F01EBA45534}"/>
              </a:ext>
            </a:extLst>
          </p:cNvPr>
          <p:cNvSpPr>
            <a:spLocks noGrp="1"/>
          </p:cNvSpPr>
          <p:nvPr>
            <p:ph idx="1"/>
          </p:nvPr>
        </p:nvSpPr>
        <p:spPr/>
        <p:txBody>
          <a:bodyPr/>
          <a:lstStyle/>
          <a:p>
            <a:r>
              <a:rPr lang="en-US" dirty="0"/>
              <a:t>As clustered with different futures, the best place to live with family should be cluster 1 supported by the most important amenities for daily life. The other 3 clusters could be also taken into consideration because of diversity of people who prefers to those futures.</a:t>
            </a:r>
          </a:p>
          <a:p>
            <a:endParaRPr lang="en-US" dirty="0"/>
          </a:p>
        </p:txBody>
      </p:sp>
    </p:spTree>
    <p:extLst>
      <p:ext uri="{BB962C8B-B14F-4D97-AF65-F5344CB8AC3E}">
        <p14:creationId xmlns:p14="http://schemas.microsoft.com/office/powerpoint/2010/main" val="22276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6C9F-B76F-AC4F-AB37-ACCE03E7A267}"/>
              </a:ext>
            </a:extLst>
          </p:cNvPr>
          <p:cNvSpPr>
            <a:spLocks noGrp="1"/>
          </p:cNvSpPr>
          <p:nvPr>
            <p:ph type="title"/>
          </p:nvPr>
        </p:nvSpPr>
        <p:spPr/>
        <p:txBody>
          <a:bodyPr/>
          <a:lstStyle/>
          <a:p>
            <a:r>
              <a:rPr lang="en-US" b="1" dirty="0"/>
              <a:t>Background </a:t>
            </a:r>
            <a:endParaRPr lang="en-US" dirty="0"/>
          </a:p>
        </p:txBody>
      </p:sp>
      <p:sp>
        <p:nvSpPr>
          <p:cNvPr id="3" name="Content Placeholder 2">
            <a:extLst>
              <a:ext uri="{FF2B5EF4-FFF2-40B4-BE49-F238E27FC236}">
                <a16:creationId xmlns:a16="http://schemas.microsoft.com/office/drawing/2014/main" id="{CAD249E1-9E48-074B-9215-449CA24E2A65}"/>
              </a:ext>
            </a:extLst>
          </p:cNvPr>
          <p:cNvSpPr>
            <a:spLocks noGrp="1"/>
          </p:cNvSpPr>
          <p:nvPr>
            <p:ph idx="1"/>
          </p:nvPr>
        </p:nvSpPr>
        <p:spPr/>
        <p:txBody>
          <a:bodyPr/>
          <a:lstStyle/>
          <a:p>
            <a:r>
              <a:rPr lang="en-US" dirty="0"/>
              <a:t>As knowing a friend is going to move to live in Toronto, I want to do a explore and make a suggestion for where my friend should live in this city based on all the great amenities and other types of venues that exist in the neighborhood, such as gourmet fast food joints, pharmacies, parks, grad schools and so on. </a:t>
            </a:r>
          </a:p>
          <a:p>
            <a:endParaRPr lang="en-US" dirty="0"/>
          </a:p>
        </p:txBody>
      </p:sp>
    </p:spTree>
    <p:extLst>
      <p:ext uri="{BB962C8B-B14F-4D97-AF65-F5344CB8AC3E}">
        <p14:creationId xmlns:p14="http://schemas.microsoft.com/office/powerpoint/2010/main" val="190887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5CC6-7A17-3446-8CBF-18393CEA65A6}"/>
              </a:ext>
            </a:extLst>
          </p:cNvPr>
          <p:cNvSpPr>
            <a:spLocks noGrp="1"/>
          </p:cNvSpPr>
          <p:nvPr>
            <p:ph type="title"/>
          </p:nvPr>
        </p:nvSpPr>
        <p:spPr/>
        <p:txBody>
          <a:bodyPr/>
          <a:lstStyle/>
          <a:p>
            <a:r>
              <a:rPr lang="en-US" b="1" dirty="0"/>
              <a:t>Problem </a:t>
            </a:r>
            <a:endParaRPr lang="en-US" dirty="0"/>
          </a:p>
        </p:txBody>
      </p:sp>
      <p:sp>
        <p:nvSpPr>
          <p:cNvPr id="3" name="Content Placeholder 2">
            <a:extLst>
              <a:ext uri="{FF2B5EF4-FFF2-40B4-BE49-F238E27FC236}">
                <a16:creationId xmlns:a16="http://schemas.microsoft.com/office/drawing/2014/main" id="{07435B79-E187-DA4A-94B6-99AAAEC60EAA}"/>
              </a:ext>
            </a:extLst>
          </p:cNvPr>
          <p:cNvSpPr>
            <a:spLocks noGrp="1"/>
          </p:cNvSpPr>
          <p:nvPr>
            <p:ph idx="1"/>
          </p:nvPr>
        </p:nvSpPr>
        <p:spPr/>
        <p:txBody>
          <a:bodyPr anchor="t"/>
          <a:lstStyle/>
          <a:p>
            <a:r>
              <a:rPr lang="en-US" dirty="0"/>
              <a:t>The problem is how to identify the best place in Toronto to live.</a:t>
            </a:r>
          </a:p>
          <a:p>
            <a:endParaRPr lang="en-US" dirty="0"/>
          </a:p>
        </p:txBody>
      </p:sp>
      <p:pic>
        <p:nvPicPr>
          <p:cNvPr id="4" name="Picture 3" descr="A close up of a map&#10;&#10;Description automatically generated">
            <a:extLst>
              <a:ext uri="{FF2B5EF4-FFF2-40B4-BE49-F238E27FC236}">
                <a16:creationId xmlns:a16="http://schemas.microsoft.com/office/drawing/2014/main" id="{D63DE853-D243-1A45-A498-D2B9329BC7CA}"/>
              </a:ext>
            </a:extLst>
          </p:cNvPr>
          <p:cNvPicPr/>
          <p:nvPr/>
        </p:nvPicPr>
        <p:blipFill>
          <a:blip r:embed="rId2"/>
          <a:stretch>
            <a:fillRect/>
          </a:stretch>
        </p:blipFill>
        <p:spPr>
          <a:xfrm>
            <a:off x="3540263" y="2915740"/>
            <a:ext cx="5727700" cy="3014345"/>
          </a:xfrm>
          <a:prstGeom prst="rect">
            <a:avLst/>
          </a:prstGeom>
        </p:spPr>
      </p:pic>
    </p:spTree>
    <p:extLst>
      <p:ext uri="{BB962C8B-B14F-4D97-AF65-F5344CB8AC3E}">
        <p14:creationId xmlns:p14="http://schemas.microsoft.com/office/powerpoint/2010/main" val="511966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9DCA-9F6F-2D4C-9725-51913B3F8CA9}"/>
              </a:ext>
            </a:extLst>
          </p:cNvPr>
          <p:cNvSpPr>
            <a:spLocks noGrp="1"/>
          </p:cNvSpPr>
          <p:nvPr>
            <p:ph type="title"/>
          </p:nvPr>
        </p:nvSpPr>
        <p:spPr/>
        <p:txBody>
          <a:bodyPr/>
          <a:lstStyle/>
          <a:p>
            <a:r>
              <a:rPr lang="en-US" b="1" dirty="0"/>
              <a:t>Interest </a:t>
            </a:r>
            <a:endParaRPr lang="en-US" dirty="0"/>
          </a:p>
        </p:txBody>
      </p:sp>
      <p:sp>
        <p:nvSpPr>
          <p:cNvPr id="3" name="Content Placeholder 2">
            <a:extLst>
              <a:ext uri="{FF2B5EF4-FFF2-40B4-BE49-F238E27FC236}">
                <a16:creationId xmlns:a16="http://schemas.microsoft.com/office/drawing/2014/main" id="{4E329571-60AB-E040-834B-1F993D3B186C}"/>
              </a:ext>
            </a:extLst>
          </p:cNvPr>
          <p:cNvSpPr>
            <a:spLocks noGrp="1"/>
          </p:cNvSpPr>
          <p:nvPr>
            <p:ph idx="1"/>
          </p:nvPr>
        </p:nvSpPr>
        <p:spPr/>
        <p:txBody>
          <a:bodyPr/>
          <a:lstStyle/>
          <a:p>
            <a:r>
              <a:rPr lang="en-US" dirty="0"/>
              <a:t>Not only people who want to move the family to Toronto but also people who takes a short stay in Toronto for leisure or business would be interested in the result of this project to identify the best place in Toronto to book a hotel or buy/rent a house.</a:t>
            </a:r>
          </a:p>
          <a:p>
            <a:endParaRPr lang="en-US" dirty="0"/>
          </a:p>
        </p:txBody>
      </p:sp>
    </p:spTree>
    <p:extLst>
      <p:ext uri="{BB962C8B-B14F-4D97-AF65-F5344CB8AC3E}">
        <p14:creationId xmlns:p14="http://schemas.microsoft.com/office/powerpoint/2010/main" val="10817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07FB-6A6D-E44A-9EA8-53A80CB1C0F5}"/>
              </a:ext>
            </a:extLst>
          </p:cNvPr>
          <p:cNvSpPr>
            <a:spLocks noGrp="1"/>
          </p:cNvSpPr>
          <p:nvPr>
            <p:ph type="title"/>
          </p:nvPr>
        </p:nvSpPr>
        <p:spPr/>
        <p:txBody>
          <a:bodyPr/>
          <a:lstStyle/>
          <a:p>
            <a:r>
              <a:rPr lang="en-US" b="1" dirty="0"/>
              <a:t>Data sources 1 </a:t>
            </a:r>
            <a:endParaRPr lang="en-US" dirty="0"/>
          </a:p>
        </p:txBody>
      </p:sp>
      <p:sp>
        <p:nvSpPr>
          <p:cNvPr id="3" name="Content Placeholder 2">
            <a:extLst>
              <a:ext uri="{FF2B5EF4-FFF2-40B4-BE49-F238E27FC236}">
                <a16:creationId xmlns:a16="http://schemas.microsoft.com/office/drawing/2014/main" id="{0FD0128C-1C92-C145-A4E1-E128EC26091B}"/>
              </a:ext>
            </a:extLst>
          </p:cNvPr>
          <p:cNvSpPr>
            <a:spLocks noGrp="1"/>
          </p:cNvSpPr>
          <p:nvPr>
            <p:ph idx="1"/>
          </p:nvPr>
        </p:nvSpPr>
        <p:spPr/>
        <p:txBody>
          <a:bodyPr anchor="t"/>
          <a:lstStyle/>
          <a:p>
            <a:r>
              <a:rPr lang="en-US" dirty="0"/>
              <a:t>Neighbourhood data are from Wikipedia for Postcode, Borough and Neighbourhood.</a:t>
            </a:r>
          </a:p>
          <a:p>
            <a:r>
              <a:rPr lang="en-US" u="sng" dirty="0">
                <a:hlinkClick r:id="rId2"/>
              </a:rPr>
              <a:t>https://en.wikipedia.org/wiki/List_of_postal_codes_of_Canada:_M</a:t>
            </a:r>
            <a:endParaRPr lang="en-US" dirty="0"/>
          </a:p>
          <a:p>
            <a:endParaRPr lang="en-US" dirty="0"/>
          </a:p>
        </p:txBody>
      </p:sp>
      <p:pic>
        <p:nvPicPr>
          <p:cNvPr id="11" name="Picture 10" descr="A screenshot of a cell phone&#10;&#10;Description automatically generated">
            <a:extLst>
              <a:ext uri="{FF2B5EF4-FFF2-40B4-BE49-F238E27FC236}">
                <a16:creationId xmlns:a16="http://schemas.microsoft.com/office/drawing/2014/main" id="{AAABCE81-609A-8C42-839B-E96C41A152D6}"/>
              </a:ext>
            </a:extLst>
          </p:cNvPr>
          <p:cNvPicPr/>
          <p:nvPr/>
        </p:nvPicPr>
        <p:blipFill>
          <a:blip r:embed="rId3"/>
          <a:stretch>
            <a:fillRect/>
          </a:stretch>
        </p:blipFill>
        <p:spPr>
          <a:xfrm>
            <a:off x="6096000" y="3896691"/>
            <a:ext cx="3810000" cy="2006600"/>
          </a:xfrm>
          <a:prstGeom prst="rect">
            <a:avLst/>
          </a:prstGeom>
        </p:spPr>
      </p:pic>
    </p:spTree>
    <p:extLst>
      <p:ext uri="{BB962C8B-B14F-4D97-AF65-F5344CB8AC3E}">
        <p14:creationId xmlns:p14="http://schemas.microsoft.com/office/powerpoint/2010/main" val="10015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BF1A-C8E9-454E-843C-FD4A6A502A32}"/>
              </a:ext>
            </a:extLst>
          </p:cNvPr>
          <p:cNvSpPr>
            <a:spLocks noGrp="1"/>
          </p:cNvSpPr>
          <p:nvPr>
            <p:ph type="title"/>
          </p:nvPr>
        </p:nvSpPr>
        <p:spPr/>
        <p:txBody>
          <a:bodyPr/>
          <a:lstStyle/>
          <a:p>
            <a:r>
              <a:rPr lang="en-US" b="1" dirty="0"/>
              <a:t>Data sources 2</a:t>
            </a:r>
            <a:endParaRPr lang="en-US" dirty="0"/>
          </a:p>
        </p:txBody>
      </p:sp>
      <p:sp>
        <p:nvSpPr>
          <p:cNvPr id="3" name="Content Placeholder 2">
            <a:extLst>
              <a:ext uri="{FF2B5EF4-FFF2-40B4-BE49-F238E27FC236}">
                <a16:creationId xmlns:a16="http://schemas.microsoft.com/office/drawing/2014/main" id="{683782EA-49E2-6846-A6D7-61BB401DB3D4}"/>
              </a:ext>
            </a:extLst>
          </p:cNvPr>
          <p:cNvSpPr>
            <a:spLocks noGrp="1"/>
          </p:cNvSpPr>
          <p:nvPr>
            <p:ph idx="1"/>
          </p:nvPr>
        </p:nvSpPr>
        <p:spPr/>
        <p:txBody>
          <a:bodyPr anchor="t"/>
          <a:lstStyle/>
          <a:p>
            <a:r>
              <a:rPr lang="en-US" dirty="0"/>
              <a:t>Geospatial Coordinates data are from the CSV file.</a:t>
            </a:r>
          </a:p>
          <a:p>
            <a:r>
              <a:rPr lang="en-US" u="sng" dirty="0">
                <a:hlinkClick r:id="rId2"/>
              </a:rPr>
              <a:t>https://cocl.us/Geospatial_data</a:t>
            </a:r>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B1F100CF-E7B9-654F-AC9B-FDBDC1FF93F0}"/>
              </a:ext>
            </a:extLst>
          </p:cNvPr>
          <p:cNvPicPr/>
          <p:nvPr/>
        </p:nvPicPr>
        <p:blipFill>
          <a:blip r:embed="rId3"/>
          <a:stretch>
            <a:fillRect/>
          </a:stretch>
        </p:blipFill>
        <p:spPr>
          <a:xfrm>
            <a:off x="6815482" y="3429000"/>
            <a:ext cx="3073400" cy="2032000"/>
          </a:xfrm>
          <a:prstGeom prst="rect">
            <a:avLst/>
          </a:prstGeom>
        </p:spPr>
      </p:pic>
    </p:spTree>
    <p:extLst>
      <p:ext uri="{BB962C8B-B14F-4D97-AF65-F5344CB8AC3E}">
        <p14:creationId xmlns:p14="http://schemas.microsoft.com/office/powerpoint/2010/main" val="417308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8B180-08BC-4A4D-A01A-15216550D6D0}"/>
              </a:ext>
            </a:extLst>
          </p:cNvPr>
          <p:cNvSpPr>
            <a:spLocks noGrp="1"/>
          </p:cNvSpPr>
          <p:nvPr>
            <p:ph type="title"/>
          </p:nvPr>
        </p:nvSpPr>
        <p:spPr/>
        <p:txBody>
          <a:bodyPr/>
          <a:lstStyle/>
          <a:p>
            <a:r>
              <a:rPr lang="en-US" b="1" dirty="0"/>
              <a:t>Data sources 3</a:t>
            </a:r>
            <a:endParaRPr lang="en-US" dirty="0"/>
          </a:p>
        </p:txBody>
      </p:sp>
      <p:sp>
        <p:nvSpPr>
          <p:cNvPr id="3" name="Content Placeholder 2">
            <a:extLst>
              <a:ext uri="{FF2B5EF4-FFF2-40B4-BE49-F238E27FC236}">
                <a16:creationId xmlns:a16="http://schemas.microsoft.com/office/drawing/2014/main" id="{C3F7C3CD-A607-E54E-A1CF-A62059DF081A}"/>
              </a:ext>
            </a:extLst>
          </p:cNvPr>
          <p:cNvSpPr>
            <a:spLocks noGrp="1"/>
          </p:cNvSpPr>
          <p:nvPr>
            <p:ph idx="1"/>
          </p:nvPr>
        </p:nvSpPr>
        <p:spPr/>
        <p:txBody>
          <a:bodyPr anchor="t"/>
          <a:lstStyle/>
          <a:p>
            <a:r>
              <a:rPr lang="en-US" dirty="0"/>
              <a:t>Amenity data are from Foursquare by API request.</a:t>
            </a:r>
          </a:p>
          <a:p>
            <a:r>
              <a:rPr lang="en-US" sz="1600" dirty="0" err="1"/>
              <a:t>url</a:t>
            </a:r>
            <a:r>
              <a:rPr lang="en-US" sz="1600" dirty="0"/>
              <a:t> = 'https://</a:t>
            </a:r>
            <a:r>
              <a:rPr lang="en-US" sz="1600" dirty="0" err="1"/>
              <a:t>api.foursquare.com</a:t>
            </a:r>
            <a:r>
              <a:rPr lang="en-US" sz="1600" dirty="0"/>
              <a:t>/v2/venues/explore?&amp;</a:t>
            </a:r>
            <a:r>
              <a:rPr lang="en-US" sz="1600" dirty="0" err="1"/>
              <a:t>client_id</a:t>
            </a:r>
            <a:r>
              <a:rPr lang="en-US" sz="1600" dirty="0"/>
              <a:t>={}&amp;</a:t>
            </a:r>
            <a:r>
              <a:rPr lang="en-US" sz="1600" dirty="0" err="1"/>
              <a:t>client_secret</a:t>
            </a:r>
            <a:r>
              <a:rPr lang="en-US" sz="1600" dirty="0"/>
              <a:t>={}&amp;v={}&amp;</a:t>
            </a:r>
            <a:r>
              <a:rPr lang="en-US" sz="1600" dirty="0" err="1"/>
              <a:t>ll</a:t>
            </a:r>
            <a:r>
              <a:rPr lang="en-US" sz="1600" dirty="0"/>
              <a:t>={},{}&amp;radius={}&amp;limit={}'.format(CLIENT_ID, _SECRET, VERSION, </a:t>
            </a:r>
            <a:r>
              <a:rPr lang="en-US" sz="1600" dirty="0" err="1"/>
              <a:t>lat</a:t>
            </a:r>
            <a:r>
              <a:rPr lang="en-US" sz="1600" dirty="0"/>
              <a:t>, </a:t>
            </a:r>
            <a:r>
              <a:rPr lang="en-US" sz="1600" dirty="0" err="1"/>
              <a:t>lng</a:t>
            </a:r>
            <a:r>
              <a:rPr lang="en-US" sz="1600" dirty="0"/>
              <a:t>, radius, LIMIT)</a:t>
            </a:r>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5FDDA8FD-9A46-5643-8B24-A2C675078B54}"/>
              </a:ext>
            </a:extLst>
          </p:cNvPr>
          <p:cNvPicPr/>
          <p:nvPr/>
        </p:nvPicPr>
        <p:blipFill>
          <a:blip r:embed="rId2"/>
          <a:stretch>
            <a:fillRect/>
          </a:stretch>
        </p:blipFill>
        <p:spPr>
          <a:xfrm>
            <a:off x="2334482" y="4360063"/>
            <a:ext cx="8235657" cy="1225305"/>
          </a:xfrm>
          <a:prstGeom prst="rect">
            <a:avLst/>
          </a:prstGeom>
        </p:spPr>
      </p:pic>
    </p:spTree>
    <p:extLst>
      <p:ext uri="{BB962C8B-B14F-4D97-AF65-F5344CB8AC3E}">
        <p14:creationId xmlns:p14="http://schemas.microsoft.com/office/powerpoint/2010/main" val="54182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560A-7DC5-6748-9CCF-E9699EE5E437}"/>
              </a:ext>
            </a:extLst>
          </p:cNvPr>
          <p:cNvSpPr>
            <a:spLocks noGrp="1"/>
          </p:cNvSpPr>
          <p:nvPr>
            <p:ph type="title"/>
          </p:nvPr>
        </p:nvSpPr>
        <p:spPr/>
        <p:txBody>
          <a:bodyPr/>
          <a:lstStyle/>
          <a:p>
            <a:r>
              <a:rPr lang="en-US" b="1" dirty="0"/>
              <a:t>Data cleaning</a:t>
            </a:r>
            <a:endParaRPr lang="en-US" dirty="0"/>
          </a:p>
        </p:txBody>
      </p:sp>
      <p:sp>
        <p:nvSpPr>
          <p:cNvPr id="3" name="Content Placeholder 2">
            <a:extLst>
              <a:ext uri="{FF2B5EF4-FFF2-40B4-BE49-F238E27FC236}">
                <a16:creationId xmlns:a16="http://schemas.microsoft.com/office/drawing/2014/main" id="{4944E23D-F3FE-394D-AF13-C952B67C3A9E}"/>
              </a:ext>
            </a:extLst>
          </p:cNvPr>
          <p:cNvSpPr>
            <a:spLocks noGrp="1"/>
          </p:cNvSpPr>
          <p:nvPr>
            <p:ph idx="1"/>
          </p:nvPr>
        </p:nvSpPr>
        <p:spPr/>
        <p:txBody>
          <a:bodyPr/>
          <a:lstStyle/>
          <a:p>
            <a:r>
              <a:rPr lang="en-US" dirty="0"/>
              <a:t>Neighbourhood data are available on the web. I got them by using </a:t>
            </a:r>
            <a:r>
              <a:rPr lang="en-US" dirty="0" err="1"/>
              <a:t>BeautifulSoup</a:t>
            </a:r>
            <a:r>
              <a:rPr lang="en-US" dirty="0"/>
              <a:t> and put them into a </a:t>
            </a:r>
            <a:r>
              <a:rPr lang="en-US" dirty="0" err="1"/>
              <a:t>dataframe</a:t>
            </a:r>
            <a:r>
              <a:rPr lang="en-US" dirty="0"/>
              <a:t>. Then read the CSV file with Geospatial Coordinates into another </a:t>
            </a:r>
            <a:r>
              <a:rPr lang="en-US" dirty="0" err="1"/>
              <a:t>dataframe</a:t>
            </a:r>
            <a:r>
              <a:rPr lang="en-US" dirty="0"/>
              <a:t>. As both of the two </a:t>
            </a:r>
            <a:r>
              <a:rPr lang="en-US" dirty="0" err="1"/>
              <a:t>dataframe</a:t>
            </a:r>
            <a:r>
              <a:rPr lang="en-US" dirty="0"/>
              <a:t> have postal code, I can use the postal code as keys to consolidate two </a:t>
            </a:r>
            <a:r>
              <a:rPr lang="en-US" dirty="0" err="1"/>
              <a:t>dataframes</a:t>
            </a:r>
            <a:r>
              <a:rPr lang="en-US" dirty="0"/>
              <a:t> into one </a:t>
            </a:r>
            <a:r>
              <a:rPr lang="en-US" dirty="0" err="1"/>
              <a:t>dataframe</a:t>
            </a:r>
            <a:r>
              <a:rPr lang="en-US" dirty="0"/>
              <a:t> with Neighbourhood and Coordinates. Then I use the Coordinates to call </a:t>
            </a:r>
            <a:r>
              <a:rPr lang="en-US" dirty="0" err="1"/>
              <a:t>Foursqare</a:t>
            </a:r>
            <a:r>
              <a:rPr lang="en-US" dirty="0"/>
              <a:t> API to get Amenity data. </a:t>
            </a:r>
          </a:p>
          <a:p>
            <a:endParaRPr lang="en-US" dirty="0"/>
          </a:p>
        </p:txBody>
      </p:sp>
    </p:spTree>
    <p:extLst>
      <p:ext uri="{BB962C8B-B14F-4D97-AF65-F5344CB8AC3E}">
        <p14:creationId xmlns:p14="http://schemas.microsoft.com/office/powerpoint/2010/main" val="3491779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2125-915F-0B46-AEB4-A361227EFDDA}"/>
              </a:ext>
            </a:extLst>
          </p:cNvPr>
          <p:cNvSpPr>
            <a:spLocks noGrp="1"/>
          </p:cNvSpPr>
          <p:nvPr>
            <p:ph type="title"/>
          </p:nvPr>
        </p:nvSpPr>
        <p:spPr/>
        <p:txBody>
          <a:bodyPr/>
          <a:lstStyle/>
          <a:p>
            <a:r>
              <a:rPr lang="en-US" b="1" dirty="0"/>
              <a:t>Exploratory Data Analysis </a:t>
            </a:r>
            <a:br>
              <a:rPr lang="en-US" dirty="0"/>
            </a:br>
            <a:endParaRPr lang="en-US" dirty="0"/>
          </a:p>
        </p:txBody>
      </p:sp>
      <p:sp>
        <p:nvSpPr>
          <p:cNvPr id="3" name="Content Placeholder 2">
            <a:extLst>
              <a:ext uri="{FF2B5EF4-FFF2-40B4-BE49-F238E27FC236}">
                <a16:creationId xmlns:a16="http://schemas.microsoft.com/office/drawing/2014/main" id="{48F4EE82-0194-5846-80D1-F54CAFC7F61F}"/>
              </a:ext>
            </a:extLst>
          </p:cNvPr>
          <p:cNvSpPr>
            <a:spLocks noGrp="1"/>
          </p:cNvSpPr>
          <p:nvPr>
            <p:ph idx="1"/>
          </p:nvPr>
        </p:nvSpPr>
        <p:spPr/>
        <p:txBody>
          <a:bodyPr>
            <a:normAutofit fontScale="92500" lnSpcReduction="10000"/>
          </a:bodyPr>
          <a:lstStyle/>
          <a:p>
            <a:r>
              <a:rPr lang="en-US" dirty="0"/>
              <a:t>Once I got the Neighbourhood and Coordinates, I marked those Neighbourhood in the map with blue circles.</a:t>
            </a:r>
          </a:p>
          <a:p>
            <a:r>
              <a:rPr lang="en-US" dirty="0"/>
              <a:t>Then I used Foursquare API to get the nearby venues within 500 meter area. For this, I created an account on Foursquare API to get Client ID and Client Secret. I used this information to access locations on Foursquare API. I grouped them by neighborhoods and took the mean on the frequency occurrences of each venue category. This is the preprocessed data for Clustering.</a:t>
            </a:r>
            <a:br>
              <a:rPr lang="en-US" dirty="0"/>
            </a:br>
            <a:r>
              <a:rPr lang="en-US" dirty="0"/>
              <a:t>I used K-Means Clustering Method to group different venues in group. I created 4 clusters to show the futures of different neighborhood Clusters.</a:t>
            </a:r>
          </a:p>
          <a:p>
            <a:endParaRPr lang="en-US" dirty="0"/>
          </a:p>
        </p:txBody>
      </p:sp>
    </p:spTree>
    <p:extLst>
      <p:ext uri="{BB962C8B-B14F-4D97-AF65-F5344CB8AC3E}">
        <p14:creationId xmlns:p14="http://schemas.microsoft.com/office/powerpoint/2010/main" val="2461138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6</TotalTime>
  <Words>501</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MS Shell Dlg 2</vt:lpstr>
      <vt:lpstr>Arial</vt:lpstr>
      <vt:lpstr>Wingdings</vt:lpstr>
      <vt:lpstr>Wingdings 3</vt:lpstr>
      <vt:lpstr>Madison</vt:lpstr>
      <vt:lpstr>The Battle of Neighborhoods </vt:lpstr>
      <vt:lpstr>Background </vt:lpstr>
      <vt:lpstr>Problem </vt:lpstr>
      <vt:lpstr>Interest </vt:lpstr>
      <vt:lpstr>Data sources 1 </vt:lpstr>
      <vt:lpstr>Data sources 2</vt:lpstr>
      <vt:lpstr>Data sources 3</vt:lpstr>
      <vt:lpstr>Data cleaning</vt:lpstr>
      <vt:lpstr>Exploratory Data Analysis  </vt:lpstr>
      <vt:lpstr>Result</vt:lpstr>
      <vt:lpstr>Result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dc:title>
  <dc:creator>HUI BI</dc:creator>
  <cp:lastModifiedBy>HUI BI</cp:lastModifiedBy>
  <cp:revision>1</cp:revision>
  <dcterms:created xsi:type="dcterms:W3CDTF">2019-07-30T07:19:40Z</dcterms:created>
  <dcterms:modified xsi:type="dcterms:W3CDTF">2019-07-30T07:26:31Z</dcterms:modified>
</cp:coreProperties>
</file>