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94"/>
  </p:normalViewPr>
  <p:slideViewPr>
    <p:cSldViewPr snapToGrid="0">
      <p:cViewPr varScale="1">
        <p:scale>
          <a:sx n="157" d="100"/>
          <a:sy n="157" d="100"/>
        </p:scale>
        <p:origin x="168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pitch book must contain introductory slides motivating the project idea.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Jupyter notebook must have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3970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longer and more complete expositions about the project idea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3970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initial code for obtaining, cleaning, formatting and arranging the data you will be using for your project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3970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lang="en" sz="1200" b="1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three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graphs showing some of the data values used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Both the pitch book and Jupyter notebook must have student names and IDs specified as for the final submission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42dd30ee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42dd30ee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565dc05a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f565dc05a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f565dc05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f565dc05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565dc05a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f565dc05a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42dd30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42dd30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f565dc05a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f565dc05a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f565dc05a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f565dc05a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1625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Yield Curve Curvature Mean-Reverting Trading Strategies</a:t>
            </a:r>
            <a:endParaRPr sz="3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Yumeng Zhang, 12372205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Hengxu Zhu, 12368409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Siyang Qu, 12375854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Idea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Expect the yield curve to mean-revert to an unconditional level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Deviations in the curvature of the yield curve from historical norms are computed to make bets on future prices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If the curvature is higher (lower) than the historical average, bet that they’ll decrease (increase) towards the historical average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Evidence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U.S. Treasury bonds trade within tight, finite bounds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interest rate term structures in other countries also exhibit similar patterns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Evidence that some form of mean-reversion mechanism is at work that prevents the yield curve from drifting to extreme levels or shapes over time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Evidence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yield curve is known to mean-revert because it reflects the market's expectations of future economic growth and inflation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mean-reversion is driven by the tendency of market participants to correct for mispricing and to adjust their expectations as new information becomes available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120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Expectation Hypothesis suggests that the difference between expected return on short and long term fixed income strategies is constant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data are extracted from Quandl and are the treasury bonds yield curve from 2001 to 2023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1200"/>
              </a:spcAft>
              <a:buSzPts val="1500"/>
              <a:buChar char="-"/>
            </a:pPr>
            <a:r>
              <a:rPr lang="en" sz="1500"/>
              <a:t>The spot rates are then converted to zero coupon rates and yield curves are computed using interpolation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Unconditional Yield Curve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Unconditional Yield Curve works as a trigger in our trading strategy 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It determines the long-short action for each investment period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1200"/>
              </a:spcAft>
              <a:buSzPts val="1500"/>
              <a:buChar char="-"/>
            </a:pPr>
            <a:r>
              <a:rPr lang="en" sz="1500"/>
              <a:t>Three different methods are used to calculate the unconditional curve so that we can compare to extract the best strategy 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Barbell Strategy (Bets on the curvatures)</a:t>
            </a:r>
            <a:endParaRPr sz="1500"/>
          </a:p>
          <a:p>
            <a:pPr marL="914400" lvl="1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Invest in two ends of the yield and shorting the middle (or vice versa)</a:t>
            </a:r>
            <a:endParaRPr sz="13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overarching strategies allow us to </a:t>
            </a:r>
            <a:endParaRPr sz="1500"/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identify deviations from expectation at any given point in time</a:t>
            </a:r>
            <a:endParaRPr sz="1300"/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construct long/short trades based on the mean-reversion assumption</a:t>
            </a:r>
            <a:endParaRPr sz="13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Example:</a:t>
            </a:r>
            <a:endParaRPr sz="1500"/>
          </a:p>
          <a:p>
            <a:pPr marL="914400" lvl="1" indent="-311150" algn="l" rtl="0">
              <a:spcBef>
                <a:spcPts val="1000"/>
              </a:spcBef>
              <a:spcAft>
                <a:spcPts val="1200"/>
              </a:spcAft>
              <a:buSzPts val="1300"/>
              <a:buChar char="-"/>
            </a:pPr>
            <a:r>
              <a:rPr lang="en" sz="1300"/>
              <a:t>If curvature for 3 adjacent bonds mean-reverts is smaller than that of the unconditional curve,  then we long the front and back bond and short the other.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&amp; Analysis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Benchmark</a:t>
            </a:r>
            <a:endParaRPr sz="1500"/>
          </a:p>
          <a:p>
            <a:pPr marL="914400" lvl="1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One common US bond index</a:t>
            </a:r>
            <a:endParaRPr sz="1300"/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S&amp;P index</a:t>
            </a:r>
            <a:endParaRPr sz="13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Tune hyperparameters associated with trade sizes on a period of training set and report out-of-sample performance on the test set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Test performance after accounting for transaction/trading cost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1200"/>
              </a:spcAft>
              <a:buSzPts val="1500"/>
              <a:buChar char="-"/>
            </a:pPr>
            <a:r>
              <a:rPr lang="en" sz="1500"/>
              <a:t>Profits &amp; Losses attribution on both training and test set to understand the relationship between individual strategies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Macintosh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Lato</vt:lpstr>
      <vt:lpstr>Arial</vt:lpstr>
      <vt:lpstr>Focus</vt:lpstr>
      <vt:lpstr>Yield Curve Curvature Mean-Reverting Trading Strategies</vt:lpstr>
      <vt:lpstr>Motivating Idea</vt:lpstr>
      <vt:lpstr>Historical Evidence</vt:lpstr>
      <vt:lpstr>Theoretical Evidence</vt:lpstr>
      <vt:lpstr>Dataset</vt:lpstr>
      <vt:lpstr>Unconditional Yield Curve</vt:lpstr>
      <vt:lpstr>Strategies</vt:lpstr>
      <vt:lpstr>Methods &amp;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Yield Curve Curvature Mean-Reverting Trading Strategies</dc:title>
  <cp:lastModifiedBy>Hengxu Zhu</cp:lastModifiedBy>
  <cp:revision>1</cp:revision>
  <dcterms:modified xsi:type="dcterms:W3CDTF">2023-02-23T02:48:27Z</dcterms:modified>
</cp:coreProperties>
</file>