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4"/>
    <p:sldMasterId id="2147483672" r:id="rId5"/>
    <p:sldMasterId id="2147483673" r:id="rId6"/>
    <p:sldMasterId id="2147483674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</p:sldIdLst>
  <p:sldSz cy="5143500" cx="9144000"/>
  <p:notesSz cx="6858000" cy="9144000"/>
  <p:embeddedFontLst>
    <p:embeddedFont>
      <p:font typeface="Arimo"/>
      <p:regular r:id="rId34"/>
      <p:bold r:id="rId35"/>
      <p:italic r:id="rId36"/>
      <p:boldItalic r:id="rId37"/>
    </p:embeddedFont>
    <p:embeddedFont>
      <p:font typeface="Helvetica Neue"/>
      <p:regular r:id="rId38"/>
      <p:bold r:id="rId39"/>
      <p:italic r:id="rId40"/>
      <p:boldItalic r:id="rId41"/>
    </p:embeddedFont>
    <p:embeddedFont>
      <p:font typeface="Helvetica Neue Light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BE05F3B-38B1-469A-8EF3-4CEEA2838335}">
  <a:tblStyle styleId="{5BE05F3B-38B1-469A-8EF3-4CEEA28383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italic.fntdata"/><Relationship Id="rId20" Type="http://schemas.openxmlformats.org/officeDocument/2006/relationships/slide" Target="slides/slide12.xml"/><Relationship Id="rId42" Type="http://schemas.openxmlformats.org/officeDocument/2006/relationships/font" Target="fonts/HelveticaNeueLight-regular.fntdata"/><Relationship Id="rId41" Type="http://schemas.openxmlformats.org/officeDocument/2006/relationships/font" Target="fonts/HelveticaNeue-boldItalic.fntdata"/><Relationship Id="rId22" Type="http://schemas.openxmlformats.org/officeDocument/2006/relationships/slide" Target="slides/slide14.xml"/><Relationship Id="rId44" Type="http://schemas.openxmlformats.org/officeDocument/2006/relationships/font" Target="fonts/HelveticaNeueLight-italic.fntdata"/><Relationship Id="rId21" Type="http://schemas.openxmlformats.org/officeDocument/2006/relationships/slide" Target="slides/slide13.xml"/><Relationship Id="rId43" Type="http://schemas.openxmlformats.org/officeDocument/2006/relationships/font" Target="fonts/HelveticaNeueLight-bold.fntdata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45" Type="http://schemas.openxmlformats.org/officeDocument/2006/relationships/font" Target="fonts/HelveticaNeueLight-bold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slide" Target="slides/slide25.xml"/><Relationship Id="rId10" Type="http://schemas.openxmlformats.org/officeDocument/2006/relationships/slide" Target="slides/slide2.xml"/><Relationship Id="rId32" Type="http://schemas.openxmlformats.org/officeDocument/2006/relationships/slide" Target="slides/slide24.xml"/><Relationship Id="rId13" Type="http://schemas.openxmlformats.org/officeDocument/2006/relationships/slide" Target="slides/slide5.xml"/><Relationship Id="rId35" Type="http://schemas.openxmlformats.org/officeDocument/2006/relationships/font" Target="fonts/Arimo-bold.fntdata"/><Relationship Id="rId12" Type="http://schemas.openxmlformats.org/officeDocument/2006/relationships/slide" Target="slides/slide4.xml"/><Relationship Id="rId34" Type="http://schemas.openxmlformats.org/officeDocument/2006/relationships/font" Target="fonts/Arimo-regular.fntdata"/><Relationship Id="rId15" Type="http://schemas.openxmlformats.org/officeDocument/2006/relationships/slide" Target="slides/slide7.xml"/><Relationship Id="rId37" Type="http://schemas.openxmlformats.org/officeDocument/2006/relationships/font" Target="fonts/Arimo-boldItalic.fntdata"/><Relationship Id="rId14" Type="http://schemas.openxmlformats.org/officeDocument/2006/relationships/slide" Target="slides/slide6.xml"/><Relationship Id="rId36" Type="http://schemas.openxmlformats.org/officeDocument/2006/relationships/font" Target="fonts/Arimo-italic.fntdata"/><Relationship Id="rId17" Type="http://schemas.openxmlformats.org/officeDocument/2006/relationships/slide" Target="slides/slide9.xml"/><Relationship Id="rId39" Type="http://schemas.openxmlformats.org/officeDocument/2006/relationships/font" Target="fonts/HelveticaNeue-bold.fntdata"/><Relationship Id="rId16" Type="http://schemas.openxmlformats.org/officeDocument/2006/relationships/slide" Target="slides/slide8.xml"/><Relationship Id="rId38" Type="http://schemas.openxmlformats.org/officeDocument/2006/relationships/font" Target="fonts/HelveticaNeue-regular.fntdata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b06dfc82e_0_0:notes"/>
          <p:cNvSpPr txBox="1"/>
          <p:nvPr>
            <p:ph idx="1" type="body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22700" lIns="45425" spcFirstLastPara="1" rIns="45425" wrap="square" tIns="22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31" name="Google Shape;231;g4b06dfc82e_0_0:notes"/>
          <p:cNvSpPr/>
          <p:nvPr>
            <p:ph idx="2" type="sldImg"/>
          </p:nvPr>
        </p:nvSpPr>
        <p:spPr>
          <a:xfrm>
            <a:off x="1143067" y="685799"/>
            <a:ext cx="4572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b06dfc82e_0_8:notes"/>
          <p:cNvSpPr txBox="1"/>
          <p:nvPr>
            <p:ph idx="1" type="body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22700" lIns="45425" spcFirstLastPara="1" rIns="45425" wrap="square" tIns="22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40" name="Google Shape;240;g4b06dfc82e_0_8:notes"/>
          <p:cNvSpPr/>
          <p:nvPr>
            <p:ph idx="2" type="sldImg"/>
          </p:nvPr>
        </p:nvSpPr>
        <p:spPr>
          <a:xfrm>
            <a:off x="1143067" y="685799"/>
            <a:ext cx="4572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b06dfc82e_0_13:notes"/>
          <p:cNvSpPr txBox="1"/>
          <p:nvPr>
            <p:ph idx="1" type="body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22700" lIns="45425" spcFirstLastPara="1" rIns="45425" wrap="square" tIns="22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46" name="Google Shape;246;g4b06dfc82e_0_13:notes"/>
          <p:cNvSpPr/>
          <p:nvPr>
            <p:ph idx="2" type="sldImg"/>
          </p:nvPr>
        </p:nvSpPr>
        <p:spPr>
          <a:xfrm>
            <a:off x="1143067" y="685799"/>
            <a:ext cx="4572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b06dfc82e_0_23:notes"/>
          <p:cNvSpPr txBox="1"/>
          <p:nvPr>
            <p:ph idx="1" type="body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22700" lIns="45425" spcFirstLastPara="1" rIns="45425" wrap="square" tIns="22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57" name="Google Shape;257;g4b06dfc82e_0_23:notes"/>
          <p:cNvSpPr/>
          <p:nvPr>
            <p:ph idx="2" type="sldImg"/>
          </p:nvPr>
        </p:nvSpPr>
        <p:spPr>
          <a:xfrm>
            <a:off x="1143067" y="685799"/>
            <a:ext cx="4572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ca5f6df54_0_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4ca5f6df54_0_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4ca5f6df54_0_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4ca5f6df54_0_9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ca5f6df54_0_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ca5f6df54_0_9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ca5f6df54_0_1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ca5f6df54_0_10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ca5f6df54_0_1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ca5f6df54_0_10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4ca5f6df54_0_1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0" name="Google Shape;300;g4ca5f6df54_0_1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" sz="1800" u="none" cap="none" strike="noStrike"/>
              <a:t>file is just a file on the server, you can write that. so let’s see what that looks like:</a:t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" sz="1800" u="none" cap="none" strike="noStrike"/>
              <a:t>and then show the source code for the page.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ddbec439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ddbec439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ca5f6df54_0_1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3" name="Google Shape;313;g4ca5f6df54_0_1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" sz="1800" u="none" cap="none" strike="noStrike"/>
              <a:t>big data base of these unique addresses somewhere on the web and you can reserve them. 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ca5f6df54_0_1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3" name="Google Shape;323;g4ca5f6df54_0_1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" sz="1800" u="none" cap="none" strike="noStrike"/>
              <a:t>big data base of these unique addresses somewhere on the web and you can reserve them. 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4ca5f6df54_0_1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4ca5f6df54_0_1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4ca5f6df54_0_1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4ca5f6df54_0_1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4ca5f6df54_0_1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4ca5f6df54_0_1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4ca5f6df54_0_41:notes"/>
          <p:cNvSpPr txBox="1"/>
          <p:nvPr>
            <p:ph idx="1" type="body"/>
          </p:nvPr>
        </p:nvSpPr>
        <p:spPr>
          <a:xfrm>
            <a:off x="0" y="0"/>
            <a:ext cx="1023300" cy="24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700" lIns="45425" spcFirstLastPara="1" rIns="45425" wrap="square" tIns="22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g4ca5f6df54_0_41:notes"/>
          <p:cNvSpPr/>
          <p:nvPr>
            <p:ph idx="2" type="sldImg"/>
          </p:nvPr>
        </p:nvSpPr>
        <p:spPr>
          <a:xfrm>
            <a:off x="1143067" y="685799"/>
            <a:ext cx="4572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ddbec439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ddbec439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ddbec439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ddbec439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ca5f6df54_0_0:notes"/>
          <p:cNvSpPr txBox="1"/>
          <p:nvPr>
            <p:ph idx="1" type="body"/>
          </p:nvPr>
        </p:nvSpPr>
        <p:spPr>
          <a:xfrm>
            <a:off x="0" y="0"/>
            <a:ext cx="1023300" cy="24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700" lIns="45425" spcFirstLastPara="1" rIns="45425" wrap="square" tIns="22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4ca5f6df54_0_0:notes"/>
          <p:cNvSpPr/>
          <p:nvPr>
            <p:ph idx="2" type="sldImg"/>
          </p:nvPr>
        </p:nvSpPr>
        <p:spPr>
          <a:xfrm>
            <a:off x="1143067" y="685799"/>
            <a:ext cx="4572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ca5f6df54_0_5:notes"/>
          <p:cNvSpPr txBox="1"/>
          <p:nvPr>
            <p:ph idx="1" type="body"/>
          </p:nvPr>
        </p:nvSpPr>
        <p:spPr>
          <a:xfrm>
            <a:off x="0" y="0"/>
            <a:ext cx="1023300" cy="24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700" lIns="45425" spcFirstLastPara="1" rIns="45425" wrap="square" tIns="22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4ca5f6df54_0_5:notes"/>
          <p:cNvSpPr/>
          <p:nvPr>
            <p:ph idx="2" type="sldImg"/>
          </p:nvPr>
        </p:nvSpPr>
        <p:spPr>
          <a:xfrm>
            <a:off x="1143067" y="685799"/>
            <a:ext cx="4572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ca5f6df54_0_23:notes"/>
          <p:cNvSpPr/>
          <p:nvPr>
            <p:ph idx="2" type="sldImg"/>
          </p:nvPr>
        </p:nvSpPr>
        <p:spPr>
          <a:xfrm>
            <a:off x="1143067" y="685799"/>
            <a:ext cx="4572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ca5f6df54_0_23:notes"/>
          <p:cNvSpPr txBox="1"/>
          <p:nvPr>
            <p:ph idx="1" type="body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ca5f6df54_0_31:notes"/>
          <p:cNvSpPr txBox="1"/>
          <p:nvPr>
            <p:ph idx="1" type="body"/>
          </p:nvPr>
        </p:nvSpPr>
        <p:spPr>
          <a:xfrm>
            <a:off x="0" y="0"/>
            <a:ext cx="1023300" cy="24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700" lIns="45425" spcFirstLastPara="1" rIns="45425" wrap="square" tIns="22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4ca5f6df54_0_31:notes"/>
          <p:cNvSpPr/>
          <p:nvPr>
            <p:ph idx="2" type="sldImg"/>
          </p:nvPr>
        </p:nvSpPr>
        <p:spPr>
          <a:xfrm>
            <a:off x="1143067" y="685799"/>
            <a:ext cx="4572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ca5f6df54_0_37:notes"/>
          <p:cNvSpPr txBox="1"/>
          <p:nvPr>
            <p:ph idx="1" type="body"/>
          </p:nvPr>
        </p:nvSpPr>
        <p:spPr>
          <a:xfrm>
            <a:off x="0" y="0"/>
            <a:ext cx="1023300" cy="24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700" lIns="45425" spcFirstLastPara="1" rIns="45425" wrap="square" tIns="22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4ca5f6df54_0_37:notes"/>
          <p:cNvSpPr/>
          <p:nvPr>
            <p:ph idx="2" type="sldImg"/>
          </p:nvPr>
        </p:nvSpPr>
        <p:spPr>
          <a:xfrm>
            <a:off x="1143067" y="685799"/>
            <a:ext cx="4572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1684912" y="591144"/>
            <a:ext cx="57741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2pPr>
            <a:lvl3pPr lvl="2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3pPr>
            <a:lvl4pPr lvl="3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4pPr>
            <a:lvl5pPr lvl="4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5pPr>
            <a:lvl6pPr lvl="5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6pPr>
            <a:lvl7pPr lvl="6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7pPr>
            <a:lvl8pPr lvl="7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8pPr>
            <a:lvl9pPr lvl="8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325419" y="1758604"/>
            <a:ext cx="8493300" cy="21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3108960" y="4783455"/>
            <a:ext cx="29259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idx="11" type="ftr"/>
          </p:nvPr>
        </p:nvSpPr>
        <p:spPr>
          <a:xfrm>
            <a:off x="3108960" y="4783455"/>
            <a:ext cx="29259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600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ctrTitle"/>
          </p:nvPr>
        </p:nvSpPr>
        <p:spPr>
          <a:xfrm>
            <a:off x="685800" y="1594485"/>
            <a:ext cx="77724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2pPr>
            <a:lvl3pPr lvl="2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3pPr>
            <a:lvl4pPr lvl="3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4pPr>
            <a:lvl5pPr lvl="4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5pPr>
            <a:lvl6pPr lvl="5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6pPr>
            <a:lvl7pPr lvl="6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7pPr>
            <a:lvl8pPr lvl="7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8pPr>
            <a:lvl9pPr lvl="8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9pPr>
          </a:lstStyle>
          <a:p/>
        </p:txBody>
      </p:sp>
      <p:sp>
        <p:nvSpPr>
          <p:cNvPr id="68" name="Google Shape;68;p16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1" type="ftr"/>
          </p:nvPr>
        </p:nvSpPr>
        <p:spPr>
          <a:xfrm>
            <a:off x="3108960" y="4783455"/>
            <a:ext cx="29259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600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1684912" y="591144"/>
            <a:ext cx="57741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2pPr>
            <a:lvl3pPr lvl="2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3pPr>
            <a:lvl4pPr lvl="3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4pPr>
            <a:lvl5pPr lvl="4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5pPr>
            <a:lvl6pPr lvl="5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6pPr>
            <a:lvl7pPr lvl="6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7pPr>
            <a:lvl8pPr lvl="7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8pPr>
            <a:lvl9pPr lvl="8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45720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2" type="body"/>
          </p:nvPr>
        </p:nvSpPr>
        <p:spPr>
          <a:xfrm>
            <a:off x="470916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108960" y="4783455"/>
            <a:ext cx="29259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600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1684912" y="591144"/>
            <a:ext cx="57741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2pPr>
            <a:lvl3pPr lvl="2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3pPr>
            <a:lvl4pPr lvl="3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4pPr>
            <a:lvl5pPr lvl="4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5pPr>
            <a:lvl6pPr lvl="5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6pPr>
            <a:lvl7pPr lvl="6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7pPr>
            <a:lvl8pPr lvl="7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8pPr>
            <a:lvl9pPr lvl="8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9pPr>
          </a:lstStyle>
          <a:p/>
        </p:txBody>
      </p:sp>
      <p:sp>
        <p:nvSpPr>
          <p:cNvPr id="81" name="Google Shape;81;p18"/>
          <p:cNvSpPr txBox="1"/>
          <p:nvPr>
            <p:ph idx="11" type="ftr"/>
          </p:nvPr>
        </p:nvSpPr>
        <p:spPr>
          <a:xfrm>
            <a:off x="3108960" y="4783455"/>
            <a:ext cx="29259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600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layout with centered title and subtitle placeholders" type="title">
  <p:cSld name="TITLE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type="ctrTitle"/>
          </p:nvPr>
        </p:nvSpPr>
        <p:spPr>
          <a:xfrm>
            <a:off x="257175" y="798909"/>
            <a:ext cx="29148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b="0" i="0" sz="3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b="0" i="0" sz="3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b="0" i="0" sz="3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b="0" i="0" sz="3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b="0" i="0" sz="3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b="0" i="0" sz="3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b="0" i="0" sz="3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b="0" i="0" sz="3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b="0" i="0" sz="3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90" name="Google Shape;90;p20"/>
          <p:cNvSpPr txBox="1"/>
          <p:nvPr>
            <p:ph idx="1" type="subTitle"/>
          </p:nvPr>
        </p:nvSpPr>
        <p:spPr>
          <a:xfrm>
            <a:off x="514350" y="1457325"/>
            <a:ext cx="24003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91" name="Google Shape;91;p20"/>
          <p:cNvSpPr txBox="1"/>
          <p:nvPr>
            <p:ph idx="10" type="dt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1" type="ftr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93" name="Google Shape;93;p20"/>
          <p:cNvSpPr txBox="1"/>
          <p:nvPr>
            <p:ph idx="12" type="sldNum"/>
          </p:nvPr>
        </p:nvSpPr>
        <p:spPr>
          <a:xfrm>
            <a:off x="4484489" y="4905375"/>
            <a:ext cx="1695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 type="tx">
  <p:cSld name="TITLE_AND_BOD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>
            <p:ph type="title"/>
          </p:nvPr>
        </p:nvSpPr>
        <p:spPr>
          <a:xfrm>
            <a:off x="633413" y="3571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b="0" i="0" sz="3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b="0" i="0" sz="3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b="0" i="0" sz="3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b="0" i="0" sz="3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b="0" i="0" sz="3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b="0" i="0" sz="3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b="0" i="0" sz="3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b="0" i="0" sz="3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b="0" i="0" sz="3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" type="body"/>
          </p:nvPr>
        </p:nvSpPr>
        <p:spPr>
          <a:xfrm>
            <a:off x="633413" y="1214438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2385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97" name="Google Shape;97;p21"/>
          <p:cNvSpPr txBox="1"/>
          <p:nvPr>
            <p:ph idx="10" type="dt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98" name="Google Shape;98;p21"/>
          <p:cNvSpPr txBox="1"/>
          <p:nvPr>
            <p:ph idx="11" type="ftr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99" name="Google Shape;99;p21"/>
          <p:cNvSpPr txBox="1"/>
          <p:nvPr>
            <p:ph idx="12" type="sldNum"/>
          </p:nvPr>
        </p:nvSpPr>
        <p:spPr>
          <a:xfrm>
            <a:off x="4484489" y="4905375"/>
            <a:ext cx="1695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 txBox="1"/>
          <p:nvPr>
            <p:ph type="title"/>
          </p:nvPr>
        </p:nvSpPr>
        <p:spPr>
          <a:xfrm>
            <a:off x="2227514" y="583373"/>
            <a:ext cx="46890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spcFirstLastPara="1" rIns="41575" wrap="square" tIns="41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2pPr>
            <a:lvl3pPr lvl="2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3pPr>
            <a:lvl4pPr lvl="3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4pPr>
            <a:lvl5pPr lvl="4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5pPr>
            <a:lvl6pPr lvl="5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6pPr>
            <a:lvl7pPr lvl="6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7pPr>
            <a:lvl8pPr lvl="7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8pPr>
            <a:lvl9pPr lvl="8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9pPr>
          </a:lstStyle>
          <a:p/>
        </p:txBody>
      </p:sp>
      <p:sp>
        <p:nvSpPr>
          <p:cNvPr id="108" name="Google Shape;108;p23"/>
          <p:cNvSpPr txBox="1"/>
          <p:nvPr>
            <p:ph idx="1" type="body"/>
          </p:nvPr>
        </p:nvSpPr>
        <p:spPr>
          <a:xfrm>
            <a:off x="1080182" y="1949389"/>
            <a:ext cx="6983700" cy="19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spcFirstLastPara="1" rIns="41575" wrap="square" tIns="415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3"/>
          <p:cNvSpPr txBox="1"/>
          <p:nvPr>
            <p:ph idx="11" type="ftr"/>
          </p:nvPr>
        </p:nvSpPr>
        <p:spPr>
          <a:xfrm>
            <a:off x="3109133" y="4783224"/>
            <a:ext cx="29259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spcFirstLastPara="1" rIns="41575" wrap="square" tIns="41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23"/>
          <p:cNvSpPr txBox="1"/>
          <p:nvPr>
            <p:ph idx="10" type="dt"/>
          </p:nvPr>
        </p:nvSpPr>
        <p:spPr>
          <a:xfrm>
            <a:off x="457055" y="4783224"/>
            <a:ext cx="21033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spcFirstLastPara="1" rIns="41575" wrap="square" tIns="41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23"/>
          <p:cNvSpPr txBox="1"/>
          <p:nvPr>
            <p:ph idx="12" type="sldNum"/>
          </p:nvPr>
        </p:nvSpPr>
        <p:spPr>
          <a:xfrm>
            <a:off x="6583622" y="4783224"/>
            <a:ext cx="21033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 txBox="1"/>
          <p:nvPr>
            <p:ph type="title"/>
          </p:nvPr>
        </p:nvSpPr>
        <p:spPr>
          <a:xfrm>
            <a:off x="2227514" y="583373"/>
            <a:ext cx="46890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spcFirstLastPara="1" rIns="41575" wrap="square" tIns="41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2pPr>
            <a:lvl3pPr lvl="2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3pPr>
            <a:lvl4pPr lvl="3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4pPr>
            <a:lvl5pPr lvl="4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5pPr>
            <a:lvl6pPr lvl="5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6pPr>
            <a:lvl7pPr lvl="6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7pPr>
            <a:lvl8pPr lvl="7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8pPr>
            <a:lvl9pPr lvl="8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9pPr>
          </a:lstStyle>
          <a:p/>
        </p:txBody>
      </p:sp>
      <p:sp>
        <p:nvSpPr>
          <p:cNvPr id="114" name="Google Shape;114;p24"/>
          <p:cNvSpPr txBox="1"/>
          <p:nvPr>
            <p:ph idx="1" type="body"/>
          </p:nvPr>
        </p:nvSpPr>
        <p:spPr>
          <a:xfrm>
            <a:off x="45720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spcFirstLastPara="1" rIns="41575" wrap="square" tIns="415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4"/>
          <p:cNvSpPr txBox="1"/>
          <p:nvPr>
            <p:ph idx="2" type="body"/>
          </p:nvPr>
        </p:nvSpPr>
        <p:spPr>
          <a:xfrm>
            <a:off x="470916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spcFirstLastPara="1" rIns="41575" wrap="square" tIns="415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4"/>
          <p:cNvSpPr txBox="1"/>
          <p:nvPr>
            <p:ph idx="11" type="ftr"/>
          </p:nvPr>
        </p:nvSpPr>
        <p:spPr>
          <a:xfrm>
            <a:off x="3109133" y="4783224"/>
            <a:ext cx="29259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spcFirstLastPara="1" rIns="41575" wrap="square" tIns="41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24"/>
          <p:cNvSpPr txBox="1"/>
          <p:nvPr>
            <p:ph idx="10" type="dt"/>
          </p:nvPr>
        </p:nvSpPr>
        <p:spPr>
          <a:xfrm>
            <a:off x="457055" y="4783224"/>
            <a:ext cx="21033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spcFirstLastPara="1" rIns="41575" wrap="square" tIns="41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24"/>
          <p:cNvSpPr txBox="1"/>
          <p:nvPr>
            <p:ph idx="12" type="sldNum"/>
          </p:nvPr>
        </p:nvSpPr>
        <p:spPr>
          <a:xfrm>
            <a:off x="6583622" y="4783224"/>
            <a:ext cx="21033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/>
          <p:nvPr>
            <p:ph idx="11" type="ftr"/>
          </p:nvPr>
        </p:nvSpPr>
        <p:spPr>
          <a:xfrm>
            <a:off x="3109133" y="4783224"/>
            <a:ext cx="29259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spcFirstLastPara="1" rIns="41575" wrap="square" tIns="41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25"/>
          <p:cNvSpPr txBox="1"/>
          <p:nvPr>
            <p:ph idx="10" type="dt"/>
          </p:nvPr>
        </p:nvSpPr>
        <p:spPr>
          <a:xfrm>
            <a:off x="457055" y="4783224"/>
            <a:ext cx="21033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spcFirstLastPara="1" rIns="41575" wrap="square" tIns="41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25"/>
          <p:cNvSpPr txBox="1"/>
          <p:nvPr>
            <p:ph idx="12" type="sldNum"/>
          </p:nvPr>
        </p:nvSpPr>
        <p:spPr>
          <a:xfrm>
            <a:off x="6583622" y="4783224"/>
            <a:ext cx="21033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/>
          <p:nvPr>
            <p:ph type="title"/>
          </p:nvPr>
        </p:nvSpPr>
        <p:spPr>
          <a:xfrm>
            <a:off x="2227514" y="583373"/>
            <a:ext cx="46890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spcFirstLastPara="1" rIns="41575" wrap="square" tIns="41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2pPr>
            <a:lvl3pPr lvl="2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3pPr>
            <a:lvl4pPr lvl="3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4pPr>
            <a:lvl5pPr lvl="4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5pPr>
            <a:lvl6pPr lvl="5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6pPr>
            <a:lvl7pPr lvl="6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7pPr>
            <a:lvl8pPr lvl="7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8pPr>
            <a:lvl9pPr lvl="8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9pPr>
          </a:lstStyle>
          <a:p/>
        </p:txBody>
      </p:sp>
      <p:sp>
        <p:nvSpPr>
          <p:cNvPr id="125" name="Google Shape;125;p26"/>
          <p:cNvSpPr txBox="1"/>
          <p:nvPr>
            <p:ph idx="11" type="ftr"/>
          </p:nvPr>
        </p:nvSpPr>
        <p:spPr>
          <a:xfrm>
            <a:off x="3109133" y="4783224"/>
            <a:ext cx="29259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spcFirstLastPara="1" rIns="41575" wrap="square" tIns="41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Google Shape;126;p26"/>
          <p:cNvSpPr txBox="1"/>
          <p:nvPr>
            <p:ph idx="10" type="dt"/>
          </p:nvPr>
        </p:nvSpPr>
        <p:spPr>
          <a:xfrm>
            <a:off x="457055" y="4783224"/>
            <a:ext cx="21033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spcFirstLastPara="1" rIns="41575" wrap="square" tIns="41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Google Shape;127;p26"/>
          <p:cNvSpPr txBox="1"/>
          <p:nvPr>
            <p:ph idx="12" type="sldNum"/>
          </p:nvPr>
        </p:nvSpPr>
        <p:spPr>
          <a:xfrm>
            <a:off x="6583622" y="4783224"/>
            <a:ext cx="21033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>
            <p:ph type="ctrTitle"/>
          </p:nvPr>
        </p:nvSpPr>
        <p:spPr>
          <a:xfrm>
            <a:off x="685800" y="1594485"/>
            <a:ext cx="77724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spcFirstLastPara="1" rIns="41575" wrap="square" tIns="41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2pPr>
            <a:lvl3pPr lvl="2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3pPr>
            <a:lvl4pPr lvl="3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4pPr>
            <a:lvl5pPr lvl="4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5pPr>
            <a:lvl6pPr lvl="5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6pPr>
            <a:lvl7pPr lvl="6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7pPr>
            <a:lvl8pPr lvl="7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8pPr>
            <a:lvl9pPr lvl="8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9pPr>
          </a:lstStyle>
          <a:p/>
        </p:txBody>
      </p:sp>
      <p:sp>
        <p:nvSpPr>
          <p:cNvPr id="130" name="Google Shape;130;p27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spcFirstLastPara="1" rIns="41575" wrap="square" tIns="41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27"/>
          <p:cNvSpPr txBox="1"/>
          <p:nvPr>
            <p:ph idx="11" type="ftr"/>
          </p:nvPr>
        </p:nvSpPr>
        <p:spPr>
          <a:xfrm>
            <a:off x="3109133" y="4783224"/>
            <a:ext cx="29259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spcFirstLastPara="1" rIns="41575" wrap="square" tIns="41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27"/>
          <p:cNvSpPr txBox="1"/>
          <p:nvPr>
            <p:ph idx="10" type="dt"/>
          </p:nvPr>
        </p:nvSpPr>
        <p:spPr>
          <a:xfrm>
            <a:off x="457055" y="4783224"/>
            <a:ext cx="21033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spcFirstLastPara="1" rIns="41575" wrap="square" tIns="41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p27"/>
          <p:cNvSpPr txBox="1"/>
          <p:nvPr>
            <p:ph idx="12" type="sldNum"/>
          </p:nvPr>
        </p:nvSpPr>
        <p:spPr>
          <a:xfrm>
            <a:off x="6583622" y="4783224"/>
            <a:ext cx="21033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theme" Target="../theme/theme2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684912" y="591144"/>
            <a:ext cx="57741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2pPr>
            <a:lvl3pPr lvl="2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3pPr>
            <a:lvl4pPr lvl="3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4pPr>
            <a:lvl5pPr lvl="4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5pPr>
            <a:lvl6pPr lvl="5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6pPr>
            <a:lvl7pPr lvl="6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7pPr>
            <a:lvl8pPr lvl="7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8pPr>
            <a:lvl9pPr lvl="8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25419" y="1758604"/>
            <a:ext cx="8493300" cy="21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108960" y="4783455"/>
            <a:ext cx="29259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633413" y="3571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b="0" i="0" sz="3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b="0" i="0" sz="3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b="0" i="0" sz="3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b="0" i="0" sz="3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b="0" i="0" sz="3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b="0" i="0" sz="3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b="0" i="0" sz="3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b="0" i="0" sz="3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b="0" i="0" sz="3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633413" y="1214438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2385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7" name="Google Shape;87;p19"/>
          <p:cNvSpPr txBox="1"/>
          <p:nvPr>
            <p:ph idx="12" type="sldNum"/>
          </p:nvPr>
        </p:nvSpPr>
        <p:spPr>
          <a:xfrm>
            <a:off x="4484489" y="4905375"/>
            <a:ext cx="1695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>
            <p:ph type="title"/>
          </p:nvPr>
        </p:nvSpPr>
        <p:spPr>
          <a:xfrm>
            <a:off x="2227514" y="583373"/>
            <a:ext cx="46890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spcFirstLastPara="1" rIns="41575" wrap="square" tIns="41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2pPr>
            <a:lvl3pPr lvl="2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3pPr>
            <a:lvl4pPr lvl="3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4pPr>
            <a:lvl5pPr lvl="4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5pPr>
            <a:lvl6pPr lvl="5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6pPr>
            <a:lvl7pPr lvl="6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7pPr>
            <a:lvl8pPr lvl="7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8pPr>
            <a:lvl9pPr lvl="8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9pPr>
          </a:lstStyle>
          <a:p/>
        </p:txBody>
      </p:sp>
      <p:sp>
        <p:nvSpPr>
          <p:cNvPr id="102" name="Google Shape;102;p22"/>
          <p:cNvSpPr txBox="1"/>
          <p:nvPr>
            <p:ph idx="1" type="body"/>
          </p:nvPr>
        </p:nvSpPr>
        <p:spPr>
          <a:xfrm>
            <a:off x="1080182" y="1949389"/>
            <a:ext cx="6983700" cy="19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spcFirstLastPara="1" rIns="41575" wrap="square" tIns="415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22"/>
          <p:cNvSpPr txBox="1"/>
          <p:nvPr>
            <p:ph idx="11" type="ftr"/>
          </p:nvPr>
        </p:nvSpPr>
        <p:spPr>
          <a:xfrm>
            <a:off x="3109133" y="4783224"/>
            <a:ext cx="29259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spcFirstLastPara="1" rIns="41575" wrap="square" tIns="41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22"/>
          <p:cNvSpPr txBox="1"/>
          <p:nvPr>
            <p:ph idx="10" type="dt"/>
          </p:nvPr>
        </p:nvSpPr>
        <p:spPr>
          <a:xfrm>
            <a:off x="457055" y="4783224"/>
            <a:ext cx="21033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spcFirstLastPara="1" rIns="41575" wrap="square" tIns="41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22"/>
          <p:cNvSpPr txBox="1"/>
          <p:nvPr>
            <p:ph idx="12" type="sldNum"/>
          </p:nvPr>
        </p:nvSpPr>
        <p:spPr>
          <a:xfrm>
            <a:off x="6583622" y="4783224"/>
            <a:ext cx="21033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  <p:sldLayoutId id="2147483667" r:id="rId2"/>
    <p:sldLayoutId id="2147483668" r:id="rId3"/>
    <p:sldLayoutId id="2147483669" r:id="rId4"/>
    <p:sldLayoutId id="2147483670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ictionaries" TargetMode="External"/><Relationship Id="rId4" Type="http://schemas.openxmlformats.org/officeDocument/2006/relationships/image" Target="../media/image25.png"/><Relationship Id="rId5" Type="http://schemas.openxmlformats.org/officeDocument/2006/relationships/image" Target="../media/image12.png"/><Relationship Id="rId6" Type="http://schemas.openxmlformats.org/officeDocument/2006/relationships/image" Target="../media/image1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hyperlink" Target="https://developer.mozilla.org/en-US/docs/Web/HTML/Element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Relationship Id="rId4" Type="http://schemas.openxmlformats.org/officeDocument/2006/relationships/image" Target="../media/image13.png"/><Relationship Id="rId5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Relationship Id="rId4" Type="http://schemas.openxmlformats.org/officeDocument/2006/relationships/hyperlink" Target="http://www.restapitutorial.com/httpstatuscodes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booking.com/" TargetMode="External"/><Relationship Id="rId4" Type="http://schemas.openxmlformats.org/officeDocument/2006/relationships/hyperlink" Target="http://booking.com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google.com/maps/search/?api=1&amp;amp;query=CEU%2Bcampus" TargetMode="External"/><Relationship Id="rId4" Type="http://schemas.openxmlformats.org/officeDocument/2006/relationships/hyperlink" Target="http://www.googleapis.com/books/v1/volumes?q=intitle:potter&amp;amp;maxResults=10" TargetMode="External"/><Relationship Id="rId5" Type="http://schemas.openxmlformats.org/officeDocument/2006/relationships/hyperlink" Target="http://www.googleapis.com/books/v1/volumes?q=intitle:potter&amp;amp;maxResults=10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facebook.com/X999/posts/Y999" TargetMode="External"/><Relationship Id="rId4" Type="http://schemas.openxmlformats.org/officeDocument/2006/relationships/hyperlink" Target="http://www.facebook.com/X999/posts/Y999" TargetMode="External"/><Relationship Id="rId5" Type="http://schemas.openxmlformats.org/officeDocument/2006/relationships/hyperlink" Target="http://www.facebook.com/X999/posts/Y999" TargetMode="External"/><Relationship Id="rId6" Type="http://schemas.openxmlformats.org/officeDocument/2006/relationships/hyperlink" Target="http://www.facebook.com/X999/posts/Y999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24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3A3A3A"/>
                </a:solidFill>
              </a:rPr>
              <a:t>Data Management and Analysis with</a:t>
            </a:r>
            <a:r>
              <a:rPr lang="en" sz="3000">
                <a:solidFill>
                  <a:srgbClr val="3A3A3A"/>
                </a:solidFill>
              </a:rPr>
              <a:t> </a:t>
            </a:r>
            <a:r>
              <a:rPr lang="en" sz="3000">
                <a:solidFill>
                  <a:srgbClr val="3A3A3A"/>
                </a:solidFill>
              </a:rPr>
              <a:t>Python</a:t>
            </a:r>
            <a:endParaRPr/>
          </a:p>
        </p:txBody>
      </p:sp>
      <p:sp>
        <p:nvSpPr>
          <p:cNvPr id="139" name="Google Shape;139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84070" lvl="0" marL="2096135" marR="5080" rtl="0" algn="l">
              <a:lnSpc>
                <a:spcPct val="11960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Data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>
                <a:solidFill>
                  <a:schemeClr val="dk1"/>
                </a:solidFill>
              </a:rPr>
              <a:t>collection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>
                <a:solidFill>
                  <a:schemeClr val="dk1"/>
                </a:solidFill>
              </a:rPr>
              <a:t>through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>
                <a:solidFill>
                  <a:schemeClr val="dk1"/>
                </a:solidFill>
              </a:rPr>
              <a:t>APIs and scraping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title"/>
          </p:nvPr>
        </p:nvSpPr>
        <p:spPr>
          <a:xfrm>
            <a:off x="2227514" y="583373"/>
            <a:ext cx="46890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939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b="0" i="0" lang="en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Dictionaries</a:t>
            </a:r>
            <a:endParaRPr/>
          </a:p>
        </p:txBody>
      </p:sp>
      <p:sp>
        <p:nvSpPr>
          <p:cNvPr id="234" name="Google Shape;234;p37"/>
          <p:cNvSpPr txBox="1"/>
          <p:nvPr/>
        </p:nvSpPr>
        <p:spPr>
          <a:xfrm>
            <a:off x="1080182" y="1682251"/>
            <a:ext cx="7114500" cy="8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Dictionaries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unordered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elements,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called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keys</a:t>
            </a:r>
            <a:r>
              <a:rPr b="1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associated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value.</a:t>
            </a:r>
            <a:r>
              <a:rPr b="1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essentially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dictionaries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key-value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pairs.</a:t>
            </a:r>
            <a:endParaRPr sz="600"/>
          </a:p>
        </p:txBody>
      </p:sp>
      <p:sp>
        <p:nvSpPr>
          <p:cNvPr id="235" name="Google Shape;235;p37"/>
          <p:cNvSpPr txBox="1"/>
          <p:nvPr/>
        </p:nvSpPr>
        <p:spPr>
          <a:xfrm>
            <a:off x="2571931" y="3052599"/>
            <a:ext cx="4043400" cy="1781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7"/>
          <p:cNvSpPr txBox="1"/>
          <p:nvPr/>
        </p:nvSpPr>
        <p:spPr>
          <a:xfrm>
            <a:off x="370410" y="3358726"/>
            <a:ext cx="2038200" cy="12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r>
              <a:rPr b="0" i="0" lang="en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</a:t>
            </a:r>
            <a:r>
              <a:rPr b="0" i="0" lang="en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think</a:t>
            </a:r>
            <a:r>
              <a:rPr b="0" i="0" lang="en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b="0" i="0" lang="en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keys</a:t>
            </a:r>
            <a:r>
              <a:rPr b="0" i="0" lang="en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b="0" i="0" lang="en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IDs</a:t>
            </a:r>
            <a:r>
              <a:rPr b="0" i="0" lang="en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b="0" i="0" lang="en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handles</a:t>
            </a:r>
            <a:r>
              <a:rPr b="0" i="0" lang="en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</a:t>
            </a:r>
            <a:r>
              <a:rPr b="0" i="0" lang="en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</a:t>
            </a:r>
            <a:r>
              <a:rPr b="0" i="0" lang="en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r>
              <a:rPr b="0" i="0" lang="en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</a:t>
            </a:r>
            <a:r>
              <a:rPr b="0" i="0" lang="en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b="0" i="0" lang="en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associated</a:t>
            </a:r>
            <a:r>
              <a:rPr b="0" i="0" lang="en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information.</a:t>
            </a:r>
            <a:endParaRPr sz="600"/>
          </a:p>
        </p:txBody>
      </p:sp>
      <p:sp>
        <p:nvSpPr>
          <p:cNvPr id="237" name="Google Shape;237;p37"/>
          <p:cNvSpPr txBox="1"/>
          <p:nvPr/>
        </p:nvSpPr>
        <p:spPr>
          <a:xfrm>
            <a:off x="6795182" y="3209995"/>
            <a:ext cx="2145300" cy="12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Values</a:t>
            </a:r>
            <a:r>
              <a:rPr b="0" i="0" lang="en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</a:t>
            </a:r>
            <a:r>
              <a:rPr b="0" i="0" lang="en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</a:t>
            </a:r>
            <a:r>
              <a:rPr b="0" i="0" lang="en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b="0" i="0" lang="en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</a:t>
            </a:r>
            <a:r>
              <a:rPr b="0" i="0" lang="en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type,</a:t>
            </a:r>
            <a:r>
              <a:rPr b="0" i="0" lang="en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</a:t>
            </a:r>
            <a:r>
              <a:rPr b="0" i="0" lang="en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</a:t>
            </a:r>
            <a:r>
              <a:rPr b="0" i="0" lang="en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complex</a:t>
            </a:r>
            <a:r>
              <a:rPr b="0" i="0" lang="en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b="0" i="0" lang="en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structures</a:t>
            </a:r>
            <a:r>
              <a:rPr b="0" i="0" lang="en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such</a:t>
            </a:r>
            <a:r>
              <a:rPr b="0" i="0" lang="en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b="0" i="0" lang="en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</a:t>
            </a:r>
            <a:r>
              <a:rPr b="0" i="0" lang="en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b="0" i="0" lang="en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another</a:t>
            </a:r>
            <a:r>
              <a:rPr b="0" i="0" lang="en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dictionary.</a:t>
            </a:r>
            <a:endParaRPr sz="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/>
          <p:nvPr>
            <p:ph type="title"/>
          </p:nvPr>
        </p:nvSpPr>
        <p:spPr>
          <a:xfrm>
            <a:off x="2227514" y="583373"/>
            <a:ext cx="46890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93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b="0" i="0" lang="en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Dictionaries</a:t>
            </a:r>
            <a:endParaRPr/>
          </a:p>
        </p:txBody>
      </p:sp>
      <p:sp>
        <p:nvSpPr>
          <p:cNvPr id="243" name="Google Shape;243;p38"/>
          <p:cNvSpPr txBox="1"/>
          <p:nvPr>
            <p:ph idx="1" type="body"/>
          </p:nvPr>
        </p:nvSpPr>
        <p:spPr>
          <a:xfrm>
            <a:off x="1080182" y="1949389"/>
            <a:ext cx="6983700" cy="19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dictionary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have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unique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keys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values,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example,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usernames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associated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Keys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dictionary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always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unique.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Also,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unordered,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means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might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put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elements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them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/>
          <p:nvPr>
            <p:ph type="title"/>
          </p:nvPr>
        </p:nvSpPr>
        <p:spPr>
          <a:xfrm>
            <a:off x="2227514" y="583373"/>
            <a:ext cx="46890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939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b="0" i="0" lang="en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Dictionaries</a:t>
            </a:r>
            <a:endParaRPr/>
          </a:p>
        </p:txBody>
      </p:sp>
      <p:sp>
        <p:nvSpPr>
          <p:cNvPr id="249" name="Google Shape;249;p39"/>
          <p:cNvSpPr txBox="1"/>
          <p:nvPr/>
        </p:nvSpPr>
        <p:spPr>
          <a:xfrm>
            <a:off x="966099" y="1687305"/>
            <a:ext cx="30948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Creating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empty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dictionary</a:t>
            </a:r>
            <a:endParaRPr sz="600"/>
          </a:p>
        </p:txBody>
      </p:sp>
      <p:sp>
        <p:nvSpPr>
          <p:cNvPr id="250" name="Google Shape;250;p39"/>
          <p:cNvSpPr txBox="1"/>
          <p:nvPr/>
        </p:nvSpPr>
        <p:spPr>
          <a:xfrm>
            <a:off x="942271" y="2863436"/>
            <a:ext cx="38226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Creating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dictionary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elements:</a:t>
            </a:r>
            <a:endParaRPr sz="600"/>
          </a:p>
        </p:txBody>
      </p:sp>
      <p:sp>
        <p:nvSpPr>
          <p:cNvPr id="251" name="Google Shape;251;p39"/>
          <p:cNvSpPr txBox="1"/>
          <p:nvPr/>
        </p:nvSpPr>
        <p:spPr>
          <a:xfrm>
            <a:off x="5197292" y="2714705"/>
            <a:ext cx="3593700" cy="499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39"/>
          <p:cNvSpPr txBox="1"/>
          <p:nvPr/>
        </p:nvSpPr>
        <p:spPr>
          <a:xfrm>
            <a:off x="1041913" y="3839575"/>
            <a:ext cx="26181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Adding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key-value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pair:</a:t>
            </a:r>
            <a:endParaRPr sz="600"/>
          </a:p>
        </p:txBody>
      </p:sp>
      <p:sp>
        <p:nvSpPr>
          <p:cNvPr id="253" name="Google Shape;253;p39"/>
          <p:cNvSpPr txBox="1"/>
          <p:nvPr/>
        </p:nvSpPr>
        <p:spPr>
          <a:xfrm>
            <a:off x="4319284" y="3771707"/>
            <a:ext cx="4023900" cy="1032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9"/>
          <p:cNvSpPr txBox="1"/>
          <p:nvPr/>
        </p:nvSpPr>
        <p:spPr>
          <a:xfrm>
            <a:off x="5148193" y="1604997"/>
            <a:ext cx="1524300" cy="4860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>
            <p:ph type="title"/>
          </p:nvPr>
        </p:nvSpPr>
        <p:spPr>
          <a:xfrm>
            <a:off x="2227514" y="583373"/>
            <a:ext cx="46890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939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b="0" i="0" lang="en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Dictionaries</a:t>
            </a:r>
            <a:endParaRPr/>
          </a:p>
        </p:txBody>
      </p:sp>
      <p:sp>
        <p:nvSpPr>
          <p:cNvPr id="260" name="Google Shape;260;p40"/>
          <p:cNvSpPr txBox="1"/>
          <p:nvPr/>
        </p:nvSpPr>
        <p:spPr>
          <a:xfrm>
            <a:off x="542257" y="4685754"/>
            <a:ext cx="7313700" cy="2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en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</a:t>
            </a:r>
            <a:r>
              <a:rPr b="0" i="0" lang="en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documentation:</a:t>
            </a:r>
            <a:r>
              <a:rPr b="0" i="0" lang="en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5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https://docs.python.org/2/tutorial/datastructures.html#dictionaries</a:t>
            </a:r>
            <a:endParaRPr sz="600"/>
          </a:p>
        </p:txBody>
      </p:sp>
      <p:sp>
        <p:nvSpPr>
          <p:cNvPr id="261" name="Google Shape;261;p40"/>
          <p:cNvSpPr txBox="1"/>
          <p:nvPr/>
        </p:nvSpPr>
        <p:spPr>
          <a:xfrm>
            <a:off x="5457951" y="1476482"/>
            <a:ext cx="1838400" cy="732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40"/>
          <p:cNvSpPr txBox="1"/>
          <p:nvPr/>
        </p:nvSpPr>
        <p:spPr>
          <a:xfrm>
            <a:off x="660673" y="1616549"/>
            <a:ext cx="36912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080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Asking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element:</a:t>
            </a:r>
            <a:endParaRPr sz="600"/>
          </a:p>
          <a:p>
            <a:pPr indent="-5080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t/>
            </a:r>
            <a:endParaRPr b="0" i="0" sz="25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Listing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keys:</a:t>
            </a:r>
            <a:endParaRPr sz="600"/>
          </a:p>
        </p:txBody>
      </p:sp>
      <p:sp>
        <p:nvSpPr>
          <p:cNvPr id="263" name="Google Shape;263;p40"/>
          <p:cNvSpPr txBox="1"/>
          <p:nvPr/>
        </p:nvSpPr>
        <p:spPr>
          <a:xfrm>
            <a:off x="2614531" y="2476447"/>
            <a:ext cx="3114300" cy="7617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40"/>
          <p:cNvSpPr txBox="1"/>
          <p:nvPr/>
        </p:nvSpPr>
        <p:spPr>
          <a:xfrm>
            <a:off x="3104801" y="3505291"/>
            <a:ext cx="5400900" cy="7191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40"/>
          <p:cNvSpPr txBox="1"/>
          <p:nvPr/>
        </p:nvSpPr>
        <p:spPr>
          <a:xfrm>
            <a:off x="522762" y="3701673"/>
            <a:ext cx="2283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complex</a:t>
            </a:r>
            <a:r>
              <a:rPr b="0" i="0" lang="en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values</a:t>
            </a:r>
            <a:endParaRPr sz="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1"/>
          <p:cNvSpPr txBox="1"/>
          <p:nvPr>
            <p:ph type="title"/>
          </p:nvPr>
        </p:nvSpPr>
        <p:spPr>
          <a:xfrm>
            <a:off x="1644848" y="5"/>
            <a:ext cx="5853600" cy="11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Online data collection</a:t>
            </a:r>
            <a:endParaRPr/>
          </a:p>
        </p:txBody>
      </p:sp>
      <p:sp>
        <p:nvSpPr>
          <p:cNvPr id="271" name="Google Shape;271;p41"/>
          <p:cNvSpPr txBox="1"/>
          <p:nvPr>
            <p:ph idx="1" type="body"/>
          </p:nvPr>
        </p:nvSpPr>
        <p:spPr>
          <a:xfrm>
            <a:off x="259566" y="1009650"/>
            <a:ext cx="8609400" cy="40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-2413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</a:pPr>
            <a:r>
              <a:rPr lang="en" sz="1500"/>
              <a:t>Sometimes you have a question, but don’t have the data that could answer it. Collecting data from the internet is a powerful tool for these situations.</a:t>
            </a:r>
            <a:endParaRPr sz="1500"/>
          </a:p>
          <a:p>
            <a:pPr indent="-2413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</a:pPr>
            <a:r>
              <a:t/>
            </a:r>
            <a:endParaRPr sz="1500"/>
          </a:p>
          <a:p>
            <a:pPr indent="-2413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</a:pPr>
            <a:r>
              <a:rPr lang="en" sz="1500"/>
              <a:t>There are multiple ways to collect online data. Today we’ll learn about </a:t>
            </a:r>
            <a:r>
              <a:rPr b="1" lang="en" sz="1500">
                <a:latin typeface="Helvetica Neue"/>
                <a:ea typeface="Helvetica Neue"/>
                <a:cs typeface="Helvetica Neue"/>
                <a:sym typeface="Helvetica Neue"/>
              </a:rPr>
              <a:t>scraping HTML</a:t>
            </a:r>
            <a:r>
              <a:rPr lang="en" sz="1500"/>
              <a:t>:</a:t>
            </a:r>
            <a:endParaRPr sz="1500"/>
          </a:p>
          <a:p>
            <a:pPr indent="-2286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</a:pPr>
            <a:r>
              <a:rPr lang="en" sz="1500"/>
              <a:t> using algorithms to collect html codes from websites and parse them to get the information you need.</a:t>
            </a:r>
            <a:endParaRPr sz="1500"/>
          </a:p>
          <a:p>
            <a:pPr indent="-2413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</a:pPr>
            <a:r>
              <a:rPr lang="en" sz="1500"/>
              <a:t> </a:t>
            </a:r>
            <a:r>
              <a:rPr b="0" i="0" lang="en" sz="1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5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413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</a:pPr>
            <a:r>
              <a:rPr lang="en" sz="1500"/>
              <a:t>For example you can</a:t>
            </a:r>
            <a:endParaRPr sz="1500"/>
          </a:p>
          <a:p>
            <a:pPr indent="-2413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</a:pPr>
            <a:r>
              <a:t/>
            </a:r>
            <a:endParaRPr sz="1500"/>
          </a:p>
          <a:p>
            <a:pPr indent="-18415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</a:rPr>
              <a:t>Download tables of prices and products automatically from an online store or travel site</a:t>
            </a:r>
            <a:endParaRPr sz="1500">
              <a:solidFill>
                <a:schemeClr val="dk1"/>
              </a:solidFill>
            </a:endParaRPr>
          </a:p>
          <a:p>
            <a:pPr indent="-18415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</a:rPr>
              <a:t>Download all images quickly from an album</a:t>
            </a:r>
            <a:endParaRPr sz="1500">
              <a:solidFill>
                <a:schemeClr val="dk1"/>
              </a:solidFill>
            </a:endParaRPr>
          </a:p>
          <a:p>
            <a:pPr indent="-18415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</a:rPr>
              <a:t>Collect meta information about you and your friends on Facebook and draw a network of it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2"/>
          <p:cNvSpPr txBox="1"/>
          <p:nvPr>
            <p:ph type="ctrTitle"/>
          </p:nvPr>
        </p:nvSpPr>
        <p:spPr>
          <a:xfrm>
            <a:off x="3082322" y="205838"/>
            <a:ext cx="2914800" cy="5511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</p:txBody>
      </p:sp>
      <p:sp>
        <p:nvSpPr>
          <p:cNvPr id="277" name="Google Shape;277;p42"/>
          <p:cNvSpPr txBox="1"/>
          <p:nvPr/>
        </p:nvSpPr>
        <p:spPr>
          <a:xfrm>
            <a:off x="207563" y="979472"/>
            <a:ext cx="8728800" cy="14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First, let's see what `html` is. HyperText Markup Language (HTML) is a language that web pages are created in. HTML isn't a programming language, like Python — instead, it's a markup language that tells a browser how to layout content. HTML allows you to do similar things to what you do in a word processor like Microsoft Word — make text bold, create paragraphs, and so on. 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HTML consists of elements called tags. They work like brackets that nested into each other.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This code below results in an empty page if you compile it since nothing is in the body:</a:t>
            </a:r>
            <a:endParaRPr sz="1500"/>
          </a:p>
        </p:txBody>
      </p:sp>
      <p:pic>
        <p:nvPicPr>
          <p:cNvPr id="278" name="Google Shape;27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1603" y="2924269"/>
            <a:ext cx="2914650" cy="1490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422" y="515428"/>
            <a:ext cx="5147943" cy="3462393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3"/>
          <p:cNvSpPr/>
          <p:nvPr/>
        </p:nvSpPr>
        <p:spPr>
          <a:xfrm>
            <a:off x="1461122" y="3228394"/>
            <a:ext cx="5197500" cy="11430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459" y="210272"/>
            <a:ext cx="6939439" cy="3521701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4"/>
          <p:cNvSpPr txBox="1"/>
          <p:nvPr/>
        </p:nvSpPr>
        <p:spPr>
          <a:xfrm>
            <a:off x="5051869" y="2818641"/>
            <a:ext cx="3957300" cy="214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`a` and `p` are extremely common html tags. Here are a few others: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div: indicates a division, or area of the page.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b: bolds any text inside.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i: italicizes any text inside.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table: creates a table.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form: creates an input form.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You can find a full list here: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https://developer.mozilla.org/en-US/docs/Web/HTML/Element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291" name="Google Shape;291;p44"/>
          <p:cNvSpPr/>
          <p:nvPr/>
        </p:nvSpPr>
        <p:spPr>
          <a:xfrm>
            <a:off x="366647" y="3023513"/>
            <a:ext cx="3817200" cy="11430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600" y="208116"/>
            <a:ext cx="8552849" cy="4605386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5"/>
          <p:cNvSpPr/>
          <p:nvPr/>
        </p:nvSpPr>
        <p:spPr>
          <a:xfrm>
            <a:off x="582300" y="4220438"/>
            <a:ext cx="5197500" cy="7872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6"/>
          <p:cNvSpPr txBox="1"/>
          <p:nvPr>
            <p:ph type="title"/>
          </p:nvPr>
        </p:nvSpPr>
        <p:spPr>
          <a:xfrm>
            <a:off x="1039416" y="122039"/>
            <a:ext cx="70644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 Light"/>
              <a:buNone/>
            </a:pPr>
            <a:r>
              <a:rPr b="0" i="0" lang="en" sz="4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Communication with the server</a:t>
            </a:r>
            <a:endParaRPr/>
          </a:p>
        </p:txBody>
      </p:sp>
      <p:sp>
        <p:nvSpPr>
          <p:cNvPr id="303" name="Google Shape;303;p46"/>
          <p:cNvSpPr txBox="1"/>
          <p:nvPr>
            <p:ph idx="1" type="body"/>
          </p:nvPr>
        </p:nvSpPr>
        <p:spPr>
          <a:xfrm>
            <a:off x="235022" y="1260276"/>
            <a:ext cx="3060000" cy="3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-2413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When you type in a URL and hit enter, there is a </a:t>
            </a:r>
            <a:r>
              <a:rPr b="1" i="0" lang="en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request</a:t>
            </a:r>
            <a:r>
              <a:rPr b="0" i="0" lang="en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that being sent to the host of the webpage and it </a:t>
            </a:r>
            <a:r>
              <a:rPr b="1" i="0" lang="en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responds</a:t>
            </a:r>
            <a:r>
              <a:rPr b="0" i="0" lang="en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with loading the webpage. </a:t>
            </a:r>
            <a:endParaRPr/>
          </a:p>
        </p:txBody>
      </p:sp>
      <p:grpSp>
        <p:nvGrpSpPr>
          <p:cNvPr id="304" name="Google Shape;304;p46"/>
          <p:cNvGrpSpPr/>
          <p:nvPr/>
        </p:nvGrpSpPr>
        <p:grpSpPr>
          <a:xfrm>
            <a:off x="3196635" y="1234846"/>
            <a:ext cx="4724831" cy="2749082"/>
            <a:chOff x="0" y="0"/>
            <a:chExt cx="2147483647" cy="2147483647"/>
          </a:xfrm>
        </p:grpSpPr>
        <p:pic>
          <p:nvPicPr>
            <p:cNvPr id="305" name="Google Shape;305;p46"/>
            <p:cNvPicPr preferRelativeResize="0"/>
            <p:nvPr/>
          </p:nvPicPr>
          <p:blipFill rotWithShape="1">
            <a:blip r:embed="rId3">
              <a:alphaModFix/>
            </a:blip>
            <a:srcRect b="19000" l="0" r="0" t="8781"/>
            <a:stretch/>
          </p:blipFill>
          <p:spPr>
            <a:xfrm>
              <a:off x="0" y="0"/>
              <a:ext cx="2147483647" cy="1999039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6" name="Google Shape;306;p46"/>
            <p:cNvSpPr txBox="1"/>
            <p:nvPr/>
          </p:nvSpPr>
          <p:spPr>
            <a:xfrm>
              <a:off x="1231400329" y="1641263261"/>
              <a:ext cx="349415682" cy="5062203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9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sp>
        <p:nvSpPr>
          <p:cNvPr id="307" name="Google Shape;307;p46"/>
          <p:cNvSpPr txBox="1"/>
          <p:nvPr/>
        </p:nvSpPr>
        <p:spPr>
          <a:xfrm>
            <a:off x="4528894" y="1697213"/>
            <a:ext cx="1983900" cy="2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CC0000"/>
                </a:solidFill>
              </a:rPr>
              <a:t>https://en.wikipedia.org/wiki/Horse</a:t>
            </a:r>
            <a:endParaRPr b="1" sz="900">
              <a:solidFill>
                <a:srgbClr val="CC0000"/>
              </a:solidFill>
            </a:endParaRPr>
          </a:p>
        </p:txBody>
      </p:sp>
      <p:pic>
        <p:nvPicPr>
          <p:cNvPr id="308" name="Google Shape;30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5934" y="2856563"/>
            <a:ext cx="1180753" cy="60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15079" y="4121484"/>
            <a:ext cx="2311010" cy="803118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6"/>
          <p:cNvSpPr/>
          <p:nvPr/>
        </p:nvSpPr>
        <p:spPr>
          <a:xfrm>
            <a:off x="6401072" y="3220988"/>
            <a:ext cx="798600" cy="45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Google Shape;144;p29"/>
          <p:cNvGraphicFramePr/>
          <p:nvPr/>
        </p:nvGraphicFramePr>
        <p:xfrm>
          <a:off x="2863700" y="37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{5BE05F3B-38B1-469A-8EF3-4CEEA2838335}</a:tableStyleId>
              </a:tblPr>
              <a:tblGrid>
                <a:gridCol w="973100"/>
              </a:tblGrid>
              <a:tr h="369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Trip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33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'Start Date'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33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'date_to_join'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33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'Start Terminal'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33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'End Date'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33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'End Station'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33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'End Terminal'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33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.</a:t>
                      </a: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..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494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'Subscription Type'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33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'Start Station'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5" name="Google Shape;145;p29"/>
          <p:cNvGraphicFramePr/>
          <p:nvPr/>
        </p:nvGraphicFramePr>
        <p:xfrm>
          <a:off x="4867550" y="32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{5BE05F3B-38B1-469A-8EF3-4CEEA2838335}</a:tableStyleId>
              </a:tblPr>
              <a:tblGrid>
                <a:gridCol w="1562100"/>
              </a:tblGrid>
              <a:tr h="369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Weather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33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'Date'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33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'Max_Temperature_F'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33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'</a:t>
                      </a: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Mean_Temperature_F</a:t>
                      </a: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'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33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...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33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'date_to_join'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33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'landmark'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6" name="Google Shape;146;p29"/>
          <p:cNvGraphicFramePr/>
          <p:nvPr/>
        </p:nvGraphicFramePr>
        <p:xfrm>
          <a:off x="4867550" y="298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{5BE05F3B-38B1-469A-8EF3-4CEEA2838335}</a:tableStyleId>
              </a:tblPr>
              <a:tblGrid>
                <a:gridCol w="973100"/>
              </a:tblGrid>
              <a:tr h="369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33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'</a:t>
                      </a: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station_id'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33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'name'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33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...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33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'zip_code'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47" name="Google Shape;147;p29"/>
          <p:cNvCxnSpPr/>
          <p:nvPr/>
        </p:nvCxnSpPr>
        <p:spPr>
          <a:xfrm>
            <a:off x="3838825" y="1268625"/>
            <a:ext cx="1038000" cy="947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29"/>
          <p:cNvCxnSpPr/>
          <p:nvPr/>
        </p:nvCxnSpPr>
        <p:spPr>
          <a:xfrm>
            <a:off x="3847075" y="3756450"/>
            <a:ext cx="1029600" cy="115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49" name="Google Shape;149;p29"/>
          <p:cNvGraphicFramePr/>
          <p:nvPr/>
        </p:nvGraphicFramePr>
        <p:xfrm>
          <a:off x="7055625" y="255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{5BE05F3B-38B1-469A-8EF3-4CEEA2838335}</a:tableStyleId>
              </a:tblPr>
              <a:tblGrid>
                <a:gridCol w="973100"/>
              </a:tblGrid>
              <a:tr h="369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Landmark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5A6BD"/>
                    </a:solidFill>
                  </a:tcPr>
                </a:tc>
              </a:tr>
              <a:tr h="333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'landmark'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33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'zip_code'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50" name="Google Shape;150;p29"/>
          <p:cNvCxnSpPr/>
          <p:nvPr/>
        </p:nvCxnSpPr>
        <p:spPr>
          <a:xfrm>
            <a:off x="6433750" y="2553725"/>
            <a:ext cx="626100" cy="510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9"/>
          <p:cNvCxnSpPr/>
          <p:nvPr/>
        </p:nvCxnSpPr>
        <p:spPr>
          <a:xfrm flipH="1" rot="10800000">
            <a:off x="5865350" y="3509275"/>
            <a:ext cx="1169700" cy="1038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7"/>
          <p:cNvSpPr txBox="1"/>
          <p:nvPr>
            <p:ph type="title"/>
          </p:nvPr>
        </p:nvSpPr>
        <p:spPr>
          <a:xfrm>
            <a:off x="549956" y="-229716"/>
            <a:ext cx="7984800" cy="11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</a:pPr>
            <a:r>
              <a:rPr lang="en" sz="4200"/>
              <a:t>Limits</a:t>
            </a:r>
            <a:endParaRPr/>
          </a:p>
        </p:txBody>
      </p:sp>
      <p:sp>
        <p:nvSpPr>
          <p:cNvPr id="316" name="Google Shape;316;p47"/>
          <p:cNvSpPr txBox="1"/>
          <p:nvPr/>
        </p:nvSpPr>
        <p:spPr>
          <a:xfrm>
            <a:off x="182194" y="4192608"/>
            <a:ext cx="43197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</a:pPr>
            <a:r>
              <a:rPr b="0" i="0" lang="en" sz="1900" u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Web Servers often limit the number of requests they allow form the same IP address X request/day/auth </a:t>
            </a:r>
            <a:endParaRPr sz="500"/>
          </a:p>
        </p:txBody>
      </p:sp>
      <p:pic>
        <p:nvPicPr>
          <p:cNvPr id="317" name="Google Shape;31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" y="909122"/>
            <a:ext cx="4021931" cy="2734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6459" y="3440466"/>
            <a:ext cx="2719771" cy="718314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7"/>
          <p:cNvSpPr txBox="1"/>
          <p:nvPr/>
        </p:nvSpPr>
        <p:spPr>
          <a:xfrm>
            <a:off x="34453" y="214683"/>
            <a:ext cx="46596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</a:pPr>
            <a:r>
              <a:rPr lang="en" sz="1900">
                <a:latin typeface="Helvetica Neue Light"/>
                <a:ea typeface="Helvetica Neue Light"/>
                <a:cs typeface="Helvetica Neue Light"/>
                <a:sym typeface="Helvetica Neue Light"/>
              </a:rPr>
              <a:t>Rate limits</a:t>
            </a:r>
            <a:endParaRPr sz="500"/>
          </a:p>
        </p:txBody>
      </p:sp>
      <p:sp>
        <p:nvSpPr>
          <p:cNvPr id="320" name="Google Shape;320;p47"/>
          <p:cNvSpPr txBox="1"/>
          <p:nvPr/>
        </p:nvSpPr>
        <p:spPr>
          <a:xfrm>
            <a:off x="5089613" y="571500"/>
            <a:ext cx="3893700" cy="32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154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</a:pPr>
            <a:r>
              <a:rPr lang="en" sz="1900">
                <a:latin typeface="Helvetica Neue Light"/>
                <a:ea typeface="Helvetica Neue Light"/>
                <a:cs typeface="Helvetica Neue Light"/>
                <a:sym typeface="Helvetica Neue Light"/>
              </a:rPr>
              <a:t>Legal issues</a:t>
            </a:r>
            <a:endParaRPr sz="19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</a:pPr>
            <a:r>
              <a:t/>
            </a:r>
            <a:endParaRPr sz="19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</a:pPr>
            <a:r>
              <a:rPr lang="en" sz="1900">
                <a:latin typeface="Helvetica Neue Light"/>
                <a:ea typeface="Helvetica Neue Light"/>
                <a:cs typeface="Helvetica Neue Light"/>
                <a:sym typeface="Helvetica Neue Light"/>
              </a:rPr>
              <a:t>Grey area. Depends on Terms of Service, the purpose of scraping, data storage …</a:t>
            </a:r>
            <a:endParaRPr sz="19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</a:pPr>
            <a:r>
              <a:t/>
            </a:r>
            <a:endParaRPr sz="19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</a:pPr>
            <a:r>
              <a:rPr lang="en" sz="1900">
                <a:latin typeface="Helvetica Neue Light"/>
                <a:ea typeface="Helvetica Neue Light"/>
                <a:cs typeface="Helvetica Neue Light"/>
                <a:sym typeface="Helvetica Neue Light"/>
              </a:rPr>
              <a:t>Inform yourself about these before you do a scraping project!</a:t>
            </a:r>
            <a:endParaRPr sz="19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</a:pPr>
            <a:r>
              <a:t/>
            </a:r>
            <a:endParaRPr sz="19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</a:pPr>
            <a:r>
              <a:t/>
            </a:r>
            <a:endParaRPr sz="19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</a:pPr>
            <a:r>
              <a:t/>
            </a:r>
            <a:endParaRPr sz="19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 Light"/>
              <a:buNone/>
            </a:pPr>
            <a:r>
              <a:t/>
            </a:r>
            <a:endParaRPr sz="19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8"/>
          <p:cNvSpPr txBox="1"/>
          <p:nvPr>
            <p:ph type="title"/>
          </p:nvPr>
        </p:nvSpPr>
        <p:spPr>
          <a:xfrm>
            <a:off x="1179909" y="233958"/>
            <a:ext cx="6783600" cy="11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</a:pPr>
            <a:r>
              <a:rPr b="0" i="0" lang="en" sz="3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Crawling/Scraping Web Pages</a:t>
            </a:r>
            <a:endParaRPr/>
          </a:p>
        </p:txBody>
      </p:sp>
      <p:sp>
        <p:nvSpPr>
          <p:cNvPr id="326" name="Google Shape;326;p48"/>
          <p:cNvSpPr txBox="1"/>
          <p:nvPr>
            <p:ph idx="1" type="body"/>
          </p:nvPr>
        </p:nvSpPr>
        <p:spPr>
          <a:xfrm>
            <a:off x="734020" y="1424583"/>
            <a:ext cx="76752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-2413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 Light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Crawling means that we download the content of web pages in an automated way. We can do this through Python using the “requests” library.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41300" lvl="0" marL="241300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 Light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You can provide python the URL of the page and it will download the content. This means python handles communication with the server in the background.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41300" lvl="0" marL="241300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 Light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Crawling is the first step into analyzing online data. The workflow usually consists of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41300" lvl="1" marL="482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454555"/>
              </a:buClr>
              <a:buSzPts val="1300"/>
              <a:buFont typeface="Helvetica Neue Light"/>
              <a:buNone/>
            </a:pPr>
            <a:r>
              <a:rPr b="0" i="0" lang="en" sz="1800" u="none" cap="none" strike="noStrike">
                <a:solidFill>
                  <a:srgbClr val="45455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crawling —&gt; parsing out useful metadata —&gt; analyzing data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31" y="473334"/>
            <a:ext cx="8627737" cy="3930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0"/>
          <p:cNvSpPr txBox="1"/>
          <p:nvPr>
            <p:ph idx="1" type="subTitle"/>
          </p:nvPr>
        </p:nvSpPr>
        <p:spPr>
          <a:xfrm>
            <a:off x="2845772" y="259153"/>
            <a:ext cx="2400300" cy="6573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rPr lang="en"/>
              <a:t>Response codes</a:t>
            </a:r>
            <a:endParaRPr/>
          </a:p>
        </p:txBody>
      </p:sp>
      <p:pic>
        <p:nvPicPr>
          <p:cNvPr id="337" name="Google Shape;33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263" y="1418344"/>
            <a:ext cx="4819519" cy="1808344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50"/>
          <p:cNvSpPr txBox="1"/>
          <p:nvPr>
            <p:ph idx="1" type="subTitle"/>
          </p:nvPr>
        </p:nvSpPr>
        <p:spPr>
          <a:xfrm>
            <a:off x="5892947" y="753469"/>
            <a:ext cx="2893800" cy="27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rPr lang="en"/>
              <a:t>The response code informs you if the request was successful or about the type of the error. See a list of the codes here:</a:t>
            </a:r>
            <a:endParaRPr/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http://www.restapitutorial.com/httpstatuscodes.html</a:t>
            </a:r>
            <a:endParaRPr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1"/>
          <p:cNvSpPr txBox="1"/>
          <p:nvPr/>
        </p:nvSpPr>
        <p:spPr>
          <a:xfrm>
            <a:off x="226463" y="360113"/>
            <a:ext cx="86319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Make parsing easier: BeautifulSoup</a:t>
            </a:r>
            <a:endParaRPr sz="2700"/>
          </a:p>
        </p:txBody>
      </p:sp>
      <p:pic>
        <p:nvPicPr>
          <p:cNvPr id="344" name="Google Shape;34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603" y="1139250"/>
            <a:ext cx="7910420" cy="3286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/>
          <p:nvPr/>
        </p:nvSpPr>
        <p:spPr>
          <a:xfrm>
            <a:off x="1313437" y="612509"/>
            <a:ext cx="65373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Scraping</a:t>
            </a: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vs</a:t>
            </a: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</a:t>
            </a: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52"/>
          <p:cNvSpPr txBox="1"/>
          <p:nvPr/>
        </p:nvSpPr>
        <p:spPr>
          <a:xfrm>
            <a:off x="296903" y="1658237"/>
            <a:ext cx="8598300" cy="29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ofﬁcial/legal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way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collecting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automated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manner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API returns a json object that is easy to parse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241300" rtl="0" algn="l">
              <a:lnSpc>
                <a:spcPct val="102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APIs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often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requests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quite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88900" rtl="0" algn="l">
              <a:lnSpc>
                <a:spcPct val="102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APIs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decides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share,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subset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2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HTMLs,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scrape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exactly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sees,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just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deﬁned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JSON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provided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API.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ads,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images,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personalized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1370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d</a:t>
            </a:r>
            <a:r>
              <a:rPr lang="en"/>
              <a:t>ataframe for answering Q2</a:t>
            </a:r>
            <a:endParaRPr/>
          </a:p>
        </p:txBody>
      </p:sp>
      <p:pic>
        <p:nvPicPr>
          <p:cNvPr id="157" name="Google Shape;1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7525" y="744113"/>
            <a:ext cx="3580000" cy="22357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8" name="Google Shape;15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" y="744125"/>
            <a:ext cx="5205076" cy="21475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9" name="Google Shape;15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8631" y="2951450"/>
            <a:ext cx="1598444" cy="21475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0" name="Google Shape;160;p30"/>
          <p:cNvSpPr/>
          <p:nvPr/>
        </p:nvSpPr>
        <p:spPr>
          <a:xfrm>
            <a:off x="2741175" y="660675"/>
            <a:ext cx="1128600" cy="2282100"/>
          </a:xfrm>
          <a:prstGeom prst="rect">
            <a:avLst/>
          </a:prstGeom>
          <a:noFill/>
          <a:ln cap="flat" cmpd="sng" w="28575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0"/>
          <p:cNvSpPr/>
          <p:nvPr/>
        </p:nvSpPr>
        <p:spPr>
          <a:xfrm>
            <a:off x="8142925" y="676825"/>
            <a:ext cx="783900" cy="2282100"/>
          </a:xfrm>
          <a:prstGeom prst="rect">
            <a:avLst/>
          </a:prstGeom>
          <a:noFill/>
          <a:ln cap="flat" cmpd="sng" w="28575">
            <a:solidFill>
              <a:srgbClr val="DD7E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0"/>
          <p:cNvSpPr/>
          <p:nvPr/>
        </p:nvSpPr>
        <p:spPr>
          <a:xfrm>
            <a:off x="1305850" y="676825"/>
            <a:ext cx="602100" cy="2282100"/>
          </a:xfrm>
          <a:prstGeom prst="rect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0"/>
          <p:cNvSpPr/>
          <p:nvPr/>
        </p:nvSpPr>
        <p:spPr>
          <a:xfrm>
            <a:off x="5791775" y="676825"/>
            <a:ext cx="546300" cy="2282100"/>
          </a:xfrm>
          <a:prstGeom prst="rect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0"/>
          <p:cNvSpPr/>
          <p:nvPr/>
        </p:nvSpPr>
        <p:spPr>
          <a:xfrm>
            <a:off x="0" y="660675"/>
            <a:ext cx="658500" cy="22821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0"/>
          <p:cNvSpPr/>
          <p:nvPr/>
        </p:nvSpPr>
        <p:spPr>
          <a:xfrm>
            <a:off x="5205075" y="660675"/>
            <a:ext cx="546300" cy="22821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0"/>
          <p:cNvSpPr/>
          <p:nvPr/>
        </p:nvSpPr>
        <p:spPr>
          <a:xfrm>
            <a:off x="3122150" y="2979850"/>
            <a:ext cx="1243800" cy="2090700"/>
          </a:xfrm>
          <a:prstGeom prst="rect">
            <a:avLst/>
          </a:prstGeom>
          <a:noFill/>
          <a:ln cap="flat" cmpd="sng" w="28575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82827" y="3097878"/>
            <a:ext cx="473400" cy="101307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0"/>
          <p:cNvSpPr/>
          <p:nvPr/>
        </p:nvSpPr>
        <p:spPr>
          <a:xfrm>
            <a:off x="5682825" y="2979850"/>
            <a:ext cx="473400" cy="2090700"/>
          </a:xfrm>
          <a:prstGeom prst="rect">
            <a:avLst/>
          </a:prstGeom>
          <a:noFill/>
          <a:ln cap="flat" cmpd="sng" w="28575">
            <a:solidFill>
              <a:srgbClr val="DD7E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9" name="Google Shape;169;p30"/>
          <p:cNvCxnSpPr/>
          <p:nvPr/>
        </p:nvCxnSpPr>
        <p:spPr>
          <a:xfrm>
            <a:off x="4907400" y="3648200"/>
            <a:ext cx="631500" cy="13500"/>
          </a:xfrm>
          <a:prstGeom prst="straightConnector1">
            <a:avLst/>
          </a:prstGeom>
          <a:noFill/>
          <a:ln cap="flat" cmpd="sng" w="28575">
            <a:solidFill>
              <a:srgbClr val="DD7E6B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323" y="147149"/>
            <a:ext cx="8378051" cy="226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4675" y="2672141"/>
            <a:ext cx="3088976" cy="1929071"/>
          </a:xfrm>
          <a:prstGeom prst="rect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6" name="Google Shape;17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4" y="2650012"/>
            <a:ext cx="4782972" cy="197335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7" name="Google Shape;177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29800" y="3016875"/>
            <a:ext cx="1468819" cy="1973350"/>
          </a:xfrm>
          <a:prstGeom prst="rect">
            <a:avLst/>
          </a:prstGeom>
          <a:noFill/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8" name="Google Shape;178;p31"/>
          <p:cNvSpPr/>
          <p:nvPr/>
        </p:nvSpPr>
        <p:spPr>
          <a:xfrm>
            <a:off x="416500" y="195750"/>
            <a:ext cx="4192500" cy="2264100"/>
          </a:xfrm>
          <a:prstGeom prst="rect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1"/>
          <p:cNvSpPr/>
          <p:nvPr/>
        </p:nvSpPr>
        <p:spPr>
          <a:xfrm>
            <a:off x="5717525" y="147150"/>
            <a:ext cx="3218100" cy="2361300"/>
          </a:xfrm>
          <a:prstGeom prst="rect">
            <a:avLst/>
          </a:prstGeom>
          <a:noFill/>
          <a:ln cap="flat" cmpd="sng" w="2857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1"/>
          <p:cNvSpPr/>
          <p:nvPr/>
        </p:nvSpPr>
        <p:spPr>
          <a:xfrm>
            <a:off x="3619200" y="147150"/>
            <a:ext cx="1560900" cy="2361300"/>
          </a:xfrm>
          <a:prstGeom prst="rect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1"/>
          <p:cNvSpPr/>
          <p:nvPr/>
        </p:nvSpPr>
        <p:spPr>
          <a:xfrm>
            <a:off x="5777975" y="195750"/>
            <a:ext cx="725700" cy="2264100"/>
          </a:xfrm>
          <a:prstGeom prst="rect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1"/>
          <p:cNvSpPr/>
          <p:nvPr/>
        </p:nvSpPr>
        <p:spPr>
          <a:xfrm>
            <a:off x="4676150" y="67175"/>
            <a:ext cx="1101900" cy="2553000"/>
          </a:xfrm>
          <a:prstGeom prst="rect">
            <a:avLst/>
          </a:prstGeom>
          <a:noFill/>
          <a:ln cap="flat" cmpd="sng" w="38100">
            <a:solidFill>
              <a:srgbClr val="DD7E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1684912" y="591144"/>
            <a:ext cx="57741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854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</a:t>
            </a:r>
            <a:r>
              <a:rPr b="0" i="0" lang="en" sz="4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</a:t>
            </a:r>
            <a:endParaRPr b="0" i="0" sz="4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32"/>
          <p:cNvSpPr txBox="1"/>
          <p:nvPr/>
        </p:nvSpPr>
        <p:spPr>
          <a:xfrm>
            <a:off x="756224" y="1513104"/>
            <a:ext cx="7547100" cy="29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152400" rtl="0" algn="l">
              <a:lnSpc>
                <a:spcPct val="1197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</a:t>
            </a:r>
            <a:r>
              <a:rPr b="0" i="0" lang="en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stands</a:t>
            </a:r>
            <a:r>
              <a:rPr b="0" i="0" lang="en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r>
              <a:rPr b="0" i="1" lang="en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</a:t>
            </a:r>
            <a:r>
              <a:rPr b="0" i="1" lang="en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</a:t>
            </a: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b="0" i="0" lang="en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b="0" i="0" lang="en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r>
              <a:rPr b="0" i="0" lang="en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b="0" i="0" lang="en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b="0" i="0" lang="en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Web,</a:t>
            </a:r>
            <a:r>
              <a:rPr b="0" i="0" lang="en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0" i="0" lang="en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means</a:t>
            </a:r>
            <a:r>
              <a:rPr b="0" i="0" lang="en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</a:t>
            </a:r>
            <a:r>
              <a:rPr b="0" i="0" lang="en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services</a:t>
            </a:r>
            <a:r>
              <a:rPr b="0" i="0" lang="en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</a:t>
            </a:r>
            <a:r>
              <a:rPr b="0" i="0" lang="en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programmable</a:t>
            </a:r>
            <a:r>
              <a:rPr b="0" i="0" lang="en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interfaces</a:t>
            </a:r>
            <a:r>
              <a:rPr b="0" i="0" lang="en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b="0" i="0" lang="en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</a:t>
            </a:r>
            <a:r>
              <a:rPr b="0" i="0" lang="en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services</a:t>
            </a:r>
            <a:r>
              <a:rPr b="0" i="0" lang="en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b="0" i="0" lang="en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apps</a:t>
            </a:r>
            <a:r>
              <a:rPr b="0" i="0" lang="en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who</a:t>
            </a:r>
            <a:r>
              <a:rPr b="0" i="0" lang="en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want</a:t>
            </a:r>
            <a:r>
              <a:rPr b="0" i="0" lang="en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b="0" i="0" lang="en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</a:t>
            </a:r>
            <a:r>
              <a:rPr b="0" i="0" lang="en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b="0" i="0" lang="en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</a:t>
            </a:r>
            <a:r>
              <a:rPr b="0" i="0" lang="en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b="0" i="0" lang="en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their</a:t>
            </a:r>
            <a:r>
              <a:rPr b="0" i="0" lang="en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service.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8900" marR="88900" rtl="0" algn="l">
              <a:lnSpc>
                <a:spcPct val="119726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0" i="0" lang="en" sz="1700" u="none" cap="none" strike="noStrike">
                <a:solidFill>
                  <a:srgbClr val="454555"/>
                </a:solidFill>
                <a:latin typeface="Arial"/>
                <a:ea typeface="Arial"/>
                <a:cs typeface="Arial"/>
                <a:sym typeface="Arial"/>
              </a:rPr>
              <a:t>transportation</a:t>
            </a:r>
            <a:r>
              <a:rPr b="0" i="0" lang="en" sz="1700" u="none" cap="none" strike="noStrike">
                <a:solidFill>
                  <a:srgbClr val="454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rgbClr val="454555"/>
                </a:solidFill>
                <a:latin typeface="Arial"/>
                <a:ea typeface="Arial"/>
                <a:cs typeface="Arial"/>
                <a:sym typeface="Arial"/>
              </a:rPr>
              <a:t>systems</a:t>
            </a:r>
            <a:r>
              <a:rPr b="0" i="0" lang="en" sz="1700" u="none" cap="none" strike="noStrike">
                <a:solidFill>
                  <a:srgbClr val="454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rgbClr val="454555"/>
                </a:solidFill>
                <a:latin typeface="Arial"/>
                <a:ea typeface="Arial"/>
                <a:cs typeface="Arial"/>
                <a:sym typeface="Arial"/>
              </a:rPr>
              <a:t>provide</a:t>
            </a:r>
            <a:r>
              <a:rPr b="0" i="0" lang="en" sz="1700" u="none" cap="none" strike="noStrike">
                <a:solidFill>
                  <a:srgbClr val="454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rgbClr val="454555"/>
                </a:solidFill>
                <a:latin typeface="Arial"/>
                <a:ea typeface="Arial"/>
                <a:cs typeface="Arial"/>
                <a:sym typeface="Arial"/>
              </a:rPr>
              <a:t>APIs</a:t>
            </a:r>
            <a:r>
              <a:rPr b="0" i="0" lang="en" sz="1700" u="none" cap="none" strike="noStrike">
                <a:solidFill>
                  <a:srgbClr val="454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rgbClr val="454555"/>
                </a:solidFill>
                <a:latin typeface="Arial"/>
                <a:ea typeface="Arial"/>
                <a:cs typeface="Arial"/>
                <a:sym typeface="Arial"/>
              </a:rPr>
              <a:t>so</a:t>
            </a:r>
            <a:r>
              <a:rPr b="0" i="0" lang="en" sz="1700" u="none" cap="none" strike="noStrike">
                <a:solidFill>
                  <a:srgbClr val="454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rgbClr val="454555"/>
                </a:solidFill>
                <a:latin typeface="Arial"/>
                <a:ea typeface="Arial"/>
                <a:cs typeface="Arial"/>
                <a:sym typeface="Arial"/>
              </a:rPr>
              <a:t>that</a:t>
            </a:r>
            <a:r>
              <a:rPr b="0" i="0" lang="en" sz="1700" u="none" cap="none" strike="noStrike">
                <a:solidFill>
                  <a:srgbClr val="454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rgbClr val="454555"/>
                </a:solidFill>
                <a:latin typeface="Arial"/>
                <a:ea typeface="Arial"/>
                <a:cs typeface="Arial"/>
                <a:sym typeface="Arial"/>
              </a:rPr>
              <a:t>apps</a:t>
            </a:r>
            <a:r>
              <a:rPr b="0" i="0" lang="en" sz="1700" u="none" cap="none" strike="noStrike">
                <a:solidFill>
                  <a:srgbClr val="454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rgbClr val="454555"/>
                </a:solidFill>
                <a:latin typeface="Arial"/>
                <a:ea typeface="Arial"/>
                <a:cs typeface="Arial"/>
                <a:sym typeface="Arial"/>
              </a:rPr>
              <a:t>can</a:t>
            </a:r>
            <a:r>
              <a:rPr b="0" i="0" lang="en" sz="1700" u="none" cap="none" strike="noStrike">
                <a:solidFill>
                  <a:srgbClr val="454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rgbClr val="454555"/>
                </a:solidFill>
                <a:latin typeface="Arial"/>
                <a:ea typeface="Arial"/>
                <a:cs typeface="Arial"/>
                <a:sym typeface="Arial"/>
              </a:rPr>
              <a:t>make</a:t>
            </a:r>
            <a:r>
              <a:rPr b="0" i="0" lang="en" sz="1700" u="none" cap="none" strike="noStrike">
                <a:solidFill>
                  <a:srgbClr val="454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rgbClr val="454555"/>
                </a:solidFill>
                <a:latin typeface="Arial"/>
                <a:ea typeface="Arial"/>
                <a:cs typeface="Arial"/>
                <a:sym typeface="Arial"/>
              </a:rPr>
              <a:t>predictions</a:t>
            </a:r>
            <a:r>
              <a:rPr b="0" i="0" lang="en" sz="1700" u="none" cap="none" strike="noStrike">
                <a:solidFill>
                  <a:srgbClr val="454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rgbClr val="454555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r>
              <a:rPr b="0" i="0" lang="en" sz="1700" u="none" cap="none" strike="noStrike">
                <a:solidFill>
                  <a:srgbClr val="454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rgbClr val="454555"/>
                </a:solidFill>
                <a:latin typeface="Arial"/>
                <a:ea typeface="Arial"/>
                <a:cs typeface="Arial"/>
                <a:sym typeface="Arial"/>
              </a:rPr>
              <a:t>routes</a:t>
            </a:r>
            <a:r>
              <a:rPr b="0" i="0" lang="en" sz="1700" u="none" cap="none" strike="noStrike">
                <a:solidFill>
                  <a:srgbClr val="454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rgbClr val="454555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b="0" i="0" lang="en" sz="1700" u="none" cap="none" strike="noStrike">
                <a:solidFill>
                  <a:srgbClr val="454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rgbClr val="454555"/>
                </a:solidFill>
                <a:latin typeface="Arial"/>
                <a:ea typeface="Arial"/>
                <a:cs typeface="Arial"/>
                <a:sym typeface="Arial"/>
              </a:rPr>
              <a:t>take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8900" marR="0" rtl="0" algn="l">
              <a:lnSpc>
                <a:spcPct val="119726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b="0" i="0" lang="en" sz="1700" u="none" cap="none" strike="noStrike">
                <a:solidFill>
                  <a:srgbClr val="454555"/>
                </a:solidFill>
                <a:latin typeface="Arial"/>
                <a:ea typeface="Arial"/>
                <a:cs typeface="Arial"/>
                <a:sym typeface="Arial"/>
              </a:rPr>
              <a:t>Twitter,</a:t>
            </a:r>
            <a:r>
              <a:rPr b="0" i="0" lang="en" sz="1700" u="none" cap="none" strike="noStrike">
                <a:solidFill>
                  <a:srgbClr val="454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rgbClr val="454555"/>
                </a:solidFill>
                <a:latin typeface="Arial"/>
                <a:ea typeface="Arial"/>
                <a:cs typeface="Arial"/>
                <a:sym typeface="Arial"/>
              </a:rPr>
              <a:t>FB,</a:t>
            </a:r>
            <a:r>
              <a:rPr b="0" i="0" lang="en" sz="1700" u="none" cap="none" strike="noStrike">
                <a:solidFill>
                  <a:srgbClr val="454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rgbClr val="454555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" sz="1700" u="none" cap="none" strike="noStrike">
                <a:solidFill>
                  <a:srgbClr val="454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rgbClr val="454555"/>
                </a:solidFill>
                <a:latin typeface="Arial"/>
                <a:ea typeface="Arial"/>
                <a:cs typeface="Arial"/>
                <a:sym typeface="Arial"/>
              </a:rPr>
              <a:t>other</a:t>
            </a:r>
            <a:r>
              <a:rPr b="0" i="0" lang="en" sz="1700" u="none" cap="none" strike="noStrike">
                <a:solidFill>
                  <a:srgbClr val="454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rgbClr val="454555"/>
                </a:solidFill>
                <a:latin typeface="Arial"/>
                <a:ea typeface="Arial"/>
                <a:cs typeface="Arial"/>
                <a:sym typeface="Arial"/>
              </a:rPr>
              <a:t>online</a:t>
            </a:r>
            <a:r>
              <a:rPr b="0" i="0" lang="en" sz="1700" u="none" cap="none" strike="noStrike">
                <a:solidFill>
                  <a:srgbClr val="454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rgbClr val="454555"/>
                </a:solidFill>
                <a:latin typeface="Arial"/>
                <a:ea typeface="Arial"/>
                <a:cs typeface="Arial"/>
                <a:sym typeface="Arial"/>
              </a:rPr>
              <a:t>social</a:t>
            </a:r>
            <a:r>
              <a:rPr b="0" i="0" lang="en" sz="1700" u="none" cap="none" strike="noStrike">
                <a:solidFill>
                  <a:srgbClr val="454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rgbClr val="454555"/>
                </a:solidFill>
                <a:latin typeface="Arial"/>
                <a:ea typeface="Arial"/>
                <a:cs typeface="Arial"/>
                <a:sym typeface="Arial"/>
              </a:rPr>
              <a:t>networks</a:t>
            </a:r>
            <a:r>
              <a:rPr b="0" i="0" lang="en" sz="1700" u="none" cap="none" strike="noStrike">
                <a:solidFill>
                  <a:srgbClr val="454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rgbClr val="454555"/>
                </a:solidFill>
                <a:latin typeface="Arial"/>
                <a:ea typeface="Arial"/>
                <a:cs typeface="Arial"/>
                <a:sym typeface="Arial"/>
              </a:rPr>
              <a:t>allow</a:t>
            </a:r>
            <a:r>
              <a:rPr b="0" i="0" lang="en" sz="1700" u="none" cap="none" strike="noStrike">
                <a:solidFill>
                  <a:srgbClr val="454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rgbClr val="454555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b="0" i="0" lang="en" sz="1700" u="none" cap="none" strike="noStrike">
                <a:solidFill>
                  <a:srgbClr val="454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rgbClr val="454555"/>
                </a:solidFill>
                <a:latin typeface="Arial"/>
                <a:ea typeface="Arial"/>
                <a:cs typeface="Arial"/>
                <a:sym typeface="Arial"/>
              </a:rPr>
              <a:t>programmatically</a:t>
            </a:r>
            <a:r>
              <a:rPr b="0" i="0" lang="en" sz="1700" u="none" cap="none" strike="noStrike">
                <a:solidFill>
                  <a:srgbClr val="454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rgbClr val="454555"/>
                </a:solidFill>
                <a:latin typeface="Arial"/>
                <a:ea typeface="Arial"/>
                <a:cs typeface="Arial"/>
                <a:sym typeface="Arial"/>
              </a:rPr>
              <a:t>manage</a:t>
            </a:r>
            <a:r>
              <a:rPr b="0" i="0" lang="en" sz="1700" u="none" cap="none" strike="noStrike">
                <a:solidFill>
                  <a:srgbClr val="454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rgbClr val="454555"/>
                </a:solidFill>
                <a:latin typeface="Arial"/>
                <a:ea typeface="Arial"/>
                <a:cs typeface="Arial"/>
                <a:sym typeface="Arial"/>
              </a:rPr>
              <a:t>accounts</a:t>
            </a:r>
            <a:r>
              <a:rPr b="0" i="0" lang="en" sz="1700" u="none" cap="none" strike="noStrike">
                <a:solidFill>
                  <a:srgbClr val="454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rgbClr val="454555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" sz="1700" u="none" cap="none" strike="noStrike">
                <a:solidFill>
                  <a:srgbClr val="454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rgbClr val="454555"/>
                </a:solidFill>
                <a:latin typeface="Arial"/>
                <a:ea typeface="Arial"/>
                <a:cs typeface="Arial"/>
                <a:sym typeface="Arial"/>
              </a:rPr>
              <a:t>content,</a:t>
            </a:r>
            <a:r>
              <a:rPr b="0" i="0" lang="en" sz="1700" u="none" cap="none" strike="noStrike">
                <a:solidFill>
                  <a:srgbClr val="454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rgbClr val="454555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b="0" i="0" lang="en" sz="1700" u="none" cap="none" strike="noStrike">
                <a:solidFill>
                  <a:srgbClr val="454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rgbClr val="454555"/>
                </a:solidFill>
                <a:latin typeface="Arial"/>
                <a:ea typeface="Arial"/>
                <a:cs typeface="Arial"/>
                <a:sym typeface="Arial"/>
              </a:rPr>
              <a:t>download</a:t>
            </a:r>
            <a:r>
              <a:rPr b="0" i="0" lang="en" sz="1700" u="none" cap="none" strike="noStrike">
                <a:solidFill>
                  <a:srgbClr val="454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rgbClr val="454555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b="0" i="0" lang="en" sz="1700" u="none" cap="none" strike="noStrike">
                <a:solidFill>
                  <a:srgbClr val="454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rgbClr val="454555"/>
                </a:solidFill>
                <a:latin typeface="Arial"/>
                <a:ea typeface="Arial"/>
                <a:cs typeface="Arial"/>
                <a:sym typeface="Arial"/>
              </a:rPr>
              <a:t>via</a:t>
            </a:r>
            <a:r>
              <a:rPr b="0" i="0" lang="en" sz="1700" u="none" cap="none" strike="noStrike">
                <a:solidFill>
                  <a:srgbClr val="454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rgbClr val="454555"/>
                </a:solidFill>
                <a:latin typeface="Arial"/>
                <a:ea typeface="Arial"/>
                <a:cs typeface="Arial"/>
                <a:sym typeface="Arial"/>
              </a:rPr>
              <a:t>their</a:t>
            </a:r>
            <a:r>
              <a:rPr b="0" i="0" lang="en" sz="1700" u="none" cap="none" strike="noStrike">
                <a:solidFill>
                  <a:srgbClr val="454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rgbClr val="454555"/>
                </a:solidFill>
                <a:latin typeface="Arial"/>
                <a:ea typeface="Arial"/>
                <a:cs typeface="Arial"/>
                <a:sym typeface="Arial"/>
              </a:rPr>
              <a:t>API.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890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b="0" i="0" lang="en" sz="17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booking.com</a:t>
            </a:r>
            <a:r>
              <a:rPr b="0" i="0" lang="en" sz="17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 </a:t>
            </a:r>
            <a:r>
              <a:rPr b="0" i="0" lang="en" sz="1700" u="none" cap="none" strike="noStrike">
                <a:solidFill>
                  <a:srgbClr val="454555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" sz="1700" u="none" cap="none" strike="noStrike">
                <a:solidFill>
                  <a:srgbClr val="454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rgbClr val="454555"/>
                </a:solidFill>
                <a:latin typeface="Arial"/>
                <a:ea typeface="Arial"/>
                <a:cs typeface="Arial"/>
                <a:sym typeface="Arial"/>
              </a:rPr>
              <a:t>other</a:t>
            </a:r>
            <a:r>
              <a:rPr b="0" i="0" lang="en" sz="1700" u="none" cap="none" strike="noStrike">
                <a:solidFill>
                  <a:srgbClr val="454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rgbClr val="454555"/>
                </a:solidFill>
                <a:latin typeface="Arial"/>
                <a:ea typeface="Arial"/>
                <a:cs typeface="Arial"/>
                <a:sym typeface="Arial"/>
              </a:rPr>
              <a:t>travel</a:t>
            </a:r>
            <a:r>
              <a:rPr b="0" i="0" lang="en" sz="1700" u="none" cap="none" strike="noStrike">
                <a:solidFill>
                  <a:srgbClr val="454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rgbClr val="454555"/>
                </a:solidFill>
                <a:latin typeface="Arial"/>
                <a:ea typeface="Arial"/>
                <a:cs typeface="Arial"/>
                <a:sym typeface="Arial"/>
              </a:rPr>
              <a:t>sites</a:t>
            </a:r>
            <a:r>
              <a:rPr b="0" i="0" lang="en" sz="1700" u="none" cap="none" strike="noStrike">
                <a:solidFill>
                  <a:srgbClr val="454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rgbClr val="454555"/>
                </a:solidFill>
                <a:latin typeface="Arial"/>
                <a:ea typeface="Arial"/>
                <a:cs typeface="Arial"/>
                <a:sym typeface="Arial"/>
              </a:rPr>
              <a:t>allow</a:t>
            </a:r>
            <a:r>
              <a:rPr b="0" i="0" lang="en" sz="1700" u="none" cap="none" strike="noStrike">
                <a:solidFill>
                  <a:srgbClr val="454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rgbClr val="454555"/>
                </a:solidFill>
                <a:latin typeface="Arial"/>
                <a:ea typeface="Arial"/>
                <a:cs typeface="Arial"/>
                <a:sym typeface="Arial"/>
              </a:rPr>
              <a:t>access</a:t>
            </a:r>
            <a:r>
              <a:rPr b="0" i="0" lang="en" sz="1700" u="none" cap="none" strike="noStrike">
                <a:solidFill>
                  <a:srgbClr val="454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rgbClr val="454555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b="0" i="0" lang="en" sz="1700" u="none" cap="none" strike="noStrike">
                <a:solidFill>
                  <a:srgbClr val="454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rgbClr val="454555"/>
                </a:solidFill>
                <a:latin typeface="Arial"/>
                <a:ea typeface="Arial"/>
                <a:cs typeface="Arial"/>
                <a:sym typeface="Arial"/>
              </a:rPr>
              <a:t>their</a:t>
            </a:r>
            <a:r>
              <a:rPr b="0" i="0" lang="en" sz="1700" u="none" cap="none" strike="noStrike">
                <a:solidFill>
                  <a:srgbClr val="454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rgbClr val="454555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b="0" i="0" lang="en" sz="1700" u="none" cap="none" strike="noStrike">
                <a:solidFill>
                  <a:srgbClr val="454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rgbClr val="454555"/>
                </a:solidFill>
                <a:latin typeface="Arial"/>
                <a:ea typeface="Arial"/>
                <a:cs typeface="Arial"/>
                <a:sym typeface="Arial"/>
              </a:rPr>
              <a:t>bases</a:t>
            </a:r>
            <a:r>
              <a:rPr b="0" i="0" lang="en" sz="1700" u="none" cap="none" strike="noStrike">
                <a:solidFill>
                  <a:srgbClr val="454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rgbClr val="454555"/>
                </a:solidFill>
                <a:latin typeface="Arial"/>
                <a:ea typeface="Arial"/>
                <a:cs typeface="Arial"/>
                <a:sym typeface="Arial"/>
              </a:rPr>
              <a:t>via</a:t>
            </a:r>
            <a:r>
              <a:rPr b="0" i="0" lang="en" sz="1700" u="none" cap="none" strike="noStrike">
                <a:solidFill>
                  <a:srgbClr val="454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rgbClr val="454555"/>
                </a:solidFill>
                <a:latin typeface="Arial"/>
                <a:ea typeface="Arial"/>
                <a:cs typeface="Arial"/>
                <a:sym typeface="Arial"/>
              </a:rPr>
              <a:t>APIs.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/>
          <p:nvPr/>
        </p:nvSpPr>
        <p:spPr>
          <a:xfrm>
            <a:off x="6469825" y="2087960"/>
            <a:ext cx="1633871" cy="754094"/>
          </a:xfrm>
          <a:custGeom>
            <a:rect b="b" l="l" r="r" t="t"/>
            <a:pathLst>
              <a:path extrusionOk="0" h="1657350" w="3590925">
                <a:moveTo>
                  <a:pt x="0" y="1657017"/>
                </a:moveTo>
                <a:lnTo>
                  <a:pt x="3590918" y="1657017"/>
                </a:lnTo>
                <a:lnTo>
                  <a:pt x="3590918" y="0"/>
                </a:lnTo>
                <a:lnTo>
                  <a:pt x="0" y="0"/>
                </a:lnTo>
                <a:lnTo>
                  <a:pt x="0" y="1657017"/>
                </a:lnTo>
                <a:close/>
              </a:path>
            </a:pathLst>
          </a:custGeom>
          <a:solidFill>
            <a:srgbClr val="FFF8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33"/>
          <p:cNvSpPr/>
          <p:nvPr/>
        </p:nvSpPr>
        <p:spPr>
          <a:xfrm>
            <a:off x="5924866" y="2079337"/>
            <a:ext cx="2189700" cy="773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33"/>
          <p:cNvSpPr txBox="1"/>
          <p:nvPr/>
        </p:nvSpPr>
        <p:spPr>
          <a:xfrm>
            <a:off x="6814129" y="2178008"/>
            <a:ext cx="9486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190500" lvl="0" marL="0" marR="0" rtl="0" algn="l">
              <a:lnSpc>
                <a:spcPct val="100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3"/>
          <p:cNvSpPr/>
          <p:nvPr/>
        </p:nvSpPr>
        <p:spPr>
          <a:xfrm>
            <a:off x="2537243" y="2274970"/>
            <a:ext cx="712800" cy="382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33"/>
          <p:cNvSpPr txBox="1"/>
          <p:nvPr/>
        </p:nvSpPr>
        <p:spPr>
          <a:xfrm>
            <a:off x="2585026" y="2363399"/>
            <a:ext cx="6204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3"/>
          <p:cNvSpPr txBox="1"/>
          <p:nvPr/>
        </p:nvSpPr>
        <p:spPr>
          <a:xfrm>
            <a:off x="6090228" y="2363399"/>
            <a:ext cx="3822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3"/>
          <p:cNvSpPr/>
          <p:nvPr/>
        </p:nvSpPr>
        <p:spPr>
          <a:xfrm>
            <a:off x="3438921" y="3006965"/>
            <a:ext cx="2287130" cy="0"/>
          </a:xfrm>
          <a:custGeom>
            <a:rect b="b" l="l" r="r" t="t"/>
            <a:pathLst>
              <a:path extrusionOk="0" h="120000" w="5026659">
                <a:moveTo>
                  <a:pt x="0" y="0"/>
                </a:moveTo>
                <a:lnTo>
                  <a:pt x="5026049" y="0"/>
                </a:lnTo>
              </a:path>
            </a:pathLst>
          </a:custGeom>
          <a:noFill/>
          <a:ln cap="flat" cmpd="sng" w="83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3"/>
          <p:cNvSpPr/>
          <p:nvPr/>
        </p:nvSpPr>
        <p:spPr>
          <a:xfrm>
            <a:off x="3309373" y="2932675"/>
            <a:ext cx="148796" cy="148796"/>
          </a:xfrm>
          <a:custGeom>
            <a:rect b="b" l="l" r="r" t="t"/>
            <a:pathLst>
              <a:path extrusionOk="0" h="327025" w="327025">
                <a:moveTo>
                  <a:pt x="326691" y="0"/>
                </a:moveTo>
                <a:lnTo>
                  <a:pt x="0" y="163345"/>
                </a:lnTo>
                <a:lnTo>
                  <a:pt x="326691" y="326691"/>
                </a:lnTo>
                <a:lnTo>
                  <a:pt x="32669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3"/>
          <p:cNvSpPr txBox="1"/>
          <p:nvPr/>
        </p:nvSpPr>
        <p:spPr>
          <a:xfrm>
            <a:off x="3721275" y="1474942"/>
            <a:ext cx="14280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URL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3"/>
          <p:cNvSpPr/>
          <p:nvPr/>
        </p:nvSpPr>
        <p:spPr>
          <a:xfrm>
            <a:off x="3357002" y="2105852"/>
            <a:ext cx="2287130" cy="0"/>
          </a:xfrm>
          <a:custGeom>
            <a:rect b="b" l="l" r="r" t="t"/>
            <a:pathLst>
              <a:path extrusionOk="0" h="120000" w="5026659">
                <a:moveTo>
                  <a:pt x="0" y="0"/>
                </a:moveTo>
                <a:lnTo>
                  <a:pt x="5026075" y="0"/>
                </a:lnTo>
              </a:path>
            </a:pathLst>
          </a:custGeom>
          <a:noFill/>
          <a:ln cap="flat" cmpd="sng" w="83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33"/>
          <p:cNvSpPr/>
          <p:nvPr/>
        </p:nvSpPr>
        <p:spPr>
          <a:xfrm>
            <a:off x="5623971" y="2031563"/>
            <a:ext cx="148796" cy="148796"/>
          </a:xfrm>
          <a:custGeom>
            <a:rect b="b" l="l" r="r" t="t"/>
            <a:pathLst>
              <a:path extrusionOk="0" h="327025" w="327025">
                <a:moveTo>
                  <a:pt x="0" y="0"/>
                </a:moveTo>
                <a:lnTo>
                  <a:pt x="0" y="326691"/>
                </a:lnTo>
                <a:lnTo>
                  <a:pt x="326691" y="16334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33"/>
          <p:cNvSpPr/>
          <p:nvPr/>
        </p:nvSpPr>
        <p:spPr>
          <a:xfrm>
            <a:off x="2813803" y="2942230"/>
            <a:ext cx="0" cy="833549"/>
          </a:xfrm>
          <a:custGeom>
            <a:rect b="b" l="l" r="r" t="t"/>
            <a:pathLst>
              <a:path extrusionOk="0" h="1831975" w="120000">
                <a:moveTo>
                  <a:pt x="0" y="1831860"/>
                </a:moveTo>
                <a:lnTo>
                  <a:pt x="0" y="0"/>
                </a:lnTo>
              </a:path>
            </a:pathLst>
          </a:custGeom>
          <a:noFill/>
          <a:ln cap="flat" cmpd="sng" w="83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3"/>
          <p:cNvSpPr/>
          <p:nvPr/>
        </p:nvSpPr>
        <p:spPr>
          <a:xfrm>
            <a:off x="2739508" y="3756308"/>
            <a:ext cx="148796" cy="148796"/>
          </a:xfrm>
          <a:custGeom>
            <a:rect b="b" l="l" r="r" t="t"/>
            <a:pathLst>
              <a:path extrusionOk="0" h="327025" w="327025">
                <a:moveTo>
                  <a:pt x="326691" y="0"/>
                </a:moveTo>
                <a:lnTo>
                  <a:pt x="0" y="0"/>
                </a:lnTo>
                <a:lnTo>
                  <a:pt x="163345" y="326691"/>
                </a:lnTo>
                <a:lnTo>
                  <a:pt x="32669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3"/>
          <p:cNvSpPr txBox="1"/>
          <p:nvPr/>
        </p:nvSpPr>
        <p:spPr>
          <a:xfrm>
            <a:off x="1918275" y="3187250"/>
            <a:ext cx="3336000" cy="13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2286000" marR="0" rtl="0" algn="l">
              <a:lnSpc>
                <a:spcPct val="100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Response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JSON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returned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3"/>
          <p:cNvSpPr txBox="1"/>
          <p:nvPr>
            <p:ph type="title"/>
          </p:nvPr>
        </p:nvSpPr>
        <p:spPr>
          <a:xfrm>
            <a:off x="1684912" y="591144"/>
            <a:ext cx="57741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Communication</a:t>
            </a:r>
            <a:r>
              <a:rPr b="0" i="0" lang="en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</a:t>
            </a:r>
            <a:r>
              <a:rPr b="0" i="0" lang="en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APIs</a:t>
            </a:r>
            <a:endParaRPr b="0" i="0" sz="4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1684912" y="591144"/>
            <a:ext cx="5774100" cy="52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URL</a:t>
            </a:r>
            <a:endParaRPr/>
          </a:p>
        </p:txBody>
      </p:sp>
      <p:sp>
        <p:nvSpPr>
          <p:cNvPr id="213" name="Google Shape;213;p34"/>
          <p:cNvSpPr txBox="1"/>
          <p:nvPr>
            <p:ph idx="1" type="body"/>
          </p:nvPr>
        </p:nvSpPr>
        <p:spPr>
          <a:xfrm>
            <a:off x="325419" y="1758604"/>
            <a:ext cx="8493300" cy="213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114300" rtl="0" algn="l">
              <a:lnSpc>
                <a:spcPct val="2212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https://api.instagram.com/v1/users/myUser/?access-token=ACCESS-TOKEN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14300" rtl="0" algn="l">
              <a:lnSpc>
                <a:spcPct val="2212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https://www.google.com/maps/search/?api=1&amp;query=CEU+campus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</a:t>
            </a:r>
            <a:r>
              <a:rPr lang="en"/>
              <a:t>w</a:t>
            </a:r>
            <a:r>
              <a:rPr lang="en" u="sng">
                <a:solidFill>
                  <a:schemeClr val="hlink"/>
                </a:solidFill>
                <a:hlinkClick r:id="rId5"/>
              </a:rPr>
              <a:t>.googleapis.com/books/v1/volumes?q=intitle:potter&amp;maxResults=10</a:t>
            </a:r>
            <a:endParaRPr/>
          </a:p>
          <a:p>
            <a:pPr indent="25400" lvl="0" marL="101600" marR="114300" rtl="0" algn="l">
              <a:lnSpc>
                <a:spcPct val="22121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34"/>
          <p:cNvSpPr/>
          <p:nvPr/>
        </p:nvSpPr>
        <p:spPr>
          <a:xfrm>
            <a:off x="4798461" y="1639613"/>
            <a:ext cx="3708300" cy="5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1575" lIns="41575" spcFirstLastPara="1" rIns="41575" wrap="square" tIns="4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4"/>
          <p:cNvSpPr/>
          <p:nvPr/>
        </p:nvSpPr>
        <p:spPr>
          <a:xfrm>
            <a:off x="4241655" y="2312718"/>
            <a:ext cx="3266400" cy="5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1575" lIns="41575" spcFirstLastPara="1" rIns="41575" wrap="square" tIns="4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4"/>
          <p:cNvSpPr/>
          <p:nvPr/>
        </p:nvSpPr>
        <p:spPr>
          <a:xfrm>
            <a:off x="5206969" y="3084344"/>
            <a:ext cx="3708300" cy="5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1575" lIns="41575" spcFirstLastPara="1" rIns="41575" wrap="square" tIns="4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1684912" y="591144"/>
            <a:ext cx="57741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Response</a:t>
            </a:r>
            <a:r>
              <a:rPr b="0" i="0" lang="en" sz="4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JSON</a:t>
            </a:r>
            <a:endParaRPr b="0" i="0" sz="4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35"/>
          <p:cNvSpPr txBox="1"/>
          <p:nvPr/>
        </p:nvSpPr>
        <p:spPr>
          <a:xfrm>
            <a:off x="756224" y="1882420"/>
            <a:ext cx="75015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JSON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format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language.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way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encoding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text.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structure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equivalent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dictionary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structure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makes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easy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parse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us.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5"/>
          <p:cNvSpPr txBox="1"/>
          <p:nvPr/>
        </p:nvSpPr>
        <p:spPr>
          <a:xfrm>
            <a:off x="837187" y="3589658"/>
            <a:ext cx="3298200" cy="5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2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import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19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json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json.loads(json_object)</a:t>
            </a:r>
            <a:endParaRPr sz="19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/>
        </p:nvSpPr>
        <p:spPr>
          <a:xfrm>
            <a:off x="1257287" y="479818"/>
            <a:ext cx="4677900" cy="42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" sz="1500">
                <a:solidFill>
                  <a:srgbClr val="016F08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":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"X999_Y999",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" sz="1500">
                <a:solidFill>
                  <a:srgbClr val="016F08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":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"name":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"Tom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Brady",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"id":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"X12"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},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5900" marR="1270000" rtl="0" algn="l">
              <a:lnSpc>
                <a:spcPct val="100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" sz="1500">
                <a:solidFill>
                  <a:srgbClr val="016F08"/>
                </a:solidFill>
                <a:latin typeface="Arial"/>
                <a:ea typeface="Arial"/>
                <a:cs typeface="Arial"/>
                <a:sym typeface="Arial"/>
              </a:rPr>
              <a:t>message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":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"Looking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forward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2010!",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" sz="1500">
                <a:solidFill>
                  <a:srgbClr val="016F08"/>
                </a:solidFill>
                <a:latin typeface="Arial"/>
                <a:ea typeface="Arial"/>
                <a:cs typeface="Arial"/>
                <a:sym typeface="Arial"/>
              </a:rPr>
              <a:t>actions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":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20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" sz="1500">
                <a:solidFill>
                  <a:srgbClr val="016F08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":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"Comment",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20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" sz="1500">
                <a:solidFill>
                  <a:srgbClr val="016F08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":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"http://ww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.facebook.com/X999/posts/Y999"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},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20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" sz="1500">
                <a:solidFill>
                  <a:srgbClr val="016F08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":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"Like",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20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" sz="1500">
                <a:solidFill>
                  <a:srgbClr val="016F08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":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"http://ww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.facebook.com/X999/posts/Y999"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" sz="1500">
                <a:solidFill>
                  <a:srgbClr val="016F08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":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"status",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5900" marR="698500" rtl="0" algn="l">
              <a:lnSpc>
                <a:spcPct val="100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" sz="1500">
                <a:solidFill>
                  <a:srgbClr val="016F08"/>
                </a:solidFill>
                <a:latin typeface="Arial"/>
                <a:ea typeface="Arial"/>
                <a:cs typeface="Arial"/>
                <a:sym typeface="Arial"/>
              </a:rPr>
              <a:t>created_time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":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"2010-08-02T21:27:44+0000",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" sz="1500">
                <a:solidFill>
                  <a:srgbClr val="016F08"/>
                </a:solidFill>
                <a:latin typeface="Arial"/>
                <a:ea typeface="Arial"/>
                <a:cs typeface="Arial"/>
                <a:sym typeface="Arial"/>
              </a:rPr>
              <a:t>updated_time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":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"2010-08-02T21:27:44+0000"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365C0"/>
      </a:accent4>
      <a:accent5>
        <a:srgbClr val="00882B"/>
      </a:accent5>
      <a:accent6>
        <a:srgbClr val="FFFF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