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8599f7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8599f7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372454e4_0_29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372454e4_0_29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372454e4_0_86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0" name="Google Shape;180;g4b372454e4_0_86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372454e4_0_92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7" name="Google Shape;187;g4b372454e4_0_92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372454e4_0_98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4" name="Google Shape;194;g4b372454e4_0_98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b372454e4_0_10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0" name="Google Shape;200;g4b372454e4_0_103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b372454e4_0_112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0" name="Google Shape;210;g4b372454e4_0_112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372454e4_0_135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7" name="Google Shape;217;g4b372454e4_0_135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b372454e4_0_14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3" name="Google Shape;223;g4b372454e4_0_140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b372454e4_0_149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3" name="Google Shape;233;g4b372454e4_0_149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372454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372454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372454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372454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8599f7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8599f7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372454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372454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372454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372454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8599f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8599f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8599f7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8599f7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8599f7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8599f7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8812" y="1403560"/>
            <a:ext cx="89664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394399" y="1250408"/>
            <a:ext cx="6355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8812" y="1403560"/>
            <a:ext cx="89664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github.com/fivethirtyeight/data" TargetMode="External"/><Relationship Id="rId5" Type="http://schemas.openxmlformats.org/officeDocument/2006/relationships/hyperlink" Target="https://www.dataquest.io/blog/free-datasets-for-projec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4.png"/><Relationship Id="rId5" Type="http://schemas.openxmlformats.org/officeDocument/2006/relationships/image" Target="../media/image10.jp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 sz="3000"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CEU, January 2020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dataset for your project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Minimum 1000 rows, maximum 1 million rows (you can work with only part of the data if you find a big one)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Minimum 1 nominal and 1 numeric column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Be able to ask a not complicated question that you’ll answer by analyzing the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You’ll have to collect additional data by scraping or using API. Choose a dataset that you’ll be able to find connected data to.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The data can consist of multiple tables  (even better if it does)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Where to find datasets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https://www.kaggle.com/datasets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https://github.com/fivethirtyeight/data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https://www.dataquest.io/blog/free-datasets-for-projects/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Home work for </a:t>
            </a:r>
            <a:r>
              <a:rPr b="1" lang="en" sz="1400" u="sng">
                <a:solidFill>
                  <a:srgbClr val="000000"/>
                </a:solidFill>
              </a:rPr>
              <a:t>14th January 8AM</a:t>
            </a:r>
            <a:endParaRPr b="1"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</a:rPr>
              <a:t>	Find a dataset and ask a question about it! Create a folder under Week1 on Google Drive and upload the data + a google document with your question. You can change your question later based on my feedback or if you find a better one.</a:t>
            </a:r>
            <a:endParaRPr sz="1200" u="sng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41783" y="108197"/>
            <a:ext cx="4819800" cy="533700"/>
          </a:xfrm>
          <a:prstGeom prst="rect">
            <a:avLst/>
          </a:prstGeom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Effective usage of google</a:t>
            </a:r>
            <a:endParaRPr sz="33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19" y="1269781"/>
            <a:ext cx="3061081" cy="18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598" y="111091"/>
            <a:ext cx="2253745" cy="4921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1331568" y="3370585"/>
            <a:ext cx="3032700" cy="128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define the language (python)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phrase the general problem you have, not the specific case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wrong: put fifth element to second place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good: change order of elements in list</a:t>
            </a:r>
            <a:endParaRPr sz="1100"/>
          </a:p>
        </p:txBody>
      </p:sp>
      <p:sp>
        <p:nvSpPr>
          <p:cNvPr id="167" name="Google Shape;167;p29"/>
          <p:cNvSpPr txBox="1"/>
          <p:nvPr/>
        </p:nvSpPr>
        <p:spPr>
          <a:xfrm>
            <a:off x="7456344" y="184706"/>
            <a:ext cx="1524000" cy="45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Stackoverflow is very useful</a:t>
            </a:r>
            <a:endParaRPr sz="1100"/>
          </a:p>
        </p:txBody>
      </p:sp>
      <p:sp>
        <p:nvSpPr>
          <p:cNvPr id="168" name="Google Shape;168;p29"/>
          <p:cNvSpPr txBox="1"/>
          <p:nvPr/>
        </p:nvSpPr>
        <p:spPr>
          <a:xfrm>
            <a:off x="7515540" y="812706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problem</a:t>
            </a:r>
            <a:endParaRPr sz="1100"/>
          </a:p>
        </p:txBody>
      </p:sp>
      <p:sp>
        <p:nvSpPr>
          <p:cNvPr id="169" name="Google Shape;169;p29"/>
          <p:cNvSpPr txBox="1"/>
          <p:nvPr/>
        </p:nvSpPr>
        <p:spPr>
          <a:xfrm>
            <a:off x="7515540" y="182870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solution codes</a:t>
            </a:r>
            <a:endParaRPr sz="1100"/>
          </a:p>
        </p:txBody>
      </p:sp>
      <p:sp>
        <p:nvSpPr>
          <p:cNvPr id="170" name="Google Shape;170;p29"/>
          <p:cNvSpPr txBox="1"/>
          <p:nvPr/>
        </p:nvSpPr>
        <p:spPr>
          <a:xfrm>
            <a:off x="7620129" y="316871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discussion</a:t>
            </a:r>
            <a:endParaRPr sz="1100"/>
          </a:p>
        </p:txBody>
      </p:sp>
      <p:cxnSp>
        <p:nvCxnSpPr>
          <p:cNvPr id="171" name="Google Shape;171;p29"/>
          <p:cNvCxnSpPr>
            <a:stCxn id="168" idx="1"/>
          </p:cNvCxnSpPr>
          <p:nvPr/>
        </p:nvCxnSpPr>
        <p:spPr>
          <a:xfrm rot="10800000">
            <a:off x="6737340" y="723006"/>
            <a:ext cx="7782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9"/>
          <p:cNvCxnSpPr/>
          <p:nvPr/>
        </p:nvCxnSpPr>
        <p:spPr>
          <a:xfrm rot="10800000">
            <a:off x="7036140" y="1598545"/>
            <a:ext cx="4794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9"/>
          <p:cNvCxnSpPr>
            <a:stCxn id="169" idx="1"/>
          </p:cNvCxnSpPr>
          <p:nvPr/>
        </p:nvCxnSpPr>
        <p:spPr>
          <a:xfrm flipH="1">
            <a:off x="7056240" y="2057308"/>
            <a:ext cx="459300" cy="9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9"/>
          <p:cNvCxnSpPr>
            <a:stCxn id="169" idx="1"/>
          </p:cNvCxnSpPr>
          <p:nvPr/>
        </p:nvCxnSpPr>
        <p:spPr>
          <a:xfrm flipH="1">
            <a:off x="7051440" y="2057308"/>
            <a:ext cx="464100" cy="22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9"/>
          <p:cNvCxnSpPr>
            <a:stCxn id="170" idx="1"/>
          </p:cNvCxnSpPr>
          <p:nvPr/>
        </p:nvCxnSpPr>
        <p:spPr>
          <a:xfrm rot="10800000">
            <a:off x="7081629" y="2555510"/>
            <a:ext cx="5385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9"/>
          <p:cNvCxnSpPr>
            <a:stCxn id="170" idx="1"/>
          </p:cNvCxnSpPr>
          <p:nvPr/>
        </p:nvCxnSpPr>
        <p:spPr>
          <a:xfrm flipH="1">
            <a:off x="7026129" y="3397310"/>
            <a:ext cx="5940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9"/>
          <p:cNvCxnSpPr>
            <a:stCxn id="170" idx="1"/>
          </p:cNvCxnSpPr>
          <p:nvPr/>
        </p:nvCxnSpPr>
        <p:spPr>
          <a:xfrm flipH="1">
            <a:off x="7056429" y="3397310"/>
            <a:ext cx="563700" cy="15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3190003" y="236815"/>
            <a:ext cx="2764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Python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Python?</a:t>
            </a:r>
            <a:endParaRPr sz="600"/>
          </a:p>
        </p:txBody>
      </p:sp>
      <p:sp>
        <p:nvSpPr>
          <p:cNvPr id="183" name="Google Shape;183;p30"/>
          <p:cNvSpPr txBox="1"/>
          <p:nvPr/>
        </p:nvSpPr>
        <p:spPr>
          <a:xfrm>
            <a:off x="2181303" y="761706"/>
            <a:ext cx="4781400" cy="408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890422" y="4903797"/>
            <a:ext cx="40746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https://stackoverﬂow.blog/2017/09/06/incredible-growth-python/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1816630" y="118328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58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Python?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217296" y="875867"/>
            <a:ext cx="86589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Easy-to-read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easy-to-learn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minimalistic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maintainability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projects.</a:t>
            </a:r>
            <a:endParaRPr sz="600"/>
          </a:p>
          <a:p>
            <a:pPr indent="63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expressive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bugs,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maintain.</a:t>
            </a:r>
            <a:endParaRPr sz="600"/>
          </a:p>
          <a:p>
            <a:pPr indent="635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code.</a:t>
            </a:r>
            <a:endParaRPr sz="600"/>
          </a:p>
          <a:p>
            <a:pPr indent="635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add-on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sz="600"/>
          </a:p>
          <a:p>
            <a:pPr indent="635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:)</a:t>
            </a:r>
            <a:endParaRPr b="1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lang="en" sz="1900">
                <a:solidFill>
                  <a:schemeClr val="dk1"/>
                </a:solidFill>
              </a:rPr>
              <a:t>Very helpful online community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055548" y="4074275"/>
            <a:ext cx="2901000" cy="8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Don't be scared if not everything is in the slides or explained in the notebooks. Learning how to google effectively is part of the class. A very good resource is Stackoverflow.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566085" y="1999929"/>
            <a:ext cx="77172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</a:rPr>
              <a:t>slow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languages,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 sz="600"/>
          </a:p>
          <a:p>
            <a:pPr indent="635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somewhat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</a:rPr>
              <a:t>decentralized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diﬀerent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endParaRPr sz="600"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28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</a:t>
            </a:r>
            <a:r>
              <a:rPr lang="en" sz="3700"/>
              <a:t>y</a:t>
            </a:r>
            <a:r>
              <a:rPr b="0" i="0" lang="en" sz="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3190003" y="589149"/>
            <a:ext cx="2764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Python?</a:t>
            </a:r>
            <a:endParaRPr sz="600"/>
          </a:p>
        </p:txBody>
      </p:sp>
      <p:sp>
        <p:nvSpPr>
          <p:cNvPr id="203" name="Google Shape;203;p33"/>
          <p:cNvSpPr txBox="1"/>
          <p:nvPr/>
        </p:nvSpPr>
        <p:spPr>
          <a:xfrm>
            <a:off x="1504745" y="2514712"/>
            <a:ext cx="1862100" cy="186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904142" y="2225914"/>
            <a:ext cx="3150300" cy="2458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000896" y="2280785"/>
            <a:ext cx="2957400" cy="2224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920027" y="2228802"/>
            <a:ext cx="3119100" cy="2433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994293" y="2870656"/>
            <a:ext cx="884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2400"/>
              </a:buClr>
              <a:buSzPts val="11200"/>
              <a:buFont typeface="Arial"/>
              <a:buNone/>
            </a:pPr>
            <a:r>
              <a:rPr b="0" i="0" lang="en" sz="11200" u="none">
                <a:solidFill>
                  <a:srgbClr val="E324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841941" y="589149"/>
            <a:ext cx="546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8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" sz="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865734" y="1778998"/>
            <a:ext cx="7740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Anaconda,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already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need.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Mac,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Windows,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</a:t>
            </a:r>
            <a:endParaRPr sz="600"/>
          </a:p>
        </p:txBody>
      </p:sp>
      <p:sp>
        <p:nvSpPr>
          <p:cNvPr id="214" name="Google Shape;214;p34"/>
          <p:cNvSpPr txBox="1"/>
          <p:nvPr/>
        </p:nvSpPr>
        <p:spPr>
          <a:xfrm>
            <a:off x="2966890" y="3104583"/>
            <a:ext cx="3210300" cy="90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2109098" y="1242555"/>
            <a:ext cx="492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 sz="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(also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IPython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notebook)</a:t>
            </a:r>
            <a:endParaRPr sz="600"/>
          </a:p>
        </p:txBody>
      </p:sp>
      <p:sp>
        <p:nvSpPr>
          <p:cNvPr id="220" name="Google Shape;220;p35"/>
          <p:cNvSpPr txBox="1"/>
          <p:nvPr/>
        </p:nvSpPr>
        <p:spPr>
          <a:xfrm>
            <a:off x="3524310" y="2623734"/>
            <a:ext cx="1895400" cy="22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/>
        </p:nvSpPr>
        <p:spPr>
          <a:xfrm>
            <a:off x="1851328" y="594925"/>
            <a:ext cx="543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 sz="600"/>
          </a:p>
        </p:txBody>
      </p:sp>
      <p:sp>
        <p:nvSpPr>
          <p:cNvPr id="226" name="Google Shape;226;p36"/>
          <p:cNvSpPr/>
          <p:nvPr/>
        </p:nvSpPr>
        <p:spPr>
          <a:xfrm>
            <a:off x="399292" y="1519080"/>
            <a:ext cx="753516" cy="0"/>
          </a:xfrm>
          <a:custGeom>
            <a:rect b="b" l="l" r="r" t="t"/>
            <a:pathLst>
              <a:path extrusionOk="0" h="120000" w="1656080">
                <a:moveTo>
                  <a:pt x="0" y="0"/>
                </a:moveTo>
                <a:lnTo>
                  <a:pt x="1655489" y="0"/>
                </a:lnTo>
              </a:path>
            </a:pathLst>
          </a:custGeom>
          <a:noFill/>
          <a:ln cap="flat" cmpd="sng" w="41875">
            <a:solidFill>
              <a:srgbClr val="00C0F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1142278" y="1479370"/>
            <a:ext cx="80032" cy="79879"/>
          </a:xfrm>
          <a:custGeom>
            <a:rect b="b" l="l" r="r" t="t"/>
            <a:pathLst>
              <a:path extrusionOk="0" h="176529" w="175894">
                <a:moveTo>
                  <a:pt x="0" y="0"/>
                </a:moveTo>
                <a:lnTo>
                  <a:pt x="0" y="175910"/>
                </a:lnTo>
                <a:lnTo>
                  <a:pt x="175903" y="87955"/>
                </a:lnTo>
                <a:lnTo>
                  <a:pt x="0" y="0"/>
                </a:lnTo>
                <a:close/>
              </a:path>
            </a:pathLst>
          </a:custGeom>
          <a:solidFill>
            <a:srgbClr val="00C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394272" y="1403560"/>
            <a:ext cx="391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r>
              <a:rPr b="0" i="0" lang="en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 sz="600"/>
          </a:p>
        </p:txBody>
      </p:sp>
      <p:sp>
        <p:nvSpPr>
          <p:cNvPr id="229" name="Google Shape;229;p36"/>
          <p:cNvSpPr txBox="1"/>
          <p:nvPr/>
        </p:nvSpPr>
        <p:spPr>
          <a:xfrm>
            <a:off x="7263068" y="1328473"/>
            <a:ext cx="1200000" cy="118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7181477" y="1277211"/>
            <a:ext cx="1362600" cy="1391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399292" y="1519080"/>
            <a:ext cx="753516" cy="0"/>
          </a:xfrm>
          <a:custGeom>
            <a:rect b="b" l="l" r="r" t="t"/>
            <a:pathLst>
              <a:path extrusionOk="0" h="120000" w="1656080">
                <a:moveTo>
                  <a:pt x="0" y="0"/>
                </a:moveTo>
                <a:lnTo>
                  <a:pt x="1655489" y="0"/>
                </a:lnTo>
              </a:path>
            </a:pathLst>
          </a:custGeom>
          <a:noFill/>
          <a:ln cap="flat" cmpd="sng" w="41875">
            <a:solidFill>
              <a:srgbClr val="00C0F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1142278" y="1479370"/>
            <a:ext cx="80032" cy="79879"/>
          </a:xfrm>
          <a:custGeom>
            <a:rect b="b" l="l" r="r" t="t"/>
            <a:pathLst>
              <a:path extrusionOk="0" h="176529" w="175894">
                <a:moveTo>
                  <a:pt x="0" y="0"/>
                </a:moveTo>
                <a:lnTo>
                  <a:pt x="0" y="175910"/>
                </a:lnTo>
                <a:lnTo>
                  <a:pt x="175903" y="87955"/>
                </a:lnTo>
                <a:lnTo>
                  <a:pt x="0" y="0"/>
                </a:lnTo>
                <a:close/>
              </a:path>
            </a:pathLst>
          </a:custGeom>
          <a:solidFill>
            <a:srgbClr val="00C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>
            <p:ph type="ctrTitle"/>
          </p:nvPr>
        </p:nvSpPr>
        <p:spPr>
          <a:xfrm>
            <a:off x="1394272" y="1250497"/>
            <a:ext cx="6355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‘Launch’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1676593" y="1871414"/>
            <a:ext cx="5790900" cy="307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1851328" y="594925"/>
            <a:ext cx="543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b="0" i="0" lang="en" sz="3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3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69375" y="49925"/>
            <a:ext cx="41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Eszter 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99" y="770338"/>
            <a:ext cx="4032350" cy="4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title"/>
          </p:nvPr>
        </p:nvSpPr>
        <p:spPr>
          <a:xfrm>
            <a:off x="4587575" y="114825"/>
            <a:ext cx="41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Eszter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764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class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08750" y="743250"/>
            <a:ext cx="86559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Ability to conduct a data analysis workflow in python from the beginning to the end: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Reading, storing tabular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Collecting data from the internet (API, scraping)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Transforming, filtering and aggregating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Joining data tables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Basic analysis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Visualization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We’ll conduct an analysis during the class and the homework will be to conduct a similar one on a different dataset selected by you.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is a python ‘as a second language’ course, so there won’t be a comprehensive introduction to basic programming concepts. Only the steps required to the analysis will be covered in order to give you as many practical skills as possible.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04600" y="1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 of the class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50" y="2263552"/>
            <a:ext cx="3196524" cy="23355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424" y="136649"/>
            <a:ext cx="3036524" cy="247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99" y="989512"/>
            <a:ext cx="3781775" cy="20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00" y="2933863"/>
            <a:ext cx="3196525" cy="1936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2450" y="2263550"/>
            <a:ext cx="2793974" cy="243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7765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information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0" y="933075"/>
            <a:ext cx="90948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You can miss 3 classes without failing. (Please don't be late)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Before each class download the data and the exercise notebook from the google drive shared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Grading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After some sessions a step of the analysis will be given as homework. The deadline is always </a:t>
            </a:r>
            <a:r>
              <a:rPr b="1" lang="en">
                <a:solidFill>
                  <a:srgbClr val="000000"/>
                </a:solidFill>
              </a:rPr>
              <a:t>8AM on the next Tuesday</a:t>
            </a:r>
            <a:r>
              <a:rPr lang="en">
                <a:solidFill>
                  <a:srgbClr val="000000"/>
                </a:solidFill>
              </a:rPr>
              <a:t>. Plus the full analysis needs to be ready by </a:t>
            </a:r>
            <a:r>
              <a:rPr b="1" lang="en">
                <a:solidFill>
                  <a:srgbClr val="000000"/>
                </a:solidFill>
              </a:rPr>
              <a:t>8AM, 7th April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Each homework will count 10% towards the final grade + the full analysis will count 50%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There is a google drive folder shared with you with separate folders for weeks. When submitting the homework: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Create a folder inside the current week’s folder with your name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Upload the data + one notebook that is called YourNameWeekX.ipynb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Please don't use my ceu email, you can reach me at somoseszter@gmail.com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341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8750" y="1639300"/>
            <a:ext cx="35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Talk about what will be covered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Showing examples in notebook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You solve the exercises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in pairs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start next exercise only if you answer for the current one is correct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don't be afraid of ask me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Home work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will be discussed at the end of every session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071" y="0"/>
            <a:ext cx="4483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/>
          <p:nvPr/>
        </p:nvSpPr>
        <p:spPr>
          <a:xfrm>
            <a:off x="4594175" y="63500"/>
            <a:ext cx="4457100" cy="306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406375" y="1660175"/>
            <a:ext cx="2895600" cy="45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594175" y="3160800"/>
            <a:ext cx="4457100" cy="198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85225" y="2152025"/>
            <a:ext cx="2937900" cy="124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2582325" y="896050"/>
            <a:ext cx="1912200" cy="613800"/>
          </a:xfrm>
          <a:prstGeom prst="rect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 stay closed, pay attention!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70575" y="18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Bay Area Bike Sharing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00" y="901750"/>
            <a:ext cx="6166550" cy="41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64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Dataset: Bay Area Bike Sharing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519712"/>
            <a:ext cx="7577674" cy="1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52" y="1968750"/>
            <a:ext cx="5669073" cy="1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525" y="3514950"/>
            <a:ext cx="4902224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050" y="3556263"/>
            <a:ext cx="3329175" cy="16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463225" y="3556275"/>
            <a:ext cx="1030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analysis steps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85900" y="643775"/>
            <a:ext cx="85206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Q1: Is there a difference between Subscriber/Customer in daily/weekly routine?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Reading csv data into pandas dataframes and saving dataframes as csv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the os modul to interact with the operating system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lists to read several csv files and then concatenate them into one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 with duplicates and missing values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Descriptives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Dealing with date format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Filtering the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Grouping and pivoting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Bar charts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Q2: Is there difference in Subscriber/Customer behavior between days with different weather conditions?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Boxplot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using API service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from web scraping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Joining dataframes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Define custom functions to transform columns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Scatter plots with regression line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Q3: Are there stations more similar to each other? Which stations are those? In what features are they similar?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Applying custom functions for data transformation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Cluster analysis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