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b99f9a289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b99f9a28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b99f9a289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b99f9a28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99f9a2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99f9a2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99f9a28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99f9a28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99f9a28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99f9a28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99f9a28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99f9a2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b99f9a28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b99f9a2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99f9a2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b99f9a28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99f9a2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4b99f9a289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99f9a289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99f9a28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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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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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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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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A3A3A"/>
                </a:solidFill>
              </a:rPr>
              <a:t>Data Management and Analysis with Python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A3A3A"/>
                </a:solidFill>
              </a:rPr>
              <a:t>CEU, January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ELSE statement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1093950" y="20821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</a:t>
            </a:r>
            <a:endParaRPr/>
          </a:p>
        </p:txBody>
      </p:sp>
      <p:cxnSp>
        <p:nvCxnSpPr>
          <p:cNvPr id="212" name="Google Shape;212;p34"/>
          <p:cNvCxnSpPr>
            <a:endCxn id="211" idx="0"/>
          </p:cNvCxnSpPr>
          <p:nvPr/>
        </p:nvCxnSpPr>
        <p:spPr>
          <a:xfrm>
            <a:off x="2029500" y="1650488"/>
            <a:ext cx="108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4"/>
          <p:cNvCxnSpPr>
            <a:stCxn id="211" idx="3"/>
            <a:endCxn id="214" idx="1"/>
          </p:cNvCxnSpPr>
          <p:nvPr/>
        </p:nvCxnSpPr>
        <p:spPr>
          <a:xfrm flipH="1" rot="10800000">
            <a:off x="2986650" y="2355638"/>
            <a:ext cx="33102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4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extra staff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3547900" y="2142525"/>
            <a:ext cx="71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cxnSp>
        <p:nvCxnSpPr>
          <p:cNvPr id="217" name="Google Shape;217;p34"/>
          <p:cNvCxnSpPr>
            <a:stCxn id="211" idx="2"/>
            <a:endCxn id="218" idx="1"/>
          </p:cNvCxnSpPr>
          <p:nvPr/>
        </p:nvCxnSpPr>
        <p:spPr>
          <a:xfrm>
            <a:off x="2040300" y="2681288"/>
            <a:ext cx="15075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4"/>
          <p:cNvSpPr txBox="1"/>
          <p:nvPr/>
        </p:nvSpPr>
        <p:spPr>
          <a:xfrm>
            <a:off x="2434200" y="2843363"/>
            <a:ext cx="719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1128450" y="39118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doing staff</a:t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staff</a:t>
            </a:r>
            <a:endParaRPr/>
          </a:p>
        </p:txBody>
      </p:sp>
      <p:cxnSp>
        <p:nvCxnSpPr>
          <p:cNvPr id="222" name="Google Shape;222;p34"/>
          <p:cNvCxnSpPr>
            <a:stCxn id="215" idx="2"/>
            <a:endCxn id="220" idx="3"/>
          </p:cNvCxnSpPr>
          <p:nvPr/>
        </p:nvCxnSpPr>
        <p:spPr>
          <a:xfrm flipH="1">
            <a:off x="3021075" y="2655263"/>
            <a:ext cx="4222200" cy="15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4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2000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1128450" y="39118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salary - tax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0.3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1088550" y="20821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1000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547900" y="2543831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0.15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547900" y="2543831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else</a:t>
            </a:r>
            <a:endParaRPr>
              <a:solidFill>
                <a:srgbClr val="A61C00"/>
              </a:solidFill>
            </a:endParaRPr>
          </a:p>
        </p:txBody>
      </p:sp>
      <p:cxnSp>
        <p:nvCxnSpPr>
          <p:cNvPr id="227" name="Google Shape;227;p34"/>
          <p:cNvCxnSpPr>
            <a:stCxn id="218" idx="2"/>
            <a:endCxn id="224" idx="3"/>
          </p:cNvCxnSpPr>
          <p:nvPr/>
        </p:nvCxnSpPr>
        <p:spPr>
          <a:xfrm flipH="1">
            <a:off x="3021250" y="3142931"/>
            <a:ext cx="1473000" cy="10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57200" y="-502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ELIF - ELSE statement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80025" y="1640681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 1</a:t>
            </a:r>
            <a:endParaRPr/>
          </a:p>
        </p:txBody>
      </p:sp>
      <p:cxnSp>
        <p:nvCxnSpPr>
          <p:cNvPr id="234" name="Google Shape;234;p35"/>
          <p:cNvCxnSpPr>
            <a:stCxn id="235" idx="2"/>
            <a:endCxn id="233" idx="0"/>
          </p:cNvCxnSpPr>
          <p:nvPr/>
        </p:nvCxnSpPr>
        <p:spPr>
          <a:xfrm>
            <a:off x="1126375" y="1311525"/>
            <a:ext cx="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5"/>
          <p:cNvCxnSpPr>
            <a:stCxn id="233" idx="3"/>
            <a:endCxn id="237" idx="1"/>
          </p:cNvCxnSpPr>
          <p:nvPr/>
        </p:nvCxnSpPr>
        <p:spPr>
          <a:xfrm flipH="1" rot="10800000">
            <a:off x="2072725" y="1889531"/>
            <a:ext cx="49653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5"/>
          <p:cNvSpPr txBox="1"/>
          <p:nvPr/>
        </p:nvSpPr>
        <p:spPr>
          <a:xfrm>
            <a:off x="7038050" y="1589906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extra staff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2900250" y="1667569"/>
            <a:ext cx="719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cxnSp>
        <p:nvCxnSpPr>
          <p:cNvPr id="239" name="Google Shape;239;p35"/>
          <p:cNvCxnSpPr>
            <a:stCxn id="233" idx="2"/>
            <a:endCxn id="240" idx="0"/>
          </p:cNvCxnSpPr>
          <p:nvPr/>
        </p:nvCxnSpPr>
        <p:spPr>
          <a:xfrm>
            <a:off x="1126375" y="2239781"/>
            <a:ext cx="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5"/>
          <p:cNvSpPr txBox="1"/>
          <p:nvPr/>
        </p:nvSpPr>
        <p:spPr>
          <a:xfrm>
            <a:off x="406675" y="2239856"/>
            <a:ext cx="719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180025" y="4232719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doing staff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180025" y="712425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staff</a:t>
            </a:r>
            <a:endParaRPr/>
          </a:p>
        </p:txBody>
      </p:sp>
      <p:cxnSp>
        <p:nvCxnSpPr>
          <p:cNvPr id="243" name="Google Shape;243;p35"/>
          <p:cNvCxnSpPr>
            <a:stCxn id="237" idx="2"/>
            <a:endCxn id="242" idx="3"/>
          </p:cNvCxnSpPr>
          <p:nvPr/>
        </p:nvCxnSpPr>
        <p:spPr>
          <a:xfrm flipH="1">
            <a:off x="2072600" y="2189006"/>
            <a:ext cx="5911800" cy="23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5"/>
          <p:cNvSpPr txBox="1"/>
          <p:nvPr/>
        </p:nvSpPr>
        <p:spPr>
          <a:xfrm>
            <a:off x="180000" y="1635056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3000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180025" y="2563406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1000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80025" y="712416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2000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7038050" y="1589906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0.3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80025" y="25576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 2</a:t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3229850" y="2557688"/>
            <a:ext cx="1892700" cy="59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other staff</a:t>
            </a:r>
            <a:endParaRPr/>
          </a:p>
        </p:txBody>
      </p:sp>
      <p:cxnSp>
        <p:nvCxnSpPr>
          <p:cNvPr id="249" name="Google Shape;249;p35"/>
          <p:cNvCxnSpPr>
            <a:stCxn id="240" idx="3"/>
            <a:endCxn id="248" idx="1"/>
          </p:cNvCxnSpPr>
          <p:nvPr/>
        </p:nvCxnSpPr>
        <p:spPr>
          <a:xfrm>
            <a:off x="2072725" y="2857238"/>
            <a:ext cx="11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5"/>
          <p:cNvCxnSpPr>
            <a:stCxn id="248" idx="2"/>
            <a:endCxn id="242" idx="3"/>
          </p:cNvCxnSpPr>
          <p:nvPr/>
        </p:nvCxnSpPr>
        <p:spPr>
          <a:xfrm flipH="1">
            <a:off x="2072600" y="3156788"/>
            <a:ext cx="2103600" cy="13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5"/>
          <p:cNvSpPr txBox="1"/>
          <p:nvPr/>
        </p:nvSpPr>
        <p:spPr>
          <a:xfrm>
            <a:off x="180025" y="3395194"/>
            <a:ext cx="1892700" cy="59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 else</a:t>
            </a:r>
            <a:endParaRPr/>
          </a:p>
        </p:txBody>
      </p:sp>
      <p:cxnSp>
        <p:nvCxnSpPr>
          <p:cNvPr id="252" name="Google Shape;252;p35"/>
          <p:cNvCxnSpPr>
            <a:stCxn id="240" idx="2"/>
            <a:endCxn id="251" idx="0"/>
          </p:cNvCxnSpPr>
          <p:nvPr/>
        </p:nvCxnSpPr>
        <p:spPr>
          <a:xfrm>
            <a:off x="1126375" y="3156788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5"/>
          <p:cNvCxnSpPr>
            <a:stCxn id="251" idx="2"/>
            <a:endCxn id="242" idx="0"/>
          </p:cNvCxnSpPr>
          <p:nvPr/>
        </p:nvCxnSpPr>
        <p:spPr>
          <a:xfrm>
            <a:off x="1126375" y="39942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5"/>
          <p:cNvSpPr txBox="1"/>
          <p:nvPr/>
        </p:nvSpPr>
        <p:spPr>
          <a:xfrm>
            <a:off x="457200" y="3143438"/>
            <a:ext cx="719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2347400" y="2607638"/>
            <a:ext cx="719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180025" y="3398063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80000" y="4232719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salary - tax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29850" y="25576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tax = salary * 0.15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05875" y="1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raw data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3500" y="763475"/>
            <a:ext cx="90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What we have: a list of csv-files                                        --&gt;            What we want: 3 dataframes loaded into python pandas modul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5" y="1284549"/>
            <a:ext cx="3776349" cy="146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75" y="2924867"/>
            <a:ext cx="4068375" cy="127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350" y="1375823"/>
            <a:ext cx="4529651" cy="98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4474" y="2359678"/>
            <a:ext cx="3388759" cy="98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4473" y="3437554"/>
            <a:ext cx="1990056" cy="110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50650" y="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achieve this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50650" y="643775"/>
            <a:ext cx="85206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make a list of the filenames in the directory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['station_1.csv', 'station_2.csv',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'trip_1.csv', 'trip_2.csv',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…]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create 3 empty lists fro trip/station/weather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loop through this list and add the filename to the appropriate list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50" y="1920075"/>
            <a:ext cx="5352988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50" y="1830470"/>
            <a:ext cx="40195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650" y="1797132"/>
            <a:ext cx="42957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375" y="1835232"/>
            <a:ext cx="40576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9650" y="1872445"/>
            <a:ext cx="41814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100025" y="13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we will achieve this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148175" y="846675"/>
            <a:ext cx="8812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loop through the trip/station/weather lists separately and make a pandas dataframe from each csv file. Collect these dataframes into a list and concatenate them to one big dataframe.</a:t>
            </a:r>
            <a:endParaRPr sz="18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00" y="1862775"/>
            <a:ext cx="3241765" cy="29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in python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99250" y="1031119"/>
            <a:ext cx="85455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When we have a sequence of elements we store them in a list data structure. The elements of a list can be of different types as well</a:t>
            </a:r>
            <a:endParaRPr sz="24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0" y="2004900"/>
            <a:ext cx="6745574" cy="55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50525" y="3037988"/>
            <a:ext cx="82296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List indexing starts at 0 from left and with -1 from right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	colors[0]  -&gt; "red"</a:t>
            </a:r>
            <a:endParaRPr sz="24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colors[2]  -&gt; "green"</a:t>
            </a:r>
            <a:endParaRPr sz="24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colors[-1]  -&gt; "gray" 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204" y="2605738"/>
            <a:ext cx="3670252" cy="3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string slicing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0" y="1219951"/>
            <a:ext cx="5242012" cy="189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50" y="3427031"/>
            <a:ext cx="5852437" cy="110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0081"/>
            <a:ext cx="6858001" cy="38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496650" y="3523238"/>
            <a:ext cx="7318500" cy="9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0081"/>
            <a:ext cx="6858001" cy="38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093950" y="20821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</a:t>
            </a:r>
            <a:endParaRPr/>
          </a:p>
        </p:txBody>
      </p:sp>
      <p:cxnSp>
        <p:nvCxnSpPr>
          <p:cNvPr id="193" name="Google Shape;193;p33"/>
          <p:cNvCxnSpPr>
            <a:endCxn id="192" idx="0"/>
          </p:cNvCxnSpPr>
          <p:nvPr/>
        </p:nvCxnSpPr>
        <p:spPr>
          <a:xfrm>
            <a:off x="2029500" y="1650488"/>
            <a:ext cx="108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3"/>
          <p:cNvCxnSpPr>
            <a:stCxn id="192" idx="3"/>
            <a:endCxn id="195" idx="1"/>
          </p:cNvCxnSpPr>
          <p:nvPr/>
        </p:nvCxnSpPr>
        <p:spPr>
          <a:xfrm flipH="1" rot="10800000">
            <a:off x="2986650" y="2355638"/>
            <a:ext cx="33102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3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 extra staff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3547900" y="2142525"/>
            <a:ext cx="71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cxnSp>
        <p:nvCxnSpPr>
          <p:cNvPr id="198" name="Google Shape;198;p33"/>
          <p:cNvCxnSpPr>
            <a:stCxn id="192" idx="2"/>
            <a:endCxn id="199" idx="0"/>
          </p:cNvCxnSpPr>
          <p:nvPr/>
        </p:nvCxnSpPr>
        <p:spPr>
          <a:xfrm>
            <a:off x="2040300" y="2681288"/>
            <a:ext cx="34500" cy="12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3"/>
          <p:cNvSpPr txBox="1"/>
          <p:nvPr/>
        </p:nvSpPr>
        <p:spPr>
          <a:xfrm>
            <a:off x="1345800" y="2918700"/>
            <a:ext cx="7197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1128450" y="39118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doing staff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staff</a:t>
            </a:r>
            <a:endParaRPr/>
          </a:p>
        </p:txBody>
      </p:sp>
      <p:cxnSp>
        <p:nvCxnSpPr>
          <p:cNvPr id="202" name="Google Shape;202;p33"/>
          <p:cNvCxnSpPr>
            <a:stCxn id="196" idx="2"/>
            <a:endCxn id="199" idx="3"/>
          </p:cNvCxnSpPr>
          <p:nvPr/>
        </p:nvCxnSpPr>
        <p:spPr>
          <a:xfrm flipH="1">
            <a:off x="3021075" y="2655263"/>
            <a:ext cx="4222200" cy="15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3"/>
          <p:cNvSpPr txBox="1"/>
          <p:nvPr/>
        </p:nvSpPr>
        <p:spPr>
          <a:xfrm>
            <a:off x="1056175" y="106323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2000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1128450" y="39118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print(salary)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296925" y="2056163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= salary - 30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1088550" y="2082188"/>
            <a:ext cx="1892700" cy="5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salary &gt; 1000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