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1"/>
  </p:notesMasterIdLst>
  <p:sldIdLst>
    <p:sldId id="256" r:id="rId2"/>
    <p:sldId id="257" r:id="rId3"/>
    <p:sldId id="305" r:id="rId4"/>
    <p:sldId id="306" r:id="rId5"/>
    <p:sldId id="307" r:id="rId6"/>
    <p:sldId id="308" r:id="rId7"/>
    <p:sldId id="311" r:id="rId8"/>
    <p:sldId id="309" r:id="rId9"/>
    <p:sldId id="310" r:id="rId10"/>
  </p:sldIdLst>
  <p:sldSz cx="9144000" cy="5143500" type="screen16x9"/>
  <p:notesSz cx="6858000" cy="9144000"/>
  <p:embeddedFontLst>
    <p:embeddedFont>
      <p:font typeface="Montserrat" panose="00000500000000000000" pitchFamily="2" charset="-18"/>
      <p:regular r:id="rId12"/>
      <p:bold r:id="rId13"/>
      <p:italic r:id="rId14"/>
      <p:boldItalic r:id="rId15"/>
    </p:embeddedFont>
    <p:embeddedFont>
      <p:font typeface="Montserrat ExtraBold" panose="00000900000000000000" pitchFamily="2" charset="-18"/>
      <p:bold r:id="rId16"/>
      <p:boldItalic r:id="rId17"/>
    </p:embeddedFont>
    <p:embeddedFont>
      <p:font typeface="Montserrat ExtraLight" panose="00000300000000000000" pitchFamily="2" charset="-18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14FA64-BA0A-448C-85BE-22EDE85E1F16}">
  <a:tblStyle styleId="{4414FA64-BA0A-448C-85BE-22EDE85E1F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70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995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975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089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722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516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9399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MOCK</a:t>
            </a: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Ceglédi Zente Holló</a:t>
            </a:r>
            <a:endParaRPr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941650" y="2624375"/>
            <a:ext cx="326070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TESZTELÉS</a:t>
            </a:r>
            <a:endParaRPr sz="22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MOCKRÓL RÖVIDEN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Aft>
                <a:spcPts val="1600"/>
              </a:spcAft>
            </a:pPr>
            <a:r>
              <a:rPr lang="hu-HU" sz="2000" dirty="0"/>
              <a:t>A </a:t>
            </a:r>
            <a:r>
              <a:rPr lang="hu-HU" sz="2000" dirty="0" err="1"/>
              <a:t>mock</a:t>
            </a:r>
            <a:r>
              <a:rPr lang="hu-HU" sz="2000" dirty="0"/>
              <a:t> vagy „</a:t>
            </a:r>
            <a:r>
              <a:rPr lang="hu-HU" sz="2000" dirty="0" err="1"/>
              <a:t>mockolás</a:t>
            </a:r>
            <a:r>
              <a:rPr lang="hu-HU" sz="2000" dirty="0"/>
              <a:t>” ahol valódi objektumok helyett „</a:t>
            </a:r>
            <a:r>
              <a:rPr lang="hu-HU" sz="2000" dirty="0" err="1"/>
              <a:t>mock</a:t>
            </a:r>
            <a:r>
              <a:rPr lang="hu-HU" sz="2000" dirty="0"/>
              <a:t> objektumokat” használunk az egységes tesztelés során.</a:t>
            </a:r>
          </a:p>
          <a:p>
            <a:pPr marL="342900" indent="-342900">
              <a:spcAft>
                <a:spcPts val="1600"/>
              </a:spcAft>
            </a:pPr>
            <a:r>
              <a:rPr lang="hu-HU" sz="2000" dirty="0"/>
              <a:t>A </a:t>
            </a:r>
            <a:r>
              <a:rPr lang="hu-HU" sz="2000" dirty="0" err="1"/>
              <a:t>mock</a:t>
            </a:r>
            <a:r>
              <a:rPr lang="hu-HU" sz="2000" dirty="0"/>
              <a:t> tesztek szimulálják a valódi komponensek viselkedését.</a:t>
            </a:r>
          </a:p>
          <a:p>
            <a:pPr marL="342900" indent="-342900">
              <a:spcAft>
                <a:spcPts val="1600"/>
              </a:spcAft>
            </a:pPr>
            <a:r>
              <a:rPr lang="hu-HU" sz="2000" dirty="0"/>
              <a:t>Lehetővé teszi a fejlesztők számára, hogy izoláltan teszteljék az egyes komponenseket, függetlenül a külső rendszerektől.</a:t>
            </a:r>
            <a:endParaRPr sz="2000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MOCKRÓL RÖVIDEN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Aft>
                <a:spcPts val="1600"/>
              </a:spcAft>
            </a:pPr>
            <a:r>
              <a:rPr lang="hu-HU" sz="2000" dirty="0"/>
              <a:t>Jelentős az egységtesztelés szempontjából.</a:t>
            </a:r>
          </a:p>
          <a:p>
            <a:pPr marL="342900" indent="-342900">
              <a:spcAft>
                <a:spcPts val="1600"/>
              </a:spcAft>
            </a:pPr>
            <a:r>
              <a:rPr lang="hu-HU" sz="2000" dirty="0"/>
              <a:t>A </a:t>
            </a:r>
            <a:r>
              <a:rPr lang="hu-HU" sz="2000" dirty="0" err="1"/>
              <a:t>mock</a:t>
            </a:r>
            <a:r>
              <a:rPr lang="hu-HU" sz="2000" dirty="0"/>
              <a:t> objektumok gyakran részt vesznek a tesztelési logikában.</a:t>
            </a:r>
          </a:p>
          <a:p>
            <a:pPr marL="342900" indent="-342900">
              <a:spcAft>
                <a:spcPts val="1600"/>
              </a:spcAft>
            </a:pPr>
            <a:r>
              <a:rPr lang="hu-HU" sz="2000" dirty="0"/>
              <a:t>Valódi objektumok viselkedését utánozzák.</a:t>
            </a:r>
            <a:endParaRPr sz="2000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56228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ESZKÖZÖK ÉS TECHNIKÁK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Aft>
                <a:spcPts val="1600"/>
              </a:spcAft>
            </a:pPr>
            <a:r>
              <a:rPr lang="hu-HU" sz="2000" dirty="0"/>
              <a:t>A </a:t>
            </a:r>
            <a:r>
              <a:rPr lang="hu-HU" sz="2000" dirty="0" err="1"/>
              <a:t>mock</a:t>
            </a:r>
            <a:r>
              <a:rPr lang="hu-HU" sz="2000" dirty="0"/>
              <a:t> teszteléshez sok keretrendszer közül választhatunk.</a:t>
            </a:r>
            <a:br>
              <a:rPr lang="hu-HU" sz="2000" dirty="0"/>
            </a:br>
            <a:r>
              <a:rPr lang="hu-HU" sz="2000" dirty="0"/>
              <a:t>Példák:</a:t>
            </a:r>
            <a:br>
              <a:rPr lang="hu-HU" sz="2000" dirty="0"/>
            </a:br>
            <a:r>
              <a:rPr lang="hu-HU" sz="2000" dirty="0"/>
              <a:t>	- </a:t>
            </a:r>
            <a:r>
              <a:rPr lang="hu-HU" sz="2000" dirty="0" err="1"/>
              <a:t>Mockito</a:t>
            </a:r>
            <a:br>
              <a:rPr lang="hu-HU" sz="2000" dirty="0"/>
            </a:br>
            <a:r>
              <a:rPr lang="hu-HU" sz="2000" dirty="0"/>
              <a:t>	- </a:t>
            </a:r>
            <a:r>
              <a:rPr lang="hu-HU" sz="2000" dirty="0" err="1"/>
              <a:t>Moq</a:t>
            </a:r>
            <a:br>
              <a:rPr lang="hu-HU" sz="2000" dirty="0"/>
            </a:br>
            <a:r>
              <a:rPr lang="hu-HU" sz="2000" dirty="0"/>
              <a:t>	- </a:t>
            </a:r>
            <a:r>
              <a:rPr lang="hu-HU" sz="2000" dirty="0" err="1"/>
              <a:t>Jest</a:t>
            </a:r>
            <a:endParaRPr lang="hu-HU" sz="2000" dirty="0"/>
          </a:p>
          <a:p>
            <a:pPr marL="342900" indent="-342900">
              <a:spcAft>
                <a:spcPts val="1600"/>
              </a:spcAft>
            </a:pPr>
            <a:r>
              <a:rPr lang="hu-HU" sz="2000" dirty="0"/>
              <a:t>A keretrendszerek segítségével egyszerűen hozhatunk létre és konfigurálhatunk objektumokat.</a:t>
            </a:r>
            <a:endParaRPr sz="2000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18034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499" y="445025"/>
            <a:ext cx="6317065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PÉLDA A MOCK-RA (MOCKITO, JAVA)</a:t>
            </a:r>
            <a:endParaRPr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5" name="Kép 4">
            <a:extLst>
              <a:ext uri="{FF2B5EF4-FFF2-40B4-BE49-F238E27FC236}">
                <a16:creationId xmlns:a16="http://schemas.microsoft.com/office/drawing/2014/main" id="{8F6BF8F7-A28B-FE7C-5334-567CD11D6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00" y="1022326"/>
            <a:ext cx="4623826" cy="397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1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GYAKORLATI ALKALMAZÁS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Aft>
                <a:spcPts val="1600"/>
              </a:spcAft>
            </a:pPr>
            <a:r>
              <a:rPr lang="hu-HU" sz="2000" dirty="0"/>
              <a:t>Esettanulmányok során (pl.: E-</a:t>
            </a:r>
            <a:r>
              <a:rPr lang="hu-HU" sz="2000" dirty="0" err="1"/>
              <a:t>commerce</a:t>
            </a:r>
            <a:r>
              <a:rPr lang="hu-HU" sz="2000" dirty="0"/>
              <a:t>)</a:t>
            </a:r>
          </a:p>
          <a:p>
            <a:pPr marL="342900" indent="-342900">
              <a:spcAft>
                <a:spcPts val="1600"/>
              </a:spcAft>
            </a:pPr>
            <a:r>
              <a:rPr lang="hu-HU" sz="2000" dirty="0"/>
              <a:t>Érdemes kis hatókörben alkalmazni</a:t>
            </a:r>
          </a:p>
          <a:p>
            <a:pPr marL="342900" indent="-342900">
              <a:spcAft>
                <a:spcPts val="1600"/>
              </a:spcAft>
            </a:pPr>
            <a:r>
              <a:rPr lang="hu-HU" sz="2000" dirty="0"/>
              <a:t>Integrációs tesztekkel együtt is alkalmazandó.</a:t>
            </a:r>
          </a:p>
          <a:p>
            <a:pPr marL="342900" indent="-342900">
              <a:spcAft>
                <a:spcPts val="1600"/>
              </a:spcAft>
            </a:pPr>
            <a:r>
              <a:rPr lang="hu-HU" sz="2000" dirty="0"/>
              <a:t>Gyakori hiba lehet hogy a fejlesztők túlzottan támaszkodnak a </a:t>
            </a:r>
            <a:r>
              <a:rPr lang="hu-HU" sz="2000" dirty="0" err="1"/>
              <a:t>mock</a:t>
            </a:r>
            <a:r>
              <a:rPr lang="hu-HU" sz="2000" dirty="0"/>
              <a:t> objektumokra. -&gt; Ez pontatlan teszteléshez vezethet.</a:t>
            </a:r>
          </a:p>
          <a:p>
            <a:pPr marL="342900" indent="-342900">
              <a:spcAft>
                <a:spcPts val="1600"/>
              </a:spcAft>
            </a:pPr>
            <a:endParaRPr sz="2000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524383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JÖVŐ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Aft>
                <a:spcPts val="1600"/>
              </a:spcAft>
            </a:pPr>
            <a:r>
              <a:rPr lang="hu-HU" sz="2000" dirty="0"/>
              <a:t>Az AI segítségével generálhatunk </a:t>
            </a:r>
            <a:r>
              <a:rPr lang="hu-HU" sz="2000" dirty="0" err="1"/>
              <a:t>mock</a:t>
            </a:r>
            <a:r>
              <a:rPr lang="hu-HU" sz="2000" dirty="0"/>
              <a:t> teszteket -&gt; Jelentősen lerövidítheti a tesztelési időt.</a:t>
            </a:r>
          </a:p>
          <a:p>
            <a:pPr marL="342900" indent="-342900">
              <a:spcAft>
                <a:spcPts val="1600"/>
              </a:spcAft>
            </a:pPr>
            <a:r>
              <a:rPr lang="hu-HU" sz="2000" dirty="0"/>
              <a:t>Integrálható AI alapú keretrendszerekkel</a:t>
            </a:r>
          </a:p>
          <a:p>
            <a:pPr marL="342900" indent="-342900">
              <a:spcAft>
                <a:spcPts val="1600"/>
              </a:spcAft>
            </a:pPr>
            <a:r>
              <a:rPr lang="hu-HU" sz="2000" dirty="0"/>
              <a:t>Bizonyos felhő alapú szolgáltatások kínálnak megoldást a </a:t>
            </a:r>
            <a:r>
              <a:rPr lang="hu-HU" sz="2000" dirty="0" err="1"/>
              <a:t>mock</a:t>
            </a:r>
            <a:r>
              <a:rPr lang="hu-HU" sz="2000" dirty="0"/>
              <a:t> tesztelésre (</a:t>
            </a:r>
            <a:r>
              <a:rPr lang="hu-HU" sz="2000" dirty="0" err="1"/>
              <a:t>WireMock</a:t>
            </a:r>
            <a:r>
              <a:rPr lang="hu-HU" sz="2000" dirty="0"/>
              <a:t>, </a:t>
            </a:r>
            <a:r>
              <a:rPr lang="hu-HU" sz="2000" dirty="0" err="1"/>
              <a:t>MockLab</a:t>
            </a:r>
            <a:r>
              <a:rPr lang="hu-HU" sz="2000"/>
              <a:t>).</a:t>
            </a:r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333176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ÖSSZESÍTÉS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Aft>
                <a:spcPts val="1600"/>
              </a:spcAft>
            </a:pPr>
            <a:r>
              <a:rPr lang="hu-HU" sz="2000" dirty="0"/>
              <a:t>A </a:t>
            </a:r>
            <a:r>
              <a:rPr lang="hu-HU" sz="2000" dirty="0" err="1"/>
              <a:t>mock</a:t>
            </a:r>
            <a:r>
              <a:rPr lang="hu-HU" sz="2000" dirty="0"/>
              <a:t> egy nagyon hasznos eszköz lehet a tesztelés során, hogy a különböző funkcióit a programunknak minél hatékonyabban tudjuk tesztelni.</a:t>
            </a:r>
            <a:endParaRPr sz="2000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403799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1704150" y="1922146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000" dirty="0"/>
              <a:t>KÖSZÖNÖM A FIGYELMET!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2248241555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219</Words>
  <Application>Microsoft Office PowerPoint</Application>
  <PresentationFormat>Diavetítés a képernyőre (16:9 oldalarány)</PresentationFormat>
  <Paragraphs>27</Paragraphs>
  <Slides>9</Slides>
  <Notes>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Montserrat</vt:lpstr>
      <vt:lpstr>Montserrat ExtraLight</vt:lpstr>
      <vt:lpstr>Montserrat ExtraBold</vt:lpstr>
      <vt:lpstr>Futuristic Background by Slidesgo</vt:lpstr>
      <vt:lpstr>MOCK</vt:lpstr>
      <vt:lpstr>A MOCKRÓL RÖVIDEN</vt:lpstr>
      <vt:lpstr>A MOCKRÓL RÖVIDEN</vt:lpstr>
      <vt:lpstr>ESZKÖZÖK ÉS TECHNIKÁK</vt:lpstr>
      <vt:lpstr>PÉLDA A MOCK-RA (MOCKITO, JAVA)</vt:lpstr>
      <vt:lpstr>GYAKORLATI ALKALMAZÁS</vt:lpstr>
      <vt:lpstr>A JÖVŐ</vt:lpstr>
      <vt:lpstr>ÖSSZESÍTÉS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</dc:title>
  <cp:lastModifiedBy>Ceglédi Zente Holló</cp:lastModifiedBy>
  <cp:revision>5</cp:revision>
  <dcterms:modified xsi:type="dcterms:W3CDTF">2023-12-07T06:15:28Z</dcterms:modified>
</cp:coreProperties>
</file>