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60" r:id="rId3"/>
    <p:sldId id="304" r:id="rId4"/>
    <p:sldId id="305" r:id="rId5"/>
    <p:sldId id="307" r:id="rId6"/>
    <p:sldId id="311" r:id="rId7"/>
    <p:sldId id="312" r:id="rId8"/>
    <p:sldId id="314" r:id="rId9"/>
    <p:sldId id="316" r:id="rId10"/>
    <p:sldId id="315" r:id="rId11"/>
    <p:sldId id="310" r:id="rId12"/>
    <p:sldId id="306" r:id="rId13"/>
    <p:sldId id="308" r:id="rId14"/>
    <p:sldId id="317" r:id="rId15"/>
    <p:sldId id="309" r:id="rId16"/>
    <p:sldId id="286" r:id="rId17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9"/>
      <p:bold r:id="rId20"/>
    </p:embeddedFont>
    <p:embeddedFont>
      <p:font typeface="Barlow Semi Condensed" panose="00000506000000000000" pitchFamily="2" charset="-18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-18"/>
      <p:regular r:id="rId25"/>
      <p:bold r:id="rId26"/>
      <p:italic r:id="rId27"/>
      <p:boldItalic r:id="rId28"/>
    </p:embeddedFont>
    <p:embeddedFont>
      <p:font typeface="Fjalla One" panose="02000506040000020004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3C0A14-A5E4-4BDE-9481-F365AEF0BC12}">
  <a:tblStyle styleId="{A23C0A14-A5E4-4BDE-9481-F365AEF0BC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202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09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75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91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995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210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1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6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61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28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33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36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89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3" r:id="rId5"/>
    <p:sldLayoutId id="2147483674" r:id="rId6"/>
    <p:sldLayoutId id="2147483675" r:id="rId7"/>
    <p:sldLayoutId id="2147483676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technology-consulting#search-informatics&amp;position-1&amp;results-79&amp;rs=sear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romanconsulting.hu/mi-az-a-vizeses-modell-es-mikor-erdemes-alkalmazni/" TargetMode="External"/><Relationship Id="rId5" Type="http://schemas.openxmlformats.org/officeDocument/2006/relationships/hyperlink" Target="https://centroszet.hu/tananyag/szervezes2/vzess_modell.html" TargetMode="External"/><Relationship Id="rId4" Type="http://schemas.openxmlformats.org/officeDocument/2006/relationships/hyperlink" Target="https://hu.wikipedia.org/wiki/V%C3%ADzes%C3%A9smod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000" dirty="0">
                <a:solidFill>
                  <a:schemeClr val="dk2"/>
                </a:solidFill>
              </a:rPr>
              <a:t>Vízesés-modell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300" dirty="0"/>
              <a:t>Ceglédi Zente Holló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012640" y="158894"/>
            <a:ext cx="7345156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5. A projekt lezárása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12128" y="1095474"/>
            <a:ext cx="6946179" cy="331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projekt hivatalos átadása</a:t>
            </a:r>
          </a:p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Használatbavétel és üzemeltetés</a:t>
            </a:r>
          </a:p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Projektzáró</a:t>
            </a:r>
            <a:r>
              <a:rPr lang="hu-HU" sz="2800" dirty="0"/>
              <a:t> értekezlet</a:t>
            </a:r>
            <a:endParaRPr lang="hu-HU"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09362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67196" y="158894"/>
            <a:ext cx="6009463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A vízesés modell fázisai</a:t>
            </a:r>
            <a:endParaRPr sz="36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472063-0797-42D5-ED09-978B53E8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77" y="1192166"/>
            <a:ext cx="6288046" cy="33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5690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67196" y="158894"/>
            <a:ext cx="6009463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Milyen projekteknél érdemes alkalmazni?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98837" y="1397575"/>
            <a:ext cx="6946179" cy="3146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Ahol nem jellemző a gyors változás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3200" dirty="0"/>
              <a:t>A követelmények előre meghatározottak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Nincs </a:t>
            </a:r>
            <a:r>
              <a:rPr lang="hu-HU" sz="3200" dirty="0"/>
              <a:t>szükség folyamatos ügyfél visszacsatolásra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Ha jól tervezhető </a:t>
            </a:r>
            <a:r>
              <a:rPr lang="hu-HU" sz="3200" dirty="0"/>
              <a:t>a feladat </a:t>
            </a:r>
            <a:r>
              <a:rPr lang="hu-HU" sz="1600" dirty="0"/>
              <a:t>(pl.: beruházás, építőipar)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504345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67196" y="158894"/>
            <a:ext cx="6009463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Előnyök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6" name="Google Shape;2178;p39">
            <a:extLst>
              <a:ext uri="{FF2B5EF4-FFF2-40B4-BE49-F238E27FC236}">
                <a16:creationId xmlns:a16="http://schemas.microsoft.com/office/drawing/2014/main" id="{23A09BE6-8C36-CA86-7773-8B37A6E971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2128" y="1095474"/>
            <a:ext cx="6946179" cy="331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vízesés modell könnyen érthető és implementálható</a:t>
            </a:r>
          </a:p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Jól tervezhető, jól dokumentált, előre rögzített</a:t>
            </a:r>
          </a:p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Nem igényel szoro</a:t>
            </a:r>
            <a:r>
              <a:rPr lang="hu-HU" sz="2800" dirty="0"/>
              <a:t>s együttműködést az ügyfél és a kivitelező között</a:t>
            </a:r>
            <a:endParaRPr lang="hu-HU"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2703675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67196" y="158894"/>
            <a:ext cx="6009463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Hátrányok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6" name="Google Shape;2178;p39">
            <a:extLst>
              <a:ext uri="{FF2B5EF4-FFF2-40B4-BE49-F238E27FC236}">
                <a16:creationId xmlns:a16="http://schemas.microsoft.com/office/drawing/2014/main" id="{23A09BE6-8C36-CA86-7773-8B37A6E971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2128" y="1095474"/>
            <a:ext cx="6946179" cy="331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váratlan eseményeket nehéz és költséges kezelni, nehéz változtatni</a:t>
            </a:r>
          </a:p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Gyakran csak a projekt zárásakor derül ki, hogy félresiklott a kommunikáció a megrendelő és a kivitelezők között</a:t>
            </a:r>
          </a:p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Alacsony</a:t>
            </a:r>
            <a:r>
              <a:rPr lang="hu-HU" sz="2800" dirty="0"/>
              <a:t> megrendelő oldali bevonás</a:t>
            </a:r>
            <a:endParaRPr lang="hu-HU"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472657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320008" y="988512"/>
            <a:ext cx="4503984" cy="2119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>
                <a:latin typeface="Bahnschrift" panose="020B0502040204020203" pitchFamily="34" charset="0"/>
              </a:rPr>
              <a:t>Köszönöm a figyelmet!</a:t>
            </a:r>
            <a:endParaRPr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6067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Források</a:t>
            </a:r>
            <a:endParaRPr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D053BD3-409C-B385-B2E4-981DAC1A6B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07626" y="1207093"/>
            <a:ext cx="5928747" cy="3524400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hu-HU" sz="1600" dirty="0"/>
              <a:t>PowerPoint téma: </a:t>
            </a:r>
            <a:r>
              <a:rPr lang="hu-HU" sz="1600" dirty="0">
                <a:hlinkClick r:id="rId3"/>
              </a:rPr>
              <a:t>https://slidesgo.com/theme/technology-consulting#search-informatics&amp;position-1&amp;results-79&amp;rs=search</a:t>
            </a:r>
            <a:endParaRPr lang="hu-HU" sz="1600" dirty="0"/>
          </a:p>
          <a:p>
            <a:pPr>
              <a:spcAft>
                <a:spcPts val="3000"/>
              </a:spcAft>
            </a:pPr>
            <a:r>
              <a:rPr lang="hu-HU" sz="1600" dirty="0">
                <a:hlinkClick r:id="rId4"/>
              </a:rPr>
              <a:t>https://hu.wikipedia.org/wiki/V%C3%ADzes%C3%A9smodell</a:t>
            </a:r>
            <a:endParaRPr lang="hu-HU" sz="1600" dirty="0"/>
          </a:p>
          <a:p>
            <a:pPr>
              <a:spcAft>
                <a:spcPts val="3000"/>
              </a:spcAft>
            </a:pPr>
            <a:r>
              <a:rPr lang="hu-HU" sz="1600" dirty="0">
                <a:hlinkClick r:id="rId5"/>
              </a:rPr>
              <a:t>https://centroszet.hu/tananyag/szervezes2/vzess_modell.html</a:t>
            </a:r>
            <a:endParaRPr lang="hu-HU" sz="1600" dirty="0"/>
          </a:p>
          <a:p>
            <a:pPr>
              <a:spcAft>
                <a:spcPts val="3000"/>
              </a:spcAft>
            </a:pPr>
            <a:r>
              <a:rPr lang="hu-HU" sz="1600" dirty="0">
                <a:hlinkClick r:id="rId6"/>
              </a:rPr>
              <a:t>https://promanconsulting.hu/mi-az-a-vizeses-modell-es-mikor-erdemes-alkalmazni/</a:t>
            </a:r>
            <a:endParaRPr lang="hu-HU" sz="160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67196" y="158894"/>
            <a:ext cx="6009463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A vízesésmodell lényege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51508" y="1345659"/>
            <a:ext cx="3722141" cy="3146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projekt olyan szakaszokra bontása, ahol az egyes szakaszok az előző fázistól függenek.</a:t>
            </a:r>
            <a:endParaRPr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22A58-AD2C-D50B-F02C-16D09083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55" y="1305961"/>
            <a:ext cx="3658637" cy="27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67196" y="158894"/>
            <a:ext cx="6009463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Mi az a vízesésmodell?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98837" y="1192166"/>
            <a:ext cx="6946179" cy="3146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Az egyik legelső és legszélesebb körben elterjedt projektmenedzsment módszertan.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3200" dirty="0"/>
              <a:t>Régebben a szoftverfejlesztésben gyakrabban használták.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Az építőiparban a mai napig használják.</a:t>
            </a:r>
            <a:endParaRPr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741657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67196" y="158894"/>
            <a:ext cx="6009463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Történelem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9DF77556-20AF-5831-14A5-149C10F6D7CC}"/>
              </a:ext>
            </a:extLst>
          </p:cNvPr>
          <p:cNvSpPr txBox="1">
            <a:spLocks/>
          </p:cNvSpPr>
          <p:nvPr/>
        </p:nvSpPr>
        <p:spPr>
          <a:xfrm>
            <a:off x="1098837" y="1192166"/>
            <a:ext cx="6946179" cy="23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3200" dirty="0"/>
              <a:t>A 60’-as években dolgozták ki az USA haditengerészeténél.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3200" dirty="0"/>
              <a:t>A katonai szoftverek ellenőrzött és biztonságos kifejlesztése volt a cél.</a:t>
            </a:r>
          </a:p>
        </p:txBody>
      </p:sp>
    </p:spTree>
    <p:extLst>
      <p:ext uri="{BB962C8B-B14F-4D97-AF65-F5344CB8AC3E}">
        <p14:creationId xmlns:p14="http://schemas.microsoft.com/office/powerpoint/2010/main" val="41790990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67196" y="158894"/>
            <a:ext cx="6009463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A vízesés modell fázisai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98837" y="3850866"/>
            <a:ext cx="6946179" cy="1133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Minden fázis végén felülvizsgálják az adott fázist.</a:t>
            </a:r>
            <a:endParaRPr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DA72A863-8BD2-9704-EE45-170FFC4D46D3}"/>
              </a:ext>
            </a:extLst>
          </p:cNvPr>
          <p:cNvSpPr txBox="1">
            <a:spLocks/>
          </p:cNvSpPr>
          <p:nvPr/>
        </p:nvSpPr>
        <p:spPr>
          <a:xfrm>
            <a:off x="1012640" y="1053796"/>
            <a:ext cx="7118572" cy="270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hu-HU" sz="2800" dirty="0"/>
              <a:t>Követelmények meghatározása, célok kitűzése</a:t>
            </a:r>
          </a:p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hu-HU" sz="2800" dirty="0"/>
              <a:t>A projekt megtervezése</a:t>
            </a:r>
          </a:p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hu-HU" sz="2800" dirty="0"/>
              <a:t>A projekt megvalósítása</a:t>
            </a:r>
          </a:p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hu-HU" sz="2800" dirty="0"/>
              <a:t>Ellenőrzés és tesztelés</a:t>
            </a:r>
          </a:p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hu-HU" sz="2800" dirty="0"/>
              <a:t>A projekt lezárása</a:t>
            </a:r>
          </a:p>
        </p:txBody>
      </p:sp>
    </p:spTree>
    <p:extLst>
      <p:ext uri="{BB962C8B-B14F-4D97-AF65-F5344CB8AC3E}">
        <p14:creationId xmlns:p14="http://schemas.microsoft.com/office/powerpoint/2010/main" val="12412094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012640" y="158894"/>
            <a:ext cx="7345156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1. Követelmények meghatározása és célok kitűzése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12128" y="1741650"/>
            <a:ext cx="6946179" cy="1133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Nagyvonalakban a projekt célja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Legfontosabb követelmények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Irányelvek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Határidők kitűzése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Megvalósíthatósági tanulmány és kockázatelemzés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Üzleti terv készítése</a:t>
            </a:r>
          </a:p>
        </p:txBody>
      </p:sp>
    </p:spTree>
    <p:extLst>
      <p:ext uri="{BB962C8B-B14F-4D97-AF65-F5344CB8AC3E}">
        <p14:creationId xmlns:p14="http://schemas.microsoft.com/office/powerpoint/2010/main" val="42623540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012640" y="158894"/>
            <a:ext cx="7345156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2. A projekt megtervezése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12128" y="1192166"/>
            <a:ext cx="6946179" cy="113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projekt alapos megtervezése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Fontos a projektterv dokumentum:</a:t>
            </a:r>
          </a:p>
          <a:p>
            <a:pPr lvl="8"/>
            <a:endParaRPr lang="hu-HU" sz="2800" dirty="0"/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21B5C5BC-97CF-AACE-6E64-2B70875D9D73}"/>
              </a:ext>
            </a:extLst>
          </p:cNvPr>
          <p:cNvSpPr txBox="1">
            <a:spLocks/>
          </p:cNvSpPr>
          <p:nvPr/>
        </p:nvSpPr>
        <p:spPr>
          <a:xfrm>
            <a:off x="1510832" y="2225438"/>
            <a:ext cx="6946179" cy="211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8"/>
            <a:r>
              <a:rPr lang="hu-HU" sz="2800" dirty="0"/>
              <a:t>Néhány példa: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hu-HU" sz="2800" dirty="0"/>
              <a:t>Cselekvés ütemterve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hu-HU" sz="2800" dirty="0"/>
              <a:t>Munka szerkezete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hu-HU" sz="2800" dirty="0"/>
              <a:t>Feladatok kiosztása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hu-HU" sz="2800" dirty="0"/>
              <a:t>Erőforrás tervezés</a:t>
            </a:r>
          </a:p>
        </p:txBody>
      </p:sp>
    </p:spTree>
    <p:extLst>
      <p:ext uri="{BB962C8B-B14F-4D97-AF65-F5344CB8AC3E}">
        <p14:creationId xmlns:p14="http://schemas.microsoft.com/office/powerpoint/2010/main" val="9455539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012640" y="158894"/>
            <a:ext cx="7345156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3. A projekt megvalósítása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12128" y="1095474"/>
            <a:ext cx="6946179" cy="331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projekt gyakorlati megvalósítása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Változások követése, kezelése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Fontos a csapat aktív kommunikációja</a:t>
            </a:r>
            <a:endParaRPr lang="hu-HU"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3986557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012640" y="158894"/>
            <a:ext cx="7345156" cy="103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latin typeface="Bahnschrift" panose="020B0502040204020203" pitchFamily="34" charset="0"/>
              </a:rPr>
              <a:t>4. Ellenőrzés és tesztelés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12128" y="1095474"/>
            <a:ext cx="6946179" cy="3318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Átfogó ellenőrzés és tesztelés</a:t>
            </a:r>
          </a:p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Esetleges hibák javítása</a:t>
            </a:r>
          </a:p>
          <a:p>
            <a:pPr marL="457200"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Egyeztetés a megrendelővel</a:t>
            </a:r>
          </a:p>
        </p:txBody>
      </p:sp>
    </p:spTree>
    <p:extLst>
      <p:ext uri="{BB962C8B-B14F-4D97-AF65-F5344CB8AC3E}">
        <p14:creationId xmlns:p14="http://schemas.microsoft.com/office/powerpoint/2010/main" val="23827561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361</Words>
  <Application>Microsoft Office PowerPoint</Application>
  <PresentationFormat>Diavetítés a képernyőre (16:9 oldalarány)</PresentationFormat>
  <Paragraphs>65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Barlow Semi Condensed Medium</vt:lpstr>
      <vt:lpstr>Bahnschrift</vt:lpstr>
      <vt:lpstr>Fjalla One</vt:lpstr>
      <vt:lpstr>Barlow Semi Condensed</vt:lpstr>
      <vt:lpstr>Arial</vt:lpstr>
      <vt:lpstr>Technology Consulting by Slidesgo</vt:lpstr>
      <vt:lpstr>Vízesés-modell</vt:lpstr>
      <vt:lpstr>A vízesésmodell lényege</vt:lpstr>
      <vt:lpstr>Mi az a vízesésmodell?</vt:lpstr>
      <vt:lpstr>Történelem</vt:lpstr>
      <vt:lpstr>A vízesés modell fázisai</vt:lpstr>
      <vt:lpstr>1. Követelmények meghatározása és célok kitűzése</vt:lpstr>
      <vt:lpstr>2. A projekt megtervezése</vt:lpstr>
      <vt:lpstr>3. A projekt megvalósítása</vt:lpstr>
      <vt:lpstr>4. Ellenőrzés és tesztelés</vt:lpstr>
      <vt:lpstr>5. A projekt lezárása</vt:lpstr>
      <vt:lpstr>A vízesés modell fázisai</vt:lpstr>
      <vt:lpstr>Milyen projekteknél érdemes alkalmazni?</vt:lpstr>
      <vt:lpstr>Előnyök</vt:lpstr>
      <vt:lpstr>Hátrányok</vt:lpstr>
      <vt:lpstr>Köszönöm a figyelmet!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Vízesés-modell</dc:title>
  <cp:lastModifiedBy>Ceglédi Zente Holló</cp:lastModifiedBy>
  <cp:revision>25</cp:revision>
  <dcterms:modified xsi:type="dcterms:W3CDTF">2023-11-16T06:31:55Z</dcterms:modified>
</cp:coreProperties>
</file>