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7853C-536D-4A76-A0AE-DD22124D55A5}">
  <a:tblStyle styleId="{69C7853C-536D-4A76-A0AE-DD22124D55A5}" styleName="Themed Style 1 - Accent 3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>
              <a:solidFill>
                <a:schemeClr val="accent3"/>
              </a:solidFill>
            </a:ln>
          </a:top>
          <a:bottom>
            <a:ln>
              <a:noFill/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solidFill>
                <a:schemeClr val="accent3"/>
              </a:solidFill>
            </a:ln>
          </a:insideV>
        </a:tcBdr>
        <a:fill>
          <a:solidFill>
            <a:schemeClr val="accent3">
              <a:tint val="60000"/>
            </a:schemeClr>
          </a:solidFill>
        </a:fill>
      </a:tcStyle>
    </a:wholeTbl>
    <a:band1H>
      <a:tcStyle>
        <a:tcBdr/>
        <a:fill>
          <a:solidFill>
            <a:schemeClr val="accent3">
              <a:tint val="8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8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zinkk/C_AiS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668699" y="777874"/>
            <a:ext cx="10667999" cy="2060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Курсовая работа</a:t>
            </a:r>
            <a:endParaRPr sz="2200"/>
          </a:p>
          <a:p>
            <a:pPr algn="ctr"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 дисциплине «Алгоритмы и структуры данных»</a:t>
            </a:r>
            <a:endParaRPr sz="2200"/>
          </a:p>
          <a:p>
            <a:pPr indent="0" algn="ctr"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Тема «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Компьютерная логическая игра «80 – клеточные русские шашки – Поддавки»</a:t>
            </a:r>
            <a:endParaRPr sz="22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1286411033" name="TextBox 1286411032"/>
          <p:cNvSpPr txBox="1"/>
          <p:nvPr/>
        </p:nvSpPr>
        <p:spPr bwMode="auto">
          <a:xfrm>
            <a:off x="1524539" y="3155949"/>
            <a:ext cx="5716079" cy="1951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b="1"/>
              <a:t>Руководитель разработки:</a:t>
            </a: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доцент каф. ИВК, к.т.н., доцент</a:t>
            </a:r>
            <a:endParaRPr sz="1400"/>
          </a:p>
          <a:p>
            <a:pPr>
              <a:defRPr/>
            </a:pPr>
            <a:r>
              <a:rPr sz="1400" b="0" i="1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Шишкин Вадим Викторинович</a:t>
            </a: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ru-RU" sz="1400" b="1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Выполнил: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Студент группы ИСТбд-23</a:t>
            </a:r>
            <a:endParaRPr sz="1400"/>
          </a:p>
          <a:p>
            <a:pPr>
              <a:defRPr/>
            </a:pPr>
            <a:r>
              <a:rPr lang="ru-RU" sz="1400" b="0" i="1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Леонтьев А.С.</a:t>
            </a:r>
            <a:endParaRPr sz="1400" i="1"/>
          </a:p>
          <a:p>
            <a:pPr>
              <a:defRPr/>
            </a:pPr>
            <a:endParaRPr sz="1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827896" name="TextBox 889827895"/>
          <p:cNvSpPr txBox="1"/>
          <p:nvPr/>
        </p:nvSpPr>
        <p:spPr bwMode="auto">
          <a:xfrm>
            <a:off x="4809299" y="209549"/>
            <a:ext cx="21233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Игровое окно</a:t>
            </a:r>
          </a:p>
        </p:txBody>
      </p:sp>
      <p:sp>
        <p:nvSpPr>
          <p:cNvPr id="1205926439" name="TextBox 1205926438"/>
          <p:cNvSpPr txBox="1"/>
          <p:nvPr/>
        </p:nvSpPr>
        <p:spPr bwMode="auto">
          <a:xfrm>
            <a:off x="6917099" y="1604369"/>
            <a:ext cx="49242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800" b="1"/>
          </a:p>
        </p:txBody>
      </p:sp>
      <p:sp>
        <p:nvSpPr>
          <p:cNvPr id="1420057846" name="TextBox 1420057845"/>
          <p:cNvSpPr txBox="1"/>
          <p:nvPr/>
        </p:nvSpPr>
        <p:spPr bwMode="auto">
          <a:xfrm>
            <a:off x="782999" y="1162049"/>
            <a:ext cx="914400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947895666" name="Рисунок 194789566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3226" y="1668870"/>
            <a:ext cx="3617772" cy="2951800"/>
          </a:xfrm>
          <a:prstGeom prst="rect">
            <a:avLst/>
          </a:prstGeom>
        </p:spPr>
      </p:pic>
      <p:pic>
        <p:nvPicPr>
          <p:cNvPr id="1887339179" name="Рисунок 188733917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30999" y="2735669"/>
            <a:ext cx="3657599" cy="3012313"/>
          </a:xfrm>
          <a:prstGeom prst="rect">
            <a:avLst/>
          </a:prstGeom>
        </p:spPr>
      </p:pic>
      <p:pic>
        <p:nvPicPr>
          <p:cNvPr id="1981174756" name="Рисунок 198117475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470207" y="3429000"/>
            <a:ext cx="3580006" cy="2880630"/>
          </a:xfrm>
          <a:prstGeom prst="rect">
            <a:avLst/>
          </a:prstGeom>
        </p:spPr>
      </p:pic>
      <p:sp>
        <p:nvSpPr>
          <p:cNvPr id="729129306" name="TextBox 729129305"/>
          <p:cNvSpPr txBox="1"/>
          <p:nvPr/>
        </p:nvSpPr>
        <p:spPr bwMode="auto">
          <a:xfrm>
            <a:off x="1494869" y="978989"/>
            <a:ext cx="99261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Последовательное взятие с превращением шашки в дамку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045760" name="TextBox 1060045759"/>
          <p:cNvSpPr txBox="1"/>
          <p:nvPr/>
        </p:nvSpPr>
        <p:spPr bwMode="auto">
          <a:xfrm>
            <a:off x="4809299" y="209549"/>
            <a:ext cx="21233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Игровое окно</a:t>
            </a:r>
          </a:p>
        </p:txBody>
      </p:sp>
      <p:sp>
        <p:nvSpPr>
          <p:cNvPr id="384044581" name="TextBox 384044580"/>
          <p:cNvSpPr txBox="1"/>
          <p:nvPr/>
        </p:nvSpPr>
        <p:spPr bwMode="auto">
          <a:xfrm>
            <a:off x="6917099" y="1604369"/>
            <a:ext cx="49242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800" b="1"/>
          </a:p>
        </p:txBody>
      </p:sp>
      <p:sp>
        <p:nvSpPr>
          <p:cNvPr id="1764877601" name="TextBox 1764877600"/>
          <p:cNvSpPr txBox="1"/>
          <p:nvPr/>
        </p:nvSpPr>
        <p:spPr bwMode="auto">
          <a:xfrm>
            <a:off x="4595789" y="781049"/>
            <a:ext cx="23368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Окончание игры</a:t>
            </a:r>
          </a:p>
        </p:txBody>
      </p:sp>
      <p:pic>
        <p:nvPicPr>
          <p:cNvPr id="1662034531" name="Рисунок 166203453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35100" y="1665689"/>
            <a:ext cx="5820298" cy="4774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932162" name="TextBox 1033932161"/>
          <p:cNvSpPr txBox="1"/>
          <p:nvPr/>
        </p:nvSpPr>
        <p:spPr bwMode="auto">
          <a:xfrm>
            <a:off x="4809299" y="209549"/>
            <a:ext cx="21233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Игровое окно</a:t>
            </a:r>
          </a:p>
        </p:txBody>
      </p:sp>
      <p:sp>
        <p:nvSpPr>
          <p:cNvPr id="315784306" name="TextBox 315784305"/>
          <p:cNvSpPr txBox="1"/>
          <p:nvPr/>
        </p:nvSpPr>
        <p:spPr bwMode="auto">
          <a:xfrm>
            <a:off x="6917099" y="1604369"/>
            <a:ext cx="49242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800" b="1"/>
          </a:p>
        </p:txBody>
      </p:sp>
      <p:sp>
        <p:nvSpPr>
          <p:cNvPr id="1689074457" name="TextBox 1689074456"/>
          <p:cNvSpPr txBox="1"/>
          <p:nvPr/>
        </p:nvSpPr>
        <p:spPr bwMode="auto">
          <a:xfrm>
            <a:off x="4595789" y="1162049"/>
            <a:ext cx="23372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800" b="1"/>
          </a:p>
        </p:txBody>
      </p:sp>
      <p:pic>
        <p:nvPicPr>
          <p:cNvPr id="1411170967" name="Рисунок 141117096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48399" y="1447799"/>
            <a:ext cx="5492938" cy="4438649"/>
          </a:xfrm>
          <a:prstGeom prst="rect">
            <a:avLst/>
          </a:prstGeom>
        </p:spPr>
      </p:pic>
      <p:pic>
        <p:nvPicPr>
          <p:cNvPr id="130564297" name="Рисунок 13056429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7115" y="1447799"/>
            <a:ext cx="5515088" cy="4438649"/>
          </a:xfrm>
          <a:prstGeom prst="rect">
            <a:avLst/>
          </a:prstGeom>
        </p:spPr>
      </p:pic>
      <p:sp>
        <p:nvSpPr>
          <p:cNvPr id="478201502" name="TextBox 478201501"/>
          <p:cNvSpPr txBox="1"/>
          <p:nvPr/>
        </p:nvSpPr>
        <p:spPr bwMode="auto">
          <a:xfrm>
            <a:off x="2954660" y="795929"/>
            <a:ext cx="53347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Уведомления контроля корректности хода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50864" name="TextBox 118650863"/>
          <p:cNvSpPr txBox="1"/>
          <p:nvPr/>
        </p:nvSpPr>
        <p:spPr bwMode="auto">
          <a:xfrm>
            <a:off x="4421549" y="209549"/>
            <a:ext cx="2709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Окно окончания игры</a:t>
            </a:r>
          </a:p>
        </p:txBody>
      </p:sp>
      <p:pic>
        <p:nvPicPr>
          <p:cNvPr id="728182946" name="Рисунок 72818294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697250" y="1466849"/>
            <a:ext cx="6177184" cy="5067299"/>
          </a:xfrm>
          <a:prstGeom prst="rect">
            <a:avLst/>
          </a:prstGeom>
        </p:spPr>
      </p:pic>
      <p:sp>
        <p:nvSpPr>
          <p:cNvPr id="1874776018" name="TextBox 1874776017"/>
          <p:cNvSpPr txBox="1"/>
          <p:nvPr/>
        </p:nvSpPr>
        <p:spPr bwMode="auto">
          <a:xfrm>
            <a:off x="1144948" y="1504949"/>
            <a:ext cx="444872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Функция :</a:t>
            </a:r>
          </a:p>
          <a:p>
            <a:pPr>
              <a:defRPr/>
            </a:pPr>
            <a:r>
              <a:rPr sz="1800" b="1"/>
              <a:t>Перезапуск игры</a:t>
            </a:r>
          </a:p>
        </p:txBody>
      </p:sp>
      <p:sp>
        <p:nvSpPr>
          <p:cNvPr id="867904651" name="TextBox 867904650"/>
          <p:cNvSpPr txBox="1"/>
          <p:nvPr/>
        </p:nvSpPr>
        <p:spPr bwMode="auto">
          <a:xfrm>
            <a:off x="1144948" y="2514600"/>
            <a:ext cx="342542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Средства контроля ввода: Не применяются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8841297" name="TextBox 1408841296"/>
          <p:cNvSpPr txBox="1"/>
          <p:nvPr/>
        </p:nvSpPr>
        <p:spPr bwMode="auto">
          <a:xfrm>
            <a:off x="4993049" y="209549"/>
            <a:ext cx="22504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Вывод</a:t>
            </a:r>
          </a:p>
        </p:txBody>
      </p:sp>
      <p:sp>
        <p:nvSpPr>
          <p:cNvPr id="752608934" name="TextBox 752608933"/>
          <p:cNvSpPr txBox="1"/>
          <p:nvPr/>
        </p:nvSpPr>
        <p:spPr bwMode="auto">
          <a:xfrm>
            <a:off x="6783750" y="1276349"/>
            <a:ext cx="34254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800" b="1"/>
          </a:p>
        </p:txBody>
      </p:sp>
      <p:sp>
        <p:nvSpPr>
          <p:cNvPr id="1057411890" name="TextBox 1057411889"/>
          <p:cNvSpPr txBox="1"/>
          <p:nvPr/>
        </p:nvSpPr>
        <p:spPr bwMode="auto">
          <a:xfrm>
            <a:off x="325800" y="971549"/>
            <a:ext cx="10314719" cy="557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 b="1"/>
              <a:t>Язык:</a:t>
            </a:r>
            <a:r>
              <a:rPr sz="2200"/>
              <a:t> Python 3.9. с интегрированной средой разработки Pycharm Community edition 2022.3.</a:t>
            </a: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lang="ru-RU" sz="2200" b="1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Библиотеки: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os, tkinter 3.6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lang="ru-RU" sz="2200" b="1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Функциональных строк кода: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577</a:t>
            </a:r>
            <a:endParaRPr lang="ru-RU" sz="2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 sz="2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200" b="1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Документация: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Техническое задание, Пояснительная записка, Руководство программиста</a:t>
            </a:r>
            <a:endParaRPr sz="2200" b="0"/>
          </a:p>
          <a:p>
            <a:pPr>
              <a:defRPr/>
            </a:pPr>
            <a:endParaRPr sz="2200" b="1"/>
          </a:p>
          <a:p>
            <a:pPr>
              <a:defRPr/>
            </a:pPr>
            <a:r>
              <a:rPr lang="ru-RU" sz="2200" b="1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Ссылка на проект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: </a:t>
            </a:r>
            <a:r>
              <a:rPr sz="1800" u="sng">
                <a:hlinkClick r:id="rId2" tooltip="https://github.com/szinkk/C_AiSD"/>
              </a:rPr>
              <a:t>https://github.com/szinkk/C_AiSD</a:t>
            </a:r>
            <a:endParaRPr lang="ru-RU"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1800" b="1"/>
          </a:p>
          <a:p>
            <a:pPr algn="ctr">
              <a:defRPr/>
            </a:pPr>
            <a:endParaRPr sz="1800" b="1"/>
          </a:p>
          <a:p>
            <a:pPr algn="ctr"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Спасибо за внимание!</a:t>
            </a:r>
            <a:endParaRPr sz="24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200"/>
          </a:p>
        </p:txBody>
      </p:sp>
      <p:sp>
        <p:nvSpPr>
          <p:cNvPr id="1324226688" name="TextBox 1324226687"/>
          <p:cNvSpPr txBox="1"/>
          <p:nvPr/>
        </p:nvSpPr>
        <p:spPr bwMode="auto">
          <a:xfrm>
            <a:off x="401999" y="3009899"/>
            <a:ext cx="876659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8429600" name="TextBox 218429599"/>
          <p:cNvSpPr txBox="1"/>
          <p:nvPr/>
        </p:nvSpPr>
        <p:spPr bwMode="auto">
          <a:xfrm>
            <a:off x="2935419" y="727572"/>
            <a:ext cx="605553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 algn="ctr">
              <a:defRPr/>
            </a:pPr>
            <a:r>
              <a:rPr sz="2200" b="1"/>
              <a:t>Требования</a:t>
            </a:r>
          </a:p>
          <a:p>
            <a:pPr>
              <a:defRPr/>
            </a:pPr>
            <a:endParaRPr/>
          </a:p>
        </p:txBody>
      </p:sp>
      <p:sp>
        <p:nvSpPr>
          <p:cNvPr id="710403819" name="TextBox 710403818"/>
          <p:cNvSpPr txBox="1"/>
          <p:nvPr/>
        </p:nvSpPr>
        <p:spPr bwMode="auto">
          <a:xfrm>
            <a:off x="1572812" y="1682294"/>
            <a:ext cx="8828994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400"/>
              <a:t>Необходимо было разработать приложение для игры в шашки на 80 клеточном поле с инвертированными условиями победы (Поддавки).</a:t>
            </a:r>
          </a:p>
          <a:p>
            <a:pPr algn="ctr">
              <a:defRPr/>
            </a:pPr>
            <a:endParaRPr sz="2400"/>
          </a:p>
          <a:p>
            <a:pPr algn="ctr">
              <a:defRPr/>
            </a:pPr>
            <a:r>
              <a:rPr sz="2400"/>
              <a:t>Язык Python 3.9, среда разработки Pycharm Community edition 2022.3</a:t>
            </a:r>
          </a:p>
          <a:p>
            <a:pPr algn="ctr">
              <a:defRPr/>
            </a:pPr>
            <a:endParaRPr sz="2400"/>
          </a:p>
          <a:p>
            <a:pPr algn="ctr">
              <a:defRPr/>
            </a:pPr>
            <a:r>
              <a:rPr sz="2400"/>
              <a:t>Для создания графического интерфейса должна использоваться </a:t>
            </a:r>
          </a:p>
          <a:p>
            <a:pPr algn="ctr">
              <a:defRPr/>
            </a:pPr>
            <a:r>
              <a:rPr sz="2400"/>
              <a:t>библиотека tkinter 3.6.</a:t>
            </a:r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779553" name="TextBox 366779552"/>
          <p:cNvSpPr txBox="1"/>
          <p:nvPr/>
        </p:nvSpPr>
        <p:spPr bwMode="auto">
          <a:xfrm>
            <a:off x="5198342" y="1031874"/>
            <a:ext cx="1795314" cy="548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 algn="l">
              <a:defRPr/>
            </a:pPr>
            <a:r>
              <a:rPr sz="1400" b="1"/>
              <a:t>Ход </a:t>
            </a:r>
            <a:r>
              <a:rPr sz="1600" b="1"/>
              <a:t>разработки</a:t>
            </a:r>
          </a:p>
          <a:p>
            <a:pPr algn="l">
              <a:defRPr/>
            </a:pPr>
            <a:endParaRPr sz="1400" b="1"/>
          </a:p>
        </p:txBody>
      </p:sp>
      <p:sp>
        <p:nvSpPr>
          <p:cNvPr id="829550344" name="TextBox 829550343"/>
          <p:cNvSpPr txBox="1"/>
          <p:nvPr/>
        </p:nvSpPr>
        <p:spPr bwMode="auto">
          <a:xfrm>
            <a:off x="4390915" y="1413054"/>
            <a:ext cx="380981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b="1"/>
              <a:t>Каскадная модель разработки</a:t>
            </a:r>
            <a:endParaRPr sz="1600"/>
          </a:p>
        </p:txBody>
      </p:sp>
      <p:sp>
        <p:nvSpPr>
          <p:cNvPr id="513090650" name="TextBox 513090649"/>
          <p:cNvSpPr txBox="1"/>
          <p:nvPr/>
        </p:nvSpPr>
        <p:spPr bwMode="auto">
          <a:xfrm>
            <a:off x="858874" y="2616559"/>
            <a:ext cx="1572344" cy="6404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/>
              <a:t>Разработка требований</a:t>
            </a:r>
          </a:p>
        </p:txBody>
      </p:sp>
      <p:sp>
        <p:nvSpPr>
          <p:cNvPr id="2017415694" name="TextBox 2017415693"/>
          <p:cNvSpPr txBox="1"/>
          <p:nvPr/>
        </p:nvSpPr>
        <p:spPr bwMode="auto">
          <a:xfrm>
            <a:off x="2431219" y="3256999"/>
            <a:ext cx="1959696" cy="6404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/>
              <a:t>Проектирование</a:t>
            </a:r>
          </a:p>
          <a:p>
            <a:pPr>
              <a:defRPr/>
            </a:pPr>
            <a:endParaRPr sz="1800"/>
          </a:p>
        </p:txBody>
      </p:sp>
      <p:sp>
        <p:nvSpPr>
          <p:cNvPr id="482530378" name="TextBox 482530377"/>
          <p:cNvSpPr txBox="1"/>
          <p:nvPr/>
        </p:nvSpPr>
        <p:spPr bwMode="auto">
          <a:xfrm>
            <a:off x="5795999" y="1891028"/>
            <a:ext cx="45720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44169494" name="TextBox 444169493"/>
          <p:cNvSpPr txBox="1"/>
          <p:nvPr/>
        </p:nvSpPr>
        <p:spPr bwMode="auto">
          <a:xfrm>
            <a:off x="4390915" y="3897439"/>
            <a:ext cx="2155594" cy="6404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/>
              <a:t>Кодирование</a:t>
            </a:r>
          </a:p>
          <a:p>
            <a:pPr>
              <a:defRPr/>
            </a:pPr>
            <a:endParaRPr sz="1800"/>
          </a:p>
        </p:txBody>
      </p:sp>
      <p:sp>
        <p:nvSpPr>
          <p:cNvPr id="1278686327" name="TextBox 1278686326"/>
          <p:cNvSpPr txBox="1"/>
          <p:nvPr/>
        </p:nvSpPr>
        <p:spPr bwMode="auto">
          <a:xfrm>
            <a:off x="6546510" y="4537879"/>
            <a:ext cx="2160273" cy="6404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/>
              <a:t>Тестирование</a:t>
            </a:r>
          </a:p>
          <a:p>
            <a:pPr>
              <a:defRPr/>
            </a:pPr>
            <a:endParaRPr sz="1800"/>
          </a:p>
        </p:txBody>
      </p:sp>
      <p:sp>
        <p:nvSpPr>
          <p:cNvPr id="1222027677" name="TextBox 1222027676"/>
          <p:cNvSpPr txBox="1"/>
          <p:nvPr/>
        </p:nvSpPr>
        <p:spPr bwMode="auto">
          <a:xfrm>
            <a:off x="8706784" y="5201370"/>
            <a:ext cx="2164593" cy="6404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/>
              <a:t>Выпуск рабочей версии</a:t>
            </a:r>
          </a:p>
        </p:txBody>
      </p:sp>
      <p:cxnSp>
        <p:nvCxnSpPr>
          <p:cNvPr id="2" name="Прямая соединительная линия 1"/>
          <p:cNvCxnSpPr>
            <a:cxnSpLocks/>
          </p:cNvCxnSpPr>
          <p:nvPr/>
        </p:nvCxnSpPr>
        <p:spPr bwMode="auto">
          <a:xfrm>
            <a:off x="2414624" y="2603499"/>
            <a:ext cx="8461374" cy="2555874"/>
          </a:xfrm>
          <a:prstGeom prst="line">
            <a:avLst/>
          </a:prstGeom>
          <a:ln w="76199" cap="flat" cmpd="sng" algn="ctr">
            <a:solidFill>
              <a:srgbClr val="C0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6609340" name="TextBox 2126609339"/>
          <p:cNvSpPr txBox="1"/>
          <p:nvPr/>
        </p:nvSpPr>
        <p:spPr bwMode="auto">
          <a:xfrm>
            <a:off x="2906749" y="1063624"/>
            <a:ext cx="64185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1600" b="1"/>
              <a:t>Обзор приложения</a:t>
            </a:r>
          </a:p>
        </p:txBody>
      </p:sp>
      <p:pic>
        <p:nvPicPr>
          <p:cNvPr id="1578379421" name="Рисунок 157837942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87727" y="2318004"/>
            <a:ext cx="7656549" cy="4154232"/>
          </a:xfrm>
          <a:prstGeom prst="rect">
            <a:avLst/>
          </a:prstGeom>
        </p:spPr>
      </p:pic>
      <p:sp>
        <p:nvSpPr>
          <p:cNvPr id="288189346" name="TextBox 288189345"/>
          <p:cNvSpPr txBox="1"/>
          <p:nvPr/>
        </p:nvSpPr>
        <p:spPr bwMode="auto">
          <a:xfrm>
            <a:off x="5259749" y="1485900"/>
            <a:ext cx="3510959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b="1"/>
              <a:t>Стартовое окно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257655" name="TextBox 1855257654"/>
          <p:cNvSpPr txBox="1"/>
          <p:nvPr/>
        </p:nvSpPr>
        <p:spPr bwMode="auto">
          <a:xfrm>
            <a:off x="4809298" y="209548"/>
            <a:ext cx="21204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Стартовое окно</a:t>
            </a:r>
          </a:p>
        </p:txBody>
      </p:sp>
      <p:graphicFrame>
        <p:nvGraphicFramePr>
          <p:cNvPr id="1454334624" name="Таблица 1454334623"/>
          <p:cNvGraphicFramePr>
            <a:graphicFrameLocks/>
          </p:cNvGraphicFramePr>
          <p:nvPr/>
        </p:nvGraphicFramePr>
        <p:xfrm>
          <a:off x="823748" y="823324"/>
          <a:ext cx="10652652" cy="507584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32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1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tx1">
                              <a:lumMod val="90000"/>
                              <a:lumOff val="5000"/>
                            </a:schemeClr>
                          </a:solidFill>
                        </a:rPr>
                        <a:t>Функции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tx1">
                              <a:lumMod val="90000"/>
                              <a:lumOff val="5000"/>
                            </a:schemeClr>
                          </a:solidFill>
                        </a:rPr>
                        <a:t>Контроль ввода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418">
                <a:tc>
                  <a:txBody>
                    <a:bodyPr/>
                    <a:lstStyle/>
                    <a:p>
                      <a:pPr marL="283879" indent="-283879">
                        <a:buAutoNum type="arabicPeriod"/>
                        <a:defRPr/>
                      </a:pPr>
                      <a:r>
                        <a:rPr sz="2200" b="1"/>
                        <a:t>Запись данных о пользователе в файл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3879" indent="-283879">
                        <a:buAutoNum type="arabicPeriod"/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DejaVu Sans"/>
                          <a:cs typeface="DejaVu Sans"/>
                        </a:rPr>
                        <a:t>Пустой ввод</a:t>
                      </a:r>
                      <a:endParaRPr sz="2200" b="1" i="0"/>
                    </a:p>
                    <a:p>
                      <a:pPr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DejaVu Sans"/>
                          <a:cs typeface="DejaVu Sans"/>
                        </a:rPr>
                        <a:t>1.1. Не введён пароль</a:t>
                      </a:r>
                      <a:endParaRPr sz="2200" b="1" i="0"/>
                    </a:p>
                    <a:p>
                      <a:pPr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DejaVu Sans"/>
                          <a:cs typeface="DejaVu Sans"/>
                        </a:rPr>
                        <a:t>1.2. Не введён логин</a:t>
                      </a:r>
                      <a:endParaRPr sz="2200" b="1" i="0"/>
                    </a:p>
                    <a:p>
                      <a:pPr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DejaVu Sans"/>
                          <a:cs typeface="DejaVu Sans"/>
                        </a:rPr>
                        <a:t>1.3. Оба поля пусты</a:t>
                      </a:r>
                      <a:endParaRPr sz="2200" b="1" i="0"/>
                    </a:p>
                    <a:p>
                      <a:pPr>
                        <a:defRPr/>
                      </a:pPr>
                      <a:endParaRPr sz="2200" b="1"/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95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1"/>
                        <a:t>2. Поиск данных пользователя в        </a:t>
                      </a:r>
                    </a:p>
                    <a:p>
                      <a:pPr>
                        <a:defRPr/>
                      </a:pPr>
                      <a:r>
                        <a:rPr sz="2200" b="1"/>
                        <a:t>    файле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1"/>
                        <a:t>2. Указанные пользователем данные не найдены в файле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2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1"/>
                        <a:t>3. Кодирование данных </a:t>
                      </a:r>
                    </a:p>
                    <a:p>
                      <a:pPr>
                        <a:defRPr/>
                      </a:pPr>
                      <a:r>
                        <a:rPr sz="2200" b="1"/>
                        <a:t>    пользователя 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2200" b="1"/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2441870" name="Рисунок 1602441869"/>
          <p:cNvPicPr>
            <a:picLocks noChangeAspect="1"/>
          </p:cNvPicPr>
          <p:nvPr/>
        </p:nvPicPr>
        <p:blipFill>
          <a:blip r:embed="rId2"/>
          <a:srcRect t="2423"/>
          <a:stretch/>
        </p:blipFill>
        <p:spPr bwMode="auto">
          <a:xfrm>
            <a:off x="323849" y="2305049"/>
            <a:ext cx="5330344" cy="2876549"/>
          </a:xfrm>
          <a:prstGeom prst="rect">
            <a:avLst/>
          </a:prstGeom>
        </p:spPr>
      </p:pic>
      <p:pic>
        <p:nvPicPr>
          <p:cNvPr id="751074581" name="Рисунок 751074580"/>
          <p:cNvPicPr>
            <a:picLocks noChangeAspect="1"/>
          </p:cNvPicPr>
          <p:nvPr/>
        </p:nvPicPr>
        <p:blipFill>
          <a:blip r:embed="rId3"/>
          <a:srcRect l="2035" t="3870" r="1602"/>
          <a:stretch/>
        </p:blipFill>
        <p:spPr bwMode="auto">
          <a:xfrm>
            <a:off x="5869349" y="2343150"/>
            <a:ext cx="5276849" cy="2838449"/>
          </a:xfrm>
          <a:prstGeom prst="rect">
            <a:avLst/>
          </a:prstGeom>
        </p:spPr>
      </p:pic>
      <p:sp>
        <p:nvSpPr>
          <p:cNvPr id="1712812393" name="TextBox 1712812392"/>
          <p:cNvSpPr txBox="1"/>
          <p:nvPr/>
        </p:nvSpPr>
        <p:spPr bwMode="auto">
          <a:xfrm>
            <a:off x="4809299" y="209549"/>
            <a:ext cx="21200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Стартовое окно</a:t>
            </a:r>
          </a:p>
        </p:txBody>
      </p:sp>
      <p:sp>
        <p:nvSpPr>
          <p:cNvPr id="1674895981" name="TextBox 1674895980"/>
          <p:cNvSpPr txBox="1"/>
          <p:nvPr/>
        </p:nvSpPr>
        <p:spPr bwMode="auto">
          <a:xfrm>
            <a:off x="1316399" y="1604369"/>
            <a:ext cx="38179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Успешная авторизация</a:t>
            </a:r>
          </a:p>
        </p:txBody>
      </p:sp>
      <p:sp>
        <p:nvSpPr>
          <p:cNvPr id="2133684213" name="TextBox 2133684212"/>
          <p:cNvSpPr txBox="1"/>
          <p:nvPr/>
        </p:nvSpPr>
        <p:spPr bwMode="auto">
          <a:xfrm>
            <a:off x="6917099" y="1604369"/>
            <a:ext cx="49235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Успешная регистрация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2890019" name="TextBox 1462890018"/>
          <p:cNvSpPr txBox="1"/>
          <p:nvPr/>
        </p:nvSpPr>
        <p:spPr bwMode="auto">
          <a:xfrm>
            <a:off x="4809299" y="209549"/>
            <a:ext cx="21200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Стартовое окно</a:t>
            </a:r>
          </a:p>
        </p:txBody>
      </p:sp>
      <p:sp>
        <p:nvSpPr>
          <p:cNvPr id="1286057460" name="TextBox 1286057459"/>
          <p:cNvSpPr txBox="1"/>
          <p:nvPr/>
        </p:nvSpPr>
        <p:spPr bwMode="auto">
          <a:xfrm>
            <a:off x="6917099" y="1604369"/>
            <a:ext cx="49242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800" b="1"/>
          </a:p>
        </p:txBody>
      </p:sp>
      <p:sp>
        <p:nvSpPr>
          <p:cNvPr id="1101527803" name="TextBox 1101527802"/>
          <p:cNvSpPr txBox="1"/>
          <p:nvPr/>
        </p:nvSpPr>
        <p:spPr bwMode="auto">
          <a:xfrm>
            <a:off x="3361169" y="1062630"/>
            <a:ext cx="60180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Уведомления контроля корректности ввода</a:t>
            </a:r>
            <a:endParaRPr/>
          </a:p>
        </p:txBody>
      </p:sp>
      <p:pic>
        <p:nvPicPr>
          <p:cNvPr id="526515463" name="Рисунок 52651546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750" y="1552574"/>
            <a:ext cx="4523549" cy="2454951"/>
          </a:xfrm>
          <a:prstGeom prst="rect">
            <a:avLst/>
          </a:prstGeom>
        </p:spPr>
      </p:pic>
      <p:pic>
        <p:nvPicPr>
          <p:cNvPr id="191627179" name="Рисунок 19162717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70200" y="1552574"/>
            <a:ext cx="4528349" cy="2474749"/>
          </a:xfrm>
          <a:prstGeom prst="rect">
            <a:avLst/>
          </a:prstGeom>
        </p:spPr>
      </p:pic>
      <p:pic>
        <p:nvPicPr>
          <p:cNvPr id="2011170247" name="Рисунок 201117024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85749" y="4159926"/>
            <a:ext cx="4573949" cy="2479412"/>
          </a:xfrm>
          <a:prstGeom prst="rect">
            <a:avLst/>
          </a:prstGeom>
        </p:spPr>
      </p:pic>
      <p:pic>
        <p:nvPicPr>
          <p:cNvPr id="1335215019" name="Рисунок 133521501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327364" y="4123706"/>
            <a:ext cx="4666435" cy="2515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3767606" name="TextBox 993767605"/>
          <p:cNvSpPr txBox="1"/>
          <p:nvPr/>
        </p:nvSpPr>
        <p:spPr bwMode="auto">
          <a:xfrm>
            <a:off x="4809299" y="209549"/>
            <a:ext cx="21233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Игровое окно</a:t>
            </a:r>
          </a:p>
        </p:txBody>
      </p:sp>
      <p:sp>
        <p:nvSpPr>
          <p:cNvPr id="465991649" name="TextBox 465991648"/>
          <p:cNvSpPr txBox="1"/>
          <p:nvPr/>
        </p:nvSpPr>
        <p:spPr bwMode="auto">
          <a:xfrm>
            <a:off x="6917099" y="1604369"/>
            <a:ext cx="49242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800" b="1"/>
          </a:p>
        </p:txBody>
      </p:sp>
      <p:pic>
        <p:nvPicPr>
          <p:cNvPr id="253206936" name="Рисунок 25320693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51865" y="1238249"/>
            <a:ext cx="6266707" cy="5225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196078" name="TextBox 223196077"/>
          <p:cNvSpPr txBox="1"/>
          <p:nvPr/>
        </p:nvSpPr>
        <p:spPr bwMode="auto">
          <a:xfrm>
            <a:off x="4809298" y="209548"/>
            <a:ext cx="21236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/>
              <a:t>Игровое окно</a:t>
            </a:r>
          </a:p>
        </p:txBody>
      </p:sp>
      <p:graphicFrame>
        <p:nvGraphicFramePr>
          <p:cNvPr id="1040650939" name="Таблица 1040650938"/>
          <p:cNvGraphicFramePr>
            <a:graphicFrameLocks/>
          </p:cNvGraphicFramePr>
          <p:nvPr/>
        </p:nvGraphicFramePr>
        <p:xfrm>
          <a:off x="823748" y="689974"/>
          <a:ext cx="10652651" cy="533857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4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1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>
                              <a:lumMod val="90000"/>
                              <a:lumOff val="5000"/>
                            </a:schemeClr>
                          </a:solidFill>
                        </a:rPr>
                        <a:t>Функции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>
                              <a:lumMod val="90000"/>
                              <a:lumOff val="5000"/>
                            </a:schemeClr>
                          </a:solidFill>
                        </a:rPr>
                        <a:t>Контроль ввода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418">
                <a:tc>
                  <a:txBody>
                    <a:bodyPr/>
                    <a:lstStyle/>
                    <a:p>
                      <a:pPr marL="327937" indent="-327937">
                        <a:buAutoNum type="arabicPeriod"/>
                        <a:defRPr/>
                      </a:pP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Передвижение шашек по полю в пустые клетки</a:t>
                      </a:r>
                      <a:endParaRPr sz="2200" b="1"/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.Неверный ход</a:t>
                      </a:r>
                      <a:endParaRPr sz="2200" b="1"/>
                    </a:p>
                    <a:p>
                      <a:pPr>
                        <a:defRPr/>
                      </a:pP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1.2. Недопустимый ход</a:t>
                      </a:r>
                      <a:endParaRPr sz="2200" b="1"/>
                    </a:p>
                    <a:p>
                      <a:pPr>
                        <a:defRPr/>
                      </a:pP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1.3. Обязательное взятие</a:t>
                      </a:r>
                      <a:endParaRPr sz="2200" b="1"/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 Взятие шашек соперника</a:t>
                      </a:r>
                      <a:endParaRPr sz="2200" b="1"/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 Неверный ход</a:t>
                      </a:r>
                      <a:endParaRPr sz="2200" b="1"/>
                    </a:p>
                    <a:p>
                      <a:pPr>
                        <a:defRPr/>
                      </a:pP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2.1. Недопустимый ход</a:t>
                      </a:r>
                      <a:endParaRPr sz="2200" b="1"/>
                    </a:p>
                    <a:p>
                      <a:pPr>
                        <a:defRPr/>
                      </a:pP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2.2. Неверное продолжение последовательного взятия</a:t>
                      </a:r>
                      <a:endParaRPr sz="2200" b="1"/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 Превращение шашки в дамку</a:t>
                      </a:r>
                      <a:endParaRPr sz="2200" b="1"/>
                    </a:p>
                    <a:p>
                      <a:pPr>
                        <a:defRPr/>
                      </a:pPr>
                      <a:r>
                        <a:rPr sz="2200" b="1"/>
                        <a:t> 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2200" b="1"/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2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 Проверка конца игры</a:t>
                      </a:r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2200" b="1"/>
                    </a:p>
                  </a:txBody>
                  <a:tcPr>
                    <a:lnL w="28575" algn="ctr">
                      <a:solidFill>
                        <a:srgbClr val="C00000"/>
                      </a:solidFill>
                    </a:lnL>
                    <a:lnR w="28575" algn="ctr">
                      <a:solidFill>
                        <a:srgbClr val="C00000"/>
                      </a:solidFill>
                    </a:lnR>
                    <a:lnT w="28575" algn="ctr">
                      <a:solidFill>
                        <a:srgbClr val="C00000"/>
                      </a:solidFill>
                    </a:lnT>
                    <a:lnB w="28575" algn="ctr">
                      <a:solidFill>
                        <a:srgbClr val="C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301</Words>
  <Application>Microsoft Office PowerPoint</Application>
  <DocSecurity>0</DocSecurity>
  <PresentationFormat>Широкоэкранный</PresentationFormat>
  <Paragraphs>84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DejaVu Sans</vt:lpstr>
      <vt:lpstr>Liberation Sans</vt:lpstr>
      <vt:lpstr>Symbol</vt:lpstr>
      <vt:lpstr>Times New Roman</vt:lpstr>
      <vt:lpstr>Wingdings</vt:lpstr>
      <vt:lpstr>Office Theme</vt:lpstr>
      <vt:lpstr>Курсовая работа По дисциплине «Алгоритмы и структуры данных» Тема «Компьютерная логическая игра «80 – клеточные русские шашки – Поддавки»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Полина</cp:lastModifiedBy>
  <cp:revision>5</cp:revision>
  <dcterms:created xsi:type="dcterms:W3CDTF">2023-08-25T13:22:51Z</dcterms:created>
  <dcterms:modified xsi:type="dcterms:W3CDTF">2023-12-27T08:56:08Z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