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66" r:id="rId3"/>
    <p:sldId id="263" r:id="rId4"/>
    <p:sldId id="265" r:id="rId5"/>
    <p:sldId id="260" r:id="rId6"/>
    <p:sldId id="275" r:id="rId7"/>
    <p:sldId id="268" r:id="rId8"/>
    <p:sldId id="276" r:id="rId9"/>
    <p:sldId id="264" r:id="rId10"/>
    <p:sldId id="271" r:id="rId11"/>
    <p:sldId id="272" r:id="rId12"/>
    <p:sldId id="277" r:id="rId13"/>
    <p:sldId id="278" r:id="rId14"/>
    <p:sldId id="273" r:id="rId15"/>
    <p:sldId id="279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3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341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06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062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20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318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704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4F40B7-36AB-4376-BE14-EF7004D79BB9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18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F87CAB8-DCAE-46A5-AADA-B3FAD11A54E0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0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6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5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9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6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2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0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4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0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FA2B21-3FCD-4721-B95C-427943F61125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0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as.org/content/118/17/e2022376118" TargetMode="External"/><Relationship Id="rId2" Type="http://schemas.openxmlformats.org/officeDocument/2006/relationships/hyperlink" Target="https://www.ed.gov/k-12reform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eatschool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5AB38-603E-4E3F-994A-E4D1973BC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100">
                <a:solidFill>
                  <a:srgbClr val="FFFFFF"/>
                </a:solidFill>
              </a:rPr>
              <a:t>Monitoring Population to find Schools with low Student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CBEC2-AE2D-4404-AACF-1739E9E50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</a:rPr>
              <a:t>Stetson Zirkelbach</a:t>
            </a:r>
          </a:p>
        </p:txBody>
      </p:sp>
    </p:spTree>
    <p:extLst>
      <p:ext uri="{BB962C8B-B14F-4D97-AF65-F5344CB8AC3E}">
        <p14:creationId xmlns:p14="http://schemas.microsoft.com/office/powerpoint/2010/main" val="25660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B0BD-E973-4F05-B6AB-1DBA3D58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 and least overall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66F3-09CA-41D6-92CD-34C1E1EA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Largest growing neighborhoods by school enrollment:</a:t>
            </a:r>
          </a:p>
          <a:p>
            <a:pPr lvl="1"/>
            <a:r>
              <a:rPr lang="en-US" dirty="0"/>
              <a:t>Central Park, Gateway (Green Valley Ranch), Hampden, Washington </a:t>
            </a:r>
            <a:r>
              <a:rPr lang="en-US" dirty="0" err="1"/>
              <a:t>Vigrina</a:t>
            </a:r>
            <a:r>
              <a:rPr lang="en-US" dirty="0"/>
              <a:t> Vale and Westwood</a:t>
            </a:r>
          </a:p>
          <a:p>
            <a:pPr lvl="1"/>
            <a:endParaRPr lang="en-US" dirty="0"/>
          </a:p>
          <a:p>
            <a:r>
              <a:rPr lang="en-US" dirty="0"/>
              <a:t>Neighborhoods with the largest enrollment drops</a:t>
            </a:r>
          </a:p>
          <a:p>
            <a:pPr lvl="1"/>
            <a:r>
              <a:rPr lang="en-US" dirty="0"/>
              <a:t>Sunnyside, Bear valley, West Colfax</a:t>
            </a:r>
          </a:p>
          <a:p>
            <a:pPr lvl="1"/>
            <a:endParaRPr lang="en-US" dirty="0"/>
          </a:p>
          <a:p>
            <a:r>
              <a:rPr lang="en-US" dirty="0"/>
              <a:t>Most stable neighborhoods</a:t>
            </a:r>
          </a:p>
          <a:p>
            <a:pPr lvl="1"/>
            <a:r>
              <a:rPr lang="en-US" dirty="0"/>
              <a:t>University Hills, Rosedale, Fort Logan, </a:t>
            </a:r>
            <a:r>
              <a:rPr lang="en-US" dirty="0" err="1"/>
              <a:t>Claton</a:t>
            </a:r>
            <a:r>
              <a:rPr lang="en-US" dirty="0"/>
              <a:t> and Auraria</a:t>
            </a:r>
          </a:p>
          <a:p>
            <a:pPr lvl="1"/>
            <a:endParaRPr lang="en-US" dirty="0"/>
          </a:p>
          <a:p>
            <a:r>
              <a:rPr lang="en-US" dirty="0"/>
              <a:t>Overall, Denver gained over 15451 students</a:t>
            </a:r>
          </a:p>
          <a:p>
            <a:r>
              <a:rPr lang="en-US" dirty="0"/>
              <a:t>Outliers that should probably be thrown out:</a:t>
            </a:r>
          </a:p>
          <a:p>
            <a:pPr lvl="1"/>
            <a:r>
              <a:rPr lang="en-US" dirty="0"/>
              <a:t>Central Park/Stapleton, Auraria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3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12D4-1F72-4660-831E-76DE84FC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B224-7FF5-4F8B-8B98-EFA5FEE35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67117"/>
          </a:xfrm>
        </p:spPr>
        <p:txBody>
          <a:bodyPr>
            <a:normAutofit/>
          </a:bodyPr>
          <a:lstStyle/>
          <a:p>
            <a:r>
              <a:rPr lang="en-US" dirty="0"/>
              <a:t>Lost enrolment then recovered</a:t>
            </a:r>
          </a:p>
          <a:p>
            <a:r>
              <a:rPr lang="en-US" dirty="0"/>
              <a:t>Gained enrollment and did not retain them</a:t>
            </a:r>
          </a:p>
          <a:p>
            <a:r>
              <a:rPr lang="en-US" dirty="0"/>
              <a:t>Steady small losses</a:t>
            </a:r>
          </a:p>
          <a:p>
            <a:r>
              <a:rPr lang="en-US" dirty="0"/>
              <a:t>Steady small gains</a:t>
            </a:r>
          </a:p>
          <a:p>
            <a:r>
              <a:rPr lang="en-US" dirty="0"/>
              <a:t>Growth trending down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3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DF13-1DBD-4D45-846B-DD6E72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treads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F96DFC3-4539-470A-9FA8-992B76BA63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001560"/>
              </p:ext>
            </p:extLst>
          </p:nvPr>
        </p:nvGraphicFramePr>
        <p:xfrm>
          <a:off x="3025253" y="2409915"/>
          <a:ext cx="48768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38539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594807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42691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30291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675570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704359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958480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5596885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net changes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549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15451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56703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3387A4-2320-45F3-9411-53530BB51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95971"/>
              </p:ext>
            </p:extLst>
          </p:nvPr>
        </p:nvGraphicFramePr>
        <p:xfrm>
          <a:off x="3097260" y="3161347"/>
          <a:ext cx="48768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157">
                  <a:extLst>
                    <a:ext uri="{9D8B030D-6E8A-4147-A177-3AD203B41FA5}">
                      <a16:colId xmlns:a16="http://schemas.microsoft.com/office/drawing/2014/main" val="3990170094"/>
                    </a:ext>
                  </a:extLst>
                </a:gridCol>
                <a:gridCol w="489043">
                  <a:extLst>
                    <a:ext uri="{9D8B030D-6E8A-4147-A177-3AD203B41FA5}">
                      <a16:colId xmlns:a16="http://schemas.microsoft.com/office/drawing/2014/main" val="21910661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408557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062181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17063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810496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033219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983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2010 - 2015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4360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-986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21603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2EDED44-AD4E-41C4-A1C5-1478ADB76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78001"/>
              </p:ext>
            </p:extLst>
          </p:nvPr>
        </p:nvGraphicFramePr>
        <p:xfrm>
          <a:off x="3025253" y="4642062"/>
          <a:ext cx="48768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4536">
                  <a:extLst>
                    <a:ext uri="{9D8B030D-6E8A-4147-A177-3AD203B41FA5}">
                      <a16:colId xmlns:a16="http://schemas.microsoft.com/office/drawing/2014/main" val="3049617178"/>
                    </a:ext>
                  </a:extLst>
                </a:gridCol>
                <a:gridCol w="514664">
                  <a:extLst>
                    <a:ext uri="{9D8B030D-6E8A-4147-A177-3AD203B41FA5}">
                      <a16:colId xmlns:a16="http://schemas.microsoft.com/office/drawing/2014/main" val="16036146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31239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121877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00955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748103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454073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57922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2015-2019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9776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-3363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0500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11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6EDD-4C5B-4CB6-8FFA-E35F90FF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394" y="634034"/>
            <a:ext cx="8761413" cy="1155578"/>
          </a:xfrm>
        </p:spPr>
        <p:txBody>
          <a:bodyPr/>
          <a:lstStyle/>
          <a:p>
            <a:r>
              <a:rPr lang="en-US" dirty="0"/>
              <a:t>Data snapshot and its effect on our Cycles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05D867-4002-44F8-BE69-C335A10535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54610" y="2603504"/>
          <a:ext cx="4027092" cy="3416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4107">
                  <a:extLst>
                    <a:ext uri="{9D8B030D-6E8A-4147-A177-3AD203B41FA5}">
                      <a16:colId xmlns:a16="http://schemas.microsoft.com/office/drawing/2014/main" val="3447773793"/>
                    </a:ext>
                  </a:extLst>
                </a:gridCol>
                <a:gridCol w="496597">
                  <a:extLst>
                    <a:ext uri="{9D8B030D-6E8A-4147-A177-3AD203B41FA5}">
                      <a16:colId xmlns:a16="http://schemas.microsoft.com/office/drawing/2014/main" val="213594874"/>
                    </a:ext>
                  </a:extLst>
                </a:gridCol>
                <a:gridCol w="496597">
                  <a:extLst>
                    <a:ext uri="{9D8B030D-6E8A-4147-A177-3AD203B41FA5}">
                      <a16:colId xmlns:a16="http://schemas.microsoft.com/office/drawing/2014/main" val="1302141930"/>
                    </a:ext>
                  </a:extLst>
                </a:gridCol>
                <a:gridCol w="496597">
                  <a:extLst>
                    <a:ext uri="{9D8B030D-6E8A-4147-A177-3AD203B41FA5}">
                      <a16:colId xmlns:a16="http://schemas.microsoft.com/office/drawing/2014/main" val="3806674768"/>
                    </a:ext>
                  </a:extLst>
                </a:gridCol>
                <a:gridCol w="496597">
                  <a:extLst>
                    <a:ext uri="{9D8B030D-6E8A-4147-A177-3AD203B41FA5}">
                      <a16:colId xmlns:a16="http://schemas.microsoft.com/office/drawing/2014/main" val="2702943573"/>
                    </a:ext>
                  </a:extLst>
                </a:gridCol>
                <a:gridCol w="496597">
                  <a:extLst>
                    <a:ext uri="{9D8B030D-6E8A-4147-A177-3AD203B41FA5}">
                      <a16:colId xmlns:a16="http://schemas.microsoft.com/office/drawing/2014/main" val="799971607"/>
                    </a:ext>
                  </a:extLst>
                </a:gridCol>
              </a:tblGrid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Montclair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2972680969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North Capitol Hill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2300590771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North Park Hill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3578824173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Northeast Park Hill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2736076225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Overland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80610695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Platt Park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867185364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Regis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3544052768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Rosedale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3741544367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Ruby Hill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3790640068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Skyland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3277749624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Sloan Lake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4022864927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South Park Hill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-267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3525871310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Southmoor Park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3376886168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Speer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1045755597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Sun Valley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2377275547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Sunnyside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2165733322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Union Station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561148231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University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593018647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University Hills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257171104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University Park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1779071145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Valverde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2827469117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Villa Park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703939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8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9066-9AA6-49F9-9248-77103A6E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retention by grade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AD07C-7B21-4AB2-9F03-C4205BE5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results seem are more sensitive.</a:t>
            </a:r>
          </a:p>
          <a:p>
            <a:endParaRPr lang="en-US" dirty="0"/>
          </a:p>
          <a:p>
            <a:r>
              <a:rPr lang="en-US" dirty="0"/>
              <a:t>The largest positive shifts were in the count for grade 1 to 4 </a:t>
            </a:r>
          </a:p>
          <a:p>
            <a:endParaRPr lang="en-US" dirty="0"/>
          </a:p>
          <a:p>
            <a:r>
              <a:rPr lang="en-US" dirty="0"/>
              <a:t>The largest negative shifts were in grades 9-12 for the most part with quite a few happening in grades 5-8 in some neighborhoods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3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FDD81F-30B5-4F88-B0B6-584286DD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390" y="441012"/>
            <a:ext cx="8641219" cy="574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3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0736-1083-4EB1-9FAB-3F2ECB27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5B5A-B0C0-45A3-B788-CAE19757B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transitions between neighborhoods or changing cost function to move would help quite a bit to affect the possible cycles</a:t>
            </a:r>
          </a:p>
          <a:p>
            <a:endParaRPr lang="en-US" dirty="0"/>
          </a:p>
          <a:p>
            <a:r>
              <a:rPr lang="en-US" dirty="0"/>
              <a:t>First, policies that affect the various schools in the timeline we are interested in need to be compared to see what was happening in out timeline.</a:t>
            </a:r>
          </a:p>
          <a:p>
            <a:endParaRPr lang="en-US" dirty="0"/>
          </a:p>
          <a:p>
            <a:r>
              <a:rPr lang="en-US" dirty="0"/>
              <a:t>With that baseline established, looking at other events that were ongoing that may have had an impact need to be considered</a:t>
            </a:r>
          </a:p>
        </p:txBody>
      </p:sp>
    </p:spTree>
    <p:extLst>
      <p:ext uri="{BB962C8B-B14F-4D97-AF65-F5344CB8AC3E}">
        <p14:creationId xmlns:p14="http://schemas.microsoft.com/office/powerpoint/2010/main" val="4016442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D8ED-F7B5-408C-B8CA-DB56CCE3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E9B88-BF8A-42C1-89EF-0A53BE2A56FA}"/>
              </a:ext>
            </a:extLst>
          </p:cNvPr>
          <p:cNvSpPr txBox="1"/>
          <p:nvPr/>
        </p:nvSpPr>
        <p:spPr>
          <a:xfrm>
            <a:off x="4112819" y="3044279"/>
            <a:ext cx="30780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3255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8A8A-F213-4890-B34A-C89AFF09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surrounding this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07893-C29E-4699-8662-ACF99F2B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79846"/>
            <a:ext cx="10058400" cy="38496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Changes in schools takes time and it takes time to see a return on any investment made in schools. The results of those changes can take a while to see. </a:t>
            </a:r>
            <a:r>
              <a:rPr lang="en-US" dirty="0" err="1"/>
              <a:t>Forexample</a:t>
            </a:r>
            <a:r>
              <a:rPr lang="en-US" dirty="0"/>
              <a:t> the data sets provided here are heavily influenced by the changes from the Obama administration outlaid here: </a:t>
            </a:r>
            <a:r>
              <a:rPr lang="en-US" dirty="0">
                <a:hlinkClick r:id="rId2"/>
              </a:rPr>
              <a:t>https://www.ed.gov/k-12reforms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analysis will also cut off largely before  the effects of COVID are seen in the data sets since they are 5 year studies but that analysis will be fascinating and is already producing data in current studies like here </a:t>
            </a:r>
            <a:r>
              <a:rPr lang="en-US" dirty="0">
                <a:hlinkClick r:id="rId3"/>
              </a:rPr>
              <a:t>https://www.pnas.org/content/118/17/e2022376118</a:t>
            </a:r>
            <a:endParaRPr lang="en-US" dirty="0"/>
          </a:p>
          <a:p>
            <a:endParaRPr lang="en-US" dirty="0"/>
          </a:p>
          <a:p>
            <a:r>
              <a:rPr lang="en-US" dirty="0"/>
              <a:t>Largely this project is concerned with finding these trends in the larger neighborhood population before launching more detailed studies </a:t>
            </a:r>
          </a:p>
        </p:txBody>
      </p:sp>
    </p:spTree>
    <p:extLst>
      <p:ext uri="{BB962C8B-B14F-4D97-AF65-F5344CB8AC3E}">
        <p14:creationId xmlns:p14="http://schemas.microsoft.com/office/powerpoint/2010/main" val="322338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BE1C-2B0B-4482-8931-3E885A43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Quality and Enrollment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C23E-75D8-43AC-ACF7-E0BBCA56D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156" y="2362869"/>
            <a:ext cx="9757687" cy="407402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School ratings for example from </a:t>
            </a:r>
            <a:r>
              <a:rPr lang="en-US" b="0" i="0" u="sng" dirty="0">
                <a:effectLst/>
                <a:hlinkClick r:id="rId2" tooltip="https://www.greatschools.org/"/>
              </a:rPr>
              <a:t>https://www.greatschools.org/</a:t>
            </a:r>
            <a:r>
              <a:rPr lang="en-US" b="0" i="0" dirty="0">
                <a:effectLst/>
              </a:rPr>
              <a:t> do not have a </a:t>
            </a:r>
            <a:r>
              <a:rPr lang="en-US" b="0" i="0" dirty="0" err="1">
                <a:effectLst/>
              </a:rPr>
              <a:t>stor</a:t>
            </a:r>
            <a:r>
              <a:rPr lang="en-US" b="0" i="0" dirty="0">
                <a:effectLst/>
              </a:rPr>
              <a:t> to track how they have changed over time</a:t>
            </a:r>
          </a:p>
          <a:p>
            <a:endParaRPr lang="en-US" dirty="0"/>
          </a:p>
          <a:p>
            <a:r>
              <a:rPr lang="en-US" dirty="0"/>
              <a:t>This makes it hard to even estimate how school ratings affect ted movement over time</a:t>
            </a:r>
          </a:p>
          <a:p>
            <a:endParaRPr lang="en-US" dirty="0"/>
          </a:p>
          <a:p>
            <a:r>
              <a:rPr lang="en-US" dirty="0"/>
              <a:t>Additionally, there are several places that rate schools and their methodologies are not compatible</a:t>
            </a:r>
          </a:p>
        </p:txBody>
      </p:sp>
    </p:spTree>
    <p:extLst>
      <p:ext uri="{BB962C8B-B14F-4D97-AF65-F5344CB8AC3E}">
        <p14:creationId xmlns:p14="http://schemas.microsoft.com/office/powerpoint/2010/main" val="45270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997C-2498-4904-A3A6-C64575CB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37990-F57E-4273-8BFF-F8D4D3B5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Neighborhood surveys</a:t>
            </a:r>
          </a:p>
          <a:p>
            <a:pPr lvl="1"/>
            <a:r>
              <a:rPr lang="en-US" dirty="0"/>
              <a:t> 5 year averages</a:t>
            </a:r>
          </a:p>
          <a:p>
            <a:pPr lvl="1"/>
            <a:r>
              <a:rPr lang="en-US" dirty="0"/>
              <a:t>Breaks grades into 4 year blocks for reporting purposes</a:t>
            </a:r>
          </a:p>
          <a:p>
            <a:r>
              <a:rPr lang="en-US" dirty="0"/>
              <a:t>Used the 2006-2010, 2011-2015 and 2015-2019 surveys</a:t>
            </a:r>
          </a:p>
          <a:p>
            <a:r>
              <a:rPr lang="en-US" dirty="0"/>
              <a:t>Focused solely on enrollment numbers</a:t>
            </a:r>
          </a:p>
          <a:p>
            <a:r>
              <a:rPr lang="en-US" dirty="0"/>
              <a:t>Each neighborhood has a total enrollment and then it breaks that down into nursery school or pre-k, kindergarten, grades 1-4, grades 5-8, grades 9-12, College undergraduate student and graduate students</a:t>
            </a:r>
          </a:p>
          <a:p>
            <a:endParaRPr lang="en-US" dirty="0"/>
          </a:p>
          <a:p>
            <a:r>
              <a:rPr lang="en-US" dirty="0"/>
              <a:t>The data is anonymized so there are just counts per neighborhood</a:t>
            </a:r>
          </a:p>
        </p:txBody>
      </p:sp>
    </p:spTree>
    <p:extLst>
      <p:ext uri="{BB962C8B-B14F-4D97-AF65-F5344CB8AC3E}">
        <p14:creationId xmlns:p14="http://schemas.microsoft.com/office/powerpoint/2010/main" val="243961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FDD81F-30B5-4F88-B0B6-584286DD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390" y="441012"/>
            <a:ext cx="8641219" cy="574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4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B0FEA3-20B9-4883-B64A-B3965888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456785"/>
            <a:ext cx="8535591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5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C864-7210-4429-92C5-7C23B372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4022-217A-4A68-9D9C-46E14FA69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already anonymized so combining neighborhoods proved to not yield any useable results.</a:t>
            </a:r>
          </a:p>
          <a:p>
            <a:endParaRPr lang="en-US" dirty="0"/>
          </a:p>
          <a:p>
            <a:r>
              <a:rPr lang="en-US" dirty="0"/>
              <a:t>Only are counts recorded so number changes are not known if the person stayed in Denver or left the state</a:t>
            </a:r>
          </a:p>
          <a:p>
            <a:endParaRPr lang="en-US" dirty="0"/>
          </a:p>
          <a:p>
            <a:r>
              <a:rPr lang="en-US" dirty="0"/>
              <a:t>This method can only track broad trends, so more analysis needs to be done once trends are </a:t>
            </a:r>
            <a:r>
              <a:rPr lang="en-US" dirty="0" err="1"/>
              <a:t>analized</a:t>
            </a:r>
            <a:r>
              <a:rPr lang="en-US" dirty="0"/>
              <a:t> to obtain useful data.</a:t>
            </a:r>
          </a:p>
        </p:txBody>
      </p:sp>
    </p:spTree>
    <p:extLst>
      <p:ext uri="{BB962C8B-B14F-4D97-AF65-F5344CB8AC3E}">
        <p14:creationId xmlns:p14="http://schemas.microsoft.com/office/powerpoint/2010/main" val="225709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CDF2-0DA7-4694-B60D-365E308C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2B2E-B43F-4A50-A902-D5F0AA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volume of nodes makes cycle enumeration difficult</a:t>
            </a:r>
          </a:p>
          <a:p>
            <a:endParaRPr lang="en-US" dirty="0"/>
          </a:p>
          <a:p>
            <a:r>
              <a:rPr lang="en-US" dirty="0"/>
              <a:t>Movement between neighborhoods is poorly defined and has a lot of factors making the already complex model more complex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5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8D36-1D18-4256-8BA6-7D3A63F1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19E8-F908-464A-8510-B01FFEAFB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64311"/>
            <a:ext cx="9637372" cy="4077121"/>
          </a:xfrm>
        </p:spPr>
        <p:txBody>
          <a:bodyPr>
            <a:noAutofit/>
          </a:bodyPr>
          <a:lstStyle/>
          <a:p>
            <a:r>
              <a:rPr lang="en-US" sz="1400" dirty="0"/>
              <a:t>There is not enough time to go through every neighborhood and other student population statistics.</a:t>
            </a:r>
          </a:p>
          <a:p>
            <a:endParaRPr lang="en-US" sz="1400" dirty="0"/>
          </a:p>
          <a:p>
            <a:r>
              <a:rPr lang="en-US" sz="1400" dirty="0"/>
              <a:t>Classifying neighborhoods based on population is the goal and come from both aspects we are looking at, a neighborhood could have a very stable enrolled population, but is enrollment gains in one demographic are covering for losses in another.</a:t>
            </a:r>
          </a:p>
          <a:p>
            <a:r>
              <a:rPr lang="en-US" sz="1400" dirty="0"/>
              <a:t>The other thing will be how the neighborhood performs compared to itself over different time frames. Because if a neighborhood lost students in the and then gain them back in a later survey that is also something that we want to investigate</a:t>
            </a:r>
          </a:p>
          <a:p>
            <a:endParaRPr lang="en-US" sz="1400" dirty="0"/>
          </a:p>
          <a:p>
            <a:r>
              <a:rPr lang="en-US" sz="1400" dirty="0"/>
              <a:t>For example: </a:t>
            </a:r>
            <a:r>
              <a:rPr lang="en-US" sz="1400" dirty="0" err="1"/>
              <a:t>Athmar</a:t>
            </a:r>
            <a:r>
              <a:rPr lang="en-US" sz="1400" dirty="0"/>
              <a:t> park had a very stable pre-k through grade 12 student population in the years that were covered. However, it consistently saw enrollment drops for grades 9-12 and it lost about a fifth of its total enrollment between the first and second study and gained it back between the second and the third.</a:t>
            </a:r>
          </a:p>
        </p:txBody>
      </p:sp>
    </p:spTree>
    <p:extLst>
      <p:ext uri="{BB962C8B-B14F-4D97-AF65-F5344CB8AC3E}">
        <p14:creationId xmlns:p14="http://schemas.microsoft.com/office/powerpoint/2010/main" val="468598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slideDeck01_CUDenver-3 copy</Template>
  <TotalTime>535</TotalTime>
  <Words>967</Words>
  <Application>Microsoft Office PowerPoint</Application>
  <PresentationFormat>Widescreen</PresentationFormat>
  <Paragraphs>213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 Boardroom</vt:lpstr>
      <vt:lpstr>Monitoring Population to find Schools with low Student Retention</vt:lpstr>
      <vt:lpstr>Events surrounding this data</vt:lpstr>
      <vt:lpstr>School Quality and Enrollment</vt:lpstr>
      <vt:lpstr>Data Set</vt:lpstr>
      <vt:lpstr>PowerPoint Presentation</vt:lpstr>
      <vt:lpstr>PowerPoint Presentation</vt:lpstr>
      <vt:lpstr>Challenges</vt:lpstr>
      <vt:lpstr>Model Issues</vt:lpstr>
      <vt:lpstr>Neighborhood Classifications</vt:lpstr>
      <vt:lpstr>Most  and least overall growth</vt:lpstr>
      <vt:lpstr>Identified trends</vt:lpstr>
      <vt:lpstr>Broad treads</vt:lpstr>
      <vt:lpstr>Data snapshot and its effect on our Cycles</vt:lpstr>
      <vt:lpstr>Neighborhood retention by grade level</vt:lpstr>
      <vt:lpstr>PowerPoint Presentation</vt:lpstr>
      <vt:lpstr>What next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enrollement movement</dc:title>
  <dc:creator>Zirkelbach, Stetson</dc:creator>
  <cp:lastModifiedBy>Zirkelbach, Stetson</cp:lastModifiedBy>
  <cp:revision>7</cp:revision>
  <dcterms:created xsi:type="dcterms:W3CDTF">2021-11-08T20:20:30Z</dcterms:created>
  <dcterms:modified xsi:type="dcterms:W3CDTF">2021-12-06T23:26:53Z</dcterms:modified>
</cp:coreProperties>
</file>