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89" r:id="rId17"/>
    <p:sldId id="275" r:id="rId18"/>
    <p:sldId id="290" r:id="rId19"/>
    <p:sldId id="276" r:id="rId20"/>
    <p:sldId id="291" r:id="rId21"/>
    <p:sldId id="277" r:id="rId22"/>
    <p:sldId id="292" r:id="rId23"/>
    <p:sldId id="278" r:id="rId24"/>
    <p:sldId id="293" r:id="rId25"/>
    <p:sldId id="279" r:id="rId26"/>
    <p:sldId id="294" r:id="rId27"/>
    <p:sldId id="280" r:id="rId28"/>
    <p:sldId id="281" r:id="rId29"/>
    <p:sldId id="295" r:id="rId30"/>
    <p:sldId id="282" r:id="rId31"/>
    <p:sldId id="283" r:id="rId32"/>
    <p:sldId id="284" r:id="rId33"/>
    <p:sldId id="285" r:id="rId34"/>
    <p:sldId id="286" r:id="rId35"/>
    <p:sldId id="287" r:id="rId36"/>
    <p:sldId id="296" r:id="rId37"/>
    <p:sldId id="297" r:id="rId38"/>
    <p:sldId id="298" r:id="rId39"/>
    <p:sldId id="299" r:id="rId40"/>
    <p:sldId id="300" r:id="rId41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A9BF"/>
    <a:srgbClr val="35D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84" autoAdjust="0"/>
  </p:normalViewPr>
  <p:slideViewPr>
    <p:cSldViewPr>
      <p:cViewPr varScale="1">
        <p:scale>
          <a:sx n="96" d="100"/>
          <a:sy n="96" d="100"/>
        </p:scale>
        <p:origin x="15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854D9-AD80-4E51-B162-252D0695EB52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D03B-A796-4EAA-A2A8-F10ED82B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15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352425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2FAE0-8805-4B06-BE86-1F7A81D3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C4C864D3-CC39-4C83-8B6A-8F3C6D542071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3BB52-9C33-4DD3-B4DB-CB23E01B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/>
          <a:lstStyle/>
          <a:p>
            <a:pPr marL="12700" algn="ctr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36CF5-7259-468E-93E9-F87906C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‹Nr.›</a:t>
            </a:fld>
            <a:endParaRPr lang="de-DE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639" y="1495425"/>
            <a:ext cx="8846121" cy="4259809"/>
          </a:xfrm>
        </p:spPr>
        <p:txBody>
          <a:bodyPr lIns="0" tIns="0" rIns="0" bIns="0"/>
          <a:lstStyle>
            <a:lvl1pPr>
              <a:defRPr sz="14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0" name="bk object 18">
            <a:extLst>
              <a:ext uri="{FF2B5EF4-FFF2-40B4-BE49-F238E27FC236}">
                <a16:creationId xmlns:a16="http://schemas.microsoft.com/office/drawing/2014/main" id="{5E9DDAA4-6D91-4583-A609-159EEF0BE9F8}"/>
              </a:ext>
            </a:extLst>
          </p:cNvPr>
          <p:cNvSpPr/>
          <p:nvPr userDrawn="1"/>
        </p:nvSpPr>
        <p:spPr>
          <a:xfrm>
            <a:off x="1037636" y="1343025"/>
            <a:ext cx="8742045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4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F45122-80E1-4DE6-805A-2BD6AFE1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BD9472B6-7322-41C9-AA5C-2A60356A473A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76F17E-0667-4F39-986E-F2F8F173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/>
          <a:lstStyle/>
          <a:p>
            <a:pPr marL="12700" algn="ctr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2D5DB-CE3F-4718-A9F6-C98E027C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‹Nr.›</a:t>
            </a:fld>
            <a:endParaRPr lang="de-DE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41A40-9788-419E-9DC4-75A49E05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3ABC4D9E-BAE6-4009-8EA4-890ABD277D6D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61D6D-1BB9-4934-929A-3300A4BD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/>
          <a:lstStyle/>
          <a:p>
            <a:pPr marL="12700" algn="ctr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0C824-78F8-4509-A958-1713AA8F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‹Nr.›</a:t>
            </a:fld>
            <a:endParaRPr lang="de-DE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07C2B646-E029-4219-902A-870B066B75BA}"/>
              </a:ext>
            </a:extLst>
          </p:cNvPr>
          <p:cNvSpPr/>
          <p:nvPr userDrawn="1"/>
        </p:nvSpPr>
        <p:spPr>
          <a:xfrm>
            <a:off x="1037636" y="1343025"/>
            <a:ext cx="8742045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4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ACB354-CDC3-4402-AA4D-DB684FAB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F7A47853-F5B0-435F-9443-F6FE51AAF980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2FCC7-65DD-4B5B-B234-EB0A4EE2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/>
          <a:lstStyle/>
          <a:p>
            <a:pPr marL="12700" algn="ctr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80D69-CE72-494C-8645-E07E2F57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‹Nr.›</a:t>
            </a:fld>
            <a:endParaRPr lang="de-DE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A611BF-EF86-4EF8-B4B2-497A1FD1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DE7F833D-568D-42EA-8BBC-656D39CE9FF7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865394-EC90-44AA-B061-B0D26BFB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/>
          <a:lstStyle/>
          <a:p>
            <a:pPr marL="12700" algn="ctr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D53074-572E-4D89-BA4F-91120D57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‹Nr.›</a:t>
            </a:fld>
            <a:endParaRPr lang="de-DE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23251" y="6848615"/>
            <a:ext cx="10689590" cy="729476"/>
          </a:xfrm>
          <a:custGeom>
            <a:avLst/>
            <a:gdLst/>
            <a:ahLst/>
            <a:cxnLst/>
            <a:rect l="l" t="t" r="r" b="b"/>
            <a:pathLst>
              <a:path w="10689590" h="399415">
                <a:moveTo>
                  <a:pt x="0" y="0"/>
                </a:moveTo>
                <a:lnTo>
                  <a:pt x="10689336" y="0"/>
                </a:lnTo>
                <a:lnTo>
                  <a:pt x="10689336" y="399287"/>
                </a:lnTo>
                <a:lnTo>
                  <a:pt x="0" y="399287"/>
                </a:lnTo>
                <a:lnTo>
                  <a:pt x="0" y="0"/>
                </a:lnTo>
                <a:close/>
              </a:path>
            </a:pathLst>
          </a:custGeom>
          <a:solidFill>
            <a:srgbClr val="2683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251" y="6792100"/>
            <a:ext cx="10689590" cy="56515"/>
          </a:xfrm>
          <a:custGeom>
            <a:avLst/>
            <a:gdLst/>
            <a:ahLst/>
            <a:cxnLst/>
            <a:rect l="l" t="t" r="r" b="b"/>
            <a:pathLst>
              <a:path w="10689590" h="56514">
                <a:moveTo>
                  <a:pt x="0" y="56387"/>
                </a:moveTo>
                <a:lnTo>
                  <a:pt x="10689336" y="56387"/>
                </a:lnTo>
                <a:lnTo>
                  <a:pt x="10689336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555" y="511302"/>
            <a:ext cx="8633951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639" y="2663419"/>
            <a:ext cx="8846121" cy="309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fld id="{8D3FC864-DCD7-43EF-BECD-F49A51692AA1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‹Nr.›</a:t>
            </a:fld>
            <a:endParaRPr spc="10" dirty="0"/>
          </a:p>
        </p:txBody>
      </p:sp>
      <p:pic>
        <p:nvPicPr>
          <p:cNvPr id="8" name="Grafik 7" descr="Ein Bild, das Fenster, Zeichnung enthält.&#10;&#10;Automatisch generierte Beschreibung">
            <a:extLst>
              <a:ext uri="{FF2B5EF4-FFF2-40B4-BE49-F238E27FC236}">
                <a16:creationId xmlns:a16="http://schemas.microsoft.com/office/drawing/2014/main" id="{AEDDFDC1-32B8-4F0E-BA38-78E5FBAE970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31" y="12271"/>
            <a:ext cx="2133600" cy="1467215"/>
          </a:xfrm>
          <a:prstGeom prst="rect">
            <a:avLst/>
          </a:prstGeom>
          <a:effectLst>
            <a:outerShdw blurRad="50800" dist="63500" dir="12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018793D3-0914-4569-ACED-6DB12AE9E7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81913" y="7092869"/>
            <a:ext cx="1329572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855"/>
              </a:lnSpc>
            </a:pPr>
            <a:r>
              <a:rPr lang="de-DE" spc="-10" dirty="0"/>
              <a:t>REACT</a:t>
            </a:r>
            <a:r>
              <a:rPr lang="de-DE" spc="-45" dirty="0"/>
              <a:t> </a:t>
            </a:r>
            <a:r>
              <a:rPr lang="de-DE" spc="-10" dirty="0"/>
              <a:t>WORKSHOP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90D568-E685-4090-BCA6-A4CA38504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18" y="352829"/>
            <a:ext cx="10693400" cy="6015524"/>
          </a:xfrm>
          <a:prstGeom prst="rect">
            <a:avLst/>
          </a:prstGeom>
          <a:effectLst>
            <a:outerShdw blurRad="190500" dist="101600" dir="4380000" algn="ctr" rotWithShape="0">
              <a:srgbClr val="000000">
                <a:alpha val="49000"/>
              </a:srgbClr>
            </a:outerShdw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1B5233-CAA3-467B-B86B-FC54357533B4}"/>
              </a:ext>
            </a:extLst>
          </p:cNvPr>
          <p:cNvSpPr txBox="1"/>
          <p:nvPr/>
        </p:nvSpPr>
        <p:spPr>
          <a:xfrm>
            <a:off x="774700" y="5607288"/>
            <a:ext cx="912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Mit Liebe vom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OstBlock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™ präsentiert</a:t>
            </a:r>
          </a:p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Dominic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Fiegert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Slawo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Grabos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, Juri Schneider, Marius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Holeksa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, Artur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Minich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, Tamas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Szitas</a:t>
            </a:r>
            <a:endParaRPr lang="de-D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963FDFB-DF19-4C6A-813E-949766ED01E0}"/>
              </a:ext>
            </a:extLst>
          </p:cNvPr>
          <p:cNvSpPr txBox="1">
            <a:spLocks/>
          </p:cNvSpPr>
          <p:nvPr/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55"/>
              </a:lnSpc>
            </a:pPr>
            <a:fld id="{384F356F-C441-428B-AB1B-99B751CBCD40}" type="datetime1">
              <a:rPr lang="de-DE" spc="-5" smtClean="0"/>
              <a:pPr marL="12700">
                <a:lnSpc>
                  <a:spcPts val="855"/>
                </a:lnSpc>
              </a:pPr>
              <a:t>11.03.2020</a:t>
            </a:fld>
            <a:endParaRPr lang="de-DE" spc="-5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B45CAC-97C4-445A-BBB6-F41BB031C317}"/>
              </a:ext>
            </a:extLst>
          </p:cNvPr>
          <p:cNvSpPr/>
          <p:nvPr/>
        </p:nvSpPr>
        <p:spPr>
          <a:xfrm>
            <a:off x="317500" y="123825"/>
            <a:ext cx="1005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8DC7F-5332-4E66-BB71-D28CF32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7E96F8EC-D0FE-46C3-9172-9320BC5B4EDA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ED22FD4-4CED-4082-8C55-6DFA098B195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59707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43" y="558401"/>
            <a:ext cx="373507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MVC oder</a:t>
            </a:r>
            <a:r>
              <a:rPr spc="-180" dirty="0"/>
              <a:t> </a:t>
            </a:r>
            <a:r>
              <a:rPr spc="-30" dirty="0"/>
              <a:t>MVVM</a:t>
            </a:r>
          </a:p>
        </p:txBody>
      </p:sp>
      <p:sp>
        <p:nvSpPr>
          <p:cNvPr id="3" name="object 3"/>
          <p:cNvSpPr/>
          <p:nvPr/>
        </p:nvSpPr>
        <p:spPr>
          <a:xfrm>
            <a:off x="477544" y="2354865"/>
            <a:ext cx="5049985" cy="2835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6531" y="2354865"/>
            <a:ext cx="4469325" cy="2853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20574" y="6536379"/>
            <a:ext cx="144780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743" y="6544392"/>
            <a:ext cx="481330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09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202</a:t>
            </a: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4526" y="6544392"/>
            <a:ext cx="80200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sz="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WORKSHOP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9A13C-2865-4772-80CD-C4310D32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5302630A-A13E-4211-BAA0-B9471A25D8D1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E1C67AB-738B-4B30-AEAD-F46A5BEA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1F0BCD5-DEDD-43AA-AD9B-7C3E258F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10</a:t>
            </a:fld>
            <a:endParaRPr lang="de-DE" spc="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E04A2-5BA4-4982-86C9-752F1EB2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#1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81CD06-77D3-44E8-8622-C50673ECC6E0}"/>
              </a:ext>
            </a:extLst>
          </p:cNvPr>
          <p:cNvSpPr txBox="1"/>
          <p:nvPr/>
        </p:nvSpPr>
        <p:spPr>
          <a:xfrm>
            <a:off x="917866" y="1947911"/>
            <a:ext cx="8644890" cy="36670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tabLst>
                <a:tab pos="158115" algn="l"/>
              </a:tabLst>
            </a:pPr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Mit Visual Studio 2019: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Neues 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ASP.Net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Core Web Applikation Projekt anlegen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auswählen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Fertig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Alternative: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Create-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-App (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NodeJS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muss installiert sein)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In der Konsole: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npx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create-react-app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&lt;Name des Projektes&gt;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Ein Verzeichnis mit dem &lt;Name des Projektes&gt; wird im aktuellen Ordner erzeugt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CRA erstellt ein komplettes Struktur mit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Webpack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und Babel vorkonfiguriert</a:t>
            </a:r>
          </a:p>
          <a:p>
            <a:pPr marL="157480" indent="-145415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Font typeface="Wingdings"/>
              <a:buChar char=""/>
              <a:tabLst>
                <a:tab pos="158115" algn="l"/>
              </a:tabLst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BC5FF-1EC7-40AE-A7D3-3FBBCD08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589E86E5-3D86-4539-B052-324BEB0E4AE8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C281-89F4-4309-BE26-EC25361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82EB6-DAA4-4E5C-A568-C905A654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11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248677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0C8572-4211-43B8-81FD-79E5BCA1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3" y="803593"/>
            <a:ext cx="8916082" cy="595566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ED486-580C-4711-AB45-CAC20C51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5AAC7654-CA70-4DBC-AE44-28FB0D9C45B2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F5FD7-FAE3-48CE-AA2B-F69835F4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BB74B-623D-45A2-8D13-3AAD87B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12</a:t>
            </a:fld>
            <a:endParaRPr lang="de-DE" spc="1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2C2167E-66C9-434D-94CF-EF46B695EC72}"/>
              </a:ext>
            </a:extLst>
          </p:cNvPr>
          <p:cNvSpPr/>
          <p:nvPr/>
        </p:nvSpPr>
        <p:spPr>
          <a:xfrm>
            <a:off x="9139954" y="1290985"/>
            <a:ext cx="755513" cy="128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34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99F043B-62E3-4E06-B4FA-B99E9906F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0" y="807468"/>
            <a:ext cx="8586777" cy="594791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7F4033-B1E2-4450-A6AF-C54CEA1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C4672113-30EF-4393-AF74-71F2A144531E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408778-EFCB-4D88-86D7-F34AB836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A0CAE-870C-431D-8508-DA8EC2D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13</a:t>
            </a:fld>
            <a:endParaRPr lang="de-DE" spc="1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B8A9C8-9357-41FB-8FBE-D5BBD8F6A382}"/>
              </a:ext>
            </a:extLst>
          </p:cNvPr>
          <p:cNvSpPr/>
          <p:nvPr/>
        </p:nvSpPr>
        <p:spPr>
          <a:xfrm>
            <a:off x="9139954" y="1290985"/>
            <a:ext cx="755513" cy="128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50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32537-5118-4663-8D5D-607A23FE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einzelne HTML-Datei</a:t>
            </a:r>
          </a:p>
        </p:txBody>
      </p:sp>
      <p:pic>
        <p:nvPicPr>
          <p:cNvPr id="3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1B5F090-0A2A-40B7-9FA2-0E9DB7A45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" y="1810527"/>
            <a:ext cx="7098619" cy="394179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CEA1D-E24B-4E3F-B4D7-BD45B657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BCE652CB-2A6E-46EB-BC34-8F378A89AE62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D1BE4-D500-4B18-AE0C-D20628ED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DBA91-8268-429F-BA91-2D702A6D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14</a:t>
            </a:fld>
            <a:endParaRPr lang="de-DE" spc="1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18B3ACE-FAC5-4E6C-A1FC-880D5D833C12}"/>
              </a:ext>
            </a:extLst>
          </p:cNvPr>
          <p:cNvSpPr/>
          <p:nvPr/>
        </p:nvSpPr>
        <p:spPr>
          <a:xfrm>
            <a:off x="1015555" y="1724025"/>
            <a:ext cx="7098619" cy="86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5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420C3-2EBE-416E-85F6-76DEA39F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Beispiel – Index.JS</a:t>
            </a:r>
          </a:p>
        </p:txBody>
      </p:sp>
      <p:pic>
        <p:nvPicPr>
          <p:cNvPr id="4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1D3940-AC08-406C-92FD-8139DCF6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" y="1724025"/>
            <a:ext cx="6108681" cy="4452872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93BB9F-24D8-4D28-89B6-DF1D94EB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CE206F6A-BE79-4288-8312-5D0D44346F2E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604D02-ED84-4FA4-97ED-F708E7F7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F245A-2D1C-436E-AC34-E5C77BB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15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380074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C9D57D7-717F-49F2-B74F-F18A058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Beispiel – Index.JS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8CFF39-88D3-48B2-BD91-12A65D7E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555" y="1626989"/>
            <a:ext cx="8750746" cy="4308872"/>
          </a:xfrm>
        </p:spPr>
        <p:txBody>
          <a:bodyPr/>
          <a:lstStyle/>
          <a:p>
            <a:r>
              <a:rPr lang="de-DE" sz="2000" spc="10" dirty="0"/>
              <a:t>Die Index.JS Datei ist die „Übergang“ zwischen der HTML Datei und der </a:t>
            </a:r>
            <a:r>
              <a:rPr lang="de-DE" sz="2000" spc="10" dirty="0" err="1"/>
              <a:t>React</a:t>
            </a:r>
            <a:r>
              <a:rPr lang="de-DE" sz="2000" spc="10" dirty="0"/>
              <a:t> Anwendung</a:t>
            </a:r>
          </a:p>
          <a:p>
            <a:endParaRPr lang="de-DE" sz="2000" spc="10" dirty="0"/>
          </a:p>
          <a:p>
            <a:r>
              <a:rPr lang="de-DE" sz="2000" b="1" spc="10" dirty="0"/>
              <a:t>Modularität in </a:t>
            </a:r>
            <a:r>
              <a:rPr lang="de-DE" sz="2000" b="1" spc="10" dirty="0" err="1"/>
              <a:t>React</a:t>
            </a:r>
            <a:r>
              <a:rPr lang="de-DE" sz="2000" b="1" spc="1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/>
              <a:t>Die zu nutzende </a:t>
            </a:r>
            <a:r>
              <a:rPr lang="de-DE" sz="2000" spc="10" dirty="0" err="1"/>
              <a:t>React</a:t>
            </a:r>
            <a:r>
              <a:rPr lang="de-DE" sz="2000" spc="10" dirty="0"/>
              <a:t> Komponenten und externe Pakete müssen in der Komponente importiert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/>
              <a:t>Die Komponenten, die in anderen Komponenten benutzt werden müssen exportiert werden</a:t>
            </a:r>
          </a:p>
          <a:p>
            <a:endParaRPr lang="de-DE" sz="2000" spc="10" dirty="0"/>
          </a:p>
          <a:p>
            <a:r>
              <a:rPr lang="de-DE" sz="2000" b="1" spc="10" dirty="0" err="1"/>
              <a:t>ReactDOM.render</a:t>
            </a:r>
            <a:r>
              <a:rPr lang="de-DE" sz="2000" b="1" spc="10" dirty="0"/>
              <a:t>(was, wohin):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/>
              <a:t>Eine Funktion, welche eine Komponente in das gewünschte HTML-Element einfügt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/>
              <a:t>Rendert das App Element (die oberste Komponente der Anwendung) in das einzige HTML Element (#root)</a:t>
            </a:r>
          </a:p>
          <a:p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2197BB-AAE7-4B96-88CD-4F163E63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988A0C83-C046-4F90-B46D-9C1552257FE9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87BF6-64DC-42F3-BD36-1F4BF58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16</a:t>
            </a:fld>
            <a:endParaRPr lang="de-DE" spc="1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8CB0DCA-C84D-457B-9A90-D42D682DDD8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55372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E433A-EA1F-4E51-999B-F6C40AEB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55" y="511302"/>
            <a:ext cx="8633951" cy="646331"/>
          </a:xfrm>
        </p:spPr>
        <p:txBody>
          <a:bodyPr/>
          <a:lstStyle/>
          <a:p>
            <a:r>
              <a:rPr lang="de-DE" dirty="0"/>
              <a:t>Erstes Beispiel – App.JS</a:t>
            </a:r>
          </a:p>
        </p:txBody>
      </p:sp>
      <p:pic>
        <p:nvPicPr>
          <p:cNvPr id="4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E82D3B5-8B64-49A9-B6EE-E88BA06B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7" y="1495425"/>
            <a:ext cx="4970148" cy="482971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ECB6D0-7E4B-46F4-9CA1-6E95B2A4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5364E712-E9ED-4337-9EB6-93104A2595F6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5A4DF7-3DCB-4130-BE70-EB7D595F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B0B2D-0DC2-4A9E-B5D1-DE3AFC1B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17</a:t>
            </a:fld>
            <a:endParaRPr lang="de-DE" spc="1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C527FA1-FF94-4031-AE96-7D013014D7EB}"/>
              </a:ext>
            </a:extLst>
          </p:cNvPr>
          <p:cNvSpPr/>
          <p:nvPr/>
        </p:nvSpPr>
        <p:spPr>
          <a:xfrm>
            <a:off x="1000693" y="1428986"/>
            <a:ext cx="7098619" cy="86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6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7C324-6790-45F5-A95C-3BD95067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Beispiel – App.JS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C12966E-BF6B-48C3-B935-CC0BFE7787D5}"/>
              </a:ext>
            </a:extLst>
          </p:cNvPr>
          <p:cNvSpPr txBox="1"/>
          <p:nvPr/>
        </p:nvSpPr>
        <p:spPr>
          <a:xfrm>
            <a:off x="1015555" y="1647825"/>
            <a:ext cx="90413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spc="10" dirty="0" err="1">
                <a:solidFill>
                  <a:srgbClr val="3F3F3F"/>
                </a:solidFill>
                <a:cs typeface="Calibri"/>
              </a:rPr>
              <a:t>React</a:t>
            </a:r>
            <a:r>
              <a:rPr lang="de-DE" sz="2000" b="1" spc="10" dirty="0">
                <a:solidFill>
                  <a:srgbClr val="3F3F3F"/>
                </a:solidFill>
                <a:cs typeface="Calibri"/>
              </a:rPr>
              <a:t> Router: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-Router ermöglicht die Clientseitige Routing (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surprise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,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surprise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Der Entwickler kann festlegen, welche Komponente beim Aufruf von selbst erstellten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Routes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gerendert werden soll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/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counter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</a:t>
            </a:r>
            <a:r>
              <a:rPr lang="de-DE" sz="2000" spc="10" dirty="0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 Counter Komponente anzeigen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spc="10" dirty="0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/</a:t>
            </a:r>
            <a:r>
              <a:rPr lang="de-DE" sz="2000" spc="10" dirty="0" err="1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fetch-data</a:t>
            </a:r>
            <a:r>
              <a:rPr lang="de-DE" sz="2000" spc="10" dirty="0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  </a:t>
            </a:r>
            <a:r>
              <a:rPr lang="de-DE" sz="2000" spc="10" dirty="0" err="1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FetchData</a:t>
            </a:r>
            <a:r>
              <a:rPr lang="de-DE" sz="2000" spc="10" dirty="0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 Komponente anzeigen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spc="10" dirty="0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/ rendert die Home Komponente (wenn es NUR als „/“ aufgerufen wird – </a:t>
            </a:r>
            <a:r>
              <a:rPr lang="de-DE" sz="2000" spc="10" dirty="0" err="1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exact</a:t>
            </a:r>
            <a:r>
              <a:rPr lang="de-DE" sz="2000" spc="10" dirty="0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spc="10" dirty="0" err="1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path</a:t>
            </a:r>
            <a:r>
              <a:rPr lang="de-DE" sz="2000" spc="10" dirty="0">
                <a:solidFill>
                  <a:srgbClr val="3F3F3F"/>
                </a:solidFill>
                <a:cs typeface="Calibri"/>
                <a:sym typeface="Wingdings" panose="05000000000000000000" pitchFamily="2" charset="2"/>
              </a:rPr>
              <a:t>)</a:t>
            </a:r>
            <a:endParaRPr lang="de-DE" sz="2000" spc="10" dirty="0">
              <a:solidFill>
                <a:srgbClr val="3F3F3F"/>
              </a:solidFill>
              <a:cs typeface="Calibri"/>
            </a:endParaRPr>
          </a:p>
          <a:p>
            <a:endParaRPr lang="de-DE" sz="2000" spc="10" dirty="0">
              <a:solidFill>
                <a:srgbClr val="3F3F3F"/>
              </a:solidFill>
              <a:cs typeface="Calibri"/>
            </a:endParaRPr>
          </a:p>
          <a:p>
            <a:r>
              <a:rPr lang="de-DE" sz="2000" spc="10" dirty="0">
                <a:solidFill>
                  <a:srgbClr val="3F3F3F"/>
                </a:solidFill>
                <a:cs typeface="Calibri"/>
              </a:rPr>
              <a:t>Layout ist eine Komponente, die die Struktur der Webseite festlegt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Footer</a:t>
            </a:r>
            <a:endParaRPr lang="de-DE" sz="2000" spc="10" dirty="0">
              <a:solidFill>
                <a:srgbClr val="3F3F3F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Sidebar usw.</a:t>
            </a:r>
          </a:p>
          <a:p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4CD98-ED41-4971-9D4D-9F3DDFF1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5EF4044B-0736-4B2E-8249-732D24333B85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DBB47-A4D6-4540-820C-70E2CA3E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18</a:t>
            </a:fld>
            <a:endParaRPr lang="de-DE" spc="1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EFF7505-BDEC-46F2-891C-04DA7A7F227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65632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2389-8E74-4D79-A977-759F541A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12" y="581025"/>
            <a:ext cx="8584176" cy="646331"/>
          </a:xfrm>
        </p:spPr>
        <p:txBody>
          <a:bodyPr/>
          <a:lstStyle/>
          <a:p>
            <a:r>
              <a:rPr lang="de-DE" dirty="0"/>
              <a:t>Erstes Beispiel – Hello World</a:t>
            </a:r>
          </a:p>
        </p:txBody>
      </p:sp>
      <p:pic>
        <p:nvPicPr>
          <p:cNvPr id="4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02C48E5-8491-48CD-A6D5-91F3E14F0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8" y="1796724"/>
            <a:ext cx="5634916" cy="411480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00A7A-562F-4E4D-B68C-B6B7E09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F4838A39-3A5C-4F74-AC68-9D945456169E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091827-3D1E-4AEB-879A-A33CE45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23AF9-7305-4042-8F77-178FEE37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19</a:t>
            </a:fld>
            <a:endParaRPr lang="de-DE" spc="1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A56471-FCA2-4A3C-BB1E-EEE3AF9F09A9}"/>
              </a:ext>
            </a:extLst>
          </p:cNvPr>
          <p:cNvSpPr/>
          <p:nvPr/>
        </p:nvSpPr>
        <p:spPr>
          <a:xfrm>
            <a:off x="1054612" y="1796724"/>
            <a:ext cx="58160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18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938" y="495145"/>
            <a:ext cx="303911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/>
              <a:t>Was </a:t>
            </a:r>
            <a:r>
              <a:rPr spc="-55" dirty="0"/>
              <a:t>ist</a:t>
            </a:r>
            <a:r>
              <a:rPr spc="-100" dirty="0"/>
              <a:t> </a:t>
            </a:r>
            <a:r>
              <a:rPr spc="-55" dirty="0"/>
              <a:t>React?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458" y="1876425"/>
            <a:ext cx="8993751" cy="40030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Eine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beliebte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Open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Source JavaScript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Library,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die mithilfe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von 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HTML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Data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Viewing</a:t>
            </a:r>
            <a:r>
              <a:rPr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ausführt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9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Eine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effiziente,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selbsterklärende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und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flexible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Bibliothek zum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Erstellen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von</a:t>
            </a:r>
            <a:r>
              <a:rPr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Benutzeroberflächen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9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Die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Benutzeroberfläche wird 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aus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isolierten Code-Stücken (Komponenten)</a:t>
            </a:r>
            <a:r>
              <a:rPr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zusammengestellt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Bei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Änderung der Daten updatet React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nur die </a:t>
            </a:r>
            <a:r>
              <a:rPr sz="2000" spc="-5" dirty="0" err="1">
                <a:solidFill>
                  <a:srgbClr val="3F3F3F"/>
                </a:solidFill>
                <a:latin typeface="Calibri"/>
                <a:cs typeface="Calibri"/>
              </a:rPr>
              <a:t>betroffenen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3F3F3F"/>
                </a:solidFill>
                <a:latin typeface="Calibri"/>
                <a:cs typeface="Calibri"/>
              </a:rPr>
              <a:t>Komponenten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Wird von Facebook,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Instagram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und Community-Entwickler</a:t>
            </a:r>
            <a:r>
              <a:rPr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verwendet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F34B8F5F-B8A2-48A9-A2E5-1D27EB5443EF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1BE6735-0030-404B-878C-A31770F454C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BABE5-5593-432B-8838-B9AFDEB4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Klassenkomponente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0E19063-5F14-4F89-9F42-DCDF220C17B5}"/>
              </a:ext>
            </a:extLst>
          </p:cNvPr>
          <p:cNvSpPr txBox="1"/>
          <p:nvPr/>
        </p:nvSpPr>
        <p:spPr>
          <a:xfrm>
            <a:off x="1015555" y="1724025"/>
            <a:ext cx="87507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spc="10" dirty="0">
                <a:solidFill>
                  <a:srgbClr val="3F3F3F"/>
                </a:solidFill>
                <a:cs typeface="Calibri"/>
              </a:rPr>
              <a:t>Klassenkomponente:</a:t>
            </a:r>
          </a:p>
          <a:p>
            <a:endParaRPr lang="de-DE" sz="2000" b="1" spc="10" dirty="0">
              <a:solidFill>
                <a:srgbClr val="3F3F3F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Klassenkomponenten nennen sich auch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stateful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-, container- oder smart Komponenten. Der Grund dafür ist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vor 2018 (vor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v16.8), denn nur Klassenkomponenten durften das State Objekt besitzen und damit arbeiten.</a:t>
            </a:r>
            <a:endParaRPr lang="de-DE" sz="2000" b="1" spc="10" dirty="0">
              <a:solidFill>
                <a:srgbClr val="3F3F3F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Eine klassenbasierte Komponente MUSS eine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render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() Methode haben, welche in diesem Fall durch „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return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“ eine &lt;h1&gt; HTML-Element zurückgibt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Die Komponente muss exportiert werden, damit sie in anderen Komponenten wieder verwendet werden kann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Klassenkomponenten haben spezielle Life-Cycle Methoden, womit man in die Schritte, von Erstellung, Aktualisierung bis zur Entfernung der Komponente, das Verhalten der Komponente beeinflussen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6316FD-48A8-48CD-8A63-2CFF299D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39CD072A-D745-4508-964B-40C9FE126C73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ECA69-7AE4-4EFE-80D0-7005EEB2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20</a:t>
            </a:fld>
            <a:endParaRPr lang="de-DE" spc="1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1D99FBE-DA80-4592-AB71-D4C98AD2743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98399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D3CE3-9A43-46C1-9B1A-1D121D51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Beispiel – Hello World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5B2D826-7A5D-43CE-8A64-F47B08A23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6" y="1800225"/>
            <a:ext cx="7709427" cy="243275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11177B-6B29-48EC-A319-97E6D90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A4C818BD-3169-432C-B0F8-40A16F4A49D3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15842-51BC-4AEF-83B5-1E2FD37C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1674A4-C22F-45AF-868B-8B0A0DB0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21</a:t>
            </a:fld>
            <a:endParaRPr lang="de-DE" spc="1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BCE4B4-9308-4F9F-9375-641A6BDC7587}"/>
              </a:ext>
            </a:extLst>
          </p:cNvPr>
          <p:cNvSpPr/>
          <p:nvPr/>
        </p:nvSpPr>
        <p:spPr>
          <a:xfrm>
            <a:off x="917866" y="1800225"/>
            <a:ext cx="770942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8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9BC06-A10C-482C-99BE-B5ACBA49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Funktionskomponente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0B255CF-3AF1-45D6-95A8-71498826D7B8}"/>
              </a:ext>
            </a:extLst>
          </p:cNvPr>
          <p:cNvSpPr txBox="1"/>
          <p:nvPr/>
        </p:nvSpPr>
        <p:spPr>
          <a:xfrm>
            <a:off x="1015555" y="1800225"/>
            <a:ext cx="875074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Funktionskomponente: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Komponente, die eigentlich eine Funktion ist, welche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als Übergabeparameter entgegennimmt (optional) und ein HTML-Element zurückgibt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Sie nennt sich auch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stateless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-,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presentational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-, UI- oder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dumb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Komponente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Funktionskomponenten sind vor 2018 nur für die Erstellung (Präsentation) von HTML-Elementen verwendet worden, da sie kein lokales State haben konnten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Ab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v16.8 stehen die sog.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Hooks zu Verfügung, die das lokale State und die Nutzung von Life-Cycle Methoden auch in Funktionskomponenten ermöglichen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2EB59-9AB5-4411-82F7-6993B556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3F8CA50B-5496-43AB-B9FC-2BE247DBE548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27195-43E1-47B3-817A-66789CA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22</a:t>
            </a:fld>
            <a:endParaRPr lang="de-DE" spc="10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4D703E7-7F65-42F8-A11C-CAAF67DA007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6195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3B166-7312-41AC-B45D-23D86132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das doch HTML?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19AD32B-BD27-4C33-92B3-5C995BFB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80" y="4848997"/>
            <a:ext cx="3038899" cy="647790"/>
          </a:xfrm>
          <a:prstGeom prst="rect">
            <a:avLst/>
          </a:prstGeo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270F694-A1F9-4E04-9E34-26B63ADB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2" y="1800225"/>
            <a:ext cx="9196967" cy="210374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2EEEF5-0315-4BB4-8610-0EF3B21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97D16F01-00F4-40E9-93A8-2C80F6120F27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58E426-93B4-4BCA-AD75-507C1557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FADC5F0-299A-485D-BD06-E0647EB1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23</a:t>
            </a:fld>
            <a:endParaRPr lang="de-DE" spc="1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14D140-036F-4F75-BA5E-5AD0170CD670}"/>
              </a:ext>
            </a:extLst>
          </p:cNvPr>
          <p:cNvSpPr/>
          <p:nvPr/>
        </p:nvSpPr>
        <p:spPr>
          <a:xfrm>
            <a:off x="546100" y="1754506"/>
            <a:ext cx="979777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0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1F24-BBA0-4E5C-B9AB-D5F5DC41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JSX – JavaScript XML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52C1C-E50A-4737-8F14-409B58F6A90E}"/>
              </a:ext>
            </a:extLst>
          </p:cNvPr>
          <p:cNvSpPr txBox="1">
            <a:spLocks/>
          </p:cNvSpPr>
          <p:nvPr/>
        </p:nvSpPr>
        <p:spPr>
          <a:xfrm>
            <a:off x="971327" y="1571625"/>
            <a:ext cx="8750745" cy="4953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JSX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hat einen einzigartigen Syntax: JSX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JSX ist ein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syntactical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sugar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“, da es im Hintergrund beim Kompilieren in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React.createElement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() umgewandelt wird</a:t>
            </a:r>
          </a:p>
          <a:p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Vorteile: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Der Entwickler kann HTML-ähnlichen Code schreiben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Dynamische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Kontentrendering</a:t>
            </a: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Dynamische Klassenverteilung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Einfach zu verstehen und zu überblicken</a:t>
            </a:r>
          </a:p>
          <a:p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Nachteile: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Es ist kein HTML!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Attribute, wie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class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,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sind JavaScript eigene Schlüsselworte, daher müssen Klassen als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className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“ und das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“ bei Labels als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htmlFor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“ geschrieben werden</a:t>
            </a:r>
          </a:p>
          <a:p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466069-669B-4A6A-95EC-0EA69E0D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BB2297E6-0B32-4607-B5B5-A2E4444CAAF8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4673C-9DF6-4A23-AC0A-94B75935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24</a:t>
            </a:fld>
            <a:endParaRPr lang="de-DE" spc="1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560ECB3-C0C9-40DF-AFCB-A94689CF05E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76538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28700-C3AB-4850-9672-1DA8760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E44740-A521-4C80-9E70-B065A26C261F}"/>
              </a:ext>
            </a:extLst>
          </p:cNvPr>
          <p:cNvSpPr txBox="1">
            <a:spLocks/>
          </p:cNvSpPr>
          <p:nvPr/>
        </p:nvSpPr>
        <p:spPr>
          <a:xfrm>
            <a:off x="850900" y="1495425"/>
            <a:ext cx="89154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83DE0CA-A3E7-48CC-8A32-FCFDC0E6A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" y="1976333"/>
            <a:ext cx="8860306" cy="2879934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A91C15-0740-4D39-8550-F3C1F7B0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E617EB26-AFD7-4197-AF38-A8DC314A3DE1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75EF49-C1B0-443B-BBAA-CBE6F29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11FBBC-C3E2-47ED-8A25-FF8D9BF4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25</a:t>
            </a:fld>
            <a:endParaRPr lang="de-DE" spc="10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4EC95D1B-EA59-48D0-92E6-F786B74D2502}"/>
              </a:ext>
            </a:extLst>
          </p:cNvPr>
          <p:cNvSpPr/>
          <p:nvPr/>
        </p:nvSpPr>
        <p:spPr>
          <a:xfrm rot="10800000">
            <a:off x="3289300" y="3781425"/>
            <a:ext cx="228600" cy="457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81AEAF67-9FC4-420F-8B61-EEDAA27B3C34}"/>
              </a:ext>
            </a:extLst>
          </p:cNvPr>
          <p:cNvSpPr/>
          <p:nvPr/>
        </p:nvSpPr>
        <p:spPr>
          <a:xfrm rot="10800000">
            <a:off x="4965700" y="3781425"/>
            <a:ext cx="228600" cy="457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538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2BF00-3C20-459E-9403-9959E41C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8E8451-ED6D-4A20-A244-6B5E2B8FC5D5}"/>
              </a:ext>
            </a:extLst>
          </p:cNvPr>
          <p:cNvSpPr/>
          <p:nvPr/>
        </p:nvSpPr>
        <p:spPr>
          <a:xfrm>
            <a:off x="1015555" y="1571625"/>
            <a:ext cx="87507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spc="10" dirty="0" err="1">
                <a:solidFill>
                  <a:srgbClr val="3F3F3F"/>
                </a:solidFill>
                <a:cs typeface="Calibri"/>
              </a:rPr>
              <a:t>Props</a:t>
            </a:r>
            <a:r>
              <a:rPr lang="de-DE" sz="2000" b="1" spc="10" dirty="0">
                <a:solidFill>
                  <a:srgbClr val="3F3F3F"/>
                </a:solidFill>
                <a:cs typeface="Calibri"/>
              </a:rPr>
              <a:t> (Kurzform von Properties):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Sie sind weitere Eigenschaften, die von der Elternkomponente in die Kind Komponenten „runtergebohrt“ werden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Die zwei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„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name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“ und „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today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“ stehen ab jetzt in der Home Komponente zu Verfügung</a:t>
            </a:r>
          </a:p>
          <a:p>
            <a:endParaRPr lang="de-DE" sz="2000" spc="10" dirty="0">
              <a:solidFill>
                <a:srgbClr val="3F3F3F"/>
              </a:solidFill>
              <a:cs typeface="Calibri"/>
            </a:endParaRPr>
          </a:p>
          <a:p>
            <a:r>
              <a:rPr lang="de-DE" sz="2000" b="1" spc="10" dirty="0">
                <a:solidFill>
                  <a:srgbClr val="3F3F3F"/>
                </a:solidFill>
                <a:cs typeface="Calibri"/>
              </a:rPr>
              <a:t>In Klassenkomponenten: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Zugriff auf die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durch </a:t>
            </a:r>
            <a:r>
              <a:rPr lang="de-DE" sz="2000" spc="10" dirty="0">
                <a:solidFill>
                  <a:schemeClr val="tx2">
                    <a:lumMod val="75000"/>
                  </a:schemeClr>
                </a:solidFill>
                <a:cs typeface="Calibri"/>
              </a:rPr>
              <a:t>this.props.name 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/ </a:t>
            </a:r>
            <a:r>
              <a:rPr lang="de-DE" sz="2000" spc="10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this.props.today</a:t>
            </a:r>
            <a:endParaRPr lang="de-DE" sz="2000" spc="1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Die Komponente bekommt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durch den Konstruktor automatisch</a:t>
            </a:r>
          </a:p>
          <a:p>
            <a:endParaRPr lang="de-DE" sz="2000" spc="10" dirty="0">
              <a:solidFill>
                <a:srgbClr val="3F3F3F"/>
              </a:solidFill>
              <a:cs typeface="Calibri"/>
            </a:endParaRPr>
          </a:p>
          <a:p>
            <a:r>
              <a:rPr lang="de-DE" sz="2000" b="1" spc="10" dirty="0">
                <a:solidFill>
                  <a:srgbClr val="3F3F3F"/>
                </a:solidFill>
                <a:cs typeface="Calibri"/>
              </a:rPr>
              <a:t>In Funktionskomponenten: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Der Übergabeparameter der Funktionskomponente muss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Die Komponente kann auf die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 durch </a:t>
            </a:r>
            <a:r>
              <a:rPr lang="de-DE" sz="2000" spc="10" dirty="0">
                <a:solidFill>
                  <a:schemeClr val="tx2">
                    <a:lumMod val="75000"/>
                  </a:schemeClr>
                </a:solidFill>
                <a:cs typeface="Calibri"/>
              </a:rPr>
              <a:t>props.name 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/ </a:t>
            </a:r>
            <a:r>
              <a:rPr lang="de-DE" sz="2000" spc="10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props.today</a:t>
            </a:r>
            <a:r>
              <a:rPr lang="de-DE" sz="2000" spc="10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zugreifen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9E06E-BE0D-44E0-BFE5-F1C9CE9C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D95EB86F-654B-4C0C-AFD9-90DA5A3571A1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0E5F1-CC39-48B8-8C1D-CE7882A1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26</a:t>
            </a:fld>
            <a:endParaRPr lang="de-DE" spc="1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BDD9D6D-D06B-4C89-98DC-BD461C145D7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62150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A24C8-7EDD-475C-885E-898CEA82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Props</a:t>
            </a:r>
            <a:r>
              <a:rPr lang="de-DE" dirty="0"/>
              <a:t> in der Kind Komponente</a:t>
            </a:r>
          </a:p>
        </p:txBody>
      </p:sp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47F8A08B-6A85-49F3-A387-4677E1A6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64" y="1952625"/>
            <a:ext cx="7251700" cy="17467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B9D74D0-8B0E-4F27-9AE7-5EDDB846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77" y="4572171"/>
            <a:ext cx="4618106" cy="132770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268E531-7128-4202-951A-DA81B63A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75EED84E-7D37-432A-ACD7-5682673FF739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6394ABC-A462-403F-8B9A-B6BA11CC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E0AB99-EC8E-472E-BE67-21FCCABC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27</a:t>
            </a:fld>
            <a:endParaRPr lang="de-DE" spc="1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4309914-A877-439C-88FC-2D0D7D5315A5}"/>
              </a:ext>
            </a:extLst>
          </p:cNvPr>
          <p:cNvSpPr/>
          <p:nvPr/>
        </p:nvSpPr>
        <p:spPr>
          <a:xfrm>
            <a:off x="2908300" y="4467225"/>
            <a:ext cx="495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7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AEE99-B834-4174-A329-9394C726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Counter Komponente</a:t>
            </a:r>
          </a:p>
        </p:txBody>
      </p:sp>
      <p:pic>
        <p:nvPicPr>
          <p:cNvPr id="4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3C4191A-456D-4597-974D-C268C6F2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4" y="1495425"/>
            <a:ext cx="6617145" cy="47056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333FF8-605E-44A1-853A-2363A11E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DF3FF271-D15C-4A8D-90CD-D69E87D1163E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597B42-AFB2-4A49-BCD7-06F88C3B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35DC3-FE5E-4DA0-BC9D-6FA0D982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28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233240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091B-7E53-4660-9517-F9DF195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Level State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9FEC26-C621-4D3C-970B-3724FA06D44B}"/>
              </a:ext>
            </a:extLst>
          </p:cNvPr>
          <p:cNvSpPr txBox="1"/>
          <p:nvPr/>
        </p:nvSpPr>
        <p:spPr>
          <a:xfrm>
            <a:off x="1015555" y="1690688"/>
            <a:ext cx="8750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Lokales State in Klassenkomponenten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State bezieht sich auf die interne Logik der Komponente und ist von außen nicht erreichbar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cs typeface="Calibri"/>
              </a:rPr>
              <a:t>Das State kann alle Typen enthalten (Array, </a:t>
            </a:r>
            <a:r>
              <a:rPr lang="de-DE" sz="2000" spc="10" dirty="0" err="1">
                <a:solidFill>
                  <a:srgbClr val="3F3F3F"/>
                </a:solidFill>
                <a:cs typeface="Calibri"/>
              </a:rPr>
              <a:t>Number</a:t>
            </a:r>
            <a:r>
              <a:rPr lang="de-DE" sz="2000" spc="10" dirty="0">
                <a:solidFill>
                  <a:srgbClr val="3F3F3F"/>
                </a:solidFill>
                <a:cs typeface="Calibri"/>
              </a:rPr>
              <a:t>, String, Boolean, Objekt, usw.)</a:t>
            </a: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In diesem Beispiel besteht das State aus einem Objekt, welches standardmäßig, bei der Erzeugung der Komponente, als Schlüssel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currentCount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“ und als Wert „0“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Durch die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incrementCounter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()“ Methode wird die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this.setState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()“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-eigene Methode verwendet, um den Wert des Counters zu inkrementieren.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332AA-C359-424B-AE18-FAE7AB37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975090F4-4AAE-4CD2-A730-8B403BFE3B00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14A5D-6F32-40BC-843F-B84F8072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29</a:t>
            </a:fld>
            <a:endParaRPr lang="de-DE" spc="1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80A64BB-87D8-4E99-A537-05AE859603F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55509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911" y="495145"/>
            <a:ext cx="301053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40" dirty="0"/>
              <a:t>K</a:t>
            </a:r>
            <a:r>
              <a:rPr spc="-45" dirty="0"/>
              <a:t>om</a:t>
            </a:r>
            <a:r>
              <a:rPr spc="-40" dirty="0"/>
              <a:t>p</a:t>
            </a:r>
            <a:r>
              <a:rPr spc="-45" dirty="0"/>
              <a:t>o</a:t>
            </a:r>
            <a:r>
              <a:rPr spc="-40" dirty="0"/>
              <a:t>n</a:t>
            </a:r>
            <a:r>
              <a:rPr spc="-55" dirty="0"/>
              <a:t>e</a:t>
            </a:r>
            <a:r>
              <a:rPr spc="-80" dirty="0"/>
              <a:t>nt</a:t>
            </a:r>
            <a:r>
              <a:rPr spc="-55" dirty="0"/>
              <a:t>e</a:t>
            </a:r>
            <a:r>
              <a:rPr spc="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684" y="1841150"/>
            <a:ext cx="8994076" cy="388054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4965" marR="415925" indent="-342900">
              <a:lnSpc>
                <a:spcPct val="80000"/>
              </a:lnSpc>
              <a:spcBef>
                <a:spcPts val="52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Mit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Komponenten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können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Benutzeroberflächen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in unabhängige,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wiederverwendbare </a:t>
            </a:r>
            <a:r>
              <a:rPr sz="2000" spc="-30" dirty="0">
                <a:solidFill>
                  <a:srgbClr val="3F3F3F"/>
                </a:solidFill>
                <a:latin typeface="Calibri"/>
                <a:cs typeface="Calibri"/>
              </a:rPr>
              <a:t>Teile 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aufgebrochen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und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isoliert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betrachtet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werden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Komponenten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nehmen beliebige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Eingaben entgegen (props)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und geben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React-</a:t>
            </a:r>
            <a:r>
              <a:rPr sz="2000" spc="-5" dirty="0" err="1">
                <a:solidFill>
                  <a:srgbClr val="3F3F3F"/>
                </a:solidFill>
                <a:latin typeface="Calibri"/>
                <a:cs typeface="Calibri"/>
              </a:rPr>
              <a:t>Elemente</a:t>
            </a:r>
            <a:r>
              <a:rPr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3F3F3F"/>
                </a:solidFill>
                <a:latin typeface="Calibri"/>
                <a:cs typeface="Calibri"/>
              </a:rPr>
              <a:t>zurück</a:t>
            </a:r>
            <a:endParaRPr lang="de-DE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 err="1">
                <a:solidFill>
                  <a:srgbClr val="3F3F3F"/>
                </a:solidFill>
                <a:latin typeface="Calibri"/>
                <a:cs typeface="Calibri"/>
              </a:rPr>
              <a:t>Jede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React-Komponente ist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entkapselt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und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kann </a:t>
            </a:r>
            <a:r>
              <a:rPr sz="2000" dirty="0" err="1">
                <a:solidFill>
                  <a:srgbClr val="3F3F3F"/>
                </a:solidFill>
                <a:latin typeface="Calibri"/>
                <a:cs typeface="Calibri"/>
              </a:rPr>
              <a:t>unabhängig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3F3F3F"/>
                </a:solidFill>
                <a:latin typeface="Calibri"/>
                <a:cs typeface="Calibri"/>
              </a:rPr>
              <a:t>arbeiten</a:t>
            </a:r>
            <a:endParaRPr lang="de-DE"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spc="-10" dirty="0" err="1">
                <a:solidFill>
                  <a:srgbClr val="3F3F3F"/>
                </a:solidFill>
                <a:latin typeface="Calibri"/>
                <a:cs typeface="Calibri"/>
              </a:rPr>
              <a:t>Funktionskomponenten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sind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vom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Prinzip her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JavaScript-</a:t>
            </a:r>
            <a:r>
              <a:rPr sz="2000" spc="-5" dirty="0" err="1">
                <a:solidFill>
                  <a:srgbClr val="3F3F3F"/>
                </a:solidFill>
                <a:latin typeface="Calibri"/>
                <a:cs typeface="Calibri"/>
              </a:rPr>
              <a:t>Funktionen</a:t>
            </a:r>
            <a:endParaRPr lang="de-DE"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spc="-10" dirty="0" err="1">
                <a:solidFill>
                  <a:srgbClr val="3F3F3F"/>
                </a:solidFill>
                <a:latin typeface="Calibri"/>
                <a:cs typeface="Calibri"/>
              </a:rPr>
              <a:t>Klassenkomponenten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sind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komplexer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als</a:t>
            </a:r>
            <a:r>
              <a:rPr sz="2000" spc="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Funktionskomponenten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E23A9088-CCFA-460B-88DD-96C1DEC45462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432D-F242-4706-9B1B-6E15FB55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55" y="511302"/>
            <a:ext cx="8633951" cy="646331"/>
          </a:xfrm>
        </p:spPr>
        <p:txBody>
          <a:bodyPr/>
          <a:lstStyle/>
          <a:p>
            <a:r>
              <a:rPr lang="de-DE" dirty="0" err="1"/>
              <a:t>Render</a:t>
            </a:r>
            <a:r>
              <a:rPr lang="de-DE" dirty="0"/>
              <a:t> Funktion des Counters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BBDFD7-0962-4DE7-84AB-C9E983D0A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1" y="1647825"/>
            <a:ext cx="9296400" cy="478137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42545E-C164-4D1C-94FE-77DB256E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8687C302-502E-4516-B6D9-90D4E6B155D6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89E43-E3E2-4B54-82C9-DFAB27C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FAB38-FE18-4F32-A092-3AA81691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30</a:t>
            </a:fld>
            <a:endParaRPr lang="de-DE" spc="10" dirty="0"/>
          </a:p>
        </p:txBody>
      </p:sp>
      <p:pic>
        <p:nvPicPr>
          <p:cNvPr id="8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2439508-D129-4CB2-890F-B98F8B27C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64" y="4454351"/>
            <a:ext cx="4086836" cy="21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44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4E66D-55BB-4244-9717-A022B594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virtuelle DOM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262CCD-7423-47AB-A386-618F2E1414E2}"/>
              </a:ext>
            </a:extLst>
          </p:cNvPr>
          <p:cNvSpPr txBox="1"/>
          <p:nvPr/>
        </p:nvSpPr>
        <p:spPr>
          <a:xfrm>
            <a:off x="971326" y="1724025"/>
            <a:ext cx="87507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Wenn sich das State ändert (die Taste wird gedrückt und der Counterwert erhöht sich um 1) wird die Komponente neu gerendert.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rendert die Komponenten neu, wenn sich das State oder die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der Komponente ändern, also wenn sich irgendwas in der Anwendung ändert, welches eine Auswirkung auf das entsprechende Komponente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Um zu wissen, welches Teil der Anwendung neugerendert werden muss, benutzt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das sogenannte virtuelle DOM.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vergleicht eine alte Version vom virtuellen DOM mit einem, nach jeder Veränderung erstellten neuen virtuellen DOM, um festzustellen, auf welcher Stelle das DOM aktualisiert werden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Danach greift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dem tatsächlichen DOM zu und rendert die betroffene Elemente im HTML-Baum neu.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F576B0-E3CC-40D7-8DB9-AE42CD5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30CB90F5-14FF-4559-AE38-98EFA1A38268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B83E67-9C6A-4224-AC5B-27536290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4254A4-6BF6-4C18-8F8C-AFF643D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31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18663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D069F-B6A4-4255-B2EA-82A8D91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Abenteuer ins Rabbit-Hole… #1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179C1-6E1D-41D4-88FB-6FB4EFE5A041}"/>
              </a:ext>
            </a:extLst>
          </p:cNvPr>
          <p:cNvSpPr txBox="1">
            <a:spLocks/>
          </p:cNvSpPr>
          <p:nvPr/>
        </p:nvSpPr>
        <p:spPr>
          <a:xfrm>
            <a:off x="1015555" y="1707356"/>
            <a:ext cx="8750745" cy="41481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spc="10" dirty="0" err="1">
                <a:solidFill>
                  <a:srgbClr val="3F3F3F"/>
                </a:solidFill>
                <a:latin typeface="Calibri"/>
                <a:cs typeface="Calibri"/>
              </a:rPr>
              <a:t>Component</a:t>
            </a:r>
            <a:r>
              <a:rPr lang="de-DE" sz="2400" b="1" spc="10" dirty="0">
                <a:solidFill>
                  <a:srgbClr val="3F3F3F"/>
                </a:solidFill>
                <a:latin typeface="Calibri"/>
                <a:cs typeface="Calibri"/>
              </a:rPr>
              <a:t> Lifecycle:</a:t>
            </a:r>
          </a:p>
          <a:p>
            <a:endParaRPr lang="de-DE" sz="2400" b="1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Eine Komponente verfügt über mehrere Lifecycle-Methods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componentWillMount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- Komponente wird gerendert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componentDidMount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- Komponente ist gerade gerendert worden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componentDidUpdate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- Hat sich die Komponente gerade aktualisiert?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shouldComponentUpdate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- Soll die Komponente sich neurendern?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didComponentCatch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- Hat die Komponente eine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Exception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gefangen?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componentWillUnmount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- Wird die Komponente gerade vom DOM entfernt?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componentDidUnmount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- Ist die Komponente gerade vom DOM entfernt worden?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…..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59C6F-769D-4723-9EF9-82888E62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82A711CC-2C55-44D9-BA74-C31A28815EB5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1F622-EBEB-4C0E-B562-A54505C7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5133F-7FFD-4EA1-8500-FF3499CC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32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2035954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FB205-D136-41DE-9EDC-76C0132D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Abenteuer ins Rabbit-Hole… #2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9D470-9F22-42B9-B2CA-A35922E98F65}"/>
              </a:ext>
            </a:extLst>
          </p:cNvPr>
          <p:cNvSpPr txBox="1">
            <a:spLocks/>
          </p:cNvSpPr>
          <p:nvPr/>
        </p:nvSpPr>
        <p:spPr>
          <a:xfrm>
            <a:off x="1015555" y="1707356"/>
            <a:ext cx="8750746" cy="474107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Globales State Management</a:t>
            </a:r>
          </a:p>
          <a:p>
            <a:endParaRPr lang="de-DE" sz="2000" b="1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Die Erstellung einer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Komponente ist ziemlich einfach: Klassen- oder Funktionskomponente erstellen und JSX zurückliefern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Wenn wir eine große Anwendung haben, kann die Struktur der Anwendung schnell unübersichtlich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Welche Komponente sollen über ein State verfügen? Wie tief in der Hierarchie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Props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runtergeschickt werden müssen, wenn ich eine gewisse Eigenschaft nur in einer Kind Komponente brauche, die Eigenschaft sich aber in der in einer der obersten Parentkomponenten befindet?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Dieses Phänomen führt zum „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prop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-drilling“.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Lösung: Ein globales, zentrales Store in der Anwendung zu haben, worauf jede Komponente zugreifen kann, um Daten, Methoden oder Eigenschaften für sich zu holen.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Tools: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Redux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, die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eigene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Context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API oder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MobX</a:t>
            </a: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54D5A-349C-4830-893E-2C1DA28D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D4F0E2CF-B793-4094-8F8E-F616DD9C2DF4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09C90-0841-45B0-A7D7-F526EAD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37396-6753-4979-8A13-9653960C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33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2185336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D2A75-2083-4646-8316-0BF68F4F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Abenteuer ins Rabbit-Hole… #3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CDC62-BF8C-4EF3-A7C6-64B9C9C05B55}"/>
              </a:ext>
            </a:extLst>
          </p:cNvPr>
          <p:cNvSpPr txBox="1">
            <a:spLocks/>
          </p:cNvSpPr>
          <p:nvPr/>
        </p:nvSpPr>
        <p:spPr>
          <a:xfrm>
            <a:off x="1015555" y="1429940"/>
            <a:ext cx="8750746" cy="470297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State Management in Funktionskomponenten und </a:t>
            </a:r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 Hooks:</a:t>
            </a:r>
          </a:p>
          <a:p>
            <a:endParaRPr lang="de-DE" sz="2000" b="1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Mittlerweile können auch Funktionskomponente über ein State verfügen</a:t>
            </a:r>
          </a:p>
          <a:p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Hooks sind Funktionen, die in Funktionskomponente benutzt werden können</a:t>
            </a:r>
          </a:p>
          <a:p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UseState</a:t>
            </a:r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 Hook: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Ermöglicht, dass eine Funktionskomponente ein (oder mehrere) State(s) 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Die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UseState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Hook nimmt eine Default State entgegen und liefert ein Array zurück, dessen erstes Element das State ist, die zweite jedoch eine neue Funktion ist, womit das State geändert werden kann</a:t>
            </a:r>
          </a:p>
          <a:p>
            <a:pPr lvl="1"/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r>
              <a:rPr lang="de-DE" sz="2000" b="1" spc="10" dirty="0" err="1">
                <a:solidFill>
                  <a:srgbClr val="3F3F3F"/>
                </a:solidFill>
                <a:latin typeface="Calibri"/>
                <a:cs typeface="Calibri"/>
              </a:rPr>
              <a:t>UseEffect</a:t>
            </a:r>
            <a:r>
              <a:rPr lang="de-DE" sz="2000" b="1" spc="10" dirty="0">
                <a:solidFill>
                  <a:srgbClr val="3F3F3F"/>
                </a:solidFill>
                <a:latin typeface="Calibri"/>
                <a:cs typeface="Calibri"/>
              </a:rPr>
              <a:t> Hook: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Ermöglicht die Arbeit mit den Lifecycle-Methoden der Funktionskomponente innerhalb einer kompakten Funktion</a:t>
            </a:r>
          </a:p>
          <a:p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….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EF8B65-3AC4-4CAF-98F6-8EB0B9CD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AED2B81D-89D8-4EE3-AC92-E0F5F93CC569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3C8E8-AFD9-431D-BE45-33E21509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/>
              <a:t>REACT</a:t>
            </a:r>
            <a:r>
              <a:rPr lang="de-DE" spc="-45"/>
              <a:t> </a:t>
            </a:r>
            <a:r>
              <a:rPr lang="de-DE" spc="-10"/>
              <a:t>WORKSHOP</a:t>
            </a:r>
            <a:endParaRPr lang="de-DE" spc="-1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780C0-8607-4195-9DB9-04B012C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34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3899424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42B65-3D43-4D63-900A-9FAD250F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Abenteuer ins Rabbit-Hole… #4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022AA-130A-4244-AA42-1A01F71692FE}"/>
              </a:ext>
            </a:extLst>
          </p:cNvPr>
          <p:cNvSpPr txBox="1">
            <a:spLocks/>
          </p:cNvSpPr>
          <p:nvPr/>
        </p:nvSpPr>
        <p:spPr>
          <a:xfrm>
            <a:off x="1015555" y="1707356"/>
            <a:ext cx="8750746" cy="41481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spc="10" dirty="0">
                <a:solidFill>
                  <a:srgbClr val="3F3F3F"/>
                </a:solidFill>
                <a:latin typeface="Calibri"/>
                <a:cs typeface="Calibri"/>
              </a:rPr>
              <a:t>Styling von Komponenten:</a:t>
            </a:r>
          </a:p>
          <a:p>
            <a:endParaRPr lang="de-DE" sz="2400" b="1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Zuweisung eines Objektes mit Styling Attributen (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backGroundColor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, </a:t>
            </a: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paddingLeft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, etc.) – Achtung! JavaScript Syntax!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Inline Styling mit JSX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3rd Party Library: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styled-components</a:t>
            </a: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Radium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materialize-css</a:t>
            </a: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Materialize</a:t>
            </a: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 UI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e-DE" sz="2000" spc="10" dirty="0" err="1">
                <a:solidFill>
                  <a:srgbClr val="3F3F3F"/>
                </a:solidFill>
                <a:latin typeface="Calibri"/>
                <a:cs typeface="Calibri"/>
              </a:rPr>
              <a:t>Reactstrap</a:t>
            </a:r>
            <a:endParaRPr lang="de-DE" sz="2000" spc="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Globales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spc="10" dirty="0">
                <a:solidFill>
                  <a:srgbClr val="3F3F3F"/>
                </a:solidFill>
                <a:latin typeface="Calibri"/>
                <a:cs typeface="Calibri"/>
              </a:rPr>
              <a:t>Modulares CSS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020CC6-FEF8-4060-A323-730D04D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</p:spPr>
        <p:txBody>
          <a:bodyPr/>
          <a:lstStyle/>
          <a:p>
            <a:pPr marL="12700">
              <a:lnSpc>
                <a:spcPts val="855"/>
              </a:lnSpc>
            </a:pPr>
            <a:fld id="{E347B05C-7DCA-4646-9DD6-5C66955A51CD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3C558-D80D-49FC-AB19-FD8C351C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</p:spPr>
        <p:txBody>
          <a:bodyPr/>
          <a:lstStyle/>
          <a:p>
            <a:pPr marL="12700">
              <a:lnSpc>
                <a:spcPts val="855"/>
              </a:lnSpc>
            </a:pPr>
            <a:r>
              <a:rPr lang="de-DE" spc="-10" dirty="0"/>
              <a:t>REACT</a:t>
            </a:r>
            <a:r>
              <a:rPr lang="de-DE" spc="-45" dirty="0"/>
              <a:t> </a:t>
            </a:r>
            <a:r>
              <a:rPr lang="de-DE" spc="-10" dirty="0"/>
              <a:t>WORKSHOP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8D6DA0-FFE2-474E-96FC-BB11656C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</p:spPr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35</a:t>
            </a:fld>
            <a:endParaRPr lang="de-DE" spc="10" dirty="0"/>
          </a:p>
        </p:txBody>
      </p:sp>
    </p:spTree>
    <p:extLst>
      <p:ext uri="{BB962C8B-B14F-4D97-AF65-F5344CB8AC3E}">
        <p14:creationId xmlns:p14="http://schemas.microsoft.com/office/powerpoint/2010/main" val="1192743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96E2D-8C51-41AF-AEB6-36FE6D05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Ajax </a:t>
            </a:r>
            <a:r>
              <a:rPr lang="de-DE" dirty="0" err="1"/>
              <a:t>Requests</a:t>
            </a:r>
            <a:r>
              <a:rPr lang="de-DE" dirty="0"/>
              <a:t> in </a:t>
            </a:r>
            <a:r>
              <a:rPr lang="de-DE" dirty="0" err="1"/>
              <a:t>React</a:t>
            </a:r>
            <a:endParaRPr lang="de-DE" dirty="0"/>
          </a:p>
        </p:txBody>
      </p:sp>
      <p:pic>
        <p:nvPicPr>
          <p:cNvPr id="6" name="Inhaltsplatzhalter 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7FF822A3-FC8E-40E3-89E8-0EF754ECBDF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1495426"/>
            <a:ext cx="2701176" cy="476178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34B4D-41F2-4492-B342-CE2D95B4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050D26DD-4B9A-4146-95AF-639646BBF120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978331-79D5-447F-9CC8-C42360F1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36</a:t>
            </a:fld>
            <a:endParaRPr lang="de-DE" spc="1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6BD1C4-4977-4884-AC82-605BD631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555" y="1495425"/>
            <a:ext cx="6709061" cy="5209118"/>
          </a:xfrm>
        </p:spPr>
        <p:txBody>
          <a:bodyPr/>
          <a:lstStyle/>
          <a:p>
            <a:r>
              <a:rPr lang="de-DE" sz="2000" kern="1200" spc="10" dirty="0"/>
              <a:t>Auswahl und Einrichtung einer HTTP-Bibliothek</a:t>
            </a:r>
          </a:p>
          <a:p>
            <a:r>
              <a:rPr lang="de-DE" sz="2000" kern="1200" spc="10" dirty="0"/>
              <a:t>Beliebte Bibliotheken: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kern="1200" spc="10" dirty="0" err="1"/>
              <a:t>Axios</a:t>
            </a:r>
            <a:endParaRPr lang="de-DE" sz="2000" kern="1200" spc="1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kern="1200" spc="10" dirty="0"/>
              <a:t>JavaScript eigene FETCH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kern="1200" spc="10" dirty="0" err="1"/>
              <a:t>jQuery</a:t>
            </a:r>
            <a:r>
              <a:rPr lang="de-DE" sz="2000" kern="1200" spc="10" dirty="0"/>
              <a:t> AJAX</a:t>
            </a:r>
          </a:p>
          <a:p>
            <a:endParaRPr lang="de-DE" sz="2000" kern="1200" spc="10" dirty="0"/>
          </a:p>
          <a:p>
            <a:r>
              <a:rPr lang="de-DE" sz="2000" kern="1200" spc="10" dirty="0"/>
              <a:t>Erstellung einer HTTP-Anfrage (GET, POST, PUT, DELETE) und ein HTTP-Request an eine Web-API</a:t>
            </a:r>
          </a:p>
          <a:p>
            <a:endParaRPr lang="de-DE" sz="2000" kern="1200" spc="10" dirty="0"/>
          </a:p>
          <a:p>
            <a:r>
              <a:rPr lang="de-DE" sz="1600" i="1" kern="1200" spc="10" dirty="0"/>
              <a:t>Als es bei der </a:t>
            </a:r>
            <a:r>
              <a:rPr lang="de-DE" sz="1600" i="1" kern="1200" spc="10" dirty="0" err="1"/>
              <a:t>Restful</a:t>
            </a:r>
            <a:r>
              <a:rPr lang="de-DE" sz="1600" i="1" kern="1200" spc="10" dirty="0"/>
              <a:t> Services Struktur gewohnt ist, schickt unsere </a:t>
            </a:r>
            <a:r>
              <a:rPr lang="de-DE" sz="1600" i="1" kern="1200" spc="10" dirty="0" err="1"/>
              <a:t>React</a:t>
            </a:r>
            <a:r>
              <a:rPr lang="de-DE" sz="1600" i="1" kern="1200" spc="10" dirty="0"/>
              <a:t> Frontend-Anwendung ein HTTP-Request an einem API-Endpunkt und der Backend-Server liefert die Daten aus der Datenbank. Der Server kann mit einer beliebigen Technologie aufgebaut werden.</a:t>
            </a:r>
          </a:p>
          <a:p>
            <a:endParaRPr lang="de-DE" sz="2000" kern="1200" spc="10" dirty="0"/>
          </a:p>
          <a:p>
            <a:r>
              <a:rPr lang="de-DE" sz="2000" kern="1200" spc="10" dirty="0"/>
              <a:t>Aktualisierung des Komponenten-Status ‚</a:t>
            </a:r>
            <a:r>
              <a:rPr lang="de-DE" sz="2000" kern="1200" spc="10" dirty="0" err="1"/>
              <a:t>setState</a:t>
            </a:r>
            <a:r>
              <a:rPr lang="de-DE" sz="2000" kern="1200" spc="10" dirty="0"/>
              <a:t>()‘ anhand der API-Rückgabedaten</a:t>
            </a:r>
          </a:p>
          <a:p>
            <a:r>
              <a:rPr lang="de-DE" sz="2000" kern="1200" spc="10" dirty="0"/>
              <a:t>Anzeige der Daten in einer </a:t>
            </a:r>
            <a:r>
              <a:rPr lang="de-DE" sz="2000" kern="1200" spc="10" dirty="0" err="1"/>
              <a:t>React</a:t>
            </a:r>
            <a:r>
              <a:rPr lang="de-DE" sz="2000" kern="1200" spc="10" dirty="0"/>
              <a:t>-Komponente</a:t>
            </a:r>
          </a:p>
          <a:p>
            <a:endParaRPr lang="de-DE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455E288F-70F3-45F4-A97A-A1D6C6BAF96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156362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8D3A2-0452-46AC-AFE2-A5362353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 – Ajax Request</a:t>
            </a:r>
          </a:p>
        </p:txBody>
      </p:sp>
      <p:pic>
        <p:nvPicPr>
          <p:cNvPr id="4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7AA9E61-C4DF-4D75-8F8B-3ACA09CAD49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483467"/>
            <a:ext cx="6629400" cy="3014165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08C7CE-9BFA-4136-B186-0E8AE90F2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78" y="4010025"/>
            <a:ext cx="2961845" cy="252859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54C400-48E2-4F6F-8EE5-381FDBC637E4}"/>
              </a:ext>
            </a:extLst>
          </p:cNvPr>
          <p:cNvSpPr txBox="1"/>
          <p:nvPr/>
        </p:nvSpPr>
        <p:spPr>
          <a:xfrm>
            <a:off x="1072226" y="515243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Data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F581EC8-82D5-417A-A27A-F64C780B9B85}"/>
              </a:ext>
            </a:extLst>
          </p:cNvPr>
          <p:cNvSpPr/>
          <p:nvPr/>
        </p:nvSpPr>
        <p:spPr>
          <a:xfrm>
            <a:off x="2103902" y="5285652"/>
            <a:ext cx="424078" cy="2324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B5160C9-CA2C-4F2F-BEBE-E4402F39022B}"/>
              </a:ext>
            </a:extLst>
          </p:cNvPr>
          <p:cNvSpPr/>
          <p:nvPr/>
        </p:nvSpPr>
        <p:spPr>
          <a:xfrm>
            <a:off x="5031945" y="5315157"/>
            <a:ext cx="424078" cy="2029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B3E698-83F4-4E6C-A385-1C03C6E5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6DFED7AA-08DD-444C-9D1D-E91FCEA5814E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9610288-560A-405A-A33C-67B6A8BA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37</a:t>
            </a:fld>
            <a:endParaRPr lang="de-DE" spc="10" dirty="0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502399E-F247-409C-9487-92F7104A6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75" y="4021354"/>
            <a:ext cx="3671377" cy="2528596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7020A5BD-866C-4A22-8544-61430BA8632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19854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B3CF2-341F-49E8-AB28-227B25A7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 – Ajax Request</a:t>
            </a:r>
          </a:p>
        </p:txBody>
      </p:sp>
      <p:pic>
        <p:nvPicPr>
          <p:cNvPr id="4" name="Inhaltsplatzhalter 4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D3E4A689-1109-4016-8B32-618F2A5DDB6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440198"/>
            <a:ext cx="6888388" cy="313192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339AAF-70FC-4DA6-8F75-7466715D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9A4A1D0B-BB77-4FB6-B95D-E62B3E9A9479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4F24964-0DF0-4701-A240-A7ED6579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38</a:t>
            </a:fld>
            <a:endParaRPr lang="de-DE" spc="10" dirty="0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216B87-5D3A-4CAE-8051-3AB08631F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47" y="4238625"/>
            <a:ext cx="3500332" cy="2385448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150A411-7780-4EF7-8EB6-09606B07E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95" y="3442611"/>
            <a:ext cx="3642006" cy="3181462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5F75937D-FD3E-499D-9340-AE728BC60D9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372592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598A9-C153-4732-A626-6DE3CF68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PUT – Ajax Request</a:t>
            </a:r>
          </a:p>
        </p:txBody>
      </p:sp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6F623CFE-6561-44D0-BA66-9B38EC14D88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899" y="1495425"/>
            <a:ext cx="6431201" cy="33528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1C30F-7210-48D5-B723-56C72692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76A46D41-CFC9-424D-B68B-604FAEE50D92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CB4322D-B4AC-4E76-B425-29987732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39</a:t>
            </a:fld>
            <a:endParaRPr lang="de-DE" spc="10" dirty="0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E4C96C-7BD8-4C2D-8A20-C8416FFCF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76" y="4416909"/>
            <a:ext cx="2971800" cy="2296391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990959-B74C-4920-826B-3F2F44C5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79" y="3781425"/>
            <a:ext cx="3325056" cy="2931875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906D8A70-BDD9-4E28-81B9-A2ED3FE2781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5037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555" y="487223"/>
            <a:ext cx="418274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Entwicklungshistory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017" y="1933804"/>
            <a:ext cx="8830743" cy="369524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2011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von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Jordan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Walke,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Softwareentwickler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bei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Facebook,</a:t>
            </a:r>
            <a:r>
              <a:rPr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entwickelt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9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Erster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Anwendungsfall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im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Facebook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Newsfeed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2000" spc="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2011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9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Später von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Instagram</a:t>
            </a:r>
            <a:r>
              <a:rPr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verwendet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Facebook entschied sich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im 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Mai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2013, es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als Open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Source-Software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zur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Verfügung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zu</a:t>
            </a:r>
            <a:r>
              <a:rPr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stellen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In 2015 wurde React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Native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angekündigt, welches die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Entwicklung mit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Android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und iOS</a:t>
            </a:r>
            <a:r>
              <a:rPr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vereinfacht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599A5A81-2DA1-465F-842F-F36D7C2C4063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C910A-9DBA-4ED3-99C1-8CF29EFF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DELETE – Ajax Request</a:t>
            </a:r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81E79388-5EF8-4C5C-8CC7-F9B40AEC79A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700" y="1452259"/>
            <a:ext cx="6781800" cy="36169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59F8709-8AE0-4724-9BE6-4B6725189C09}"/>
              </a:ext>
            </a:extLst>
          </p:cNvPr>
          <p:cNvSpPr/>
          <p:nvPr/>
        </p:nvSpPr>
        <p:spPr>
          <a:xfrm>
            <a:off x="698500" y="4990466"/>
            <a:ext cx="546021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650497-DD6D-4C00-AC9D-E0C7C90C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855"/>
              </a:lnSpc>
            </a:pPr>
            <a:fld id="{3184574C-AE85-427C-B848-24B2CB32A17A}" type="datetime1">
              <a:rPr lang="de-DE" spc="-5" smtClean="0"/>
              <a:t>11.03.2020</a:t>
            </a:fld>
            <a:endParaRPr lang="de-DE" spc="-5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4E23EE-9C5C-43E1-BDA4-F924CBEF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lang="de-DE" spc="10" smtClean="0"/>
              <a:t>40</a:t>
            </a:fld>
            <a:endParaRPr lang="de-DE" spc="1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A7E9DA-9480-45CA-8050-FB5952C24C51}"/>
              </a:ext>
            </a:extLst>
          </p:cNvPr>
          <p:cNvSpPr/>
          <p:nvPr/>
        </p:nvSpPr>
        <p:spPr>
          <a:xfrm>
            <a:off x="5956300" y="4924425"/>
            <a:ext cx="1752600" cy="144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C814D77-2E58-422F-9251-52E71ABA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16" y="3724167"/>
            <a:ext cx="3657600" cy="2930487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713561DA-97D1-4EFB-B1F5-02D88E8DCAD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7351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555" y="495145"/>
            <a:ext cx="295656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Eigenschaften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15" y="1989075"/>
            <a:ext cx="8830770" cy="3584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Funktioniert wie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ein </a:t>
            </a:r>
            <a:r>
              <a:rPr sz="2000" spc="-35" dirty="0">
                <a:solidFill>
                  <a:srgbClr val="3F3F3F"/>
                </a:solidFill>
                <a:latin typeface="Calibri"/>
                <a:cs typeface="Calibri"/>
              </a:rPr>
              <a:t>View,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das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ein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komponentenbasiertes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System</a:t>
            </a:r>
            <a:r>
              <a:rPr sz="2000" spc="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nutzt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Die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Komponenten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sind als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Custom HTML </a:t>
            </a:r>
            <a:r>
              <a:rPr sz="2000" spc="-35" dirty="0">
                <a:solidFill>
                  <a:srgbClr val="3F3F3F"/>
                </a:solidFill>
                <a:latin typeface="Calibri"/>
                <a:cs typeface="Calibri"/>
              </a:rPr>
              <a:t>Tags</a:t>
            </a:r>
            <a:r>
              <a:rPr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bezeichnet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Die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Unterkomponenten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können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nicht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von externen Warteschlangen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beeinflusst</a:t>
            </a:r>
            <a:r>
              <a:rPr sz="2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werden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9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Die Bibliothek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geht </a:t>
            </a:r>
            <a:r>
              <a:rPr sz="2000" spc="-25" dirty="0">
                <a:solidFill>
                  <a:srgbClr val="3F3F3F"/>
                </a:solidFill>
                <a:latin typeface="Calibri"/>
                <a:cs typeface="Calibri"/>
              </a:rPr>
              <a:t>sicher,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dass eine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klare </a:t>
            </a:r>
            <a:r>
              <a:rPr sz="2000" spc="-20" dirty="0">
                <a:solidFill>
                  <a:srgbClr val="3F3F3F"/>
                </a:solidFill>
                <a:latin typeface="Calibri"/>
                <a:cs typeface="Calibri"/>
              </a:rPr>
              <a:t>Trennung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der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verschiedenen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Komponenten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zu 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erkennen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ist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A4D7C70D-3512-4233-829B-CF936785C502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911" y="495145"/>
            <a:ext cx="7563484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Unterschied </a:t>
            </a:r>
            <a:r>
              <a:rPr spc="-45" dirty="0"/>
              <a:t>Bibliothek </a:t>
            </a:r>
            <a:r>
              <a:rPr dirty="0"/>
              <a:t>/</a:t>
            </a:r>
            <a:r>
              <a:rPr spc="-90" dirty="0"/>
              <a:t> </a:t>
            </a:r>
            <a:r>
              <a:rPr spc="-55" dirty="0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15" y="2236130"/>
            <a:ext cx="883077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Bei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einer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Bibliothek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handelt es sich um eine Sammlung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von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Klassen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und</a:t>
            </a:r>
            <a:r>
              <a:rPr sz="20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Funktionen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Der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Entwickler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ruft innerhalb seines Codes die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Klassen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und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Funktionen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direkt</a:t>
            </a:r>
            <a:r>
              <a:rPr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auf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Ein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Framework ist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eine spezielle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Form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der</a:t>
            </a:r>
            <a:r>
              <a:rPr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Bibliothek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Das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Framework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ruft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vorgesehene Funktionen wenn nötig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selbstständig</a:t>
            </a:r>
            <a:r>
              <a:rPr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auf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1E8C75F4-F47B-4E2D-94DF-FD6882383B82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289" y="580153"/>
            <a:ext cx="603250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Single-Page-Webanwendung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23639" y="1884880"/>
            <a:ext cx="8846121" cy="37930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79730" marR="858519" indent="-342900">
              <a:lnSpc>
                <a:spcPct val="71700"/>
              </a:lnSpc>
              <a:spcBef>
                <a:spcPts val="63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sz="2000" spc="10" dirty="0"/>
              <a:t>Eine Webanwendung, die aus </a:t>
            </a:r>
            <a:r>
              <a:rPr sz="2000" spc="15" dirty="0"/>
              <a:t>einem </a:t>
            </a:r>
            <a:r>
              <a:rPr sz="2000" spc="10" dirty="0"/>
              <a:t>einzigen HTML-Dokument besteht </a:t>
            </a:r>
            <a:r>
              <a:rPr sz="2000" spc="15" dirty="0"/>
              <a:t>und dessen </a:t>
            </a:r>
            <a:r>
              <a:rPr sz="2000" spc="10" dirty="0"/>
              <a:t>Inhalte dynamisch  </a:t>
            </a:r>
            <a:r>
              <a:rPr sz="2000" spc="10" dirty="0" err="1"/>
              <a:t>nachgeladen</a:t>
            </a:r>
            <a:r>
              <a:rPr sz="2000" spc="30" dirty="0"/>
              <a:t> </a:t>
            </a:r>
            <a:r>
              <a:rPr sz="2000" spc="10" dirty="0" err="1"/>
              <a:t>werden</a:t>
            </a:r>
            <a:endParaRPr sz="2000" dirty="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7973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sz="2000" spc="10" dirty="0"/>
              <a:t>Durch die Nutzung einer einzigen </a:t>
            </a:r>
            <a:r>
              <a:rPr sz="2000" spc="5" dirty="0"/>
              <a:t>Webseite </a:t>
            </a:r>
            <a:r>
              <a:rPr sz="2000" spc="10" dirty="0"/>
              <a:t>kann die Client-Server-Kommunikation </a:t>
            </a:r>
            <a:r>
              <a:rPr sz="2000" spc="10" dirty="0" err="1"/>
              <a:t>reduziert</a:t>
            </a:r>
            <a:r>
              <a:rPr sz="2000" spc="160" dirty="0"/>
              <a:t> </a:t>
            </a:r>
            <a:r>
              <a:rPr sz="2000" spc="10" dirty="0" err="1"/>
              <a:t>werden</a:t>
            </a:r>
            <a:endParaRPr sz="2000" dirty="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79730" marR="147955" indent="-342900">
              <a:lnSpc>
                <a:spcPct val="717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sz="2000" spc="10" dirty="0"/>
              <a:t>Durch </a:t>
            </a:r>
            <a:r>
              <a:rPr sz="2000" spc="5" dirty="0"/>
              <a:t>vollständige </a:t>
            </a:r>
            <a:r>
              <a:rPr sz="2000" spc="15" dirty="0"/>
              <a:t>Umsetzung </a:t>
            </a:r>
            <a:r>
              <a:rPr sz="2000" spc="10" dirty="0"/>
              <a:t>der </a:t>
            </a:r>
            <a:r>
              <a:rPr sz="2000" spc="5" dirty="0"/>
              <a:t>Präsentationsschicht </a:t>
            </a:r>
            <a:r>
              <a:rPr sz="2000" spc="10" dirty="0"/>
              <a:t>auf </a:t>
            </a:r>
            <a:r>
              <a:rPr sz="2000" spc="20" dirty="0"/>
              <a:t>dem </a:t>
            </a:r>
            <a:r>
              <a:rPr sz="2000" spc="5" dirty="0"/>
              <a:t>Client ist </a:t>
            </a:r>
            <a:r>
              <a:rPr sz="2000" spc="15" dirty="0"/>
              <a:t>es </a:t>
            </a:r>
            <a:r>
              <a:rPr sz="2000" spc="10" dirty="0"/>
              <a:t>möglich, </a:t>
            </a:r>
            <a:r>
              <a:rPr sz="2000" spc="5" dirty="0"/>
              <a:t>mithilfe </a:t>
            </a:r>
            <a:r>
              <a:rPr sz="2000" spc="10" dirty="0"/>
              <a:t>der </a:t>
            </a:r>
            <a:r>
              <a:rPr sz="2000" dirty="0"/>
              <a:t>Web-Storage  </a:t>
            </a:r>
            <a:r>
              <a:rPr sz="2000" spc="10" dirty="0"/>
              <a:t>Funktion </a:t>
            </a:r>
            <a:r>
              <a:rPr sz="2000" spc="5" dirty="0"/>
              <a:t>persistente </a:t>
            </a:r>
            <a:r>
              <a:rPr sz="2000" spc="10" dirty="0" err="1"/>
              <a:t>Zwischenspeicher</a:t>
            </a:r>
            <a:r>
              <a:rPr sz="2000" spc="5" dirty="0"/>
              <a:t> </a:t>
            </a:r>
            <a:r>
              <a:rPr sz="2000" spc="10" dirty="0" err="1"/>
              <a:t>anzulegen</a:t>
            </a:r>
            <a:endParaRPr sz="2000" dirty="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79730" marR="57785" indent="-342900">
              <a:lnSpc>
                <a:spcPct val="717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8275" algn="l"/>
              </a:tabLst>
            </a:pPr>
            <a:r>
              <a:rPr sz="2000" spc="10" dirty="0"/>
              <a:t>Für </a:t>
            </a:r>
            <a:r>
              <a:rPr sz="2000" spc="15" dirty="0"/>
              <a:t>dem </a:t>
            </a:r>
            <a:r>
              <a:rPr sz="2000" dirty="0"/>
              <a:t>Fall, </a:t>
            </a:r>
            <a:r>
              <a:rPr sz="2000" spc="15" dirty="0"/>
              <a:t>dass </a:t>
            </a:r>
            <a:r>
              <a:rPr sz="2000" spc="10" dirty="0"/>
              <a:t>der Nutzdatenserver </a:t>
            </a:r>
            <a:r>
              <a:rPr sz="2000" spc="5" dirty="0"/>
              <a:t>nicht </a:t>
            </a:r>
            <a:r>
              <a:rPr sz="2000" spc="10" dirty="0"/>
              <a:t>erreichbar </a:t>
            </a:r>
            <a:r>
              <a:rPr sz="2000" spc="5" dirty="0"/>
              <a:t>ist, können </a:t>
            </a:r>
            <a:r>
              <a:rPr sz="2000" spc="10" dirty="0"/>
              <a:t>Daten aus </a:t>
            </a:r>
            <a:r>
              <a:rPr sz="2000" spc="15" dirty="0"/>
              <a:t>dem </a:t>
            </a:r>
            <a:r>
              <a:rPr sz="2000" spc="10" dirty="0"/>
              <a:t>Zwischenspeicher verwendet  werden</a:t>
            </a:r>
          </a:p>
          <a:p>
            <a:pPr marL="838835" marR="5080">
              <a:lnSpc>
                <a:spcPct val="71700"/>
              </a:lnSpc>
              <a:spcBef>
                <a:spcPts val="1240"/>
              </a:spcBef>
            </a:pPr>
            <a:r>
              <a:rPr sz="2000" spc="35" dirty="0">
                <a:latin typeface="Wingdings"/>
                <a:cs typeface="Wingdings"/>
              </a:rPr>
              <a:t>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5" dirty="0"/>
              <a:t>Anwendung </a:t>
            </a:r>
            <a:r>
              <a:rPr sz="2000" spc="5" dirty="0"/>
              <a:t>kann </a:t>
            </a:r>
            <a:r>
              <a:rPr sz="2000" spc="10" dirty="0"/>
              <a:t>weiterhin auf </a:t>
            </a:r>
            <a:r>
              <a:rPr sz="2000" spc="15" dirty="0"/>
              <a:t>dem </a:t>
            </a:r>
            <a:r>
              <a:rPr sz="2000" spc="5" dirty="0"/>
              <a:t>Client </a:t>
            </a:r>
            <a:r>
              <a:rPr sz="2000" spc="15" dirty="0"/>
              <a:t>betrieben </a:t>
            </a:r>
            <a:r>
              <a:rPr sz="2000" spc="10" dirty="0"/>
              <a:t>werden, ohne dass eine </a:t>
            </a:r>
            <a:r>
              <a:rPr sz="2000" spc="5" dirty="0"/>
              <a:t>Verbindung </a:t>
            </a:r>
            <a:r>
              <a:rPr sz="2000" spc="15" dirty="0"/>
              <a:t>zum Server  bestehen</a:t>
            </a:r>
            <a:r>
              <a:rPr sz="2000" spc="-30" dirty="0"/>
              <a:t> </a:t>
            </a:r>
            <a:r>
              <a:rPr sz="2000" spc="20" dirty="0"/>
              <a:t>muss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D2D36C71-3D9D-4175-8112-EECF727CE928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555" y="495145"/>
            <a:ext cx="618744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Model View </a:t>
            </a:r>
            <a:r>
              <a:rPr spc="-60" dirty="0"/>
              <a:t>Controller</a:t>
            </a:r>
            <a:r>
              <a:rPr spc="-114" dirty="0"/>
              <a:t> </a:t>
            </a:r>
            <a:r>
              <a:rPr spc="-35" dirty="0"/>
              <a:t>(MVC)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374" y="2155787"/>
            <a:ext cx="8830770" cy="325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Der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MVC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Controller beeinflusst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direkt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die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Daten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im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gegebenen</a:t>
            </a:r>
            <a:r>
              <a:rPr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View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und Model sind unabhängig</a:t>
            </a:r>
            <a:r>
              <a:rPr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voneinander</a:t>
            </a:r>
            <a:endParaRPr sz="2000" dirty="0">
              <a:latin typeface="Calibri"/>
              <a:cs typeface="Calibri"/>
            </a:endParaRPr>
          </a:p>
          <a:p>
            <a:pPr marL="814070" marR="5080">
              <a:lnSpc>
                <a:spcPts val="1870"/>
              </a:lnSpc>
              <a:spcBef>
                <a:spcPts val="1300"/>
              </a:spcBef>
            </a:pPr>
            <a:r>
              <a:rPr sz="2000" dirty="0">
                <a:solidFill>
                  <a:srgbClr val="3F3F3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Programmierer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können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unabhängig voneinander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gleichzeitig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verschiedenen  Stellen der Anwendung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arbeiten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marR="410209" indent="-342900">
              <a:lnSpc>
                <a:spcPts val="19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Da üblicherweise jedes Model seinen eigenen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Controller hat,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kann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dies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bei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größeren 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Anwendungen zu Unübersichtlichkeit und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komplexen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Strukturen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führen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B5B92AEF-5500-42EF-9DF6-7BD0FDA46443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555" y="495145"/>
            <a:ext cx="694182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Model View </a:t>
            </a:r>
            <a:r>
              <a:rPr spc="-45" dirty="0"/>
              <a:t>ViewModel</a:t>
            </a:r>
            <a:r>
              <a:rPr spc="-145" dirty="0"/>
              <a:t> </a:t>
            </a:r>
            <a:r>
              <a:rPr spc="-30" dirty="0"/>
              <a:t>(MVVM)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518" y="2073073"/>
            <a:ext cx="9198362" cy="34167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MVVM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ViewModel basiert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überwiegend auf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dem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Frontend der</a:t>
            </a:r>
            <a:r>
              <a:rPr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Webanwendung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6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Das </a:t>
            </a:r>
            <a:r>
              <a:rPr sz="2000" spc="15" dirty="0">
                <a:solidFill>
                  <a:srgbClr val="3F3F3F"/>
                </a:solidFill>
                <a:latin typeface="Calibri"/>
                <a:cs typeface="Calibri"/>
              </a:rPr>
              <a:t>MVVM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Format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ist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speziell dafür ausgelegt, 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um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eine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direkte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Kommunikation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zwischen View und  Model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zu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ermöglichen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marR="153035" indent="-342900">
              <a:lnSpc>
                <a:spcPts val="16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MVVM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Single-Page-Webanwendungen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können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schnell und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flüssig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reagieren 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und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ununterbrochen  Daten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der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Datenbank</a:t>
            </a:r>
            <a:r>
              <a:rPr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speichern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4965" marR="44450" indent="-342900">
              <a:lnSpc>
                <a:spcPts val="1600"/>
              </a:lnSpc>
              <a:spcBef>
                <a:spcPts val="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158115" algn="l"/>
              </a:tabLst>
            </a:pP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Im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Gegensatz zum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MVC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Controller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nimmt 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das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View Model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wesentlich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mehr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Speicher,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aufgrund der  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Datenbindung,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ein.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644053" y="7075627"/>
            <a:ext cx="25141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98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917866" y="7089603"/>
            <a:ext cx="673545" cy="12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fld id="{13A30573-8F39-4184-87C1-2DEFC0B5F1FE}" type="datetime1">
              <a:rPr lang="de-DE" spc="-5" smtClean="0"/>
              <a:t>11.03.2020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681913" y="7092869"/>
            <a:ext cx="1329572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spc="-10" dirty="0"/>
              <a:t>REACT</a:t>
            </a:r>
            <a:r>
              <a:rPr spc="-45" dirty="0"/>
              <a:t> </a:t>
            </a:r>
            <a:r>
              <a:rPr spc="-10" dirty="0"/>
              <a:t>WORKSHOP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1985</Words>
  <Application>Microsoft Office PowerPoint</Application>
  <PresentationFormat>Benutzerdefiniert</PresentationFormat>
  <Paragraphs>366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Office Theme</vt:lpstr>
      <vt:lpstr>PowerPoint-Präsentation</vt:lpstr>
      <vt:lpstr>Was ist React?</vt:lpstr>
      <vt:lpstr>Komponenten</vt:lpstr>
      <vt:lpstr>Entwicklungshistory</vt:lpstr>
      <vt:lpstr>Eigenschaften</vt:lpstr>
      <vt:lpstr>Unterschied Bibliothek / Framework</vt:lpstr>
      <vt:lpstr>Single-Page-Webanwendung</vt:lpstr>
      <vt:lpstr>Model View Controller (MVC)</vt:lpstr>
      <vt:lpstr>Model View ViewModel (MVVM)</vt:lpstr>
      <vt:lpstr>MVC oder MVVM</vt:lpstr>
      <vt:lpstr>Installation #1</vt:lpstr>
      <vt:lpstr>PowerPoint-Präsentation</vt:lpstr>
      <vt:lpstr>PowerPoint-Präsentation</vt:lpstr>
      <vt:lpstr>Die einzelne HTML-Datei</vt:lpstr>
      <vt:lpstr>Erstes Beispiel – Index.JS</vt:lpstr>
      <vt:lpstr>Erstes Beispiel – Index.JS</vt:lpstr>
      <vt:lpstr>Erstes Beispiel – App.JS</vt:lpstr>
      <vt:lpstr>Erstes Beispiel – App.JS</vt:lpstr>
      <vt:lpstr>Erstes Beispiel – Hello World</vt:lpstr>
      <vt:lpstr>Klassenkomponente</vt:lpstr>
      <vt:lpstr>Erstes Beispiel – Hello World</vt:lpstr>
      <vt:lpstr>Funktionskomponente</vt:lpstr>
      <vt:lpstr>Ist das doch HTML?</vt:lpstr>
      <vt:lpstr>JSX – JavaScript XML</vt:lpstr>
      <vt:lpstr>Props</vt:lpstr>
      <vt:lpstr>Props</vt:lpstr>
      <vt:lpstr>Props in der Kind Komponente</vt:lpstr>
      <vt:lpstr>Counter Komponente</vt:lpstr>
      <vt:lpstr>Component Level State</vt:lpstr>
      <vt:lpstr>Render Funktion des Counters</vt:lpstr>
      <vt:lpstr>Das virtuelle DOM</vt:lpstr>
      <vt:lpstr>Das Abenteuer ins Rabbit-Hole… #1</vt:lpstr>
      <vt:lpstr>Das Abenteuer ins Rabbit-Hole… #2</vt:lpstr>
      <vt:lpstr>Das Abenteuer ins Rabbit-Hole… #3</vt:lpstr>
      <vt:lpstr>Das Abenteuer ins Rabbit-Hole… #4</vt:lpstr>
      <vt:lpstr>Ajax Requests in React</vt:lpstr>
      <vt:lpstr>GET – Ajax Request</vt:lpstr>
      <vt:lpstr>POST – Ajax Request</vt:lpstr>
      <vt:lpstr>PUT – Ajax Request</vt:lpstr>
      <vt:lpstr>DELETE – Ajax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ReactVueAngularWorkshop.pptx</dc:title>
  <dc:creator>ITA1-TN03</dc:creator>
  <cp:lastModifiedBy>ita1-tn12</cp:lastModifiedBy>
  <cp:revision>141</cp:revision>
  <dcterms:created xsi:type="dcterms:W3CDTF">2020-03-09T14:00:35Z</dcterms:created>
  <dcterms:modified xsi:type="dcterms:W3CDTF">2020-03-11T11:00:08Z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2020-03-09T00:00:00Z</vt:filetime>
  </property>
  <property fmtid="{D5CDD505-2E9C-101B-9397-08002B2CF9AE}" pid="3" name="LastSaved">
    <vt:filetime>2020-03-09T00:00:00Z</vt:filetime>
  </property>
</Properties>
</file>