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6" r:id="rId5"/>
    <p:sldId id="261" r:id="rId6"/>
    <p:sldId id="262" r:id="rId7"/>
    <p:sldId id="263" r:id="rId8"/>
    <p:sldId id="265" r:id="rId9"/>
    <p:sldId id="264" r:id="rId10"/>
    <p:sldId id="257" r:id="rId11"/>
    <p:sldId id="266" r:id="rId12"/>
    <p:sldId id="267" r:id="rId13"/>
    <p:sldId id="268" r:id="rId14"/>
    <p:sldId id="269" r:id="rId15"/>
    <p:sldId id="273" r:id="rId16"/>
    <p:sldId id="274" r:id="rId17"/>
    <p:sldId id="270" r:id="rId18"/>
    <p:sldId id="271" r:id="rId19"/>
    <p:sldId id="272" r:id="rId20"/>
    <p:sldId id="276" r:id="rId21"/>
    <p:sldId id="275" r:id="rId22"/>
    <p:sldId id="277" r:id="rId23"/>
    <p:sldId id="278"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727FDE-1AE5-474C-90C7-4764E0FE302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1B7743A-F1A4-410F-9008-418A2A18E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E8C341D-35EE-46EC-A0C4-00FEAD26D9C2}"/>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5" name="Fußzeilenplatzhalter 4">
            <a:extLst>
              <a:ext uri="{FF2B5EF4-FFF2-40B4-BE49-F238E27FC236}">
                <a16:creationId xmlns:a16="http://schemas.microsoft.com/office/drawing/2014/main" id="{E1CBC9D3-8218-4FBC-B149-AE92D2D4A46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6427A8B-0959-40B9-AF00-2997CAD25D0D}"/>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308254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D7580-A22A-4E32-AC82-24071228A95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4E45B2C-E881-4A22-BF14-D585ED7E849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DEB662-F72F-4D03-8FF1-7DB35875A8C4}"/>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5" name="Fußzeilenplatzhalter 4">
            <a:extLst>
              <a:ext uri="{FF2B5EF4-FFF2-40B4-BE49-F238E27FC236}">
                <a16:creationId xmlns:a16="http://schemas.microsoft.com/office/drawing/2014/main" id="{52707801-C7CE-4698-A467-71B2FD397C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9EC3D1-4063-48B9-B546-0DD552166210}"/>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344639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97FE11F-E30D-490F-A07A-7747FD20393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AD3CE3B-38F0-4FDC-B220-E689D930B14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D05A227-BD08-4D20-8E8C-09F4A44ADCCA}"/>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5" name="Fußzeilenplatzhalter 4">
            <a:extLst>
              <a:ext uri="{FF2B5EF4-FFF2-40B4-BE49-F238E27FC236}">
                <a16:creationId xmlns:a16="http://schemas.microsoft.com/office/drawing/2014/main" id="{B76585D9-9475-4E43-BDAD-A59F2FBC8C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3F51544-C404-41B1-8585-B30B7FC50845}"/>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39300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08131-7DF9-4AE8-A7EA-DCC65528A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23E7A4-BCA4-4F49-A41E-9D310EEEC32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AD9B95-88C8-4F6D-AD37-BBCD05C38A27}"/>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5" name="Fußzeilenplatzhalter 4">
            <a:extLst>
              <a:ext uri="{FF2B5EF4-FFF2-40B4-BE49-F238E27FC236}">
                <a16:creationId xmlns:a16="http://schemas.microsoft.com/office/drawing/2014/main" id="{88461A1F-0DFF-429B-9BF4-D2198588ECF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361490-A2E8-408D-B994-B066FF0F07D1}"/>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21951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3F139-DB71-470A-A0CF-D132936B608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15750A3-298A-4D37-A226-188B8832A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B445167-F6CD-4EC0-B9D4-94E4FE4AC286}"/>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5" name="Fußzeilenplatzhalter 4">
            <a:extLst>
              <a:ext uri="{FF2B5EF4-FFF2-40B4-BE49-F238E27FC236}">
                <a16:creationId xmlns:a16="http://schemas.microsoft.com/office/drawing/2014/main" id="{CAE5BF8E-C64A-40F4-8D12-A4E4C3AEF86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924C781-3CB5-4BAB-9674-3CB9475733B9}"/>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351862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D34DC-BFEA-463A-BF27-60582C741C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EC211BD-040B-4987-BD3D-2D06EDA020E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1BD81BC-077F-4F3C-906F-CC0214AACCE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0423396-8147-4957-9702-87D6F72E9749}"/>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6" name="Fußzeilenplatzhalter 5">
            <a:extLst>
              <a:ext uri="{FF2B5EF4-FFF2-40B4-BE49-F238E27FC236}">
                <a16:creationId xmlns:a16="http://schemas.microsoft.com/office/drawing/2014/main" id="{F1065AD1-238E-4C0D-AABA-62900566A22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F59643F-D098-4D03-9344-7D82F6E676AC}"/>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213043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B1DA99-A391-4FD0-85AC-8C3DB3689DF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51FA85D-881C-48FE-8736-4DA2B9955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F26C310-5A57-4236-B645-1CF1AB10A64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2998968-85E2-4DD0-A869-6E91B1832B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E87A302-3366-4BBD-BA6E-373964CC2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ED2A3D1-AA71-458A-A690-5FC56BF8B996}"/>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8" name="Fußzeilenplatzhalter 7">
            <a:extLst>
              <a:ext uri="{FF2B5EF4-FFF2-40B4-BE49-F238E27FC236}">
                <a16:creationId xmlns:a16="http://schemas.microsoft.com/office/drawing/2014/main" id="{F056DE6F-C98E-4E33-8E2B-B440EFE41B2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5C016BF-C43B-4B7F-B0A0-4AEEFC31D874}"/>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296307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002350-2533-4809-83CC-E955AC7BBFA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6971122-E681-4C61-9DDE-7B332869209C}"/>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4" name="Fußzeilenplatzhalter 3">
            <a:extLst>
              <a:ext uri="{FF2B5EF4-FFF2-40B4-BE49-F238E27FC236}">
                <a16:creationId xmlns:a16="http://schemas.microsoft.com/office/drawing/2014/main" id="{0572EC88-D352-4040-95B2-063B33B6A95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CDDA6DC-9691-4B3E-AF37-42BC593950EF}"/>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333723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40460D-0FFE-4768-AA74-B02B307A23A5}"/>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3" name="Fußzeilenplatzhalter 2">
            <a:extLst>
              <a:ext uri="{FF2B5EF4-FFF2-40B4-BE49-F238E27FC236}">
                <a16:creationId xmlns:a16="http://schemas.microsoft.com/office/drawing/2014/main" id="{0A61E163-7F25-4A0F-9FD6-553B290442E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80CF4D-D5D1-47CB-A33B-3DC805C952D3}"/>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382645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E0DF7-83B0-4282-9DC6-5AA34B03C4B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7A328FD-3AC6-4C83-8BD4-70A208C94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EA19C94-4B32-4655-A4BD-44FC042E0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009B577-8F86-4041-8403-099E146230A8}"/>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6" name="Fußzeilenplatzhalter 5">
            <a:extLst>
              <a:ext uri="{FF2B5EF4-FFF2-40B4-BE49-F238E27FC236}">
                <a16:creationId xmlns:a16="http://schemas.microsoft.com/office/drawing/2014/main" id="{5DEC609B-0864-45C1-940D-A43A7DB3021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BB8832B-66ED-4B38-8960-2EB8E09988FD}"/>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53432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F166A-0062-4C3C-A127-AB3A03F4827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6860FFC-809B-4C4E-9855-CFBC8A483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D2190D8-E169-4FA8-A81E-CAC4D2EE0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2C18646-1B32-45F4-9B44-DE3AC81E7615}"/>
              </a:ext>
            </a:extLst>
          </p:cNvPr>
          <p:cNvSpPr>
            <a:spLocks noGrp="1"/>
          </p:cNvSpPr>
          <p:nvPr>
            <p:ph type="dt" sz="half" idx="10"/>
          </p:nvPr>
        </p:nvSpPr>
        <p:spPr/>
        <p:txBody>
          <a:bodyPr/>
          <a:lstStyle/>
          <a:p>
            <a:fld id="{94ABEE09-A440-4A69-9515-021984BDEBFA}" type="datetimeFigureOut">
              <a:rPr lang="de-DE" smtClean="0"/>
              <a:t>09.03.2020</a:t>
            </a:fld>
            <a:endParaRPr lang="de-DE"/>
          </a:p>
        </p:txBody>
      </p:sp>
      <p:sp>
        <p:nvSpPr>
          <p:cNvPr id="6" name="Fußzeilenplatzhalter 5">
            <a:extLst>
              <a:ext uri="{FF2B5EF4-FFF2-40B4-BE49-F238E27FC236}">
                <a16:creationId xmlns:a16="http://schemas.microsoft.com/office/drawing/2014/main" id="{605FFEFD-76F3-4EC4-B724-56E6960D5C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630F317-C45E-49BF-8931-9B424DABF95F}"/>
              </a:ext>
            </a:extLst>
          </p:cNvPr>
          <p:cNvSpPr>
            <a:spLocks noGrp="1"/>
          </p:cNvSpPr>
          <p:nvPr>
            <p:ph type="sldNum" sz="quarter" idx="12"/>
          </p:nvPr>
        </p:nvSpPr>
        <p:spPr/>
        <p:txBody>
          <a:bodyPr/>
          <a:lstStyle/>
          <a:p>
            <a:fld id="{A18D7575-53BC-4584-A512-D7F64BDE9742}" type="slidenum">
              <a:rPr lang="de-DE" smtClean="0"/>
              <a:t>‹Nr.›</a:t>
            </a:fld>
            <a:endParaRPr lang="de-DE"/>
          </a:p>
        </p:txBody>
      </p:sp>
    </p:spTree>
    <p:extLst>
      <p:ext uri="{BB962C8B-B14F-4D97-AF65-F5344CB8AC3E}">
        <p14:creationId xmlns:p14="http://schemas.microsoft.com/office/powerpoint/2010/main" val="14490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0B0A8F5-1AD1-4E43-B907-E91C0624B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A0E9CE8-6D64-4F4E-B1E4-7B60EAB30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CE1CAB-F3BA-4157-9DB6-0EEDAF9FE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BEE09-A440-4A69-9515-021984BDEBFA}" type="datetimeFigureOut">
              <a:rPr lang="de-DE" smtClean="0"/>
              <a:t>09.03.2020</a:t>
            </a:fld>
            <a:endParaRPr lang="de-DE"/>
          </a:p>
        </p:txBody>
      </p:sp>
      <p:sp>
        <p:nvSpPr>
          <p:cNvPr id="5" name="Fußzeilenplatzhalter 4">
            <a:extLst>
              <a:ext uri="{FF2B5EF4-FFF2-40B4-BE49-F238E27FC236}">
                <a16:creationId xmlns:a16="http://schemas.microsoft.com/office/drawing/2014/main" id="{BBAE7A33-778E-4FF9-AEA4-90EDA3808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7AEB597-69B7-4719-9DBE-C0799F340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D7575-53BC-4584-A512-D7F64BDE9742}" type="slidenum">
              <a:rPr lang="de-DE" smtClean="0"/>
              <a:t>‹Nr.›</a:t>
            </a:fld>
            <a:endParaRPr lang="de-DE"/>
          </a:p>
        </p:txBody>
      </p:sp>
    </p:spTree>
    <p:extLst>
      <p:ext uri="{BB962C8B-B14F-4D97-AF65-F5344CB8AC3E}">
        <p14:creationId xmlns:p14="http://schemas.microsoft.com/office/powerpoint/2010/main" val="397494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95FE32-C619-4DB6-B354-6313DFDBCC5C}"/>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7DEEEB4E-401F-467B-86DD-F73A410D8DE7}"/>
              </a:ext>
            </a:extLst>
          </p:cNvPr>
          <p:cNvSpPr>
            <a:spLocks noGrp="1"/>
          </p:cNvSpPr>
          <p:nvPr>
            <p:ph idx="1"/>
          </p:nvPr>
        </p:nvSpPr>
        <p:spPr>
          <a:xfrm>
            <a:off x="838200" y="1825625"/>
            <a:ext cx="7997890" cy="2107183"/>
          </a:xfrm>
        </p:spPr>
        <p:txBody>
          <a:bodyPr>
            <a:normAutofit fontScale="92500"/>
          </a:bodyPr>
          <a:lstStyle/>
          <a:p>
            <a:pPr marL="0" indent="0">
              <a:buNone/>
            </a:pPr>
            <a:r>
              <a:rPr lang="de-DE" b="1" dirty="0"/>
              <a:t>Mit Visual Studio 2019:</a:t>
            </a:r>
          </a:p>
          <a:p>
            <a:r>
              <a:rPr lang="de-DE" dirty="0"/>
              <a:t>Neues  </a:t>
            </a:r>
            <a:r>
              <a:rPr lang="de-DE" dirty="0" err="1"/>
              <a:t>ASP.Net</a:t>
            </a:r>
            <a:r>
              <a:rPr lang="de-DE" dirty="0"/>
              <a:t> Core Web Applikation Projekt anlegen</a:t>
            </a:r>
          </a:p>
          <a:p>
            <a:r>
              <a:rPr lang="de-DE" dirty="0" err="1"/>
              <a:t>React</a:t>
            </a:r>
            <a:r>
              <a:rPr lang="de-DE" dirty="0"/>
              <a:t> auswählen</a:t>
            </a:r>
          </a:p>
          <a:p>
            <a:r>
              <a:rPr lang="de-DE" dirty="0"/>
              <a:t>Fertig</a:t>
            </a:r>
          </a:p>
          <a:p>
            <a:endParaRPr lang="de-DE" dirty="0"/>
          </a:p>
        </p:txBody>
      </p:sp>
    </p:spTree>
    <p:extLst>
      <p:ext uri="{BB962C8B-B14F-4D97-AF65-F5344CB8AC3E}">
        <p14:creationId xmlns:p14="http://schemas.microsoft.com/office/powerpoint/2010/main" val="2752331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2F1DC3-1436-46E3-BEFE-823202E2F734}"/>
              </a:ext>
            </a:extLst>
          </p:cNvPr>
          <p:cNvSpPr>
            <a:spLocks noGrp="1"/>
          </p:cNvSpPr>
          <p:nvPr>
            <p:ph type="title"/>
          </p:nvPr>
        </p:nvSpPr>
        <p:spPr>
          <a:xfrm>
            <a:off x="410547" y="365125"/>
            <a:ext cx="10943253" cy="1325563"/>
          </a:xfrm>
        </p:spPr>
        <p:txBody>
          <a:bodyPr/>
          <a:lstStyle/>
          <a:p>
            <a:r>
              <a:rPr lang="de-DE" dirty="0"/>
              <a:t>Erstes Beispiel – Index.JS Datei</a:t>
            </a:r>
          </a:p>
        </p:txBody>
      </p:sp>
      <p:sp>
        <p:nvSpPr>
          <p:cNvPr id="6" name="Textfeld 5">
            <a:extLst>
              <a:ext uri="{FF2B5EF4-FFF2-40B4-BE49-F238E27FC236}">
                <a16:creationId xmlns:a16="http://schemas.microsoft.com/office/drawing/2014/main" id="{401B7220-CC42-4D2C-8703-47849768270F}"/>
              </a:ext>
            </a:extLst>
          </p:cNvPr>
          <p:cNvSpPr txBox="1"/>
          <p:nvPr/>
        </p:nvSpPr>
        <p:spPr>
          <a:xfrm>
            <a:off x="335901" y="1503522"/>
            <a:ext cx="5477069" cy="1754326"/>
          </a:xfrm>
          <a:prstGeom prst="rect">
            <a:avLst/>
          </a:prstGeom>
          <a:noFill/>
        </p:spPr>
        <p:txBody>
          <a:bodyPr wrap="square" rtlCol="0">
            <a:spAutoFit/>
          </a:bodyPr>
          <a:lstStyle/>
          <a:p>
            <a:r>
              <a:rPr lang="de-DE" dirty="0" err="1"/>
              <a:t>React</a:t>
            </a:r>
            <a:r>
              <a:rPr lang="de-DE" dirty="0"/>
              <a:t> aus dem </a:t>
            </a:r>
            <a:r>
              <a:rPr lang="de-DE" dirty="0" err="1"/>
              <a:t>React</a:t>
            </a:r>
            <a:r>
              <a:rPr lang="de-DE" dirty="0"/>
              <a:t> Paket importieren</a:t>
            </a:r>
          </a:p>
          <a:p>
            <a:r>
              <a:rPr lang="de-DE" dirty="0" err="1"/>
              <a:t>ReactDOM</a:t>
            </a:r>
            <a:r>
              <a:rPr lang="de-DE" dirty="0"/>
              <a:t> aus dem </a:t>
            </a:r>
            <a:r>
              <a:rPr lang="de-DE" dirty="0" err="1"/>
              <a:t>React</a:t>
            </a:r>
            <a:r>
              <a:rPr lang="de-DE" dirty="0"/>
              <a:t>-Dom Paket importieren</a:t>
            </a:r>
          </a:p>
          <a:p>
            <a:endParaRPr lang="de-DE" dirty="0"/>
          </a:p>
          <a:p>
            <a:r>
              <a:rPr lang="de-DE" dirty="0" err="1"/>
              <a:t>ReactDOM.render</a:t>
            </a:r>
            <a:r>
              <a:rPr lang="de-DE" dirty="0"/>
              <a:t>(was, wohin):</a:t>
            </a:r>
          </a:p>
          <a:p>
            <a:pPr marL="285750" indent="-285750">
              <a:buFont typeface="Arial" panose="020B0604020202020204" pitchFamily="34" charset="0"/>
              <a:buChar char="•"/>
            </a:pPr>
            <a:r>
              <a:rPr lang="de-DE" dirty="0"/>
              <a:t>Rendert das App Element (das oberste Komponente) in das einzige HTML Element (#root)</a:t>
            </a:r>
          </a:p>
        </p:txBody>
      </p:sp>
      <p:pic>
        <p:nvPicPr>
          <p:cNvPr id="8" name="Inhaltsplatzhalter 7" descr="Ein Bild, das Screenshot enthält.&#10;&#10;Automatisch generierte Beschreibung">
            <a:extLst>
              <a:ext uri="{FF2B5EF4-FFF2-40B4-BE49-F238E27FC236}">
                <a16:creationId xmlns:a16="http://schemas.microsoft.com/office/drawing/2014/main" id="{540C347E-D6E9-46C8-92E4-E17E83BF7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6707" y="1503522"/>
            <a:ext cx="5969391" cy="4351338"/>
          </a:xfrm>
        </p:spPr>
      </p:pic>
    </p:spTree>
    <p:extLst>
      <p:ext uri="{BB962C8B-B14F-4D97-AF65-F5344CB8AC3E}">
        <p14:creationId xmlns:p14="http://schemas.microsoft.com/office/powerpoint/2010/main" val="89789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Screenshot enthält.&#10;&#10;Automatisch generierte Beschreibung">
            <a:extLst>
              <a:ext uri="{FF2B5EF4-FFF2-40B4-BE49-F238E27FC236}">
                <a16:creationId xmlns:a16="http://schemas.microsoft.com/office/drawing/2014/main" id="{C23619DA-6EB4-4E6A-BA01-23817CE40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4366" y="1545706"/>
            <a:ext cx="5352245" cy="5201015"/>
          </a:xfrm>
        </p:spPr>
      </p:pic>
      <p:sp>
        <p:nvSpPr>
          <p:cNvPr id="6" name="Textfeld 5">
            <a:extLst>
              <a:ext uri="{FF2B5EF4-FFF2-40B4-BE49-F238E27FC236}">
                <a16:creationId xmlns:a16="http://schemas.microsoft.com/office/drawing/2014/main" id="{D072798E-C29A-4888-8965-2878688E7652}"/>
              </a:ext>
            </a:extLst>
          </p:cNvPr>
          <p:cNvSpPr txBox="1"/>
          <p:nvPr/>
        </p:nvSpPr>
        <p:spPr>
          <a:xfrm>
            <a:off x="450566" y="1690688"/>
            <a:ext cx="5813800" cy="2031325"/>
          </a:xfrm>
          <a:prstGeom prst="rect">
            <a:avLst/>
          </a:prstGeom>
          <a:noFill/>
        </p:spPr>
        <p:txBody>
          <a:bodyPr wrap="square" rtlCol="0">
            <a:spAutoFit/>
          </a:bodyPr>
          <a:lstStyle/>
          <a:p>
            <a:r>
              <a:rPr lang="de-DE" dirty="0" err="1"/>
              <a:t>React</a:t>
            </a:r>
            <a:r>
              <a:rPr lang="de-DE" dirty="0"/>
              <a:t> und </a:t>
            </a:r>
            <a:r>
              <a:rPr lang="de-DE" dirty="0" err="1"/>
              <a:t>Component</a:t>
            </a:r>
            <a:r>
              <a:rPr lang="de-DE" dirty="0"/>
              <a:t> aus dem </a:t>
            </a:r>
            <a:r>
              <a:rPr lang="de-DE" dirty="0" err="1"/>
              <a:t>React</a:t>
            </a:r>
            <a:r>
              <a:rPr lang="de-DE" dirty="0"/>
              <a:t> Paket importieren</a:t>
            </a:r>
          </a:p>
          <a:p>
            <a:r>
              <a:rPr lang="de-DE" dirty="0"/>
              <a:t>Route aus dem </a:t>
            </a:r>
            <a:r>
              <a:rPr lang="de-DE" dirty="0" err="1"/>
              <a:t>React</a:t>
            </a:r>
            <a:r>
              <a:rPr lang="de-DE" dirty="0"/>
              <a:t>-Router Paket importieren:</a:t>
            </a:r>
          </a:p>
          <a:p>
            <a:pPr marL="285750" indent="-285750">
              <a:buFont typeface="Arial" panose="020B0604020202020204" pitchFamily="34" charset="0"/>
              <a:buChar char="•"/>
            </a:pPr>
            <a:r>
              <a:rPr lang="de-DE" dirty="0" err="1"/>
              <a:t>React</a:t>
            </a:r>
            <a:r>
              <a:rPr lang="de-DE" dirty="0"/>
              <a:t>-Router ermöglicht die Nutzung von z.B. </a:t>
            </a:r>
          </a:p>
          <a:p>
            <a:r>
              <a:rPr lang="de-DE" dirty="0"/>
              <a:t>      /</a:t>
            </a:r>
            <a:r>
              <a:rPr lang="de-DE" dirty="0" err="1"/>
              <a:t>home</a:t>
            </a:r>
            <a:r>
              <a:rPr lang="de-DE" dirty="0"/>
              <a:t> | /</a:t>
            </a:r>
            <a:r>
              <a:rPr lang="de-DE" dirty="0" err="1"/>
              <a:t>counter</a:t>
            </a:r>
            <a:r>
              <a:rPr lang="de-DE" dirty="0"/>
              <a:t> | /</a:t>
            </a:r>
            <a:r>
              <a:rPr lang="de-DE" dirty="0" err="1"/>
              <a:t>fetch-data</a:t>
            </a:r>
            <a:endParaRPr lang="de-DE" dirty="0"/>
          </a:p>
          <a:p>
            <a:endParaRPr lang="de-DE" dirty="0"/>
          </a:p>
          <a:p>
            <a:r>
              <a:rPr lang="de-DE" dirty="0"/>
              <a:t>Layout ist eine Komponente, um die Struktur der Webseite festzustellen</a:t>
            </a:r>
          </a:p>
        </p:txBody>
      </p:sp>
      <p:sp>
        <p:nvSpPr>
          <p:cNvPr id="7" name="Titel 1">
            <a:extLst>
              <a:ext uri="{FF2B5EF4-FFF2-40B4-BE49-F238E27FC236}">
                <a16:creationId xmlns:a16="http://schemas.microsoft.com/office/drawing/2014/main" id="{4F273205-5087-4BC3-84F0-89C34EDC20DF}"/>
              </a:ext>
            </a:extLst>
          </p:cNvPr>
          <p:cNvSpPr>
            <a:spLocks noGrp="1"/>
          </p:cNvSpPr>
          <p:nvPr>
            <p:ph type="title"/>
          </p:nvPr>
        </p:nvSpPr>
        <p:spPr>
          <a:xfrm>
            <a:off x="575389" y="365125"/>
            <a:ext cx="10778411" cy="1325563"/>
          </a:xfrm>
        </p:spPr>
        <p:txBody>
          <a:bodyPr/>
          <a:lstStyle/>
          <a:p>
            <a:r>
              <a:rPr lang="de-DE" dirty="0"/>
              <a:t>Erstes Beispiel – App.JS Datei</a:t>
            </a:r>
          </a:p>
        </p:txBody>
      </p:sp>
    </p:spTree>
    <p:extLst>
      <p:ext uri="{BB962C8B-B14F-4D97-AF65-F5344CB8AC3E}">
        <p14:creationId xmlns:p14="http://schemas.microsoft.com/office/powerpoint/2010/main" val="299134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descr="Ein Bild, das Screenshot enthält.&#10;&#10;Automatisch generierte Beschreibung">
            <a:extLst>
              <a:ext uri="{FF2B5EF4-FFF2-40B4-BE49-F238E27FC236}">
                <a16:creationId xmlns:a16="http://schemas.microsoft.com/office/drawing/2014/main" id="{D6E2F0A8-1D66-4409-93CA-BDA3D611C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4594" y="1253331"/>
            <a:ext cx="5958838" cy="4351338"/>
          </a:xfrm>
        </p:spPr>
      </p:pic>
      <p:sp>
        <p:nvSpPr>
          <p:cNvPr id="4" name="Titel 1">
            <a:extLst>
              <a:ext uri="{FF2B5EF4-FFF2-40B4-BE49-F238E27FC236}">
                <a16:creationId xmlns:a16="http://schemas.microsoft.com/office/drawing/2014/main" id="{36E41322-D081-44D4-88B8-B23E788666BE}"/>
              </a:ext>
            </a:extLst>
          </p:cNvPr>
          <p:cNvSpPr txBox="1">
            <a:spLocks/>
          </p:cNvSpPr>
          <p:nvPr/>
        </p:nvSpPr>
        <p:spPr>
          <a:xfrm>
            <a:off x="317241" y="302982"/>
            <a:ext cx="11036559" cy="950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Erstes Beispiel – Hello World Class </a:t>
            </a:r>
            <a:r>
              <a:rPr lang="de-DE" dirty="0" err="1"/>
              <a:t>Component</a:t>
            </a:r>
            <a:endParaRPr lang="de-DE" dirty="0"/>
          </a:p>
        </p:txBody>
      </p:sp>
      <p:sp>
        <p:nvSpPr>
          <p:cNvPr id="7" name="Textfeld 6">
            <a:extLst>
              <a:ext uri="{FF2B5EF4-FFF2-40B4-BE49-F238E27FC236}">
                <a16:creationId xmlns:a16="http://schemas.microsoft.com/office/drawing/2014/main" id="{273D8DB6-776E-4169-B909-EEE6C6CB58DA}"/>
              </a:ext>
            </a:extLst>
          </p:cNvPr>
          <p:cNvSpPr txBox="1"/>
          <p:nvPr/>
        </p:nvSpPr>
        <p:spPr>
          <a:xfrm>
            <a:off x="317241" y="1408922"/>
            <a:ext cx="5647353" cy="3293209"/>
          </a:xfrm>
          <a:prstGeom prst="rect">
            <a:avLst/>
          </a:prstGeom>
          <a:noFill/>
        </p:spPr>
        <p:txBody>
          <a:bodyPr wrap="square" rtlCol="0">
            <a:spAutoFit/>
          </a:bodyPr>
          <a:lstStyle/>
          <a:p>
            <a:r>
              <a:rPr lang="de-DE" sz="2800" dirty="0"/>
              <a:t>Klassenkomponente:</a:t>
            </a:r>
          </a:p>
          <a:p>
            <a:pPr marL="285750" indent="-285750">
              <a:buFont typeface="Arial" panose="020B0604020202020204" pitchFamily="34" charset="0"/>
              <a:buChar char="•"/>
            </a:pPr>
            <a:r>
              <a:rPr lang="de-DE" dirty="0"/>
              <a:t>Eine klassenbasierte Komponente MUSS eine </a:t>
            </a:r>
            <a:r>
              <a:rPr lang="de-DE" dirty="0" err="1"/>
              <a:t>render</a:t>
            </a:r>
            <a:r>
              <a:rPr lang="de-DE" dirty="0"/>
              <a:t>() Methode haben, welche in diesem Fall durch „</a:t>
            </a:r>
            <a:r>
              <a:rPr lang="de-DE" dirty="0" err="1"/>
              <a:t>return</a:t>
            </a:r>
            <a:r>
              <a:rPr lang="de-DE" dirty="0"/>
              <a:t>“ eine &lt;h1&gt; HTML-Element (?) zurückgibt</a:t>
            </a:r>
          </a:p>
          <a:p>
            <a:pPr marL="285750" indent="-285750">
              <a:buFont typeface="Arial" panose="020B0604020202020204" pitchFamily="34" charset="0"/>
              <a:buChar char="•"/>
            </a:pPr>
            <a:r>
              <a:rPr lang="de-DE" dirty="0"/>
              <a:t>Die Komponente muss exportiert werden, damit sie in anderen Komponenten wieder verwendet werden kann</a:t>
            </a:r>
          </a:p>
          <a:p>
            <a:pPr marL="285750" indent="-285750">
              <a:buFont typeface="Arial" panose="020B0604020202020204" pitchFamily="34" charset="0"/>
              <a:buChar char="•"/>
            </a:pPr>
            <a:r>
              <a:rPr lang="de-DE" dirty="0"/>
              <a:t>Klassenkomponente sind „ältere“ Komponente, die sich auch </a:t>
            </a:r>
            <a:r>
              <a:rPr lang="de-DE" dirty="0" err="1"/>
              <a:t>stateful</a:t>
            </a:r>
            <a:r>
              <a:rPr lang="de-DE" dirty="0"/>
              <a:t>-, container- oder smart </a:t>
            </a:r>
            <a:r>
              <a:rPr lang="de-DE" dirty="0" err="1"/>
              <a:t>component</a:t>
            </a:r>
            <a:r>
              <a:rPr lang="de-DE" dirty="0"/>
              <a:t> nennen. Der Grund dafür ist </a:t>
            </a:r>
            <a:r>
              <a:rPr lang="de-DE" dirty="0" err="1"/>
              <a:t>React</a:t>
            </a:r>
            <a:r>
              <a:rPr lang="de-DE" dirty="0"/>
              <a:t> vor 2018, denn nur Klassenkomponente durften das State Objekt besitzen und damit arbeiten.</a:t>
            </a:r>
          </a:p>
        </p:txBody>
      </p:sp>
    </p:spTree>
    <p:extLst>
      <p:ext uri="{BB962C8B-B14F-4D97-AF65-F5344CB8AC3E}">
        <p14:creationId xmlns:p14="http://schemas.microsoft.com/office/powerpoint/2010/main" val="217128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08ED7-E528-4C00-A2AB-1A8B810902C0}"/>
              </a:ext>
            </a:extLst>
          </p:cNvPr>
          <p:cNvSpPr>
            <a:spLocks noGrp="1"/>
          </p:cNvSpPr>
          <p:nvPr>
            <p:ph type="title"/>
          </p:nvPr>
        </p:nvSpPr>
        <p:spPr/>
        <p:txBody>
          <a:bodyPr>
            <a:normAutofit/>
          </a:bodyPr>
          <a:lstStyle/>
          <a:p>
            <a:r>
              <a:rPr lang="de-DE" sz="3600" dirty="0"/>
              <a:t>Erstes Beispiel – Hello World </a:t>
            </a:r>
            <a:r>
              <a:rPr lang="de-DE" sz="3600" dirty="0" err="1"/>
              <a:t>Functional</a:t>
            </a:r>
            <a:r>
              <a:rPr lang="de-DE" sz="3600" dirty="0"/>
              <a:t> </a:t>
            </a:r>
            <a:r>
              <a:rPr lang="de-DE" sz="3600" dirty="0" err="1"/>
              <a:t>Component</a:t>
            </a:r>
            <a:endParaRPr lang="de-DE" sz="3600" dirty="0"/>
          </a:p>
        </p:txBody>
      </p:sp>
      <p:sp>
        <p:nvSpPr>
          <p:cNvPr id="3" name="Inhaltsplatzhalter 2">
            <a:extLst>
              <a:ext uri="{FF2B5EF4-FFF2-40B4-BE49-F238E27FC236}">
                <a16:creationId xmlns:a16="http://schemas.microsoft.com/office/drawing/2014/main" id="{29C1A4DF-E02E-4369-B340-33B18F18739C}"/>
              </a:ext>
            </a:extLst>
          </p:cNvPr>
          <p:cNvSpPr>
            <a:spLocks noGrp="1"/>
          </p:cNvSpPr>
          <p:nvPr>
            <p:ph idx="1"/>
          </p:nvPr>
        </p:nvSpPr>
        <p:spPr>
          <a:xfrm>
            <a:off x="838200" y="1825625"/>
            <a:ext cx="4604687" cy="4351338"/>
          </a:xfrm>
        </p:spPr>
        <p:txBody>
          <a:bodyPr/>
          <a:lstStyle/>
          <a:p>
            <a:pPr marL="0" indent="0">
              <a:buNone/>
            </a:pPr>
            <a:r>
              <a:rPr lang="de-DE" dirty="0"/>
              <a:t>Funktionskomponente:</a:t>
            </a:r>
          </a:p>
          <a:p>
            <a:r>
              <a:rPr lang="de-DE" sz="1800" dirty="0"/>
              <a:t>Komponente, die eigentlich eine Funktion ist, welche ein HTML-Element (?) zurückgibt.</a:t>
            </a:r>
          </a:p>
          <a:p>
            <a:r>
              <a:rPr lang="de-DE" sz="1800" dirty="0"/>
              <a:t>Sie nennt sich auch </a:t>
            </a:r>
            <a:r>
              <a:rPr lang="de-DE" sz="1800" dirty="0" err="1"/>
              <a:t>stateless</a:t>
            </a:r>
            <a:r>
              <a:rPr lang="de-DE" sz="1800" dirty="0"/>
              <a:t>-, </a:t>
            </a:r>
            <a:r>
              <a:rPr lang="de-DE" sz="1800" dirty="0" err="1"/>
              <a:t>presentational</a:t>
            </a:r>
            <a:r>
              <a:rPr lang="de-DE" sz="1800" dirty="0"/>
              <a:t>- oder </a:t>
            </a:r>
            <a:r>
              <a:rPr lang="de-DE" sz="1800" dirty="0" err="1"/>
              <a:t>dumb</a:t>
            </a:r>
            <a:r>
              <a:rPr lang="de-DE" sz="1800" dirty="0"/>
              <a:t> </a:t>
            </a:r>
            <a:r>
              <a:rPr lang="de-DE" sz="1800" dirty="0" err="1"/>
              <a:t>component</a:t>
            </a:r>
            <a:r>
              <a:rPr lang="de-DE" sz="1800" dirty="0"/>
              <a:t>.</a:t>
            </a:r>
          </a:p>
          <a:p>
            <a:r>
              <a:rPr lang="de-DE" sz="1800" dirty="0"/>
              <a:t>Funktionskomponenten sind vor 2018 nur für die Erstellung von HTML-Elementen (?) verwendet worden, da sie kein lokales State haben konnten. </a:t>
            </a:r>
          </a:p>
        </p:txBody>
      </p:sp>
      <p:pic>
        <p:nvPicPr>
          <p:cNvPr id="5" name="Grafik 4" descr="Ein Bild, das Screenshot enthält.&#10;&#10;Automatisch generierte Beschreibung">
            <a:extLst>
              <a:ext uri="{FF2B5EF4-FFF2-40B4-BE49-F238E27FC236}">
                <a16:creationId xmlns:a16="http://schemas.microsoft.com/office/drawing/2014/main" id="{33FC1303-ED2A-4C0D-B24A-3AB1AAEE7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87" y="1690688"/>
            <a:ext cx="6430272" cy="2029108"/>
          </a:xfrm>
          <a:prstGeom prst="rect">
            <a:avLst/>
          </a:prstGeom>
        </p:spPr>
      </p:pic>
    </p:spTree>
    <p:extLst>
      <p:ext uri="{BB962C8B-B14F-4D97-AF65-F5344CB8AC3E}">
        <p14:creationId xmlns:p14="http://schemas.microsoft.com/office/powerpoint/2010/main" val="187081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CE98A8-9A22-4632-BBAF-32551BD41D3E}"/>
              </a:ext>
            </a:extLst>
          </p:cNvPr>
          <p:cNvSpPr>
            <a:spLocks noGrp="1"/>
          </p:cNvSpPr>
          <p:nvPr>
            <p:ph type="title"/>
          </p:nvPr>
        </p:nvSpPr>
        <p:spPr>
          <a:xfrm>
            <a:off x="92084" y="365125"/>
            <a:ext cx="11261716" cy="1325563"/>
          </a:xfrm>
        </p:spPr>
        <p:txBody>
          <a:bodyPr/>
          <a:lstStyle/>
          <a:p>
            <a:r>
              <a:rPr lang="de-DE" dirty="0"/>
              <a:t>Ist das doch HTML?</a:t>
            </a:r>
          </a:p>
        </p:txBody>
      </p:sp>
      <p:sp>
        <p:nvSpPr>
          <p:cNvPr id="3" name="Inhaltsplatzhalter 2">
            <a:extLst>
              <a:ext uri="{FF2B5EF4-FFF2-40B4-BE49-F238E27FC236}">
                <a16:creationId xmlns:a16="http://schemas.microsoft.com/office/drawing/2014/main" id="{26F704C1-C923-4288-9D8B-F0A48FF72077}"/>
              </a:ext>
            </a:extLst>
          </p:cNvPr>
          <p:cNvSpPr>
            <a:spLocks noGrp="1"/>
          </p:cNvSpPr>
          <p:nvPr>
            <p:ph idx="1"/>
          </p:nvPr>
        </p:nvSpPr>
        <p:spPr>
          <a:xfrm>
            <a:off x="92084" y="4786506"/>
            <a:ext cx="12099916" cy="2071494"/>
          </a:xfrm>
        </p:spPr>
        <p:txBody>
          <a:bodyPr/>
          <a:lstStyle/>
          <a:p>
            <a:r>
              <a:rPr lang="de-DE" dirty="0" err="1"/>
              <a:t>React</a:t>
            </a:r>
            <a:r>
              <a:rPr lang="de-DE" dirty="0"/>
              <a:t> hat einen einzigartigen Syntax: JSX (JavaScript XML)</a:t>
            </a:r>
          </a:p>
          <a:p>
            <a:r>
              <a:rPr lang="de-DE" dirty="0"/>
              <a:t>JSX ist ein „</a:t>
            </a:r>
            <a:r>
              <a:rPr lang="de-DE" dirty="0" err="1"/>
              <a:t>syntactical</a:t>
            </a:r>
            <a:r>
              <a:rPr lang="de-DE" dirty="0"/>
              <a:t> </a:t>
            </a:r>
            <a:r>
              <a:rPr lang="de-DE" dirty="0" err="1"/>
              <a:t>sugar</a:t>
            </a:r>
            <a:r>
              <a:rPr lang="de-DE" dirty="0"/>
              <a:t>“, da es im Hintergrund beim Kompilieren in </a:t>
            </a:r>
            <a:r>
              <a:rPr lang="de-DE" dirty="0" err="1"/>
              <a:t>React.createElement</a:t>
            </a:r>
            <a:r>
              <a:rPr lang="de-DE" dirty="0"/>
              <a:t>() umgewandelt wird</a:t>
            </a:r>
          </a:p>
          <a:p>
            <a:r>
              <a:rPr lang="de-DE" dirty="0"/>
              <a:t>In </a:t>
            </a:r>
            <a:r>
              <a:rPr lang="de-DE" dirty="0" err="1"/>
              <a:t>React</a:t>
            </a:r>
            <a:r>
              <a:rPr lang="de-DE" dirty="0"/>
              <a:t> ist ALLES JavaScript!</a:t>
            </a:r>
          </a:p>
        </p:txBody>
      </p:sp>
      <p:pic>
        <p:nvPicPr>
          <p:cNvPr id="5" name="Grafik 4" descr="Ein Bild, das Screenshot enthält.&#10;&#10;Automatisch generierte Beschreibung">
            <a:extLst>
              <a:ext uri="{FF2B5EF4-FFF2-40B4-BE49-F238E27FC236}">
                <a16:creationId xmlns:a16="http://schemas.microsoft.com/office/drawing/2014/main" id="{33A9308B-0537-4280-A705-04A897624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6965"/>
            <a:ext cx="12192000" cy="2788840"/>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FBB2DB90-F77E-46DD-B6B7-4868DA91C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440" y="704011"/>
            <a:ext cx="3038899" cy="647790"/>
          </a:xfrm>
          <a:prstGeom prst="rect">
            <a:avLst/>
          </a:prstGeom>
        </p:spPr>
      </p:pic>
    </p:spTree>
    <p:extLst>
      <p:ext uri="{BB962C8B-B14F-4D97-AF65-F5344CB8AC3E}">
        <p14:creationId xmlns:p14="http://schemas.microsoft.com/office/powerpoint/2010/main" val="393172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24179-925B-42B0-8703-43EAD98F5F56}"/>
              </a:ext>
            </a:extLst>
          </p:cNvPr>
          <p:cNvSpPr>
            <a:spLocks noGrp="1"/>
          </p:cNvSpPr>
          <p:nvPr>
            <p:ph type="title"/>
          </p:nvPr>
        </p:nvSpPr>
        <p:spPr/>
        <p:txBody>
          <a:bodyPr/>
          <a:lstStyle/>
          <a:p>
            <a:r>
              <a:rPr lang="de-DE" dirty="0" err="1"/>
              <a:t>Props</a:t>
            </a:r>
            <a:endParaRPr lang="de-DE" dirty="0"/>
          </a:p>
        </p:txBody>
      </p:sp>
      <p:sp>
        <p:nvSpPr>
          <p:cNvPr id="3" name="Inhaltsplatzhalter 2">
            <a:extLst>
              <a:ext uri="{FF2B5EF4-FFF2-40B4-BE49-F238E27FC236}">
                <a16:creationId xmlns:a16="http://schemas.microsoft.com/office/drawing/2014/main" id="{E6A6A0B2-6CEA-49FE-9B0D-40AF1D90834A}"/>
              </a:ext>
            </a:extLst>
          </p:cNvPr>
          <p:cNvSpPr>
            <a:spLocks noGrp="1"/>
          </p:cNvSpPr>
          <p:nvPr>
            <p:ph idx="1"/>
          </p:nvPr>
        </p:nvSpPr>
        <p:spPr>
          <a:xfrm>
            <a:off x="838200" y="1375407"/>
            <a:ext cx="5420557" cy="1325563"/>
          </a:xfrm>
        </p:spPr>
        <p:txBody>
          <a:bodyPr>
            <a:normAutofit fontScale="92500" lnSpcReduction="10000"/>
          </a:bodyPr>
          <a:lstStyle/>
          <a:p>
            <a:r>
              <a:rPr lang="de-DE" sz="1800" dirty="0" err="1"/>
              <a:t>Props</a:t>
            </a:r>
            <a:r>
              <a:rPr lang="de-DE" sz="1800" dirty="0"/>
              <a:t> (Kurzform von Properties) sind weitere Eigenschaften, die von der Elternkomponente in die Kind Komponenten „runtergebohrt“ werden können.</a:t>
            </a:r>
          </a:p>
          <a:p>
            <a:r>
              <a:rPr lang="de-DE" sz="1800" dirty="0"/>
              <a:t>Die zwei </a:t>
            </a:r>
            <a:r>
              <a:rPr lang="de-DE" sz="1800" dirty="0" err="1"/>
              <a:t>Props</a:t>
            </a:r>
            <a:r>
              <a:rPr lang="de-DE" sz="1800" dirty="0"/>
              <a:t> sind </a:t>
            </a:r>
            <a:r>
              <a:rPr lang="de-DE" sz="1800" b="1" dirty="0"/>
              <a:t>„</a:t>
            </a:r>
            <a:r>
              <a:rPr lang="de-DE" sz="1800" b="1" dirty="0" err="1"/>
              <a:t>name</a:t>
            </a:r>
            <a:r>
              <a:rPr lang="de-DE" sz="1800" b="1" dirty="0"/>
              <a:t>“ </a:t>
            </a:r>
            <a:r>
              <a:rPr lang="de-DE" sz="1800" dirty="0"/>
              <a:t>und </a:t>
            </a:r>
            <a:r>
              <a:rPr lang="de-DE" sz="1800" b="1" dirty="0"/>
              <a:t>„</a:t>
            </a:r>
            <a:r>
              <a:rPr lang="de-DE" sz="1800" b="1" dirty="0" err="1"/>
              <a:t>today</a:t>
            </a:r>
            <a:r>
              <a:rPr lang="de-DE" sz="1800" b="1" dirty="0"/>
              <a:t>“</a:t>
            </a:r>
            <a:r>
              <a:rPr lang="de-DE" sz="1800" dirty="0"/>
              <a:t>, die ab jetzt in der Home Komponente zur Verfügung stehen</a:t>
            </a:r>
          </a:p>
        </p:txBody>
      </p:sp>
      <p:pic>
        <p:nvPicPr>
          <p:cNvPr id="5" name="Grafik 4" descr="Ein Bild, das Screenshot enthält.&#10;&#10;Automatisch generierte Beschreibung">
            <a:extLst>
              <a:ext uri="{FF2B5EF4-FFF2-40B4-BE49-F238E27FC236}">
                <a16:creationId xmlns:a16="http://schemas.microsoft.com/office/drawing/2014/main" id="{1B8AF147-7E22-48CF-85D7-23BBEE83E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98" y="2901820"/>
            <a:ext cx="11048117" cy="3591055"/>
          </a:xfrm>
          <a:prstGeom prst="rect">
            <a:avLst/>
          </a:prstGeom>
        </p:spPr>
      </p:pic>
    </p:spTree>
    <p:extLst>
      <p:ext uri="{BB962C8B-B14F-4D97-AF65-F5344CB8AC3E}">
        <p14:creationId xmlns:p14="http://schemas.microsoft.com/office/powerpoint/2010/main" val="158862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28C9D0-63EA-47FA-AA5F-6FFD9B5BF676}"/>
              </a:ext>
            </a:extLst>
          </p:cNvPr>
          <p:cNvSpPr>
            <a:spLocks noGrp="1"/>
          </p:cNvSpPr>
          <p:nvPr>
            <p:ph type="title"/>
          </p:nvPr>
        </p:nvSpPr>
        <p:spPr/>
        <p:txBody>
          <a:bodyPr/>
          <a:lstStyle/>
          <a:p>
            <a:r>
              <a:rPr lang="de-DE" dirty="0" err="1"/>
              <a:t>Props</a:t>
            </a:r>
            <a:r>
              <a:rPr lang="de-DE" dirty="0"/>
              <a:t> in der Kind Komponente</a:t>
            </a:r>
          </a:p>
        </p:txBody>
      </p:sp>
      <p:pic>
        <p:nvPicPr>
          <p:cNvPr id="5" name="Inhaltsplatzhalter 4">
            <a:extLst>
              <a:ext uri="{FF2B5EF4-FFF2-40B4-BE49-F238E27FC236}">
                <a16:creationId xmlns:a16="http://schemas.microsoft.com/office/drawing/2014/main" id="{445103BE-84AA-43D9-A604-EF59108BD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0047"/>
            <a:ext cx="8377019" cy="2017822"/>
          </a:xfrm>
        </p:spPr>
      </p:pic>
      <p:pic>
        <p:nvPicPr>
          <p:cNvPr id="7" name="Grafik 6">
            <a:extLst>
              <a:ext uri="{FF2B5EF4-FFF2-40B4-BE49-F238E27FC236}">
                <a16:creationId xmlns:a16="http://schemas.microsoft.com/office/drawing/2014/main" id="{FE1A0ABB-D436-4895-8958-88F48D8FC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597" y="3977869"/>
            <a:ext cx="5334744" cy="1533739"/>
          </a:xfrm>
          <a:prstGeom prst="rect">
            <a:avLst/>
          </a:prstGeom>
        </p:spPr>
      </p:pic>
      <p:pic>
        <p:nvPicPr>
          <p:cNvPr id="8" name="Grafik 7" descr="Ein Bild, das Screenshot enthält.&#10;&#10;Automatisch generierte Beschreibung">
            <a:extLst>
              <a:ext uri="{FF2B5EF4-FFF2-40B4-BE49-F238E27FC236}">
                <a16:creationId xmlns:a16="http://schemas.microsoft.com/office/drawing/2014/main" id="{3B8EA2E3-FBAE-4B96-A340-7D978DF6F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738" y="3709095"/>
            <a:ext cx="4040262" cy="3148905"/>
          </a:xfrm>
          <a:prstGeom prst="rect">
            <a:avLst/>
          </a:prstGeom>
        </p:spPr>
      </p:pic>
    </p:spTree>
    <p:extLst>
      <p:ext uri="{BB962C8B-B14F-4D97-AF65-F5344CB8AC3E}">
        <p14:creationId xmlns:p14="http://schemas.microsoft.com/office/powerpoint/2010/main" val="183282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A56FE4-F17A-4A75-866B-960981CC7614}"/>
              </a:ext>
            </a:extLst>
          </p:cNvPr>
          <p:cNvSpPr>
            <a:spLocks noGrp="1"/>
          </p:cNvSpPr>
          <p:nvPr>
            <p:ph type="title"/>
          </p:nvPr>
        </p:nvSpPr>
        <p:spPr>
          <a:xfrm>
            <a:off x="475861" y="365125"/>
            <a:ext cx="10877939" cy="1325563"/>
          </a:xfrm>
        </p:spPr>
        <p:txBody>
          <a:bodyPr/>
          <a:lstStyle/>
          <a:p>
            <a:r>
              <a:rPr lang="de-DE" dirty="0" err="1"/>
              <a:t>Component</a:t>
            </a:r>
            <a:r>
              <a:rPr lang="de-DE" dirty="0"/>
              <a:t> Level State</a:t>
            </a:r>
          </a:p>
        </p:txBody>
      </p:sp>
      <p:pic>
        <p:nvPicPr>
          <p:cNvPr id="5" name="Inhaltsplatzhalter 4" descr="Ein Bild, das Screenshot enthält.&#10;&#10;Automatisch generierte Beschreibung">
            <a:extLst>
              <a:ext uri="{FF2B5EF4-FFF2-40B4-BE49-F238E27FC236}">
                <a16:creationId xmlns:a16="http://schemas.microsoft.com/office/drawing/2014/main" id="{1D127944-D970-4190-9F2E-497C26B82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3383" y="1690688"/>
            <a:ext cx="6190370" cy="4402202"/>
          </a:xfrm>
        </p:spPr>
      </p:pic>
      <p:sp>
        <p:nvSpPr>
          <p:cNvPr id="8" name="Textfeld 7">
            <a:extLst>
              <a:ext uri="{FF2B5EF4-FFF2-40B4-BE49-F238E27FC236}">
                <a16:creationId xmlns:a16="http://schemas.microsoft.com/office/drawing/2014/main" id="{94F2CEBB-C606-4B13-BF3F-DC6C0951E755}"/>
              </a:ext>
            </a:extLst>
          </p:cNvPr>
          <p:cNvSpPr txBox="1"/>
          <p:nvPr/>
        </p:nvSpPr>
        <p:spPr>
          <a:xfrm>
            <a:off x="475861" y="1690688"/>
            <a:ext cx="5447522" cy="4832092"/>
          </a:xfrm>
          <a:prstGeom prst="rect">
            <a:avLst/>
          </a:prstGeom>
          <a:noFill/>
        </p:spPr>
        <p:txBody>
          <a:bodyPr wrap="square" rtlCol="0">
            <a:spAutoFit/>
          </a:bodyPr>
          <a:lstStyle/>
          <a:p>
            <a:r>
              <a:rPr lang="de-DE" sz="2800" dirty="0"/>
              <a:t>Lokales State in Klassenkomponenten</a:t>
            </a:r>
          </a:p>
          <a:p>
            <a:pPr marL="285750" indent="-285750">
              <a:buFont typeface="Arial" panose="020B0604020202020204" pitchFamily="34" charset="0"/>
              <a:buChar char="•"/>
            </a:pPr>
            <a:r>
              <a:rPr lang="de-DE" dirty="0"/>
              <a:t>Das State kann beliebige Objekte enthalten:</a:t>
            </a:r>
          </a:p>
          <a:p>
            <a:pPr marL="742950" lvl="1" indent="-285750">
              <a:buFont typeface="Arial" panose="020B0604020202020204" pitchFamily="34" charset="0"/>
              <a:buChar char="•"/>
            </a:pPr>
            <a:r>
              <a:rPr lang="de-DE" dirty="0"/>
              <a:t>String</a:t>
            </a:r>
          </a:p>
          <a:p>
            <a:pPr marL="742950" lvl="1" indent="-285750">
              <a:buFont typeface="Arial" panose="020B0604020202020204" pitchFamily="34" charset="0"/>
              <a:buChar char="•"/>
            </a:pPr>
            <a:r>
              <a:rPr lang="de-DE" dirty="0" err="1"/>
              <a:t>Number</a:t>
            </a:r>
            <a:endParaRPr lang="de-DE" dirty="0"/>
          </a:p>
          <a:p>
            <a:pPr marL="742950" lvl="1" indent="-285750">
              <a:buFont typeface="Arial" panose="020B0604020202020204" pitchFamily="34" charset="0"/>
              <a:buChar char="•"/>
            </a:pPr>
            <a:r>
              <a:rPr lang="de-DE" dirty="0"/>
              <a:t>Array</a:t>
            </a:r>
          </a:p>
          <a:p>
            <a:pPr marL="742950" lvl="1" indent="-285750">
              <a:buFont typeface="Arial" panose="020B0604020202020204" pitchFamily="34" charset="0"/>
              <a:buChar char="•"/>
            </a:pPr>
            <a:r>
              <a:rPr lang="de-DE" dirty="0" err="1"/>
              <a:t>Object</a:t>
            </a:r>
            <a:endParaRPr lang="de-DE" dirty="0"/>
          </a:p>
          <a:p>
            <a:pPr marL="742950" lvl="1" indent="-285750">
              <a:buFont typeface="Arial" panose="020B0604020202020204" pitchFamily="34" charset="0"/>
              <a:buChar char="•"/>
            </a:pPr>
            <a:r>
              <a:rPr lang="de-DE" dirty="0" err="1"/>
              <a:t>Nested</a:t>
            </a:r>
            <a:r>
              <a:rPr lang="de-DE" dirty="0"/>
              <a:t> </a:t>
            </a:r>
            <a:r>
              <a:rPr lang="de-DE" dirty="0" err="1"/>
              <a:t>Object</a:t>
            </a:r>
            <a:endParaRPr lang="de-DE" dirty="0"/>
          </a:p>
          <a:p>
            <a:pPr marL="742950" lvl="1" indent="-285750">
              <a:buFont typeface="Arial" panose="020B0604020202020204" pitchFamily="34" charset="0"/>
              <a:buChar char="•"/>
            </a:pPr>
            <a:r>
              <a:rPr lang="de-DE" dirty="0"/>
              <a:t>Boolean</a:t>
            </a:r>
          </a:p>
          <a:p>
            <a:pPr marL="285750" indent="-285750">
              <a:buFont typeface="Arial" panose="020B0604020202020204" pitchFamily="34" charset="0"/>
              <a:buChar char="•"/>
            </a:pPr>
            <a:r>
              <a:rPr lang="de-DE" dirty="0"/>
              <a:t>In diesem Beispiel besteht das State aus einem Objekt, welches standardmäßig als Schlüssel „</a:t>
            </a:r>
            <a:r>
              <a:rPr lang="de-DE" dirty="0" err="1"/>
              <a:t>currentCount</a:t>
            </a:r>
            <a:r>
              <a:rPr lang="de-DE" dirty="0"/>
              <a:t>“ und als Wert „0“ hat.</a:t>
            </a:r>
          </a:p>
          <a:p>
            <a:pPr marL="285750" indent="-285750">
              <a:buFont typeface="Arial" panose="020B0604020202020204" pitchFamily="34" charset="0"/>
              <a:buChar char="•"/>
            </a:pPr>
            <a:r>
              <a:rPr lang="de-DE" dirty="0"/>
              <a:t>Durch die „</a:t>
            </a:r>
            <a:r>
              <a:rPr lang="de-DE" dirty="0" err="1"/>
              <a:t>incrementCounter</a:t>
            </a:r>
            <a:r>
              <a:rPr lang="de-DE" dirty="0"/>
              <a:t>()“ Methode wird die „</a:t>
            </a:r>
            <a:r>
              <a:rPr lang="de-DE" dirty="0" err="1"/>
              <a:t>this.setState</a:t>
            </a:r>
            <a:r>
              <a:rPr lang="de-DE" dirty="0"/>
              <a:t>()“ </a:t>
            </a:r>
            <a:r>
              <a:rPr lang="de-DE" dirty="0" err="1"/>
              <a:t>React</a:t>
            </a:r>
            <a:r>
              <a:rPr lang="de-DE" dirty="0"/>
              <a:t>-eigene Methode verwendet, um den Wert des Counters zu inkrementieren.</a:t>
            </a:r>
          </a:p>
          <a:p>
            <a:pPr marL="285750" indent="-285750">
              <a:buFont typeface="Arial" panose="020B0604020202020204" pitchFamily="34" charset="0"/>
              <a:buChar char="•"/>
            </a:pPr>
            <a:r>
              <a:rPr lang="de-DE" dirty="0" err="1"/>
              <a:t>Immutable</a:t>
            </a:r>
            <a:r>
              <a:rPr lang="de-DE" dirty="0"/>
              <a:t> State!</a:t>
            </a:r>
          </a:p>
        </p:txBody>
      </p:sp>
      <p:sp>
        <p:nvSpPr>
          <p:cNvPr id="9" name="Rechteck 8">
            <a:extLst>
              <a:ext uri="{FF2B5EF4-FFF2-40B4-BE49-F238E27FC236}">
                <a16:creationId xmlns:a16="http://schemas.microsoft.com/office/drawing/2014/main" id="{388BF72A-37A8-4CFC-9C76-C4A950AA2D67}"/>
              </a:ext>
            </a:extLst>
          </p:cNvPr>
          <p:cNvSpPr/>
          <p:nvPr/>
        </p:nvSpPr>
        <p:spPr>
          <a:xfrm>
            <a:off x="6096000" y="3429000"/>
            <a:ext cx="3403107" cy="29074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022500CB-E6FF-4C66-9F40-A3558B1C748B}"/>
              </a:ext>
            </a:extLst>
          </p:cNvPr>
          <p:cNvSpPr/>
          <p:nvPr/>
        </p:nvSpPr>
        <p:spPr>
          <a:xfrm>
            <a:off x="6100125" y="4844071"/>
            <a:ext cx="4512457" cy="910183"/>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17157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056ADBE-BC43-4661-8D91-B1CE8846FE67}"/>
              </a:ext>
            </a:extLst>
          </p:cNvPr>
          <p:cNvSpPr>
            <a:spLocks noGrp="1"/>
          </p:cNvSpPr>
          <p:nvPr>
            <p:ph idx="1"/>
          </p:nvPr>
        </p:nvSpPr>
        <p:spPr/>
        <p:txBody>
          <a:bodyPr/>
          <a:lstStyle/>
          <a:p>
            <a:endParaRPr lang="de-DE"/>
          </a:p>
        </p:txBody>
      </p:sp>
      <p:pic>
        <p:nvPicPr>
          <p:cNvPr id="4" name="Grafik 3" descr="Ein Bild, das Screenshot enthält.&#10;&#10;Automatisch generierte Beschreibung">
            <a:extLst>
              <a:ext uri="{FF2B5EF4-FFF2-40B4-BE49-F238E27FC236}">
                <a16:creationId xmlns:a16="http://schemas.microsoft.com/office/drawing/2014/main" id="{F640368F-60BB-474B-9166-B171BC377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 y="911856"/>
            <a:ext cx="11141476" cy="5730347"/>
          </a:xfrm>
          <a:prstGeom prst="rect">
            <a:avLst/>
          </a:prstGeom>
        </p:spPr>
      </p:pic>
      <p:sp>
        <p:nvSpPr>
          <p:cNvPr id="5" name="Textfeld 4">
            <a:extLst>
              <a:ext uri="{FF2B5EF4-FFF2-40B4-BE49-F238E27FC236}">
                <a16:creationId xmlns:a16="http://schemas.microsoft.com/office/drawing/2014/main" id="{D190C81A-D8C5-436C-8CAD-F27D321E932B}"/>
              </a:ext>
            </a:extLst>
          </p:cNvPr>
          <p:cNvSpPr txBox="1"/>
          <p:nvPr/>
        </p:nvSpPr>
        <p:spPr>
          <a:xfrm>
            <a:off x="301841" y="62144"/>
            <a:ext cx="11540971" cy="523220"/>
          </a:xfrm>
          <a:prstGeom prst="rect">
            <a:avLst/>
          </a:prstGeom>
          <a:noFill/>
        </p:spPr>
        <p:txBody>
          <a:bodyPr wrap="square" rtlCol="0">
            <a:spAutoFit/>
          </a:bodyPr>
          <a:lstStyle/>
          <a:p>
            <a:r>
              <a:rPr lang="de-DE" sz="2800" dirty="0" err="1"/>
              <a:t>Render</a:t>
            </a:r>
            <a:r>
              <a:rPr lang="de-DE" sz="2800" dirty="0"/>
              <a:t> Funktion der Counter Komponente</a:t>
            </a:r>
          </a:p>
        </p:txBody>
      </p:sp>
      <p:pic>
        <p:nvPicPr>
          <p:cNvPr id="6" name="Inhaltsplatzhalter 4" descr="Ein Bild, das Screenshot enthält.&#10;&#10;Automatisch generierte Beschreibung">
            <a:extLst>
              <a:ext uri="{FF2B5EF4-FFF2-40B4-BE49-F238E27FC236}">
                <a16:creationId xmlns:a16="http://schemas.microsoft.com/office/drawing/2014/main" id="{B60E740C-30B9-45C2-9D6C-4750AF87A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417" y="197038"/>
            <a:ext cx="4341015" cy="2242985"/>
          </a:xfrm>
          <a:prstGeom prst="rect">
            <a:avLst/>
          </a:prstGeom>
        </p:spPr>
      </p:pic>
    </p:spTree>
    <p:extLst>
      <p:ext uri="{BB962C8B-B14F-4D97-AF65-F5344CB8AC3E}">
        <p14:creationId xmlns:p14="http://schemas.microsoft.com/office/powerpoint/2010/main" val="102208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D552BD-F020-45EB-A363-E35D3F054F09}"/>
              </a:ext>
            </a:extLst>
          </p:cNvPr>
          <p:cNvSpPr>
            <a:spLocks noGrp="1"/>
          </p:cNvSpPr>
          <p:nvPr>
            <p:ph type="title"/>
          </p:nvPr>
        </p:nvSpPr>
        <p:spPr/>
        <p:txBody>
          <a:bodyPr/>
          <a:lstStyle/>
          <a:p>
            <a:r>
              <a:rPr lang="de-DE" dirty="0"/>
              <a:t>Das virtuelle DOM</a:t>
            </a:r>
          </a:p>
        </p:txBody>
      </p:sp>
      <p:pic>
        <p:nvPicPr>
          <p:cNvPr id="5" name="Inhaltsplatzhalter 4" descr="Ein Bild, das Screenshot enthält.&#10;&#10;Automatisch generierte Beschreibung">
            <a:extLst>
              <a:ext uri="{FF2B5EF4-FFF2-40B4-BE49-F238E27FC236}">
                <a16:creationId xmlns:a16="http://schemas.microsoft.com/office/drawing/2014/main" id="{CFE6484C-71C2-457A-BEC3-7121CC2B4D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0176" y="1873136"/>
            <a:ext cx="5420481" cy="2800741"/>
          </a:xfrm>
        </p:spPr>
      </p:pic>
      <p:sp>
        <p:nvSpPr>
          <p:cNvPr id="6" name="Textfeld 5">
            <a:extLst>
              <a:ext uri="{FF2B5EF4-FFF2-40B4-BE49-F238E27FC236}">
                <a16:creationId xmlns:a16="http://schemas.microsoft.com/office/drawing/2014/main" id="{943E57B2-D235-414B-B7BA-EDA42C362372}"/>
              </a:ext>
            </a:extLst>
          </p:cNvPr>
          <p:cNvSpPr txBox="1"/>
          <p:nvPr/>
        </p:nvSpPr>
        <p:spPr>
          <a:xfrm>
            <a:off x="838200" y="1987420"/>
            <a:ext cx="5795865" cy="3970318"/>
          </a:xfrm>
          <a:prstGeom prst="rect">
            <a:avLst/>
          </a:prstGeom>
          <a:noFill/>
        </p:spPr>
        <p:txBody>
          <a:bodyPr wrap="square" rtlCol="0">
            <a:spAutoFit/>
          </a:bodyPr>
          <a:lstStyle/>
          <a:p>
            <a:pPr marL="285750" indent="-285750">
              <a:buFont typeface="Arial" panose="020B0604020202020204" pitchFamily="34" charset="0"/>
              <a:buChar char="•"/>
            </a:pPr>
            <a:r>
              <a:rPr lang="de-DE" dirty="0"/>
              <a:t>Wenn das State sich ändert (die Taste wird gedrückt und der Counterwert erhöht sich um 1) wird die Komponente neu gerendert.</a:t>
            </a:r>
          </a:p>
          <a:p>
            <a:pPr marL="285750" indent="-285750">
              <a:buFont typeface="Arial" panose="020B0604020202020204" pitchFamily="34" charset="0"/>
              <a:buChar char="•"/>
            </a:pPr>
            <a:r>
              <a:rPr lang="de-DE" dirty="0" err="1"/>
              <a:t>React</a:t>
            </a:r>
            <a:r>
              <a:rPr lang="de-DE" dirty="0"/>
              <a:t> rendert die Komponenten neu, wenn sich das State oder die </a:t>
            </a:r>
            <a:r>
              <a:rPr lang="de-DE" dirty="0" err="1"/>
              <a:t>Props</a:t>
            </a:r>
            <a:r>
              <a:rPr lang="de-DE" dirty="0"/>
              <a:t> ändern, also wenn sich irgendwas in der Anwendung ändert, welches eine Auswirkung auf das entsprechende Komponente hat.</a:t>
            </a:r>
          </a:p>
          <a:p>
            <a:pPr marL="285750" indent="-285750">
              <a:buFont typeface="Arial" panose="020B0604020202020204" pitchFamily="34" charset="0"/>
              <a:buChar char="•"/>
            </a:pPr>
            <a:r>
              <a:rPr lang="de-DE" dirty="0"/>
              <a:t>Um zu wissen, welches Teil der Anwendung neugerendert werden muss, benutzt </a:t>
            </a:r>
            <a:r>
              <a:rPr lang="de-DE" dirty="0" err="1"/>
              <a:t>React</a:t>
            </a:r>
            <a:r>
              <a:rPr lang="de-DE" dirty="0"/>
              <a:t> das sogenannte virtuelle DOM. </a:t>
            </a:r>
            <a:r>
              <a:rPr lang="de-DE" dirty="0" err="1"/>
              <a:t>React</a:t>
            </a:r>
            <a:r>
              <a:rPr lang="de-DE" dirty="0"/>
              <a:t> vergleicht den jetzigen Zustand des DOMs mit dem bei jeder Veränderung erstellten virtuellen DOM und analysiert, wo sich eine Komponente verändert hat und nur diese Komponente wird auf dem Bildschirm aktualisiert.</a:t>
            </a:r>
          </a:p>
        </p:txBody>
      </p:sp>
    </p:spTree>
    <p:extLst>
      <p:ext uri="{BB962C8B-B14F-4D97-AF65-F5344CB8AC3E}">
        <p14:creationId xmlns:p14="http://schemas.microsoft.com/office/powerpoint/2010/main" val="139504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Screenshot enthält.&#10;&#10;Automatisch generierte Beschreibung">
            <a:extLst>
              <a:ext uri="{FF2B5EF4-FFF2-40B4-BE49-F238E27FC236}">
                <a16:creationId xmlns:a16="http://schemas.microsoft.com/office/drawing/2014/main" id="{573E2B20-4DC0-4CEA-B2A6-3CD0E9B75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519" y="170995"/>
            <a:ext cx="9754961" cy="6516009"/>
          </a:xfrm>
          <a:prstGeom prst="rect">
            <a:avLst/>
          </a:prstGeom>
        </p:spPr>
      </p:pic>
    </p:spTree>
    <p:extLst>
      <p:ext uri="{BB962C8B-B14F-4D97-AF65-F5344CB8AC3E}">
        <p14:creationId xmlns:p14="http://schemas.microsoft.com/office/powerpoint/2010/main" val="299335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F0218-8735-4C2D-9B01-8656C68EB87B}"/>
              </a:ext>
            </a:extLst>
          </p:cNvPr>
          <p:cNvSpPr>
            <a:spLocks noGrp="1"/>
          </p:cNvSpPr>
          <p:nvPr>
            <p:ph type="title"/>
          </p:nvPr>
        </p:nvSpPr>
        <p:spPr/>
        <p:txBody>
          <a:bodyPr/>
          <a:lstStyle/>
          <a:p>
            <a:r>
              <a:rPr lang="de-DE" dirty="0"/>
              <a:t>Das Abenteuer ins Rabbit-Hole… #1</a:t>
            </a:r>
          </a:p>
        </p:txBody>
      </p:sp>
      <p:sp>
        <p:nvSpPr>
          <p:cNvPr id="3" name="Inhaltsplatzhalter 2">
            <a:extLst>
              <a:ext uri="{FF2B5EF4-FFF2-40B4-BE49-F238E27FC236}">
                <a16:creationId xmlns:a16="http://schemas.microsoft.com/office/drawing/2014/main" id="{DCFB0497-477D-4846-A3C6-089FB8E39B1B}"/>
              </a:ext>
            </a:extLst>
          </p:cNvPr>
          <p:cNvSpPr>
            <a:spLocks noGrp="1"/>
          </p:cNvSpPr>
          <p:nvPr>
            <p:ph idx="1"/>
          </p:nvPr>
        </p:nvSpPr>
        <p:spPr/>
        <p:txBody>
          <a:bodyPr/>
          <a:lstStyle/>
          <a:p>
            <a:pPr marL="0" indent="0">
              <a:buNone/>
            </a:pPr>
            <a:r>
              <a:rPr lang="de-DE" dirty="0" err="1"/>
              <a:t>Component</a:t>
            </a:r>
            <a:r>
              <a:rPr lang="de-DE" dirty="0"/>
              <a:t> Lifecycle:</a:t>
            </a:r>
          </a:p>
          <a:p>
            <a:pPr lvl="1"/>
            <a:r>
              <a:rPr lang="de-DE" dirty="0"/>
              <a:t>Eine Komponente verfügt über mehrere Lifecycle-Methods</a:t>
            </a:r>
          </a:p>
          <a:p>
            <a:pPr lvl="2"/>
            <a:r>
              <a:rPr lang="de-DE" dirty="0"/>
              <a:t>Komponente wird gerendert</a:t>
            </a:r>
          </a:p>
          <a:p>
            <a:pPr lvl="2"/>
            <a:r>
              <a:rPr lang="de-DE" dirty="0"/>
              <a:t>Komponente ist gerade gerendert worden</a:t>
            </a:r>
          </a:p>
          <a:p>
            <a:pPr lvl="2"/>
            <a:r>
              <a:rPr lang="de-DE" dirty="0"/>
              <a:t>Soll die Komponente sich neurendern?</a:t>
            </a:r>
          </a:p>
          <a:p>
            <a:pPr lvl="2"/>
            <a:r>
              <a:rPr lang="de-DE" dirty="0"/>
              <a:t>Hat die Komponente eine </a:t>
            </a:r>
            <a:r>
              <a:rPr lang="de-DE" dirty="0" err="1"/>
              <a:t>Exception</a:t>
            </a:r>
            <a:r>
              <a:rPr lang="de-DE" dirty="0"/>
              <a:t> gefangen?</a:t>
            </a:r>
          </a:p>
          <a:p>
            <a:pPr lvl="2"/>
            <a:r>
              <a:rPr lang="de-DE" dirty="0"/>
              <a:t>Wird die Komponente gerade vom DOM entfernt?</a:t>
            </a:r>
          </a:p>
          <a:p>
            <a:pPr lvl="2"/>
            <a:r>
              <a:rPr lang="de-DE" dirty="0"/>
              <a:t>Ist die Komponente gerade vom DOM entfernt worden?</a:t>
            </a:r>
          </a:p>
        </p:txBody>
      </p:sp>
    </p:spTree>
    <p:extLst>
      <p:ext uri="{BB962C8B-B14F-4D97-AF65-F5344CB8AC3E}">
        <p14:creationId xmlns:p14="http://schemas.microsoft.com/office/powerpoint/2010/main" val="2306171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664759-3FDB-461D-A709-5B363192EB75}"/>
              </a:ext>
            </a:extLst>
          </p:cNvPr>
          <p:cNvSpPr>
            <a:spLocks noGrp="1"/>
          </p:cNvSpPr>
          <p:nvPr>
            <p:ph type="title"/>
          </p:nvPr>
        </p:nvSpPr>
        <p:spPr/>
        <p:txBody>
          <a:bodyPr/>
          <a:lstStyle/>
          <a:p>
            <a:r>
              <a:rPr lang="de-DE" dirty="0"/>
              <a:t>Das Abenteuer ins Rabbit-Hole… #2 </a:t>
            </a:r>
          </a:p>
        </p:txBody>
      </p:sp>
      <p:sp>
        <p:nvSpPr>
          <p:cNvPr id="3" name="Inhaltsplatzhalter 2">
            <a:extLst>
              <a:ext uri="{FF2B5EF4-FFF2-40B4-BE49-F238E27FC236}">
                <a16:creationId xmlns:a16="http://schemas.microsoft.com/office/drawing/2014/main" id="{079B1C1C-B3AA-4B1F-9673-D089B8F937B1}"/>
              </a:ext>
            </a:extLst>
          </p:cNvPr>
          <p:cNvSpPr>
            <a:spLocks noGrp="1"/>
          </p:cNvSpPr>
          <p:nvPr>
            <p:ph idx="1"/>
          </p:nvPr>
        </p:nvSpPr>
        <p:spPr/>
        <p:txBody>
          <a:bodyPr>
            <a:normAutofit fontScale="77500" lnSpcReduction="20000"/>
          </a:bodyPr>
          <a:lstStyle/>
          <a:p>
            <a:pPr marL="0" indent="0">
              <a:buNone/>
            </a:pPr>
            <a:r>
              <a:rPr lang="de-DE" dirty="0"/>
              <a:t>Globales State Management</a:t>
            </a:r>
          </a:p>
          <a:p>
            <a:r>
              <a:rPr lang="de-DE" dirty="0"/>
              <a:t>Die Erstellung einer </a:t>
            </a:r>
            <a:r>
              <a:rPr lang="de-DE" dirty="0" err="1"/>
              <a:t>React</a:t>
            </a:r>
            <a:r>
              <a:rPr lang="de-DE" dirty="0"/>
              <a:t> Komponente ist ziemlich einfach:</a:t>
            </a:r>
          </a:p>
          <a:p>
            <a:pPr lvl="1"/>
            <a:r>
              <a:rPr lang="de-DE" dirty="0"/>
              <a:t>Klassen- oder Funktionskomponente erstellen und JSX zurückliefern</a:t>
            </a:r>
          </a:p>
          <a:p>
            <a:r>
              <a:rPr lang="de-DE" dirty="0"/>
              <a:t>Wenn wir eine große Anwendung haben, kann die Struktur der Anwendung schnell unübersichtlich werden. Welche Komponente sollen über ein State verfügen? Wie tief in der Hierarchie muss ich </a:t>
            </a:r>
            <a:r>
              <a:rPr lang="de-DE" dirty="0" err="1"/>
              <a:t>Props</a:t>
            </a:r>
            <a:r>
              <a:rPr lang="de-DE" dirty="0"/>
              <a:t> runterschicken, wenn ich eine gewisse Eigenschaft nur in einer Kind Komponente brauche, die Eigenschaft sich aber in der 5. Elter Komponente befindet? Dieses Phänomen führt zum „</a:t>
            </a:r>
            <a:r>
              <a:rPr lang="de-DE" dirty="0" err="1"/>
              <a:t>prop</a:t>
            </a:r>
            <a:r>
              <a:rPr lang="de-DE" dirty="0"/>
              <a:t>-drilling“.</a:t>
            </a:r>
          </a:p>
          <a:p>
            <a:r>
              <a:rPr lang="de-DE" dirty="0"/>
              <a:t>Lösung: Ein globales, zentrales Store in der Anwendung zu haben, worauf jede Komponente zugreifen kann, um Daten, Methoden oder Eigenschaften für sich zu holen.</a:t>
            </a:r>
          </a:p>
          <a:p>
            <a:pPr lvl="1"/>
            <a:r>
              <a:rPr lang="de-DE" dirty="0" err="1"/>
              <a:t>Redux</a:t>
            </a:r>
            <a:endParaRPr lang="de-DE" dirty="0"/>
          </a:p>
          <a:p>
            <a:pPr lvl="1"/>
            <a:r>
              <a:rPr lang="de-DE" dirty="0" err="1"/>
              <a:t>React</a:t>
            </a:r>
            <a:r>
              <a:rPr lang="de-DE" dirty="0"/>
              <a:t>-eigene </a:t>
            </a:r>
            <a:r>
              <a:rPr lang="de-DE" dirty="0" err="1"/>
              <a:t>Context</a:t>
            </a:r>
            <a:r>
              <a:rPr lang="de-DE" dirty="0"/>
              <a:t> API</a:t>
            </a:r>
          </a:p>
          <a:p>
            <a:pPr lvl="1"/>
            <a:r>
              <a:rPr lang="de-DE" dirty="0" err="1"/>
              <a:t>MobX</a:t>
            </a:r>
            <a:endParaRPr lang="de-DE" dirty="0"/>
          </a:p>
        </p:txBody>
      </p:sp>
    </p:spTree>
    <p:extLst>
      <p:ext uri="{BB962C8B-B14F-4D97-AF65-F5344CB8AC3E}">
        <p14:creationId xmlns:p14="http://schemas.microsoft.com/office/powerpoint/2010/main" val="7899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3E5CF3-A4DB-474E-B654-E533ED922A9A}"/>
              </a:ext>
            </a:extLst>
          </p:cNvPr>
          <p:cNvSpPr>
            <a:spLocks noGrp="1"/>
          </p:cNvSpPr>
          <p:nvPr>
            <p:ph type="title"/>
          </p:nvPr>
        </p:nvSpPr>
        <p:spPr/>
        <p:txBody>
          <a:bodyPr/>
          <a:lstStyle/>
          <a:p>
            <a:r>
              <a:rPr lang="de-DE" dirty="0"/>
              <a:t>Das Abenteuer ins Rabbit-Hole… #2 </a:t>
            </a:r>
          </a:p>
        </p:txBody>
      </p:sp>
      <p:sp>
        <p:nvSpPr>
          <p:cNvPr id="3" name="Inhaltsplatzhalter 2">
            <a:extLst>
              <a:ext uri="{FF2B5EF4-FFF2-40B4-BE49-F238E27FC236}">
                <a16:creationId xmlns:a16="http://schemas.microsoft.com/office/drawing/2014/main" id="{24F5EC8A-F7DB-4CCD-BC00-8BEEC208A0BF}"/>
              </a:ext>
            </a:extLst>
          </p:cNvPr>
          <p:cNvSpPr>
            <a:spLocks noGrp="1"/>
          </p:cNvSpPr>
          <p:nvPr>
            <p:ph idx="1"/>
          </p:nvPr>
        </p:nvSpPr>
        <p:spPr/>
        <p:txBody>
          <a:bodyPr>
            <a:normAutofit fontScale="92500"/>
          </a:bodyPr>
          <a:lstStyle/>
          <a:p>
            <a:pPr marL="0" indent="0">
              <a:buNone/>
            </a:pPr>
            <a:r>
              <a:rPr lang="de-DE" dirty="0"/>
              <a:t>State Management und </a:t>
            </a:r>
            <a:r>
              <a:rPr lang="de-DE" dirty="0" err="1"/>
              <a:t>React</a:t>
            </a:r>
            <a:r>
              <a:rPr lang="de-DE" dirty="0"/>
              <a:t> Hooks:</a:t>
            </a:r>
          </a:p>
          <a:p>
            <a:pPr lvl="1"/>
            <a:r>
              <a:rPr lang="de-DE" dirty="0"/>
              <a:t>Mittlerweile können auch Funktionskomponente über ein State verfügen</a:t>
            </a:r>
          </a:p>
          <a:p>
            <a:pPr lvl="1"/>
            <a:r>
              <a:rPr lang="de-DE" dirty="0" err="1"/>
              <a:t>React</a:t>
            </a:r>
            <a:r>
              <a:rPr lang="de-DE" dirty="0"/>
              <a:t> Hooks sind Funktionen, die in Funktionskomponente benutzt werden können</a:t>
            </a:r>
          </a:p>
          <a:p>
            <a:pPr lvl="1"/>
            <a:r>
              <a:rPr lang="de-DE" dirty="0" err="1"/>
              <a:t>UseState</a:t>
            </a:r>
            <a:r>
              <a:rPr lang="de-DE" dirty="0"/>
              <a:t> Hook:</a:t>
            </a:r>
          </a:p>
          <a:p>
            <a:pPr lvl="2"/>
            <a:r>
              <a:rPr lang="de-DE" dirty="0"/>
              <a:t>Ermöglicht, dass eine Funktionskomponente ein (oder mehrere) State hat</a:t>
            </a:r>
          </a:p>
          <a:p>
            <a:pPr lvl="2"/>
            <a:r>
              <a:rPr lang="de-DE" dirty="0"/>
              <a:t>Die </a:t>
            </a:r>
            <a:r>
              <a:rPr lang="de-DE" dirty="0" err="1"/>
              <a:t>UseState</a:t>
            </a:r>
            <a:r>
              <a:rPr lang="de-DE" dirty="0"/>
              <a:t> Funktion nimmt eine Default State entgegen und liefert ein Array zurück, dessen erstes Element das State ist, die zweite jedoch eine neue Funktion ist, womit das State geändert werden kann</a:t>
            </a:r>
          </a:p>
          <a:p>
            <a:pPr lvl="2"/>
            <a:r>
              <a:rPr lang="de-DE" dirty="0" err="1"/>
              <a:t>const</a:t>
            </a:r>
            <a:r>
              <a:rPr lang="de-DE" dirty="0"/>
              <a:t> [</a:t>
            </a:r>
            <a:r>
              <a:rPr lang="de-DE" dirty="0" err="1"/>
              <a:t>todo</a:t>
            </a:r>
            <a:r>
              <a:rPr lang="de-DE" dirty="0"/>
              <a:t>, </a:t>
            </a:r>
            <a:r>
              <a:rPr lang="de-DE" dirty="0" err="1"/>
              <a:t>setTodo</a:t>
            </a:r>
            <a:r>
              <a:rPr lang="de-DE" dirty="0"/>
              <a:t>] = </a:t>
            </a:r>
            <a:r>
              <a:rPr lang="de-DE" dirty="0" err="1"/>
              <a:t>useState</a:t>
            </a:r>
            <a:r>
              <a:rPr lang="de-DE" dirty="0"/>
              <a:t>({ </a:t>
            </a:r>
            <a:r>
              <a:rPr lang="de-DE" dirty="0" err="1"/>
              <a:t>titel</a:t>
            </a:r>
            <a:r>
              <a:rPr lang="de-DE" dirty="0"/>
              <a:t>: ‘ ‘, </a:t>
            </a:r>
            <a:r>
              <a:rPr lang="de-DE" dirty="0" err="1"/>
              <a:t>istErdledigt</a:t>
            </a:r>
            <a:r>
              <a:rPr lang="de-DE" dirty="0"/>
              <a:t>: </a:t>
            </a:r>
            <a:r>
              <a:rPr lang="de-DE" dirty="0" err="1"/>
              <a:t>false</a:t>
            </a:r>
            <a:r>
              <a:rPr lang="de-DE" dirty="0"/>
              <a:t>  })</a:t>
            </a:r>
          </a:p>
          <a:p>
            <a:pPr lvl="2"/>
            <a:r>
              <a:rPr lang="de-DE" dirty="0" err="1"/>
              <a:t>const</a:t>
            </a:r>
            <a:r>
              <a:rPr lang="de-DE" dirty="0"/>
              <a:t> [</a:t>
            </a:r>
            <a:r>
              <a:rPr lang="de-DE" dirty="0" err="1"/>
              <a:t>darkMode</a:t>
            </a:r>
            <a:r>
              <a:rPr lang="de-DE" dirty="0"/>
              <a:t>, </a:t>
            </a:r>
            <a:r>
              <a:rPr lang="de-DE" dirty="0" err="1"/>
              <a:t>setDarkMode</a:t>
            </a:r>
            <a:r>
              <a:rPr lang="de-DE" dirty="0"/>
              <a:t>] = </a:t>
            </a:r>
            <a:r>
              <a:rPr lang="de-DE" dirty="0" err="1"/>
              <a:t>useState</a:t>
            </a:r>
            <a:r>
              <a:rPr lang="de-DE" dirty="0"/>
              <a:t>(</a:t>
            </a:r>
            <a:r>
              <a:rPr lang="de-DE" dirty="0" err="1"/>
              <a:t>false</a:t>
            </a:r>
            <a:r>
              <a:rPr lang="de-DE" dirty="0"/>
              <a:t>)</a:t>
            </a:r>
          </a:p>
          <a:p>
            <a:pPr lvl="1"/>
            <a:r>
              <a:rPr lang="de-DE" dirty="0" err="1"/>
              <a:t>UseEffect</a:t>
            </a:r>
            <a:r>
              <a:rPr lang="de-DE" dirty="0"/>
              <a:t> Hook:</a:t>
            </a:r>
          </a:p>
          <a:p>
            <a:pPr lvl="2"/>
            <a:r>
              <a:rPr lang="de-DE" dirty="0"/>
              <a:t>Ermöglicht die Arbeit mit dem Lifecycle der Funktionskomponente innerhalb einer kompakten Funktion</a:t>
            </a:r>
          </a:p>
        </p:txBody>
      </p:sp>
    </p:spTree>
    <p:extLst>
      <p:ext uri="{BB962C8B-B14F-4D97-AF65-F5344CB8AC3E}">
        <p14:creationId xmlns:p14="http://schemas.microsoft.com/office/powerpoint/2010/main" val="542723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489035-985A-4F54-9D06-799C55A98C77}"/>
              </a:ext>
            </a:extLst>
          </p:cNvPr>
          <p:cNvSpPr>
            <a:spLocks noGrp="1"/>
          </p:cNvSpPr>
          <p:nvPr>
            <p:ph type="title"/>
          </p:nvPr>
        </p:nvSpPr>
        <p:spPr/>
        <p:txBody>
          <a:bodyPr/>
          <a:lstStyle/>
          <a:p>
            <a:r>
              <a:rPr lang="de-DE" dirty="0"/>
              <a:t>Das Abenteuer ins Rabbit-Hole… #3</a:t>
            </a:r>
          </a:p>
        </p:txBody>
      </p:sp>
      <p:sp>
        <p:nvSpPr>
          <p:cNvPr id="3" name="Inhaltsplatzhalter 2">
            <a:extLst>
              <a:ext uri="{FF2B5EF4-FFF2-40B4-BE49-F238E27FC236}">
                <a16:creationId xmlns:a16="http://schemas.microsoft.com/office/drawing/2014/main" id="{1E20297E-CFAE-404C-8A76-1AFBD725F352}"/>
              </a:ext>
            </a:extLst>
          </p:cNvPr>
          <p:cNvSpPr>
            <a:spLocks noGrp="1"/>
          </p:cNvSpPr>
          <p:nvPr>
            <p:ph idx="1"/>
          </p:nvPr>
        </p:nvSpPr>
        <p:spPr/>
        <p:txBody>
          <a:bodyPr>
            <a:normAutofit/>
          </a:bodyPr>
          <a:lstStyle/>
          <a:p>
            <a:pPr marL="0" indent="0">
              <a:buNone/>
            </a:pPr>
            <a:r>
              <a:rPr lang="de-DE" dirty="0"/>
              <a:t>Styling von Komponenten:</a:t>
            </a:r>
          </a:p>
          <a:p>
            <a:pPr lvl="1"/>
            <a:r>
              <a:rPr lang="de-DE" dirty="0"/>
              <a:t>Zuweisung eines Objektes mit Styling Attributen (</a:t>
            </a:r>
            <a:r>
              <a:rPr lang="de-DE" dirty="0" err="1"/>
              <a:t>backGroundColor</a:t>
            </a:r>
            <a:r>
              <a:rPr lang="de-DE" dirty="0"/>
              <a:t>, </a:t>
            </a:r>
            <a:r>
              <a:rPr lang="de-DE" dirty="0" err="1"/>
              <a:t>paddingLeft</a:t>
            </a:r>
            <a:r>
              <a:rPr lang="de-DE" dirty="0"/>
              <a:t>, etc.) – Achtung! JavaScript Syntax!</a:t>
            </a:r>
          </a:p>
          <a:p>
            <a:pPr lvl="1"/>
            <a:r>
              <a:rPr lang="de-DE" dirty="0"/>
              <a:t>Inline Styling mit JSX</a:t>
            </a:r>
          </a:p>
          <a:p>
            <a:pPr lvl="1"/>
            <a:r>
              <a:rPr lang="de-DE" dirty="0"/>
              <a:t>3rd Party Library:</a:t>
            </a:r>
          </a:p>
          <a:p>
            <a:pPr lvl="2"/>
            <a:r>
              <a:rPr lang="de-DE" dirty="0" err="1"/>
              <a:t>styled-components</a:t>
            </a:r>
            <a:endParaRPr lang="de-DE" dirty="0"/>
          </a:p>
          <a:p>
            <a:pPr lvl="2"/>
            <a:r>
              <a:rPr lang="de-DE" dirty="0"/>
              <a:t>Radium</a:t>
            </a:r>
          </a:p>
          <a:p>
            <a:pPr lvl="2"/>
            <a:r>
              <a:rPr lang="de-DE" dirty="0" err="1"/>
              <a:t>Materialize</a:t>
            </a:r>
            <a:r>
              <a:rPr lang="de-DE" dirty="0"/>
              <a:t> UI</a:t>
            </a:r>
          </a:p>
          <a:p>
            <a:pPr lvl="2"/>
            <a:r>
              <a:rPr lang="de-DE" dirty="0" err="1"/>
              <a:t>Reactstrap</a:t>
            </a:r>
            <a:endParaRPr lang="de-DE" dirty="0"/>
          </a:p>
          <a:p>
            <a:pPr lvl="1"/>
            <a:r>
              <a:rPr lang="de-DE" dirty="0"/>
              <a:t>Globales CSS</a:t>
            </a:r>
          </a:p>
          <a:p>
            <a:pPr lvl="1"/>
            <a:r>
              <a:rPr lang="de-DE" dirty="0"/>
              <a:t>Modulares CSS</a:t>
            </a:r>
          </a:p>
        </p:txBody>
      </p:sp>
    </p:spTree>
    <p:extLst>
      <p:ext uri="{BB962C8B-B14F-4D97-AF65-F5344CB8AC3E}">
        <p14:creationId xmlns:p14="http://schemas.microsoft.com/office/powerpoint/2010/main" val="225367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Screenshot enthält.&#10;&#10;Automatisch generierte Beschreibung">
            <a:extLst>
              <a:ext uri="{FF2B5EF4-FFF2-40B4-BE49-F238E27FC236}">
                <a16:creationId xmlns:a16="http://schemas.microsoft.com/office/drawing/2014/main" id="{44B6458D-6BC4-42EB-915C-EF061441C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56" y="47153"/>
            <a:ext cx="9764488" cy="6763694"/>
          </a:xfrm>
          <a:prstGeom prst="rect">
            <a:avLst/>
          </a:prstGeom>
        </p:spPr>
      </p:pic>
    </p:spTree>
    <p:extLst>
      <p:ext uri="{BB962C8B-B14F-4D97-AF65-F5344CB8AC3E}">
        <p14:creationId xmlns:p14="http://schemas.microsoft.com/office/powerpoint/2010/main" val="1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F1A61-6BF5-4C14-BBBF-CC81BA9A198A}"/>
              </a:ext>
            </a:extLst>
          </p:cNvPr>
          <p:cNvSpPr>
            <a:spLocks noGrp="1"/>
          </p:cNvSpPr>
          <p:nvPr>
            <p:ph type="ctrTitle"/>
          </p:nvPr>
        </p:nvSpPr>
        <p:spPr>
          <a:xfrm>
            <a:off x="1435224" y="447660"/>
            <a:ext cx="9144000" cy="901746"/>
          </a:xfrm>
        </p:spPr>
        <p:txBody>
          <a:bodyPr>
            <a:normAutofit fontScale="90000"/>
          </a:bodyPr>
          <a:lstStyle/>
          <a:p>
            <a:r>
              <a:rPr lang="de-DE" dirty="0"/>
              <a:t>Installation</a:t>
            </a:r>
          </a:p>
        </p:txBody>
      </p:sp>
      <p:sp>
        <p:nvSpPr>
          <p:cNvPr id="4" name="Textfeld 3">
            <a:extLst>
              <a:ext uri="{FF2B5EF4-FFF2-40B4-BE49-F238E27FC236}">
                <a16:creationId xmlns:a16="http://schemas.microsoft.com/office/drawing/2014/main" id="{924A1AE6-7B21-4C4A-99FA-E6076F4E98E3}"/>
              </a:ext>
            </a:extLst>
          </p:cNvPr>
          <p:cNvSpPr txBox="1"/>
          <p:nvPr/>
        </p:nvSpPr>
        <p:spPr>
          <a:xfrm>
            <a:off x="711693" y="1609026"/>
            <a:ext cx="10768613" cy="4924425"/>
          </a:xfrm>
          <a:prstGeom prst="rect">
            <a:avLst/>
          </a:prstGeom>
          <a:noFill/>
        </p:spPr>
        <p:txBody>
          <a:bodyPr wrap="square" rtlCol="0">
            <a:spAutoFit/>
          </a:bodyPr>
          <a:lstStyle/>
          <a:p>
            <a:r>
              <a:rPr lang="de-DE" sz="2600" b="1" dirty="0"/>
              <a:t>CREATE-REACT-APP</a:t>
            </a:r>
          </a:p>
          <a:p>
            <a:endParaRPr lang="de-DE" dirty="0"/>
          </a:p>
          <a:p>
            <a:pPr marL="285750" indent="-285750">
              <a:buFont typeface="Arial" panose="020B0604020202020204" pitchFamily="34" charset="0"/>
              <a:buChar char="•"/>
            </a:pPr>
            <a:r>
              <a:rPr lang="de-DE" dirty="0"/>
              <a:t>Für die Installation wird </a:t>
            </a:r>
            <a:r>
              <a:rPr lang="de-DE" dirty="0" err="1"/>
              <a:t>NodeJS</a:t>
            </a:r>
            <a:r>
              <a:rPr lang="de-DE" dirty="0"/>
              <a:t> benötigt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Durch </a:t>
            </a:r>
            <a:r>
              <a:rPr lang="de-DE" dirty="0" err="1"/>
              <a:t>NodeJS</a:t>
            </a:r>
            <a:r>
              <a:rPr lang="de-DE" dirty="0"/>
              <a:t> steht </a:t>
            </a:r>
            <a:r>
              <a:rPr lang="de-DE" dirty="0" err="1"/>
              <a:t>npm</a:t>
            </a:r>
            <a:r>
              <a:rPr lang="de-DE" dirty="0"/>
              <a:t> (</a:t>
            </a:r>
            <a:r>
              <a:rPr lang="de-DE" dirty="0" err="1"/>
              <a:t>Node</a:t>
            </a:r>
            <a:r>
              <a:rPr lang="de-DE" dirty="0"/>
              <a:t> Package Manager) zur </a:t>
            </a:r>
            <a:r>
              <a:rPr lang="de-DE" dirty="0" err="1"/>
              <a:t>verfügung</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Zentraler Lager für zu lokal oder global installierende Pakete (</a:t>
            </a:r>
            <a:r>
              <a:rPr lang="de-DE" dirty="0" err="1"/>
              <a:t>axios</a:t>
            </a:r>
            <a:r>
              <a:rPr lang="de-DE" dirty="0"/>
              <a:t>, </a:t>
            </a:r>
            <a:r>
              <a:rPr lang="de-DE" dirty="0" err="1"/>
              <a:t>uuid</a:t>
            </a:r>
            <a:r>
              <a:rPr lang="de-DE" dirty="0"/>
              <a:t>, </a:t>
            </a:r>
            <a:r>
              <a:rPr lang="de-DE" dirty="0" err="1"/>
              <a:t>bootstrap</a:t>
            </a:r>
            <a:r>
              <a:rPr lang="de-DE" dirty="0"/>
              <a:t> usw.)</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npx</a:t>
            </a:r>
            <a:r>
              <a:rPr lang="de-DE" dirty="0"/>
              <a:t> </a:t>
            </a:r>
            <a:r>
              <a:rPr lang="de-DE" dirty="0" err="1"/>
              <a:t>create-react-app</a:t>
            </a:r>
            <a:r>
              <a:rPr lang="de-DE" dirty="0"/>
              <a:t> </a:t>
            </a:r>
            <a:r>
              <a:rPr lang="de-DE" dirty="0" err="1"/>
              <a:t>my_app_name_was_auch_immer</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npx</a:t>
            </a:r>
            <a:r>
              <a:rPr lang="de-DE" dirty="0"/>
              <a:t> = ermöglicht die einfache Nutzung von CLI Tools und Installation von Pakete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create-react-app</a:t>
            </a:r>
            <a:r>
              <a:rPr lang="de-DE" dirty="0"/>
              <a:t> = Der bevorzugte Weg, eine </a:t>
            </a:r>
            <a:r>
              <a:rPr lang="de-DE" dirty="0" err="1"/>
              <a:t>React</a:t>
            </a:r>
            <a:r>
              <a:rPr lang="de-DE" dirty="0"/>
              <a:t>-Anwendung (</a:t>
            </a:r>
            <a:r>
              <a:rPr lang="de-DE" dirty="0" err="1"/>
              <a:t>Boilerplate</a:t>
            </a:r>
            <a:r>
              <a:rPr lang="de-DE" dirty="0"/>
              <a:t>) zu generieren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Webpack</a:t>
            </a:r>
            <a:r>
              <a:rPr lang="de-DE" dirty="0"/>
              <a:t>, Babel, </a:t>
            </a:r>
            <a:r>
              <a:rPr lang="de-DE" dirty="0" err="1"/>
              <a:t>React-scripts</a:t>
            </a:r>
            <a:r>
              <a:rPr lang="de-DE" dirty="0"/>
              <a:t> vorkonfiguriert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my_app_name_was_auch_immer</a:t>
            </a:r>
            <a:r>
              <a:rPr lang="de-DE" dirty="0"/>
              <a:t> = Der Name des eigenen Projekts</a:t>
            </a:r>
          </a:p>
        </p:txBody>
      </p:sp>
    </p:spTree>
    <p:extLst>
      <p:ext uri="{BB962C8B-B14F-4D97-AF65-F5344CB8AC3E}">
        <p14:creationId xmlns:p14="http://schemas.microsoft.com/office/powerpoint/2010/main" val="239940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Monitor, schwarz, Bildschirm, sitzend enthält.&#10;&#10;Automatisch generierte Beschreibung">
            <a:extLst>
              <a:ext uri="{FF2B5EF4-FFF2-40B4-BE49-F238E27FC236}">
                <a16:creationId xmlns:a16="http://schemas.microsoft.com/office/drawing/2014/main" id="{6500D825-1DD8-477E-AFB9-84A0ACD46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729" y="1834256"/>
            <a:ext cx="10515600" cy="2822517"/>
          </a:xfrm>
        </p:spPr>
      </p:pic>
      <p:pic>
        <p:nvPicPr>
          <p:cNvPr id="7" name="Grafik 6" descr="Ein Bild, das Essen enthält.&#10;&#10;Automatisch generierte Beschreibung">
            <a:extLst>
              <a:ext uri="{FF2B5EF4-FFF2-40B4-BE49-F238E27FC236}">
                <a16:creationId xmlns:a16="http://schemas.microsoft.com/office/drawing/2014/main" id="{49D96D38-8856-4AD2-B6DD-F09CA5564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29" y="4861348"/>
            <a:ext cx="10326541" cy="1352739"/>
          </a:xfrm>
          <a:prstGeom prst="rect">
            <a:avLst/>
          </a:prstGeom>
        </p:spPr>
      </p:pic>
      <p:sp>
        <p:nvSpPr>
          <p:cNvPr id="10" name="Textfeld 9">
            <a:extLst>
              <a:ext uri="{FF2B5EF4-FFF2-40B4-BE49-F238E27FC236}">
                <a16:creationId xmlns:a16="http://schemas.microsoft.com/office/drawing/2014/main" id="{EF48E005-95B7-4FFF-BA25-37516148305E}"/>
              </a:ext>
            </a:extLst>
          </p:cNvPr>
          <p:cNvSpPr txBox="1"/>
          <p:nvPr/>
        </p:nvSpPr>
        <p:spPr>
          <a:xfrm>
            <a:off x="932729" y="429208"/>
            <a:ext cx="10515600" cy="646331"/>
          </a:xfrm>
          <a:prstGeom prst="rect">
            <a:avLst/>
          </a:prstGeom>
          <a:noFill/>
        </p:spPr>
        <p:txBody>
          <a:bodyPr wrap="square" rtlCol="0">
            <a:spAutoFit/>
          </a:bodyPr>
          <a:lstStyle/>
          <a:p>
            <a:r>
              <a:rPr lang="de-DE" sz="3600" dirty="0"/>
              <a:t>Create-</a:t>
            </a:r>
            <a:r>
              <a:rPr lang="de-DE" sz="3600" dirty="0" err="1"/>
              <a:t>React</a:t>
            </a:r>
            <a:r>
              <a:rPr lang="de-DE" sz="3600" dirty="0"/>
              <a:t>-App</a:t>
            </a:r>
          </a:p>
        </p:txBody>
      </p:sp>
    </p:spTree>
    <p:extLst>
      <p:ext uri="{BB962C8B-B14F-4D97-AF65-F5344CB8AC3E}">
        <p14:creationId xmlns:p14="http://schemas.microsoft.com/office/powerpoint/2010/main" val="131363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112D2B66-EBE4-450C-A8BF-8C86F82FE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768" y="1806964"/>
            <a:ext cx="8596545" cy="4351338"/>
          </a:xfrm>
          <a:prstGeom prst="rect">
            <a:avLst/>
          </a:prstGeom>
        </p:spPr>
      </p:pic>
      <p:sp>
        <p:nvSpPr>
          <p:cNvPr id="5" name="Textfeld 4">
            <a:extLst>
              <a:ext uri="{FF2B5EF4-FFF2-40B4-BE49-F238E27FC236}">
                <a16:creationId xmlns:a16="http://schemas.microsoft.com/office/drawing/2014/main" id="{07CDABBB-2005-44EC-B831-E30A02B370D1}"/>
              </a:ext>
            </a:extLst>
          </p:cNvPr>
          <p:cNvSpPr txBox="1"/>
          <p:nvPr/>
        </p:nvSpPr>
        <p:spPr>
          <a:xfrm>
            <a:off x="932729" y="429208"/>
            <a:ext cx="10515600" cy="646331"/>
          </a:xfrm>
          <a:prstGeom prst="rect">
            <a:avLst/>
          </a:prstGeom>
          <a:noFill/>
        </p:spPr>
        <p:txBody>
          <a:bodyPr wrap="square" rtlCol="0">
            <a:spAutoFit/>
          </a:bodyPr>
          <a:lstStyle/>
          <a:p>
            <a:r>
              <a:rPr lang="de-DE" sz="3600" dirty="0"/>
              <a:t>Create-</a:t>
            </a:r>
            <a:r>
              <a:rPr lang="de-DE" sz="3600" dirty="0" err="1"/>
              <a:t>React</a:t>
            </a:r>
            <a:r>
              <a:rPr lang="de-DE" sz="3600" dirty="0"/>
              <a:t>-App – Zu Verfügung stehende Befehle</a:t>
            </a:r>
          </a:p>
        </p:txBody>
      </p:sp>
    </p:spTree>
    <p:extLst>
      <p:ext uri="{BB962C8B-B14F-4D97-AF65-F5344CB8AC3E}">
        <p14:creationId xmlns:p14="http://schemas.microsoft.com/office/powerpoint/2010/main" val="180528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Screenshot, sitzend, schwarz, Tisch enthält.&#10;&#10;Automatisch generierte Beschreibung">
            <a:extLst>
              <a:ext uri="{FF2B5EF4-FFF2-40B4-BE49-F238E27FC236}">
                <a16:creationId xmlns:a16="http://schemas.microsoft.com/office/drawing/2014/main" id="{D47FC85E-5808-4488-AD5F-AEB315E1E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28" y="1694996"/>
            <a:ext cx="9816944" cy="4351338"/>
          </a:xfrm>
        </p:spPr>
      </p:pic>
      <p:sp>
        <p:nvSpPr>
          <p:cNvPr id="6" name="Textfeld 5">
            <a:extLst>
              <a:ext uri="{FF2B5EF4-FFF2-40B4-BE49-F238E27FC236}">
                <a16:creationId xmlns:a16="http://schemas.microsoft.com/office/drawing/2014/main" id="{4C345039-B479-45C4-97B0-D128805C331F}"/>
              </a:ext>
            </a:extLst>
          </p:cNvPr>
          <p:cNvSpPr txBox="1"/>
          <p:nvPr/>
        </p:nvSpPr>
        <p:spPr>
          <a:xfrm>
            <a:off x="932729" y="429208"/>
            <a:ext cx="10515600" cy="646331"/>
          </a:xfrm>
          <a:prstGeom prst="rect">
            <a:avLst/>
          </a:prstGeom>
          <a:noFill/>
        </p:spPr>
        <p:txBody>
          <a:bodyPr wrap="square" rtlCol="0">
            <a:spAutoFit/>
          </a:bodyPr>
          <a:lstStyle/>
          <a:p>
            <a:r>
              <a:rPr lang="de-DE" sz="3600" dirty="0"/>
              <a:t>Create-</a:t>
            </a:r>
            <a:r>
              <a:rPr lang="de-DE" sz="3600" dirty="0" err="1"/>
              <a:t>React</a:t>
            </a:r>
            <a:r>
              <a:rPr lang="de-DE" sz="3600" dirty="0"/>
              <a:t>-App – </a:t>
            </a:r>
            <a:r>
              <a:rPr lang="de-DE" sz="3600" dirty="0" err="1"/>
              <a:t>npm</a:t>
            </a:r>
            <a:r>
              <a:rPr lang="de-DE" sz="3600" dirty="0"/>
              <a:t> </a:t>
            </a:r>
            <a:r>
              <a:rPr lang="de-DE" sz="3600" dirty="0" err="1"/>
              <a:t>start</a:t>
            </a:r>
            <a:endParaRPr lang="de-DE" sz="3600" dirty="0"/>
          </a:p>
        </p:txBody>
      </p:sp>
    </p:spTree>
    <p:extLst>
      <p:ext uri="{BB962C8B-B14F-4D97-AF65-F5344CB8AC3E}">
        <p14:creationId xmlns:p14="http://schemas.microsoft.com/office/powerpoint/2010/main" val="83742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57BA43-7B2B-4A31-9830-08F8EED40A92}"/>
              </a:ext>
            </a:extLst>
          </p:cNvPr>
          <p:cNvSpPr>
            <a:spLocks noGrp="1"/>
          </p:cNvSpPr>
          <p:nvPr>
            <p:ph type="title"/>
          </p:nvPr>
        </p:nvSpPr>
        <p:spPr/>
        <p:txBody>
          <a:bodyPr/>
          <a:lstStyle/>
          <a:p>
            <a:r>
              <a:rPr lang="de-DE" dirty="0"/>
              <a:t>Die einzelne HTML-Datei</a:t>
            </a:r>
          </a:p>
        </p:txBody>
      </p:sp>
      <p:pic>
        <p:nvPicPr>
          <p:cNvPr id="5" name="Inhaltsplatzhalter 4" descr="Ein Bild, das Screenshot enthält.&#10;&#10;Automatisch generierte Beschreibung">
            <a:extLst>
              <a:ext uri="{FF2B5EF4-FFF2-40B4-BE49-F238E27FC236}">
                <a16:creationId xmlns:a16="http://schemas.microsoft.com/office/drawing/2014/main" id="{532362BC-3936-4CB1-B5C1-4A9737ED5D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926" y="1825625"/>
            <a:ext cx="7836148" cy="4351338"/>
          </a:xfrm>
        </p:spPr>
      </p:pic>
    </p:spTree>
    <p:extLst>
      <p:ext uri="{BB962C8B-B14F-4D97-AF65-F5344CB8AC3E}">
        <p14:creationId xmlns:p14="http://schemas.microsoft.com/office/powerpoint/2010/main" val="198731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5EFE2-8E41-4ACD-90C5-A0DF08BC2190}"/>
              </a:ext>
            </a:extLst>
          </p:cNvPr>
          <p:cNvSpPr>
            <a:spLocks noGrp="1"/>
          </p:cNvSpPr>
          <p:nvPr>
            <p:ph type="title"/>
          </p:nvPr>
        </p:nvSpPr>
        <p:spPr/>
        <p:txBody>
          <a:bodyPr/>
          <a:lstStyle/>
          <a:p>
            <a:r>
              <a:rPr lang="de-DE" dirty="0" err="1"/>
              <a:t>React</a:t>
            </a:r>
            <a:r>
              <a:rPr lang="de-DE" dirty="0"/>
              <a:t> Start Page</a:t>
            </a:r>
          </a:p>
        </p:txBody>
      </p:sp>
      <p:pic>
        <p:nvPicPr>
          <p:cNvPr id="5" name="Inhaltsplatzhalter 4">
            <a:extLst>
              <a:ext uri="{FF2B5EF4-FFF2-40B4-BE49-F238E27FC236}">
                <a16:creationId xmlns:a16="http://schemas.microsoft.com/office/drawing/2014/main" id="{3E39BE6B-74F4-4469-ABA6-4C391FE5CF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036" y="1825625"/>
            <a:ext cx="8897928" cy="4351338"/>
          </a:xfrm>
        </p:spPr>
      </p:pic>
    </p:spTree>
    <p:extLst>
      <p:ext uri="{BB962C8B-B14F-4D97-AF65-F5344CB8AC3E}">
        <p14:creationId xmlns:p14="http://schemas.microsoft.com/office/powerpoint/2010/main" val="15561842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Words>
  <Application>Microsoft Office PowerPoint</Application>
  <PresentationFormat>Breitbild</PresentationFormat>
  <Paragraphs>116</Paragraphs>
  <Slides>23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Calibri Light</vt:lpstr>
      <vt:lpstr>Office</vt:lpstr>
      <vt:lpstr>Installation</vt:lpstr>
      <vt:lpstr>PowerPoint-Präsentation</vt:lpstr>
      <vt:lpstr>PowerPoint-Präsentation</vt:lpstr>
      <vt:lpstr>Installation</vt:lpstr>
      <vt:lpstr>PowerPoint-Präsentation</vt:lpstr>
      <vt:lpstr>PowerPoint-Präsentation</vt:lpstr>
      <vt:lpstr>PowerPoint-Präsentation</vt:lpstr>
      <vt:lpstr>Die einzelne HTML-Datei</vt:lpstr>
      <vt:lpstr>React Start Page</vt:lpstr>
      <vt:lpstr>Erstes Beispiel – Index.JS Datei</vt:lpstr>
      <vt:lpstr>Erstes Beispiel – App.JS Datei</vt:lpstr>
      <vt:lpstr>PowerPoint-Präsentation</vt:lpstr>
      <vt:lpstr>Erstes Beispiel – Hello World Functional Component</vt:lpstr>
      <vt:lpstr>Ist das doch HTML?</vt:lpstr>
      <vt:lpstr>Props</vt:lpstr>
      <vt:lpstr>Props in der Kind Komponente</vt:lpstr>
      <vt:lpstr>Component Level State</vt:lpstr>
      <vt:lpstr>PowerPoint-Präsentation</vt:lpstr>
      <vt:lpstr>Das virtuelle DOM</vt:lpstr>
      <vt:lpstr>Das Abenteuer ins Rabbit-Hole… #1</vt:lpstr>
      <vt:lpstr>Das Abenteuer ins Rabbit-Hole… #2 </vt:lpstr>
      <vt:lpstr>Das Abenteuer ins Rabbit-Hole… #2 </vt:lpstr>
      <vt:lpstr>Das Abenteuer ins Rabbit-Hole…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dc:title>
  <dc:creator>ita1-tn12</dc:creator>
  <cp:lastModifiedBy>ita1-tn12</cp:lastModifiedBy>
  <cp:revision>42</cp:revision>
  <dcterms:created xsi:type="dcterms:W3CDTF">2020-03-05T14:27:55Z</dcterms:created>
  <dcterms:modified xsi:type="dcterms:W3CDTF">2020-03-09T13:57:11Z</dcterms:modified>
</cp:coreProperties>
</file>