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30"/>
  </p:notesMasterIdLst>
  <p:sldIdLst>
    <p:sldId id="344" r:id="rId3"/>
    <p:sldId id="416" r:id="rId4"/>
    <p:sldId id="440" r:id="rId5"/>
    <p:sldId id="365" r:id="rId6"/>
    <p:sldId id="421" r:id="rId7"/>
    <p:sldId id="422" r:id="rId8"/>
    <p:sldId id="425" r:id="rId9"/>
    <p:sldId id="385" r:id="rId10"/>
    <p:sldId id="424" r:id="rId11"/>
    <p:sldId id="426" r:id="rId12"/>
    <p:sldId id="427" r:id="rId13"/>
    <p:sldId id="431" r:id="rId14"/>
    <p:sldId id="429" r:id="rId15"/>
    <p:sldId id="432" r:id="rId16"/>
    <p:sldId id="433" r:id="rId17"/>
    <p:sldId id="437" r:id="rId18"/>
    <p:sldId id="428" r:id="rId19"/>
    <p:sldId id="430" r:id="rId20"/>
    <p:sldId id="439" r:id="rId21"/>
    <p:sldId id="423" r:id="rId22"/>
    <p:sldId id="434" r:id="rId23"/>
    <p:sldId id="435" r:id="rId24"/>
    <p:sldId id="436" r:id="rId25"/>
    <p:sldId id="438" r:id="rId26"/>
    <p:sldId id="441" r:id="rId27"/>
    <p:sldId id="420" r:id="rId28"/>
    <p:sldId id="362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Verest" initials="PV" lastIdx="1" clrIdx="0">
    <p:extLst>
      <p:ext uri="{19B8F6BF-5375-455C-9EA6-DF929625EA0E}">
        <p15:presenceInfo xmlns:p15="http://schemas.microsoft.com/office/powerpoint/2012/main" userId="S-1-5-21-2676001572-3131771074-2776907194-23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45" autoAdjust="0"/>
    <p:restoredTop sz="83314" autoAdjust="0"/>
  </p:normalViewPr>
  <p:slideViewPr>
    <p:cSldViewPr>
      <p:cViewPr varScale="1">
        <p:scale>
          <a:sx n="116" d="100"/>
          <a:sy n="116" d="100"/>
        </p:scale>
        <p:origin x="1086" y="108"/>
      </p:cViewPr>
      <p:guideLst>
        <p:guide orient="horz" pos="864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6T18:43:36.359" idx="1">
    <p:pos x="10" y="10"/>
    <p:text>While Java 8 can be planned for introduction, taking a look at Java 9 lets you be prepared for future.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67F928E-265B-4422-93F9-880FEB67D694}" type="datetime1">
              <a:rPr lang="en-US"/>
              <a:pPr>
                <a:defRPr/>
              </a:pPr>
              <a:t>10/15/2015</a:t>
            </a:fld>
            <a:endParaRPr lang="en-US" sz="1200" dirty="0"/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355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en-US" altLang="zh-CN" sz="1200" smtClean="0"/>
              <a:t>Click to edit Master text styles</a:t>
            </a:r>
          </a:p>
          <a:p>
            <a:pPr>
              <a:spcBef>
                <a:spcPct val="30000"/>
              </a:spcBef>
              <a:defRPr/>
            </a:pPr>
            <a:r>
              <a:rPr lang="en-US" altLang="zh-CN" sz="1200" smtClean="0"/>
              <a:t>Second level</a:t>
            </a:r>
          </a:p>
          <a:p>
            <a:pPr>
              <a:spcBef>
                <a:spcPct val="30000"/>
              </a:spcBef>
              <a:defRPr/>
            </a:pPr>
            <a:r>
              <a:rPr lang="en-US" altLang="zh-CN" sz="1200" smtClean="0"/>
              <a:t>Third level</a:t>
            </a:r>
          </a:p>
          <a:p>
            <a:pPr>
              <a:spcBef>
                <a:spcPct val="30000"/>
              </a:spcBef>
              <a:defRPr/>
            </a:pPr>
            <a:r>
              <a:rPr lang="en-US" altLang="zh-CN" sz="1200" smtClean="0"/>
              <a:t>Fourth level</a:t>
            </a:r>
          </a:p>
          <a:p>
            <a:pPr>
              <a:spcBef>
                <a:spcPct val="30000"/>
              </a:spcBef>
              <a:defRPr/>
            </a:pPr>
            <a:r>
              <a:rPr lang="en-US" altLang="zh-CN" sz="1200" smtClean="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C3230F8-79C2-4350-A8CF-A99F18CE5DFD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4409166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6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7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86821-599B-4D88-BAD3-F7FF0EEECCDD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9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CB6B-8F46-4266-8F3A-01A3CF6C23FC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7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0000E-47FE-4FB6-AF2A-2CC2386C3F88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3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914400"/>
            <a:ext cx="4130675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30675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0D4CC-C105-47CE-99A4-5EE59F58F34D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4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2DA83-9818-46A0-9E1C-79905F52FE32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7C262-9742-41C7-9495-54412D280CAF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9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0885C-F037-4FCD-B992-3D95379D4812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3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83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5EEF-ADDA-4D1A-8C60-6553EF506FD1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77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A0C6A-0984-42FA-9B68-B388C646FA3D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2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957BB-573E-450B-8604-49C2DBC92E4C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35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0075" y="274638"/>
            <a:ext cx="219392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274638"/>
            <a:ext cx="64325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82DEF-18DA-468D-A9FB-030DA7F9D4DF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38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38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A7FFC-5D25-4F3E-8825-27262B55D306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8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9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2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3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2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Arial" pitchFamily="34" charset="0"/>
              </a:rPr>
              <a:t>Click icon to add picture</a:t>
            </a:r>
            <a:endParaRPr lang="en-US" noProof="0" dirty="0" smtClean="0">
              <a:sym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7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1">
          <a:gsLst>
            <a:gs pos="0">
              <a:srgbClr val="0D263A"/>
            </a:gs>
            <a:gs pos="100000">
              <a:srgbClr val="00669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74320" rIns="0" bIns="2743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Franklin Gothic Medium" panose="020B060302010202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102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89675"/>
            <a:ext cx="8229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solidFill>
                  <a:srgbClr val="C0C0D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sldNum="0" hdr="0" dt="0"/>
  <p:txStyles>
    <p:titleStyle>
      <a:lvl1pPr marL="914400" indent="-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914400" indent="-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anose="020B0603020102020204" pitchFamily="34" charset="0"/>
        </a:defRPr>
      </a:lvl2pPr>
      <a:lvl3pPr marL="914400" indent="-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anose="020B0603020102020204" pitchFamily="34" charset="0"/>
        </a:defRPr>
      </a:lvl3pPr>
      <a:lvl4pPr marL="914400" indent="-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anose="020B0603020102020204" pitchFamily="34" charset="0"/>
        </a:defRPr>
      </a:lvl4pPr>
      <a:lvl5pPr marL="914400" indent="-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anose="020B0603020102020204" pitchFamily="34" charset="0"/>
        </a:defRPr>
      </a:lvl5pPr>
      <a:lvl6pPr marL="1371600" indent="-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itchFamily="34" charset="0"/>
        </a:defRPr>
      </a:lvl6pPr>
      <a:lvl7pPr marL="1828800" indent="-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itchFamily="34" charset="0"/>
        </a:defRPr>
      </a:lvl7pPr>
      <a:lvl8pPr marL="2286000" indent="-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itchFamily="34" charset="0"/>
        </a:defRPr>
      </a:lvl8pPr>
      <a:lvl9pPr marL="2743200" indent="-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DFDFEA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DFDFEA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DFDFEA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DFDFEA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DFDFEA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DFDFEA"/>
          </a:solidFill>
          <a:latin typeface="+mn-lt"/>
          <a:cs typeface="+mn-cs"/>
          <a:sym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DFDFEA"/>
          </a:solidFill>
          <a:latin typeface="+mn-lt"/>
          <a:cs typeface="+mn-cs"/>
          <a:sym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DFDFEA"/>
          </a:solidFill>
          <a:latin typeface="+mn-lt"/>
          <a:cs typeface="+mn-cs"/>
          <a:sym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DFDFEA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ChangeArrowheads="1"/>
          </p:cNvSpPr>
          <p:nvPr/>
        </p:nvSpPr>
        <p:spPr bwMode="auto">
          <a:xfrm>
            <a:off x="0" y="6400800"/>
            <a:ext cx="914400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4A7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en-US" smtClea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914400"/>
            <a:ext cx="841375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2052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18275"/>
            <a:ext cx="304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000">
                <a:solidFill>
                  <a:srgbClr val="7F7F7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Confidential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053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0075" y="6492875"/>
            <a:ext cx="48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4C2A4AA3-B8B0-4EF9-BAB4-49E36A07BA38}" type="slidenum">
              <a:rPr lang="en-US" altLang="en-US"/>
              <a:pPr>
                <a:defRPr/>
              </a:pPr>
              <a:t>‹#›</a:t>
            </a:fld>
            <a:endParaRPr lang="en-US" altLang="en-US" sz="1800" b="0">
              <a:solidFill>
                <a:schemeClr val="tx1"/>
              </a:solidFill>
            </a:endParaRPr>
          </a:p>
        </p:txBody>
      </p:sp>
      <p:pic>
        <p:nvPicPr>
          <p:cNvPr id="2054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6534150"/>
            <a:ext cx="822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itle Placeholder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686800" cy="53816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6999">
                <a:srgbClr val="006699"/>
              </a:gs>
              <a:gs pos="7999">
                <a:srgbClr val="FFFFFF"/>
              </a:gs>
              <a:gs pos="100000">
                <a:srgbClr val="FFFFFF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>
                <a:sym typeface="Franklin Gothic Medium" panose="020B0603020102020204" pitchFamily="34" charset="0"/>
              </a:rPr>
              <a:t>Click to edit Master title style</a:t>
            </a:r>
          </a:p>
        </p:txBody>
      </p:sp>
      <p:sp>
        <p:nvSpPr>
          <p:cNvPr id="2056" name="TextBox 22"/>
          <p:cNvSpPr>
            <a:spLocks noChangeArrowheads="1"/>
          </p:cNvSpPr>
          <p:nvPr/>
        </p:nvSpPr>
        <p:spPr bwMode="auto">
          <a:xfrm>
            <a:off x="1320800" y="6565900"/>
            <a:ext cx="26162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100" b="1" i="1" smtClean="0">
                <a:solidFill>
                  <a:srgbClr val="006699"/>
                </a:solidFill>
                <a:sym typeface="Arial" panose="020B0604020202020204" pitchFamily="34" charset="0"/>
              </a:rPr>
              <a:t>Excellence in Software Engineering</a:t>
            </a:r>
          </a:p>
        </p:txBody>
      </p:sp>
      <p:grpSp>
        <p:nvGrpSpPr>
          <p:cNvPr id="2057" name="Group 9"/>
          <p:cNvGrpSpPr>
            <a:grpSpLocks/>
          </p:cNvGrpSpPr>
          <p:nvPr/>
        </p:nvGrpSpPr>
        <p:grpSpPr bwMode="auto">
          <a:xfrm>
            <a:off x="0" y="6245225"/>
            <a:ext cx="9144000" cy="155575"/>
            <a:chOff x="0" y="0"/>
            <a:chExt cx="9144001" cy="155448"/>
          </a:xfrm>
        </p:grpSpPr>
        <p:grpSp>
          <p:nvGrpSpPr>
            <p:cNvPr id="2058" name="Group 10"/>
            <p:cNvGrpSpPr>
              <a:grpSpLocks/>
            </p:cNvGrpSpPr>
            <p:nvPr/>
          </p:nvGrpSpPr>
          <p:grpSpPr bwMode="auto">
            <a:xfrm>
              <a:off x="0" y="0"/>
              <a:ext cx="9144001" cy="155448"/>
              <a:chOff x="0" y="0"/>
              <a:chExt cx="9144001" cy="155448"/>
            </a:xfrm>
          </p:grpSpPr>
          <p:sp>
            <p:nvSpPr>
              <p:cNvPr id="2060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44001" cy="155448"/>
              </a:xfrm>
              <a:prstGeom prst="rect">
                <a:avLst/>
              </a:prstGeom>
              <a:solidFill>
                <a:srgbClr val="006699">
                  <a:alpha val="2509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4A7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en-US" altLang="en-US" smtClean="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061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57801" cy="155448"/>
              </a:xfrm>
              <a:prstGeom prst="rect">
                <a:avLst/>
              </a:prstGeom>
              <a:solidFill>
                <a:srgbClr val="006699">
                  <a:alpha val="3411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4A7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en-US" altLang="en-US" smtClean="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062" name="Rectangl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57500" cy="155448"/>
              </a:xfrm>
              <a:prstGeom prst="rect">
                <a:avLst/>
              </a:prstGeom>
              <a:solidFill>
                <a:srgbClr val="0066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4A7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en-US" altLang="en-US" smtClean="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063" name="Rectangle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4A7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en-US" altLang="en-US" smtClean="0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59" name="Rectangle 15"/>
            <p:cNvSpPr>
              <a:spLocks noChangeArrowheads="1"/>
            </p:cNvSpPr>
            <p:nvPr/>
          </p:nvSpPr>
          <p:spPr bwMode="auto">
            <a:xfrm>
              <a:off x="0" y="1587"/>
              <a:ext cx="457200" cy="152276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 altLang="en-US" smtClean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 dt="0"/>
  <p:txStyles>
    <p:titleStyle>
      <a:lvl1pPr marL="914400" indent="-914400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914400" indent="-914400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anose="020B0603020102020204" pitchFamily="34" charset="0"/>
        </a:defRPr>
      </a:lvl2pPr>
      <a:lvl3pPr marL="914400" indent="-914400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anose="020B0603020102020204" pitchFamily="34" charset="0"/>
        </a:defRPr>
      </a:lvl3pPr>
      <a:lvl4pPr marL="914400" indent="-914400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anose="020B0603020102020204" pitchFamily="34" charset="0"/>
        </a:defRPr>
      </a:lvl4pPr>
      <a:lvl5pPr marL="914400" indent="-914400"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anose="020B0603020102020204" pitchFamily="34" charset="0"/>
        </a:defRPr>
      </a:lvl5pPr>
      <a:lvl6pPr marL="1371600" indent="-9144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itchFamily="34" charset="0"/>
        </a:defRPr>
      </a:lvl6pPr>
      <a:lvl7pPr marL="1828800" indent="-9144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itchFamily="34" charset="0"/>
        </a:defRPr>
      </a:lvl7pPr>
      <a:lvl8pPr marL="2286000" indent="-9144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itchFamily="34" charset="0"/>
        </a:defRPr>
      </a:lvl8pPr>
      <a:lvl9pPr marL="2743200" indent="-9144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  <a:ea typeface="Franklin Gothic Medium" pitchFamily="34" charset="0"/>
          <a:cs typeface="Franklin Gothic Medium" pitchFamily="34" charset="0"/>
          <a:sym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200">
          <a:solidFill>
            <a:srgbClr val="3F3F3F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sz="2800">
          <a:solidFill>
            <a:srgbClr val="3F3F3F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>
          <a:solidFill>
            <a:srgbClr val="3F3F3F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sz="2000">
          <a:solidFill>
            <a:srgbClr val="3F3F3F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sz="2000">
          <a:solidFill>
            <a:srgbClr val="3F3F3F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rtl="0" fontAlgn="base">
        <a:spcBef>
          <a:spcPts val="600"/>
        </a:spcBef>
        <a:spcAft>
          <a:spcPts val="600"/>
        </a:spcAft>
        <a:buFont typeface="Arial" pitchFamily="34" charset="0"/>
        <a:buChar char="»"/>
        <a:defRPr sz="2000">
          <a:solidFill>
            <a:srgbClr val="3F3F3F"/>
          </a:solidFill>
          <a:latin typeface="+mn-lt"/>
          <a:cs typeface="+mn-cs"/>
          <a:sym typeface="Arial" pitchFamily="34" charset="0"/>
        </a:defRPr>
      </a:lvl6pPr>
      <a:lvl7pPr marL="2971800" indent="-228600" algn="l" rtl="0" fontAlgn="base">
        <a:spcBef>
          <a:spcPts val="600"/>
        </a:spcBef>
        <a:spcAft>
          <a:spcPts val="600"/>
        </a:spcAft>
        <a:buFont typeface="Arial" pitchFamily="34" charset="0"/>
        <a:buChar char="»"/>
        <a:defRPr sz="2000">
          <a:solidFill>
            <a:srgbClr val="3F3F3F"/>
          </a:solidFill>
          <a:latin typeface="+mn-lt"/>
          <a:cs typeface="+mn-cs"/>
          <a:sym typeface="Arial" pitchFamily="34" charset="0"/>
        </a:defRPr>
      </a:lvl7pPr>
      <a:lvl8pPr marL="3429000" indent="-228600" algn="l" rtl="0" fontAlgn="base">
        <a:spcBef>
          <a:spcPts val="600"/>
        </a:spcBef>
        <a:spcAft>
          <a:spcPts val="600"/>
        </a:spcAft>
        <a:buFont typeface="Arial" pitchFamily="34" charset="0"/>
        <a:buChar char="»"/>
        <a:defRPr sz="2000">
          <a:solidFill>
            <a:srgbClr val="3F3F3F"/>
          </a:solidFill>
          <a:latin typeface="+mn-lt"/>
          <a:cs typeface="+mn-cs"/>
          <a:sym typeface="Arial" pitchFamily="34" charset="0"/>
        </a:defRPr>
      </a:lvl8pPr>
      <a:lvl9pPr marL="3886200" indent="-228600" algn="l" rtl="0" fontAlgn="base">
        <a:spcBef>
          <a:spcPts val="600"/>
        </a:spcBef>
        <a:spcAft>
          <a:spcPts val="600"/>
        </a:spcAft>
        <a:buFont typeface="Arial" pitchFamily="34" charset="0"/>
        <a:buChar char="»"/>
        <a:defRPr sz="2000">
          <a:solidFill>
            <a:srgbClr val="3F3F3F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javaOO/lambdaexpressions.html" TargetMode="External"/><Relationship Id="rId2" Type="http://schemas.openxmlformats.org/officeDocument/2006/relationships/hyperlink" Target="https://docs.oracle.com/javase/8/docs/technotes/guides/language/enhancements.html#javase8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methodreferences.html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tutorial/java/javaOO/methodreferences.html" TargetMode="External"/><Relationship Id="rId3" Type="http://schemas.openxmlformats.org/officeDocument/2006/relationships/hyperlink" Target="https://docs.oracle.com/javase/8/docs/api/java/util/stream/package-summary.html" TargetMode="External"/><Relationship Id="rId7" Type="http://schemas.openxmlformats.org/officeDocument/2006/relationships/hyperlink" Target="http://docs.oracle.com/javase/tutorial/java/javaOO/lambdaexpressions.html#target-typing" TargetMode="External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docs.oracle.com/javase/tutorial/collections/streams/index.html" TargetMode="External"/><Relationship Id="rId5" Type="http://schemas.openxmlformats.org/officeDocument/2006/relationships/hyperlink" Target="https://docs.oracle.com/javase/8/docs/technotes/guides/collections/index.html" TargetMode="External"/><Relationship Id="rId10" Type="http://schemas.openxmlformats.org/officeDocument/2006/relationships/hyperlink" Target="https://docs.oracle.com/javase/8/docs/technotes/guides/language/lambda_api_jdk8.html" TargetMode="External"/><Relationship Id="rId4" Type="http://schemas.openxmlformats.org/officeDocument/2006/relationships/hyperlink" Target="https://docs.oracle.com/javase/8/docs/api/java/util/package-summary.html" TargetMode="External"/><Relationship Id="rId9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java.net/jdk8/docs/api/java/time/package-summary.html" TargetMode="External"/><Relationship Id="rId2" Type="http://schemas.openxmlformats.org/officeDocument/2006/relationships/hyperlink" Target="http://strongloop.com/strongblog/how-to-run-node-js-on-the-jvm-with-avatar-js-and-loopback" TargetMode="Externa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oracle.com/java-platform-group/entry/java_8_s_new_type" TargetMode="Externa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getbase.com/java-8-speeds-slow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china.org/" TargetMode="External"/><Relationship Id="rId2" Type="http://schemas.openxmlformats.org/officeDocument/2006/relationships/hyperlink" Target="http://szjug.github.io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nodeclipse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mmer.com/epam.com/topics/1217551" TargetMode="External"/><Relationship Id="rId7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yammer.com/epam.com/topics/9777082" TargetMode="External"/><Relationship Id="rId5" Type="http://schemas.openxmlformats.org/officeDocument/2006/relationships/hyperlink" Target="http://openjdk.java.net/projects/jdk9/" TargetMode="External"/><Relationship Id="rId4" Type="http://schemas.openxmlformats.org/officeDocument/2006/relationships/hyperlink" Target="https://www.yammer.com/epam.com/topics/9777081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://openjdk.java.net/jeps/213" TargetMode="External"/><Relationship Id="rId18" Type="http://schemas.openxmlformats.org/officeDocument/2006/relationships/hyperlink" Target="http://openjdk.java.net/jeps/219" TargetMode="External"/><Relationship Id="rId26" Type="http://schemas.openxmlformats.org/officeDocument/2006/relationships/hyperlink" Target="http://openjdk.java.net/jeps/227" TargetMode="External"/><Relationship Id="rId39" Type="http://schemas.openxmlformats.org/officeDocument/2006/relationships/hyperlink" Target="http://openjdk.java.net/jeps/243" TargetMode="External"/><Relationship Id="rId21" Type="http://schemas.openxmlformats.org/officeDocument/2006/relationships/hyperlink" Target="http://openjdk.java.net/jeps/222" TargetMode="External"/><Relationship Id="rId34" Type="http://schemas.openxmlformats.org/officeDocument/2006/relationships/hyperlink" Target="http://openjdk.java.net/jeps/236" TargetMode="External"/><Relationship Id="rId42" Type="http://schemas.openxmlformats.org/officeDocument/2006/relationships/hyperlink" Target="http://openjdk.java.net/jeps/246" TargetMode="External"/><Relationship Id="rId47" Type="http://schemas.openxmlformats.org/officeDocument/2006/relationships/hyperlink" Target="http://openjdk.java.net/jeps/251" TargetMode="External"/><Relationship Id="rId50" Type="http://schemas.openxmlformats.org/officeDocument/2006/relationships/hyperlink" Target="http://openjdk.java.net/jeps/254" TargetMode="External"/><Relationship Id="rId55" Type="http://schemas.openxmlformats.org/officeDocument/2006/relationships/hyperlink" Target="http://openjdk.java.net/jeps/262" TargetMode="External"/><Relationship Id="rId7" Type="http://schemas.openxmlformats.org/officeDocument/2006/relationships/hyperlink" Target="http://openjdk.java.net/jeps/193" TargetMode="External"/><Relationship Id="rId2" Type="http://schemas.openxmlformats.org/officeDocument/2006/relationships/hyperlink" Target="http://openjdk.java.net/jeps/102" TargetMode="External"/><Relationship Id="rId16" Type="http://schemas.openxmlformats.org/officeDocument/2006/relationships/hyperlink" Target="http://openjdk.java.net/jeps/216" TargetMode="External"/><Relationship Id="rId29" Type="http://schemas.openxmlformats.org/officeDocument/2006/relationships/hyperlink" Target="http://openjdk.java.net/jeps/230" TargetMode="External"/><Relationship Id="rId11" Type="http://schemas.openxmlformats.org/officeDocument/2006/relationships/hyperlink" Target="http://openjdk.java.net/jeps/211" TargetMode="External"/><Relationship Id="rId24" Type="http://schemas.openxmlformats.org/officeDocument/2006/relationships/hyperlink" Target="http://openjdk.java.net/jeps/225" TargetMode="External"/><Relationship Id="rId32" Type="http://schemas.openxmlformats.org/officeDocument/2006/relationships/hyperlink" Target="http://openjdk.java.net/jeps/233" TargetMode="External"/><Relationship Id="rId37" Type="http://schemas.openxmlformats.org/officeDocument/2006/relationships/hyperlink" Target="http://openjdk.java.net/jeps/240" TargetMode="External"/><Relationship Id="rId40" Type="http://schemas.openxmlformats.org/officeDocument/2006/relationships/hyperlink" Target="http://openjdk.java.net/jeps/244" TargetMode="External"/><Relationship Id="rId45" Type="http://schemas.openxmlformats.org/officeDocument/2006/relationships/hyperlink" Target="http://openjdk.java.net/jeps/249" TargetMode="External"/><Relationship Id="rId53" Type="http://schemas.openxmlformats.org/officeDocument/2006/relationships/hyperlink" Target="http://openjdk.java.net/jeps/257" TargetMode="External"/><Relationship Id="rId58" Type="http://schemas.openxmlformats.org/officeDocument/2006/relationships/hyperlink" Target="http://openjdk.java.net/jeps/266" TargetMode="External"/><Relationship Id="rId5" Type="http://schemas.openxmlformats.org/officeDocument/2006/relationships/hyperlink" Target="http://openjdk.java.net/jeps/158" TargetMode="External"/><Relationship Id="rId61" Type="http://schemas.openxmlformats.org/officeDocument/2006/relationships/hyperlink" Target="http://openjdk.java.net/jeps/270" TargetMode="External"/><Relationship Id="rId19" Type="http://schemas.openxmlformats.org/officeDocument/2006/relationships/hyperlink" Target="http://openjdk.java.net/jeps/220" TargetMode="External"/><Relationship Id="rId14" Type="http://schemas.openxmlformats.org/officeDocument/2006/relationships/hyperlink" Target="http://openjdk.java.net/jeps/214" TargetMode="External"/><Relationship Id="rId22" Type="http://schemas.openxmlformats.org/officeDocument/2006/relationships/hyperlink" Target="http://openjdk.java.net/jeps/223" TargetMode="External"/><Relationship Id="rId27" Type="http://schemas.openxmlformats.org/officeDocument/2006/relationships/hyperlink" Target="http://openjdk.java.net/jeps/228" TargetMode="External"/><Relationship Id="rId30" Type="http://schemas.openxmlformats.org/officeDocument/2006/relationships/hyperlink" Target="http://openjdk.java.net/jeps/231" TargetMode="External"/><Relationship Id="rId35" Type="http://schemas.openxmlformats.org/officeDocument/2006/relationships/hyperlink" Target="http://openjdk.java.net/jeps/237" TargetMode="External"/><Relationship Id="rId43" Type="http://schemas.openxmlformats.org/officeDocument/2006/relationships/hyperlink" Target="http://openjdk.java.net/jeps/247" TargetMode="External"/><Relationship Id="rId48" Type="http://schemas.openxmlformats.org/officeDocument/2006/relationships/hyperlink" Target="http://openjdk.java.net/jeps/252" TargetMode="External"/><Relationship Id="rId56" Type="http://schemas.openxmlformats.org/officeDocument/2006/relationships/hyperlink" Target="http://openjdk.java.net/jeps/263" TargetMode="External"/><Relationship Id="rId8" Type="http://schemas.openxmlformats.org/officeDocument/2006/relationships/hyperlink" Target="http://openjdk.java.net/jeps/197" TargetMode="External"/><Relationship Id="rId51" Type="http://schemas.openxmlformats.org/officeDocument/2006/relationships/hyperlink" Target="http://openjdk.java.net/jeps/255" TargetMode="External"/><Relationship Id="rId3" Type="http://schemas.openxmlformats.org/officeDocument/2006/relationships/hyperlink" Target="http://openjdk.java.net/jeps/110" TargetMode="External"/><Relationship Id="rId12" Type="http://schemas.openxmlformats.org/officeDocument/2006/relationships/hyperlink" Target="http://openjdk.java.net/jeps/212" TargetMode="External"/><Relationship Id="rId17" Type="http://schemas.openxmlformats.org/officeDocument/2006/relationships/hyperlink" Target="http://openjdk.java.net/jeps/217" TargetMode="External"/><Relationship Id="rId25" Type="http://schemas.openxmlformats.org/officeDocument/2006/relationships/hyperlink" Target="http://openjdk.java.net/jeps/226" TargetMode="External"/><Relationship Id="rId33" Type="http://schemas.openxmlformats.org/officeDocument/2006/relationships/hyperlink" Target="http://openjdk.java.net/jeps/235" TargetMode="External"/><Relationship Id="rId38" Type="http://schemas.openxmlformats.org/officeDocument/2006/relationships/hyperlink" Target="http://openjdk.java.net/jeps/241" TargetMode="External"/><Relationship Id="rId46" Type="http://schemas.openxmlformats.org/officeDocument/2006/relationships/hyperlink" Target="http://openjdk.java.net/jeps/250" TargetMode="External"/><Relationship Id="rId59" Type="http://schemas.openxmlformats.org/officeDocument/2006/relationships/hyperlink" Target="http://openjdk.java.net/jeps/267" TargetMode="External"/><Relationship Id="rId20" Type="http://schemas.openxmlformats.org/officeDocument/2006/relationships/hyperlink" Target="http://openjdk.java.net/jeps/221" TargetMode="External"/><Relationship Id="rId41" Type="http://schemas.openxmlformats.org/officeDocument/2006/relationships/hyperlink" Target="http://openjdk.java.net/jeps/245" TargetMode="External"/><Relationship Id="rId54" Type="http://schemas.openxmlformats.org/officeDocument/2006/relationships/hyperlink" Target="http://openjdk.java.net/jeps/258" TargetMode="External"/><Relationship Id="rId62" Type="http://schemas.openxmlformats.org/officeDocument/2006/relationships/hyperlink" Target="http://openjdk.java.net/jeps/274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openjdk.java.net/jeps/165" TargetMode="External"/><Relationship Id="rId15" Type="http://schemas.openxmlformats.org/officeDocument/2006/relationships/hyperlink" Target="http://openjdk.java.net/jeps/215" TargetMode="External"/><Relationship Id="rId23" Type="http://schemas.openxmlformats.org/officeDocument/2006/relationships/hyperlink" Target="http://openjdk.java.net/jeps/224" TargetMode="External"/><Relationship Id="rId28" Type="http://schemas.openxmlformats.org/officeDocument/2006/relationships/hyperlink" Target="http://openjdk.java.net/jeps/229" TargetMode="External"/><Relationship Id="rId36" Type="http://schemas.openxmlformats.org/officeDocument/2006/relationships/hyperlink" Target="http://openjdk.java.net/jeps/238" TargetMode="External"/><Relationship Id="rId49" Type="http://schemas.openxmlformats.org/officeDocument/2006/relationships/hyperlink" Target="http://openjdk.java.net/jeps/253" TargetMode="External"/><Relationship Id="rId57" Type="http://schemas.openxmlformats.org/officeDocument/2006/relationships/hyperlink" Target="http://openjdk.java.net/jeps/265" TargetMode="External"/><Relationship Id="rId10" Type="http://schemas.openxmlformats.org/officeDocument/2006/relationships/hyperlink" Target="http://openjdk.java.net/jeps/201" TargetMode="External"/><Relationship Id="rId31" Type="http://schemas.openxmlformats.org/officeDocument/2006/relationships/hyperlink" Target="http://openjdk.java.net/jeps/232" TargetMode="External"/><Relationship Id="rId44" Type="http://schemas.openxmlformats.org/officeDocument/2006/relationships/hyperlink" Target="http://openjdk.java.net/jeps/248" TargetMode="External"/><Relationship Id="rId52" Type="http://schemas.openxmlformats.org/officeDocument/2006/relationships/hyperlink" Target="http://openjdk.java.net/jeps/256" TargetMode="External"/><Relationship Id="rId60" Type="http://schemas.openxmlformats.org/officeDocument/2006/relationships/hyperlink" Target="http://openjdk.java.net/jeps/268" TargetMode="External"/><Relationship Id="rId4" Type="http://schemas.openxmlformats.org/officeDocument/2006/relationships/hyperlink" Target="http://openjdk.java.net/jeps/143" TargetMode="External"/><Relationship Id="rId9" Type="http://schemas.openxmlformats.org/officeDocument/2006/relationships/hyperlink" Target="http://openjdk.java.net/jeps/199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articles/Java9-New-HTTP-2-and-REPL" TargetMode="Externa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" TargetMode="Externa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akipi.com/5-features-in-java-9-that-will-change-how-you-develop-software-and-2-that-wont/" TargetMode="External"/><Relationship Id="rId2" Type="http://schemas.openxmlformats.org/officeDocument/2006/relationships/hyperlink" Target="http://www.infoq.com/articles/Java9-New-HTTP-2-and-REPL" TargetMode="Externa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projects/jdk9/" TargetMode="Externa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whatsnewinjava8/read" TargetMode="External"/><Relationship Id="rId2" Type="http://schemas.openxmlformats.org/officeDocument/2006/relationships/hyperlink" Target="http://www.oracle.com/technetwork/java/javase/8-whats-new-2157071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infoq.com/articles/Java9-New-HTTP-2-and-REPL" TargetMode="External"/><Relationship Id="rId5" Type="http://schemas.openxmlformats.org/officeDocument/2006/relationships/hyperlink" Target="http://openjdk.java.net/projects/jdk9/" TargetMode="External"/><Relationship Id="rId4" Type="http://schemas.openxmlformats.org/officeDocument/2006/relationships/hyperlink" Target="http://www.javacodegeeks.com/2014/03/8-new-features-for-java-8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zjug.github.io/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forbes.com/sites/louiscolumbus/2015/06/15/the-best-software-companies-to-work-for-in-201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bject-oriented_programming" TargetMode="External"/><Relationship Id="rId13" Type="http://schemas.openxmlformats.org/officeDocument/2006/relationships/hyperlink" Target="https://en.wikipedia.org/wiki/Java_(programming_language)#cite_note-design_goals-14" TargetMode="External"/><Relationship Id="rId18" Type="http://schemas.openxmlformats.org/officeDocument/2006/relationships/hyperlink" Target="https://en.wikipedia.org/wiki/Java_(programming_language)#cite_note-15" TargetMode="External"/><Relationship Id="rId26" Type="http://schemas.openxmlformats.org/officeDocument/2006/relationships/hyperlink" Target="https://en.wikipedia.org/wiki/Java_(software_platform)" TargetMode="External"/><Relationship Id="rId3" Type="http://schemas.openxmlformats.org/officeDocument/2006/relationships/image" Target="../media/image6.png"/><Relationship Id="rId21" Type="http://schemas.openxmlformats.org/officeDocument/2006/relationships/hyperlink" Target="https://en.wikipedia.org/wiki/Java_(programming_language)#cite_note-18" TargetMode="External"/><Relationship Id="rId7" Type="http://schemas.openxmlformats.org/officeDocument/2006/relationships/hyperlink" Target="https://en.wikipedia.org/wiki/Class-based_programming" TargetMode="External"/><Relationship Id="rId12" Type="http://schemas.openxmlformats.org/officeDocument/2006/relationships/hyperlink" Target="https://en.wikipedia.org/wiki/Compiler" TargetMode="External"/><Relationship Id="rId17" Type="http://schemas.openxmlformats.org/officeDocument/2006/relationships/hyperlink" Target="https://en.wikipedia.org/wiki/Measuring_programming_language_popularity" TargetMode="External"/><Relationship Id="rId25" Type="http://schemas.openxmlformats.org/officeDocument/2006/relationships/hyperlink" Target="https://en.wikipedia.org/wiki/Sun_acquisition_by_Oracle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s://en.wikipedia.org/wiki/Computer_architecture" TargetMode="External"/><Relationship Id="rId20" Type="http://schemas.openxmlformats.org/officeDocument/2006/relationships/hyperlink" Target="https://en.wikipedia.org/wiki/Java_(programming_language)#cite_note-languagepopularity2013-17" TargetMode="External"/><Relationship Id="rId29" Type="http://schemas.openxmlformats.org/officeDocument/2006/relationships/hyperlink" Target="https://en.wikipedia.org/wiki/C++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en.wikipedia.org/wiki/Concurrent_computing" TargetMode="External"/><Relationship Id="rId11" Type="http://schemas.openxmlformats.org/officeDocument/2006/relationships/hyperlink" Target="https://en.wikipedia.org/wiki/Java_(programming_language)#cite_note-13" TargetMode="External"/><Relationship Id="rId24" Type="http://schemas.openxmlformats.org/officeDocument/2006/relationships/hyperlink" Target="https://en.wikipedia.org/wiki/Sun_Microsystems" TargetMode="External"/><Relationship Id="rId5" Type="http://schemas.openxmlformats.org/officeDocument/2006/relationships/hyperlink" Target="https://en.wikipedia.org/wiki/Programming_language" TargetMode="External"/><Relationship Id="rId15" Type="http://schemas.openxmlformats.org/officeDocument/2006/relationships/hyperlink" Target="https://en.wikipedia.org/wiki/Java_virtual_machine" TargetMode="External"/><Relationship Id="rId23" Type="http://schemas.openxmlformats.org/officeDocument/2006/relationships/hyperlink" Target="https://en.wikipedia.org/wiki/James_Gosling" TargetMode="External"/><Relationship Id="rId28" Type="http://schemas.openxmlformats.org/officeDocument/2006/relationships/hyperlink" Target="https://en.wikipedia.org/wiki/C_(programming_language)" TargetMode="External"/><Relationship Id="rId10" Type="http://schemas.openxmlformats.org/officeDocument/2006/relationships/hyperlink" Target="https://en.wikipedia.org/wiki/Write_once,_run_anywhere" TargetMode="External"/><Relationship Id="rId19" Type="http://schemas.openxmlformats.org/officeDocument/2006/relationships/hyperlink" Target="https://en.wikipedia.org/wiki/Java_(programming_language)#cite_note-16" TargetMode="External"/><Relationship Id="rId4" Type="http://schemas.openxmlformats.org/officeDocument/2006/relationships/hyperlink" Target="https://en.wikipedia.org/wiki/Java_(programming_language)" TargetMode="External"/><Relationship Id="rId9" Type="http://schemas.openxmlformats.org/officeDocument/2006/relationships/hyperlink" Target="https://en.wikipedia.org/wiki/Java_(programming_language)#cite_note-FOOTNOTEGoslingJoySteeleBracha20141-12" TargetMode="External"/><Relationship Id="rId14" Type="http://schemas.openxmlformats.org/officeDocument/2006/relationships/hyperlink" Target="https://en.wikipedia.org/wiki/Java_bytecode" TargetMode="External"/><Relationship Id="rId22" Type="http://schemas.openxmlformats.org/officeDocument/2006/relationships/hyperlink" Target="https://en.wikipedia.org/wiki/Wikipedia:Citation_needed" TargetMode="External"/><Relationship Id="rId27" Type="http://schemas.openxmlformats.org/officeDocument/2006/relationships/hyperlink" Target="https://en.wikipedia.org/wiki/Syntax_(programming_languages)" TargetMode="External"/><Relationship Id="rId30" Type="http://schemas.openxmlformats.org/officeDocument/2006/relationships/hyperlink" Target="https://en.wikipedia.org/wiki/Low-level_programming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interviews/naftalin-lambda-streams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5000"/>
            <a:ext cx="1676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14"/>
          <p:cNvSpPr>
            <a:spLocks noChangeArrowheads="1"/>
          </p:cNvSpPr>
          <p:nvPr/>
        </p:nvSpPr>
        <p:spPr bwMode="auto">
          <a:xfrm>
            <a:off x="2260600" y="622300"/>
            <a:ext cx="2667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i="1">
                <a:solidFill>
                  <a:srgbClr val="D9ECFA"/>
                </a:solidFill>
                <a:latin typeface="Franklin Gothic Book" panose="020B0503020102020204" pitchFamily="34" charset="0"/>
                <a:sym typeface="Franklin Gothic Book" panose="020B0503020102020204" pitchFamily="34" charset="0"/>
              </a:rPr>
              <a:t>Excellence in</a:t>
            </a:r>
            <a:br>
              <a:rPr lang="en-US" altLang="zh-CN" sz="1400" i="1">
                <a:solidFill>
                  <a:srgbClr val="D9ECFA"/>
                </a:solidFill>
                <a:latin typeface="Franklin Gothic Book" panose="020B0503020102020204" pitchFamily="34" charset="0"/>
                <a:sym typeface="Franklin Gothic Book" panose="020B0503020102020204" pitchFamily="34" charset="0"/>
              </a:rPr>
            </a:br>
            <a:r>
              <a:rPr lang="en-US" altLang="zh-CN" sz="1400" i="1">
                <a:solidFill>
                  <a:srgbClr val="D9ECFA"/>
                </a:solidFill>
                <a:latin typeface="Franklin Gothic Book" panose="020B0503020102020204" pitchFamily="34" charset="0"/>
                <a:sym typeface="Franklin Gothic Book" panose="020B0503020102020204" pitchFamily="34" charset="0"/>
              </a:rPr>
              <a:t>Software Engineering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5548313"/>
            <a:ext cx="9144000" cy="457200"/>
            <a:chOff x="0" y="0"/>
            <a:chExt cx="9144000" cy="457200"/>
          </a:xfrm>
        </p:grpSpPr>
        <p:sp>
          <p:nvSpPr>
            <p:cNvPr id="4103" name="Rectangle 17"/>
            <p:cNvSpPr>
              <a:spLocks noChangeArrowheads="1"/>
            </p:cNvSpPr>
            <p:nvPr/>
          </p:nvSpPr>
          <p:spPr bwMode="auto">
            <a:xfrm>
              <a:off x="457841" y="0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4" name="Rectangle 21"/>
            <p:cNvSpPr>
              <a:spLocks noChangeArrowheads="1"/>
            </p:cNvSpPr>
            <p:nvPr/>
          </p:nvSpPr>
          <p:spPr bwMode="auto">
            <a:xfrm>
              <a:off x="2848791" y="0"/>
              <a:ext cx="2399089" cy="457200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5" name="Rectangle 23"/>
            <p:cNvSpPr>
              <a:spLocks noChangeArrowheads="1"/>
            </p:cNvSpPr>
            <p:nvPr/>
          </p:nvSpPr>
          <p:spPr bwMode="auto">
            <a:xfrm>
              <a:off x="5252458" y="0"/>
              <a:ext cx="3891542" cy="457200"/>
            </a:xfrm>
            <a:prstGeom prst="rect">
              <a:avLst/>
            </a:prstGeom>
            <a:solidFill>
              <a:srgbClr val="006699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6" name="Rectangle 24"/>
            <p:cNvSpPr>
              <a:spLocks noChangeArrowheads="1"/>
            </p:cNvSpPr>
            <p:nvPr/>
          </p:nvSpPr>
          <p:spPr bwMode="auto">
            <a:xfrm>
              <a:off x="1373524" y="0"/>
              <a:ext cx="1483406" cy="457200"/>
            </a:xfrm>
            <a:prstGeom prst="rect">
              <a:avLst/>
            </a:prstGeom>
            <a:solidFill>
              <a:srgbClr val="006699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07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1"/>
          <p:cNvSpPr>
            <a:spLocks noGrp="1" noChangeArrowheads="1"/>
          </p:cNvSpPr>
          <p:nvPr>
            <p:ph sz="quarter" idx="4294967295"/>
          </p:nvPr>
        </p:nvSpPr>
        <p:spPr>
          <a:xfrm>
            <a:off x="365125" y="3810000"/>
            <a:ext cx="5962650" cy="1219200"/>
          </a:xfrm>
        </p:spPr>
        <p:txBody>
          <a:bodyPr tIns="0"/>
          <a:lstStyle/>
          <a:p>
            <a:pPr marL="0" indent="0"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by Paul Verest </a:t>
            </a:r>
            <a:r>
              <a:rPr lang="zh-CN" altLang="en-US" sz="2400" dirty="0"/>
              <a:t>伟保</a:t>
            </a:r>
            <a:r>
              <a:rPr lang="zh-CN" altLang="en-US" sz="2400" dirty="0" smtClean="0"/>
              <a:t>罗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>
                <a:ea typeface="SimSun" panose="02010600030101010101" pitchFamily="2" charset="-122"/>
              </a:rPr>
              <a:t>深</a:t>
            </a:r>
            <a:r>
              <a:rPr lang="zh-CN" altLang="en-US" sz="2400" dirty="0" smtClean="0">
                <a:ea typeface="SimSun" panose="02010600030101010101" pitchFamily="2" charset="-122"/>
              </a:rPr>
              <a:t>圳</a:t>
            </a:r>
            <a:r>
              <a:rPr lang="en-US" altLang="zh-CN" sz="2400" smtClean="0">
                <a:ea typeface="SimSun" panose="02010600030101010101" pitchFamily="2" charset="-122"/>
              </a:rPr>
              <a:t>JUG Oct15</a:t>
            </a:r>
            <a:endParaRPr lang="en-US" altLang="zh-CN" sz="2400" dirty="0" smtClean="0">
              <a:ea typeface="SimSun" panose="02010600030101010101" pitchFamily="2" charset="-122"/>
            </a:endParaRPr>
          </a:p>
        </p:txBody>
      </p:sp>
      <p:sp>
        <p:nvSpPr>
          <p:cNvPr id="4102" name="Tit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5125" y="1822450"/>
            <a:ext cx="6516688" cy="1835150"/>
          </a:xfrm>
        </p:spPr>
        <p:txBody>
          <a:bodyPr tIns="182880" bIns="91440" anchor="b"/>
          <a:lstStyle/>
          <a:p>
            <a:pPr marL="0" indent="0" eaLnBrk="1" hangingPunct="1">
              <a:lnSpc>
                <a:spcPct val="75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Java 8, Java 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76" y="2878931"/>
            <a:ext cx="121920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6868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Enhancements in Java SE 8</a:t>
            </a:r>
          </a:p>
          <a:p>
            <a:r>
              <a:rPr lang="en-US" sz="1400" dirty="0" smtClean="0">
                <a:hlinkClick r:id="rId2"/>
              </a:rPr>
              <a:t>https://docs.oracle.com/javase/8/docs/technotes/guides/language/enhancements.html#javase8</a:t>
            </a:r>
            <a:r>
              <a:rPr lang="en-US" sz="1400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1.1 Lambda expressions</a:t>
            </a:r>
          </a:p>
          <a:p>
            <a:r>
              <a:rPr lang="en-US" dirty="0" smtClean="0">
                <a:hlinkClick r:id="rId3"/>
              </a:rPr>
              <a:t>http://docs.oracle.com/javase/tutorial/java/javaOO/lambdaexpressions.html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btn.setOnAction</a:t>
            </a:r>
            <a:r>
              <a:rPr lang="en-US" dirty="0" smtClean="0"/>
              <a:t>(new </a:t>
            </a:r>
            <a:r>
              <a:rPr lang="en-US" dirty="0" err="1" smtClean="0"/>
              <a:t>EventHandler</a:t>
            </a:r>
            <a:r>
              <a:rPr lang="en-US" dirty="0" smtClean="0"/>
              <a:t>&lt;</a:t>
            </a:r>
            <a:r>
              <a:rPr lang="en-US" dirty="0" err="1" smtClean="0"/>
              <a:t>ActionEvent</a:t>
            </a:r>
            <a:r>
              <a:rPr lang="en-US" dirty="0" smtClean="0"/>
              <a:t>&gt;() {</a:t>
            </a:r>
          </a:p>
          <a:p>
            <a:r>
              <a:rPr lang="en-US" dirty="0" smtClean="0"/>
              <a:t>            @Override</a:t>
            </a:r>
          </a:p>
          <a:p>
            <a:r>
              <a:rPr lang="en-US" dirty="0" smtClean="0"/>
              <a:t>            public void handle(</a:t>
            </a:r>
            <a:r>
              <a:rPr lang="en-US" dirty="0" err="1" smtClean="0"/>
              <a:t>ActionEvent</a:t>
            </a:r>
            <a:r>
              <a:rPr lang="en-US" dirty="0" smtClean="0"/>
              <a:t> event)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("Hello World!");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-&gt;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btn.setOnAction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event -&gt; </a:t>
            </a:r>
            <a:r>
              <a:rPr lang="en-US" dirty="0" err="1" smtClean="0"/>
              <a:t>System.out.println</a:t>
            </a:r>
            <a:r>
              <a:rPr lang="en-US" dirty="0" smtClean="0"/>
              <a:t>("Hello World!")</a:t>
            </a:r>
          </a:p>
          <a:p>
            <a:r>
              <a:rPr lang="en-US" dirty="0" smtClean="0"/>
              <a:t>       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Method reference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04" y="812800"/>
            <a:ext cx="8839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1.2 Method reference</a:t>
            </a:r>
          </a:p>
          <a:p>
            <a:r>
              <a:rPr lang="en-US" sz="1000" dirty="0" smtClean="0">
                <a:hlinkClick r:id="rId2"/>
              </a:rPr>
              <a:t>http://docs.oracle.com/javase/tutorial/java/javaOO/methodreferences.html</a:t>
            </a:r>
            <a:r>
              <a:rPr lang="en-US" sz="1000" dirty="0" smtClean="0"/>
              <a:t> </a:t>
            </a:r>
          </a:p>
          <a:p>
            <a:endParaRPr lang="en-US" sz="1000" dirty="0" smtClean="0"/>
          </a:p>
          <a:p>
            <a:r>
              <a:rPr lang="en-US" sz="1000" dirty="0" smtClean="0"/>
              <a:t>	class </a:t>
            </a:r>
            <a:r>
              <a:rPr lang="en-US" sz="1000" dirty="0" err="1" smtClean="0"/>
              <a:t>PersonAgeComparator</a:t>
            </a:r>
            <a:r>
              <a:rPr lang="en-US" sz="1000" dirty="0" smtClean="0"/>
              <a:t> implements Comparator&lt;Person&gt; {</a:t>
            </a:r>
          </a:p>
          <a:p>
            <a:r>
              <a:rPr lang="en-US" sz="1000" dirty="0" smtClean="0"/>
              <a:t>		public </a:t>
            </a:r>
            <a:r>
              <a:rPr lang="en-US" sz="1000" dirty="0" err="1" smtClean="0"/>
              <a:t>int</a:t>
            </a:r>
            <a:r>
              <a:rPr lang="en-US" sz="1000" dirty="0" smtClean="0"/>
              <a:t> compare(Person a, Person b) {</a:t>
            </a:r>
          </a:p>
          <a:p>
            <a:r>
              <a:rPr lang="en-US" sz="1000" dirty="0" smtClean="0"/>
              <a:t>			return </a:t>
            </a:r>
            <a:r>
              <a:rPr lang="en-US" sz="1000" dirty="0" err="1" smtClean="0"/>
              <a:t>a.getBirthday</a:t>
            </a:r>
            <a:r>
              <a:rPr lang="en-US" sz="1000" dirty="0" smtClean="0"/>
              <a:t>().</a:t>
            </a:r>
            <a:r>
              <a:rPr lang="en-US" sz="1000" dirty="0" err="1" smtClean="0"/>
              <a:t>compareTo</a:t>
            </a:r>
            <a:r>
              <a:rPr lang="en-US" sz="1000" dirty="0" smtClean="0"/>
              <a:t>(</a:t>
            </a:r>
            <a:r>
              <a:rPr lang="en-US" sz="1000" dirty="0" err="1" smtClean="0"/>
              <a:t>b.getBirthday</a:t>
            </a:r>
            <a:r>
              <a:rPr lang="en-US" sz="1000" dirty="0" smtClean="0"/>
              <a:t>());</a:t>
            </a:r>
          </a:p>
          <a:p>
            <a:r>
              <a:rPr lang="en-US" sz="1000" dirty="0" smtClean="0"/>
              <a:t>		}</a:t>
            </a:r>
          </a:p>
          <a:p>
            <a:r>
              <a:rPr lang="en-US" sz="1000" dirty="0" smtClean="0"/>
              <a:t>	}</a:t>
            </a:r>
          </a:p>
          <a:p>
            <a:r>
              <a:rPr lang="en-US" sz="1000" dirty="0" smtClean="0"/>
              <a:t>			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Arrays.sort</a:t>
            </a:r>
            <a:r>
              <a:rPr lang="en-US" sz="1000" dirty="0" smtClean="0"/>
              <a:t>(</a:t>
            </a:r>
            <a:r>
              <a:rPr lang="en-US" sz="1000" dirty="0" err="1" smtClean="0"/>
              <a:t>rosterAsArray</a:t>
            </a:r>
            <a:r>
              <a:rPr lang="en-US" sz="1000" dirty="0" smtClean="0"/>
              <a:t>, new </a:t>
            </a:r>
            <a:r>
              <a:rPr lang="en-US" sz="1000" dirty="0" err="1" smtClean="0"/>
              <a:t>PersonAgeComparator</a:t>
            </a:r>
            <a:r>
              <a:rPr lang="en-US" sz="1000" dirty="0" smtClean="0"/>
              <a:t>());</a:t>
            </a:r>
          </a:p>
          <a:p>
            <a:endParaRPr lang="en-US" sz="1000" dirty="0" smtClean="0"/>
          </a:p>
          <a:p>
            <a:r>
              <a:rPr lang="en-US" sz="1000" dirty="0" smtClean="0"/>
              <a:t>The method signature of this invocation of sort is the following:</a:t>
            </a:r>
          </a:p>
          <a:p>
            <a:endParaRPr lang="en-US" sz="1000" dirty="0" smtClean="0"/>
          </a:p>
          <a:p>
            <a:r>
              <a:rPr lang="en-US" sz="1000" dirty="0" smtClean="0"/>
              <a:t>	static &lt;T&gt; void sort(T[] a, Comparator&lt;? super T&gt; c)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Notice that the interface Comparator is a functional interface. Therefore, you could use a lambda expression instead of defining and then creating a new instance of a class that implements Comparator:</a:t>
            </a:r>
          </a:p>
          <a:p>
            <a:endParaRPr lang="en-US" sz="1000" dirty="0" smtClean="0"/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Arrays.sort</a:t>
            </a:r>
            <a:r>
              <a:rPr lang="en-US" sz="1000" dirty="0" smtClean="0"/>
              <a:t>(</a:t>
            </a:r>
            <a:r>
              <a:rPr lang="en-US" sz="1000" dirty="0" err="1" smtClean="0"/>
              <a:t>rosterAsArray</a:t>
            </a:r>
            <a:r>
              <a:rPr lang="en-US" sz="1000" dirty="0" smtClean="0"/>
              <a:t>,</a:t>
            </a:r>
          </a:p>
          <a:p>
            <a:r>
              <a:rPr lang="en-US" sz="1000" dirty="0" smtClean="0"/>
              <a:t>		(Person a, Person b) -&gt; {</a:t>
            </a:r>
          </a:p>
          <a:p>
            <a:r>
              <a:rPr lang="en-US" sz="1000" dirty="0" smtClean="0"/>
              <a:t>			return </a:t>
            </a:r>
            <a:r>
              <a:rPr lang="en-US" sz="1000" dirty="0" err="1" smtClean="0"/>
              <a:t>a.getBirthday</a:t>
            </a:r>
            <a:r>
              <a:rPr lang="en-US" sz="1000" dirty="0" smtClean="0"/>
              <a:t>().</a:t>
            </a:r>
            <a:r>
              <a:rPr lang="en-US" sz="1000" dirty="0" err="1" smtClean="0"/>
              <a:t>compareTo</a:t>
            </a:r>
            <a:r>
              <a:rPr lang="en-US" sz="1000" dirty="0" smtClean="0"/>
              <a:t>(</a:t>
            </a:r>
            <a:r>
              <a:rPr lang="en-US" sz="1000" dirty="0" err="1" smtClean="0"/>
              <a:t>b.getBirthday</a:t>
            </a:r>
            <a:r>
              <a:rPr lang="en-US" sz="1000" dirty="0" smtClean="0"/>
              <a:t>());</a:t>
            </a:r>
          </a:p>
          <a:p>
            <a:r>
              <a:rPr lang="en-US" sz="1000" dirty="0" smtClean="0"/>
              <a:t>		}</a:t>
            </a:r>
          </a:p>
          <a:p>
            <a:r>
              <a:rPr lang="en-US" sz="1000" dirty="0" smtClean="0"/>
              <a:t>	);</a:t>
            </a:r>
          </a:p>
          <a:p>
            <a:endParaRPr lang="en-US" sz="1000" dirty="0" smtClean="0"/>
          </a:p>
          <a:p>
            <a:r>
              <a:rPr lang="en-US" sz="1000" dirty="0" smtClean="0"/>
              <a:t>However, this method to compare the birth dates of two Person instances already exists as </a:t>
            </a:r>
            <a:r>
              <a:rPr lang="en-US" sz="1000" dirty="0" err="1" smtClean="0"/>
              <a:t>Person.compareByAge</a:t>
            </a:r>
            <a:r>
              <a:rPr lang="en-US" sz="1000" dirty="0" smtClean="0"/>
              <a:t>. You can invoke this method instead in the body of the lambda expression:</a:t>
            </a:r>
          </a:p>
          <a:p>
            <a:endParaRPr lang="en-US" sz="1000" dirty="0" smtClean="0"/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Arrays.sort</a:t>
            </a:r>
            <a:r>
              <a:rPr lang="en-US" sz="1000" dirty="0" smtClean="0"/>
              <a:t>(</a:t>
            </a:r>
            <a:r>
              <a:rPr lang="en-US" sz="1000" dirty="0" err="1" smtClean="0"/>
              <a:t>rosterAsArray</a:t>
            </a:r>
            <a:r>
              <a:rPr lang="en-US" sz="1000" dirty="0" smtClean="0"/>
              <a:t>,</a:t>
            </a:r>
          </a:p>
          <a:p>
            <a:r>
              <a:rPr lang="en-US" sz="1000" dirty="0" smtClean="0"/>
              <a:t>		(a, b) -&gt; </a:t>
            </a:r>
            <a:r>
              <a:rPr lang="en-US" sz="1000" dirty="0" err="1" smtClean="0"/>
              <a:t>Person.compareByAge</a:t>
            </a:r>
            <a:r>
              <a:rPr lang="en-US" sz="1000" dirty="0" smtClean="0"/>
              <a:t>(a, b)</a:t>
            </a:r>
          </a:p>
          <a:p>
            <a:r>
              <a:rPr lang="en-US" sz="1000" dirty="0" smtClean="0"/>
              <a:t>	);</a:t>
            </a:r>
          </a:p>
          <a:p>
            <a:endParaRPr lang="en-US" sz="1000" dirty="0" smtClean="0"/>
          </a:p>
          <a:p>
            <a:r>
              <a:rPr lang="en-US" sz="1000" dirty="0" smtClean="0"/>
              <a:t>Because this lambda expression invokes an existing method, you can use a method reference instead of a lambda expression:</a:t>
            </a:r>
          </a:p>
          <a:p>
            <a:endParaRPr lang="en-US" sz="1000" dirty="0" smtClean="0"/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Arrays.sort</a:t>
            </a:r>
            <a:r>
              <a:rPr lang="en-US" sz="1000" dirty="0" smtClean="0"/>
              <a:t>(</a:t>
            </a:r>
            <a:r>
              <a:rPr lang="en-US" sz="1000" dirty="0" err="1" smtClean="0"/>
              <a:t>rosterAsArray</a:t>
            </a:r>
            <a:r>
              <a:rPr lang="en-US" sz="1000" dirty="0" smtClean="0"/>
              <a:t>, Person::</a:t>
            </a:r>
            <a:r>
              <a:rPr lang="en-US" sz="1000" dirty="0" err="1" smtClean="0"/>
              <a:t>compareByAge</a:t>
            </a:r>
            <a:r>
              <a:rPr lang="en-US" sz="1000" dirty="0" smtClean="0"/>
              <a:t>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55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Method reference (simpler example)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04" y="812800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298704" y="1859340"/>
            <a:ext cx="8692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Consumer&lt;String&gt;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printlnLambda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printlnLambda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Consumer&lt;String&gt;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printlnRef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printlnRef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Consumer&lt;String&gt;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printlnTwice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printlnLambda</a:t>
            </a:r>
            <a:r>
              <a:rPr lang="en-US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.andThen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printlnRef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printlnTwice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.accept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"Bye"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1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Streams &amp; Parallel operations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sv-S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{1, 2, 3, 4, 5, 6, 7, 8 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listOfIntegers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"Sum of integers: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	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listOfIntegers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().reduce(Integer::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sum).get());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557" y="35052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Stream&lt;String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currencies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"GBP"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"EUR"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"USD"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"CAD"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"AUD"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"JPY"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"HKD"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currencies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ccy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currencies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.forEach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Streams &amp; Parallel operations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 go parallel just replace stream() with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parallelStream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14800"/>
            <a:ext cx="2505075" cy="1819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133403"/>
            <a:ext cx="57816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410"/>
          </a:xfrm>
        </p:spPr>
        <p:txBody>
          <a:bodyPr/>
          <a:lstStyle/>
          <a:p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3A87C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hlinkClick r:id="rId2"/>
              </a:rPr>
              <a:t>java.util.function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A87C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&amp;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3A87C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hlinkClick r:id="rId3"/>
              </a:rPr>
              <a:t>java.util.stream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30636"/>
            <a:ext cx="86106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1893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3A87C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hlinkClick r:id="rId4"/>
              </a:rPr>
              <a:t>java.util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An existing package which, in addition to the 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java.lang.invoke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package, </a:t>
            </a:r>
          </a:p>
          <a:p>
            <a:pPr lvl="1">
              <a:buFontTx/>
              <a:buChar char="•"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integrates the 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3A87C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hlinkClick r:id="rId5"/>
              </a:rPr>
              <a:t>Java Collections Framework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with 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3A87C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hlinkClick r:id="rId6"/>
              </a:rPr>
              <a:t>streams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and provides general utility functionality used by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3A87C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hlinkClick r:id="rId2"/>
              </a:rPr>
              <a:t>java.util.function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A new package that contains general purpose functional interfaces </a:t>
            </a:r>
          </a:p>
          <a:p>
            <a:pPr lvl="1">
              <a:buFontTx/>
              <a:buChar char="•"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that provide 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3A87C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hlinkClick r:id="rId7"/>
              </a:rPr>
              <a:t>target types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for lambda expressions and 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3A87C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hlinkClick r:id="rId8"/>
              </a:rPr>
              <a:t>method references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3A87CF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  <a:hlinkClick r:id="rId3"/>
              </a:rPr>
              <a:t>java.util.stream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A new package that contains the majority of interfaces and classes </a:t>
            </a:r>
          </a:p>
          <a:p>
            <a:pPr lvl="1">
              <a:buFontTx/>
              <a:buChar char="•"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that provide functionality to streams and 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3A87C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hlinkClick r:id="rId6"/>
              </a:rPr>
              <a:t>aggregate operations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009650"/>
            <a:ext cx="3267075" cy="1400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71800" y="5791200"/>
            <a:ext cx="7239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10"/>
              </a:rPr>
              <a:t>https://docs.oracle.com/javase/8/docs/technotes/guides/language/lambda_api_jdk8.html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54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5.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Nashorn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– </a:t>
            </a:r>
            <a:r>
              <a:rPr lang="en-US" b="0" i="0" u="none" strike="noStrike" dirty="0" smtClean="0">
                <a:solidFill>
                  <a:srgbClr val="326693"/>
                </a:solidFill>
                <a:effectLst/>
                <a:latin typeface="Helvetica" panose="020B0604020202020204" pitchFamily="34" charset="0"/>
                <a:hlinkClick r:id="rId2"/>
              </a:rPr>
              <a:t>The Node.js on JVM</a:t>
            </a:r>
            <a:r>
              <a:rPr lang="en-US" b="0" i="0" u="none" strike="noStrike" dirty="0" smtClean="0">
                <a:solidFill>
                  <a:srgbClr val="326693"/>
                </a:solidFill>
                <a:effectLst/>
                <a:latin typeface="Helvetica" panose="020B0604020202020204" pitchFamily="34" charset="0"/>
              </a:rPr>
              <a:t> (Avatar.js)</a:t>
            </a:r>
            <a:endParaRPr lang="en-US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This is the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javascript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engine that enables us to run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javascript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to run on a  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jvm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. It is similar to the V8 engine provided by chrome over which Node.js runs. It is compatible with Node.js applications while also allowing actual Java libraries to be called by the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javascript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code running on server. This is exciting to say at the least as it marries scalability and asynchronous nature of Node.js with safe and widespread server side Java middleware directly.</a:t>
            </a:r>
          </a:p>
          <a:p>
            <a:endParaRPr lang="ru-RU" b="0" i="0" dirty="0" smtClean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6. Date/Time changes (</a:t>
            </a:r>
            <a:r>
              <a:rPr lang="en-US" b="0" i="0" u="none" strike="noStrike" dirty="0" err="1" smtClean="0">
                <a:solidFill>
                  <a:srgbClr val="326693"/>
                </a:solidFill>
                <a:effectLst/>
                <a:latin typeface="Helvetica" panose="020B0604020202020204" pitchFamily="34" charset="0"/>
                <a:hlinkClick r:id="rId3"/>
              </a:rPr>
              <a:t>java.time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http://download.java.net/jdk8/docs/api/java/time/package-summary.html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The Date/Time API is moved to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java.time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package and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Joda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time format is followed. Another goodie is that most classes are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Threadsafe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and immutable.</a:t>
            </a:r>
            <a:endParaRPr lang="en-US" b="0" i="0" dirty="0">
              <a:solidFill>
                <a:srgbClr val="333333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New Annotations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" y="1039145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NotNull</a:t>
            </a:r>
            <a:r>
              <a:rPr lang="en-US" dirty="0" smtClean="0"/>
              <a:t> @</a:t>
            </a:r>
            <a:r>
              <a:rPr lang="en-US" dirty="0" err="1" smtClean="0"/>
              <a:t>ReadOnly</a:t>
            </a:r>
            <a:r>
              <a:rPr lang="en-US" dirty="0" smtClean="0"/>
              <a:t> @Regex</a:t>
            </a:r>
          </a:p>
          <a:p>
            <a:r>
              <a:rPr lang="en-US" dirty="0" smtClean="0">
                <a:hlinkClick r:id="rId2"/>
              </a:rPr>
              <a:t>https://blogs.oracle.com/java-platform-group/entry/java_8_s_new_type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	@</a:t>
            </a:r>
            <a:r>
              <a:rPr lang="en-US" dirty="0" err="1" smtClean="0"/>
              <a:t>NonNull</a:t>
            </a:r>
            <a:r>
              <a:rPr lang="en-US" dirty="0" smtClean="0"/>
              <a:t> List&lt;@</a:t>
            </a:r>
            <a:r>
              <a:rPr lang="en-US" dirty="0" err="1" smtClean="0"/>
              <a:t>NonNull</a:t>
            </a:r>
            <a:r>
              <a:rPr lang="en-US" dirty="0" smtClean="0"/>
              <a:t> String&gt;</a:t>
            </a:r>
          </a:p>
          <a:p>
            <a:endParaRPr lang="en-US" dirty="0" smtClean="0"/>
          </a:p>
          <a:p>
            <a:r>
              <a:rPr lang="en-US" dirty="0" smtClean="0"/>
              <a:t>	@Regex String validation = "(</a:t>
            </a:r>
            <a:r>
              <a:rPr lang="en-US" dirty="0" err="1" smtClean="0"/>
              <a:t>Java|JDK</a:t>
            </a:r>
            <a:r>
              <a:rPr lang="en-US" dirty="0" smtClean="0"/>
              <a:t>) [7,8]"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Cautious Note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5638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New technology is risk factor for your project</a:t>
            </a:r>
          </a:p>
          <a:p>
            <a:r>
              <a:rPr lang="en-US" sz="2800" dirty="0" smtClean="0"/>
              <a:t>and will make team pace slower.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9600" y="3530752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you start using Java 8:</a:t>
            </a:r>
          </a:p>
          <a:p>
            <a:r>
              <a:rPr lang="en-US" dirty="0" smtClean="0"/>
              <a:t>- make sure JRE 8 is installed in all environments (DEV, SIT, UAT, PROD)</a:t>
            </a:r>
          </a:p>
          <a:p>
            <a:r>
              <a:rPr lang="en-US" dirty="0" smtClean="0"/>
              <a:t>- all team has to get to the same level </a:t>
            </a:r>
          </a:p>
          <a:p>
            <a:r>
              <a:rPr lang="en-US" dirty="0" smtClean="0"/>
              <a:t>	and agree on what to use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plan to review/change all older code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Learn on other's errors 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33520"/>
            <a:ext cx="1009650" cy="885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38600" y="571701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https://lab.getbase.com/java-8-speeds-slows/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Don’t try to hard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" y="843692"/>
            <a:ext cx="9063681" cy="51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7687"/>
          </a:xfrm>
        </p:spPr>
        <p:txBody>
          <a:bodyPr/>
          <a:lstStyle/>
          <a:p>
            <a:r>
              <a:rPr lang="en-US" altLang="en-US" dirty="0" smtClean="0"/>
              <a:t>About </a:t>
            </a:r>
            <a:r>
              <a:rPr lang="en-US" altLang="en-US" dirty="0" smtClean="0"/>
              <a:t>presenter</a:t>
            </a:r>
            <a:endParaRPr lang="en-US" altLang="en-US" dirty="0" smtClean="0"/>
          </a:p>
        </p:txBody>
      </p:sp>
      <p:sp>
        <p:nvSpPr>
          <p:cNvPr id="512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8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000" smtClean="0">
                <a:solidFill>
                  <a:srgbClr val="7F7F7F"/>
                </a:solidFill>
              </a:rPr>
              <a:t>Confidential</a:t>
            </a:r>
            <a:endParaRPr lang="en-US" altLang="en-US" sz="1800" smtClean="0"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>
            <a:spLocks noChangeArrowheads="1"/>
          </p:cNvSpPr>
          <p:nvPr/>
        </p:nvSpPr>
        <p:spPr bwMode="auto">
          <a:xfrm>
            <a:off x="381000" y="1119188"/>
            <a:ext cx="8610600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8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 smtClean="0"/>
              <a:t>Paul Verest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800" dirty="0" smtClean="0"/>
              <a:t>Working at intersection of software and </a:t>
            </a:r>
            <a:r>
              <a:rPr lang="en-US" altLang="en-US" sz="1800" dirty="0" smtClean="0"/>
              <a:t>economics (having diplomas for both)</a:t>
            </a:r>
            <a:endParaRPr lang="en-US" altLang="en-US" sz="1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800" dirty="0" smtClean="0"/>
              <a:t>Joined EPAM Hybris </a:t>
            </a:r>
            <a:r>
              <a:rPr lang="en-US" altLang="zh-CN" sz="1800" dirty="0" smtClean="0"/>
              <a:t>team </a:t>
            </a:r>
            <a:r>
              <a:rPr lang="en-US" altLang="en-US" sz="1800" dirty="0" smtClean="0"/>
              <a:t>in May 2015 </a:t>
            </a:r>
            <a:endParaRPr lang="en-US" altLang="en-US" sz="1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800" dirty="0" smtClean="0"/>
              <a:t>See </a:t>
            </a:r>
            <a:r>
              <a:rPr lang="en-US" altLang="en-US" sz="1800" dirty="0" smtClean="0"/>
              <a:t>myself as </a:t>
            </a:r>
            <a:r>
              <a:rPr lang="en-US" altLang="en-US" sz="1800" dirty="0" smtClean="0"/>
              <a:t>Developer with Business insight</a:t>
            </a:r>
            <a:endParaRPr lang="en-US" altLang="en-US" sz="1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800" dirty="0" smtClean="0"/>
              <a:t>Java, Spring, Android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800" dirty="0" smtClean="0"/>
              <a:t>I am from Ukraine. Speaking Russian, English, German, Chinese (started in 2006). Moved to China, Beijing in 2010 with my future wife.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800" dirty="0" smtClean="0"/>
              <a:t>Now we have 2 years-old son Michael.</a:t>
            </a:r>
            <a:endParaRPr lang="en-US" altLang="en-US" sz="11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400" dirty="0" smtClean="0"/>
              <a:t>Organizing </a:t>
            </a:r>
          </a:p>
          <a:p>
            <a:pPr eaLnBrk="1" hangingPunct="1">
              <a:buFontTx/>
              <a:buChar char="-"/>
              <a:defRPr/>
            </a:pPr>
            <a:r>
              <a:rPr lang="en-US" sz="1400" b="1" dirty="0" smtClean="0"/>
              <a:t>Shenzhen JUG </a:t>
            </a:r>
            <a:r>
              <a:rPr lang="en-US" altLang="en-US" sz="1400" dirty="0" smtClean="0">
                <a:hlinkClick r:id="rId2"/>
              </a:rPr>
              <a:t>http://szjug.github.io/</a:t>
            </a:r>
            <a:endParaRPr lang="en-US" altLang="en-US" sz="1400" dirty="0" smtClean="0"/>
          </a:p>
          <a:p>
            <a:pPr eaLnBrk="1" hangingPunct="1">
              <a:buFontTx/>
              <a:buChar char="-"/>
              <a:defRPr/>
            </a:pPr>
            <a:r>
              <a:rPr lang="en-US" altLang="en-US" sz="1400" dirty="0" smtClean="0"/>
              <a:t>Eclipse-China </a:t>
            </a:r>
            <a:r>
              <a:rPr lang="en-US" altLang="en-US" sz="1400" dirty="0" smtClean="0">
                <a:hlinkClick r:id="rId3"/>
              </a:rPr>
              <a:t>http://www.eclipsechina.org/</a:t>
            </a:r>
            <a:endParaRPr lang="en-US" altLang="en-US" sz="1400" dirty="0" smtClean="0"/>
          </a:p>
          <a:p>
            <a:pPr eaLnBrk="1" hangingPunct="1">
              <a:buFontTx/>
              <a:buChar char="-"/>
              <a:defRPr/>
            </a:pPr>
            <a:r>
              <a:rPr lang="en-US" altLang="en-US" sz="1400" dirty="0" err="1" smtClean="0"/>
              <a:t>Nodeclipse</a:t>
            </a:r>
            <a:r>
              <a:rPr lang="en-US" altLang="en-US" sz="1400" dirty="0" smtClean="0"/>
              <a:t> tools </a:t>
            </a:r>
            <a:r>
              <a:rPr lang="en-US" altLang="en-US" sz="1400" dirty="0" smtClean="0">
                <a:hlinkClick r:id="rId4"/>
              </a:rPr>
              <a:t>http://www.nodeclipse.org/</a:t>
            </a:r>
            <a:r>
              <a:rPr lang="en-US" altLang="en-US" sz="1400" dirty="0" smtClean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 smtClean="0"/>
          </a:p>
          <a:p>
            <a:pPr marL="3543300" lvl="8" indent="0" eaLnBrk="1" hangingPunct="1">
              <a:buFont typeface="Arial" panose="020B0604020202020204" pitchFamily="34" charset="0"/>
              <a:buNone/>
              <a:defRPr/>
            </a:pPr>
            <a:endParaRPr lang="en-US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Java 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342857" cy="1533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1720840"/>
            <a:ext cx="670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 smtClean="0">
                <a:solidFill>
                  <a:srgbClr val="386CBB"/>
                </a:solidFill>
                <a:effectLst/>
                <a:latin typeface="Segoe"/>
                <a:hlinkClick r:id="rId3"/>
              </a:rPr>
              <a:t>#java</a:t>
            </a:r>
            <a:r>
              <a:rPr lang="en-US" b="0" i="0" dirty="0" smtClean="0">
                <a:solidFill>
                  <a:srgbClr val="343A41"/>
                </a:solidFill>
                <a:effectLst/>
                <a:latin typeface="Segoe"/>
              </a:rPr>
              <a:t> 9 will be complete this year and released in </a:t>
            </a:r>
            <a:r>
              <a:rPr lang="en-US" b="0" i="0" u="none" strike="noStrike" dirty="0" smtClean="0">
                <a:solidFill>
                  <a:srgbClr val="386CBB"/>
                </a:solidFill>
                <a:effectLst/>
                <a:latin typeface="Segoe"/>
                <a:hlinkClick r:id="rId4"/>
              </a:rPr>
              <a:t>#</a:t>
            </a:r>
            <a:r>
              <a:rPr lang="en-US" b="0" i="0" u="none" strike="noStrike" dirty="0" err="1" smtClean="0">
                <a:solidFill>
                  <a:srgbClr val="386CBB"/>
                </a:solidFill>
                <a:effectLst/>
                <a:latin typeface="Segoe"/>
                <a:hlinkClick r:id="rId4"/>
              </a:rPr>
              <a:t>septemer</a:t>
            </a:r>
            <a:r>
              <a:rPr lang="en-US" b="0" i="0" dirty="0" smtClean="0">
                <a:solidFill>
                  <a:srgbClr val="343A41"/>
                </a:solidFill>
                <a:effectLst/>
                <a:latin typeface="Segoe"/>
              </a:rPr>
              <a:t> #2016 </a:t>
            </a:r>
            <a:r>
              <a:rPr lang="en-US" b="0" i="0" u="none" strike="noStrike" dirty="0" smtClean="0">
                <a:solidFill>
                  <a:srgbClr val="386CBB"/>
                </a:solidFill>
                <a:effectLst/>
                <a:latin typeface="Segoe"/>
                <a:hlinkClick r:id="rId5"/>
              </a:rPr>
              <a:t>http://openjdk.java.net/projects/jdk9/</a:t>
            </a:r>
            <a:r>
              <a:rPr lang="en-US" b="0" i="0" dirty="0" smtClean="0">
                <a:solidFill>
                  <a:srgbClr val="343A41"/>
                </a:solidFill>
                <a:effectLst/>
                <a:latin typeface="Segoe"/>
              </a:rPr>
              <a:t> </a:t>
            </a:r>
          </a:p>
          <a:p>
            <a:r>
              <a:rPr lang="en-US" b="0" i="0" dirty="0" smtClean="0">
                <a:solidFill>
                  <a:srgbClr val="343A41"/>
                </a:solidFill>
                <a:effectLst/>
                <a:latin typeface="Segoe"/>
              </a:rPr>
              <a:t>There will be less new language features, compared to Java 8 (mainly new HTTP APIs to support HTTP 2.0), but much more inner changes like modularity, no more /</a:t>
            </a:r>
            <a:r>
              <a:rPr lang="en-US" b="0" i="0" dirty="0" err="1" smtClean="0">
                <a:solidFill>
                  <a:srgbClr val="343A41"/>
                </a:solidFill>
                <a:effectLst/>
                <a:latin typeface="Segoe"/>
              </a:rPr>
              <a:t>jre</a:t>
            </a:r>
            <a:r>
              <a:rPr lang="en-US" b="0" i="0" dirty="0" smtClean="0">
                <a:solidFill>
                  <a:srgbClr val="343A41"/>
                </a:solidFill>
                <a:effectLst/>
                <a:latin typeface="Segoe"/>
              </a:rPr>
              <a:t> folder in JDK, </a:t>
            </a:r>
            <a:r>
              <a:rPr lang="en-US" b="0" i="0" u="none" strike="noStrike" dirty="0" smtClean="0">
                <a:solidFill>
                  <a:srgbClr val="386CBB"/>
                </a:solidFill>
                <a:effectLst/>
                <a:latin typeface="Segoe"/>
                <a:hlinkClick r:id="rId6"/>
              </a:rPr>
              <a:t>#</a:t>
            </a:r>
            <a:r>
              <a:rPr lang="en-US" b="0" i="0" u="none" strike="noStrike" dirty="0" err="1" smtClean="0">
                <a:solidFill>
                  <a:srgbClr val="386CBB"/>
                </a:solidFill>
                <a:effectLst/>
                <a:latin typeface="Segoe"/>
                <a:hlinkClick r:id="rId6"/>
              </a:rPr>
              <a:t>jshell</a:t>
            </a:r>
            <a:r>
              <a:rPr lang="en-US" b="0" i="0" dirty="0" smtClean="0">
                <a:solidFill>
                  <a:srgbClr val="343A41"/>
                </a:solidFill>
                <a:effectLst/>
                <a:latin typeface="Segoe"/>
              </a:rPr>
              <a:t>, Multi-Release JAR Files (all-in-one jar for many Java versions), Compact Strings (likely using UTF-8 internally)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61 JEPs (</a:t>
            </a:r>
            <a:r>
              <a:rPr lang="en-US" b="0" dirty="0"/>
              <a:t>Java Enhancement </a:t>
            </a:r>
            <a:r>
              <a:rPr lang="en-US" b="0" dirty="0" smtClean="0"/>
              <a:t>Proposals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6032" y="1329541"/>
            <a:ext cx="362876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/>
            <a:r>
              <a:rPr lang="en-US" altLang="zh-CN" sz="900" dirty="0"/>
              <a:t>102: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"/>
              </a:rPr>
              <a:t>Process API Updates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110: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"/>
              </a:rPr>
              <a:t>HTTP 2 Client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143: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"/>
              </a:rPr>
              <a:t>Improve Contended Locking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158: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5"/>
              </a:rPr>
              <a:t>Unified JVM Logging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165: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6"/>
              </a:rPr>
              <a:t>Compiler Control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193: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7"/>
              </a:rPr>
              <a:t>Variable Handles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197: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8"/>
              </a:rPr>
              <a:t>Segmented Code Cache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199: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9"/>
              </a:rPr>
              <a:t>Smart Java Compilation, Phase Two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201: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0"/>
              </a:rPr>
              <a:t>Modular Source Code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211: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1"/>
              </a:rPr>
              <a:t>Elide Deprecation Warnings on Import Statements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212: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2"/>
              </a:rPr>
              <a:t>Resolve Lint and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12"/>
              </a:rPr>
              <a:t>Doclint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2"/>
              </a:rPr>
              <a:t> Warnings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213: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3"/>
              </a:rPr>
              <a:t>Milling Project Coin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214: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4"/>
              </a:rPr>
              <a:t>Remove GC Combinations Deprecated in JDK 8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215: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5"/>
              </a:rPr>
              <a:t>Tiered Attribution for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15"/>
              </a:rPr>
              <a:t>javac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216: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6"/>
              </a:rPr>
              <a:t>Process Import Statements Correctly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217: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7"/>
              </a:rPr>
              <a:t>Annotations Pipeline 2.0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219: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8"/>
              </a:rPr>
              <a:t>Datagram Transport Layer Security (DTLS)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220: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19"/>
              </a:rPr>
              <a:t>Modular Run-Time Images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221: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0"/>
              </a:rPr>
              <a:t>Simplified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20"/>
              </a:rPr>
              <a:t>Doclet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0"/>
              </a:rPr>
              <a:t> API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222: 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21"/>
              </a:rPr>
              <a:t>jshell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1"/>
              </a:rPr>
              <a:t>: The Java Shell (Read-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21"/>
              </a:rPr>
              <a:t>Eval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1"/>
              </a:rPr>
              <a:t>-Print Loop)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223: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2"/>
              </a:rPr>
              <a:t>New Version-String Scheme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224: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3"/>
              </a:rPr>
              <a:t>HTML5 Javadoc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225: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4"/>
              </a:rPr>
              <a:t>Javadoc Search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226: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5"/>
              </a:rPr>
              <a:t>UTF-8 Property Files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227: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6"/>
              </a:rPr>
              <a:t>Unicode 7.0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228: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7"/>
              </a:rPr>
              <a:t>Add More Diagnostic Commands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229: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8"/>
              </a:rPr>
              <a:t>Create PKCS12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28"/>
              </a:rPr>
              <a:t>Keystores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8"/>
              </a:rPr>
              <a:t> by Default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39793" y="1066800"/>
            <a:ext cx="3331614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/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230: 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29"/>
              </a:rPr>
              <a:t>Microbenchmark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29"/>
              </a:rPr>
              <a:t> Suite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231: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0"/>
              </a:rPr>
              <a:t>Remove Launch-Time JRE Version Selection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232: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1"/>
              </a:rPr>
              <a:t>Improve Secure Application Performance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233: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2"/>
              </a:rPr>
              <a:t>Generate Run-Time Compiler Tests Automatically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235: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3"/>
              </a:rPr>
              <a:t>Test Class-File Attributes Generated by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33"/>
              </a:rPr>
              <a:t>javac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236: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4"/>
              </a:rPr>
              <a:t>Parser API for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34"/>
              </a:rPr>
              <a:t>Nashorn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237: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5"/>
              </a:rPr>
              <a:t>Linux/AArch64 Port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238: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6"/>
              </a:rPr>
              <a:t>Multi-Release JAR Files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240: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7"/>
              </a:rPr>
              <a:t>Remove the JVM TI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37"/>
              </a:rPr>
              <a:t>hprof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7"/>
              </a:rPr>
              <a:t> Agent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241: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8"/>
              </a:rPr>
              <a:t>Remove the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38"/>
              </a:rPr>
              <a:t>jhat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8"/>
              </a:rPr>
              <a:t> Tool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243: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39"/>
              </a:rPr>
              <a:t>Java-Level JVM Compiler Interface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244: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0"/>
              </a:rPr>
              <a:t>TLS Application-Layer Protocol Negotiation Extension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245: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1"/>
              </a:rPr>
              <a:t>Validate JVM Command-Line Flag Arguments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246: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2"/>
              </a:rPr>
              <a:t>Leverage CPU Instructions for GHASH and RSA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247: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3"/>
              </a:rPr>
              <a:t>Compile for Older Platform Versions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248: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4"/>
              </a:rPr>
              <a:t>Make G1 the Default Garbage Collector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249: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5"/>
              </a:rPr>
              <a:t>OCSP Stapling for TLS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250: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6"/>
              </a:rPr>
              <a:t>Store Interned Strings in CDS Archives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251: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7"/>
              </a:rPr>
              <a:t>Multi-Resolution Images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252: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8"/>
              </a:rPr>
              <a:t>Use CLDR Locale Data by Default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253: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49"/>
              </a:rPr>
              <a:t>Prepare JavaFX UI Controls &amp; CSS APIs for Modularization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254: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50"/>
              </a:rPr>
              <a:t>Compact Strings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255: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51"/>
              </a:rPr>
              <a:t>Merge Selected Xerces 2.11.0 Updates into JAXP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256: 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52"/>
              </a:rPr>
              <a:t>BeanInfo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52"/>
              </a:rPr>
              <a:t> Annotations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257: 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53"/>
              </a:rPr>
              <a:t>Update JavaFX/Media to Newer Version of 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53"/>
              </a:rPr>
              <a:t>GStreamer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258: </a:t>
            </a:r>
            <a:r>
              <a:rPr kumimoji="0" lang="en-US" altLang="zh-CN" sz="9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hlinkClick r:id="rId54"/>
              </a:rPr>
              <a:t>HarfBuzz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hlinkClick r:id="rId54"/>
              </a:rPr>
              <a:t> Font-Layout Engine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sz="900" dirty="0"/>
              <a:t>262: </a:t>
            </a:r>
            <a:r>
              <a:rPr lang="en-US" altLang="zh-CN" sz="900" dirty="0">
                <a:solidFill>
                  <a:srgbClr val="666666"/>
                </a:solidFill>
                <a:hlinkClick r:id="rId55"/>
              </a:rPr>
              <a:t>TIFF Image I/O</a:t>
            </a: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263: </a:t>
            </a:r>
            <a:r>
              <a:rPr lang="en-US" altLang="zh-CN" sz="900" dirty="0" err="1">
                <a:solidFill>
                  <a:srgbClr val="666666"/>
                </a:solidFill>
                <a:hlinkClick r:id="rId56"/>
              </a:rPr>
              <a:t>HiDPI</a:t>
            </a:r>
            <a:r>
              <a:rPr lang="en-US" altLang="zh-CN" sz="900" dirty="0">
                <a:solidFill>
                  <a:srgbClr val="666666"/>
                </a:solidFill>
                <a:hlinkClick r:id="rId56"/>
              </a:rPr>
              <a:t> Graphics on Windows and Linux</a:t>
            </a: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265: </a:t>
            </a:r>
            <a:r>
              <a:rPr lang="en-US" altLang="zh-CN" sz="900" dirty="0">
                <a:solidFill>
                  <a:srgbClr val="666666"/>
                </a:solidFill>
                <a:hlinkClick r:id="rId57"/>
              </a:rPr>
              <a:t>Marlin Graphics Renderer</a:t>
            </a: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266: </a:t>
            </a:r>
            <a:r>
              <a:rPr lang="en-US" altLang="zh-CN" sz="900" dirty="0">
                <a:solidFill>
                  <a:srgbClr val="666666"/>
                </a:solidFill>
                <a:hlinkClick r:id="rId58"/>
              </a:rPr>
              <a:t>More Concurrency Updates</a:t>
            </a: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267: </a:t>
            </a:r>
            <a:r>
              <a:rPr lang="en-US" altLang="zh-CN" sz="900" dirty="0">
                <a:solidFill>
                  <a:srgbClr val="666666"/>
                </a:solidFill>
                <a:hlinkClick r:id="rId59"/>
              </a:rPr>
              <a:t>Unicode 8.0</a:t>
            </a: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268: </a:t>
            </a:r>
            <a:r>
              <a:rPr lang="en-US" altLang="zh-CN" sz="900" dirty="0">
                <a:solidFill>
                  <a:srgbClr val="666666"/>
                </a:solidFill>
                <a:hlinkClick r:id="rId60"/>
              </a:rPr>
              <a:t>XML Catalogs</a:t>
            </a: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270: </a:t>
            </a:r>
            <a:r>
              <a:rPr lang="en-US" altLang="zh-CN" sz="900" dirty="0">
                <a:solidFill>
                  <a:srgbClr val="666666"/>
                </a:solidFill>
                <a:hlinkClick r:id="rId61"/>
              </a:rPr>
              <a:t>Reserved Stack Areas for Critical Sections</a:t>
            </a: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274: </a:t>
            </a:r>
            <a:r>
              <a:rPr lang="en-US" altLang="zh-CN" sz="900" dirty="0">
                <a:solidFill>
                  <a:srgbClr val="666666"/>
                </a:solidFill>
                <a:hlinkClick r:id="rId62"/>
              </a:rPr>
              <a:t>Enhanced Method Handles</a:t>
            </a:r>
            <a:endParaRPr lang="en-US" altLang="zh-CN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65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Java 9 main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685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modularity</a:t>
            </a:r>
          </a:p>
          <a:p>
            <a:r>
              <a:rPr lang="en-US" dirty="0" smtClean="0"/>
              <a:t>2. HTTP2 support and new HTTP API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jshell</a:t>
            </a: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API</a:t>
            </a:r>
          </a:p>
          <a:p>
            <a:r>
              <a:rPr lang="en-US" dirty="0" smtClean="0"/>
              <a:t>Logging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http://www.infoq.com/articles/Java9-New-HTTP-2-and-REPL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New HTTP API, Process 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HttpRequest</a:t>
            </a:r>
            <a:r>
              <a:rPr lang="en-US" b="0" i="0" dirty="0" err="1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 smtClean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 smtClean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 smtClean="0">
                <a:solidFill>
                  <a:srgbClr val="669900"/>
                </a:solidFill>
                <a:effectLst/>
                <a:latin typeface="Consolas" panose="020B0609020204030204" pitchFamily="49" charset="0"/>
                <a:hlinkClick r:id="rId2"/>
              </a:rPr>
              <a:t>http://www.infoq.com</a:t>
            </a:r>
            <a:r>
              <a:rPr lang="en-US" b="0" i="0" dirty="0" smtClean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b="0" i="0" dirty="0" smtClean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noBody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smtClean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i="0" dirty="0" smtClean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 err="1" smtClean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b="0" i="0" dirty="0" err="1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 smtClean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responseCode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b="0" i="0" dirty="0" err="1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 smtClean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 smtClean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asString</a:t>
            </a:r>
            <a:r>
              <a:rPr lang="en-US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4426025"/>
            <a:ext cx="77889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System.out.println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"Your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pid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is "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+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Process.getCurrentPid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());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5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sz="2400" dirty="0" smtClean="0"/>
              <a:t>238: Multi-Release JAR Files, 254: Compact Strings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238: Multi-Release JAR Files</a:t>
            </a:r>
          </a:p>
          <a:p>
            <a:endParaRPr lang="en-US" dirty="0" smtClean="0"/>
          </a:p>
          <a:p>
            <a:r>
              <a:rPr lang="en-US" dirty="0" smtClean="0"/>
              <a:t>jar root</a:t>
            </a:r>
          </a:p>
          <a:p>
            <a:r>
              <a:rPr lang="en-US" sz="1200" dirty="0" smtClean="0"/>
              <a:t>  - </a:t>
            </a:r>
            <a:r>
              <a:rPr lang="en-US" sz="1200" dirty="0" err="1" smtClean="0"/>
              <a:t>A.class</a:t>
            </a:r>
            <a:endParaRPr lang="en-US" sz="1200" dirty="0" smtClean="0"/>
          </a:p>
          <a:p>
            <a:r>
              <a:rPr lang="en-US" sz="1200" dirty="0" smtClean="0"/>
              <a:t>  - </a:t>
            </a:r>
            <a:r>
              <a:rPr lang="en-US" sz="1200" dirty="0" err="1" smtClean="0"/>
              <a:t>B.class</a:t>
            </a:r>
            <a:endParaRPr lang="en-US" sz="1200" dirty="0" smtClean="0"/>
          </a:p>
          <a:p>
            <a:r>
              <a:rPr lang="en-US" sz="1200" dirty="0" smtClean="0"/>
              <a:t>  - META-INF</a:t>
            </a:r>
          </a:p>
          <a:p>
            <a:r>
              <a:rPr lang="en-US" sz="1200" dirty="0" smtClean="0"/>
              <a:t>     - versions</a:t>
            </a:r>
          </a:p>
          <a:p>
            <a:r>
              <a:rPr lang="en-US" sz="1200" dirty="0" smtClean="0"/>
              <a:t>        - 8</a:t>
            </a:r>
          </a:p>
          <a:p>
            <a:r>
              <a:rPr lang="en-US" sz="1200" dirty="0" smtClean="0"/>
              <a:t>           - </a:t>
            </a:r>
            <a:r>
              <a:rPr lang="en-US" sz="1200" dirty="0" err="1" smtClean="0"/>
              <a:t>A.class</a:t>
            </a:r>
            <a:endParaRPr lang="en-US" sz="1200" dirty="0" smtClean="0"/>
          </a:p>
          <a:p>
            <a:r>
              <a:rPr lang="en-US" sz="1200" dirty="0" smtClean="0"/>
              <a:t>           - </a:t>
            </a:r>
            <a:r>
              <a:rPr lang="en-US" sz="1200" dirty="0" err="1" smtClean="0"/>
              <a:t>B.class</a:t>
            </a:r>
            <a:endParaRPr lang="en-US" sz="1200" dirty="0" smtClean="0"/>
          </a:p>
          <a:p>
            <a:r>
              <a:rPr lang="en-US" sz="1200" dirty="0" smtClean="0"/>
              <a:t>        - 9</a:t>
            </a:r>
          </a:p>
          <a:p>
            <a:r>
              <a:rPr lang="en-US" sz="1200" dirty="0" smtClean="0"/>
              <a:t>           - </a:t>
            </a:r>
            <a:r>
              <a:rPr lang="en-US" sz="1200" dirty="0" err="1" smtClean="0"/>
              <a:t>A.class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 smtClean="0"/>
              <a:t>254: Compact Strings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http://www.infoq.com/articles/Java9-New-HTTP-2-and-REPL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http://blog.takipi.com/5-features-in-java-9-that-will-change-how-you-develop-software-and-2-that-wont/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Ultimate truth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5146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86CBB"/>
                </a:solidFill>
                <a:latin typeface="Segoe"/>
                <a:hlinkClick r:id="rId2"/>
              </a:rPr>
              <a:t>http://openjdk.java.net/projects/jdk9/</a:t>
            </a:r>
            <a:r>
              <a:rPr lang="en-US" sz="4000" dirty="0">
                <a:solidFill>
                  <a:srgbClr val="343A41"/>
                </a:solidFill>
                <a:latin typeface="Segoe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942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7687"/>
          </a:xfrm>
        </p:spPr>
        <p:txBody>
          <a:bodyPr/>
          <a:lstStyle/>
          <a:p>
            <a:r>
              <a:rPr lang="en-US" altLang="en-US" dirty="0" smtClean="0"/>
              <a:t>Links</a:t>
            </a:r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8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1800" smtClean="0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457200" y="914400"/>
            <a:ext cx="8458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8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hlinkClick r:id="rId2"/>
              </a:rPr>
              <a:t>http://openjdk.java.net/projects/jdk8/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hlinkClick r:id="rId2"/>
              </a:rPr>
              <a:t>http://www.oracle.com/technetwork/java/javase/8-whats-new-2157071.html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hlinkClick r:id="rId3"/>
              </a:rPr>
              <a:t>https://leanpub.com/whatsnewinjava8/read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hlinkClick r:id="rId4"/>
              </a:rPr>
              <a:t>http://www.javacodegeeks.com/2014/03/8-new-features-for-java-8.html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hlinkClick r:id="rId5"/>
              </a:rPr>
              <a:t>http://openjdk.java.net/projects/jdk9/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hlinkClick r:id="rId6"/>
              </a:rPr>
              <a:t>http://www.infoq.com/articles/Java9-New-HTTP-2-and-REPL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5000"/>
            <a:ext cx="1676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14"/>
          <p:cNvSpPr>
            <a:spLocks noChangeArrowheads="1"/>
          </p:cNvSpPr>
          <p:nvPr/>
        </p:nvSpPr>
        <p:spPr bwMode="auto">
          <a:xfrm>
            <a:off x="2260600" y="622300"/>
            <a:ext cx="2667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DFDFE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i="1">
                <a:solidFill>
                  <a:srgbClr val="D9ECFA"/>
                </a:solidFill>
                <a:latin typeface="Franklin Gothic Book" panose="020B0503020102020204" pitchFamily="34" charset="0"/>
                <a:sym typeface="Franklin Gothic Book" panose="020B0503020102020204" pitchFamily="34" charset="0"/>
              </a:rPr>
              <a:t>Excellence in</a:t>
            </a:r>
            <a:br>
              <a:rPr lang="en-US" altLang="zh-CN" sz="1400" i="1">
                <a:solidFill>
                  <a:srgbClr val="D9ECFA"/>
                </a:solidFill>
                <a:latin typeface="Franklin Gothic Book" panose="020B0503020102020204" pitchFamily="34" charset="0"/>
                <a:sym typeface="Franklin Gothic Book" panose="020B0503020102020204" pitchFamily="34" charset="0"/>
              </a:rPr>
            </a:br>
            <a:r>
              <a:rPr lang="en-US" altLang="zh-CN" sz="1400" i="1">
                <a:solidFill>
                  <a:srgbClr val="D9ECFA"/>
                </a:solidFill>
                <a:latin typeface="Franklin Gothic Book" panose="020B0503020102020204" pitchFamily="34" charset="0"/>
                <a:sym typeface="Franklin Gothic Book" panose="020B0503020102020204" pitchFamily="34" charset="0"/>
              </a:rPr>
              <a:t>Software Engineering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0" y="5548313"/>
            <a:ext cx="9144000" cy="457200"/>
            <a:chOff x="0" y="0"/>
            <a:chExt cx="9144000" cy="457200"/>
          </a:xfrm>
        </p:grpSpPr>
        <p:sp>
          <p:nvSpPr>
            <p:cNvPr id="17414" name="Rectangle 17"/>
            <p:cNvSpPr>
              <a:spLocks noChangeArrowheads="1"/>
            </p:cNvSpPr>
            <p:nvPr/>
          </p:nvSpPr>
          <p:spPr bwMode="auto">
            <a:xfrm>
              <a:off x="457841" y="0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7415" name="Rectangle 21"/>
            <p:cNvSpPr>
              <a:spLocks noChangeArrowheads="1"/>
            </p:cNvSpPr>
            <p:nvPr/>
          </p:nvSpPr>
          <p:spPr bwMode="auto">
            <a:xfrm>
              <a:off x="2848791" y="0"/>
              <a:ext cx="2399089" cy="457200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7416" name="Rectangle 23"/>
            <p:cNvSpPr>
              <a:spLocks noChangeArrowheads="1"/>
            </p:cNvSpPr>
            <p:nvPr/>
          </p:nvSpPr>
          <p:spPr bwMode="auto">
            <a:xfrm>
              <a:off x="5252458" y="0"/>
              <a:ext cx="3891542" cy="457200"/>
            </a:xfrm>
            <a:prstGeom prst="rect">
              <a:avLst/>
            </a:prstGeom>
            <a:solidFill>
              <a:srgbClr val="006699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7417" name="Rectangle 24"/>
            <p:cNvSpPr>
              <a:spLocks noChangeArrowheads="1"/>
            </p:cNvSpPr>
            <p:nvPr/>
          </p:nvSpPr>
          <p:spPr bwMode="auto">
            <a:xfrm>
              <a:off x="1373524" y="0"/>
              <a:ext cx="1483406" cy="457200"/>
            </a:xfrm>
            <a:prstGeom prst="rect">
              <a:avLst/>
            </a:prstGeom>
            <a:solidFill>
              <a:srgbClr val="006699">
                <a:alpha val="7411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7418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4A7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DFDFE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7413" name="Tit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65125" y="1822450"/>
            <a:ext cx="8321675" cy="2444750"/>
          </a:xfrm>
        </p:spPr>
        <p:txBody>
          <a:bodyPr tIns="182880" bIns="91440" anchor="b"/>
          <a:lstStyle/>
          <a:p>
            <a:pPr marL="0" indent="0" algn="ctr" eaLnBrk="1" hangingPunct="1">
              <a:lnSpc>
                <a:spcPct val="75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Thank You for your Time!</a:t>
            </a:r>
            <a:br>
              <a:rPr lang="en-US" altLang="zh-CN" smtClean="0">
                <a:ea typeface="SimSun" panose="02010600030101010101" pitchFamily="2" charset="-122"/>
              </a:rPr>
            </a:br>
            <a:r>
              <a:rPr lang="en-US" altLang="zh-CN" smtClean="0">
                <a:ea typeface="SimSun" panose="02010600030101010101" pitchFamily="2" charset="-122"/>
              </a:rPr>
              <a:t>Q&amp;A</a:t>
            </a:r>
            <a:br>
              <a:rPr lang="en-US" altLang="zh-CN" smtClean="0">
                <a:ea typeface="SimSun" panose="02010600030101010101" pitchFamily="2" charset="-122"/>
              </a:rPr>
            </a:br>
            <a:r>
              <a:rPr lang="en-US" altLang="zh-CN" smtClean="0">
                <a:ea typeface="SimSun" panose="02010600030101010101" pitchFamily="2" charset="-122"/>
                <a:hlinkClick r:id="rId3"/>
              </a:rPr>
              <a:t>http://szjug.github.io/</a:t>
            </a:r>
            <a:r>
              <a:rPr lang="en-US" altLang="zh-CN" smtClean="0">
                <a:ea typeface="SimSun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About EPAM – best company in 2015 by Forbes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http://www.epam.com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14400"/>
            <a:ext cx="7210425" cy="444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778" y="546016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http://www.forbes.com/sites/louiscolumbus/2015/06/15/the-best-software-companies-to-work-for-in-2015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1"/>
          <p:cNvSpPr>
            <a:spLocks noGrp="1" noChangeArrowheads="1"/>
          </p:cNvSpPr>
          <p:nvPr>
            <p:ph sz="quarter" idx="4294967295"/>
          </p:nvPr>
        </p:nvSpPr>
        <p:spPr>
          <a:xfrm>
            <a:off x="365125" y="0"/>
            <a:ext cx="8763000" cy="274638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000" b="1" smtClean="0">
                <a:solidFill>
                  <a:srgbClr val="7F7F7F"/>
                </a:solidFill>
                <a:ea typeface="SimSun" panose="02010600030101010101" pitchFamily="2" charset="-122"/>
              </a:rPr>
              <a:t>Contents</a:t>
            </a:r>
          </a:p>
        </p:txBody>
      </p:sp>
      <p:sp>
        <p:nvSpPr>
          <p:cNvPr id="6147" name="Content Placeholder 6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4572000"/>
            <a:ext cx="8686800" cy="15240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 smtClean="0"/>
          </a:p>
        </p:txBody>
      </p:sp>
      <p:sp>
        <p:nvSpPr>
          <p:cNvPr id="6148" name="Tit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686800" cy="5492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Contents</a:t>
            </a:r>
          </a:p>
        </p:txBody>
      </p:sp>
      <p:sp>
        <p:nvSpPr>
          <p:cNvPr id="6149" name="Content Placeholder 5"/>
          <p:cNvSpPr>
            <a:spLocks noChangeArrowheads="1"/>
          </p:cNvSpPr>
          <p:nvPr/>
        </p:nvSpPr>
        <p:spPr bwMode="auto">
          <a:xfrm>
            <a:off x="1219200" y="914400"/>
            <a:ext cx="7559675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8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altLang="en-US" sz="2400"/>
          </a:p>
        </p:txBody>
      </p:sp>
      <p:sp>
        <p:nvSpPr>
          <p:cNvPr id="6150" name="Content Placeholder 6"/>
          <p:cNvSpPr>
            <a:spLocks noChangeArrowheads="1"/>
          </p:cNvSpPr>
          <p:nvPr/>
        </p:nvSpPr>
        <p:spPr bwMode="auto">
          <a:xfrm>
            <a:off x="381000" y="1119188"/>
            <a:ext cx="50800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8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Intro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Java 8</a:t>
            </a: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Java 9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697" y="1"/>
            <a:ext cx="1326428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32" y="4030413"/>
            <a:ext cx="1644735" cy="1644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50032" cy="548355"/>
          </a:xfrm>
        </p:spPr>
        <p:txBody>
          <a:bodyPr/>
          <a:lstStyle/>
          <a:p>
            <a:r>
              <a:rPr lang="en-US" dirty="0" smtClean="0"/>
              <a:t>Java is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11"/>
          <p:cNvSpPr txBox="1">
            <a:spLocks noChangeArrowheads="1"/>
          </p:cNvSpPr>
          <p:nvPr/>
        </p:nvSpPr>
        <p:spPr bwMode="auto">
          <a:xfrm>
            <a:off x="365125" y="0"/>
            <a:ext cx="876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rgbClr val="3F3F3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800">
                <a:solidFill>
                  <a:srgbClr val="3F3F3F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>
                <a:solidFill>
                  <a:srgbClr val="3F3F3F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rtl="0" fontAlgn="base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000" kern="0" smtClean="0"/>
              <a:t>1. Intro</a:t>
            </a:r>
            <a:endParaRPr lang="en-US" altLang="en-US" sz="1000" kern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0" y="578525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https://en.wikipedia.org/wiki/Java_(programming_language)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460" y="882463"/>
            <a:ext cx="85289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</a:rPr>
              <a:t>Java</a:t>
            </a:r>
            <a:r>
              <a:rPr lang="en-US" dirty="0">
                <a:solidFill>
                  <a:srgbClr val="252525"/>
                </a:solidFill>
              </a:rPr>
              <a:t> is a general-purpose </a:t>
            </a:r>
            <a:r>
              <a:rPr lang="en-US" dirty="0">
                <a:solidFill>
                  <a:srgbClr val="0B0080"/>
                </a:solidFill>
                <a:hlinkClick r:id="rId5" tooltip="Programming language"/>
              </a:rPr>
              <a:t>computer programming language</a:t>
            </a:r>
            <a:r>
              <a:rPr lang="en-US" dirty="0">
                <a:solidFill>
                  <a:srgbClr val="252525"/>
                </a:solidFill>
              </a:rPr>
              <a:t> that </a:t>
            </a:r>
            <a:r>
              <a:rPr lang="en-US" dirty="0" err="1">
                <a:solidFill>
                  <a:srgbClr val="252525"/>
                </a:solidFill>
              </a:rPr>
              <a:t>is</a:t>
            </a:r>
            <a:r>
              <a:rPr lang="en-US" dirty="0" err="1">
                <a:solidFill>
                  <a:srgbClr val="0B0080"/>
                </a:solidFill>
                <a:hlinkClick r:id="rId6" tooltip="Concurrent computing"/>
              </a:rPr>
              <a:t>concurrent</a:t>
            </a:r>
            <a:r>
              <a:rPr lang="en-US" dirty="0">
                <a:solidFill>
                  <a:srgbClr val="252525"/>
                </a:solidFill>
              </a:rPr>
              <a:t>, </a:t>
            </a:r>
            <a:r>
              <a:rPr lang="en-US" dirty="0">
                <a:solidFill>
                  <a:srgbClr val="0B0080"/>
                </a:solidFill>
                <a:hlinkClick r:id="rId7" tooltip="Class-based programming"/>
              </a:rPr>
              <a:t>class-based</a:t>
            </a:r>
            <a:r>
              <a:rPr lang="en-US" dirty="0">
                <a:solidFill>
                  <a:srgbClr val="252525"/>
                </a:solidFill>
              </a:rPr>
              <a:t>, </a:t>
            </a:r>
            <a:r>
              <a:rPr lang="en-US" dirty="0">
                <a:solidFill>
                  <a:srgbClr val="0B0080"/>
                </a:solidFill>
                <a:hlinkClick r:id="rId8" tooltip="Object-oriented programming"/>
              </a:rPr>
              <a:t>object-oriented</a:t>
            </a:r>
            <a:r>
              <a:rPr lang="en-US" dirty="0">
                <a:solidFill>
                  <a:srgbClr val="252525"/>
                </a:solidFill>
              </a:rPr>
              <a:t>,</a:t>
            </a:r>
            <a:r>
              <a:rPr lang="en-US" baseline="30000" dirty="0">
                <a:solidFill>
                  <a:srgbClr val="0B0080"/>
                </a:solidFill>
                <a:hlinkClick r:id="rId9"/>
              </a:rPr>
              <a:t>[12]</a:t>
            </a:r>
            <a:r>
              <a:rPr lang="en-US" dirty="0">
                <a:solidFill>
                  <a:srgbClr val="252525"/>
                </a:solidFill>
              </a:rPr>
              <a:t> and specifically </a:t>
            </a:r>
            <a:endParaRPr lang="en-US" dirty="0" smtClean="0">
              <a:solidFill>
                <a:srgbClr val="252525"/>
              </a:solidFill>
            </a:endParaRPr>
          </a:p>
          <a:p>
            <a:r>
              <a:rPr lang="en-US" dirty="0" smtClean="0">
                <a:solidFill>
                  <a:srgbClr val="252525"/>
                </a:solidFill>
              </a:rPr>
              <a:t>designed </a:t>
            </a:r>
            <a:r>
              <a:rPr lang="en-US" dirty="0">
                <a:solidFill>
                  <a:srgbClr val="252525"/>
                </a:solidFill>
              </a:rPr>
              <a:t>to have as few implementation dependencies as possible. It is intended to let application developers "</a:t>
            </a:r>
            <a:r>
              <a:rPr lang="en-US" dirty="0">
                <a:solidFill>
                  <a:srgbClr val="0B0080"/>
                </a:solidFill>
                <a:hlinkClick r:id="rId10" tooltip="Write once, run anywhere"/>
              </a:rPr>
              <a:t>write once, run anywhere</a:t>
            </a:r>
            <a:r>
              <a:rPr lang="en-US" dirty="0">
                <a:solidFill>
                  <a:srgbClr val="252525"/>
                </a:solidFill>
              </a:rPr>
              <a:t>" (WORA),</a:t>
            </a:r>
            <a:r>
              <a:rPr lang="en-US" baseline="30000" dirty="0">
                <a:solidFill>
                  <a:srgbClr val="0B0080"/>
                </a:solidFill>
                <a:hlinkClick r:id="rId11"/>
              </a:rPr>
              <a:t>[13]</a:t>
            </a:r>
            <a:r>
              <a:rPr lang="en-US" dirty="0">
                <a:solidFill>
                  <a:srgbClr val="252525"/>
                </a:solidFill>
              </a:rPr>
              <a:t> meaning that </a:t>
            </a:r>
            <a:r>
              <a:rPr lang="en-US" dirty="0">
                <a:solidFill>
                  <a:srgbClr val="0B0080"/>
                </a:solidFill>
                <a:hlinkClick r:id="rId12" tooltip="Compiler"/>
              </a:rPr>
              <a:t>compiled</a:t>
            </a:r>
            <a:r>
              <a:rPr lang="en-US" dirty="0">
                <a:solidFill>
                  <a:srgbClr val="252525"/>
                </a:solidFill>
              </a:rPr>
              <a:t> Java code can run on all platforms that support Java without the need for recompilation.</a:t>
            </a:r>
            <a:r>
              <a:rPr lang="en-US" baseline="30000" dirty="0">
                <a:solidFill>
                  <a:srgbClr val="0B0080"/>
                </a:solidFill>
                <a:hlinkClick r:id="rId13"/>
              </a:rPr>
              <a:t>[14]</a:t>
            </a:r>
            <a:r>
              <a:rPr lang="en-US" dirty="0">
                <a:solidFill>
                  <a:srgbClr val="252525"/>
                </a:solidFill>
              </a:rPr>
              <a:t> Java applications are typically compiled to </a:t>
            </a:r>
            <a:r>
              <a:rPr lang="en-US" dirty="0">
                <a:solidFill>
                  <a:srgbClr val="0B0080"/>
                </a:solidFill>
                <a:hlinkClick r:id="rId14" tooltip="Java bytecode"/>
              </a:rPr>
              <a:t>bytecode</a:t>
            </a:r>
            <a:r>
              <a:rPr lang="en-US" dirty="0">
                <a:solidFill>
                  <a:srgbClr val="252525"/>
                </a:solidFill>
              </a:rPr>
              <a:t> that can run on </a:t>
            </a:r>
            <a:r>
              <a:rPr lang="en-US" dirty="0" err="1">
                <a:solidFill>
                  <a:srgbClr val="252525"/>
                </a:solidFill>
              </a:rPr>
              <a:t>any</a:t>
            </a:r>
            <a:r>
              <a:rPr lang="en-US" dirty="0" err="1">
                <a:solidFill>
                  <a:srgbClr val="0B0080"/>
                </a:solidFill>
                <a:hlinkClick r:id="rId15" tooltip="Java virtual machine"/>
              </a:rPr>
              <a:t>Java</a:t>
            </a:r>
            <a:r>
              <a:rPr lang="en-US" dirty="0">
                <a:solidFill>
                  <a:srgbClr val="0B0080"/>
                </a:solidFill>
                <a:hlinkClick r:id="rId15" tooltip="Java virtual machine"/>
              </a:rPr>
              <a:t> virtual machine</a:t>
            </a:r>
            <a:r>
              <a:rPr lang="en-US" dirty="0">
                <a:solidFill>
                  <a:srgbClr val="252525"/>
                </a:solidFill>
              </a:rPr>
              <a:t> (JVM) regardless of </a:t>
            </a:r>
            <a:r>
              <a:rPr lang="en-US" dirty="0">
                <a:solidFill>
                  <a:srgbClr val="0B0080"/>
                </a:solidFill>
                <a:hlinkClick r:id="rId16" tooltip="Computer architecture"/>
              </a:rPr>
              <a:t>computer architecture</a:t>
            </a:r>
            <a:r>
              <a:rPr lang="en-US" dirty="0">
                <a:solidFill>
                  <a:srgbClr val="252525"/>
                </a:solidFill>
              </a:rPr>
              <a:t>. As of 2015, Java is one of the most </a:t>
            </a:r>
            <a:r>
              <a:rPr lang="en-US" dirty="0">
                <a:solidFill>
                  <a:srgbClr val="0B0080"/>
                </a:solidFill>
                <a:hlinkClick r:id="rId17" tooltip="Measuring programming language popularity"/>
              </a:rPr>
              <a:t>popular programming languages in use</a:t>
            </a:r>
            <a:r>
              <a:rPr lang="en-US" dirty="0">
                <a:solidFill>
                  <a:srgbClr val="252525"/>
                </a:solidFill>
              </a:rPr>
              <a:t>,</a:t>
            </a:r>
            <a:r>
              <a:rPr lang="en-US" baseline="30000" dirty="0">
                <a:solidFill>
                  <a:srgbClr val="0B0080"/>
                </a:solidFill>
                <a:hlinkClick r:id="rId18"/>
              </a:rPr>
              <a:t>[15]</a:t>
            </a:r>
            <a:r>
              <a:rPr lang="en-US" baseline="30000" dirty="0">
                <a:solidFill>
                  <a:srgbClr val="0B0080"/>
                </a:solidFill>
                <a:hlinkClick r:id="rId19"/>
              </a:rPr>
              <a:t>[16]</a:t>
            </a:r>
            <a:r>
              <a:rPr lang="en-US" baseline="30000" dirty="0">
                <a:solidFill>
                  <a:srgbClr val="0B0080"/>
                </a:solidFill>
                <a:hlinkClick r:id="rId20"/>
              </a:rPr>
              <a:t>[17]</a:t>
            </a:r>
            <a:r>
              <a:rPr lang="en-US" baseline="30000" dirty="0">
                <a:solidFill>
                  <a:srgbClr val="0B0080"/>
                </a:solidFill>
                <a:hlinkClick r:id="rId21"/>
              </a:rPr>
              <a:t>[18]</a:t>
            </a:r>
            <a:r>
              <a:rPr lang="en-US" dirty="0">
                <a:solidFill>
                  <a:srgbClr val="252525"/>
                </a:solidFill>
              </a:rPr>
              <a:t> particularly for client-server web applications, with a reported 9 million developers.</a:t>
            </a:r>
            <a:r>
              <a:rPr lang="en-US" baseline="30000" dirty="0">
                <a:solidFill>
                  <a:srgbClr val="252525"/>
                </a:solidFill>
              </a:rPr>
              <a:t>[</a:t>
            </a:r>
            <a:r>
              <a:rPr lang="en-US" i="1" baseline="30000" dirty="0">
                <a:solidFill>
                  <a:srgbClr val="0B0080"/>
                </a:solidFill>
                <a:hlinkClick r:id="rId22" tooltip="Wikipedia:Citation needed"/>
              </a:rPr>
              <a:t>citation needed</a:t>
            </a:r>
            <a:r>
              <a:rPr lang="en-US" baseline="30000" dirty="0">
                <a:solidFill>
                  <a:srgbClr val="252525"/>
                </a:solidFill>
              </a:rPr>
              <a:t>]</a:t>
            </a:r>
            <a:r>
              <a:rPr lang="en-US" dirty="0">
                <a:solidFill>
                  <a:srgbClr val="252525"/>
                </a:solidFill>
              </a:rPr>
              <a:t> Java was originally developed by </a:t>
            </a:r>
            <a:r>
              <a:rPr lang="en-US" dirty="0">
                <a:solidFill>
                  <a:srgbClr val="0B0080"/>
                </a:solidFill>
                <a:hlinkClick r:id="rId23" tooltip="James Gosling"/>
              </a:rPr>
              <a:t>James Gosling</a:t>
            </a:r>
            <a:r>
              <a:rPr lang="en-US" dirty="0">
                <a:solidFill>
                  <a:srgbClr val="252525"/>
                </a:solidFill>
              </a:rPr>
              <a:t> at </a:t>
            </a:r>
            <a:r>
              <a:rPr lang="en-US" dirty="0">
                <a:solidFill>
                  <a:srgbClr val="0B0080"/>
                </a:solidFill>
                <a:hlinkClick r:id="rId24" tooltip="Sun Microsystems"/>
              </a:rPr>
              <a:t>Sun Microsystems</a:t>
            </a:r>
            <a:r>
              <a:rPr lang="en-US" dirty="0">
                <a:solidFill>
                  <a:srgbClr val="252525"/>
                </a:solidFill>
              </a:rPr>
              <a:t> (which has since been </a:t>
            </a:r>
            <a:r>
              <a:rPr lang="en-US" u="sng" dirty="0">
                <a:solidFill>
                  <a:srgbClr val="0B0080"/>
                </a:solidFill>
                <a:hlinkClick r:id="rId25" tooltip="Sun acquisition by Oracle"/>
              </a:rPr>
              <a:t>acquired by Oracle Corporation</a:t>
            </a:r>
            <a:r>
              <a:rPr lang="en-US" dirty="0">
                <a:solidFill>
                  <a:srgbClr val="252525"/>
                </a:solidFill>
              </a:rPr>
              <a:t>) and released in 1995 as a core component of Sun Microsystems' </a:t>
            </a:r>
            <a:r>
              <a:rPr lang="en-US" dirty="0">
                <a:solidFill>
                  <a:srgbClr val="0B0080"/>
                </a:solidFill>
                <a:hlinkClick r:id="rId26" tooltip="Java (software platform)"/>
              </a:rPr>
              <a:t>Java platform</a:t>
            </a:r>
            <a:r>
              <a:rPr lang="en-US" dirty="0">
                <a:solidFill>
                  <a:srgbClr val="252525"/>
                </a:solidFill>
              </a:rPr>
              <a:t>. The language derives much of its </a:t>
            </a:r>
            <a:r>
              <a:rPr lang="en-US" dirty="0">
                <a:solidFill>
                  <a:srgbClr val="0B0080"/>
                </a:solidFill>
                <a:hlinkClick r:id="rId27" tooltip="Syntax (programming languages)"/>
              </a:rPr>
              <a:t>syntax</a:t>
            </a:r>
            <a:r>
              <a:rPr lang="en-US" dirty="0">
                <a:solidFill>
                  <a:srgbClr val="252525"/>
                </a:solidFill>
              </a:rPr>
              <a:t> from </a:t>
            </a:r>
            <a:r>
              <a:rPr lang="en-US" dirty="0">
                <a:solidFill>
                  <a:srgbClr val="0B0080"/>
                </a:solidFill>
                <a:hlinkClick r:id="rId28" tooltip="C (programming language)"/>
              </a:rPr>
              <a:t>C</a:t>
            </a:r>
            <a:r>
              <a:rPr lang="en-US" dirty="0">
                <a:solidFill>
                  <a:srgbClr val="252525"/>
                </a:solidFill>
              </a:rPr>
              <a:t> and </a:t>
            </a:r>
            <a:r>
              <a:rPr lang="en-US" dirty="0">
                <a:solidFill>
                  <a:srgbClr val="0B0080"/>
                </a:solidFill>
                <a:hlinkClick r:id="rId29" tooltip="C++"/>
              </a:rPr>
              <a:t>C++</a:t>
            </a:r>
            <a:r>
              <a:rPr lang="en-US" dirty="0">
                <a:solidFill>
                  <a:srgbClr val="252525"/>
                </a:solidFill>
              </a:rPr>
              <a:t>, but it has fewer </a:t>
            </a:r>
            <a:r>
              <a:rPr lang="en-US" dirty="0">
                <a:solidFill>
                  <a:srgbClr val="0B0080"/>
                </a:solidFill>
                <a:hlinkClick r:id="rId30" tooltip="Low-level programming language"/>
              </a:rPr>
              <a:t>low-level</a:t>
            </a:r>
            <a:r>
              <a:rPr lang="en-US" dirty="0">
                <a:solidFill>
                  <a:srgbClr val="252525"/>
                </a:solidFill>
              </a:rPr>
              <a:t> facilities </a:t>
            </a:r>
            <a:endParaRPr lang="en-US" dirty="0" smtClean="0">
              <a:solidFill>
                <a:srgbClr val="252525"/>
              </a:solidFill>
            </a:endParaRPr>
          </a:p>
          <a:p>
            <a:r>
              <a:rPr lang="en-US" dirty="0" smtClean="0">
                <a:solidFill>
                  <a:srgbClr val="252525"/>
                </a:solidFill>
              </a:rPr>
              <a:t>than </a:t>
            </a:r>
            <a:r>
              <a:rPr lang="en-US" dirty="0">
                <a:solidFill>
                  <a:srgbClr val="252525"/>
                </a:solidFill>
              </a:rPr>
              <a:t>either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Java is still within TOP programming languages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11"/>
          <p:cNvSpPr txBox="1">
            <a:spLocks noChangeArrowheads="1"/>
          </p:cNvSpPr>
          <p:nvPr/>
        </p:nvSpPr>
        <p:spPr bwMode="auto">
          <a:xfrm>
            <a:off x="365125" y="0"/>
            <a:ext cx="876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rgbClr val="3F3F3F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800">
                <a:solidFill>
                  <a:srgbClr val="3F3F3F"/>
                </a:solidFill>
                <a:latin typeface="+mn-lt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+mn-lt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>
                <a:solidFill>
                  <a:srgbClr val="3F3F3F"/>
                </a:solidFill>
                <a:latin typeface="+mn-lt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anose="020B0604020202020204" pitchFamily="34" charset="0"/>
              </a:defRPr>
            </a:lvl5pPr>
            <a:lvl6pPr marL="2514600" indent="-228600" algn="l" rtl="0" fontAlgn="base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>
                <a:solidFill>
                  <a:srgbClr val="3F3F3F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000" kern="0" smtClean="0"/>
              <a:t>1. Intro</a:t>
            </a:r>
            <a:endParaRPr lang="en-US" altLang="en-US" sz="1000" kern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0" y="578525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http://www.tiobe.com/index.php/content/paperinfo/tpci/index.html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290637"/>
            <a:ext cx="6962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Java Conceptual Diagram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119187"/>
            <a:ext cx="6791325" cy="4619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74743" y="5943877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https://docs.oracle.com/javase/8/docs/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1"/>
          <p:cNvSpPr>
            <a:spLocks noGrp="1" noChangeArrowheads="1"/>
          </p:cNvSpPr>
          <p:nvPr>
            <p:ph sz="quarter" idx="4294967295"/>
          </p:nvPr>
        </p:nvSpPr>
        <p:spPr>
          <a:xfrm>
            <a:off x="365125" y="0"/>
            <a:ext cx="8763000" cy="274638"/>
          </a:xfrm>
        </p:spPr>
        <p:txBody>
          <a:bodyPr anchor="ctr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000" dirty="0" smtClean="0"/>
              <a:t>1. Intro</a:t>
            </a:r>
          </a:p>
        </p:txBody>
      </p:sp>
      <p:sp>
        <p:nvSpPr>
          <p:cNvPr id="7171" name="Tit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686800" cy="547687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ea typeface="SimSun" panose="02010600030101010101" pitchFamily="2" charset="-122"/>
                <a:sym typeface="Arial" panose="020B0604020202020204" pitchFamily="34" charset="0"/>
              </a:rPr>
              <a:t>Schedule	</a:t>
            </a:r>
          </a:p>
        </p:txBody>
      </p:sp>
      <p:sp>
        <p:nvSpPr>
          <p:cNvPr id="7172" name="Content Placeholder 6"/>
          <p:cNvSpPr txBox="1">
            <a:spLocks noChangeArrowheads="1"/>
          </p:cNvSpPr>
          <p:nvPr/>
        </p:nvSpPr>
        <p:spPr bwMode="auto">
          <a:xfrm>
            <a:off x="401701" y="1096963"/>
            <a:ext cx="6629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8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Java 8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2013/06/13	M7	Feature Complete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...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2014/03/18	GA	General Availability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8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Java 9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2015/12/10		Feature Complete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...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2016/09/22		General Availability</a:t>
            </a:r>
            <a:endParaRPr lang="en-US" altLang="zh-C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24400"/>
            <a:ext cx="379095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54385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Lambda Expressions &amp; Method References</a:t>
            </a:r>
          </a:p>
          <a:p>
            <a:r>
              <a:rPr lang="en-US" dirty="0" smtClean="0"/>
              <a:t>2. Streams &amp; Parallel operations </a:t>
            </a:r>
          </a:p>
          <a:p>
            <a:r>
              <a:rPr lang="en-US" dirty="0" smtClean="0"/>
              <a:t>3. Java + JavaScript </a:t>
            </a:r>
          </a:p>
          <a:p>
            <a:r>
              <a:rPr lang="en-US" dirty="0" smtClean="0"/>
              <a:t>4</a:t>
            </a:r>
            <a:r>
              <a:rPr lang="en-US" smtClean="0"/>
              <a:t>. New date / time APIs</a:t>
            </a:r>
            <a:endParaRPr lang="ru-RU" smtClean="0"/>
          </a:p>
          <a:p>
            <a:r>
              <a:rPr lang="ru-RU" smtClean="0"/>
              <a:t>5</a:t>
            </a:r>
            <a:r>
              <a:rPr lang="en-US" smtClean="0"/>
              <a:t>. Annotation</a:t>
            </a:r>
            <a:endParaRPr lang="ru-RU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5791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www.infoq.com/interviews/naftalin-lambda-streams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">
      <a:dk1>
        <a:srgbClr val="000000"/>
      </a:dk1>
      <a:lt1>
        <a:srgbClr val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2D5C"/>
      </a:accent6>
      <a:hlink>
        <a:srgbClr val="006699"/>
      </a:hlink>
      <a:folHlink>
        <a:srgbClr val="666699"/>
      </a:folHlink>
    </a:clrScheme>
    <a:fontScheme name="epam-ppt-cover">
      <a:majorFont>
        <a:latin typeface="Franklin Gothic Medium"/>
        <a:ea typeface="Franklin Gothic Medium"/>
        <a:cs typeface="Franklin Gothic Medium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epam-ppt-light">
  <a:themeElements>
    <a:clrScheme name="">
      <a:dk1>
        <a:srgbClr val="000000"/>
      </a:dk1>
      <a:lt1>
        <a:srgbClr val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2D5C"/>
      </a:accent6>
      <a:hlink>
        <a:srgbClr val="006699"/>
      </a:hlink>
      <a:folHlink>
        <a:srgbClr val="666699"/>
      </a:folHlink>
    </a:clrScheme>
    <a:fontScheme name="epam-ppt-light">
      <a:majorFont>
        <a:latin typeface="Franklin Gothic Medium"/>
        <a:ea typeface="Franklin Gothic Medium"/>
        <a:cs typeface="Franklin Gothic Medium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2D5C"/>
      </a:accent6>
      <a:hlink>
        <a:srgbClr val="006699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Eclipse_Foundation_4.5_Mars_and_best_plugins</Template>
  <TotalTime>14147</TotalTime>
  <Pages>0</Pages>
  <Words>598</Words>
  <Characters>0</Characters>
  <Application>Microsoft Office PowerPoint</Application>
  <DocSecurity>0</DocSecurity>
  <PresentationFormat>On-screen Show (4:3)</PresentationFormat>
  <Lines>0</Lines>
  <Paragraphs>225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Segoe</vt:lpstr>
      <vt:lpstr>SimSun</vt:lpstr>
      <vt:lpstr>Arial</vt:lpstr>
      <vt:lpstr>Consolas</vt:lpstr>
      <vt:lpstr>Courier New</vt:lpstr>
      <vt:lpstr>Franklin Gothic Book</vt:lpstr>
      <vt:lpstr>Franklin Gothic Medium</vt:lpstr>
      <vt:lpstr>Helvetica</vt:lpstr>
      <vt:lpstr>Tahoma</vt:lpstr>
      <vt:lpstr>epam-ppt-cover</vt:lpstr>
      <vt:lpstr>epam-ppt-light</vt:lpstr>
      <vt:lpstr>Java 8, Java 9</vt:lpstr>
      <vt:lpstr>About presenter</vt:lpstr>
      <vt:lpstr>About EPAM – best company in 2015 by Forbes</vt:lpstr>
      <vt:lpstr>Contents</vt:lpstr>
      <vt:lpstr>Java is …</vt:lpstr>
      <vt:lpstr>Java is still within TOP programming languages</vt:lpstr>
      <vt:lpstr>Java Conceptual Diagram</vt:lpstr>
      <vt:lpstr>Schedule </vt:lpstr>
      <vt:lpstr>Java 8</vt:lpstr>
      <vt:lpstr>Lambda expressions</vt:lpstr>
      <vt:lpstr>Method reference</vt:lpstr>
      <vt:lpstr>Method reference (simpler example)</vt:lpstr>
      <vt:lpstr>Streams &amp; Parallel operations</vt:lpstr>
      <vt:lpstr>Streams &amp; Parallel operations</vt:lpstr>
      <vt:lpstr>java.util.function &amp; java.util.stream</vt:lpstr>
      <vt:lpstr>PowerPoint Presentation</vt:lpstr>
      <vt:lpstr>New Annotations</vt:lpstr>
      <vt:lpstr>Cautious Note</vt:lpstr>
      <vt:lpstr>Don’t try to hard</vt:lpstr>
      <vt:lpstr>Java 9</vt:lpstr>
      <vt:lpstr>61 JEPs (Java Enhancement Proposals)</vt:lpstr>
      <vt:lpstr>Java 9 main features</vt:lpstr>
      <vt:lpstr>New HTTP API, Process API</vt:lpstr>
      <vt:lpstr>238: Multi-Release JAR Files, 254: Compact Strings</vt:lpstr>
      <vt:lpstr>Ultimate truth</vt:lpstr>
      <vt:lpstr>Links</vt:lpstr>
      <vt:lpstr>Thank You for your Time! Q&amp;A http://szjug.github.io/ </vt:lpstr>
    </vt:vector>
  </TitlesOfParts>
  <Company>EPAM Systems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8, Java 9</dc:title>
  <dc:creator>Paul Verest</dc:creator>
  <cp:lastModifiedBy>Paul Verest</cp:lastModifiedBy>
  <cp:revision>33</cp:revision>
  <dcterms:created xsi:type="dcterms:W3CDTF">2015-10-06T03:55:40Z</dcterms:created>
  <dcterms:modified xsi:type="dcterms:W3CDTF">2015-10-16T02:15:39Z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0x0101006743291C2D452C458C8017BB57DE6554</vt:lpwstr>
  </property>
  <property fmtid="{D5CDD505-2E9C-101B-9397-08002B2CF9AE}" pid="3" name="IsMyDocuments">
    <vt:bool>true</vt:bool>
  </property>
  <property fmtid="{D5CDD505-2E9C-101B-9397-08002B2CF9AE}" pid="4" name="KSOProductBuildVer">
    <vt:lpwstr>1033-9.1.0.4514</vt:lpwstr>
  </property>
</Properties>
</file>