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9" r:id="rId13"/>
    <p:sldId id="271" r:id="rId14"/>
    <p:sldId id="272" r:id="rId15"/>
    <p:sldId id="270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8CF-F73C-1300-DA69-1896D442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9BBAF-74BE-DB37-AE2F-A62699C0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19CE-0B32-B143-A3BF-76D9B46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E810-D1C0-BAF1-0321-A898A9BC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14D7-BC4E-2C5B-395D-F9E3CEE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D960-A76E-1491-C8B2-70AB4B6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12B8-CFEB-BA94-99F2-2A3E34CE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55A8-D2E9-8A7E-5828-D9F46FE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7281-1F39-DB16-DEF8-A331C5AB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E23E-6061-A5E0-9551-5A4901F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95D78-0002-D8DB-E6A1-3D305CF2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EFCA-827E-D0F5-0345-18F211CC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19D4-42AC-0EF7-AB5E-398DD050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8D9E-CC85-9DAA-6184-0F89D558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94BF-C506-0FCE-F90E-1067D8D7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2DDC-08CE-5A0C-D51E-F996F69C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D43A-6492-306A-8003-516C04AA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F46A-8404-E49F-8E9B-9C8A63C8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7F9-8E1C-D404-122B-7822CBE1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ACDB-53CE-A961-C78C-ECAE53D1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B4C4-D9FF-3FC8-CE58-7F957DF1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F8DE-5110-AD1F-0971-38256BAC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8866-4BF6-1ACA-D5FA-99F9E0F1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1EB6-15A0-AD37-8FF8-BBADFCA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2DBE-EA4F-B975-2F4A-852FC3D2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D732-09EA-FE20-41E1-A56B8B0B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172B-2008-569A-C420-BD1DF13E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00903-628E-E18C-F5FD-1C221B13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C552-D04E-E10D-A81C-26B66FE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89ED-763D-0A58-0B38-F5F2449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5662-B23C-5D1B-3D69-D6B1DD83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50E9-FC3C-ECC3-5E37-BA8C8AF9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0809-B2D0-8AE7-6C93-66B06763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9C250-01AD-4B91-886E-89045CA9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BAFF-4AA4-1956-EECE-1E226001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D7559-BE35-98D9-B7A8-77431CD86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AF0F3-DCBF-7AEE-2374-335A50AB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35D94-6D7C-8FE9-051F-AC08DE2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12BAB-C128-D735-00FC-0613862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404-5685-193B-BE91-4CA8C3C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22752-0E3B-A63A-2020-58264AD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52109-6F28-FE46-7B66-75AAE77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48A06-3A86-19CC-4122-24B034D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E869F-78A0-EEAA-73B8-11475FE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3C15-230C-314A-50C3-3A6A502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DCB3-F5DC-109C-A031-6CB52267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A8C-8B13-73A1-4AF4-78E7C286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51FE-B977-FCE3-5279-A05C74C3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F035-76E2-D876-39CA-7923413B6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B060-3542-9FCD-A0A5-EDE80879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1E681-E3FE-99DB-6A6C-0337F30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1D89-B0A4-6FAF-F0B0-190714D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7BB3-EA9E-C625-31F9-4CE422A7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D47F-F4DE-4B93-9FFC-3FC51363F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235A-ADDD-EEBE-78B7-7C96566D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F742-2419-CA97-AC36-9A2B3C63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A72E-C80A-75B8-69C9-6E54ECA9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F23A-B6AA-CC92-9A87-20048A90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B81BA-E399-A07F-09DA-292A2D75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2B1C-B0AF-626B-38C3-3EBE60A4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5CEE-D22E-0356-D274-C539D5DBE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6034C-7F45-4563-A2B0-CE84E0C37D3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6F78-CCC5-94AC-14D5-F7AD4DD1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D778-2731-F8BD-9DC3-27A65F28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s.climate.copernicus.eu/cdsapp/#!/terms/licence-to-use-copernicus-produ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anwangecon.github.io/Py4Econ/getdata/envir/htmlpdfr/fs_ecmwf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how-to-crack-open-netcdf-files-in-r-and-extract-data-as-time-series-24107b70dc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hc.ucsb.edu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AMnzi0vzauRz9Sdvn1CRg/featured" TargetMode="External"/><Relationship Id="rId2" Type="http://schemas.openxmlformats.org/officeDocument/2006/relationships/hyperlink" Target="https://teams.microsoft.com/registration/lQFBd-EUuE-QS6sYkgI2Zw,InzCKpcC6EGbyAGFkxtC7A,QlnLh0kVpUqUeUBoHhxnBg,SMN9PARJjku0KTHALkrTfw,2BsmBsIAQUSbiriz1_PJvw,qbkwVkFI7UmKbcbLv-7jTg?mode=read&amp;tenantId=77410195-14e1-4fb8-904b-ab1892023667&amp;utm_campaign=Data%20Collection%20Webinar%20Series%20-%204th%20Webinar&amp;utm_medium=email&amp;utm_source=Mailj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zkaifeng.github.io/pdf/FengLBHWChinaChildrenHeat1990t2020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esco.org/gem-report/sites/default/files/medias/fichiers/2023/09/SukieandKai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c.ucsb.edu/data" TargetMode="External"/><Relationship Id="rId2" Type="http://schemas.openxmlformats.org/officeDocument/2006/relationships/hyperlink" Target="https://cds.climate.copernicus.eu/cdsapp#!/search?type=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mdi.llnl.gov/CMIP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8A24-FA6A-D11A-F052-D3D80D90F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60033"/>
            <a:ext cx="12192000" cy="1549930"/>
          </a:xfrm>
        </p:spPr>
        <p:txBody>
          <a:bodyPr>
            <a:normAutofit/>
          </a:bodyPr>
          <a:lstStyle/>
          <a:p>
            <a:r>
              <a:rPr lang="en-US" sz="4800" dirty="0"/>
              <a:t>Climate Data Introduction: A Guide to Access, Process, and Link with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B28-42BE-5B72-29EF-1D417333A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Kai Feng</a:t>
            </a:r>
          </a:p>
          <a:p>
            <a:r>
              <a:rPr lang="en-US" dirty="0"/>
              <a:t>University of Pennsylvania</a:t>
            </a:r>
          </a:p>
          <a:p>
            <a:r>
              <a:rPr lang="en-US" dirty="0"/>
              <a:t>Quantitative Methodology Working Group </a:t>
            </a:r>
          </a:p>
          <a:p>
            <a:r>
              <a:rPr lang="en-US" dirty="0"/>
              <a:t>3/15/2024</a:t>
            </a:r>
          </a:p>
        </p:txBody>
      </p:sp>
    </p:spTree>
    <p:extLst>
      <p:ext uri="{BB962C8B-B14F-4D97-AF65-F5344CB8AC3E}">
        <p14:creationId xmlns:p14="http://schemas.microsoft.com/office/powerpoint/2010/main" val="17927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39B-73B5-EDDF-E31A-37430CB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78E2-EEAE-D835-E24E-4DDDCCFB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Spatial Joins in Tableau – datavis.blog">
            <a:extLst>
              <a:ext uri="{FF2B5EF4-FFF2-40B4-BE49-F238E27FC236}">
                <a16:creationId xmlns:a16="http://schemas.microsoft.com/office/drawing/2014/main" id="{9DCD430A-6173-D7CE-93A7-38DF4061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85024" cy="44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3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E054-F628-7027-96F6-C1CDC79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(Geo-Demographic)Data structure example: </a:t>
            </a:r>
            <a:br>
              <a:rPr lang="en-US" dirty="0"/>
            </a:br>
            <a:r>
              <a:rPr lang="en-US" dirty="0"/>
              <a:t>Census tract</a:t>
            </a:r>
            <a:r>
              <a:rPr lang="en-US" altLang="zh-CN" dirty="0"/>
              <a:t>s</a:t>
            </a:r>
            <a:r>
              <a:rPr lang="en-US" dirty="0"/>
              <a:t> in </a:t>
            </a:r>
            <a:r>
              <a:rPr lang="en-US" dirty="0" err="1"/>
              <a:t>Anapolis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0243-47A6-E67F-9256-0B2203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0134-2DE0-059E-051D-66AC297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2" y="1379495"/>
            <a:ext cx="5977323" cy="5113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1BE2C-EC09-A40D-BB69-390C5D01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43" y="1456290"/>
            <a:ext cx="5112765" cy="36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843-8B7A-69EC-B4AB-563F365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C1A-B6F8-9C3A-E10E-8E3AC5F9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Register an account from </a:t>
            </a:r>
            <a:r>
              <a:rPr lang="en-US" altLang="zh-CN" dirty="0">
                <a:hlinkClick r:id="rId2"/>
              </a:rPr>
              <a:t>ECMWF</a:t>
            </a:r>
            <a:r>
              <a:rPr lang="en-US" altLang="zh-CN" dirty="0"/>
              <a:t> (link)</a:t>
            </a:r>
          </a:p>
          <a:p>
            <a:r>
              <a:rPr lang="en-US" dirty="0"/>
              <a:t>From user profile, find your UID and API Key</a:t>
            </a:r>
          </a:p>
          <a:p>
            <a:r>
              <a:rPr lang="en-US" dirty="0"/>
              <a:t>Open up an editor (notepad++ for example), create an empty file, paste the </a:t>
            </a:r>
            <a:r>
              <a:rPr lang="en-US" dirty="0" err="1"/>
              <a:t>url</a:t>
            </a:r>
            <a:r>
              <a:rPr lang="en-US" dirty="0"/>
              <a:t> and your UID:APIKEY into the file as below. </a:t>
            </a:r>
          </a:p>
          <a:p>
            <a:r>
              <a:rPr lang="en-US" dirty="0"/>
              <a:t>Save file in your home directory as: </a:t>
            </a:r>
          </a:p>
          <a:p>
            <a:pPr lvl="1"/>
            <a:r>
              <a:rPr lang="en-US" dirty="0"/>
              <a:t>C:/Users/ 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(win)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(macOS)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B99A-0CD7-03AD-838E-75822A22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0" y="5237189"/>
            <a:ext cx="6413580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4C32DE-8B6F-D856-46D9-A6669C7073A4}"/>
              </a:ext>
            </a:extLst>
          </p:cNvPr>
          <p:cNvSpPr/>
          <p:nvPr/>
        </p:nvSpPr>
        <p:spPr>
          <a:xfrm>
            <a:off x="6421967" y="5702299"/>
            <a:ext cx="952825" cy="3259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8DBCB-F064-1C8E-B1B1-9A26B1D483CB}"/>
              </a:ext>
            </a:extLst>
          </p:cNvPr>
          <p:cNvSpPr/>
          <p:nvPr/>
        </p:nvSpPr>
        <p:spPr>
          <a:xfrm>
            <a:off x="7374792" y="5707341"/>
            <a:ext cx="4402341" cy="320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8050-FFEF-1BAF-2673-8A55C28FB502}"/>
              </a:ext>
            </a:extLst>
          </p:cNvPr>
          <p:cNvSpPr txBox="1"/>
          <p:nvPr/>
        </p:nvSpPr>
        <p:spPr>
          <a:xfrm>
            <a:off x="6819901" y="602826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UID:APIKEY</a:t>
            </a:r>
          </a:p>
        </p:txBody>
      </p:sp>
    </p:spTree>
    <p:extLst>
      <p:ext uri="{BB962C8B-B14F-4D97-AF65-F5344CB8AC3E}">
        <p14:creationId xmlns:p14="http://schemas.microsoft.com/office/powerpoint/2010/main" val="373390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0583-4899-01DA-4FC8-0BE4096A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95F-ADB5-9163-E2A7-5A0A5D62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042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Install Anaconda for python 3</a:t>
            </a:r>
          </a:p>
          <a:p>
            <a:r>
              <a:rPr lang="en-US" sz="6000" dirty="0"/>
              <a:t>Open up anaconda prompt with admin rights (right click choose as admin). </a:t>
            </a:r>
          </a:p>
          <a:p>
            <a:r>
              <a:rPr lang="en-US" sz="6000" dirty="0"/>
              <a:t>Copy the following lines to the anaconda prompt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Set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deactivate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list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env remove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create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activate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Add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to channel in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--env --add channels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 --env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Install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cdsapi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eccodes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cfgrib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xarray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netCDF4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Also see 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3200" dirty="0"/>
              <a:t> for more detailed instruction (link)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0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EA5-1F7F-CE86-E313-38E1DCE9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53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download UTCI data from ERA5-HEAT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385B-69EE-5F23-E0AA-3059DEFD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ear5_utci.py</a:t>
            </a:r>
          </a:p>
          <a:p>
            <a:r>
              <a:rPr lang="en-US" dirty="0"/>
              <a:t>Install </a:t>
            </a:r>
            <a:r>
              <a:rPr lang="en-US" i="1" dirty="0"/>
              <a:t>Visual Studio Code, </a:t>
            </a:r>
            <a:r>
              <a:rPr lang="en-US" dirty="0"/>
              <a:t>commonly used cross-platform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code editor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Open </a:t>
            </a:r>
            <a:r>
              <a:rPr lang="en-US" dirty="0"/>
              <a:t>ear5_utci.py using VS Code</a:t>
            </a:r>
          </a:p>
          <a:p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Enable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python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xtension in VS Code and it will auto detect the environment created</a:t>
            </a:r>
            <a:endParaRPr lang="en-US" b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dirty="0"/>
              <a:t>Note that UTCI is a heat index not the temperature per 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62C8-BDB8-1D59-DB79-A84A5520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all extensions (python extension)</a:t>
            </a:r>
            <a:br>
              <a:rPr lang="en-US" dirty="0"/>
            </a:br>
            <a:r>
              <a:rPr lang="en-US" altLang="zh-CN" dirty="0" err="1"/>
              <a:t>ctrl+shift+x</a:t>
            </a:r>
            <a:r>
              <a:rPr lang="en-US" altLang="zh-CN" dirty="0"/>
              <a:t> or go to View &gt; Extensions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AA5-C4F1-B79E-7E8C-CE83A39E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732" y="4449232"/>
            <a:ext cx="2396067" cy="2259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see this if python environment has been successfully installed.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346AB-D4DF-5A69-2990-26EF3692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37" y="1926348"/>
            <a:ext cx="7824195" cy="4782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8A90C6-4C3B-5265-D201-71A6F20D77E4}"/>
              </a:ext>
            </a:extLst>
          </p:cNvPr>
          <p:cNvSpPr/>
          <p:nvPr/>
        </p:nvSpPr>
        <p:spPr>
          <a:xfrm>
            <a:off x="7018867" y="6527799"/>
            <a:ext cx="1579033" cy="27093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8E1B-7A03-D4C9-F503-D60F14E2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DAAD-F0FD-5A3A-B5E5-1880B9FB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in </a:t>
            </a:r>
            <a:r>
              <a:rPr lang="en-US" altLang="zh-CN" dirty="0"/>
              <a:t>s</a:t>
            </a:r>
            <a:r>
              <a:rPr lang="en-US" dirty="0"/>
              <a:t>toring multidimensional data such as climate model output (3-dimention)</a:t>
            </a:r>
          </a:p>
          <a:p>
            <a:r>
              <a:rPr lang="en-US" altLang="zh-CN" dirty="0"/>
              <a:t>How to process?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  </a:t>
            </a:r>
          </a:p>
          <a:p>
            <a:r>
              <a:rPr lang="en-US" dirty="0"/>
              <a:t>GitHub: </a:t>
            </a:r>
            <a:r>
              <a:rPr lang="en-US" dirty="0" err="1"/>
              <a:t>pa_utci_join.r</a:t>
            </a:r>
            <a:endParaRPr lang="en-US" dirty="0"/>
          </a:p>
        </p:txBody>
      </p:sp>
      <p:pic>
        <p:nvPicPr>
          <p:cNvPr id="7170" name="Picture 2" descr="Visual representation of the data slices of our file.">
            <a:extLst>
              <a:ext uri="{FF2B5EF4-FFF2-40B4-BE49-F238E27FC236}">
                <a16:creationId xmlns:a16="http://schemas.microsoft.com/office/drawing/2014/main" id="{FF96A2EC-DBA9-4B36-14E4-9FA86EC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19" y="2453875"/>
            <a:ext cx="5575781" cy="33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1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7B6A-795E-71C4-1818-F272FB28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Climate Hazards Center at UCSB</a:t>
            </a:r>
            <a:r>
              <a:rPr lang="en-US" dirty="0"/>
              <a:t>(</a:t>
            </a:r>
            <a:r>
              <a:rPr lang="en-US" altLang="zh-CN" dirty="0"/>
              <a:t>link)</a:t>
            </a:r>
            <a:br>
              <a:rPr lang="en-US" altLang="zh-CN" dirty="0"/>
            </a:br>
            <a:r>
              <a:rPr lang="en-US" altLang="zh-CN" sz="3200" dirty="0"/>
              <a:t>be aware, poorly documented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13DE1-5456-21CA-1647-552279D9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88" y="1832828"/>
            <a:ext cx="5744377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48D11-0B5B-D9A5-97F3-A88E4921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70627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4D5-C221-6BF7-D8C5-4167C4B8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all files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24D9-2928-7BE5-852D-D87BF4B5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download_CHIRPS.py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92657-FCCE-5EB2-97A9-1FF00CFE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009"/>
            <a:ext cx="9418608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EDBF-AECB-3139-D750-AFD9DC2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Demographic Data with Geo-code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7851-886D-C163-DCB8-C88DA4E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and Health Surveys</a:t>
            </a:r>
          </a:p>
          <a:p>
            <a:r>
              <a:rPr lang="en-US" dirty="0"/>
              <a:t>Multiple Indicator Cluster Surveys </a:t>
            </a:r>
          </a:p>
          <a:p>
            <a:pPr lvl="1"/>
            <a:r>
              <a:rPr lang="en-US" dirty="0"/>
              <a:t>There will be one online workshop on March 20 about </a:t>
            </a:r>
            <a:r>
              <a:rPr lang="en-US" dirty="0">
                <a:hlinkClick r:id="rId2"/>
              </a:rPr>
              <a:t>MICS GIS</a:t>
            </a:r>
            <a:endParaRPr lang="en-US" dirty="0"/>
          </a:p>
          <a:p>
            <a:pPr lvl="1"/>
            <a:r>
              <a:rPr lang="en-US" dirty="0"/>
              <a:t>Currently no space for new register, but recording will be posted on 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85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(1)?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is at risk, where, and when? </a:t>
            </a:r>
          </a:p>
          <a:p>
            <a:r>
              <a:rPr lang="en-US" sz="2400" dirty="0"/>
              <a:t>Carr, D., </a:t>
            </a:r>
            <a:r>
              <a:rPr lang="en-US" sz="2400" dirty="0" err="1"/>
              <a:t>Falchetta</a:t>
            </a:r>
            <a:r>
              <a:rPr lang="en-US" sz="2400" dirty="0"/>
              <a:t>, G., &amp; Sue Wing, I. (2024). </a:t>
            </a:r>
            <a:r>
              <a:rPr lang="en-US" sz="2400" i="1" dirty="0"/>
              <a:t>Population aging and heat exposure in the 21st century: Which US regions are at greatest risk and why?</a:t>
            </a:r>
            <a:r>
              <a:rPr lang="en-US" sz="2400" dirty="0"/>
              <a:t>. The Gerontologist, 64(3), gnad050.</a:t>
            </a:r>
          </a:p>
          <a:p>
            <a:r>
              <a:rPr lang="en-US" sz="2400" dirty="0"/>
              <a:t>Jones, B., O’Neill, B. C., McDaniel, L., McGinnis, S., Mearns, L. O., &amp; Tebaldi, C. (2015). </a:t>
            </a:r>
            <a:r>
              <a:rPr lang="en-US" sz="2400" i="1" dirty="0"/>
              <a:t>Future population exposure to US heat extremes. Nature Climate Change</a:t>
            </a:r>
            <a:r>
              <a:rPr lang="en-US" sz="2400" dirty="0"/>
              <a:t>, 5(7), 652-655.</a:t>
            </a:r>
          </a:p>
          <a:p>
            <a:r>
              <a:rPr lang="en-US" sz="2400" dirty="0"/>
              <a:t>Feng, K., </a:t>
            </a:r>
            <a:r>
              <a:rPr lang="en-US" altLang="zh-CN" sz="2400" dirty="0" err="1"/>
              <a:t>Laghi</a:t>
            </a:r>
            <a:r>
              <a:rPr lang="en-US" altLang="zh-CN" sz="2400" dirty="0"/>
              <a:t>, M., Behrman, R. J., Hannum, E., Wang, F,. </a:t>
            </a:r>
            <a:r>
              <a:rPr lang="en-US" altLang="zh-CN" sz="2400" i="1" dirty="0">
                <a:hlinkClick r:id="rId2"/>
              </a:rPr>
              <a:t>Rising temperatures, rising risks: a three-decade analysis of children’s heat exposure in China (1990-2020)</a:t>
            </a:r>
            <a:r>
              <a:rPr lang="en-US" altLang="zh-CN" sz="2400" dirty="0"/>
              <a:t>. Working paper</a:t>
            </a:r>
          </a:p>
          <a:p>
            <a:r>
              <a:rPr lang="en-US" sz="2400" dirty="0"/>
              <a:t>Other risks…by social groups…</a:t>
            </a:r>
          </a:p>
        </p:txBody>
      </p:sp>
    </p:spTree>
    <p:extLst>
      <p:ext uri="{BB962C8B-B14F-4D97-AF65-F5344CB8AC3E}">
        <p14:creationId xmlns:p14="http://schemas.microsoft.com/office/powerpoint/2010/main" val="298064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1B4-1987-3674-8DEB-E3537B01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(unit of analysis: cluster)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8FEF-983B-E71A-5C9E-E057A27E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ensure confidentiality, DHS randomly displace the GPS positions for all surveys. </a:t>
            </a:r>
          </a:p>
          <a:p>
            <a:r>
              <a:rPr lang="en-US" dirty="0"/>
              <a:t>Urban clusters contain a min of 0 and a max of 2 km of error.</a:t>
            </a:r>
          </a:p>
          <a:p>
            <a:r>
              <a:rPr lang="en-US" dirty="0"/>
              <a:t>Rural clusters contain a min of 0 and a max of 5 km of positional error with a further 1% of the rural clusters displaced a min of 0 and a max of 10 km.</a:t>
            </a:r>
          </a:p>
          <a:p>
            <a:r>
              <a:rPr lang="en-US" sz="2000" dirty="0"/>
              <a:t>Further read: </a:t>
            </a:r>
          </a:p>
          <a:p>
            <a:r>
              <a:rPr lang="en-US" sz="2000" i="1" dirty="0" err="1"/>
              <a:t>Burgert</a:t>
            </a:r>
            <a:r>
              <a:rPr lang="en-US" sz="2000" i="1" dirty="0"/>
              <a:t> et al. (2013). Geographic displacement procedure and georeferenced data release policy for the Demographic and Health Surveys. </a:t>
            </a:r>
            <a:r>
              <a:rPr lang="en-US" sz="2000" i="1" dirty="0" err="1"/>
              <a:t>Icf</a:t>
            </a:r>
            <a:r>
              <a:rPr lang="en-US" sz="2000" i="1" dirty="0"/>
              <a:t> International.</a:t>
            </a:r>
          </a:p>
          <a:p>
            <a:r>
              <a:rPr lang="en-US" sz="2000" dirty="0"/>
              <a:t>Grace et al. (2019) </a:t>
            </a:r>
            <a:r>
              <a:rPr lang="en-US" sz="2000" i="1" dirty="0"/>
              <a:t>Integrating environmental context into DHS analysis while protecting participant confidentiality: A new remote sensing method. PDR, 45(1), 197.</a:t>
            </a:r>
          </a:p>
        </p:txBody>
      </p:sp>
    </p:spTree>
    <p:extLst>
      <p:ext uri="{BB962C8B-B14F-4D97-AF65-F5344CB8AC3E}">
        <p14:creationId xmlns:p14="http://schemas.microsoft.com/office/powerpoint/2010/main" val="175052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9B9-FA84-1476-8E5F-6B5E24FF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9823" cy="1325563"/>
          </a:xfrm>
        </p:spPr>
        <p:txBody>
          <a:bodyPr/>
          <a:lstStyle/>
          <a:p>
            <a:r>
              <a:rPr lang="en-US" dirty="0"/>
              <a:t>DHS GIS file structure (each line is one cluster)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4886A-11EB-1651-0CC1-833737FF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71" y="1480567"/>
            <a:ext cx="5541531" cy="395407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EC8C2A-76B2-DE2E-0F1F-59D9CDD814F1}"/>
              </a:ext>
            </a:extLst>
          </p:cNvPr>
          <p:cNvSpPr txBox="1">
            <a:spLocks/>
          </p:cNvSpPr>
          <p:nvPr/>
        </p:nvSpPr>
        <p:spPr>
          <a:xfrm>
            <a:off x="6771736" y="1825625"/>
            <a:ext cx="4582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link DHS with climate data?</a:t>
            </a:r>
          </a:p>
          <a:p>
            <a:r>
              <a:rPr lang="en-US" dirty="0"/>
              <a:t>Based on rural/urban status, create a 10 km or other-size buffer around each coordinate (follow DHS recommendations and literature)</a:t>
            </a:r>
          </a:p>
          <a:p>
            <a:r>
              <a:rPr lang="en-US" dirty="0"/>
              <a:t>Spatial average the climate data points within the buffer as proxy for the cluster</a:t>
            </a:r>
          </a:p>
        </p:txBody>
      </p:sp>
    </p:spTree>
    <p:extLst>
      <p:ext uri="{BB962C8B-B14F-4D97-AF65-F5344CB8AC3E}">
        <p14:creationId xmlns:p14="http://schemas.microsoft.com/office/powerpoint/2010/main" val="259302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(2)?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Impacts on population outcomes?</a:t>
            </a:r>
          </a:p>
          <a:p>
            <a:r>
              <a:rPr lang="en-US" sz="2400" dirty="0"/>
              <a:t>Hanna, R., &amp; Oliva, P. (2016). </a:t>
            </a:r>
            <a:r>
              <a:rPr lang="en-US" sz="2400" i="1" dirty="0"/>
              <a:t>Implications of climate change for children in developing countries. The Future of Children</a:t>
            </a:r>
            <a:r>
              <a:rPr lang="en-US" sz="2400" dirty="0"/>
              <a:t>, 115-132.</a:t>
            </a:r>
          </a:p>
          <a:p>
            <a:r>
              <a:rPr lang="en-US" sz="2400" dirty="0" err="1"/>
              <a:t>Maccini</a:t>
            </a:r>
            <a:r>
              <a:rPr lang="en-US" sz="2400" dirty="0"/>
              <a:t>, S., &amp; Yang, D. (2009). </a:t>
            </a:r>
            <a:r>
              <a:rPr lang="en-US" sz="2400" i="1" dirty="0"/>
              <a:t>Under the weather: Health, schooling, and economic consequences of early-life rainfall</a:t>
            </a:r>
            <a:r>
              <a:rPr lang="en-US" sz="2400" dirty="0"/>
              <a:t>. American economic review, 99(3), 1006-1026.</a:t>
            </a:r>
          </a:p>
          <a:p>
            <a:r>
              <a:rPr lang="en-US" sz="2400" dirty="0"/>
              <a:t>Yang, X., Feng, K., (2023) </a:t>
            </a:r>
            <a:r>
              <a:rPr lang="en-US" sz="2400" i="1" dirty="0">
                <a:hlinkClick r:id="rId2"/>
              </a:rPr>
              <a:t>Mapping the cumulative effects of climate change on children’s education in ten African countries</a:t>
            </a:r>
            <a:r>
              <a:rPr lang="en-US" sz="2400" dirty="0">
                <a:hlinkClick r:id="rId2"/>
              </a:rPr>
              <a:t>. Global Education Monitoring Report</a:t>
            </a:r>
            <a:endParaRPr lang="en-US" sz="2400" dirty="0"/>
          </a:p>
          <a:p>
            <a:r>
              <a:rPr lang="en-US" sz="2400" dirty="0"/>
              <a:t>Other populations…other outcomes…</a:t>
            </a:r>
          </a:p>
        </p:txBody>
      </p:sp>
    </p:spTree>
    <p:extLst>
      <p:ext uri="{BB962C8B-B14F-4D97-AF65-F5344CB8AC3E}">
        <p14:creationId xmlns:p14="http://schemas.microsoft.com/office/powerpoint/2010/main" val="383860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9851-9159-C497-FF06-4CA4AC83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FBD8-F72C-7E33-3ED3-00CF47B9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7767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ERA5 Reanalysis </a:t>
            </a:r>
            <a:r>
              <a:rPr lang="en-US" dirty="0"/>
              <a:t>(rich variables, long and updated time coverage)</a:t>
            </a:r>
          </a:p>
          <a:p>
            <a:r>
              <a:rPr lang="en-US" dirty="0">
                <a:hlinkClick r:id="rId3"/>
              </a:rPr>
              <a:t>Climate Hazards Center </a:t>
            </a:r>
            <a:r>
              <a:rPr lang="en-US" dirty="0"/>
              <a:t>(CHIRPS, CHIMES, etc.)(better resolution)</a:t>
            </a:r>
          </a:p>
          <a:p>
            <a:r>
              <a:rPr lang="en-US" dirty="0">
                <a:hlinkClick r:id="rId4"/>
              </a:rPr>
              <a:t>CMIP6</a:t>
            </a:r>
            <a:r>
              <a:rPr lang="en-US" dirty="0"/>
              <a:t> (good for projections, different socio-economic pathways)</a:t>
            </a:r>
          </a:p>
        </p:txBody>
      </p:sp>
    </p:spTree>
    <p:extLst>
      <p:ext uri="{BB962C8B-B14F-4D97-AF65-F5344CB8AC3E}">
        <p14:creationId xmlns:p14="http://schemas.microsoft.com/office/powerpoint/2010/main" val="33796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A71-D249-1E25-EDE8-3DEBDC8F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Resolution in Gridded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474B-E8F0-F237-6419-3489A4DB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Reanalysis: 0.25° x 0.25°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venir"/>
              </a:rPr>
              <a:t>Climate Hazards Center: 0.05° x 0.05°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718-2C7F-29FF-50E2-E767F112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52" y="2414059"/>
            <a:ext cx="4232413" cy="3357079"/>
          </a:xfrm>
        </p:spPr>
        <p:txBody>
          <a:bodyPr>
            <a:normAutofit/>
          </a:bodyPr>
          <a:lstStyle/>
          <a:p>
            <a:r>
              <a:rPr lang="en-US" sz="3600" dirty="0"/>
              <a:t>Coord=(Lat, Long)</a:t>
            </a:r>
            <a:br>
              <a:rPr lang="en-US" sz="3600" dirty="0"/>
            </a:br>
            <a:r>
              <a:rPr lang="en-US" sz="3600" dirty="0"/>
              <a:t>Longitude:</a:t>
            </a:r>
            <a:br>
              <a:rPr lang="en-US" sz="3600" dirty="0"/>
            </a:br>
            <a:r>
              <a:rPr lang="en-US" sz="3600" dirty="0"/>
              <a:t>West(-), East(+)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Latitude: </a:t>
            </a:r>
            <a:br>
              <a:rPr lang="en-US" sz="3600" dirty="0"/>
            </a:br>
            <a:r>
              <a:rPr lang="en-US" sz="3600" dirty="0"/>
              <a:t>South(-), </a:t>
            </a:r>
            <a:r>
              <a:rPr lang="en-US" altLang="zh-CN" sz="3600" dirty="0"/>
              <a:t>North(+)</a:t>
            </a:r>
            <a:endParaRPr lang="en-US"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54EF1F-A503-C6D9-144B-1C84A15C8509}"/>
              </a:ext>
            </a:extLst>
          </p:cNvPr>
          <p:cNvGrpSpPr/>
          <p:nvPr/>
        </p:nvGrpSpPr>
        <p:grpSpPr>
          <a:xfrm>
            <a:off x="525916" y="114898"/>
            <a:ext cx="6312207" cy="6416396"/>
            <a:chOff x="1609498" y="129910"/>
            <a:chExt cx="6227506" cy="6330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BB2ED9-0829-C27B-8E51-36E8982E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498" y="129910"/>
              <a:ext cx="6227506" cy="6330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E51C5-53FC-32E6-C898-7A54D4A047E5}"/>
                </a:ext>
              </a:extLst>
            </p:cNvPr>
            <p:cNvSpPr/>
            <p:nvPr/>
          </p:nvSpPr>
          <p:spPr>
            <a:xfrm>
              <a:off x="2544417" y="591378"/>
              <a:ext cx="4308613" cy="56503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6583E-1C0D-76F6-9047-F2CB1DCD2C5D}"/>
                </a:ext>
              </a:extLst>
            </p:cNvPr>
            <p:cNvSpPr/>
            <p:nvPr/>
          </p:nvSpPr>
          <p:spPr>
            <a:xfrm>
              <a:off x="2544417" y="591378"/>
              <a:ext cx="867650" cy="11694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63FCEAB6-00BF-9FCC-33F5-0B2F2C0EC6CB}"/>
              </a:ext>
            </a:extLst>
          </p:cNvPr>
          <p:cNvSpPr txBox="1"/>
          <p:nvPr/>
        </p:nvSpPr>
        <p:spPr>
          <a:xfrm>
            <a:off x="4919871" y="199380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(40.00,-75.00)</a:t>
            </a: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C853320C-E372-A943-2ECC-27F97F80ABDB}"/>
              </a:ext>
            </a:extLst>
          </p:cNvPr>
          <p:cNvSpPr txBox="1"/>
          <p:nvPr/>
        </p:nvSpPr>
        <p:spPr>
          <a:xfrm>
            <a:off x="1630685" y="5911221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(39.75,-75.25)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5F85D803-5BDD-6918-0C0B-EBA70E730B2F}"/>
              </a:ext>
            </a:extLst>
          </p:cNvPr>
          <p:cNvSpPr txBox="1"/>
          <p:nvPr/>
        </p:nvSpPr>
        <p:spPr>
          <a:xfrm>
            <a:off x="717787" y="185069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(40.00,-75.25)</a:t>
            </a:r>
          </a:p>
        </p:txBody>
      </p:sp>
      <p:sp useBgFill="1">
        <p:nvSpPr>
          <p:cNvPr id="18" name="TextBox 17">
            <a:extLst>
              <a:ext uri="{FF2B5EF4-FFF2-40B4-BE49-F238E27FC236}">
                <a16:creationId xmlns:a16="http://schemas.microsoft.com/office/drawing/2014/main" id="{209359E5-2EFA-CEF1-402E-2E9627D9BFD4}"/>
              </a:ext>
            </a:extLst>
          </p:cNvPr>
          <p:cNvSpPr txBox="1"/>
          <p:nvPr/>
        </p:nvSpPr>
        <p:spPr>
          <a:xfrm>
            <a:off x="4230317" y="5911221"/>
            <a:ext cx="169990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(39.75,-75.00)</a:t>
            </a:r>
          </a:p>
        </p:txBody>
      </p:sp>
      <p:sp useBgFill="1">
        <p:nvSpPr>
          <p:cNvPr id="19" name="TextBox 18">
            <a:extLst>
              <a:ext uri="{FF2B5EF4-FFF2-40B4-BE49-F238E27FC236}">
                <a16:creationId xmlns:a16="http://schemas.microsoft.com/office/drawing/2014/main" id="{68F14513-CD01-C12F-9861-800408D73C19}"/>
              </a:ext>
            </a:extLst>
          </p:cNvPr>
          <p:cNvSpPr txBox="1"/>
          <p:nvPr/>
        </p:nvSpPr>
        <p:spPr>
          <a:xfrm>
            <a:off x="2303674" y="1856433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(??,??)</a:t>
            </a:r>
          </a:p>
        </p:txBody>
      </p:sp>
    </p:spTree>
    <p:extLst>
      <p:ext uri="{BB962C8B-B14F-4D97-AF65-F5344CB8AC3E}">
        <p14:creationId xmlns:p14="http://schemas.microsoft.com/office/powerpoint/2010/main" val="19235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9F7-B083-3376-12D8-400FE22B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coordinate stores coord-specific climate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626BB51-8B34-E612-BF9D-AD67A4A4F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9DD7075-314A-81F2-182F-1F77ADC8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5028"/>
            <a:ext cx="7302260" cy="51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1D93-BF52-1358-B901-7BEE37A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Data structure example: </a:t>
            </a:r>
            <a:br>
              <a:rPr lang="en-US" dirty="0"/>
            </a:br>
            <a:r>
              <a:rPr lang="en-US" dirty="0"/>
              <a:t>hourly temperature by coordinate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F16FB-BCCA-A6DF-2931-4CEC6A13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16" y="1642303"/>
            <a:ext cx="7833930" cy="5028508"/>
          </a:xfrm>
        </p:spPr>
      </p:pic>
    </p:spTree>
    <p:extLst>
      <p:ext uri="{BB962C8B-B14F-4D97-AF65-F5344CB8AC3E}">
        <p14:creationId xmlns:p14="http://schemas.microsoft.com/office/powerpoint/2010/main" val="16352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D5F6-576F-02C1-7077-19897F2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Scenarios: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A4F07-7B57-1AE7-BAB4-089BE824BDBB}"/>
              </a:ext>
            </a:extLst>
          </p:cNvPr>
          <p:cNvGrpSpPr/>
          <p:nvPr/>
        </p:nvGrpSpPr>
        <p:grpSpPr>
          <a:xfrm>
            <a:off x="795867" y="2245702"/>
            <a:ext cx="7040033" cy="4977568"/>
            <a:chOff x="1600199" y="273614"/>
            <a:chExt cx="9218543" cy="651785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5D60ABF-B24C-2E15-8810-9520D40E7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273614"/>
              <a:ext cx="9218543" cy="651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D9CFBB5-BD9F-A21A-9B05-CF226064FBFF}"/>
                </a:ext>
              </a:extLst>
            </p:cNvPr>
            <p:cNvSpPr/>
            <p:nvPr/>
          </p:nvSpPr>
          <p:spPr>
            <a:xfrm>
              <a:off x="3364396" y="1962978"/>
              <a:ext cx="2435087" cy="1744318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91350B-ED79-76EF-D532-89663815CD59}"/>
                </a:ext>
              </a:extLst>
            </p:cNvPr>
            <p:cNvSpPr/>
            <p:nvPr/>
          </p:nvSpPr>
          <p:spPr>
            <a:xfrm>
              <a:off x="6247296" y="4204668"/>
              <a:ext cx="576837" cy="413204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766C98-F57F-F245-8A5E-ED289167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33"/>
            <a:ext cx="10515600" cy="1227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Focused region contains multiple data points</a:t>
            </a:r>
          </a:p>
          <a:p>
            <a:r>
              <a:rPr lang="en-US" dirty="0"/>
              <a:t>Focused region contains no data point</a:t>
            </a:r>
          </a:p>
          <a:p>
            <a:r>
              <a:rPr lang="en-US" altLang="zh-CN" dirty="0"/>
              <a:t>T</a:t>
            </a:r>
            <a:r>
              <a:rPr lang="en-US" dirty="0"/>
              <a:t>ypical unit of analysis used for regions: census tract, county, etc.</a:t>
            </a:r>
          </a:p>
        </p:txBody>
      </p:sp>
    </p:spTree>
    <p:extLst>
      <p:ext uri="{BB962C8B-B14F-4D97-AF65-F5344CB8AC3E}">
        <p14:creationId xmlns:p14="http://schemas.microsoft.com/office/powerpoint/2010/main" val="15604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1076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Avenir</vt:lpstr>
      <vt:lpstr>Söhne</vt:lpstr>
      <vt:lpstr>Abadi</vt:lpstr>
      <vt:lpstr>Aptos</vt:lpstr>
      <vt:lpstr>Aptos Display</vt:lpstr>
      <vt:lpstr>Arial</vt:lpstr>
      <vt:lpstr>Office Theme</vt:lpstr>
      <vt:lpstr>Climate Data Introduction: A Guide to Access, Process, and Link with Demographic Data</vt:lpstr>
      <vt:lpstr>What kinds of research questions can be asked using climate and demographic data (1)?</vt:lpstr>
      <vt:lpstr>What kinds of research questions can be asked using climate and demographic data (2)?</vt:lpstr>
      <vt:lpstr>Common Datasets</vt:lpstr>
      <vt:lpstr>Spatial Resolution in Gridded Data</vt:lpstr>
      <vt:lpstr>Coord=(Lat, Long) Longitude: West(-), East(+)  Latitude:  South(-), North(+)</vt:lpstr>
      <vt:lpstr>Each coordinate stores coord-specific climate data</vt:lpstr>
      <vt:lpstr>Climate Data structure example:  hourly temperature by coordinate</vt:lpstr>
      <vt:lpstr>Two Scenarios:</vt:lpstr>
      <vt:lpstr>Spatial Join</vt:lpstr>
      <vt:lpstr>(Geo-Demographic)Data structure example:  Census tracts in Anapolis </vt:lpstr>
      <vt:lpstr>Access ERA5 data</vt:lpstr>
      <vt:lpstr>Access ERA5 data</vt:lpstr>
      <vt:lpstr>Example: download UTCI data from ERA5-HEAT</vt:lpstr>
      <vt:lpstr>Enable all extensions (python extension) ctrl+shift+x or go to View &gt; Extensions</vt:lpstr>
      <vt:lpstr>NetCDF data format</vt:lpstr>
      <vt:lpstr>Climate Hazards Center at UCSB(link) be aware, poorly documented</vt:lpstr>
      <vt:lpstr>Extract all files at once</vt:lpstr>
      <vt:lpstr>Other Demographic Data with Geo-code</vt:lpstr>
      <vt:lpstr>DHS (unit of analysis: cluster)</vt:lpstr>
      <vt:lpstr>DHS GIS file structure (each line is one cluster)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Data Introduction: A Guide to Access, Process, and Link with Demographic Data</dc:title>
  <dc:creator>author</dc:creator>
  <cp:lastModifiedBy>author</cp:lastModifiedBy>
  <cp:revision>5</cp:revision>
  <dcterms:created xsi:type="dcterms:W3CDTF">2024-03-14T17:10:36Z</dcterms:created>
  <dcterms:modified xsi:type="dcterms:W3CDTF">2024-03-15T02:24:53Z</dcterms:modified>
</cp:coreProperties>
</file>