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8"/>
    <a:srgbClr val="484848"/>
    <a:srgbClr val="6A6A6A"/>
    <a:srgbClr val="929292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61268"/>
  </p:normalViewPr>
  <p:slideViewPr>
    <p:cSldViewPr snapToGrid="0" snapToObjects="1">
      <p:cViewPr varScale="1">
        <p:scale>
          <a:sx n="73" d="100"/>
          <a:sy n="73" d="100"/>
        </p:scale>
        <p:origin x="1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DCC74-9FD6-B14C-A40F-099E2AE71F3B}" type="datetimeFigureOut">
              <a:rPr lang="hu-HU" smtClean="0"/>
              <a:t>2022. 04. 22.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133EA-EE7B-B440-83D3-D00FFAD581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4028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Könyvek típusa: folyóirat, magazin </a:t>
            </a:r>
            <a:r>
              <a:rPr lang="hu-HU" dirty="0" err="1"/>
              <a:t>stb</a:t>
            </a:r>
            <a:endParaRPr lang="hu-HU" dirty="0"/>
          </a:p>
          <a:p>
            <a:r>
              <a:rPr lang="hu-HU" dirty="0"/>
              <a:t>Jogosultságok:  </a:t>
            </a:r>
            <a:r>
              <a:rPr lang="hu-HU" dirty="0" err="1"/>
              <a:t>pl</a:t>
            </a:r>
            <a:r>
              <a:rPr lang="hu-HU" dirty="0"/>
              <a:t>: Ne minden könyvtáros fiók tudjon létrehozni híreket.</a:t>
            </a:r>
            <a:br>
              <a:rPr lang="hu-HU" dirty="0"/>
            </a:br>
            <a:r>
              <a:rPr lang="hu-HU" dirty="0"/>
              <a:t>Fontos funkció: könyvtáros fiók létrehozása adatbázisban való turkálás nélkül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133EA-EE7B-B440-83D3-D00FFAD58165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1492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133EA-EE7B-B440-83D3-D00FFAD58165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3718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133EA-EE7B-B440-83D3-D00FFAD58165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186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133EA-EE7B-B440-83D3-D00FFAD58165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588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133EA-EE7B-B440-83D3-D00FFAD58165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72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8B6F3F-D38F-2849-8CD8-9CD9A4F41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B8382D5-4757-364B-8A10-C8B9CF541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2D58789-2B7B-C048-B2B0-C37FB471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F06-2106-6F43-A427-342677DCE014}" type="datetimeFigureOut">
              <a:rPr lang="hu-HU" smtClean="0"/>
              <a:t>2022. 04. 22.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32A4C04-EA08-704C-8777-27DCC944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9FF4E6-4231-0E44-989C-3C29C0C3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E7B2-9C9F-4349-B94E-0856A438C3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228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0795CD-AD0E-B14C-A8D6-C6E985B2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830E2C4-A512-8440-BCBE-ED1010A54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56C741C-7323-C545-803A-AB26F44E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F06-2106-6F43-A427-342677DCE014}" type="datetimeFigureOut">
              <a:rPr lang="hu-HU" smtClean="0"/>
              <a:t>2022. 04. 22.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D6D036-9AB3-BC40-AE14-76119DA5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89488F2-263C-C849-8A5E-C8EE3D6E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E7B2-9C9F-4349-B94E-0856A438C3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608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1DEC785-EB83-3C41-815A-234E8945B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5E15FE7-EB81-FC45-8379-641BB31F5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63A447B-A7AB-E047-8B30-9BD5028C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F06-2106-6F43-A427-342677DCE014}" type="datetimeFigureOut">
              <a:rPr lang="hu-HU" smtClean="0"/>
              <a:t>2022. 04. 22.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ACE6EA3-7E95-7A48-B356-FC22FA45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71DBCC-86AC-C84C-99BF-2DFD2F5D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E7B2-9C9F-4349-B94E-0856A438C3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832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20D03B-2737-F54D-B4A7-C3D9F49A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AE7C38-2F98-AB4F-936A-F7A63E234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C570011-29AA-394E-A7F8-AA7F2F7DB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F06-2106-6F43-A427-342677DCE014}" type="datetimeFigureOut">
              <a:rPr lang="hu-HU" smtClean="0"/>
              <a:t>2022. 04. 22.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754F247-42D6-E449-9BF5-E1D868CE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69605FA-BEAD-4449-A06A-DEE15940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E7B2-9C9F-4349-B94E-0856A438C3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848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26605E-303F-B742-B08B-54987D9FF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C052F87-E60E-6A4C-AB11-C6EBDEC90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5F8B9C-3692-3044-AC22-8085FDEF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F06-2106-6F43-A427-342677DCE014}" type="datetimeFigureOut">
              <a:rPr lang="hu-HU" smtClean="0"/>
              <a:t>2022. 04. 22.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43E8D7D-AB16-9C4C-B315-05E35D59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DFB6DE1-A619-3140-B870-7FEDA77A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E7B2-9C9F-4349-B94E-0856A438C3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915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63898F-3B96-6041-9AE8-14CF3B84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79F53D-762F-6147-8E4A-842CBD870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9478152-6B5F-3B41-9556-A193140CC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85C9CFE-8044-DC47-B401-849602DF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F06-2106-6F43-A427-342677DCE014}" type="datetimeFigureOut">
              <a:rPr lang="hu-HU" smtClean="0"/>
              <a:t>2022. 04. 22.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D02EE9B-8D86-2B41-BBEF-19CF62AE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6B596F9-994B-4447-BE2C-7AAA2FCD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E7B2-9C9F-4349-B94E-0856A438C3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835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4A5967-792F-984C-A51A-3CD5FF4B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5863859-B51D-F44B-B249-1622C6B70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2C8A8B9-4BD9-1D42-B529-9DDA5DB5E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970D509-04E2-8842-A88D-C83CB30FC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D87E1D2-FE7D-E24C-B3AB-E20A7E589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ED866FC-0C02-EE4A-B038-786634A4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F06-2106-6F43-A427-342677DCE014}" type="datetimeFigureOut">
              <a:rPr lang="hu-HU" smtClean="0"/>
              <a:t>2022. 04. 22.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C796961-7812-4148-950F-7BA626C0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4F16486-AF15-B146-AF47-97F90C60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E7B2-9C9F-4349-B94E-0856A438C3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556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9B07F4-C90B-CF4D-BC51-E07158EA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E83691D-AC8A-C742-AB7D-4841A7B3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F06-2106-6F43-A427-342677DCE014}" type="datetimeFigureOut">
              <a:rPr lang="hu-HU" smtClean="0"/>
              <a:t>2022. 04. 22.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E81EE69-4538-134F-B2AB-7363430D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B627421-331D-0946-A6EC-761E750B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E7B2-9C9F-4349-B94E-0856A438C3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940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7F2B9C1-98FE-C14C-BE71-B3728375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F06-2106-6F43-A427-342677DCE014}" type="datetimeFigureOut">
              <a:rPr lang="hu-HU" smtClean="0"/>
              <a:t>2022. 04. 22.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8A04A7C-11B9-DD46-A3F0-114CE932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CFDD506-F3E3-CC48-80B9-39F2B321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E7B2-9C9F-4349-B94E-0856A438C3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739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3E5727-3E28-A344-AEB7-68D424B3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8D167A-B607-7F42-B74B-02319526A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FBA649C-FBF0-0343-BC9F-6C939BB81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43F2727-64F2-A648-87B3-17244634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F06-2106-6F43-A427-342677DCE014}" type="datetimeFigureOut">
              <a:rPr lang="hu-HU" smtClean="0"/>
              <a:t>2022. 04. 22.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B35DA83-2647-474F-9050-522669D9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FF52CF6-9A85-8545-8947-E010B33F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E7B2-9C9F-4349-B94E-0856A438C3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875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81BEF3-9773-9C4A-8602-01556981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6E1D7B9-4C6E-714A-AAA8-A89BA2973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B221A20-4DA8-C34D-B4C4-464074F8F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C82D202-8544-904F-9AAA-D037AD98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F06-2106-6F43-A427-342677DCE014}" type="datetimeFigureOut">
              <a:rPr lang="hu-HU" smtClean="0"/>
              <a:t>2022. 04. 22.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91B90C3-82A8-E047-9CD8-3386724B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25D5E28-17AE-3749-BFF6-5B05341A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E7B2-9C9F-4349-B94E-0856A438C3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707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1E0240D-1277-6144-B65E-CEB9393F7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8189E30-CB2B-5745-A312-4C9C5FEC1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A55BEBB-FC49-CF47-8BD1-120DBDB48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2BF06-2106-6F43-A427-342677DCE014}" type="datetimeFigureOut">
              <a:rPr lang="hu-HU" smtClean="0"/>
              <a:t>2022. 04. 22.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EBD46E1-D38A-4B40-9A25-144A9AE9B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8FB0889-4249-3F45-9064-19AEFF561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6E7B2-9C9F-4349-B94E-0856A438C3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926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B50339F0-17D0-B34E-95B7-FF0F2590C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4387900" cy="8101013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02BC6507-9781-7D41-BAEA-C96A77159A52}"/>
              </a:ext>
            </a:extLst>
          </p:cNvPr>
          <p:cNvSpPr/>
          <p:nvPr/>
        </p:nvSpPr>
        <p:spPr>
          <a:xfrm>
            <a:off x="509587" y="0"/>
            <a:ext cx="5091113" cy="6858000"/>
          </a:xfrm>
          <a:prstGeom prst="rect">
            <a:avLst/>
          </a:prstGeom>
          <a:solidFill>
            <a:srgbClr val="383838">
              <a:alpha val="50196"/>
            </a:srgbClr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B2B2B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7506836-A80B-0F48-B95B-44824CA15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587" y="-2"/>
            <a:ext cx="5091113" cy="6900863"/>
          </a:xfrm>
        </p:spPr>
        <p:txBody>
          <a:bodyPr anchor="ctr">
            <a:normAutofit/>
          </a:bodyPr>
          <a:lstStyle/>
          <a:p>
            <a:r>
              <a:rPr lang="hu-HU" sz="4400" dirty="0">
                <a:solidFill>
                  <a:schemeClr val="bg1"/>
                </a:solidFill>
              </a:rPr>
              <a:t>Könyvtári Szoftver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2682CDD-4D16-EF47-A4D4-9322ABB81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587" y="3802063"/>
            <a:ext cx="5091113" cy="1041400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Helvetica" pitchFamily="2" charset="0"/>
              </a:rPr>
              <a:t>Szakács Gergő</a:t>
            </a:r>
          </a:p>
        </p:txBody>
      </p:sp>
    </p:spTree>
    <p:extLst>
      <p:ext uri="{BB962C8B-B14F-4D97-AF65-F5344CB8AC3E}">
        <p14:creationId xmlns:p14="http://schemas.microsoft.com/office/powerpoint/2010/main" val="424779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B50339F0-17D0-B34E-95B7-FF0F2590C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4387900" cy="8101013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02BC6507-9781-7D41-BAEA-C96A77159A52}"/>
              </a:ext>
            </a:extLst>
          </p:cNvPr>
          <p:cNvSpPr/>
          <p:nvPr/>
        </p:nvSpPr>
        <p:spPr>
          <a:xfrm>
            <a:off x="509587" y="0"/>
            <a:ext cx="5091113" cy="6858000"/>
          </a:xfrm>
          <a:prstGeom prst="rect">
            <a:avLst/>
          </a:prstGeom>
          <a:solidFill>
            <a:srgbClr val="383838">
              <a:alpha val="50196"/>
            </a:srgbClr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B2B2B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7506836-A80B-0F48-B95B-44824CA15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587" y="-2"/>
            <a:ext cx="5091113" cy="6900863"/>
          </a:xfrm>
        </p:spPr>
        <p:txBody>
          <a:bodyPr anchor="ctr"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Köszönöm a figyelmet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2682CDD-4D16-EF47-A4D4-9322ABB81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587" y="3802063"/>
            <a:ext cx="5091113" cy="1041400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Helvetica" pitchFamily="2" charset="0"/>
              </a:rPr>
              <a:t>Szakács Gergő</a:t>
            </a:r>
          </a:p>
        </p:txBody>
      </p:sp>
    </p:spTree>
    <p:extLst>
      <p:ext uri="{BB962C8B-B14F-4D97-AF65-F5344CB8AC3E}">
        <p14:creationId xmlns:p14="http://schemas.microsoft.com/office/powerpoint/2010/main" val="399140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537088EC-E7CB-F546-853E-D6FA691B0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4387900" cy="8101013"/>
          </a:xfrm>
          <a:prstGeom prst="rect">
            <a:avLst/>
          </a:prstGeom>
        </p:spPr>
      </p:pic>
      <p:sp>
        <p:nvSpPr>
          <p:cNvPr id="18" name="Téglalap 17">
            <a:extLst>
              <a:ext uri="{FF2B5EF4-FFF2-40B4-BE49-F238E27FC236}">
                <a16:creationId xmlns:a16="http://schemas.microsoft.com/office/drawing/2014/main" id="{6AF8EA36-A358-574A-8C52-5E75F2218811}"/>
              </a:ext>
            </a:extLst>
          </p:cNvPr>
          <p:cNvSpPr/>
          <p:nvPr/>
        </p:nvSpPr>
        <p:spPr>
          <a:xfrm>
            <a:off x="838198" y="996985"/>
            <a:ext cx="10515599" cy="4949686"/>
          </a:xfrm>
          <a:prstGeom prst="rect">
            <a:avLst/>
          </a:prstGeom>
          <a:solidFill>
            <a:srgbClr val="383838">
              <a:alpha val="50196"/>
            </a:srgbClr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B2B2B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B4FCBC3-48E1-014E-9B25-44FC8BB9A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996985"/>
            <a:ext cx="10515600" cy="1325563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Témaválasztás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86C8EC-440D-2542-8919-79A2A7DD3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896892"/>
            <a:ext cx="10515599" cy="2307225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Kényelmesebbé és gyorsabbá alakítaná az elavultabb könyvtárainkat.</a:t>
            </a:r>
          </a:p>
          <a:p>
            <a:r>
              <a:rPr lang="hu-HU" dirty="0">
                <a:solidFill>
                  <a:schemeClr val="bg1"/>
                </a:solidFill>
              </a:rPr>
              <a:t>Adatbázisban tárolja az adatokat.</a:t>
            </a:r>
          </a:p>
          <a:p>
            <a:r>
              <a:rPr lang="hu-HU" dirty="0">
                <a:solidFill>
                  <a:schemeClr val="bg1"/>
                </a:solidFill>
              </a:rPr>
              <a:t>Tovább fejleszthető.</a:t>
            </a:r>
          </a:p>
          <a:p>
            <a:r>
              <a:rPr lang="hu-HU" dirty="0">
                <a:solidFill>
                  <a:schemeClr val="bg1"/>
                </a:solidFill>
              </a:rPr>
              <a:t>Reprezentálja a napjainkban használt felületek stílusát.</a:t>
            </a: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83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537088EC-E7CB-F546-853E-D6FA691B0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4387900" cy="8101013"/>
          </a:xfrm>
          <a:prstGeom prst="rect">
            <a:avLst/>
          </a:prstGeom>
        </p:spPr>
      </p:pic>
      <p:sp>
        <p:nvSpPr>
          <p:cNvPr id="18" name="Téglalap 17">
            <a:extLst>
              <a:ext uri="{FF2B5EF4-FFF2-40B4-BE49-F238E27FC236}">
                <a16:creationId xmlns:a16="http://schemas.microsoft.com/office/drawing/2014/main" id="{6AF8EA36-A358-574A-8C52-5E75F2218811}"/>
              </a:ext>
            </a:extLst>
          </p:cNvPr>
          <p:cNvSpPr/>
          <p:nvPr/>
        </p:nvSpPr>
        <p:spPr>
          <a:xfrm>
            <a:off x="838198" y="996985"/>
            <a:ext cx="10515599" cy="4949686"/>
          </a:xfrm>
          <a:prstGeom prst="rect">
            <a:avLst/>
          </a:prstGeom>
          <a:solidFill>
            <a:srgbClr val="383838">
              <a:alpha val="50196"/>
            </a:srgbClr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B2B2B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B4FCBC3-48E1-014E-9B25-44FC8BB9A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996985"/>
            <a:ext cx="10515599" cy="1325563"/>
          </a:xfrm>
        </p:spPr>
        <p:txBody>
          <a:bodyPr>
            <a:normAutofit/>
          </a:bodyPr>
          <a:lstStyle/>
          <a:p>
            <a:pPr algn="ctr"/>
            <a:r>
              <a:rPr lang="hu-HU" sz="4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Felhasznált technológiák, programnyelvek</a:t>
            </a:r>
            <a:endParaRPr lang="hu-HU" sz="4000" dirty="0">
              <a:solidFill>
                <a:schemeClr val="bg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86C8EC-440D-2542-8919-79A2A7DD3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896892"/>
            <a:ext cx="10515599" cy="2964123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HTML</a:t>
            </a:r>
          </a:p>
          <a:p>
            <a:r>
              <a:rPr lang="hu-HU" dirty="0">
                <a:solidFill>
                  <a:schemeClr val="bg1"/>
                </a:solidFill>
              </a:rPr>
              <a:t>CSS</a:t>
            </a:r>
          </a:p>
          <a:p>
            <a:r>
              <a:rPr lang="hu-HU" dirty="0" err="1">
                <a:solidFill>
                  <a:schemeClr val="bg1"/>
                </a:solidFill>
              </a:rPr>
              <a:t>Javascript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PHP</a:t>
            </a:r>
          </a:p>
          <a:p>
            <a:r>
              <a:rPr lang="hu-HU" dirty="0" err="1">
                <a:solidFill>
                  <a:schemeClr val="bg1"/>
                </a:solidFill>
              </a:rPr>
              <a:t>MySQL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6" name="Kép 5" descr="A képen szöveg, elsősegélykészlet látható&#10;&#10;Automatikusan generált leírás">
            <a:extLst>
              <a:ext uri="{FF2B5EF4-FFF2-40B4-BE49-F238E27FC236}">
                <a16:creationId xmlns:a16="http://schemas.microsoft.com/office/drawing/2014/main" id="{A3B4136C-375F-F94A-A6E2-89F54D69E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578" y="2111782"/>
            <a:ext cx="1570219" cy="1570219"/>
          </a:xfrm>
          <a:prstGeom prst="rect">
            <a:avLst/>
          </a:prstGeom>
        </p:spPr>
      </p:pic>
      <p:pic>
        <p:nvPicPr>
          <p:cNvPr id="8" name="Ábra 7">
            <a:extLst>
              <a:ext uri="{FF2B5EF4-FFF2-40B4-BE49-F238E27FC236}">
                <a16:creationId xmlns:a16="http://schemas.microsoft.com/office/drawing/2014/main" id="{AC674A31-4ECE-F748-ABE7-3D54964DCE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9389" y="2617624"/>
            <a:ext cx="1564189" cy="1564189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059FC2A5-CBB9-124A-A5DB-10B19FCFC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3578" y="3718348"/>
            <a:ext cx="1327299" cy="1327299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AFC17BCB-7FF8-CA4B-8311-6E8EDF0D30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0439" y="4227635"/>
            <a:ext cx="1570219" cy="848286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6325C439-E532-B34D-8E6D-887D255755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6542" y="4651778"/>
            <a:ext cx="2050530" cy="136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4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537088EC-E7CB-F546-853E-D6FA691B0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4387900" cy="8101013"/>
          </a:xfrm>
          <a:prstGeom prst="rect">
            <a:avLst/>
          </a:prstGeom>
        </p:spPr>
      </p:pic>
      <p:sp>
        <p:nvSpPr>
          <p:cNvPr id="18" name="Téglalap 17">
            <a:extLst>
              <a:ext uri="{FF2B5EF4-FFF2-40B4-BE49-F238E27FC236}">
                <a16:creationId xmlns:a16="http://schemas.microsoft.com/office/drawing/2014/main" id="{6AF8EA36-A358-574A-8C52-5E75F2218811}"/>
              </a:ext>
            </a:extLst>
          </p:cNvPr>
          <p:cNvSpPr/>
          <p:nvPr/>
        </p:nvSpPr>
        <p:spPr>
          <a:xfrm>
            <a:off x="838198" y="996985"/>
            <a:ext cx="10515599" cy="4949686"/>
          </a:xfrm>
          <a:prstGeom prst="rect">
            <a:avLst/>
          </a:prstGeom>
          <a:solidFill>
            <a:srgbClr val="383838">
              <a:alpha val="50196"/>
            </a:srgbClr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B2B2B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B4FCBC3-48E1-014E-9B25-44FC8BB9A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9969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4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Felhasznált technológiák, programnyelvek</a:t>
            </a:r>
            <a:endParaRPr lang="hu-HU" sz="4000" dirty="0">
              <a:solidFill>
                <a:schemeClr val="bg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86C8EC-440D-2542-8919-79A2A7DD3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896892"/>
            <a:ext cx="10515599" cy="2307225"/>
          </a:xfrm>
        </p:spPr>
        <p:txBody>
          <a:bodyPr/>
          <a:lstStyle/>
          <a:p>
            <a:r>
              <a:rPr lang="hu-HU" dirty="0" err="1">
                <a:solidFill>
                  <a:schemeClr val="bg1"/>
                </a:solidFill>
              </a:rPr>
              <a:t>Bootstrap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Sass</a:t>
            </a:r>
          </a:p>
          <a:p>
            <a:r>
              <a:rPr lang="hu-HU" dirty="0" err="1">
                <a:solidFill>
                  <a:schemeClr val="bg1"/>
                </a:solidFill>
              </a:rPr>
              <a:t>jQuery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EF926FFF-A95D-6940-80D4-5CD92B690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57544" y="2134040"/>
            <a:ext cx="1525703" cy="152570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E2292C35-7714-DE4E-B528-BCD1F16B9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4401" y="2896891"/>
            <a:ext cx="1971304" cy="1971304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2C3DB81A-6EC9-944B-9BC6-AAE199650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851" y="4010280"/>
            <a:ext cx="3394866" cy="25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6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537088EC-E7CB-F546-853E-D6FA691B0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4387900" cy="8101013"/>
          </a:xfrm>
          <a:prstGeom prst="rect">
            <a:avLst/>
          </a:prstGeom>
        </p:spPr>
      </p:pic>
      <p:sp>
        <p:nvSpPr>
          <p:cNvPr id="18" name="Téglalap 17">
            <a:extLst>
              <a:ext uri="{FF2B5EF4-FFF2-40B4-BE49-F238E27FC236}">
                <a16:creationId xmlns:a16="http://schemas.microsoft.com/office/drawing/2014/main" id="{6AF8EA36-A358-574A-8C52-5E75F2218811}"/>
              </a:ext>
            </a:extLst>
          </p:cNvPr>
          <p:cNvSpPr/>
          <p:nvPr/>
        </p:nvSpPr>
        <p:spPr>
          <a:xfrm>
            <a:off x="-1" y="422049"/>
            <a:ext cx="6670623" cy="1541662"/>
          </a:xfrm>
          <a:prstGeom prst="rect">
            <a:avLst/>
          </a:prstGeom>
          <a:solidFill>
            <a:srgbClr val="383838">
              <a:alpha val="50196"/>
            </a:srgbClr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B2B2B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B4FCBC3-48E1-014E-9B25-44FC8BB9A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" y="530098"/>
            <a:ext cx="6656961" cy="1325563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Felhasználói felület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0551B4F6-1CDF-994D-82FF-1FEEA1F7E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554" y="1412697"/>
            <a:ext cx="8894164" cy="491649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DD47B4A9-C8CB-B642-A19F-79F1C6192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834" y="1613298"/>
            <a:ext cx="8894164" cy="4916496"/>
          </a:xfrm>
          <a:prstGeom prst="rect">
            <a:avLst/>
          </a:prstGeom>
        </p:spPr>
      </p:pic>
      <p:pic>
        <p:nvPicPr>
          <p:cNvPr id="6" name="Kép 5" descr="A képen szöveg, monitor, fekete, képernyő látható&#10;&#10;Automatikusan generált leírás">
            <a:extLst>
              <a:ext uri="{FF2B5EF4-FFF2-40B4-BE49-F238E27FC236}">
                <a16:creationId xmlns:a16="http://schemas.microsoft.com/office/drawing/2014/main" id="{3EE25826-4C57-9745-8648-BDF2B51A1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8114" y="1855661"/>
            <a:ext cx="8894164" cy="491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2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537088EC-E7CB-F546-853E-D6FA691B0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4387900" cy="8101013"/>
          </a:xfrm>
          <a:prstGeom prst="rect">
            <a:avLst/>
          </a:prstGeom>
        </p:spPr>
      </p:pic>
      <p:sp>
        <p:nvSpPr>
          <p:cNvPr id="18" name="Téglalap 17">
            <a:extLst>
              <a:ext uri="{FF2B5EF4-FFF2-40B4-BE49-F238E27FC236}">
                <a16:creationId xmlns:a16="http://schemas.microsoft.com/office/drawing/2014/main" id="{6AF8EA36-A358-574A-8C52-5E75F2218811}"/>
              </a:ext>
            </a:extLst>
          </p:cNvPr>
          <p:cNvSpPr/>
          <p:nvPr/>
        </p:nvSpPr>
        <p:spPr>
          <a:xfrm>
            <a:off x="838198" y="996985"/>
            <a:ext cx="10515599" cy="4949686"/>
          </a:xfrm>
          <a:prstGeom prst="rect">
            <a:avLst/>
          </a:prstGeom>
          <a:solidFill>
            <a:srgbClr val="383838">
              <a:alpha val="50196"/>
            </a:srgbClr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B2B2B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B4FCBC3-48E1-014E-9B25-44FC8BB9A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996985"/>
            <a:ext cx="10515600" cy="1325563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Bővíthetőség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86C8EC-440D-2542-8919-79A2A7DD3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143593"/>
            <a:ext cx="10515599" cy="3717421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Könyvek típusát</a:t>
            </a:r>
          </a:p>
          <a:p>
            <a:r>
              <a:rPr lang="hu-HU" dirty="0">
                <a:solidFill>
                  <a:schemeClr val="bg1"/>
                </a:solidFill>
              </a:rPr>
              <a:t>Jogosultságok alapján</a:t>
            </a:r>
          </a:p>
          <a:p>
            <a:r>
              <a:rPr lang="hu-HU" dirty="0">
                <a:solidFill>
                  <a:schemeClr val="bg1"/>
                </a:solidFill>
              </a:rPr>
              <a:t>Fontos funkciókat lehetne beleépíteni</a:t>
            </a:r>
          </a:p>
        </p:txBody>
      </p:sp>
    </p:spTree>
    <p:extLst>
      <p:ext uri="{BB962C8B-B14F-4D97-AF65-F5344CB8AC3E}">
        <p14:creationId xmlns:p14="http://schemas.microsoft.com/office/powerpoint/2010/main" val="402061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537088EC-E7CB-F546-853E-D6FA691B0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4387900" cy="8101013"/>
          </a:xfrm>
          <a:prstGeom prst="rect">
            <a:avLst/>
          </a:prstGeom>
        </p:spPr>
      </p:pic>
      <p:sp>
        <p:nvSpPr>
          <p:cNvPr id="18" name="Téglalap 17">
            <a:extLst>
              <a:ext uri="{FF2B5EF4-FFF2-40B4-BE49-F238E27FC236}">
                <a16:creationId xmlns:a16="http://schemas.microsoft.com/office/drawing/2014/main" id="{6AF8EA36-A358-574A-8C52-5E75F2218811}"/>
              </a:ext>
            </a:extLst>
          </p:cNvPr>
          <p:cNvSpPr/>
          <p:nvPr/>
        </p:nvSpPr>
        <p:spPr>
          <a:xfrm>
            <a:off x="0" y="367398"/>
            <a:ext cx="4813094" cy="1325563"/>
          </a:xfrm>
          <a:prstGeom prst="rect">
            <a:avLst/>
          </a:prstGeom>
          <a:solidFill>
            <a:srgbClr val="383838">
              <a:alpha val="50196"/>
            </a:srgbClr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B2B2B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B4FCBC3-48E1-014E-9B25-44FC8BB9A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7398"/>
            <a:ext cx="4813094" cy="1325563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Adatbázis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1523A787-2B60-9340-93EF-DED2B941D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1677" t="13647" r="14199" b="12449"/>
          <a:stretch/>
        </p:blipFill>
        <p:spPr>
          <a:xfrm>
            <a:off x="3913683" y="636975"/>
            <a:ext cx="7883575" cy="5853627"/>
          </a:xfrm>
        </p:spPr>
      </p:pic>
    </p:spTree>
    <p:extLst>
      <p:ext uri="{BB962C8B-B14F-4D97-AF65-F5344CB8AC3E}">
        <p14:creationId xmlns:p14="http://schemas.microsoft.com/office/powerpoint/2010/main" val="136700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537088EC-E7CB-F546-853E-D6FA691B0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4387900" cy="8101013"/>
          </a:xfrm>
          <a:prstGeom prst="rect">
            <a:avLst/>
          </a:prstGeom>
        </p:spPr>
      </p:pic>
      <p:sp>
        <p:nvSpPr>
          <p:cNvPr id="18" name="Téglalap 17">
            <a:extLst>
              <a:ext uri="{FF2B5EF4-FFF2-40B4-BE49-F238E27FC236}">
                <a16:creationId xmlns:a16="http://schemas.microsoft.com/office/drawing/2014/main" id="{6AF8EA36-A358-574A-8C52-5E75F2218811}"/>
              </a:ext>
            </a:extLst>
          </p:cNvPr>
          <p:cNvSpPr/>
          <p:nvPr/>
        </p:nvSpPr>
        <p:spPr>
          <a:xfrm>
            <a:off x="838198" y="996985"/>
            <a:ext cx="10515599" cy="4949686"/>
          </a:xfrm>
          <a:prstGeom prst="rect">
            <a:avLst/>
          </a:prstGeom>
          <a:solidFill>
            <a:srgbClr val="383838">
              <a:alpha val="50196"/>
            </a:srgbClr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B2B2B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B4FCBC3-48E1-014E-9B25-44FC8BB9A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996985"/>
            <a:ext cx="10515600" cy="1325563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Tesztelés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86C8EC-440D-2542-8919-79A2A7DD3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896892"/>
            <a:ext cx="10515599" cy="23072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A különböző eszközök amiken tesztelve lett az alkalmazás:</a:t>
            </a:r>
          </a:p>
          <a:p>
            <a:r>
              <a:rPr lang="hu-HU" dirty="0" err="1">
                <a:solidFill>
                  <a:schemeClr val="bg1"/>
                </a:solidFill>
              </a:rPr>
              <a:t>Desktop</a:t>
            </a:r>
            <a:r>
              <a:rPr lang="hu-HU" dirty="0">
                <a:solidFill>
                  <a:schemeClr val="bg1"/>
                </a:solidFill>
              </a:rPr>
              <a:t> - 1920x1080-as felbontáson</a:t>
            </a:r>
          </a:p>
          <a:p>
            <a:r>
              <a:rPr lang="hu-HU" dirty="0">
                <a:solidFill>
                  <a:schemeClr val="bg1"/>
                </a:solidFill>
              </a:rPr>
              <a:t>Laptop – 1440x900-as felbontáson</a:t>
            </a:r>
          </a:p>
          <a:p>
            <a:r>
              <a:rPr lang="hu-HU" dirty="0">
                <a:solidFill>
                  <a:schemeClr val="bg1"/>
                </a:solidFill>
              </a:rPr>
              <a:t>Tablet és Telefon felbontásokhoz a Google </a:t>
            </a:r>
            <a:r>
              <a:rPr lang="hu-HU" dirty="0" err="1">
                <a:solidFill>
                  <a:schemeClr val="bg1"/>
                </a:solidFill>
              </a:rPr>
              <a:t>Chrome</a:t>
            </a:r>
            <a:r>
              <a:rPr lang="hu-HU" dirty="0">
                <a:solidFill>
                  <a:schemeClr val="bg1"/>
                </a:solidFill>
              </a:rPr>
              <a:t> beépített tesztelő felületével történt</a:t>
            </a: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90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537088EC-E7CB-F546-853E-D6FA691B0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4387900" cy="8101013"/>
          </a:xfrm>
          <a:prstGeom prst="rect">
            <a:avLst/>
          </a:prstGeom>
        </p:spPr>
      </p:pic>
      <p:sp>
        <p:nvSpPr>
          <p:cNvPr id="18" name="Téglalap 17">
            <a:extLst>
              <a:ext uri="{FF2B5EF4-FFF2-40B4-BE49-F238E27FC236}">
                <a16:creationId xmlns:a16="http://schemas.microsoft.com/office/drawing/2014/main" id="{6AF8EA36-A358-574A-8C52-5E75F2218811}"/>
              </a:ext>
            </a:extLst>
          </p:cNvPr>
          <p:cNvSpPr/>
          <p:nvPr/>
        </p:nvSpPr>
        <p:spPr>
          <a:xfrm>
            <a:off x="838198" y="996985"/>
            <a:ext cx="10515599" cy="4949686"/>
          </a:xfrm>
          <a:prstGeom prst="rect">
            <a:avLst/>
          </a:prstGeom>
          <a:solidFill>
            <a:srgbClr val="383838">
              <a:alpha val="50196"/>
            </a:srgbClr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B2B2B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B4FCBC3-48E1-014E-9B25-44FC8BB9A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996985"/>
            <a:ext cx="10515600" cy="1325563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Összegzés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86C8EC-440D-2542-8919-79A2A7DD3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896892"/>
            <a:ext cx="10515599" cy="2964123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Összeségében, nagyon sokat tanultam a webfejlesztés terén a szakdolgozatnak köszönhetően.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Megtanultam a </a:t>
            </a:r>
            <a:r>
              <a:rPr lang="hu-HU" dirty="0" err="1">
                <a:solidFill>
                  <a:schemeClr val="bg1"/>
                </a:solidFill>
              </a:rPr>
              <a:t>Bootstrap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dirty="0" err="1">
                <a:solidFill>
                  <a:schemeClr val="bg1"/>
                </a:solidFill>
              </a:rPr>
              <a:t>jQuery</a:t>
            </a:r>
            <a:r>
              <a:rPr lang="hu-HU" dirty="0">
                <a:solidFill>
                  <a:schemeClr val="bg1"/>
                </a:solidFill>
              </a:rPr>
              <a:t> és a PHP használatának alapjait és érdekességeit.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A program jövője a plusz funkciók bővítésében és a kényelmi funkciók javításában rejlik.</a:t>
            </a:r>
          </a:p>
        </p:txBody>
      </p:sp>
    </p:spTree>
    <p:extLst>
      <p:ext uri="{BB962C8B-B14F-4D97-AF65-F5344CB8AC3E}">
        <p14:creationId xmlns:p14="http://schemas.microsoft.com/office/powerpoint/2010/main" val="91764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2917</TotalTime>
  <Words>165</Words>
  <Application>Microsoft Macintosh PowerPoint</Application>
  <PresentationFormat>Szélesvásznú</PresentationFormat>
  <Paragraphs>41</Paragraphs>
  <Slides>10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</vt:lpstr>
      <vt:lpstr>Segoe UI</vt:lpstr>
      <vt:lpstr>Office-téma</vt:lpstr>
      <vt:lpstr>Könyvtári Szoftver</vt:lpstr>
      <vt:lpstr>Témaválasztás</vt:lpstr>
      <vt:lpstr>Felhasznált technológiák, programnyelvek</vt:lpstr>
      <vt:lpstr>Felhasznált technológiák, programnyelvek</vt:lpstr>
      <vt:lpstr>Felhasználói felület</vt:lpstr>
      <vt:lpstr>Bővíthetőség</vt:lpstr>
      <vt:lpstr>Adatbázis</vt:lpstr>
      <vt:lpstr>Tesztelés</vt:lpstr>
      <vt:lpstr>Összegzés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Könyvtári Szoftver</dc:title>
  <dc:creator>Szakács Gergő</dc:creator>
  <cp:lastModifiedBy>Szakács Gergő</cp:lastModifiedBy>
  <cp:revision>17</cp:revision>
  <dcterms:created xsi:type="dcterms:W3CDTF">2022-04-11T08:05:40Z</dcterms:created>
  <dcterms:modified xsi:type="dcterms:W3CDTF">2022-04-22T08:10:27Z</dcterms:modified>
</cp:coreProperties>
</file>