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7"/>
  </p:notesMasterIdLst>
  <p:handoutMasterIdLst>
    <p:handoutMasterId r:id="rId48"/>
  </p:handoutMasterIdLst>
  <p:sldIdLst>
    <p:sldId id="257" r:id="rId5"/>
    <p:sldId id="258" r:id="rId6"/>
    <p:sldId id="260" r:id="rId7"/>
    <p:sldId id="261" r:id="rId8"/>
    <p:sldId id="262" r:id="rId9"/>
    <p:sldId id="264" r:id="rId10"/>
    <p:sldId id="266" r:id="rId11"/>
    <p:sldId id="268" r:id="rId12"/>
    <p:sldId id="269" r:id="rId13"/>
    <p:sldId id="276" r:id="rId14"/>
    <p:sldId id="275" r:id="rId15"/>
    <p:sldId id="277" r:id="rId16"/>
    <p:sldId id="278" r:id="rId17"/>
    <p:sldId id="279" r:id="rId18"/>
    <p:sldId id="280" r:id="rId19"/>
    <p:sldId id="281" r:id="rId20"/>
    <p:sldId id="27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271" r:id="rId41"/>
    <p:sldId id="274" r:id="rId42"/>
    <p:sldId id="273" r:id="rId43"/>
    <p:sldId id="272" r:id="rId44"/>
    <p:sldId id="301" r:id="rId45"/>
    <p:sldId id="302" r:id="rId4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6631805C-6F58-4B89-8AA4-A4931F34C859}">
          <p14:sldIdLst>
            <p14:sldId id="257"/>
            <p14:sldId id="258"/>
            <p14:sldId id="260"/>
            <p14:sldId id="261"/>
            <p14:sldId id="262"/>
            <p14:sldId id="264"/>
            <p14:sldId id="266"/>
            <p14:sldId id="268"/>
            <p14:sldId id="269"/>
            <p14:sldId id="276"/>
            <p14:sldId id="275"/>
            <p14:sldId id="277"/>
            <p14:sldId id="278"/>
            <p14:sldId id="279"/>
            <p14:sldId id="280"/>
            <p14:sldId id="281"/>
            <p14:sldId id="270"/>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271"/>
            <p14:sldId id="274"/>
            <p14:sldId id="273"/>
            <p14:sldId id="272"/>
            <p14:sldId id="301"/>
            <p14:sldId id="302"/>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06"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49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45C065-7973-41A8-A2CC-441A8BA3384C}" type="datetime1">
              <a:rPr lang="en-GB" smtClean="0"/>
              <a:t>18/02/2025</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7A586-3225-45EC-B90F-43F9676D14C2}" type="datetime1">
              <a:rPr lang="en-GB" smtClean="0"/>
              <a:pPr/>
              <a:t>18/02/2025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n-GB" noProof="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wzorca tekstu</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wzorca tekstu</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wzorca tekstu</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wzorca tekstu</a:t>
            </a:r>
          </a:p>
          <a:p>
            <a:pPr lvl="1" rtl="0"/>
            <a:r>
              <a:rPr lang="pl-PL" noProof="0"/>
              <a:t>Drugi poziom</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wzorca tekstu</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wzorca tekstu</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wa elementy zawartości">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awartość">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pl-PL" noProof="0"/>
              <a:t>Kliknij, aby edytować style wzorca tekstu</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pl-PL" noProof="0"/>
              <a:t>Kliknij ikonę, aby dodać wykres</a:t>
            </a:r>
            <a:endParaRPr lang="en-GB" noProof="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pl-PL" noProof="0"/>
              <a:t>Kliknij, aby edytować style wzorca tekstu</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pl-PL" noProof="0"/>
              <a:t>Kliknij ikonę, aby dodać grafikę SmartArt</a:t>
            </a:r>
            <a:endParaRPr lang="en-GB" noProof="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pl-PL" noProof="0"/>
              <a:t>Kliknij ikonę, aby dodać obraz</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pl-PL" noProof="0"/>
              <a:t>Kliknij ikonę, aby dodać obraz</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pl-PL" noProof="0"/>
              <a:t>Kliknij ikonę, aby dodać obraz</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pl-PL" noProof="0"/>
              <a:t>Kliknij ikonę, aby dodać obraz</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pl-PL" noProof="0"/>
              <a:t>Kliknij ikonę, aby dodać obraz</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pl-PL" noProof="0"/>
              <a:t>Kliknij ikonę, aby dodać obraz</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pl-PL" noProof="0"/>
              <a:t>Kliknij ikonę, aby dodać obraz</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pl-PL" noProof="0"/>
              <a:t>Kliknij ikonę, aby dodać obraz</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pl-PL" noProof="0"/>
              <a:t>Kliknij ikonę, aby dodać obraz</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pl-PL" noProof="0"/>
              <a:t>Kliknij ikonę, aby dodać obraz</a:t>
            </a:r>
            <a:endParaRPr lang="en-GB" noProof="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pl-PL" noProof="0"/>
              <a:t>Kliknij ikonę, aby dodać obraz</a:t>
            </a:r>
            <a:endParaRPr lang="en-GB" noProof="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pl-PL" noProof="0"/>
              <a:t>Kliknij ikonę, aby dodać obraz</a:t>
            </a:r>
            <a:endParaRPr lang="en-GB" noProof="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wzorca tekstu</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wzorca tekstu</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wzorca tekstu</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wzorca tekstu</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wzorca tekstu</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en-GB" noProof="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wzorca tekstu</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l-PL" noProof="0"/>
              <a:t>Kliknij, aby edytować styl</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262D15E-4264-866B-E8F1-7CF7D311361E}"/>
              </a:ext>
            </a:extLst>
          </p:cNvPr>
          <p:cNvSpPr>
            <a:spLocks noGrp="1"/>
          </p:cNvSpPr>
          <p:nvPr>
            <p:ph type="title"/>
          </p:nvPr>
        </p:nvSpPr>
        <p:spPr>
          <a:xfrm>
            <a:off x="3631136" y="356358"/>
            <a:ext cx="9044528" cy="846301"/>
          </a:xfrm>
        </p:spPr>
        <p:txBody>
          <a:bodyPr>
            <a:normAutofit fontScale="90000"/>
          </a:bodyPr>
          <a:lstStyle/>
          <a:p>
            <a:r>
              <a:rPr lang="pl-PL" sz="4000" dirty="0">
                <a:effectLst/>
                <a:latin typeface="Times New Roman" panose="02020603050405020304" pitchFamily="18" charset="0"/>
                <a:ea typeface="Times New Roman" panose="02020603050405020304" pitchFamily="18" charset="0"/>
              </a:rPr>
              <a:t>SYSTEMY WSPOMAGANIA DECYZJI </a:t>
            </a:r>
            <a:br>
              <a:rPr lang="en-GB" sz="2800" dirty="0"/>
            </a:br>
            <a:endParaRPr lang="en-GB" dirty="0"/>
          </a:p>
        </p:txBody>
      </p:sp>
      <p:sp>
        <p:nvSpPr>
          <p:cNvPr id="11" name="Symbol zastępczy numeru slajdu 10">
            <a:extLst>
              <a:ext uri="{FF2B5EF4-FFF2-40B4-BE49-F238E27FC236}">
                <a16:creationId xmlns:a16="http://schemas.microsoft.com/office/drawing/2014/main" id="{EC981A7E-8BB1-5647-92A6-8CF19C3FADF9}"/>
              </a:ext>
            </a:extLst>
          </p:cNvPr>
          <p:cNvSpPr>
            <a:spLocks noGrp="1"/>
          </p:cNvSpPr>
          <p:nvPr>
            <p:ph type="sldNum" sz="quarter" idx="12"/>
          </p:nvPr>
        </p:nvSpPr>
        <p:spPr/>
        <p:txBody>
          <a:bodyPr/>
          <a:lstStyle/>
          <a:p>
            <a:pPr rtl="0"/>
            <a:fld id="{B5CEABB6-07DC-46E8-9B57-56EC44A396E5}" type="slidenum">
              <a:rPr lang="en-GB" noProof="0" smtClean="0"/>
              <a:t>1</a:t>
            </a:fld>
            <a:endParaRPr lang="en-GB" noProof="0" dirty="0"/>
          </a:p>
        </p:txBody>
      </p:sp>
      <p:sp>
        <p:nvSpPr>
          <p:cNvPr id="13" name="pole tekstowe 12">
            <a:extLst>
              <a:ext uri="{FF2B5EF4-FFF2-40B4-BE49-F238E27FC236}">
                <a16:creationId xmlns:a16="http://schemas.microsoft.com/office/drawing/2014/main" id="{AAE448E1-41E7-067E-C88C-9B95C5B57308}"/>
              </a:ext>
            </a:extLst>
          </p:cNvPr>
          <p:cNvSpPr txBox="1"/>
          <p:nvPr/>
        </p:nvSpPr>
        <p:spPr>
          <a:xfrm>
            <a:off x="4997245" y="1702012"/>
            <a:ext cx="6614652" cy="1384995"/>
          </a:xfrm>
          <a:prstGeom prst="rect">
            <a:avLst/>
          </a:prstGeom>
          <a:noFill/>
        </p:spPr>
        <p:txBody>
          <a:bodyPr wrap="square">
            <a:spAutoFit/>
          </a:bodyPr>
          <a:lstStyle/>
          <a:p>
            <a:pPr algn="ctr"/>
            <a:r>
              <a:rPr lang="pl-PL" sz="2800" dirty="0">
                <a:effectLst/>
                <a:latin typeface="Times New Roman" panose="02020603050405020304" pitchFamily="18" charset="0"/>
                <a:ea typeface="Times New Roman" panose="02020603050405020304" pitchFamily="18" charset="0"/>
              </a:rPr>
              <a:t>Porównanie Metod Wielokryterialnej Analizy Decyzji Opartych o Punkty Odniesienia </a:t>
            </a:r>
            <a:endParaRPr lang="en-GB" sz="2800" dirty="0"/>
          </a:p>
        </p:txBody>
      </p:sp>
    </p:spTree>
    <p:extLst>
      <p:ext uri="{BB962C8B-B14F-4D97-AF65-F5344CB8AC3E}">
        <p14:creationId xmlns:p14="http://schemas.microsoft.com/office/powerpoint/2010/main" val="3753014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43569008-79DB-AB54-D512-1C14E8526D0E}"/>
              </a:ext>
            </a:extLst>
          </p:cNvPr>
          <p:cNvSpPr txBox="1"/>
          <p:nvPr/>
        </p:nvSpPr>
        <p:spPr>
          <a:xfrm>
            <a:off x="6695768" y="3028457"/>
            <a:ext cx="4945626"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OPIS ALGORYTMÓW</a:t>
            </a:r>
            <a:endParaRPr lang="en-GB" sz="3600" dirty="0">
              <a:latin typeface="Times New Roman" panose="02020603050405020304" pitchFamily="18" charset="0"/>
              <a:cs typeface="Times New Roman" panose="02020603050405020304" pitchFamily="18" charset="0"/>
            </a:endParaRPr>
          </a:p>
        </p:txBody>
      </p:sp>
      <p:sp>
        <p:nvSpPr>
          <p:cNvPr id="6" name="pole tekstowe 5">
            <a:extLst>
              <a:ext uri="{FF2B5EF4-FFF2-40B4-BE49-F238E27FC236}">
                <a16:creationId xmlns:a16="http://schemas.microsoft.com/office/drawing/2014/main" id="{D12EC447-BEA6-4601-33DE-D7372A2CD2C1}"/>
              </a:ext>
            </a:extLst>
          </p:cNvPr>
          <p:cNvSpPr txBox="1"/>
          <p:nvPr/>
        </p:nvSpPr>
        <p:spPr>
          <a:xfrm>
            <a:off x="6528619" y="3773891"/>
            <a:ext cx="5279923" cy="2672526"/>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W naszym ćwiczeniu zastosowaliśmy następujące algorytmy:</a:t>
            </a:r>
          </a:p>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TOPSIS</a:t>
            </a:r>
          </a:p>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TOPSIS GT</a:t>
            </a:r>
          </a:p>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RSM</a:t>
            </a:r>
          </a:p>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MREF</a:t>
            </a:r>
          </a:p>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SP-CS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96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ole tekstowe 14">
            <a:extLst>
              <a:ext uri="{FF2B5EF4-FFF2-40B4-BE49-F238E27FC236}">
                <a16:creationId xmlns:a16="http://schemas.microsoft.com/office/drawing/2014/main" id="{FB9B8D26-F5EA-5A1E-AC86-8E946A0A5E22}"/>
              </a:ext>
            </a:extLst>
          </p:cNvPr>
          <p:cNvSpPr txBox="1"/>
          <p:nvPr/>
        </p:nvSpPr>
        <p:spPr>
          <a:xfrm>
            <a:off x="2595715" y="1086939"/>
            <a:ext cx="9517627" cy="5777607"/>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Algorytm TOPSIS to popularna metoda analizy wielokryterialnej, która umożliwia porównanie alternatyw na podstawie ich odległości od punktu idealnego oraz punktu anty-idealnego. Idea algorytmu polega na założeniu, że optymalne rozwiązanie powinno być jak najbliżej punktu idealnego (reprezentującego najlepsze możliwe wartości dla wszystkich kryteriów) oraz jak najdalej od punktu anty-idealnego (reprezentującego najgorsze możliwe wartości).</a:t>
            </a:r>
            <a:endParaRPr lang="en-GB"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Proces TOPSIS składa się z kilku etapów: normalizacji macierzy decyzyjnej, wyznaczenia punktów idealnego i anty-idealnego, obliczenia odległości każdej alternatywy od tych punktów oraz wyliczenia współczynnika bliskości do punktu idealnego. Alternatywy są następnie rangowane według wartości tego współczynnika.</a:t>
            </a:r>
            <a:endParaRPr lang="en-GB"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TOPSIS jest intuicyjną metodą o stosunkowo niskiej złożoności obliczeniowej, co sprawia, że jest szeroko stosowana w praktyce. Główną zaletą algorytmu jest jego zdolność do uwzględnienia zarówno pozytywnych, jak i negatywnych aspektów alternatyw, co prowadzi do bardziej zbilansowanych wyników. Jednakże metoda ta zakłada liniowość preferencji        i może być wrażliwa na sposób normalizacji danych, co w niektórych przypadkach może wpływać na rezultaty</a:t>
            </a:r>
            <a:endParaRPr lang="en-GB" sz="1600" dirty="0">
              <a:effectLst/>
              <a:latin typeface="Arial" panose="020B0604020202020204" pitchFamily="34" charset="0"/>
              <a:ea typeface="Arial" panose="020B0604020202020204" pitchFamily="34" charset="0"/>
            </a:endParaRPr>
          </a:p>
        </p:txBody>
      </p:sp>
      <p:sp>
        <p:nvSpPr>
          <p:cNvPr id="17" name="pole tekstowe 16">
            <a:extLst>
              <a:ext uri="{FF2B5EF4-FFF2-40B4-BE49-F238E27FC236}">
                <a16:creationId xmlns:a16="http://schemas.microsoft.com/office/drawing/2014/main" id="{11145524-C828-FE1C-C95F-15B6E115C3EE}"/>
              </a:ext>
            </a:extLst>
          </p:cNvPr>
          <p:cNvSpPr txBox="1"/>
          <p:nvPr/>
        </p:nvSpPr>
        <p:spPr>
          <a:xfrm>
            <a:off x="4397477" y="238750"/>
            <a:ext cx="7391400" cy="702372"/>
          </a:xfrm>
          <a:prstGeom prst="rect">
            <a:avLst/>
          </a:prstGeom>
          <a:noFill/>
        </p:spPr>
        <p:txBody>
          <a:bodyPr wrap="square">
            <a:spAutoFit/>
          </a:bodyPr>
          <a:lstStyle/>
          <a:p>
            <a:pPr algn="just">
              <a:lnSpc>
                <a:spcPct val="115000"/>
              </a:lnSpc>
              <a:spcAft>
                <a:spcPts val="1200"/>
              </a:spcAft>
            </a:pPr>
            <a:r>
              <a:rPr lang="en-GB" sz="1800" b="1" dirty="0">
                <a:effectLst/>
                <a:latin typeface="Arial" panose="020B0604020202020204" pitchFamily="34" charset="0"/>
                <a:ea typeface="Arial" panose="020B0604020202020204" pitchFamily="34" charset="0"/>
              </a:rPr>
              <a:t>ALGORYTM TOPSIS (Technique for Order of Preference by Similarity to Ideal Solution)</a:t>
            </a:r>
            <a:endParaRPr lang="en-GB"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6603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ole tekstowe 14">
            <a:extLst>
              <a:ext uri="{FF2B5EF4-FFF2-40B4-BE49-F238E27FC236}">
                <a16:creationId xmlns:a16="http://schemas.microsoft.com/office/drawing/2014/main" id="{C1B38AD6-AC54-BE64-A071-5AA4FA8607B0}"/>
              </a:ext>
            </a:extLst>
          </p:cNvPr>
          <p:cNvSpPr txBox="1"/>
          <p:nvPr/>
        </p:nvSpPr>
        <p:spPr>
          <a:xfrm>
            <a:off x="2517058" y="1088897"/>
            <a:ext cx="9556956" cy="1976567"/>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TOPSIS GT jest rozszerzeniem klasycznego algorytmu TOPSIS, w którym uwzględniono grupowe podejmowanie decyzji. Metoda ta zakłada, że decyzje są podejmowane przez wielu ekspertów, z których każdy może mieć własne preferencje oraz przypisane wagi do kryteriów. W TOPSIS GT wagi kryteriów oraz oceny alternatyw są agregowane w celu uzyskania jednej, wspólnej macierzy decyzyjnej, co umożliwia ocenę alternatyw                     z uwzględnieniem opinii wielu decydentów.</a:t>
            </a:r>
            <a:endParaRPr lang="en-GB" sz="1600" dirty="0">
              <a:effectLst/>
              <a:latin typeface="Arial" panose="020B0604020202020204" pitchFamily="34" charset="0"/>
              <a:ea typeface="Arial" panose="020B0604020202020204" pitchFamily="34" charset="0"/>
            </a:endParaRPr>
          </a:p>
        </p:txBody>
      </p:sp>
      <p:sp>
        <p:nvSpPr>
          <p:cNvPr id="17" name="pole tekstowe 16">
            <a:extLst>
              <a:ext uri="{FF2B5EF4-FFF2-40B4-BE49-F238E27FC236}">
                <a16:creationId xmlns:a16="http://schemas.microsoft.com/office/drawing/2014/main" id="{0C6D52EE-4F42-0D66-AFC8-9823783E0F2D}"/>
              </a:ext>
            </a:extLst>
          </p:cNvPr>
          <p:cNvSpPr txBox="1"/>
          <p:nvPr/>
        </p:nvSpPr>
        <p:spPr>
          <a:xfrm>
            <a:off x="4031224" y="310044"/>
            <a:ext cx="7511845" cy="416204"/>
          </a:xfrm>
          <a:prstGeom prst="rect">
            <a:avLst/>
          </a:prstGeom>
          <a:noFill/>
        </p:spPr>
        <p:txBody>
          <a:bodyPr wrap="square">
            <a:spAutoFit/>
          </a:bodyPr>
          <a:lstStyle/>
          <a:p>
            <a:pPr algn="just">
              <a:lnSpc>
                <a:spcPct val="115000"/>
              </a:lnSpc>
              <a:spcAft>
                <a:spcPts val="1200"/>
              </a:spcAft>
            </a:pPr>
            <a:r>
              <a:rPr lang="en-GB" sz="2000" b="1" dirty="0">
                <a:effectLst/>
                <a:latin typeface="Arial" panose="020B0604020202020204" pitchFamily="34" charset="0"/>
                <a:ea typeface="Arial" panose="020B0604020202020204" pitchFamily="34" charset="0"/>
              </a:rPr>
              <a:t>ALGORYTM TOPSIS GT (TOPSIS with Group Technique)</a:t>
            </a:r>
            <a:endParaRPr lang="en-GB" dirty="0">
              <a:effectLst/>
              <a:latin typeface="Arial" panose="020B0604020202020204" pitchFamily="34" charset="0"/>
              <a:ea typeface="Arial" panose="020B0604020202020204" pitchFamily="34" charset="0"/>
            </a:endParaRPr>
          </a:p>
        </p:txBody>
      </p:sp>
      <p:sp>
        <p:nvSpPr>
          <p:cNvPr id="19" name="pole tekstowe 18">
            <a:extLst>
              <a:ext uri="{FF2B5EF4-FFF2-40B4-BE49-F238E27FC236}">
                <a16:creationId xmlns:a16="http://schemas.microsoft.com/office/drawing/2014/main" id="{099B26DC-B3CF-39FB-D8E3-0AE159F304E5}"/>
              </a:ext>
            </a:extLst>
          </p:cNvPr>
          <p:cNvSpPr txBox="1"/>
          <p:nvPr/>
        </p:nvSpPr>
        <p:spPr>
          <a:xfrm>
            <a:off x="1602658" y="3193462"/>
            <a:ext cx="10471355" cy="2921441"/>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Proces analizy przebiega podobnie jak w klasycznym TOPSIS: najpierw normalizowana jest macierz decyzyjna, a następnie wyznaczane są punkty idealny i anty-idealny. Kolejno obliczane są odległości alternatyw od tych punktów oraz współczynniki bliskości. Jednakże w TOPSIS GT dodatkowo uwzględnia się metody agregacji preferencji grupowych, takie jak średnia ważona czy mediany ocen.</a:t>
            </a:r>
            <a:endParaRPr lang="en-GB"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TOPSIS GT pozwala na bardziej realistyczne modelowanie procesów decyzyjnych, w których uczestniczy wielu interesariuszy. Zaletą tej metody jest jej elastyczność oraz zdolność do uwzględnienia różnorodności opinii, jednak może ona być bardziej czasochłonna i wrażliwa na sposób agregacji wag oraz ocen.</a:t>
            </a:r>
            <a:endParaRPr lang="en-GB"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367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63508-9FD2-2239-80E0-AFDF4DCEDD76}"/>
            </a:ext>
          </a:extLst>
        </p:cNvPr>
        <p:cNvGrpSpPr/>
        <p:nvPr/>
      </p:nvGrpSpPr>
      <p:grpSpPr>
        <a:xfrm>
          <a:off x="0" y="0"/>
          <a:ext cx="0" cy="0"/>
          <a:chOff x="0" y="0"/>
          <a:chExt cx="0" cy="0"/>
        </a:xfrm>
      </p:grpSpPr>
      <p:sp>
        <p:nvSpPr>
          <p:cNvPr id="3" name="pole tekstowe 2">
            <a:extLst>
              <a:ext uri="{FF2B5EF4-FFF2-40B4-BE49-F238E27FC236}">
                <a16:creationId xmlns:a16="http://schemas.microsoft.com/office/drawing/2014/main" id="{79CAA1F5-A0A9-6BF9-FD16-24F8AAAABAFD}"/>
              </a:ext>
            </a:extLst>
          </p:cNvPr>
          <p:cNvSpPr txBox="1"/>
          <p:nvPr/>
        </p:nvSpPr>
        <p:spPr>
          <a:xfrm>
            <a:off x="2576051" y="1018019"/>
            <a:ext cx="9389807" cy="1658018"/>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Algorytm RSM opiera się na koncepcji zbioru referencyjnego, który definiuje zbi</a:t>
            </a:r>
            <a:r>
              <a:rPr lang="pl-PL" dirty="0">
                <a:latin typeface="Arial" panose="020B0604020202020204" pitchFamily="34" charset="0"/>
                <a:ea typeface="Arial" panose="020B0604020202020204" pitchFamily="34" charset="0"/>
              </a:rPr>
              <a:t>ó</a:t>
            </a:r>
            <a:r>
              <a:rPr lang="pl-PL" sz="1800" dirty="0">
                <a:effectLst/>
                <a:latin typeface="Arial" panose="020B0604020202020204" pitchFamily="34" charset="0"/>
                <a:ea typeface="Arial" panose="020B0604020202020204" pitchFamily="34" charset="0"/>
              </a:rPr>
              <a:t>r punktów reprezentujących preferowane kombinacje wartości kryteriów. Metoda ta zakłada, że punkty referencyjne są określone przez decydenta lub wyznaczone automatycznie na podstawie danych wejściowych. Głównym celem algorytmu jest zidentyfikowanie alternatyw znajdujących się najbliżej zbioru referencyjnego.</a:t>
            </a:r>
            <a:endParaRPr lang="en-GB" sz="1600" dirty="0">
              <a:effectLst/>
              <a:latin typeface="Arial" panose="020B0604020202020204" pitchFamily="34" charset="0"/>
              <a:ea typeface="Arial" panose="020B0604020202020204" pitchFamily="34" charset="0"/>
            </a:endParaRPr>
          </a:p>
        </p:txBody>
      </p:sp>
      <p:sp>
        <p:nvSpPr>
          <p:cNvPr id="5" name="pole tekstowe 4">
            <a:extLst>
              <a:ext uri="{FF2B5EF4-FFF2-40B4-BE49-F238E27FC236}">
                <a16:creationId xmlns:a16="http://schemas.microsoft.com/office/drawing/2014/main" id="{D355E56B-01C4-E971-FCDB-F75E531797F4}"/>
              </a:ext>
            </a:extLst>
          </p:cNvPr>
          <p:cNvSpPr txBox="1"/>
          <p:nvPr/>
        </p:nvSpPr>
        <p:spPr>
          <a:xfrm>
            <a:off x="4146755" y="219821"/>
            <a:ext cx="6445044" cy="480901"/>
          </a:xfrm>
          <a:prstGeom prst="rect">
            <a:avLst/>
          </a:prstGeom>
          <a:noFill/>
        </p:spPr>
        <p:txBody>
          <a:bodyPr wrap="square">
            <a:spAutoFit/>
          </a:bodyPr>
          <a:lstStyle/>
          <a:p>
            <a:pPr algn="just">
              <a:lnSpc>
                <a:spcPct val="115000"/>
              </a:lnSpc>
              <a:spcAft>
                <a:spcPts val="1200"/>
              </a:spcAft>
            </a:pPr>
            <a:r>
              <a:rPr lang="en-GB" sz="2400" b="1" dirty="0">
                <a:effectLst/>
                <a:latin typeface="Arial" panose="020B0604020202020204" pitchFamily="34" charset="0"/>
                <a:ea typeface="Arial" panose="020B0604020202020204" pitchFamily="34" charset="0"/>
              </a:rPr>
              <a:t>ALGORYTM RSM (Reference Set Method)</a:t>
            </a:r>
            <a:endParaRPr lang="en-GB" sz="2000" dirty="0">
              <a:effectLst/>
              <a:latin typeface="Arial" panose="020B0604020202020204" pitchFamily="34" charset="0"/>
              <a:ea typeface="Arial" panose="020B0604020202020204" pitchFamily="34" charset="0"/>
            </a:endParaRPr>
          </a:p>
        </p:txBody>
      </p:sp>
      <p:sp>
        <p:nvSpPr>
          <p:cNvPr id="7" name="pole tekstowe 6">
            <a:extLst>
              <a:ext uri="{FF2B5EF4-FFF2-40B4-BE49-F238E27FC236}">
                <a16:creationId xmlns:a16="http://schemas.microsoft.com/office/drawing/2014/main" id="{92C8F72C-F083-4DD3-7B59-C424C57189FD}"/>
              </a:ext>
            </a:extLst>
          </p:cNvPr>
          <p:cNvSpPr txBox="1"/>
          <p:nvPr/>
        </p:nvSpPr>
        <p:spPr>
          <a:xfrm>
            <a:off x="1818968" y="2993334"/>
            <a:ext cx="10068232" cy="2921441"/>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RSM działa w kilku etapach: wyznaczenia zbioru referencyjnego, normalizacji danych, obliczenia odległości alternatyw od punktów referencyjnych oraz rankingu alternatyw na podstawie minimalnych odległości. Proces ten pozwala na uwzględnienie indywidualnych preferencji decydenta, co czyni algorytm bardziej elastycznym.</a:t>
            </a:r>
            <a:endParaRPr lang="en-GB"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Główną zaletą RSM jest zdolność do dostosowania analizy do specyficznych preferencji decydenta, co umożliwia bardziej precyzyjne podejmowanie decyzji. Jednak metoda ta może wymagać dodatkowego nakładu pracy na określenie zbioru referencyjnego oraz może być mniej skuteczna w sytuacjach, gdy preferencje są niejasne lub trudne do zdefiniowania.</a:t>
            </a:r>
            <a:endParaRPr lang="en-GB"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7309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A3D65-399A-3A22-680F-A163336063E7}"/>
            </a:ext>
          </a:extLst>
        </p:cNvPr>
        <p:cNvGrpSpPr/>
        <p:nvPr/>
      </p:nvGrpSpPr>
      <p:grpSpPr>
        <a:xfrm>
          <a:off x="0" y="0"/>
          <a:ext cx="0" cy="0"/>
          <a:chOff x="0" y="0"/>
          <a:chExt cx="0" cy="0"/>
        </a:xfrm>
      </p:grpSpPr>
      <p:sp>
        <p:nvSpPr>
          <p:cNvPr id="3" name="pole tekstowe 2">
            <a:extLst>
              <a:ext uri="{FF2B5EF4-FFF2-40B4-BE49-F238E27FC236}">
                <a16:creationId xmlns:a16="http://schemas.microsoft.com/office/drawing/2014/main" id="{E0843E38-A9B5-4CE1-8F24-9CDF193F80DD}"/>
              </a:ext>
            </a:extLst>
          </p:cNvPr>
          <p:cNvSpPr txBox="1"/>
          <p:nvPr/>
        </p:nvSpPr>
        <p:spPr>
          <a:xfrm>
            <a:off x="2723536" y="864672"/>
            <a:ext cx="8908026" cy="1658018"/>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MREF jest zaawansowaną metodą wielokryterialnej analizy decyzji, która rozbudowuje koncepcję punktów referencyjnych, wprowadzając wiele punktów odniesienia reprezentujących różne aspekty preferencji decydenta. Każdy z punktów referencyjnych może odpowiadać innym scenariuszom decyzyjnym lub alternatywnym podejściom do oceny.</a:t>
            </a:r>
            <a:endParaRPr lang="en-GB" sz="1600" dirty="0">
              <a:effectLst/>
              <a:latin typeface="Arial" panose="020B0604020202020204" pitchFamily="34" charset="0"/>
              <a:ea typeface="Arial" panose="020B0604020202020204" pitchFamily="34" charset="0"/>
            </a:endParaRPr>
          </a:p>
        </p:txBody>
      </p:sp>
      <p:sp>
        <p:nvSpPr>
          <p:cNvPr id="5" name="pole tekstowe 4">
            <a:extLst>
              <a:ext uri="{FF2B5EF4-FFF2-40B4-BE49-F238E27FC236}">
                <a16:creationId xmlns:a16="http://schemas.microsoft.com/office/drawing/2014/main" id="{5223924F-EF4B-54CD-FE0B-0B728FA4CE4D}"/>
              </a:ext>
            </a:extLst>
          </p:cNvPr>
          <p:cNvSpPr txBox="1"/>
          <p:nvPr/>
        </p:nvSpPr>
        <p:spPr>
          <a:xfrm>
            <a:off x="3898488" y="346904"/>
            <a:ext cx="7939550" cy="416204"/>
          </a:xfrm>
          <a:prstGeom prst="rect">
            <a:avLst/>
          </a:prstGeom>
          <a:noFill/>
        </p:spPr>
        <p:txBody>
          <a:bodyPr wrap="square">
            <a:spAutoFit/>
          </a:bodyPr>
          <a:lstStyle/>
          <a:p>
            <a:pPr algn="just">
              <a:lnSpc>
                <a:spcPct val="115000"/>
              </a:lnSpc>
              <a:spcAft>
                <a:spcPts val="1200"/>
              </a:spcAft>
            </a:pPr>
            <a:r>
              <a:rPr lang="en-GB" sz="2000" b="1" dirty="0">
                <a:effectLst/>
                <a:latin typeface="Arial" panose="020B0604020202020204" pitchFamily="34" charset="0"/>
                <a:ea typeface="Arial" panose="020B0604020202020204" pitchFamily="34" charset="0"/>
              </a:rPr>
              <a:t>ALGORYTM MREF (Multi-Criteria </a:t>
            </a:r>
            <a:r>
              <a:rPr lang="en-GB" sz="2000" b="1" dirty="0" err="1">
                <a:effectLst/>
                <a:latin typeface="Arial" panose="020B0604020202020204" pitchFamily="34" charset="0"/>
                <a:ea typeface="Arial" panose="020B0604020202020204" pitchFamily="34" charset="0"/>
              </a:rPr>
              <a:t>Refference</a:t>
            </a:r>
            <a:r>
              <a:rPr lang="en-GB" sz="2000" b="1" dirty="0">
                <a:effectLst/>
                <a:latin typeface="Arial" panose="020B0604020202020204" pitchFamily="34" charset="0"/>
                <a:ea typeface="Arial" panose="020B0604020202020204" pitchFamily="34" charset="0"/>
              </a:rPr>
              <a:t> Point Approach)</a:t>
            </a:r>
            <a:endParaRPr lang="en-GB" dirty="0">
              <a:effectLst/>
              <a:latin typeface="Arial" panose="020B0604020202020204" pitchFamily="34" charset="0"/>
              <a:ea typeface="Arial" panose="020B0604020202020204" pitchFamily="34" charset="0"/>
            </a:endParaRPr>
          </a:p>
        </p:txBody>
      </p:sp>
      <p:sp>
        <p:nvSpPr>
          <p:cNvPr id="7" name="pole tekstowe 6">
            <a:extLst>
              <a:ext uri="{FF2B5EF4-FFF2-40B4-BE49-F238E27FC236}">
                <a16:creationId xmlns:a16="http://schemas.microsoft.com/office/drawing/2014/main" id="{11D4C7A5-C84C-E4BF-2576-C9AAE50AA24A}"/>
              </a:ext>
            </a:extLst>
          </p:cNvPr>
          <p:cNvSpPr txBox="1"/>
          <p:nvPr/>
        </p:nvSpPr>
        <p:spPr>
          <a:xfrm>
            <a:off x="2064774" y="2782899"/>
            <a:ext cx="9891252" cy="2284343"/>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W MREF obliczane są odległości alternatyw od każdego z punktów referencyjnych, a następnie wyniki są agregowane w celu uzyskania globalnego rankingu alternatyw.</a:t>
            </a:r>
            <a:endParaRPr lang="en-GB"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Zaletą MREF jest jego wszechstronność oraz zdolność do uwzględnienia różnorodnych preferencji i scenariuszy decyzyjnych. Metoda ta pozwala na bardziej kompleksową analizę, jednak może być bardziej czasochłonna i wymagać większych zasobów obliczeniowych w porównaniu z prostszymi metodami.</a:t>
            </a:r>
            <a:endParaRPr lang="en-GB"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122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2CDF0-FD0F-7017-D7B2-10CD18D54B25}"/>
            </a:ext>
          </a:extLst>
        </p:cNvPr>
        <p:cNvGrpSpPr/>
        <p:nvPr/>
      </p:nvGrpSpPr>
      <p:grpSpPr>
        <a:xfrm>
          <a:off x="0" y="0"/>
          <a:ext cx="0" cy="0"/>
          <a:chOff x="0" y="0"/>
          <a:chExt cx="0" cy="0"/>
        </a:xfrm>
      </p:grpSpPr>
      <p:sp>
        <p:nvSpPr>
          <p:cNvPr id="3" name="pole tekstowe 2">
            <a:extLst>
              <a:ext uri="{FF2B5EF4-FFF2-40B4-BE49-F238E27FC236}">
                <a16:creationId xmlns:a16="http://schemas.microsoft.com/office/drawing/2014/main" id="{B6FA7822-07D0-A4F9-1C1A-C0AF5355BC5B}"/>
              </a:ext>
            </a:extLst>
          </p:cNvPr>
          <p:cNvSpPr txBox="1"/>
          <p:nvPr/>
        </p:nvSpPr>
        <p:spPr>
          <a:xfrm>
            <a:off x="2772696" y="951497"/>
            <a:ext cx="9045677" cy="1658018"/>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SP-CS jest zaawansowanym algorytmem wielokryterialnej analizy decyzyjnej, który łączy metody podziału zbiorów (set </a:t>
            </a:r>
            <a:r>
              <a:rPr lang="pl-PL" sz="1800" dirty="0" err="1">
                <a:effectLst/>
                <a:latin typeface="Arial" panose="020B0604020202020204" pitchFamily="34" charset="0"/>
                <a:ea typeface="Arial" panose="020B0604020202020204" pitchFamily="34" charset="0"/>
              </a:rPr>
              <a:t>partitioning</a:t>
            </a:r>
            <a:r>
              <a:rPr lang="pl-PL" sz="1800" dirty="0">
                <a:effectLst/>
                <a:latin typeface="Arial" panose="020B0604020202020204" pitchFamily="34" charset="0"/>
                <a:ea typeface="Arial" panose="020B0604020202020204" pitchFamily="34" charset="0"/>
              </a:rPr>
              <a:t>) z technikami satysfakcji ograniczeń (</a:t>
            </a:r>
            <a:r>
              <a:rPr lang="pl-PL" sz="1800" dirty="0" err="1">
                <a:effectLst/>
                <a:latin typeface="Arial" panose="020B0604020202020204" pitchFamily="34" charset="0"/>
                <a:ea typeface="Arial" panose="020B0604020202020204" pitchFamily="34" charset="0"/>
              </a:rPr>
              <a:t>constraint</a:t>
            </a:r>
            <a:r>
              <a:rPr lang="pl-PL" sz="1800" dirty="0">
                <a:effectLst/>
                <a:latin typeface="Arial" panose="020B0604020202020204" pitchFamily="34" charset="0"/>
                <a:ea typeface="Arial" panose="020B0604020202020204" pitchFamily="34" charset="0"/>
              </a:rPr>
              <a:t> </a:t>
            </a:r>
            <a:r>
              <a:rPr lang="pl-PL" sz="1800" dirty="0" err="1">
                <a:effectLst/>
                <a:latin typeface="Arial" panose="020B0604020202020204" pitchFamily="34" charset="0"/>
                <a:ea typeface="Arial" panose="020B0604020202020204" pitchFamily="34" charset="0"/>
              </a:rPr>
              <a:t>satisfaction</a:t>
            </a:r>
            <a:r>
              <a:rPr lang="pl-PL" sz="1800" dirty="0">
                <a:effectLst/>
                <a:latin typeface="Arial" panose="020B0604020202020204" pitchFamily="34" charset="0"/>
                <a:ea typeface="Arial" panose="020B0604020202020204" pitchFamily="34" charset="0"/>
              </a:rPr>
              <a:t>). Głównym celem algorytmu jest znalezienie optymalnego podziału alternatyw na zbiory niedominowane przy jednoczesnym spełnieniu określonych ograniczeń.</a:t>
            </a:r>
            <a:endParaRPr lang="en-GB" sz="1600" dirty="0">
              <a:effectLst/>
              <a:latin typeface="Arial" panose="020B0604020202020204" pitchFamily="34" charset="0"/>
              <a:ea typeface="Arial" panose="020B0604020202020204" pitchFamily="34" charset="0"/>
            </a:endParaRPr>
          </a:p>
        </p:txBody>
      </p:sp>
      <p:sp>
        <p:nvSpPr>
          <p:cNvPr id="5" name="pole tekstowe 4">
            <a:extLst>
              <a:ext uri="{FF2B5EF4-FFF2-40B4-BE49-F238E27FC236}">
                <a16:creationId xmlns:a16="http://schemas.microsoft.com/office/drawing/2014/main" id="{4DD71B75-C977-586D-8C3C-FF2CD4B499CF}"/>
              </a:ext>
            </a:extLst>
          </p:cNvPr>
          <p:cNvSpPr txBox="1"/>
          <p:nvPr/>
        </p:nvSpPr>
        <p:spPr>
          <a:xfrm>
            <a:off x="3893574" y="191164"/>
            <a:ext cx="8455741" cy="416204"/>
          </a:xfrm>
          <a:prstGeom prst="rect">
            <a:avLst/>
          </a:prstGeom>
          <a:noFill/>
        </p:spPr>
        <p:txBody>
          <a:bodyPr wrap="square">
            <a:spAutoFit/>
          </a:bodyPr>
          <a:lstStyle/>
          <a:p>
            <a:pPr algn="ctr">
              <a:lnSpc>
                <a:spcPct val="115000"/>
              </a:lnSpc>
              <a:spcAft>
                <a:spcPts val="2300"/>
              </a:spcAft>
            </a:pPr>
            <a:r>
              <a:rPr lang="en-GB" sz="2000" b="1" dirty="0">
                <a:effectLst/>
                <a:latin typeface="Arial" panose="020B0604020202020204" pitchFamily="34" charset="0"/>
                <a:ea typeface="Arial" panose="020B0604020202020204" pitchFamily="34" charset="0"/>
              </a:rPr>
              <a:t>ALGORYTM SP-CS (Set Partitioning with Constraint Satisfaction)</a:t>
            </a:r>
            <a:endParaRPr lang="en-GB" dirty="0">
              <a:effectLst/>
              <a:latin typeface="Arial" panose="020B0604020202020204" pitchFamily="34" charset="0"/>
              <a:ea typeface="Arial" panose="020B0604020202020204" pitchFamily="34" charset="0"/>
            </a:endParaRPr>
          </a:p>
        </p:txBody>
      </p:sp>
      <p:sp>
        <p:nvSpPr>
          <p:cNvPr id="7" name="pole tekstowe 6">
            <a:extLst>
              <a:ext uri="{FF2B5EF4-FFF2-40B4-BE49-F238E27FC236}">
                <a16:creationId xmlns:a16="http://schemas.microsoft.com/office/drawing/2014/main" id="{C451D02E-7FE8-A4B0-CBDB-87E78389D5EF}"/>
              </a:ext>
            </a:extLst>
          </p:cNvPr>
          <p:cNvSpPr txBox="1"/>
          <p:nvPr/>
        </p:nvSpPr>
        <p:spPr>
          <a:xfrm>
            <a:off x="1789470" y="2953644"/>
            <a:ext cx="10314039" cy="2921441"/>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Proces SP-CS obejmuje identyfikację ograniczeń decyzyjnych, modelowanie problemu jako zadania optymalizacyjnego oraz iteracyjne rozwiązywanie problemu przy użyciu zaawansowanych metod matematycznych, takich jak programowanie liniowe czy algorytmy heurystyczne. Algorytm pozwala na uwzględnienie złożonych zależności między kryteriami oraz preferencji decydenta.</a:t>
            </a:r>
            <a:endParaRPr lang="en-GB" sz="16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SP-CS wyróżnia się zdolnością do rozwiązywania bardzo skomplikowanych problemów decyzyjnych, co czyni go szczególnie przydatnym w sytuacjach wymagających uwzględnienia wielu ograniczeń. Jego główną wadą jest jednak wysoka złożoność obliczeniowa, co może ograniczać jego zastosowanie w przypadku bardzo dużych zbiorów danych.</a:t>
            </a:r>
            <a:endParaRPr lang="en-GB"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2204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3AFA97C6-F901-5FED-5CEB-8B2AD2F42DEA}"/>
              </a:ext>
            </a:extLst>
          </p:cNvPr>
          <p:cNvSpPr txBox="1"/>
          <p:nvPr/>
        </p:nvSpPr>
        <p:spPr>
          <a:xfrm>
            <a:off x="6646607" y="3038289"/>
            <a:ext cx="4945626" cy="1200329"/>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WYNIKI DZIAŁANIA ALGORYTMÓW</a:t>
            </a:r>
            <a:endParaRPr lang="en-GB" sz="3600" dirty="0">
              <a:latin typeface="Times New Roman" panose="02020603050405020304" pitchFamily="18" charset="0"/>
              <a:cs typeface="Times New Roman" panose="02020603050405020304" pitchFamily="18" charset="0"/>
            </a:endParaRPr>
          </a:p>
        </p:txBody>
      </p:sp>
      <p:sp>
        <p:nvSpPr>
          <p:cNvPr id="6" name="pole tekstowe 5">
            <a:extLst>
              <a:ext uri="{FF2B5EF4-FFF2-40B4-BE49-F238E27FC236}">
                <a16:creationId xmlns:a16="http://schemas.microsoft.com/office/drawing/2014/main" id="{2C2EB37E-8B49-5982-4AFC-699C5F1C3581}"/>
              </a:ext>
            </a:extLst>
          </p:cNvPr>
          <p:cNvSpPr txBox="1"/>
          <p:nvPr/>
        </p:nvSpPr>
        <p:spPr>
          <a:xfrm>
            <a:off x="373626" y="4984955"/>
            <a:ext cx="11523406" cy="923330"/>
          </a:xfrm>
          <a:prstGeom prst="rect">
            <a:avLst/>
          </a:prstGeom>
          <a:noFill/>
        </p:spPr>
        <p:txBody>
          <a:bodyPr wrap="square" rtlCol="0">
            <a:spAutoFit/>
          </a:bodyPr>
          <a:lstStyle/>
          <a:p>
            <a:pPr algn="just"/>
            <a:r>
              <a:rPr lang="pl-PL" dirty="0">
                <a:latin typeface="Arial" panose="020B0604020202020204" pitchFamily="34" charset="0"/>
                <a:cs typeface="Arial" panose="020B0604020202020204" pitchFamily="34" charset="0"/>
              </a:rPr>
              <a:t>W wyniku testowania algorytmów przedstawione zostaną: zbiory ocen decyzji, punkty idealne, nadir dla każdego indywidualnego problemu rzeczywistego zastosowania i wariantowych zestawów punktów odniesienia. Następnie zostanie zaprezentowane porównanie działania algorytmów dlatego samego zestawu danych.</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7266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e tekstowe 9">
            <a:extLst>
              <a:ext uri="{FF2B5EF4-FFF2-40B4-BE49-F238E27FC236}">
                <a16:creationId xmlns:a16="http://schemas.microsoft.com/office/drawing/2014/main" id="{D3DF11CC-67B7-04FB-7F42-78989A4C1E82}"/>
              </a:ext>
            </a:extLst>
          </p:cNvPr>
          <p:cNvSpPr txBox="1"/>
          <p:nvPr/>
        </p:nvSpPr>
        <p:spPr>
          <a:xfrm>
            <a:off x="157316" y="127941"/>
            <a:ext cx="4945626"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TOPSIS</a:t>
            </a:r>
            <a:endParaRPr lang="en-GB" sz="3600" dirty="0">
              <a:latin typeface="Times New Roman" panose="02020603050405020304" pitchFamily="18" charset="0"/>
              <a:cs typeface="Times New Roman" panose="02020603050405020304" pitchFamily="18" charset="0"/>
            </a:endParaRPr>
          </a:p>
        </p:txBody>
      </p:sp>
      <p:graphicFrame>
        <p:nvGraphicFramePr>
          <p:cNvPr id="11" name="Tabela 10">
            <a:extLst>
              <a:ext uri="{FF2B5EF4-FFF2-40B4-BE49-F238E27FC236}">
                <a16:creationId xmlns:a16="http://schemas.microsoft.com/office/drawing/2014/main" id="{75A93413-5F84-6FA9-913E-9493F69D550F}"/>
              </a:ext>
            </a:extLst>
          </p:cNvPr>
          <p:cNvGraphicFramePr>
            <a:graphicFrameLocks noGrp="1"/>
          </p:cNvGraphicFramePr>
          <p:nvPr>
            <p:extLst>
              <p:ext uri="{D42A27DB-BD31-4B8C-83A1-F6EECF244321}">
                <p14:modId xmlns:p14="http://schemas.microsoft.com/office/powerpoint/2010/main" val="94149800"/>
              </p:ext>
            </p:extLst>
          </p:nvPr>
        </p:nvGraphicFramePr>
        <p:xfrm>
          <a:off x="238431" y="2276454"/>
          <a:ext cx="6712974" cy="3657600"/>
        </p:xfrm>
        <a:graphic>
          <a:graphicData uri="http://schemas.openxmlformats.org/drawingml/2006/table">
            <a:tbl>
              <a:tblPr/>
              <a:tblGrid>
                <a:gridCol w="1118829">
                  <a:extLst>
                    <a:ext uri="{9D8B030D-6E8A-4147-A177-3AD203B41FA5}">
                      <a16:colId xmlns:a16="http://schemas.microsoft.com/office/drawing/2014/main" val="2421914144"/>
                    </a:ext>
                  </a:extLst>
                </a:gridCol>
                <a:gridCol w="1118829">
                  <a:extLst>
                    <a:ext uri="{9D8B030D-6E8A-4147-A177-3AD203B41FA5}">
                      <a16:colId xmlns:a16="http://schemas.microsoft.com/office/drawing/2014/main" val="2953756619"/>
                    </a:ext>
                  </a:extLst>
                </a:gridCol>
                <a:gridCol w="1118829">
                  <a:extLst>
                    <a:ext uri="{9D8B030D-6E8A-4147-A177-3AD203B41FA5}">
                      <a16:colId xmlns:a16="http://schemas.microsoft.com/office/drawing/2014/main" val="2421512935"/>
                    </a:ext>
                  </a:extLst>
                </a:gridCol>
                <a:gridCol w="1118829">
                  <a:extLst>
                    <a:ext uri="{9D8B030D-6E8A-4147-A177-3AD203B41FA5}">
                      <a16:colId xmlns:a16="http://schemas.microsoft.com/office/drawing/2014/main" val="1092161702"/>
                    </a:ext>
                  </a:extLst>
                </a:gridCol>
                <a:gridCol w="1118829">
                  <a:extLst>
                    <a:ext uri="{9D8B030D-6E8A-4147-A177-3AD203B41FA5}">
                      <a16:colId xmlns:a16="http://schemas.microsoft.com/office/drawing/2014/main" val="1104151307"/>
                    </a:ext>
                  </a:extLst>
                </a:gridCol>
                <a:gridCol w="1118829">
                  <a:extLst>
                    <a:ext uri="{9D8B030D-6E8A-4147-A177-3AD203B41FA5}">
                      <a16:colId xmlns:a16="http://schemas.microsoft.com/office/drawing/2014/main" val="556556879"/>
                    </a:ext>
                  </a:extLst>
                </a:gridCol>
              </a:tblGrid>
              <a:tr h="360887">
                <a:tc>
                  <a:txBody>
                    <a:bodyPr/>
                    <a:lstStyle/>
                    <a:p>
                      <a:r>
                        <a:rPr lang="en-GB"/>
                        <a:t>Telefon A</a:t>
                      </a:r>
                    </a:p>
                  </a:txBody>
                  <a:tcPr anchor="ctr">
                    <a:lnL>
                      <a:noFill/>
                    </a:lnL>
                    <a:lnR>
                      <a:noFill/>
                    </a:lnR>
                    <a:lnT>
                      <a:noFill/>
                    </a:lnT>
                    <a:lnB>
                      <a:noFill/>
                    </a:lnB>
                    <a:noFill/>
                  </a:tcPr>
                </a:tc>
                <a:tc>
                  <a:txBody>
                    <a:bodyPr/>
                    <a:lstStyle/>
                    <a:p>
                      <a:r>
                        <a:rPr lang="en-GB"/>
                        <a:t>2000</a:t>
                      </a:r>
                    </a:p>
                  </a:txBody>
                  <a:tcPr anchor="ctr">
                    <a:lnL>
                      <a:noFill/>
                    </a:lnL>
                    <a:lnR>
                      <a:noFill/>
                    </a:lnR>
                    <a:lnT>
                      <a:noFill/>
                    </a:lnT>
                    <a:lnB>
                      <a:noFill/>
                    </a:lnB>
                    <a:noFill/>
                  </a:tcPr>
                </a:tc>
                <a:tc>
                  <a:txBody>
                    <a:bodyPr/>
                    <a:lstStyle/>
                    <a:p>
                      <a:r>
                        <a:rPr lang="en-GB"/>
                        <a:t>5000</a:t>
                      </a:r>
                    </a:p>
                  </a:txBody>
                  <a:tcPr anchor="ctr">
                    <a:lnL>
                      <a:noFill/>
                    </a:lnL>
                    <a:lnR>
                      <a:noFill/>
                    </a:lnR>
                    <a:lnT>
                      <a:noFill/>
                    </a:lnT>
                    <a:lnB>
                      <a:noFill/>
                    </a:lnB>
                    <a:noFill/>
                  </a:tcPr>
                </a:tc>
                <a:tc>
                  <a:txBody>
                    <a:bodyPr/>
                    <a:lstStyle/>
                    <a:p>
                      <a:r>
                        <a:rPr lang="en-GB" dirty="0"/>
                        <a:t>6.5000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48</a:t>
                      </a:r>
                    </a:p>
                  </a:txBody>
                  <a:tcPr anchor="ctr">
                    <a:lnL>
                      <a:noFill/>
                    </a:lnL>
                    <a:lnR>
                      <a:noFill/>
                    </a:lnR>
                    <a:lnT>
                      <a:noFill/>
                    </a:lnT>
                    <a:lnB>
                      <a:noFill/>
                    </a:lnB>
                    <a:noFill/>
                  </a:tcPr>
                </a:tc>
                <a:extLst>
                  <a:ext uri="{0D108BD9-81ED-4DB2-BD59-A6C34878D82A}">
                    <a16:rowId xmlns:a16="http://schemas.microsoft.com/office/drawing/2014/main" val="3336813064"/>
                  </a:ext>
                </a:extLst>
              </a:tr>
              <a:tr h="360887">
                <a:tc>
                  <a:txBody>
                    <a:bodyPr/>
                    <a:lstStyle/>
                    <a:p>
                      <a:r>
                        <a:rPr lang="en-GB"/>
                        <a:t>Telefon D</a:t>
                      </a:r>
                    </a:p>
                  </a:txBody>
                  <a:tcPr anchor="ctr">
                    <a:lnL>
                      <a:noFill/>
                    </a:lnL>
                    <a:lnR>
                      <a:noFill/>
                    </a:lnR>
                    <a:lnT>
                      <a:noFill/>
                    </a:lnT>
                    <a:lnB>
                      <a:noFill/>
                    </a:lnB>
                    <a:noFill/>
                  </a:tcPr>
                </a:tc>
                <a:tc>
                  <a:txBody>
                    <a:bodyPr/>
                    <a:lstStyle/>
                    <a:p>
                      <a:r>
                        <a:rPr lang="en-GB"/>
                        <a:t>3000</a:t>
                      </a:r>
                    </a:p>
                  </a:txBody>
                  <a:tcPr anchor="ctr">
                    <a:lnL>
                      <a:noFill/>
                    </a:lnL>
                    <a:lnR>
                      <a:noFill/>
                    </a:lnR>
                    <a:lnT>
                      <a:noFill/>
                    </a:lnT>
                    <a:lnB>
                      <a:noFill/>
                    </a:lnB>
                    <a:noFill/>
                  </a:tcPr>
                </a:tc>
                <a:tc>
                  <a:txBody>
                    <a:bodyPr/>
                    <a:lstStyle/>
                    <a:p>
                      <a:r>
                        <a:rPr lang="en-GB"/>
                        <a:t>6000</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108</a:t>
                      </a:r>
                    </a:p>
                  </a:txBody>
                  <a:tcPr anchor="ctr">
                    <a:lnL>
                      <a:noFill/>
                    </a:lnL>
                    <a:lnR>
                      <a:noFill/>
                    </a:lnR>
                    <a:lnT>
                      <a:noFill/>
                    </a:lnT>
                    <a:lnB>
                      <a:noFill/>
                    </a:lnB>
                    <a:noFill/>
                  </a:tcPr>
                </a:tc>
                <a:extLst>
                  <a:ext uri="{0D108BD9-81ED-4DB2-BD59-A6C34878D82A}">
                    <a16:rowId xmlns:a16="http://schemas.microsoft.com/office/drawing/2014/main" val="3848460434"/>
                  </a:ext>
                </a:extLst>
              </a:tr>
              <a:tr h="360887">
                <a:tc>
                  <a:txBody>
                    <a:bodyPr/>
                    <a:lstStyle/>
                    <a:p>
                      <a:r>
                        <a:rPr lang="en-GB"/>
                        <a:t>Telefon H</a:t>
                      </a:r>
                    </a:p>
                  </a:txBody>
                  <a:tcPr anchor="ctr">
                    <a:lnL>
                      <a:noFill/>
                    </a:lnL>
                    <a:lnR>
                      <a:noFill/>
                    </a:lnR>
                    <a:lnT>
                      <a:noFill/>
                    </a:lnT>
                    <a:lnB>
                      <a:noFill/>
                    </a:lnB>
                    <a:noFill/>
                  </a:tcPr>
                </a:tc>
                <a:tc>
                  <a:txBody>
                    <a:bodyPr/>
                    <a:lstStyle/>
                    <a:p>
                      <a:r>
                        <a:rPr lang="en-GB"/>
                        <a:t>3200</a:t>
                      </a:r>
                    </a:p>
                  </a:txBody>
                  <a:tcPr anchor="ctr">
                    <a:lnL>
                      <a:noFill/>
                    </a:lnL>
                    <a:lnR>
                      <a:noFill/>
                    </a:lnR>
                    <a:lnT>
                      <a:noFill/>
                    </a:lnT>
                    <a:lnB>
                      <a:noFill/>
                    </a:lnB>
                    <a:noFill/>
                  </a:tcPr>
                </a:tc>
                <a:tc>
                  <a:txBody>
                    <a:bodyPr/>
                    <a:lstStyle/>
                    <a:p>
                      <a:r>
                        <a:rPr lang="en-GB"/>
                        <a:t>6200</a:t>
                      </a:r>
                    </a:p>
                  </a:txBody>
                  <a:tcPr anchor="ctr">
                    <a:lnL>
                      <a:noFill/>
                    </a:lnL>
                    <a:lnR>
                      <a:noFill/>
                    </a:lnR>
                    <a:lnT>
                      <a:noFill/>
                    </a:lnT>
                    <a:lnB>
                      <a:noFill/>
                    </a:lnB>
                    <a:noFill/>
                  </a:tcPr>
                </a:tc>
                <a:tc>
                  <a:txBody>
                    <a:bodyPr/>
                    <a:lstStyle/>
                    <a:p>
                      <a:r>
                        <a:rPr lang="en-GB"/>
                        <a:t>6.8000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120</a:t>
                      </a:r>
                    </a:p>
                  </a:txBody>
                  <a:tcPr anchor="ctr">
                    <a:lnL>
                      <a:noFill/>
                    </a:lnL>
                    <a:lnR>
                      <a:noFill/>
                    </a:lnR>
                    <a:lnT>
                      <a:noFill/>
                    </a:lnT>
                    <a:lnB>
                      <a:noFill/>
                    </a:lnB>
                    <a:noFill/>
                  </a:tcPr>
                </a:tc>
                <a:extLst>
                  <a:ext uri="{0D108BD9-81ED-4DB2-BD59-A6C34878D82A}">
                    <a16:rowId xmlns:a16="http://schemas.microsoft.com/office/drawing/2014/main" val="2173589014"/>
                  </a:ext>
                </a:extLst>
              </a:tr>
              <a:tr h="360887">
                <a:tc>
                  <a:txBody>
                    <a:bodyPr/>
                    <a:lstStyle/>
                    <a:p>
                      <a:r>
                        <a:rPr lang="en-GB"/>
                        <a:t>Telefon J</a:t>
                      </a:r>
                    </a:p>
                  </a:txBody>
                  <a:tcPr anchor="ctr">
                    <a:lnL>
                      <a:noFill/>
                    </a:lnL>
                    <a:lnR>
                      <a:noFill/>
                    </a:lnR>
                    <a:lnT>
                      <a:noFill/>
                    </a:lnT>
                    <a:lnB>
                      <a:noFill/>
                    </a:lnB>
                    <a:noFill/>
                  </a:tcPr>
                </a:tc>
                <a:tc>
                  <a:txBody>
                    <a:bodyPr/>
                    <a:lstStyle/>
                    <a:p>
                      <a:r>
                        <a:rPr lang="en-GB"/>
                        <a:t>2100</a:t>
                      </a:r>
                    </a:p>
                  </a:txBody>
                  <a:tcPr anchor="ctr">
                    <a:lnL>
                      <a:noFill/>
                    </a:lnL>
                    <a:lnR>
                      <a:noFill/>
                    </a:lnR>
                    <a:lnT>
                      <a:noFill/>
                    </a:lnT>
                    <a:lnB>
                      <a:noFill/>
                    </a:lnB>
                    <a:noFill/>
                  </a:tcPr>
                </a:tc>
                <a:tc>
                  <a:txBody>
                    <a:bodyPr/>
                    <a:lstStyle/>
                    <a:p>
                      <a:r>
                        <a:rPr lang="en-GB"/>
                        <a:t>4600</a:t>
                      </a:r>
                    </a:p>
                  </a:txBody>
                  <a:tcPr anchor="ctr">
                    <a:lnL>
                      <a:noFill/>
                    </a:lnL>
                    <a:lnR>
                      <a:noFill/>
                    </a:lnR>
                    <a:lnT>
                      <a:noFill/>
                    </a:lnT>
                    <a:lnB>
                      <a:noFill/>
                    </a:lnB>
                    <a:noFill/>
                  </a:tcPr>
                </a:tc>
                <a:tc>
                  <a:txBody>
                    <a:bodyPr/>
                    <a:lstStyle/>
                    <a:p>
                      <a:r>
                        <a:rPr lang="en-GB"/>
                        <a:t>6.2000</a:t>
                      </a:r>
                    </a:p>
                  </a:txBody>
                  <a:tcPr anchor="ctr">
                    <a:lnL>
                      <a:noFill/>
                    </a:lnL>
                    <a:lnR>
                      <a:noFill/>
                    </a:lnR>
                    <a:lnT>
                      <a:noFill/>
                    </a:lnT>
                    <a:lnB>
                      <a:noFill/>
                    </a:lnB>
                    <a:noFill/>
                  </a:tcPr>
                </a:tc>
                <a:tc>
                  <a:txBody>
                    <a:bodyPr/>
                    <a:lstStyle/>
                    <a:p>
                      <a:r>
                        <a:rPr lang="en-GB"/>
                        <a:t>5</a:t>
                      </a:r>
                    </a:p>
                  </a:txBody>
                  <a:tcPr anchor="ctr">
                    <a:lnL>
                      <a:noFill/>
                    </a:lnL>
                    <a:lnR>
                      <a:noFill/>
                    </a:lnR>
                    <a:lnT>
                      <a:noFill/>
                    </a:lnT>
                    <a:lnB>
                      <a:noFill/>
                    </a:lnB>
                    <a:noFill/>
                  </a:tcPr>
                </a:tc>
                <a:tc>
                  <a:txBody>
                    <a:bodyPr/>
                    <a:lstStyle/>
                    <a:p>
                      <a:r>
                        <a:rPr lang="en-GB"/>
                        <a:t>48</a:t>
                      </a:r>
                    </a:p>
                  </a:txBody>
                  <a:tcPr anchor="ctr">
                    <a:lnL>
                      <a:noFill/>
                    </a:lnL>
                    <a:lnR>
                      <a:noFill/>
                    </a:lnR>
                    <a:lnT>
                      <a:noFill/>
                    </a:lnT>
                    <a:lnB>
                      <a:noFill/>
                    </a:lnB>
                    <a:noFill/>
                  </a:tcPr>
                </a:tc>
                <a:extLst>
                  <a:ext uri="{0D108BD9-81ED-4DB2-BD59-A6C34878D82A}">
                    <a16:rowId xmlns:a16="http://schemas.microsoft.com/office/drawing/2014/main" val="417171657"/>
                  </a:ext>
                </a:extLst>
              </a:tr>
              <a:tr h="360887">
                <a:tc>
                  <a:txBody>
                    <a:bodyPr/>
                    <a:lstStyle/>
                    <a:p>
                      <a:r>
                        <a:rPr lang="en-GB"/>
                        <a:t>Telefon I</a:t>
                      </a:r>
                    </a:p>
                  </a:txBody>
                  <a:tcPr anchor="ctr">
                    <a:lnL>
                      <a:noFill/>
                    </a:lnL>
                    <a:lnR>
                      <a:noFill/>
                    </a:lnR>
                    <a:lnT>
                      <a:noFill/>
                    </a:lnT>
                    <a:lnB>
                      <a:noFill/>
                    </a:lnB>
                    <a:noFill/>
                  </a:tcPr>
                </a:tc>
                <a:tc>
                  <a:txBody>
                    <a:bodyPr/>
                    <a:lstStyle/>
                    <a:p>
                      <a:r>
                        <a:rPr lang="en-GB"/>
                        <a:t>2300</a:t>
                      </a:r>
                    </a:p>
                  </a:txBody>
                  <a:tcPr anchor="ctr">
                    <a:lnL>
                      <a:noFill/>
                    </a:lnL>
                    <a:lnR>
                      <a:noFill/>
                    </a:lnR>
                    <a:lnT>
                      <a:noFill/>
                    </a:lnT>
                    <a:lnB>
                      <a:noFill/>
                    </a:lnB>
                    <a:noFill/>
                  </a:tcPr>
                </a:tc>
                <a:tc>
                  <a:txBody>
                    <a:bodyPr/>
                    <a:lstStyle/>
                    <a:p>
                      <a:r>
                        <a:rPr lang="en-GB"/>
                        <a:t>4700</a:t>
                      </a:r>
                    </a:p>
                  </a:txBody>
                  <a:tcPr anchor="ctr">
                    <a:lnL>
                      <a:noFill/>
                    </a:lnL>
                    <a:lnR>
                      <a:noFill/>
                    </a:lnR>
                    <a:lnT>
                      <a:noFill/>
                    </a:lnT>
                    <a:lnB>
                      <a:noFill/>
                    </a:lnB>
                    <a:noFill/>
                  </a:tcPr>
                </a:tc>
                <a:tc>
                  <a:txBody>
                    <a:bodyPr/>
                    <a:lstStyle/>
                    <a:p>
                      <a:r>
                        <a:rPr lang="en-GB"/>
                        <a:t>6.4000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50</a:t>
                      </a:r>
                    </a:p>
                  </a:txBody>
                  <a:tcPr anchor="ctr">
                    <a:lnL>
                      <a:noFill/>
                    </a:lnL>
                    <a:lnR>
                      <a:noFill/>
                    </a:lnR>
                    <a:lnT>
                      <a:noFill/>
                    </a:lnT>
                    <a:lnB>
                      <a:noFill/>
                    </a:lnB>
                    <a:noFill/>
                  </a:tcPr>
                </a:tc>
                <a:extLst>
                  <a:ext uri="{0D108BD9-81ED-4DB2-BD59-A6C34878D82A}">
                    <a16:rowId xmlns:a16="http://schemas.microsoft.com/office/drawing/2014/main" val="3298858359"/>
                  </a:ext>
                </a:extLst>
              </a:tr>
              <a:tr h="360887">
                <a:tc>
                  <a:txBody>
                    <a:bodyPr/>
                    <a:lstStyle/>
                    <a:p>
                      <a:r>
                        <a:rPr lang="en-GB"/>
                        <a:t>Telefon C</a:t>
                      </a:r>
                    </a:p>
                  </a:txBody>
                  <a:tcPr anchor="ctr">
                    <a:lnL>
                      <a:noFill/>
                    </a:lnL>
                    <a:lnR>
                      <a:noFill/>
                    </a:lnR>
                    <a:lnT>
                      <a:noFill/>
                    </a:lnT>
                    <a:lnB>
                      <a:noFill/>
                    </a:lnB>
                    <a:noFill/>
                  </a:tcPr>
                </a:tc>
                <a:tc>
                  <a:txBody>
                    <a:bodyPr/>
                    <a:lstStyle/>
                    <a:p>
                      <a:r>
                        <a:rPr lang="en-GB"/>
                        <a:t>1500</a:t>
                      </a:r>
                    </a:p>
                  </a:txBody>
                  <a:tcPr anchor="ctr">
                    <a:lnL>
                      <a:noFill/>
                    </a:lnL>
                    <a:lnR>
                      <a:noFill/>
                    </a:lnR>
                    <a:lnT>
                      <a:noFill/>
                    </a:lnT>
                    <a:lnB>
                      <a:noFill/>
                    </a:lnB>
                    <a:noFill/>
                  </a:tcPr>
                </a:tc>
                <a:tc>
                  <a:txBody>
                    <a:bodyPr/>
                    <a:lstStyle/>
                    <a:p>
                      <a:r>
                        <a:rPr lang="en-GB"/>
                        <a:t>4000</a:t>
                      </a:r>
                    </a:p>
                  </a:txBody>
                  <a:tcPr anchor="ctr">
                    <a:lnL>
                      <a:noFill/>
                    </a:lnL>
                    <a:lnR>
                      <a:noFill/>
                    </a:lnR>
                    <a:lnT>
                      <a:noFill/>
                    </a:lnT>
                    <a:lnB>
                      <a:noFill/>
                    </a:lnB>
                    <a:noFill/>
                  </a:tcPr>
                </a:tc>
                <a:tc>
                  <a:txBody>
                    <a:bodyPr/>
                    <a:lstStyle/>
                    <a:p>
                      <a:r>
                        <a:rPr lang="en-GB"/>
                        <a:t>5.8000</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extLst>
                  <a:ext uri="{0D108BD9-81ED-4DB2-BD59-A6C34878D82A}">
                    <a16:rowId xmlns:a16="http://schemas.microsoft.com/office/drawing/2014/main" val="2345104889"/>
                  </a:ext>
                </a:extLst>
              </a:tr>
              <a:tr h="360887">
                <a:tc>
                  <a:txBody>
                    <a:bodyPr/>
                    <a:lstStyle/>
                    <a:p>
                      <a:r>
                        <a:rPr lang="en-GB"/>
                        <a:t>Telefon G</a:t>
                      </a:r>
                    </a:p>
                  </a:txBody>
                  <a:tcPr anchor="ctr">
                    <a:lnL>
                      <a:noFill/>
                    </a:lnL>
                    <a:lnR>
                      <a:noFill/>
                    </a:lnR>
                    <a:lnT>
                      <a:noFill/>
                    </a:lnT>
                    <a:lnB>
                      <a:noFill/>
                    </a:lnB>
                    <a:noFill/>
                  </a:tcPr>
                </a:tc>
                <a:tc>
                  <a:txBody>
                    <a:bodyPr/>
                    <a:lstStyle/>
                    <a:p>
                      <a:r>
                        <a:rPr lang="en-GB"/>
                        <a:t>1600</a:t>
                      </a:r>
                    </a:p>
                  </a:txBody>
                  <a:tcPr anchor="ctr">
                    <a:lnL>
                      <a:noFill/>
                    </a:lnL>
                    <a:lnR>
                      <a:noFill/>
                    </a:lnR>
                    <a:lnT>
                      <a:noFill/>
                    </a:lnT>
                    <a:lnB>
                      <a:noFill/>
                    </a:lnB>
                    <a:noFill/>
                  </a:tcPr>
                </a:tc>
                <a:tc>
                  <a:txBody>
                    <a:bodyPr/>
                    <a:lstStyle/>
                    <a:p>
                      <a:r>
                        <a:rPr lang="en-GB"/>
                        <a:t>4100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a:t>10</a:t>
                      </a:r>
                    </a:p>
                  </a:txBody>
                  <a:tcPr anchor="ctr">
                    <a:lnL>
                      <a:noFill/>
                    </a:lnL>
                    <a:lnR>
                      <a:noFill/>
                    </a:lnR>
                    <a:lnT>
                      <a:noFill/>
                    </a:lnT>
                    <a:lnB>
                      <a:noFill/>
                    </a:lnB>
                    <a:noFill/>
                  </a:tcPr>
                </a:tc>
                <a:extLst>
                  <a:ext uri="{0D108BD9-81ED-4DB2-BD59-A6C34878D82A}">
                    <a16:rowId xmlns:a16="http://schemas.microsoft.com/office/drawing/2014/main" val="2287669302"/>
                  </a:ext>
                </a:extLst>
              </a:tr>
              <a:tr h="360887">
                <a:tc>
                  <a:txBody>
                    <a:bodyPr/>
                    <a:lstStyle/>
                    <a:p>
                      <a:r>
                        <a:rPr lang="en-GB"/>
                        <a:t>Telefon E</a:t>
                      </a:r>
                    </a:p>
                  </a:txBody>
                  <a:tcPr anchor="ctr">
                    <a:lnL>
                      <a:noFill/>
                    </a:lnL>
                    <a:lnR>
                      <a:noFill/>
                    </a:lnR>
                    <a:lnT>
                      <a:noFill/>
                    </a:lnT>
                    <a:lnB>
                      <a:noFill/>
                    </a:lnB>
                    <a:noFill/>
                  </a:tcPr>
                </a:tc>
                <a:tc>
                  <a:txBody>
                    <a:bodyPr/>
                    <a:lstStyle/>
                    <a:p>
                      <a:r>
                        <a:rPr lang="en-GB"/>
                        <a:t>1800</a:t>
                      </a:r>
                    </a:p>
                  </a:txBody>
                  <a:tcPr anchor="ctr">
                    <a:lnL>
                      <a:noFill/>
                    </a:lnL>
                    <a:lnR>
                      <a:noFill/>
                    </a:lnR>
                    <a:lnT>
                      <a:noFill/>
                    </a:lnT>
                    <a:lnB>
                      <a:noFill/>
                    </a:lnB>
                    <a:noFill/>
                  </a:tcPr>
                </a:tc>
                <a:tc>
                  <a:txBody>
                    <a:bodyPr/>
                    <a:lstStyle/>
                    <a:p>
                      <a:r>
                        <a:rPr lang="en-GB"/>
                        <a:t>4200</a:t>
                      </a:r>
                    </a:p>
                  </a:txBody>
                  <a:tcPr anchor="ctr">
                    <a:lnL>
                      <a:noFill/>
                    </a:lnL>
                    <a:lnR>
                      <a:noFill/>
                    </a:lnR>
                    <a:lnT>
                      <a:noFill/>
                    </a:lnT>
                    <a:lnB>
                      <a:noFill/>
                    </a:lnB>
                    <a:noFill/>
                  </a:tcPr>
                </a:tc>
                <a:tc>
                  <a:txBody>
                    <a:bodyPr/>
                    <a:lstStyle/>
                    <a:p>
                      <a:r>
                        <a:rPr lang="en-GB"/>
                        <a:t>5.9000</a:t>
                      </a:r>
                    </a:p>
                  </a:txBody>
                  <a:tcPr anchor="ctr">
                    <a:lnL>
                      <a:noFill/>
                    </a:lnL>
                    <a:lnR>
                      <a:noFill/>
                    </a:lnR>
                    <a:lnT>
                      <a:noFill/>
                    </a:lnT>
                    <a:lnB>
                      <a:noFill/>
                    </a:lnB>
                    <a:noFill/>
                  </a:tcPr>
                </a:tc>
                <a:tc>
                  <a:txBody>
                    <a:bodyPr/>
                    <a:lstStyle/>
                    <a:p>
                      <a:r>
                        <a:rPr lang="en-GB"/>
                        <a:t>4</a:t>
                      </a:r>
                    </a:p>
                  </a:txBody>
                  <a:tcPr anchor="ctr">
                    <a:lnL>
                      <a:noFill/>
                    </a:lnL>
                    <a:lnR>
                      <a:noFill/>
                    </a:lnR>
                    <a:lnT>
                      <a:noFill/>
                    </a:lnT>
                    <a:lnB>
                      <a:noFill/>
                    </a:lnB>
                    <a:noFill/>
                  </a:tcPr>
                </a:tc>
                <a:tc>
                  <a:txBody>
                    <a:bodyPr/>
                    <a:lstStyle/>
                    <a:p>
                      <a:r>
                        <a:rPr lang="en-GB"/>
                        <a:t>16</a:t>
                      </a:r>
                    </a:p>
                  </a:txBody>
                  <a:tcPr anchor="ctr">
                    <a:lnL>
                      <a:noFill/>
                    </a:lnL>
                    <a:lnR>
                      <a:noFill/>
                    </a:lnR>
                    <a:lnT>
                      <a:noFill/>
                    </a:lnT>
                    <a:lnB>
                      <a:noFill/>
                    </a:lnB>
                    <a:noFill/>
                  </a:tcPr>
                </a:tc>
                <a:extLst>
                  <a:ext uri="{0D108BD9-81ED-4DB2-BD59-A6C34878D82A}">
                    <a16:rowId xmlns:a16="http://schemas.microsoft.com/office/drawing/2014/main" val="167562539"/>
                  </a:ext>
                </a:extLst>
              </a:tr>
              <a:tr h="360887">
                <a:tc>
                  <a:txBody>
                    <a:bodyPr/>
                    <a:lstStyle/>
                    <a:p>
                      <a:r>
                        <a:rPr lang="en-GB"/>
                        <a:t>Telefon F</a:t>
                      </a:r>
                    </a:p>
                  </a:txBody>
                  <a:tcPr anchor="ctr">
                    <a:lnL>
                      <a:noFill/>
                    </a:lnL>
                    <a:lnR>
                      <a:noFill/>
                    </a:lnR>
                    <a:lnT>
                      <a:noFill/>
                    </a:lnT>
                    <a:lnB>
                      <a:noFill/>
                    </a:lnB>
                    <a:noFill/>
                  </a:tcPr>
                </a:tc>
                <a:tc>
                  <a:txBody>
                    <a:bodyPr/>
                    <a:lstStyle/>
                    <a:p>
                      <a:r>
                        <a:rPr lang="en-GB"/>
                        <a:t>2700</a:t>
                      </a:r>
                    </a:p>
                  </a:txBody>
                  <a:tcPr anchor="ctr">
                    <a:lnL>
                      <a:noFill/>
                    </a:lnL>
                    <a:lnR>
                      <a:noFill/>
                    </a:lnR>
                    <a:lnT>
                      <a:noFill/>
                    </a:lnT>
                    <a:lnB>
                      <a:noFill/>
                    </a:lnB>
                    <a:noFill/>
                  </a:tcPr>
                </a:tc>
                <a:tc>
                  <a:txBody>
                    <a:bodyPr/>
                    <a:lstStyle/>
                    <a:p>
                      <a:r>
                        <a:rPr lang="en-GB"/>
                        <a:t>4800</a:t>
                      </a:r>
                    </a:p>
                  </a:txBody>
                  <a:tcPr anchor="ctr">
                    <a:lnL>
                      <a:noFill/>
                    </a:lnL>
                    <a:lnR>
                      <a:noFill/>
                    </a:lnR>
                    <a:lnT>
                      <a:noFill/>
                    </a:lnT>
                    <a:lnB>
                      <a:noFill/>
                    </a:lnB>
                    <a:noFill/>
                  </a:tcPr>
                </a:tc>
                <a:tc>
                  <a:txBody>
                    <a:bodyPr/>
                    <a:lstStyle/>
                    <a:p>
                      <a:r>
                        <a:rPr lang="en-GB"/>
                        <a:t>6.3000</a:t>
                      </a:r>
                    </a:p>
                  </a:txBody>
                  <a:tcPr anchor="ctr">
                    <a:lnL>
                      <a:noFill/>
                    </a:lnL>
                    <a:lnR>
                      <a:noFill/>
                    </a:lnR>
                    <a:lnT>
                      <a:noFill/>
                    </a:lnT>
                    <a:lnB>
                      <a:noFill/>
                    </a:lnB>
                    <a:noFill/>
                  </a:tcPr>
                </a:tc>
                <a:tc>
                  <a:txBody>
                    <a:bodyPr/>
                    <a:lstStyle/>
                    <a:p>
                      <a:r>
                        <a:rPr lang="en-GB"/>
                        <a:t>5</a:t>
                      </a:r>
                    </a:p>
                  </a:txBody>
                  <a:tcPr anchor="ctr">
                    <a:lnL>
                      <a:noFill/>
                    </a:lnL>
                    <a:lnR>
                      <a:noFill/>
                    </a:lnR>
                    <a:lnT>
                      <a:noFill/>
                    </a:lnT>
                    <a:lnB>
                      <a:noFill/>
                    </a:lnB>
                    <a:noFill/>
                  </a:tcPr>
                </a:tc>
                <a:tc>
                  <a:txBody>
                    <a:bodyPr/>
                    <a:lstStyle/>
                    <a:p>
                      <a:r>
                        <a:rPr lang="en-GB"/>
                        <a:t>64</a:t>
                      </a:r>
                    </a:p>
                  </a:txBody>
                  <a:tcPr anchor="ctr">
                    <a:lnL>
                      <a:noFill/>
                    </a:lnL>
                    <a:lnR>
                      <a:noFill/>
                    </a:lnR>
                    <a:lnT>
                      <a:noFill/>
                    </a:lnT>
                    <a:lnB>
                      <a:noFill/>
                    </a:lnB>
                    <a:noFill/>
                  </a:tcPr>
                </a:tc>
                <a:extLst>
                  <a:ext uri="{0D108BD9-81ED-4DB2-BD59-A6C34878D82A}">
                    <a16:rowId xmlns:a16="http://schemas.microsoft.com/office/drawing/2014/main" val="4210878053"/>
                  </a:ext>
                </a:extLst>
              </a:tr>
              <a:tr h="360887">
                <a:tc>
                  <a:txBody>
                    <a:bodyPr/>
                    <a:lstStyle/>
                    <a:p>
                      <a:r>
                        <a:rPr lang="en-GB"/>
                        <a:t>Telefon B</a:t>
                      </a:r>
                    </a:p>
                  </a:txBody>
                  <a:tcPr anchor="ctr">
                    <a:lnL>
                      <a:noFill/>
                    </a:lnL>
                    <a:lnR>
                      <a:noFill/>
                    </a:lnR>
                    <a:lnT>
                      <a:noFill/>
                    </a:lnT>
                    <a:lnB>
                      <a:noFill/>
                    </a:lnB>
                    <a:noFill/>
                  </a:tcPr>
                </a:tc>
                <a:tc>
                  <a:txBody>
                    <a:bodyPr/>
                    <a:lstStyle/>
                    <a:p>
                      <a:r>
                        <a:rPr lang="en-GB" dirty="0"/>
                        <a:t>2500</a:t>
                      </a:r>
                    </a:p>
                  </a:txBody>
                  <a:tcPr anchor="ctr">
                    <a:lnL>
                      <a:noFill/>
                    </a:lnL>
                    <a:lnR>
                      <a:noFill/>
                    </a:lnR>
                    <a:lnT>
                      <a:noFill/>
                    </a:lnT>
                    <a:lnB>
                      <a:noFill/>
                    </a:lnB>
                    <a:noFill/>
                  </a:tcPr>
                </a:tc>
                <a:tc>
                  <a:txBody>
                    <a:bodyPr/>
                    <a:lstStyle/>
                    <a:p>
                      <a:r>
                        <a:rPr lang="en-GB"/>
                        <a:t>4500</a:t>
                      </a:r>
                    </a:p>
                  </a:txBody>
                  <a:tcPr anchor="ctr">
                    <a:lnL>
                      <a:noFill/>
                    </a:lnL>
                    <a:lnR>
                      <a:noFill/>
                    </a:lnR>
                    <a:lnT>
                      <a:noFill/>
                    </a:lnT>
                    <a:lnB>
                      <a:noFill/>
                    </a:lnB>
                    <a:noFill/>
                  </a:tcPr>
                </a:tc>
                <a:tc>
                  <a:txBody>
                    <a:bodyPr/>
                    <a:lstStyle/>
                    <a:p>
                      <a:r>
                        <a:rPr lang="en-GB"/>
                        <a:t>6.1000</a:t>
                      </a:r>
                    </a:p>
                  </a:txBody>
                  <a:tcPr anchor="ctr">
                    <a:lnL>
                      <a:noFill/>
                    </a:lnL>
                    <a:lnR>
                      <a:noFill/>
                    </a:lnR>
                    <a:lnT>
                      <a:noFill/>
                    </a:lnT>
                    <a:lnB>
                      <a:noFill/>
                    </a:lnB>
                    <a:noFill/>
                  </a:tcPr>
                </a:tc>
                <a:tc>
                  <a:txBody>
                    <a:bodyPr/>
                    <a:lstStyle/>
                    <a:p>
                      <a:r>
                        <a:rPr lang="en-GB"/>
                        <a:t>4</a:t>
                      </a:r>
                    </a:p>
                  </a:txBody>
                  <a:tcPr anchor="ctr">
                    <a:lnL>
                      <a:noFill/>
                    </a:lnL>
                    <a:lnR>
                      <a:noFill/>
                    </a:lnR>
                    <a:lnT>
                      <a:noFill/>
                    </a:lnT>
                    <a:lnB>
                      <a:noFill/>
                    </a:lnB>
                    <a:noFill/>
                  </a:tcPr>
                </a:tc>
                <a:tc>
                  <a:txBody>
                    <a:bodyPr/>
                    <a:lstStyle/>
                    <a:p>
                      <a:r>
                        <a:rPr lang="en-GB" dirty="0"/>
                        <a:t>12</a:t>
                      </a:r>
                    </a:p>
                  </a:txBody>
                  <a:tcPr anchor="ctr">
                    <a:lnL>
                      <a:noFill/>
                    </a:lnL>
                    <a:lnR>
                      <a:noFill/>
                    </a:lnR>
                    <a:lnT>
                      <a:noFill/>
                    </a:lnT>
                    <a:lnB>
                      <a:noFill/>
                    </a:lnB>
                    <a:noFill/>
                  </a:tcPr>
                </a:tc>
                <a:extLst>
                  <a:ext uri="{0D108BD9-81ED-4DB2-BD59-A6C34878D82A}">
                    <a16:rowId xmlns:a16="http://schemas.microsoft.com/office/drawing/2014/main" val="4246481400"/>
                  </a:ext>
                </a:extLst>
              </a:tr>
            </a:tbl>
          </a:graphicData>
        </a:graphic>
      </p:graphicFrame>
      <p:sp>
        <p:nvSpPr>
          <p:cNvPr id="12" name="pole tekstowe 11">
            <a:extLst>
              <a:ext uri="{FF2B5EF4-FFF2-40B4-BE49-F238E27FC236}">
                <a16:creationId xmlns:a16="http://schemas.microsoft.com/office/drawing/2014/main" id="{C11B6BFF-FF21-3123-2139-EAB5474443A7}"/>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telefonów:</a:t>
            </a:r>
            <a:endParaRPr lang="en-GB" dirty="0">
              <a:latin typeface="Arial" panose="020B0604020202020204" pitchFamily="34" charset="0"/>
              <a:cs typeface="Arial" panose="020B0604020202020204" pitchFamily="34" charset="0"/>
            </a:endParaRPr>
          </a:p>
        </p:txBody>
      </p:sp>
      <p:pic>
        <p:nvPicPr>
          <p:cNvPr id="14" name="Obraz 13">
            <a:extLst>
              <a:ext uri="{FF2B5EF4-FFF2-40B4-BE49-F238E27FC236}">
                <a16:creationId xmlns:a16="http://schemas.microsoft.com/office/drawing/2014/main" id="{7283CBA3-61C3-F4D0-4D8B-7E5B92C5D400}"/>
              </a:ext>
            </a:extLst>
          </p:cNvPr>
          <p:cNvPicPr>
            <a:picLocks noChangeAspect="1"/>
          </p:cNvPicPr>
          <p:nvPr/>
        </p:nvPicPr>
        <p:blipFill>
          <a:blip r:embed="rId2"/>
          <a:stretch>
            <a:fillRect/>
          </a:stretch>
        </p:blipFill>
        <p:spPr>
          <a:xfrm>
            <a:off x="7114194" y="3383856"/>
            <a:ext cx="4839375" cy="1152686"/>
          </a:xfrm>
          <a:prstGeom prst="rect">
            <a:avLst/>
          </a:prstGeom>
        </p:spPr>
      </p:pic>
      <p:sp>
        <p:nvSpPr>
          <p:cNvPr id="15" name="pole tekstowe 14">
            <a:extLst>
              <a:ext uri="{FF2B5EF4-FFF2-40B4-BE49-F238E27FC236}">
                <a16:creationId xmlns:a16="http://schemas.microsoft.com/office/drawing/2014/main" id="{7467DEEF-DDED-829E-CAA4-5165F253A281}"/>
              </a:ext>
            </a:extLst>
          </p:cNvPr>
          <p:cNvSpPr txBox="1"/>
          <p:nvPr/>
        </p:nvSpPr>
        <p:spPr>
          <a:xfrm>
            <a:off x="238431" y="1759579"/>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783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770E-4283-2AB6-25DE-C557DB403A91}"/>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0652651C-2608-E5DD-FA72-F968D65A993F}"/>
              </a:ext>
            </a:extLst>
          </p:cNvPr>
          <p:cNvSpPr txBox="1"/>
          <p:nvPr/>
        </p:nvSpPr>
        <p:spPr>
          <a:xfrm>
            <a:off x="157316" y="127941"/>
            <a:ext cx="4945626"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TOPSIS</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D2993E2D-3B49-0D8A-D86D-78CEEC674904}"/>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samochodów:</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69EDF6BF-9624-4CE2-3C66-723A1D2367DE}"/>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EBA1D6DF-4CAA-085F-6471-A4B8E8B89B40}"/>
              </a:ext>
            </a:extLst>
          </p:cNvPr>
          <p:cNvGraphicFramePr>
            <a:graphicFrameLocks noGrp="1"/>
          </p:cNvGraphicFramePr>
          <p:nvPr>
            <p:extLst>
              <p:ext uri="{D42A27DB-BD31-4B8C-83A1-F6EECF244321}">
                <p14:modId xmlns:p14="http://schemas.microsoft.com/office/powerpoint/2010/main" val="1261726768"/>
              </p:ext>
            </p:extLst>
          </p:nvPr>
        </p:nvGraphicFramePr>
        <p:xfrm>
          <a:off x="238431" y="1975179"/>
          <a:ext cx="9239868" cy="4754880"/>
        </p:xfrm>
        <a:graphic>
          <a:graphicData uri="http://schemas.openxmlformats.org/drawingml/2006/table">
            <a:tbl>
              <a:tblPr/>
              <a:tblGrid>
                <a:gridCol w="1539978">
                  <a:extLst>
                    <a:ext uri="{9D8B030D-6E8A-4147-A177-3AD203B41FA5}">
                      <a16:colId xmlns:a16="http://schemas.microsoft.com/office/drawing/2014/main" val="2848919377"/>
                    </a:ext>
                  </a:extLst>
                </a:gridCol>
                <a:gridCol w="1539978">
                  <a:extLst>
                    <a:ext uri="{9D8B030D-6E8A-4147-A177-3AD203B41FA5}">
                      <a16:colId xmlns:a16="http://schemas.microsoft.com/office/drawing/2014/main" val="3894130529"/>
                    </a:ext>
                  </a:extLst>
                </a:gridCol>
                <a:gridCol w="1539978">
                  <a:extLst>
                    <a:ext uri="{9D8B030D-6E8A-4147-A177-3AD203B41FA5}">
                      <a16:colId xmlns:a16="http://schemas.microsoft.com/office/drawing/2014/main" val="2572494562"/>
                    </a:ext>
                  </a:extLst>
                </a:gridCol>
                <a:gridCol w="1539978">
                  <a:extLst>
                    <a:ext uri="{9D8B030D-6E8A-4147-A177-3AD203B41FA5}">
                      <a16:colId xmlns:a16="http://schemas.microsoft.com/office/drawing/2014/main" val="3043170091"/>
                    </a:ext>
                  </a:extLst>
                </a:gridCol>
                <a:gridCol w="1539978">
                  <a:extLst>
                    <a:ext uri="{9D8B030D-6E8A-4147-A177-3AD203B41FA5}">
                      <a16:colId xmlns:a16="http://schemas.microsoft.com/office/drawing/2014/main" val="2587397638"/>
                    </a:ext>
                  </a:extLst>
                </a:gridCol>
                <a:gridCol w="1539978">
                  <a:extLst>
                    <a:ext uri="{9D8B030D-6E8A-4147-A177-3AD203B41FA5}">
                      <a16:colId xmlns:a16="http://schemas.microsoft.com/office/drawing/2014/main" val="2088114691"/>
                    </a:ext>
                  </a:extLst>
                </a:gridCol>
              </a:tblGrid>
              <a:tr h="0">
                <a:tc>
                  <a:txBody>
                    <a:bodyPr/>
                    <a:lstStyle/>
                    <a:p>
                      <a:r>
                        <a:rPr lang="en-GB"/>
                        <a:t>Mazda 3</a:t>
                      </a:r>
                    </a:p>
                  </a:txBody>
                  <a:tcPr anchor="ctr">
                    <a:lnL>
                      <a:noFill/>
                    </a:lnL>
                    <a:lnR>
                      <a:noFill/>
                    </a:lnR>
                    <a:lnT>
                      <a:noFill/>
                    </a:lnT>
                    <a:lnB>
                      <a:noFill/>
                    </a:lnB>
                    <a:noFill/>
                  </a:tcPr>
                </a:tc>
                <a:tc>
                  <a:txBody>
                    <a:bodyPr/>
                    <a:lstStyle/>
                    <a:p>
                      <a:r>
                        <a:rPr lang="en-GB"/>
                        <a:t>45000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37000</a:t>
                      </a:r>
                    </a:p>
                  </a:txBody>
                  <a:tcPr anchor="ctr">
                    <a:lnL>
                      <a:noFill/>
                    </a:lnL>
                    <a:lnR>
                      <a:noFill/>
                    </a:lnR>
                    <a:lnT>
                      <a:noFill/>
                    </a:lnT>
                    <a:lnB>
                      <a:noFill/>
                    </a:lnB>
                    <a:noFill/>
                  </a:tcPr>
                </a:tc>
                <a:extLst>
                  <a:ext uri="{0D108BD9-81ED-4DB2-BD59-A6C34878D82A}">
                    <a16:rowId xmlns:a16="http://schemas.microsoft.com/office/drawing/2014/main" val="3690759610"/>
                  </a:ext>
                </a:extLst>
              </a:tr>
              <a:tr h="0">
                <a:tc>
                  <a:txBody>
                    <a:bodyPr/>
                    <a:lstStyle/>
                    <a:p>
                      <a:r>
                        <a:rPr lang="en-GB"/>
                        <a:t>Opel Astra</a:t>
                      </a:r>
                    </a:p>
                  </a:txBody>
                  <a:tcPr anchor="ctr">
                    <a:lnL>
                      <a:noFill/>
                    </a:lnL>
                    <a:lnR>
                      <a:noFill/>
                    </a:lnR>
                    <a:lnT>
                      <a:noFill/>
                    </a:lnT>
                    <a:lnB>
                      <a:noFill/>
                    </a:lnB>
                    <a:noFill/>
                  </a:tcPr>
                </a:tc>
                <a:tc>
                  <a:txBody>
                    <a:bodyPr/>
                    <a:lstStyle/>
                    <a:p>
                      <a:r>
                        <a:rPr lang="en-GB"/>
                        <a:t>38000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130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40000</a:t>
                      </a:r>
                    </a:p>
                  </a:txBody>
                  <a:tcPr anchor="ctr">
                    <a:lnL>
                      <a:noFill/>
                    </a:lnL>
                    <a:lnR>
                      <a:noFill/>
                    </a:lnR>
                    <a:lnT>
                      <a:noFill/>
                    </a:lnT>
                    <a:lnB>
                      <a:noFill/>
                    </a:lnB>
                    <a:noFill/>
                  </a:tcPr>
                </a:tc>
                <a:extLst>
                  <a:ext uri="{0D108BD9-81ED-4DB2-BD59-A6C34878D82A}">
                    <a16:rowId xmlns:a16="http://schemas.microsoft.com/office/drawing/2014/main" val="536836268"/>
                  </a:ext>
                </a:extLst>
              </a:tr>
              <a:tr h="0">
                <a:tc>
                  <a:txBody>
                    <a:bodyPr/>
                    <a:lstStyle/>
                    <a:p>
                      <a:r>
                        <a:rPr lang="en-GB"/>
                        <a:t>Kia Ceed</a:t>
                      </a:r>
                    </a:p>
                  </a:txBody>
                  <a:tcPr anchor="ctr">
                    <a:lnL>
                      <a:noFill/>
                    </a:lnL>
                    <a:lnR>
                      <a:noFill/>
                    </a:lnR>
                    <a:lnT>
                      <a:noFill/>
                    </a:lnT>
                    <a:lnB>
                      <a:noFill/>
                    </a:lnB>
                    <a:noFill/>
                  </a:tcPr>
                </a:tc>
                <a:tc>
                  <a:txBody>
                    <a:bodyPr/>
                    <a:lstStyle/>
                    <a:p>
                      <a:r>
                        <a:rPr lang="en-GB"/>
                        <a:t>40000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2022</a:t>
                      </a:r>
                    </a:p>
                  </a:txBody>
                  <a:tcPr anchor="ctr">
                    <a:lnL>
                      <a:noFill/>
                    </a:lnL>
                    <a:lnR>
                      <a:noFill/>
                    </a:lnR>
                    <a:lnT>
                      <a:noFill/>
                    </a:lnT>
                    <a:lnB>
                      <a:noFill/>
                    </a:lnB>
                    <a:noFill/>
                  </a:tcPr>
                </a:tc>
                <a:tc>
                  <a:txBody>
                    <a:bodyPr/>
                    <a:lstStyle/>
                    <a:p>
                      <a:r>
                        <a:rPr lang="en-GB"/>
                        <a:t>41000</a:t>
                      </a:r>
                    </a:p>
                  </a:txBody>
                  <a:tcPr anchor="ctr">
                    <a:lnL>
                      <a:noFill/>
                    </a:lnL>
                    <a:lnR>
                      <a:noFill/>
                    </a:lnR>
                    <a:lnT>
                      <a:noFill/>
                    </a:lnT>
                    <a:lnB>
                      <a:noFill/>
                    </a:lnB>
                    <a:noFill/>
                  </a:tcPr>
                </a:tc>
                <a:extLst>
                  <a:ext uri="{0D108BD9-81ED-4DB2-BD59-A6C34878D82A}">
                    <a16:rowId xmlns:a16="http://schemas.microsoft.com/office/drawing/2014/main" val="3857190419"/>
                  </a:ext>
                </a:extLst>
              </a:tr>
              <a:tr h="0">
                <a:tc>
                  <a:txBody>
                    <a:bodyPr/>
                    <a:lstStyle/>
                    <a:p>
                      <a:r>
                        <a:rPr lang="en-GB"/>
                        <a:t>Audi A3</a:t>
                      </a:r>
                    </a:p>
                  </a:txBody>
                  <a:tcPr anchor="ctr">
                    <a:lnL>
                      <a:noFill/>
                    </a:lnL>
                    <a:lnR>
                      <a:noFill/>
                    </a:lnR>
                    <a:lnT>
                      <a:noFill/>
                    </a:lnT>
                    <a:lnB>
                      <a:noFill/>
                    </a:lnB>
                    <a:noFill/>
                  </a:tcPr>
                </a:tc>
                <a:tc>
                  <a:txBody>
                    <a:bodyPr/>
                    <a:lstStyle/>
                    <a:p>
                      <a:r>
                        <a:rPr lang="en-GB"/>
                        <a:t>41000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49000</a:t>
                      </a:r>
                    </a:p>
                  </a:txBody>
                  <a:tcPr anchor="ctr">
                    <a:lnL>
                      <a:noFill/>
                    </a:lnL>
                    <a:lnR>
                      <a:noFill/>
                    </a:lnR>
                    <a:lnT>
                      <a:noFill/>
                    </a:lnT>
                    <a:lnB>
                      <a:noFill/>
                    </a:lnB>
                    <a:noFill/>
                  </a:tcPr>
                </a:tc>
                <a:extLst>
                  <a:ext uri="{0D108BD9-81ED-4DB2-BD59-A6C34878D82A}">
                    <a16:rowId xmlns:a16="http://schemas.microsoft.com/office/drawing/2014/main" val="278519042"/>
                  </a:ext>
                </a:extLst>
              </a:tr>
              <a:tr h="0">
                <a:tc>
                  <a:txBody>
                    <a:bodyPr/>
                    <a:lstStyle/>
                    <a:p>
                      <a:r>
                        <a:rPr lang="en-GB"/>
                        <a:t>Honda Civic</a:t>
                      </a:r>
                    </a:p>
                  </a:txBody>
                  <a:tcPr anchor="ctr">
                    <a:lnL>
                      <a:noFill/>
                    </a:lnL>
                    <a:lnR>
                      <a:noFill/>
                    </a:lnR>
                    <a:lnT>
                      <a:noFill/>
                    </a:lnT>
                    <a:lnB>
                      <a:noFill/>
                    </a:lnB>
                    <a:noFill/>
                  </a:tcPr>
                </a:tc>
                <a:tc>
                  <a:txBody>
                    <a:bodyPr/>
                    <a:lstStyle/>
                    <a:p>
                      <a:r>
                        <a:rPr lang="en-GB"/>
                        <a:t>39000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2021</a:t>
                      </a:r>
                    </a:p>
                  </a:txBody>
                  <a:tcPr anchor="ctr">
                    <a:lnL>
                      <a:noFill/>
                    </a:lnL>
                    <a:lnR>
                      <a:noFill/>
                    </a:lnR>
                    <a:lnT>
                      <a:noFill/>
                    </a:lnT>
                    <a:lnB>
                      <a:noFill/>
                    </a:lnB>
                    <a:noFill/>
                  </a:tcPr>
                </a:tc>
                <a:tc>
                  <a:txBody>
                    <a:bodyPr/>
                    <a:lstStyle/>
                    <a:p>
                      <a:r>
                        <a:rPr lang="en-GB"/>
                        <a:t>55000</a:t>
                      </a:r>
                    </a:p>
                  </a:txBody>
                  <a:tcPr anchor="ctr">
                    <a:lnL>
                      <a:noFill/>
                    </a:lnL>
                    <a:lnR>
                      <a:noFill/>
                    </a:lnR>
                    <a:lnT>
                      <a:noFill/>
                    </a:lnT>
                    <a:lnB>
                      <a:noFill/>
                    </a:lnB>
                    <a:noFill/>
                  </a:tcPr>
                </a:tc>
                <a:extLst>
                  <a:ext uri="{0D108BD9-81ED-4DB2-BD59-A6C34878D82A}">
                    <a16:rowId xmlns:a16="http://schemas.microsoft.com/office/drawing/2014/main" val="3637644353"/>
                  </a:ext>
                </a:extLst>
              </a:tr>
              <a:tr h="0">
                <a:tc>
                  <a:txBody>
                    <a:bodyPr/>
                    <a:lstStyle/>
                    <a:p>
                      <a:r>
                        <a:rPr lang="en-GB"/>
                        <a:t>Volkswagen Golf</a:t>
                      </a:r>
                    </a:p>
                  </a:txBody>
                  <a:tcPr anchor="ctr">
                    <a:lnL>
                      <a:noFill/>
                    </a:lnL>
                    <a:lnR>
                      <a:noFill/>
                    </a:lnR>
                    <a:lnT>
                      <a:noFill/>
                    </a:lnT>
                    <a:lnB>
                      <a:noFill/>
                    </a:lnB>
                    <a:noFill/>
                  </a:tcPr>
                </a:tc>
                <a:tc>
                  <a:txBody>
                    <a:bodyPr/>
                    <a:lstStyle/>
                    <a:p>
                      <a:r>
                        <a:rPr lang="en-GB"/>
                        <a:t>37000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130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extLst>
                  <a:ext uri="{0D108BD9-81ED-4DB2-BD59-A6C34878D82A}">
                    <a16:rowId xmlns:a16="http://schemas.microsoft.com/office/drawing/2014/main" val="962976384"/>
                  </a:ext>
                </a:extLst>
              </a:tr>
              <a:tr h="0">
                <a:tc>
                  <a:txBody>
                    <a:bodyPr/>
                    <a:lstStyle/>
                    <a:p>
                      <a:r>
                        <a:rPr lang="en-GB"/>
                        <a:t>BMW 320i</a:t>
                      </a:r>
                    </a:p>
                  </a:txBody>
                  <a:tcPr anchor="ctr">
                    <a:lnL>
                      <a:noFill/>
                    </a:lnL>
                    <a:lnR>
                      <a:noFill/>
                    </a:lnR>
                    <a:lnT>
                      <a:noFill/>
                    </a:lnT>
                    <a:lnB>
                      <a:noFill/>
                    </a:lnB>
                    <a:noFill/>
                  </a:tcPr>
                </a:tc>
                <a:tc>
                  <a:txBody>
                    <a:bodyPr/>
                    <a:lstStyle/>
                    <a:p>
                      <a:r>
                        <a:rPr lang="en-GB"/>
                        <a:t>47000</a:t>
                      </a:r>
                    </a:p>
                  </a:txBody>
                  <a:tcPr anchor="ctr">
                    <a:lnL>
                      <a:noFill/>
                    </a:lnL>
                    <a:lnR>
                      <a:noFill/>
                    </a:lnR>
                    <a:lnT>
                      <a:noFill/>
                    </a:lnT>
                    <a:lnB>
                      <a:noFill/>
                    </a:lnB>
                    <a:noFill/>
                  </a:tcPr>
                </a:tc>
                <a:tc>
                  <a:txBody>
                    <a:bodyPr/>
                    <a:lstStyle/>
                    <a:p>
                      <a:r>
                        <a:rPr lang="en-GB"/>
                        <a:t>9</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extLst>
                  <a:ext uri="{0D108BD9-81ED-4DB2-BD59-A6C34878D82A}">
                    <a16:rowId xmlns:a16="http://schemas.microsoft.com/office/drawing/2014/main" val="1295595909"/>
                  </a:ext>
                </a:extLst>
              </a:tr>
              <a:tr h="0">
                <a:tc>
                  <a:txBody>
                    <a:bodyPr/>
                    <a:lstStyle/>
                    <a:p>
                      <a:r>
                        <a:rPr lang="en-GB"/>
                        <a:t>Toyota Corolla</a:t>
                      </a:r>
                    </a:p>
                  </a:txBody>
                  <a:tcPr anchor="ctr">
                    <a:lnL>
                      <a:noFill/>
                    </a:lnL>
                    <a:lnR>
                      <a:noFill/>
                    </a:lnR>
                    <a:lnT>
                      <a:noFill/>
                    </a:lnT>
                    <a:lnB>
                      <a:noFill/>
                    </a:lnB>
                    <a:noFill/>
                  </a:tcPr>
                </a:tc>
                <a:tc>
                  <a:txBody>
                    <a:bodyPr/>
                    <a:lstStyle/>
                    <a:p>
                      <a:r>
                        <a:rPr lang="en-GB"/>
                        <a:t>42000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74000</a:t>
                      </a:r>
                    </a:p>
                  </a:txBody>
                  <a:tcPr anchor="ctr">
                    <a:lnL>
                      <a:noFill/>
                    </a:lnL>
                    <a:lnR>
                      <a:noFill/>
                    </a:lnR>
                    <a:lnT>
                      <a:noFill/>
                    </a:lnT>
                    <a:lnB>
                      <a:noFill/>
                    </a:lnB>
                    <a:noFill/>
                  </a:tcPr>
                </a:tc>
                <a:extLst>
                  <a:ext uri="{0D108BD9-81ED-4DB2-BD59-A6C34878D82A}">
                    <a16:rowId xmlns:a16="http://schemas.microsoft.com/office/drawing/2014/main" val="3661416518"/>
                  </a:ext>
                </a:extLst>
              </a:tr>
              <a:tr h="0">
                <a:tc>
                  <a:txBody>
                    <a:bodyPr/>
                    <a:lstStyle/>
                    <a:p>
                      <a:r>
                        <a:rPr lang="en-GB"/>
                        <a:t>Skoda Octavia</a:t>
                      </a:r>
                    </a:p>
                  </a:txBody>
                  <a:tcPr anchor="ctr">
                    <a:lnL>
                      <a:noFill/>
                    </a:lnL>
                    <a:lnR>
                      <a:noFill/>
                    </a:lnR>
                    <a:lnT>
                      <a:noFill/>
                    </a:lnT>
                    <a:lnB>
                      <a:noFill/>
                    </a:lnB>
                    <a:noFill/>
                  </a:tcPr>
                </a:tc>
                <a:tc>
                  <a:txBody>
                    <a:bodyPr/>
                    <a:lstStyle/>
                    <a:p>
                      <a:r>
                        <a:rPr lang="en-GB"/>
                        <a:t>44000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2018</a:t>
                      </a:r>
                    </a:p>
                  </a:txBody>
                  <a:tcPr anchor="ctr">
                    <a:lnL>
                      <a:noFill/>
                    </a:lnL>
                    <a:lnR>
                      <a:noFill/>
                    </a:lnR>
                    <a:lnT>
                      <a:noFill/>
                    </a:lnT>
                    <a:lnB>
                      <a:noFill/>
                    </a:lnB>
                    <a:noFill/>
                  </a:tcPr>
                </a:tc>
                <a:tc>
                  <a:txBody>
                    <a:bodyPr/>
                    <a:lstStyle/>
                    <a:p>
                      <a:r>
                        <a:rPr lang="en-GB"/>
                        <a:t>87000</a:t>
                      </a:r>
                    </a:p>
                  </a:txBody>
                  <a:tcPr anchor="ctr">
                    <a:lnL>
                      <a:noFill/>
                    </a:lnL>
                    <a:lnR>
                      <a:noFill/>
                    </a:lnR>
                    <a:lnT>
                      <a:noFill/>
                    </a:lnT>
                    <a:lnB>
                      <a:noFill/>
                    </a:lnB>
                    <a:noFill/>
                  </a:tcPr>
                </a:tc>
                <a:extLst>
                  <a:ext uri="{0D108BD9-81ED-4DB2-BD59-A6C34878D82A}">
                    <a16:rowId xmlns:a16="http://schemas.microsoft.com/office/drawing/2014/main" val="4288286638"/>
                  </a:ext>
                </a:extLst>
              </a:tr>
              <a:tr h="0">
                <a:tc>
                  <a:txBody>
                    <a:bodyPr/>
                    <a:lstStyle/>
                    <a:p>
                      <a:r>
                        <a:rPr lang="en-GB" dirty="0"/>
                        <a:t>Volkswagen Passat</a:t>
                      </a:r>
                    </a:p>
                  </a:txBody>
                  <a:tcPr anchor="ctr">
                    <a:lnL>
                      <a:noFill/>
                    </a:lnL>
                    <a:lnR>
                      <a:noFill/>
                    </a:lnR>
                    <a:lnT>
                      <a:noFill/>
                    </a:lnT>
                    <a:lnB>
                      <a:noFill/>
                    </a:lnB>
                    <a:noFill/>
                  </a:tcPr>
                </a:tc>
                <a:tc>
                  <a:txBody>
                    <a:bodyPr/>
                    <a:lstStyle/>
                    <a:p>
                      <a:r>
                        <a:rPr lang="en-GB"/>
                        <a:t>44000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2018</a:t>
                      </a:r>
                    </a:p>
                  </a:txBody>
                  <a:tcPr anchor="ctr">
                    <a:lnL>
                      <a:noFill/>
                    </a:lnL>
                    <a:lnR>
                      <a:noFill/>
                    </a:lnR>
                    <a:lnT>
                      <a:noFill/>
                    </a:lnT>
                    <a:lnB>
                      <a:noFill/>
                    </a:lnB>
                    <a:noFill/>
                  </a:tcPr>
                </a:tc>
                <a:tc>
                  <a:txBody>
                    <a:bodyPr/>
                    <a:lstStyle/>
                    <a:p>
                      <a:r>
                        <a:rPr lang="en-GB" dirty="0"/>
                        <a:t>82000</a:t>
                      </a:r>
                    </a:p>
                  </a:txBody>
                  <a:tcPr anchor="ctr">
                    <a:lnL>
                      <a:noFill/>
                    </a:lnL>
                    <a:lnR>
                      <a:noFill/>
                    </a:lnR>
                    <a:lnT>
                      <a:noFill/>
                    </a:lnT>
                    <a:lnB>
                      <a:noFill/>
                    </a:lnB>
                    <a:noFill/>
                  </a:tcPr>
                </a:tc>
                <a:extLst>
                  <a:ext uri="{0D108BD9-81ED-4DB2-BD59-A6C34878D82A}">
                    <a16:rowId xmlns:a16="http://schemas.microsoft.com/office/drawing/2014/main" val="2812861867"/>
                  </a:ext>
                </a:extLst>
              </a:tr>
            </a:tbl>
          </a:graphicData>
        </a:graphic>
      </p:graphicFrame>
      <p:pic>
        <p:nvPicPr>
          <p:cNvPr id="4" name="Obraz 3">
            <a:extLst>
              <a:ext uri="{FF2B5EF4-FFF2-40B4-BE49-F238E27FC236}">
                <a16:creationId xmlns:a16="http://schemas.microsoft.com/office/drawing/2014/main" id="{615CF633-ECEB-0A1D-91AD-C0650C87E1CC}"/>
              </a:ext>
            </a:extLst>
          </p:cNvPr>
          <p:cNvPicPr>
            <a:picLocks noChangeAspect="1"/>
          </p:cNvPicPr>
          <p:nvPr/>
        </p:nvPicPr>
        <p:blipFill>
          <a:blip r:embed="rId2"/>
          <a:stretch>
            <a:fillRect/>
          </a:stretch>
        </p:blipFill>
        <p:spPr>
          <a:xfrm>
            <a:off x="6745201" y="377398"/>
            <a:ext cx="4915586" cy="1228896"/>
          </a:xfrm>
          <a:prstGeom prst="rect">
            <a:avLst/>
          </a:prstGeom>
        </p:spPr>
      </p:pic>
    </p:spTree>
    <p:extLst>
      <p:ext uri="{BB962C8B-B14F-4D97-AF65-F5344CB8AC3E}">
        <p14:creationId xmlns:p14="http://schemas.microsoft.com/office/powerpoint/2010/main" val="57517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DF353-0AF1-2AAF-E013-C86D89EBA669}"/>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D5AAC2D2-B5E7-2017-6D12-C32F7A4CE2A7}"/>
              </a:ext>
            </a:extLst>
          </p:cNvPr>
          <p:cNvSpPr txBox="1"/>
          <p:nvPr/>
        </p:nvSpPr>
        <p:spPr>
          <a:xfrm>
            <a:off x="157316" y="127941"/>
            <a:ext cx="4945626"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TOPSIS</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012B0214-82BD-3F2F-1ADE-C16FE6563428}"/>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piłkarzy:</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5AAB84BC-697C-08F0-B0B9-792266830E90}"/>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pic>
        <p:nvPicPr>
          <p:cNvPr id="6" name="Obraz 5">
            <a:extLst>
              <a:ext uri="{FF2B5EF4-FFF2-40B4-BE49-F238E27FC236}">
                <a16:creationId xmlns:a16="http://schemas.microsoft.com/office/drawing/2014/main" id="{70A70401-99BC-91CA-20AF-B5BA9514EA99}"/>
              </a:ext>
            </a:extLst>
          </p:cNvPr>
          <p:cNvPicPr>
            <a:picLocks noChangeAspect="1"/>
          </p:cNvPicPr>
          <p:nvPr/>
        </p:nvPicPr>
        <p:blipFill>
          <a:blip r:embed="rId2"/>
          <a:stretch>
            <a:fillRect/>
          </a:stretch>
        </p:blipFill>
        <p:spPr>
          <a:xfrm>
            <a:off x="5223358" y="406543"/>
            <a:ext cx="6811326" cy="1286054"/>
          </a:xfrm>
          <a:prstGeom prst="rect">
            <a:avLst/>
          </a:prstGeom>
        </p:spPr>
      </p:pic>
      <p:graphicFrame>
        <p:nvGraphicFramePr>
          <p:cNvPr id="7" name="Tabela 6">
            <a:extLst>
              <a:ext uri="{FF2B5EF4-FFF2-40B4-BE49-F238E27FC236}">
                <a16:creationId xmlns:a16="http://schemas.microsoft.com/office/drawing/2014/main" id="{EFF84502-FF11-AA08-5BFA-B63F6B2F3352}"/>
              </a:ext>
            </a:extLst>
          </p:cNvPr>
          <p:cNvGraphicFramePr>
            <a:graphicFrameLocks noGrp="1"/>
          </p:cNvGraphicFramePr>
          <p:nvPr>
            <p:extLst>
              <p:ext uri="{D42A27DB-BD31-4B8C-83A1-F6EECF244321}">
                <p14:modId xmlns:p14="http://schemas.microsoft.com/office/powerpoint/2010/main" val="414492616"/>
              </p:ext>
            </p:extLst>
          </p:nvPr>
        </p:nvGraphicFramePr>
        <p:xfrm>
          <a:off x="238429" y="1974400"/>
          <a:ext cx="6475750" cy="3929910"/>
        </p:xfrm>
        <a:graphic>
          <a:graphicData uri="http://schemas.openxmlformats.org/drawingml/2006/table">
            <a:tbl>
              <a:tblPr/>
              <a:tblGrid>
                <a:gridCol w="791169">
                  <a:extLst>
                    <a:ext uri="{9D8B030D-6E8A-4147-A177-3AD203B41FA5}">
                      <a16:colId xmlns:a16="http://schemas.microsoft.com/office/drawing/2014/main" val="3676256311"/>
                    </a:ext>
                  </a:extLst>
                </a:gridCol>
                <a:gridCol w="812083">
                  <a:extLst>
                    <a:ext uri="{9D8B030D-6E8A-4147-A177-3AD203B41FA5}">
                      <a16:colId xmlns:a16="http://schemas.microsoft.com/office/drawing/2014/main" val="929607070"/>
                    </a:ext>
                  </a:extLst>
                </a:gridCol>
                <a:gridCol w="812083">
                  <a:extLst>
                    <a:ext uri="{9D8B030D-6E8A-4147-A177-3AD203B41FA5}">
                      <a16:colId xmlns:a16="http://schemas.microsoft.com/office/drawing/2014/main" val="541230758"/>
                    </a:ext>
                  </a:extLst>
                </a:gridCol>
                <a:gridCol w="812083">
                  <a:extLst>
                    <a:ext uri="{9D8B030D-6E8A-4147-A177-3AD203B41FA5}">
                      <a16:colId xmlns:a16="http://schemas.microsoft.com/office/drawing/2014/main" val="4151704695"/>
                    </a:ext>
                  </a:extLst>
                </a:gridCol>
                <a:gridCol w="812083">
                  <a:extLst>
                    <a:ext uri="{9D8B030D-6E8A-4147-A177-3AD203B41FA5}">
                      <a16:colId xmlns:a16="http://schemas.microsoft.com/office/drawing/2014/main" val="2123398888"/>
                    </a:ext>
                  </a:extLst>
                </a:gridCol>
                <a:gridCol w="812083">
                  <a:extLst>
                    <a:ext uri="{9D8B030D-6E8A-4147-A177-3AD203B41FA5}">
                      <a16:colId xmlns:a16="http://schemas.microsoft.com/office/drawing/2014/main" val="663094247"/>
                    </a:ext>
                  </a:extLst>
                </a:gridCol>
                <a:gridCol w="812083">
                  <a:extLst>
                    <a:ext uri="{9D8B030D-6E8A-4147-A177-3AD203B41FA5}">
                      <a16:colId xmlns:a16="http://schemas.microsoft.com/office/drawing/2014/main" val="2097534976"/>
                    </a:ext>
                  </a:extLst>
                </a:gridCol>
                <a:gridCol w="812083">
                  <a:extLst>
                    <a:ext uri="{9D8B030D-6E8A-4147-A177-3AD203B41FA5}">
                      <a16:colId xmlns:a16="http://schemas.microsoft.com/office/drawing/2014/main" val="1899967105"/>
                    </a:ext>
                  </a:extLst>
                </a:gridCol>
              </a:tblGrid>
              <a:tr h="175812">
                <a:tc>
                  <a:txBody>
                    <a:bodyPr/>
                    <a:lstStyle/>
                    <a:p>
                      <a:r>
                        <a:rPr lang="en-GB" sz="900"/>
                        <a:t>Smolarek</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85</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41</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16750</a:t>
                      </a:r>
                    </a:p>
                  </a:txBody>
                  <a:tcPr marL="43953" marR="43953" marT="21976" marB="21976" anchor="ctr">
                    <a:lnL>
                      <a:noFill/>
                    </a:lnL>
                    <a:lnR>
                      <a:noFill/>
                    </a:lnR>
                    <a:lnT>
                      <a:noFill/>
                    </a:lnT>
                    <a:lnB>
                      <a:noFill/>
                    </a:lnB>
                    <a:noFill/>
                  </a:tcPr>
                </a:tc>
                <a:extLst>
                  <a:ext uri="{0D108BD9-81ED-4DB2-BD59-A6C34878D82A}">
                    <a16:rowId xmlns:a16="http://schemas.microsoft.com/office/drawing/2014/main" val="2856990905"/>
                  </a:ext>
                </a:extLst>
              </a:tr>
              <a:tr h="175812">
                <a:tc>
                  <a:txBody>
                    <a:bodyPr/>
                    <a:lstStyle/>
                    <a:p>
                      <a:r>
                        <a:rPr lang="en-GB" sz="900"/>
                        <a:t>Haaland</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81</a:t>
                      </a:r>
                    </a:p>
                  </a:txBody>
                  <a:tcPr marL="43953" marR="43953" marT="21976" marB="21976" anchor="ctr">
                    <a:lnL>
                      <a:noFill/>
                    </a:lnL>
                    <a:lnR>
                      <a:noFill/>
                    </a:lnR>
                    <a:lnT>
                      <a:noFill/>
                    </a:lnT>
                    <a:lnB>
                      <a:noFill/>
                    </a:lnB>
                    <a:noFill/>
                  </a:tcPr>
                </a:tc>
                <a:tc>
                  <a:txBody>
                    <a:bodyPr/>
                    <a:lstStyle/>
                    <a:p>
                      <a:r>
                        <a:rPr lang="en-GB" sz="900"/>
                        <a:t>45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22000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435015922"/>
                  </a:ext>
                </a:extLst>
              </a:tr>
              <a:tr h="175812">
                <a:tc>
                  <a:txBody>
                    <a:bodyPr/>
                    <a:lstStyle/>
                    <a:p>
                      <a:r>
                        <a:rPr lang="en-GB" sz="900"/>
                        <a:t>Vinicius</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81</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29</a:t>
                      </a:r>
                    </a:p>
                  </a:txBody>
                  <a:tcPr marL="43953" marR="43953" marT="21976" marB="21976" anchor="ctr">
                    <a:lnL>
                      <a:noFill/>
                    </a:lnL>
                    <a:lnR>
                      <a:noFill/>
                    </a:lnR>
                    <a:lnT>
                      <a:noFill/>
                    </a:lnT>
                    <a:lnB>
                      <a:noFill/>
                    </a:lnB>
                    <a:noFill/>
                  </a:tcPr>
                </a:tc>
                <a:tc>
                  <a:txBody>
                    <a:bodyPr/>
                    <a:lstStyle/>
                    <a:p>
                      <a:r>
                        <a:rPr lang="en-GB" sz="900"/>
                        <a:t>69</a:t>
                      </a:r>
                    </a:p>
                  </a:txBody>
                  <a:tcPr marL="43953" marR="43953" marT="21976" marB="21976" anchor="ctr">
                    <a:lnL>
                      <a:noFill/>
                    </a:lnL>
                    <a:lnR>
                      <a:noFill/>
                    </a:lnR>
                    <a:lnT>
                      <a:noFill/>
                    </a:lnT>
                    <a:lnB>
                      <a:noFill/>
                    </a:lnB>
                    <a:noFill/>
                  </a:tcPr>
                </a:tc>
                <a:tc>
                  <a:txBody>
                    <a:bodyPr/>
                    <a:lstStyle/>
                    <a:p>
                      <a:r>
                        <a:rPr lang="en-GB" sz="900"/>
                        <a:t>456000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844436868"/>
                  </a:ext>
                </a:extLst>
              </a:tr>
              <a:tr h="175812">
                <a:tc>
                  <a:txBody>
                    <a:bodyPr/>
                    <a:lstStyle/>
                    <a:p>
                      <a:r>
                        <a:rPr lang="en-GB" sz="900"/>
                        <a:t>G.Muller</a:t>
                      </a:r>
                    </a:p>
                  </a:txBody>
                  <a:tcPr marL="43953" marR="43953" marT="21976" marB="21976" anchor="ctr">
                    <a:lnL>
                      <a:noFill/>
                    </a:lnL>
                    <a:lnR>
                      <a:noFill/>
                    </a:lnR>
                    <a:lnT>
                      <a:noFill/>
                    </a:lnT>
                    <a:lnB>
                      <a:noFill/>
                    </a:lnB>
                    <a:noFill/>
                  </a:tcPr>
                </a:tc>
                <a:tc>
                  <a:txBody>
                    <a:bodyPr/>
                    <a:lstStyle/>
                    <a:p>
                      <a:r>
                        <a:rPr lang="en-GB" sz="900"/>
                        <a:t>87</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76</a:t>
                      </a:r>
                    </a:p>
                  </a:txBody>
                  <a:tcPr marL="43953" marR="43953" marT="21976" marB="21976" anchor="ctr">
                    <a:lnL>
                      <a:noFill/>
                    </a:lnL>
                    <a:lnR>
                      <a:noFill/>
                    </a:lnR>
                    <a:lnT>
                      <a:noFill/>
                    </a:lnT>
                    <a:lnB>
                      <a:noFill/>
                    </a:lnB>
                    <a:noFill/>
                  </a:tcPr>
                </a:tc>
                <a:tc>
                  <a:txBody>
                    <a:bodyPr/>
                    <a:lstStyle/>
                    <a:p>
                      <a:r>
                        <a:rPr lang="en-GB" sz="900"/>
                        <a:t>85</a:t>
                      </a:r>
                    </a:p>
                  </a:txBody>
                  <a:tcPr marL="43953" marR="43953" marT="21976" marB="21976" anchor="ctr">
                    <a:lnL>
                      <a:noFill/>
                    </a:lnL>
                    <a:lnR>
                      <a:noFill/>
                    </a:lnR>
                    <a:lnT>
                      <a:noFill/>
                    </a:lnT>
                    <a:lnB>
                      <a:noFill/>
                    </a:lnB>
                    <a:noFill/>
                  </a:tcPr>
                </a:tc>
                <a:tc>
                  <a:txBody>
                    <a:bodyPr/>
                    <a:lstStyle/>
                    <a:p>
                      <a:r>
                        <a:rPr lang="en-GB" sz="900"/>
                        <a:t>44</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290000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949648549"/>
                  </a:ext>
                </a:extLst>
              </a:tr>
              <a:tr h="175812">
                <a:tc>
                  <a:txBody>
                    <a:bodyPr/>
                    <a:lstStyle/>
                    <a:p>
                      <a:r>
                        <a:rPr lang="en-GB" sz="900"/>
                        <a:t>C.Ronaldo</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36</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210000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385946910"/>
                  </a:ext>
                </a:extLst>
              </a:tr>
              <a:tr h="175812">
                <a:tc>
                  <a:txBody>
                    <a:bodyPr/>
                    <a:lstStyle/>
                    <a:p>
                      <a:r>
                        <a:rPr lang="en-GB" sz="900"/>
                        <a:t>Best</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56</a:t>
                      </a:r>
                    </a:p>
                  </a:txBody>
                  <a:tcPr marL="43953" marR="43953" marT="21976" marB="21976" anchor="ctr">
                    <a:lnL>
                      <a:noFill/>
                    </a:lnL>
                    <a:lnR>
                      <a:noFill/>
                    </a:lnR>
                    <a:lnT>
                      <a:noFill/>
                    </a:lnT>
                    <a:lnB>
                      <a:noFill/>
                    </a:lnB>
                    <a:noFill/>
                  </a:tcPr>
                </a:tc>
                <a:tc>
                  <a:txBody>
                    <a:bodyPr/>
                    <a:lstStyle/>
                    <a:p>
                      <a:r>
                        <a:rPr lang="en-GB" sz="900"/>
                        <a:t>68</a:t>
                      </a:r>
                    </a:p>
                  </a:txBody>
                  <a:tcPr marL="43953" marR="43953" marT="21976" marB="21976" anchor="ctr">
                    <a:lnL>
                      <a:noFill/>
                    </a:lnL>
                    <a:lnR>
                      <a:noFill/>
                    </a:lnR>
                    <a:lnT>
                      <a:noFill/>
                    </a:lnT>
                    <a:lnB>
                      <a:noFill/>
                    </a:lnB>
                    <a:noFill/>
                  </a:tcPr>
                </a:tc>
                <a:tc>
                  <a:txBody>
                    <a:bodyPr/>
                    <a:lstStyle/>
                    <a:p>
                      <a:r>
                        <a:rPr lang="en-GB" sz="900"/>
                        <a:t>577000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015067594"/>
                  </a:ext>
                </a:extLst>
              </a:tr>
              <a:tr h="175812">
                <a:tc>
                  <a:txBody>
                    <a:bodyPr/>
                    <a:lstStyle/>
                    <a:p>
                      <a:r>
                        <a:rPr lang="en-GB" sz="900"/>
                        <a:t>Henry</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51</a:t>
                      </a:r>
                    </a:p>
                  </a:txBody>
                  <a:tcPr marL="43953" marR="43953" marT="21976" marB="21976" anchor="ctr">
                    <a:lnL>
                      <a:noFill/>
                    </a:lnL>
                    <a:lnR>
                      <a:noFill/>
                    </a:lnR>
                    <a:lnT>
                      <a:noFill/>
                    </a:lnT>
                    <a:lnB>
                      <a:noFill/>
                    </a:lnB>
                    <a:noFill/>
                  </a:tcPr>
                </a:tc>
                <a:tc>
                  <a:txBody>
                    <a:bodyPr/>
                    <a:lstStyle/>
                    <a:p>
                      <a:r>
                        <a:rPr lang="en-GB" sz="900"/>
                        <a:t>78</a:t>
                      </a:r>
                    </a:p>
                  </a:txBody>
                  <a:tcPr marL="43953" marR="43953" marT="21976" marB="21976" anchor="ctr">
                    <a:lnL>
                      <a:noFill/>
                    </a:lnL>
                    <a:lnR>
                      <a:noFill/>
                    </a:lnR>
                    <a:lnT>
                      <a:noFill/>
                    </a:lnT>
                    <a:lnB>
                      <a:noFill/>
                    </a:lnB>
                    <a:noFill/>
                  </a:tcPr>
                </a:tc>
                <a:tc>
                  <a:txBody>
                    <a:bodyPr/>
                    <a:lstStyle/>
                    <a:p>
                      <a:r>
                        <a:rPr lang="en-GB" sz="900"/>
                        <a:t>1265000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149730091"/>
                  </a:ext>
                </a:extLst>
              </a:tr>
              <a:tr h="175812">
                <a:tc>
                  <a:txBody>
                    <a:bodyPr/>
                    <a:lstStyle/>
                    <a:p>
                      <a:r>
                        <a:rPr lang="en-GB" sz="900"/>
                        <a:t>Messi</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38</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830000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424918122"/>
                  </a:ext>
                </a:extLst>
              </a:tr>
              <a:tr h="175812">
                <a:tc>
                  <a:txBody>
                    <a:bodyPr/>
                    <a:lstStyle/>
                    <a:p>
                      <a:r>
                        <a:rPr lang="en-GB" sz="900" dirty="0"/>
                        <a:t>Puskas</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45</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1282000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201652445"/>
                  </a:ext>
                </a:extLst>
              </a:tr>
              <a:tr h="175812">
                <a:tc>
                  <a:txBody>
                    <a:bodyPr/>
                    <a:lstStyle/>
                    <a:p>
                      <a:r>
                        <a:rPr lang="en-GB" sz="900"/>
                        <a:t>Antony</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72</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43</a:t>
                      </a:r>
                    </a:p>
                  </a:txBody>
                  <a:tcPr marL="43953" marR="43953" marT="21976" marB="21976" anchor="ctr">
                    <a:lnL>
                      <a:noFill/>
                    </a:lnL>
                    <a:lnR>
                      <a:noFill/>
                    </a:lnR>
                    <a:lnT>
                      <a:noFill/>
                    </a:lnT>
                    <a:lnB>
                      <a:noFill/>
                    </a:lnB>
                    <a:noFill/>
                  </a:tcPr>
                </a:tc>
                <a:tc>
                  <a:txBody>
                    <a:bodyPr/>
                    <a:lstStyle/>
                    <a:p>
                      <a:r>
                        <a:rPr lang="en-GB" sz="900"/>
                        <a:t>72</a:t>
                      </a:r>
                    </a:p>
                  </a:txBody>
                  <a:tcPr marL="43953" marR="43953" marT="21976" marB="21976" anchor="ctr">
                    <a:lnL>
                      <a:noFill/>
                    </a:lnL>
                    <a:lnR>
                      <a:noFill/>
                    </a:lnR>
                    <a:lnT>
                      <a:noFill/>
                    </a:lnT>
                    <a:lnB>
                      <a:noFill/>
                    </a:lnB>
                    <a:noFill/>
                  </a:tcPr>
                </a:tc>
                <a:tc>
                  <a:txBody>
                    <a:bodyPr/>
                    <a:lstStyle/>
                    <a:p>
                      <a:r>
                        <a:rPr lang="en-GB" sz="900"/>
                        <a:t>600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635141361"/>
                  </a:ext>
                </a:extLst>
              </a:tr>
              <a:tr h="175812">
                <a:tc>
                  <a:txBody>
                    <a:bodyPr/>
                    <a:lstStyle/>
                    <a:p>
                      <a:r>
                        <a:rPr lang="en-GB" sz="900"/>
                        <a:t>Mbippi</a:t>
                      </a:r>
                    </a:p>
                  </a:txBody>
                  <a:tcPr marL="43953" marR="43953" marT="21976" marB="21976" anchor="ctr">
                    <a:lnL>
                      <a:noFill/>
                    </a:lnL>
                    <a:lnR>
                      <a:noFill/>
                    </a:lnR>
                    <a:lnT>
                      <a:noFill/>
                    </a:lnT>
                    <a:lnB>
                      <a:noFill/>
                    </a:lnB>
                    <a:noFill/>
                  </a:tcPr>
                </a:tc>
                <a:tc>
                  <a:txBody>
                    <a:bodyPr/>
                    <a:lstStyle/>
                    <a:p>
                      <a:r>
                        <a:rPr lang="en-GB" sz="900"/>
                        <a:t>97</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36</a:t>
                      </a:r>
                    </a:p>
                  </a:txBody>
                  <a:tcPr marL="43953" marR="43953" marT="21976" marB="21976" anchor="ctr">
                    <a:lnL>
                      <a:noFill/>
                    </a:lnL>
                    <a:lnR>
                      <a:noFill/>
                    </a:lnR>
                    <a:lnT>
                      <a:noFill/>
                    </a:lnT>
                    <a:lnB>
                      <a:noFill/>
                    </a:lnB>
                    <a:noFill/>
                  </a:tcPr>
                </a:tc>
                <a:tc>
                  <a:txBody>
                    <a:bodyPr/>
                    <a:lstStyle/>
                    <a:p>
                      <a:r>
                        <a:rPr lang="en-GB" sz="900"/>
                        <a:t>78</a:t>
                      </a:r>
                    </a:p>
                  </a:txBody>
                  <a:tcPr marL="43953" marR="43953" marT="21976" marB="21976" anchor="ctr">
                    <a:lnL>
                      <a:noFill/>
                    </a:lnL>
                    <a:lnR>
                      <a:noFill/>
                    </a:lnR>
                    <a:lnT>
                      <a:noFill/>
                    </a:lnT>
                    <a:lnB>
                      <a:noFill/>
                    </a:lnB>
                    <a:noFill/>
                  </a:tcPr>
                </a:tc>
                <a:tc>
                  <a:txBody>
                    <a:bodyPr/>
                    <a:lstStyle/>
                    <a:p>
                      <a:r>
                        <a:rPr lang="en-GB" sz="900"/>
                        <a:t>1599000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962521194"/>
                  </a:ext>
                </a:extLst>
              </a:tr>
              <a:tr h="175812">
                <a:tc>
                  <a:txBody>
                    <a:bodyPr/>
                    <a:lstStyle/>
                    <a:p>
                      <a:r>
                        <a:rPr lang="en-GB" sz="900"/>
                        <a:t>De Bruyne</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887000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016124921"/>
                  </a:ext>
                </a:extLst>
              </a:tr>
              <a:tr h="175812">
                <a:tc>
                  <a:txBody>
                    <a:bodyPr/>
                    <a:lstStyle/>
                    <a:p>
                      <a:r>
                        <a:rPr lang="en-GB" sz="900"/>
                        <a:t>Puchacz</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64</a:t>
                      </a:r>
                    </a:p>
                  </a:txBody>
                  <a:tcPr marL="43953" marR="43953" marT="21976" marB="21976" anchor="ctr">
                    <a:lnL>
                      <a:noFill/>
                    </a:lnL>
                    <a:lnR>
                      <a:noFill/>
                    </a:lnR>
                    <a:lnT>
                      <a:noFill/>
                    </a:lnT>
                    <a:lnB>
                      <a:noFill/>
                    </a:lnB>
                    <a:noFill/>
                  </a:tcPr>
                </a:tc>
                <a:tc>
                  <a:txBody>
                    <a:bodyPr/>
                    <a:lstStyle/>
                    <a:p>
                      <a:r>
                        <a:rPr lang="en-GB" sz="900"/>
                        <a:t>62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63</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300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389061910"/>
                  </a:ext>
                </a:extLst>
              </a:tr>
              <a:tr h="307670">
                <a:tc>
                  <a:txBody>
                    <a:bodyPr/>
                    <a:lstStyle/>
                    <a:p>
                      <a:r>
                        <a:rPr lang="en-GB" sz="900"/>
                        <a:t>Lewandowski</a:t>
                      </a:r>
                    </a:p>
                  </a:txBody>
                  <a:tcPr marL="43953" marR="43953" marT="21976" marB="21976" anchor="ctr">
                    <a:lnL>
                      <a:noFill/>
                    </a:lnL>
                    <a:lnR>
                      <a:noFill/>
                    </a:lnR>
                    <a:lnT>
                      <a:noFill/>
                    </a:lnT>
                    <a:lnB>
                      <a:noFill/>
                    </a:lnB>
                    <a:noFill/>
                  </a:tcPr>
                </a:tc>
                <a:tc>
                  <a:txBody>
                    <a:bodyPr/>
                    <a:lstStyle/>
                    <a:p>
                      <a:r>
                        <a:rPr lang="en-GB" sz="900"/>
                        <a:t>75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79</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44</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8600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054687761"/>
                  </a:ext>
                </a:extLst>
              </a:tr>
              <a:tr h="175812">
                <a:tc>
                  <a:txBody>
                    <a:bodyPr/>
                    <a:lstStyle/>
                    <a:p>
                      <a:r>
                        <a:rPr lang="en-GB" sz="900"/>
                        <a:t>Kane</a:t>
                      </a:r>
                    </a:p>
                  </a:txBody>
                  <a:tcPr marL="43953" marR="43953" marT="21976" marB="21976" anchor="ctr">
                    <a:lnL>
                      <a:noFill/>
                    </a:lnL>
                    <a:lnR>
                      <a:noFill/>
                    </a:lnR>
                    <a:lnT>
                      <a:noFill/>
                    </a:lnT>
                    <a:lnB>
                      <a:noFill/>
                    </a:lnB>
                    <a:noFill/>
                  </a:tcPr>
                </a:tc>
                <a:tc>
                  <a:txBody>
                    <a:bodyPr/>
                    <a:lstStyle/>
                    <a:p>
                      <a:r>
                        <a:rPr lang="en-GB" sz="900"/>
                        <a:t>65</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49</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dirty="0"/>
                        <a:t>16250</a:t>
                      </a:r>
                    </a:p>
                  </a:txBody>
                  <a:tcPr marL="43953" marR="43953" marT="21976" marB="21976" anchor="ctr">
                    <a:lnL>
                      <a:noFill/>
                    </a:lnL>
                    <a:lnR>
                      <a:noFill/>
                    </a:lnR>
                    <a:lnT>
                      <a:noFill/>
                    </a:lnT>
                    <a:lnB>
                      <a:noFill/>
                    </a:lnB>
                    <a:noFill/>
                  </a:tcPr>
                </a:tc>
                <a:extLst>
                  <a:ext uri="{0D108BD9-81ED-4DB2-BD59-A6C34878D82A}">
                    <a16:rowId xmlns:a16="http://schemas.microsoft.com/office/drawing/2014/main" val="2607296950"/>
                  </a:ext>
                </a:extLst>
              </a:tr>
              <a:tr h="175812">
                <a:tc>
                  <a:txBody>
                    <a:bodyPr/>
                    <a:lstStyle/>
                    <a:p>
                      <a:r>
                        <a:rPr lang="en-GB" sz="900"/>
                        <a:t>Zidane</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73</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2168000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578543600"/>
                  </a:ext>
                </a:extLst>
              </a:tr>
              <a:tr h="175812">
                <a:tc>
                  <a:txBody>
                    <a:bodyPr/>
                    <a:lstStyle/>
                    <a:p>
                      <a:r>
                        <a:rPr lang="en-GB" sz="900"/>
                        <a:t>Cruyff</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42</a:t>
                      </a:r>
                    </a:p>
                  </a:txBody>
                  <a:tcPr marL="43953" marR="43953" marT="21976" marB="21976" anchor="ctr">
                    <a:lnL>
                      <a:noFill/>
                    </a:lnL>
                    <a:lnR>
                      <a:noFill/>
                    </a:lnR>
                    <a:lnT>
                      <a:noFill/>
                    </a:lnT>
                    <a:lnB>
                      <a:noFill/>
                    </a:lnB>
                    <a:noFill/>
                  </a:tcPr>
                </a:tc>
                <a:tc>
                  <a:txBody>
                    <a:bodyPr/>
                    <a:lstStyle/>
                    <a:p>
                      <a:r>
                        <a:rPr lang="en-GB" sz="900"/>
                        <a:t>73</a:t>
                      </a:r>
                    </a:p>
                  </a:txBody>
                  <a:tcPr marL="43953" marR="43953" marT="21976" marB="21976" anchor="ctr">
                    <a:lnL>
                      <a:noFill/>
                    </a:lnL>
                    <a:lnR>
                      <a:noFill/>
                    </a:lnR>
                    <a:lnT>
                      <a:noFill/>
                    </a:lnT>
                    <a:lnB>
                      <a:noFill/>
                    </a:lnB>
                    <a:noFill/>
                  </a:tcPr>
                </a:tc>
                <a:tc>
                  <a:txBody>
                    <a:bodyPr/>
                    <a:lstStyle/>
                    <a:p>
                      <a:r>
                        <a:rPr lang="en-GB" sz="900" dirty="0"/>
                        <a:t>3102000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808381083"/>
                  </a:ext>
                </a:extLst>
              </a:tr>
              <a:tr h="175812">
                <a:tc>
                  <a:txBody>
                    <a:bodyPr/>
                    <a:lstStyle/>
                    <a:p>
                      <a:r>
                        <a:rPr lang="en-GB" sz="900"/>
                        <a:t>Maguire</a:t>
                      </a:r>
                    </a:p>
                  </a:txBody>
                  <a:tcPr marL="43953" marR="43953" marT="21976" marB="21976" anchor="ctr">
                    <a:lnL>
                      <a:noFill/>
                    </a:lnL>
                    <a:lnR>
                      <a:noFill/>
                    </a:lnR>
                    <a:lnT>
                      <a:noFill/>
                    </a:lnT>
                    <a:lnB>
                      <a:noFill/>
                    </a:lnB>
                    <a:noFill/>
                  </a:tcPr>
                </a:tc>
                <a:tc>
                  <a:txBody>
                    <a:bodyPr/>
                    <a:lstStyle/>
                    <a:p>
                      <a:r>
                        <a:rPr lang="en-GB" sz="900"/>
                        <a:t>37</a:t>
                      </a:r>
                    </a:p>
                  </a:txBody>
                  <a:tcPr marL="43953" marR="43953" marT="21976" marB="21976" anchor="ctr">
                    <a:lnL>
                      <a:noFill/>
                    </a:lnL>
                    <a:lnR>
                      <a:noFill/>
                    </a:lnR>
                    <a:lnT>
                      <a:noFill/>
                    </a:lnT>
                    <a:lnB>
                      <a:noFill/>
                    </a:lnB>
                    <a:noFill/>
                  </a:tcPr>
                </a:tc>
                <a:tc>
                  <a:txBody>
                    <a:bodyPr/>
                    <a:lstStyle/>
                    <a:p>
                      <a:r>
                        <a:rPr lang="en-GB" sz="900"/>
                        <a:t>57</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65</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1400</a:t>
                      </a:r>
                    </a:p>
                  </a:txBody>
                  <a:tcPr marL="43953" marR="43953" marT="21976" marB="21976" anchor="ctr">
                    <a:lnL>
                      <a:noFill/>
                    </a:lnL>
                    <a:lnR>
                      <a:noFill/>
                    </a:lnR>
                    <a:lnT>
                      <a:noFill/>
                    </a:lnT>
                    <a:lnB>
                      <a:noFill/>
                    </a:lnB>
                    <a:noFill/>
                  </a:tcPr>
                </a:tc>
                <a:extLst>
                  <a:ext uri="{0D108BD9-81ED-4DB2-BD59-A6C34878D82A}">
                    <a16:rowId xmlns:a16="http://schemas.microsoft.com/office/drawing/2014/main" val="940966379"/>
                  </a:ext>
                </a:extLst>
              </a:tr>
              <a:tr h="175812">
                <a:tc>
                  <a:txBody>
                    <a:bodyPr/>
                    <a:lstStyle/>
                    <a:p>
                      <a:r>
                        <a:rPr lang="en-GB" sz="900"/>
                        <a:t>Pele</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58</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4129000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035032205"/>
                  </a:ext>
                </a:extLst>
              </a:tr>
              <a:tr h="175812">
                <a:tc>
                  <a:txBody>
                    <a:bodyPr/>
                    <a:lstStyle/>
                    <a:p>
                      <a:r>
                        <a:rPr lang="en-GB" sz="900"/>
                        <a:t>Ronaldinho</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96</a:t>
                      </a:r>
                    </a:p>
                  </a:txBody>
                  <a:tcPr marL="43953" marR="43953" marT="21976" marB="21976" anchor="ctr">
                    <a:lnL>
                      <a:noFill/>
                    </a:lnL>
                    <a:lnR>
                      <a:noFill/>
                    </a:lnR>
                    <a:lnT>
                      <a:noFill/>
                    </a:lnT>
                    <a:lnB>
                      <a:noFill/>
                    </a:lnB>
                    <a:noFill/>
                  </a:tcPr>
                </a:tc>
                <a:tc>
                  <a:txBody>
                    <a:bodyPr/>
                    <a:lstStyle/>
                    <a:p>
                      <a:r>
                        <a:rPr lang="en-GB" sz="900"/>
                        <a:t>40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5175000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926792341"/>
                  </a:ext>
                </a:extLst>
              </a:tr>
              <a:tr h="175812">
                <a:tc>
                  <a:txBody>
                    <a:bodyPr/>
                    <a:lstStyle/>
                    <a:p>
                      <a:r>
                        <a:rPr lang="en-GB" sz="900"/>
                        <a:t>Ronaldo</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79</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43</a:t>
                      </a:r>
                    </a:p>
                  </a:txBody>
                  <a:tcPr marL="43953" marR="43953" marT="21976" marB="21976" anchor="ctr">
                    <a:lnL>
                      <a:noFill/>
                    </a:lnL>
                    <a:lnR>
                      <a:noFill/>
                    </a:lnR>
                    <a:lnT>
                      <a:noFill/>
                    </a:lnT>
                    <a:lnB>
                      <a:noFill/>
                    </a:lnB>
                    <a:noFill/>
                  </a:tcPr>
                </a:tc>
                <a:tc>
                  <a:txBody>
                    <a:bodyPr/>
                    <a:lstStyle/>
                    <a:p>
                      <a:r>
                        <a:rPr lang="en-GB" sz="900"/>
                        <a:t>75</a:t>
                      </a:r>
                    </a:p>
                  </a:txBody>
                  <a:tcPr marL="43953" marR="43953" marT="21976" marB="21976" anchor="ctr">
                    <a:lnL>
                      <a:noFill/>
                    </a:lnL>
                    <a:lnR>
                      <a:noFill/>
                    </a:lnR>
                    <a:lnT>
                      <a:noFill/>
                    </a:lnT>
                    <a:lnB>
                      <a:noFill/>
                    </a:lnB>
                    <a:noFill/>
                  </a:tcPr>
                </a:tc>
                <a:tc>
                  <a:txBody>
                    <a:bodyPr/>
                    <a:lstStyle/>
                    <a:p>
                      <a:r>
                        <a:rPr lang="en-GB" sz="900" dirty="0"/>
                        <a:t>7190000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35424078"/>
                  </a:ext>
                </a:extLst>
              </a:tr>
            </a:tbl>
          </a:graphicData>
        </a:graphic>
      </p:graphicFrame>
    </p:spTree>
    <p:extLst>
      <p:ext uri="{BB962C8B-B14F-4D97-AF65-F5344CB8AC3E}">
        <p14:creationId xmlns:p14="http://schemas.microsoft.com/office/powerpoint/2010/main" val="419401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BA9076-2505-1E03-EC66-D8915E7731D8}"/>
              </a:ext>
            </a:extLst>
          </p:cNvPr>
          <p:cNvSpPr>
            <a:spLocks noGrp="1"/>
          </p:cNvSpPr>
          <p:nvPr>
            <p:ph type="title"/>
          </p:nvPr>
        </p:nvSpPr>
        <p:spPr>
          <a:xfrm>
            <a:off x="5566206" y="628566"/>
            <a:ext cx="5431971" cy="846301"/>
          </a:xfrm>
        </p:spPr>
        <p:txBody>
          <a:bodyPr>
            <a:normAutofit/>
          </a:bodyPr>
          <a:lstStyle/>
          <a:p>
            <a:r>
              <a:rPr lang="pl-PL" sz="3200" dirty="0">
                <a:latin typeface="Times New Roman" panose="02020603050405020304" pitchFamily="18" charset="0"/>
                <a:cs typeface="Times New Roman" panose="02020603050405020304" pitchFamily="18" charset="0"/>
              </a:rPr>
              <a:t>Cel ćwiczenia</a:t>
            </a:r>
            <a:endParaRPr lang="en-GB" sz="3200" dirty="0">
              <a:latin typeface="Times New Roman" panose="02020603050405020304" pitchFamily="18" charset="0"/>
              <a:cs typeface="Times New Roman" panose="02020603050405020304" pitchFamily="18" charset="0"/>
            </a:endParaRPr>
          </a:p>
        </p:txBody>
      </p:sp>
      <p:sp>
        <p:nvSpPr>
          <p:cNvPr id="13" name="pole tekstowe 12">
            <a:extLst>
              <a:ext uri="{FF2B5EF4-FFF2-40B4-BE49-F238E27FC236}">
                <a16:creationId xmlns:a16="http://schemas.microsoft.com/office/drawing/2014/main" id="{A5E12B52-DA1B-B7F6-B90B-92AEE2366EFF}"/>
              </a:ext>
            </a:extLst>
          </p:cNvPr>
          <p:cNvSpPr txBox="1"/>
          <p:nvPr/>
        </p:nvSpPr>
        <p:spPr>
          <a:xfrm>
            <a:off x="5021975" y="1474867"/>
            <a:ext cx="6520435" cy="2932213"/>
          </a:xfrm>
          <a:prstGeom prst="rect">
            <a:avLst/>
          </a:prstGeom>
          <a:noFill/>
        </p:spPr>
        <p:txBody>
          <a:bodyPr wrap="square">
            <a:spAutoFit/>
          </a:bodyPr>
          <a:lstStyle/>
          <a:p>
            <a:pPr algn="just">
              <a:lnSpc>
                <a:spcPct val="115000"/>
              </a:lnSpc>
              <a:spcAft>
                <a:spcPts val="1200"/>
              </a:spcAft>
            </a:pPr>
            <a:r>
              <a:rPr lang="pl-PL" sz="1800" dirty="0">
                <a:effectLst/>
                <a:latin typeface="Arial" panose="020B0604020202020204" pitchFamily="34" charset="0"/>
                <a:ea typeface="Arial" panose="020B0604020202020204" pitchFamily="34" charset="0"/>
              </a:rPr>
              <a:t>Celem ćwiczenia było przedstawienie wyników przeprowadzonych ćwiczeń laboratoryjnych dotyczących metod optymalizacji wielokryterialnej w kontekście zastosowań w systemach wspomagania decyzji (SWD). W ramach zajęć skupiono się na implementacji, testowaniu oraz analizie skuteczności wybranych metod optymalizacyjnych, takich jak </a:t>
            </a:r>
            <a:r>
              <a:rPr lang="pl-PL" sz="1800" b="1" dirty="0">
                <a:effectLst/>
                <a:latin typeface="Arial" panose="020B0604020202020204" pitchFamily="34" charset="0"/>
                <a:ea typeface="Arial" panose="020B0604020202020204" pitchFamily="34" charset="0"/>
              </a:rPr>
              <a:t>TOPSIS</a:t>
            </a:r>
            <a:r>
              <a:rPr lang="pl-PL" sz="1800" dirty="0">
                <a:effectLst/>
                <a:latin typeface="Arial" panose="020B0604020202020204" pitchFamily="34" charset="0"/>
                <a:ea typeface="Arial" panose="020B0604020202020204" pitchFamily="34" charset="0"/>
              </a:rPr>
              <a:t>, </a:t>
            </a:r>
            <a:r>
              <a:rPr lang="pl-PL" sz="1800" b="1" dirty="0">
                <a:effectLst/>
                <a:latin typeface="Arial" panose="020B0604020202020204" pitchFamily="34" charset="0"/>
                <a:ea typeface="Arial" panose="020B0604020202020204" pitchFamily="34" charset="0"/>
              </a:rPr>
              <a:t>RSM</a:t>
            </a:r>
            <a:r>
              <a:rPr lang="pl-PL" sz="1800" dirty="0">
                <a:effectLst/>
                <a:latin typeface="Arial" panose="020B0604020202020204" pitchFamily="34" charset="0"/>
                <a:ea typeface="Arial" panose="020B0604020202020204" pitchFamily="34" charset="0"/>
              </a:rPr>
              <a:t>, </a:t>
            </a:r>
            <a:r>
              <a:rPr lang="pl-PL" sz="1800" b="1" dirty="0">
                <a:effectLst/>
                <a:latin typeface="Arial" panose="020B0604020202020204" pitchFamily="34" charset="0"/>
                <a:ea typeface="Arial" panose="020B0604020202020204" pitchFamily="34" charset="0"/>
              </a:rPr>
              <a:t>SP-CS</a:t>
            </a:r>
            <a:r>
              <a:rPr lang="pl-PL" sz="1800" dirty="0">
                <a:effectLst/>
                <a:latin typeface="Arial" panose="020B0604020202020204" pitchFamily="34" charset="0"/>
                <a:ea typeface="Arial" panose="020B0604020202020204" pitchFamily="34" charset="0"/>
              </a:rPr>
              <a:t> oraz </a:t>
            </a:r>
            <a:r>
              <a:rPr lang="en-GB" sz="1800" b="1" dirty="0">
                <a:effectLst/>
                <a:latin typeface="Arial" panose="020B0604020202020204" pitchFamily="34" charset="0"/>
                <a:ea typeface="Arial" panose="020B0604020202020204" pitchFamily="34" charset="0"/>
              </a:rPr>
              <a:t>MREF</a:t>
            </a:r>
            <a:r>
              <a:rPr lang="pl-PL" sz="1800" dirty="0">
                <a:effectLst/>
                <a:latin typeface="Arial" panose="020B0604020202020204" pitchFamily="34" charset="0"/>
                <a:ea typeface="Arial" panose="020B0604020202020204" pitchFamily="34" charset="0"/>
              </a:rPr>
              <a:t> z zastosowaniem dostarczonych danych decyzyjnych i odpowiednich narzędzi programistycznych.</a:t>
            </a:r>
            <a:endParaRPr lang="en-GB"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68269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C3A42-EED8-0373-9FB8-ED78B86FB55F}"/>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7661E848-D6CD-CB48-F9F2-4E0818318A2B}"/>
              </a:ext>
            </a:extLst>
          </p:cNvPr>
          <p:cNvSpPr txBox="1"/>
          <p:nvPr/>
        </p:nvSpPr>
        <p:spPr>
          <a:xfrm>
            <a:off x="157316" y="127941"/>
            <a:ext cx="4945626"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TOPSIS</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10D839E1-2769-13F8-3732-51246FD24731}"/>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siłowni:</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96C75A77-9726-2B0D-EAB6-F736140164DB}"/>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3" name="Tabela 2">
            <a:extLst>
              <a:ext uri="{FF2B5EF4-FFF2-40B4-BE49-F238E27FC236}">
                <a16:creationId xmlns:a16="http://schemas.microsoft.com/office/drawing/2014/main" id="{5591042C-BCBC-8C28-421C-1EDAB2101DBD}"/>
              </a:ext>
            </a:extLst>
          </p:cNvPr>
          <p:cNvGraphicFramePr>
            <a:graphicFrameLocks noGrp="1"/>
          </p:cNvGraphicFramePr>
          <p:nvPr>
            <p:extLst>
              <p:ext uri="{D42A27DB-BD31-4B8C-83A1-F6EECF244321}">
                <p14:modId xmlns:p14="http://schemas.microsoft.com/office/powerpoint/2010/main" val="236029526"/>
              </p:ext>
            </p:extLst>
          </p:nvPr>
        </p:nvGraphicFramePr>
        <p:xfrm>
          <a:off x="238431" y="2034843"/>
          <a:ext cx="10515600" cy="1828800"/>
        </p:xfrm>
        <a:graphic>
          <a:graphicData uri="http://schemas.openxmlformats.org/drawingml/2006/table">
            <a:tbl>
              <a:tblPr/>
              <a:tblGrid>
                <a:gridCol w="2103120">
                  <a:extLst>
                    <a:ext uri="{9D8B030D-6E8A-4147-A177-3AD203B41FA5}">
                      <a16:colId xmlns:a16="http://schemas.microsoft.com/office/drawing/2014/main" val="236875745"/>
                    </a:ext>
                  </a:extLst>
                </a:gridCol>
                <a:gridCol w="2103120">
                  <a:extLst>
                    <a:ext uri="{9D8B030D-6E8A-4147-A177-3AD203B41FA5}">
                      <a16:colId xmlns:a16="http://schemas.microsoft.com/office/drawing/2014/main" val="1145692221"/>
                    </a:ext>
                  </a:extLst>
                </a:gridCol>
                <a:gridCol w="2103120">
                  <a:extLst>
                    <a:ext uri="{9D8B030D-6E8A-4147-A177-3AD203B41FA5}">
                      <a16:colId xmlns:a16="http://schemas.microsoft.com/office/drawing/2014/main" val="504774169"/>
                    </a:ext>
                  </a:extLst>
                </a:gridCol>
                <a:gridCol w="2103120">
                  <a:extLst>
                    <a:ext uri="{9D8B030D-6E8A-4147-A177-3AD203B41FA5}">
                      <a16:colId xmlns:a16="http://schemas.microsoft.com/office/drawing/2014/main" val="3724484579"/>
                    </a:ext>
                  </a:extLst>
                </a:gridCol>
                <a:gridCol w="2103120">
                  <a:extLst>
                    <a:ext uri="{9D8B030D-6E8A-4147-A177-3AD203B41FA5}">
                      <a16:colId xmlns:a16="http://schemas.microsoft.com/office/drawing/2014/main" val="814770353"/>
                    </a:ext>
                  </a:extLst>
                </a:gridCol>
              </a:tblGrid>
              <a:tr h="0">
                <a:tc>
                  <a:txBody>
                    <a:bodyPr/>
                    <a:lstStyle/>
                    <a:p>
                      <a:r>
                        <a:rPr lang="en-GB"/>
                        <a:t>Siłownia D</a:t>
                      </a:r>
                    </a:p>
                  </a:txBody>
                  <a:tcPr anchor="ctr">
                    <a:lnL>
                      <a:noFill/>
                    </a:lnL>
                    <a:lnR>
                      <a:noFill/>
                    </a:lnR>
                    <a:lnT>
                      <a:noFill/>
                    </a:lnT>
                    <a:lnB>
                      <a:noFill/>
                    </a:lnB>
                    <a:noFill/>
                  </a:tcPr>
                </a:tc>
                <a:tc>
                  <a:txBody>
                    <a:bodyPr/>
                    <a:lstStyle/>
                    <a:p>
                      <a:r>
                        <a:rPr lang="en-GB"/>
                        <a:t>1.3000</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tc>
                  <a:txBody>
                    <a:bodyPr/>
                    <a:lstStyle/>
                    <a:p>
                      <a:r>
                        <a:rPr lang="en-GB"/>
                        <a:t>1</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extLst>
                  <a:ext uri="{0D108BD9-81ED-4DB2-BD59-A6C34878D82A}">
                    <a16:rowId xmlns:a16="http://schemas.microsoft.com/office/drawing/2014/main" val="2319665443"/>
                  </a:ext>
                </a:extLst>
              </a:tr>
              <a:tr h="0">
                <a:tc>
                  <a:txBody>
                    <a:bodyPr/>
                    <a:lstStyle/>
                    <a:p>
                      <a:r>
                        <a:rPr lang="en-GB"/>
                        <a:t>Siłownia A</a:t>
                      </a:r>
                    </a:p>
                  </a:txBody>
                  <a:tcPr anchor="ctr">
                    <a:lnL>
                      <a:noFill/>
                    </a:lnL>
                    <a:lnR>
                      <a:noFill/>
                    </a:lnR>
                    <a:lnT>
                      <a:noFill/>
                    </a:lnT>
                    <a:lnB>
                      <a:noFill/>
                    </a:lnB>
                    <a:noFill/>
                  </a:tcPr>
                </a:tc>
                <a:tc>
                  <a:txBody>
                    <a:bodyPr/>
                    <a:lstStyle/>
                    <a:p>
                      <a:r>
                        <a:rPr lang="en-GB"/>
                        <a:t>0.8000</a:t>
                      </a:r>
                    </a:p>
                  </a:txBody>
                  <a:tcPr anchor="ctr">
                    <a:lnL>
                      <a:noFill/>
                    </a:lnL>
                    <a:lnR>
                      <a:noFill/>
                    </a:lnR>
                    <a:lnT>
                      <a:noFill/>
                    </a:lnT>
                    <a:lnB>
                      <a:noFill/>
                    </a:lnB>
                    <a:noFill/>
                  </a:tcPr>
                </a:tc>
                <a:tc>
                  <a:txBody>
                    <a:bodyPr/>
                    <a:lstStyle/>
                    <a:p>
                      <a:r>
                        <a:rPr lang="en-GB"/>
                        <a:t>80</a:t>
                      </a:r>
                    </a:p>
                  </a:txBody>
                  <a:tcPr anchor="ctr">
                    <a:lnL>
                      <a:noFill/>
                    </a:lnL>
                    <a:lnR>
                      <a:noFill/>
                    </a:lnR>
                    <a:lnT>
                      <a:noFill/>
                    </a:lnT>
                    <a:lnB>
                      <a:noFill/>
                    </a:lnB>
                    <a:noFill/>
                  </a:tcPr>
                </a:tc>
                <a:tc>
                  <a:txBody>
                    <a:bodyPr/>
                    <a:lstStyle/>
                    <a:p>
                      <a:r>
                        <a:rPr lang="en-GB"/>
                        <a:t>1</a:t>
                      </a:r>
                    </a:p>
                  </a:txBody>
                  <a:tcPr anchor="ctr">
                    <a:lnL>
                      <a:noFill/>
                    </a:lnL>
                    <a:lnR>
                      <a:noFill/>
                    </a:lnR>
                    <a:lnT>
                      <a:noFill/>
                    </a:lnT>
                    <a:lnB>
                      <a:noFill/>
                    </a:lnB>
                    <a:noFill/>
                  </a:tcPr>
                </a:tc>
                <a:tc>
                  <a:txBody>
                    <a:bodyPr/>
                    <a:lstStyle/>
                    <a:p>
                      <a:r>
                        <a:rPr lang="en-GB"/>
                        <a:t>70</a:t>
                      </a:r>
                    </a:p>
                  </a:txBody>
                  <a:tcPr anchor="ctr">
                    <a:lnL>
                      <a:noFill/>
                    </a:lnL>
                    <a:lnR>
                      <a:noFill/>
                    </a:lnR>
                    <a:lnT>
                      <a:noFill/>
                    </a:lnT>
                    <a:lnB>
                      <a:noFill/>
                    </a:lnB>
                    <a:noFill/>
                  </a:tcPr>
                </a:tc>
                <a:extLst>
                  <a:ext uri="{0D108BD9-81ED-4DB2-BD59-A6C34878D82A}">
                    <a16:rowId xmlns:a16="http://schemas.microsoft.com/office/drawing/2014/main" val="251556659"/>
                  </a:ext>
                </a:extLst>
              </a:tr>
              <a:tr h="0">
                <a:tc>
                  <a:txBody>
                    <a:bodyPr/>
                    <a:lstStyle/>
                    <a:p>
                      <a:r>
                        <a:rPr lang="en-GB"/>
                        <a:t>Siłownia B</a:t>
                      </a:r>
                    </a:p>
                  </a:txBody>
                  <a:tcPr anchor="ctr">
                    <a:lnL>
                      <a:noFill/>
                    </a:lnL>
                    <a:lnR>
                      <a:noFill/>
                    </a:lnR>
                    <a:lnT>
                      <a:noFill/>
                    </a:lnT>
                    <a:lnB>
                      <a:noFill/>
                    </a:lnB>
                    <a:noFill/>
                  </a:tcPr>
                </a:tc>
                <a:tc>
                  <a:txBody>
                    <a:bodyPr/>
                    <a:lstStyle/>
                    <a:p>
                      <a:r>
                        <a:rPr lang="en-GB"/>
                        <a:t>1.7000</a:t>
                      </a:r>
                    </a:p>
                  </a:txBody>
                  <a:tcPr anchor="ctr">
                    <a:lnL>
                      <a:noFill/>
                    </a:lnL>
                    <a:lnR>
                      <a:noFill/>
                    </a:lnR>
                    <a:lnT>
                      <a:noFill/>
                    </a:lnT>
                    <a:lnB>
                      <a:noFill/>
                    </a:lnB>
                    <a:noFill/>
                  </a:tcPr>
                </a:tc>
                <a:tc>
                  <a:txBody>
                    <a:bodyPr/>
                    <a:lstStyle/>
                    <a:p>
                      <a:r>
                        <a:rPr lang="en-GB"/>
                        <a:t>110</a:t>
                      </a:r>
                    </a:p>
                  </a:txBody>
                  <a:tcPr anchor="ctr">
                    <a:lnL>
                      <a:noFill/>
                    </a:lnL>
                    <a:lnR>
                      <a:noFill/>
                    </a:lnR>
                    <a:lnT>
                      <a:noFill/>
                    </a:lnT>
                    <a:lnB>
                      <a:noFill/>
                    </a:lnB>
                    <a:noFill/>
                  </a:tcPr>
                </a:tc>
                <a:tc>
                  <a:txBody>
                    <a:bodyPr/>
                    <a:lstStyle/>
                    <a:p>
                      <a:r>
                        <a:rPr lang="en-GB"/>
                        <a:t>2</a:t>
                      </a:r>
                    </a:p>
                  </a:txBody>
                  <a:tcPr anchor="ctr">
                    <a:lnL>
                      <a:noFill/>
                    </a:lnL>
                    <a:lnR>
                      <a:noFill/>
                    </a:lnR>
                    <a:lnT>
                      <a:noFill/>
                    </a:lnT>
                    <a:lnB>
                      <a:noFill/>
                    </a:lnB>
                    <a:noFill/>
                  </a:tcPr>
                </a:tc>
                <a:tc>
                  <a:txBody>
                    <a:bodyPr/>
                    <a:lstStyle/>
                    <a:p>
                      <a:r>
                        <a:rPr lang="en-GB"/>
                        <a:t>120</a:t>
                      </a:r>
                    </a:p>
                  </a:txBody>
                  <a:tcPr anchor="ctr">
                    <a:lnL>
                      <a:noFill/>
                    </a:lnL>
                    <a:lnR>
                      <a:noFill/>
                    </a:lnR>
                    <a:lnT>
                      <a:noFill/>
                    </a:lnT>
                    <a:lnB>
                      <a:noFill/>
                    </a:lnB>
                    <a:noFill/>
                  </a:tcPr>
                </a:tc>
                <a:extLst>
                  <a:ext uri="{0D108BD9-81ED-4DB2-BD59-A6C34878D82A}">
                    <a16:rowId xmlns:a16="http://schemas.microsoft.com/office/drawing/2014/main" val="2906903428"/>
                  </a:ext>
                </a:extLst>
              </a:tr>
              <a:tr h="0">
                <a:tc>
                  <a:txBody>
                    <a:bodyPr/>
                    <a:lstStyle/>
                    <a:p>
                      <a:r>
                        <a:rPr lang="en-GB" dirty="0"/>
                        <a:t>Siłownia C</a:t>
                      </a:r>
                    </a:p>
                  </a:txBody>
                  <a:tcPr anchor="ctr">
                    <a:lnL>
                      <a:noFill/>
                    </a:lnL>
                    <a:lnR>
                      <a:noFill/>
                    </a:lnR>
                    <a:lnT>
                      <a:noFill/>
                    </a:lnT>
                    <a:lnB>
                      <a:noFill/>
                    </a:lnB>
                    <a:noFill/>
                  </a:tcPr>
                </a:tc>
                <a:tc>
                  <a:txBody>
                    <a:bodyPr/>
                    <a:lstStyle/>
                    <a:p>
                      <a:r>
                        <a:rPr lang="en-GB"/>
                        <a:t>2.2000</a:t>
                      </a:r>
                    </a:p>
                  </a:txBody>
                  <a:tcPr anchor="ctr">
                    <a:lnL>
                      <a:noFill/>
                    </a:lnL>
                    <a:lnR>
                      <a:noFill/>
                    </a:lnR>
                    <a:lnT>
                      <a:noFill/>
                    </a:lnT>
                    <a:lnB>
                      <a:noFill/>
                    </a:lnB>
                    <a:noFill/>
                  </a:tcPr>
                </a:tc>
                <a:tc>
                  <a:txBody>
                    <a:bodyPr/>
                    <a:lstStyle/>
                    <a:p>
                      <a:r>
                        <a:rPr lang="en-GB"/>
                        <a:t>90</a:t>
                      </a:r>
                    </a:p>
                  </a:txBody>
                  <a:tcPr anchor="ctr">
                    <a:lnL>
                      <a:noFill/>
                    </a:lnL>
                    <a:lnR>
                      <a:noFill/>
                    </a:lnR>
                    <a:lnT>
                      <a:noFill/>
                    </a:lnT>
                    <a:lnB>
                      <a:noFill/>
                    </a:lnB>
                    <a:noFill/>
                  </a:tcPr>
                </a:tc>
                <a:tc>
                  <a:txBody>
                    <a:bodyPr/>
                    <a:lstStyle/>
                    <a:p>
                      <a:r>
                        <a:rPr lang="en-GB"/>
                        <a:t>2</a:t>
                      </a:r>
                    </a:p>
                  </a:txBody>
                  <a:tcPr anchor="ctr">
                    <a:lnL>
                      <a:noFill/>
                    </a:lnL>
                    <a:lnR>
                      <a:noFill/>
                    </a:lnR>
                    <a:lnT>
                      <a:noFill/>
                    </a:lnT>
                    <a:lnB>
                      <a:noFill/>
                    </a:lnB>
                    <a:noFill/>
                  </a:tcPr>
                </a:tc>
                <a:tc>
                  <a:txBody>
                    <a:bodyPr/>
                    <a:lstStyle/>
                    <a:p>
                      <a:r>
                        <a:rPr lang="en-GB"/>
                        <a:t>100</a:t>
                      </a:r>
                    </a:p>
                  </a:txBody>
                  <a:tcPr anchor="ctr">
                    <a:lnL>
                      <a:noFill/>
                    </a:lnL>
                    <a:lnR>
                      <a:noFill/>
                    </a:lnR>
                    <a:lnT>
                      <a:noFill/>
                    </a:lnT>
                    <a:lnB>
                      <a:noFill/>
                    </a:lnB>
                    <a:noFill/>
                  </a:tcPr>
                </a:tc>
                <a:extLst>
                  <a:ext uri="{0D108BD9-81ED-4DB2-BD59-A6C34878D82A}">
                    <a16:rowId xmlns:a16="http://schemas.microsoft.com/office/drawing/2014/main" val="2153517826"/>
                  </a:ext>
                </a:extLst>
              </a:tr>
              <a:tr h="0">
                <a:tc>
                  <a:txBody>
                    <a:bodyPr/>
                    <a:lstStyle/>
                    <a:p>
                      <a:r>
                        <a:rPr lang="en-GB"/>
                        <a:t>Siłownia E</a:t>
                      </a:r>
                    </a:p>
                  </a:txBody>
                  <a:tcPr anchor="ctr">
                    <a:lnL>
                      <a:noFill/>
                    </a:lnL>
                    <a:lnR>
                      <a:noFill/>
                    </a:lnR>
                    <a:lnT>
                      <a:noFill/>
                    </a:lnT>
                    <a:lnB>
                      <a:noFill/>
                    </a:lnB>
                    <a:noFill/>
                  </a:tcPr>
                </a:tc>
                <a:tc>
                  <a:txBody>
                    <a:bodyPr/>
                    <a:lstStyle/>
                    <a:p>
                      <a:r>
                        <a:rPr lang="en-GB"/>
                        <a:t>3.5000</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dirty="0"/>
                        <a:t>180</a:t>
                      </a:r>
                    </a:p>
                  </a:txBody>
                  <a:tcPr anchor="ctr">
                    <a:lnL>
                      <a:noFill/>
                    </a:lnL>
                    <a:lnR>
                      <a:noFill/>
                    </a:lnR>
                    <a:lnT>
                      <a:noFill/>
                    </a:lnT>
                    <a:lnB>
                      <a:noFill/>
                    </a:lnB>
                    <a:noFill/>
                  </a:tcPr>
                </a:tc>
                <a:extLst>
                  <a:ext uri="{0D108BD9-81ED-4DB2-BD59-A6C34878D82A}">
                    <a16:rowId xmlns:a16="http://schemas.microsoft.com/office/drawing/2014/main" val="2808758170"/>
                  </a:ext>
                </a:extLst>
              </a:tr>
            </a:tbl>
          </a:graphicData>
        </a:graphic>
      </p:graphicFrame>
      <p:pic>
        <p:nvPicPr>
          <p:cNvPr id="6" name="Obraz 5">
            <a:extLst>
              <a:ext uri="{FF2B5EF4-FFF2-40B4-BE49-F238E27FC236}">
                <a16:creationId xmlns:a16="http://schemas.microsoft.com/office/drawing/2014/main" id="{E635C042-7EB9-34BB-4BC3-5DC4D49853AB}"/>
              </a:ext>
            </a:extLst>
          </p:cNvPr>
          <p:cNvPicPr>
            <a:picLocks noChangeAspect="1"/>
          </p:cNvPicPr>
          <p:nvPr/>
        </p:nvPicPr>
        <p:blipFill>
          <a:blip r:embed="rId2"/>
          <a:stretch>
            <a:fillRect/>
          </a:stretch>
        </p:blipFill>
        <p:spPr>
          <a:xfrm>
            <a:off x="238431" y="4172626"/>
            <a:ext cx="4182059" cy="1305107"/>
          </a:xfrm>
          <a:prstGeom prst="rect">
            <a:avLst/>
          </a:prstGeom>
        </p:spPr>
      </p:pic>
    </p:spTree>
    <p:extLst>
      <p:ext uri="{BB962C8B-B14F-4D97-AF65-F5344CB8AC3E}">
        <p14:creationId xmlns:p14="http://schemas.microsoft.com/office/powerpoint/2010/main" val="3811370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CE6A4-36A6-B6FF-A294-4A873C6A7544}"/>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9362E5EE-A145-A4D0-5902-8C658BAF53E9}"/>
              </a:ext>
            </a:extLst>
          </p:cNvPr>
          <p:cNvSpPr txBox="1"/>
          <p:nvPr/>
        </p:nvSpPr>
        <p:spPr>
          <a:xfrm>
            <a:off x="157316" y="127941"/>
            <a:ext cx="6086168"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TOPSIS GT</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E89EBA4F-2FCC-1923-4C50-CC6F335F460E}"/>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telefonów:</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3D3DE68D-75A8-2AB8-60FC-C1FD883A32CC}"/>
              </a:ext>
            </a:extLst>
          </p:cNvPr>
          <p:cNvSpPr txBox="1"/>
          <p:nvPr/>
        </p:nvSpPr>
        <p:spPr>
          <a:xfrm>
            <a:off x="238431" y="1759579"/>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F0929516-61D0-2F2D-4705-9B2B661EC572}"/>
              </a:ext>
            </a:extLst>
          </p:cNvPr>
          <p:cNvGraphicFramePr>
            <a:graphicFrameLocks noGrp="1"/>
          </p:cNvGraphicFramePr>
          <p:nvPr>
            <p:extLst>
              <p:ext uri="{D42A27DB-BD31-4B8C-83A1-F6EECF244321}">
                <p14:modId xmlns:p14="http://schemas.microsoft.com/office/powerpoint/2010/main" val="4084794231"/>
              </p:ext>
            </p:extLst>
          </p:nvPr>
        </p:nvGraphicFramePr>
        <p:xfrm>
          <a:off x="238431" y="2128911"/>
          <a:ext cx="7118556" cy="3657600"/>
        </p:xfrm>
        <a:graphic>
          <a:graphicData uri="http://schemas.openxmlformats.org/drawingml/2006/table">
            <a:tbl>
              <a:tblPr/>
              <a:tblGrid>
                <a:gridCol w="1186426">
                  <a:extLst>
                    <a:ext uri="{9D8B030D-6E8A-4147-A177-3AD203B41FA5}">
                      <a16:colId xmlns:a16="http://schemas.microsoft.com/office/drawing/2014/main" val="3154757473"/>
                    </a:ext>
                  </a:extLst>
                </a:gridCol>
                <a:gridCol w="1186426">
                  <a:extLst>
                    <a:ext uri="{9D8B030D-6E8A-4147-A177-3AD203B41FA5}">
                      <a16:colId xmlns:a16="http://schemas.microsoft.com/office/drawing/2014/main" val="778566545"/>
                    </a:ext>
                  </a:extLst>
                </a:gridCol>
                <a:gridCol w="1186426">
                  <a:extLst>
                    <a:ext uri="{9D8B030D-6E8A-4147-A177-3AD203B41FA5}">
                      <a16:colId xmlns:a16="http://schemas.microsoft.com/office/drawing/2014/main" val="2269683750"/>
                    </a:ext>
                  </a:extLst>
                </a:gridCol>
                <a:gridCol w="1186426">
                  <a:extLst>
                    <a:ext uri="{9D8B030D-6E8A-4147-A177-3AD203B41FA5}">
                      <a16:colId xmlns:a16="http://schemas.microsoft.com/office/drawing/2014/main" val="2672985804"/>
                    </a:ext>
                  </a:extLst>
                </a:gridCol>
                <a:gridCol w="1186426">
                  <a:extLst>
                    <a:ext uri="{9D8B030D-6E8A-4147-A177-3AD203B41FA5}">
                      <a16:colId xmlns:a16="http://schemas.microsoft.com/office/drawing/2014/main" val="2949896672"/>
                    </a:ext>
                  </a:extLst>
                </a:gridCol>
                <a:gridCol w="1186426">
                  <a:extLst>
                    <a:ext uri="{9D8B030D-6E8A-4147-A177-3AD203B41FA5}">
                      <a16:colId xmlns:a16="http://schemas.microsoft.com/office/drawing/2014/main" val="1671103360"/>
                    </a:ext>
                  </a:extLst>
                </a:gridCol>
              </a:tblGrid>
              <a:tr h="0">
                <a:tc>
                  <a:txBody>
                    <a:bodyPr/>
                    <a:lstStyle/>
                    <a:p>
                      <a:r>
                        <a:rPr lang="en-GB"/>
                        <a:t>Telefon D</a:t>
                      </a:r>
                    </a:p>
                  </a:txBody>
                  <a:tcPr anchor="ctr">
                    <a:lnL>
                      <a:noFill/>
                    </a:lnL>
                    <a:lnR>
                      <a:noFill/>
                    </a:lnR>
                    <a:lnT>
                      <a:noFill/>
                    </a:lnT>
                    <a:lnB>
                      <a:noFill/>
                    </a:lnB>
                    <a:noFill/>
                  </a:tcPr>
                </a:tc>
                <a:tc>
                  <a:txBody>
                    <a:bodyPr/>
                    <a:lstStyle/>
                    <a:p>
                      <a:r>
                        <a:rPr lang="en-GB"/>
                        <a:t>3000</a:t>
                      </a:r>
                    </a:p>
                  </a:txBody>
                  <a:tcPr anchor="ctr">
                    <a:lnL>
                      <a:noFill/>
                    </a:lnL>
                    <a:lnR>
                      <a:noFill/>
                    </a:lnR>
                    <a:lnT>
                      <a:noFill/>
                    </a:lnT>
                    <a:lnB>
                      <a:noFill/>
                    </a:lnB>
                    <a:noFill/>
                  </a:tcPr>
                </a:tc>
                <a:tc>
                  <a:txBody>
                    <a:bodyPr/>
                    <a:lstStyle/>
                    <a:p>
                      <a:r>
                        <a:rPr lang="en-GB" dirty="0"/>
                        <a:t>6000</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108</a:t>
                      </a:r>
                    </a:p>
                  </a:txBody>
                  <a:tcPr anchor="ctr">
                    <a:lnL>
                      <a:noFill/>
                    </a:lnL>
                    <a:lnR>
                      <a:noFill/>
                    </a:lnR>
                    <a:lnT>
                      <a:noFill/>
                    </a:lnT>
                    <a:lnB>
                      <a:noFill/>
                    </a:lnB>
                    <a:noFill/>
                  </a:tcPr>
                </a:tc>
                <a:extLst>
                  <a:ext uri="{0D108BD9-81ED-4DB2-BD59-A6C34878D82A}">
                    <a16:rowId xmlns:a16="http://schemas.microsoft.com/office/drawing/2014/main" val="3772584476"/>
                  </a:ext>
                </a:extLst>
              </a:tr>
              <a:tr h="0">
                <a:tc>
                  <a:txBody>
                    <a:bodyPr/>
                    <a:lstStyle/>
                    <a:p>
                      <a:r>
                        <a:rPr lang="en-GB"/>
                        <a:t>Telefon H</a:t>
                      </a:r>
                    </a:p>
                  </a:txBody>
                  <a:tcPr anchor="ctr">
                    <a:lnL>
                      <a:noFill/>
                    </a:lnL>
                    <a:lnR>
                      <a:noFill/>
                    </a:lnR>
                    <a:lnT>
                      <a:noFill/>
                    </a:lnT>
                    <a:lnB>
                      <a:noFill/>
                    </a:lnB>
                    <a:noFill/>
                  </a:tcPr>
                </a:tc>
                <a:tc>
                  <a:txBody>
                    <a:bodyPr/>
                    <a:lstStyle/>
                    <a:p>
                      <a:r>
                        <a:rPr lang="en-GB"/>
                        <a:t>3200</a:t>
                      </a:r>
                    </a:p>
                  </a:txBody>
                  <a:tcPr anchor="ctr">
                    <a:lnL>
                      <a:noFill/>
                    </a:lnL>
                    <a:lnR>
                      <a:noFill/>
                    </a:lnR>
                    <a:lnT>
                      <a:noFill/>
                    </a:lnT>
                    <a:lnB>
                      <a:noFill/>
                    </a:lnB>
                    <a:noFill/>
                  </a:tcPr>
                </a:tc>
                <a:tc>
                  <a:txBody>
                    <a:bodyPr/>
                    <a:lstStyle/>
                    <a:p>
                      <a:r>
                        <a:rPr lang="en-GB"/>
                        <a:t>6200</a:t>
                      </a:r>
                    </a:p>
                  </a:txBody>
                  <a:tcPr anchor="ctr">
                    <a:lnL>
                      <a:noFill/>
                    </a:lnL>
                    <a:lnR>
                      <a:noFill/>
                    </a:lnR>
                    <a:lnT>
                      <a:noFill/>
                    </a:lnT>
                    <a:lnB>
                      <a:noFill/>
                    </a:lnB>
                    <a:noFill/>
                  </a:tcPr>
                </a:tc>
                <a:tc>
                  <a:txBody>
                    <a:bodyPr/>
                    <a:lstStyle/>
                    <a:p>
                      <a:r>
                        <a:rPr lang="en-GB"/>
                        <a:t>6.8000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120</a:t>
                      </a:r>
                    </a:p>
                  </a:txBody>
                  <a:tcPr anchor="ctr">
                    <a:lnL>
                      <a:noFill/>
                    </a:lnL>
                    <a:lnR>
                      <a:noFill/>
                    </a:lnR>
                    <a:lnT>
                      <a:noFill/>
                    </a:lnT>
                    <a:lnB>
                      <a:noFill/>
                    </a:lnB>
                    <a:noFill/>
                  </a:tcPr>
                </a:tc>
                <a:extLst>
                  <a:ext uri="{0D108BD9-81ED-4DB2-BD59-A6C34878D82A}">
                    <a16:rowId xmlns:a16="http://schemas.microsoft.com/office/drawing/2014/main" val="3775444987"/>
                  </a:ext>
                </a:extLst>
              </a:tr>
              <a:tr h="0">
                <a:tc>
                  <a:txBody>
                    <a:bodyPr/>
                    <a:lstStyle/>
                    <a:p>
                      <a:r>
                        <a:rPr lang="en-GB"/>
                        <a:t>Telefon A</a:t>
                      </a:r>
                    </a:p>
                  </a:txBody>
                  <a:tcPr anchor="ctr">
                    <a:lnL>
                      <a:noFill/>
                    </a:lnL>
                    <a:lnR>
                      <a:noFill/>
                    </a:lnR>
                    <a:lnT>
                      <a:noFill/>
                    </a:lnT>
                    <a:lnB>
                      <a:noFill/>
                    </a:lnB>
                    <a:noFill/>
                  </a:tcPr>
                </a:tc>
                <a:tc>
                  <a:txBody>
                    <a:bodyPr/>
                    <a:lstStyle/>
                    <a:p>
                      <a:r>
                        <a:rPr lang="en-GB"/>
                        <a:t>2000</a:t>
                      </a:r>
                    </a:p>
                  </a:txBody>
                  <a:tcPr anchor="ctr">
                    <a:lnL>
                      <a:noFill/>
                    </a:lnL>
                    <a:lnR>
                      <a:noFill/>
                    </a:lnR>
                    <a:lnT>
                      <a:noFill/>
                    </a:lnT>
                    <a:lnB>
                      <a:noFill/>
                    </a:lnB>
                    <a:noFill/>
                  </a:tcPr>
                </a:tc>
                <a:tc>
                  <a:txBody>
                    <a:bodyPr/>
                    <a:lstStyle/>
                    <a:p>
                      <a:r>
                        <a:rPr lang="en-GB"/>
                        <a:t>5000</a:t>
                      </a:r>
                    </a:p>
                  </a:txBody>
                  <a:tcPr anchor="ctr">
                    <a:lnL>
                      <a:noFill/>
                    </a:lnL>
                    <a:lnR>
                      <a:noFill/>
                    </a:lnR>
                    <a:lnT>
                      <a:noFill/>
                    </a:lnT>
                    <a:lnB>
                      <a:noFill/>
                    </a:lnB>
                    <a:noFill/>
                  </a:tcPr>
                </a:tc>
                <a:tc>
                  <a:txBody>
                    <a:bodyPr/>
                    <a:lstStyle/>
                    <a:p>
                      <a:r>
                        <a:rPr lang="en-GB"/>
                        <a:t>6.5000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48</a:t>
                      </a:r>
                    </a:p>
                  </a:txBody>
                  <a:tcPr anchor="ctr">
                    <a:lnL>
                      <a:noFill/>
                    </a:lnL>
                    <a:lnR>
                      <a:noFill/>
                    </a:lnR>
                    <a:lnT>
                      <a:noFill/>
                    </a:lnT>
                    <a:lnB>
                      <a:noFill/>
                    </a:lnB>
                    <a:noFill/>
                  </a:tcPr>
                </a:tc>
                <a:extLst>
                  <a:ext uri="{0D108BD9-81ED-4DB2-BD59-A6C34878D82A}">
                    <a16:rowId xmlns:a16="http://schemas.microsoft.com/office/drawing/2014/main" val="795950433"/>
                  </a:ext>
                </a:extLst>
              </a:tr>
              <a:tr h="0">
                <a:tc>
                  <a:txBody>
                    <a:bodyPr/>
                    <a:lstStyle/>
                    <a:p>
                      <a:r>
                        <a:rPr lang="en-GB"/>
                        <a:t>Telefon I</a:t>
                      </a:r>
                    </a:p>
                  </a:txBody>
                  <a:tcPr anchor="ctr">
                    <a:lnL>
                      <a:noFill/>
                    </a:lnL>
                    <a:lnR>
                      <a:noFill/>
                    </a:lnR>
                    <a:lnT>
                      <a:noFill/>
                    </a:lnT>
                    <a:lnB>
                      <a:noFill/>
                    </a:lnB>
                    <a:noFill/>
                  </a:tcPr>
                </a:tc>
                <a:tc>
                  <a:txBody>
                    <a:bodyPr/>
                    <a:lstStyle/>
                    <a:p>
                      <a:r>
                        <a:rPr lang="en-GB"/>
                        <a:t>2300</a:t>
                      </a:r>
                    </a:p>
                  </a:txBody>
                  <a:tcPr anchor="ctr">
                    <a:lnL>
                      <a:noFill/>
                    </a:lnL>
                    <a:lnR>
                      <a:noFill/>
                    </a:lnR>
                    <a:lnT>
                      <a:noFill/>
                    </a:lnT>
                    <a:lnB>
                      <a:noFill/>
                    </a:lnB>
                    <a:noFill/>
                  </a:tcPr>
                </a:tc>
                <a:tc>
                  <a:txBody>
                    <a:bodyPr/>
                    <a:lstStyle/>
                    <a:p>
                      <a:r>
                        <a:rPr lang="en-GB"/>
                        <a:t>4700</a:t>
                      </a:r>
                    </a:p>
                  </a:txBody>
                  <a:tcPr anchor="ctr">
                    <a:lnL>
                      <a:noFill/>
                    </a:lnL>
                    <a:lnR>
                      <a:noFill/>
                    </a:lnR>
                    <a:lnT>
                      <a:noFill/>
                    </a:lnT>
                    <a:lnB>
                      <a:noFill/>
                    </a:lnB>
                    <a:noFill/>
                  </a:tcPr>
                </a:tc>
                <a:tc>
                  <a:txBody>
                    <a:bodyPr/>
                    <a:lstStyle/>
                    <a:p>
                      <a:r>
                        <a:rPr lang="en-GB"/>
                        <a:t>6.4000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50</a:t>
                      </a:r>
                    </a:p>
                  </a:txBody>
                  <a:tcPr anchor="ctr">
                    <a:lnL>
                      <a:noFill/>
                    </a:lnL>
                    <a:lnR>
                      <a:noFill/>
                    </a:lnR>
                    <a:lnT>
                      <a:noFill/>
                    </a:lnT>
                    <a:lnB>
                      <a:noFill/>
                    </a:lnB>
                    <a:noFill/>
                  </a:tcPr>
                </a:tc>
                <a:extLst>
                  <a:ext uri="{0D108BD9-81ED-4DB2-BD59-A6C34878D82A}">
                    <a16:rowId xmlns:a16="http://schemas.microsoft.com/office/drawing/2014/main" val="1699260686"/>
                  </a:ext>
                </a:extLst>
              </a:tr>
              <a:tr h="0">
                <a:tc>
                  <a:txBody>
                    <a:bodyPr/>
                    <a:lstStyle/>
                    <a:p>
                      <a:r>
                        <a:rPr lang="en-GB"/>
                        <a:t>Telefon J</a:t>
                      </a:r>
                    </a:p>
                  </a:txBody>
                  <a:tcPr anchor="ctr">
                    <a:lnL>
                      <a:noFill/>
                    </a:lnL>
                    <a:lnR>
                      <a:noFill/>
                    </a:lnR>
                    <a:lnT>
                      <a:noFill/>
                    </a:lnT>
                    <a:lnB>
                      <a:noFill/>
                    </a:lnB>
                    <a:noFill/>
                  </a:tcPr>
                </a:tc>
                <a:tc>
                  <a:txBody>
                    <a:bodyPr/>
                    <a:lstStyle/>
                    <a:p>
                      <a:r>
                        <a:rPr lang="en-GB"/>
                        <a:t>2100</a:t>
                      </a:r>
                    </a:p>
                  </a:txBody>
                  <a:tcPr anchor="ctr">
                    <a:lnL>
                      <a:noFill/>
                    </a:lnL>
                    <a:lnR>
                      <a:noFill/>
                    </a:lnR>
                    <a:lnT>
                      <a:noFill/>
                    </a:lnT>
                    <a:lnB>
                      <a:noFill/>
                    </a:lnB>
                    <a:noFill/>
                  </a:tcPr>
                </a:tc>
                <a:tc>
                  <a:txBody>
                    <a:bodyPr/>
                    <a:lstStyle/>
                    <a:p>
                      <a:r>
                        <a:rPr lang="en-GB"/>
                        <a:t>4600</a:t>
                      </a:r>
                    </a:p>
                  </a:txBody>
                  <a:tcPr anchor="ctr">
                    <a:lnL>
                      <a:noFill/>
                    </a:lnL>
                    <a:lnR>
                      <a:noFill/>
                    </a:lnR>
                    <a:lnT>
                      <a:noFill/>
                    </a:lnT>
                    <a:lnB>
                      <a:noFill/>
                    </a:lnB>
                    <a:noFill/>
                  </a:tcPr>
                </a:tc>
                <a:tc>
                  <a:txBody>
                    <a:bodyPr/>
                    <a:lstStyle/>
                    <a:p>
                      <a:r>
                        <a:rPr lang="en-GB"/>
                        <a:t>6.2000</a:t>
                      </a:r>
                    </a:p>
                  </a:txBody>
                  <a:tcPr anchor="ctr">
                    <a:lnL>
                      <a:noFill/>
                    </a:lnL>
                    <a:lnR>
                      <a:noFill/>
                    </a:lnR>
                    <a:lnT>
                      <a:noFill/>
                    </a:lnT>
                    <a:lnB>
                      <a:noFill/>
                    </a:lnB>
                    <a:noFill/>
                  </a:tcPr>
                </a:tc>
                <a:tc>
                  <a:txBody>
                    <a:bodyPr/>
                    <a:lstStyle/>
                    <a:p>
                      <a:r>
                        <a:rPr lang="en-GB"/>
                        <a:t>5</a:t>
                      </a:r>
                    </a:p>
                  </a:txBody>
                  <a:tcPr anchor="ctr">
                    <a:lnL>
                      <a:noFill/>
                    </a:lnL>
                    <a:lnR>
                      <a:noFill/>
                    </a:lnR>
                    <a:lnT>
                      <a:noFill/>
                    </a:lnT>
                    <a:lnB>
                      <a:noFill/>
                    </a:lnB>
                    <a:noFill/>
                  </a:tcPr>
                </a:tc>
                <a:tc>
                  <a:txBody>
                    <a:bodyPr/>
                    <a:lstStyle/>
                    <a:p>
                      <a:r>
                        <a:rPr lang="en-GB"/>
                        <a:t>48</a:t>
                      </a:r>
                    </a:p>
                  </a:txBody>
                  <a:tcPr anchor="ctr">
                    <a:lnL>
                      <a:noFill/>
                    </a:lnL>
                    <a:lnR>
                      <a:noFill/>
                    </a:lnR>
                    <a:lnT>
                      <a:noFill/>
                    </a:lnT>
                    <a:lnB>
                      <a:noFill/>
                    </a:lnB>
                    <a:noFill/>
                  </a:tcPr>
                </a:tc>
                <a:extLst>
                  <a:ext uri="{0D108BD9-81ED-4DB2-BD59-A6C34878D82A}">
                    <a16:rowId xmlns:a16="http://schemas.microsoft.com/office/drawing/2014/main" val="3159665256"/>
                  </a:ext>
                </a:extLst>
              </a:tr>
              <a:tr h="0">
                <a:tc>
                  <a:txBody>
                    <a:bodyPr/>
                    <a:lstStyle/>
                    <a:p>
                      <a:r>
                        <a:rPr lang="en-GB"/>
                        <a:t>Telefon F</a:t>
                      </a:r>
                    </a:p>
                  </a:txBody>
                  <a:tcPr anchor="ctr">
                    <a:lnL>
                      <a:noFill/>
                    </a:lnL>
                    <a:lnR>
                      <a:noFill/>
                    </a:lnR>
                    <a:lnT>
                      <a:noFill/>
                    </a:lnT>
                    <a:lnB>
                      <a:noFill/>
                    </a:lnB>
                    <a:noFill/>
                  </a:tcPr>
                </a:tc>
                <a:tc>
                  <a:txBody>
                    <a:bodyPr/>
                    <a:lstStyle/>
                    <a:p>
                      <a:r>
                        <a:rPr lang="en-GB"/>
                        <a:t>2700</a:t>
                      </a:r>
                    </a:p>
                  </a:txBody>
                  <a:tcPr anchor="ctr">
                    <a:lnL>
                      <a:noFill/>
                    </a:lnL>
                    <a:lnR>
                      <a:noFill/>
                    </a:lnR>
                    <a:lnT>
                      <a:noFill/>
                    </a:lnT>
                    <a:lnB>
                      <a:noFill/>
                    </a:lnB>
                    <a:noFill/>
                  </a:tcPr>
                </a:tc>
                <a:tc>
                  <a:txBody>
                    <a:bodyPr/>
                    <a:lstStyle/>
                    <a:p>
                      <a:r>
                        <a:rPr lang="en-GB"/>
                        <a:t>4800</a:t>
                      </a:r>
                    </a:p>
                  </a:txBody>
                  <a:tcPr anchor="ctr">
                    <a:lnL>
                      <a:noFill/>
                    </a:lnL>
                    <a:lnR>
                      <a:noFill/>
                    </a:lnR>
                    <a:lnT>
                      <a:noFill/>
                    </a:lnT>
                    <a:lnB>
                      <a:noFill/>
                    </a:lnB>
                    <a:noFill/>
                  </a:tcPr>
                </a:tc>
                <a:tc>
                  <a:txBody>
                    <a:bodyPr/>
                    <a:lstStyle/>
                    <a:p>
                      <a:r>
                        <a:rPr lang="en-GB"/>
                        <a:t>6.3000</a:t>
                      </a:r>
                    </a:p>
                  </a:txBody>
                  <a:tcPr anchor="ctr">
                    <a:lnL>
                      <a:noFill/>
                    </a:lnL>
                    <a:lnR>
                      <a:noFill/>
                    </a:lnR>
                    <a:lnT>
                      <a:noFill/>
                    </a:lnT>
                    <a:lnB>
                      <a:noFill/>
                    </a:lnB>
                    <a:noFill/>
                  </a:tcPr>
                </a:tc>
                <a:tc>
                  <a:txBody>
                    <a:bodyPr/>
                    <a:lstStyle/>
                    <a:p>
                      <a:r>
                        <a:rPr lang="en-GB"/>
                        <a:t>5</a:t>
                      </a:r>
                    </a:p>
                  </a:txBody>
                  <a:tcPr anchor="ctr">
                    <a:lnL>
                      <a:noFill/>
                    </a:lnL>
                    <a:lnR>
                      <a:noFill/>
                    </a:lnR>
                    <a:lnT>
                      <a:noFill/>
                    </a:lnT>
                    <a:lnB>
                      <a:noFill/>
                    </a:lnB>
                    <a:noFill/>
                  </a:tcPr>
                </a:tc>
                <a:tc>
                  <a:txBody>
                    <a:bodyPr/>
                    <a:lstStyle/>
                    <a:p>
                      <a:r>
                        <a:rPr lang="en-GB"/>
                        <a:t>64</a:t>
                      </a:r>
                    </a:p>
                  </a:txBody>
                  <a:tcPr anchor="ctr">
                    <a:lnL>
                      <a:noFill/>
                    </a:lnL>
                    <a:lnR>
                      <a:noFill/>
                    </a:lnR>
                    <a:lnT>
                      <a:noFill/>
                    </a:lnT>
                    <a:lnB>
                      <a:noFill/>
                    </a:lnB>
                    <a:noFill/>
                  </a:tcPr>
                </a:tc>
                <a:extLst>
                  <a:ext uri="{0D108BD9-81ED-4DB2-BD59-A6C34878D82A}">
                    <a16:rowId xmlns:a16="http://schemas.microsoft.com/office/drawing/2014/main" val="2616243621"/>
                  </a:ext>
                </a:extLst>
              </a:tr>
              <a:tr h="0">
                <a:tc>
                  <a:txBody>
                    <a:bodyPr/>
                    <a:lstStyle/>
                    <a:p>
                      <a:r>
                        <a:rPr lang="en-GB"/>
                        <a:t>Telefon E</a:t>
                      </a:r>
                    </a:p>
                  </a:txBody>
                  <a:tcPr anchor="ctr">
                    <a:lnL>
                      <a:noFill/>
                    </a:lnL>
                    <a:lnR>
                      <a:noFill/>
                    </a:lnR>
                    <a:lnT>
                      <a:noFill/>
                    </a:lnT>
                    <a:lnB>
                      <a:noFill/>
                    </a:lnB>
                    <a:noFill/>
                  </a:tcPr>
                </a:tc>
                <a:tc>
                  <a:txBody>
                    <a:bodyPr/>
                    <a:lstStyle/>
                    <a:p>
                      <a:r>
                        <a:rPr lang="en-GB"/>
                        <a:t>1800</a:t>
                      </a:r>
                    </a:p>
                  </a:txBody>
                  <a:tcPr anchor="ctr">
                    <a:lnL>
                      <a:noFill/>
                    </a:lnL>
                    <a:lnR>
                      <a:noFill/>
                    </a:lnR>
                    <a:lnT>
                      <a:noFill/>
                    </a:lnT>
                    <a:lnB>
                      <a:noFill/>
                    </a:lnB>
                    <a:noFill/>
                  </a:tcPr>
                </a:tc>
                <a:tc>
                  <a:txBody>
                    <a:bodyPr/>
                    <a:lstStyle/>
                    <a:p>
                      <a:r>
                        <a:rPr lang="en-GB"/>
                        <a:t>4200</a:t>
                      </a:r>
                    </a:p>
                  </a:txBody>
                  <a:tcPr anchor="ctr">
                    <a:lnL>
                      <a:noFill/>
                    </a:lnL>
                    <a:lnR>
                      <a:noFill/>
                    </a:lnR>
                    <a:lnT>
                      <a:noFill/>
                    </a:lnT>
                    <a:lnB>
                      <a:noFill/>
                    </a:lnB>
                    <a:noFill/>
                  </a:tcPr>
                </a:tc>
                <a:tc>
                  <a:txBody>
                    <a:bodyPr/>
                    <a:lstStyle/>
                    <a:p>
                      <a:r>
                        <a:rPr lang="en-GB"/>
                        <a:t>5.9000</a:t>
                      </a:r>
                    </a:p>
                  </a:txBody>
                  <a:tcPr anchor="ctr">
                    <a:lnL>
                      <a:noFill/>
                    </a:lnL>
                    <a:lnR>
                      <a:noFill/>
                    </a:lnR>
                    <a:lnT>
                      <a:noFill/>
                    </a:lnT>
                    <a:lnB>
                      <a:noFill/>
                    </a:lnB>
                    <a:noFill/>
                  </a:tcPr>
                </a:tc>
                <a:tc>
                  <a:txBody>
                    <a:bodyPr/>
                    <a:lstStyle/>
                    <a:p>
                      <a:r>
                        <a:rPr lang="en-GB"/>
                        <a:t>4</a:t>
                      </a:r>
                    </a:p>
                  </a:txBody>
                  <a:tcPr anchor="ctr">
                    <a:lnL>
                      <a:noFill/>
                    </a:lnL>
                    <a:lnR>
                      <a:noFill/>
                    </a:lnR>
                    <a:lnT>
                      <a:noFill/>
                    </a:lnT>
                    <a:lnB>
                      <a:noFill/>
                    </a:lnB>
                    <a:noFill/>
                  </a:tcPr>
                </a:tc>
                <a:tc>
                  <a:txBody>
                    <a:bodyPr/>
                    <a:lstStyle/>
                    <a:p>
                      <a:r>
                        <a:rPr lang="en-GB"/>
                        <a:t>16</a:t>
                      </a:r>
                    </a:p>
                  </a:txBody>
                  <a:tcPr anchor="ctr">
                    <a:lnL>
                      <a:noFill/>
                    </a:lnL>
                    <a:lnR>
                      <a:noFill/>
                    </a:lnR>
                    <a:lnT>
                      <a:noFill/>
                    </a:lnT>
                    <a:lnB>
                      <a:noFill/>
                    </a:lnB>
                    <a:noFill/>
                  </a:tcPr>
                </a:tc>
                <a:extLst>
                  <a:ext uri="{0D108BD9-81ED-4DB2-BD59-A6C34878D82A}">
                    <a16:rowId xmlns:a16="http://schemas.microsoft.com/office/drawing/2014/main" val="2050788403"/>
                  </a:ext>
                </a:extLst>
              </a:tr>
              <a:tr h="0">
                <a:tc>
                  <a:txBody>
                    <a:bodyPr/>
                    <a:lstStyle/>
                    <a:p>
                      <a:r>
                        <a:rPr lang="en-GB"/>
                        <a:t>Telefon B</a:t>
                      </a:r>
                    </a:p>
                  </a:txBody>
                  <a:tcPr anchor="ctr">
                    <a:lnL>
                      <a:noFill/>
                    </a:lnL>
                    <a:lnR>
                      <a:noFill/>
                    </a:lnR>
                    <a:lnT>
                      <a:noFill/>
                    </a:lnT>
                    <a:lnB>
                      <a:noFill/>
                    </a:lnB>
                    <a:noFill/>
                  </a:tcPr>
                </a:tc>
                <a:tc>
                  <a:txBody>
                    <a:bodyPr/>
                    <a:lstStyle/>
                    <a:p>
                      <a:r>
                        <a:rPr lang="en-GB"/>
                        <a:t>2500</a:t>
                      </a:r>
                    </a:p>
                  </a:txBody>
                  <a:tcPr anchor="ctr">
                    <a:lnL>
                      <a:noFill/>
                    </a:lnL>
                    <a:lnR>
                      <a:noFill/>
                    </a:lnR>
                    <a:lnT>
                      <a:noFill/>
                    </a:lnT>
                    <a:lnB>
                      <a:noFill/>
                    </a:lnB>
                    <a:noFill/>
                  </a:tcPr>
                </a:tc>
                <a:tc>
                  <a:txBody>
                    <a:bodyPr/>
                    <a:lstStyle/>
                    <a:p>
                      <a:r>
                        <a:rPr lang="en-GB"/>
                        <a:t>4500</a:t>
                      </a:r>
                    </a:p>
                  </a:txBody>
                  <a:tcPr anchor="ctr">
                    <a:lnL>
                      <a:noFill/>
                    </a:lnL>
                    <a:lnR>
                      <a:noFill/>
                    </a:lnR>
                    <a:lnT>
                      <a:noFill/>
                    </a:lnT>
                    <a:lnB>
                      <a:noFill/>
                    </a:lnB>
                    <a:noFill/>
                  </a:tcPr>
                </a:tc>
                <a:tc>
                  <a:txBody>
                    <a:bodyPr/>
                    <a:lstStyle/>
                    <a:p>
                      <a:r>
                        <a:rPr lang="en-GB"/>
                        <a:t>6.1000</a:t>
                      </a:r>
                    </a:p>
                  </a:txBody>
                  <a:tcPr anchor="ctr">
                    <a:lnL>
                      <a:noFill/>
                    </a:lnL>
                    <a:lnR>
                      <a:noFill/>
                    </a:lnR>
                    <a:lnT>
                      <a:noFill/>
                    </a:lnT>
                    <a:lnB>
                      <a:noFill/>
                    </a:lnB>
                    <a:noFill/>
                  </a:tcPr>
                </a:tc>
                <a:tc>
                  <a:txBody>
                    <a:bodyPr/>
                    <a:lstStyle/>
                    <a:p>
                      <a:r>
                        <a:rPr lang="en-GB"/>
                        <a:t>4</a:t>
                      </a:r>
                    </a:p>
                  </a:txBody>
                  <a:tcPr anchor="ctr">
                    <a:lnL>
                      <a:noFill/>
                    </a:lnL>
                    <a:lnR>
                      <a:noFill/>
                    </a:lnR>
                    <a:lnT>
                      <a:noFill/>
                    </a:lnT>
                    <a:lnB>
                      <a:noFill/>
                    </a:lnB>
                    <a:noFill/>
                  </a:tcPr>
                </a:tc>
                <a:tc>
                  <a:txBody>
                    <a:bodyPr/>
                    <a:lstStyle/>
                    <a:p>
                      <a:r>
                        <a:rPr lang="en-GB"/>
                        <a:t>12</a:t>
                      </a:r>
                    </a:p>
                  </a:txBody>
                  <a:tcPr anchor="ctr">
                    <a:lnL>
                      <a:noFill/>
                    </a:lnL>
                    <a:lnR>
                      <a:noFill/>
                    </a:lnR>
                    <a:lnT>
                      <a:noFill/>
                    </a:lnT>
                    <a:lnB>
                      <a:noFill/>
                    </a:lnB>
                    <a:noFill/>
                  </a:tcPr>
                </a:tc>
                <a:extLst>
                  <a:ext uri="{0D108BD9-81ED-4DB2-BD59-A6C34878D82A}">
                    <a16:rowId xmlns:a16="http://schemas.microsoft.com/office/drawing/2014/main" val="3299569670"/>
                  </a:ext>
                </a:extLst>
              </a:tr>
              <a:tr h="0">
                <a:tc>
                  <a:txBody>
                    <a:bodyPr/>
                    <a:lstStyle/>
                    <a:p>
                      <a:r>
                        <a:rPr lang="en-GB"/>
                        <a:t>Telefon G</a:t>
                      </a:r>
                    </a:p>
                  </a:txBody>
                  <a:tcPr anchor="ctr">
                    <a:lnL>
                      <a:noFill/>
                    </a:lnL>
                    <a:lnR>
                      <a:noFill/>
                    </a:lnR>
                    <a:lnT>
                      <a:noFill/>
                    </a:lnT>
                    <a:lnB>
                      <a:noFill/>
                    </a:lnB>
                    <a:noFill/>
                  </a:tcPr>
                </a:tc>
                <a:tc>
                  <a:txBody>
                    <a:bodyPr/>
                    <a:lstStyle/>
                    <a:p>
                      <a:r>
                        <a:rPr lang="en-GB"/>
                        <a:t>1600</a:t>
                      </a:r>
                    </a:p>
                  </a:txBody>
                  <a:tcPr anchor="ctr">
                    <a:lnL>
                      <a:noFill/>
                    </a:lnL>
                    <a:lnR>
                      <a:noFill/>
                    </a:lnR>
                    <a:lnT>
                      <a:noFill/>
                    </a:lnT>
                    <a:lnB>
                      <a:noFill/>
                    </a:lnB>
                    <a:noFill/>
                  </a:tcPr>
                </a:tc>
                <a:tc>
                  <a:txBody>
                    <a:bodyPr/>
                    <a:lstStyle/>
                    <a:p>
                      <a:r>
                        <a:rPr lang="en-GB"/>
                        <a:t>4100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a:t>10</a:t>
                      </a:r>
                    </a:p>
                  </a:txBody>
                  <a:tcPr anchor="ctr">
                    <a:lnL>
                      <a:noFill/>
                    </a:lnL>
                    <a:lnR>
                      <a:noFill/>
                    </a:lnR>
                    <a:lnT>
                      <a:noFill/>
                    </a:lnT>
                    <a:lnB>
                      <a:noFill/>
                    </a:lnB>
                    <a:noFill/>
                  </a:tcPr>
                </a:tc>
                <a:extLst>
                  <a:ext uri="{0D108BD9-81ED-4DB2-BD59-A6C34878D82A}">
                    <a16:rowId xmlns:a16="http://schemas.microsoft.com/office/drawing/2014/main" val="1203302910"/>
                  </a:ext>
                </a:extLst>
              </a:tr>
              <a:tr h="0">
                <a:tc>
                  <a:txBody>
                    <a:bodyPr/>
                    <a:lstStyle/>
                    <a:p>
                      <a:r>
                        <a:rPr lang="en-GB"/>
                        <a:t>Telefon C</a:t>
                      </a:r>
                    </a:p>
                  </a:txBody>
                  <a:tcPr anchor="ctr">
                    <a:lnL>
                      <a:noFill/>
                    </a:lnL>
                    <a:lnR>
                      <a:noFill/>
                    </a:lnR>
                    <a:lnT>
                      <a:noFill/>
                    </a:lnT>
                    <a:lnB>
                      <a:noFill/>
                    </a:lnB>
                    <a:noFill/>
                  </a:tcPr>
                </a:tc>
                <a:tc>
                  <a:txBody>
                    <a:bodyPr/>
                    <a:lstStyle/>
                    <a:p>
                      <a:r>
                        <a:rPr lang="en-GB"/>
                        <a:t>1500</a:t>
                      </a:r>
                    </a:p>
                  </a:txBody>
                  <a:tcPr anchor="ctr">
                    <a:lnL>
                      <a:noFill/>
                    </a:lnL>
                    <a:lnR>
                      <a:noFill/>
                    </a:lnR>
                    <a:lnT>
                      <a:noFill/>
                    </a:lnT>
                    <a:lnB>
                      <a:noFill/>
                    </a:lnB>
                    <a:noFill/>
                  </a:tcPr>
                </a:tc>
                <a:tc>
                  <a:txBody>
                    <a:bodyPr/>
                    <a:lstStyle/>
                    <a:p>
                      <a:r>
                        <a:rPr lang="en-GB"/>
                        <a:t>4000</a:t>
                      </a:r>
                    </a:p>
                  </a:txBody>
                  <a:tcPr anchor="ctr">
                    <a:lnL>
                      <a:noFill/>
                    </a:lnL>
                    <a:lnR>
                      <a:noFill/>
                    </a:lnR>
                    <a:lnT>
                      <a:noFill/>
                    </a:lnT>
                    <a:lnB>
                      <a:noFill/>
                    </a:lnB>
                    <a:noFill/>
                  </a:tcPr>
                </a:tc>
                <a:tc>
                  <a:txBody>
                    <a:bodyPr/>
                    <a:lstStyle/>
                    <a:p>
                      <a:r>
                        <a:rPr lang="en-GB"/>
                        <a:t>5.8000</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dirty="0"/>
                        <a:t>8</a:t>
                      </a:r>
                    </a:p>
                  </a:txBody>
                  <a:tcPr anchor="ctr">
                    <a:lnL>
                      <a:noFill/>
                    </a:lnL>
                    <a:lnR>
                      <a:noFill/>
                    </a:lnR>
                    <a:lnT>
                      <a:noFill/>
                    </a:lnT>
                    <a:lnB>
                      <a:noFill/>
                    </a:lnB>
                    <a:noFill/>
                  </a:tcPr>
                </a:tc>
                <a:extLst>
                  <a:ext uri="{0D108BD9-81ED-4DB2-BD59-A6C34878D82A}">
                    <a16:rowId xmlns:a16="http://schemas.microsoft.com/office/drawing/2014/main" val="3755077165"/>
                  </a:ext>
                </a:extLst>
              </a:tr>
            </a:tbl>
          </a:graphicData>
        </a:graphic>
      </p:graphicFrame>
      <p:pic>
        <p:nvPicPr>
          <p:cNvPr id="4" name="Obraz 3">
            <a:extLst>
              <a:ext uri="{FF2B5EF4-FFF2-40B4-BE49-F238E27FC236}">
                <a16:creationId xmlns:a16="http://schemas.microsoft.com/office/drawing/2014/main" id="{63F2DEF3-1B54-AFF7-29D5-733EC470DCCC}"/>
              </a:ext>
            </a:extLst>
          </p:cNvPr>
          <p:cNvPicPr>
            <a:picLocks noChangeAspect="1"/>
          </p:cNvPicPr>
          <p:nvPr/>
        </p:nvPicPr>
        <p:blipFill>
          <a:blip r:embed="rId2"/>
          <a:stretch>
            <a:fillRect/>
          </a:stretch>
        </p:blipFill>
        <p:spPr>
          <a:xfrm>
            <a:off x="7028457" y="3012114"/>
            <a:ext cx="4925112" cy="1286054"/>
          </a:xfrm>
          <a:prstGeom prst="rect">
            <a:avLst/>
          </a:prstGeom>
        </p:spPr>
      </p:pic>
    </p:spTree>
    <p:extLst>
      <p:ext uri="{BB962C8B-B14F-4D97-AF65-F5344CB8AC3E}">
        <p14:creationId xmlns:p14="http://schemas.microsoft.com/office/powerpoint/2010/main" val="348126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29C77-A240-A650-4E16-8B46D239A982}"/>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E843514A-4D6D-5497-E0AF-FE128B25A3AD}"/>
              </a:ext>
            </a:extLst>
          </p:cNvPr>
          <p:cNvSpPr txBox="1"/>
          <p:nvPr/>
        </p:nvSpPr>
        <p:spPr>
          <a:xfrm>
            <a:off x="157315" y="127941"/>
            <a:ext cx="6508955"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TOPSIS GT</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13D4C7A9-F8B9-74CE-46F5-5D31C54DEB47}"/>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samochodów:</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6CB6A68B-0D67-7BAE-1C94-01F6C6AF8184}"/>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3" name="Tabela 2">
            <a:extLst>
              <a:ext uri="{FF2B5EF4-FFF2-40B4-BE49-F238E27FC236}">
                <a16:creationId xmlns:a16="http://schemas.microsoft.com/office/drawing/2014/main" id="{F4D5843F-71FB-4F09-BED3-485DE4258924}"/>
              </a:ext>
            </a:extLst>
          </p:cNvPr>
          <p:cNvGraphicFramePr>
            <a:graphicFrameLocks noGrp="1"/>
          </p:cNvGraphicFramePr>
          <p:nvPr>
            <p:extLst>
              <p:ext uri="{D42A27DB-BD31-4B8C-83A1-F6EECF244321}">
                <p14:modId xmlns:p14="http://schemas.microsoft.com/office/powerpoint/2010/main" val="1126223694"/>
              </p:ext>
            </p:extLst>
          </p:nvPr>
        </p:nvGraphicFramePr>
        <p:xfrm>
          <a:off x="238431" y="1982295"/>
          <a:ext cx="8581104" cy="4389120"/>
        </p:xfrm>
        <a:graphic>
          <a:graphicData uri="http://schemas.openxmlformats.org/drawingml/2006/table">
            <a:tbl>
              <a:tblPr/>
              <a:tblGrid>
                <a:gridCol w="1430184">
                  <a:extLst>
                    <a:ext uri="{9D8B030D-6E8A-4147-A177-3AD203B41FA5}">
                      <a16:colId xmlns:a16="http://schemas.microsoft.com/office/drawing/2014/main" val="3031702263"/>
                    </a:ext>
                  </a:extLst>
                </a:gridCol>
                <a:gridCol w="1430184">
                  <a:extLst>
                    <a:ext uri="{9D8B030D-6E8A-4147-A177-3AD203B41FA5}">
                      <a16:colId xmlns:a16="http://schemas.microsoft.com/office/drawing/2014/main" val="4141463423"/>
                    </a:ext>
                  </a:extLst>
                </a:gridCol>
                <a:gridCol w="1430184">
                  <a:extLst>
                    <a:ext uri="{9D8B030D-6E8A-4147-A177-3AD203B41FA5}">
                      <a16:colId xmlns:a16="http://schemas.microsoft.com/office/drawing/2014/main" val="1571227718"/>
                    </a:ext>
                  </a:extLst>
                </a:gridCol>
                <a:gridCol w="1430184">
                  <a:extLst>
                    <a:ext uri="{9D8B030D-6E8A-4147-A177-3AD203B41FA5}">
                      <a16:colId xmlns:a16="http://schemas.microsoft.com/office/drawing/2014/main" val="4045699924"/>
                    </a:ext>
                  </a:extLst>
                </a:gridCol>
                <a:gridCol w="1430184">
                  <a:extLst>
                    <a:ext uri="{9D8B030D-6E8A-4147-A177-3AD203B41FA5}">
                      <a16:colId xmlns:a16="http://schemas.microsoft.com/office/drawing/2014/main" val="450011542"/>
                    </a:ext>
                  </a:extLst>
                </a:gridCol>
                <a:gridCol w="1430184">
                  <a:extLst>
                    <a:ext uri="{9D8B030D-6E8A-4147-A177-3AD203B41FA5}">
                      <a16:colId xmlns:a16="http://schemas.microsoft.com/office/drawing/2014/main" val="2670748290"/>
                    </a:ext>
                  </a:extLst>
                </a:gridCol>
              </a:tblGrid>
              <a:tr h="0">
                <a:tc>
                  <a:txBody>
                    <a:bodyPr/>
                    <a:lstStyle/>
                    <a:p>
                      <a:r>
                        <a:rPr lang="en-GB"/>
                        <a:t>Audi A3</a:t>
                      </a:r>
                    </a:p>
                  </a:txBody>
                  <a:tcPr anchor="ctr">
                    <a:lnL>
                      <a:noFill/>
                    </a:lnL>
                    <a:lnR>
                      <a:noFill/>
                    </a:lnR>
                    <a:lnT>
                      <a:noFill/>
                    </a:lnT>
                    <a:lnB>
                      <a:noFill/>
                    </a:lnB>
                    <a:noFill/>
                  </a:tcPr>
                </a:tc>
                <a:tc>
                  <a:txBody>
                    <a:bodyPr/>
                    <a:lstStyle/>
                    <a:p>
                      <a:r>
                        <a:rPr lang="en-GB"/>
                        <a:t>41000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49000</a:t>
                      </a:r>
                    </a:p>
                  </a:txBody>
                  <a:tcPr anchor="ctr">
                    <a:lnL>
                      <a:noFill/>
                    </a:lnL>
                    <a:lnR>
                      <a:noFill/>
                    </a:lnR>
                    <a:lnT>
                      <a:noFill/>
                    </a:lnT>
                    <a:lnB>
                      <a:noFill/>
                    </a:lnB>
                    <a:noFill/>
                  </a:tcPr>
                </a:tc>
                <a:extLst>
                  <a:ext uri="{0D108BD9-81ED-4DB2-BD59-A6C34878D82A}">
                    <a16:rowId xmlns:a16="http://schemas.microsoft.com/office/drawing/2014/main" val="1048468598"/>
                  </a:ext>
                </a:extLst>
              </a:tr>
              <a:tr h="0">
                <a:tc>
                  <a:txBody>
                    <a:bodyPr/>
                    <a:lstStyle/>
                    <a:p>
                      <a:r>
                        <a:rPr lang="en-GB"/>
                        <a:t>Opel Astra</a:t>
                      </a:r>
                    </a:p>
                  </a:txBody>
                  <a:tcPr anchor="ctr">
                    <a:lnL>
                      <a:noFill/>
                    </a:lnL>
                    <a:lnR>
                      <a:noFill/>
                    </a:lnR>
                    <a:lnT>
                      <a:noFill/>
                    </a:lnT>
                    <a:lnB>
                      <a:noFill/>
                    </a:lnB>
                    <a:noFill/>
                  </a:tcPr>
                </a:tc>
                <a:tc>
                  <a:txBody>
                    <a:bodyPr/>
                    <a:lstStyle/>
                    <a:p>
                      <a:r>
                        <a:rPr lang="en-GB"/>
                        <a:t>38000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130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40000</a:t>
                      </a:r>
                    </a:p>
                  </a:txBody>
                  <a:tcPr anchor="ctr">
                    <a:lnL>
                      <a:noFill/>
                    </a:lnL>
                    <a:lnR>
                      <a:noFill/>
                    </a:lnR>
                    <a:lnT>
                      <a:noFill/>
                    </a:lnT>
                    <a:lnB>
                      <a:noFill/>
                    </a:lnB>
                    <a:noFill/>
                  </a:tcPr>
                </a:tc>
                <a:extLst>
                  <a:ext uri="{0D108BD9-81ED-4DB2-BD59-A6C34878D82A}">
                    <a16:rowId xmlns:a16="http://schemas.microsoft.com/office/drawing/2014/main" val="922643810"/>
                  </a:ext>
                </a:extLst>
              </a:tr>
              <a:tr h="0">
                <a:tc>
                  <a:txBody>
                    <a:bodyPr/>
                    <a:lstStyle/>
                    <a:p>
                      <a:r>
                        <a:rPr lang="en-GB"/>
                        <a:t>Volkswagen Golf</a:t>
                      </a:r>
                    </a:p>
                  </a:txBody>
                  <a:tcPr anchor="ctr">
                    <a:lnL>
                      <a:noFill/>
                    </a:lnL>
                    <a:lnR>
                      <a:noFill/>
                    </a:lnR>
                    <a:lnT>
                      <a:noFill/>
                    </a:lnT>
                    <a:lnB>
                      <a:noFill/>
                    </a:lnB>
                    <a:noFill/>
                  </a:tcPr>
                </a:tc>
                <a:tc>
                  <a:txBody>
                    <a:bodyPr/>
                    <a:lstStyle/>
                    <a:p>
                      <a:r>
                        <a:rPr lang="en-GB"/>
                        <a:t>37000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130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extLst>
                  <a:ext uri="{0D108BD9-81ED-4DB2-BD59-A6C34878D82A}">
                    <a16:rowId xmlns:a16="http://schemas.microsoft.com/office/drawing/2014/main" val="3155105709"/>
                  </a:ext>
                </a:extLst>
              </a:tr>
              <a:tr h="0">
                <a:tc>
                  <a:txBody>
                    <a:bodyPr/>
                    <a:lstStyle/>
                    <a:p>
                      <a:r>
                        <a:rPr lang="en-GB"/>
                        <a:t>Honda Civic</a:t>
                      </a:r>
                    </a:p>
                  </a:txBody>
                  <a:tcPr anchor="ctr">
                    <a:lnL>
                      <a:noFill/>
                    </a:lnL>
                    <a:lnR>
                      <a:noFill/>
                    </a:lnR>
                    <a:lnT>
                      <a:noFill/>
                    </a:lnT>
                    <a:lnB>
                      <a:noFill/>
                    </a:lnB>
                    <a:noFill/>
                  </a:tcPr>
                </a:tc>
                <a:tc>
                  <a:txBody>
                    <a:bodyPr/>
                    <a:lstStyle/>
                    <a:p>
                      <a:r>
                        <a:rPr lang="en-GB"/>
                        <a:t>39000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2021</a:t>
                      </a:r>
                    </a:p>
                  </a:txBody>
                  <a:tcPr anchor="ctr">
                    <a:lnL>
                      <a:noFill/>
                    </a:lnL>
                    <a:lnR>
                      <a:noFill/>
                    </a:lnR>
                    <a:lnT>
                      <a:noFill/>
                    </a:lnT>
                    <a:lnB>
                      <a:noFill/>
                    </a:lnB>
                    <a:noFill/>
                  </a:tcPr>
                </a:tc>
                <a:tc>
                  <a:txBody>
                    <a:bodyPr/>
                    <a:lstStyle/>
                    <a:p>
                      <a:r>
                        <a:rPr lang="en-GB"/>
                        <a:t>55000</a:t>
                      </a:r>
                    </a:p>
                  </a:txBody>
                  <a:tcPr anchor="ctr">
                    <a:lnL>
                      <a:noFill/>
                    </a:lnL>
                    <a:lnR>
                      <a:noFill/>
                    </a:lnR>
                    <a:lnT>
                      <a:noFill/>
                    </a:lnT>
                    <a:lnB>
                      <a:noFill/>
                    </a:lnB>
                    <a:noFill/>
                  </a:tcPr>
                </a:tc>
                <a:extLst>
                  <a:ext uri="{0D108BD9-81ED-4DB2-BD59-A6C34878D82A}">
                    <a16:rowId xmlns:a16="http://schemas.microsoft.com/office/drawing/2014/main" val="3570034743"/>
                  </a:ext>
                </a:extLst>
              </a:tr>
              <a:tr h="0">
                <a:tc>
                  <a:txBody>
                    <a:bodyPr/>
                    <a:lstStyle/>
                    <a:p>
                      <a:r>
                        <a:rPr lang="en-GB"/>
                        <a:t>Kia Ceed</a:t>
                      </a:r>
                    </a:p>
                  </a:txBody>
                  <a:tcPr anchor="ctr">
                    <a:lnL>
                      <a:noFill/>
                    </a:lnL>
                    <a:lnR>
                      <a:noFill/>
                    </a:lnR>
                    <a:lnT>
                      <a:noFill/>
                    </a:lnT>
                    <a:lnB>
                      <a:noFill/>
                    </a:lnB>
                    <a:noFill/>
                  </a:tcPr>
                </a:tc>
                <a:tc>
                  <a:txBody>
                    <a:bodyPr/>
                    <a:lstStyle/>
                    <a:p>
                      <a:r>
                        <a:rPr lang="en-GB"/>
                        <a:t>40000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2022</a:t>
                      </a:r>
                    </a:p>
                  </a:txBody>
                  <a:tcPr anchor="ctr">
                    <a:lnL>
                      <a:noFill/>
                    </a:lnL>
                    <a:lnR>
                      <a:noFill/>
                    </a:lnR>
                    <a:lnT>
                      <a:noFill/>
                    </a:lnT>
                    <a:lnB>
                      <a:noFill/>
                    </a:lnB>
                    <a:noFill/>
                  </a:tcPr>
                </a:tc>
                <a:tc>
                  <a:txBody>
                    <a:bodyPr/>
                    <a:lstStyle/>
                    <a:p>
                      <a:r>
                        <a:rPr lang="en-GB"/>
                        <a:t>41000</a:t>
                      </a:r>
                    </a:p>
                  </a:txBody>
                  <a:tcPr anchor="ctr">
                    <a:lnL>
                      <a:noFill/>
                    </a:lnL>
                    <a:lnR>
                      <a:noFill/>
                    </a:lnR>
                    <a:lnT>
                      <a:noFill/>
                    </a:lnT>
                    <a:lnB>
                      <a:noFill/>
                    </a:lnB>
                    <a:noFill/>
                  </a:tcPr>
                </a:tc>
                <a:extLst>
                  <a:ext uri="{0D108BD9-81ED-4DB2-BD59-A6C34878D82A}">
                    <a16:rowId xmlns:a16="http://schemas.microsoft.com/office/drawing/2014/main" val="509762881"/>
                  </a:ext>
                </a:extLst>
              </a:tr>
              <a:tr h="0">
                <a:tc>
                  <a:txBody>
                    <a:bodyPr/>
                    <a:lstStyle/>
                    <a:p>
                      <a:r>
                        <a:rPr lang="en-GB"/>
                        <a:t>Toyota Corolla</a:t>
                      </a:r>
                    </a:p>
                  </a:txBody>
                  <a:tcPr anchor="ctr">
                    <a:lnL>
                      <a:noFill/>
                    </a:lnL>
                    <a:lnR>
                      <a:noFill/>
                    </a:lnR>
                    <a:lnT>
                      <a:noFill/>
                    </a:lnT>
                    <a:lnB>
                      <a:noFill/>
                    </a:lnB>
                    <a:noFill/>
                  </a:tcPr>
                </a:tc>
                <a:tc>
                  <a:txBody>
                    <a:bodyPr/>
                    <a:lstStyle/>
                    <a:p>
                      <a:r>
                        <a:rPr lang="en-GB"/>
                        <a:t>42000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74000</a:t>
                      </a:r>
                    </a:p>
                  </a:txBody>
                  <a:tcPr anchor="ctr">
                    <a:lnL>
                      <a:noFill/>
                    </a:lnL>
                    <a:lnR>
                      <a:noFill/>
                    </a:lnR>
                    <a:lnT>
                      <a:noFill/>
                    </a:lnT>
                    <a:lnB>
                      <a:noFill/>
                    </a:lnB>
                    <a:noFill/>
                  </a:tcPr>
                </a:tc>
                <a:extLst>
                  <a:ext uri="{0D108BD9-81ED-4DB2-BD59-A6C34878D82A}">
                    <a16:rowId xmlns:a16="http://schemas.microsoft.com/office/drawing/2014/main" val="1070079855"/>
                  </a:ext>
                </a:extLst>
              </a:tr>
              <a:tr h="0">
                <a:tc>
                  <a:txBody>
                    <a:bodyPr/>
                    <a:lstStyle/>
                    <a:p>
                      <a:r>
                        <a:rPr lang="en-GB"/>
                        <a:t>Mazda 3</a:t>
                      </a:r>
                    </a:p>
                  </a:txBody>
                  <a:tcPr anchor="ctr">
                    <a:lnL>
                      <a:noFill/>
                    </a:lnL>
                    <a:lnR>
                      <a:noFill/>
                    </a:lnR>
                    <a:lnT>
                      <a:noFill/>
                    </a:lnT>
                    <a:lnB>
                      <a:noFill/>
                    </a:lnB>
                    <a:noFill/>
                  </a:tcPr>
                </a:tc>
                <a:tc>
                  <a:txBody>
                    <a:bodyPr/>
                    <a:lstStyle/>
                    <a:p>
                      <a:r>
                        <a:rPr lang="en-GB"/>
                        <a:t>45000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37000</a:t>
                      </a:r>
                    </a:p>
                  </a:txBody>
                  <a:tcPr anchor="ctr">
                    <a:lnL>
                      <a:noFill/>
                    </a:lnL>
                    <a:lnR>
                      <a:noFill/>
                    </a:lnR>
                    <a:lnT>
                      <a:noFill/>
                    </a:lnT>
                    <a:lnB>
                      <a:noFill/>
                    </a:lnB>
                    <a:noFill/>
                  </a:tcPr>
                </a:tc>
                <a:extLst>
                  <a:ext uri="{0D108BD9-81ED-4DB2-BD59-A6C34878D82A}">
                    <a16:rowId xmlns:a16="http://schemas.microsoft.com/office/drawing/2014/main" val="3785031276"/>
                  </a:ext>
                </a:extLst>
              </a:tr>
              <a:tr h="0">
                <a:tc>
                  <a:txBody>
                    <a:bodyPr/>
                    <a:lstStyle/>
                    <a:p>
                      <a:r>
                        <a:rPr lang="en-GB"/>
                        <a:t>Skoda Octavia</a:t>
                      </a:r>
                    </a:p>
                  </a:txBody>
                  <a:tcPr anchor="ctr">
                    <a:lnL>
                      <a:noFill/>
                    </a:lnL>
                    <a:lnR>
                      <a:noFill/>
                    </a:lnR>
                    <a:lnT>
                      <a:noFill/>
                    </a:lnT>
                    <a:lnB>
                      <a:noFill/>
                    </a:lnB>
                    <a:noFill/>
                  </a:tcPr>
                </a:tc>
                <a:tc>
                  <a:txBody>
                    <a:bodyPr/>
                    <a:lstStyle/>
                    <a:p>
                      <a:r>
                        <a:rPr lang="en-GB"/>
                        <a:t>44000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2018</a:t>
                      </a:r>
                    </a:p>
                  </a:txBody>
                  <a:tcPr anchor="ctr">
                    <a:lnL>
                      <a:noFill/>
                    </a:lnL>
                    <a:lnR>
                      <a:noFill/>
                    </a:lnR>
                    <a:lnT>
                      <a:noFill/>
                    </a:lnT>
                    <a:lnB>
                      <a:noFill/>
                    </a:lnB>
                    <a:noFill/>
                  </a:tcPr>
                </a:tc>
                <a:tc>
                  <a:txBody>
                    <a:bodyPr/>
                    <a:lstStyle/>
                    <a:p>
                      <a:r>
                        <a:rPr lang="en-GB"/>
                        <a:t>87000</a:t>
                      </a:r>
                    </a:p>
                  </a:txBody>
                  <a:tcPr anchor="ctr">
                    <a:lnL>
                      <a:noFill/>
                    </a:lnL>
                    <a:lnR>
                      <a:noFill/>
                    </a:lnR>
                    <a:lnT>
                      <a:noFill/>
                    </a:lnT>
                    <a:lnB>
                      <a:noFill/>
                    </a:lnB>
                    <a:noFill/>
                  </a:tcPr>
                </a:tc>
                <a:extLst>
                  <a:ext uri="{0D108BD9-81ED-4DB2-BD59-A6C34878D82A}">
                    <a16:rowId xmlns:a16="http://schemas.microsoft.com/office/drawing/2014/main" val="4089134019"/>
                  </a:ext>
                </a:extLst>
              </a:tr>
              <a:tr h="0">
                <a:tc>
                  <a:txBody>
                    <a:bodyPr/>
                    <a:lstStyle/>
                    <a:p>
                      <a:r>
                        <a:rPr lang="en-GB"/>
                        <a:t>Volkswagen Passat</a:t>
                      </a:r>
                    </a:p>
                  </a:txBody>
                  <a:tcPr anchor="ctr">
                    <a:lnL>
                      <a:noFill/>
                    </a:lnL>
                    <a:lnR>
                      <a:noFill/>
                    </a:lnR>
                    <a:lnT>
                      <a:noFill/>
                    </a:lnT>
                    <a:lnB>
                      <a:noFill/>
                    </a:lnB>
                    <a:noFill/>
                  </a:tcPr>
                </a:tc>
                <a:tc>
                  <a:txBody>
                    <a:bodyPr/>
                    <a:lstStyle/>
                    <a:p>
                      <a:r>
                        <a:rPr lang="en-GB"/>
                        <a:t>44000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2018</a:t>
                      </a:r>
                    </a:p>
                  </a:txBody>
                  <a:tcPr anchor="ctr">
                    <a:lnL>
                      <a:noFill/>
                    </a:lnL>
                    <a:lnR>
                      <a:noFill/>
                    </a:lnR>
                    <a:lnT>
                      <a:noFill/>
                    </a:lnT>
                    <a:lnB>
                      <a:noFill/>
                    </a:lnB>
                    <a:noFill/>
                  </a:tcPr>
                </a:tc>
                <a:tc>
                  <a:txBody>
                    <a:bodyPr/>
                    <a:lstStyle/>
                    <a:p>
                      <a:r>
                        <a:rPr lang="en-GB" dirty="0"/>
                        <a:t>82000</a:t>
                      </a:r>
                    </a:p>
                  </a:txBody>
                  <a:tcPr anchor="ctr">
                    <a:lnL>
                      <a:noFill/>
                    </a:lnL>
                    <a:lnR>
                      <a:noFill/>
                    </a:lnR>
                    <a:lnT>
                      <a:noFill/>
                    </a:lnT>
                    <a:lnB>
                      <a:noFill/>
                    </a:lnB>
                    <a:noFill/>
                  </a:tcPr>
                </a:tc>
                <a:extLst>
                  <a:ext uri="{0D108BD9-81ED-4DB2-BD59-A6C34878D82A}">
                    <a16:rowId xmlns:a16="http://schemas.microsoft.com/office/drawing/2014/main" val="4044356611"/>
                  </a:ext>
                </a:extLst>
              </a:tr>
            </a:tbl>
          </a:graphicData>
        </a:graphic>
      </p:graphicFrame>
      <p:pic>
        <p:nvPicPr>
          <p:cNvPr id="6" name="Obraz 5">
            <a:extLst>
              <a:ext uri="{FF2B5EF4-FFF2-40B4-BE49-F238E27FC236}">
                <a16:creationId xmlns:a16="http://schemas.microsoft.com/office/drawing/2014/main" id="{3A2677AA-B0F2-B896-22C7-ACC6580EBC91}"/>
              </a:ext>
            </a:extLst>
          </p:cNvPr>
          <p:cNvPicPr>
            <a:picLocks noChangeAspect="1"/>
          </p:cNvPicPr>
          <p:nvPr/>
        </p:nvPicPr>
        <p:blipFill>
          <a:blip r:embed="rId2"/>
          <a:stretch>
            <a:fillRect/>
          </a:stretch>
        </p:blipFill>
        <p:spPr>
          <a:xfrm>
            <a:off x="6868562" y="371429"/>
            <a:ext cx="4944165" cy="1238423"/>
          </a:xfrm>
          <a:prstGeom prst="rect">
            <a:avLst/>
          </a:prstGeom>
        </p:spPr>
      </p:pic>
    </p:spTree>
    <p:extLst>
      <p:ext uri="{BB962C8B-B14F-4D97-AF65-F5344CB8AC3E}">
        <p14:creationId xmlns:p14="http://schemas.microsoft.com/office/powerpoint/2010/main" val="2520916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D6E54-303A-F9B2-878D-B724C8D52A67}"/>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A9EAD15F-8B3A-F794-91C7-05C042185981}"/>
              </a:ext>
            </a:extLst>
          </p:cNvPr>
          <p:cNvSpPr txBox="1"/>
          <p:nvPr/>
        </p:nvSpPr>
        <p:spPr>
          <a:xfrm>
            <a:off x="157315" y="127941"/>
            <a:ext cx="7030065"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TOPSIS GT</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650E0D96-10AA-8B3B-9695-E068A2600C5D}"/>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piłkarzy:</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64398FD0-CD7E-D795-9FF0-55D89C38BAEA}"/>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pic>
        <p:nvPicPr>
          <p:cNvPr id="5" name="Obraz 4">
            <a:extLst>
              <a:ext uri="{FF2B5EF4-FFF2-40B4-BE49-F238E27FC236}">
                <a16:creationId xmlns:a16="http://schemas.microsoft.com/office/drawing/2014/main" id="{C595A398-ECD6-9004-F4A1-783DCA3F4E3F}"/>
              </a:ext>
            </a:extLst>
          </p:cNvPr>
          <p:cNvPicPr>
            <a:picLocks noChangeAspect="1"/>
          </p:cNvPicPr>
          <p:nvPr/>
        </p:nvPicPr>
        <p:blipFill>
          <a:blip r:embed="rId2"/>
          <a:stretch>
            <a:fillRect/>
          </a:stretch>
        </p:blipFill>
        <p:spPr>
          <a:xfrm>
            <a:off x="5778892" y="450443"/>
            <a:ext cx="6255793" cy="1381318"/>
          </a:xfrm>
          <a:prstGeom prst="rect">
            <a:avLst/>
          </a:prstGeom>
        </p:spPr>
      </p:pic>
      <p:graphicFrame>
        <p:nvGraphicFramePr>
          <p:cNvPr id="7" name="Tabela 6">
            <a:extLst>
              <a:ext uri="{FF2B5EF4-FFF2-40B4-BE49-F238E27FC236}">
                <a16:creationId xmlns:a16="http://schemas.microsoft.com/office/drawing/2014/main" id="{91E55EA8-83EB-2421-9AE0-6104683F7443}"/>
              </a:ext>
            </a:extLst>
          </p:cNvPr>
          <p:cNvGraphicFramePr>
            <a:graphicFrameLocks noGrp="1"/>
          </p:cNvGraphicFramePr>
          <p:nvPr>
            <p:extLst>
              <p:ext uri="{D42A27DB-BD31-4B8C-83A1-F6EECF244321}">
                <p14:modId xmlns:p14="http://schemas.microsoft.com/office/powerpoint/2010/main" val="2454379882"/>
              </p:ext>
            </p:extLst>
          </p:nvPr>
        </p:nvGraphicFramePr>
        <p:xfrm>
          <a:off x="238427" y="1985758"/>
          <a:ext cx="6437672" cy="3929910"/>
        </p:xfrm>
        <a:graphic>
          <a:graphicData uri="http://schemas.openxmlformats.org/drawingml/2006/table">
            <a:tbl>
              <a:tblPr/>
              <a:tblGrid>
                <a:gridCol w="804709">
                  <a:extLst>
                    <a:ext uri="{9D8B030D-6E8A-4147-A177-3AD203B41FA5}">
                      <a16:colId xmlns:a16="http://schemas.microsoft.com/office/drawing/2014/main" val="1644409302"/>
                    </a:ext>
                  </a:extLst>
                </a:gridCol>
                <a:gridCol w="804709">
                  <a:extLst>
                    <a:ext uri="{9D8B030D-6E8A-4147-A177-3AD203B41FA5}">
                      <a16:colId xmlns:a16="http://schemas.microsoft.com/office/drawing/2014/main" val="4162944994"/>
                    </a:ext>
                  </a:extLst>
                </a:gridCol>
                <a:gridCol w="804709">
                  <a:extLst>
                    <a:ext uri="{9D8B030D-6E8A-4147-A177-3AD203B41FA5}">
                      <a16:colId xmlns:a16="http://schemas.microsoft.com/office/drawing/2014/main" val="3265685294"/>
                    </a:ext>
                  </a:extLst>
                </a:gridCol>
                <a:gridCol w="804709">
                  <a:extLst>
                    <a:ext uri="{9D8B030D-6E8A-4147-A177-3AD203B41FA5}">
                      <a16:colId xmlns:a16="http://schemas.microsoft.com/office/drawing/2014/main" val="874897303"/>
                    </a:ext>
                  </a:extLst>
                </a:gridCol>
                <a:gridCol w="804709">
                  <a:extLst>
                    <a:ext uri="{9D8B030D-6E8A-4147-A177-3AD203B41FA5}">
                      <a16:colId xmlns:a16="http://schemas.microsoft.com/office/drawing/2014/main" val="849967316"/>
                    </a:ext>
                  </a:extLst>
                </a:gridCol>
                <a:gridCol w="804709">
                  <a:extLst>
                    <a:ext uri="{9D8B030D-6E8A-4147-A177-3AD203B41FA5}">
                      <a16:colId xmlns:a16="http://schemas.microsoft.com/office/drawing/2014/main" val="3292920991"/>
                    </a:ext>
                  </a:extLst>
                </a:gridCol>
                <a:gridCol w="804709">
                  <a:extLst>
                    <a:ext uri="{9D8B030D-6E8A-4147-A177-3AD203B41FA5}">
                      <a16:colId xmlns:a16="http://schemas.microsoft.com/office/drawing/2014/main" val="580414130"/>
                    </a:ext>
                  </a:extLst>
                </a:gridCol>
                <a:gridCol w="804709">
                  <a:extLst>
                    <a:ext uri="{9D8B030D-6E8A-4147-A177-3AD203B41FA5}">
                      <a16:colId xmlns:a16="http://schemas.microsoft.com/office/drawing/2014/main" val="186878491"/>
                    </a:ext>
                  </a:extLst>
                </a:gridCol>
              </a:tblGrid>
              <a:tr h="175812">
                <a:tc>
                  <a:txBody>
                    <a:bodyPr/>
                    <a:lstStyle/>
                    <a:p>
                      <a:r>
                        <a:rPr lang="en-GB" sz="900"/>
                        <a:t>Smolarek</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85</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41</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16750</a:t>
                      </a:r>
                    </a:p>
                  </a:txBody>
                  <a:tcPr marL="43953" marR="43953" marT="21976" marB="21976" anchor="ctr">
                    <a:lnL>
                      <a:noFill/>
                    </a:lnL>
                    <a:lnR>
                      <a:noFill/>
                    </a:lnR>
                    <a:lnT>
                      <a:noFill/>
                    </a:lnT>
                    <a:lnB>
                      <a:noFill/>
                    </a:lnB>
                    <a:noFill/>
                  </a:tcPr>
                </a:tc>
                <a:extLst>
                  <a:ext uri="{0D108BD9-81ED-4DB2-BD59-A6C34878D82A}">
                    <a16:rowId xmlns:a16="http://schemas.microsoft.com/office/drawing/2014/main" val="1037429437"/>
                  </a:ext>
                </a:extLst>
              </a:tr>
              <a:tr h="175812">
                <a:tc>
                  <a:txBody>
                    <a:bodyPr/>
                    <a:lstStyle/>
                    <a:p>
                      <a:r>
                        <a:rPr lang="en-GB" sz="900"/>
                        <a:t>Haaland</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81</a:t>
                      </a:r>
                    </a:p>
                  </a:txBody>
                  <a:tcPr marL="43953" marR="43953" marT="21976" marB="21976" anchor="ctr">
                    <a:lnL>
                      <a:noFill/>
                    </a:lnL>
                    <a:lnR>
                      <a:noFill/>
                    </a:lnR>
                    <a:lnT>
                      <a:noFill/>
                    </a:lnT>
                    <a:lnB>
                      <a:noFill/>
                    </a:lnB>
                    <a:noFill/>
                  </a:tcPr>
                </a:tc>
                <a:tc>
                  <a:txBody>
                    <a:bodyPr/>
                    <a:lstStyle/>
                    <a:p>
                      <a:r>
                        <a:rPr lang="en-GB" sz="900"/>
                        <a:t>45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22000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559998359"/>
                  </a:ext>
                </a:extLst>
              </a:tr>
              <a:tr h="175812">
                <a:tc>
                  <a:txBody>
                    <a:bodyPr/>
                    <a:lstStyle/>
                    <a:p>
                      <a:r>
                        <a:rPr lang="en-GB" sz="900"/>
                        <a:t>Vinicius</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81</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29</a:t>
                      </a:r>
                    </a:p>
                  </a:txBody>
                  <a:tcPr marL="43953" marR="43953" marT="21976" marB="21976" anchor="ctr">
                    <a:lnL>
                      <a:noFill/>
                    </a:lnL>
                    <a:lnR>
                      <a:noFill/>
                    </a:lnR>
                    <a:lnT>
                      <a:noFill/>
                    </a:lnT>
                    <a:lnB>
                      <a:noFill/>
                    </a:lnB>
                    <a:noFill/>
                  </a:tcPr>
                </a:tc>
                <a:tc>
                  <a:txBody>
                    <a:bodyPr/>
                    <a:lstStyle/>
                    <a:p>
                      <a:r>
                        <a:rPr lang="en-GB" sz="900"/>
                        <a:t>69</a:t>
                      </a:r>
                    </a:p>
                  </a:txBody>
                  <a:tcPr marL="43953" marR="43953" marT="21976" marB="21976" anchor="ctr">
                    <a:lnL>
                      <a:noFill/>
                    </a:lnL>
                    <a:lnR>
                      <a:noFill/>
                    </a:lnR>
                    <a:lnT>
                      <a:noFill/>
                    </a:lnT>
                    <a:lnB>
                      <a:noFill/>
                    </a:lnB>
                    <a:noFill/>
                  </a:tcPr>
                </a:tc>
                <a:tc>
                  <a:txBody>
                    <a:bodyPr/>
                    <a:lstStyle/>
                    <a:p>
                      <a:r>
                        <a:rPr lang="en-GB" sz="900"/>
                        <a:t>456000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999559292"/>
                  </a:ext>
                </a:extLst>
              </a:tr>
              <a:tr h="175812">
                <a:tc>
                  <a:txBody>
                    <a:bodyPr/>
                    <a:lstStyle/>
                    <a:p>
                      <a:r>
                        <a:rPr lang="en-GB" sz="900"/>
                        <a:t>Best</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56</a:t>
                      </a:r>
                    </a:p>
                  </a:txBody>
                  <a:tcPr marL="43953" marR="43953" marT="21976" marB="21976" anchor="ctr">
                    <a:lnL>
                      <a:noFill/>
                    </a:lnL>
                    <a:lnR>
                      <a:noFill/>
                    </a:lnR>
                    <a:lnT>
                      <a:noFill/>
                    </a:lnT>
                    <a:lnB>
                      <a:noFill/>
                    </a:lnB>
                    <a:noFill/>
                  </a:tcPr>
                </a:tc>
                <a:tc>
                  <a:txBody>
                    <a:bodyPr/>
                    <a:lstStyle/>
                    <a:p>
                      <a:r>
                        <a:rPr lang="en-GB" sz="900"/>
                        <a:t>68</a:t>
                      </a:r>
                    </a:p>
                  </a:txBody>
                  <a:tcPr marL="43953" marR="43953" marT="21976" marB="21976" anchor="ctr">
                    <a:lnL>
                      <a:noFill/>
                    </a:lnL>
                    <a:lnR>
                      <a:noFill/>
                    </a:lnR>
                    <a:lnT>
                      <a:noFill/>
                    </a:lnT>
                    <a:lnB>
                      <a:noFill/>
                    </a:lnB>
                    <a:noFill/>
                  </a:tcPr>
                </a:tc>
                <a:tc>
                  <a:txBody>
                    <a:bodyPr/>
                    <a:lstStyle/>
                    <a:p>
                      <a:r>
                        <a:rPr lang="en-GB" sz="900"/>
                        <a:t>577000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805621903"/>
                  </a:ext>
                </a:extLst>
              </a:tr>
              <a:tr h="175812">
                <a:tc>
                  <a:txBody>
                    <a:bodyPr/>
                    <a:lstStyle/>
                    <a:p>
                      <a:r>
                        <a:rPr lang="en-GB" sz="900"/>
                        <a:t>G.Muller</a:t>
                      </a:r>
                    </a:p>
                  </a:txBody>
                  <a:tcPr marL="43953" marR="43953" marT="21976" marB="21976" anchor="ctr">
                    <a:lnL>
                      <a:noFill/>
                    </a:lnL>
                    <a:lnR>
                      <a:noFill/>
                    </a:lnR>
                    <a:lnT>
                      <a:noFill/>
                    </a:lnT>
                    <a:lnB>
                      <a:noFill/>
                    </a:lnB>
                    <a:noFill/>
                  </a:tcPr>
                </a:tc>
                <a:tc>
                  <a:txBody>
                    <a:bodyPr/>
                    <a:lstStyle/>
                    <a:p>
                      <a:r>
                        <a:rPr lang="en-GB" sz="900"/>
                        <a:t>87</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76</a:t>
                      </a:r>
                    </a:p>
                  </a:txBody>
                  <a:tcPr marL="43953" marR="43953" marT="21976" marB="21976" anchor="ctr">
                    <a:lnL>
                      <a:noFill/>
                    </a:lnL>
                    <a:lnR>
                      <a:noFill/>
                    </a:lnR>
                    <a:lnT>
                      <a:noFill/>
                    </a:lnT>
                    <a:lnB>
                      <a:noFill/>
                    </a:lnB>
                    <a:noFill/>
                  </a:tcPr>
                </a:tc>
                <a:tc>
                  <a:txBody>
                    <a:bodyPr/>
                    <a:lstStyle/>
                    <a:p>
                      <a:r>
                        <a:rPr lang="en-GB" sz="900"/>
                        <a:t>85</a:t>
                      </a:r>
                    </a:p>
                  </a:txBody>
                  <a:tcPr marL="43953" marR="43953" marT="21976" marB="21976" anchor="ctr">
                    <a:lnL>
                      <a:noFill/>
                    </a:lnL>
                    <a:lnR>
                      <a:noFill/>
                    </a:lnR>
                    <a:lnT>
                      <a:noFill/>
                    </a:lnT>
                    <a:lnB>
                      <a:noFill/>
                    </a:lnB>
                    <a:noFill/>
                  </a:tcPr>
                </a:tc>
                <a:tc>
                  <a:txBody>
                    <a:bodyPr/>
                    <a:lstStyle/>
                    <a:p>
                      <a:r>
                        <a:rPr lang="en-GB" sz="900"/>
                        <a:t>44</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290000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688857145"/>
                  </a:ext>
                </a:extLst>
              </a:tr>
              <a:tr h="175812">
                <a:tc>
                  <a:txBody>
                    <a:bodyPr/>
                    <a:lstStyle/>
                    <a:p>
                      <a:r>
                        <a:rPr lang="en-GB" sz="900"/>
                        <a:t>C.Ronaldo</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36</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210000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45015796"/>
                  </a:ext>
                </a:extLst>
              </a:tr>
              <a:tr h="175812">
                <a:tc>
                  <a:txBody>
                    <a:bodyPr/>
                    <a:lstStyle/>
                    <a:p>
                      <a:r>
                        <a:rPr lang="en-GB" sz="900"/>
                        <a:t>Henry</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51</a:t>
                      </a:r>
                    </a:p>
                  </a:txBody>
                  <a:tcPr marL="43953" marR="43953" marT="21976" marB="21976" anchor="ctr">
                    <a:lnL>
                      <a:noFill/>
                    </a:lnL>
                    <a:lnR>
                      <a:noFill/>
                    </a:lnR>
                    <a:lnT>
                      <a:noFill/>
                    </a:lnT>
                    <a:lnB>
                      <a:noFill/>
                    </a:lnB>
                    <a:noFill/>
                  </a:tcPr>
                </a:tc>
                <a:tc>
                  <a:txBody>
                    <a:bodyPr/>
                    <a:lstStyle/>
                    <a:p>
                      <a:r>
                        <a:rPr lang="en-GB" sz="900"/>
                        <a:t>78</a:t>
                      </a:r>
                    </a:p>
                  </a:txBody>
                  <a:tcPr marL="43953" marR="43953" marT="21976" marB="21976" anchor="ctr">
                    <a:lnL>
                      <a:noFill/>
                    </a:lnL>
                    <a:lnR>
                      <a:noFill/>
                    </a:lnR>
                    <a:lnT>
                      <a:noFill/>
                    </a:lnT>
                    <a:lnB>
                      <a:noFill/>
                    </a:lnB>
                    <a:noFill/>
                  </a:tcPr>
                </a:tc>
                <a:tc>
                  <a:txBody>
                    <a:bodyPr/>
                    <a:lstStyle/>
                    <a:p>
                      <a:r>
                        <a:rPr lang="en-GB" sz="900"/>
                        <a:t>1265000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884431568"/>
                  </a:ext>
                </a:extLst>
              </a:tr>
              <a:tr h="175812">
                <a:tc>
                  <a:txBody>
                    <a:bodyPr/>
                    <a:lstStyle/>
                    <a:p>
                      <a:r>
                        <a:rPr lang="en-GB" sz="900"/>
                        <a:t>Messi</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38</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830000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969972276"/>
                  </a:ext>
                </a:extLst>
              </a:tr>
              <a:tr h="175812">
                <a:tc>
                  <a:txBody>
                    <a:bodyPr/>
                    <a:lstStyle/>
                    <a:p>
                      <a:r>
                        <a:rPr lang="en-GB" sz="900"/>
                        <a:t>Puskas</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45</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1282000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444603"/>
                  </a:ext>
                </a:extLst>
              </a:tr>
              <a:tr h="175812">
                <a:tc>
                  <a:txBody>
                    <a:bodyPr/>
                    <a:lstStyle/>
                    <a:p>
                      <a:r>
                        <a:rPr lang="en-GB" sz="900"/>
                        <a:t>Mbippi</a:t>
                      </a:r>
                    </a:p>
                  </a:txBody>
                  <a:tcPr marL="43953" marR="43953" marT="21976" marB="21976" anchor="ctr">
                    <a:lnL>
                      <a:noFill/>
                    </a:lnL>
                    <a:lnR>
                      <a:noFill/>
                    </a:lnR>
                    <a:lnT>
                      <a:noFill/>
                    </a:lnT>
                    <a:lnB>
                      <a:noFill/>
                    </a:lnB>
                    <a:noFill/>
                  </a:tcPr>
                </a:tc>
                <a:tc>
                  <a:txBody>
                    <a:bodyPr/>
                    <a:lstStyle/>
                    <a:p>
                      <a:r>
                        <a:rPr lang="en-GB" sz="900"/>
                        <a:t>97</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36</a:t>
                      </a:r>
                    </a:p>
                  </a:txBody>
                  <a:tcPr marL="43953" marR="43953" marT="21976" marB="21976" anchor="ctr">
                    <a:lnL>
                      <a:noFill/>
                    </a:lnL>
                    <a:lnR>
                      <a:noFill/>
                    </a:lnR>
                    <a:lnT>
                      <a:noFill/>
                    </a:lnT>
                    <a:lnB>
                      <a:noFill/>
                    </a:lnB>
                    <a:noFill/>
                  </a:tcPr>
                </a:tc>
                <a:tc>
                  <a:txBody>
                    <a:bodyPr/>
                    <a:lstStyle/>
                    <a:p>
                      <a:r>
                        <a:rPr lang="en-GB" sz="900"/>
                        <a:t>78</a:t>
                      </a:r>
                    </a:p>
                  </a:txBody>
                  <a:tcPr marL="43953" marR="43953" marT="21976" marB="21976" anchor="ctr">
                    <a:lnL>
                      <a:noFill/>
                    </a:lnL>
                    <a:lnR>
                      <a:noFill/>
                    </a:lnR>
                    <a:lnT>
                      <a:noFill/>
                    </a:lnT>
                    <a:lnB>
                      <a:noFill/>
                    </a:lnB>
                    <a:noFill/>
                  </a:tcPr>
                </a:tc>
                <a:tc>
                  <a:txBody>
                    <a:bodyPr/>
                    <a:lstStyle/>
                    <a:p>
                      <a:r>
                        <a:rPr lang="en-GB" sz="900"/>
                        <a:t>1599000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80080643"/>
                  </a:ext>
                </a:extLst>
              </a:tr>
              <a:tr h="175812">
                <a:tc>
                  <a:txBody>
                    <a:bodyPr/>
                    <a:lstStyle/>
                    <a:p>
                      <a:r>
                        <a:rPr lang="en-GB" sz="900"/>
                        <a:t>De Bruyne</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dirty="0"/>
                        <a:t>887000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148518521"/>
                  </a:ext>
                </a:extLst>
              </a:tr>
              <a:tr h="175812">
                <a:tc>
                  <a:txBody>
                    <a:bodyPr/>
                    <a:lstStyle/>
                    <a:p>
                      <a:r>
                        <a:rPr lang="en-GB" sz="900"/>
                        <a:t>Antony</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72</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43</a:t>
                      </a:r>
                    </a:p>
                  </a:txBody>
                  <a:tcPr marL="43953" marR="43953" marT="21976" marB="21976" anchor="ctr">
                    <a:lnL>
                      <a:noFill/>
                    </a:lnL>
                    <a:lnR>
                      <a:noFill/>
                    </a:lnR>
                    <a:lnT>
                      <a:noFill/>
                    </a:lnT>
                    <a:lnB>
                      <a:noFill/>
                    </a:lnB>
                    <a:noFill/>
                  </a:tcPr>
                </a:tc>
                <a:tc>
                  <a:txBody>
                    <a:bodyPr/>
                    <a:lstStyle/>
                    <a:p>
                      <a:r>
                        <a:rPr lang="en-GB" sz="900"/>
                        <a:t>72</a:t>
                      </a:r>
                    </a:p>
                  </a:txBody>
                  <a:tcPr marL="43953" marR="43953" marT="21976" marB="21976" anchor="ctr">
                    <a:lnL>
                      <a:noFill/>
                    </a:lnL>
                    <a:lnR>
                      <a:noFill/>
                    </a:lnR>
                    <a:lnT>
                      <a:noFill/>
                    </a:lnT>
                    <a:lnB>
                      <a:noFill/>
                    </a:lnB>
                    <a:noFill/>
                  </a:tcPr>
                </a:tc>
                <a:tc>
                  <a:txBody>
                    <a:bodyPr/>
                    <a:lstStyle/>
                    <a:p>
                      <a:r>
                        <a:rPr lang="en-GB" sz="900"/>
                        <a:t>600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196328270"/>
                  </a:ext>
                </a:extLst>
              </a:tr>
              <a:tr h="175812">
                <a:tc>
                  <a:txBody>
                    <a:bodyPr/>
                    <a:lstStyle/>
                    <a:p>
                      <a:r>
                        <a:rPr lang="en-GB" sz="900"/>
                        <a:t>Puchacz</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64</a:t>
                      </a:r>
                    </a:p>
                  </a:txBody>
                  <a:tcPr marL="43953" marR="43953" marT="21976" marB="21976" anchor="ctr">
                    <a:lnL>
                      <a:noFill/>
                    </a:lnL>
                    <a:lnR>
                      <a:noFill/>
                    </a:lnR>
                    <a:lnT>
                      <a:noFill/>
                    </a:lnT>
                    <a:lnB>
                      <a:noFill/>
                    </a:lnB>
                    <a:noFill/>
                  </a:tcPr>
                </a:tc>
                <a:tc>
                  <a:txBody>
                    <a:bodyPr/>
                    <a:lstStyle/>
                    <a:p>
                      <a:r>
                        <a:rPr lang="en-GB" sz="900"/>
                        <a:t>62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63</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dirty="0"/>
                        <a:t>300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164893860"/>
                  </a:ext>
                </a:extLst>
              </a:tr>
              <a:tr h="307670">
                <a:tc>
                  <a:txBody>
                    <a:bodyPr/>
                    <a:lstStyle/>
                    <a:p>
                      <a:r>
                        <a:rPr lang="en-GB" sz="900" dirty="0"/>
                        <a:t>Lewandowski</a:t>
                      </a:r>
                    </a:p>
                  </a:txBody>
                  <a:tcPr marL="43953" marR="43953" marT="21976" marB="21976" anchor="ctr">
                    <a:lnL>
                      <a:noFill/>
                    </a:lnL>
                    <a:lnR>
                      <a:noFill/>
                    </a:lnR>
                    <a:lnT>
                      <a:noFill/>
                    </a:lnT>
                    <a:lnB>
                      <a:noFill/>
                    </a:lnB>
                    <a:noFill/>
                  </a:tcPr>
                </a:tc>
                <a:tc>
                  <a:txBody>
                    <a:bodyPr/>
                    <a:lstStyle/>
                    <a:p>
                      <a:r>
                        <a:rPr lang="en-GB" sz="900"/>
                        <a:t>75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79</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44</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8600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238893312"/>
                  </a:ext>
                </a:extLst>
              </a:tr>
              <a:tr h="175812">
                <a:tc>
                  <a:txBody>
                    <a:bodyPr/>
                    <a:lstStyle/>
                    <a:p>
                      <a:r>
                        <a:rPr lang="en-GB" sz="900" dirty="0"/>
                        <a:t>Zidane</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73</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2168000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787402160"/>
                  </a:ext>
                </a:extLst>
              </a:tr>
              <a:tr h="175812">
                <a:tc>
                  <a:txBody>
                    <a:bodyPr/>
                    <a:lstStyle/>
                    <a:p>
                      <a:r>
                        <a:rPr lang="en-GB" sz="900" dirty="0"/>
                        <a:t>Cruyff</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42</a:t>
                      </a:r>
                    </a:p>
                  </a:txBody>
                  <a:tcPr marL="43953" marR="43953" marT="21976" marB="21976" anchor="ctr">
                    <a:lnL>
                      <a:noFill/>
                    </a:lnL>
                    <a:lnR>
                      <a:noFill/>
                    </a:lnR>
                    <a:lnT>
                      <a:noFill/>
                    </a:lnT>
                    <a:lnB>
                      <a:noFill/>
                    </a:lnB>
                    <a:noFill/>
                  </a:tcPr>
                </a:tc>
                <a:tc>
                  <a:txBody>
                    <a:bodyPr/>
                    <a:lstStyle/>
                    <a:p>
                      <a:r>
                        <a:rPr lang="en-GB" sz="900"/>
                        <a:t>73</a:t>
                      </a:r>
                    </a:p>
                  </a:txBody>
                  <a:tcPr marL="43953" marR="43953" marT="21976" marB="21976" anchor="ctr">
                    <a:lnL>
                      <a:noFill/>
                    </a:lnL>
                    <a:lnR>
                      <a:noFill/>
                    </a:lnR>
                    <a:lnT>
                      <a:noFill/>
                    </a:lnT>
                    <a:lnB>
                      <a:noFill/>
                    </a:lnB>
                    <a:noFill/>
                  </a:tcPr>
                </a:tc>
                <a:tc>
                  <a:txBody>
                    <a:bodyPr/>
                    <a:lstStyle/>
                    <a:p>
                      <a:r>
                        <a:rPr lang="en-GB" sz="900"/>
                        <a:t>3102000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3302035"/>
                  </a:ext>
                </a:extLst>
              </a:tr>
              <a:tr h="175812">
                <a:tc>
                  <a:txBody>
                    <a:bodyPr/>
                    <a:lstStyle/>
                    <a:p>
                      <a:r>
                        <a:rPr lang="en-GB" sz="900"/>
                        <a:t>Kane</a:t>
                      </a:r>
                    </a:p>
                  </a:txBody>
                  <a:tcPr marL="43953" marR="43953" marT="21976" marB="21976" anchor="ctr">
                    <a:lnL>
                      <a:noFill/>
                    </a:lnL>
                    <a:lnR>
                      <a:noFill/>
                    </a:lnR>
                    <a:lnT>
                      <a:noFill/>
                    </a:lnT>
                    <a:lnB>
                      <a:noFill/>
                    </a:lnB>
                    <a:noFill/>
                  </a:tcPr>
                </a:tc>
                <a:tc>
                  <a:txBody>
                    <a:bodyPr/>
                    <a:lstStyle/>
                    <a:p>
                      <a:r>
                        <a:rPr lang="en-GB" sz="900"/>
                        <a:t>65</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49</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dirty="0"/>
                        <a:t>16250</a:t>
                      </a:r>
                    </a:p>
                  </a:txBody>
                  <a:tcPr marL="43953" marR="43953" marT="21976" marB="21976" anchor="ctr">
                    <a:lnL>
                      <a:noFill/>
                    </a:lnL>
                    <a:lnR>
                      <a:noFill/>
                    </a:lnR>
                    <a:lnT>
                      <a:noFill/>
                    </a:lnT>
                    <a:lnB>
                      <a:noFill/>
                    </a:lnB>
                    <a:noFill/>
                  </a:tcPr>
                </a:tc>
                <a:extLst>
                  <a:ext uri="{0D108BD9-81ED-4DB2-BD59-A6C34878D82A}">
                    <a16:rowId xmlns:a16="http://schemas.microsoft.com/office/drawing/2014/main" val="1645445854"/>
                  </a:ext>
                </a:extLst>
              </a:tr>
              <a:tr h="175812">
                <a:tc>
                  <a:txBody>
                    <a:bodyPr/>
                    <a:lstStyle/>
                    <a:p>
                      <a:r>
                        <a:rPr lang="en-GB" sz="900"/>
                        <a:t>Pele</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58</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4129000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587894971"/>
                  </a:ext>
                </a:extLst>
              </a:tr>
              <a:tr h="175812">
                <a:tc>
                  <a:txBody>
                    <a:bodyPr/>
                    <a:lstStyle/>
                    <a:p>
                      <a:r>
                        <a:rPr lang="en-GB" sz="900"/>
                        <a:t>Ronaldinho</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96</a:t>
                      </a:r>
                    </a:p>
                  </a:txBody>
                  <a:tcPr marL="43953" marR="43953" marT="21976" marB="21976" anchor="ctr">
                    <a:lnL>
                      <a:noFill/>
                    </a:lnL>
                    <a:lnR>
                      <a:noFill/>
                    </a:lnR>
                    <a:lnT>
                      <a:noFill/>
                    </a:lnT>
                    <a:lnB>
                      <a:noFill/>
                    </a:lnB>
                    <a:noFill/>
                  </a:tcPr>
                </a:tc>
                <a:tc>
                  <a:txBody>
                    <a:bodyPr/>
                    <a:lstStyle/>
                    <a:p>
                      <a:r>
                        <a:rPr lang="en-GB" sz="900"/>
                        <a:t>40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5175000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707248940"/>
                  </a:ext>
                </a:extLst>
              </a:tr>
              <a:tr h="175812">
                <a:tc>
                  <a:txBody>
                    <a:bodyPr/>
                    <a:lstStyle/>
                    <a:p>
                      <a:r>
                        <a:rPr lang="en-GB" sz="900"/>
                        <a:t>Ronaldo</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79</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43</a:t>
                      </a:r>
                    </a:p>
                  </a:txBody>
                  <a:tcPr marL="43953" marR="43953" marT="21976" marB="21976" anchor="ctr">
                    <a:lnL>
                      <a:noFill/>
                    </a:lnL>
                    <a:lnR>
                      <a:noFill/>
                    </a:lnR>
                    <a:lnT>
                      <a:noFill/>
                    </a:lnT>
                    <a:lnB>
                      <a:noFill/>
                    </a:lnB>
                    <a:noFill/>
                  </a:tcPr>
                </a:tc>
                <a:tc>
                  <a:txBody>
                    <a:bodyPr/>
                    <a:lstStyle/>
                    <a:p>
                      <a:r>
                        <a:rPr lang="en-GB" sz="900"/>
                        <a:t>75</a:t>
                      </a:r>
                    </a:p>
                  </a:txBody>
                  <a:tcPr marL="43953" marR="43953" marT="21976" marB="21976" anchor="ctr">
                    <a:lnL>
                      <a:noFill/>
                    </a:lnL>
                    <a:lnR>
                      <a:noFill/>
                    </a:lnR>
                    <a:lnT>
                      <a:noFill/>
                    </a:lnT>
                    <a:lnB>
                      <a:noFill/>
                    </a:lnB>
                    <a:noFill/>
                  </a:tcPr>
                </a:tc>
                <a:tc>
                  <a:txBody>
                    <a:bodyPr/>
                    <a:lstStyle/>
                    <a:p>
                      <a:r>
                        <a:rPr lang="en-GB" sz="900" dirty="0"/>
                        <a:t>7190000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852441248"/>
                  </a:ext>
                </a:extLst>
              </a:tr>
              <a:tr h="175812">
                <a:tc>
                  <a:txBody>
                    <a:bodyPr/>
                    <a:lstStyle/>
                    <a:p>
                      <a:r>
                        <a:rPr lang="en-GB" sz="900"/>
                        <a:t>Maguire</a:t>
                      </a:r>
                    </a:p>
                  </a:txBody>
                  <a:tcPr marL="43953" marR="43953" marT="21976" marB="21976" anchor="ctr">
                    <a:lnL>
                      <a:noFill/>
                    </a:lnL>
                    <a:lnR>
                      <a:noFill/>
                    </a:lnR>
                    <a:lnT>
                      <a:noFill/>
                    </a:lnT>
                    <a:lnB>
                      <a:noFill/>
                    </a:lnB>
                    <a:noFill/>
                  </a:tcPr>
                </a:tc>
                <a:tc>
                  <a:txBody>
                    <a:bodyPr/>
                    <a:lstStyle/>
                    <a:p>
                      <a:r>
                        <a:rPr lang="en-GB" sz="900"/>
                        <a:t>37</a:t>
                      </a:r>
                    </a:p>
                  </a:txBody>
                  <a:tcPr marL="43953" marR="43953" marT="21976" marB="21976" anchor="ctr">
                    <a:lnL>
                      <a:noFill/>
                    </a:lnL>
                    <a:lnR>
                      <a:noFill/>
                    </a:lnR>
                    <a:lnT>
                      <a:noFill/>
                    </a:lnT>
                    <a:lnB>
                      <a:noFill/>
                    </a:lnB>
                    <a:noFill/>
                  </a:tcPr>
                </a:tc>
                <a:tc>
                  <a:txBody>
                    <a:bodyPr/>
                    <a:lstStyle/>
                    <a:p>
                      <a:r>
                        <a:rPr lang="en-GB" sz="900"/>
                        <a:t>57</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65</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dirty="0"/>
                        <a:t>1400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958228618"/>
                  </a:ext>
                </a:extLst>
              </a:tr>
            </a:tbl>
          </a:graphicData>
        </a:graphic>
      </p:graphicFrame>
    </p:spTree>
    <p:extLst>
      <p:ext uri="{BB962C8B-B14F-4D97-AF65-F5344CB8AC3E}">
        <p14:creationId xmlns:p14="http://schemas.microsoft.com/office/powerpoint/2010/main" val="3452155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F922E-6C9F-F5B2-E3A4-2A533B69E9D2}"/>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138B883C-5D57-BC49-F843-28F30AF3585C}"/>
              </a:ext>
            </a:extLst>
          </p:cNvPr>
          <p:cNvSpPr txBox="1"/>
          <p:nvPr/>
        </p:nvSpPr>
        <p:spPr>
          <a:xfrm>
            <a:off x="157316" y="127941"/>
            <a:ext cx="6381136"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TOPSIS GT</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5D77A488-78E4-E487-3D6D-C983762DEA1F}"/>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siłowni:</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A738BE2D-2B74-766F-F6F6-7753A4C3D565}"/>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061E0382-F7EE-E11A-C9F5-FFB3A06A6A03}"/>
              </a:ext>
            </a:extLst>
          </p:cNvPr>
          <p:cNvGraphicFramePr>
            <a:graphicFrameLocks noGrp="1"/>
          </p:cNvGraphicFramePr>
          <p:nvPr>
            <p:extLst>
              <p:ext uri="{D42A27DB-BD31-4B8C-83A1-F6EECF244321}">
                <p14:modId xmlns:p14="http://schemas.microsoft.com/office/powerpoint/2010/main" val="1639202000"/>
              </p:ext>
            </p:extLst>
          </p:nvPr>
        </p:nvGraphicFramePr>
        <p:xfrm>
          <a:off x="238431" y="2059295"/>
          <a:ext cx="10515600" cy="1828800"/>
        </p:xfrm>
        <a:graphic>
          <a:graphicData uri="http://schemas.openxmlformats.org/drawingml/2006/table">
            <a:tbl>
              <a:tblPr/>
              <a:tblGrid>
                <a:gridCol w="2103120">
                  <a:extLst>
                    <a:ext uri="{9D8B030D-6E8A-4147-A177-3AD203B41FA5}">
                      <a16:colId xmlns:a16="http://schemas.microsoft.com/office/drawing/2014/main" val="2689202431"/>
                    </a:ext>
                  </a:extLst>
                </a:gridCol>
                <a:gridCol w="2103120">
                  <a:extLst>
                    <a:ext uri="{9D8B030D-6E8A-4147-A177-3AD203B41FA5}">
                      <a16:colId xmlns:a16="http://schemas.microsoft.com/office/drawing/2014/main" val="4242014405"/>
                    </a:ext>
                  </a:extLst>
                </a:gridCol>
                <a:gridCol w="2103120">
                  <a:extLst>
                    <a:ext uri="{9D8B030D-6E8A-4147-A177-3AD203B41FA5}">
                      <a16:colId xmlns:a16="http://schemas.microsoft.com/office/drawing/2014/main" val="1290408190"/>
                    </a:ext>
                  </a:extLst>
                </a:gridCol>
                <a:gridCol w="2103120">
                  <a:extLst>
                    <a:ext uri="{9D8B030D-6E8A-4147-A177-3AD203B41FA5}">
                      <a16:colId xmlns:a16="http://schemas.microsoft.com/office/drawing/2014/main" val="283771570"/>
                    </a:ext>
                  </a:extLst>
                </a:gridCol>
                <a:gridCol w="2103120">
                  <a:extLst>
                    <a:ext uri="{9D8B030D-6E8A-4147-A177-3AD203B41FA5}">
                      <a16:colId xmlns:a16="http://schemas.microsoft.com/office/drawing/2014/main" val="2822868059"/>
                    </a:ext>
                  </a:extLst>
                </a:gridCol>
              </a:tblGrid>
              <a:tr h="0">
                <a:tc>
                  <a:txBody>
                    <a:bodyPr/>
                    <a:lstStyle/>
                    <a:p>
                      <a:r>
                        <a:rPr lang="en-GB"/>
                        <a:t>Siłownia A</a:t>
                      </a:r>
                    </a:p>
                  </a:txBody>
                  <a:tcPr anchor="ctr">
                    <a:lnL>
                      <a:noFill/>
                    </a:lnL>
                    <a:lnR>
                      <a:noFill/>
                    </a:lnR>
                    <a:lnT>
                      <a:noFill/>
                    </a:lnT>
                    <a:lnB>
                      <a:noFill/>
                    </a:lnB>
                    <a:noFill/>
                  </a:tcPr>
                </a:tc>
                <a:tc>
                  <a:txBody>
                    <a:bodyPr/>
                    <a:lstStyle/>
                    <a:p>
                      <a:r>
                        <a:rPr lang="en-GB"/>
                        <a:t>0.8000</a:t>
                      </a:r>
                    </a:p>
                  </a:txBody>
                  <a:tcPr anchor="ctr">
                    <a:lnL>
                      <a:noFill/>
                    </a:lnL>
                    <a:lnR>
                      <a:noFill/>
                    </a:lnR>
                    <a:lnT>
                      <a:noFill/>
                    </a:lnT>
                    <a:lnB>
                      <a:noFill/>
                    </a:lnB>
                    <a:noFill/>
                  </a:tcPr>
                </a:tc>
                <a:tc>
                  <a:txBody>
                    <a:bodyPr/>
                    <a:lstStyle/>
                    <a:p>
                      <a:r>
                        <a:rPr lang="en-GB"/>
                        <a:t>80</a:t>
                      </a:r>
                    </a:p>
                  </a:txBody>
                  <a:tcPr anchor="ctr">
                    <a:lnL>
                      <a:noFill/>
                    </a:lnL>
                    <a:lnR>
                      <a:noFill/>
                    </a:lnR>
                    <a:lnT>
                      <a:noFill/>
                    </a:lnT>
                    <a:lnB>
                      <a:noFill/>
                    </a:lnB>
                    <a:noFill/>
                  </a:tcPr>
                </a:tc>
                <a:tc>
                  <a:txBody>
                    <a:bodyPr/>
                    <a:lstStyle/>
                    <a:p>
                      <a:r>
                        <a:rPr lang="en-GB"/>
                        <a:t>1</a:t>
                      </a:r>
                    </a:p>
                  </a:txBody>
                  <a:tcPr anchor="ctr">
                    <a:lnL>
                      <a:noFill/>
                    </a:lnL>
                    <a:lnR>
                      <a:noFill/>
                    </a:lnR>
                    <a:lnT>
                      <a:noFill/>
                    </a:lnT>
                    <a:lnB>
                      <a:noFill/>
                    </a:lnB>
                    <a:noFill/>
                  </a:tcPr>
                </a:tc>
                <a:tc>
                  <a:txBody>
                    <a:bodyPr/>
                    <a:lstStyle/>
                    <a:p>
                      <a:r>
                        <a:rPr lang="en-GB"/>
                        <a:t>70</a:t>
                      </a:r>
                    </a:p>
                  </a:txBody>
                  <a:tcPr anchor="ctr">
                    <a:lnL>
                      <a:noFill/>
                    </a:lnL>
                    <a:lnR>
                      <a:noFill/>
                    </a:lnR>
                    <a:lnT>
                      <a:noFill/>
                    </a:lnT>
                    <a:lnB>
                      <a:noFill/>
                    </a:lnB>
                    <a:noFill/>
                  </a:tcPr>
                </a:tc>
                <a:extLst>
                  <a:ext uri="{0D108BD9-81ED-4DB2-BD59-A6C34878D82A}">
                    <a16:rowId xmlns:a16="http://schemas.microsoft.com/office/drawing/2014/main" val="326914518"/>
                  </a:ext>
                </a:extLst>
              </a:tr>
              <a:tr h="0">
                <a:tc>
                  <a:txBody>
                    <a:bodyPr/>
                    <a:lstStyle/>
                    <a:p>
                      <a:r>
                        <a:rPr lang="en-GB"/>
                        <a:t>Siłownia D</a:t>
                      </a:r>
                    </a:p>
                  </a:txBody>
                  <a:tcPr anchor="ctr">
                    <a:lnL>
                      <a:noFill/>
                    </a:lnL>
                    <a:lnR>
                      <a:noFill/>
                    </a:lnR>
                    <a:lnT>
                      <a:noFill/>
                    </a:lnT>
                    <a:lnB>
                      <a:noFill/>
                    </a:lnB>
                    <a:noFill/>
                  </a:tcPr>
                </a:tc>
                <a:tc>
                  <a:txBody>
                    <a:bodyPr/>
                    <a:lstStyle/>
                    <a:p>
                      <a:r>
                        <a:rPr lang="en-GB"/>
                        <a:t>1.3000</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tc>
                  <a:txBody>
                    <a:bodyPr/>
                    <a:lstStyle/>
                    <a:p>
                      <a:r>
                        <a:rPr lang="en-GB"/>
                        <a:t>1</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extLst>
                  <a:ext uri="{0D108BD9-81ED-4DB2-BD59-A6C34878D82A}">
                    <a16:rowId xmlns:a16="http://schemas.microsoft.com/office/drawing/2014/main" val="2498293748"/>
                  </a:ext>
                </a:extLst>
              </a:tr>
              <a:tr h="0">
                <a:tc>
                  <a:txBody>
                    <a:bodyPr/>
                    <a:lstStyle/>
                    <a:p>
                      <a:r>
                        <a:rPr lang="en-GB"/>
                        <a:t>Siłownia B</a:t>
                      </a:r>
                    </a:p>
                  </a:txBody>
                  <a:tcPr anchor="ctr">
                    <a:lnL>
                      <a:noFill/>
                    </a:lnL>
                    <a:lnR>
                      <a:noFill/>
                    </a:lnR>
                    <a:lnT>
                      <a:noFill/>
                    </a:lnT>
                    <a:lnB>
                      <a:noFill/>
                    </a:lnB>
                    <a:noFill/>
                  </a:tcPr>
                </a:tc>
                <a:tc>
                  <a:txBody>
                    <a:bodyPr/>
                    <a:lstStyle/>
                    <a:p>
                      <a:r>
                        <a:rPr lang="en-GB"/>
                        <a:t>1.7000</a:t>
                      </a:r>
                    </a:p>
                  </a:txBody>
                  <a:tcPr anchor="ctr">
                    <a:lnL>
                      <a:noFill/>
                    </a:lnL>
                    <a:lnR>
                      <a:noFill/>
                    </a:lnR>
                    <a:lnT>
                      <a:noFill/>
                    </a:lnT>
                    <a:lnB>
                      <a:noFill/>
                    </a:lnB>
                    <a:noFill/>
                  </a:tcPr>
                </a:tc>
                <a:tc>
                  <a:txBody>
                    <a:bodyPr/>
                    <a:lstStyle/>
                    <a:p>
                      <a:r>
                        <a:rPr lang="en-GB"/>
                        <a:t>110</a:t>
                      </a:r>
                    </a:p>
                  </a:txBody>
                  <a:tcPr anchor="ctr">
                    <a:lnL>
                      <a:noFill/>
                    </a:lnL>
                    <a:lnR>
                      <a:noFill/>
                    </a:lnR>
                    <a:lnT>
                      <a:noFill/>
                    </a:lnT>
                    <a:lnB>
                      <a:noFill/>
                    </a:lnB>
                    <a:noFill/>
                  </a:tcPr>
                </a:tc>
                <a:tc>
                  <a:txBody>
                    <a:bodyPr/>
                    <a:lstStyle/>
                    <a:p>
                      <a:r>
                        <a:rPr lang="en-GB"/>
                        <a:t>2</a:t>
                      </a:r>
                    </a:p>
                  </a:txBody>
                  <a:tcPr anchor="ctr">
                    <a:lnL>
                      <a:noFill/>
                    </a:lnL>
                    <a:lnR>
                      <a:noFill/>
                    </a:lnR>
                    <a:lnT>
                      <a:noFill/>
                    </a:lnT>
                    <a:lnB>
                      <a:noFill/>
                    </a:lnB>
                    <a:noFill/>
                  </a:tcPr>
                </a:tc>
                <a:tc>
                  <a:txBody>
                    <a:bodyPr/>
                    <a:lstStyle/>
                    <a:p>
                      <a:r>
                        <a:rPr lang="en-GB"/>
                        <a:t>120</a:t>
                      </a:r>
                    </a:p>
                  </a:txBody>
                  <a:tcPr anchor="ctr">
                    <a:lnL>
                      <a:noFill/>
                    </a:lnL>
                    <a:lnR>
                      <a:noFill/>
                    </a:lnR>
                    <a:lnT>
                      <a:noFill/>
                    </a:lnT>
                    <a:lnB>
                      <a:noFill/>
                    </a:lnB>
                    <a:noFill/>
                  </a:tcPr>
                </a:tc>
                <a:extLst>
                  <a:ext uri="{0D108BD9-81ED-4DB2-BD59-A6C34878D82A}">
                    <a16:rowId xmlns:a16="http://schemas.microsoft.com/office/drawing/2014/main" val="3896194763"/>
                  </a:ext>
                </a:extLst>
              </a:tr>
              <a:tr h="0">
                <a:tc>
                  <a:txBody>
                    <a:bodyPr/>
                    <a:lstStyle/>
                    <a:p>
                      <a:r>
                        <a:rPr lang="en-GB"/>
                        <a:t>Siłownia C</a:t>
                      </a:r>
                    </a:p>
                  </a:txBody>
                  <a:tcPr anchor="ctr">
                    <a:lnL>
                      <a:noFill/>
                    </a:lnL>
                    <a:lnR>
                      <a:noFill/>
                    </a:lnR>
                    <a:lnT>
                      <a:noFill/>
                    </a:lnT>
                    <a:lnB>
                      <a:noFill/>
                    </a:lnB>
                    <a:noFill/>
                  </a:tcPr>
                </a:tc>
                <a:tc>
                  <a:txBody>
                    <a:bodyPr/>
                    <a:lstStyle/>
                    <a:p>
                      <a:r>
                        <a:rPr lang="en-GB"/>
                        <a:t>2.2000</a:t>
                      </a:r>
                    </a:p>
                  </a:txBody>
                  <a:tcPr anchor="ctr">
                    <a:lnL>
                      <a:noFill/>
                    </a:lnL>
                    <a:lnR>
                      <a:noFill/>
                    </a:lnR>
                    <a:lnT>
                      <a:noFill/>
                    </a:lnT>
                    <a:lnB>
                      <a:noFill/>
                    </a:lnB>
                    <a:noFill/>
                  </a:tcPr>
                </a:tc>
                <a:tc>
                  <a:txBody>
                    <a:bodyPr/>
                    <a:lstStyle/>
                    <a:p>
                      <a:r>
                        <a:rPr lang="en-GB"/>
                        <a:t>90</a:t>
                      </a:r>
                    </a:p>
                  </a:txBody>
                  <a:tcPr anchor="ctr">
                    <a:lnL>
                      <a:noFill/>
                    </a:lnL>
                    <a:lnR>
                      <a:noFill/>
                    </a:lnR>
                    <a:lnT>
                      <a:noFill/>
                    </a:lnT>
                    <a:lnB>
                      <a:noFill/>
                    </a:lnB>
                    <a:noFill/>
                  </a:tcPr>
                </a:tc>
                <a:tc>
                  <a:txBody>
                    <a:bodyPr/>
                    <a:lstStyle/>
                    <a:p>
                      <a:r>
                        <a:rPr lang="en-GB"/>
                        <a:t>2</a:t>
                      </a:r>
                    </a:p>
                  </a:txBody>
                  <a:tcPr anchor="ctr">
                    <a:lnL>
                      <a:noFill/>
                    </a:lnL>
                    <a:lnR>
                      <a:noFill/>
                    </a:lnR>
                    <a:lnT>
                      <a:noFill/>
                    </a:lnT>
                    <a:lnB>
                      <a:noFill/>
                    </a:lnB>
                    <a:noFill/>
                  </a:tcPr>
                </a:tc>
                <a:tc>
                  <a:txBody>
                    <a:bodyPr/>
                    <a:lstStyle/>
                    <a:p>
                      <a:r>
                        <a:rPr lang="en-GB"/>
                        <a:t>100</a:t>
                      </a:r>
                    </a:p>
                  </a:txBody>
                  <a:tcPr anchor="ctr">
                    <a:lnL>
                      <a:noFill/>
                    </a:lnL>
                    <a:lnR>
                      <a:noFill/>
                    </a:lnR>
                    <a:lnT>
                      <a:noFill/>
                    </a:lnT>
                    <a:lnB>
                      <a:noFill/>
                    </a:lnB>
                    <a:noFill/>
                  </a:tcPr>
                </a:tc>
                <a:extLst>
                  <a:ext uri="{0D108BD9-81ED-4DB2-BD59-A6C34878D82A}">
                    <a16:rowId xmlns:a16="http://schemas.microsoft.com/office/drawing/2014/main" val="1905263499"/>
                  </a:ext>
                </a:extLst>
              </a:tr>
              <a:tr h="0">
                <a:tc>
                  <a:txBody>
                    <a:bodyPr/>
                    <a:lstStyle/>
                    <a:p>
                      <a:r>
                        <a:rPr lang="en-GB"/>
                        <a:t>Siłownia E</a:t>
                      </a:r>
                    </a:p>
                  </a:txBody>
                  <a:tcPr anchor="ctr">
                    <a:lnL>
                      <a:noFill/>
                    </a:lnL>
                    <a:lnR>
                      <a:noFill/>
                    </a:lnR>
                    <a:lnT>
                      <a:noFill/>
                    </a:lnT>
                    <a:lnB>
                      <a:noFill/>
                    </a:lnB>
                    <a:noFill/>
                  </a:tcPr>
                </a:tc>
                <a:tc>
                  <a:txBody>
                    <a:bodyPr/>
                    <a:lstStyle/>
                    <a:p>
                      <a:r>
                        <a:rPr lang="en-GB"/>
                        <a:t>3.5000</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dirty="0"/>
                        <a:t>180</a:t>
                      </a:r>
                    </a:p>
                  </a:txBody>
                  <a:tcPr anchor="ctr">
                    <a:lnL>
                      <a:noFill/>
                    </a:lnL>
                    <a:lnR>
                      <a:noFill/>
                    </a:lnR>
                    <a:lnT>
                      <a:noFill/>
                    </a:lnT>
                    <a:lnB>
                      <a:noFill/>
                    </a:lnB>
                    <a:noFill/>
                  </a:tcPr>
                </a:tc>
                <a:extLst>
                  <a:ext uri="{0D108BD9-81ED-4DB2-BD59-A6C34878D82A}">
                    <a16:rowId xmlns:a16="http://schemas.microsoft.com/office/drawing/2014/main" val="3461151215"/>
                  </a:ext>
                </a:extLst>
              </a:tr>
            </a:tbl>
          </a:graphicData>
        </a:graphic>
      </p:graphicFrame>
      <p:pic>
        <p:nvPicPr>
          <p:cNvPr id="5" name="Obraz 4">
            <a:extLst>
              <a:ext uri="{FF2B5EF4-FFF2-40B4-BE49-F238E27FC236}">
                <a16:creationId xmlns:a16="http://schemas.microsoft.com/office/drawing/2014/main" id="{980CE020-E1C6-10CF-3A39-16073958E441}"/>
              </a:ext>
            </a:extLst>
          </p:cNvPr>
          <p:cNvPicPr>
            <a:picLocks noChangeAspect="1"/>
          </p:cNvPicPr>
          <p:nvPr/>
        </p:nvPicPr>
        <p:blipFill>
          <a:blip r:embed="rId2"/>
          <a:stretch>
            <a:fillRect/>
          </a:stretch>
        </p:blipFill>
        <p:spPr>
          <a:xfrm>
            <a:off x="345841" y="4303679"/>
            <a:ext cx="4086795" cy="1200318"/>
          </a:xfrm>
          <a:prstGeom prst="rect">
            <a:avLst/>
          </a:prstGeom>
        </p:spPr>
      </p:pic>
    </p:spTree>
    <p:extLst>
      <p:ext uri="{BB962C8B-B14F-4D97-AF65-F5344CB8AC3E}">
        <p14:creationId xmlns:p14="http://schemas.microsoft.com/office/powerpoint/2010/main" val="1385630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9FCBC-E093-F601-CA44-DB5F7208CB54}"/>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4BE6B1F6-6E33-CAA9-C178-1770FE4CE081}"/>
              </a:ext>
            </a:extLst>
          </p:cNvPr>
          <p:cNvSpPr txBox="1"/>
          <p:nvPr/>
        </p:nvSpPr>
        <p:spPr>
          <a:xfrm>
            <a:off x="157316" y="127941"/>
            <a:ext cx="6086168"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RSM</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26AC332B-BDF2-4B3D-5721-420AAD8CD2B5}"/>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telefonów:</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5D18D21B-C269-422E-EC06-22DAD10EB10D}"/>
              </a:ext>
            </a:extLst>
          </p:cNvPr>
          <p:cNvSpPr txBox="1"/>
          <p:nvPr/>
        </p:nvSpPr>
        <p:spPr>
          <a:xfrm>
            <a:off x="238431" y="1759579"/>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19E83230-6BF1-3013-3152-35E2755D652D}"/>
              </a:ext>
            </a:extLst>
          </p:cNvPr>
          <p:cNvGraphicFramePr>
            <a:graphicFrameLocks noGrp="1"/>
          </p:cNvGraphicFramePr>
          <p:nvPr>
            <p:extLst>
              <p:ext uri="{D42A27DB-BD31-4B8C-83A1-F6EECF244321}">
                <p14:modId xmlns:p14="http://schemas.microsoft.com/office/powerpoint/2010/main" val="1415217605"/>
              </p:ext>
            </p:extLst>
          </p:nvPr>
        </p:nvGraphicFramePr>
        <p:xfrm>
          <a:off x="238431" y="2288305"/>
          <a:ext cx="6880124" cy="3657600"/>
        </p:xfrm>
        <a:graphic>
          <a:graphicData uri="http://schemas.openxmlformats.org/drawingml/2006/table">
            <a:tbl>
              <a:tblPr/>
              <a:tblGrid>
                <a:gridCol w="1134914">
                  <a:extLst>
                    <a:ext uri="{9D8B030D-6E8A-4147-A177-3AD203B41FA5}">
                      <a16:colId xmlns:a16="http://schemas.microsoft.com/office/drawing/2014/main" val="2840658167"/>
                    </a:ext>
                  </a:extLst>
                </a:gridCol>
                <a:gridCol w="1134914">
                  <a:extLst>
                    <a:ext uri="{9D8B030D-6E8A-4147-A177-3AD203B41FA5}">
                      <a16:colId xmlns:a16="http://schemas.microsoft.com/office/drawing/2014/main" val="1068035174"/>
                    </a:ext>
                  </a:extLst>
                </a:gridCol>
                <a:gridCol w="1134914">
                  <a:extLst>
                    <a:ext uri="{9D8B030D-6E8A-4147-A177-3AD203B41FA5}">
                      <a16:colId xmlns:a16="http://schemas.microsoft.com/office/drawing/2014/main" val="3819586343"/>
                    </a:ext>
                  </a:extLst>
                </a:gridCol>
                <a:gridCol w="1134914">
                  <a:extLst>
                    <a:ext uri="{9D8B030D-6E8A-4147-A177-3AD203B41FA5}">
                      <a16:colId xmlns:a16="http://schemas.microsoft.com/office/drawing/2014/main" val="1322333234"/>
                    </a:ext>
                  </a:extLst>
                </a:gridCol>
                <a:gridCol w="1134914">
                  <a:extLst>
                    <a:ext uri="{9D8B030D-6E8A-4147-A177-3AD203B41FA5}">
                      <a16:colId xmlns:a16="http://schemas.microsoft.com/office/drawing/2014/main" val="904565007"/>
                    </a:ext>
                  </a:extLst>
                </a:gridCol>
                <a:gridCol w="1205554">
                  <a:extLst>
                    <a:ext uri="{9D8B030D-6E8A-4147-A177-3AD203B41FA5}">
                      <a16:colId xmlns:a16="http://schemas.microsoft.com/office/drawing/2014/main" val="3453755573"/>
                    </a:ext>
                  </a:extLst>
                </a:gridCol>
              </a:tblGrid>
              <a:tr h="0">
                <a:tc>
                  <a:txBody>
                    <a:bodyPr/>
                    <a:lstStyle/>
                    <a:p>
                      <a:r>
                        <a:rPr lang="en-GB"/>
                        <a:t>Telefon H</a:t>
                      </a:r>
                    </a:p>
                  </a:txBody>
                  <a:tcPr anchor="ctr">
                    <a:lnL>
                      <a:noFill/>
                    </a:lnL>
                    <a:lnR>
                      <a:noFill/>
                    </a:lnR>
                    <a:lnT>
                      <a:noFill/>
                    </a:lnT>
                    <a:lnB>
                      <a:noFill/>
                    </a:lnB>
                    <a:noFill/>
                  </a:tcPr>
                </a:tc>
                <a:tc>
                  <a:txBody>
                    <a:bodyPr/>
                    <a:lstStyle/>
                    <a:p>
                      <a:r>
                        <a:rPr lang="en-GB"/>
                        <a:t>3200</a:t>
                      </a:r>
                    </a:p>
                  </a:txBody>
                  <a:tcPr anchor="ctr">
                    <a:lnL>
                      <a:noFill/>
                    </a:lnL>
                    <a:lnR>
                      <a:noFill/>
                    </a:lnR>
                    <a:lnT>
                      <a:noFill/>
                    </a:lnT>
                    <a:lnB>
                      <a:noFill/>
                    </a:lnB>
                    <a:noFill/>
                  </a:tcPr>
                </a:tc>
                <a:tc>
                  <a:txBody>
                    <a:bodyPr/>
                    <a:lstStyle/>
                    <a:p>
                      <a:r>
                        <a:rPr lang="en-GB"/>
                        <a:t>6200</a:t>
                      </a:r>
                    </a:p>
                  </a:txBody>
                  <a:tcPr anchor="ctr">
                    <a:lnL>
                      <a:noFill/>
                    </a:lnL>
                    <a:lnR>
                      <a:noFill/>
                    </a:lnR>
                    <a:lnT>
                      <a:noFill/>
                    </a:lnT>
                    <a:lnB>
                      <a:noFill/>
                    </a:lnB>
                    <a:noFill/>
                  </a:tcPr>
                </a:tc>
                <a:tc>
                  <a:txBody>
                    <a:bodyPr/>
                    <a:lstStyle/>
                    <a:p>
                      <a:r>
                        <a:rPr lang="en-GB"/>
                        <a:t>6.8000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120</a:t>
                      </a:r>
                    </a:p>
                  </a:txBody>
                  <a:tcPr anchor="ctr">
                    <a:lnL>
                      <a:noFill/>
                    </a:lnL>
                    <a:lnR>
                      <a:noFill/>
                    </a:lnR>
                    <a:lnT>
                      <a:noFill/>
                    </a:lnT>
                    <a:lnB>
                      <a:noFill/>
                    </a:lnB>
                    <a:noFill/>
                  </a:tcPr>
                </a:tc>
                <a:extLst>
                  <a:ext uri="{0D108BD9-81ED-4DB2-BD59-A6C34878D82A}">
                    <a16:rowId xmlns:a16="http://schemas.microsoft.com/office/drawing/2014/main" val="2286339318"/>
                  </a:ext>
                </a:extLst>
              </a:tr>
              <a:tr h="0">
                <a:tc>
                  <a:txBody>
                    <a:bodyPr/>
                    <a:lstStyle/>
                    <a:p>
                      <a:r>
                        <a:rPr lang="en-GB"/>
                        <a:t>Telefon D</a:t>
                      </a:r>
                    </a:p>
                  </a:txBody>
                  <a:tcPr anchor="ctr">
                    <a:lnL>
                      <a:noFill/>
                    </a:lnL>
                    <a:lnR>
                      <a:noFill/>
                    </a:lnR>
                    <a:lnT>
                      <a:noFill/>
                    </a:lnT>
                    <a:lnB>
                      <a:noFill/>
                    </a:lnB>
                    <a:noFill/>
                  </a:tcPr>
                </a:tc>
                <a:tc>
                  <a:txBody>
                    <a:bodyPr/>
                    <a:lstStyle/>
                    <a:p>
                      <a:r>
                        <a:rPr lang="en-GB"/>
                        <a:t>3000</a:t>
                      </a:r>
                    </a:p>
                  </a:txBody>
                  <a:tcPr anchor="ctr">
                    <a:lnL>
                      <a:noFill/>
                    </a:lnL>
                    <a:lnR>
                      <a:noFill/>
                    </a:lnR>
                    <a:lnT>
                      <a:noFill/>
                    </a:lnT>
                    <a:lnB>
                      <a:noFill/>
                    </a:lnB>
                    <a:noFill/>
                  </a:tcPr>
                </a:tc>
                <a:tc>
                  <a:txBody>
                    <a:bodyPr/>
                    <a:lstStyle/>
                    <a:p>
                      <a:r>
                        <a:rPr lang="en-GB"/>
                        <a:t>6000</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108</a:t>
                      </a:r>
                    </a:p>
                  </a:txBody>
                  <a:tcPr anchor="ctr">
                    <a:lnL>
                      <a:noFill/>
                    </a:lnL>
                    <a:lnR>
                      <a:noFill/>
                    </a:lnR>
                    <a:lnT>
                      <a:noFill/>
                    </a:lnT>
                    <a:lnB>
                      <a:noFill/>
                    </a:lnB>
                    <a:noFill/>
                  </a:tcPr>
                </a:tc>
                <a:extLst>
                  <a:ext uri="{0D108BD9-81ED-4DB2-BD59-A6C34878D82A}">
                    <a16:rowId xmlns:a16="http://schemas.microsoft.com/office/drawing/2014/main" val="2397593841"/>
                  </a:ext>
                </a:extLst>
              </a:tr>
              <a:tr h="0">
                <a:tc>
                  <a:txBody>
                    <a:bodyPr/>
                    <a:lstStyle/>
                    <a:p>
                      <a:r>
                        <a:rPr lang="en-GB"/>
                        <a:t>Telefon F</a:t>
                      </a:r>
                    </a:p>
                  </a:txBody>
                  <a:tcPr anchor="ctr">
                    <a:lnL>
                      <a:noFill/>
                    </a:lnL>
                    <a:lnR>
                      <a:noFill/>
                    </a:lnR>
                    <a:lnT>
                      <a:noFill/>
                    </a:lnT>
                    <a:lnB>
                      <a:noFill/>
                    </a:lnB>
                    <a:noFill/>
                  </a:tcPr>
                </a:tc>
                <a:tc>
                  <a:txBody>
                    <a:bodyPr/>
                    <a:lstStyle/>
                    <a:p>
                      <a:r>
                        <a:rPr lang="en-GB"/>
                        <a:t>2700</a:t>
                      </a:r>
                    </a:p>
                  </a:txBody>
                  <a:tcPr anchor="ctr">
                    <a:lnL>
                      <a:noFill/>
                    </a:lnL>
                    <a:lnR>
                      <a:noFill/>
                    </a:lnR>
                    <a:lnT>
                      <a:noFill/>
                    </a:lnT>
                    <a:lnB>
                      <a:noFill/>
                    </a:lnB>
                    <a:noFill/>
                  </a:tcPr>
                </a:tc>
                <a:tc>
                  <a:txBody>
                    <a:bodyPr/>
                    <a:lstStyle/>
                    <a:p>
                      <a:r>
                        <a:rPr lang="en-GB"/>
                        <a:t>4800</a:t>
                      </a:r>
                    </a:p>
                  </a:txBody>
                  <a:tcPr anchor="ctr">
                    <a:lnL>
                      <a:noFill/>
                    </a:lnL>
                    <a:lnR>
                      <a:noFill/>
                    </a:lnR>
                    <a:lnT>
                      <a:noFill/>
                    </a:lnT>
                    <a:lnB>
                      <a:noFill/>
                    </a:lnB>
                    <a:noFill/>
                  </a:tcPr>
                </a:tc>
                <a:tc>
                  <a:txBody>
                    <a:bodyPr/>
                    <a:lstStyle/>
                    <a:p>
                      <a:r>
                        <a:rPr lang="en-GB"/>
                        <a:t>6.3000</a:t>
                      </a:r>
                    </a:p>
                  </a:txBody>
                  <a:tcPr anchor="ctr">
                    <a:lnL>
                      <a:noFill/>
                    </a:lnL>
                    <a:lnR>
                      <a:noFill/>
                    </a:lnR>
                    <a:lnT>
                      <a:noFill/>
                    </a:lnT>
                    <a:lnB>
                      <a:noFill/>
                    </a:lnB>
                    <a:noFill/>
                  </a:tcPr>
                </a:tc>
                <a:tc>
                  <a:txBody>
                    <a:bodyPr/>
                    <a:lstStyle/>
                    <a:p>
                      <a:r>
                        <a:rPr lang="en-GB"/>
                        <a:t>5</a:t>
                      </a:r>
                    </a:p>
                  </a:txBody>
                  <a:tcPr anchor="ctr">
                    <a:lnL>
                      <a:noFill/>
                    </a:lnL>
                    <a:lnR>
                      <a:noFill/>
                    </a:lnR>
                    <a:lnT>
                      <a:noFill/>
                    </a:lnT>
                    <a:lnB>
                      <a:noFill/>
                    </a:lnB>
                    <a:noFill/>
                  </a:tcPr>
                </a:tc>
                <a:tc>
                  <a:txBody>
                    <a:bodyPr/>
                    <a:lstStyle/>
                    <a:p>
                      <a:r>
                        <a:rPr lang="en-GB"/>
                        <a:t>64</a:t>
                      </a:r>
                    </a:p>
                  </a:txBody>
                  <a:tcPr anchor="ctr">
                    <a:lnL>
                      <a:noFill/>
                    </a:lnL>
                    <a:lnR>
                      <a:noFill/>
                    </a:lnR>
                    <a:lnT>
                      <a:noFill/>
                    </a:lnT>
                    <a:lnB>
                      <a:noFill/>
                    </a:lnB>
                    <a:noFill/>
                  </a:tcPr>
                </a:tc>
                <a:extLst>
                  <a:ext uri="{0D108BD9-81ED-4DB2-BD59-A6C34878D82A}">
                    <a16:rowId xmlns:a16="http://schemas.microsoft.com/office/drawing/2014/main" val="1551400816"/>
                  </a:ext>
                </a:extLst>
              </a:tr>
              <a:tr h="0">
                <a:tc>
                  <a:txBody>
                    <a:bodyPr/>
                    <a:lstStyle/>
                    <a:p>
                      <a:r>
                        <a:rPr lang="en-GB"/>
                        <a:t>Telefon I</a:t>
                      </a:r>
                    </a:p>
                  </a:txBody>
                  <a:tcPr anchor="ctr">
                    <a:lnL>
                      <a:noFill/>
                    </a:lnL>
                    <a:lnR>
                      <a:noFill/>
                    </a:lnR>
                    <a:lnT>
                      <a:noFill/>
                    </a:lnT>
                    <a:lnB>
                      <a:noFill/>
                    </a:lnB>
                    <a:noFill/>
                  </a:tcPr>
                </a:tc>
                <a:tc>
                  <a:txBody>
                    <a:bodyPr/>
                    <a:lstStyle/>
                    <a:p>
                      <a:r>
                        <a:rPr lang="en-GB"/>
                        <a:t>2300</a:t>
                      </a:r>
                    </a:p>
                  </a:txBody>
                  <a:tcPr anchor="ctr">
                    <a:lnL>
                      <a:noFill/>
                    </a:lnL>
                    <a:lnR>
                      <a:noFill/>
                    </a:lnR>
                    <a:lnT>
                      <a:noFill/>
                    </a:lnT>
                    <a:lnB>
                      <a:noFill/>
                    </a:lnB>
                    <a:noFill/>
                  </a:tcPr>
                </a:tc>
                <a:tc>
                  <a:txBody>
                    <a:bodyPr/>
                    <a:lstStyle/>
                    <a:p>
                      <a:r>
                        <a:rPr lang="en-GB"/>
                        <a:t>4700</a:t>
                      </a:r>
                    </a:p>
                  </a:txBody>
                  <a:tcPr anchor="ctr">
                    <a:lnL>
                      <a:noFill/>
                    </a:lnL>
                    <a:lnR>
                      <a:noFill/>
                    </a:lnR>
                    <a:lnT>
                      <a:noFill/>
                    </a:lnT>
                    <a:lnB>
                      <a:noFill/>
                    </a:lnB>
                    <a:noFill/>
                  </a:tcPr>
                </a:tc>
                <a:tc>
                  <a:txBody>
                    <a:bodyPr/>
                    <a:lstStyle/>
                    <a:p>
                      <a:r>
                        <a:rPr lang="en-GB"/>
                        <a:t>6.4000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50</a:t>
                      </a:r>
                    </a:p>
                  </a:txBody>
                  <a:tcPr anchor="ctr">
                    <a:lnL>
                      <a:noFill/>
                    </a:lnL>
                    <a:lnR>
                      <a:noFill/>
                    </a:lnR>
                    <a:lnT>
                      <a:noFill/>
                    </a:lnT>
                    <a:lnB>
                      <a:noFill/>
                    </a:lnB>
                    <a:noFill/>
                  </a:tcPr>
                </a:tc>
                <a:extLst>
                  <a:ext uri="{0D108BD9-81ED-4DB2-BD59-A6C34878D82A}">
                    <a16:rowId xmlns:a16="http://schemas.microsoft.com/office/drawing/2014/main" val="3375277176"/>
                  </a:ext>
                </a:extLst>
              </a:tr>
              <a:tr h="0">
                <a:tc>
                  <a:txBody>
                    <a:bodyPr/>
                    <a:lstStyle/>
                    <a:p>
                      <a:r>
                        <a:rPr lang="en-GB"/>
                        <a:t>Telefon A</a:t>
                      </a:r>
                    </a:p>
                  </a:txBody>
                  <a:tcPr anchor="ctr">
                    <a:lnL>
                      <a:noFill/>
                    </a:lnL>
                    <a:lnR>
                      <a:noFill/>
                    </a:lnR>
                    <a:lnT>
                      <a:noFill/>
                    </a:lnT>
                    <a:lnB>
                      <a:noFill/>
                    </a:lnB>
                    <a:noFill/>
                  </a:tcPr>
                </a:tc>
                <a:tc>
                  <a:txBody>
                    <a:bodyPr/>
                    <a:lstStyle/>
                    <a:p>
                      <a:r>
                        <a:rPr lang="en-GB"/>
                        <a:t>2000</a:t>
                      </a:r>
                    </a:p>
                  </a:txBody>
                  <a:tcPr anchor="ctr">
                    <a:lnL>
                      <a:noFill/>
                    </a:lnL>
                    <a:lnR>
                      <a:noFill/>
                    </a:lnR>
                    <a:lnT>
                      <a:noFill/>
                    </a:lnT>
                    <a:lnB>
                      <a:noFill/>
                    </a:lnB>
                    <a:noFill/>
                  </a:tcPr>
                </a:tc>
                <a:tc>
                  <a:txBody>
                    <a:bodyPr/>
                    <a:lstStyle/>
                    <a:p>
                      <a:r>
                        <a:rPr lang="en-GB"/>
                        <a:t>5000</a:t>
                      </a:r>
                    </a:p>
                  </a:txBody>
                  <a:tcPr anchor="ctr">
                    <a:lnL>
                      <a:noFill/>
                    </a:lnL>
                    <a:lnR>
                      <a:noFill/>
                    </a:lnR>
                    <a:lnT>
                      <a:noFill/>
                    </a:lnT>
                    <a:lnB>
                      <a:noFill/>
                    </a:lnB>
                    <a:noFill/>
                  </a:tcPr>
                </a:tc>
                <a:tc>
                  <a:txBody>
                    <a:bodyPr/>
                    <a:lstStyle/>
                    <a:p>
                      <a:r>
                        <a:rPr lang="en-GB"/>
                        <a:t>6.5000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dirty="0"/>
                        <a:t>48</a:t>
                      </a:r>
                    </a:p>
                  </a:txBody>
                  <a:tcPr anchor="ctr">
                    <a:lnL>
                      <a:noFill/>
                    </a:lnL>
                    <a:lnR>
                      <a:noFill/>
                    </a:lnR>
                    <a:lnT>
                      <a:noFill/>
                    </a:lnT>
                    <a:lnB>
                      <a:noFill/>
                    </a:lnB>
                    <a:noFill/>
                  </a:tcPr>
                </a:tc>
                <a:extLst>
                  <a:ext uri="{0D108BD9-81ED-4DB2-BD59-A6C34878D82A}">
                    <a16:rowId xmlns:a16="http://schemas.microsoft.com/office/drawing/2014/main" val="4139060543"/>
                  </a:ext>
                </a:extLst>
              </a:tr>
              <a:tr h="0">
                <a:tc>
                  <a:txBody>
                    <a:bodyPr/>
                    <a:lstStyle/>
                    <a:p>
                      <a:r>
                        <a:rPr lang="en-GB"/>
                        <a:t>Telefon B</a:t>
                      </a:r>
                    </a:p>
                  </a:txBody>
                  <a:tcPr anchor="ctr">
                    <a:lnL>
                      <a:noFill/>
                    </a:lnL>
                    <a:lnR>
                      <a:noFill/>
                    </a:lnR>
                    <a:lnT>
                      <a:noFill/>
                    </a:lnT>
                    <a:lnB>
                      <a:noFill/>
                    </a:lnB>
                    <a:noFill/>
                  </a:tcPr>
                </a:tc>
                <a:tc>
                  <a:txBody>
                    <a:bodyPr/>
                    <a:lstStyle/>
                    <a:p>
                      <a:r>
                        <a:rPr lang="en-GB"/>
                        <a:t>2500</a:t>
                      </a:r>
                    </a:p>
                  </a:txBody>
                  <a:tcPr anchor="ctr">
                    <a:lnL>
                      <a:noFill/>
                    </a:lnL>
                    <a:lnR>
                      <a:noFill/>
                    </a:lnR>
                    <a:lnT>
                      <a:noFill/>
                    </a:lnT>
                    <a:lnB>
                      <a:noFill/>
                    </a:lnB>
                    <a:noFill/>
                  </a:tcPr>
                </a:tc>
                <a:tc>
                  <a:txBody>
                    <a:bodyPr/>
                    <a:lstStyle/>
                    <a:p>
                      <a:r>
                        <a:rPr lang="en-GB"/>
                        <a:t>4500</a:t>
                      </a:r>
                    </a:p>
                  </a:txBody>
                  <a:tcPr anchor="ctr">
                    <a:lnL>
                      <a:noFill/>
                    </a:lnL>
                    <a:lnR>
                      <a:noFill/>
                    </a:lnR>
                    <a:lnT>
                      <a:noFill/>
                    </a:lnT>
                    <a:lnB>
                      <a:noFill/>
                    </a:lnB>
                    <a:noFill/>
                  </a:tcPr>
                </a:tc>
                <a:tc>
                  <a:txBody>
                    <a:bodyPr/>
                    <a:lstStyle/>
                    <a:p>
                      <a:r>
                        <a:rPr lang="en-GB"/>
                        <a:t>6.1000</a:t>
                      </a:r>
                    </a:p>
                  </a:txBody>
                  <a:tcPr anchor="ctr">
                    <a:lnL>
                      <a:noFill/>
                    </a:lnL>
                    <a:lnR>
                      <a:noFill/>
                    </a:lnR>
                    <a:lnT>
                      <a:noFill/>
                    </a:lnT>
                    <a:lnB>
                      <a:noFill/>
                    </a:lnB>
                    <a:noFill/>
                  </a:tcPr>
                </a:tc>
                <a:tc>
                  <a:txBody>
                    <a:bodyPr/>
                    <a:lstStyle/>
                    <a:p>
                      <a:r>
                        <a:rPr lang="en-GB"/>
                        <a:t>4</a:t>
                      </a:r>
                    </a:p>
                  </a:txBody>
                  <a:tcPr anchor="ctr">
                    <a:lnL>
                      <a:noFill/>
                    </a:lnL>
                    <a:lnR>
                      <a:noFill/>
                    </a:lnR>
                    <a:lnT>
                      <a:noFill/>
                    </a:lnT>
                    <a:lnB>
                      <a:noFill/>
                    </a:lnB>
                    <a:noFill/>
                  </a:tcPr>
                </a:tc>
                <a:tc>
                  <a:txBody>
                    <a:bodyPr/>
                    <a:lstStyle/>
                    <a:p>
                      <a:r>
                        <a:rPr lang="en-GB"/>
                        <a:t>12</a:t>
                      </a:r>
                    </a:p>
                  </a:txBody>
                  <a:tcPr anchor="ctr">
                    <a:lnL>
                      <a:noFill/>
                    </a:lnL>
                    <a:lnR>
                      <a:noFill/>
                    </a:lnR>
                    <a:lnT>
                      <a:noFill/>
                    </a:lnT>
                    <a:lnB>
                      <a:noFill/>
                    </a:lnB>
                    <a:noFill/>
                  </a:tcPr>
                </a:tc>
                <a:extLst>
                  <a:ext uri="{0D108BD9-81ED-4DB2-BD59-A6C34878D82A}">
                    <a16:rowId xmlns:a16="http://schemas.microsoft.com/office/drawing/2014/main" val="4055954575"/>
                  </a:ext>
                </a:extLst>
              </a:tr>
              <a:tr h="0">
                <a:tc>
                  <a:txBody>
                    <a:bodyPr/>
                    <a:lstStyle/>
                    <a:p>
                      <a:r>
                        <a:rPr lang="en-GB"/>
                        <a:t>Telefon J</a:t>
                      </a:r>
                    </a:p>
                  </a:txBody>
                  <a:tcPr anchor="ctr">
                    <a:lnL>
                      <a:noFill/>
                    </a:lnL>
                    <a:lnR>
                      <a:noFill/>
                    </a:lnR>
                    <a:lnT>
                      <a:noFill/>
                    </a:lnT>
                    <a:lnB>
                      <a:noFill/>
                    </a:lnB>
                    <a:noFill/>
                  </a:tcPr>
                </a:tc>
                <a:tc>
                  <a:txBody>
                    <a:bodyPr/>
                    <a:lstStyle/>
                    <a:p>
                      <a:r>
                        <a:rPr lang="en-GB"/>
                        <a:t>2100</a:t>
                      </a:r>
                    </a:p>
                  </a:txBody>
                  <a:tcPr anchor="ctr">
                    <a:lnL>
                      <a:noFill/>
                    </a:lnL>
                    <a:lnR>
                      <a:noFill/>
                    </a:lnR>
                    <a:lnT>
                      <a:noFill/>
                    </a:lnT>
                    <a:lnB>
                      <a:noFill/>
                    </a:lnB>
                    <a:noFill/>
                  </a:tcPr>
                </a:tc>
                <a:tc>
                  <a:txBody>
                    <a:bodyPr/>
                    <a:lstStyle/>
                    <a:p>
                      <a:r>
                        <a:rPr lang="en-GB"/>
                        <a:t>4600</a:t>
                      </a:r>
                    </a:p>
                  </a:txBody>
                  <a:tcPr anchor="ctr">
                    <a:lnL>
                      <a:noFill/>
                    </a:lnL>
                    <a:lnR>
                      <a:noFill/>
                    </a:lnR>
                    <a:lnT>
                      <a:noFill/>
                    </a:lnT>
                    <a:lnB>
                      <a:noFill/>
                    </a:lnB>
                    <a:noFill/>
                  </a:tcPr>
                </a:tc>
                <a:tc>
                  <a:txBody>
                    <a:bodyPr/>
                    <a:lstStyle/>
                    <a:p>
                      <a:r>
                        <a:rPr lang="en-GB"/>
                        <a:t>6.2000</a:t>
                      </a:r>
                    </a:p>
                  </a:txBody>
                  <a:tcPr anchor="ctr">
                    <a:lnL>
                      <a:noFill/>
                    </a:lnL>
                    <a:lnR>
                      <a:noFill/>
                    </a:lnR>
                    <a:lnT>
                      <a:noFill/>
                    </a:lnT>
                    <a:lnB>
                      <a:noFill/>
                    </a:lnB>
                    <a:noFill/>
                  </a:tcPr>
                </a:tc>
                <a:tc>
                  <a:txBody>
                    <a:bodyPr/>
                    <a:lstStyle/>
                    <a:p>
                      <a:r>
                        <a:rPr lang="en-GB"/>
                        <a:t>5</a:t>
                      </a:r>
                    </a:p>
                  </a:txBody>
                  <a:tcPr anchor="ctr">
                    <a:lnL>
                      <a:noFill/>
                    </a:lnL>
                    <a:lnR>
                      <a:noFill/>
                    </a:lnR>
                    <a:lnT>
                      <a:noFill/>
                    </a:lnT>
                    <a:lnB>
                      <a:noFill/>
                    </a:lnB>
                    <a:noFill/>
                  </a:tcPr>
                </a:tc>
                <a:tc>
                  <a:txBody>
                    <a:bodyPr/>
                    <a:lstStyle/>
                    <a:p>
                      <a:r>
                        <a:rPr lang="en-GB"/>
                        <a:t>48</a:t>
                      </a:r>
                    </a:p>
                  </a:txBody>
                  <a:tcPr anchor="ctr">
                    <a:lnL>
                      <a:noFill/>
                    </a:lnL>
                    <a:lnR>
                      <a:noFill/>
                    </a:lnR>
                    <a:lnT>
                      <a:noFill/>
                    </a:lnT>
                    <a:lnB>
                      <a:noFill/>
                    </a:lnB>
                    <a:noFill/>
                  </a:tcPr>
                </a:tc>
                <a:extLst>
                  <a:ext uri="{0D108BD9-81ED-4DB2-BD59-A6C34878D82A}">
                    <a16:rowId xmlns:a16="http://schemas.microsoft.com/office/drawing/2014/main" val="982599568"/>
                  </a:ext>
                </a:extLst>
              </a:tr>
              <a:tr h="0">
                <a:tc>
                  <a:txBody>
                    <a:bodyPr/>
                    <a:lstStyle/>
                    <a:p>
                      <a:r>
                        <a:rPr lang="en-GB"/>
                        <a:t>Telefon E</a:t>
                      </a:r>
                    </a:p>
                  </a:txBody>
                  <a:tcPr anchor="ctr">
                    <a:lnL>
                      <a:noFill/>
                    </a:lnL>
                    <a:lnR>
                      <a:noFill/>
                    </a:lnR>
                    <a:lnT>
                      <a:noFill/>
                    </a:lnT>
                    <a:lnB>
                      <a:noFill/>
                    </a:lnB>
                    <a:noFill/>
                  </a:tcPr>
                </a:tc>
                <a:tc>
                  <a:txBody>
                    <a:bodyPr/>
                    <a:lstStyle/>
                    <a:p>
                      <a:r>
                        <a:rPr lang="en-GB"/>
                        <a:t>1800</a:t>
                      </a:r>
                    </a:p>
                  </a:txBody>
                  <a:tcPr anchor="ctr">
                    <a:lnL>
                      <a:noFill/>
                    </a:lnL>
                    <a:lnR>
                      <a:noFill/>
                    </a:lnR>
                    <a:lnT>
                      <a:noFill/>
                    </a:lnT>
                    <a:lnB>
                      <a:noFill/>
                    </a:lnB>
                    <a:noFill/>
                  </a:tcPr>
                </a:tc>
                <a:tc>
                  <a:txBody>
                    <a:bodyPr/>
                    <a:lstStyle/>
                    <a:p>
                      <a:r>
                        <a:rPr lang="en-GB"/>
                        <a:t>4200</a:t>
                      </a:r>
                    </a:p>
                  </a:txBody>
                  <a:tcPr anchor="ctr">
                    <a:lnL>
                      <a:noFill/>
                    </a:lnL>
                    <a:lnR>
                      <a:noFill/>
                    </a:lnR>
                    <a:lnT>
                      <a:noFill/>
                    </a:lnT>
                    <a:lnB>
                      <a:noFill/>
                    </a:lnB>
                    <a:noFill/>
                  </a:tcPr>
                </a:tc>
                <a:tc>
                  <a:txBody>
                    <a:bodyPr/>
                    <a:lstStyle/>
                    <a:p>
                      <a:r>
                        <a:rPr lang="en-GB"/>
                        <a:t>5.9000</a:t>
                      </a:r>
                    </a:p>
                  </a:txBody>
                  <a:tcPr anchor="ctr">
                    <a:lnL>
                      <a:noFill/>
                    </a:lnL>
                    <a:lnR>
                      <a:noFill/>
                    </a:lnR>
                    <a:lnT>
                      <a:noFill/>
                    </a:lnT>
                    <a:lnB>
                      <a:noFill/>
                    </a:lnB>
                    <a:noFill/>
                  </a:tcPr>
                </a:tc>
                <a:tc>
                  <a:txBody>
                    <a:bodyPr/>
                    <a:lstStyle/>
                    <a:p>
                      <a:r>
                        <a:rPr lang="en-GB"/>
                        <a:t>4</a:t>
                      </a:r>
                    </a:p>
                  </a:txBody>
                  <a:tcPr anchor="ctr">
                    <a:lnL>
                      <a:noFill/>
                    </a:lnL>
                    <a:lnR>
                      <a:noFill/>
                    </a:lnR>
                    <a:lnT>
                      <a:noFill/>
                    </a:lnT>
                    <a:lnB>
                      <a:noFill/>
                    </a:lnB>
                    <a:noFill/>
                  </a:tcPr>
                </a:tc>
                <a:tc>
                  <a:txBody>
                    <a:bodyPr/>
                    <a:lstStyle/>
                    <a:p>
                      <a:r>
                        <a:rPr lang="en-GB"/>
                        <a:t>16</a:t>
                      </a:r>
                    </a:p>
                  </a:txBody>
                  <a:tcPr anchor="ctr">
                    <a:lnL>
                      <a:noFill/>
                    </a:lnL>
                    <a:lnR>
                      <a:noFill/>
                    </a:lnR>
                    <a:lnT>
                      <a:noFill/>
                    </a:lnT>
                    <a:lnB>
                      <a:noFill/>
                    </a:lnB>
                    <a:noFill/>
                  </a:tcPr>
                </a:tc>
                <a:extLst>
                  <a:ext uri="{0D108BD9-81ED-4DB2-BD59-A6C34878D82A}">
                    <a16:rowId xmlns:a16="http://schemas.microsoft.com/office/drawing/2014/main" val="4130194604"/>
                  </a:ext>
                </a:extLst>
              </a:tr>
              <a:tr h="0">
                <a:tc>
                  <a:txBody>
                    <a:bodyPr/>
                    <a:lstStyle/>
                    <a:p>
                      <a:r>
                        <a:rPr lang="en-GB"/>
                        <a:t>Telefon G</a:t>
                      </a:r>
                    </a:p>
                  </a:txBody>
                  <a:tcPr anchor="ctr">
                    <a:lnL>
                      <a:noFill/>
                    </a:lnL>
                    <a:lnR>
                      <a:noFill/>
                    </a:lnR>
                    <a:lnT>
                      <a:noFill/>
                    </a:lnT>
                    <a:lnB>
                      <a:noFill/>
                    </a:lnB>
                    <a:noFill/>
                  </a:tcPr>
                </a:tc>
                <a:tc>
                  <a:txBody>
                    <a:bodyPr/>
                    <a:lstStyle/>
                    <a:p>
                      <a:r>
                        <a:rPr lang="en-GB"/>
                        <a:t>1600</a:t>
                      </a:r>
                    </a:p>
                  </a:txBody>
                  <a:tcPr anchor="ctr">
                    <a:lnL>
                      <a:noFill/>
                    </a:lnL>
                    <a:lnR>
                      <a:noFill/>
                    </a:lnR>
                    <a:lnT>
                      <a:noFill/>
                    </a:lnT>
                    <a:lnB>
                      <a:noFill/>
                    </a:lnB>
                    <a:noFill/>
                  </a:tcPr>
                </a:tc>
                <a:tc>
                  <a:txBody>
                    <a:bodyPr/>
                    <a:lstStyle/>
                    <a:p>
                      <a:r>
                        <a:rPr lang="en-GB"/>
                        <a:t>4100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a:t>10</a:t>
                      </a:r>
                    </a:p>
                  </a:txBody>
                  <a:tcPr anchor="ctr">
                    <a:lnL>
                      <a:noFill/>
                    </a:lnL>
                    <a:lnR>
                      <a:noFill/>
                    </a:lnR>
                    <a:lnT>
                      <a:noFill/>
                    </a:lnT>
                    <a:lnB>
                      <a:noFill/>
                    </a:lnB>
                    <a:noFill/>
                  </a:tcPr>
                </a:tc>
                <a:extLst>
                  <a:ext uri="{0D108BD9-81ED-4DB2-BD59-A6C34878D82A}">
                    <a16:rowId xmlns:a16="http://schemas.microsoft.com/office/drawing/2014/main" val="661591400"/>
                  </a:ext>
                </a:extLst>
              </a:tr>
              <a:tr h="0">
                <a:tc>
                  <a:txBody>
                    <a:bodyPr/>
                    <a:lstStyle/>
                    <a:p>
                      <a:r>
                        <a:rPr lang="en-GB"/>
                        <a:t>Telefon C</a:t>
                      </a:r>
                    </a:p>
                  </a:txBody>
                  <a:tcPr anchor="ctr">
                    <a:lnL>
                      <a:noFill/>
                    </a:lnL>
                    <a:lnR>
                      <a:noFill/>
                    </a:lnR>
                    <a:lnT>
                      <a:noFill/>
                    </a:lnT>
                    <a:lnB>
                      <a:noFill/>
                    </a:lnB>
                    <a:noFill/>
                  </a:tcPr>
                </a:tc>
                <a:tc>
                  <a:txBody>
                    <a:bodyPr/>
                    <a:lstStyle/>
                    <a:p>
                      <a:r>
                        <a:rPr lang="en-GB"/>
                        <a:t>1500</a:t>
                      </a:r>
                    </a:p>
                  </a:txBody>
                  <a:tcPr anchor="ctr">
                    <a:lnL>
                      <a:noFill/>
                    </a:lnL>
                    <a:lnR>
                      <a:noFill/>
                    </a:lnR>
                    <a:lnT>
                      <a:noFill/>
                    </a:lnT>
                    <a:lnB>
                      <a:noFill/>
                    </a:lnB>
                    <a:noFill/>
                  </a:tcPr>
                </a:tc>
                <a:tc>
                  <a:txBody>
                    <a:bodyPr/>
                    <a:lstStyle/>
                    <a:p>
                      <a:r>
                        <a:rPr lang="en-GB"/>
                        <a:t>4000</a:t>
                      </a:r>
                    </a:p>
                  </a:txBody>
                  <a:tcPr anchor="ctr">
                    <a:lnL>
                      <a:noFill/>
                    </a:lnL>
                    <a:lnR>
                      <a:noFill/>
                    </a:lnR>
                    <a:lnT>
                      <a:noFill/>
                    </a:lnT>
                    <a:lnB>
                      <a:noFill/>
                    </a:lnB>
                    <a:noFill/>
                  </a:tcPr>
                </a:tc>
                <a:tc>
                  <a:txBody>
                    <a:bodyPr/>
                    <a:lstStyle/>
                    <a:p>
                      <a:r>
                        <a:rPr lang="en-GB"/>
                        <a:t>5.8000</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dirty="0"/>
                        <a:t>8</a:t>
                      </a:r>
                    </a:p>
                  </a:txBody>
                  <a:tcPr anchor="ctr">
                    <a:lnL>
                      <a:noFill/>
                    </a:lnL>
                    <a:lnR>
                      <a:noFill/>
                    </a:lnR>
                    <a:lnT>
                      <a:noFill/>
                    </a:lnT>
                    <a:lnB>
                      <a:noFill/>
                    </a:lnB>
                    <a:noFill/>
                  </a:tcPr>
                </a:tc>
                <a:extLst>
                  <a:ext uri="{0D108BD9-81ED-4DB2-BD59-A6C34878D82A}">
                    <a16:rowId xmlns:a16="http://schemas.microsoft.com/office/drawing/2014/main" val="1930953111"/>
                  </a:ext>
                </a:extLst>
              </a:tr>
            </a:tbl>
          </a:graphicData>
        </a:graphic>
      </p:graphicFrame>
      <p:pic>
        <p:nvPicPr>
          <p:cNvPr id="4" name="Obraz 3">
            <a:extLst>
              <a:ext uri="{FF2B5EF4-FFF2-40B4-BE49-F238E27FC236}">
                <a16:creationId xmlns:a16="http://schemas.microsoft.com/office/drawing/2014/main" id="{42471991-E438-FEBF-D861-30839C62A9C0}"/>
              </a:ext>
            </a:extLst>
          </p:cNvPr>
          <p:cNvPicPr>
            <a:picLocks noChangeAspect="1"/>
          </p:cNvPicPr>
          <p:nvPr/>
        </p:nvPicPr>
        <p:blipFill>
          <a:blip r:embed="rId2"/>
          <a:stretch>
            <a:fillRect/>
          </a:stretch>
        </p:blipFill>
        <p:spPr>
          <a:xfrm>
            <a:off x="6971299" y="3119657"/>
            <a:ext cx="4982270" cy="1247949"/>
          </a:xfrm>
          <a:prstGeom prst="rect">
            <a:avLst/>
          </a:prstGeom>
        </p:spPr>
      </p:pic>
    </p:spTree>
    <p:extLst>
      <p:ext uri="{BB962C8B-B14F-4D97-AF65-F5344CB8AC3E}">
        <p14:creationId xmlns:p14="http://schemas.microsoft.com/office/powerpoint/2010/main" val="1182748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7F802-A340-4253-E3E7-EC7E2B72CD1C}"/>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27061748-C21A-58F4-0A53-37B8C137D390}"/>
              </a:ext>
            </a:extLst>
          </p:cNvPr>
          <p:cNvSpPr txBox="1"/>
          <p:nvPr/>
        </p:nvSpPr>
        <p:spPr>
          <a:xfrm>
            <a:off x="157315" y="127941"/>
            <a:ext cx="6508955"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RSM</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21A341E8-566F-9A7F-FB0C-A1DC5A33133B}"/>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samochodów:</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634D50C0-4E2D-F876-0177-51CB25686E28}"/>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CD3B6811-E664-BDBB-E2F9-FD32771C7895}"/>
              </a:ext>
            </a:extLst>
          </p:cNvPr>
          <p:cNvGraphicFramePr>
            <a:graphicFrameLocks noGrp="1"/>
          </p:cNvGraphicFramePr>
          <p:nvPr>
            <p:extLst>
              <p:ext uri="{D42A27DB-BD31-4B8C-83A1-F6EECF244321}">
                <p14:modId xmlns:p14="http://schemas.microsoft.com/office/powerpoint/2010/main" val="414457996"/>
              </p:ext>
            </p:extLst>
          </p:nvPr>
        </p:nvGraphicFramePr>
        <p:xfrm>
          <a:off x="238431" y="1986665"/>
          <a:ext cx="9308694" cy="4754880"/>
        </p:xfrm>
        <a:graphic>
          <a:graphicData uri="http://schemas.openxmlformats.org/drawingml/2006/table">
            <a:tbl>
              <a:tblPr/>
              <a:tblGrid>
                <a:gridCol w="1551449">
                  <a:extLst>
                    <a:ext uri="{9D8B030D-6E8A-4147-A177-3AD203B41FA5}">
                      <a16:colId xmlns:a16="http://schemas.microsoft.com/office/drawing/2014/main" val="2029747983"/>
                    </a:ext>
                  </a:extLst>
                </a:gridCol>
                <a:gridCol w="1551449">
                  <a:extLst>
                    <a:ext uri="{9D8B030D-6E8A-4147-A177-3AD203B41FA5}">
                      <a16:colId xmlns:a16="http://schemas.microsoft.com/office/drawing/2014/main" val="1758019879"/>
                    </a:ext>
                  </a:extLst>
                </a:gridCol>
                <a:gridCol w="1551449">
                  <a:extLst>
                    <a:ext uri="{9D8B030D-6E8A-4147-A177-3AD203B41FA5}">
                      <a16:colId xmlns:a16="http://schemas.microsoft.com/office/drawing/2014/main" val="1021590437"/>
                    </a:ext>
                  </a:extLst>
                </a:gridCol>
                <a:gridCol w="1551449">
                  <a:extLst>
                    <a:ext uri="{9D8B030D-6E8A-4147-A177-3AD203B41FA5}">
                      <a16:colId xmlns:a16="http://schemas.microsoft.com/office/drawing/2014/main" val="2499574767"/>
                    </a:ext>
                  </a:extLst>
                </a:gridCol>
                <a:gridCol w="1551449">
                  <a:extLst>
                    <a:ext uri="{9D8B030D-6E8A-4147-A177-3AD203B41FA5}">
                      <a16:colId xmlns:a16="http://schemas.microsoft.com/office/drawing/2014/main" val="1706313333"/>
                    </a:ext>
                  </a:extLst>
                </a:gridCol>
                <a:gridCol w="1551449">
                  <a:extLst>
                    <a:ext uri="{9D8B030D-6E8A-4147-A177-3AD203B41FA5}">
                      <a16:colId xmlns:a16="http://schemas.microsoft.com/office/drawing/2014/main" val="1045784404"/>
                    </a:ext>
                  </a:extLst>
                </a:gridCol>
              </a:tblGrid>
              <a:tr h="0">
                <a:tc>
                  <a:txBody>
                    <a:bodyPr/>
                    <a:lstStyle/>
                    <a:p>
                      <a:r>
                        <a:rPr lang="en-GB"/>
                        <a:t>BMW 320i</a:t>
                      </a:r>
                    </a:p>
                  </a:txBody>
                  <a:tcPr anchor="ctr">
                    <a:lnL>
                      <a:noFill/>
                    </a:lnL>
                    <a:lnR>
                      <a:noFill/>
                    </a:lnR>
                    <a:lnT>
                      <a:noFill/>
                    </a:lnT>
                    <a:lnB>
                      <a:noFill/>
                    </a:lnB>
                    <a:noFill/>
                  </a:tcPr>
                </a:tc>
                <a:tc>
                  <a:txBody>
                    <a:bodyPr/>
                    <a:lstStyle/>
                    <a:p>
                      <a:r>
                        <a:rPr lang="en-GB"/>
                        <a:t>47000</a:t>
                      </a:r>
                    </a:p>
                  </a:txBody>
                  <a:tcPr anchor="ctr">
                    <a:lnL>
                      <a:noFill/>
                    </a:lnL>
                    <a:lnR>
                      <a:noFill/>
                    </a:lnR>
                    <a:lnT>
                      <a:noFill/>
                    </a:lnT>
                    <a:lnB>
                      <a:noFill/>
                    </a:lnB>
                    <a:noFill/>
                  </a:tcPr>
                </a:tc>
                <a:tc>
                  <a:txBody>
                    <a:bodyPr/>
                    <a:lstStyle/>
                    <a:p>
                      <a:r>
                        <a:rPr lang="en-GB"/>
                        <a:t>9</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extLst>
                  <a:ext uri="{0D108BD9-81ED-4DB2-BD59-A6C34878D82A}">
                    <a16:rowId xmlns:a16="http://schemas.microsoft.com/office/drawing/2014/main" val="2184111590"/>
                  </a:ext>
                </a:extLst>
              </a:tr>
              <a:tr h="0">
                <a:tc>
                  <a:txBody>
                    <a:bodyPr/>
                    <a:lstStyle/>
                    <a:p>
                      <a:r>
                        <a:rPr lang="en-GB"/>
                        <a:t>Kia Ceed</a:t>
                      </a:r>
                    </a:p>
                  </a:txBody>
                  <a:tcPr anchor="ctr">
                    <a:lnL>
                      <a:noFill/>
                    </a:lnL>
                    <a:lnR>
                      <a:noFill/>
                    </a:lnR>
                    <a:lnT>
                      <a:noFill/>
                    </a:lnT>
                    <a:lnB>
                      <a:noFill/>
                    </a:lnB>
                    <a:noFill/>
                  </a:tcPr>
                </a:tc>
                <a:tc>
                  <a:txBody>
                    <a:bodyPr/>
                    <a:lstStyle/>
                    <a:p>
                      <a:r>
                        <a:rPr lang="en-GB"/>
                        <a:t>40000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2022</a:t>
                      </a:r>
                    </a:p>
                  </a:txBody>
                  <a:tcPr anchor="ctr">
                    <a:lnL>
                      <a:noFill/>
                    </a:lnL>
                    <a:lnR>
                      <a:noFill/>
                    </a:lnR>
                    <a:lnT>
                      <a:noFill/>
                    </a:lnT>
                    <a:lnB>
                      <a:noFill/>
                    </a:lnB>
                    <a:noFill/>
                  </a:tcPr>
                </a:tc>
                <a:tc>
                  <a:txBody>
                    <a:bodyPr/>
                    <a:lstStyle/>
                    <a:p>
                      <a:r>
                        <a:rPr lang="en-GB"/>
                        <a:t>41000</a:t>
                      </a:r>
                    </a:p>
                  </a:txBody>
                  <a:tcPr anchor="ctr">
                    <a:lnL>
                      <a:noFill/>
                    </a:lnL>
                    <a:lnR>
                      <a:noFill/>
                    </a:lnR>
                    <a:lnT>
                      <a:noFill/>
                    </a:lnT>
                    <a:lnB>
                      <a:noFill/>
                    </a:lnB>
                    <a:noFill/>
                  </a:tcPr>
                </a:tc>
                <a:extLst>
                  <a:ext uri="{0D108BD9-81ED-4DB2-BD59-A6C34878D82A}">
                    <a16:rowId xmlns:a16="http://schemas.microsoft.com/office/drawing/2014/main" val="382702738"/>
                  </a:ext>
                </a:extLst>
              </a:tr>
              <a:tr h="0">
                <a:tc>
                  <a:txBody>
                    <a:bodyPr/>
                    <a:lstStyle/>
                    <a:p>
                      <a:r>
                        <a:rPr lang="en-GB"/>
                        <a:t>Honda Civic</a:t>
                      </a:r>
                    </a:p>
                  </a:txBody>
                  <a:tcPr anchor="ctr">
                    <a:lnL>
                      <a:noFill/>
                    </a:lnL>
                    <a:lnR>
                      <a:noFill/>
                    </a:lnR>
                    <a:lnT>
                      <a:noFill/>
                    </a:lnT>
                    <a:lnB>
                      <a:noFill/>
                    </a:lnB>
                    <a:noFill/>
                  </a:tcPr>
                </a:tc>
                <a:tc>
                  <a:txBody>
                    <a:bodyPr/>
                    <a:lstStyle/>
                    <a:p>
                      <a:r>
                        <a:rPr lang="en-GB"/>
                        <a:t>39000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2021</a:t>
                      </a:r>
                    </a:p>
                  </a:txBody>
                  <a:tcPr anchor="ctr">
                    <a:lnL>
                      <a:noFill/>
                    </a:lnL>
                    <a:lnR>
                      <a:noFill/>
                    </a:lnR>
                    <a:lnT>
                      <a:noFill/>
                    </a:lnT>
                    <a:lnB>
                      <a:noFill/>
                    </a:lnB>
                    <a:noFill/>
                  </a:tcPr>
                </a:tc>
                <a:tc>
                  <a:txBody>
                    <a:bodyPr/>
                    <a:lstStyle/>
                    <a:p>
                      <a:r>
                        <a:rPr lang="en-GB"/>
                        <a:t>55000</a:t>
                      </a:r>
                    </a:p>
                  </a:txBody>
                  <a:tcPr anchor="ctr">
                    <a:lnL>
                      <a:noFill/>
                    </a:lnL>
                    <a:lnR>
                      <a:noFill/>
                    </a:lnR>
                    <a:lnT>
                      <a:noFill/>
                    </a:lnT>
                    <a:lnB>
                      <a:noFill/>
                    </a:lnB>
                    <a:noFill/>
                  </a:tcPr>
                </a:tc>
                <a:extLst>
                  <a:ext uri="{0D108BD9-81ED-4DB2-BD59-A6C34878D82A}">
                    <a16:rowId xmlns:a16="http://schemas.microsoft.com/office/drawing/2014/main" val="4115289594"/>
                  </a:ext>
                </a:extLst>
              </a:tr>
              <a:tr h="0">
                <a:tc>
                  <a:txBody>
                    <a:bodyPr/>
                    <a:lstStyle/>
                    <a:p>
                      <a:r>
                        <a:rPr lang="en-GB"/>
                        <a:t>Volkswagen Passat</a:t>
                      </a:r>
                    </a:p>
                  </a:txBody>
                  <a:tcPr anchor="ctr">
                    <a:lnL>
                      <a:noFill/>
                    </a:lnL>
                    <a:lnR>
                      <a:noFill/>
                    </a:lnR>
                    <a:lnT>
                      <a:noFill/>
                    </a:lnT>
                    <a:lnB>
                      <a:noFill/>
                    </a:lnB>
                    <a:noFill/>
                  </a:tcPr>
                </a:tc>
                <a:tc>
                  <a:txBody>
                    <a:bodyPr/>
                    <a:lstStyle/>
                    <a:p>
                      <a:r>
                        <a:rPr lang="en-GB"/>
                        <a:t>44000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2018</a:t>
                      </a:r>
                    </a:p>
                  </a:txBody>
                  <a:tcPr anchor="ctr">
                    <a:lnL>
                      <a:noFill/>
                    </a:lnL>
                    <a:lnR>
                      <a:noFill/>
                    </a:lnR>
                    <a:lnT>
                      <a:noFill/>
                    </a:lnT>
                    <a:lnB>
                      <a:noFill/>
                    </a:lnB>
                    <a:noFill/>
                  </a:tcPr>
                </a:tc>
                <a:tc>
                  <a:txBody>
                    <a:bodyPr/>
                    <a:lstStyle/>
                    <a:p>
                      <a:r>
                        <a:rPr lang="en-GB"/>
                        <a:t>82000</a:t>
                      </a:r>
                    </a:p>
                  </a:txBody>
                  <a:tcPr anchor="ctr">
                    <a:lnL>
                      <a:noFill/>
                    </a:lnL>
                    <a:lnR>
                      <a:noFill/>
                    </a:lnR>
                    <a:lnT>
                      <a:noFill/>
                    </a:lnT>
                    <a:lnB>
                      <a:noFill/>
                    </a:lnB>
                    <a:noFill/>
                  </a:tcPr>
                </a:tc>
                <a:extLst>
                  <a:ext uri="{0D108BD9-81ED-4DB2-BD59-A6C34878D82A}">
                    <a16:rowId xmlns:a16="http://schemas.microsoft.com/office/drawing/2014/main" val="4124630593"/>
                  </a:ext>
                </a:extLst>
              </a:tr>
              <a:tr h="0">
                <a:tc>
                  <a:txBody>
                    <a:bodyPr/>
                    <a:lstStyle/>
                    <a:p>
                      <a:r>
                        <a:rPr lang="en-GB"/>
                        <a:t>Toyota Corolla</a:t>
                      </a:r>
                    </a:p>
                  </a:txBody>
                  <a:tcPr anchor="ctr">
                    <a:lnL>
                      <a:noFill/>
                    </a:lnL>
                    <a:lnR>
                      <a:noFill/>
                    </a:lnR>
                    <a:lnT>
                      <a:noFill/>
                    </a:lnT>
                    <a:lnB>
                      <a:noFill/>
                    </a:lnB>
                    <a:noFill/>
                  </a:tcPr>
                </a:tc>
                <a:tc>
                  <a:txBody>
                    <a:bodyPr/>
                    <a:lstStyle/>
                    <a:p>
                      <a:r>
                        <a:rPr lang="en-GB"/>
                        <a:t>42000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74000</a:t>
                      </a:r>
                    </a:p>
                  </a:txBody>
                  <a:tcPr anchor="ctr">
                    <a:lnL>
                      <a:noFill/>
                    </a:lnL>
                    <a:lnR>
                      <a:noFill/>
                    </a:lnR>
                    <a:lnT>
                      <a:noFill/>
                    </a:lnT>
                    <a:lnB>
                      <a:noFill/>
                    </a:lnB>
                    <a:noFill/>
                  </a:tcPr>
                </a:tc>
                <a:extLst>
                  <a:ext uri="{0D108BD9-81ED-4DB2-BD59-A6C34878D82A}">
                    <a16:rowId xmlns:a16="http://schemas.microsoft.com/office/drawing/2014/main" val="2168269575"/>
                  </a:ext>
                </a:extLst>
              </a:tr>
              <a:tr h="0">
                <a:tc>
                  <a:txBody>
                    <a:bodyPr/>
                    <a:lstStyle/>
                    <a:p>
                      <a:r>
                        <a:rPr lang="en-GB"/>
                        <a:t>Skoda Octavia</a:t>
                      </a:r>
                    </a:p>
                  </a:txBody>
                  <a:tcPr anchor="ctr">
                    <a:lnL>
                      <a:noFill/>
                    </a:lnL>
                    <a:lnR>
                      <a:noFill/>
                    </a:lnR>
                    <a:lnT>
                      <a:noFill/>
                    </a:lnT>
                    <a:lnB>
                      <a:noFill/>
                    </a:lnB>
                    <a:noFill/>
                  </a:tcPr>
                </a:tc>
                <a:tc>
                  <a:txBody>
                    <a:bodyPr/>
                    <a:lstStyle/>
                    <a:p>
                      <a:r>
                        <a:rPr lang="en-GB"/>
                        <a:t>44000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2018</a:t>
                      </a:r>
                    </a:p>
                  </a:txBody>
                  <a:tcPr anchor="ctr">
                    <a:lnL>
                      <a:noFill/>
                    </a:lnL>
                    <a:lnR>
                      <a:noFill/>
                    </a:lnR>
                    <a:lnT>
                      <a:noFill/>
                    </a:lnT>
                    <a:lnB>
                      <a:noFill/>
                    </a:lnB>
                    <a:noFill/>
                  </a:tcPr>
                </a:tc>
                <a:tc>
                  <a:txBody>
                    <a:bodyPr/>
                    <a:lstStyle/>
                    <a:p>
                      <a:r>
                        <a:rPr lang="en-GB"/>
                        <a:t>87000</a:t>
                      </a:r>
                    </a:p>
                  </a:txBody>
                  <a:tcPr anchor="ctr">
                    <a:lnL>
                      <a:noFill/>
                    </a:lnL>
                    <a:lnR>
                      <a:noFill/>
                    </a:lnR>
                    <a:lnT>
                      <a:noFill/>
                    </a:lnT>
                    <a:lnB>
                      <a:noFill/>
                    </a:lnB>
                    <a:noFill/>
                  </a:tcPr>
                </a:tc>
                <a:extLst>
                  <a:ext uri="{0D108BD9-81ED-4DB2-BD59-A6C34878D82A}">
                    <a16:rowId xmlns:a16="http://schemas.microsoft.com/office/drawing/2014/main" val="1250850091"/>
                  </a:ext>
                </a:extLst>
              </a:tr>
              <a:tr h="0">
                <a:tc>
                  <a:txBody>
                    <a:bodyPr/>
                    <a:lstStyle/>
                    <a:p>
                      <a:r>
                        <a:rPr lang="en-GB"/>
                        <a:t>Mazda 3</a:t>
                      </a:r>
                    </a:p>
                  </a:txBody>
                  <a:tcPr anchor="ctr">
                    <a:lnL>
                      <a:noFill/>
                    </a:lnL>
                    <a:lnR>
                      <a:noFill/>
                    </a:lnR>
                    <a:lnT>
                      <a:noFill/>
                    </a:lnT>
                    <a:lnB>
                      <a:noFill/>
                    </a:lnB>
                    <a:noFill/>
                  </a:tcPr>
                </a:tc>
                <a:tc>
                  <a:txBody>
                    <a:bodyPr/>
                    <a:lstStyle/>
                    <a:p>
                      <a:r>
                        <a:rPr lang="en-GB"/>
                        <a:t>45000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37000</a:t>
                      </a:r>
                    </a:p>
                  </a:txBody>
                  <a:tcPr anchor="ctr">
                    <a:lnL>
                      <a:noFill/>
                    </a:lnL>
                    <a:lnR>
                      <a:noFill/>
                    </a:lnR>
                    <a:lnT>
                      <a:noFill/>
                    </a:lnT>
                    <a:lnB>
                      <a:noFill/>
                    </a:lnB>
                    <a:noFill/>
                  </a:tcPr>
                </a:tc>
                <a:extLst>
                  <a:ext uri="{0D108BD9-81ED-4DB2-BD59-A6C34878D82A}">
                    <a16:rowId xmlns:a16="http://schemas.microsoft.com/office/drawing/2014/main" val="3966603806"/>
                  </a:ext>
                </a:extLst>
              </a:tr>
              <a:tr h="0">
                <a:tc>
                  <a:txBody>
                    <a:bodyPr/>
                    <a:lstStyle/>
                    <a:p>
                      <a:r>
                        <a:rPr lang="en-GB"/>
                        <a:t>Volkswagen Golf</a:t>
                      </a:r>
                    </a:p>
                  </a:txBody>
                  <a:tcPr anchor="ctr">
                    <a:lnL>
                      <a:noFill/>
                    </a:lnL>
                    <a:lnR>
                      <a:noFill/>
                    </a:lnR>
                    <a:lnT>
                      <a:noFill/>
                    </a:lnT>
                    <a:lnB>
                      <a:noFill/>
                    </a:lnB>
                    <a:noFill/>
                  </a:tcPr>
                </a:tc>
                <a:tc>
                  <a:txBody>
                    <a:bodyPr/>
                    <a:lstStyle/>
                    <a:p>
                      <a:r>
                        <a:rPr lang="en-GB"/>
                        <a:t>37000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130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extLst>
                  <a:ext uri="{0D108BD9-81ED-4DB2-BD59-A6C34878D82A}">
                    <a16:rowId xmlns:a16="http://schemas.microsoft.com/office/drawing/2014/main" val="3538392117"/>
                  </a:ext>
                </a:extLst>
              </a:tr>
              <a:tr h="0">
                <a:tc>
                  <a:txBody>
                    <a:bodyPr/>
                    <a:lstStyle/>
                    <a:p>
                      <a:r>
                        <a:rPr lang="en-GB"/>
                        <a:t>Audi A3</a:t>
                      </a:r>
                    </a:p>
                  </a:txBody>
                  <a:tcPr anchor="ctr">
                    <a:lnL>
                      <a:noFill/>
                    </a:lnL>
                    <a:lnR>
                      <a:noFill/>
                    </a:lnR>
                    <a:lnT>
                      <a:noFill/>
                    </a:lnT>
                    <a:lnB>
                      <a:noFill/>
                    </a:lnB>
                    <a:noFill/>
                  </a:tcPr>
                </a:tc>
                <a:tc>
                  <a:txBody>
                    <a:bodyPr/>
                    <a:lstStyle/>
                    <a:p>
                      <a:r>
                        <a:rPr lang="en-GB"/>
                        <a:t>41000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49000</a:t>
                      </a:r>
                    </a:p>
                  </a:txBody>
                  <a:tcPr anchor="ctr">
                    <a:lnL>
                      <a:noFill/>
                    </a:lnL>
                    <a:lnR>
                      <a:noFill/>
                    </a:lnR>
                    <a:lnT>
                      <a:noFill/>
                    </a:lnT>
                    <a:lnB>
                      <a:noFill/>
                    </a:lnB>
                    <a:noFill/>
                  </a:tcPr>
                </a:tc>
                <a:extLst>
                  <a:ext uri="{0D108BD9-81ED-4DB2-BD59-A6C34878D82A}">
                    <a16:rowId xmlns:a16="http://schemas.microsoft.com/office/drawing/2014/main" val="593407078"/>
                  </a:ext>
                </a:extLst>
              </a:tr>
              <a:tr h="0">
                <a:tc>
                  <a:txBody>
                    <a:bodyPr/>
                    <a:lstStyle/>
                    <a:p>
                      <a:r>
                        <a:rPr lang="en-GB"/>
                        <a:t>Opel Astra</a:t>
                      </a:r>
                    </a:p>
                  </a:txBody>
                  <a:tcPr anchor="ctr">
                    <a:lnL>
                      <a:noFill/>
                    </a:lnL>
                    <a:lnR>
                      <a:noFill/>
                    </a:lnR>
                    <a:lnT>
                      <a:noFill/>
                    </a:lnT>
                    <a:lnB>
                      <a:noFill/>
                    </a:lnB>
                    <a:noFill/>
                  </a:tcPr>
                </a:tc>
                <a:tc>
                  <a:txBody>
                    <a:bodyPr/>
                    <a:lstStyle/>
                    <a:p>
                      <a:r>
                        <a:rPr lang="en-GB"/>
                        <a:t>38000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130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dirty="0"/>
                        <a:t>40000</a:t>
                      </a:r>
                    </a:p>
                  </a:txBody>
                  <a:tcPr anchor="ctr">
                    <a:lnL>
                      <a:noFill/>
                    </a:lnL>
                    <a:lnR>
                      <a:noFill/>
                    </a:lnR>
                    <a:lnT>
                      <a:noFill/>
                    </a:lnT>
                    <a:lnB>
                      <a:noFill/>
                    </a:lnB>
                    <a:noFill/>
                  </a:tcPr>
                </a:tc>
                <a:extLst>
                  <a:ext uri="{0D108BD9-81ED-4DB2-BD59-A6C34878D82A}">
                    <a16:rowId xmlns:a16="http://schemas.microsoft.com/office/drawing/2014/main" val="2526097823"/>
                  </a:ext>
                </a:extLst>
              </a:tr>
            </a:tbl>
          </a:graphicData>
        </a:graphic>
      </p:graphicFrame>
      <p:pic>
        <p:nvPicPr>
          <p:cNvPr id="4" name="Obraz 3">
            <a:extLst>
              <a:ext uri="{FF2B5EF4-FFF2-40B4-BE49-F238E27FC236}">
                <a16:creationId xmlns:a16="http://schemas.microsoft.com/office/drawing/2014/main" id="{5F884ACE-0870-3778-4712-80FB6AE77661}"/>
              </a:ext>
            </a:extLst>
          </p:cNvPr>
          <p:cNvPicPr>
            <a:picLocks noChangeAspect="1"/>
          </p:cNvPicPr>
          <p:nvPr/>
        </p:nvPicPr>
        <p:blipFill>
          <a:blip r:embed="rId2"/>
          <a:stretch>
            <a:fillRect/>
          </a:stretch>
        </p:blipFill>
        <p:spPr>
          <a:xfrm>
            <a:off x="6884075" y="358911"/>
            <a:ext cx="4991797" cy="1333686"/>
          </a:xfrm>
          <a:prstGeom prst="rect">
            <a:avLst/>
          </a:prstGeom>
        </p:spPr>
      </p:pic>
    </p:spTree>
    <p:extLst>
      <p:ext uri="{BB962C8B-B14F-4D97-AF65-F5344CB8AC3E}">
        <p14:creationId xmlns:p14="http://schemas.microsoft.com/office/powerpoint/2010/main" val="2775337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64B2B-C6E4-81A0-61C4-523CC63B94CF}"/>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18DF5B5B-0329-99E8-3D4C-BD27D5256EB0}"/>
              </a:ext>
            </a:extLst>
          </p:cNvPr>
          <p:cNvSpPr txBox="1"/>
          <p:nvPr/>
        </p:nvSpPr>
        <p:spPr>
          <a:xfrm>
            <a:off x="157315" y="127941"/>
            <a:ext cx="7030065"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RSM</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9CADD973-F354-B5AF-F80F-47EAA4AA17CD}"/>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piłkarzy:</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775498E9-EBF5-330B-FAEA-85B72DDBE875}"/>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4" name="Tabela 3">
            <a:extLst>
              <a:ext uri="{FF2B5EF4-FFF2-40B4-BE49-F238E27FC236}">
                <a16:creationId xmlns:a16="http://schemas.microsoft.com/office/drawing/2014/main" id="{9268AD24-AB9D-F252-7B4F-911F91B287BC}"/>
              </a:ext>
            </a:extLst>
          </p:cNvPr>
          <p:cNvGraphicFramePr>
            <a:graphicFrameLocks noGrp="1"/>
          </p:cNvGraphicFramePr>
          <p:nvPr>
            <p:extLst>
              <p:ext uri="{D42A27DB-BD31-4B8C-83A1-F6EECF244321}">
                <p14:modId xmlns:p14="http://schemas.microsoft.com/office/powerpoint/2010/main" val="2951039644"/>
              </p:ext>
            </p:extLst>
          </p:nvPr>
        </p:nvGraphicFramePr>
        <p:xfrm>
          <a:off x="238431" y="2005422"/>
          <a:ext cx="6732640" cy="3929910"/>
        </p:xfrm>
        <a:graphic>
          <a:graphicData uri="http://schemas.openxmlformats.org/drawingml/2006/table">
            <a:tbl>
              <a:tblPr/>
              <a:tblGrid>
                <a:gridCol w="841580">
                  <a:extLst>
                    <a:ext uri="{9D8B030D-6E8A-4147-A177-3AD203B41FA5}">
                      <a16:colId xmlns:a16="http://schemas.microsoft.com/office/drawing/2014/main" val="64267177"/>
                    </a:ext>
                  </a:extLst>
                </a:gridCol>
                <a:gridCol w="841580">
                  <a:extLst>
                    <a:ext uri="{9D8B030D-6E8A-4147-A177-3AD203B41FA5}">
                      <a16:colId xmlns:a16="http://schemas.microsoft.com/office/drawing/2014/main" val="1228998516"/>
                    </a:ext>
                  </a:extLst>
                </a:gridCol>
                <a:gridCol w="841580">
                  <a:extLst>
                    <a:ext uri="{9D8B030D-6E8A-4147-A177-3AD203B41FA5}">
                      <a16:colId xmlns:a16="http://schemas.microsoft.com/office/drawing/2014/main" val="3748359482"/>
                    </a:ext>
                  </a:extLst>
                </a:gridCol>
                <a:gridCol w="841580">
                  <a:extLst>
                    <a:ext uri="{9D8B030D-6E8A-4147-A177-3AD203B41FA5}">
                      <a16:colId xmlns:a16="http://schemas.microsoft.com/office/drawing/2014/main" val="3739503569"/>
                    </a:ext>
                  </a:extLst>
                </a:gridCol>
                <a:gridCol w="841580">
                  <a:extLst>
                    <a:ext uri="{9D8B030D-6E8A-4147-A177-3AD203B41FA5}">
                      <a16:colId xmlns:a16="http://schemas.microsoft.com/office/drawing/2014/main" val="1547782322"/>
                    </a:ext>
                  </a:extLst>
                </a:gridCol>
                <a:gridCol w="841580">
                  <a:extLst>
                    <a:ext uri="{9D8B030D-6E8A-4147-A177-3AD203B41FA5}">
                      <a16:colId xmlns:a16="http://schemas.microsoft.com/office/drawing/2014/main" val="3706437182"/>
                    </a:ext>
                  </a:extLst>
                </a:gridCol>
                <a:gridCol w="841580">
                  <a:extLst>
                    <a:ext uri="{9D8B030D-6E8A-4147-A177-3AD203B41FA5}">
                      <a16:colId xmlns:a16="http://schemas.microsoft.com/office/drawing/2014/main" val="2371813634"/>
                    </a:ext>
                  </a:extLst>
                </a:gridCol>
                <a:gridCol w="841580">
                  <a:extLst>
                    <a:ext uri="{9D8B030D-6E8A-4147-A177-3AD203B41FA5}">
                      <a16:colId xmlns:a16="http://schemas.microsoft.com/office/drawing/2014/main" val="3980376170"/>
                    </a:ext>
                  </a:extLst>
                </a:gridCol>
              </a:tblGrid>
              <a:tr h="175812">
                <a:tc>
                  <a:txBody>
                    <a:bodyPr/>
                    <a:lstStyle/>
                    <a:p>
                      <a:r>
                        <a:rPr lang="en-GB" sz="900"/>
                        <a:t>Ronaldinho</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96</a:t>
                      </a:r>
                    </a:p>
                  </a:txBody>
                  <a:tcPr marL="43953" marR="43953" marT="21976" marB="21976" anchor="ctr">
                    <a:lnL>
                      <a:noFill/>
                    </a:lnL>
                    <a:lnR>
                      <a:noFill/>
                    </a:lnR>
                    <a:lnT>
                      <a:noFill/>
                    </a:lnT>
                    <a:lnB>
                      <a:noFill/>
                    </a:lnB>
                    <a:noFill/>
                  </a:tcPr>
                </a:tc>
                <a:tc>
                  <a:txBody>
                    <a:bodyPr/>
                    <a:lstStyle/>
                    <a:p>
                      <a:r>
                        <a:rPr lang="en-GB" sz="900"/>
                        <a:t>40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5175000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609550574"/>
                  </a:ext>
                </a:extLst>
              </a:tr>
              <a:tr h="175812">
                <a:tc>
                  <a:txBody>
                    <a:bodyPr/>
                    <a:lstStyle/>
                    <a:p>
                      <a:r>
                        <a:rPr lang="en-GB" sz="900"/>
                        <a:t>Ronaldo</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79</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43</a:t>
                      </a:r>
                    </a:p>
                  </a:txBody>
                  <a:tcPr marL="43953" marR="43953" marT="21976" marB="21976" anchor="ctr">
                    <a:lnL>
                      <a:noFill/>
                    </a:lnL>
                    <a:lnR>
                      <a:noFill/>
                    </a:lnR>
                    <a:lnT>
                      <a:noFill/>
                    </a:lnT>
                    <a:lnB>
                      <a:noFill/>
                    </a:lnB>
                    <a:noFill/>
                  </a:tcPr>
                </a:tc>
                <a:tc>
                  <a:txBody>
                    <a:bodyPr/>
                    <a:lstStyle/>
                    <a:p>
                      <a:r>
                        <a:rPr lang="en-GB" sz="900"/>
                        <a:t>75</a:t>
                      </a:r>
                    </a:p>
                  </a:txBody>
                  <a:tcPr marL="43953" marR="43953" marT="21976" marB="21976" anchor="ctr">
                    <a:lnL>
                      <a:noFill/>
                    </a:lnL>
                    <a:lnR>
                      <a:noFill/>
                    </a:lnR>
                    <a:lnT>
                      <a:noFill/>
                    </a:lnT>
                    <a:lnB>
                      <a:noFill/>
                    </a:lnB>
                    <a:noFill/>
                  </a:tcPr>
                </a:tc>
                <a:tc>
                  <a:txBody>
                    <a:bodyPr/>
                    <a:lstStyle/>
                    <a:p>
                      <a:r>
                        <a:rPr lang="en-GB" sz="900"/>
                        <a:t>7190000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918992117"/>
                  </a:ext>
                </a:extLst>
              </a:tr>
              <a:tr h="175812">
                <a:tc>
                  <a:txBody>
                    <a:bodyPr/>
                    <a:lstStyle/>
                    <a:p>
                      <a:r>
                        <a:rPr lang="en-GB" sz="900"/>
                        <a:t>Mbippi</a:t>
                      </a:r>
                    </a:p>
                  </a:txBody>
                  <a:tcPr marL="43953" marR="43953" marT="21976" marB="21976" anchor="ctr">
                    <a:lnL>
                      <a:noFill/>
                    </a:lnL>
                    <a:lnR>
                      <a:noFill/>
                    </a:lnR>
                    <a:lnT>
                      <a:noFill/>
                    </a:lnT>
                    <a:lnB>
                      <a:noFill/>
                    </a:lnB>
                    <a:noFill/>
                  </a:tcPr>
                </a:tc>
                <a:tc>
                  <a:txBody>
                    <a:bodyPr/>
                    <a:lstStyle/>
                    <a:p>
                      <a:r>
                        <a:rPr lang="en-GB" sz="900"/>
                        <a:t>97</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36</a:t>
                      </a:r>
                    </a:p>
                  </a:txBody>
                  <a:tcPr marL="43953" marR="43953" marT="21976" marB="21976" anchor="ctr">
                    <a:lnL>
                      <a:noFill/>
                    </a:lnL>
                    <a:lnR>
                      <a:noFill/>
                    </a:lnR>
                    <a:lnT>
                      <a:noFill/>
                    </a:lnT>
                    <a:lnB>
                      <a:noFill/>
                    </a:lnB>
                    <a:noFill/>
                  </a:tcPr>
                </a:tc>
                <a:tc>
                  <a:txBody>
                    <a:bodyPr/>
                    <a:lstStyle/>
                    <a:p>
                      <a:r>
                        <a:rPr lang="en-GB" sz="900"/>
                        <a:t>78</a:t>
                      </a:r>
                    </a:p>
                  </a:txBody>
                  <a:tcPr marL="43953" marR="43953" marT="21976" marB="21976" anchor="ctr">
                    <a:lnL>
                      <a:noFill/>
                    </a:lnL>
                    <a:lnR>
                      <a:noFill/>
                    </a:lnR>
                    <a:lnT>
                      <a:noFill/>
                    </a:lnT>
                    <a:lnB>
                      <a:noFill/>
                    </a:lnB>
                    <a:noFill/>
                  </a:tcPr>
                </a:tc>
                <a:tc>
                  <a:txBody>
                    <a:bodyPr/>
                    <a:lstStyle/>
                    <a:p>
                      <a:r>
                        <a:rPr lang="en-GB" sz="900"/>
                        <a:t>1599000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174776983"/>
                  </a:ext>
                </a:extLst>
              </a:tr>
              <a:tr h="175812">
                <a:tc>
                  <a:txBody>
                    <a:bodyPr/>
                    <a:lstStyle/>
                    <a:p>
                      <a:r>
                        <a:rPr lang="en-GB" sz="900"/>
                        <a:t>Pele</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58</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4129000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25242337"/>
                  </a:ext>
                </a:extLst>
              </a:tr>
              <a:tr h="175812">
                <a:tc>
                  <a:txBody>
                    <a:bodyPr/>
                    <a:lstStyle/>
                    <a:p>
                      <a:r>
                        <a:rPr lang="en-GB" sz="900"/>
                        <a:t>Zidane</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73</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2168000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977684889"/>
                  </a:ext>
                </a:extLst>
              </a:tr>
              <a:tr h="175812">
                <a:tc>
                  <a:txBody>
                    <a:bodyPr/>
                    <a:lstStyle/>
                    <a:p>
                      <a:r>
                        <a:rPr lang="en-GB" sz="900"/>
                        <a:t>Henry</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51</a:t>
                      </a:r>
                    </a:p>
                  </a:txBody>
                  <a:tcPr marL="43953" marR="43953" marT="21976" marB="21976" anchor="ctr">
                    <a:lnL>
                      <a:noFill/>
                    </a:lnL>
                    <a:lnR>
                      <a:noFill/>
                    </a:lnR>
                    <a:lnT>
                      <a:noFill/>
                    </a:lnT>
                    <a:lnB>
                      <a:noFill/>
                    </a:lnB>
                    <a:noFill/>
                  </a:tcPr>
                </a:tc>
                <a:tc>
                  <a:txBody>
                    <a:bodyPr/>
                    <a:lstStyle/>
                    <a:p>
                      <a:r>
                        <a:rPr lang="en-GB" sz="900"/>
                        <a:t>78</a:t>
                      </a:r>
                    </a:p>
                  </a:txBody>
                  <a:tcPr marL="43953" marR="43953" marT="21976" marB="21976" anchor="ctr">
                    <a:lnL>
                      <a:noFill/>
                    </a:lnL>
                    <a:lnR>
                      <a:noFill/>
                    </a:lnR>
                    <a:lnT>
                      <a:noFill/>
                    </a:lnT>
                    <a:lnB>
                      <a:noFill/>
                    </a:lnB>
                    <a:noFill/>
                  </a:tcPr>
                </a:tc>
                <a:tc>
                  <a:txBody>
                    <a:bodyPr/>
                    <a:lstStyle/>
                    <a:p>
                      <a:r>
                        <a:rPr lang="en-GB" sz="900"/>
                        <a:t>1265000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511842365"/>
                  </a:ext>
                </a:extLst>
              </a:tr>
              <a:tr h="175812">
                <a:tc>
                  <a:txBody>
                    <a:bodyPr/>
                    <a:lstStyle/>
                    <a:p>
                      <a:r>
                        <a:rPr lang="en-GB" sz="900"/>
                        <a:t>Smolarek</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85</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41</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16750</a:t>
                      </a:r>
                    </a:p>
                  </a:txBody>
                  <a:tcPr marL="43953" marR="43953" marT="21976" marB="21976" anchor="ctr">
                    <a:lnL>
                      <a:noFill/>
                    </a:lnL>
                    <a:lnR>
                      <a:noFill/>
                    </a:lnR>
                    <a:lnT>
                      <a:noFill/>
                    </a:lnT>
                    <a:lnB>
                      <a:noFill/>
                    </a:lnB>
                    <a:noFill/>
                  </a:tcPr>
                </a:tc>
                <a:extLst>
                  <a:ext uri="{0D108BD9-81ED-4DB2-BD59-A6C34878D82A}">
                    <a16:rowId xmlns:a16="http://schemas.microsoft.com/office/drawing/2014/main" val="2747955839"/>
                  </a:ext>
                </a:extLst>
              </a:tr>
              <a:tr h="175812">
                <a:tc>
                  <a:txBody>
                    <a:bodyPr/>
                    <a:lstStyle/>
                    <a:p>
                      <a:r>
                        <a:rPr lang="en-GB" sz="900"/>
                        <a:t>Cruyff</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42</a:t>
                      </a:r>
                    </a:p>
                  </a:txBody>
                  <a:tcPr marL="43953" marR="43953" marT="21976" marB="21976" anchor="ctr">
                    <a:lnL>
                      <a:noFill/>
                    </a:lnL>
                    <a:lnR>
                      <a:noFill/>
                    </a:lnR>
                    <a:lnT>
                      <a:noFill/>
                    </a:lnT>
                    <a:lnB>
                      <a:noFill/>
                    </a:lnB>
                    <a:noFill/>
                  </a:tcPr>
                </a:tc>
                <a:tc>
                  <a:txBody>
                    <a:bodyPr/>
                    <a:lstStyle/>
                    <a:p>
                      <a:r>
                        <a:rPr lang="en-GB" sz="900"/>
                        <a:t>73</a:t>
                      </a:r>
                    </a:p>
                  </a:txBody>
                  <a:tcPr marL="43953" marR="43953" marT="21976" marB="21976" anchor="ctr">
                    <a:lnL>
                      <a:noFill/>
                    </a:lnL>
                    <a:lnR>
                      <a:noFill/>
                    </a:lnR>
                    <a:lnT>
                      <a:noFill/>
                    </a:lnT>
                    <a:lnB>
                      <a:noFill/>
                    </a:lnB>
                    <a:noFill/>
                  </a:tcPr>
                </a:tc>
                <a:tc>
                  <a:txBody>
                    <a:bodyPr/>
                    <a:lstStyle/>
                    <a:p>
                      <a:r>
                        <a:rPr lang="en-GB" sz="900"/>
                        <a:t>3102000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71887877"/>
                  </a:ext>
                </a:extLst>
              </a:tr>
              <a:tr h="175812">
                <a:tc>
                  <a:txBody>
                    <a:bodyPr/>
                    <a:lstStyle/>
                    <a:p>
                      <a:r>
                        <a:rPr lang="en-GB" sz="900"/>
                        <a:t>Haaland</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81</a:t>
                      </a:r>
                    </a:p>
                  </a:txBody>
                  <a:tcPr marL="43953" marR="43953" marT="21976" marB="21976" anchor="ctr">
                    <a:lnL>
                      <a:noFill/>
                    </a:lnL>
                    <a:lnR>
                      <a:noFill/>
                    </a:lnR>
                    <a:lnT>
                      <a:noFill/>
                    </a:lnT>
                    <a:lnB>
                      <a:noFill/>
                    </a:lnB>
                    <a:noFill/>
                  </a:tcPr>
                </a:tc>
                <a:tc>
                  <a:txBody>
                    <a:bodyPr/>
                    <a:lstStyle/>
                    <a:p>
                      <a:r>
                        <a:rPr lang="en-GB" sz="900"/>
                        <a:t>45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22000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673140984"/>
                  </a:ext>
                </a:extLst>
              </a:tr>
              <a:tr h="175812">
                <a:tc>
                  <a:txBody>
                    <a:bodyPr/>
                    <a:lstStyle/>
                    <a:p>
                      <a:r>
                        <a:rPr lang="en-GB" sz="900"/>
                        <a:t>Puskas</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45</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1282000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78209296"/>
                  </a:ext>
                </a:extLst>
              </a:tr>
              <a:tr h="175812">
                <a:tc>
                  <a:txBody>
                    <a:bodyPr/>
                    <a:lstStyle/>
                    <a:p>
                      <a:r>
                        <a:rPr lang="en-GB" sz="900"/>
                        <a:t>C.Ronaldo</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36</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210000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866993102"/>
                  </a:ext>
                </a:extLst>
              </a:tr>
              <a:tr h="175812">
                <a:tc>
                  <a:txBody>
                    <a:bodyPr/>
                    <a:lstStyle/>
                    <a:p>
                      <a:r>
                        <a:rPr lang="en-GB" sz="900"/>
                        <a:t>Vinicius</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81</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29</a:t>
                      </a:r>
                    </a:p>
                  </a:txBody>
                  <a:tcPr marL="43953" marR="43953" marT="21976" marB="21976" anchor="ctr">
                    <a:lnL>
                      <a:noFill/>
                    </a:lnL>
                    <a:lnR>
                      <a:noFill/>
                    </a:lnR>
                    <a:lnT>
                      <a:noFill/>
                    </a:lnT>
                    <a:lnB>
                      <a:noFill/>
                    </a:lnB>
                    <a:noFill/>
                  </a:tcPr>
                </a:tc>
                <a:tc>
                  <a:txBody>
                    <a:bodyPr/>
                    <a:lstStyle/>
                    <a:p>
                      <a:r>
                        <a:rPr lang="en-GB" sz="900"/>
                        <a:t>69</a:t>
                      </a:r>
                    </a:p>
                  </a:txBody>
                  <a:tcPr marL="43953" marR="43953" marT="21976" marB="21976" anchor="ctr">
                    <a:lnL>
                      <a:noFill/>
                    </a:lnL>
                    <a:lnR>
                      <a:noFill/>
                    </a:lnR>
                    <a:lnT>
                      <a:noFill/>
                    </a:lnT>
                    <a:lnB>
                      <a:noFill/>
                    </a:lnB>
                    <a:noFill/>
                  </a:tcPr>
                </a:tc>
                <a:tc>
                  <a:txBody>
                    <a:bodyPr/>
                    <a:lstStyle/>
                    <a:p>
                      <a:r>
                        <a:rPr lang="en-GB" sz="900"/>
                        <a:t>456000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833457754"/>
                  </a:ext>
                </a:extLst>
              </a:tr>
              <a:tr h="175812">
                <a:tc>
                  <a:txBody>
                    <a:bodyPr/>
                    <a:lstStyle/>
                    <a:p>
                      <a:r>
                        <a:rPr lang="en-GB" sz="900"/>
                        <a:t>De Bruyne</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887000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783327514"/>
                  </a:ext>
                </a:extLst>
              </a:tr>
              <a:tr h="175812">
                <a:tc>
                  <a:txBody>
                    <a:bodyPr/>
                    <a:lstStyle/>
                    <a:p>
                      <a:r>
                        <a:rPr lang="en-GB" sz="900"/>
                        <a:t>Best</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56</a:t>
                      </a:r>
                    </a:p>
                  </a:txBody>
                  <a:tcPr marL="43953" marR="43953" marT="21976" marB="21976" anchor="ctr">
                    <a:lnL>
                      <a:noFill/>
                    </a:lnL>
                    <a:lnR>
                      <a:noFill/>
                    </a:lnR>
                    <a:lnT>
                      <a:noFill/>
                    </a:lnT>
                    <a:lnB>
                      <a:noFill/>
                    </a:lnB>
                    <a:noFill/>
                  </a:tcPr>
                </a:tc>
                <a:tc>
                  <a:txBody>
                    <a:bodyPr/>
                    <a:lstStyle/>
                    <a:p>
                      <a:r>
                        <a:rPr lang="en-GB" sz="900"/>
                        <a:t>68</a:t>
                      </a:r>
                    </a:p>
                  </a:txBody>
                  <a:tcPr marL="43953" marR="43953" marT="21976" marB="21976" anchor="ctr">
                    <a:lnL>
                      <a:noFill/>
                    </a:lnL>
                    <a:lnR>
                      <a:noFill/>
                    </a:lnR>
                    <a:lnT>
                      <a:noFill/>
                    </a:lnT>
                    <a:lnB>
                      <a:noFill/>
                    </a:lnB>
                    <a:noFill/>
                  </a:tcPr>
                </a:tc>
                <a:tc>
                  <a:txBody>
                    <a:bodyPr/>
                    <a:lstStyle/>
                    <a:p>
                      <a:r>
                        <a:rPr lang="en-GB" sz="900"/>
                        <a:t>577000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548941155"/>
                  </a:ext>
                </a:extLst>
              </a:tr>
              <a:tr h="175812">
                <a:tc>
                  <a:txBody>
                    <a:bodyPr/>
                    <a:lstStyle/>
                    <a:p>
                      <a:r>
                        <a:rPr lang="en-GB" sz="900"/>
                        <a:t>Messi</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38</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830000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0600035"/>
                  </a:ext>
                </a:extLst>
              </a:tr>
              <a:tr h="175812">
                <a:tc>
                  <a:txBody>
                    <a:bodyPr/>
                    <a:lstStyle/>
                    <a:p>
                      <a:r>
                        <a:rPr lang="en-GB" sz="900"/>
                        <a:t>G.Muller</a:t>
                      </a:r>
                    </a:p>
                  </a:txBody>
                  <a:tcPr marL="43953" marR="43953" marT="21976" marB="21976" anchor="ctr">
                    <a:lnL>
                      <a:noFill/>
                    </a:lnL>
                    <a:lnR>
                      <a:noFill/>
                    </a:lnR>
                    <a:lnT>
                      <a:noFill/>
                    </a:lnT>
                    <a:lnB>
                      <a:noFill/>
                    </a:lnB>
                    <a:noFill/>
                  </a:tcPr>
                </a:tc>
                <a:tc>
                  <a:txBody>
                    <a:bodyPr/>
                    <a:lstStyle/>
                    <a:p>
                      <a:r>
                        <a:rPr lang="en-GB" sz="900"/>
                        <a:t>87</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76</a:t>
                      </a:r>
                    </a:p>
                  </a:txBody>
                  <a:tcPr marL="43953" marR="43953" marT="21976" marB="21976" anchor="ctr">
                    <a:lnL>
                      <a:noFill/>
                    </a:lnL>
                    <a:lnR>
                      <a:noFill/>
                    </a:lnR>
                    <a:lnT>
                      <a:noFill/>
                    </a:lnT>
                    <a:lnB>
                      <a:noFill/>
                    </a:lnB>
                    <a:noFill/>
                  </a:tcPr>
                </a:tc>
                <a:tc>
                  <a:txBody>
                    <a:bodyPr/>
                    <a:lstStyle/>
                    <a:p>
                      <a:r>
                        <a:rPr lang="en-GB" sz="900"/>
                        <a:t>85</a:t>
                      </a:r>
                    </a:p>
                  </a:txBody>
                  <a:tcPr marL="43953" marR="43953" marT="21976" marB="21976" anchor="ctr">
                    <a:lnL>
                      <a:noFill/>
                    </a:lnL>
                    <a:lnR>
                      <a:noFill/>
                    </a:lnR>
                    <a:lnT>
                      <a:noFill/>
                    </a:lnT>
                    <a:lnB>
                      <a:noFill/>
                    </a:lnB>
                    <a:noFill/>
                  </a:tcPr>
                </a:tc>
                <a:tc>
                  <a:txBody>
                    <a:bodyPr/>
                    <a:lstStyle/>
                    <a:p>
                      <a:r>
                        <a:rPr lang="en-GB" sz="900"/>
                        <a:t>44</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290000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791630130"/>
                  </a:ext>
                </a:extLst>
              </a:tr>
              <a:tr h="307670">
                <a:tc>
                  <a:txBody>
                    <a:bodyPr/>
                    <a:lstStyle/>
                    <a:p>
                      <a:r>
                        <a:rPr lang="en-GB" sz="900"/>
                        <a:t>Lewandowski</a:t>
                      </a:r>
                    </a:p>
                  </a:txBody>
                  <a:tcPr marL="43953" marR="43953" marT="21976" marB="21976" anchor="ctr">
                    <a:lnL>
                      <a:noFill/>
                    </a:lnL>
                    <a:lnR>
                      <a:noFill/>
                    </a:lnR>
                    <a:lnT>
                      <a:noFill/>
                    </a:lnT>
                    <a:lnB>
                      <a:noFill/>
                    </a:lnB>
                    <a:noFill/>
                  </a:tcPr>
                </a:tc>
                <a:tc>
                  <a:txBody>
                    <a:bodyPr/>
                    <a:lstStyle/>
                    <a:p>
                      <a:r>
                        <a:rPr lang="en-GB" sz="900"/>
                        <a:t>75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79</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44</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dirty="0"/>
                        <a:t>8600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822591481"/>
                  </a:ext>
                </a:extLst>
              </a:tr>
              <a:tr h="175812">
                <a:tc>
                  <a:txBody>
                    <a:bodyPr/>
                    <a:lstStyle/>
                    <a:p>
                      <a:r>
                        <a:rPr lang="en-GB" sz="900"/>
                        <a:t>Puchacz</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64</a:t>
                      </a:r>
                    </a:p>
                  </a:txBody>
                  <a:tcPr marL="43953" marR="43953" marT="21976" marB="21976" anchor="ctr">
                    <a:lnL>
                      <a:noFill/>
                    </a:lnL>
                    <a:lnR>
                      <a:noFill/>
                    </a:lnR>
                    <a:lnT>
                      <a:noFill/>
                    </a:lnT>
                    <a:lnB>
                      <a:noFill/>
                    </a:lnB>
                    <a:noFill/>
                  </a:tcPr>
                </a:tc>
                <a:tc>
                  <a:txBody>
                    <a:bodyPr/>
                    <a:lstStyle/>
                    <a:p>
                      <a:r>
                        <a:rPr lang="en-GB" sz="900"/>
                        <a:t>62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63</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300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334652830"/>
                  </a:ext>
                </a:extLst>
              </a:tr>
              <a:tr h="175812">
                <a:tc>
                  <a:txBody>
                    <a:bodyPr/>
                    <a:lstStyle/>
                    <a:p>
                      <a:r>
                        <a:rPr lang="en-GB" sz="900"/>
                        <a:t>Antony</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72</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43</a:t>
                      </a:r>
                    </a:p>
                  </a:txBody>
                  <a:tcPr marL="43953" marR="43953" marT="21976" marB="21976" anchor="ctr">
                    <a:lnL>
                      <a:noFill/>
                    </a:lnL>
                    <a:lnR>
                      <a:noFill/>
                    </a:lnR>
                    <a:lnT>
                      <a:noFill/>
                    </a:lnT>
                    <a:lnB>
                      <a:noFill/>
                    </a:lnB>
                    <a:noFill/>
                  </a:tcPr>
                </a:tc>
                <a:tc>
                  <a:txBody>
                    <a:bodyPr/>
                    <a:lstStyle/>
                    <a:p>
                      <a:r>
                        <a:rPr lang="en-GB" sz="900"/>
                        <a:t>72</a:t>
                      </a:r>
                    </a:p>
                  </a:txBody>
                  <a:tcPr marL="43953" marR="43953" marT="21976" marB="21976" anchor="ctr">
                    <a:lnL>
                      <a:noFill/>
                    </a:lnL>
                    <a:lnR>
                      <a:noFill/>
                    </a:lnR>
                    <a:lnT>
                      <a:noFill/>
                    </a:lnT>
                    <a:lnB>
                      <a:noFill/>
                    </a:lnB>
                    <a:noFill/>
                  </a:tcPr>
                </a:tc>
                <a:tc>
                  <a:txBody>
                    <a:bodyPr/>
                    <a:lstStyle/>
                    <a:p>
                      <a:r>
                        <a:rPr lang="en-GB" sz="900"/>
                        <a:t>600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996839464"/>
                  </a:ext>
                </a:extLst>
              </a:tr>
              <a:tr h="175812">
                <a:tc>
                  <a:txBody>
                    <a:bodyPr/>
                    <a:lstStyle/>
                    <a:p>
                      <a:r>
                        <a:rPr lang="en-GB" sz="900"/>
                        <a:t>Kane</a:t>
                      </a:r>
                    </a:p>
                  </a:txBody>
                  <a:tcPr marL="43953" marR="43953" marT="21976" marB="21976" anchor="ctr">
                    <a:lnL>
                      <a:noFill/>
                    </a:lnL>
                    <a:lnR>
                      <a:noFill/>
                    </a:lnR>
                    <a:lnT>
                      <a:noFill/>
                    </a:lnT>
                    <a:lnB>
                      <a:noFill/>
                    </a:lnB>
                    <a:noFill/>
                  </a:tcPr>
                </a:tc>
                <a:tc>
                  <a:txBody>
                    <a:bodyPr/>
                    <a:lstStyle/>
                    <a:p>
                      <a:r>
                        <a:rPr lang="en-GB" sz="900"/>
                        <a:t>65</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49</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16250</a:t>
                      </a:r>
                    </a:p>
                  </a:txBody>
                  <a:tcPr marL="43953" marR="43953" marT="21976" marB="21976" anchor="ctr">
                    <a:lnL>
                      <a:noFill/>
                    </a:lnL>
                    <a:lnR>
                      <a:noFill/>
                    </a:lnR>
                    <a:lnT>
                      <a:noFill/>
                    </a:lnT>
                    <a:lnB>
                      <a:noFill/>
                    </a:lnB>
                    <a:noFill/>
                  </a:tcPr>
                </a:tc>
                <a:extLst>
                  <a:ext uri="{0D108BD9-81ED-4DB2-BD59-A6C34878D82A}">
                    <a16:rowId xmlns:a16="http://schemas.microsoft.com/office/drawing/2014/main" val="1057370078"/>
                  </a:ext>
                </a:extLst>
              </a:tr>
              <a:tr h="175812">
                <a:tc>
                  <a:txBody>
                    <a:bodyPr/>
                    <a:lstStyle/>
                    <a:p>
                      <a:r>
                        <a:rPr lang="en-GB" sz="900"/>
                        <a:t>Maguire</a:t>
                      </a:r>
                    </a:p>
                  </a:txBody>
                  <a:tcPr marL="43953" marR="43953" marT="21976" marB="21976" anchor="ctr">
                    <a:lnL>
                      <a:noFill/>
                    </a:lnL>
                    <a:lnR>
                      <a:noFill/>
                    </a:lnR>
                    <a:lnT>
                      <a:noFill/>
                    </a:lnT>
                    <a:lnB>
                      <a:noFill/>
                    </a:lnB>
                    <a:noFill/>
                  </a:tcPr>
                </a:tc>
                <a:tc>
                  <a:txBody>
                    <a:bodyPr/>
                    <a:lstStyle/>
                    <a:p>
                      <a:r>
                        <a:rPr lang="en-GB" sz="900"/>
                        <a:t>37</a:t>
                      </a:r>
                    </a:p>
                  </a:txBody>
                  <a:tcPr marL="43953" marR="43953" marT="21976" marB="21976" anchor="ctr">
                    <a:lnL>
                      <a:noFill/>
                    </a:lnL>
                    <a:lnR>
                      <a:noFill/>
                    </a:lnR>
                    <a:lnT>
                      <a:noFill/>
                    </a:lnT>
                    <a:lnB>
                      <a:noFill/>
                    </a:lnB>
                    <a:noFill/>
                  </a:tcPr>
                </a:tc>
                <a:tc>
                  <a:txBody>
                    <a:bodyPr/>
                    <a:lstStyle/>
                    <a:p>
                      <a:r>
                        <a:rPr lang="en-GB" sz="900"/>
                        <a:t>57</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65</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dirty="0"/>
                        <a:t>1400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07522240"/>
                  </a:ext>
                </a:extLst>
              </a:tr>
            </a:tbl>
          </a:graphicData>
        </a:graphic>
      </p:graphicFrame>
      <p:pic>
        <p:nvPicPr>
          <p:cNvPr id="6" name="Obraz 5">
            <a:extLst>
              <a:ext uri="{FF2B5EF4-FFF2-40B4-BE49-F238E27FC236}">
                <a16:creationId xmlns:a16="http://schemas.microsoft.com/office/drawing/2014/main" id="{A1A9109A-4AAD-3864-4B03-8B80B697A4F3}"/>
              </a:ext>
            </a:extLst>
          </p:cNvPr>
          <p:cNvPicPr>
            <a:picLocks noChangeAspect="1"/>
          </p:cNvPicPr>
          <p:nvPr/>
        </p:nvPicPr>
        <p:blipFill>
          <a:blip r:embed="rId2"/>
          <a:stretch>
            <a:fillRect/>
          </a:stretch>
        </p:blipFill>
        <p:spPr>
          <a:xfrm>
            <a:off x="5132717" y="368730"/>
            <a:ext cx="6820852" cy="1276528"/>
          </a:xfrm>
          <a:prstGeom prst="rect">
            <a:avLst/>
          </a:prstGeom>
        </p:spPr>
      </p:pic>
    </p:spTree>
    <p:extLst>
      <p:ext uri="{BB962C8B-B14F-4D97-AF65-F5344CB8AC3E}">
        <p14:creationId xmlns:p14="http://schemas.microsoft.com/office/powerpoint/2010/main" val="891060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88736-4D5D-E4DE-7FA4-0C91C35A7A93}"/>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9F4E2808-1760-44D7-7E76-534FFBB9AD13}"/>
              </a:ext>
            </a:extLst>
          </p:cNvPr>
          <p:cNvSpPr txBox="1"/>
          <p:nvPr/>
        </p:nvSpPr>
        <p:spPr>
          <a:xfrm>
            <a:off x="157316" y="127941"/>
            <a:ext cx="6381136"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RSM</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CB81BB50-F8CB-4A31-C7FB-49D88A9A4D3F}"/>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siłowni:</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8E63FF5D-45AA-7AC4-477E-7C6AC44C41F7}"/>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52089233-F269-3A76-9BAF-1FEDC40F09F6}"/>
              </a:ext>
            </a:extLst>
          </p:cNvPr>
          <p:cNvGraphicFramePr>
            <a:graphicFrameLocks noGrp="1"/>
          </p:cNvGraphicFramePr>
          <p:nvPr>
            <p:extLst>
              <p:ext uri="{D42A27DB-BD31-4B8C-83A1-F6EECF244321}">
                <p14:modId xmlns:p14="http://schemas.microsoft.com/office/powerpoint/2010/main" val="4078526041"/>
              </p:ext>
            </p:extLst>
          </p:nvPr>
        </p:nvGraphicFramePr>
        <p:xfrm>
          <a:off x="238431" y="2147785"/>
          <a:ext cx="10515600" cy="1828800"/>
        </p:xfrm>
        <a:graphic>
          <a:graphicData uri="http://schemas.openxmlformats.org/drawingml/2006/table">
            <a:tbl>
              <a:tblPr/>
              <a:tblGrid>
                <a:gridCol w="2103120">
                  <a:extLst>
                    <a:ext uri="{9D8B030D-6E8A-4147-A177-3AD203B41FA5}">
                      <a16:colId xmlns:a16="http://schemas.microsoft.com/office/drawing/2014/main" val="615745451"/>
                    </a:ext>
                  </a:extLst>
                </a:gridCol>
                <a:gridCol w="2103120">
                  <a:extLst>
                    <a:ext uri="{9D8B030D-6E8A-4147-A177-3AD203B41FA5}">
                      <a16:colId xmlns:a16="http://schemas.microsoft.com/office/drawing/2014/main" val="719627485"/>
                    </a:ext>
                  </a:extLst>
                </a:gridCol>
                <a:gridCol w="2103120">
                  <a:extLst>
                    <a:ext uri="{9D8B030D-6E8A-4147-A177-3AD203B41FA5}">
                      <a16:colId xmlns:a16="http://schemas.microsoft.com/office/drawing/2014/main" val="2352910679"/>
                    </a:ext>
                  </a:extLst>
                </a:gridCol>
                <a:gridCol w="2103120">
                  <a:extLst>
                    <a:ext uri="{9D8B030D-6E8A-4147-A177-3AD203B41FA5}">
                      <a16:colId xmlns:a16="http://schemas.microsoft.com/office/drawing/2014/main" val="3733473284"/>
                    </a:ext>
                  </a:extLst>
                </a:gridCol>
                <a:gridCol w="2103120">
                  <a:extLst>
                    <a:ext uri="{9D8B030D-6E8A-4147-A177-3AD203B41FA5}">
                      <a16:colId xmlns:a16="http://schemas.microsoft.com/office/drawing/2014/main" val="1256692780"/>
                    </a:ext>
                  </a:extLst>
                </a:gridCol>
              </a:tblGrid>
              <a:tr h="0">
                <a:tc>
                  <a:txBody>
                    <a:bodyPr/>
                    <a:lstStyle/>
                    <a:p>
                      <a:r>
                        <a:rPr lang="en-GB"/>
                        <a:t>Siłownia E</a:t>
                      </a:r>
                    </a:p>
                  </a:txBody>
                  <a:tcPr anchor="ctr">
                    <a:lnL>
                      <a:noFill/>
                    </a:lnL>
                    <a:lnR>
                      <a:noFill/>
                    </a:lnR>
                    <a:lnT>
                      <a:noFill/>
                    </a:lnT>
                    <a:lnB>
                      <a:noFill/>
                    </a:lnB>
                    <a:noFill/>
                  </a:tcPr>
                </a:tc>
                <a:tc>
                  <a:txBody>
                    <a:bodyPr/>
                    <a:lstStyle/>
                    <a:p>
                      <a:r>
                        <a:rPr lang="en-GB"/>
                        <a:t>3.5000</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extLst>
                  <a:ext uri="{0D108BD9-81ED-4DB2-BD59-A6C34878D82A}">
                    <a16:rowId xmlns:a16="http://schemas.microsoft.com/office/drawing/2014/main" val="557370906"/>
                  </a:ext>
                </a:extLst>
              </a:tr>
              <a:tr h="0">
                <a:tc>
                  <a:txBody>
                    <a:bodyPr/>
                    <a:lstStyle/>
                    <a:p>
                      <a:r>
                        <a:rPr lang="en-GB"/>
                        <a:t>Siłownia D</a:t>
                      </a:r>
                    </a:p>
                  </a:txBody>
                  <a:tcPr anchor="ctr">
                    <a:lnL>
                      <a:noFill/>
                    </a:lnL>
                    <a:lnR>
                      <a:noFill/>
                    </a:lnR>
                    <a:lnT>
                      <a:noFill/>
                    </a:lnT>
                    <a:lnB>
                      <a:noFill/>
                    </a:lnB>
                    <a:noFill/>
                  </a:tcPr>
                </a:tc>
                <a:tc>
                  <a:txBody>
                    <a:bodyPr/>
                    <a:lstStyle/>
                    <a:p>
                      <a:r>
                        <a:rPr lang="en-GB"/>
                        <a:t>1.3000</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tc>
                  <a:txBody>
                    <a:bodyPr/>
                    <a:lstStyle/>
                    <a:p>
                      <a:r>
                        <a:rPr lang="en-GB"/>
                        <a:t>1</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extLst>
                  <a:ext uri="{0D108BD9-81ED-4DB2-BD59-A6C34878D82A}">
                    <a16:rowId xmlns:a16="http://schemas.microsoft.com/office/drawing/2014/main" val="162947529"/>
                  </a:ext>
                </a:extLst>
              </a:tr>
              <a:tr h="0">
                <a:tc>
                  <a:txBody>
                    <a:bodyPr/>
                    <a:lstStyle/>
                    <a:p>
                      <a:r>
                        <a:rPr lang="en-GB"/>
                        <a:t>Siłownia B</a:t>
                      </a:r>
                    </a:p>
                  </a:txBody>
                  <a:tcPr anchor="ctr">
                    <a:lnL>
                      <a:noFill/>
                    </a:lnL>
                    <a:lnR>
                      <a:noFill/>
                    </a:lnR>
                    <a:lnT>
                      <a:noFill/>
                    </a:lnT>
                    <a:lnB>
                      <a:noFill/>
                    </a:lnB>
                    <a:noFill/>
                  </a:tcPr>
                </a:tc>
                <a:tc>
                  <a:txBody>
                    <a:bodyPr/>
                    <a:lstStyle/>
                    <a:p>
                      <a:r>
                        <a:rPr lang="en-GB"/>
                        <a:t>1.7000</a:t>
                      </a:r>
                    </a:p>
                  </a:txBody>
                  <a:tcPr anchor="ctr">
                    <a:lnL>
                      <a:noFill/>
                    </a:lnL>
                    <a:lnR>
                      <a:noFill/>
                    </a:lnR>
                    <a:lnT>
                      <a:noFill/>
                    </a:lnT>
                    <a:lnB>
                      <a:noFill/>
                    </a:lnB>
                    <a:noFill/>
                  </a:tcPr>
                </a:tc>
                <a:tc>
                  <a:txBody>
                    <a:bodyPr/>
                    <a:lstStyle/>
                    <a:p>
                      <a:r>
                        <a:rPr lang="en-GB"/>
                        <a:t>110</a:t>
                      </a:r>
                    </a:p>
                  </a:txBody>
                  <a:tcPr anchor="ctr">
                    <a:lnL>
                      <a:noFill/>
                    </a:lnL>
                    <a:lnR>
                      <a:noFill/>
                    </a:lnR>
                    <a:lnT>
                      <a:noFill/>
                    </a:lnT>
                    <a:lnB>
                      <a:noFill/>
                    </a:lnB>
                    <a:noFill/>
                  </a:tcPr>
                </a:tc>
                <a:tc>
                  <a:txBody>
                    <a:bodyPr/>
                    <a:lstStyle/>
                    <a:p>
                      <a:r>
                        <a:rPr lang="en-GB"/>
                        <a:t>2</a:t>
                      </a:r>
                    </a:p>
                  </a:txBody>
                  <a:tcPr anchor="ctr">
                    <a:lnL>
                      <a:noFill/>
                    </a:lnL>
                    <a:lnR>
                      <a:noFill/>
                    </a:lnR>
                    <a:lnT>
                      <a:noFill/>
                    </a:lnT>
                    <a:lnB>
                      <a:noFill/>
                    </a:lnB>
                    <a:noFill/>
                  </a:tcPr>
                </a:tc>
                <a:tc>
                  <a:txBody>
                    <a:bodyPr/>
                    <a:lstStyle/>
                    <a:p>
                      <a:r>
                        <a:rPr lang="en-GB"/>
                        <a:t>120</a:t>
                      </a:r>
                    </a:p>
                  </a:txBody>
                  <a:tcPr anchor="ctr">
                    <a:lnL>
                      <a:noFill/>
                    </a:lnL>
                    <a:lnR>
                      <a:noFill/>
                    </a:lnR>
                    <a:lnT>
                      <a:noFill/>
                    </a:lnT>
                    <a:lnB>
                      <a:noFill/>
                    </a:lnB>
                    <a:noFill/>
                  </a:tcPr>
                </a:tc>
                <a:extLst>
                  <a:ext uri="{0D108BD9-81ED-4DB2-BD59-A6C34878D82A}">
                    <a16:rowId xmlns:a16="http://schemas.microsoft.com/office/drawing/2014/main" val="3495987793"/>
                  </a:ext>
                </a:extLst>
              </a:tr>
              <a:tr h="0">
                <a:tc>
                  <a:txBody>
                    <a:bodyPr/>
                    <a:lstStyle/>
                    <a:p>
                      <a:r>
                        <a:rPr lang="en-GB"/>
                        <a:t>Siłownia C</a:t>
                      </a:r>
                    </a:p>
                  </a:txBody>
                  <a:tcPr anchor="ctr">
                    <a:lnL>
                      <a:noFill/>
                    </a:lnL>
                    <a:lnR>
                      <a:noFill/>
                    </a:lnR>
                    <a:lnT>
                      <a:noFill/>
                    </a:lnT>
                    <a:lnB>
                      <a:noFill/>
                    </a:lnB>
                    <a:noFill/>
                  </a:tcPr>
                </a:tc>
                <a:tc>
                  <a:txBody>
                    <a:bodyPr/>
                    <a:lstStyle/>
                    <a:p>
                      <a:r>
                        <a:rPr lang="en-GB"/>
                        <a:t>2.2000</a:t>
                      </a:r>
                    </a:p>
                  </a:txBody>
                  <a:tcPr anchor="ctr">
                    <a:lnL>
                      <a:noFill/>
                    </a:lnL>
                    <a:lnR>
                      <a:noFill/>
                    </a:lnR>
                    <a:lnT>
                      <a:noFill/>
                    </a:lnT>
                    <a:lnB>
                      <a:noFill/>
                    </a:lnB>
                    <a:noFill/>
                  </a:tcPr>
                </a:tc>
                <a:tc>
                  <a:txBody>
                    <a:bodyPr/>
                    <a:lstStyle/>
                    <a:p>
                      <a:r>
                        <a:rPr lang="en-GB"/>
                        <a:t>90</a:t>
                      </a:r>
                    </a:p>
                  </a:txBody>
                  <a:tcPr anchor="ctr">
                    <a:lnL>
                      <a:noFill/>
                    </a:lnL>
                    <a:lnR>
                      <a:noFill/>
                    </a:lnR>
                    <a:lnT>
                      <a:noFill/>
                    </a:lnT>
                    <a:lnB>
                      <a:noFill/>
                    </a:lnB>
                    <a:noFill/>
                  </a:tcPr>
                </a:tc>
                <a:tc>
                  <a:txBody>
                    <a:bodyPr/>
                    <a:lstStyle/>
                    <a:p>
                      <a:r>
                        <a:rPr lang="en-GB"/>
                        <a:t>2</a:t>
                      </a:r>
                    </a:p>
                  </a:txBody>
                  <a:tcPr anchor="ctr">
                    <a:lnL>
                      <a:noFill/>
                    </a:lnL>
                    <a:lnR>
                      <a:noFill/>
                    </a:lnR>
                    <a:lnT>
                      <a:noFill/>
                    </a:lnT>
                    <a:lnB>
                      <a:noFill/>
                    </a:lnB>
                    <a:noFill/>
                  </a:tcPr>
                </a:tc>
                <a:tc>
                  <a:txBody>
                    <a:bodyPr/>
                    <a:lstStyle/>
                    <a:p>
                      <a:r>
                        <a:rPr lang="en-GB"/>
                        <a:t>100</a:t>
                      </a:r>
                    </a:p>
                  </a:txBody>
                  <a:tcPr anchor="ctr">
                    <a:lnL>
                      <a:noFill/>
                    </a:lnL>
                    <a:lnR>
                      <a:noFill/>
                    </a:lnR>
                    <a:lnT>
                      <a:noFill/>
                    </a:lnT>
                    <a:lnB>
                      <a:noFill/>
                    </a:lnB>
                    <a:noFill/>
                  </a:tcPr>
                </a:tc>
                <a:extLst>
                  <a:ext uri="{0D108BD9-81ED-4DB2-BD59-A6C34878D82A}">
                    <a16:rowId xmlns:a16="http://schemas.microsoft.com/office/drawing/2014/main" val="1527357946"/>
                  </a:ext>
                </a:extLst>
              </a:tr>
              <a:tr h="0">
                <a:tc>
                  <a:txBody>
                    <a:bodyPr/>
                    <a:lstStyle/>
                    <a:p>
                      <a:r>
                        <a:rPr lang="en-GB"/>
                        <a:t>Siłownia A</a:t>
                      </a:r>
                    </a:p>
                  </a:txBody>
                  <a:tcPr anchor="ctr">
                    <a:lnL>
                      <a:noFill/>
                    </a:lnL>
                    <a:lnR>
                      <a:noFill/>
                    </a:lnR>
                    <a:lnT>
                      <a:noFill/>
                    </a:lnT>
                    <a:lnB>
                      <a:noFill/>
                    </a:lnB>
                    <a:noFill/>
                  </a:tcPr>
                </a:tc>
                <a:tc>
                  <a:txBody>
                    <a:bodyPr/>
                    <a:lstStyle/>
                    <a:p>
                      <a:r>
                        <a:rPr lang="en-GB"/>
                        <a:t>0.8000</a:t>
                      </a:r>
                    </a:p>
                  </a:txBody>
                  <a:tcPr anchor="ctr">
                    <a:lnL>
                      <a:noFill/>
                    </a:lnL>
                    <a:lnR>
                      <a:noFill/>
                    </a:lnR>
                    <a:lnT>
                      <a:noFill/>
                    </a:lnT>
                    <a:lnB>
                      <a:noFill/>
                    </a:lnB>
                    <a:noFill/>
                  </a:tcPr>
                </a:tc>
                <a:tc>
                  <a:txBody>
                    <a:bodyPr/>
                    <a:lstStyle/>
                    <a:p>
                      <a:r>
                        <a:rPr lang="en-GB"/>
                        <a:t>80</a:t>
                      </a:r>
                    </a:p>
                  </a:txBody>
                  <a:tcPr anchor="ctr">
                    <a:lnL>
                      <a:noFill/>
                    </a:lnL>
                    <a:lnR>
                      <a:noFill/>
                    </a:lnR>
                    <a:lnT>
                      <a:noFill/>
                    </a:lnT>
                    <a:lnB>
                      <a:noFill/>
                    </a:lnB>
                    <a:noFill/>
                  </a:tcPr>
                </a:tc>
                <a:tc>
                  <a:txBody>
                    <a:bodyPr/>
                    <a:lstStyle/>
                    <a:p>
                      <a:r>
                        <a:rPr lang="en-GB"/>
                        <a:t>1</a:t>
                      </a:r>
                    </a:p>
                  </a:txBody>
                  <a:tcPr anchor="ctr">
                    <a:lnL>
                      <a:noFill/>
                    </a:lnL>
                    <a:lnR>
                      <a:noFill/>
                    </a:lnR>
                    <a:lnT>
                      <a:noFill/>
                    </a:lnT>
                    <a:lnB>
                      <a:noFill/>
                    </a:lnB>
                    <a:noFill/>
                  </a:tcPr>
                </a:tc>
                <a:tc>
                  <a:txBody>
                    <a:bodyPr/>
                    <a:lstStyle/>
                    <a:p>
                      <a:r>
                        <a:rPr lang="en-GB" dirty="0"/>
                        <a:t>70</a:t>
                      </a:r>
                    </a:p>
                  </a:txBody>
                  <a:tcPr anchor="ctr">
                    <a:lnL>
                      <a:noFill/>
                    </a:lnL>
                    <a:lnR>
                      <a:noFill/>
                    </a:lnR>
                    <a:lnT>
                      <a:noFill/>
                    </a:lnT>
                    <a:lnB>
                      <a:noFill/>
                    </a:lnB>
                    <a:noFill/>
                  </a:tcPr>
                </a:tc>
                <a:extLst>
                  <a:ext uri="{0D108BD9-81ED-4DB2-BD59-A6C34878D82A}">
                    <a16:rowId xmlns:a16="http://schemas.microsoft.com/office/drawing/2014/main" val="1025653739"/>
                  </a:ext>
                </a:extLst>
              </a:tr>
            </a:tbl>
          </a:graphicData>
        </a:graphic>
      </p:graphicFrame>
      <p:pic>
        <p:nvPicPr>
          <p:cNvPr id="4" name="Obraz 3">
            <a:extLst>
              <a:ext uri="{FF2B5EF4-FFF2-40B4-BE49-F238E27FC236}">
                <a16:creationId xmlns:a16="http://schemas.microsoft.com/office/drawing/2014/main" id="{3427B25A-8C40-C95B-7CC5-36F65C2E1C6F}"/>
              </a:ext>
            </a:extLst>
          </p:cNvPr>
          <p:cNvPicPr>
            <a:picLocks noChangeAspect="1"/>
          </p:cNvPicPr>
          <p:nvPr/>
        </p:nvPicPr>
        <p:blipFill>
          <a:blip r:embed="rId2"/>
          <a:stretch>
            <a:fillRect/>
          </a:stretch>
        </p:blipFill>
        <p:spPr>
          <a:xfrm>
            <a:off x="439707" y="4487259"/>
            <a:ext cx="4115374" cy="1305107"/>
          </a:xfrm>
          <a:prstGeom prst="rect">
            <a:avLst/>
          </a:prstGeom>
        </p:spPr>
      </p:pic>
    </p:spTree>
    <p:extLst>
      <p:ext uri="{BB962C8B-B14F-4D97-AF65-F5344CB8AC3E}">
        <p14:creationId xmlns:p14="http://schemas.microsoft.com/office/powerpoint/2010/main" val="244767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EBE5E-BB06-176B-5424-1FBADC6372D1}"/>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6B32BEB3-4FC9-C25D-467D-F5EB2405D71C}"/>
              </a:ext>
            </a:extLst>
          </p:cNvPr>
          <p:cNvSpPr txBox="1"/>
          <p:nvPr/>
        </p:nvSpPr>
        <p:spPr>
          <a:xfrm>
            <a:off x="157316" y="127941"/>
            <a:ext cx="6086168"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MREF</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C29F0B1A-00D9-C736-8C02-4B0AF130E67E}"/>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telefonów:</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6F79F38B-B3B3-AB87-7A83-F91B50B408B8}"/>
              </a:ext>
            </a:extLst>
          </p:cNvPr>
          <p:cNvSpPr txBox="1"/>
          <p:nvPr/>
        </p:nvSpPr>
        <p:spPr>
          <a:xfrm>
            <a:off x="238431" y="1759579"/>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048CB5C2-2C66-0E44-7028-CF13C9000D03}"/>
              </a:ext>
            </a:extLst>
          </p:cNvPr>
          <p:cNvGraphicFramePr>
            <a:graphicFrameLocks noGrp="1"/>
          </p:cNvGraphicFramePr>
          <p:nvPr>
            <p:extLst>
              <p:ext uri="{D42A27DB-BD31-4B8C-83A1-F6EECF244321}">
                <p14:modId xmlns:p14="http://schemas.microsoft.com/office/powerpoint/2010/main" val="2256732370"/>
              </p:ext>
            </p:extLst>
          </p:nvPr>
        </p:nvGraphicFramePr>
        <p:xfrm>
          <a:off x="238431" y="2288305"/>
          <a:ext cx="7027608" cy="3657600"/>
        </p:xfrm>
        <a:graphic>
          <a:graphicData uri="http://schemas.openxmlformats.org/drawingml/2006/table">
            <a:tbl>
              <a:tblPr/>
              <a:tblGrid>
                <a:gridCol w="1171268">
                  <a:extLst>
                    <a:ext uri="{9D8B030D-6E8A-4147-A177-3AD203B41FA5}">
                      <a16:colId xmlns:a16="http://schemas.microsoft.com/office/drawing/2014/main" val="2776230286"/>
                    </a:ext>
                  </a:extLst>
                </a:gridCol>
                <a:gridCol w="1171268">
                  <a:extLst>
                    <a:ext uri="{9D8B030D-6E8A-4147-A177-3AD203B41FA5}">
                      <a16:colId xmlns:a16="http://schemas.microsoft.com/office/drawing/2014/main" val="2964058037"/>
                    </a:ext>
                  </a:extLst>
                </a:gridCol>
                <a:gridCol w="1171268">
                  <a:extLst>
                    <a:ext uri="{9D8B030D-6E8A-4147-A177-3AD203B41FA5}">
                      <a16:colId xmlns:a16="http://schemas.microsoft.com/office/drawing/2014/main" val="700087312"/>
                    </a:ext>
                  </a:extLst>
                </a:gridCol>
                <a:gridCol w="1171268">
                  <a:extLst>
                    <a:ext uri="{9D8B030D-6E8A-4147-A177-3AD203B41FA5}">
                      <a16:colId xmlns:a16="http://schemas.microsoft.com/office/drawing/2014/main" val="3705887779"/>
                    </a:ext>
                  </a:extLst>
                </a:gridCol>
                <a:gridCol w="1171268">
                  <a:extLst>
                    <a:ext uri="{9D8B030D-6E8A-4147-A177-3AD203B41FA5}">
                      <a16:colId xmlns:a16="http://schemas.microsoft.com/office/drawing/2014/main" val="2701775238"/>
                    </a:ext>
                  </a:extLst>
                </a:gridCol>
                <a:gridCol w="1171268">
                  <a:extLst>
                    <a:ext uri="{9D8B030D-6E8A-4147-A177-3AD203B41FA5}">
                      <a16:colId xmlns:a16="http://schemas.microsoft.com/office/drawing/2014/main" val="4089573646"/>
                    </a:ext>
                  </a:extLst>
                </a:gridCol>
              </a:tblGrid>
              <a:tr h="0">
                <a:tc>
                  <a:txBody>
                    <a:bodyPr/>
                    <a:lstStyle/>
                    <a:p>
                      <a:r>
                        <a:rPr lang="en-GB"/>
                        <a:t>Telefon C</a:t>
                      </a:r>
                    </a:p>
                  </a:txBody>
                  <a:tcPr anchor="ctr">
                    <a:lnL>
                      <a:noFill/>
                    </a:lnL>
                    <a:lnR>
                      <a:noFill/>
                    </a:lnR>
                    <a:lnT>
                      <a:noFill/>
                    </a:lnT>
                    <a:lnB>
                      <a:noFill/>
                    </a:lnB>
                    <a:noFill/>
                  </a:tcPr>
                </a:tc>
                <a:tc>
                  <a:txBody>
                    <a:bodyPr/>
                    <a:lstStyle/>
                    <a:p>
                      <a:r>
                        <a:rPr lang="en-GB"/>
                        <a:t>1500</a:t>
                      </a:r>
                    </a:p>
                  </a:txBody>
                  <a:tcPr anchor="ctr">
                    <a:lnL>
                      <a:noFill/>
                    </a:lnL>
                    <a:lnR>
                      <a:noFill/>
                    </a:lnR>
                    <a:lnT>
                      <a:noFill/>
                    </a:lnT>
                    <a:lnB>
                      <a:noFill/>
                    </a:lnB>
                    <a:noFill/>
                  </a:tcPr>
                </a:tc>
                <a:tc>
                  <a:txBody>
                    <a:bodyPr/>
                    <a:lstStyle/>
                    <a:p>
                      <a:r>
                        <a:rPr lang="en-GB"/>
                        <a:t>4000</a:t>
                      </a:r>
                    </a:p>
                  </a:txBody>
                  <a:tcPr anchor="ctr">
                    <a:lnL>
                      <a:noFill/>
                    </a:lnL>
                    <a:lnR>
                      <a:noFill/>
                    </a:lnR>
                    <a:lnT>
                      <a:noFill/>
                    </a:lnT>
                    <a:lnB>
                      <a:noFill/>
                    </a:lnB>
                    <a:noFill/>
                  </a:tcPr>
                </a:tc>
                <a:tc>
                  <a:txBody>
                    <a:bodyPr/>
                    <a:lstStyle/>
                    <a:p>
                      <a:r>
                        <a:rPr lang="en-GB"/>
                        <a:t>5.8000</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extLst>
                  <a:ext uri="{0D108BD9-81ED-4DB2-BD59-A6C34878D82A}">
                    <a16:rowId xmlns:a16="http://schemas.microsoft.com/office/drawing/2014/main" val="3381539292"/>
                  </a:ext>
                </a:extLst>
              </a:tr>
              <a:tr h="0">
                <a:tc>
                  <a:txBody>
                    <a:bodyPr/>
                    <a:lstStyle/>
                    <a:p>
                      <a:r>
                        <a:rPr lang="en-GB"/>
                        <a:t>Telefon H</a:t>
                      </a:r>
                    </a:p>
                  </a:txBody>
                  <a:tcPr anchor="ctr">
                    <a:lnL>
                      <a:noFill/>
                    </a:lnL>
                    <a:lnR>
                      <a:noFill/>
                    </a:lnR>
                    <a:lnT>
                      <a:noFill/>
                    </a:lnT>
                    <a:lnB>
                      <a:noFill/>
                    </a:lnB>
                    <a:noFill/>
                  </a:tcPr>
                </a:tc>
                <a:tc>
                  <a:txBody>
                    <a:bodyPr/>
                    <a:lstStyle/>
                    <a:p>
                      <a:r>
                        <a:rPr lang="en-GB"/>
                        <a:t>3200</a:t>
                      </a:r>
                    </a:p>
                  </a:txBody>
                  <a:tcPr anchor="ctr">
                    <a:lnL>
                      <a:noFill/>
                    </a:lnL>
                    <a:lnR>
                      <a:noFill/>
                    </a:lnR>
                    <a:lnT>
                      <a:noFill/>
                    </a:lnT>
                    <a:lnB>
                      <a:noFill/>
                    </a:lnB>
                    <a:noFill/>
                  </a:tcPr>
                </a:tc>
                <a:tc>
                  <a:txBody>
                    <a:bodyPr/>
                    <a:lstStyle/>
                    <a:p>
                      <a:r>
                        <a:rPr lang="en-GB"/>
                        <a:t>6200</a:t>
                      </a:r>
                    </a:p>
                  </a:txBody>
                  <a:tcPr anchor="ctr">
                    <a:lnL>
                      <a:noFill/>
                    </a:lnL>
                    <a:lnR>
                      <a:noFill/>
                    </a:lnR>
                    <a:lnT>
                      <a:noFill/>
                    </a:lnT>
                    <a:lnB>
                      <a:noFill/>
                    </a:lnB>
                    <a:noFill/>
                  </a:tcPr>
                </a:tc>
                <a:tc>
                  <a:txBody>
                    <a:bodyPr/>
                    <a:lstStyle/>
                    <a:p>
                      <a:r>
                        <a:rPr lang="en-GB"/>
                        <a:t>6.8000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120</a:t>
                      </a:r>
                    </a:p>
                  </a:txBody>
                  <a:tcPr anchor="ctr">
                    <a:lnL>
                      <a:noFill/>
                    </a:lnL>
                    <a:lnR>
                      <a:noFill/>
                    </a:lnR>
                    <a:lnT>
                      <a:noFill/>
                    </a:lnT>
                    <a:lnB>
                      <a:noFill/>
                    </a:lnB>
                    <a:noFill/>
                  </a:tcPr>
                </a:tc>
                <a:extLst>
                  <a:ext uri="{0D108BD9-81ED-4DB2-BD59-A6C34878D82A}">
                    <a16:rowId xmlns:a16="http://schemas.microsoft.com/office/drawing/2014/main" val="2707552401"/>
                  </a:ext>
                </a:extLst>
              </a:tr>
              <a:tr h="0">
                <a:tc>
                  <a:txBody>
                    <a:bodyPr/>
                    <a:lstStyle/>
                    <a:p>
                      <a:r>
                        <a:rPr lang="en-GB"/>
                        <a:t>Telefon J</a:t>
                      </a:r>
                    </a:p>
                  </a:txBody>
                  <a:tcPr anchor="ctr">
                    <a:lnL>
                      <a:noFill/>
                    </a:lnL>
                    <a:lnR>
                      <a:noFill/>
                    </a:lnR>
                    <a:lnT>
                      <a:noFill/>
                    </a:lnT>
                    <a:lnB>
                      <a:noFill/>
                    </a:lnB>
                    <a:noFill/>
                  </a:tcPr>
                </a:tc>
                <a:tc>
                  <a:txBody>
                    <a:bodyPr/>
                    <a:lstStyle/>
                    <a:p>
                      <a:r>
                        <a:rPr lang="en-GB"/>
                        <a:t>2100</a:t>
                      </a:r>
                    </a:p>
                  </a:txBody>
                  <a:tcPr anchor="ctr">
                    <a:lnL>
                      <a:noFill/>
                    </a:lnL>
                    <a:lnR>
                      <a:noFill/>
                    </a:lnR>
                    <a:lnT>
                      <a:noFill/>
                    </a:lnT>
                    <a:lnB>
                      <a:noFill/>
                    </a:lnB>
                    <a:noFill/>
                  </a:tcPr>
                </a:tc>
                <a:tc>
                  <a:txBody>
                    <a:bodyPr/>
                    <a:lstStyle/>
                    <a:p>
                      <a:r>
                        <a:rPr lang="en-GB"/>
                        <a:t>4600</a:t>
                      </a:r>
                    </a:p>
                  </a:txBody>
                  <a:tcPr anchor="ctr">
                    <a:lnL>
                      <a:noFill/>
                    </a:lnL>
                    <a:lnR>
                      <a:noFill/>
                    </a:lnR>
                    <a:lnT>
                      <a:noFill/>
                    </a:lnT>
                    <a:lnB>
                      <a:noFill/>
                    </a:lnB>
                    <a:noFill/>
                  </a:tcPr>
                </a:tc>
                <a:tc>
                  <a:txBody>
                    <a:bodyPr/>
                    <a:lstStyle/>
                    <a:p>
                      <a:r>
                        <a:rPr lang="en-GB"/>
                        <a:t>6.2000</a:t>
                      </a:r>
                    </a:p>
                  </a:txBody>
                  <a:tcPr anchor="ctr">
                    <a:lnL>
                      <a:noFill/>
                    </a:lnL>
                    <a:lnR>
                      <a:noFill/>
                    </a:lnR>
                    <a:lnT>
                      <a:noFill/>
                    </a:lnT>
                    <a:lnB>
                      <a:noFill/>
                    </a:lnB>
                    <a:noFill/>
                  </a:tcPr>
                </a:tc>
                <a:tc>
                  <a:txBody>
                    <a:bodyPr/>
                    <a:lstStyle/>
                    <a:p>
                      <a:r>
                        <a:rPr lang="en-GB"/>
                        <a:t>5</a:t>
                      </a:r>
                    </a:p>
                  </a:txBody>
                  <a:tcPr anchor="ctr">
                    <a:lnL>
                      <a:noFill/>
                    </a:lnL>
                    <a:lnR>
                      <a:noFill/>
                    </a:lnR>
                    <a:lnT>
                      <a:noFill/>
                    </a:lnT>
                    <a:lnB>
                      <a:noFill/>
                    </a:lnB>
                    <a:noFill/>
                  </a:tcPr>
                </a:tc>
                <a:tc>
                  <a:txBody>
                    <a:bodyPr/>
                    <a:lstStyle/>
                    <a:p>
                      <a:r>
                        <a:rPr lang="en-GB"/>
                        <a:t>48</a:t>
                      </a:r>
                    </a:p>
                  </a:txBody>
                  <a:tcPr anchor="ctr">
                    <a:lnL>
                      <a:noFill/>
                    </a:lnL>
                    <a:lnR>
                      <a:noFill/>
                    </a:lnR>
                    <a:lnT>
                      <a:noFill/>
                    </a:lnT>
                    <a:lnB>
                      <a:noFill/>
                    </a:lnB>
                    <a:noFill/>
                  </a:tcPr>
                </a:tc>
                <a:extLst>
                  <a:ext uri="{0D108BD9-81ED-4DB2-BD59-A6C34878D82A}">
                    <a16:rowId xmlns:a16="http://schemas.microsoft.com/office/drawing/2014/main" val="3605121994"/>
                  </a:ext>
                </a:extLst>
              </a:tr>
              <a:tr h="0">
                <a:tc>
                  <a:txBody>
                    <a:bodyPr/>
                    <a:lstStyle/>
                    <a:p>
                      <a:r>
                        <a:rPr lang="en-GB"/>
                        <a:t>Telefon D</a:t>
                      </a:r>
                    </a:p>
                  </a:txBody>
                  <a:tcPr anchor="ctr">
                    <a:lnL>
                      <a:noFill/>
                    </a:lnL>
                    <a:lnR>
                      <a:noFill/>
                    </a:lnR>
                    <a:lnT>
                      <a:noFill/>
                    </a:lnT>
                    <a:lnB>
                      <a:noFill/>
                    </a:lnB>
                    <a:noFill/>
                  </a:tcPr>
                </a:tc>
                <a:tc>
                  <a:txBody>
                    <a:bodyPr/>
                    <a:lstStyle/>
                    <a:p>
                      <a:r>
                        <a:rPr lang="en-GB"/>
                        <a:t>3000</a:t>
                      </a:r>
                    </a:p>
                  </a:txBody>
                  <a:tcPr anchor="ctr">
                    <a:lnL>
                      <a:noFill/>
                    </a:lnL>
                    <a:lnR>
                      <a:noFill/>
                    </a:lnR>
                    <a:lnT>
                      <a:noFill/>
                    </a:lnT>
                    <a:lnB>
                      <a:noFill/>
                    </a:lnB>
                    <a:noFill/>
                  </a:tcPr>
                </a:tc>
                <a:tc>
                  <a:txBody>
                    <a:bodyPr/>
                    <a:lstStyle/>
                    <a:p>
                      <a:r>
                        <a:rPr lang="en-GB"/>
                        <a:t>6000</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108</a:t>
                      </a:r>
                    </a:p>
                  </a:txBody>
                  <a:tcPr anchor="ctr">
                    <a:lnL>
                      <a:noFill/>
                    </a:lnL>
                    <a:lnR>
                      <a:noFill/>
                    </a:lnR>
                    <a:lnT>
                      <a:noFill/>
                    </a:lnT>
                    <a:lnB>
                      <a:noFill/>
                    </a:lnB>
                    <a:noFill/>
                  </a:tcPr>
                </a:tc>
                <a:extLst>
                  <a:ext uri="{0D108BD9-81ED-4DB2-BD59-A6C34878D82A}">
                    <a16:rowId xmlns:a16="http://schemas.microsoft.com/office/drawing/2014/main" val="3491205633"/>
                  </a:ext>
                </a:extLst>
              </a:tr>
              <a:tr h="0">
                <a:tc>
                  <a:txBody>
                    <a:bodyPr/>
                    <a:lstStyle/>
                    <a:p>
                      <a:r>
                        <a:rPr lang="en-GB"/>
                        <a:t>Telefon E</a:t>
                      </a:r>
                    </a:p>
                  </a:txBody>
                  <a:tcPr anchor="ctr">
                    <a:lnL>
                      <a:noFill/>
                    </a:lnL>
                    <a:lnR>
                      <a:noFill/>
                    </a:lnR>
                    <a:lnT>
                      <a:noFill/>
                    </a:lnT>
                    <a:lnB>
                      <a:noFill/>
                    </a:lnB>
                    <a:noFill/>
                  </a:tcPr>
                </a:tc>
                <a:tc>
                  <a:txBody>
                    <a:bodyPr/>
                    <a:lstStyle/>
                    <a:p>
                      <a:r>
                        <a:rPr lang="en-GB"/>
                        <a:t>1800</a:t>
                      </a:r>
                    </a:p>
                  </a:txBody>
                  <a:tcPr anchor="ctr">
                    <a:lnL>
                      <a:noFill/>
                    </a:lnL>
                    <a:lnR>
                      <a:noFill/>
                    </a:lnR>
                    <a:lnT>
                      <a:noFill/>
                    </a:lnT>
                    <a:lnB>
                      <a:noFill/>
                    </a:lnB>
                    <a:noFill/>
                  </a:tcPr>
                </a:tc>
                <a:tc>
                  <a:txBody>
                    <a:bodyPr/>
                    <a:lstStyle/>
                    <a:p>
                      <a:r>
                        <a:rPr lang="en-GB"/>
                        <a:t>4200</a:t>
                      </a:r>
                    </a:p>
                  </a:txBody>
                  <a:tcPr anchor="ctr">
                    <a:lnL>
                      <a:noFill/>
                    </a:lnL>
                    <a:lnR>
                      <a:noFill/>
                    </a:lnR>
                    <a:lnT>
                      <a:noFill/>
                    </a:lnT>
                    <a:lnB>
                      <a:noFill/>
                    </a:lnB>
                    <a:noFill/>
                  </a:tcPr>
                </a:tc>
                <a:tc>
                  <a:txBody>
                    <a:bodyPr/>
                    <a:lstStyle/>
                    <a:p>
                      <a:r>
                        <a:rPr lang="en-GB"/>
                        <a:t>5.9000</a:t>
                      </a:r>
                    </a:p>
                  </a:txBody>
                  <a:tcPr anchor="ctr">
                    <a:lnL>
                      <a:noFill/>
                    </a:lnL>
                    <a:lnR>
                      <a:noFill/>
                    </a:lnR>
                    <a:lnT>
                      <a:noFill/>
                    </a:lnT>
                    <a:lnB>
                      <a:noFill/>
                    </a:lnB>
                    <a:noFill/>
                  </a:tcPr>
                </a:tc>
                <a:tc>
                  <a:txBody>
                    <a:bodyPr/>
                    <a:lstStyle/>
                    <a:p>
                      <a:r>
                        <a:rPr lang="en-GB"/>
                        <a:t>4</a:t>
                      </a:r>
                    </a:p>
                  </a:txBody>
                  <a:tcPr anchor="ctr">
                    <a:lnL>
                      <a:noFill/>
                    </a:lnL>
                    <a:lnR>
                      <a:noFill/>
                    </a:lnR>
                    <a:lnT>
                      <a:noFill/>
                    </a:lnT>
                    <a:lnB>
                      <a:noFill/>
                    </a:lnB>
                    <a:noFill/>
                  </a:tcPr>
                </a:tc>
                <a:tc>
                  <a:txBody>
                    <a:bodyPr/>
                    <a:lstStyle/>
                    <a:p>
                      <a:r>
                        <a:rPr lang="en-GB"/>
                        <a:t>16</a:t>
                      </a:r>
                    </a:p>
                  </a:txBody>
                  <a:tcPr anchor="ctr">
                    <a:lnL>
                      <a:noFill/>
                    </a:lnL>
                    <a:lnR>
                      <a:noFill/>
                    </a:lnR>
                    <a:lnT>
                      <a:noFill/>
                    </a:lnT>
                    <a:lnB>
                      <a:noFill/>
                    </a:lnB>
                    <a:noFill/>
                  </a:tcPr>
                </a:tc>
                <a:extLst>
                  <a:ext uri="{0D108BD9-81ED-4DB2-BD59-A6C34878D82A}">
                    <a16:rowId xmlns:a16="http://schemas.microsoft.com/office/drawing/2014/main" val="3839863098"/>
                  </a:ext>
                </a:extLst>
              </a:tr>
              <a:tr h="0">
                <a:tc>
                  <a:txBody>
                    <a:bodyPr/>
                    <a:lstStyle/>
                    <a:p>
                      <a:r>
                        <a:rPr lang="en-GB"/>
                        <a:t>Telefon I</a:t>
                      </a:r>
                    </a:p>
                  </a:txBody>
                  <a:tcPr anchor="ctr">
                    <a:lnL>
                      <a:noFill/>
                    </a:lnL>
                    <a:lnR>
                      <a:noFill/>
                    </a:lnR>
                    <a:lnT>
                      <a:noFill/>
                    </a:lnT>
                    <a:lnB>
                      <a:noFill/>
                    </a:lnB>
                    <a:noFill/>
                  </a:tcPr>
                </a:tc>
                <a:tc>
                  <a:txBody>
                    <a:bodyPr/>
                    <a:lstStyle/>
                    <a:p>
                      <a:r>
                        <a:rPr lang="en-GB"/>
                        <a:t>2300</a:t>
                      </a:r>
                    </a:p>
                  </a:txBody>
                  <a:tcPr anchor="ctr">
                    <a:lnL>
                      <a:noFill/>
                    </a:lnL>
                    <a:lnR>
                      <a:noFill/>
                    </a:lnR>
                    <a:lnT>
                      <a:noFill/>
                    </a:lnT>
                    <a:lnB>
                      <a:noFill/>
                    </a:lnB>
                    <a:noFill/>
                  </a:tcPr>
                </a:tc>
                <a:tc>
                  <a:txBody>
                    <a:bodyPr/>
                    <a:lstStyle/>
                    <a:p>
                      <a:r>
                        <a:rPr lang="en-GB"/>
                        <a:t>4700</a:t>
                      </a:r>
                    </a:p>
                  </a:txBody>
                  <a:tcPr anchor="ctr">
                    <a:lnL>
                      <a:noFill/>
                    </a:lnL>
                    <a:lnR>
                      <a:noFill/>
                    </a:lnR>
                    <a:lnT>
                      <a:noFill/>
                    </a:lnT>
                    <a:lnB>
                      <a:noFill/>
                    </a:lnB>
                    <a:noFill/>
                  </a:tcPr>
                </a:tc>
                <a:tc>
                  <a:txBody>
                    <a:bodyPr/>
                    <a:lstStyle/>
                    <a:p>
                      <a:r>
                        <a:rPr lang="en-GB"/>
                        <a:t>6.4000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50</a:t>
                      </a:r>
                    </a:p>
                  </a:txBody>
                  <a:tcPr anchor="ctr">
                    <a:lnL>
                      <a:noFill/>
                    </a:lnL>
                    <a:lnR>
                      <a:noFill/>
                    </a:lnR>
                    <a:lnT>
                      <a:noFill/>
                    </a:lnT>
                    <a:lnB>
                      <a:noFill/>
                    </a:lnB>
                    <a:noFill/>
                  </a:tcPr>
                </a:tc>
                <a:extLst>
                  <a:ext uri="{0D108BD9-81ED-4DB2-BD59-A6C34878D82A}">
                    <a16:rowId xmlns:a16="http://schemas.microsoft.com/office/drawing/2014/main" val="1397414025"/>
                  </a:ext>
                </a:extLst>
              </a:tr>
              <a:tr h="0">
                <a:tc>
                  <a:txBody>
                    <a:bodyPr/>
                    <a:lstStyle/>
                    <a:p>
                      <a:r>
                        <a:rPr lang="en-GB"/>
                        <a:t>Telefon G</a:t>
                      </a:r>
                    </a:p>
                  </a:txBody>
                  <a:tcPr anchor="ctr">
                    <a:lnL>
                      <a:noFill/>
                    </a:lnL>
                    <a:lnR>
                      <a:noFill/>
                    </a:lnR>
                    <a:lnT>
                      <a:noFill/>
                    </a:lnT>
                    <a:lnB>
                      <a:noFill/>
                    </a:lnB>
                    <a:noFill/>
                  </a:tcPr>
                </a:tc>
                <a:tc>
                  <a:txBody>
                    <a:bodyPr/>
                    <a:lstStyle/>
                    <a:p>
                      <a:r>
                        <a:rPr lang="en-GB"/>
                        <a:t>1600</a:t>
                      </a:r>
                    </a:p>
                  </a:txBody>
                  <a:tcPr anchor="ctr">
                    <a:lnL>
                      <a:noFill/>
                    </a:lnL>
                    <a:lnR>
                      <a:noFill/>
                    </a:lnR>
                    <a:lnT>
                      <a:noFill/>
                    </a:lnT>
                    <a:lnB>
                      <a:noFill/>
                    </a:lnB>
                    <a:noFill/>
                  </a:tcPr>
                </a:tc>
                <a:tc>
                  <a:txBody>
                    <a:bodyPr/>
                    <a:lstStyle/>
                    <a:p>
                      <a:r>
                        <a:rPr lang="en-GB"/>
                        <a:t>4100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a:t>10</a:t>
                      </a:r>
                    </a:p>
                  </a:txBody>
                  <a:tcPr anchor="ctr">
                    <a:lnL>
                      <a:noFill/>
                    </a:lnL>
                    <a:lnR>
                      <a:noFill/>
                    </a:lnR>
                    <a:lnT>
                      <a:noFill/>
                    </a:lnT>
                    <a:lnB>
                      <a:noFill/>
                    </a:lnB>
                    <a:noFill/>
                  </a:tcPr>
                </a:tc>
                <a:extLst>
                  <a:ext uri="{0D108BD9-81ED-4DB2-BD59-A6C34878D82A}">
                    <a16:rowId xmlns:a16="http://schemas.microsoft.com/office/drawing/2014/main" val="1769382136"/>
                  </a:ext>
                </a:extLst>
              </a:tr>
              <a:tr h="0">
                <a:tc>
                  <a:txBody>
                    <a:bodyPr/>
                    <a:lstStyle/>
                    <a:p>
                      <a:r>
                        <a:rPr lang="en-GB"/>
                        <a:t>Telefon A</a:t>
                      </a:r>
                    </a:p>
                  </a:txBody>
                  <a:tcPr anchor="ctr">
                    <a:lnL>
                      <a:noFill/>
                    </a:lnL>
                    <a:lnR>
                      <a:noFill/>
                    </a:lnR>
                    <a:lnT>
                      <a:noFill/>
                    </a:lnT>
                    <a:lnB>
                      <a:noFill/>
                    </a:lnB>
                    <a:noFill/>
                  </a:tcPr>
                </a:tc>
                <a:tc>
                  <a:txBody>
                    <a:bodyPr/>
                    <a:lstStyle/>
                    <a:p>
                      <a:r>
                        <a:rPr lang="en-GB"/>
                        <a:t>2000</a:t>
                      </a:r>
                    </a:p>
                  </a:txBody>
                  <a:tcPr anchor="ctr">
                    <a:lnL>
                      <a:noFill/>
                    </a:lnL>
                    <a:lnR>
                      <a:noFill/>
                    </a:lnR>
                    <a:lnT>
                      <a:noFill/>
                    </a:lnT>
                    <a:lnB>
                      <a:noFill/>
                    </a:lnB>
                    <a:noFill/>
                  </a:tcPr>
                </a:tc>
                <a:tc>
                  <a:txBody>
                    <a:bodyPr/>
                    <a:lstStyle/>
                    <a:p>
                      <a:r>
                        <a:rPr lang="en-GB"/>
                        <a:t>5000</a:t>
                      </a:r>
                    </a:p>
                  </a:txBody>
                  <a:tcPr anchor="ctr">
                    <a:lnL>
                      <a:noFill/>
                    </a:lnL>
                    <a:lnR>
                      <a:noFill/>
                    </a:lnR>
                    <a:lnT>
                      <a:noFill/>
                    </a:lnT>
                    <a:lnB>
                      <a:noFill/>
                    </a:lnB>
                    <a:noFill/>
                  </a:tcPr>
                </a:tc>
                <a:tc>
                  <a:txBody>
                    <a:bodyPr/>
                    <a:lstStyle/>
                    <a:p>
                      <a:r>
                        <a:rPr lang="en-GB"/>
                        <a:t>6.5000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48</a:t>
                      </a:r>
                    </a:p>
                  </a:txBody>
                  <a:tcPr anchor="ctr">
                    <a:lnL>
                      <a:noFill/>
                    </a:lnL>
                    <a:lnR>
                      <a:noFill/>
                    </a:lnR>
                    <a:lnT>
                      <a:noFill/>
                    </a:lnT>
                    <a:lnB>
                      <a:noFill/>
                    </a:lnB>
                    <a:noFill/>
                  </a:tcPr>
                </a:tc>
                <a:extLst>
                  <a:ext uri="{0D108BD9-81ED-4DB2-BD59-A6C34878D82A}">
                    <a16:rowId xmlns:a16="http://schemas.microsoft.com/office/drawing/2014/main" val="754934450"/>
                  </a:ext>
                </a:extLst>
              </a:tr>
              <a:tr h="0">
                <a:tc>
                  <a:txBody>
                    <a:bodyPr/>
                    <a:lstStyle/>
                    <a:p>
                      <a:r>
                        <a:rPr lang="en-GB"/>
                        <a:t>Telefon F</a:t>
                      </a:r>
                    </a:p>
                  </a:txBody>
                  <a:tcPr anchor="ctr">
                    <a:lnL>
                      <a:noFill/>
                    </a:lnL>
                    <a:lnR>
                      <a:noFill/>
                    </a:lnR>
                    <a:lnT>
                      <a:noFill/>
                    </a:lnT>
                    <a:lnB>
                      <a:noFill/>
                    </a:lnB>
                    <a:noFill/>
                  </a:tcPr>
                </a:tc>
                <a:tc>
                  <a:txBody>
                    <a:bodyPr/>
                    <a:lstStyle/>
                    <a:p>
                      <a:r>
                        <a:rPr lang="en-GB"/>
                        <a:t>2700</a:t>
                      </a:r>
                    </a:p>
                  </a:txBody>
                  <a:tcPr anchor="ctr">
                    <a:lnL>
                      <a:noFill/>
                    </a:lnL>
                    <a:lnR>
                      <a:noFill/>
                    </a:lnR>
                    <a:lnT>
                      <a:noFill/>
                    </a:lnT>
                    <a:lnB>
                      <a:noFill/>
                    </a:lnB>
                    <a:noFill/>
                  </a:tcPr>
                </a:tc>
                <a:tc>
                  <a:txBody>
                    <a:bodyPr/>
                    <a:lstStyle/>
                    <a:p>
                      <a:r>
                        <a:rPr lang="en-GB"/>
                        <a:t>4800</a:t>
                      </a:r>
                    </a:p>
                  </a:txBody>
                  <a:tcPr anchor="ctr">
                    <a:lnL>
                      <a:noFill/>
                    </a:lnL>
                    <a:lnR>
                      <a:noFill/>
                    </a:lnR>
                    <a:lnT>
                      <a:noFill/>
                    </a:lnT>
                    <a:lnB>
                      <a:noFill/>
                    </a:lnB>
                    <a:noFill/>
                  </a:tcPr>
                </a:tc>
                <a:tc>
                  <a:txBody>
                    <a:bodyPr/>
                    <a:lstStyle/>
                    <a:p>
                      <a:r>
                        <a:rPr lang="en-GB"/>
                        <a:t>6.3000</a:t>
                      </a:r>
                    </a:p>
                  </a:txBody>
                  <a:tcPr anchor="ctr">
                    <a:lnL>
                      <a:noFill/>
                    </a:lnL>
                    <a:lnR>
                      <a:noFill/>
                    </a:lnR>
                    <a:lnT>
                      <a:noFill/>
                    </a:lnT>
                    <a:lnB>
                      <a:noFill/>
                    </a:lnB>
                    <a:noFill/>
                  </a:tcPr>
                </a:tc>
                <a:tc>
                  <a:txBody>
                    <a:bodyPr/>
                    <a:lstStyle/>
                    <a:p>
                      <a:r>
                        <a:rPr lang="en-GB"/>
                        <a:t>5</a:t>
                      </a:r>
                    </a:p>
                  </a:txBody>
                  <a:tcPr anchor="ctr">
                    <a:lnL>
                      <a:noFill/>
                    </a:lnL>
                    <a:lnR>
                      <a:noFill/>
                    </a:lnR>
                    <a:lnT>
                      <a:noFill/>
                    </a:lnT>
                    <a:lnB>
                      <a:noFill/>
                    </a:lnB>
                    <a:noFill/>
                  </a:tcPr>
                </a:tc>
                <a:tc>
                  <a:txBody>
                    <a:bodyPr/>
                    <a:lstStyle/>
                    <a:p>
                      <a:r>
                        <a:rPr lang="en-GB"/>
                        <a:t>64</a:t>
                      </a:r>
                    </a:p>
                  </a:txBody>
                  <a:tcPr anchor="ctr">
                    <a:lnL>
                      <a:noFill/>
                    </a:lnL>
                    <a:lnR>
                      <a:noFill/>
                    </a:lnR>
                    <a:lnT>
                      <a:noFill/>
                    </a:lnT>
                    <a:lnB>
                      <a:noFill/>
                    </a:lnB>
                    <a:noFill/>
                  </a:tcPr>
                </a:tc>
                <a:extLst>
                  <a:ext uri="{0D108BD9-81ED-4DB2-BD59-A6C34878D82A}">
                    <a16:rowId xmlns:a16="http://schemas.microsoft.com/office/drawing/2014/main" val="2122854007"/>
                  </a:ext>
                </a:extLst>
              </a:tr>
              <a:tr h="0">
                <a:tc>
                  <a:txBody>
                    <a:bodyPr/>
                    <a:lstStyle/>
                    <a:p>
                      <a:r>
                        <a:rPr lang="en-GB"/>
                        <a:t>Telefon B</a:t>
                      </a:r>
                    </a:p>
                  </a:txBody>
                  <a:tcPr anchor="ctr">
                    <a:lnL>
                      <a:noFill/>
                    </a:lnL>
                    <a:lnR>
                      <a:noFill/>
                    </a:lnR>
                    <a:lnT>
                      <a:noFill/>
                    </a:lnT>
                    <a:lnB>
                      <a:noFill/>
                    </a:lnB>
                    <a:noFill/>
                  </a:tcPr>
                </a:tc>
                <a:tc>
                  <a:txBody>
                    <a:bodyPr/>
                    <a:lstStyle/>
                    <a:p>
                      <a:r>
                        <a:rPr lang="en-GB"/>
                        <a:t>2500</a:t>
                      </a:r>
                    </a:p>
                  </a:txBody>
                  <a:tcPr anchor="ctr">
                    <a:lnL>
                      <a:noFill/>
                    </a:lnL>
                    <a:lnR>
                      <a:noFill/>
                    </a:lnR>
                    <a:lnT>
                      <a:noFill/>
                    </a:lnT>
                    <a:lnB>
                      <a:noFill/>
                    </a:lnB>
                    <a:noFill/>
                  </a:tcPr>
                </a:tc>
                <a:tc>
                  <a:txBody>
                    <a:bodyPr/>
                    <a:lstStyle/>
                    <a:p>
                      <a:r>
                        <a:rPr lang="en-GB"/>
                        <a:t>4500</a:t>
                      </a:r>
                    </a:p>
                  </a:txBody>
                  <a:tcPr anchor="ctr">
                    <a:lnL>
                      <a:noFill/>
                    </a:lnL>
                    <a:lnR>
                      <a:noFill/>
                    </a:lnR>
                    <a:lnT>
                      <a:noFill/>
                    </a:lnT>
                    <a:lnB>
                      <a:noFill/>
                    </a:lnB>
                    <a:noFill/>
                  </a:tcPr>
                </a:tc>
                <a:tc>
                  <a:txBody>
                    <a:bodyPr/>
                    <a:lstStyle/>
                    <a:p>
                      <a:r>
                        <a:rPr lang="en-GB"/>
                        <a:t>6.1000</a:t>
                      </a:r>
                    </a:p>
                  </a:txBody>
                  <a:tcPr anchor="ctr">
                    <a:lnL>
                      <a:noFill/>
                    </a:lnL>
                    <a:lnR>
                      <a:noFill/>
                    </a:lnR>
                    <a:lnT>
                      <a:noFill/>
                    </a:lnT>
                    <a:lnB>
                      <a:noFill/>
                    </a:lnB>
                    <a:noFill/>
                  </a:tcPr>
                </a:tc>
                <a:tc>
                  <a:txBody>
                    <a:bodyPr/>
                    <a:lstStyle/>
                    <a:p>
                      <a:r>
                        <a:rPr lang="en-GB"/>
                        <a:t>4</a:t>
                      </a:r>
                    </a:p>
                  </a:txBody>
                  <a:tcPr anchor="ctr">
                    <a:lnL>
                      <a:noFill/>
                    </a:lnL>
                    <a:lnR>
                      <a:noFill/>
                    </a:lnR>
                    <a:lnT>
                      <a:noFill/>
                    </a:lnT>
                    <a:lnB>
                      <a:noFill/>
                    </a:lnB>
                    <a:noFill/>
                  </a:tcPr>
                </a:tc>
                <a:tc>
                  <a:txBody>
                    <a:bodyPr/>
                    <a:lstStyle/>
                    <a:p>
                      <a:r>
                        <a:rPr lang="en-GB" dirty="0"/>
                        <a:t>12</a:t>
                      </a:r>
                    </a:p>
                  </a:txBody>
                  <a:tcPr anchor="ctr">
                    <a:lnL>
                      <a:noFill/>
                    </a:lnL>
                    <a:lnR>
                      <a:noFill/>
                    </a:lnR>
                    <a:lnT>
                      <a:noFill/>
                    </a:lnT>
                    <a:lnB>
                      <a:noFill/>
                    </a:lnB>
                    <a:noFill/>
                  </a:tcPr>
                </a:tc>
                <a:extLst>
                  <a:ext uri="{0D108BD9-81ED-4DB2-BD59-A6C34878D82A}">
                    <a16:rowId xmlns:a16="http://schemas.microsoft.com/office/drawing/2014/main" val="1079696924"/>
                  </a:ext>
                </a:extLst>
              </a:tr>
            </a:tbl>
          </a:graphicData>
        </a:graphic>
      </p:graphicFrame>
      <p:pic>
        <p:nvPicPr>
          <p:cNvPr id="4" name="Obraz 3">
            <a:extLst>
              <a:ext uri="{FF2B5EF4-FFF2-40B4-BE49-F238E27FC236}">
                <a16:creationId xmlns:a16="http://schemas.microsoft.com/office/drawing/2014/main" id="{7D2F4FBC-1A89-438F-EF02-324518A92A82}"/>
              </a:ext>
            </a:extLst>
          </p:cNvPr>
          <p:cNvPicPr>
            <a:picLocks noChangeAspect="1"/>
          </p:cNvPicPr>
          <p:nvPr/>
        </p:nvPicPr>
        <p:blipFill>
          <a:blip r:embed="rId2"/>
          <a:stretch>
            <a:fillRect/>
          </a:stretch>
        </p:blipFill>
        <p:spPr>
          <a:xfrm>
            <a:off x="6904614" y="820138"/>
            <a:ext cx="5048955" cy="2248214"/>
          </a:xfrm>
          <a:prstGeom prst="rect">
            <a:avLst/>
          </a:prstGeom>
        </p:spPr>
      </p:pic>
    </p:spTree>
    <p:extLst>
      <p:ext uri="{BB962C8B-B14F-4D97-AF65-F5344CB8AC3E}">
        <p14:creationId xmlns:p14="http://schemas.microsoft.com/office/powerpoint/2010/main" val="287259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25.png">
            <a:extLst>
              <a:ext uri="{FF2B5EF4-FFF2-40B4-BE49-F238E27FC236}">
                <a16:creationId xmlns:a16="http://schemas.microsoft.com/office/drawing/2014/main" id="{61C78E20-643D-35C7-9698-5B59EB6D0518}"/>
              </a:ext>
            </a:extLst>
          </p:cNvPr>
          <p:cNvPicPr/>
          <p:nvPr/>
        </p:nvPicPr>
        <p:blipFill>
          <a:blip r:embed="rId2"/>
          <a:srcRect/>
          <a:stretch>
            <a:fillRect/>
          </a:stretch>
        </p:blipFill>
        <p:spPr>
          <a:xfrm>
            <a:off x="356750" y="1245154"/>
            <a:ext cx="6449300" cy="4772187"/>
          </a:xfrm>
          <a:prstGeom prst="rect">
            <a:avLst/>
          </a:prstGeom>
          <a:ln/>
        </p:spPr>
      </p:pic>
      <p:sp>
        <p:nvSpPr>
          <p:cNvPr id="23" name="pole tekstowe 22">
            <a:extLst>
              <a:ext uri="{FF2B5EF4-FFF2-40B4-BE49-F238E27FC236}">
                <a16:creationId xmlns:a16="http://schemas.microsoft.com/office/drawing/2014/main" id="{2888A0CD-3F25-FDE1-272F-2B7FBAB93B40}"/>
              </a:ext>
            </a:extLst>
          </p:cNvPr>
          <p:cNvSpPr txBox="1"/>
          <p:nvPr/>
        </p:nvSpPr>
        <p:spPr>
          <a:xfrm>
            <a:off x="2787128" y="409861"/>
            <a:ext cx="4215568" cy="584775"/>
          </a:xfrm>
          <a:prstGeom prst="rect">
            <a:avLst/>
          </a:prstGeom>
          <a:noFill/>
        </p:spPr>
        <p:txBody>
          <a:bodyPr wrap="square">
            <a:spAutoFit/>
          </a:bodyPr>
          <a:lstStyle/>
          <a:p>
            <a:r>
              <a:rPr lang="pl-PL" sz="3200" dirty="0">
                <a:latin typeface="Times New Roman" panose="02020603050405020304" pitchFamily="18" charset="0"/>
                <a:cs typeface="Times New Roman" panose="02020603050405020304" pitchFamily="18" charset="0"/>
              </a:rPr>
              <a:t>OPIS PROGRAMU</a:t>
            </a:r>
            <a:endParaRPr lang="en-GB" sz="3200" dirty="0"/>
          </a:p>
        </p:txBody>
      </p:sp>
      <p:sp>
        <p:nvSpPr>
          <p:cNvPr id="24" name="pole tekstowe 23">
            <a:extLst>
              <a:ext uri="{FF2B5EF4-FFF2-40B4-BE49-F238E27FC236}">
                <a16:creationId xmlns:a16="http://schemas.microsoft.com/office/drawing/2014/main" id="{2F894105-5F9E-B165-38F6-DBFC2575A9B1}"/>
              </a:ext>
            </a:extLst>
          </p:cNvPr>
          <p:cNvSpPr txBox="1"/>
          <p:nvPr/>
        </p:nvSpPr>
        <p:spPr>
          <a:xfrm>
            <a:off x="7123821" y="1245154"/>
            <a:ext cx="4711429" cy="4598695"/>
          </a:xfrm>
          <a:prstGeom prst="rect">
            <a:avLst/>
          </a:prstGeom>
          <a:noFill/>
        </p:spPr>
        <p:txBody>
          <a:bodyPr wrap="square">
            <a:spAutoFit/>
          </a:bodyPr>
          <a:lstStyle/>
          <a:p>
            <a:pPr algn="just">
              <a:lnSpc>
                <a:spcPct val="115000"/>
              </a:lnSpc>
              <a:spcAft>
                <a:spcPts val="1200"/>
              </a:spcAft>
            </a:pPr>
            <a:r>
              <a:rPr lang="pl-PL" sz="1600" dirty="0">
                <a:effectLst/>
                <a:latin typeface="Arial" panose="020B0604020202020204" pitchFamily="34" charset="0"/>
                <a:ea typeface="Arial" panose="020B0604020202020204" pitchFamily="34" charset="0"/>
                <a:cs typeface="Arial" panose="020B0604020202020204" pitchFamily="34" charset="0"/>
              </a:rPr>
              <a:t>Program składa się z intuicyjnego graficznego interfejsu użytkownika (GUI) oraz pięciu zaawansowanych algorytmów, które implementują różne podejścia do wielokryterialnej analizy decyzji. Interfejs graficzny odgrywa kluczową rolę, umożliwiając użytkownikowi wygodną i efektywną obsługę programu. Dzięki niemu użytkownik ma łatwy dostęp do wszystkich funkcji, takich jak importowanie danych w formacie Excel (.xlsx), wybór jednego          z pięciu dostępnych algorytmów do tworzenia rankingu oraz prezentacja wyników w czytelnej                            i uporządkowanej formie. Program zapewnia kompleksowe wsparcie w procesie podejmowania decyzji, łącząc zaawansowane możliwości analityczne z prostotą obsługi.</a:t>
            </a:r>
            <a:endParaRPr lang="en-GB" sz="1400"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7822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946D-3DE3-45E9-57D9-354EA39B6E66}"/>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94BC2829-FBC7-296D-CA01-7FF1ADB48B72}"/>
              </a:ext>
            </a:extLst>
          </p:cNvPr>
          <p:cNvSpPr txBox="1"/>
          <p:nvPr/>
        </p:nvSpPr>
        <p:spPr>
          <a:xfrm>
            <a:off x="157315" y="127941"/>
            <a:ext cx="6508955"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MREF</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C01F89D3-3F49-C6D2-5A39-7A1EB5EE099F}"/>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samochodów:</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844918EA-F2C4-A923-424C-1BD8BEF8B28B}"/>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7DFAEE80-F370-8BCD-3119-767EEA520832}"/>
              </a:ext>
            </a:extLst>
          </p:cNvPr>
          <p:cNvGraphicFramePr>
            <a:graphicFrameLocks noGrp="1"/>
          </p:cNvGraphicFramePr>
          <p:nvPr>
            <p:extLst>
              <p:ext uri="{D42A27DB-BD31-4B8C-83A1-F6EECF244321}">
                <p14:modId xmlns:p14="http://schemas.microsoft.com/office/powerpoint/2010/main" val="2011322727"/>
              </p:ext>
            </p:extLst>
          </p:nvPr>
        </p:nvGraphicFramePr>
        <p:xfrm>
          <a:off x="238431" y="1986665"/>
          <a:ext cx="9692148" cy="4480560"/>
        </p:xfrm>
        <a:graphic>
          <a:graphicData uri="http://schemas.openxmlformats.org/drawingml/2006/table">
            <a:tbl>
              <a:tblPr/>
              <a:tblGrid>
                <a:gridCol w="1615358">
                  <a:extLst>
                    <a:ext uri="{9D8B030D-6E8A-4147-A177-3AD203B41FA5}">
                      <a16:colId xmlns:a16="http://schemas.microsoft.com/office/drawing/2014/main" val="4269047903"/>
                    </a:ext>
                  </a:extLst>
                </a:gridCol>
                <a:gridCol w="1615358">
                  <a:extLst>
                    <a:ext uri="{9D8B030D-6E8A-4147-A177-3AD203B41FA5}">
                      <a16:colId xmlns:a16="http://schemas.microsoft.com/office/drawing/2014/main" val="3222611825"/>
                    </a:ext>
                  </a:extLst>
                </a:gridCol>
                <a:gridCol w="1615358">
                  <a:extLst>
                    <a:ext uri="{9D8B030D-6E8A-4147-A177-3AD203B41FA5}">
                      <a16:colId xmlns:a16="http://schemas.microsoft.com/office/drawing/2014/main" val="963336177"/>
                    </a:ext>
                  </a:extLst>
                </a:gridCol>
                <a:gridCol w="1615358">
                  <a:extLst>
                    <a:ext uri="{9D8B030D-6E8A-4147-A177-3AD203B41FA5}">
                      <a16:colId xmlns:a16="http://schemas.microsoft.com/office/drawing/2014/main" val="244891723"/>
                    </a:ext>
                  </a:extLst>
                </a:gridCol>
                <a:gridCol w="1615358">
                  <a:extLst>
                    <a:ext uri="{9D8B030D-6E8A-4147-A177-3AD203B41FA5}">
                      <a16:colId xmlns:a16="http://schemas.microsoft.com/office/drawing/2014/main" val="2187128768"/>
                    </a:ext>
                  </a:extLst>
                </a:gridCol>
                <a:gridCol w="1615358">
                  <a:extLst>
                    <a:ext uri="{9D8B030D-6E8A-4147-A177-3AD203B41FA5}">
                      <a16:colId xmlns:a16="http://schemas.microsoft.com/office/drawing/2014/main" val="439089180"/>
                    </a:ext>
                  </a:extLst>
                </a:gridCol>
              </a:tblGrid>
              <a:tr h="0">
                <a:tc>
                  <a:txBody>
                    <a:bodyPr/>
                    <a:lstStyle/>
                    <a:p>
                      <a:r>
                        <a:rPr lang="en-GB"/>
                        <a:t>Toyota Corolla</a:t>
                      </a:r>
                    </a:p>
                  </a:txBody>
                  <a:tcPr anchor="ctr">
                    <a:lnL>
                      <a:noFill/>
                    </a:lnL>
                    <a:lnR>
                      <a:noFill/>
                    </a:lnR>
                    <a:lnT>
                      <a:noFill/>
                    </a:lnT>
                    <a:lnB>
                      <a:noFill/>
                    </a:lnB>
                    <a:noFill/>
                  </a:tcPr>
                </a:tc>
                <a:tc>
                  <a:txBody>
                    <a:bodyPr/>
                    <a:lstStyle/>
                    <a:p>
                      <a:r>
                        <a:rPr lang="en-GB"/>
                        <a:t>42000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74000</a:t>
                      </a:r>
                    </a:p>
                  </a:txBody>
                  <a:tcPr anchor="ctr">
                    <a:lnL>
                      <a:noFill/>
                    </a:lnL>
                    <a:lnR>
                      <a:noFill/>
                    </a:lnR>
                    <a:lnT>
                      <a:noFill/>
                    </a:lnT>
                    <a:lnB>
                      <a:noFill/>
                    </a:lnB>
                    <a:noFill/>
                  </a:tcPr>
                </a:tc>
                <a:extLst>
                  <a:ext uri="{0D108BD9-81ED-4DB2-BD59-A6C34878D82A}">
                    <a16:rowId xmlns:a16="http://schemas.microsoft.com/office/drawing/2014/main" val="2772837727"/>
                  </a:ext>
                </a:extLst>
              </a:tr>
              <a:tr h="0">
                <a:tc>
                  <a:txBody>
                    <a:bodyPr/>
                    <a:lstStyle/>
                    <a:p>
                      <a:r>
                        <a:rPr lang="en-GB"/>
                        <a:t>Audi A3</a:t>
                      </a:r>
                    </a:p>
                  </a:txBody>
                  <a:tcPr anchor="ctr">
                    <a:lnL>
                      <a:noFill/>
                    </a:lnL>
                    <a:lnR>
                      <a:noFill/>
                    </a:lnR>
                    <a:lnT>
                      <a:noFill/>
                    </a:lnT>
                    <a:lnB>
                      <a:noFill/>
                    </a:lnB>
                    <a:noFill/>
                  </a:tcPr>
                </a:tc>
                <a:tc>
                  <a:txBody>
                    <a:bodyPr/>
                    <a:lstStyle/>
                    <a:p>
                      <a:r>
                        <a:rPr lang="en-GB"/>
                        <a:t>41000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49000</a:t>
                      </a:r>
                    </a:p>
                  </a:txBody>
                  <a:tcPr anchor="ctr">
                    <a:lnL>
                      <a:noFill/>
                    </a:lnL>
                    <a:lnR>
                      <a:noFill/>
                    </a:lnR>
                    <a:lnT>
                      <a:noFill/>
                    </a:lnT>
                    <a:lnB>
                      <a:noFill/>
                    </a:lnB>
                    <a:noFill/>
                  </a:tcPr>
                </a:tc>
                <a:extLst>
                  <a:ext uri="{0D108BD9-81ED-4DB2-BD59-A6C34878D82A}">
                    <a16:rowId xmlns:a16="http://schemas.microsoft.com/office/drawing/2014/main" val="2883410781"/>
                  </a:ext>
                </a:extLst>
              </a:tr>
              <a:tr h="0">
                <a:tc>
                  <a:txBody>
                    <a:bodyPr/>
                    <a:lstStyle/>
                    <a:p>
                      <a:r>
                        <a:rPr lang="en-GB"/>
                        <a:t>Honda Civic</a:t>
                      </a:r>
                    </a:p>
                  </a:txBody>
                  <a:tcPr anchor="ctr">
                    <a:lnL>
                      <a:noFill/>
                    </a:lnL>
                    <a:lnR>
                      <a:noFill/>
                    </a:lnR>
                    <a:lnT>
                      <a:noFill/>
                    </a:lnT>
                    <a:lnB>
                      <a:noFill/>
                    </a:lnB>
                    <a:noFill/>
                  </a:tcPr>
                </a:tc>
                <a:tc>
                  <a:txBody>
                    <a:bodyPr/>
                    <a:lstStyle/>
                    <a:p>
                      <a:r>
                        <a:rPr lang="en-GB"/>
                        <a:t>39000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2021</a:t>
                      </a:r>
                    </a:p>
                  </a:txBody>
                  <a:tcPr anchor="ctr">
                    <a:lnL>
                      <a:noFill/>
                    </a:lnL>
                    <a:lnR>
                      <a:noFill/>
                    </a:lnR>
                    <a:lnT>
                      <a:noFill/>
                    </a:lnT>
                    <a:lnB>
                      <a:noFill/>
                    </a:lnB>
                    <a:noFill/>
                  </a:tcPr>
                </a:tc>
                <a:tc>
                  <a:txBody>
                    <a:bodyPr/>
                    <a:lstStyle/>
                    <a:p>
                      <a:r>
                        <a:rPr lang="en-GB"/>
                        <a:t>55000</a:t>
                      </a:r>
                    </a:p>
                  </a:txBody>
                  <a:tcPr anchor="ctr">
                    <a:lnL>
                      <a:noFill/>
                    </a:lnL>
                    <a:lnR>
                      <a:noFill/>
                    </a:lnR>
                    <a:lnT>
                      <a:noFill/>
                    </a:lnT>
                    <a:lnB>
                      <a:noFill/>
                    </a:lnB>
                    <a:noFill/>
                  </a:tcPr>
                </a:tc>
                <a:extLst>
                  <a:ext uri="{0D108BD9-81ED-4DB2-BD59-A6C34878D82A}">
                    <a16:rowId xmlns:a16="http://schemas.microsoft.com/office/drawing/2014/main" val="2035520752"/>
                  </a:ext>
                </a:extLst>
              </a:tr>
              <a:tr h="0">
                <a:tc>
                  <a:txBody>
                    <a:bodyPr/>
                    <a:lstStyle/>
                    <a:p>
                      <a:r>
                        <a:rPr lang="en-GB"/>
                        <a:t>Opel Astra</a:t>
                      </a:r>
                    </a:p>
                  </a:txBody>
                  <a:tcPr anchor="ctr">
                    <a:lnL>
                      <a:noFill/>
                    </a:lnL>
                    <a:lnR>
                      <a:noFill/>
                    </a:lnR>
                    <a:lnT>
                      <a:noFill/>
                    </a:lnT>
                    <a:lnB>
                      <a:noFill/>
                    </a:lnB>
                    <a:noFill/>
                  </a:tcPr>
                </a:tc>
                <a:tc>
                  <a:txBody>
                    <a:bodyPr/>
                    <a:lstStyle/>
                    <a:p>
                      <a:r>
                        <a:rPr lang="en-GB"/>
                        <a:t>38000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130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40000</a:t>
                      </a:r>
                    </a:p>
                  </a:txBody>
                  <a:tcPr anchor="ctr">
                    <a:lnL>
                      <a:noFill/>
                    </a:lnL>
                    <a:lnR>
                      <a:noFill/>
                    </a:lnR>
                    <a:lnT>
                      <a:noFill/>
                    </a:lnT>
                    <a:lnB>
                      <a:noFill/>
                    </a:lnB>
                    <a:noFill/>
                  </a:tcPr>
                </a:tc>
                <a:extLst>
                  <a:ext uri="{0D108BD9-81ED-4DB2-BD59-A6C34878D82A}">
                    <a16:rowId xmlns:a16="http://schemas.microsoft.com/office/drawing/2014/main" val="3680176347"/>
                  </a:ext>
                </a:extLst>
              </a:tr>
              <a:tr h="0">
                <a:tc>
                  <a:txBody>
                    <a:bodyPr/>
                    <a:lstStyle/>
                    <a:p>
                      <a:r>
                        <a:rPr lang="en-GB"/>
                        <a:t>Volkswagen Passat</a:t>
                      </a:r>
                    </a:p>
                  </a:txBody>
                  <a:tcPr anchor="ctr">
                    <a:lnL>
                      <a:noFill/>
                    </a:lnL>
                    <a:lnR>
                      <a:noFill/>
                    </a:lnR>
                    <a:lnT>
                      <a:noFill/>
                    </a:lnT>
                    <a:lnB>
                      <a:noFill/>
                    </a:lnB>
                    <a:noFill/>
                  </a:tcPr>
                </a:tc>
                <a:tc>
                  <a:txBody>
                    <a:bodyPr/>
                    <a:lstStyle/>
                    <a:p>
                      <a:r>
                        <a:rPr lang="en-GB"/>
                        <a:t>44000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2018</a:t>
                      </a:r>
                    </a:p>
                  </a:txBody>
                  <a:tcPr anchor="ctr">
                    <a:lnL>
                      <a:noFill/>
                    </a:lnL>
                    <a:lnR>
                      <a:noFill/>
                    </a:lnR>
                    <a:lnT>
                      <a:noFill/>
                    </a:lnT>
                    <a:lnB>
                      <a:noFill/>
                    </a:lnB>
                    <a:noFill/>
                  </a:tcPr>
                </a:tc>
                <a:tc>
                  <a:txBody>
                    <a:bodyPr/>
                    <a:lstStyle/>
                    <a:p>
                      <a:r>
                        <a:rPr lang="en-GB"/>
                        <a:t>82000</a:t>
                      </a:r>
                    </a:p>
                  </a:txBody>
                  <a:tcPr anchor="ctr">
                    <a:lnL>
                      <a:noFill/>
                    </a:lnL>
                    <a:lnR>
                      <a:noFill/>
                    </a:lnR>
                    <a:lnT>
                      <a:noFill/>
                    </a:lnT>
                    <a:lnB>
                      <a:noFill/>
                    </a:lnB>
                    <a:noFill/>
                  </a:tcPr>
                </a:tc>
                <a:extLst>
                  <a:ext uri="{0D108BD9-81ED-4DB2-BD59-A6C34878D82A}">
                    <a16:rowId xmlns:a16="http://schemas.microsoft.com/office/drawing/2014/main" val="3350490225"/>
                  </a:ext>
                </a:extLst>
              </a:tr>
              <a:tr h="0">
                <a:tc>
                  <a:txBody>
                    <a:bodyPr/>
                    <a:lstStyle/>
                    <a:p>
                      <a:r>
                        <a:rPr lang="en-GB"/>
                        <a:t>Volkswagen Golf</a:t>
                      </a:r>
                    </a:p>
                  </a:txBody>
                  <a:tcPr anchor="ctr">
                    <a:lnL>
                      <a:noFill/>
                    </a:lnL>
                    <a:lnR>
                      <a:noFill/>
                    </a:lnR>
                    <a:lnT>
                      <a:noFill/>
                    </a:lnT>
                    <a:lnB>
                      <a:noFill/>
                    </a:lnB>
                    <a:noFill/>
                  </a:tcPr>
                </a:tc>
                <a:tc>
                  <a:txBody>
                    <a:bodyPr/>
                    <a:lstStyle/>
                    <a:p>
                      <a:r>
                        <a:rPr lang="en-GB"/>
                        <a:t>37000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130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extLst>
                  <a:ext uri="{0D108BD9-81ED-4DB2-BD59-A6C34878D82A}">
                    <a16:rowId xmlns:a16="http://schemas.microsoft.com/office/drawing/2014/main" val="421851983"/>
                  </a:ext>
                </a:extLst>
              </a:tr>
              <a:tr h="0">
                <a:tc>
                  <a:txBody>
                    <a:bodyPr/>
                    <a:lstStyle/>
                    <a:p>
                      <a:r>
                        <a:rPr lang="en-GB"/>
                        <a:t>Mazda 3</a:t>
                      </a:r>
                    </a:p>
                  </a:txBody>
                  <a:tcPr anchor="ctr">
                    <a:lnL>
                      <a:noFill/>
                    </a:lnL>
                    <a:lnR>
                      <a:noFill/>
                    </a:lnR>
                    <a:lnT>
                      <a:noFill/>
                    </a:lnT>
                    <a:lnB>
                      <a:noFill/>
                    </a:lnB>
                    <a:noFill/>
                  </a:tcPr>
                </a:tc>
                <a:tc>
                  <a:txBody>
                    <a:bodyPr/>
                    <a:lstStyle/>
                    <a:p>
                      <a:r>
                        <a:rPr lang="en-GB"/>
                        <a:t>45000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37000</a:t>
                      </a:r>
                    </a:p>
                  </a:txBody>
                  <a:tcPr anchor="ctr">
                    <a:lnL>
                      <a:noFill/>
                    </a:lnL>
                    <a:lnR>
                      <a:noFill/>
                    </a:lnR>
                    <a:lnT>
                      <a:noFill/>
                    </a:lnT>
                    <a:lnB>
                      <a:noFill/>
                    </a:lnB>
                    <a:noFill/>
                  </a:tcPr>
                </a:tc>
                <a:extLst>
                  <a:ext uri="{0D108BD9-81ED-4DB2-BD59-A6C34878D82A}">
                    <a16:rowId xmlns:a16="http://schemas.microsoft.com/office/drawing/2014/main" val="2947302792"/>
                  </a:ext>
                </a:extLst>
              </a:tr>
              <a:tr h="0">
                <a:tc>
                  <a:txBody>
                    <a:bodyPr/>
                    <a:lstStyle/>
                    <a:p>
                      <a:r>
                        <a:rPr lang="en-GB"/>
                        <a:t>Skoda Octavia</a:t>
                      </a:r>
                    </a:p>
                  </a:txBody>
                  <a:tcPr anchor="ctr">
                    <a:lnL>
                      <a:noFill/>
                    </a:lnL>
                    <a:lnR>
                      <a:noFill/>
                    </a:lnR>
                    <a:lnT>
                      <a:noFill/>
                    </a:lnT>
                    <a:lnB>
                      <a:noFill/>
                    </a:lnB>
                    <a:noFill/>
                  </a:tcPr>
                </a:tc>
                <a:tc>
                  <a:txBody>
                    <a:bodyPr/>
                    <a:lstStyle/>
                    <a:p>
                      <a:r>
                        <a:rPr lang="en-GB"/>
                        <a:t>44000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2018</a:t>
                      </a:r>
                    </a:p>
                  </a:txBody>
                  <a:tcPr anchor="ctr">
                    <a:lnL>
                      <a:noFill/>
                    </a:lnL>
                    <a:lnR>
                      <a:noFill/>
                    </a:lnR>
                    <a:lnT>
                      <a:noFill/>
                    </a:lnT>
                    <a:lnB>
                      <a:noFill/>
                    </a:lnB>
                    <a:noFill/>
                  </a:tcPr>
                </a:tc>
                <a:tc>
                  <a:txBody>
                    <a:bodyPr/>
                    <a:lstStyle/>
                    <a:p>
                      <a:r>
                        <a:rPr lang="en-GB"/>
                        <a:t>87000</a:t>
                      </a:r>
                    </a:p>
                  </a:txBody>
                  <a:tcPr anchor="ctr">
                    <a:lnL>
                      <a:noFill/>
                    </a:lnL>
                    <a:lnR>
                      <a:noFill/>
                    </a:lnR>
                    <a:lnT>
                      <a:noFill/>
                    </a:lnT>
                    <a:lnB>
                      <a:noFill/>
                    </a:lnB>
                    <a:noFill/>
                  </a:tcPr>
                </a:tc>
                <a:extLst>
                  <a:ext uri="{0D108BD9-81ED-4DB2-BD59-A6C34878D82A}">
                    <a16:rowId xmlns:a16="http://schemas.microsoft.com/office/drawing/2014/main" val="3678369612"/>
                  </a:ext>
                </a:extLst>
              </a:tr>
              <a:tr h="0">
                <a:tc>
                  <a:txBody>
                    <a:bodyPr/>
                    <a:lstStyle/>
                    <a:p>
                      <a:r>
                        <a:rPr lang="en-GB"/>
                        <a:t>Kia Ceed</a:t>
                      </a:r>
                    </a:p>
                  </a:txBody>
                  <a:tcPr anchor="ctr">
                    <a:lnL>
                      <a:noFill/>
                    </a:lnL>
                    <a:lnR>
                      <a:noFill/>
                    </a:lnR>
                    <a:lnT>
                      <a:noFill/>
                    </a:lnT>
                    <a:lnB>
                      <a:noFill/>
                    </a:lnB>
                    <a:noFill/>
                  </a:tcPr>
                </a:tc>
                <a:tc>
                  <a:txBody>
                    <a:bodyPr/>
                    <a:lstStyle/>
                    <a:p>
                      <a:r>
                        <a:rPr lang="en-GB"/>
                        <a:t>40000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2022</a:t>
                      </a:r>
                    </a:p>
                  </a:txBody>
                  <a:tcPr anchor="ctr">
                    <a:lnL>
                      <a:noFill/>
                    </a:lnL>
                    <a:lnR>
                      <a:noFill/>
                    </a:lnR>
                    <a:lnT>
                      <a:noFill/>
                    </a:lnT>
                    <a:lnB>
                      <a:noFill/>
                    </a:lnB>
                    <a:noFill/>
                  </a:tcPr>
                </a:tc>
                <a:tc>
                  <a:txBody>
                    <a:bodyPr/>
                    <a:lstStyle/>
                    <a:p>
                      <a:r>
                        <a:rPr lang="en-GB"/>
                        <a:t>41000</a:t>
                      </a:r>
                    </a:p>
                  </a:txBody>
                  <a:tcPr anchor="ctr">
                    <a:lnL>
                      <a:noFill/>
                    </a:lnL>
                    <a:lnR>
                      <a:noFill/>
                    </a:lnR>
                    <a:lnT>
                      <a:noFill/>
                    </a:lnT>
                    <a:lnB>
                      <a:noFill/>
                    </a:lnB>
                    <a:noFill/>
                  </a:tcPr>
                </a:tc>
                <a:extLst>
                  <a:ext uri="{0D108BD9-81ED-4DB2-BD59-A6C34878D82A}">
                    <a16:rowId xmlns:a16="http://schemas.microsoft.com/office/drawing/2014/main" val="2826857421"/>
                  </a:ext>
                </a:extLst>
              </a:tr>
              <a:tr h="0">
                <a:tc>
                  <a:txBody>
                    <a:bodyPr/>
                    <a:lstStyle/>
                    <a:p>
                      <a:r>
                        <a:rPr lang="en-GB"/>
                        <a:t>BMW 320i</a:t>
                      </a:r>
                    </a:p>
                  </a:txBody>
                  <a:tcPr anchor="ctr">
                    <a:lnL>
                      <a:noFill/>
                    </a:lnL>
                    <a:lnR>
                      <a:noFill/>
                    </a:lnR>
                    <a:lnT>
                      <a:noFill/>
                    </a:lnT>
                    <a:lnB>
                      <a:noFill/>
                    </a:lnB>
                    <a:noFill/>
                  </a:tcPr>
                </a:tc>
                <a:tc>
                  <a:txBody>
                    <a:bodyPr/>
                    <a:lstStyle/>
                    <a:p>
                      <a:r>
                        <a:rPr lang="en-GB"/>
                        <a:t>47000</a:t>
                      </a:r>
                    </a:p>
                  </a:txBody>
                  <a:tcPr anchor="ctr">
                    <a:lnL>
                      <a:noFill/>
                    </a:lnL>
                    <a:lnR>
                      <a:noFill/>
                    </a:lnR>
                    <a:lnT>
                      <a:noFill/>
                    </a:lnT>
                    <a:lnB>
                      <a:noFill/>
                    </a:lnB>
                    <a:noFill/>
                  </a:tcPr>
                </a:tc>
                <a:tc>
                  <a:txBody>
                    <a:bodyPr/>
                    <a:lstStyle/>
                    <a:p>
                      <a:r>
                        <a:rPr lang="en-GB"/>
                        <a:t>9</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dirty="0"/>
                        <a:t>67000</a:t>
                      </a:r>
                    </a:p>
                  </a:txBody>
                  <a:tcPr anchor="ctr">
                    <a:lnL>
                      <a:noFill/>
                    </a:lnL>
                    <a:lnR>
                      <a:noFill/>
                    </a:lnR>
                    <a:lnT>
                      <a:noFill/>
                    </a:lnT>
                    <a:lnB>
                      <a:noFill/>
                    </a:lnB>
                    <a:noFill/>
                  </a:tcPr>
                </a:tc>
                <a:extLst>
                  <a:ext uri="{0D108BD9-81ED-4DB2-BD59-A6C34878D82A}">
                    <a16:rowId xmlns:a16="http://schemas.microsoft.com/office/drawing/2014/main" val="3761972950"/>
                  </a:ext>
                </a:extLst>
              </a:tr>
            </a:tbl>
          </a:graphicData>
        </a:graphic>
      </p:graphicFrame>
      <p:pic>
        <p:nvPicPr>
          <p:cNvPr id="4" name="Obraz 3">
            <a:extLst>
              <a:ext uri="{FF2B5EF4-FFF2-40B4-BE49-F238E27FC236}">
                <a16:creationId xmlns:a16="http://schemas.microsoft.com/office/drawing/2014/main" id="{65C0720D-2CFE-BA60-DD0F-1EB9FD0F3F65}"/>
              </a:ext>
            </a:extLst>
          </p:cNvPr>
          <p:cNvPicPr>
            <a:picLocks noChangeAspect="1"/>
          </p:cNvPicPr>
          <p:nvPr/>
        </p:nvPicPr>
        <p:blipFill>
          <a:blip r:embed="rId2"/>
          <a:stretch>
            <a:fillRect/>
          </a:stretch>
        </p:blipFill>
        <p:spPr>
          <a:xfrm>
            <a:off x="6156940" y="297404"/>
            <a:ext cx="5877745" cy="1314633"/>
          </a:xfrm>
          <a:prstGeom prst="rect">
            <a:avLst/>
          </a:prstGeom>
        </p:spPr>
      </p:pic>
    </p:spTree>
    <p:extLst>
      <p:ext uri="{BB962C8B-B14F-4D97-AF65-F5344CB8AC3E}">
        <p14:creationId xmlns:p14="http://schemas.microsoft.com/office/powerpoint/2010/main" val="1911546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1D5AA-9D24-2628-CE76-84F406854668}"/>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2D845F26-C27B-8B85-3091-73732D499E92}"/>
              </a:ext>
            </a:extLst>
          </p:cNvPr>
          <p:cNvSpPr txBox="1"/>
          <p:nvPr/>
        </p:nvSpPr>
        <p:spPr>
          <a:xfrm>
            <a:off x="157315" y="127941"/>
            <a:ext cx="7030065"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MREF</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544F1061-C940-A234-BB2D-8DCA0D131E49}"/>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piłkarzy:</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576B6B1D-A231-75EA-08AB-671C94FC6837}"/>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4BA784DC-FA79-6567-60FC-827E9BAD359A}"/>
              </a:ext>
            </a:extLst>
          </p:cNvPr>
          <p:cNvGraphicFramePr>
            <a:graphicFrameLocks noGrp="1"/>
          </p:cNvGraphicFramePr>
          <p:nvPr>
            <p:extLst>
              <p:ext uri="{D42A27DB-BD31-4B8C-83A1-F6EECF244321}">
                <p14:modId xmlns:p14="http://schemas.microsoft.com/office/powerpoint/2010/main" val="3288660357"/>
              </p:ext>
            </p:extLst>
          </p:nvPr>
        </p:nvGraphicFramePr>
        <p:xfrm>
          <a:off x="238430" y="2025087"/>
          <a:ext cx="6948952" cy="3748798"/>
        </p:xfrm>
        <a:graphic>
          <a:graphicData uri="http://schemas.openxmlformats.org/drawingml/2006/table">
            <a:tbl>
              <a:tblPr/>
              <a:tblGrid>
                <a:gridCol w="868619">
                  <a:extLst>
                    <a:ext uri="{9D8B030D-6E8A-4147-A177-3AD203B41FA5}">
                      <a16:colId xmlns:a16="http://schemas.microsoft.com/office/drawing/2014/main" val="1128319231"/>
                    </a:ext>
                  </a:extLst>
                </a:gridCol>
                <a:gridCol w="868619">
                  <a:extLst>
                    <a:ext uri="{9D8B030D-6E8A-4147-A177-3AD203B41FA5}">
                      <a16:colId xmlns:a16="http://schemas.microsoft.com/office/drawing/2014/main" val="2704558010"/>
                    </a:ext>
                  </a:extLst>
                </a:gridCol>
                <a:gridCol w="868619">
                  <a:extLst>
                    <a:ext uri="{9D8B030D-6E8A-4147-A177-3AD203B41FA5}">
                      <a16:colId xmlns:a16="http://schemas.microsoft.com/office/drawing/2014/main" val="2202289569"/>
                    </a:ext>
                  </a:extLst>
                </a:gridCol>
                <a:gridCol w="868619">
                  <a:extLst>
                    <a:ext uri="{9D8B030D-6E8A-4147-A177-3AD203B41FA5}">
                      <a16:colId xmlns:a16="http://schemas.microsoft.com/office/drawing/2014/main" val="857000305"/>
                    </a:ext>
                  </a:extLst>
                </a:gridCol>
                <a:gridCol w="868619">
                  <a:extLst>
                    <a:ext uri="{9D8B030D-6E8A-4147-A177-3AD203B41FA5}">
                      <a16:colId xmlns:a16="http://schemas.microsoft.com/office/drawing/2014/main" val="105269376"/>
                    </a:ext>
                  </a:extLst>
                </a:gridCol>
                <a:gridCol w="868619">
                  <a:extLst>
                    <a:ext uri="{9D8B030D-6E8A-4147-A177-3AD203B41FA5}">
                      <a16:colId xmlns:a16="http://schemas.microsoft.com/office/drawing/2014/main" val="238693270"/>
                    </a:ext>
                  </a:extLst>
                </a:gridCol>
                <a:gridCol w="868619">
                  <a:extLst>
                    <a:ext uri="{9D8B030D-6E8A-4147-A177-3AD203B41FA5}">
                      <a16:colId xmlns:a16="http://schemas.microsoft.com/office/drawing/2014/main" val="1805224157"/>
                    </a:ext>
                  </a:extLst>
                </a:gridCol>
                <a:gridCol w="868619">
                  <a:extLst>
                    <a:ext uri="{9D8B030D-6E8A-4147-A177-3AD203B41FA5}">
                      <a16:colId xmlns:a16="http://schemas.microsoft.com/office/drawing/2014/main" val="2983240912"/>
                    </a:ext>
                  </a:extLst>
                </a:gridCol>
              </a:tblGrid>
              <a:tr h="175812">
                <a:tc>
                  <a:txBody>
                    <a:bodyPr/>
                    <a:lstStyle/>
                    <a:p>
                      <a:r>
                        <a:rPr lang="en-GB" sz="900"/>
                        <a:t>Henry</a:t>
                      </a:r>
                    </a:p>
                  </a:txBody>
                  <a:tcPr marL="43953" marR="43953" marT="21976" marB="21976" anchor="ctr">
                    <a:lnL>
                      <a:noFill/>
                    </a:lnL>
                    <a:lnR>
                      <a:noFill/>
                    </a:lnR>
                    <a:lnT>
                      <a:noFill/>
                    </a:lnT>
                    <a:lnB>
                      <a:noFill/>
                    </a:lnB>
                    <a:noFill/>
                  </a:tcPr>
                </a:tc>
                <a:tc>
                  <a:txBody>
                    <a:bodyPr/>
                    <a:lstStyle/>
                    <a:p>
                      <a:r>
                        <a:rPr lang="en-GB" sz="900" dirty="0"/>
                        <a:t>93</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51</a:t>
                      </a:r>
                    </a:p>
                  </a:txBody>
                  <a:tcPr marL="43953" marR="43953" marT="21976" marB="21976" anchor="ctr">
                    <a:lnL>
                      <a:noFill/>
                    </a:lnL>
                    <a:lnR>
                      <a:noFill/>
                    </a:lnR>
                    <a:lnT>
                      <a:noFill/>
                    </a:lnT>
                    <a:lnB>
                      <a:noFill/>
                    </a:lnB>
                    <a:noFill/>
                  </a:tcPr>
                </a:tc>
                <a:tc>
                  <a:txBody>
                    <a:bodyPr/>
                    <a:lstStyle/>
                    <a:p>
                      <a:r>
                        <a:rPr lang="en-GB" sz="900"/>
                        <a:t>78</a:t>
                      </a:r>
                    </a:p>
                  </a:txBody>
                  <a:tcPr marL="43953" marR="43953" marT="21976" marB="21976" anchor="ctr">
                    <a:lnL>
                      <a:noFill/>
                    </a:lnL>
                    <a:lnR>
                      <a:noFill/>
                    </a:lnR>
                    <a:lnT>
                      <a:noFill/>
                    </a:lnT>
                    <a:lnB>
                      <a:noFill/>
                    </a:lnB>
                    <a:noFill/>
                  </a:tcPr>
                </a:tc>
                <a:tc>
                  <a:txBody>
                    <a:bodyPr/>
                    <a:lstStyle/>
                    <a:p>
                      <a:r>
                        <a:rPr lang="en-GB" sz="900"/>
                        <a:t>1265000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954872776"/>
                  </a:ext>
                </a:extLst>
              </a:tr>
              <a:tr h="175812">
                <a:tc>
                  <a:txBody>
                    <a:bodyPr/>
                    <a:lstStyle/>
                    <a:p>
                      <a:r>
                        <a:rPr lang="en-GB" sz="900"/>
                        <a:t>Mbippi</a:t>
                      </a:r>
                    </a:p>
                  </a:txBody>
                  <a:tcPr marL="43953" marR="43953" marT="21976" marB="21976" anchor="ctr">
                    <a:lnL>
                      <a:noFill/>
                    </a:lnL>
                    <a:lnR>
                      <a:noFill/>
                    </a:lnR>
                    <a:lnT>
                      <a:noFill/>
                    </a:lnT>
                    <a:lnB>
                      <a:noFill/>
                    </a:lnB>
                    <a:noFill/>
                  </a:tcPr>
                </a:tc>
                <a:tc>
                  <a:txBody>
                    <a:bodyPr/>
                    <a:lstStyle/>
                    <a:p>
                      <a:r>
                        <a:rPr lang="en-GB" sz="900" dirty="0"/>
                        <a:t>97</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36</a:t>
                      </a:r>
                    </a:p>
                  </a:txBody>
                  <a:tcPr marL="43953" marR="43953" marT="21976" marB="21976" anchor="ctr">
                    <a:lnL>
                      <a:noFill/>
                    </a:lnL>
                    <a:lnR>
                      <a:noFill/>
                    </a:lnR>
                    <a:lnT>
                      <a:noFill/>
                    </a:lnT>
                    <a:lnB>
                      <a:noFill/>
                    </a:lnB>
                    <a:noFill/>
                  </a:tcPr>
                </a:tc>
                <a:tc>
                  <a:txBody>
                    <a:bodyPr/>
                    <a:lstStyle/>
                    <a:p>
                      <a:r>
                        <a:rPr lang="en-GB" sz="900"/>
                        <a:t>78</a:t>
                      </a:r>
                    </a:p>
                  </a:txBody>
                  <a:tcPr marL="43953" marR="43953" marT="21976" marB="21976" anchor="ctr">
                    <a:lnL>
                      <a:noFill/>
                    </a:lnL>
                    <a:lnR>
                      <a:noFill/>
                    </a:lnR>
                    <a:lnT>
                      <a:noFill/>
                    </a:lnT>
                    <a:lnB>
                      <a:noFill/>
                    </a:lnB>
                    <a:noFill/>
                  </a:tcPr>
                </a:tc>
                <a:tc>
                  <a:txBody>
                    <a:bodyPr/>
                    <a:lstStyle/>
                    <a:p>
                      <a:r>
                        <a:rPr lang="en-GB" sz="900"/>
                        <a:t>1599000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738596364"/>
                  </a:ext>
                </a:extLst>
              </a:tr>
              <a:tr h="175812">
                <a:tc>
                  <a:txBody>
                    <a:bodyPr/>
                    <a:lstStyle/>
                    <a:p>
                      <a:r>
                        <a:rPr lang="en-GB" sz="900"/>
                        <a:t>C.Ronaldo</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36</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210000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557005562"/>
                  </a:ext>
                </a:extLst>
              </a:tr>
              <a:tr h="175812">
                <a:tc>
                  <a:txBody>
                    <a:bodyPr/>
                    <a:lstStyle/>
                    <a:p>
                      <a:r>
                        <a:rPr lang="en-GB" sz="900"/>
                        <a:t>Smolarek</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85</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41</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16750</a:t>
                      </a:r>
                    </a:p>
                  </a:txBody>
                  <a:tcPr marL="43953" marR="43953" marT="21976" marB="21976" anchor="ctr">
                    <a:lnL>
                      <a:noFill/>
                    </a:lnL>
                    <a:lnR>
                      <a:noFill/>
                    </a:lnR>
                    <a:lnT>
                      <a:noFill/>
                    </a:lnT>
                    <a:lnB>
                      <a:noFill/>
                    </a:lnB>
                    <a:noFill/>
                  </a:tcPr>
                </a:tc>
                <a:extLst>
                  <a:ext uri="{0D108BD9-81ED-4DB2-BD59-A6C34878D82A}">
                    <a16:rowId xmlns:a16="http://schemas.microsoft.com/office/drawing/2014/main" val="2129014108"/>
                  </a:ext>
                </a:extLst>
              </a:tr>
              <a:tr h="175812">
                <a:tc>
                  <a:txBody>
                    <a:bodyPr/>
                    <a:lstStyle/>
                    <a:p>
                      <a:r>
                        <a:rPr lang="en-GB" sz="900"/>
                        <a:t>G.Muller</a:t>
                      </a:r>
                    </a:p>
                  </a:txBody>
                  <a:tcPr marL="43953" marR="43953" marT="21976" marB="21976" anchor="ctr">
                    <a:lnL>
                      <a:noFill/>
                    </a:lnL>
                    <a:lnR>
                      <a:noFill/>
                    </a:lnR>
                    <a:lnT>
                      <a:noFill/>
                    </a:lnT>
                    <a:lnB>
                      <a:noFill/>
                    </a:lnB>
                    <a:noFill/>
                  </a:tcPr>
                </a:tc>
                <a:tc>
                  <a:txBody>
                    <a:bodyPr/>
                    <a:lstStyle/>
                    <a:p>
                      <a:r>
                        <a:rPr lang="en-GB" sz="900"/>
                        <a:t>87</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76</a:t>
                      </a:r>
                    </a:p>
                  </a:txBody>
                  <a:tcPr marL="43953" marR="43953" marT="21976" marB="21976" anchor="ctr">
                    <a:lnL>
                      <a:noFill/>
                    </a:lnL>
                    <a:lnR>
                      <a:noFill/>
                    </a:lnR>
                    <a:lnT>
                      <a:noFill/>
                    </a:lnT>
                    <a:lnB>
                      <a:noFill/>
                    </a:lnB>
                    <a:noFill/>
                  </a:tcPr>
                </a:tc>
                <a:tc>
                  <a:txBody>
                    <a:bodyPr/>
                    <a:lstStyle/>
                    <a:p>
                      <a:r>
                        <a:rPr lang="en-GB" sz="900"/>
                        <a:t>85</a:t>
                      </a:r>
                    </a:p>
                  </a:txBody>
                  <a:tcPr marL="43953" marR="43953" marT="21976" marB="21976" anchor="ctr">
                    <a:lnL>
                      <a:noFill/>
                    </a:lnL>
                    <a:lnR>
                      <a:noFill/>
                    </a:lnR>
                    <a:lnT>
                      <a:noFill/>
                    </a:lnT>
                    <a:lnB>
                      <a:noFill/>
                    </a:lnB>
                    <a:noFill/>
                  </a:tcPr>
                </a:tc>
                <a:tc>
                  <a:txBody>
                    <a:bodyPr/>
                    <a:lstStyle/>
                    <a:p>
                      <a:r>
                        <a:rPr lang="en-GB" sz="900"/>
                        <a:t>44</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290000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52317217"/>
                  </a:ext>
                </a:extLst>
              </a:tr>
              <a:tr h="307670">
                <a:tc>
                  <a:txBody>
                    <a:bodyPr/>
                    <a:lstStyle/>
                    <a:p>
                      <a:r>
                        <a:rPr lang="en-GB" sz="900"/>
                        <a:t>Lewandowski</a:t>
                      </a:r>
                    </a:p>
                  </a:txBody>
                  <a:tcPr marL="43953" marR="43953" marT="21976" marB="21976" anchor="ctr">
                    <a:lnL>
                      <a:noFill/>
                    </a:lnL>
                    <a:lnR>
                      <a:noFill/>
                    </a:lnR>
                    <a:lnT>
                      <a:noFill/>
                    </a:lnT>
                    <a:lnB>
                      <a:noFill/>
                    </a:lnB>
                    <a:noFill/>
                  </a:tcPr>
                </a:tc>
                <a:tc>
                  <a:txBody>
                    <a:bodyPr/>
                    <a:lstStyle/>
                    <a:p>
                      <a:r>
                        <a:rPr lang="en-GB" sz="900"/>
                        <a:t>75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79</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44</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8600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11175761"/>
                  </a:ext>
                </a:extLst>
              </a:tr>
              <a:tr h="175812">
                <a:tc>
                  <a:txBody>
                    <a:bodyPr/>
                    <a:lstStyle/>
                    <a:p>
                      <a:r>
                        <a:rPr lang="en-GB" sz="900"/>
                        <a:t>Puskas</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45</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1282000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191662041"/>
                  </a:ext>
                </a:extLst>
              </a:tr>
              <a:tr h="175812">
                <a:tc>
                  <a:txBody>
                    <a:bodyPr/>
                    <a:lstStyle/>
                    <a:p>
                      <a:r>
                        <a:rPr lang="en-GB" sz="900"/>
                        <a:t>Antony</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72</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43</a:t>
                      </a:r>
                    </a:p>
                  </a:txBody>
                  <a:tcPr marL="43953" marR="43953" marT="21976" marB="21976" anchor="ctr">
                    <a:lnL>
                      <a:noFill/>
                    </a:lnL>
                    <a:lnR>
                      <a:noFill/>
                    </a:lnR>
                    <a:lnT>
                      <a:noFill/>
                    </a:lnT>
                    <a:lnB>
                      <a:noFill/>
                    </a:lnB>
                    <a:noFill/>
                  </a:tcPr>
                </a:tc>
                <a:tc>
                  <a:txBody>
                    <a:bodyPr/>
                    <a:lstStyle/>
                    <a:p>
                      <a:r>
                        <a:rPr lang="en-GB" sz="900"/>
                        <a:t>72</a:t>
                      </a:r>
                    </a:p>
                  </a:txBody>
                  <a:tcPr marL="43953" marR="43953" marT="21976" marB="21976" anchor="ctr">
                    <a:lnL>
                      <a:noFill/>
                    </a:lnL>
                    <a:lnR>
                      <a:noFill/>
                    </a:lnR>
                    <a:lnT>
                      <a:noFill/>
                    </a:lnT>
                    <a:lnB>
                      <a:noFill/>
                    </a:lnB>
                    <a:noFill/>
                  </a:tcPr>
                </a:tc>
                <a:tc>
                  <a:txBody>
                    <a:bodyPr/>
                    <a:lstStyle/>
                    <a:p>
                      <a:r>
                        <a:rPr lang="en-GB" sz="900"/>
                        <a:t>600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656875498"/>
                  </a:ext>
                </a:extLst>
              </a:tr>
              <a:tr h="175812">
                <a:tc>
                  <a:txBody>
                    <a:bodyPr/>
                    <a:lstStyle/>
                    <a:p>
                      <a:r>
                        <a:rPr lang="en-GB" sz="900"/>
                        <a:t>Kane</a:t>
                      </a:r>
                    </a:p>
                  </a:txBody>
                  <a:tcPr marL="43953" marR="43953" marT="21976" marB="21976" anchor="ctr">
                    <a:lnL>
                      <a:noFill/>
                    </a:lnL>
                    <a:lnR>
                      <a:noFill/>
                    </a:lnR>
                    <a:lnT>
                      <a:noFill/>
                    </a:lnT>
                    <a:lnB>
                      <a:noFill/>
                    </a:lnB>
                    <a:noFill/>
                  </a:tcPr>
                </a:tc>
                <a:tc>
                  <a:txBody>
                    <a:bodyPr/>
                    <a:lstStyle/>
                    <a:p>
                      <a:r>
                        <a:rPr lang="en-GB" sz="900"/>
                        <a:t>65</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49</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16250</a:t>
                      </a:r>
                    </a:p>
                  </a:txBody>
                  <a:tcPr marL="43953" marR="43953" marT="21976" marB="21976" anchor="ctr">
                    <a:lnL>
                      <a:noFill/>
                    </a:lnL>
                    <a:lnR>
                      <a:noFill/>
                    </a:lnR>
                    <a:lnT>
                      <a:noFill/>
                    </a:lnT>
                    <a:lnB>
                      <a:noFill/>
                    </a:lnB>
                    <a:noFill/>
                  </a:tcPr>
                </a:tc>
                <a:extLst>
                  <a:ext uri="{0D108BD9-81ED-4DB2-BD59-A6C34878D82A}">
                    <a16:rowId xmlns:a16="http://schemas.microsoft.com/office/drawing/2014/main" val="3803484437"/>
                  </a:ext>
                </a:extLst>
              </a:tr>
              <a:tr h="175812">
                <a:tc>
                  <a:txBody>
                    <a:bodyPr/>
                    <a:lstStyle/>
                    <a:p>
                      <a:r>
                        <a:rPr lang="en-GB" sz="900"/>
                        <a:t>Cruyff</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42</a:t>
                      </a:r>
                    </a:p>
                  </a:txBody>
                  <a:tcPr marL="43953" marR="43953" marT="21976" marB="21976" anchor="ctr">
                    <a:lnL>
                      <a:noFill/>
                    </a:lnL>
                    <a:lnR>
                      <a:noFill/>
                    </a:lnR>
                    <a:lnT>
                      <a:noFill/>
                    </a:lnT>
                    <a:lnB>
                      <a:noFill/>
                    </a:lnB>
                    <a:noFill/>
                  </a:tcPr>
                </a:tc>
                <a:tc>
                  <a:txBody>
                    <a:bodyPr/>
                    <a:lstStyle/>
                    <a:p>
                      <a:r>
                        <a:rPr lang="en-GB" sz="900"/>
                        <a:t>73</a:t>
                      </a:r>
                    </a:p>
                  </a:txBody>
                  <a:tcPr marL="43953" marR="43953" marT="21976" marB="21976" anchor="ctr">
                    <a:lnL>
                      <a:noFill/>
                    </a:lnL>
                    <a:lnR>
                      <a:noFill/>
                    </a:lnR>
                    <a:lnT>
                      <a:noFill/>
                    </a:lnT>
                    <a:lnB>
                      <a:noFill/>
                    </a:lnB>
                    <a:noFill/>
                  </a:tcPr>
                </a:tc>
                <a:tc>
                  <a:txBody>
                    <a:bodyPr/>
                    <a:lstStyle/>
                    <a:p>
                      <a:r>
                        <a:rPr lang="en-GB" sz="900"/>
                        <a:t>3102000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467465110"/>
                  </a:ext>
                </a:extLst>
              </a:tr>
              <a:tr h="175812">
                <a:tc>
                  <a:txBody>
                    <a:bodyPr/>
                    <a:lstStyle/>
                    <a:p>
                      <a:r>
                        <a:rPr lang="en-GB" sz="900"/>
                        <a:t>Haaland</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81</a:t>
                      </a:r>
                    </a:p>
                  </a:txBody>
                  <a:tcPr marL="43953" marR="43953" marT="21976" marB="21976" anchor="ctr">
                    <a:lnL>
                      <a:noFill/>
                    </a:lnL>
                    <a:lnR>
                      <a:noFill/>
                    </a:lnR>
                    <a:lnT>
                      <a:noFill/>
                    </a:lnT>
                    <a:lnB>
                      <a:noFill/>
                    </a:lnB>
                    <a:noFill/>
                  </a:tcPr>
                </a:tc>
                <a:tc>
                  <a:txBody>
                    <a:bodyPr/>
                    <a:lstStyle/>
                    <a:p>
                      <a:r>
                        <a:rPr lang="en-GB" sz="900"/>
                        <a:t>45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22000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218264569"/>
                  </a:ext>
                </a:extLst>
              </a:tr>
              <a:tr h="175812">
                <a:tc>
                  <a:txBody>
                    <a:bodyPr/>
                    <a:lstStyle/>
                    <a:p>
                      <a:r>
                        <a:rPr lang="en-GB" sz="900"/>
                        <a:t>Messi</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38</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830000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582851622"/>
                  </a:ext>
                </a:extLst>
              </a:tr>
              <a:tr h="175812">
                <a:tc>
                  <a:txBody>
                    <a:bodyPr/>
                    <a:lstStyle/>
                    <a:p>
                      <a:r>
                        <a:rPr lang="en-GB" sz="900"/>
                        <a:t>De Bruyne</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887000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580913744"/>
                  </a:ext>
                </a:extLst>
              </a:tr>
              <a:tr h="175812">
                <a:tc>
                  <a:txBody>
                    <a:bodyPr/>
                    <a:lstStyle/>
                    <a:p>
                      <a:r>
                        <a:rPr lang="en-GB" sz="900"/>
                        <a:t>Vinicius</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81</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29</a:t>
                      </a:r>
                    </a:p>
                  </a:txBody>
                  <a:tcPr marL="43953" marR="43953" marT="21976" marB="21976" anchor="ctr">
                    <a:lnL>
                      <a:noFill/>
                    </a:lnL>
                    <a:lnR>
                      <a:noFill/>
                    </a:lnR>
                    <a:lnT>
                      <a:noFill/>
                    </a:lnT>
                    <a:lnB>
                      <a:noFill/>
                    </a:lnB>
                    <a:noFill/>
                  </a:tcPr>
                </a:tc>
                <a:tc>
                  <a:txBody>
                    <a:bodyPr/>
                    <a:lstStyle/>
                    <a:p>
                      <a:r>
                        <a:rPr lang="en-GB" sz="900"/>
                        <a:t>69</a:t>
                      </a:r>
                    </a:p>
                  </a:txBody>
                  <a:tcPr marL="43953" marR="43953" marT="21976" marB="21976" anchor="ctr">
                    <a:lnL>
                      <a:noFill/>
                    </a:lnL>
                    <a:lnR>
                      <a:noFill/>
                    </a:lnR>
                    <a:lnT>
                      <a:noFill/>
                    </a:lnT>
                    <a:lnB>
                      <a:noFill/>
                    </a:lnB>
                    <a:noFill/>
                  </a:tcPr>
                </a:tc>
                <a:tc>
                  <a:txBody>
                    <a:bodyPr/>
                    <a:lstStyle/>
                    <a:p>
                      <a:r>
                        <a:rPr lang="en-GB" sz="900" dirty="0"/>
                        <a:t>456000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875801152"/>
                  </a:ext>
                </a:extLst>
              </a:tr>
              <a:tr h="175812">
                <a:tc>
                  <a:txBody>
                    <a:bodyPr/>
                    <a:lstStyle/>
                    <a:p>
                      <a:r>
                        <a:rPr lang="en-GB" sz="900"/>
                        <a:t>Pele</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58</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4129000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416365130"/>
                  </a:ext>
                </a:extLst>
              </a:tr>
              <a:tr h="175812">
                <a:tc>
                  <a:txBody>
                    <a:bodyPr/>
                    <a:lstStyle/>
                    <a:p>
                      <a:r>
                        <a:rPr lang="en-GB" sz="900"/>
                        <a:t>Zidane</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73</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2168000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897854921"/>
                  </a:ext>
                </a:extLst>
              </a:tr>
              <a:tr h="175812">
                <a:tc>
                  <a:txBody>
                    <a:bodyPr/>
                    <a:lstStyle/>
                    <a:p>
                      <a:r>
                        <a:rPr lang="en-GB" sz="900"/>
                        <a:t>Best</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56</a:t>
                      </a:r>
                    </a:p>
                  </a:txBody>
                  <a:tcPr marL="43953" marR="43953" marT="21976" marB="21976" anchor="ctr">
                    <a:lnL>
                      <a:noFill/>
                    </a:lnL>
                    <a:lnR>
                      <a:noFill/>
                    </a:lnR>
                    <a:lnT>
                      <a:noFill/>
                    </a:lnT>
                    <a:lnB>
                      <a:noFill/>
                    </a:lnB>
                    <a:noFill/>
                  </a:tcPr>
                </a:tc>
                <a:tc>
                  <a:txBody>
                    <a:bodyPr/>
                    <a:lstStyle/>
                    <a:p>
                      <a:r>
                        <a:rPr lang="en-GB" sz="900"/>
                        <a:t>68</a:t>
                      </a:r>
                    </a:p>
                  </a:txBody>
                  <a:tcPr marL="43953" marR="43953" marT="21976" marB="21976" anchor="ctr">
                    <a:lnL>
                      <a:noFill/>
                    </a:lnL>
                    <a:lnR>
                      <a:noFill/>
                    </a:lnR>
                    <a:lnT>
                      <a:noFill/>
                    </a:lnT>
                    <a:lnB>
                      <a:noFill/>
                    </a:lnB>
                    <a:noFill/>
                  </a:tcPr>
                </a:tc>
                <a:tc>
                  <a:txBody>
                    <a:bodyPr/>
                    <a:lstStyle/>
                    <a:p>
                      <a:r>
                        <a:rPr lang="en-GB" sz="900"/>
                        <a:t>577000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870505777"/>
                  </a:ext>
                </a:extLst>
              </a:tr>
              <a:tr h="175812">
                <a:tc>
                  <a:txBody>
                    <a:bodyPr/>
                    <a:lstStyle/>
                    <a:p>
                      <a:r>
                        <a:rPr lang="en-GB" sz="900"/>
                        <a:t>Puchacz</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64</a:t>
                      </a:r>
                    </a:p>
                  </a:txBody>
                  <a:tcPr marL="43953" marR="43953" marT="21976" marB="21976" anchor="ctr">
                    <a:lnL>
                      <a:noFill/>
                    </a:lnL>
                    <a:lnR>
                      <a:noFill/>
                    </a:lnR>
                    <a:lnT>
                      <a:noFill/>
                    </a:lnT>
                    <a:lnB>
                      <a:noFill/>
                    </a:lnB>
                    <a:noFill/>
                  </a:tcPr>
                </a:tc>
                <a:tc>
                  <a:txBody>
                    <a:bodyPr/>
                    <a:lstStyle/>
                    <a:p>
                      <a:r>
                        <a:rPr lang="en-GB" sz="900"/>
                        <a:t>62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63</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300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771616790"/>
                  </a:ext>
                </a:extLst>
              </a:tr>
              <a:tr h="175812">
                <a:tc>
                  <a:txBody>
                    <a:bodyPr/>
                    <a:lstStyle/>
                    <a:p>
                      <a:r>
                        <a:rPr lang="en-GB" sz="900"/>
                        <a:t>Ronaldinho</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96</a:t>
                      </a:r>
                    </a:p>
                  </a:txBody>
                  <a:tcPr marL="43953" marR="43953" marT="21976" marB="21976" anchor="ctr">
                    <a:lnL>
                      <a:noFill/>
                    </a:lnL>
                    <a:lnR>
                      <a:noFill/>
                    </a:lnR>
                    <a:lnT>
                      <a:noFill/>
                    </a:lnT>
                    <a:lnB>
                      <a:noFill/>
                    </a:lnB>
                    <a:noFill/>
                  </a:tcPr>
                </a:tc>
                <a:tc>
                  <a:txBody>
                    <a:bodyPr/>
                    <a:lstStyle/>
                    <a:p>
                      <a:r>
                        <a:rPr lang="en-GB" sz="900"/>
                        <a:t>40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5175000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981505225"/>
                  </a:ext>
                </a:extLst>
              </a:tr>
              <a:tr h="175812">
                <a:tc>
                  <a:txBody>
                    <a:bodyPr/>
                    <a:lstStyle/>
                    <a:p>
                      <a:r>
                        <a:rPr lang="en-GB" sz="900" dirty="0"/>
                        <a:t>Ronaldo</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79</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43</a:t>
                      </a:r>
                    </a:p>
                  </a:txBody>
                  <a:tcPr marL="43953" marR="43953" marT="21976" marB="21976" anchor="ctr">
                    <a:lnL>
                      <a:noFill/>
                    </a:lnL>
                    <a:lnR>
                      <a:noFill/>
                    </a:lnR>
                    <a:lnT>
                      <a:noFill/>
                    </a:lnT>
                    <a:lnB>
                      <a:noFill/>
                    </a:lnB>
                    <a:noFill/>
                  </a:tcPr>
                </a:tc>
                <a:tc>
                  <a:txBody>
                    <a:bodyPr/>
                    <a:lstStyle/>
                    <a:p>
                      <a:r>
                        <a:rPr lang="en-GB" sz="900"/>
                        <a:t>75</a:t>
                      </a:r>
                    </a:p>
                  </a:txBody>
                  <a:tcPr marL="43953" marR="43953" marT="21976" marB="21976" anchor="ctr">
                    <a:lnL>
                      <a:noFill/>
                    </a:lnL>
                    <a:lnR>
                      <a:noFill/>
                    </a:lnR>
                    <a:lnT>
                      <a:noFill/>
                    </a:lnT>
                    <a:lnB>
                      <a:noFill/>
                    </a:lnB>
                    <a:noFill/>
                  </a:tcPr>
                </a:tc>
                <a:tc>
                  <a:txBody>
                    <a:bodyPr/>
                    <a:lstStyle/>
                    <a:p>
                      <a:r>
                        <a:rPr lang="en-GB" sz="900" dirty="0"/>
                        <a:t>7190000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32796028"/>
                  </a:ext>
                </a:extLst>
              </a:tr>
            </a:tbl>
          </a:graphicData>
        </a:graphic>
      </p:graphicFrame>
      <p:pic>
        <p:nvPicPr>
          <p:cNvPr id="4" name="Obraz 3">
            <a:extLst>
              <a:ext uri="{FF2B5EF4-FFF2-40B4-BE49-F238E27FC236}">
                <a16:creationId xmlns:a16="http://schemas.microsoft.com/office/drawing/2014/main" id="{08A5FDBE-2C91-7322-3846-5A2774C29D5F}"/>
              </a:ext>
            </a:extLst>
          </p:cNvPr>
          <p:cNvPicPr>
            <a:picLocks noChangeAspect="1"/>
          </p:cNvPicPr>
          <p:nvPr/>
        </p:nvPicPr>
        <p:blipFill>
          <a:blip r:embed="rId2"/>
          <a:stretch>
            <a:fillRect/>
          </a:stretch>
        </p:blipFill>
        <p:spPr>
          <a:xfrm>
            <a:off x="4470494" y="269542"/>
            <a:ext cx="7483075" cy="1305107"/>
          </a:xfrm>
          <a:prstGeom prst="rect">
            <a:avLst/>
          </a:prstGeom>
        </p:spPr>
      </p:pic>
    </p:spTree>
    <p:extLst>
      <p:ext uri="{BB962C8B-B14F-4D97-AF65-F5344CB8AC3E}">
        <p14:creationId xmlns:p14="http://schemas.microsoft.com/office/powerpoint/2010/main" val="885740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140BA-3A4B-4982-E33C-13C5EC2999FA}"/>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DF20200D-96FE-5CC0-63EB-3DEC1FC0322E}"/>
              </a:ext>
            </a:extLst>
          </p:cNvPr>
          <p:cNvSpPr txBox="1"/>
          <p:nvPr/>
        </p:nvSpPr>
        <p:spPr>
          <a:xfrm>
            <a:off x="157316" y="127941"/>
            <a:ext cx="6381136"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MREF</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7252937D-1970-6F01-776B-B4101FE76313}"/>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siłowni:</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DDB4CFFE-2463-0B7D-2FE9-F6311E803824}"/>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AE5B60A3-5337-67E4-C569-2213CB55BFD2}"/>
              </a:ext>
            </a:extLst>
          </p:cNvPr>
          <p:cNvGraphicFramePr>
            <a:graphicFrameLocks noGrp="1"/>
          </p:cNvGraphicFramePr>
          <p:nvPr>
            <p:extLst>
              <p:ext uri="{D42A27DB-BD31-4B8C-83A1-F6EECF244321}">
                <p14:modId xmlns:p14="http://schemas.microsoft.com/office/powerpoint/2010/main" val="4049294156"/>
              </p:ext>
            </p:extLst>
          </p:nvPr>
        </p:nvGraphicFramePr>
        <p:xfrm>
          <a:off x="238431" y="2147785"/>
          <a:ext cx="10515600" cy="1828800"/>
        </p:xfrm>
        <a:graphic>
          <a:graphicData uri="http://schemas.openxmlformats.org/drawingml/2006/table">
            <a:tbl>
              <a:tblPr/>
              <a:tblGrid>
                <a:gridCol w="2103120">
                  <a:extLst>
                    <a:ext uri="{9D8B030D-6E8A-4147-A177-3AD203B41FA5}">
                      <a16:colId xmlns:a16="http://schemas.microsoft.com/office/drawing/2014/main" val="3484868224"/>
                    </a:ext>
                  </a:extLst>
                </a:gridCol>
                <a:gridCol w="2103120">
                  <a:extLst>
                    <a:ext uri="{9D8B030D-6E8A-4147-A177-3AD203B41FA5}">
                      <a16:colId xmlns:a16="http://schemas.microsoft.com/office/drawing/2014/main" val="2686384749"/>
                    </a:ext>
                  </a:extLst>
                </a:gridCol>
                <a:gridCol w="2103120">
                  <a:extLst>
                    <a:ext uri="{9D8B030D-6E8A-4147-A177-3AD203B41FA5}">
                      <a16:colId xmlns:a16="http://schemas.microsoft.com/office/drawing/2014/main" val="100962421"/>
                    </a:ext>
                  </a:extLst>
                </a:gridCol>
                <a:gridCol w="2103120">
                  <a:extLst>
                    <a:ext uri="{9D8B030D-6E8A-4147-A177-3AD203B41FA5}">
                      <a16:colId xmlns:a16="http://schemas.microsoft.com/office/drawing/2014/main" val="3185321586"/>
                    </a:ext>
                  </a:extLst>
                </a:gridCol>
                <a:gridCol w="2103120">
                  <a:extLst>
                    <a:ext uri="{9D8B030D-6E8A-4147-A177-3AD203B41FA5}">
                      <a16:colId xmlns:a16="http://schemas.microsoft.com/office/drawing/2014/main" val="73948555"/>
                    </a:ext>
                  </a:extLst>
                </a:gridCol>
              </a:tblGrid>
              <a:tr h="0">
                <a:tc>
                  <a:txBody>
                    <a:bodyPr/>
                    <a:lstStyle/>
                    <a:p>
                      <a:r>
                        <a:rPr lang="en-GB"/>
                        <a:t>Siłownia A</a:t>
                      </a:r>
                    </a:p>
                  </a:txBody>
                  <a:tcPr anchor="ctr">
                    <a:lnL>
                      <a:noFill/>
                    </a:lnL>
                    <a:lnR>
                      <a:noFill/>
                    </a:lnR>
                    <a:lnT>
                      <a:noFill/>
                    </a:lnT>
                    <a:lnB>
                      <a:noFill/>
                    </a:lnB>
                    <a:noFill/>
                  </a:tcPr>
                </a:tc>
                <a:tc>
                  <a:txBody>
                    <a:bodyPr/>
                    <a:lstStyle/>
                    <a:p>
                      <a:r>
                        <a:rPr lang="en-GB"/>
                        <a:t>0.8000</a:t>
                      </a:r>
                    </a:p>
                  </a:txBody>
                  <a:tcPr anchor="ctr">
                    <a:lnL>
                      <a:noFill/>
                    </a:lnL>
                    <a:lnR>
                      <a:noFill/>
                    </a:lnR>
                    <a:lnT>
                      <a:noFill/>
                    </a:lnT>
                    <a:lnB>
                      <a:noFill/>
                    </a:lnB>
                    <a:noFill/>
                  </a:tcPr>
                </a:tc>
                <a:tc>
                  <a:txBody>
                    <a:bodyPr/>
                    <a:lstStyle/>
                    <a:p>
                      <a:r>
                        <a:rPr lang="en-GB"/>
                        <a:t>80</a:t>
                      </a:r>
                    </a:p>
                  </a:txBody>
                  <a:tcPr anchor="ctr">
                    <a:lnL>
                      <a:noFill/>
                    </a:lnL>
                    <a:lnR>
                      <a:noFill/>
                    </a:lnR>
                    <a:lnT>
                      <a:noFill/>
                    </a:lnT>
                    <a:lnB>
                      <a:noFill/>
                    </a:lnB>
                    <a:noFill/>
                  </a:tcPr>
                </a:tc>
                <a:tc>
                  <a:txBody>
                    <a:bodyPr/>
                    <a:lstStyle/>
                    <a:p>
                      <a:r>
                        <a:rPr lang="en-GB"/>
                        <a:t>1</a:t>
                      </a:r>
                    </a:p>
                  </a:txBody>
                  <a:tcPr anchor="ctr">
                    <a:lnL>
                      <a:noFill/>
                    </a:lnL>
                    <a:lnR>
                      <a:noFill/>
                    </a:lnR>
                    <a:lnT>
                      <a:noFill/>
                    </a:lnT>
                    <a:lnB>
                      <a:noFill/>
                    </a:lnB>
                    <a:noFill/>
                  </a:tcPr>
                </a:tc>
                <a:tc>
                  <a:txBody>
                    <a:bodyPr/>
                    <a:lstStyle/>
                    <a:p>
                      <a:r>
                        <a:rPr lang="en-GB"/>
                        <a:t>70</a:t>
                      </a:r>
                    </a:p>
                  </a:txBody>
                  <a:tcPr anchor="ctr">
                    <a:lnL>
                      <a:noFill/>
                    </a:lnL>
                    <a:lnR>
                      <a:noFill/>
                    </a:lnR>
                    <a:lnT>
                      <a:noFill/>
                    </a:lnT>
                    <a:lnB>
                      <a:noFill/>
                    </a:lnB>
                    <a:noFill/>
                  </a:tcPr>
                </a:tc>
                <a:extLst>
                  <a:ext uri="{0D108BD9-81ED-4DB2-BD59-A6C34878D82A}">
                    <a16:rowId xmlns:a16="http://schemas.microsoft.com/office/drawing/2014/main" val="2806044812"/>
                  </a:ext>
                </a:extLst>
              </a:tr>
              <a:tr h="0">
                <a:tc>
                  <a:txBody>
                    <a:bodyPr/>
                    <a:lstStyle/>
                    <a:p>
                      <a:r>
                        <a:rPr lang="en-GB"/>
                        <a:t>Siłownia B</a:t>
                      </a:r>
                    </a:p>
                  </a:txBody>
                  <a:tcPr anchor="ctr">
                    <a:lnL>
                      <a:noFill/>
                    </a:lnL>
                    <a:lnR>
                      <a:noFill/>
                    </a:lnR>
                    <a:lnT>
                      <a:noFill/>
                    </a:lnT>
                    <a:lnB>
                      <a:noFill/>
                    </a:lnB>
                    <a:noFill/>
                  </a:tcPr>
                </a:tc>
                <a:tc>
                  <a:txBody>
                    <a:bodyPr/>
                    <a:lstStyle/>
                    <a:p>
                      <a:r>
                        <a:rPr lang="en-GB"/>
                        <a:t>1.7000</a:t>
                      </a:r>
                    </a:p>
                  </a:txBody>
                  <a:tcPr anchor="ctr">
                    <a:lnL>
                      <a:noFill/>
                    </a:lnL>
                    <a:lnR>
                      <a:noFill/>
                    </a:lnR>
                    <a:lnT>
                      <a:noFill/>
                    </a:lnT>
                    <a:lnB>
                      <a:noFill/>
                    </a:lnB>
                    <a:noFill/>
                  </a:tcPr>
                </a:tc>
                <a:tc>
                  <a:txBody>
                    <a:bodyPr/>
                    <a:lstStyle/>
                    <a:p>
                      <a:r>
                        <a:rPr lang="en-GB"/>
                        <a:t>110</a:t>
                      </a:r>
                    </a:p>
                  </a:txBody>
                  <a:tcPr anchor="ctr">
                    <a:lnL>
                      <a:noFill/>
                    </a:lnL>
                    <a:lnR>
                      <a:noFill/>
                    </a:lnR>
                    <a:lnT>
                      <a:noFill/>
                    </a:lnT>
                    <a:lnB>
                      <a:noFill/>
                    </a:lnB>
                    <a:noFill/>
                  </a:tcPr>
                </a:tc>
                <a:tc>
                  <a:txBody>
                    <a:bodyPr/>
                    <a:lstStyle/>
                    <a:p>
                      <a:r>
                        <a:rPr lang="en-GB"/>
                        <a:t>2</a:t>
                      </a:r>
                    </a:p>
                  </a:txBody>
                  <a:tcPr anchor="ctr">
                    <a:lnL>
                      <a:noFill/>
                    </a:lnL>
                    <a:lnR>
                      <a:noFill/>
                    </a:lnR>
                    <a:lnT>
                      <a:noFill/>
                    </a:lnT>
                    <a:lnB>
                      <a:noFill/>
                    </a:lnB>
                    <a:noFill/>
                  </a:tcPr>
                </a:tc>
                <a:tc>
                  <a:txBody>
                    <a:bodyPr/>
                    <a:lstStyle/>
                    <a:p>
                      <a:r>
                        <a:rPr lang="en-GB"/>
                        <a:t>120</a:t>
                      </a:r>
                    </a:p>
                  </a:txBody>
                  <a:tcPr anchor="ctr">
                    <a:lnL>
                      <a:noFill/>
                    </a:lnL>
                    <a:lnR>
                      <a:noFill/>
                    </a:lnR>
                    <a:lnT>
                      <a:noFill/>
                    </a:lnT>
                    <a:lnB>
                      <a:noFill/>
                    </a:lnB>
                    <a:noFill/>
                  </a:tcPr>
                </a:tc>
                <a:extLst>
                  <a:ext uri="{0D108BD9-81ED-4DB2-BD59-A6C34878D82A}">
                    <a16:rowId xmlns:a16="http://schemas.microsoft.com/office/drawing/2014/main" val="2170921080"/>
                  </a:ext>
                </a:extLst>
              </a:tr>
              <a:tr h="0">
                <a:tc>
                  <a:txBody>
                    <a:bodyPr/>
                    <a:lstStyle/>
                    <a:p>
                      <a:r>
                        <a:rPr lang="en-GB"/>
                        <a:t>Siłownia C</a:t>
                      </a:r>
                    </a:p>
                  </a:txBody>
                  <a:tcPr anchor="ctr">
                    <a:lnL>
                      <a:noFill/>
                    </a:lnL>
                    <a:lnR>
                      <a:noFill/>
                    </a:lnR>
                    <a:lnT>
                      <a:noFill/>
                    </a:lnT>
                    <a:lnB>
                      <a:noFill/>
                    </a:lnB>
                    <a:noFill/>
                  </a:tcPr>
                </a:tc>
                <a:tc>
                  <a:txBody>
                    <a:bodyPr/>
                    <a:lstStyle/>
                    <a:p>
                      <a:r>
                        <a:rPr lang="en-GB"/>
                        <a:t>2.2000</a:t>
                      </a:r>
                    </a:p>
                  </a:txBody>
                  <a:tcPr anchor="ctr">
                    <a:lnL>
                      <a:noFill/>
                    </a:lnL>
                    <a:lnR>
                      <a:noFill/>
                    </a:lnR>
                    <a:lnT>
                      <a:noFill/>
                    </a:lnT>
                    <a:lnB>
                      <a:noFill/>
                    </a:lnB>
                    <a:noFill/>
                  </a:tcPr>
                </a:tc>
                <a:tc>
                  <a:txBody>
                    <a:bodyPr/>
                    <a:lstStyle/>
                    <a:p>
                      <a:r>
                        <a:rPr lang="en-GB"/>
                        <a:t>90</a:t>
                      </a:r>
                    </a:p>
                  </a:txBody>
                  <a:tcPr anchor="ctr">
                    <a:lnL>
                      <a:noFill/>
                    </a:lnL>
                    <a:lnR>
                      <a:noFill/>
                    </a:lnR>
                    <a:lnT>
                      <a:noFill/>
                    </a:lnT>
                    <a:lnB>
                      <a:noFill/>
                    </a:lnB>
                    <a:noFill/>
                  </a:tcPr>
                </a:tc>
                <a:tc>
                  <a:txBody>
                    <a:bodyPr/>
                    <a:lstStyle/>
                    <a:p>
                      <a:r>
                        <a:rPr lang="en-GB"/>
                        <a:t>2</a:t>
                      </a:r>
                    </a:p>
                  </a:txBody>
                  <a:tcPr anchor="ctr">
                    <a:lnL>
                      <a:noFill/>
                    </a:lnL>
                    <a:lnR>
                      <a:noFill/>
                    </a:lnR>
                    <a:lnT>
                      <a:noFill/>
                    </a:lnT>
                    <a:lnB>
                      <a:noFill/>
                    </a:lnB>
                    <a:noFill/>
                  </a:tcPr>
                </a:tc>
                <a:tc>
                  <a:txBody>
                    <a:bodyPr/>
                    <a:lstStyle/>
                    <a:p>
                      <a:r>
                        <a:rPr lang="en-GB"/>
                        <a:t>100</a:t>
                      </a:r>
                    </a:p>
                  </a:txBody>
                  <a:tcPr anchor="ctr">
                    <a:lnL>
                      <a:noFill/>
                    </a:lnL>
                    <a:lnR>
                      <a:noFill/>
                    </a:lnR>
                    <a:lnT>
                      <a:noFill/>
                    </a:lnT>
                    <a:lnB>
                      <a:noFill/>
                    </a:lnB>
                    <a:noFill/>
                  </a:tcPr>
                </a:tc>
                <a:extLst>
                  <a:ext uri="{0D108BD9-81ED-4DB2-BD59-A6C34878D82A}">
                    <a16:rowId xmlns:a16="http://schemas.microsoft.com/office/drawing/2014/main" val="2550402218"/>
                  </a:ext>
                </a:extLst>
              </a:tr>
              <a:tr h="0">
                <a:tc>
                  <a:txBody>
                    <a:bodyPr/>
                    <a:lstStyle/>
                    <a:p>
                      <a:r>
                        <a:rPr lang="en-GB"/>
                        <a:t>Siłownia E</a:t>
                      </a:r>
                    </a:p>
                  </a:txBody>
                  <a:tcPr anchor="ctr">
                    <a:lnL>
                      <a:noFill/>
                    </a:lnL>
                    <a:lnR>
                      <a:noFill/>
                    </a:lnR>
                    <a:lnT>
                      <a:noFill/>
                    </a:lnT>
                    <a:lnB>
                      <a:noFill/>
                    </a:lnB>
                    <a:noFill/>
                  </a:tcPr>
                </a:tc>
                <a:tc>
                  <a:txBody>
                    <a:bodyPr/>
                    <a:lstStyle/>
                    <a:p>
                      <a:r>
                        <a:rPr lang="en-GB"/>
                        <a:t>3.5000</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extLst>
                  <a:ext uri="{0D108BD9-81ED-4DB2-BD59-A6C34878D82A}">
                    <a16:rowId xmlns:a16="http://schemas.microsoft.com/office/drawing/2014/main" val="3556859341"/>
                  </a:ext>
                </a:extLst>
              </a:tr>
              <a:tr h="0">
                <a:tc>
                  <a:txBody>
                    <a:bodyPr/>
                    <a:lstStyle/>
                    <a:p>
                      <a:r>
                        <a:rPr lang="en-GB"/>
                        <a:t>Siłownia D</a:t>
                      </a:r>
                    </a:p>
                  </a:txBody>
                  <a:tcPr anchor="ctr">
                    <a:lnL>
                      <a:noFill/>
                    </a:lnL>
                    <a:lnR>
                      <a:noFill/>
                    </a:lnR>
                    <a:lnT>
                      <a:noFill/>
                    </a:lnT>
                    <a:lnB>
                      <a:noFill/>
                    </a:lnB>
                    <a:noFill/>
                  </a:tcPr>
                </a:tc>
                <a:tc>
                  <a:txBody>
                    <a:bodyPr/>
                    <a:lstStyle/>
                    <a:p>
                      <a:r>
                        <a:rPr lang="en-GB"/>
                        <a:t>1.3000</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tc>
                  <a:txBody>
                    <a:bodyPr/>
                    <a:lstStyle/>
                    <a:p>
                      <a:r>
                        <a:rPr lang="en-GB"/>
                        <a:t>1</a:t>
                      </a:r>
                    </a:p>
                  </a:txBody>
                  <a:tcPr anchor="ctr">
                    <a:lnL>
                      <a:noFill/>
                    </a:lnL>
                    <a:lnR>
                      <a:noFill/>
                    </a:lnR>
                    <a:lnT>
                      <a:noFill/>
                    </a:lnT>
                    <a:lnB>
                      <a:noFill/>
                    </a:lnB>
                    <a:noFill/>
                  </a:tcPr>
                </a:tc>
                <a:tc>
                  <a:txBody>
                    <a:bodyPr/>
                    <a:lstStyle/>
                    <a:p>
                      <a:r>
                        <a:rPr lang="en-GB" dirty="0"/>
                        <a:t>150</a:t>
                      </a:r>
                    </a:p>
                  </a:txBody>
                  <a:tcPr anchor="ctr">
                    <a:lnL>
                      <a:noFill/>
                    </a:lnL>
                    <a:lnR>
                      <a:noFill/>
                    </a:lnR>
                    <a:lnT>
                      <a:noFill/>
                    </a:lnT>
                    <a:lnB>
                      <a:noFill/>
                    </a:lnB>
                    <a:noFill/>
                  </a:tcPr>
                </a:tc>
                <a:extLst>
                  <a:ext uri="{0D108BD9-81ED-4DB2-BD59-A6C34878D82A}">
                    <a16:rowId xmlns:a16="http://schemas.microsoft.com/office/drawing/2014/main" val="2343771657"/>
                  </a:ext>
                </a:extLst>
              </a:tr>
            </a:tbl>
          </a:graphicData>
        </a:graphic>
      </p:graphicFrame>
      <p:pic>
        <p:nvPicPr>
          <p:cNvPr id="4" name="Obraz 3">
            <a:extLst>
              <a:ext uri="{FF2B5EF4-FFF2-40B4-BE49-F238E27FC236}">
                <a16:creationId xmlns:a16="http://schemas.microsoft.com/office/drawing/2014/main" id="{0D1A077D-E1B2-0014-DBAE-FAE884B9EF38}"/>
              </a:ext>
            </a:extLst>
          </p:cNvPr>
          <p:cNvPicPr>
            <a:picLocks noChangeAspect="1"/>
          </p:cNvPicPr>
          <p:nvPr/>
        </p:nvPicPr>
        <p:blipFill>
          <a:blip r:embed="rId2"/>
          <a:stretch>
            <a:fillRect/>
          </a:stretch>
        </p:blipFill>
        <p:spPr>
          <a:xfrm>
            <a:off x="334479" y="4402002"/>
            <a:ext cx="3991532" cy="1200318"/>
          </a:xfrm>
          <a:prstGeom prst="rect">
            <a:avLst/>
          </a:prstGeom>
        </p:spPr>
      </p:pic>
    </p:spTree>
    <p:extLst>
      <p:ext uri="{BB962C8B-B14F-4D97-AF65-F5344CB8AC3E}">
        <p14:creationId xmlns:p14="http://schemas.microsoft.com/office/powerpoint/2010/main" val="1543431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9FDA3-C2B9-B54D-A166-D4E9A6EFE18E}"/>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C0697224-F9F7-9140-49B6-469520FDA62D}"/>
              </a:ext>
            </a:extLst>
          </p:cNvPr>
          <p:cNvSpPr txBox="1"/>
          <p:nvPr/>
        </p:nvSpPr>
        <p:spPr>
          <a:xfrm>
            <a:off x="157316" y="127941"/>
            <a:ext cx="6086168"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SP-CS</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7437137B-1221-BA7F-0C47-87E89159453A}"/>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telefonów:</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3E09B6D4-E13C-6E1D-A63D-09AA8DA86531}"/>
              </a:ext>
            </a:extLst>
          </p:cNvPr>
          <p:cNvSpPr txBox="1"/>
          <p:nvPr/>
        </p:nvSpPr>
        <p:spPr>
          <a:xfrm>
            <a:off x="238431" y="1759579"/>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1B2DF152-B98E-A0BB-FA81-EBFA2957648E}"/>
              </a:ext>
            </a:extLst>
          </p:cNvPr>
          <p:cNvGraphicFramePr>
            <a:graphicFrameLocks noGrp="1"/>
          </p:cNvGraphicFramePr>
          <p:nvPr>
            <p:extLst>
              <p:ext uri="{D42A27DB-BD31-4B8C-83A1-F6EECF244321}">
                <p14:modId xmlns:p14="http://schemas.microsoft.com/office/powerpoint/2010/main" val="1546147225"/>
              </p:ext>
            </p:extLst>
          </p:nvPr>
        </p:nvGraphicFramePr>
        <p:xfrm>
          <a:off x="238431" y="2298137"/>
          <a:ext cx="7007946" cy="3657600"/>
        </p:xfrm>
        <a:graphic>
          <a:graphicData uri="http://schemas.openxmlformats.org/drawingml/2006/table">
            <a:tbl>
              <a:tblPr/>
              <a:tblGrid>
                <a:gridCol w="1167991">
                  <a:extLst>
                    <a:ext uri="{9D8B030D-6E8A-4147-A177-3AD203B41FA5}">
                      <a16:colId xmlns:a16="http://schemas.microsoft.com/office/drawing/2014/main" val="1303855599"/>
                    </a:ext>
                  </a:extLst>
                </a:gridCol>
                <a:gridCol w="1167991">
                  <a:extLst>
                    <a:ext uri="{9D8B030D-6E8A-4147-A177-3AD203B41FA5}">
                      <a16:colId xmlns:a16="http://schemas.microsoft.com/office/drawing/2014/main" val="305524947"/>
                    </a:ext>
                  </a:extLst>
                </a:gridCol>
                <a:gridCol w="1167991">
                  <a:extLst>
                    <a:ext uri="{9D8B030D-6E8A-4147-A177-3AD203B41FA5}">
                      <a16:colId xmlns:a16="http://schemas.microsoft.com/office/drawing/2014/main" val="1815316327"/>
                    </a:ext>
                  </a:extLst>
                </a:gridCol>
                <a:gridCol w="1167991">
                  <a:extLst>
                    <a:ext uri="{9D8B030D-6E8A-4147-A177-3AD203B41FA5}">
                      <a16:colId xmlns:a16="http://schemas.microsoft.com/office/drawing/2014/main" val="2998435212"/>
                    </a:ext>
                  </a:extLst>
                </a:gridCol>
                <a:gridCol w="1167991">
                  <a:extLst>
                    <a:ext uri="{9D8B030D-6E8A-4147-A177-3AD203B41FA5}">
                      <a16:colId xmlns:a16="http://schemas.microsoft.com/office/drawing/2014/main" val="365197519"/>
                    </a:ext>
                  </a:extLst>
                </a:gridCol>
                <a:gridCol w="1167991">
                  <a:extLst>
                    <a:ext uri="{9D8B030D-6E8A-4147-A177-3AD203B41FA5}">
                      <a16:colId xmlns:a16="http://schemas.microsoft.com/office/drawing/2014/main" val="3079729622"/>
                    </a:ext>
                  </a:extLst>
                </a:gridCol>
              </a:tblGrid>
              <a:tr h="0">
                <a:tc>
                  <a:txBody>
                    <a:bodyPr/>
                    <a:lstStyle/>
                    <a:p>
                      <a:r>
                        <a:rPr lang="en-GB"/>
                        <a:t>Telefon C</a:t>
                      </a:r>
                    </a:p>
                  </a:txBody>
                  <a:tcPr anchor="ctr">
                    <a:lnL>
                      <a:noFill/>
                    </a:lnL>
                    <a:lnR>
                      <a:noFill/>
                    </a:lnR>
                    <a:lnT>
                      <a:noFill/>
                    </a:lnT>
                    <a:lnB>
                      <a:noFill/>
                    </a:lnB>
                    <a:noFill/>
                  </a:tcPr>
                </a:tc>
                <a:tc>
                  <a:txBody>
                    <a:bodyPr/>
                    <a:lstStyle/>
                    <a:p>
                      <a:r>
                        <a:rPr lang="en-GB"/>
                        <a:t>1500</a:t>
                      </a:r>
                    </a:p>
                  </a:txBody>
                  <a:tcPr anchor="ctr">
                    <a:lnL>
                      <a:noFill/>
                    </a:lnL>
                    <a:lnR>
                      <a:noFill/>
                    </a:lnR>
                    <a:lnT>
                      <a:noFill/>
                    </a:lnT>
                    <a:lnB>
                      <a:noFill/>
                    </a:lnB>
                    <a:noFill/>
                  </a:tcPr>
                </a:tc>
                <a:tc>
                  <a:txBody>
                    <a:bodyPr/>
                    <a:lstStyle/>
                    <a:p>
                      <a:r>
                        <a:rPr lang="en-GB"/>
                        <a:t>4000</a:t>
                      </a:r>
                    </a:p>
                  </a:txBody>
                  <a:tcPr anchor="ctr">
                    <a:lnL>
                      <a:noFill/>
                    </a:lnL>
                    <a:lnR>
                      <a:noFill/>
                    </a:lnR>
                    <a:lnT>
                      <a:noFill/>
                    </a:lnT>
                    <a:lnB>
                      <a:noFill/>
                    </a:lnB>
                    <a:noFill/>
                  </a:tcPr>
                </a:tc>
                <a:tc>
                  <a:txBody>
                    <a:bodyPr/>
                    <a:lstStyle/>
                    <a:p>
                      <a:r>
                        <a:rPr lang="en-GB"/>
                        <a:t>5.8000</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extLst>
                  <a:ext uri="{0D108BD9-81ED-4DB2-BD59-A6C34878D82A}">
                    <a16:rowId xmlns:a16="http://schemas.microsoft.com/office/drawing/2014/main" val="2413537348"/>
                  </a:ext>
                </a:extLst>
              </a:tr>
              <a:tr h="0">
                <a:tc>
                  <a:txBody>
                    <a:bodyPr/>
                    <a:lstStyle/>
                    <a:p>
                      <a:r>
                        <a:rPr lang="en-GB"/>
                        <a:t>Telefon G</a:t>
                      </a:r>
                    </a:p>
                  </a:txBody>
                  <a:tcPr anchor="ctr">
                    <a:lnL>
                      <a:noFill/>
                    </a:lnL>
                    <a:lnR>
                      <a:noFill/>
                    </a:lnR>
                    <a:lnT>
                      <a:noFill/>
                    </a:lnT>
                    <a:lnB>
                      <a:noFill/>
                    </a:lnB>
                    <a:noFill/>
                  </a:tcPr>
                </a:tc>
                <a:tc>
                  <a:txBody>
                    <a:bodyPr/>
                    <a:lstStyle/>
                    <a:p>
                      <a:r>
                        <a:rPr lang="en-GB"/>
                        <a:t>1600</a:t>
                      </a:r>
                    </a:p>
                  </a:txBody>
                  <a:tcPr anchor="ctr">
                    <a:lnL>
                      <a:noFill/>
                    </a:lnL>
                    <a:lnR>
                      <a:noFill/>
                    </a:lnR>
                    <a:lnT>
                      <a:noFill/>
                    </a:lnT>
                    <a:lnB>
                      <a:noFill/>
                    </a:lnB>
                    <a:noFill/>
                  </a:tcPr>
                </a:tc>
                <a:tc>
                  <a:txBody>
                    <a:bodyPr/>
                    <a:lstStyle/>
                    <a:p>
                      <a:r>
                        <a:rPr lang="en-GB"/>
                        <a:t>4100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a:t>10</a:t>
                      </a:r>
                    </a:p>
                  </a:txBody>
                  <a:tcPr anchor="ctr">
                    <a:lnL>
                      <a:noFill/>
                    </a:lnL>
                    <a:lnR>
                      <a:noFill/>
                    </a:lnR>
                    <a:lnT>
                      <a:noFill/>
                    </a:lnT>
                    <a:lnB>
                      <a:noFill/>
                    </a:lnB>
                    <a:noFill/>
                  </a:tcPr>
                </a:tc>
                <a:extLst>
                  <a:ext uri="{0D108BD9-81ED-4DB2-BD59-A6C34878D82A}">
                    <a16:rowId xmlns:a16="http://schemas.microsoft.com/office/drawing/2014/main" val="3875052736"/>
                  </a:ext>
                </a:extLst>
              </a:tr>
              <a:tr h="0">
                <a:tc>
                  <a:txBody>
                    <a:bodyPr/>
                    <a:lstStyle/>
                    <a:p>
                      <a:r>
                        <a:rPr lang="en-GB"/>
                        <a:t>Telefon E</a:t>
                      </a:r>
                    </a:p>
                  </a:txBody>
                  <a:tcPr anchor="ctr">
                    <a:lnL>
                      <a:noFill/>
                    </a:lnL>
                    <a:lnR>
                      <a:noFill/>
                    </a:lnR>
                    <a:lnT>
                      <a:noFill/>
                    </a:lnT>
                    <a:lnB>
                      <a:noFill/>
                    </a:lnB>
                    <a:noFill/>
                  </a:tcPr>
                </a:tc>
                <a:tc>
                  <a:txBody>
                    <a:bodyPr/>
                    <a:lstStyle/>
                    <a:p>
                      <a:r>
                        <a:rPr lang="en-GB"/>
                        <a:t>1800</a:t>
                      </a:r>
                    </a:p>
                  </a:txBody>
                  <a:tcPr anchor="ctr">
                    <a:lnL>
                      <a:noFill/>
                    </a:lnL>
                    <a:lnR>
                      <a:noFill/>
                    </a:lnR>
                    <a:lnT>
                      <a:noFill/>
                    </a:lnT>
                    <a:lnB>
                      <a:noFill/>
                    </a:lnB>
                    <a:noFill/>
                  </a:tcPr>
                </a:tc>
                <a:tc>
                  <a:txBody>
                    <a:bodyPr/>
                    <a:lstStyle/>
                    <a:p>
                      <a:r>
                        <a:rPr lang="en-GB"/>
                        <a:t>4200</a:t>
                      </a:r>
                    </a:p>
                  </a:txBody>
                  <a:tcPr anchor="ctr">
                    <a:lnL>
                      <a:noFill/>
                    </a:lnL>
                    <a:lnR>
                      <a:noFill/>
                    </a:lnR>
                    <a:lnT>
                      <a:noFill/>
                    </a:lnT>
                    <a:lnB>
                      <a:noFill/>
                    </a:lnB>
                    <a:noFill/>
                  </a:tcPr>
                </a:tc>
                <a:tc>
                  <a:txBody>
                    <a:bodyPr/>
                    <a:lstStyle/>
                    <a:p>
                      <a:r>
                        <a:rPr lang="en-GB"/>
                        <a:t>5.9000</a:t>
                      </a:r>
                    </a:p>
                  </a:txBody>
                  <a:tcPr anchor="ctr">
                    <a:lnL>
                      <a:noFill/>
                    </a:lnL>
                    <a:lnR>
                      <a:noFill/>
                    </a:lnR>
                    <a:lnT>
                      <a:noFill/>
                    </a:lnT>
                    <a:lnB>
                      <a:noFill/>
                    </a:lnB>
                    <a:noFill/>
                  </a:tcPr>
                </a:tc>
                <a:tc>
                  <a:txBody>
                    <a:bodyPr/>
                    <a:lstStyle/>
                    <a:p>
                      <a:r>
                        <a:rPr lang="en-GB"/>
                        <a:t>4</a:t>
                      </a:r>
                    </a:p>
                  </a:txBody>
                  <a:tcPr anchor="ctr">
                    <a:lnL>
                      <a:noFill/>
                    </a:lnL>
                    <a:lnR>
                      <a:noFill/>
                    </a:lnR>
                    <a:lnT>
                      <a:noFill/>
                    </a:lnT>
                    <a:lnB>
                      <a:noFill/>
                    </a:lnB>
                    <a:noFill/>
                  </a:tcPr>
                </a:tc>
                <a:tc>
                  <a:txBody>
                    <a:bodyPr/>
                    <a:lstStyle/>
                    <a:p>
                      <a:r>
                        <a:rPr lang="en-GB"/>
                        <a:t>16</a:t>
                      </a:r>
                    </a:p>
                  </a:txBody>
                  <a:tcPr anchor="ctr">
                    <a:lnL>
                      <a:noFill/>
                    </a:lnL>
                    <a:lnR>
                      <a:noFill/>
                    </a:lnR>
                    <a:lnT>
                      <a:noFill/>
                    </a:lnT>
                    <a:lnB>
                      <a:noFill/>
                    </a:lnB>
                    <a:noFill/>
                  </a:tcPr>
                </a:tc>
                <a:extLst>
                  <a:ext uri="{0D108BD9-81ED-4DB2-BD59-A6C34878D82A}">
                    <a16:rowId xmlns:a16="http://schemas.microsoft.com/office/drawing/2014/main" val="784166681"/>
                  </a:ext>
                </a:extLst>
              </a:tr>
              <a:tr h="0">
                <a:tc>
                  <a:txBody>
                    <a:bodyPr/>
                    <a:lstStyle/>
                    <a:p>
                      <a:r>
                        <a:rPr lang="en-GB"/>
                        <a:t>Telefon A</a:t>
                      </a:r>
                    </a:p>
                  </a:txBody>
                  <a:tcPr anchor="ctr">
                    <a:lnL>
                      <a:noFill/>
                    </a:lnL>
                    <a:lnR>
                      <a:noFill/>
                    </a:lnR>
                    <a:lnT>
                      <a:noFill/>
                    </a:lnT>
                    <a:lnB>
                      <a:noFill/>
                    </a:lnB>
                    <a:noFill/>
                  </a:tcPr>
                </a:tc>
                <a:tc>
                  <a:txBody>
                    <a:bodyPr/>
                    <a:lstStyle/>
                    <a:p>
                      <a:r>
                        <a:rPr lang="en-GB"/>
                        <a:t>2000</a:t>
                      </a:r>
                    </a:p>
                  </a:txBody>
                  <a:tcPr anchor="ctr">
                    <a:lnL>
                      <a:noFill/>
                    </a:lnL>
                    <a:lnR>
                      <a:noFill/>
                    </a:lnR>
                    <a:lnT>
                      <a:noFill/>
                    </a:lnT>
                    <a:lnB>
                      <a:noFill/>
                    </a:lnB>
                    <a:noFill/>
                  </a:tcPr>
                </a:tc>
                <a:tc>
                  <a:txBody>
                    <a:bodyPr/>
                    <a:lstStyle/>
                    <a:p>
                      <a:r>
                        <a:rPr lang="en-GB"/>
                        <a:t>5000</a:t>
                      </a:r>
                    </a:p>
                  </a:txBody>
                  <a:tcPr anchor="ctr">
                    <a:lnL>
                      <a:noFill/>
                    </a:lnL>
                    <a:lnR>
                      <a:noFill/>
                    </a:lnR>
                    <a:lnT>
                      <a:noFill/>
                    </a:lnT>
                    <a:lnB>
                      <a:noFill/>
                    </a:lnB>
                    <a:noFill/>
                  </a:tcPr>
                </a:tc>
                <a:tc>
                  <a:txBody>
                    <a:bodyPr/>
                    <a:lstStyle/>
                    <a:p>
                      <a:r>
                        <a:rPr lang="en-GB"/>
                        <a:t>6.5000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48</a:t>
                      </a:r>
                    </a:p>
                  </a:txBody>
                  <a:tcPr anchor="ctr">
                    <a:lnL>
                      <a:noFill/>
                    </a:lnL>
                    <a:lnR>
                      <a:noFill/>
                    </a:lnR>
                    <a:lnT>
                      <a:noFill/>
                    </a:lnT>
                    <a:lnB>
                      <a:noFill/>
                    </a:lnB>
                    <a:noFill/>
                  </a:tcPr>
                </a:tc>
                <a:extLst>
                  <a:ext uri="{0D108BD9-81ED-4DB2-BD59-A6C34878D82A}">
                    <a16:rowId xmlns:a16="http://schemas.microsoft.com/office/drawing/2014/main" val="240943215"/>
                  </a:ext>
                </a:extLst>
              </a:tr>
              <a:tr h="0">
                <a:tc>
                  <a:txBody>
                    <a:bodyPr/>
                    <a:lstStyle/>
                    <a:p>
                      <a:r>
                        <a:rPr lang="en-GB"/>
                        <a:t>Telefon D</a:t>
                      </a:r>
                    </a:p>
                  </a:txBody>
                  <a:tcPr anchor="ctr">
                    <a:lnL>
                      <a:noFill/>
                    </a:lnL>
                    <a:lnR>
                      <a:noFill/>
                    </a:lnR>
                    <a:lnT>
                      <a:noFill/>
                    </a:lnT>
                    <a:lnB>
                      <a:noFill/>
                    </a:lnB>
                    <a:noFill/>
                  </a:tcPr>
                </a:tc>
                <a:tc>
                  <a:txBody>
                    <a:bodyPr/>
                    <a:lstStyle/>
                    <a:p>
                      <a:r>
                        <a:rPr lang="en-GB"/>
                        <a:t>3000</a:t>
                      </a:r>
                    </a:p>
                  </a:txBody>
                  <a:tcPr anchor="ctr">
                    <a:lnL>
                      <a:noFill/>
                    </a:lnL>
                    <a:lnR>
                      <a:noFill/>
                    </a:lnR>
                    <a:lnT>
                      <a:noFill/>
                    </a:lnT>
                    <a:lnB>
                      <a:noFill/>
                    </a:lnB>
                    <a:noFill/>
                  </a:tcPr>
                </a:tc>
                <a:tc>
                  <a:txBody>
                    <a:bodyPr/>
                    <a:lstStyle/>
                    <a:p>
                      <a:r>
                        <a:rPr lang="en-GB"/>
                        <a:t>6000</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108</a:t>
                      </a:r>
                    </a:p>
                  </a:txBody>
                  <a:tcPr anchor="ctr">
                    <a:lnL>
                      <a:noFill/>
                    </a:lnL>
                    <a:lnR>
                      <a:noFill/>
                    </a:lnR>
                    <a:lnT>
                      <a:noFill/>
                    </a:lnT>
                    <a:lnB>
                      <a:noFill/>
                    </a:lnB>
                    <a:noFill/>
                  </a:tcPr>
                </a:tc>
                <a:extLst>
                  <a:ext uri="{0D108BD9-81ED-4DB2-BD59-A6C34878D82A}">
                    <a16:rowId xmlns:a16="http://schemas.microsoft.com/office/drawing/2014/main" val="3754793482"/>
                  </a:ext>
                </a:extLst>
              </a:tr>
              <a:tr h="0">
                <a:tc>
                  <a:txBody>
                    <a:bodyPr/>
                    <a:lstStyle/>
                    <a:p>
                      <a:r>
                        <a:rPr lang="en-GB"/>
                        <a:t>Telefon I</a:t>
                      </a:r>
                    </a:p>
                  </a:txBody>
                  <a:tcPr anchor="ctr">
                    <a:lnL>
                      <a:noFill/>
                    </a:lnL>
                    <a:lnR>
                      <a:noFill/>
                    </a:lnR>
                    <a:lnT>
                      <a:noFill/>
                    </a:lnT>
                    <a:lnB>
                      <a:noFill/>
                    </a:lnB>
                    <a:noFill/>
                  </a:tcPr>
                </a:tc>
                <a:tc>
                  <a:txBody>
                    <a:bodyPr/>
                    <a:lstStyle/>
                    <a:p>
                      <a:r>
                        <a:rPr lang="en-GB"/>
                        <a:t>2300</a:t>
                      </a:r>
                    </a:p>
                  </a:txBody>
                  <a:tcPr anchor="ctr">
                    <a:lnL>
                      <a:noFill/>
                    </a:lnL>
                    <a:lnR>
                      <a:noFill/>
                    </a:lnR>
                    <a:lnT>
                      <a:noFill/>
                    </a:lnT>
                    <a:lnB>
                      <a:noFill/>
                    </a:lnB>
                    <a:noFill/>
                  </a:tcPr>
                </a:tc>
                <a:tc>
                  <a:txBody>
                    <a:bodyPr/>
                    <a:lstStyle/>
                    <a:p>
                      <a:r>
                        <a:rPr lang="en-GB"/>
                        <a:t>4700</a:t>
                      </a:r>
                    </a:p>
                  </a:txBody>
                  <a:tcPr anchor="ctr">
                    <a:lnL>
                      <a:noFill/>
                    </a:lnL>
                    <a:lnR>
                      <a:noFill/>
                    </a:lnR>
                    <a:lnT>
                      <a:noFill/>
                    </a:lnT>
                    <a:lnB>
                      <a:noFill/>
                    </a:lnB>
                    <a:noFill/>
                  </a:tcPr>
                </a:tc>
                <a:tc>
                  <a:txBody>
                    <a:bodyPr/>
                    <a:lstStyle/>
                    <a:p>
                      <a:r>
                        <a:rPr lang="en-GB"/>
                        <a:t>6.4000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50</a:t>
                      </a:r>
                    </a:p>
                  </a:txBody>
                  <a:tcPr anchor="ctr">
                    <a:lnL>
                      <a:noFill/>
                    </a:lnL>
                    <a:lnR>
                      <a:noFill/>
                    </a:lnR>
                    <a:lnT>
                      <a:noFill/>
                    </a:lnT>
                    <a:lnB>
                      <a:noFill/>
                    </a:lnB>
                    <a:noFill/>
                  </a:tcPr>
                </a:tc>
                <a:extLst>
                  <a:ext uri="{0D108BD9-81ED-4DB2-BD59-A6C34878D82A}">
                    <a16:rowId xmlns:a16="http://schemas.microsoft.com/office/drawing/2014/main" val="1292424774"/>
                  </a:ext>
                </a:extLst>
              </a:tr>
              <a:tr h="0">
                <a:tc>
                  <a:txBody>
                    <a:bodyPr/>
                    <a:lstStyle/>
                    <a:p>
                      <a:r>
                        <a:rPr lang="en-GB"/>
                        <a:t>Telefon H</a:t>
                      </a:r>
                    </a:p>
                  </a:txBody>
                  <a:tcPr anchor="ctr">
                    <a:lnL>
                      <a:noFill/>
                    </a:lnL>
                    <a:lnR>
                      <a:noFill/>
                    </a:lnR>
                    <a:lnT>
                      <a:noFill/>
                    </a:lnT>
                    <a:lnB>
                      <a:noFill/>
                    </a:lnB>
                    <a:noFill/>
                  </a:tcPr>
                </a:tc>
                <a:tc>
                  <a:txBody>
                    <a:bodyPr/>
                    <a:lstStyle/>
                    <a:p>
                      <a:r>
                        <a:rPr lang="en-GB"/>
                        <a:t>3200</a:t>
                      </a:r>
                    </a:p>
                  </a:txBody>
                  <a:tcPr anchor="ctr">
                    <a:lnL>
                      <a:noFill/>
                    </a:lnL>
                    <a:lnR>
                      <a:noFill/>
                    </a:lnR>
                    <a:lnT>
                      <a:noFill/>
                    </a:lnT>
                    <a:lnB>
                      <a:noFill/>
                    </a:lnB>
                    <a:noFill/>
                  </a:tcPr>
                </a:tc>
                <a:tc>
                  <a:txBody>
                    <a:bodyPr/>
                    <a:lstStyle/>
                    <a:p>
                      <a:r>
                        <a:rPr lang="en-GB"/>
                        <a:t>6200</a:t>
                      </a:r>
                    </a:p>
                  </a:txBody>
                  <a:tcPr anchor="ctr">
                    <a:lnL>
                      <a:noFill/>
                    </a:lnL>
                    <a:lnR>
                      <a:noFill/>
                    </a:lnR>
                    <a:lnT>
                      <a:noFill/>
                    </a:lnT>
                    <a:lnB>
                      <a:noFill/>
                    </a:lnB>
                    <a:noFill/>
                  </a:tcPr>
                </a:tc>
                <a:tc>
                  <a:txBody>
                    <a:bodyPr/>
                    <a:lstStyle/>
                    <a:p>
                      <a:r>
                        <a:rPr lang="en-GB"/>
                        <a:t>6.8000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120</a:t>
                      </a:r>
                    </a:p>
                  </a:txBody>
                  <a:tcPr anchor="ctr">
                    <a:lnL>
                      <a:noFill/>
                    </a:lnL>
                    <a:lnR>
                      <a:noFill/>
                    </a:lnR>
                    <a:lnT>
                      <a:noFill/>
                    </a:lnT>
                    <a:lnB>
                      <a:noFill/>
                    </a:lnB>
                    <a:noFill/>
                  </a:tcPr>
                </a:tc>
                <a:extLst>
                  <a:ext uri="{0D108BD9-81ED-4DB2-BD59-A6C34878D82A}">
                    <a16:rowId xmlns:a16="http://schemas.microsoft.com/office/drawing/2014/main" val="846532543"/>
                  </a:ext>
                </a:extLst>
              </a:tr>
              <a:tr h="0">
                <a:tc>
                  <a:txBody>
                    <a:bodyPr/>
                    <a:lstStyle/>
                    <a:p>
                      <a:r>
                        <a:rPr lang="en-GB"/>
                        <a:t>Telefon J</a:t>
                      </a:r>
                    </a:p>
                  </a:txBody>
                  <a:tcPr anchor="ctr">
                    <a:lnL>
                      <a:noFill/>
                    </a:lnL>
                    <a:lnR>
                      <a:noFill/>
                    </a:lnR>
                    <a:lnT>
                      <a:noFill/>
                    </a:lnT>
                    <a:lnB>
                      <a:noFill/>
                    </a:lnB>
                    <a:noFill/>
                  </a:tcPr>
                </a:tc>
                <a:tc>
                  <a:txBody>
                    <a:bodyPr/>
                    <a:lstStyle/>
                    <a:p>
                      <a:r>
                        <a:rPr lang="en-GB"/>
                        <a:t>2100</a:t>
                      </a:r>
                    </a:p>
                  </a:txBody>
                  <a:tcPr anchor="ctr">
                    <a:lnL>
                      <a:noFill/>
                    </a:lnL>
                    <a:lnR>
                      <a:noFill/>
                    </a:lnR>
                    <a:lnT>
                      <a:noFill/>
                    </a:lnT>
                    <a:lnB>
                      <a:noFill/>
                    </a:lnB>
                    <a:noFill/>
                  </a:tcPr>
                </a:tc>
                <a:tc>
                  <a:txBody>
                    <a:bodyPr/>
                    <a:lstStyle/>
                    <a:p>
                      <a:r>
                        <a:rPr lang="en-GB"/>
                        <a:t>4600</a:t>
                      </a:r>
                    </a:p>
                  </a:txBody>
                  <a:tcPr anchor="ctr">
                    <a:lnL>
                      <a:noFill/>
                    </a:lnL>
                    <a:lnR>
                      <a:noFill/>
                    </a:lnR>
                    <a:lnT>
                      <a:noFill/>
                    </a:lnT>
                    <a:lnB>
                      <a:noFill/>
                    </a:lnB>
                    <a:noFill/>
                  </a:tcPr>
                </a:tc>
                <a:tc>
                  <a:txBody>
                    <a:bodyPr/>
                    <a:lstStyle/>
                    <a:p>
                      <a:r>
                        <a:rPr lang="en-GB"/>
                        <a:t>6.2000</a:t>
                      </a:r>
                    </a:p>
                  </a:txBody>
                  <a:tcPr anchor="ctr">
                    <a:lnL>
                      <a:noFill/>
                    </a:lnL>
                    <a:lnR>
                      <a:noFill/>
                    </a:lnR>
                    <a:lnT>
                      <a:noFill/>
                    </a:lnT>
                    <a:lnB>
                      <a:noFill/>
                    </a:lnB>
                    <a:noFill/>
                  </a:tcPr>
                </a:tc>
                <a:tc>
                  <a:txBody>
                    <a:bodyPr/>
                    <a:lstStyle/>
                    <a:p>
                      <a:r>
                        <a:rPr lang="en-GB"/>
                        <a:t>5</a:t>
                      </a:r>
                    </a:p>
                  </a:txBody>
                  <a:tcPr anchor="ctr">
                    <a:lnL>
                      <a:noFill/>
                    </a:lnL>
                    <a:lnR>
                      <a:noFill/>
                    </a:lnR>
                    <a:lnT>
                      <a:noFill/>
                    </a:lnT>
                    <a:lnB>
                      <a:noFill/>
                    </a:lnB>
                    <a:noFill/>
                  </a:tcPr>
                </a:tc>
                <a:tc>
                  <a:txBody>
                    <a:bodyPr/>
                    <a:lstStyle/>
                    <a:p>
                      <a:r>
                        <a:rPr lang="en-GB"/>
                        <a:t>48</a:t>
                      </a:r>
                    </a:p>
                  </a:txBody>
                  <a:tcPr anchor="ctr">
                    <a:lnL>
                      <a:noFill/>
                    </a:lnL>
                    <a:lnR>
                      <a:noFill/>
                    </a:lnR>
                    <a:lnT>
                      <a:noFill/>
                    </a:lnT>
                    <a:lnB>
                      <a:noFill/>
                    </a:lnB>
                    <a:noFill/>
                  </a:tcPr>
                </a:tc>
                <a:extLst>
                  <a:ext uri="{0D108BD9-81ED-4DB2-BD59-A6C34878D82A}">
                    <a16:rowId xmlns:a16="http://schemas.microsoft.com/office/drawing/2014/main" val="937700412"/>
                  </a:ext>
                </a:extLst>
              </a:tr>
              <a:tr h="0">
                <a:tc>
                  <a:txBody>
                    <a:bodyPr/>
                    <a:lstStyle/>
                    <a:p>
                      <a:r>
                        <a:rPr lang="en-GB"/>
                        <a:t>Telefon F</a:t>
                      </a:r>
                    </a:p>
                  </a:txBody>
                  <a:tcPr anchor="ctr">
                    <a:lnL>
                      <a:noFill/>
                    </a:lnL>
                    <a:lnR>
                      <a:noFill/>
                    </a:lnR>
                    <a:lnT>
                      <a:noFill/>
                    </a:lnT>
                    <a:lnB>
                      <a:noFill/>
                    </a:lnB>
                    <a:noFill/>
                  </a:tcPr>
                </a:tc>
                <a:tc>
                  <a:txBody>
                    <a:bodyPr/>
                    <a:lstStyle/>
                    <a:p>
                      <a:r>
                        <a:rPr lang="en-GB"/>
                        <a:t>2700</a:t>
                      </a:r>
                    </a:p>
                  </a:txBody>
                  <a:tcPr anchor="ctr">
                    <a:lnL>
                      <a:noFill/>
                    </a:lnL>
                    <a:lnR>
                      <a:noFill/>
                    </a:lnR>
                    <a:lnT>
                      <a:noFill/>
                    </a:lnT>
                    <a:lnB>
                      <a:noFill/>
                    </a:lnB>
                    <a:noFill/>
                  </a:tcPr>
                </a:tc>
                <a:tc>
                  <a:txBody>
                    <a:bodyPr/>
                    <a:lstStyle/>
                    <a:p>
                      <a:r>
                        <a:rPr lang="en-GB"/>
                        <a:t>4800</a:t>
                      </a:r>
                    </a:p>
                  </a:txBody>
                  <a:tcPr anchor="ctr">
                    <a:lnL>
                      <a:noFill/>
                    </a:lnL>
                    <a:lnR>
                      <a:noFill/>
                    </a:lnR>
                    <a:lnT>
                      <a:noFill/>
                    </a:lnT>
                    <a:lnB>
                      <a:noFill/>
                    </a:lnB>
                    <a:noFill/>
                  </a:tcPr>
                </a:tc>
                <a:tc>
                  <a:txBody>
                    <a:bodyPr/>
                    <a:lstStyle/>
                    <a:p>
                      <a:r>
                        <a:rPr lang="en-GB"/>
                        <a:t>6.3000</a:t>
                      </a:r>
                    </a:p>
                  </a:txBody>
                  <a:tcPr anchor="ctr">
                    <a:lnL>
                      <a:noFill/>
                    </a:lnL>
                    <a:lnR>
                      <a:noFill/>
                    </a:lnR>
                    <a:lnT>
                      <a:noFill/>
                    </a:lnT>
                    <a:lnB>
                      <a:noFill/>
                    </a:lnB>
                    <a:noFill/>
                  </a:tcPr>
                </a:tc>
                <a:tc>
                  <a:txBody>
                    <a:bodyPr/>
                    <a:lstStyle/>
                    <a:p>
                      <a:r>
                        <a:rPr lang="en-GB"/>
                        <a:t>5</a:t>
                      </a:r>
                    </a:p>
                  </a:txBody>
                  <a:tcPr anchor="ctr">
                    <a:lnL>
                      <a:noFill/>
                    </a:lnL>
                    <a:lnR>
                      <a:noFill/>
                    </a:lnR>
                    <a:lnT>
                      <a:noFill/>
                    </a:lnT>
                    <a:lnB>
                      <a:noFill/>
                    </a:lnB>
                    <a:noFill/>
                  </a:tcPr>
                </a:tc>
                <a:tc>
                  <a:txBody>
                    <a:bodyPr/>
                    <a:lstStyle/>
                    <a:p>
                      <a:r>
                        <a:rPr lang="en-GB"/>
                        <a:t>64</a:t>
                      </a:r>
                    </a:p>
                  </a:txBody>
                  <a:tcPr anchor="ctr">
                    <a:lnL>
                      <a:noFill/>
                    </a:lnL>
                    <a:lnR>
                      <a:noFill/>
                    </a:lnR>
                    <a:lnT>
                      <a:noFill/>
                    </a:lnT>
                    <a:lnB>
                      <a:noFill/>
                    </a:lnB>
                    <a:noFill/>
                  </a:tcPr>
                </a:tc>
                <a:extLst>
                  <a:ext uri="{0D108BD9-81ED-4DB2-BD59-A6C34878D82A}">
                    <a16:rowId xmlns:a16="http://schemas.microsoft.com/office/drawing/2014/main" val="1908379440"/>
                  </a:ext>
                </a:extLst>
              </a:tr>
              <a:tr h="0">
                <a:tc>
                  <a:txBody>
                    <a:bodyPr/>
                    <a:lstStyle/>
                    <a:p>
                      <a:r>
                        <a:rPr lang="en-GB"/>
                        <a:t>Telefon B</a:t>
                      </a:r>
                    </a:p>
                  </a:txBody>
                  <a:tcPr anchor="ctr">
                    <a:lnL>
                      <a:noFill/>
                    </a:lnL>
                    <a:lnR>
                      <a:noFill/>
                    </a:lnR>
                    <a:lnT>
                      <a:noFill/>
                    </a:lnT>
                    <a:lnB>
                      <a:noFill/>
                    </a:lnB>
                    <a:noFill/>
                  </a:tcPr>
                </a:tc>
                <a:tc>
                  <a:txBody>
                    <a:bodyPr/>
                    <a:lstStyle/>
                    <a:p>
                      <a:r>
                        <a:rPr lang="en-GB"/>
                        <a:t>2500</a:t>
                      </a:r>
                    </a:p>
                  </a:txBody>
                  <a:tcPr anchor="ctr">
                    <a:lnL>
                      <a:noFill/>
                    </a:lnL>
                    <a:lnR>
                      <a:noFill/>
                    </a:lnR>
                    <a:lnT>
                      <a:noFill/>
                    </a:lnT>
                    <a:lnB>
                      <a:noFill/>
                    </a:lnB>
                    <a:noFill/>
                  </a:tcPr>
                </a:tc>
                <a:tc>
                  <a:txBody>
                    <a:bodyPr/>
                    <a:lstStyle/>
                    <a:p>
                      <a:r>
                        <a:rPr lang="en-GB"/>
                        <a:t>4500</a:t>
                      </a:r>
                    </a:p>
                  </a:txBody>
                  <a:tcPr anchor="ctr">
                    <a:lnL>
                      <a:noFill/>
                    </a:lnL>
                    <a:lnR>
                      <a:noFill/>
                    </a:lnR>
                    <a:lnT>
                      <a:noFill/>
                    </a:lnT>
                    <a:lnB>
                      <a:noFill/>
                    </a:lnB>
                    <a:noFill/>
                  </a:tcPr>
                </a:tc>
                <a:tc>
                  <a:txBody>
                    <a:bodyPr/>
                    <a:lstStyle/>
                    <a:p>
                      <a:r>
                        <a:rPr lang="en-GB"/>
                        <a:t>6.1000</a:t>
                      </a:r>
                    </a:p>
                  </a:txBody>
                  <a:tcPr anchor="ctr">
                    <a:lnL>
                      <a:noFill/>
                    </a:lnL>
                    <a:lnR>
                      <a:noFill/>
                    </a:lnR>
                    <a:lnT>
                      <a:noFill/>
                    </a:lnT>
                    <a:lnB>
                      <a:noFill/>
                    </a:lnB>
                    <a:noFill/>
                  </a:tcPr>
                </a:tc>
                <a:tc>
                  <a:txBody>
                    <a:bodyPr/>
                    <a:lstStyle/>
                    <a:p>
                      <a:r>
                        <a:rPr lang="en-GB"/>
                        <a:t>4</a:t>
                      </a:r>
                    </a:p>
                  </a:txBody>
                  <a:tcPr anchor="ctr">
                    <a:lnL>
                      <a:noFill/>
                    </a:lnL>
                    <a:lnR>
                      <a:noFill/>
                    </a:lnR>
                    <a:lnT>
                      <a:noFill/>
                    </a:lnT>
                    <a:lnB>
                      <a:noFill/>
                    </a:lnB>
                    <a:noFill/>
                  </a:tcPr>
                </a:tc>
                <a:tc>
                  <a:txBody>
                    <a:bodyPr/>
                    <a:lstStyle/>
                    <a:p>
                      <a:r>
                        <a:rPr lang="en-GB" dirty="0"/>
                        <a:t>12</a:t>
                      </a:r>
                    </a:p>
                  </a:txBody>
                  <a:tcPr anchor="ctr">
                    <a:lnL>
                      <a:noFill/>
                    </a:lnL>
                    <a:lnR>
                      <a:noFill/>
                    </a:lnR>
                    <a:lnT>
                      <a:noFill/>
                    </a:lnT>
                    <a:lnB>
                      <a:noFill/>
                    </a:lnB>
                    <a:noFill/>
                  </a:tcPr>
                </a:tc>
                <a:extLst>
                  <a:ext uri="{0D108BD9-81ED-4DB2-BD59-A6C34878D82A}">
                    <a16:rowId xmlns:a16="http://schemas.microsoft.com/office/drawing/2014/main" val="4107149635"/>
                  </a:ext>
                </a:extLst>
              </a:tr>
            </a:tbl>
          </a:graphicData>
        </a:graphic>
      </p:graphicFrame>
      <p:pic>
        <p:nvPicPr>
          <p:cNvPr id="4" name="Obraz 3">
            <a:extLst>
              <a:ext uri="{FF2B5EF4-FFF2-40B4-BE49-F238E27FC236}">
                <a16:creationId xmlns:a16="http://schemas.microsoft.com/office/drawing/2014/main" id="{39B4C2E1-6A34-6D4C-8C44-3700D576B22A}"/>
              </a:ext>
            </a:extLst>
          </p:cNvPr>
          <p:cNvPicPr>
            <a:picLocks noChangeAspect="1"/>
          </p:cNvPicPr>
          <p:nvPr/>
        </p:nvPicPr>
        <p:blipFill>
          <a:blip r:embed="rId2"/>
          <a:stretch>
            <a:fillRect/>
          </a:stretch>
        </p:blipFill>
        <p:spPr>
          <a:xfrm>
            <a:off x="6903128" y="1565734"/>
            <a:ext cx="4953691" cy="1295581"/>
          </a:xfrm>
          <a:prstGeom prst="rect">
            <a:avLst/>
          </a:prstGeom>
        </p:spPr>
      </p:pic>
    </p:spTree>
    <p:extLst>
      <p:ext uri="{BB962C8B-B14F-4D97-AF65-F5344CB8AC3E}">
        <p14:creationId xmlns:p14="http://schemas.microsoft.com/office/powerpoint/2010/main" val="2443855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0D6B8-A415-5AE6-8704-D3ACA0388A31}"/>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5D645E74-CFA8-459C-5DB6-D9051EB2120C}"/>
              </a:ext>
            </a:extLst>
          </p:cNvPr>
          <p:cNvSpPr txBox="1"/>
          <p:nvPr/>
        </p:nvSpPr>
        <p:spPr>
          <a:xfrm>
            <a:off x="157315" y="127941"/>
            <a:ext cx="6508955"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SP-CS</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ACABEBC9-1766-4442-E185-69CD145A0327}"/>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samochodów:</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B3EE1843-8F46-0BB5-C073-EDC37F8C4E5A}"/>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7A1A6609-0E38-2742-5E51-74DDF709C356}"/>
              </a:ext>
            </a:extLst>
          </p:cNvPr>
          <p:cNvGraphicFramePr>
            <a:graphicFrameLocks noGrp="1"/>
          </p:cNvGraphicFramePr>
          <p:nvPr>
            <p:extLst>
              <p:ext uri="{D42A27DB-BD31-4B8C-83A1-F6EECF244321}">
                <p14:modId xmlns:p14="http://schemas.microsoft.com/office/powerpoint/2010/main" val="3244370511"/>
              </p:ext>
            </p:extLst>
          </p:nvPr>
        </p:nvGraphicFramePr>
        <p:xfrm>
          <a:off x="238431" y="1967000"/>
          <a:ext cx="9397182" cy="4754880"/>
        </p:xfrm>
        <a:graphic>
          <a:graphicData uri="http://schemas.openxmlformats.org/drawingml/2006/table">
            <a:tbl>
              <a:tblPr/>
              <a:tblGrid>
                <a:gridCol w="1566197">
                  <a:extLst>
                    <a:ext uri="{9D8B030D-6E8A-4147-A177-3AD203B41FA5}">
                      <a16:colId xmlns:a16="http://schemas.microsoft.com/office/drawing/2014/main" val="1943100770"/>
                    </a:ext>
                  </a:extLst>
                </a:gridCol>
                <a:gridCol w="1566197">
                  <a:extLst>
                    <a:ext uri="{9D8B030D-6E8A-4147-A177-3AD203B41FA5}">
                      <a16:colId xmlns:a16="http://schemas.microsoft.com/office/drawing/2014/main" val="993483053"/>
                    </a:ext>
                  </a:extLst>
                </a:gridCol>
                <a:gridCol w="1566197">
                  <a:extLst>
                    <a:ext uri="{9D8B030D-6E8A-4147-A177-3AD203B41FA5}">
                      <a16:colId xmlns:a16="http://schemas.microsoft.com/office/drawing/2014/main" val="941665926"/>
                    </a:ext>
                  </a:extLst>
                </a:gridCol>
                <a:gridCol w="1566197">
                  <a:extLst>
                    <a:ext uri="{9D8B030D-6E8A-4147-A177-3AD203B41FA5}">
                      <a16:colId xmlns:a16="http://schemas.microsoft.com/office/drawing/2014/main" val="2338451259"/>
                    </a:ext>
                  </a:extLst>
                </a:gridCol>
                <a:gridCol w="1566197">
                  <a:extLst>
                    <a:ext uri="{9D8B030D-6E8A-4147-A177-3AD203B41FA5}">
                      <a16:colId xmlns:a16="http://schemas.microsoft.com/office/drawing/2014/main" val="2493542044"/>
                    </a:ext>
                  </a:extLst>
                </a:gridCol>
                <a:gridCol w="1566197">
                  <a:extLst>
                    <a:ext uri="{9D8B030D-6E8A-4147-A177-3AD203B41FA5}">
                      <a16:colId xmlns:a16="http://schemas.microsoft.com/office/drawing/2014/main" val="2016002938"/>
                    </a:ext>
                  </a:extLst>
                </a:gridCol>
              </a:tblGrid>
              <a:tr h="0">
                <a:tc>
                  <a:txBody>
                    <a:bodyPr/>
                    <a:lstStyle/>
                    <a:p>
                      <a:r>
                        <a:rPr lang="en-GB"/>
                        <a:t>Mazda 3</a:t>
                      </a:r>
                    </a:p>
                  </a:txBody>
                  <a:tcPr anchor="ctr">
                    <a:lnL>
                      <a:noFill/>
                    </a:lnL>
                    <a:lnR>
                      <a:noFill/>
                    </a:lnR>
                    <a:lnT>
                      <a:noFill/>
                    </a:lnT>
                    <a:lnB>
                      <a:noFill/>
                    </a:lnB>
                    <a:noFill/>
                  </a:tcPr>
                </a:tc>
                <a:tc>
                  <a:txBody>
                    <a:bodyPr/>
                    <a:lstStyle/>
                    <a:p>
                      <a:r>
                        <a:rPr lang="en-GB"/>
                        <a:t>45000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37000</a:t>
                      </a:r>
                    </a:p>
                  </a:txBody>
                  <a:tcPr anchor="ctr">
                    <a:lnL>
                      <a:noFill/>
                    </a:lnL>
                    <a:lnR>
                      <a:noFill/>
                    </a:lnR>
                    <a:lnT>
                      <a:noFill/>
                    </a:lnT>
                    <a:lnB>
                      <a:noFill/>
                    </a:lnB>
                    <a:noFill/>
                  </a:tcPr>
                </a:tc>
                <a:extLst>
                  <a:ext uri="{0D108BD9-81ED-4DB2-BD59-A6C34878D82A}">
                    <a16:rowId xmlns:a16="http://schemas.microsoft.com/office/drawing/2014/main" val="720544516"/>
                  </a:ext>
                </a:extLst>
              </a:tr>
              <a:tr h="0">
                <a:tc>
                  <a:txBody>
                    <a:bodyPr/>
                    <a:lstStyle/>
                    <a:p>
                      <a:r>
                        <a:rPr lang="en-GB"/>
                        <a:t>Audi A3</a:t>
                      </a:r>
                    </a:p>
                  </a:txBody>
                  <a:tcPr anchor="ctr">
                    <a:lnL>
                      <a:noFill/>
                    </a:lnL>
                    <a:lnR>
                      <a:noFill/>
                    </a:lnR>
                    <a:lnT>
                      <a:noFill/>
                    </a:lnT>
                    <a:lnB>
                      <a:noFill/>
                    </a:lnB>
                    <a:noFill/>
                  </a:tcPr>
                </a:tc>
                <a:tc>
                  <a:txBody>
                    <a:bodyPr/>
                    <a:lstStyle/>
                    <a:p>
                      <a:r>
                        <a:rPr lang="en-GB"/>
                        <a:t>41000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49000</a:t>
                      </a:r>
                    </a:p>
                  </a:txBody>
                  <a:tcPr anchor="ctr">
                    <a:lnL>
                      <a:noFill/>
                    </a:lnL>
                    <a:lnR>
                      <a:noFill/>
                    </a:lnR>
                    <a:lnT>
                      <a:noFill/>
                    </a:lnT>
                    <a:lnB>
                      <a:noFill/>
                    </a:lnB>
                    <a:noFill/>
                  </a:tcPr>
                </a:tc>
                <a:extLst>
                  <a:ext uri="{0D108BD9-81ED-4DB2-BD59-A6C34878D82A}">
                    <a16:rowId xmlns:a16="http://schemas.microsoft.com/office/drawing/2014/main" val="1556776478"/>
                  </a:ext>
                </a:extLst>
              </a:tr>
              <a:tr h="0">
                <a:tc>
                  <a:txBody>
                    <a:bodyPr/>
                    <a:lstStyle/>
                    <a:p>
                      <a:r>
                        <a:rPr lang="en-GB"/>
                        <a:t>Opel Astra</a:t>
                      </a:r>
                    </a:p>
                  </a:txBody>
                  <a:tcPr anchor="ctr">
                    <a:lnL>
                      <a:noFill/>
                    </a:lnL>
                    <a:lnR>
                      <a:noFill/>
                    </a:lnR>
                    <a:lnT>
                      <a:noFill/>
                    </a:lnT>
                    <a:lnB>
                      <a:noFill/>
                    </a:lnB>
                    <a:noFill/>
                  </a:tcPr>
                </a:tc>
                <a:tc>
                  <a:txBody>
                    <a:bodyPr/>
                    <a:lstStyle/>
                    <a:p>
                      <a:r>
                        <a:rPr lang="en-GB"/>
                        <a:t>38000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130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40000</a:t>
                      </a:r>
                    </a:p>
                  </a:txBody>
                  <a:tcPr anchor="ctr">
                    <a:lnL>
                      <a:noFill/>
                    </a:lnL>
                    <a:lnR>
                      <a:noFill/>
                    </a:lnR>
                    <a:lnT>
                      <a:noFill/>
                    </a:lnT>
                    <a:lnB>
                      <a:noFill/>
                    </a:lnB>
                    <a:noFill/>
                  </a:tcPr>
                </a:tc>
                <a:extLst>
                  <a:ext uri="{0D108BD9-81ED-4DB2-BD59-A6C34878D82A}">
                    <a16:rowId xmlns:a16="http://schemas.microsoft.com/office/drawing/2014/main" val="3902947253"/>
                  </a:ext>
                </a:extLst>
              </a:tr>
              <a:tr h="0">
                <a:tc>
                  <a:txBody>
                    <a:bodyPr/>
                    <a:lstStyle/>
                    <a:p>
                      <a:r>
                        <a:rPr lang="en-GB"/>
                        <a:t>Kia Ceed</a:t>
                      </a:r>
                    </a:p>
                  </a:txBody>
                  <a:tcPr anchor="ctr">
                    <a:lnL>
                      <a:noFill/>
                    </a:lnL>
                    <a:lnR>
                      <a:noFill/>
                    </a:lnR>
                    <a:lnT>
                      <a:noFill/>
                    </a:lnT>
                    <a:lnB>
                      <a:noFill/>
                    </a:lnB>
                    <a:noFill/>
                  </a:tcPr>
                </a:tc>
                <a:tc>
                  <a:txBody>
                    <a:bodyPr/>
                    <a:lstStyle/>
                    <a:p>
                      <a:r>
                        <a:rPr lang="en-GB"/>
                        <a:t>40000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2022</a:t>
                      </a:r>
                    </a:p>
                  </a:txBody>
                  <a:tcPr anchor="ctr">
                    <a:lnL>
                      <a:noFill/>
                    </a:lnL>
                    <a:lnR>
                      <a:noFill/>
                    </a:lnR>
                    <a:lnT>
                      <a:noFill/>
                    </a:lnT>
                    <a:lnB>
                      <a:noFill/>
                    </a:lnB>
                    <a:noFill/>
                  </a:tcPr>
                </a:tc>
                <a:tc>
                  <a:txBody>
                    <a:bodyPr/>
                    <a:lstStyle/>
                    <a:p>
                      <a:r>
                        <a:rPr lang="en-GB"/>
                        <a:t>41000</a:t>
                      </a:r>
                    </a:p>
                  </a:txBody>
                  <a:tcPr anchor="ctr">
                    <a:lnL>
                      <a:noFill/>
                    </a:lnL>
                    <a:lnR>
                      <a:noFill/>
                    </a:lnR>
                    <a:lnT>
                      <a:noFill/>
                    </a:lnT>
                    <a:lnB>
                      <a:noFill/>
                    </a:lnB>
                    <a:noFill/>
                  </a:tcPr>
                </a:tc>
                <a:extLst>
                  <a:ext uri="{0D108BD9-81ED-4DB2-BD59-A6C34878D82A}">
                    <a16:rowId xmlns:a16="http://schemas.microsoft.com/office/drawing/2014/main" val="3954728860"/>
                  </a:ext>
                </a:extLst>
              </a:tr>
              <a:tr h="0">
                <a:tc>
                  <a:txBody>
                    <a:bodyPr/>
                    <a:lstStyle/>
                    <a:p>
                      <a:r>
                        <a:rPr lang="en-GB"/>
                        <a:t>BMW 320i</a:t>
                      </a:r>
                    </a:p>
                  </a:txBody>
                  <a:tcPr anchor="ctr">
                    <a:lnL>
                      <a:noFill/>
                    </a:lnL>
                    <a:lnR>
                      <a:noFill/>
                    </a:lnR>
                    <a:lnT>
                      <a:noFill/>
                    </a:lnT>
                    <a:lnB>
                      <a:noFill/>
                    </a:lnB>
                    <a:noFill/>
                  </a:tcPr>
                </a:tc>
                <a:tc>
                  <a:txBody>
                    <a:bodyPr/>
                    <a:lstStyle/>
                    <a:p>
                      <a:r>
                        <a:rPr lang="en-GB"/>
                        <a:t>47000</a:t>
                      </a:r>
                    </a:p>
                  </a:txBody>
                  <a:tcPr anchor="ctr">
                    <a:lnL>
                      <a:noFill/>
                    </a:lnL>
                    <a:lnR>
                      <a:noFill/>
                    </a:lnR>
                    <a:lnT>
                      <a:noFill/>
                    </a:lnT>
                    <a:lnB>
                      <a:noFill/>
                    </a:lnB>
                    <a:noFill/>
                  </a:tcPr>
                </a:tc>
                <a:tc>
                  <a:txBody>
                    <a:bodyPr/>
                    <a:lstStyle/>
                    <a:p>
                      <a:r>
                        <a:rPr lang="en-GB"/>
                        <a:t>9</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extLst>
                  <a:ext uri="{0D108BD9-81ED-4DB2-BD59-A6C34878D82A}">
                    <a16:rowId xmlns:a16="http://schemas.microsoft.com/office/drawing/2014/main" val="1652842975"/>
                  </a:ext>
                </a:extLst>
              </a:tr>
              <a:tr h="0">
                <a:tc>
                  <a:txBody>
                    <a:bodyPr/>
                    <a:lstStyle/>
                    <a:p>
                      <a:r>
                        <a:rPr lang="en-GB"/>
                        <a:t>Skoda Octavia</a:t>
                      </a:r>
                    </a:p>
                  </a:txBody>
                  <a:tcPr anchor="ctr">
                    <a:lnL>
                      <a:noFill/>
                    </a:lnL>
                    <a:lnR>
                      <a:noFill/>
                    </a:lnR>
                    <a:lnT>
                      <a:noFill/>
                    </a:lnT>
                    <a:lnB>
                      <a:noFill/>
                    </a:lnB>
                    <a:noFill/>
                  </a:tcPr>
                </a:tc>
                <a:tc>
                  <a:txBody>
                    <a:bodyPr/>
                    <a:lstStyle/>
                    <a:p>
                      <a:r>
                        <a:rPr lang="en-GB"/>
                        <a:t>44000</a:t>
                      </a:r>
                    </a:p>
                  </a:txBody>
                  <a:tcPr anchor="ctr">
                    <a:lnL>
                      <a:noFill/>
                    </a:lnL>
                    <a:lnR>
                      <a:noFill/>
                    </a:lnR>
                    <a:lnT>
                      <a:noFill/>
                    </a:lnT>
                    <a:lnB>
                      <a:noFill/>
                    </a:lnB>
                    <a:noFill/>
                  </a:tcPr>
                </a:tc>
                <a:tc>
                  <a:txBody>
                    <a:bodyPr/>
                    <a:lstStyle/>
                    <a:p>
                      <a:r>
                        <a:rPr lang="en-GB"/>
                        <a:t>6</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2018</a:t>
                      </a:r>
                    </a:p>
                  </a:txBody>
                  <a:tcPr anchor="ctr">
                    <a:lnL>
                      <a:noFill/>
                    </a:lnL>
                    <a:lnR>
                      <a:noFill/>
                    </a:lnR>
                    <a:lnT>
                      <a:noFill/>
                    </a:lnT>
                    <a:lnB>
                      <a:noFill/>
                    </a:lnB>
                    <a:noFill/>
                  </a:tcPr>
                </a:tc>
                <a:tc>
                  <a:txBody>
                    <a:bodyPr/>
                    <a:lstStyle/>
                    <a:p>
                      <a:r>
                        <a:rPr lang="en-GB"/>
                        <a:t>87000</a:t>
                      </a:r>
                    </a:p>
                  </a:txBody>
                  <a:tcPr anchor="ctr">
                    <a:lnL>
                      <a:noFill/>
                    </a:lnL>
                    <a:lnR>
                      <a:noFill/>
                    </a:lnR>
                    <a:lnT>
                      <a:noFill/>
                    </a:lnT>
                    <a:lnB>
                      <a:noFill/>
                    </a:lnB>
                    <a:noFill/>
                  </a:tcPr>
                </a:tc>
                <a:extLst>
                  <a:ext uri="{0D108BD9-81ED-4DB2-BD59-A6C34878D82A}">
                    <a16:rowId xmlns:a16="http://schemas.microsoft.com/office/drawing/2014/main" val="2127162242"/>
                  </a:ext>
                </a:extLst>
              </a:tr>
              <a:tr h="0">
                <a:tc>
                  <a:txBody>
                    <a:bodyPr/>
                    <a:lstStyle/>
                    <a:p>
                      <a:r>
                        <a:rPr lang="en-GB"/>
                        <a:t>Volkswagen Golf</a:t>
                      </a:r>
                    </a:p>
                  </a:txBody>
                  <a:tcPr anchor="ctr">
                    <a:lnL>
                      <a:noFill/>
                    </a:lnL>
                    <a:lnR>
                      <a:noFill/>
                    </a:lnR>
                    <a:lnT>
                      <a:noFill/>
                    </a:lnT>
                    <a:lnB>
                      <a:noFill/>
                    </a:lnB>
                    <a:noFill/>
                  </a:tcPr>
                </a:tc>
                <a:tc>
                  <a:txBody>
                    <a:bodyPr/>
                    <a:lstStyle/>
                    <a:p>
                      <a:r>
                        <a:rPr lang="en-GB"/>
                        <a:t>37000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130</a:t>
                      </a:r>
                    </a:p>
                  </a:txBody>
                  <a:tcPr anchor="ctr">
                    <a:lnL>
                      <a:noFill/>
                    </a:lnL>
                    <a:lnR>
                      <a:noFill/>
                    </a:lnR>
                    <a:lnT>
                      <a:noFill/>
                    </a:lnT>
                    <a:lnB>
                      <a:noFill/>
                    </a:lnB>
                    <a:noFill/>
                  </a:tcPr>
                </a:tc>
                <a:tc>
                  <a:txBody>
                    <a:bodyPr/>
                    <a:lstStyle/>
                    <a:p>
                      <a:r>
                        <a:rPr lang="en-GB"/>
                        <a:t>2020</a:t>
                      </a:r>
                    </a:p>
                  </a:txBody>
                  <a:tcPr anchor="ctr">
                    <a:lnL>
                      <a:noFill/>
                    </a:lnL>
                    <a:lnR>
                      <a:noFill/>
                    </a:lnR>
                    <a:lnT>
                      <a:noFill/>
                    </a:lnT>
                    <a:lnB>
                      <a:noFill/>
                    </a:lnB>
                    <a:noFill/>
                  </a:tcPr>
                </a:tc>
                <a:tc>
                  <a:txBody>
                    <a:bodyPr/>
                    <a:lstStyle/>
                    <a:p>
                      <a:r>
                        <a:rPr lang="en-GB"/>
                        <a:t>67000</a:t>
                      </a:r>
                    </a:p>
                  </a:txBody>
                  <a:tcPr anchor="ctr">
                    <a:lnL>
                      <a:noFill/>
                    </a:lnL>
                    <a:lnR>
                      <a:noFill/>
                    </a:lnR>
                    <a:lnT>
                      <a:noFill/>
                    </a:lnT>
                    <a:lnB>
                      <a:noFill/>
                    </a:lnB>
                    <a:noFill/>
                  </a:tcPr>
                </a:tc>
                <a:extLst>
                  <a:ext uri="{0D108BD9-81ED-4DB2-BD59-A6C34878D82A}">
                    <a16:rowId xmlns:a16="http://schemas.microsoft.com/office/drawing/2014/main" val="3090556027"/>
                  </a:ext>
                </a:extLst>
              </a:tr>
              <a:tr h="0">
                <a:tc>
                  <a:txBody>
                    <a:bodyPr/>
                    <a:lstStyle/>
                    <a:p>
                      <a:r>
                        <a:rPr lang="en-GB"/>
                        <a:t>Honda Civic</a:t>
                      </a:r>
                    </a:p>
                  </a:txBody>
                  <a:tcPr anchor="ctr">
                    <a:lnL>
                      <a:noFill/>
                    </a:lnL>
                    <a:lnR>
                      <a:noFill/>
                    </a:lnR>
                    <a:lnT>
                      <a:noFill/>
                    </a:lnT>
                    <a:lnB>
                      <a:noFill/>
                    </a:lnB>
                    <a:noFill/>
                  </a:tcPr>
                </a:tc>
                <a:tc>
                  <a:txBody>
                    <a:bodyPr/>
                    <a:lstStyle/>
                    <a:p>
                      <a:r>
                        <a:rPr lang="en-GB"/>
                        <a:t>39000</a:t>
                      </a:r>
                    </a:p>
                  </a:txBody>
                  <a:tcPr anchor="ctr">
                    <a:lnL>
                      <a:noFill/>
                    </a:lnL>
                    <a:lnR>
                      <a:noFill/>
                    </a:lnR>
                    <a:lnT>
                      <a:noFill/>
                    </a:lnT>
                    <a:lnB>
                      <a:noFill/>
                    </a:lnB>
                    <a:noFill/>
                  </a:tcPr>
                </a:tc>
                <a:tc>
                  <a:txBody>
                    <a:bodyPr/>
                    <a:lstStyle/>
                    <a:p>
                      <a:r>
                        <a:rPr lang="en-GB"/>
                        <a:t>8</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2021</a:t>
                      </a:r>
                    </a:p>
                  </a:txBody>
                  <a:tcPr anchor="ctr">
                    <a:lnL>
                      <a:noFill/>
                    </a:lnL>
                    <a:lnR>
                      <a:noFill/>
                    </a:lnR>
                    <a:lnT>
                      <a:noFill/>
                    </a:lnT>
                    <a:lnB>
                      <a:noFill/>
                    </a:lnB>
                    <a:noFill/>
                  </a:tcPr>
                </a:tc>
                <a:tc>
                  <a:txBody>
                    <a:bodyPr/>
                    <a:lstStyle/>
                    <a:p>
                      <a:r>
                        <a:rPr lang="en-GB"/>
                        <a:t>55000</a:t>
                      </a:r>
                    </a:p>
                  </a:txBody>
                  <a:tcPr anchor="ctr">
                    <a:lnL>
                      <a:noFill/>
                    </a:lnL>
                    <a:lnR>
                      <a:noFill/>
                    </a:lnR>
                    <a:lnT>
                      <a:noFill/>
                    </a:lnT>
                    <a:lnB>
                      <a:noFill/>
                    </a:lnB>
                    <a:noFill/>
                  </a:tcPr>
                </a:tc>
                <a:extLst>
                  <a:ext uri="{0D108BD9-81ED-4DB2-BD59-A6C34878D82A}">
                    <a16:rowId xmlns:a16="http://schemas.microsoft.com/office/drawing/2014/main" val="1836043418"/>
                  </a:ext>
                </a:extLst>
              </a:tr>
              <a:tr h="0">
                <a:tc>
                  <a:txBody>
                    <a:bodyPr/>
                    <a:lstStyle/>
                    <a:p>
                      <a:r>
                        <a:rPr lang="en-GB"/>
                        <a:t>Toyota Corolla</a:t>
                      </a:r>
                    </a:p>
                  </a:txBody>
                  <a:tcPr anchor="ctr">
                    <a:lnL>
                      <a:noFill/>
                    </a:lnL>
                    <a:lnR>
                      <a:noFill/>
                    </a:lnR>
                    <a:lnT>
                      <a:noFill/>
                    </a:lnT>
                    <a:lnB>
                      <a:noFill/>
                    </a:lnB>
                    <a:noFill/>
                  </a:tcPr>
                </a:tc>
                <a:tc>
                  <a:txBody>
                    <a:bodyPr/>
                    <a:lstStyle/>
                    <a:p>
                      <a:r>
                        <a:rPr lang="en-GB"/>
                        <a:t>42000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140</a:t>
                      </a:r>
                    </a:p>
                  </a:txBody>
                  <a:tcPr anchor="ctr">
                    <a:lnL>
                      <a:noFill/>
                    </a:lnL>
                    <a:lnR>
                      <a:noFill/>
                    </a:lnR>
                    <a:lnT>
                      <a:noFill/>
                    </a:lnT>
                    <a:lnB>
                      <a:noFill/>
                    </a:lnB>
                    <a:noFill/>
                  </a:tcPr>
                </a:tc>
                <a:tc>
                  <a:txBody>
                    <a:bodyPr/>
                    <a:lstStyle/>
                    <a:p>
                      <a:r>
                        <a:rPr lang="en-GB"/>
                        <a:t>2019</a:t>
                      </a:r>
                    </a:p>
                  </a:txBody>
                  <a:tcPr anchor="ctr">
                    <a:lnL>
                      <a:noFill/>
                    </a:lnL>
                    <a:lnR>
                      <a:noFill/>
                    </a:lnR>
                    <a:lnT>
                      <a:noFill/>
                    </a:lnT>
                    <a:lnB>
                      <a:noFill/>
                    </a:lnB>
                    <a:noFill/>
                  </a:tcPr>
                </a:tc>
                <a:tc>
                  <a:txBody>
                    <a:bodyPr/>
                    <a:lstStyle/>
                    <a:p>
                      <a:r>
                        <a:rPr lang="en-GB"/>
                        <a:t>74000</a:t>
                      </a:r>
                    </a:p>
                  </a:txBody>
                  <a:tcPr anchor="ctr">
                    <a:lnL>
                      <a:noFill/>
                    </a:lnL>
                    <a:lnR>
                      <a:noFill/>
                    </a:lnR>
                    <a:lnT>
                      <a:noFill/>
                    </a:lnT>
                    <a:lnB>
                      <a:noFill/>
                    </a:lnB>
                    <a:noFill/>
                  </a:tcPr>
                </a:tc>
                <a:extLst>
                  <a:ext uri="{0D108BD9-81ED-4DB2-BD59-A6C34878D82A}">
                    <a16:rowId xmlns:a16="http://schemas.microsoft.com/office/drawing/2014/main" val="2348216674"/>
                  </a:ext>
                </a:extLst>
              </a:tr>
              <a:tr h="0">
                <a:tc>
                  <a:txBody>
                    <a:bodyPr/>
                    <a:lstStyle/>
                    <a:p>
                      <a:r>
                        <a:rPr lang="en-GB"/>
                        <a:t>Volkswagen Passat</a:t>
                      </a:r>
                    </a:p>
                  </a:txBody>
                  <a:tcPr anchor="ctr">
                    <a:lnL>
                      <a:noFill/>
                    </a:lnL>
                    <a:lnR>
                      <a:noFill/>
                    </a:lnR>
                    <a:lnT>
                      <a:noFill/>
                    </a:lnT>
                    <a:lnB>
                      <a:noFill/>
                    </a:lnB>
                    <a:noFill/>
                  </a:tcPr>
                </a:tc>
                <a:tc>
                  <a:txBody>
                    <a:bodyPr/>
                    <a:lstStyle/>
                    <a:p>
                      <a:r>
                        <a:rPr lang="en-GB"/>
                        <a:t>44000</a:t>
                      </a:r>
                    </a:p>
                  </a:txBody>
                  <a:tcPr anchor="ctr">
                    <a:lnL>
                      <a:noFill/>
                    </a:lnL>
                    <a:lnR>
                      <a:noFill/>
                    </a:lnR>
                    <a:lnT>
                      <a:noFill/>
                    </a:lnT>
                    <a:lnB>
                      <a:noFill/>
                    </a:lnB>
                    <a:noFill/>
                  </a:tcPr>
                </a:tc>
                <a:tc>
                  <a:txBody>
                    <a:bodyPr/>
                    <a:lstStyle/>
                    <a:p>
                      <a:r>
                        <a:rPr lang="en-GB"/>
                        <a:t>7</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2018</a:t>
                      </a:r>
                    </a:p>
                  </a:txBody>
                  <a:tcPr anchor="ctr">
                    <a:lnL>
                      <a:noFill/>
                    </a:lnL>
                    <a:lnR>
                      <a:noFill/>
                    </a:lnR>
                    <a:lnT>
                      <a:noFill/>
                    </a:lnT>
                    <a:lnB>
                      <a:noFill/>
                    </a:lnB>
                    <a:noFill/>
                  </a:tcPr>
                </a:tc>
                <a:tc>
                  <a:txBody>
                    <a:bodyPr/>
                    <a:lstStyle/>
                    <a:p>
                      <a:r>
                        <a:rPr lang="en-GB" dirty="0"/>
                        <a:t>82000</a:t>
                      </a:r>
                    </a:p>
                  </a:txBody>
                  <a:tcPr anchor="ctr">
                    <a:lnL>
                      <a:noFill/>
                    </a:lnL>
                    <a:lnR>
                      <a:noFill/>
                    </a:lnR>
                    <a:lnT>
                      <a:noFill/>
                    </a:lnT>
                    <a:lnB>
                      <a:noFill/>
                    </a:lnB>
                    <a:noFill/>
                  </a:tcPr>
                </a:tc>
                <a:extLst>
                  <a:ext uri="{0D108BD9-81ED-4DB2-BD59-A6C34878D82A}">
                    <a16:rowId xmlns:a16="http://schemas.microsoft.com/office/drawing/2014/main" val="3412237633"/>
                  </a:ext>
                </a:extLst>
              </a:tr>
            </a:tbl>
          </a:graphicData>
        </a:graphic>
      </p:graphicFrame>
      <p:pic>
        <p:nvPicPr>
          <p:cNvPr id="4" name="Obraz 3">
            <a:extLst>
              <a:ext uri="{FF2B5EF4-FFF2-40B4-BE49-F238E27FC236}">
                <a16:creationId xmlns:a16="http://schemas.microsoft.com/office/drawing/2014/main" id="{76F5AE50-D322-C5CE-8151-F4FF8EB5700C}"/>
              </a:ext>
            </a:extLst>
          </p:cNvPr>
          <p:cNvPicPr>
            <a:picLocks noChangeAspect="1"/>
          </p:cNvPicPr>
          <p:nvPr/>
        </p:nvPicPr>
        <p:blipFill>
          <a:blip r:embed="rId2"/>
          <a:stretch>
            <a:fillRect/>
          </a:stretch>
        </p:blipFill>
        <p:spPr>
          <a:xfrm>
            <a:off x="6824470" y="320806"/>
            <a:ext cx="4953691" cy="1371791"/>
          </a:xfrm>
          <a:prstGeom prst="rect">
            <a:avLst/>
          </a:prstGeom>
        </p:spPr>
      </p:pic>
    </p:spTree>
    <p:extLst>
      <p:ext uri="{BB962C8B-B14F-4D97-AF65-F5344CB8AC3E}">
        <p14:creationId xmlns:p14="http://schemas.microsoft.com/office/powerpoint/2010/main" val="300724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01D1A-B336-7C45-893A-6BEDB45C3D24}"/>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EFE53F38-433C-63E8-1BAF-692DBD79AFD5}"/>
              </a:ext>
            </a:extLst>
          </p:cNvPr>
          <p:cNvSpPr txBox="1"/>
          <p:nvPr/>
        </p:nvSpPr>
        <p:spPr>
          <a:xfrm>
            <a:off x="157315" y="127941"/>
            <a:ext cx="7030065"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SP-CS</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375D10D0-328E-96A5-42E8-0BF3DAED4AE5}"/>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piłkarzy:</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CC8C142E-7DAD-E60C-7B18-18BB69673AC3}"/>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0F326D66-CB92-4A9C-5C0E-EB227F30319F}"/>
              </a:ext>
            </a:extLst>
          </p:cNvPr>
          <p:cNvGraphicFramePr>
            <a:graphicFrameLocks noGrp="1"/>
          </p:cNvGraphicFramePr>
          <p:nvPr>
            <p:extLst>
              <p:ext uri="{D42A27DB-BD31-4B8C-83A1-F6EECF244321}">
                <p14:modId xmlns:p14="http://schemas.microsoft.com/office/powerpoint/2010/main" val="3501599124"/>
              </p:ext>
            </p:extLst>
          </p:nvPr>
        </p:nvGraphicFramePr>
        <p:xfrm>
          <a:off x="314229" y="1975925"/>
          <a:ext cx="7239400" cy="3929910"/>
        </p:xfrm>
        <a:graphic>
          <a:graphicData uri="http://schemas.openxmlformats.org/drawingml/2006/table">
            <a:tbl>
              <a:tblPr/>
              <a:tblGrid>
                <a:gridCol w="904925">
                  <a:extLst>
                    <a:ext uri="{9D8B030D-6E8A-4147-A177-3AD203B41FA5}">
                      <a16:colId xmlns:a16="http://schemas.microsoft.com/office/drawing/2014/main" val="3503112167"/>
                    </a:ext>
                  </a:extLst>
                </a:gridCol>
                <a:gridCol w="904925">
                  <a:extLst>
                    <a:ext uri="{9D8B030D-6E8A-4147-A177-3AD203B41FA5}">
                      <a16:colId xmlns:a16="http://schemas.microsoft.com/office/drawing/2014/main" val="411930643"/>
                    </a:ext>
                  </a:extLst>
                </a:gridCol>
                <a:gridCol w="904925">
                  <a:extLst>
                    <a:ext uri="{9D8B030D-6E8A-4147-A177-3AD203B41FA5}">
                      <a16:colId xmlns:a16="http://schemas.microsoft.com/office/drawing/2014/main" val="3067681524"/>
                    </a:ext>
                  </a:extLst>
                </a:gridCol>
                <a:gridCol w="904925">
                  <a:extLst>
                    <a:ext uri="{9D8B030D-6E8A-4147-A177-3AD203B41FA5}">
                      <a16:colId xmlns:a16="http://schemas.microsoft.com/office/drawing/2014/main" val="639809145"/>
                    </a:ext>
                  </a:extLst>
                </a:gridCol>
                <a:gridCol w="904925">
                  <a:extLst>
                    <a:ext uri="{9D8B030D-6E8A-4147-A177-3AD203B41FA5}">
                      <a16:colId xmlns:a16="http://schemas.microsoft.com/office/drawing/2014/main" val="4151484844"/>
                    </a:ext>
                  </a:extLst>
                </a:gridCol>
                <a:gridCol w="904925">
                  <a:extLst>
                    <a:ext uri="{9D8B030D-6E8A-4147-A177-3AD203B41FA5}">
                      <a16:colId xmlns:a16="http://schemas.microsoft.com/office/drawing/2014/main" val="3757765679"/>
                    </a:ext>
                  </a:extLst>
                </a:gridCol>
                <a:gridCol w="904925">
                  <a:extLst>
                    <a:ext uri="{9D8B030D-6E8A-4147-A177-3AD203B41FA5}">
                      <a16:colId xmlns:a16="http://schemas.microsoft.com/office/drawing/2014/main" val="1024461572"/>
                    </a:ext>
                  </a:extLst>
                </a:gridCol>
                <a:gridCol w="904925">
                  <a:extLst>
                    <a:ext uri="{9D8B030D-6E8A-4147-A177-3AD203B41FA5}">
                      <a16:colId xmlns:a16="http://schemas.microsoft.com/office/drawing/2014/main" val="526683622"/>
                    </a:ext>
                  </a:extLst>
                </a:gridCol>
              </a:tblGrid>
              <a:tr h="175812">
                <a:tc>
                  <a:txBody>
                    <a:bodyPr/>
                    <a:lstStyle/>
                    <a:p>
                      <a:r>
                        <a:rPr lang="en-GB" sz="900"/>
                        <a:t>Puchacz</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64</a:t>
                      </a:r>
                    </a:p>
                  </a:txBody>
                  <a:tcPr marL="43953" marR="43953" marT="21976" marB="21976" anchor="ctr">
                    <a:lnL>
                      <a:noFill/>
                    </a:lnL>
                    <a:lnR>
                      <a:noFill/>
                    </a:lnR>
                    <a:lnT>
                      <a:noFill/>
                    </a:lnT>
                    <a:lnB>
                      <a:noFill/>
                    </a:lnB>
                    <a:noFill/>
                  </a:tcPr>
                </a:tc>
                <a:tc>
                  <a:txBody>
                    <a:bodyPr/>
                    <a:lstStyle/>
                    <a:p>
                      <a:r>
                        <a:rPr lang="en-GB" sz="900"/>
                        <a:t>62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63</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300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585352321"/>
                  </a:ext>
                </a:extLst>
              </a:tr>
              <a:tr h="175812">
                <a:tc>
                  <a:txBody>
                    <a:bodyPr/>
                    <a:lstStyle/>
                    <a:p>
                      <a:r>
                        <a:rPr lang="en-GB" sz="900"/>
                        <a:t>Mbippi</a:t>
                      </a:r>
                    </a:p>
                  </a:txBody>
                  <a:tcPr marL="43953" marR="43953" marT="21976" marB="21976" anchor="ctr">
                    <a:lnL>
                      <a:noFill/>
                    </a:lnL>
                    <a:lnR>
                      <a:noFill/>
                    </a:lnR>
                    <a:lnT>
                      <a:noFill/>
                    </a:lnT>
                    <a:lnB>
                      <a:noFill/>
                    </a:lnB>
                    <a:noFill/>
                  </a:tcPr>
                </a:tc>
                <a:tc>
                  <a:txBody>
                    <a:bodyPr/>
                    <a:lstStyle/>
                    <a:p>
                      <a:r>
                        <a:rPr lang="en-GB" sz="900"/>
                        <a:t>97</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36</a:t>
                      </a:r>
                    </a:p>
                  </a:txBody>
                  <a:tcPr marL="43953" marR="43953" marT="21976" marB="21976" anchor="ctr">
                    <a:lnL>
                      <a:noFill/>
                    </a:lnL>
                    <a:lnR>
                      <a:noFill/>
                    </a:lnR>
                    <a:lnT>
                      <a:noFill/>
                    </a:lnT>
                    <a:lnB>
                      <a:noFill/>
                    </a:lnB>
                    <a:noFill/>
                  </a:tcPr>
                </a:tc>
                <a:tc>
                  <a:txBody>
                    <a:bodyPr/>
                    <a:lstStyle/>
                    <a:p>
                      <a:r>
                        <a:rPr lang="en-GB" sz="900"/>
                        <a:t>78</a:t>
                      </a:r>
                    </a:p>
                  </a:txBody>
                  <a:tcPr marL="43953" marR="43953" marT="21976" marB="21976" anchor="ctr">
                    <a:lnL>
                      <a:noFill/>
                    </a:lnL>
                    <a:lnR>
                      <a:noFill/>
                    </a:lnR>
                    <a:lnT>
                      <a:noFill/>
                    </a:lnT>
                    <a:lnB>
                      <a:noFill/>
                    </a:lnB>
                    <a:noFill/>
                  </a:tcPr>
                </a:tc>
                <a:tc>
                  <a:txBody>
                    <a:bodyPr/>
                    <a:lstStyle/>
                    <a:p>
                      <a:r>
                        <a:rPr lang="en-GB" sz="900"/>
                        <a:t>1599000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594260683"/>
                  </a:ext>
                </a:extLst>
              </a:tr>
              <a:tr h="175812">
                <a:tc>
                  <a:txBody>
                    <a:bodyPr/>
                    <a:lstStyle/>
                    <a:p>
                      <a:r>
                        <a:rPr lang="en-GB" sz="900"/>
                        <a:t>Vinicius</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81</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29</a:t>
                      </a:r>
                    </a:p>
                  </a:txBody>
                  <a:tcPr marL="43953" marR="43953" marT="21976" marB="21976" anchor="ctr">
                    <a:lnL>
                      <a:noFill/>
                    </a:lnL>
                    <a:lnR>
                      <a:noFill/>
                    </a:lnR>
                    <a:lnT>
                      <a:noFill/>
                    </a:lnT>
                    <a:lnB>
                      <a:noFill/>
                    </a:lnB>
                    <a:noFill/>
                  </a:tcPr>
                </a:tc>
                <a:tc>
                  <a:txBody>
                    <a:bodyPr/>
                    <a:lstStyle/>
                    <a:p>
                      <a:r>
                        <a:rPr lang="en-GB" sz="900"/>
                        <a:t>69</a:t>
                      </a:r>
                    </a:p>
                  </a:txBody>
                  <a:tcPr marL="43953" marR="43953" marT="21976" marB="21976" anchor="ctr">
                    <a:lnL>
                      <a:noFill/>
                    </a:lnL>
                    <a:lnR>
                      <a:noFill/>
                    </a:lnR>
                    <a:lnT>
                      <a:noFill/>
                    </a:lnT>
                    <a:lnB>
                      <a:noFill/>
                    </a:lnB>
                    <a:noFill/>
                  </a:tcPr>
                </a:tc>
                <a:tc>
                  <a:txBody>
                    <a:bodyPr/>
                    <a:lstStyle/>
                    <a:p>
                      <a:r>
                        <a:rPr lang="en-GB" sz="900"/>
                        <a:t>456000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4163034591"/>
                  </a:ext>
                </a:extLst>
              </a:tr>
              <a:tr h="175812">
                <a:tc>
                  <a:txBody>
                    <a:bodyPr/>
                    <a:lstStyle/>
                    <a:p>
                      <a:r>
                        <a:rPr lang="en-GB" sz="900"/>
                        <a:t>Ronaldo</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79</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43</a:t>
                      </a:r>
                    </a:p>
                  </a:txBody>
                  <a:tcPr marL="43953" marR="43953" marT="21976" marB="21976" anchor="ctr">
                    <a:lnL>
                      <a:noFill/>
                    </a:lnL>
                    <a:lnR>
                      <a:noFill/>
                    </a:lnR>
                    <a:lnT>
                      <a:noFill/>
                    </a:lnT>
                    <a:lnB>
                      <a:noFill/>
                    </a:lnB>
                    <a:noFill/>
                  </a:tcPr>
                </a:tc>
                <a:tc>
                  <a:txBody>
                    <a:bodyPr/>
                    <a:lstStyle/>
                    <a:p>
                      <a:r>
                        <a:rPr lang="en-GB" sz="900"/>
                        <a:t>75</a:t>
                      </a:r>
                    </a:p>
                  </a:txBody>
                  <a:tcPr marL="43953" marR="43953" marT="21976" marB="21976" anchor="ctr">
                    <a:lnL>
                      <a:noFill/>
                    </a:lnL>
                    <a:lnR>
                      <a:noFill/>
                    </a:lnR>
                    <a:lnT>
                      <a:noFill/>
                    </a:lnT>
                    <a:lnB>
                      <a:noFill/>
                    </a:lnB>
                    <a:noFill/>
                  </a:tcPr>
                </a:tc>
                <a:tc>
                  <a:txBody>
                    <a:bodyPr/>
                    <a:lstStyle/>
                    <a:p>
                      <a:r>
                        <a:rPr lang="en-GB" sz="900"/>
                        <a:t>7190000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655012912"/>
                  </a:ext>
                </a:extLst>
              </a:tr>
              <a:tr h="175812">
                <a:tc>
                  <a:txBody>
                    <a:bodyPr/>
                    <a:lstStyle/>
                    <a:p>
                      <a:r>
                        <a:rPr lang="en-GB" sz="900"/>
                        <a:t>Henry</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51</a:t>
                      </a:r>
                    </a:p>
                  </a:txBody>
                  <a:tcPr marL="43953" marR="43953" marT="21976" marB="21976" anchor="ctr">
                    <a:lnL>
                      <a:noFill/>
                    </a:lnL>
                    <a:lnR>
                      <a:noFill/>
                    </a:lnR>
                    <a:lnT>
                      <a:noFill/>
                    </a:lnT>
                    <a:lnB>
                      <a:noFill/>
                    </a:lnB>
                    <a:noFill/>
                  </a:tcPr>
                </a:tc>
                <a:tc>
                  <a:txBody>
                    <a:bodyPr/>
                    <a:lstStyle/>
                    <a:p>
                      <a:r>
                        <a:rPr lang="en-GB" sz="900"/>
                        <a:t>78</a:t>
                      </a:r>
                    </a:p>
                  </a:txBody>
                  <a:tcPr marL="43953" marR="43953" marT="21976" marB="21976" anchor="ctr">
                    <a:lnL>
                      <a:noFill/>
                    </a:lnL>
                    <a:lnR>
                      <a:noFill/>
                    </a:lnR>
                    <a:lnT>
                      <a:noFill/>
                    </a:lnT>
                    <a:lnB>
                      <a:noFill/>
                    </a:lnB>
                    <a:noFill/>
                  </a:tcPr>
                </a:tc>
                <a:tc>
                  <a:txBody>
                    <a:bodyPr/>
                    <a:lstStyle/>
                    <a:p>
                      <a:r>
                        <a:rPr lang="en-GB" sz="900"/>
                        <a:t>1265000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449765214"/>
                  </a:ext>
                </a:extLst>
              </a:tr>
              <a:tr h="175812">
                <a:tc>
                  <a:txBody>
                    <a:bodyPr/>
                    <a:lstStyle/>
                    <a:p>
                      <a:r>
                        <a:rPr lang="en-GB" sz="900"/>
                        <a:t>Pele</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58</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4129000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52922899"/>
                  </a:ext>
                </a:extLst>
              </a:tr>
              <a:tr h="175812">
                <a:tc>
                  <a:txBody>
                    <a:bodyPr/>
                    <a:lstStyle/>
                    <a:p>
                      <a:r>
                        <a:rPr lang="en-GB" sz="900"/>
                        <a:t>Ronaldinho</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96</a:t>
                      </a:r>
                    </a:p>
                  </a:txBody>
                  <a:tcPr marL="43953" marR="43953" marT="21976" marB="21976" anchor="ctr">
                    <a:lnL>
                      <a:noFill/>
                    </a:lnL>
                    <a:lnR>
                      <a:noFill/>
                    </a:lnR>
                    <a:lnT>
                      <a:noFill/>
                    </a:lnT>
                    <a:lnB>
                      <a:noFill/>
                    </a:lnB>
                    <a:noFill/>
                  </a:tcPr>
                </a:tc>
                <a:tc>
                  <a:txBody>
                    <a:bodyPr/>
                    <a:lstStyle/>
                    <a:p>
                      <a:r>
                        <a:rPr lang="en-GB" sz="900"/>
                        <a:t>40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5175000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245658565"/>
                  </a:ext>
                </a:extLst>
              </a:tr>
              <a:tr h="175812">
                <a:tc>
                  <a:txBody>
                    <a:bodyPr/>
                    <a:lstStyle/>
                    <a:p>
                      <a:r>
                        <a:rPr lang="en-GB" sz="900"/>
                        <a:t>Smolarek</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85</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41</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16750</a:t>
                      </a:r>
                    </a:p>
                  </a:txBody>
                  <a:tcPr marL="43953" marR="43953" marT="21976" marB="21976" anchor="ctr">
                    <a:lnL>
                      <a:noFill/>
                    </a:lnL>
                    <a:lnR>
                      <a:noFill/>
                    </a:lnR>
                    <a:lnT>
                      <a:noFill/>
                    </a:lnT>
                    <a:lnB>
                      <a:noFill/>
                    </a:lnB>
                    <a:noFill/>
                  </a:tcPr>
                </a:tc>
                <a:extLst>
                  <a:ext uri="{0D108BD9-81ED-4DB2-BD59-A6C34878D82A}">
                    <a16:rowId xmlns:a16="http://schemas.microsoft.com/office/drawing/2014/main" val="1588750424"/>
                  </a:ext>
                </a:extLst>
              </a:tr>
              <a:tr h="175812">
                <a:tc>
                  <a:txBody>
                    <a:bodyPr/>
                    <a:lstStyle/>
                    <a:p>
                      <a:r>
                        <a:rPr lang="en-GB" sz="900"/>
                        <a:t>Best</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56</a:t>
                      </a:r>
                    </a:p>
                  </a:txBody>
                  <a:tcPr marL="43953" marR="43953" marT="21976" marB="21976" anchor="ctr">
                    <a:lnL>
                      <a:noFill/>
                    </a:lnL>
                    <a:lnR>
                      <a:noFill/>
                    </a:lnR>
                    <a:lnT>
                      <a:noFill/>
                    </a:lnT>
                    <a:lnB>
                      <a:noFill/>
                    </a:lnB>
                    <a:noFill/>
                  </a:tcPr>
                </a:tc>
                <a:tc>
                  <a:txBody>
                    <a:bodyPr/>
                    <a:lstStyle/>
                    <a:p>
                      <a:r>
                        <a:rPr lang="en-GB" sz="900"/>
                        <a:t>68</a:t>
                      </a:r>
                    </a:p>
                  </a:txBody>
                  <a:tcPr marL="43953" marR="43953" marT="21976" marB="21976" anchor="ctr">
                    <a:lnL>
                      <a:noFill/>
                    </a:lnL>
                    <a:lnR>
                      <a:noFill/>
                    </a:lnR>
                    <a:lnT>
                      <a:noFill/>
                    </a:lnT>
                    <a:lnB>
                      <a:noFill/>
                    </a:lnB>
                    <a:noFill/>
                  </a:tcPr>
                </a:tc>
                <a:tc>
                  <a:txBody>
                    <a:bodyPr/>
                    <a:lstStyle/>
                    <a:p>
                      <a:r>
                        <a:rPr lang="en-GB" sz="900"/>
                        <a:t>577000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199184285"/>
                  </a:ext>
                </a:extLst>
              </a:tr>
              <a:tr h="175812">
                <a:tc>
                  <a:txBody>
                    <a:bodyPr/>
                    <a:lstStyle/>
                    <a:p>
                      <a:r>
                        <a:rPr lang="en-GB" sz="900"/>
                        <a:t>Antony</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72</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43</a:t>
                      </a:r>
                    </a:p>
                  </a:txBody>
                  <a:tcPr marL="43953" marR="43953" marT="21976" marB="21976" anchor="ctr">
                    <a:lnL>
                      <a:noFill/>
                    </a:lnL>
                    <a:lnR>
                      <a:noFill/>
                    </a:lnR>
                    <a:lnT>
                      <a:noFill/>
                    </a:lnT>
                    <a:lnB>
                      <a:noFill/>
                    </a:lnB>
                    <a:noFill/>
                  </a:tcPr>
                </a:tc>
                <a:tc>
                  <a:txBody>
                    <a:bodyPr/>
                    <a:lstStyle/>
                    <a:p>
                      <a:r>
                        <a:rPr lang="en-GB" sz="900"/>
                        <a:t>72</a:t>
                      </a:r>
                    </a:p>
                  </a:txBody>
                  <a:tcPr marL="43953" marR="43953" marT="21976" marB="21976" anchor="ctr">
                    <a:lnL>
                      <a:noFill/>
                    </a:lnL>
                    <a:lnR>
                      <a:noFill/>
                    </a:lnR>
                    <a:lnT>
                      <a:noFill/>
                    </a:lnT>
                    <a:lnB>
                      <a:noFill/>
                    </a:lnB>
                    <a:noFill/>
                  </a:tcPr>
                </a:tc>
                <a:tc>
                  <a:txBody>
                    <a:bodyPr/>
                    <a:lstStyle/>
                    <a:p>
                      <a:r>
                        <a:rPr lang="en-GB" sz="900"/>
                        <a:t>600</a:t>
                      </a:r>
                    </a:p>
                  </a:txBody>
                  <a:tcPr marL="43953" marR="43953" marT="21976" marB="21976" anchor="ctr">
                    <a:lnL>
                      <a:noFill/>
                    </a:lnL>
                    <a:lnR>
                      <a:noFill/>
                    </a:lnR>
                    <a:lnT>
                      <a:noFill/>
                    </a:lnT>
                    <a:lnB>
                      <a:noFill/>
                    </a:lnB>
                    <a:noFill/>
                  </a:tcPr>
                </a:tc>
                <a:extLst>
                  <a:ext uri="{0D108BD9-81ED-4DB2-BD59-A6C34878D82A}">
                    <a16:rowId xmlns:a16="http://schemas.microsoft.com/office/drawing/2014/main" val="4132731765"/>
                  </a:ext>
                </a:extLst>
              </a:tr>
              <a:tr h="175812">
                <a:tc>
                  <a:txBody>
                    <a:bodyPr/>
                    <a:lstStyle/>
                    <a:p>
                      <a:r>
                        <a:rPr lang="en-GB" sz="900"/>
                        <a:t>Cruyff</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42</a:t>
                      </a:r>
                    </a:p>
                  </a:txBody>
                  <a:tcPr marL="43953" marR="43953" marT="21976" marB="21976" anchor="ctr">
                    <a:lnL>
                      <a:noFill/>
                    </a:lnL>
                    <a:lnR>
                      <a:noFill/>
                    </a:lnR>
                    <a:lnT>
                      <a:noFill/>
                    </a:lnT>
                    <a:lnB>
                      <a:noFill/>
                    </a:lnB>
                    <a:noFill/>
                  </a:tcPr>
                </a:tc>
                <a:tc>
                  <a:txBody>
                    <a:bodyPr/>
                    <a:lstStyle/>
                    <a:p>
                      <a:r>
                        <a:rPr lang="en-GB" sz="900"/>
                        <a:t>73</a:t>
                      </a:r>
                    </a:p>
                  </a:txBody>
                  <a:tcPr marL="43953" marR="43953" marT="21976" marB="21976" anchor="ctr">
                    <a:lnL>
                      <a:noFill/>
                    </a:lnL>
                    <a:lnR>
                      <a:noFill/>
                    </a:lnR>
                    <a:lnT>
                      <a:noFill/>
                    </a:lnT>
                    <a:lnB>
                      <a:noFill/>
                    </a:lnB>
                    <a:noFill/>
                  </a:tcPr>
                </a:tc>
                <a:tc>
                  <a:txBody>
                    <a:bodyPr/>
                    <a:lstStyle/>
                    <a:p>
                      <a:r>
                        <a:rPr lang="en-GB" sz="900"/>
                        <a:t>3102000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050861948"/>
                  </a:ext>
                </a:extLst>
              </a:tr>
              <a:tr h="175812">
                <a:tc>
                  <a:txBody>
                    <a:bodyPr/>
                    <a:lstStyle/>
                    <a:p>
                      <a:r>
                        <a:rPr lang="en-GB" sz="900"/>
                        <a:t>Puskas</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91</a:t>
                      </a:r>
                    </a:p>
                  </a:txBody>
                  <a:tcPr marL="43953" marR="43953" marT="21976" marB="21976" anchor="ctr">
                    <a:lnL>
                      <a:noFill/>
                    </a:lnL>
                    <a:lnR>
                      <a:noFill/>
                    </a:lnR>
                    <a:lnT>
                      <a:noFill/>
                    </a:lnT>
                    <a:lnB>
                      <a:noFill/>
                    </a:lnB>
                    <a:noFill/>
                  </a:tcPr>
                </a:tc>
                <a:tc>
                  <a:txBody>
                    <a:bodyPr/>
                    <a:lstStyle/>
                    <a:p>
                      <a:r>
                        <a:rPr lang="en-GB" sz="900"/>
                        <a:t>45</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1282000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3757771196"/>
                  </a:ext>
                </a:extLst>
              </a:tr>
              <a:tr h="175812">
                <a:tc>
                  <a:txBody>
                    <a:bodyPr/>
                    <a:lstStyle/>
                    <a:p>
                      <a:r>
                        <a:rPr lang="en-GB" sz="900"/>
                        <a:t>Haaland</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81</a:t>
                      </a:r>
                    </a:p>
                  </a:txBody>
                  <a:tcPr marL="43953" marR="43953" marT="21976" marB="21976" anchor="ctr">
                    <a:lnL>
                      <a:noFill/>
                    </a:lnL>
                    <a:lnR>
                      <a:noFill/>
                    </a:lnR>
                    <a:lnT>
                      <a:noFill/>
                    </a:lnT>
                    <a:lnB>
                      <a:noFill/>
                    </a:lnB>
                    <a:noFill/>
                  </a:tcPr>
                </a:tc>
                <a:tc>
                  <a:txBody>
                    <a:bodyPr/>
                    <a:lstStyle/>
                    <a:p>
                      <a:r>
                        <a:rPr lang="en-GB" sz="900"/>
                        <a:t>45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22000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142802390"/>
                  </a:ext>
                </a:extLst>
              </a:tr>
              <a:tr h="175812">
                <a:tc>
                  <a:txBody>
                    <a:bodyPr/>
                    <a:lstStyle/>
                    <a:p>
                      <a:r>
                        <a:rPr lang="en-GB" sz="900"/>
                        <a:t>G.Muller</a:t>
                      </a:r>
                    </a:p>
                  </a:txBody>
                  <a:tcPr marL="43953" marR="43953" marT="21976" marB="21976" anchor="ctr">
                    <a:lnL>
                      <a:noFill/>
                    </a:lnL>
                    <a:lnR>
                      <a:noFill/>
                    </a:lnR>
                    <a:lnT>
                      <a:noFill/>
                    </a:lnT>
                    <a:lnB>
                      <a:noFill/>
                    </a:lnB>
                    <a:noFill/>
                  </a:tcPr>
                </a:tc>
                <a:tc>
                  <a:txBody>
                    <a:bodyPr/>
                    <a:lstStyle/>
                    <a:p>
                      <a:r>
                        <a:rPr lang="en-GB" sz="900"/>
                        <a:t>87</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76</a:t>
                      </a:r>
                    </a:p>
                  </a:txBody>
                  <a:tcPr marL="43953" marR="43953" marT="21976" marB="21976" anchor="ctr">
                    <a:lnL>
                      <a:noFill/>
                    </a:lnL>
                    <a:lnR>
                      <a:noFill/>
                    </a:lnR>
                    <a:lnT>
                      <a:noFill/>
                    </a:lnT>
                    <a:lnB>
                      <a:noFill/>
                    </a:lnB>
                    <a:noFill/>
                  </a:tcPr>
                </a:tc>
                <a:tc>
                  <a:txBody>
                    <a:bodyPr/>
                    <a:lstStyle/>
                    <a:p>
                      <a:r>
                        <a:rPr lang="en-GB" sz="900"/>
                        <a:t>85</a:t>
                      </a:r>
                    </a:p>
                  </a:txBody>
                  <a:tcPr marL="43953" marR="43953" marT="21976" marB="21976" anchor="ctr">
                    <a:lnL>
                      <a:noFill/>
                    </a:lnL>
                    <a:lnR>
                      <a:noFill/>
                    </a:lnR>
                    <a:lnT>
                      <a:noFill/>
                    </a:lnT>
                    <a:lnB>
                      <a:noFill/>
                    </a:lnB>
                    <a:noFill/>
                  </a:tcPr>
                </a:tc>
                <a:tc>
                  <a:txBody>
                    <a:bodyPr/>
                    <a:lstStyle/>
                    <a:p>
                      <a:r>
                        <a:rPr lang="en-GB" sz="900"/>
                        <a:t>44</a:t>
                      </a:r>
                    </a:p>
                  </a:txBody>
                  <a:tcPr marL="43953" marR="43953" marT="21976" marB="21976" anchor="ctr">
                    <a:lnL>
                      <a:noFill/>
                    </a:lnL>
                    <a:lnR>
                      <a:noFill/>
                    </a:lnR>
                    <a:lnT>
                      <a:noFill/>
                    </a:lnT>
                    <a:lnB>
                      <a:noFill/>
                    </a:lnB>
                    <a:noFill/>
                  </a:tcPr>
                </a:tc>
                <a:tc>
                  <a:txBody>
                    <a:bodyPr/>
                    <a:lstStyle/>
                    <a:p>
                      <a:r>
                        <a:rPr lang="en-GB" sz="900"/>
                        <a:t>74</a:t>
                      </a:r>
                    </a:p>
                  </a:txBody>
                  <a:tcPr marL="43953" marR="43953" marT="21976" marB="21976" anchor="ctr">
                    <a:lnL>
                      <a:noFill/>
                    </a:lnL>
                    <a:lnR>
                      <a:noFill/>
                    </a:lnR>
                    <a:lnT>
                      <a:noFill/>
                    </a:lnT>
                    <a:lnB>
                      <a:noFill/>
                    </a:lnB>
                    <a:noFill/>
                  </a:tcPr>
                </a:tc>
                <a:tc>
                  <a:txBody>
                    <a:bodyPr/>
                    <a:lstStyle/>
                    <a:p>
                      <a:r>
                        <a:rPr lang="en-GB" sz="900"/>
                        <a:t>290000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302080083"/>
                  </a:ext>
                </a:extLst>
              </a:tr>
              <a:tr h="175812">
                <a:tc>
                  <a:txBody>
                    <a:bodyPr/>
                    <a:lstStyle/>
                    <a:p>
                      <a:r>
                        <a:rPr lang="en-GB" sz="900"/>
                        <a:t>Messi</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89</a:t>
                      </a:r>
                    </a:p>
                  </a:txBody>
                  <a:tcPr marL="43953" marR="43953" marT="21976" marB="21976" anchor="ctr">
                    <a:lnL>
                      <a:noFill/>
                    </a:lnL>
                    <a:lnR>
                      <a:noFill/>
                    </a:lnR>
                    <a:lnT>
                      <a:noFill/>
                    </a:lnT>
                    <a:lnB>
                      <a:noFill/>
                    </a:lnB>
                    <a:noFill/>
                  </a:tcPr>
                </a:tc>
                <a:tc>
                  <a:txBody>
                    <a:bodyPr/>
                    <a:lstStyle/>
                    <a:p>
                      <a:r>
                        <a:rPr lang="en-GB" sz="900"/>
                        <a:t>92</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38</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830000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2279081102"/>
                  </a:ext>
                </a:extLst>
              </a:tr>
              <a:tr h="175812">
                <a:tc>
                  <a:txBody>
                    <a:bodyPr/>
                    <a:lstStyle/>
                    <a:p>
                      <a:r>
                        <a:rPr lang="en-GB" sz="900"/>
                        <a:t>C.Ronaldo</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36</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210000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093695309"/>
                  </a:ext>
                </a:extLst>
              </a:tr>
              <a:tr h="175812">
                <a:tc>
                  <a:txBody>
                    <a:bodyPr/>
                    <a:lstStyle/>
                    <a:p>
                      <a:r>
                        <a:rPr lang="en-GB" sz="900"/>
                        <a:t>Zidane</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90</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94</a:t>
                      </a:r>
                    </a:p>
                  </a:txBody>
                  <a:tcPr marL="43953" marR="43953" marT="21976" marB="21976" anchor="ctr">
                    <a:lnL>
                      <a:noFill/>
                    </a:lnL>
                    <a:lnR>
                      <a:noFill/>
                    </a:lnR>
                    <a:lnT>
                      <a:noFill/>
                    </a:lnT>
                    <a:lnB>
                      <a:noFill/>
                    </a:lnB>
                    <a:noFill/>
                  </a:tcPr>
                </a:tc>
                <a:tc>
                  <a:txBody>
                    <a:bodyPr/>
                    <a:lstStyle/>
                    <a:p>
                      <a:r>
                        <a:rPr lang="en-GB" sz="900"/>
                        <a:t>73</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2168000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565698309"/>
                  </a:ext>
                </a:extLst>
              </a:tr>
              <a:tr h="175812">
                <a:tc>
                  <a:txBody>
                    <a:bodyPr/>
                    <a:lstStyle/>
                    <a:p>
                      <a:r>
                        <a:rPr lang="en-GB" sz="900"/>
                        <a:t>Kane</a:t>
                      </a:r>
                    </a:p>
                  </a:txBody>
                  <a:tcPr marL="43953" marR="43953" marT="21976" marB="21976" anchor="ctr">
                    <a:lnL>
                      <a:noFill/>
                    </a:lnL>
                    <a:lnR>
                      <a:noFill/>
                    </a:lnR>
                    <a:lnT>
                      <a:noFill/>
                    </a:lnT>
                    <a:lnB>
                      <a:noFill/>
                    </a:lnB>
                    <a:noFill/>
                  </a:tcPr>
                </a:tc>
                <a:tc>
                  <a:txBody>
                    <a:bodyPr/>
                    <a:lstStyle/>
                    <a:p>
                      <a:r>
                        <a:rPr lang="en-GB" sz="900"/>
                        <a:t>65</a:t>
                      </a:r>
                    </a:p>
                  </a:txBody>
                  <a:tcPr marL="43953" marR="43953" marT="21976" marB="21976" anchor="ctr">
                    <a:lnL>
                      <a:noFill/>
                    </a:lnL>
                    <a:lnR>
                      <a:noFill/>
                    </a:lnR>
                    <a:lnT>
                      <a:noFill/>
                    </a:lnT>
                    <a:lnB>
                      <a:noFill/>
                    </a:lnB>
                    <a:noFill/>
                  </a:tcPr>
                </a:tc>
                <a:tc>
                  <a:txBody>
                    <a:bodyPr/>
                    <a:lstStyle/>
                    <a:p>
                      <a:r>
                        <a:rPr lang="en-GB" sz="900"/>
                        <a:t>93</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83</a:t>
                      </a:r>
                    </a:p>
                  </a:txBody>
                  <a:tcPr marL="43953" marR="43953" marT="21976" marB="21976" anchor="ctr">
                    <a:lnL>
                      <a:noFill/>
                    </a:lnL>
                    <a:lnR>
                      <a:noFill/>
                    </a:lnR>
                    <a:lnT>
                      <a:noFill/>
                    </a:lnT>
                    <a:lnB>
                      <a:noFill/>
                    </a:lnB>
                    <a:noFill/>
                  </a:tcPr>
                </a:tc>
                <a:tc>
                  <a:txBody>
                    <a:bodyPr/>
                    <a:lstStyle/>
                    <a:p>
                      <a:r>
                        <a:rPr lang="en-GB" sz="900"/>
                        <a:t>49</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a:t>16250</a:t>
                      </a:r>
                    </a:p>
                  </a:txBody>
                  <a:tcPr marL="43953" marR="43953" marT="21976" marB="21976" anchor="ctr">
                    <a:lnL>
                      <a:noFill/>
                    </a:lnL>
                    <a:lnR>
                      <a:noFill/>
                    </a:lnR>
                    <a:lnT>
                      <a:noFill/>
                    </a:lnT>
                    <a:lnB>
                      <a:noFill/>
                    </a:lnB>
                    <a:noFill/>
                  </a:tcPr>
                </a:tc>
                <a:extLst>
                  <a:ext uri="{0D108BD9-81ED-4DB2-BD59-A6C34878D82A}">
                    <a16:rowId xmlns:a16="http://schemas.microsoft.com/office/drawing/2014/main" val="1078923282"/>
                  </a:ext>
                </a:extLst>
              </a:tr>
              <a:tr h="175812">
                <a:tc>
                  <a:txBody>
                    <a:bodyPr/>
                    <a:lstStyle/>
                    <a:p>
                      <a:r>
                        <a:rPr lang="en-GB" sz="900"/>
                        <a:t>De Bruyne</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95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887000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487033392"/>
                  </a:ext>
                </a:extLst>
              </a:tr>
              <a:tr h="307670">
                <a:tc>
                  <a:txBody>
                    <a:bodyPr/>
                    <a:lstStyle/>
                    <a:p>
                      <a:r>
                        <a:rPr lang="en-GB" sz="900"/>
                        <a:t>Lewandowski</a:t>
                      </a:r>
                    </a:p>
                  </a:txBody>
                  <a:tcPr marL="43953" marR="43953" marT="21976" marB="21976" anchor="ctr">
                    <a:lnL>
                      <a:noFill/>
                    </a:lnL>
                    <a:lnR>
                      <a:noFill/>
                    </a:lnR>
                    <a:lnT>
                      <a:noFill/>
                    </a:lnT>
                    <a:lnB>
                      <a:noFill/>
                    </a:lnB>
                    <a:noFill/>
                  </a:tcPr>
                </a:tc>
                <a:tc>
                  <a:txBody>
                    <a:bodyPr/>
                    <a:lstStyle/>
                    <a:p>
                      <a:r>
                        <a:rPr lang="en-GB" sz="900"/>
                        <a:t>75</a:t>
                      </a:r>
                    </a:p>
                  </a:txBody>
                  <a:tcPr marL="43953" marR="43953" marT="21976" marB="21976" anchor="ctr">
                    <a:lnL>
                      <a:noFill/>
                    </a:lnL>
                    <a:lnR>
                      <a:noFill/>
                    </a:lnR>
                    <a:lnT>
                      <a:noFill/>
                    </a:lnT>
                    <a:lnB>
                      <a:noFill/>
                    </a:lnB>
                    <a:noFill/>
                  </a:tcPr>
                </a:tc>
                <a:tc>
                  <a:txBody>
                    <a:bodyPr/>
                    <a:lstStyle/>
                    <a:p>
                      <a:r>
                        <a:rPr lang="en-GB" sz="900"/>
                        <a:t>88</a:t>
                      </a:r>
                    </a:p>
                  </a:txBody>
                  <a:tcPr marL="43953" marR="43953" marT="21976" marB="21976" anchor="ctr">
                    <a:lnL>
                      <a:noFill/>
                    </a:lnL>
                    <a:lnR>
                      <a:noFill/>
                    </a:lnR>
                    <a:lnT>
                      <a:noFill/>
                    </a:lnT>
                    <a:lnB>
                      <a:noFill/>
                    </a:lnB>
                    <a:noFill/>
                  </a:tcPr>
                </a:tc>
                <a:tc>
                  <a:txBody>
                    <a:bodyPr/>
                    <a:lstStyle/>
                    <a:p>
                      <a:r>
                        <a:rPr lang="en-GB" sz="900"/>
                        <a:t>79</a:t>
                      </a:r>
                    </a:p>
                  </a:txBody>
                  <a:tcPr marL="43953" marR="43953" marT="21976" marB="21976" anchor="ctr">
                    <a:lnL>
                      <a:noFill/>
                    </a:lnL>
                    <a:lnR>
                      <a:noFill/>
                    </a:lnR>
                    <a:lnT>
                      <a:noFill/>
                    </a:lnT>
                    <a:lnB>
                      <a:noFill/>
                    </a:lnB>
                    <a:noFill/>
                  </a:tcPr>
                </a:tc>
                <a:tc>
                  <a:txBody>
                    <a:bodyPr/>
                    <a:lstStyle/>
                    <a:p>
                      <a:r>
                        <a:rPr lang="en-GB" sz="900"/>
                        <a:t>86</a:t>
                      </a:r>
                    </a:p>
                  </a:txBody>
                  <a:tcPr marL="43953" marR="43953" marT="21976" marB="21976" anchor="ctr">
                    <a:lnL>
                      <a:noFill/>
                    </a:lnL>
                    <a:lnR>
                      <a:noFill/>
                    </a:lnR>
                    <a:lnT>
                      <a:noFill/>
                    </a:lnT>
                    <a:lnB>
                      <a:noFill/>
                    </a:lnB>
                    <a:noFill/>
                  </a:tcPr>
                </a:tc>
                <a:tc>
                  <a:txBody>
                    <a:bodyPr/>
                    <a:lstStyle/>
                    <a:p>
                      <a:r>
                        <a:rPr lang="en-GB" sz="900"/>
                        <a:t>44</a:t>
                      </a:r>
                    </a:p>
                  </a:txBody>
                  <a:tcPr marL="43953" marR="43953" marT="21976" marB="21976" anchor="ctr">
                    <a:lnL>
                      <a:noFill/>
                    </a:lnL>
                    <a:lnR>
                      <a:noFill/>
                    </a:lnR>
                    <a:lnT>
                      <a:noFill/>
                    </a:lnT>
                    <a:lnB>
                      <a:noFill/>
                    </a:lnB>
                    <a:noFill/>
                  </a:tcPr>
                </a:tc>
                <a:tc>
                  <a:txBody>
                    <a:bodyPr/>
                    <a:lstStyle/>
                    <a:p>
                      <a:r>
                        <a:rPr lang="en-GB" sz="900"/>
                        <a:t>84</a:t>
                      </a:r>
                    </a:p>
                  </a:txBody>
                  <a:tcPr marL="43953" marR="43953" marT="21976" marB="21976" anchor="ctr">
                    <a:lnL>
                      <a:noFill/>
                    </a:lnL>
                    <a:lnR>
                      <a:noFill/>
                    </a:lnR>
                    <a:lnT>
                      <a:noFill/>
                    </a:lnT>
                    <a:lnB>
                      <a:noFill/>
                    </a:lnB>
                    <a:noFill/>
                  </a:tcPr>
                </a:tc>
                <a:tc>
                  <a:txBody>
                    <a:bodyPr/>
                    <a:lstStyle/>
                    <a:p>
                      <a:r>
                        <a:rPr lang="en-GB" sz="900"/>
                        <a:t>8600</a:t>
                      </a:r>
                    </a:p>
                  </a:txBody>
                  <a:tcPr marL="43953" marR="43953" marT="21976" marB="21976" anchor="ctr">
                    <a:lnL>
                      <a:noFill/>
                    </a:lnL>
                    <a:lnR>
                      <a:noFill/>
                    </a:lnR>
                    <a:lnT>
                      <a:noFill/>
                    </a:lnT>
                    <a:lnB>
                      <a:noFill/>
                    </a:lnB>
                    <a:noFill/>
                  </a:tcPr>
                </a:tc>
                <a:extLst>
                  <a:ext uri="{0D108BD9-81ED-4DB2-BD59-A6C34878D82A}">
                    <a16:rowId xmlns:a16="http://schemas.microsoft.com/office/drawing/2014/main" val="4160935585"/>
                  </a:ext>
                </a:extLst>
              </a:tr>
              <a:tr h="175812">
                <a:tc>
                  <a:txBody>
                    <a:bodyPr/>
                    <a:lstStyle/>
                    <a:p>
                      <a:r>
                        <a:rPr lang="en-GB" sz="900"/>
                        <a:t>Maguire</a:t>
                      </a:r>
                    </a:p>
                  </a:txBody>
                  <a:tcPr marL="43953" marR="43953" marT="21976" marB="21976" anchor="ctr">
                    <a:lnL>
                      <a:noFill/>
                    </a:lnL>
                    <a:lnR>
                      <a:noFill/>
                    </a:lnR>
                    <a:lnT>
                      <a:noFill/>
                    </a:lnT>
                    <a:lnB>
                      <a:noFill/>
                    </a:lnB>
                    <a:noFill/>
                  </a:tcPr>
                </a:tc>
                <a:tc>
                  <a:txBody>
                    <a:bodyPr/>
                    <a:lstStyle/>
                    <a:p>
                      <a:r>
                        <a:rPr lang="en-GB" sz="900"/>
                        <a:t>37</a:t>
                      </a:r>
                    </a:p>
                  </a:txBody>
                  <a:tcPr marL="43953" marR="43953" marT="21976" marB="21976" anchor="ctr">
                    <a:lnL>
                      <a:noFill/>
                    </a:lnL>
                    <a:lnR>
                      <a:noFill/>
                    </a:lnR>
                    <a:lnT>
                      <a:noFill/>
                    </a:lnT>
                    <a:lnB>
                      <a:noFill/>
                    </a:lnB>
                    <a:noFill/>
                  </a:tcPr>
                </a:tc>
                <a:tc>
                  <a:txBody>
                    <a:bodyPr/>
                    <a:lstStyle/>
                    <a:p>
                      <a:r>
                        <a:rPr lang="en-GB" sz="900"/>
                        <a:t>57</a:t>
                      </a:r>
                    </a:p>
                  </a:txBody>
                  <a:tcPr marL="43953" marR="43953" marT="21976" marB="21976" anchor="ctr">
                    <a:lnL>
                      <a:noFill/>
                    </a:lnL>
                    <a:lnR>
                      <a:noFill/>
                    </a:lnR>
                    <a:lnT>
                      <a:noFill/>
                    </a:lnT>
                    <a:lnB>
                      <a:noFill/>
                    </a:lnB>
                    <a:noFill/>
                  </a:tcPr>
                </a:tc>
                <a:tc>
                  <a:txBody>
                    <a:bodyPr/>
                    <a:lstStyle/>
                    <a:p>
                      <a:r>
                        <a:rPr lang="en-GB" sz="900"/>
                        <a:t>70</a:t>
                      </a:r>
                    </a:p>
                  </a:txBody>
                  <a:tcPr marL="43953" marR="43953" marT="21976" marB="21976" anchor="ctr">
                    <a:lnL>
                      <a:noFill/>
                    </a:lnL>
                    <a:lnR>
                      <a:noFill/>
                    </a:lnR>
                    <a:lnT>
                      <a:noFill/>
                    </a:lnT>
                    <a:lnB>
                      <a:noFill/>
                    </a:lnB>
                    <a:noFill/>
                  </a:tcPr>
                </a:tc>
                <a:tc>
                  <a:txBody>
                    <a:bodyPr/>
                    <a:lstStyle/>
                    <a:p>
                      <a:r>
                        <a:rPr lang="en-GB" sz="900"/>
                        <a:t>65</a:t>
                      </a:r>
                    </a:p>
                  </a:txBody>
                  <a:tcPr marL="43953" marR="43953" marT="21976" marB="21976" anchor="ctr">
                    <a:lnL>
                      <a:noFill/>
                    </a:lnL>
                    <a:lnR>
                      <a:noFill/>
                    </a:lnR>
                    <a:lnT>
                      <a:noFill/>
                    </a:lnT>
                    <a:lnB>
                      <a:noFill/>
                    </a:lnB>
                    <a:noFill/>
                  </a:tcPr>
                </a:tc>
                <a:tc>
                  <a:txBody>
                    <a:bodyPr/>
                    <a:lstStyle/>
                    <a:p>
                      <a:r>
                        <a:rPr lang="en-GB" sz="900"/>
                        <a:t>80</a:t>
                      </a:r>
                    </a:p>
                  </a:txBody>
                  <a:tcPr marL="43953" marR="43953" marT="21976" marB="21976" anchor="ctr">
                    <a:lnL>
                      <a:noFill/>
                    </a:lnL>
                    <a:lnR>
                      <a:noFill/>
                    </a:lnR>
                    <a:lnT>
                      <a:noFill/>
                    </a:lnT>
                    <a:lnB>
                      <a:noFill/>
                    </a:lnB>
                    <a:noFill/>
                  </a:tcPr>
                </a:tc>
                <a:tc>
                  <a:txBody>
                    <a:bodyPr/>
                    <a:lstStyle/>
                    <a:p>
                      <a:r>
                        <a:rPr lang="en-GB" sz="900"/>
                        <a:t>82</a:t>
                      </a:r>
                    </a:p>
                  </a:txBody>
                  <a:tcPr marL="43953" marR="43953" marT="21976" marB="21976" anchor="ctr">
                    <a:lnL>
                      <a:noFill/>
                    </a:lnL>
                    <a:lnR>
                      <a:noFill/>
                    </a:lnR>
                    <a:lnT>
                      <a:noFill/>
                    </a:lnT>
                    <a:lnB>
                      <a:noFill/>
                    </a:lnB>
                    <a:noFill/>
                  </a:tcPr>
                </a:tc>
                <a:tc>
                  <a:txBody>
                    <a:bodyPr/>
                    <a:lstStyle/>
                    <a:p>
                      <a:r>
                        <a:rPr lang="en-GB" sz="900" dirty="0"/>
                        <a:t>1400</a:t>
                      </a:r>
                    </a:p>
                  </a:txBody>
                  <a:tcPr marL="43953" marR="43953" marT="21976" marB="21976" anchor="ctr">
                    <a:lnL>
                      <a:noFill/>
                    </a:lnL>
                    <a:lnR>
                      <a:noFill/>
                    </a:lnR>
                    <a:lnT>
                      <a:noFill/>
                    </a:lnT>
                    <a:lnB>
                      <a:noFill/>
                    </a:lnB>
                    <a:noFill/>
                  </a:tcPr>
                </a:tc>
                <a:extLst>
                  <a:ext uri="{0D108BD9-81ED-4DB2-BD59-A6C34878D82A}">
                    <a16:rowId xmlns:a16="http://schemas.microsoft.com/office/drawing/2014/main" val="1506517179"/>
                  </a:ext>
                </a:extLst>
              </a:tr>
            </a:tbl>
          </a:graphicData>
        </a:graphic>
      </p:graphicFrame>
      <p:pic>
        <p:nvPicPr>
          <p:cNvPr id="4" name="Obraz 3">
            <a:extLst>
              <a:ext uri="{FF2B5EF4-FFF2-40B4-BE49-F238E27FC236}">
                <a16:creationId xmlns:a16="http://schemas.microsoft.com/office/drawing/2014/main" id="{28D41B56-4451-1B21-DEDD-F2DC29FC2C9D}"/>
              </a:ext>
            </a:extLst>
          </p:cNvPr>
          <p:cNvPicPr>
            <a:picLocks noChangeAspect="1"/>
          </p:cNvPicPr>
          <p:nvPr/>
        </p:nvPicPr>
        <p:blipFill>
          <a:blip r:embed="rId2"/>
          <a:stretch>
            <a:fillRect/>
          </a:stretch>
        </p:blipFill>
        <p:spPr>
          <a:xfrm>
            <a:off x="5170822" y="408829"/>
            <a:ext cx="6782747" cy="1257475"/>
          </a:xfrm>
          <a:prstGeom prst="rect">
            <a:avLst/>
          </a:prstGeom>
        </p:spPr>
      </p:pic>
    </p:spTree>
    <p:extLst>
      <p:ext uri="{BB962C8B-B14F-4D97-AF65-F5344CB8AC3E}">
        <p14:creationId xmlns:p14="http://schemas.microsoft.com/office/powerpoint/2010/main" val="3517340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A2835-0356-ED02-C5B3-C639E4CE7640}"/>
            </a:ext>
          </a:extLst>
        </p:cNvPr>
        <p:cNvGrpSpPr/>
        <p:nvPr/>
      </p:nvGrpSpPr>
      <p:grpSpPr>
        <a:xfrm>
          <a:off x="0" y="0"/>
          <a:ext cx="0" cy="0"/>
          <a:chOff x="0" y="0"/>
          <a:chExt cx="0" cy="0"/>
        </a:xfrm>
      </p:grpSpPr>
      <p:sp>
        <p:nvSpPr>
          <p:cNvPr id="10" name="pole tekstowe 9">
            <a:extLst>
              <a:ext uri="{FF2B5EF4-FFF2-40B4-BE49-F238E27FC236}">
                <a16:creationId xmlns:a16="http://schemas.microsoft.com/office/drawing/2014/main" id="{7C2145F6-C9ED-5EF9-BB8D-F0AB3CE3418B}"/>
              </a:ext>
            </a:extLst>
          </p:cNvPr>
          <p:cNvSpPr txBox="1"/>
          <p:nvPr/>
        </p:nvSpPr>
        <p:spPr>
          <a:xfrm>
            <a:off x="157316" y="127941"/>
            <a:ext cx="6381136" cy="646331"/>
          </a:xfrm>
          <a:prstGeom prst="rect">
            <a:avLst/>
          </a:prstGeom>
          <a:noFill/>
        </p:spPr>
        <p:txBody>
          <a:bodyPr wrap="square">
            <a:spAutoFit/>
          </a:bodyPr>
          <a:lstStyle/>
          <a:p>
            <a:r>
              <a:rPr lang="pl-PL" sz="3600" dirty="0">
                <a:effectLst/>
                <a:latin typeface="Times New Roman" panose="02020603050405020304" pitchFamily="18" charset="0"/>
                <a:ea typeface="Arial" panose="020B0604020202020204" pitchFamily="34" charset="0"/>
                <a:cs typeface="Times New Roman" panose="02020603050405020304" pitchFamily="18" charset="0"/>
              </a:rPr>
              <a:t>ALGORYTM SP-CS</a:t>
            </a:r>
            <a:endParaRPr lang="en-GB" sz="3600" dirty="0">
              <a:latin typeface="Times New Roman" panose="02020603050405020304" pitchFamily="18" charset="0"/>
              <a:cs typeface="Times New Roman" panose="02020603050405020304" pitchFamily="18" charset="0"/>
            </a:endParaRPr>
          </a:p>
        </p:txBody>
      </p:sp>
      <p:sp>
        <p:nvSpPr>
          <p:cNvPr id="12" name="pole tekstowe 11">
            <a:extLst>
              <a:ext uri="{FF2B5EF4-FFF2-40B4-BE49-F238E27FC236}">
                <a16:creationId xmlns:a16="http://schemas.microsoft.com/office/drawing/2014/main" id="{4EE9015E-46E6-CF46-22E5-942CBA832C4D}"/>
              </a:ext>
            </a:extLst>
          </p:cNvPr>
          <p:cNvSpPr txBox="1"/>
          <p:nvPr/>
        </p:nvSpPr>
        <p:spPr>
          <a:xfrm>
            <a:off x="238431" y="868077"/>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Dla zbioru danych siłowni:</a:t>
            </a:r>
            <a:endParaRPr lang="en-GB" dirty="0">
              <a:latin typeface="Arial" panose="020B0604020202020204" pitchFamily="34" charset="0"/>
              <a:cs typeface="Arial" panose="020B0604020202020204" pitchFamily="34" charset="0"/>
            </a:endParaRPr>
          </a:p>
        </p:txBody>
      </p:sp>
      <p:sp>
        <p:nvSpPr>
          <p:cNvPr id="15" name="pole tekstowe 14">
            <a:extLst>
              <a:ext uri="{FF2B5EF4-FFF2-40B4-BE49-F238E27FC236}">
                <a16:creationId xmlns:a16="http://schemas.microsoft.com/office/drawing/2014/main" id="{96C7A265-9C05-CD6B-22CA-254A0B6BD5CE}"/>
              </a:ext>
            </a:extLst>
          </p:cNvPr>
          <p:cNvSpPr txBox="1"/>
          <p:nvPr/>
        </p:nvSpPr>
        <p:spPr>
          <a:xfrm>
            <a:off x="238431" y="1507931"/>
            <a:ext cx="7315200" cy="369332"/>
          </a:xfrm>
          <a:prstGeom prst="rect">
            <a:avLst/>
          </a:prstGeom>
          <a:noFill/>
        </p:spPr>
        <p:txBody>
          <a:bodyPr wrap="square" rtlCol="0">
            <a:spAutoFit/>
          </a:bodyPr>
          <a:lstStyle/>
          <a:p>
            <a:r>
              <a:rPr lang="pl-PL" dirty="0">
                <a:latin typeface="Arial" panose="020B0604020202020204" pitchFamily="34" charset="0"/>
                <a:cs typeface="Arial" panose="020B0604020202020204" pitchFamily="34" charset="0"/>
              </a:rPr>
              <a:t>Ranking:</a:t>
            </a:r>
            <a:endParaRPr lang="en-GB" dirty="0">
              <a:latin typeface="Arial" panose="020B0604020202020204" pitchFamily="34" charset="0"/>
              <a:cs typeface="Arial" panose="020B0604020202020204" pitchFamily="34" charset="0"/>
            </a:endParaRPr>
          </a:p>
        </p:txBody>
      </p:sp>
      <p:graphicFrame>
        <p:nvGraphicFramePr>
          <p:cNvPr id="2" name="Tabela 1">
            <a:extLst>
              <a:ext uri="{FF2B5EF4-FFF2-40B4-BE49-F238E27FC236}">
                <a16:creationId xmlns:a16="http://schemas.microsoft.com/office/drawing/2014/main" id="{AA2E3B98-94A9-3BF7-B4DD-846FFDF4EAD3}"/>
              </a:ext>
            </a:extLst>
          </p:cNvPr>
          <p:cNvGraphicFramePr>
            <a:graphicFrameLocks noGrp="1"/>
          </p:cNvGraphicFramePr>
          <p:nvPr>
            <p:extLst>
              <p:ext uri="{D42A27DB-BD31-4B8C-83A1-F6EECF244321}">
                <p14:modId xmlns:p14="http://schemas.microsoft.com/office/powerpoint/2010/main" val="1847108584"/>
              </p:ext>
            </p:extLst>
          </p:nvPr>
        </p:nvGraphicFramePr>
        <p:xfrm>
          <a:off x="238431" y="2147785"/>
          <a:ext cx="10515600" cy="1828800"/>
        </p:xfrm>
        <a:graphic>
          <a:graphicData uri="http://schemas.openxmlformats.org/drawingml/2006/table">
            <a:tbl>
              <a:tblPr/>
              <a:tblGrid>
                <a:gridCol w="2103120">
                  <a:extLst>
                    <a:ext uri="{9D8B030D-6E8A-4147-A177-3AD203B41FA5}">
                      <a16:colId xmlns:a16="http://schemas.microsoft.com/office/drawing/2014/main" val="3899969305"/>
                    </a:ext>
                  </a:extLst>
                </a:gridCol>
                <a:gridCol w="2103120">
                  <a:extLst>
                    <a:ext uri="{9D8B030D-6E8A-4147-A177-3AD203B41FA5}">
                      <a16:colId xmlns:a16="http://schemas.microsoft.com/office/drawing/2014/main" val="2891836781"/>
                    </a:ext>
                  </a:extLst>
                </a:gridCol>
                <a:gridCol w="2103120">
                  <a:extLst>
                    <a:ext uri="{9D8B030D-6E8A-4147-A177-3AD203B41FA5}">
                      <a16:colId xmlns:a16="http://schemas.microsoft.com/office/drawing/2014/main" val="496397866"/>
                    </a:ext>
                  </a:extLst>
                </a:gridCol>
                <a:gridCol w="2103120">
                  <a:extLst>
                    <a:ext uri="{9D8B030D-6E8A-4147-A177-3AD203B41FA5}">
                      <a16:colId xmlns:a16="http://schemas.microsoft.com/office/drawing/2014/main" val="566698856"/>
                    </a:ext>
                  </a:extLst>
                </a:gridCol>
                <a:gridCol w="2103120">
                  <a:extLst>
                    <a:ext uri="{9D8B030D-6E8A-4147-A177-3AD203B41FA5}">
                      <a16:colId xmlns:a16="http://schemas.microsoft.com/office/drawing/2014/main" val="2856646021"/>
                    </a:ext>
                  </a:extLst>
                </a:gridCol>
              </a:tblGrid>
              <a:tr h="0">
                <a:tc>
                  <a:txBody>
                    <a:bodyPr/>
                    <a:lstStyle/>
                    <a:p>
                      <a:r>
                        <a:rPr lang="en-GB"/>
                        <a:t>Siłownia A</a:t>
                      </a:r>
                    </a:p>
                  </a:txBody>
                  <a:tcPr anchor="ctr">
                    <a:lnL>
                      <a:noFill/>
                    </a:lnL>
                    <a:lnR>
                      <a:noFill/>
                    </a:lnR>
                    <a:lnT>
                      <a:noFill/>
                    </a:lnT>
                    <a:lnB>
                      <a:noFill/>
                    </a:lnB>
                    <a:noFill/>
                  </a:tcPr>
                </a:tc>
                <a:tc>
                  <a:txBody>
                    <a:bodyPr/>
                    <a:lstStyle/>
                    <a:p>
                      <a:r>
                        <a:rPr lang="en-GB"/>
                        <a:t>0.8000</a:t>
                      </a:r>
                    </a:p>
                  </a:txBody>
                  <a:tcPr anchor="ctr">
                    <a:lnL>
                      <a:noFill/>
                    </a:lnL>
                    <a:lnR>
                      <a:noFill/>
                    </a:lnR>
                    <a:lnT>
                      <a:noFill/>
                    </a:lnT>
                    <a:lnB>
                      <a:noFill/>
                    </a:lnB>
                    <a:noFill/>
                  </a:tcPr>
                </a:tc>
                <a:tc>
                  <a:txBody>
                    <a:bodyPr/>
                    <a:lstStyle/>
                    <a:p>
                      <a:r>
                        <a:rPr lang="en-GB"/>
                        <a:t>80</a:t>
                      </a:r>
                    </a:p>
                  </a:txBody>
                  <a:tcPr anchor="ctr">
                    <a:lnL>
                      <a:noFill/>
                    </a:lnL>
                    <a:lnR>
                      <a:noFill/>
                    </a:lnR>
                    <a:lnT>
                      <a:noFill/>
                    </a:lnT>
                    <a:lnB>
                      <a:noFill/>
                    </a:lnB>
                    <a:noFill/>
                  </a:tcPr>
                </a:tc>
                <a:tc>
                  <a:txBody>
                    <a:bodyPr/>
                    <a:lstStyle/>
                    <a:p>
                      <a:r>
                        <a:rPr lang="en-GB"/>
                        <a:t>1</a:t>
                      </a:r>
                    </a:p>
                  </a:txBody>
                  <a:tcPr anchor="ctr">
                    <a:lnL>
                      <a:noFill/>
                    </a:lnL>
                    <a:lnR>
                      <a:noFill/>
                    </a:lnR>
                    <a:lnT>
                      <a:noFill/>
                    </a:lnT>
                    <a:lnB>
                      <a:noFill/>
                    </a:lnB>
                    <a:noFill/>
                  </a:tcPr>
                </a:tc>
                <a:tc>
                  <a:txBody>
                    <a:bodyPr/>
                    <a:lstStyle/>
                    <a:p>
                      <a:r>
                        <a:rPr lang="en-GB"/>
                        <a:t>70</a:t>
                      </a:r>
                    </a:p>
                  </a:txBody>
                  <a:tcPr anchor="ctr">
                    <a:lnL>
                      <a:noFill/>
                    </a:lnL>
                    <a:lnR>
                      <a:noFill/>
                    </a:lnR>
                    <a:lnT>
                      <a:noFill/>
                    </a:lnT>
                    <a:lnB>
                      <a:noFill/>
                    </a:lnB>
                    <a:noFill/>
                  </a:tcPr>
                </a:tc>
                <a:extLst>
                  <a:ext uri="{0D108BD9-81ED-4DB2-BD59-A6C34878D82A}">
                    <a16:rowId xmlns:a16="http://schemas.microsoft.com/office/drawing/2014/main" val="982587829"/>
                  </a:ext>
                </a:extLst>
              </a:tr>
              <a:tr h="0">
                <a:tc>
                  <a:txBody>
                    <a:bodyPr/>
                    <a:lstStyle/>
                    <a:p>
                      <a:r>
                        <a:rPr lang="en-GB"/>
                        <a:t>Siłownia D</a:t>
                      </a:r>
                    </a:p>
                  </a:txBody>
                  <a:tcPr anchor="ctr">
                    <a:lnL>
                      <a:noFill/>
                    </a:lnL>
                    <a:lnR>
                      <a:noFill/>
                    </a:lnR>
                    <a:lnT>
                      <a:noFill/>
                    </a:lnT>
                    <a:lnB>
                      <a:noFill/>
                    </a:lnB>
                    <a:noFill/>
                  </a:tcPr>
                </a:tc>
                <a:tc>
                  <a:txBody>
                    <a:bodyPr/>
                    <a:lstStyle/>
                    <a:p>
                      <a:r>
                        <a:rPr lang="en-GB"/>
                        <a:t>1.3000</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tc>
                  <a:txBody>
                    <a:bodyPr/>
                    <a:lstStyle/>
                    <a:p>
                      <a:r>
                        <a:rPr lang="en-GB"/>
                        <a:t>1</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extLst>
                  <a:ext uri="{0D108BD9-81ED-4DB2-BD59-A6C34878D82A}">
                    <a16:rowId xmlns:a16="http://schemas.microsoft.com/office/drawing/2014/main" val="3185308458"/>
                  </a:ext>
                </a:extLst>
              </a:tr>
              <a:tr h="0">
                <a:tc>
                  <a:txBody>
                    <a:bodyPr/>
                    <a:lstStyle/>
                    <a:p>
                      <a:r>
                        <a:rPr lang="en-GB"/>
                        <a:t>Siłownia E</a:t>
                      </a:r>
                    </a:p>
                  </a:txBody>
                  <a:tcPr anchor="ctr">
                    <a:lnL>
                      <a:noFill/>
                    </a:lnL>
                    <a:lnR>
                      <a:noFill/>
                    </a:lnR>
                    <a:lnT>
                      <a:noFill/>
                    </a:lnT>
                    <a:lnB>
                      <a:noFill/>
                    </a:lnB>
                    <a:noFill/>
                  </a:tcPr>
                </a:tc>
                <a:tc>
                  <a:txBody>
                    <a:bodyPr/>
                    <a:lstStyle/>
                    <a:p>
                      <a:r>
                        <a:rPr lang="en-GB"/>
                        <a:t>3.5000</a:t>
                      </a:r>
                    </a:p>
                  </a:txBody>
                  <a:tcPr anchor="ctr">
                    <a:lnL>
                      <a:noFill/>
                    </a:lnL>
                    <a:lnR>
                      <a:noFill/>
                    </a:lnR>
                    <a:lnT>
                      <a:noFill/>
                    </a:lnT>
                    <a:lnB>
                      <a:noFill/>
                    </a:lnB>
                    <a:noFill/>
                  </a:tcPr>
                </a:tc>
                <a:tc>
                  <a:txBody>
                    <a:bodyPr/>
                    <a:lstStyle/>
                    <a:p>
                      <a:r>
                        <a:rPr lang="en-GB"/>
                        <a:t>150</a:t>
                      </a:r>
                    </a:p>
                  </a:txBody>
                  <a:tcPr anchor="ctr">
                    <a:lnL>
                      <a:noFill/>
                    </a:lnL>
                    <a:lnR>
                      <a:noFill/>
                    </a:lnR>
                    <a:lnT>
                      <a:noFill/>
                    </a:lnT>
                    <a:lnB>
                      <a:noFill/>
                    </a:lnB>
                    <a:noFill/>
                  </a:tcPr>
                </a:tc>
                <a:tc>
                  <a:txBody>
                    <a:bodyPr/>
                    <a:lstStyle/>
                    <a:p>
                      <a:r>
                        <a:rPr lang="en-GB"/>
                        <a:t>3</a:t>
                      </a:r>
                    </a:p>
                  </a:txBody>
                  <a:tcPr anchor="ctr">
                    <a:lnL>
                      <a:noFill/>
                    </a:lnL>
                    <a:lnR>
                      <a:noFill/>
                    </a:lnR>
                    <a:lnT>
                      <a:noFill/>
                    </a:lnT>
                    <a:lnB>
                      <a:noFill/>
                    </a:lnB>
                    <a:noFill/>
                  </a:tcPr>
                </a:tc>
                <a:tc>
                  <a:txBody>
                    <a:bodyPr/>
                    <a:lstStyle/>
                    <a:p>
                      <a:r>
                        <a:rPr lang="en-GB"/>
                        <a:t>180</a:t>
                      </a:r>
                    </a:p>
                  </a:txBody>
                  <a:tcPr anchor="ctr">
                    <a:lnL>
                      <a:noFill/>
                    </a:lnL>
                    <a:lnR>
                      <a:noFill/>
                    </a:lnR>
                    <a:lnT>
                      <a:noFill/>
                    </a:lnT>
                    <a:lnB>
                      <a:noFill/>
                    </a:lnB>
                    <a:noFill/>
                  </a:tcPr>
                </a:tc>
                <a:extLst>
                  <a:ext uri="{0D108BD9-81ED-4DB2-BD59-A6C34878D82A}">
                    <a16:rowId xmlns:a16="http://schemas.microsoft.com/office/drawing/2014/main" val="728113598"/>
                  </a:ext>
                </a:extLst>
              </a:tr>
              <a:tr h="0">
                <a:tc>
                  <a:txBody>
                    <a:bodyPr/>
                    <a:lstStyle/>
                    <a:p>
                      <a:r>
                        <a:rPr lang="en-GB"/>
                        <a:t>Siłownia C</a:t>
                      </a:r>
                    </a:p>
                  </a:txBody>
                  <a:tcPr anchor="ctr">
                    <a:lnL>
                      <a:noFill/>
                    </a:lnL>
                    <a:lnR>
                      <a:noFill/>
                    </a:lnR>
                    <a:lnT>
                      <a:noFill/>
                    </a:lnT>
                    <a:lnB>
                      <a:noFill/>
                    </a:lnB>
                    <a:noFill/>
                  </a:tcPr>
                </a:tc>
                <a:tc>
                  <a:txBody>
                    <a:bodyPr/>
                    <a:lstStyle/>
                    <a:p>
                      <a:r>
                        <a:rPr lang="en-GB"/>
                        <a:t>2.2000</a:t>
                      </a:r>
                    </a:p>
                  </a:txBody>
                  <a:tcPr anchor="ctr">
                    <a:lnL>
                      <a:noFill/>
                    </a:lnL>
                    <a:lnR>
                      <a:noFill/>
                    </a:lnR>
                    <a:lnT>
                      <a:noFill/>
                    </a:lnT>
                    <a:lnB>
                      <a:noFill/>
                    </a:lnB>
                    <a:noFill/>
                  </a:tcPr>
                </a:tc>
                <a:tc>
                  <a:txBody>
                    <a:bodyPr/>
                    <a:lstStyle/>
                    <a:p>
                      <a:r>
                        <a:rPr lang="en-GB"/>
                        <a:t>90</a:t>
                      </a:r>
                    </a:p>
                  </a:txBody>
                  <a:tcPr anchor="ctr">
                    <a:lnL>
                      <a:noFill/>
                    </a:lnL>
                    <a:lnR>
                      <a:noFill/>
                    </a:lnR>
                    <a:lnT>
                      <a:noFill/>
                    </a:lnT>
                    <a:lnB>
                      <a:noFill/>
                    </a:lnB>
                    <a:noFill/>
                  </a:tcPr>
                </a:tc>
                <a:tc>
                  <a:txBody>
                    <a:bodyPr/>
                    <a:lstStyle/>
                    <a:p>
                      <a:r>
                        <a:rPr lang="en-GB"/>
                        <a:t>2</a:t>
                      </a:r>
                    </a:p>
                  </a:txBody>
                  <a:tcPr anchor="ctr">
                    <a:lnL>
                      <a:noFill/>
                    </a:lnL>
                    <a:lnR>
                      <a:noFill/>
                    </a:lnR>
                    <a:lnT>
                      <a:noFill/>
                    </a:lnT>
                    <a:lnB>
                      <a:noFill/>
                    </a:lnB>
                    <a:noFill/>
                  </a:tcPr>
                </a:tc>
                <a:tc>
                  <a:txBody>
                    <a:bodyPr/>
                    <a:lstStyle/>
                    <a:p>
                      <a:r>
                        <a:rPr lang="en-GB"/>
                        <a:t>100</a:t>
                      </a:r>
                    </a:p>
                  </a:txBody>
                  <a:tcPr anchor="ctr">
                    <a:lnL>
                      <a:noFill/>
                    </a:lnL>
                    <a:lnR>
                      <a:noFill/>
                    </a:lnR>
                    <a:lnT>
                      <a:noFill/>
                    </a:lnT>
                    <a:lnB>
                      <a:noFill/>
                    </a:lnB>
                    <a:noFill/>
                  </a:tcPr>
                </a:tc>
                <a:extLst>
                  <a:ext uri="{0D108BD9-81ED-4DB2-BD59-A6C34878D82A}">
                    <a16:rowId xmlns:a16="http://schemas.microsoft.com/office/drawing/2014/main" val="4105595361"/>
                  </a:ext>
                </a:extLst>
              </a:tr>
              <a:tr h="0">
                <a:tc>
                  <a:txBody>
                    <a:bodyPr/>
                    <a:lstStyle/>
                    <a:p>
                      <a:r>
                        <a:rPr lang="en-GB"/>
                        <a:t>Siłownia B</a:t>
                      </a:r>
                    </a:p>
                  </a:txBody>
                  <a:tcPr anchor="ctr">
                    <a:lnL>
                      <a:noFill/>
                    </a:lnL>
                    <a:lnR>
                      <a:noFill/>
                    </a:lnR>
                    <a:lnT>
                      <a:noFill/>
                    </a:lnT>
                    <a:lnB>
                      <a:noFill/>
                    </a:lnB>
                    <a:noFill/>
                  </a:tcPr>
                </a:tc>
                <a:tc>
                  <a:txBody>
                    <a:bodyPr/>
                    <a:lstStyle/>
                    <a:p>
                      <a:r>
                        <a:rPr lang="en-GB"/>
                        <a:t>1.7000</a:t>
                      </a:r>
                    </a:p>
                  </a:txBody>
                  <a:tcPr anchor="ctr">
                    <a:lnL>
                      <a:noFill/>
                    </a:lnL>
                    <a:lnR>
                      <a:noFill/>
                    </a:lnR>
                    <a:lnT>
                      <a:noFill/>
                    </a:lnT>
                    <a:lnB>
                      <a:noFill/>
                    </a:lnB>
                    <a:noFill/>
                  </a:tcPr>
                </a:tc>
                <a:tc>
                  <a:txBody>
                    <a:bodyPr/>
                    <a:lstStyle/>
                    <a:p>
                      <a:r>
                        <a:rPr lang="en-GB"/>
                        <a:t>110</a:t>
                      </a:r>
                    </a:p>
                  </a:txBody>
                  <a:tcPr anchor="ctr">
                    <a:lnL>
                      <a:noFill/>
                    </a:lnL>
                    <a:lnR>
                      <a:noFill/>
                    </a:lnR>
                    <a:lnT>
                      <a:noFill/>
                    </a:lnT>
                    <a:lnB>
                      <a:noFill/>
                    </a:lnB>
                    <a:noFill/>
                  </a:tcPr>
                </a:tc>
                <a:tc>
                  <a:txBody>
                    <a:bodyPr/>
                    <a:lstStyle/>
                    <a:p>
                      <a:r>
                        <a:rPr lang="en-GB"/>
                        <a:t>2</a:t>
                      </a:r>
                    </a:p>
                  </a:txBody>
                  <a:tcPr anchor="ctr">
                    <a:lnL>
                      <a:noFill/>
                    </a:lnL>
                    <a:lnR>
                      <a:noFill/>
                    </a:lnR>
                    <a:lnT>
                      <a:noFill/>
                    </a:lnT>
                    <a:lnB>
                      <a:noFill/>
                    </a:lnB>
                    <a:noFill/>
                  </a:tcPr>
                </a:tc>
                <a:tc>
                  <a:txBody>
                    <a:bodyPr/>
                    <a:lstStyle/>
                    <a:p>
                      <a:r>
                        <a:rPr lang="en-GB" dirty="0"/>
                        <a:t>120</a:t>
                      </a:r>
                    </a:p>
                  </a:txBody>
                  <a:tcPr anchor="ctr">
                    <a:lnL>
                      <a:noFill/>
                    </a:lnL>
                    <a:lnR>
                      <a:noFill/>
                    </a:lnR>
                    <a:lnT>
                      <a:noFill/>
                    </a:lnT>
                    <a:lnB>
                      <a:noFill/>
                    </a:lnB>
                    <a:noFill/>
                  </a:tcPr>
                </a:tc>
                <a:extLst>
                  <a:ext uri="{0D108BD9-81ED-4DB2-BD59-A6C34878D82A}">
                    <a16:rowId xmlns:a16="http://schemas.microsoft.com/office/drawing/2014/main" val="3100395982"/>
                  </a:ext>
                </a:extLst>
              </a:tr>
            </a:tbl>
          </a:graphicData>
        </a:graphic>
      </p:graphicFrame>
      <p:pic>
        <p:nvPicPr>
          <p:cNvPr id="4" name="Obraz 3">
            <a:extLst>
              <a:ext uri="{FF2B5EF4-FFF2-40B4-BE49-F238E27FC236}">
                <a16:creationId xmlns:a16="http://schemas.microsoft.com/office/drawing/2014/main" id="{3A6EFC34-E038-A92E-CDE4-14B147843E93}"/>
              </a:ext>
            </a:extLst>
          </p:cNvPr>
          <p:cNvPicPr>
            <a:picLocks noChangeAspect="1"/>
          </p:cNvPicPr>
          <p:nvPr/>
        </p:nvPicPr>
        <p:blipFill>
          <a:blip r:embed="rId2"/>
          <a:stretch>
            <a:fillRect/>
          </a:stretch>
        </p:blipFill>
        <p:spPr>
          <a:xfrm>
            <a:off x="317873" y="4247107"/>
            <a:ext cx="4182059" cy="1314633"/>
          </a:xfrm>
          <a:prstGeom prst="rect">
            <a:avLst/>
          </a:prstGeom>
        </p:spPr>
      </p:pic>
    </p:spTree>
    <p:extLst>
      <p:ext uri="{BB962C8B-B14F-4D97-AF65-F5344CB8AC3E}">
        <p14:creationId xmlns:p14="http://schemas.microsoft.com/office/powerpoint/2010/main" val="5470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ole tekstowe 12">
            <a:extLst>
              <a:ext uri="{FF2B5EF4-FFF2-40B4-BE49-F238E27FC236}">
                <a16:creationId xmlns:a16="http://schemas.microsoft.com/office/drawing/2014/main" id="{B92B2476-66D2-E1AF-6576-445E9F455315}"/>
              </a:ext>
            </a:extLst>
          </p:cNvPr>
          <p:cNvSpPr txBox="1"/>
          <p:nvPr/>
        </p:nvSpPr>
        <p:spPr>
          <a:xfrm>
            <a:off x="2231922" y="245495"/>
            <a:ext cx="9625781" cy="461665"/>
          </a:xfrm>
          <a:prstGeom prst="rect">
            <a:avLst/>
          </a:prstGeom>
          <a:noFill/>
        </p:spPr>
        <p:txBody>
          <a:bodyPr wrap="square">
            <a:spAutoFit/>
          </a:bodyPr>
          <a:lstStyle/>
          <a:p>
            <a:r>
              <a:rPr lang="pl-PL" sz="2400" dirty="0">
                <a:latin typeface="Times New Roman" panose="02020603050405020304" pitchFamily="18" charset="0"/>
                <a:cs typeface="Times New Roman" panose="02020603050405020304" pitchFamily="18" charset="0"/>
              </a:rPr>
              <a:t>PORÓWNANIE METOD DLA ZBIORU DANYCH SAMOCHODÓW</a:t>
            </a:r>
            <a:endParaRPr lang="en-GB" sz="2400" dirty="0"/>
          </a:p>
        </p:txBody>
      </p:sp>
      <p:pic>
        <p:nvPicPr>
          <p:cNvPr id="14" name="image14.png">
            <a:extLst>
              <a:ext uri="{FF2B5EF4-FFF2-40B4-BE49-F238E27FC236}">
                <a16:creationId xmlns:a16="http://schemas.microsoft.com/office/drawing/2014/main" id="{59AC6C65-099D-ADF8-7201-EB253CD8E8BB}"/>
              </a:ext>
            </a:extLst>
          </p:cNvPr>
          <p:cNvPicPr/>
          <p:nvPr/>
        </p:nvPicPr>
        <p:blipFill>
          <a:blip r:embed="rId2"/>
          <a:srcRect/>
          <a:stretch>
            <a:fillRect/>
          </a:stretch>
        </p:blipFill>
        <p:spPr>
          <a:xfrm>
            <a:off x="771935" y="1970681"/>
            <a:ext cx="5324065" cy="3918841"/>
          </a:xfrm>
          <a:prstGeom prst="rect">
            <a:avLst/>
          </a:prstGeom>
          <a:ln/>
        </p:spPr>
      </p:pic>
      <p:pic>
        <p:nvPicPr>
          <p:cNvPr id="16" name="image10.png">
            <a:extLst>
              <a:ext uri="{FF2B5EF4-FFF2-40B4-BE49-F238E27FC236}">
                <a16:creationId xmlns:a16="http://schemas.microsoft.com/office/drawing/2014/main" id="{D5F61873-A1BF-AD42-64E6-EDC229F138CF}"/>
              </a:ext>
            </a:extLst>
          </p:cNvPr>
          <p:cNvPicPr/>
          <p:nvPr/>
        </p:nvPicPr>
        <p:blipFill>
          <a:blip r:embed="rId3"/>
          <a:srcRect/>
          <a:stretch>
            <a:fillRect/>
          </a:stretch>
        </p:blipFill>
        <p:spPr>
          <a:xfrm>
            <a:off x="6353544" y="1087970"/>
            <a:ext cx="5671308" cy="4349269"/>
          </a:xfrm>
          <a:prstGeom prst="rect">
            <a:avLst/>
          </a:prstGeom>
          <a:ln/>
        </p:spPr>
      </p:pic>
    </p:spTree>
    <p:extLst>
      <p:ext uri="{BB962C8B-B14F-4D97-AF65-F5344CB8AC3E}">
        <p14:creationId xmlns:p14="http://schemas.microsoft.com/office/powerpoint/2010/main" val="3498134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A818A-A273-397B-6BE2-75D69FE1943C}"/>
            </a:ext>
          </a:extLst>
        </p:cNvPr>
        <p:cNvGrpSpPr/>
        <p:nvPr/>
      </p:nvGrpSpPr>
      <p:grpSpPr>
        <a:xfrm>
          <a:off x="0" y="0"/>
          <a:ext cx="0" cy="0"/>
          <a:chOff x="0" y="0"/>
          <a:chExt cx="0" cy="0"/>
        </a:xfrm>
      </p:grpSpPr>
      <p:sp>
        <p:nvSpPr>
          <p:cNvPr id="13" name="pole tekstowe 12">
            <a:extLst>
              <a:ext uri="{FF2B5EF4-FFF2-40B4-BE49-F238E27FC236}">
                <a16:creationId xmlns:a16="http://schemas.microsoft.com/office/drawing/2014/main" id="{D0E3BC5B-1878-33AA-06BA-DA9D457F005B}"/>
              </a:ext>
            </a:extLst>
          </p:cNvPr>
          <p:cNvSpPr txBox="1"/>
          <p:nvPr/>
        </p:nvSpPr>
        <p:spPr>
          <a:xfrm>
            <a:off x="2231922" y="589624"/>
            <a:ext cx="9625781" cy="461665"/>
          </a:xfrm>
          <a:prstGeom prst="rect">
            <a:avLst/>
          </a:prstGeom>
          <a:noFill/>
        </p:spPr>
        <p:txBody>
          <a:bodyPr wrap="square">
            <a:spAutoFit/>
          </a:bodyPr>
          <a:lstStyle/>
          <a:p>
            <a:r>
              <a:rPr lang="pl-PL" sz="2400" dirty="0">
                <a:latin typeface="Times New Roman" panose="02020603050405020304" pitchFamily="18" charset="0"/>
                <a:cs typeface="Times New Roman" panose="02020603050405020304" pitchFamily="18" charset="0"/>
              </a:rPr>
              <a:t>PORÓWNANIE METOD DLA ZBIORU DANYCH PIŁKARZY</a:t>
            </a:r>
            <a:endParaRPr lang="en-GB" sz="2400" dirty="0"/>
          </a:p>
        </p:txBody>
      </p:sp>
      <p:pic>
        <p:nvPicPr>
          <p:cNvPr id="2" name="image10.png">
            <a:extLst>
              <a:ext uri="{FF2B5EF4-FFF2-40B4-BE49-F238E27FC236}">
                <a16:creationId xmlns:a16="http://schemas.microsoft.com/office/drawing/2014/main" id="{1F75A818-55DB-2AE2-6CC9-7AB63A1867BB}"/>
              </a:ext>
            </a:extLst>
          </p:cNvPr>
          <p:cNvPicPr/>
          <p:nvPr/>
        </p:nvPicPr>
        <p:blipFill>
          <a:blip r:embed="rId2"/>
          <a:srcRect/>
          <a:stretch>
            <a:fillRect/>
          </a:stretch>
        </p:blipFill>
        <p:spPr>
          <a:xfrm>
            <a:off x="6654966" y="1600303"/>
            <a:ext cx="5273040" cy="4070350"/>
          </a:xfrm>
          <a:prstGeom prst="rect">
            <a:avLst/>
          </a:prstGeom>
          <a:ln/>
        </p:spPr>
      </p:pic>
      <p:pic>
        <p:nvPicPr>
          <p:cNvPr id="4" name="image26.png">
            <a:extLst>
              <a:ext uri="{FF2B5EF4-FFF2-40B4-BE49-F238E27FC236}">
                <a16:creationId xmlns:a16="http://schemas.microsoft.com/office/drawing/2014/main" id="{C1BD82D4-C69B-22E6-DDC7-1E7252449584}"/>
              </a:ext>
            </a:extLst>
          </p:cNvPr>
          <p:cNvPicPr/>
          <p:nvPr/>
        </p:nvPicPr>
        <p:blipFill>
          <a:blip r:embed="rId3"/>
          <a:srcRect/>
          <a:stretch>
            <a:fillRect/>
          </a:stretch>
        </p:blipFill>
        <p:spPr>
          <a:xfrm>
            <a:off x="684007" y="1963076"/>
            <a:ext cx="5730875" cy="4305300"/>
          </a:xfrm>
          <a:prstGeom prst="rect">
            <a:avLst/>
          </a:prstGeom>
          <a:ln/>
        </p:spPr>
      </p:pic>
    </p:spTree>
    <p:extLst>
      <p:ext uri="{BB962C8B-B14F-4D97-AF65-F5344CB8AC3E}">
        <p14:creationId xmlns:p14="http://schemas.microsoft.com/office/powerpoint/2010/main" val="2872825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F2213-FA8E-BE41-B703-BE9EAD6B3DCE}"/>
            </a:ext>
          </a:extLst>
        </p:cNvPr>
        <p:cNvGrpSpPr/>
        <p:nvPr/>
      </p:nvGrpSpPr>
      <p:grpSpPr>
        <a:xfrm>
          <a:off x="0" y="0"/>
          <a:ext cx="0" cy="0"/>
          <a:chOff x="0" y="0"/>
          <a:chExt cx="0" cy="0"/>
        </a:xfrm>
      </p:grpSpPr>
      <p:sp>
        <p:nvSpPr>
          <p:cNvPr id="13" name="pole tekstowe 12">
            <a:extLst>
              <a:ext uri="{FF2B5EF4-FFF2-40B4-BE49-F238E27FC236}">
                <a16:creationId xmlns:a16="http://schemas.microsoft.com/office/drawing/2014/main" id="{090AD205-23B2-E1B0-7C24-8BB71FAD2399}"/>
              </a:ext>
            </a:extLst>
          </p:cNvPr>
          <p:cNvSpPr txBox="1"/>
          <p:nvPr/>
        </p:nvSpPr>
        <p:spPr>
          <a:xfrm>
            <a:off x="2231922" y="481470"/>
            <a:ext cx="9625781" cy="461665"/>
          </a:xfrm>
          <a:prstGeom prst="rect">
            <a:avLst/>
          </a:prstGeom>
          <a:noFill/>
        </p:spPr>
        <p:txBody>
          <a:bodyPr wrap="square">
            <a:spAutoFit/>
          </a:bodyPr>
          <a:lstStyle/>
          <a:p>
            <a:r>
              <a:rPr lang="pl-PL" sz="2400" dirty="0">
                <a:latin typeface="Times New Roman" panose="02020603050405020304" pitchFamily="18" charset="0"/>
                <a:cs typeface="Times New Roman" panose="02020603050405020304" pitchFamily="18" charset="0"/>
              </a:rPr>
              <a:t>PORÓWNANIE METOD DLA ZBIORU DANYCH TELEFONÓW</a:t>
            </a:r>
            <a:endParaRPr lang="en-GB" sz="2400" dirty="0"/>
          </a:p>
        </p:txBody>
      </p:sp>
      <p:pic>
        <p:nvPicPr>
          <p:cNvPr id="3" name="image5.png">
            <a:extLst>
              <a:ext uri="{FF2B5EF4-FFF2-40B4-BE49-F238E27FC236}">
                <a16:creationId xmlns:a16="http://schemas.microsoft.com/office/drawing/2014/main" id="{0587C703-9B3C-F785-B0C0-C41A7FFCAF61}"/>
              </a:ext>
            </a:extLst>
          </p:cNvPr>
          <p:cNvPicPr/>
          <p:nvPr/>
        </p:nvPicPr>
        <p:blipFill>
          <a:blip r:embed="rId2"/>
          <a:srcRect/>
          <a:stretch>
            <a:fillRect/>
          </a:stretch>
        </p:blipFill>
        <p:spPr>
          <a:xfrm>
            <a:off x="664344" y="1895783"/>
            <a:ext cx="5176018" cy="3688940"/>
          </a:xfrm>
          <a:prstGeom prst="rect">
            <a:avLst/>
          </a:prstGeom>
          <a:ln/>
        </p:spPr>
      </p:pic>
      <p:pic>
        <p:nvPicPr>
          <p:cNvPr id="4" name="image14.png">
            <a:extLst>
              <a:ext uri="{FF2B5EF4-FFF2-40B4-BE49-F238E27FC236}">
                <a16:creationId xmlns:a16="http://schemas.microsoft.com/office/drawing/2014/main" id="{D61A3ED9-F1A0-7DED-BDA3-23DE4A3F7709}"/>
              </a:ext>
            </a:extLst>
          </p:cNvPr>
          <p:cNvPicPr/>
          <p:nvPr/>
        </p:nvPicPr>
        <p:blipFill>
          <a:blip r:embed="rId3"/>
          <a:srcRect/>
          <a:stretch>
            <a:fillRect/>
          </a:stretch>
        </p:blipFill>
        <p:spPr>
          <a:xfrm>
            <a:off x="6096000" y="1333787"/>
            <a:ext cx="5889523" cy="4477078"/>
          </a:xfrm>
          <a:prstGeom prst="rect">
            <a:avLst/>
          </a:prstGeom>
          <a:ln/>
        </p:spPr>
      </p:pic>
    </p:spTree>
    <p:extLst>
      <p:ext uri="{BB962C8B-B14F-4D97-AF65-F5344CB8AC3E}">
        <p14:creationId xmlns:p14="http://schemas.microsoft.com/office/powerpoint/2010/main" val="6650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ole tekstowe 16">
            <a:extLst>
              <a:ext uri="{FF2B5EF4-FFF2-40B4-BE49-F238E27FC236}">
                <a16:creationId xmlns:a16="http://schemas.microsoft.com/office/drawing/2014/main" id="{8DED7A43-2E2F-06C9-5C1E-5F99F743C698}"/>
              </a:ext>
            </a:extLst>
          </p:cNvPr>
          <p:cNvSpPr txBox="1"/>
          <p:nvPr/>
        </p:nvSpPr>
        <p:spPr>
          <a:xfrm>
            <a:off x="3012391" y="586878"/>
            <a:ext cx="8973132" cy="1020921"/>
          </a:xfrm>
          <a:prstGeom prst="rect">
            <a:avLst/>
          </a:prstGeom>
          <a:noFill/>
        </p:spPr>
        <p:txBody>
          <a:bodyPr wrap="square">
            <a:spAutoFit/>
          </a:bodyPr>
          <a:lstStyle/>
          <a:p>
            <a:pPr algn="just">
              <a:lnSpc>
                <a:spcPct val="115000"/>
              </a:lnSpc>
              <a:spcAft>
                <a:spcPts val="2300"/>
              </a:spcAft>
            </a:pPr>
            <a:r>
              <a:rPr lang="pl-PL" sz="1800" b="1" dirty="0">
                <a:effectLst/>
                <a:latin typeface="Arial" panose="020B0604020202020204" pitchFamily="34" charset="0"/>
                <a:ea typeface="Arial" panose="020B0604020202020204" pitchFamily="34" charset="0"/>
              </a:rPr>
              <a:t>Sekcja Importu Danych </a:t>
            </a:r>
            <a:r>
              <a:rPr lang="pl-PL" sz="1800" dirty="0">
                <a:effectLst/>
                <a:latin typeface="Arial" panose="020B0604020202020204" pitchFamily="34" charset="0"/>
                <a:ea typeface="Arial" panose="020B0604020202020204" pitchFamily="34" charset="0"/>
              </a:rPr>
              <a:t>umożliwia użytkownikowi wczytanie danych wejściowych z pliku w formacie Excel (.xlsx). Dzięki temu użytkownik może w prosty sposób zaimportować dane, takie jak alternatywy oraz kryteria, które będą podstawą analizy. </a:t>
            </a:r>
            <a:endParaRPr lang="en-GB" sz="1600" dirty="0">
              <a:effectLst/>
              <a:latin typeface="Arial" panose="020B0604020202020204" pitchFamily="34" charset="0"/>
              <a:ea typeface="Arial" panose="020B0604020202020204" pitchFamily="34" charset="0"/>
            </a:endParaRPr>
          </a:p>
        </p:txBody>
      </p:sp>
      <p:sp>
        <p:nvSpPr>
          <p:cNvPr id="19" name="pole tekstowe 18">
            <a:extLst>
              <a:ext uri="{FF2B5EF4-FFF2-40B4-BE49-F238E27FC236}">
                <a16:creationId xmlns:a16="http://schemas.microsoft.com/office/drawing/2014/main" id="{30AE3A52-D151-B7E0-E4CC-A867B2D92FA2}"/>
              </a:ext>
            </a:extLst>
          </p:cNvPr>
          <p:cNvSpPr txBox="1"/>
          <p:nvPr/>
        </p:nvSpPr>
        <p:spPr>
          <a:xfrm>
            <a:off x="2379407" y="1794287"/>
            <a:ext cx="9537290" cy="702372"/>
          </a:xfrm>
          <a:prstGeom prst="rect">
            <a:avLst/>
          </a:prstGeom>
          <a:noFill/>
        </p:spPr>
        <p:txBody>
          <a:bodyPr wrap="square">
            <a:spAutoFit/>
          </a:bodyPr>
          <a:lstStyle/>
          <a:p>
            <a:pPr algn="just">
              <a:lnSpc>
                <a:spcPct val="115000"/>
              </a:lnSpc>
              <a:spcAft>
                <a:spcPts val="2300"/>
              </a:spcAft>
            </a:pPr>
            <a:r>
              <a:rPr lang="pl-PL" sz="1800" b="1" dirty="0">
                <a:effectLst/>
                <a:latin typeface="Arial" panose="020B0604020202020204" pitchFamily="34" charset="0"/>
                <a:ea typeface="Arial" panose="020B0604020202020204" pitchFamily="34" charset="0"/>
              </a:rPr>
              <a:t>Wybór Metody i Generowanie Rankingu</a:t>
            </a:r>
            <a:r>
              <a:rPr lang="pl-PL" sz="1800" dirty="0">
                <a:effectLst/>
                <a:latin typeface="Arial" panose="020B0604020202020204" pitchFamily="34" charset="0"/>
                <a:ea typeface="Arial" panose="020B0604020202020204" pitchFamily="34" charset="0"/>
              </a:rPr>
              <a:t> pozwala na wskazanie jednego z pięciu dostępnych algorytmów analizy wielokryterialnej oraz wygenerowanie wynikowego rankingu. </a:t>
            </a:r>
            <a:endParaRPr lang="en-GB" sz="1600" dirty="0">
              <a:effectLst/>
              <a:latin typeface="Arial" panose="020B0604020202020204" pitchFamily="34" charset="0"/>
              <a:ea typeface="Arial" panose="020B0604020202020204" pitchFamily="34" charset="0"/>
            </a:endParaRPr>
          </a:p>
        </p:txBody>
      </p:sp>
      <p:sp>
        <p:nvSpPr>
          <p:cNvPr id="21" name="pole tekstowe 20">
            <a:extLst>
              <a:ext uri="{FF2B5EF4-FFF2-40B4-BE49-F238E27FC236}">
                <a16:creationId xmlns:a16="http://schemas.microsoft.com/office/drawing/2014/main" id="{94BA132A-E009-2C2A-38A0-F8A3369F7C2D}"/>
              </a:ext>
            </a:extLst>
          </p:cNvPr>
          <p:cNvSpPr txBox="1"/>
          <p:nvPr/>
        </p:nvSpPr>
        <p:spPr>
          <a:xfrm>
            <a:off x="2202425" y="2683147"/>
            <a:ext cx="9783097" cy="1020921"/>
          </a:xfrm>
          <a:prstGeom prst="rect">
            <a:avLst/>
          </a:prstGeom>
          <a:noFill/>
        </p:spPr>
        <p:txBody>
          <a:bodyPr wrap="square">
            <a:spAutoFit/>
          </a:bodyPr>
          <a:lstStyle/>
          <a:p>
            <a:pPr algn="just">
              <a:lnSpc>
                <a:spcPct val="115000"/>
              </a:lnSpc>
              <a:spcAft>
                <a:spcPts val="2300"/>
              </a:spcAft>
            </a:pPr>
            <a:r>
              <a:rPr lang="pl-PL" sz="1800" b="1" dirty="0">
                <a:effectLst/>
                <a:latin typeface="Arial" panose="020B0604020202020204" pitchFamily="34" charset="0"/>
                <a:ea typeface="Arial" panose="020B0604020202020204" pitchFamily="34" charset="0"/>
              </a:rPr>
              <a:t>Tabela Alternatyw z Kryteriami</a:t>
            </a:r>
            <a:r>
              <a:rPr lang="pl-PL" sz="1800" dirty="0">
                <a:effectLst/>
                <a:latin typeface="Arial" panose="020B0604020202020204" pitchFamily="34" charset="0"/>
                <a:ea typeface="Arial" panose="020B0604020202020204" pitchFamily="34" charset="0"/>
              </a:rPr>
              <a:t> stanowi wizualizację danych wejściowych. W tej tabeli użytkownik może zobaczyć alternatywy oraz odpowiadające im wartości kryteriów, co pozwala na lepsze zrozumienie danych i ich wpływu na analizę.</a:t>
            </a:r>
            <a:endParaRPr lang="en-GB" sz="1600" dirty="0">
              <a:effectLst/>
              <a:latin typeface="Arial" panose="020B0604020202020204" pitchFamily="34" charset="0"/>
              <a:ea typeface="Arial" panose="020B0604020202020204" pitchFamily="34" charset="0"/>
            </a:endParaRPr>
          </a:p>
        </p:txBody>
      </p:sp>
      <p:sp>
        <p:nvSpPr>
          <p:cNvPr id="23" name="pole tekstowe 22">
            <a:extLst>
              <a:ext uri="{FF2B5EF4-FFF2-40B4-BE49-F238E27FC236}">
                <a16:creationId xmlns:a16="http://schemas.microsoft.com/office/drawing/2014/main" id="{2CDC4D85-05B9-8A4B-C6B1-37571276F52D}"/>
              </a:ext>
            </a:extLst>
          </p:cNvPr>
          <p:cNvSpPr txBox="1"/>
          <p:nvPr/>
        </p:nvSpPr>
        <p:spPr>
          <a:xfrm>
            <a:off x="1504335" y="3807901"/>
            <a:ext cx="10343536" cy="702372"/>
          </a:xfrm>
          <a:prstGeom prst="rect">
            <a:avLst/>
          </a:prstGeom>
          <a:noFill/>
        </p:spPr>
        <p:txBody>
          <a:bodyPr wrap="square">
            <a:spAutoFit/>
          </a:bodyPr>
          <a:lstStyle/>
          <a:p>
            <a:pPr algn="just">
              <a:lnSpc>
                <a:spcPct val="115000"/>
              </a:lnSpc>
              <a:spcAft>
                <a:spcPts val="2300"/>
              </a:spcAft>
            </a:pPr>
            <a:r>
              <a:rPr lang="pl-PL" sz="1800" b="1" dirty="0">
                <a:effectLst/>
                <a:latin typeface="Arial" panose="020B0604020202020204" pitchFamily="34" charset="0"/>
                <a:ea typeface="Arial" panose="020B0604020202020204" pitchFamily="34" charset="0"/>
              </a:rPr>
              <a:t>Sekcja Klasy</a:t>
            </a:r>
            <a:r>
              <a:rPr lang="pl-PL" sz="1800" dirty="0">
                <a:effectLst/>
                <a:latin typeface="Arial" panose="020B0604020202020204" pitchFamily="34" charset="0"/>
                <a:ea typeface="Arial" panose="020B0604020202020204" pitchFamily="34" charset="0"/>
              </a:rPr>
              <a:t>, która umożliwia przyporządkowanie alternatyw do odpowiednich kategorii. W tej części użytkownik może przeglądać grupowanie alternatyw na podstawie określonych kryteriów. </a:t>
            </a:r>
            <a:endParaRPr lang="en-GB" sz="1600" dirty="0">
              <a:effectLst/>
              <a:latin typeface="Arial" panose="020B0604020202020204" pitchFamily="34" charset="0"/>
              <a:ea typeface="Arial" panose="020B0604020202020204" pitchFamily="34" charset="0"/>
            </a:endParaRPr>
          </a:p>
        </p:txBody>
      </p:sp>
      <p:sp>
        <p:nvSpPr>
          <p:cNvPr id="25" name="pole tekstowe 24">
            <a:extLst>
              <a:ext uri="{FF2B5EF4-FFF2-40B4-BE49-F238E27FC236}">
                <a16:creationId xmlns:a16="http://schemas.microsoft.com/office/drawing/2014/main" id="{1B0E4FB9-5CA4-AD52-F5E3-66959FF15835}"/>
              </a:ext>
            </a:extLst>
          </p:cNvPr>
          <p:cNvSpPr txBox="1"/>
          <p:nvPr/>
        </p:nvSpPr>
        <p:spPr>
          <a:xfrm>
            <a:off x="159786" y="4636547"/>
            <a:ext cx="12189530" cy="646331"/>
          </a:xfrm>
          <a:prstGeom prst="rect">
            <a:avLst/>
          </a:prstGeom>
          <a:noFill/>
        </p:spPr>
        <p:txBody>
          <a:bodyPr wrap="square">
            <a:spAutoFit/>
          </a:bodyPr>
          <a:lstStyle/>
          <a:p>
            <a:r>
              <a:rPr lang="pl-PL" sz="1800" dirty="0">
                <a:effectLst/>
                <a:latin typeface="Arial" panose="020B0604020202020204" pitchFamily="34" charset="0"/>
                <a:ea typeface="Arial" panose="020B0604020202020204" pitchFamily="34" charset="0"/>
              </a:rPr>
              <a:t>W </a:t>
            </a:r>
            <a:r>
              <a:rPr lang="pl-PL" sz="1800" b="1" dirty="0">
                <a:effectLst/>
                <a:latin typeface="Arial" panose="020B0604020202020204" pitchFamily="34" charset="0"/>
                <a:ea typeface="Arial" panose="020B0604020202020204" pitchFamily="34" charset="0"/>
              </a:rPr>
              <a:t>Sekcji Wyników</a:t>
            </a:r>
            <a:r>
              <a:rPr lang="pl-PL" sz="1800" dirty="0">
                <a:effectLst/>
                <a:latin typeface="Arial" panose="020B0604020202020204" pitchFamily="34" charset="0"/>
                <a:ea typeface="Arial" panose="020B0604020202020204" pitchFamily="34" charset="0"/>
              </a:rPr>
              <a:t> prezentowany jest stworzony ranking. W tej tabeli użytkownik widzi uporządkowane alternatywy wraz z ich pozycjami wynikającymi z wybranej metody analizy. </a:t>
            </a:r>
            <a:endParaRPr lang="en-GB" dirty="0"/>
          </a:p>
        </p:txBody>
      </p:sp>
      <p:sp>
        <p:nvSpPr>
          <p:cNvPr id="27" name="pole tekstowe 26">
            <a:extLst>
              <a:ext uri="{FF2B5EF4-FFF2-40B4-BE49-F238E27FC236}">
                <a16:creationId xmlns:a16="http://schemas.microsoft.com/office/drawing/2014/main" id="{1DE254F5-6A9D-2868-1F49-84AB5D857CEF}"/>
              </a:ext>
            </a:extLst>
          </p:cNvPr>
          <p:cNvSpPr txBox="1"/>
          <p:nvPr/>
        </p:nvSpPr>
        <p:spPr>
          <a:xfrm>
            <a:off x="159786" y="5525407"/>
            <a:ext cx="12388646" cy="646331"/>
          </a:xfrm>
          <a:prstGeom prst="rect">
            <a:avLst/>
          </a:prstGeom>
          <a:noFill/>
        </p:spPr>
        <p:txBody>
          <a:bodyPr wrap="square">
            <a:spAutoFit/>
          </a:bodyPr>
          <a:lstStyle/>
          <a:p>
            <a:r>
              <a:rPr lang="pl-PL" sz="1800" dirty="0">
                <a:effectLst/>
                <a:latin typeface="Arial" panose="020B0604020202020204" pitchFamily="34" charset="0"/>
                <a:ea typeface="Arial" panose="020B0604020202020204" pitchFamily="34" charset="0"/>
              </a:rPr>
              <a:t>Przycisk </a:t>
            </a:r>
            <a:r>
              <a:rPr lang="pl-PL" sz="1800" b="1" dirty="0">
                <a:effectLst/>
                <a:latin typeface="Arial" panose="020B0604020202020204" pitchFamily="34" charset="0"/>
                <a:ea typeface="Arial" panose="020B0604020202020204" pitchFamily="34" charset="0"/>
              </a:rPr>
              <a:t>„Porównaj metody”</a:t>
            </a:r>
            <a:r>
              <a:rPr lang="pl-PL" sz="1800" dirty="0">
                <a:effectLst/>
                <a:latin typeface="Arial" panose="020B0604020202020204" pitchFamily="34" charset="0"/>
                <a:ea typeface="Arial" panose="020B0604020202020204" pitchFamily="34" charset="0"/>
              </a:rPr>
              <a:t> w aplikacji służy do analizy porównawczej wyników uzyskiwanych przy zastosowaniu różnych metod decyzyjnych na tych samych danych wejściowych. </a:t>
            </a:r>
            <a:endParaRPr lang="en-GB" dirty="0"/>
          </a:p>
        </p:txBody>
      </p:sp>
    </p:spTree>
    <p:extLst>
      <p:ext uri="{BB962C8B-B14F-4D97-AF65-F5344CB8AC3E}">
        <p14:creationId xmlns:p14="http://schemas.microsoft.com/office/powerpoint/2010/main" val="3721366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A16DC-D072-E29E-14F2-418DF4910041}"/>
            </a:ext>
          </a:extLst>
        </p:cNvPr>
        <p:cNvGrpSpPr/>
        <p:nvPr/>
      </p:nvGrpSpPr>
      <p:grpSpPr>
        <a:xfrm>
          <a:off x="0" y="0"/>
          <a:ext cx="0" cy="0"/>
          <a:chOff x="0" y="0"/>
          <a:chExt cx="0" cy="0"/>
        </a:xfrm>
      </p:grpSpPr>
      <p:sp>
        <p:nvSpPr>
          <p:cNvPr id="13" name="pole tekstowe 12">
            <a:extLst>
              <a:ext uri="{FF2B5EF4-FFF2-40B4-BE49-F238E27FC236}">
                <a16:creationId xmlns:a16="http://schemas.microsoft.com/office/drawing/2014/main" id="{04A61847-B1B9-D80A-7BBE-67D86B30815E}"/>
              </a:ext>
            </a:extLst>
          </p:cNvPr>
          <p:cNvSpPr txBox="1"/>
          <p:nvPr/>
        </p:nvSpPr>
        <p:spPr>
          <a:xfrm>
            <a:off x="2231922" y="481469"/>
            <a:ext cx="9625781" cy="461665"/>
          </a:xfrm>
          <a:prstGeom prst="rect">
            <a:avLst/>
          </a:prstGeom>
          <a:noFill/>
        </p:spPr>
        <p:txBody>
          <a:bodyPr wrap="square">
            <a:spAutoFit/>
          </a:bodyPr>
          <a:lstStyle/>
          <a:p>
            <a:r>
              <a:rPr lang="pl-PL" sz="2400" dirty="0">
                <a:latin typeface="Times New Roman" panose="02020603050405020304" pitchFamily="18" charset="0"/>
                <a:cs typeface="Times New Roman" panose="02020603050405020304" pitchFamily="18" charset="0"/>
              </a:rPr>
              <a:t>PORÓWNANIE METOD DLA ZBIORU DANYCH SIŁOWNI</a:t>
            </a:r>
          </a:p>
        </p:txBody>
      </p:sp>
      <p:pic>
        <p:nvPicPr>
          <p:cNvPr id="2" name="image25.png">
            <a:extLst>
              <a:ext uri="{FF2B5EF4-FFF2-40B4-BE49-F238E27FC236}">
                <a16:creationId xmlns:a16="http://schemas.microsoft.com/office/drawing/2014/main" id="{DFEB271E-8CC3-853F-AC3B-A70451DD86D9}"/>
              </a:ext>
            </a:extLst>
          </p:cNvPr>
          <p:cNvPicPr/>
          <p:nvPr/>
        </p:nvPicPr>
        <p:blipFill>
          <a:blip r:embed="rId2"/>
          <a:srcRect/>
          <a:stretch>
            <a:fillRect/>
          </a:stretch>
        </p:blipFill>
        <p:spPr>
          <a:xfrm>
            <a:off x="6467638" y="1433195"/>
            <a:ext cx="5567045" cy="3991610"/>
          </a:xfrm>
          <a:prstGeom prst="rect">
            <a:avLst/>
          </a:prstGeom>
          <a:ln/>
        </p:spPr>
      </p:pic>
      <p:pic>
        <p:nvPicPr>
          <p:cNvPr id="3" name="image3.png">
            <a:extLst>
              <a:ext uri="{FF2B5EF4-FFF2-40B4-BE49-F238E27FC236}">
                <a16:creationId xmlns:a16="http://schemas.microsoft.com/office/drawing/2014/main" id="{31673B87-A022-9B77-1BA1-82277828D940}"/>
              </a:ext>
            </a:extLst>
          </p:cNvPr>
          <p:cNvPicPr/>
          <p:nvPr/>
        </p:nvPicPr>
        <p:blipFill>
          <a:blip r:embed="rId3"/>
          <a:srcRect/>
          <a:stretch>
            <a:fillRect/>
          </a:stretch>
        </p:blipFill>
        <p:spPr>
          <a:xfrm>
            <a:off x="487362" y="2083931"/>
            <a:ext cx="5730875" cy="4292600"/>
          </a:xfrm>
          <a:prstGeom prst="rect">
            <a:avLst/>
          </a:prstGeom>
          <a:ln/>
        </p:spPr>
      </p:pic>
    </p:spTree>
    <p:extLst>
      <p:ext uri="{BB962C8B-B14F-4D97-AF65-F5344CB8AC3E}">
        <p14:creationId xmlns:p14="http://schemas.microsoft.com/office/powerpoint/2010/main" val="2249057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az 10">
            <a:extLst>
              <a:ext uri="{FF2B5EF4-FFF2-40B4-BE49-F238E27FC236}">
                <a16:creationId xmlns:a16="http://schemas.microsoft.com/office/drawing/2014/main" id="{D1B4E390-1A3E-678C-1E0A-B290C9C5BFCB}"/>
              </a:ext>
            </a:extLst>
          </p:cNvPr>
          <p:cNvPicPr>
            <a:picLocks noChangeAspect="1"/>
          </p:cNvPicPr>
          <p:nvPr/>
        </p:nvPicPr>
        <p:blipFill>
          <a:blip r:embed="rId2"/>
          <a:stretch>
            <a:fillRect/>
          </a:stretch>
        </p:blipFill>
        <p:spPr>
          <a:xfrm>
            <a:off x="253952" y="1157588"/>
            <a:ext cx="6569635" cy="5036008"/>
          </a:xfrm>
          <a:prstGeom prst="rect">
            <a:avLst/>
          </a:prstGeom>
        </p:spPr>
      </p:pic>
      <p:sp>
        <p:nvSpPr>
          <p:cNvPr id="12" name="pole tekstowe 11">
            <a:extLst>
              <a:ext uri="{FF2B5EF4-FFF2-40B4-BE49-F238E27FC236}">
                <a16:creationId xmlns:a16="http://schemas.microsoft.com/office/drawing/2014/main" id="{0A37E6AB-8972-503D-BDDD-D69F0100924C}"/>
              </a:ext>
            </a:extLst>
          </p:cNvPr>
          <p:cNvSpPr txBox="1"/>
          <p:nvPr/>
        </p:nvSpPr>
        <p:spPr>
          <a:xfrm>
            <a:off x="686572" y="343817"/>
            <a:ext cx="9625781" cy="461665"/>
          </a:xfrm>
          <a:prstGeom prst="rect">
            <a:avLst/>
          </a:prstGeom>
          <a:noFill/>
        </p:spPr>
        <p:txBody>
          <a:bodyPr wrap="square">
            <a:spAutoFit/>
          </a:bodyPr>
          <a:lstStyle/>
          <a:p>
            <a:r>
              <a:rPr lang="pl-PL" sz="2400" dirty="0">
                <a:latin typeface="Times New Roman" panose="02020603050405020304" pitchFamily="18" charset="0"/>
                <a:cs typeface="Times New Roman" panose="02020603050405020304" pitchFamily="18" charset="0"/>
              </a:rPr>
              <a:t>PORÓWNANIE METOD DLA ZBIORU DANYCH LOSOWYCH</a:t>
            </a:r>
          </a:p>
        </p:txBody>
      </p:sp>
      <p:sp>
        <p:nvSpPr>
          <p:cNvPr id="14" name="pole tekstowe 13">
            <a:extLst>
              <a:ext uri="{FF2B5EF4-FFF2-40B4-BE49-F238E27FC236}">
                <a16:creationId xmlns:a16="http://schemas.microsoft.com/office/drawing/2014/main" id="{18C5A3A8-0E30-FBC2-6ED6-9743B5E4EC4C}"/>
              </a:ext>
            </a:extLst>
          </p:cNvPr>
          <p:cNvSpPr txBox="1"/>
          <p:nvPr/>
        </p:nvSpPr>
        <p:spPr>
          <a:xfrm>
            <a:off x="7048045" y="1833038"/>
            <a:ext cx="4984954" cy="2862322"/>
          </a:xfrm>
          <a:prstGeom prst="rect">
            <a:avLst/>
          </a:prstGeom>
          <a:noFill/>
        </p:spPr>
        <p:txBody>
          <a:bodyPr wrap="square">
            <a:spAutoFit/>
          </a:bodyPr>
          <a:lstStyle/>
          <a:p>
            <a:pPr algn="just"/>
            <a:r>
              <a:rPr lang="pl-PL" dirty="0">
                <a:latin typeface="Arial" panose="020B0604020202020204" pitchFamily="34" charset="0"/>
                <a:cs typeface="Arial" panose="020B0604020202020204" pitchFamily="34" charset="0"/>
              </a:rPr>
              <a:t>W celu porównania metod wygenerowano także losowo zbiór N=100 decyzji o rozkładzie Gaussa z µi=σi=1, i=1,2,3) i z punktami odniesienia klas A0 i A1 leżących na płaszczyznach prostopadłych do prostej łączącej x* i n*.</a:t>
            </a:r>
          </a:p>
          <a:p>
            <a:pPr algn="just"/>
            <a:endParaRPr lang="pl-PL" dirty="0">
              <a:latin typeface="Arial" panose="020B0604020202020204" pitchFamily="34" charset="0"/>
              <a:cs typeface="Arial" panose="020B0604020202020204" pitchFamily="34" charset="0"/>
            </a:endParaRPr>
          </a:p>
          <a:p>
            <a:pPr algn="just"/>
            <a:r>
              <a:rPr lang="pl-PL" dirty="0">
                <a:latin typeface="Arial" panose="020B0604020202020204" pitchFamily="34" charset="0"/>
                <a:cs typeface="Arial" panose="020B0604020202020204" pitchFamily="34" charset="0"/>
              </a:rPr>
              <a:t>K1 i K2 punktów odniesienia każdej klasy rozłożono równomiernie wokół punktu wspólnego płaszczyzny i prostej.</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2558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raz 12">
            <a:extLst>
              <a:ext uri="{FF2B5EF4-FFF2-40B4-BE49-F238E27FC236}">
                <a16:creationId xmlns:a16="http://schemas.microsoft.com/office/drawing/2014/main" id="{F963B0AC-0665-6C61-3C29-B1DC5CAD5BEA}"/>
              </a:ext>
            </a:extLst>
          </p:cNvPr>
          <p:cNvPicPr>
            <a:picLocks noChangeAspect="1"/>
          </p:cNvPicPr>
          <p:nvPr/>
        </p:nvPicPr>
        <p:blipFill>
          <a:blip r:embed="rId2"/>
          <a:stretch>
            <a:fillRect/>
          </a:stretch>
        </p:blipFill>
        <p:spPr>
          <a:xfrm>
            <a:off x="519419" y="2270594"/>
            <a:ext cx="5264825" cy="3978877"/>
          </a:xfrm>
          <a:prstGeom prst="rect">
            <a:avLst/>
          </a:prstGeom>
        </p:spPr>
      </p:pic>
      <p:pic>
        <p:nvPicPr>
          <p:cNvPr id="15" name="Obraz 14">
            <a:extLst>
              <a:ext uri="{FF2B5EF4-FFF2-40B4-BE49-F238E27FC236}">
                <a16:creationId xmlns:a16="http://schemas.microsoft.com/office/drawing/2014/main" id="{14766B3E-1301-1B4E-8159-6D01640A0C3A}"/>
              </a:ext>
            </a:extLst>
          </p:cNvPr>
          <p:cNvPicPr>
            <a:picLocks noChangeAspect="1"/>
          </p:cNvPicPr>
          <p:nvPr/>
        </p:nvPicPr>
        <p:blipFill>
          <a:blip r:embed="rId3"/>
          <a:stretch>
            <a:fillRect/>
          </a:stretch>
        </p:blipFill>
        <p:spPr>
          <a:xfrm>
            <a:off x="6096000" y="281156"/>
            <a:ext cx="5335834" cy="3978876"/>
          </a:xfrm>
          <a:prstGeom prst="rect">
            <a:avLst/>
          </a:prstGeom>
        </p:spPr>
      </p:pic>
    </p:spTree>
    <p:extLst>
      <p:ext uri="{BB962C8B-B14F-4D97-AF65-F5344CB8AC3E}">
        <p14:creationId xmlns:p14="http://schemas.microsoft.com/office/powerpoint/2010/main" val="3839158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C55880-F198-37A2-A8BD-1872345B1A9C}"/>
              </a:ext>
            </a:extLst>
          </p:cNvPr>
          <p:cNvSpPr>
            <a:spLocks noGrp="1"/>
          </p:cNvSpPr>
          <p:nvPr>
            <p:ph type="ctrTitle"/>
          </p:nvPr>
        </p:nvSpPr>
        <p:spPr>
          <a:xfrm>
            <a:off x="6583188" y="3893574"/>
            <a:ext cx="4941771" cy="739236"/>
          </a:xfrm>
        </p:spPr>
        <p:txBody>
          <a:bodyPr/>
          <a:lstStyle/>
          <a:p>
            <a:pPr algn="ctr"/>
            <a:r>
              <a:rPr lang="pl-PL" dirty="0">
                <a:latin typeface="Times New Roman" panose="02020603050405020304" pitchFamily="18" charset="0"/>
                <a:cs typeface="Times New Roman" panose="02020603050405020304" pitchFamily="18" charset="0"/>
              </a:rPr>
              <a:t>Bazy danych</a:t>
            </a:r>
            <a:endParaRPr lang="en-GB" dirty="0">
              <a:latin typeface="Times New Roman" panose="02020603050405020304" pitchFamily="18" charset="0"/>
              <a:cs typeface="Times New Roman" panose="02020603050405020304" pitchFamily="18" charset="0"/>
            </a:endParaRPr>
          </a:p>
        </p:txBody>
      </p:sp>
      <p:sp>
        <p:nvSpPr>
          <p:cNvPr id="5" name="pole tekstowe 4">
            <a:extLst>
              <a:ext uri="{FF2B5EF4-FFF2-40B4-BE49-F238E27FC236}">
                <a16:creationId xmlns:a16="http://schemas.microsoft.com/office/drawing/2014/main" id="{E0B67621-AAC1-5A15-3392-DF68FA6ABBA3}"/>
              </a:ext>
            </a:extLst>
          </p:cNvPr>
          <p:cNvSpPr txBox="1"/>
          <p:nvPr/>
        </p:nvSpPr>
        <p:spPr>
          <a:xfrm>
            <a:off x="221225" y="4983855"/>
            <a:ext cx="11749549" cy="1658018"/>
          </a:xfrm>
          <a:prstGeom prst="rect">
            <a:avLst/>
          </a:prstGeom>
          <a:noFill/>
        </p:spPr>
        <p:txBody>
          <a:bodyPr wrap="square">
            <a:spAutoFit/>
          </a:bodyPr>
          <a:lstStyle/>
          <a:p>
            <a:pPr algn="just">
              <a:lnSpc>
                <a:spcPct val="115000"/>
              </a:lnSpc>
              <a:spcAft>
                <a:spcPts val="2300"/>
              </a:spcAft>
            </a:pPr>
            <a:r>
              <a:rPr lang="pl-PL" sz="1800" dirty="0">
                <a:effectLst/>
                <a:latin typeface="Arial" panose="020B0604020202020204" pitchFamily="34" charset="0"/>
                <a:ea typeface="Arial" panose="020B0604020202020204" pitchFamily="34" charset="0"/>
              </a:rPr>
              <a:t>Dla aplikacji stworzono zbiory danych, które odwzorowują realne problemy decyzyjne, umożliwiając analizę wielokryterialną w różnych kontekstach. Dane te zostały zaprojektowane w sposób, który odzwierciedla typowe wyzwania podejmowania decyzji w codziennych sytuacjach. Dzięki temu aplikacja może być testowana na przykładach zbliżonych do rzeczywistych, co pozwala na ocenę jej skuteczności i wszechstronności                        w rozwiązywaniu problemów praktycznych</a:t>
            </a:r>
            <a:endParaRPr lang="en-GB"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31040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ela 9">
            <a:extLst>
              <a:ext uri="{FF2B5EF4-FFF2-40B4-BE49-F238E27FC236}">
                <a16:creationId xmlns:a16="http://schemas.microsoft.com/office/drawing/2014/main" id="{ED2B199A-7A5D-193E-0DC7-9FDED20D7FB9}"/>
              </a:ext>
            </a:extLst>
          </p:cNvPr>
          <p:cNvGraphicFramePr>
            <a:graphicFrameLocks noGrp="1"/>
          </p:cNvGraphicFramePr>
          <p:nvPr>
            <p:extLst>
              <p:ext uri="{D42A27DB-BD31-4B8C-83A1-F6EECF244321}">
                <p14:modId xmlns:p14="http://schemas.microsoft.com/office/powerpoint/2010/main" val="309836806"/>
              </p:ext>
            </p:extLst>
          </p:nvPr>
        </p:nvGraphicFramePr>
        <p:xfrm>
          <a:off x="5742038" y="2298980"/>
          <a:ext cx="6135330" cy="4180473"/>
        </p:xfrm>
        <a:graphic>
          <a:graphicData uri="http://schemas.openxmlformats.org/drawingml/2006/table">
            <a:tbl>
              <a:tblPr>
                <a:tableStyleId>{5C22544A-7EE6-4342-B048-85BDC9FD1C3A}</a:tableStyleId>
              </a:tblPr>
              <a:tblGrid>
                <a:gridCol w="1022555">
                  <a:extLst>
                    <a:ext uri="{9D8B030D-6E8A-4147-A177-3AD203B41FA5}">
                      <a16:colId xmlns:a16="http://schemas.microsoft.com/office/drawing/2014/main" val="1124323467"/>
                    </a:ext>
                  </a:extLst>
                </a:gridCol>
                <a:gridCol w="1022555">
                  <a:extLst>
                    <a:ext uri="{9D8B030D-6E8A-4147-A177-3AD203B41FA5}">
                      <a16:colId xmlns:a16="http://schemas.microsoft.com/office/drawing/2014/main" val="2961778725"/>
                    </a:ext>
                  </a:extLst>
                </a:gridCol>
                <a:gridCol w="1022555">
                  <a:extLst>
                    <a:ext uri="{9D8B030D-6E8A-4147-A177-3AD203B41FA5}">
                      <a16:colId xmlns:a16="http://schemas.microsoft.com/office/drawing/2014/main" val="79416608"/>
                    </a:ext>
                  </a:extLst>
                </a:gridCol>
                <a:gridCol w="1022555">
                  <a:extLst>
                    <a:ext uri="{9D8B030D-6E8A-4147-A177-3AD203B41FA5}">
                      <a16:colId xmlns:a16="http://schemas.microsoft.com/office/drawing/2014/main" val="1053902078"/>
                    </a:ext>
                  </a:extLst>
                </a:gridCol>
                <a:gridCol w="1022555">
                  <a:extLst>
                    <a:ext uri="{9D8B030D-6E8A-4147-A177-3AD203B41FA5}">
                      <a16:colId xmlns:a16="http://schemas.microsoft.com/office/drawing/2014/main" val="2814904457"/>
                    </a:ext>
                  </a:extLst>
                </a:gridCol>
                <a:gridCol w="1022555">
                  <a:extLst>
                    <a:ext uri="{9D8B030D-6E8A-4147-A177-3AD203B41FA5}">
                      <a16:colId xmlns:a16="http://schemas.microsoft.com/office/drawing/2014/main" val="2337323845"/>
                    </a:ext>
                  </a:extLst>
                </a:gridCol>
              </a:tblGrid>
              <a:tr h="380043">
                <a:tc>
                  <a:txBody>
                    <a:bodyPr/>
                    <a:lstStyle/>
                    <a:p>
                      <a:pPr algn="ctr" fontAlgn="t"/>
                      <a:r>
                        <a:rPr lang="en-GB" sz="1100" u="none" strike="noStrike">
                          <a:effectLst/>
                        </a:rPr>
                        <a:t>Telefon</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Cena</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Bateria</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Ekran</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RAM</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Aparat</a:t>
                      </a:r>
                      <a:endParaRPr lang="en-GB"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181399111"/>
                  </a:ext>
                </a:extLst>
              </a:tr>
              <a:tr h="380043">
                <a:tc>
                  <a:txBody>
                    <a:bodyPr/>
                    <a:lstStyle/>
                    <a:p>
                      <a:pPr algn="l" fontAlgn="b"/>
                      <a:r>
                        <a:rPr lang="en-GB" sz="1100" u="none" strike="noStrike">
                          <a:effectLst/>
                        </a:rPr>
                        <a:t>Telefon 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48</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2112256"/>
                  </a:ext>
                </a:extLst>
              </a:tr>
              <a:tr h="380043">
                <a:tc>
                  <a:txBody>
                    <a:bodyPr/>
                    <a:lstStyle/>
                    <a:p>
                      <a:pPr algn="l" fontAlgn="b"/>
                      <a:r>
                        <a:rPr lang="en-GB" sz="1100" u="none" strike="noStrike">
                          <a:effectLst/>
                        </a:rPr>
                        <a:t>Telefon B</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2500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4500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6,1</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12</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7422443"/>
                  </a:ext>
                </a:extLst>
              </a:tr>
              <a:tr h="380043">
                <a:tc>
                  <a:txBody>
                    <a:bodyPr/>
                    <a:lstStyle/>
                    <a:p>
                      <a:pPr algn="l" fontAlgn="b"/>
                      <a:r>
                        <a:rPr lang="en-GB" sz="1100" u="none" strike="noStrike">
                          <a:effectLst/>
                        </a:rPr>
                        <a:t>Telefon C</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1500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4000</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5,8</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0355733"/>
                  </a:ext>
                </a:extLst>
              </a:tr>
              <a:tr h="380043">
                <a:tc>
                  <a:txBody>
                    <a:bodyPr/>
                    <a:lstStyle/>
                    <a:p>
                      <a:pPr algn="l" fontAlgn="b"/>
                      <a:r>
                        <a:rPr lang="en-GB" sz="1100" u="none" strike="noStrike">
                          <a:effectLst/>
                        </a:rPr>
                        <a:t>Telefon D</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108</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9663509"/>
                  </a:ext>
                </a:extLst>
              </a:tr>
              <a:tr h="380043">
                <a:tc>
                  <a:txBody>
                    <a:bodyPr/>
                    <a:lstStyle/>
                    <a:p>
                      <a:pPr algn="l" fontAlgn="b"/>
                      <a:r>
                        <a:rPr lang="en-GB" sz="1100" u="none" strike="noStrike">
                          <a:effectLst/>
                        </a:rPr>
                        <a:t>Telefon 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1800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4200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5,9</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16</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1340552"/>
                  </a:ext>
                </a:extLst>
              </a:tr>
              <a:tr h="380043">
                <a:tc>
                  <a:txBody>
                    <a:bodyPr/>
                    <a:lstStyle/>
                    <a:p>
                      <a:pPr algn="l" fontAlgn="b"/>
                      <a:r>
                        <a:rPr lang="en-GB" sz="1100" u="none" strike="noStrike">
                          <a:effectLst/>
                        </a:rPr>
                        <a:t>Telefon F</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2700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4800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6,3</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64</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994709"/>
                  </a:ext>
                </a:extLst>
              </a:tr>
              <a:tr h="380043">
                <a:tc>
                  <a:txBody>
                    <a:bodyPr/>
                    <a:lstStyle/>
                    <a:p>
                      <a:pPr algn="l" fontAlgn="b"/>
                      <a:r>
                        <a:rPr lang="en-GB" sz="1100" u="none" strike="noStrike">
                          <a:effectLst/>
                        </a:rPr>
                        <a:t>Telefon G</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1600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4100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3253597"/>
                  </a:ext>
                </a:extLst>
              </a:tr>
              <a:tr h="380043">
                <a:tc>
                  <a:txBody>
                    <a:bodyPr/>
                    <a:lstStyle/>
                    <a:p>
                      <a:pPr algn="l" fontAlgn="b"/>
                      <a:r>
                        <a:rPr lang="en-GB" sz="1100" u="none" strike="noStrike">
                          <a:effectLst/>
                        </a:rPr>
                        <a:t>Telefon H</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3200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6200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6,8</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120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7321724"/>
                  </a:ext>
                </a:extLst>
              </a:tr>
              <a:tr h="380043">
                <a:tc>
                  <a:txBody>
                    <a:bodyPr/>
                    <a:lstStyle/>
                    <a:p>
                      <a:pPr algn="l" fontAlgn="b"/>
                      <a:r>
                        <a:rPr lang="en-GB" sz="1100" u="none" strike="noStrike">
                          <a:effectLst/>
                        </a:rPr>
                        <a:t>Telefon I</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2300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4700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6,4</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598160"/>
                  </a:ext>
                </a:extLst>
              </a:tr>
              <a:tr h="380043">
                <a:tc>
                  <a:txBody>
                    <a:bodyPr/>
                    <a:lstStyle/>
                    <a:p>
                      <a:pPr algn="l" fontAlgn="b"/>
                      <a:r>
                        <a:rPr lang="en-GB" sz="1100" u="none" strike="noStrike">
                          <a:effectLst/>
                        </a:rPr>
                        <a:t>Telefon J</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2100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4600</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6,2</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48</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9538863"/>
                  </a:ext>
                </a:extLst>
              </a:tr>
            </a:tbl>
          </a:graphicData>
        </a:graphic>
      </p:graphicFrame>
      <p:sp>
        <p:nvSpPr>
          <p:cNvPr id="12" name="pole tekstowe 11">
            <a:extLst>
              <a:ext uri="{FF2B5EF4-FFF2-40B4-BE49-F238E27FC236}">
                <a16:creationId xmlns:a16="http://schemas.microsoft.com/office/drawing/2014/main" id="{846A867A-AA11-AEC0-0A30-6571EA6FCD97}"/>
              </a:ext>
            </a:extLst>
          </p:cNvPr>
          <p:cNvSpPr txBox="1"/>
          <p:nvPr/>
        </p:nvSpPr>
        <p:spPr>
          <a:xfrm>
            <a:off x="3047999" y="602682"/>
            <a:ext cx="7905135" cy="1339469"/>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Zbiór danych </a:t>
            </a:r>
            <a:r>
              <a:rPr lang="pl-PL" sz="1800" b="1" dirty="0">
                <a:effectLst/>
                <a:latin typeface="Arial" panose="020B0604020202020204" pitchFamily="34" charset="0"/>
                <a:ea typeface="Arial" panose="020B0604020202020204" pitchFamily="34" charset="0"/>
              </a:rPr>
              <a:t>data_phones</a:t>
            </a:r>
            <a:r>
              <a:rPr lang="pl-PL" sz="1800" dirty="0">
                <a:effectLst/>
                <a:latin typeface="Arial" panose="020B0604020202020204" pitchFamily="34" charset="0"/>
                <a:ea typeface="Arial" panose="020B0604020202020204" pitchFamily="34" charset="0"/>
              </a:rPr>
              <a:t> w zawiera informacje o telefonach i ich specyfikacjach. Dla każdego modelu telefonu podano następujące cechy: cena, pojemność baterii, wielkość ekranu (w calach), ilość pamięci RAM oraz rozdzielczość aparatu (w megapikselach).</a:t>
            </a:r>
            <a:endParaRPr lang="en-GB" sz="1600" dirty="0">
              <a:effectLst/>
              <a:latin typeface="Arial" panose="020B0604020202020204" pitchFamily="34" charset="0"/>
              <a:ea typeface="Arial" panose="020B0604020202020204" pitchFamily="34" charset="0"/>
            </a:endParaRPr>
          </a:p>
        </p:txBody>
      </p:sp>
      <p:graphicFrame>
        <p:nvGraphicFramePr>
          <p:cNvPr id="19" name="Tabela 18">
            <a:extLst>
              <a:ext uri="{FF2B5EF4-FFF2-40B4-BE49-F238E27FC236}">
                <a16:creationId xmlns:a16="http://schemas.microsoft.com/office/drawing/2014/main" id="{6F6BF537-8F9A-A47D-65A5-025065C8054C}"/>
              </a:ext>
            </a:extLst>
          </p:cNvPr>
          <p:cNvGraphicFramePr>
            <a:graphicFrameLocks noGrp="1"/>
          </p:cNvGraphicFramePr>
          <p:nvPr>
            <p:extLst>
              <p:ext uri="{D42A27DB-BD31-4B8C-83A1-F6EECF244321}">
                <p14:modId xmlns:p14="http://schemas.microsoft.com/office/powerpoint/2010/main" val="2808069449"/>
              </p:ext>
            </p:extLst>
          </p:nvPr>
        </p:nvGraphicFramePr>
        <p:xfrm>
          <a:off x="580102" y="3982065"/>
          <a:ext cx="4798142" cy="2585887"/>
        </p:xfrm>
        <a:graphic>
          <a:graphicData uri="http://schemas.openxmlformats.org/drawingml/2006/table">
            <a:tbl>
              <a:tblPr>
                <a:tableStyleId>{5C22544A-7EE6-4342-B048-85BDC9FD1C3A}</a:tableStyleId>
              </a:tblPr>
              <a:tblGrid>
                <a:gridCol w="1137434">
                  <a:extLst>
                    <a:ext uri="{9D8B030D-6E8A-4147-A177-3AD203B41FA5}">
                      <a16:colId xmlns:a16="http://schemas.microsoft.com/office/drawing/2014/main" val="1039016447"/>
                    </a:ext>
                  </a:extLst>
                </a:gridCol>
                <a:gridCol w="522958">
                  <a:extLst>
                    <a:ext uri="{9D8B030D-6E8A-4147-A177-3AD203B41FA5}">
                      <a16:colId xmlns:a16="http://schemas.microsoft.com/office/drawing/2014/main" val="3249045549"/>
                    </a:ext>
                  </a:extLst>
                </a:gridCol>
                <a:gridCol w="627550">
                  <a:extLst>
                    <a:ext uri="{9D8B030D-6E8A-4147-A177-3AD203B41FA5}">
                      <a16:colId xmlns:a16="http://schemas.microsoft.com/office/drawing/2014/main" val="4043463378"/>
                    </a:ext>
                  </a:extLst>
                </a:gridCol>
                <a:gridCol w="627550">
                  <a:extLst>
                    <a:ext uri="{9D8B030D-6E8A-4147-A177-3AD203B41FA5}">
                      <a16:colId xmlns:a16="http://schemas.microsoft.com/office/drawing/2014/main" val="391035989"/>
                    </a:ext>
                  </a:extLst>
                </a:gridCol>
                <a:gridCol w="627550">
                  <a:extLst>
                    <a:ext uri="{9D8B030D-6E8A-4147-A177-3AD203B41FA5}">
                      <a16:colId xmlns:a16="http://schemas.microsoft.com/office/drawing/2014/main" val="3166053556"/>
                    </a:ext>
                  </a:extLst>
                </a:gridCol>
                <a:gridCol w="627550">
                  <a:extLst>
                    <a:ext uri="{9D8B030D-6E8A-4147-A177-3AD203B41FA5}">
                      <a16:colId xmlns:a16="http://schemas.microsoft.com/office/drawing/2014/main" val="386560094"/>
                    </a:ext>
                  </a:extLst>
                </a:gridCol>
                <a:gridCol w="627550">
                  <a:extLst>
                    <a:ext uri="{9D8B030D-6E8A-4147-A177-3AD203B41FA5}">
                      <a16:colId xmlns:a16="http://schemas.microsoft.com/office/drawing/2014/main" val="2667430878"/>
                    </a:ext>
                  </a:extLst>
                </a:gridCol>
              </a:tblGrid>
              <a:tr h="263428">
                <a:tc>
                  <a:txBody>
                    <a:bodyPr/>
                    <a:lstStyle/>
                    <a:p>
                      <a:pPr algn="ctr" fontAlgn="t"/>
                      <a:r>
                        <a:rPr lang="en-GB" sz="1100" u="none" strike="noStrike">
                          <a:effectLst/>
                        </a:rPr>
                        <a:t>Punkt odniesienia</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Cena</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Bateria</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Ekran</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RAM</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Aparat</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dirty="0">
                          <a:effectLst/>
                        </a:rPr>
                        <a:t>Klasa</a:t>
                      </a:r>
                      <a:endParaRPr lang="en-GB"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620454797"/>
                  </a:ext>
                </a:extLst>
              </a:tr>
              <a:tr h="258051">
                <a:tc>
                  <a:txBody>
                    <a:bodyPr/>
                    <a:lstStyle/>
                    <a:p>
                      <a:pPr algn="l" fontAlgn="b"/>
                      <a:r>
                        <a:rPr lang="en-GB" sz="1100" u="none" strike="noStrike">
                          <a:effectLst/>
                        </a:rPr>
                        <a:t>Punkt 1</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2100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4800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6,4</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Klasa 1</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9389087"/>
                  </a:ext>
                </a:extLst>
              </a:tr>
              <a:tr h="258051">
                <a:tc>
                  <a:txBody>
                    <a:bodyPr/>
                    <a:lstStyle/>
                    <a:p>
                      <a:pPr algn="l" fontAlgn="b"/>
                      <a:r>
                        <a:rPr lang="en-GB" sz="1100" u="none" strike="noStrike">
                          <a:effectLst/>
                        </a:rPr>
                        <a:t>Punkt 2</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2400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4600</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14</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Klasa 1</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901674"/>
                  </a:ext>
                </a:extLst>
              </a:tr>
              <a:tr h="258051">
                <a:tc>
                  <a:txBody>
                    <a:bodyPr/>
                    <a:lstStyle/>
                    <a:p>
                      <a:pPr algn="l" fontAlgn="b"/>
                      <a:r>
                        <a:rPr lang="en-GB" sz="1100" u="none" strike="noStrike">
                          <a:effectLst/>
                        </a:rPr>
                        <a:t>Punkt 3</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1600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4100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5,9</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Klasa 1</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1038210"/>
                  </a:ext>
                </a:extLst>
              </a:tr>
              <a:tr h="258051">
                <a:tc>
                  <a:txBody>
                    <a:bodyPr/>
                    <a:lstStyle/>
                    <a:p>
                      <a:pPr algn="l" fontAlgn="b"/>
                      <a:r>
                        <a:rPr lang="en-GB" sz="1100" u="none" strike="noStrike">
                          <a:effectLst/>
                        </a:rPr>
                        <a:t>Punkt 4</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3100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5900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6,8</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Klasa 2</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7525799"/>
                  </a:ext>
                </a:extLst>
              </a:tr>
              <a:tr h="258051">
                <a:tc>
                  <a:txBody>
                    <a:bodyPr/>
                    <a:lstStyle/>
                    <a:p>
                      <a:pPr algn="l" fontAlgn="b"/>
                      <a:r>
                        <a:rPr lang="en-GB" sz="1100" u="none" strike="noStrike">
                          <a:effectLst/>
                        </a:rPr>
                        <a:t>Punkt 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2200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5200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6,3</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Klasa 2</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9139432"/>
                  </a:ext>
                </a:extLst>
              </a:tr>
              <a:tr h="258051">
                <a:tc>
                  <a:txBody>
                    <a:bodyPr/>
                    <a:lstStyle/>
                    <a:p>
                      <a:pPr algn="l" fontAlgn="b"/>
                      <a:r>
                        <a:rPr lang="en-GB" sz="1100" u="none" strike="noStrike">
                          <a:effectLst/>
                        </a:rPr>
                        <a:t>Punkt 6</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2300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4300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6,2</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Klasa 2</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7462088"/>
                  </a:ext>
                </a:extLst>
              </a:tr>
              <a:tr h="258051">
                <a:tc>
                  <a:txBody>
                    <a:bodyPr/>
                    <a:lstStyle/>
                    <a:p>
                      <a:pPr algn="l" fontAlgn="b"/>
                      <a:r>
                        <a:rPr lang="en-GB" sz="1100" u="none" strike="noStrike">
                          <a:effectLst/>
                        </a:rPr>
                        <a:t>Punkt 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1800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9</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Klasa 3</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2366441"/>
                  </a:ext>
                </a:extLst>
              </a:tr>
              <a:tr h="258051">
                <a:tc>
                  <a:txBody>
                    <a:bodyPr/>
                    <a:lstStyle/>
                    <a:p>
                      <a:pPr algn="l" fontAlgn="b"/>
                      <a:r>
                        <a:rPr lang="en-GB" sz="1100" u="none" strike="noStrike">
                          <a:effectLst/>
                        </a:rPr>
                        <a:t>Punkt 8</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2900</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6,6</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110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Klasa 3</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315443"/>
                  </a:ext>
                </a:extLst>
              </a:tr>
              <a:tr h="258051">
                <a:tc>
                  <a:txBody>
                    <a:bodyPr/>
                    <a:lstStyle/>
                    <a:p>
                      <a:pPr algn="l" fontAlgn="b"/>
                      <a:r>
                        <a:rPr lang="en-GB" sz="1100" u="none" strike="noStrike">
                          <a:effectLst/>
                        </a:rPr>
                        <a:t>Punkt 9</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2700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5700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Klasa 3</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052894"/>
                  </a:ext>
                </a:extLst>
              </a:tr>
            </a:tbl>
          </a:graphicData>
        </a:graphic>
      </p:graphicFrame>
      <p:pic>
        <p:nvPicPr>
          <p:cNvPr id="31" name="Obraz 30">
            <a:extLst>
              <a:ext uri="{FF2B5EF4-FFF2-40B4-BE49-F238E27FC236}">
                <a16:creationId xmlns:a16="http://schemas.microsoft.com/office/drawing/2014/main" id="{C1F26E36-DA7B-7E58-1F6A-8CBF4590600D}"/>
              </a:ext>
            </a:extLst>
          </p:cNvPr>
          <p:cNvPicPr>
            <a:picLocks noChangeAspect="1"/>
          </p:cNvPicPr>
          <p:nvPr/>
        </p:nvPicPr>
        <p:blipFill>
          <a:blip r:embed="rId2"/>
          <a:stretch>
            <a:fillRect/>
          </a:stretch>
        </p:blipFill>
        <p:spPr>
          <a:xfrm rot="1869621">
            <a:off x="2328614" y="1585298"/>
            <a:ext cx="2566988" cy="2581275"/>
          </a:xfrm>
          <a:prstGeom prst="rect">
            <a:avLst/>
          </a:prstGeom>
        </p:spPr>
      </p:pic>
    </p:spTree>
    <p:extLst>
      <p:ext uri="{BB962C8B-B14F-4D97-AF65-F5344CB8AC3E}">
        <p14:creationId xmlns:p14="http://schemas.microsoft.com/office/powerpoint/2010/main" val="226492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ela 18">
            <a:extLst>
              <a:ext uri="{FF2B5EF4-FFF2-40B4-BE49-F238E27FC236}">
                <a16:creationId xmlns:a16="http://schemas.microsoft.com/office/drawing/2014/main" id="{25DDEDEC-3FFF-4F5A-21BC-7BA2ECCA53E4}"/>
              </a:ext>
            </a:extLst>
          </p:cNvPr>
          <p:cNvGraphicFramePr>
            <a:graphicFrameLocks noGrp="1"/>
          </p:cNvGraphicFramePr>
          <p:nvPr>
            <p:extLst>
              <p:ext uri="{D42A27DB-BD31-4B8C-83A1-F6EECF244321}">
                <p14:modId xmlns:p14="http://schemas.microsoft.com/office/powerpoint/2010/main" val="3669284648"/>
              </p:ext>
            </p:extLst>
          </p:nvPr>
        </p:nvGraphicFramePr>
        <p:xfrm>
          <a:off x="6823586" y="3848349"/>
          <a:ext cx="4343400" cy="201168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962235951"/>
                    </a:ext>
                  </a:extLst>
                </a:gridCol>
                <a:gridCol w="609600">
                  <a:extLst>
                    <a:ext uri="{9D8B030D-6E8A-4147-A177-3AD203B41FA5}">
                      <a16:colId xmlns:a16="http://schemas.microsoft.com/office/drawing/2014/main" val="2371009536"/>
                    </a:ext>
                  </a:extLst>
                </a:gridCol>
                <a:gridCol w="609600">
                  <a:extLst>
                    <a:ext uri="{9D8B030D-6E8A-4147-A177-3AD203B41FA5}">
                      <a16:colId xmlns:a16="http://schemas.microsoft.com/office/drawing/2014/main" val="3597201912"/>
                    </a:ext>
                  </a:extLst>
                </a:gridCol>
                <a:gridCol w="609600">
                  <a:extLst>
                    <a:ext uri="{9D8B030D-6E8A-4147-A177-3AD203B41FA5}">
                      <a16:colId xmlns:a16="http://schemas.microsoft.com/office/drawing/2014/main" val="1056779308"/>
                    </a:ext>
                  </a:extLst>
                </a:gridCol>
                <a:gridCol w="685800">
                  <a:extLst>
                    <a:ext uri="{9D8B030D-6E8A-4147-A177-3AD203B41FA5}">
                      <a16:colId xmlns:a16="http://schemas.microsoft.com/office/drawing/2014/main" val="4177665244"/>
                    </a:ext>
                  </a:extLst>
                </a:gridCol>
                <a:gridCol w="609600">
                  <a:extLst>
                    <a:ext uri="{9D8B030D-6E8A-4147-A177-3AD203B41FA5}">
                      <a16:colId xmlns:a16="http://schemas.microsoft.com/office/drawing/2014/main" val="957506156"/>
                    </a:ext>
                  </a:extLst>
                </a:gridCol>
                <a:gridCol w="609600">
                  <a:extLst>
                    <a:ext uri="{9D8B030D-6E8A-4147-A177-3AD203B41FA5}">
                      <a16:colId xmlns:a16="http://schemas.microsoft.com/office/drawing/2014/main" val="2049649409"/>
                    </a:ext>
                  </a:extLst>
                </a:gridCol>
              </a:tblGrid>
              <a:tr h="365760">
                <a:tc>
                  <a:txBody>
                    <a:bodyPr/>
                    <a:lstStyle/>
                    <a:p>
                      <a:pPr algn="ctr" fontAlgn="ctr"/>
                      <a:r>
                        <a:rPr lang="en-GB" sz="1100" u="none" strike="noStrike">
                          <a:effectLst/>
                        </a:rPr>
                        <a:t>Pace</a:t>
                      </a:r>
                      <a:endParaRPr lang="en-GB"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GB" sz="1100" u="none" strike="noStrike" dirty="0">
                          <a:effectLst/>
                        </a:rPr>
                        <a:t>Shooting</a:t>
                      </a:r>
                      <a:endParaRPr lang="en-GB" sz="11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GB" sz="1100" u="none" strike="noStrike">
                          <a:effectLst/>
                        </a:rPr>
                        <a:t>Passing</a:t>
                      </a:r>
                      <a:endParaRPr lang="en-GB"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GB" sz="1100" u="none" strike="noStrike">
                          <a:effectLst/>
                        </a:rPr>
                        <a:t>Dribbling</a:t>
                      </a:r>
                      <a:endParaRPr lang="en-GB"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GB" sz="1100" u="none" strike="noStrike">
                          <a:effectLst/>
                        </a:rPr>
                        <a:t>Defending</a:t>
                      </a:r>
                      <a:endParaRPr lang="en-GB"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GB" sz="1100" u="none" strike="noStrike">
                          <a:effectLst/>
                        </a:rPr>
                        <a:t>Physical</a:t>
                      </a:r>
                      <a:endParaRPr lang="en-GB" sz="11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GB" sz="1100" u="none" strike="noStrike">
                          <a:effectLst/>
                        </a:rPr>
                        <a:t>Class</a:t>
                      </a:r>
                      <a:endParaRPr lang="en-GB" sz="11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46796384"/>
                  </a:ext>
                </a:extLst>
              </a:tr>
              <a:tr h="182880">
                <a:tc>
                  <a:txBody>
                    <a:bodyPr/>
                    <a:lstStyle/>
                    <a:p>
                      <a:pPr algn="r" fontAlgn="ctr"/>
                      <a:r>
                        <a:rPr lang="en-GB" sz="1100" u="none" strike="noStrike">
                          <a:effectLst/>
                        </a:rPr>
                        <a:t>88</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92</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70</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81</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45</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88</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100" u="none" strike="noStrike">
                          <a:effectLst/>
                        </a:rPr>
                        <a:t>Klasa 1</a:t>
                      </a:r>
                      <a:endParaRPr lang="en-GB"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912807782"/>
                  </a:ext>
                </a:extLst>
              </a:tr>
              <a:tr h="182880">
                <a:tc>
                  <a:txBody>
                    <a:bodyPr/>
                    <a:lstStyle/>
                    <a:p>
                      <a:pPr algn="r" fontAlgn="ctr"/>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93</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84</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49</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82</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100" u="none" strike="noStrike">
                          <a:effectLst/>
                        </a:rPr>
                        <a:t>Klasa 1</a:t>
                      </a:r>
                      <a:endParaRPr lang="en-GB"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56709159"/>
                  </a:ext>
                </a:extLst>
              </a:tr>
              <a:tr h="182880">
                <a:tc>
                  <a:txBody>
                    <a:bodyPr/>
                    <a:lstStyle/>
                    <a:p>
                      <a:pPr algn="r" fontAlgn="ctr"/>
                      <a:r>
                        <a:rPr lang="en-GB" sz="1100" u="none" strike="noStrike">
                          <a:effectLst/>
                        </a:rPr>
                        <a:t>91</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85</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80</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90</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41</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100" u="none" strike="noStrike">
                          <a:effectLst/>
                        </a:rPr>
                        <a:t>Klasa 1</a:t>
                      </a:r>
                      <a:endParaRPr lang="en-GB"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483954527"/>
                  </a:ext>
                </a:extLst>
              </a:tr>
              <a:tr h="182880">
                <a:tc>
                  <a:txBody>
                    <a:bodyPr/>
                    <a:lstStyle/>
                    <a:p>
                      <a:pPr algn="r" fontAlgn="ctr"/>
                      <a:r>
                        <a:rPr lang="en-GB" sz="1100" u="none" strike="noStrike">
                          <a:effectLst/>
                        </a:rPr>
                        <a:t>97</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90</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80</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92</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36</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78</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100" u="none" strike="noStrike">
                          <a:effectLst/>
                        </a:rPr>
                        <a:t>Klasa 2</a:t>
                      </a:r>
                      <a:endParaRPr lang="en-GB"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05467152"/>
                  </a:ext>
                </a:extLst>
              </a:tr>
              <a:tr h="182880">
                <a:tc>
                  <a:txBody>
                    <a:bodyPr/>
                    <a:lstStyle/>
                    <a:p>
                      <a:pPr algn="r" fontAlgn="ctr"/>
                      <a:r>
                        <a:rPr lang="en-GB" sz="1100" u="none" strike="noStrike">
                          <a:effectLst/>
                        </a:rPr>
                        <a:t>93</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90</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82</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89</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51</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78</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100" u="none" strike="noStrike">
                          <a:effectLst/>
                        </a:rPr>
                        <a:t>Klasa 2</a:t>
                      </a:r>
                      <a:endParaRPr lang="en-GB"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191423799"/>
                  </a:ext>
                </a:extLst>
              </a:tr>
              <a:tr h="182880">
                <a:tc>
                  <a:txBody>
                    <a:bodyPr/>
                    <a:lstStyle/>
                    <a:p>
                      <a:pPr algn="r" fontAlgn="ctr"/>
                      <a:r>
                        <a:rPr lang="en-GB" sz="1100" u="none" strike="noStrike">
                          <a:effectLst/>
                        </a:rPr>
                        <a:t>95</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84</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81</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91</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29</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69</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100" u="none" strike="noStrike">
                          <a:effectLst/>
                        </a:rPr>
                        <a:t>Klasa 2</a:t>
                      </a:r>
                      <a:endParaRPr lang="en-GB"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835106887"/>
                  </a:ext>
                </a:extLst>
              </a:tr>
              <a:tr h="182880">
                <a:tc>
                  <a:txBody>
                    <a:bodyPr/>
                    <a:lstStyle/>
                    <a:p>
                      <a:pPr algn="r" fontAlgn="ctr"/>
                      <a:r>
                        <a:rPr lang="en-GB" sz="1100" u="none" strike="noStrike">
                          <a:effectLst/>
                        </a:rPr>
                        <a:t>92</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90</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91</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96</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40</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82</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100" u="none" strike="noStrike">
                          <a:effectLst/>
                        </a:rPr>
                        <a:t>Klasa 3</a:t>
                      </a:r>
                      <a:endParaRPr lang="en-GB"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38071788"/>
                  </a:ext>
                </a:extLst>
              </a:tr>
              <a:tr h="182880">
                <a:tc>
                  <a:txBody>
                    <a:bodyPr/>
                    <a:lstStyle/>
                    <a:p>
                      <a:pPr algn="r" fontAlgn="ctr"/>
                      <a:r>
                        <a:rPr lang="en-GB" sz="1100" u="none" strike="noStrike">
                          <a:effectLst/>
                        </a:rPr>
                        <a:t>94</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94</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79</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94</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43</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75</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100" u="none" strike="noStrike">
                          <a:effectLst/>
                        </a:rPr>
                        <a:t>Klasa 3</a:t>
                      </a:r>
                      <a:endParaRPr lang="en-GB"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536025844"/>
                  </a:ext>
                </a:extLst>
              </a:tr>
              <a:tr h="182880">
                <a:tc>
                  <a:txBody>
                    <a:bodyPr/>
                    <a:lstStyle/>
                    <a:p>
                      <a:pPr algn="r" fontAlgn="ctr"/>
                      <a:r>
                        <a:rPr lang="en-GB" sz="1100" u="none" strike="noStrike" dirty="0">
                          <a:effectLst/>
                        </a:rPr>
                        <a:t>90</a:t>
                      </a:r>
                      <a:endParaRPr lang="en-GB"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91</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90</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93</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42</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r" fontAlgn="ctr"/>
                      <a:r>
                        <a:rPr lang="en-GB" sz="1100" u="none" strike="noStrike">
                          <a:effectLst/>
                        </a:rPr>
                        <a:t>73</a:t>
                      </a:r>
                      <a:endParaRPr lang="en-GB"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100" u="none" strike="noStrike" dirty="0">
                          <a:effectLst/>
                        </a:rPr>
                        <a:t>Klasa 3</a:t>
                      </a:r>
                      <a:endParaRPr lang="en-GB"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532212563"/>
                  </a:ext>
                </a:extLst>
              </a:tr>
            </a:tbl>
          </a:graphicData>
        </a:graphic>
      </p:graphicFrame>
      <p:sp>
        <p:nvSpPr>
          <p:cNvPr id="21" name="pole tekstowe 20">
            <a:extLst>
              <a:ext uri="{FF2B5EF4-FFF2-40B4-BE49-F238E27FC236}">
                <a16:creationId xmlns:a16="http://schemas.microsoft.com/office/drawing/2014/main" id="{6ED5E2E5-8D4C-6501-36AC-9EA32A5FA90C}"/>
              </a:ext>
            </a:extLst>
          </p:cNvPr>
          <p:cNvSpPr txBox="1"/>
          <p:nvPr/>
        </p:nvSpPr>
        <p:spPr>
          <a:xfrm>
            <a:off x="6356554" y="1233807"/>
            <a:ext cx="5277465" cy="2295115"/>
          </a:xfrm>
          <a:prstGeom prst="rect">
            <a:avLst/>
          </a:prstGeom>
          <a:noFill/>
        </p:spPr>
        <p:txBody>
          <a:bodyPr wrap="square">
            <a:spAutoFit/>
          </a:bodyPr>
          <a:lstStyle/>
          <a:p>
            <a:pPr algn="just">
              <a:lnSpc>
                <a:spcPct val="115000"/>
              </a:lnSpc>
              <a:spcBef>
                <a:spcPts val="1200"/>
              </a:spcBef>
              <a:spcAft>
                <a:spcPts val="1200"/>
              </a:spcAft>
            </a:pPr>
            <a:r>
              <a:rPr lang="pl-PL" dirty="0">
                <a:latin typeface="Arial" panose="020B0604020202020204" pitchFamily="34" charset="0"/>
                <a:ea typeface="Arial" panose="020B0604020202020204" pitchFamily="34" charset="0"/>
              </a:rPr>
              <a:t>Zbiór danych</a:t>
            </a:r>
            <a:r>
              <a:rPr lang="pl-PL" sz="1800" dirty="0">
                <a:effectLst/>
                <a:latin typeface="Arial" panose="020B0604020202020204" pitchFamily="34" charset="0"/>
                <a:ea typeface="Arial" panose="020B0604020202020204" pitchFamily="34" charset="0"/>
              </a:rPr>
              <a:t> </a:t>
            </a:r>
            <a:r>
              <a:rPr lang="pl-PL" sz="1800" b="1" dirty="0">
                <a:effectLst/>
                <a:latin typeface="Arial" panose="020B0604020202020204" pitchFamily="34" charset="0"/>
                <a:ea typeface="Arial" panose="020B0604020202020204" pitchFamily="34" charset="0"/>
              </a:rPr>
              <a:t>data_footbalers</a:t>
            </a:r>
            <a:r>
              <a:rPr lang="pl-PL" sz="1800" dirty="0">
                <a:effectLst/>
                <a:latin typeface="Arial" panose="020B0604020202020204" pitchFamily="34" charset="0"/>
                <a:ea typeface="Arial" panose="020B0604020202020204" pitchFamily="34" charset="0"/>
              </a:rPr>
              <a:t> dotyczy piłkarzy      i ich atrybutów związanych z grą. Pierwszy arkusz zawiera informacje o graczach, takie jak ich tempo, strzały, podania, drybling, obrona, siła fizyczna oraz wartość rynkowa. Są to dane wejściowe, które mogą być oceniane w procesie analizy.</a:t>
            </a:r>
            <a:endParaRPr lang="en-GB" sz="1600" dirty="0">
              <a:effectLst/>
              <a:latin typeface="Arial" panose="020B0604020202020204" pitchFamily="34" charset="0"/>
              <a:ea typeface="Arial" panose="020B0604020202020204" pitchFamily="34" charset="0"/>
            </a:endParaRPr>
          </a:p>
        </p:txBody>
      </p:sp>
      <p:pic>
        <p:nvPicPr>
          <p:cNvPr id="6146" name="Picture 2" descr="Football - Images vectorielles gratuites sur creazilla.com">
            <a:extLst>
              <a:ext uri="{FF2B5EF4-FFF2-40B4-BE49-F238E27FC236}">
                <a16:creationId xmlns:a16="http://schemas.microsoft.com/office/drawing/2014/main" id="{0A06ADB7-F5DF-45DC-69F1-15C4D3CDD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1937" y="4854189"/>
            <a:ext cx="1914042" cy="1877961"/>
          </a:xfrm>
          <a:prstGeom prst="rect">
            <a:avLst/>
          </a:prstGeom>
          <a:noFill/>
          <a:extLst>
            <a:ext uri="{909E8E84-426E-40DD-AFC4-6F175D3DCCD1}">
              <a14:hiddenFill xmlns:a14="http://schemas.microsoft.com/office/drawing/2010/main">
                <a:solidFill>
                  <a:srgbClr val="FFFFFF"/>
                </a:solidFill>
              </a14:hiddenFill>
            </a:ext>
          </a:extLst>
        </p:spPr>
      </p:pic>
      <p:pic>
        <p:nvPicPr>
          <p:cNvPr id="3" name="Obraz 2">
            <a:extLst>
              <a:ext uri="{FF2B5EF4-FFF2-40B4-BE49-F238E27FC236}">
                <a16:creationId xmlns:a16="http://schemas.microsoft.com/office/drawing/2014/main" id="{BC3EFEDB-B7BB-CFF2-15B9-E9B31512CA73}"/>
              </a:ext>
            </a:extLst>
          </p:cNvPr>
          <p:cNvPicPr>
            <a:picLocks noChangeAspect="1"/>
          </p:cNvPicPr>
          <p:nvPr/>
        </p:nvPicPr>
        <p:blipFill>
          <a:blip r:embed="rId3"/>
          <a:stretch>
            <a:fillRect/>
          </a:stretch>
        </p:blipFill>
        <p:spPr>
          <a:xfrm>
            <a:off x="726328" y="866065"/>
            <a:ext cx="4820323" cy="3572374"/>
          </a:xfrm>
          <a:prstGeom prst="rect">
            <a:avLst/>
          </a:prstGeom>
        </p:spPr>
      </p:pic>
    </p:spTree>
    <p:extLst>
      <p:ext uri="{BB962C8B-B14F-4D97-AF65-F5344CB8AC3E}">
        <p14:creationId xmlns:p14="http://schemas.microsoft.com/office/powerpoint/2010/main" val="7770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ela 9">
            <a:extLst>
              <a:ext uri="{FF2B5EF4-FFF2-40B4-BE49-F238E27FC236}">
                <a16:creationId xmlns:a16="http://schemas.microsoft.com/office/drawing/2014/main" id="{2134221C-24F9-7C5D-DCF7-552C391D5A3F}"/>
              </a:ext>
            </a:extLst>
          </p:cNvPr>
          <p:cNvGraphicFramePr>
            <a:graphicFrameLocks noGrp="1"/>
          </p:cNvGraphicFramePr>
          <p:nvPr>
            <p:extLst>
              <p:ext uri="{D42A27DB-BD31-4B8C-83A1-F6EECF244321}">
                <p14:modId xmlns:p14="http://schemas.microsoft.com/office/powerpoint/2010/main" val="2765809690"/>
              </p:ext>
            </p:extLst>
          </p:nvPr>
        </p:nvGraphicFramePr>
        <p:xfrm>
          <a:off x="485466" y="1888613"/>
          <a:ext cx="5256571" cy="3410974"/>
        </p:xfrm>
        <a:graphic>
          <a:graphicData uri="http://schemas.openxmlformats.org/drawingml/2006/table">
            <a:tbl>
              <a:tblPr>
                <a:tableStyleId>{5C22544A-7EE6-4342-B048-85BDC9FD1C3A}</a:tableStyleId>
              </a:tblPr>
              <a:tblGrid>
                <a:gridCol w="1490181">
                  <a:extLst>
                    <a:ext uri="{9D8B030D-6E8A-4147-A177-3AD203B41FA5}">
                      <a16:colId xmlns:a16="http://schemas.microsoft.com/office/drawing/2014/main" val="222119688"/>
                    </a:ext>
                  </a:extLst>
                </a:gridCol>
                <a:gridCol w="753278">
                  <a:extLst>
                    <a:ext uri="{9D8B030D-6E8A-4147-A177-3AD203B41FA5}">
                      <a16:colId xmlns:a16="http://schemas.microsoft.com/office/drawing/2014/main" val="401994643"/>
                    </a:ext>
                  </a:extLst>
                </a:gridCol>
                <a:gridCol w="753278">
                  <a:extLst>
                    <a:ext uri="{9D8B030D-6E8A-4147-A177-3AD203B41FA5}">
                      <a16:colId xmlns:a16="http://schemas.microsoft.com/office/drawing/2014/main" val="1484631756"/>
                    </a:ext>
                  </a:extLst>
                </a:gridCol>
                <a:gridCol w="753278">
                  <a:extLst>
                    <a:ext uri="{9D8B030D-6E8A-4147-A177-3AD203B41FA5}">
                      <a16:colId xmlns:a16="http://schemas.microsoft.com/office/drawing/2014/main" val="2119210740"/>
                    </a:ext>
                  </a:extLst>
                </a:gridCol>
                <a:gridCol w="753278">
                  <a:extLst>
                    <a:ext uri="{9D8B030D-6E8A-4147-A177-3AD203B41FA5}">
                      <a16:colId xmlns:a16="http://schemas.microsoft.com/office/drawing/2014/main" val="4081955504"/>
                    </a:ext>
                  </a:extLst>
                </a:gridCol>
                <a:gridCol w="753278">
                  <a:extLst>
                    <a:ext uri="{9D8B030D-6E8A-4147-A177-3AD203B41FA5}">
                      <a16:colId xmlns:a16="http://schemas.microsoft.com/office/drawing/2014/main" val="1363634165"/>
                    </a:ext>
                  </a:extLst>
                </a:gridCol>
              </a:tblGrid>
              <a:tr h="279159">
                <a:tc>
                  <a:txBody>
                    <a:bodyPr/>
                    <a:lstStyle/>
                    <a:p>
                      <a:pPr algn="ctr" fontAlgn="t"/>
                      <a:r>
                        <a:rPr lang="en-GB" sz="1100" u="none" strike="noStrike">
                          <a:effectLst/>
                        </a:rPr>
                        <a:t>Samochód</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Cena</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Spalanie</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KM</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rocznik</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przebieg</a:t>
                      </a:r>
                      <a:endParaRPr lang="en-GB"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263422379"/>
                  </a:ext>
                </a:extLst>
              </a:tr>
              <a:tr h="375120">
                <a:tc>
                  <a:txBody>
                    <a:bodyPr/>
                    <a:lstStyle/>
                    <a:p>
                      <a:pPr algn="l" fontAlgn="b"/>
                      <a:r>
                        <a:rPr lang="en-GB" sz="1100" u="none" strike="noStrike" dirty="0">
                          <a:effectLst/>
                        </a:rPr>
                        <a:t>Volkswagen Golf</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37000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130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2020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67000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89329"/>
                  </a:ext>
                </a:extLst>
              </a:tr>
              <a:tr h="279159">
                <a:tc>
                  <a:txBody>
                    <a:bodyPr/>
                    <a:lstStyle/>
                    <a:p>
                      <a:pPr algn="l" fontAlgn="b"/>
                      <a:r>
                        <a:rPr lang="en-GB" sz="1100" u="none" strike="noStrike">
                          <a:effectLst/>
                        </a:rPr>
                        <a:t>Skoda Octavia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44000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140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2018</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87000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375388"/>
                  </a:ext>
                </a:extLst>
              </a:tr>
              <a:tr h="279159">
                <a:tc>
                  <a:txBody>
                    <a:bodyPr/>
                    <a:lstStyle/>
                    <a:p>
                      <a:pPr algn="l" fontAlgn="b"/>
                      <a:r>
                        <a:rPr lang="en-GB" sz="1100" u="none" strike="noStrike">
                          <a:effectLst/>
                        </a:rPr>
                        <a:t>Toyota Corolla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42000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140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2019</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74000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8491780"/>
                  </a:ext>
                </a:extLst>
              </a:tr>
              <a:tr h="279159">
                <a:tc>
                  <a:txBody>
                    <a:bodyPr/>
                    <a:lstStyle/>
                    <a:p>
                      <a:pPr algn="l" fontAlgn="b"/>
                      <a:r>
                        <a:rPr lang="en-GB" sz="1100" u="none" strike="noStrike">
                          <a:effectLst/>
                        </a:rPr>
                        <a:t>Kia Ceed</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40000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150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2022</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41000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8182828"/>
                  </a:ext>
                </a:extLst>
              </a:tr>
              <a:tr h="279159">
                <a:tc>
                  <a:txBody>
                    <a:bodyPr/>
                    <a:lstStyle/>
                    <a:p>
                      <a:pPr algn="l" fontAlgn="b"/>
                      <a:r>
                        <a:rPr lang="en-GB" sz="1100" u="none" strike="noStrike">
                          <a:effectLst/>
                        </a:rPr>
                        <a:t>Honda Civic </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39000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150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2021</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55000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682284"/>
                  </a:ext>
                </a:extLst>
              </a:tr>
              <a:tr h="279159">
                <a:tc>
                  <a:txBody>
                    <a:bodyPr/>
                    <a:lstStyle/>
                    <a:p>
                      <a:pPr algn="l" fontAlgn="b"/>
                      <a:r>
                        <a:rPr lang="en-GB" sz="1100" u="none" strike="noStrike">
                          <a:effectLst/>
                        </a:rPr>
                        <a:t>Mazda 3</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45000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140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2020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37000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2679754"/>
                  </a:ext>
                </a:extLst>
              </a:tr>
              <a:tr h="279159">
                <a:tc>
                  <a:txBody>
                    <a:bodyPr/>
                    <a:lstStyle/>
                    <a:p>
                      <a:pPr algn="l" fontAlgn="b"/>
                      <a:r>
                        <a:rPr lang="en-GB" sz="1100" u="none" strike="noStrike">
                          <a:effectLst/>
                        </a:rPr>
                        <a:t>BMW 320i</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47000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9</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180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2019</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67000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4142595"/>
                  </a:ext>
                </a:extLst>
              </a:tr>
              <a:tr h="523423">
                <a:tc>
                  <a:txBody>
                    <a:bodyPr/>
                    <a:lstStyle/>
                    <a:p>
                      <a:pPr algn="l" fontAlgn="b"/>
                      <a:r>
                        <a:rPr lang="en-GB" sz="1100" u="none" strike="noStrike">
                          <a:effectLst/>
                        </a:rPr>
                        <a:t>Volkswagen Passat</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44000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150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2018</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82000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219847"/>
                  </a:ext>
                </a:extLst>
              </a:tr>
              <a:tr h="279159">
                <a:tc>
                  <a:txBody>
                    <a:bodyPr/>
                    <a:lstStyle/>
                    <a:p>
                      <a:pPr algn="l" fontAlgn="b"/>
                      <a:r>
                        <a:rPr lang="en-GB" sz="1100" u="none" strike="noStrike">
                          <a:effectLst/>
                        </a:rPr>
                        <a:t>Opel Astra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38000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130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2020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40000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9163337"/>
                  </a:ext>
                </a:extLst>
              </a:tr>
              <a:tr h="279159">
                <a:tc>
                  <a:txBody>
                    <a:bodyPr/>
                    <a:lstStyle/>
                    <a:p>
                      <a:pPr algn="l" fontAlgn="b"/>
                      <a:r>
                        <a:rPr lang="en-GB" sz="1100" u="none" strike="noStrike">
                          <a:effectLst/>
                        </a:rPr>
                        <a:t>Audi A3</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41000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140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2019</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49000</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6616584"/>
                  </a:ext>
                </a:extLst>
              </a:tr>
            </a:tbl>
          </a:graphicData>
        </a:graphic>
      </p:graphicFrame>
      <p:graphicFrame>
        <p:nvGraphicFramePr>
          <p:cNvPr id="7" name="Tabela 6">
            <a:extLst>
              <a:ext uri="{FF2B5EF4-FFF2-40B4-BE49-F238E27FC236}">
                <a16:creationId xmlns:a16="http://schemas.microsoft.com/office/drawing/2014/main" id="{631A57A0-3F8D-AD7A-5D50-651F70E77CDC}"/>
              </a:ext>
            </a:extLst>
          </p:cNvPr>
          <p:cNvGraphicFramePr>
            <a:graphicFrameLocks noGrp="1"/>
          </p:cNvGraphicFramePr>
          <p:nvPr>
            <p:extLst>
              <p:ext uri="{D42A27DB-BD31-4B8C-83A1-F6EECF244321}">
                <p14:modId xmlns:p14="http://schemas.microsoft.com/office/powerpoint/2010/main" val="182484960"/>
              </p:ext>
            </p:extLst>
          </p:nvPr>
        </p:nvGraphicFramePr>
        <p:xfrm>
          <a:off x="1042218" y="5531054"/>
          <a:ext cx="4385190" cy="1154880"/>
        </p:xfrm>
        <a:graphic>
          <a:graphicData uri="http://schemas.openxmlformats.org/drawingml/2006/table">
            <a:tbl>
              <a:tblPr>
                <a:tableStyleId>{5C22544A-7EE6-4342-B048-85BDC9FD1C3A}</a:tableStyleId>
              </a:tblPr>
              <a:tblGrid>
                <a:gridCol w="1226726">
                  <a:extLst>
                    <a:ext uri="{9D8B030D-6E8A-4147-A177-3AD203B41FA5}">
                      <a16:colId xmlns:a16="http://schemas.microsoft.com/office/drawing/2014/main" val="2946955966"/>
                    </a:ext>
                  </a:extLst>
                </a:gridCol>
                <a:gridCol w="564012">
                  <a:extLst>
                    <a:ext uri="{9D8B030D-6E8A-4147-A177-3AD203B41FA5}">
                      <a16:colId xmlns:a16="http://schemas.microsoft.com/office/drawing/2014/main" val="4190854697"/>
                    </a:ext>
                  </a:extLst>
                </a:gridCol>
                <a:gridCol w="648613">
                  <a:extLst>
                    <a:ext uri="{9D8B030D-6E8A-4147-A177-3AD203B41FA5}">
                      <a16:colId xmlns:a16="http://schemas.microsoft.com/office/drawing/2014/main" val="2212156657"/>
                    </a:ext>
                  </a:extLst>
                </a:gridCol>
                <a:gridCol w="648613">
                  <a:extLst>
                    <a:ext uri="{9D8B030D-6E8A-4147-A177-3AD203B41FA5}">
                      <a16:colId xmlns:a16="http://schemas.microsoft.com/office/drawing/2014/main" val="3344245957"/>
                    </a:ext>
                  </a:extLst>
                </a:gridCol>
                <a:gridCol w="648613">
                  <a:extLst>
                    <a:ext uri="{9D8B030D-6E8A-4147-A177-3AD203B41FA5}">
                      <a16:colId xmlns:a16="http://schemas.microsoft.com/office/drawing/2014/main" val="133398126"/>
                    </a:ext>
                  </a:extLst>
                </a:gridCol>
                <a:gridCol w="648613">
                  <a:extLst>
                    <a:ext uri="{9D8B030D-6E8A-4147-A177-3AD203B41FA5}">
                      <a16:colId xmlns:a16="http://schemas.microsoft.com/office/drawing/2014/main" val="3438676441"/>
                    </a:ext>
                  </a:extLst>
                </a:gridCol>
              </a:tblGrid>
              <a:tr h="288720">
                <a:tc>
                  <a:txBody>
                    <a:bodyPr/>
                    <a:lstStyle/>
                    <a:p>
                      <a:pPr algn="ctr" fontAlgn="t"/>
                      <a:r>
                        <a:rPr lang="en-GB" sz="1100" u="none" strike="noStrike">
                          <a:effectLst/>
                        </a:rPr>
                        <a:t>Punkt odniesienia</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Cena</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Spalanie</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KM</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Rocznik</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GB" sz="1100" u="none" strike="noStrike">
                          <a:effectLst/>
                        </a:rPr>
                        <a:t>Przebieg</a:t>
                      </a:r>
                      <a:endParaRPr lang="en-GB"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944370100"/>
                  </a:ext>
                </a:extLst>
              </a:tr>
              <a:tr h="288720">
                <a:tc>
                  <a:txBody>
                    <a:bodyPr/>
                    <a:lstStyle/>
                    <a:p>
                      <a:pPr algn="l" fontAlgn="b"/>
                      <a:r>
                        <a:rPr lang="en-GB" sz="1100" u="none" strike="noStrike">
                          <a:effectLst/>
                        </a:rPr>
                        <a:t>Toyota Corolla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40000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150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2021</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45000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08107533"/>
                  </a:ext>
                </a:extLst>
              </a:tr>
              <a:tr h="288720">
                <a:tc>
                  <a:txBody>
                    <a:bodyPr/>
                    <a:lstStyle/>
                    <a:p>
                      <a:pPr algn="l" fontAlgn="b"/>
                      <a:r>
                        <a:rPr lang="en-GB" sz="1100" u="none" strike="noStrike">
                          <a:effectLst/>
                        </a:rPr>
                        <a:t>Ford Focus</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38000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150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2019</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67000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0142351"/>
                  </a:ext>
                </a:extLst>
              </a:tr>
              <a:tr h="288720">
                <a:tc>
                  <a:txBody>
                    <a:bodyPr/>
                    <a:lstStyle/>
                    <a:p>
                      <a:pPr algn="l" fontAlgn="b"/>
                      <a:r>
                        <a:rPr lang="en-GB" sz="1100" u="none" strike="noStrike">
                          <a:effectLst/>
                        </a:rPr>
                        <a:t>Volkswagen Golf</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44000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160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2020</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55000</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9812293"/>
                  </a:ext>
                </a:extLst>
              </a:tr>
            </a:tbl>
          </a:graphicData>
        </a:graphic>
      </p:graphicFrame>
      <p:sp>
        <p:nvSpPr>
          <p:cNvPr id="9" name="pole tekstowe 8">
            <a:extLst>
              <a:ext uri="{FF2B5EF4-FFF2-40B4-BE49-F238E27FC236}">
                <a16:creationId xmlns:a16="http://schemas.microsoft.com/office/drawing/2014/main" id="{BB0D4148-D39E-0146-C887-2721E22700F1}"/>
              </a:ext>
            </a:extLst>
          </p:cNvPr>
          <p:cNvSpPr txBox="1"/>
          <p:nvPr/>
        </p:nvSpPr>
        <p:spPr>
          <a:xfrm>
            <a:off x="349048" y="172066"/>
            <a:ext cx="9188241" cy="1339469"/>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Plik </a:t>
            </a:r>
            <a:r>
              <a:rPr lang="pl-PL" sz="1800" b="1" dirty="0">
                <a:effectLst/>
                <a:latin typeface="Arial" panose="020B0604020202020204" pitchFamily="34" charset="0"/>
                <a:ea typeface="Arial" panose="020B0604020202020204" pitchFamily="34" charset="0"/>
              </a:rPr>
              <a:t>data_cars</a:t>
            </a:r>
            <a:r>
              <a:rPr lang="pl-PL" sz="1800" dirty="0">
                <a:effectLst/>
                <a:latin typeface="Arial" panose="020B0604020202020204" pitchFamily="34" charset="0"/>
                <a:ea typeface="Arial" panose="020B0604020202020204" pitchFamily="34" charset="0"/>
              </a:rPr>
              <a:t> zawiera informacje o samochodach, które mogą być analizowane pod kątem różnych kryteriów decyzyjnych. Znajduje się tam lista modeli samochodów wraz     z ich cechami, takimi jak cena, spalanie, liczba koni mechanicznych, rok produkcji oraz przebieg. Te dane stanowią alternatywy, które mogą być oceniane i porównywane.</a:t>
            </a:r>
            <a:endParaRPr lang="en-GB" sz="1600" dirty="0">
              <a:effectLst/>
              <a:latin typeface="Arial" panose="020B0604020202020204" pitchFamily="34" charset="0"/>
              <a:ea typeface="Arial" panose="020B0604020202020204" pitchFamily="34" charset="0"/>
            </a:endParaRPr>
          </a:p>
        </p:txBody>
      </p:sp>
      <p:pic>
        <p:nvPicPr>
          <p:cNvPr id="7170" name="Picture 2" descr="Cute Car Clipart Images | Free Download | PNG Transparent ...">
            <a:extLst>
              <a:ext uri="{FF2B5EF4-FFF2-40B4-BE49-F238E27FC236}">
                <a16:creationId xmlns:a16="http://schemas.microsoft.com/office/drawing/2014/main" id="{DFAC7904-AC74-3CE2-C5BE-8D77D380E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2724" y="3429000"/>
            <a:ext cx="3073810" cy="3073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49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6">
            <a:extLst>
              <a:ext uri="{FF2B5EF4-FFF2-40B4-BE49-F238E27FC236}">
                <a16:creationId xmlns:a16="http://schemas.microsoft.com/office/drawing/2014/main" id="{2C0B1ACD-33AB-0DCC-DF78-491A5E975640}"/>
              </a:ext>
            </a:extLst>
          </p:cNvPr>
          <p:cNvGraphicFramePr>
            <a:graphicFrameLocks noGrp="1"/>
          </p:cNvGraphicFramePr>
          <p:nvPr>
            <p:extLst>
              <p:ext uri="{D42A27DB-BD31-4B8C-83A1-F6EECF244321}">
                <p14:modId xmlns:p14="http://schemas.microsoft.com/office/powerpoint/2010/main" val="3400196658"/>
              </p:ext>
            </p:extLst>
          </p:nvPr>
        </p:nvGraphicFramePr>
        <p:xfrm>
          <a:off x="5507703" y="2242984"/>
          <a:ext cx="5878052" cy="2555160"/>
        </p:xfrm>
        <a:graphic>
          <a:graphicData uri="http://schemas.openxmlformats.org/drawingml/2006/table">
            <a:tbl>
              <a:tblPr>
                <a:tableStyleId>{5C22544A-7EE6-4342-B048-85BDC9FD1C3A}</a:tableStyleId>
              </a:tblPr>
              <a:tblGrid>
                <a:gridCol w="766023">
                  <a:extLst>
                    <a:ext uri="{9D8B030D-6E8A-4147-A177-3AD203B41FA5}">
                      <a16:colId xmlns:a16="http://schemas.microsoft.com/office/drawing/2014/main" val="2284135581"/>
                    </a:ext>
                  </a:extLst>
                </a:gridCol>
                <a:gridCol w="1047419">
                  <a:extLst>
                    <a:ext uri="{9D8B030D-6E8A-4147-A177-3AD203B41FA5}">
                      <a16:colId xmlns:a16="http://schemas.microsoft.com/office/drawing/2014/main" val="3746205263"/>
                    </a:ext>
                  </a:extLst>
                </a:gridCol>
                <a:gridCol w="1625844">
                  <a:extLst>
                    <a:ext uri="{9D8B030D-6E8A-4147-A177-3AD203B41FA5}">
                      <a16:colId xmlns:a16="http://schemas.microsoft.com/office/drawing/2014/main" val="3391498236"/>
                    </a:ext>
                  </a:extLst>
                </a:gridCol>
                <a:gridCol w="1813441">
                  <a:extLst>
                    <a:ext uri="{9D8B030D-6E8A-4147-A177-3AD203B41FA5}">
                      <a16:colId xmlns:a16="http://schemas.microsoft.com/office/drawing/2014/main" val="3410908327"/>
                    </a:ext>
                  </a:extLst>
                </a:gridCol>
                <a:gridCol w="625325">
                  <a:extLst>
                    <a:ext uri="{9D8B030D-6E8A-4147-A177-3AD203B41FA5}">
                      <a16:colId xmlns:a16="http://schemas.microsoft.com/office/drawing/2014/main" val="3625424110"/>
                    </a:ext>
                  </a:extLst>
                </a:gridCol>
              </a:tblGrid>
              <a:tr h="425860">
                <a:tc>
                  <a:txBody>
                    <a:bodyPr/>
                    <a:lstStyle/>
                    <a:p>
                      <a:pPr algn="l" fontAlgn="b"/>
                      <a:r>
                        <a:rPr lang="en-GB" sz="1100" u="none" strike="noStrike">
                          <a:effectLst/>
                        </a:rPr>
                        <a:t>Siłownia</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GB" sz="1100" u="none" strike="noStrike">
                          <a:effectLst/>
                        </a:rPr>
                        <a:t>Odległość[KM]</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GB" sz="1100" u="none" strike="noStrike" dirty="0">
                          <a:effectLst/>
                        </a:rPr>
                        <a:t>Wielkość siłowni [m^2]</a:t>
                      </a:r>
                      <a:endParaRPr lang="en-GB"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pl-PL" sz="1100" u="none" strike="noStrike">
                          <a:effectLst/>
                        </a:rPr>
                        <a:t>Ruch[ilość ludzi na 5m^2]</a:t>
                      </a:r>
                      <a:endParaRPr lang="pl-PL"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GB" sz="1100" u="none" strike="noStrike">
                          <a:effectLst/>
                        </a:rPr>
                        <a:t>Cena[zł]</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740368495"/>
                  </a:ext>
                </a:extLst>
              </a:tr>
              <a:tr h="425860">
                <a:tc>
                  <a:txBody>
                    <a:bodyPr/>
                    <a:lstStyle/>
                    <a:p>
                      <a:pPr algn="l" fontAlgn="b"/>
                      <a:r>
                        <a:rPr lang="en-GB" sz="1100" u="none" strike="noStrike">
                          <a:effectLst/>
                        </a:rPr>
                        <a:t>Siłownia A</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dirty="0">
                          <a:effectLst/>
                        </a:rPr>
                        <a:t>0,80</a:t>
                      </a:r>
                      <a:endParaRPr lang="en-GB"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80,00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70,00</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02862944"/>
                  </a:ext>
                </a:extLst>
              </a:tr>
              <a:tr h="425860">
                <a:tc>
                  <a:txBody>
                    <a:bodyPr/>
                    <a:lstStyle/>
                    <a:p>
                      <a:pPr algn="l" fontAlgn="b"/>
                      <a:r>
                        <a:rPr lang="en-GB" sz="1100" u="none" strike="noStrike">
                          <a:effectLst/>
                        </a:rPr>
                        <a:t>Siłownia B</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1,70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110,00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2,00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120,00</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206695700"/>
                  </a:ext>
                </a:extLst>
              </a:tr>
              <a:tr h="425860">
                <a:tc>
                  <a:txBody>
                    <a:bodyPr/>
                    <a:lstStyle/>
                    <a:p>
                      <a:pPr algn="l" fontAlgn="b"/>
                      <a:r>
                        <a:rPr lang="en-GB" sz="1100" u="none" strike="noStrike">
                          <a:effectLst/>
                        </a:rPr>
                        <a:t>Siłownia C</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2,20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90,00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2,00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100,00</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651996037"/>
                  </a:ext>
                </a:extLst>
              </a:tr>
              <a:tr h="425860">
                <a:tc>
                  <a:txBody>
                    <a:bodyPr/>
                    <a:lstStyle/>
                    <a:p>
                      <a:pPr algn="l" fontAlgn="b"/>
                      <a:r>
                        <a:rPr lang="en-GB" sz="1100" u="none" strike="noStrike">
                          <a:effectLst/>
                        </a:rPr>
                        <a:t>Siłownia D</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1,30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180,00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150,00</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23214827"/>
                  </a:ext>
                </a:extLst>
              </a:tr>
              <a:tr h="425860">
                <a:tc>
                  <a:txBody>
                    <a:bodyPr/>
                    <a:lstStyle/>
                    <a:p>
                      <a:pPr algn="l" fontAlgn="b"/>
                      <a:r>
                        <a:rPr lang="en-GB" sz="1100" u="none" strike="noStrike">
                          <a:effectLst/>
                        </a:rPr>
                        <a:t>Siłownia E</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3,50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150,00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3,00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dirty="0">
                          <a:effectLst/>
                        </a:rPr>
                        <a:t>180,00</a:t>
                      </a:r>
                      <a:endParaRPr lang="en-GB"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680250596"/>
                  </a:ext>
                </a:extLst>
              </a:tr>
            </a:tbl>
          </a:graphicData>
        </a:graphic>
      </p:graphicFrame>
      <p:graphicFrame>
        <p:nvGraphicFramePr>
          <p:cNvPr id="8" name="Tabela 7">
            <a:extLst>
              <a:ext uri="{FF2B5EF4-FFF2-40B4-BE49-F238E27FC236}">
                <a16:creationId xmlns:a16="http://schemas.microsoft.com/office/drawing/2014/main" id="{B32CED76-C5DA-B05C-6FDE-E408B8E4EB39}"/>
              </a:ext>
            </a:extLst>
          </p:cNvPr>
          <p:cNvGraphicFramePr>
            <a:graphicFrameLocks noGrp="1"/>
          </p:cNvGraphicFramePr>
          <p:nvPr>
            <p:extLst>
              <p:ext uri="{D42A27DB-BD31-4B8C-83A1-F6EECF244321}">
                <p14:modId xmlns:p14="http://schemas.microsoft.com/office/powerpoint/2010/main" val="2726198007"/>
              </p:ext>
            </p:extLst>
          </p:nvPr>
        </p:nvGraphicFramePr>
        <p:xfrm>
          <a:off x="5507703" y="5220929"/>
          <a:ext cx="5976373" cy="1097280"/>
        </p:xfrm>
        <a:graphic>
          <a:graphicData uri="http://schemas.openxmlformats.org/drawingml/2006/table">
            <a:tbl>
              <a:tblPr>
                <a:tableStyleId>{5C22544A-7EE6-4342-B048-85BDC9FD1C3A}</a:tableStyleId>
              </a:tblPr>
              <a:tblGrid>
                <a:gridCol w="1232990">
                  <a:extLst>
                    <a:ext uri="{9D8B030D-6E8A-4147-A177-3AD203B41FA5}">
                      <a16:colId xmlns:a16="http://schemas.microsoft.com/office/drawing/2014/main" val="4056767672"/>
                    </a:ext>
                  </a:extLst>
                </a:gridCol>
                <a:gridCol w="971886">
                  <a:extLst>
                    <a:ext uri="{9D8B030D-6E8A-4147-A177-3AD203B41FA5}">
                      <a16:colId xmlns:a16="http://schemas.microsoft.com/office/drawing/2014/main" val="4111176245"/>
                    </a:ext>
                  </a:extLst>
                </a:gridCol>
                <a:gridCol w="1508599">
                  <a:extLst>
                    <a:ext uri="{9D8B030D-6E8A-4147-A177-3AD203B41FA5}">
                      <a16:colId xmlns:a16="http://schemas.microsoft.com/office/drawing/2014/main" val="1137687921"/>
                    </a:ext>
                  </a:extLst>
                </a:gridCol>
                <a:gridCol w="1682668">
                  <a:extLst>
                    <a:ext uri="{9D8B030D-6E8A-4147-A177-3AD203B41FA5}">
                      <a16:colId xmlns:a16="http://schemas.microsoft.com/office/drawing/2014/main" val="2384484557"/>
                    </a:ext>
                  </a:extLst>
                </a:gridCol>
                <a:gridCol w="580230">
                  <a:extLst>
                    <a:ext uri="{9D8B030D-6E8A-4147-A177-3AD203B41FA5}">
                      <a16:colId xmlns:a16="http://schemas.microsoft.com/office/drawing/2014/main" val="1143019842"/>
                    </a:ext>
                  </a:extLst>
                </a:gridCol>
              </a:tblGrid>
              <a:tr h="182880">
                <a:tc>
                  <a:txBody>
                    <a:bodyPr/>
                    <a:lstStyle/>
                    <a:p>
                      <a:pPr algn="ctr" fontAlgn="t"/>
                      <a:r>
                        <a:rPr lang="en-GB" sz="1100" u="none" strike="noStrike">
                          <a:effectLst/>
                        </a:rPr>
                        <a:t>Punkt odniesienia</a:t>
                      </a:r>
                      <a:endParaRPr lang="en-GB" sz="1100" b="0" i="0" u="none" strike="noStrike">
                        <a:solidFill>
                          <a:srgbClr val="000000"/>
                        </a:solidFill>
                        <a:effectLst/>
                        <a:latin typeface="Calibri" panose="020F0502020204030204" pitchFamily="34" charset="0"/>
                      </a:endParaRPr>
                    </a:p>
                  </a:txBody>
                  <a:tcPr marL="7620" marR="7620" marT="7620" marB="0"/>
                </a:tc>
                <a:tc>
                  <a:txBody>
                    <a:bodyPr/>
                    <a:lstStyle/>
                    <a:p>
                      <a:pPr algn="l" fontAlgn="b"/>
                      <a:r>
                        <a:rPr lang="en-GB" sz="1100" u="none" strike="noStrike">
                          <a:effectLst/>
                        </a:rPr>
                        <a:t>Odległość[KM]</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GB" sz="1100" u="none" strike="noStrike" dirty="0">
                          <a:effectLst/>
                        </a:rPr>
                        <a:t>Wielkość siłowni [m^2]</a:t>
                      </a:r>
                      <a:endParaRPr lang="en-GB"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pl-PL" sz="1100" u="none" strike="noStrike">
                          <a:effectLst/>
                        </a:rPr>
                        <a:t>Ruch[ilość ludzi na 5m^2]</a:t>
                      </a:r>
                      <a:endParaRPr lang="pl-PL"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GB" sz="1100" u="none" strike="noStrike">
                          <a:effectLst/>
                        </a:rPr>
                        <a:t>Cena[zł]</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008802885"/>
                  </a:ext>
                </a:extLst>
              </a:tr>
              <a:tr h="182880">
                <a:tc>
                  <a:txBody>
                    <a:bodyPr/>
                    <a:lstStyle/>
                    <a:p>
                      <a:pPr algn="l" fontAlgn="b"/>
                      <a:r>
                        <a:rPr lang="en-GB" sz="1100" u="none" strike="noStrike">
                          <a:effectLst/>
                        </a:rPr>
                        <a:t>Siłownia A</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0,80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80,00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70,00</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500437561"/>
                  </a:ext>
                </a:extLst>
              </a:tr>
              <a:tr h="182880">
                <a:tc>
                  <a:txBody>
                    <a:bodyPr/>
                    <a:lstStyle/>
                    <a:p>
                      <a:pPr algn="l" fontAlgn="b"/>
                      <a:r>
                        <a:rPr lang="en-GB" sz="1100" u="none" strike="noStrike">
                          <a:effectLst/>
                        </a:rPr>
                        <a:t>Siłownia B</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1,70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110,00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2,00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120,00</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500362883"/>
                  </a:ext>
                </a:extLst>
              </a:tr>
              <a:tr h="182880">
                <a:tc>
                  <a:txBody>
                    <a:bodyPr/>
                    <a:lstStyle/>
                    <a:p>
                      <a:pPr algn="l" fontAlgn="b"/>
                      <a:r>
                        <a:rPr lang="en-GB" sz="1100" u="none" strike="noStrike">
                          <a:effectLst/>
                        </a:rPr>
                        <a:t>Siłownia C</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2,20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90,00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2,00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100,00</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979978167"/>
                  </a:ext>
                </a:extLst>
              </a:tr>
              <a:tr h="182880">
                <a:tc>
                  <a:txBody>
                    <a:bodyPr/>
                    <a:lstStyle/>
                    <a:p>
                      <a:pPr algn="l" fontAlgn="b"/>
                      <a:r>
                        <a:rPr lang="en-GB" sz="1100" u="none" strike="noStrike">
                          <a:effectLst/>
                        </a:rPr>
                        <a:t>Siłownia D</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1,30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180,00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150,00</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106521124"/>
                  </a:ext>
                </a:extLst>
              </a:tr>
              <a:tr h="182880">
                <a:tc>
                  <a:txBody>
                    <a:bodyPr/>
                    <a:lstStyle/>
                    <a:p>
                      <a:pPr algn="l" fontAlgn="b"/>
                      <a:r>
                        <a:rPr lang="en-GB" sz="1100" u="none" strike="noStrike">
                          <a:effectLst/>
                        </a:rPr>
                        <a:t>Siłownia E</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3,50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150,00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3,00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dirty="0">
                          <a:effectLst/>
                        </a:rPr>
                        <a:t>180,00</a:t>
                      </a:r>
                      <a:endParaRPr lang="en-GB"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957219600"/>
                  </a:ext>
                </a:extLst>
              </a:tr>
            </a:tbl>
          </a:graphicData>
        </a:graphic>
      </p:graphicFrame>
      <p:pic>
        <p:nvPicPr>
          <p:cNvPr id="8194" name="Picture 2" descr="Gym - Free vector clipart images on creazilla.com">
            <a:extLst>
              <a:ext uri="{FF2B5EF4-FFF2-40B4-BE49-F238E27FC236}">
                <a16:creationId xmlns:a16="http://schemas.microsoft.com/office/drawing/2014/main" id="{ECB08FA3-0868-246E-3E6C-36886E391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9834">
            <a:off x="52113" y="3238803"/>
            <a:ext cx="4169012" cy="1728403"/>
          </a:xfrm>
          <a:prstGeom prst="rect">
            <a:avLst/>
          </a:prstGeom>
          <a:noFill/>
          <a:extLst>
            <a:ext uri="{909E8E84-426E-40DD-AFC4-6F175D3DCCD1}">
              <a14:hiddenFill xmlns:a14="http://schemas.microsoft.com/office/drawing/2010/main">
                <a:solidFill>
                  <a:srgbClr val="FFFFFF"/>
                </a:solidFill>
              </a14:hiddenFill>
            </a:ext>
          </a:extLst>
        </p:spPr>
      </p:pic>
      <p:sp>
        <p:nvSpPr>
          <p:cNvPr id="10" name="pole tekstowe 9">
            <a:extLst>
              <a:ext uri="{FF2B5EF4-FFF2-40B4-BE49-F238E27FC236}">
                <a16:creationId xmlns:a16="http://schemas.microsoft.com/office/drawing/2014/main" id="{C4283FEA-5CEA-C1CB-4136-C32E2E1BD768}"/>
              </a:ext>
            </a:extLst>
          </p:cNvPr>
          <p:cNvSpPr txBox="1"/>
          <p:nvPr/>
        </p:nvSpPr>
        <p:spPr>
          <a:xfrm>
            <a:off x="3483077" y="373572"/>
            <a:ext cx="8581103" cy="1658018"/>
          </a:xfrm>
          <a:prstGeom prst="rect">
            <a:avLst/>
          </a:prstGeom>
          <a:noFill/>
        </p:spPr>
        <p:txBody>
          <a:bodyPr wrap="square">
            <a:spAutoFit/>
          </a:bodyPr>
          <a:lstStyle/>
          <a:p>
            <a:pPr algn="just">
              <a:lnSpc>
                <a:spcPct val="115000"/>
              </a:lnSpc>
              <a:spcBef>
                <a:spcPts val="1200"/>
              </a:spcBef>
              <a:spcAft>
                <a:spcPts val="1200"/>
              </a:spcAft>
            </a:pPr>
            <a:r>
              <a:rPr lang="pl-PL" sz="1800" dirty="0">
                <a:effectLst/>
                <a:latin typeface="Arial" panose="020B0604020202020204" pitchFamily="34" charset="0"/>
                <a:ea typeface="Arial" panose="020B0604020202020204" pitchFamily="34" charset="0"/>
              </a:rPr>
              <a:t>Zbiór danych </a:t>
            </a:r>
            <a:r>
              <a:rPr lang="pl-PL" sz="1800" b="1" dirty="0">
                <a:effectLst/>
                <a:latin typeface="Arial" panose="020B0604020202020204" pitchFamily="34" charset="0"/>
                <a:ea typeface="Arial" panose="020B0604020202020204" pitchFamily="34" charset="0"/>
              </a:rPr>
              <a:t>data_gym</a:t>
            </a:r>
            <a:r>
              <a:rPr lang="pl-PL" sz="1800" dirty="0">
                <a:effectLst/>
                <a:latin typeface="Arial" panose="020B0604020202020204" pitchFamily="34" charset="0"/>
                <a:ea typeface="Arial" panose="020B0604020202020204" pitchFamily="34" charset="0"/>
              </a:rPr>
              <a:t> zawiera informacje o siłowniach, które są oceniane na podstawie kilku kryteriów. Dla każdej siłowni podano jej odległość (w kilometrach), wielkość (w metrach kwadratowych), gęstość ruchu (liczba osób na 5 m²) oraz cenę miesięcznego abonamentu (w złotych). Dane te mogą służyć do analizy porównawczej siłowni w celu wyboru najodpowiedniejszej oferty.</a:t>
            </a:r>
            <a:endParaRPr lang="en-GB"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24202054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7_TF22318419_Win32" id="{DA6E7C03-7C07-46B9-8D9D-F061C4AB5C28}" vid="{0874F78C-8308-4EE6-8F19-85387B869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4158A09-4CD7-4AE6-A756-1AA19140BA4E}">
  <we:reference id="wa104380902" version="1.0.0.0" store="pl-PL" storeType="OMEX"/>
  <we:alternateReferences>
    <we:reference id="WA104380902"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1289</TotalTime>
  <Words>3859</Words>
  <Application>Microsoft Office PowerPoint</Application>
  <PresentationFormat>Panoramiczny</PresentationFormat>
  <Paragraphs>2023</Paragraphs>
  <Slides>42</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42</vt:i4>
      </vt:variant>
    </vt:vector>
  </HeadingPairs>
  <TitlesOfParts>
    <vt:vector size="48" baseType="lpstr">
      <vt:lpstr>Aptos Narrow</vt:lpstr>
      <vt:lpstr>Arial</vt:lpstr>
      <vt:lpstr>Calibri</vt:lpstr>
      <vt:lpstr>Tenorite</vt:lpstr>
      <vt:lpstr>Times New Roman</vt:lpstr>
      <vt:lpstr>Monoline</vt:lpstr>
      <vt:lpstr>SYSTEMY WSPOMAGANIA DECYZJI  </vt:lpstr>
      <vt:lpstr>Cel ćwiczenia</vt:lpstr>
      <vt:lpstr>Prezentacja programu PowerPoint</vt:lpstr>
      <vt:lpstr>Prezentacja programu PowerPoint</vt:lpstr>
      <vt:lpstr>Bazy danych</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Szymon Klimczak</dc:creator>
  <cp:lastModifiedBy>Szymon Klimczak</cp:lastModifiedBy>
  <cp:revision>15</cp:revision>
  <dcterms:created xsi:type="dcterms:W3CDTF">2025-01-22T20:40:57Z</dcterms:created>
  <dcterms:modified xsi:type="dcterms:W3CDTF">2025-02-18T11:58:52Z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