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2"/>
  </p:sldMasterIdLst>
  <p:notesMasterIdLst>
    <p:notesMasterId r:id="rId25"/>
  </p:notesMasterIdLst>
  <p:sldIdLst>
    <p:sldId id="256" r:id="rId3"/>
    <p:sldId id="263" r:id="rId4"/>
    <p:sldId id="268" r:id="rId5"/>
    <p:sldId id="266" r:id="rId6"/>
    <p:sldId id="269" r:id="rId7"/>
    <p:sldId id="270" r:id="rId8"/>
    <p:sldId id="271" r:id="rId9"/>
    <p:sldId id="264" r:id="rId10"/>
    <p:sldId id="273" r:id="rId11"/>
    <p:sldId id="274" r:id="rId12"/>
    <p:sldId id="265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7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y does every slide need to be in a section why why why" id="{2E2AC607-7B54-401D-98DC-86CDB043C053}">
          <p14:sldIdLst>
            <p14:sldId id="256"/>
          </p14:sldIdLst>
        </p14:section>
        <p14:section name="Problem Exposition" id="{AC8F329F-D87F-46B7-BFA1-4B59D0C002F7}">
          <p14:sldIdLst>
            <p14:sldId id="263"/>
            <p14:sldId id="268"/>
            <p14:sldId id="266"/>
            <p14:sldId id="269"/>
            <p14:sldId id="270"/>
            <p14:sldId id="271"/>
          </p14:sldIdLst>
        </p14:section>
        <p14:section name="Cannonical Forms" id="{1A2F5154-40C1-4AD3-9E0D-DDABBA44C523}">
          <p14:sldIdLst>
            <p14:sldId id="264"/>
            <p14:sldId id="273"/>
            <p14:sldId id="274"/>
          </p14:sldIdLst>
        </p14:section>
        <p14:section name="Bifurcation Diagram" id="{F5725F25-FE0A-46D6-9034-114C662AED32}">
          <p14:sldIdLst>
            <p14:sldId id="265"/>
            <p14:sldId id="275"/>
            <p14:sldId id="257"/>
            <p14:sldId id="258"/>
            <p14:sldId id="259"/>
            <p14:sldId id="260"/>
            <p14:sldId id="261"/>
            <p14:sldId id="262"/>
            <p14:sldId id="267"/>
          </p14:sldIdLst>
        </p14:section>
        <p14:section name="Closing Statements" id="{CB618D00-E417-4051-8295-D27C5C36E881}">
          <p14:sldIdLst>
            <p14:sldId id="27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8" autoAdjust="0"/>
    <p:restoredTop sz="84974" autoAdjust="0"/>
  </p:normalViewPr>
  <p:slideViewPr>
    <p:cSldViewPr snapToGrid="0">
      <p:cViewPr varScale="1">
        <p:scale>
          <a:sx n="51" d="100"/>
          <a:sy n="51" d="100"/>
        </p:scale>
        <p:origin x="2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8454-F06A-4208-B1AE-780CE472EB17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C2FD2-033D-4F98-A420-4E22D294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Collective motion = a number of robots attempting to move in similar 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Robots in question can be thought of like </a:t>
            </a:r>
            <a:r>
              <a:rPr lang="en-US" dirty="0" err="1"/>
              <a:t>segways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a side path, which is essentially the double bell but with shear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 out that tree is based on robot one having a bell shape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It’s only a visualization in 3 dimensions, while our dataset is 7-dimensional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e.g. of flipping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new tree based on robot one doing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Fold bifurcation, more shear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mu coloration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have two (really, three) solutions which are optimal for non-negligible coupling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canonical forms that are optimal at mu=0 very quickly </a:t>
            </a:r>
            <a:r>
              <a:rPr lang="en-US"/>
              <a:t>lose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*DRAW MODEL ON BOARD*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Beginning with a model for two robots, can be extended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Coupling together path curvature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‘similar’ = ‘close values of curvature’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Arclength is fixed at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Robot 1 in blue, robot 2 in 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Canonical forms are shapes that exist when no coupling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Strategy is to combine canonical forms and observe behavior past mu=0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taking these forms from mu=0 forward… what do we get? Bifurcations!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Solid/dashed represent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Axes are the costate variables (also momenta)—just one unique parameterization of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 is the coupling constant, generally increases to the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point represents a solution to our problem at a given coupling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figures along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transparent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Optimal solution becomes suboptimal as coupling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2FD2-033D-4F98-A420-4E22D294D2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A90-AD0A-42F2-8657-00FDE6F075D8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5762-2845-4EA2-B941-E4B60B51916D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9164-3D08-43D9-9102-7FDCC6592328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FCA1-15B9-4EE2-9F7A-75BDD14655AB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33B-459A-4BE4-9861-DC987D33F97D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0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DEE8-2203-4E61-AA31-50F378A4CDB8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8934-615F-4EF4-82A1-AF3AF113F30B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F43E-EC26-4916-B0D3-456A5DF1921F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F70-4C08-4D3A-A050-4BA611347004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97581-1B27-4BEF-BE66-36E8DC58623A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B92B-2973-487F-835E-AADF0CC34C0D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E40027-E168-414F-9001-12C7A80F3549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990DD-E7C7-4828-8986-5AD9FF98A3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9.png"/><Relationship Id="rId10" Type="http://schemas.openxmlformats.org/officeDocument/2006/relationships/image" Target="../media/image25.png"/><Relationship Id="rId4" Type="http://schemas.openxmlformats.org/officeDocument/2006/relationships/image" Target="../media/image48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reestockphotos.biz/stockphoto/15685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2DEB-CF6D-4C77-AD70-308C7D005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Optimality and Bifurcations in a Model for Collective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65EF-9C08-41D5-945F-8CD784A9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April Roszkowski</a:t>
            </a:r>
          </a:p>
          <a:p>
            <a:r>
              <a:rPr lang="en-US" dirty="0"/>
              <a:t>mentor: Prof. Andy </a:t>
            </a:r>
            <a:r>
              <a:rPr lang="en-US" dirty="0" err="1"/>
              <a:t>Borum</a:t>
            </a:r>
            <a:r>
              <a:rPr lang="en-US" dirty="0"/>
              <a:t>, Misha </a:t>
            </a:r>
            <a:r>
              <a:rPr lang="en-US" dirty="0" err="1"/>
              <a:t>Padidar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9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3FF9D-F477-45EB-A68B-FDE6E01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10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70A218-A75F-41A3-9484-C368C83CD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8" y="1365901"/>
            <a:ext cx="915951" cy="6816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8E99DA-04AB-4D39-B74C-4AFC05D6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1" y="4870364"/>
            <a:ext cx="914528" cy="447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ED9FE2-BE4F-4ACD-AA06-D4E1CC3AF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1" y="3128920"/>
            <a:ext cx="914528" cy="60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32CEF-352A-4372-89C0-49D9C1316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62" y="1302515"/>
            <a:ext cx="910142" cy="1344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3E1A0B-30C4-414B-BEAF-E51B15CFF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6" y="2983592"/>
            <a:ext cx="910142" cy="1099309"/>
          </a:xfrm>
          <a:prstGeom prst="rect">
            <a:avLst/>
          </a:prstGeom>
        </p:spPr>
      </p:pic>
      <p:pic>
        <p:nvPicPr>
          <p:cNvPr id="16" name="Picture 15" descr="A picture containing object&#10;&#10;Description automatically generated">
            <a:extLst>
              <a:ext uri="{FF2B5EF4-FFF2-40B4-BE49-F238E27FC236}">
                <a16:creationId xmlns:a16="http://schemas.microsoft.com/office/drawing/2014/main" id="{B8B07374-659C-491C-8E6B-D20041289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1277116"/>
            <a:ext cx="914528" cy="676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CB172-B590-493C-ACD0-243BA2471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154783"/>
            <a:ext cx="914528" cy="6763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A2D9F4-5C50-4EC2-9A31-0BF0621A6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2478888"/>
            <a:ext cx="914528" cy="600159"/>
          </a:xfrm>
          <a:prstGeom prst="rect">
            <a:avLst/>
          </a:prstGeom>
        </p:spPr>
      </p:pic>
      <p:pic>
        <p:nvPicPr>
          <p:cNvPr id="21" name="Picture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BBE0A38F-1A0C-43D6-939A-D5C36D0290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3392934"/>
            <a:ext cx="914528" cy="6001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686512-E4F9-4D6F-A84F-3361D1EB9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4306980"/>
            <a:ext cx="914528" cy="447737"/>
          </a:xfrm>
          <a:prstGeom prst="rect">
            <a:avLst/>
          </a:prstGeom>
        </p:spPr>
      </p:pic>
      <p:pic>
        <p:nvPicPr>
          <p:cNvPr id="26" name="Picture 25" descr="A picture containing device&#10;&#10;Description automatically generated">
            <a:extLst>
              <a:ext uri="{FF2B5EF4-FFF2-40B4-BE49-F238E27FC236}">
                <a16:creationId xmlns:a16="http://schemas.microsoft.com/office/drawing/2014/main" id="{4ED082BB-CF80-4D62-8FFC-DE0990CEC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84" y="5195662"/>
            <a:ext cx="914528" cy="4477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2663E4-7104-4370-A515-81E1EBDAF9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67" y="2402677"/>
            <a:ext cx="914530" cy="676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D77037-AD5B-48DC-B38B-F2B31C3DA6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28" y="1225558"/>
            <a:ext cx="910142" cy="625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804290-86CA-4D66-8525-344001AE5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91" y="3199788"/>
            <a:ext cx="910142" cy="8534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8A069D0-A16C-4396-9571-18A434DA9D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90" y="335972"/>
            <a:ext cx="910143" cy="9903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1EB761D-38EA-4E16-8972-B40DAAACA295}"/>
              </a:ext>
            </a:extLst>
          </p:cNvPr>
          <p:cNvSpPr txBox="1"/>
          <p:nvPr/>
        </p:nvSpPr>
        <p:spPr>
          <a:xfrm>
            <a:off x="8340825" y="4306980"/>
            <a:ext cx="1107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</a:t>
            </a:r>
          </a:p>
          <a:p>
            <a:pPr algn="ctr"/>
            <a:r>
              <a:rPr lang="en-US" sz="2400" b="1" dirty="0"/>
              <a:t>.</a:t>
            </a:r>
          </a:p>
          <a:p>
            <a:pPr algn="ctr"/>
            <a:r>
              <a:rPr lang="en-US" sz="2400" b="1" dirty="0"/>
              <a:t>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0FB008-B85F-4FD5-8DD1-BFE20F3E43BA}"/>
              </a:ext>
            </a:extLst>
          </p:cNvPr>
          <p:cNvCxnSpPr>
            <a:cxnSpLocks/>
          </p:cNvCxnSpPr>
          <p:nvPr/>
        </p:nvCxnSpPr>
        <p:spPr>
          <a:xfrm flipV="1">
            <a:off x="2388637" y="678024"/>
            <a:ext cx="1449355" cy="6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408C22-DA70-4BB7-8FBF-8470BCB38DA9}"/>
              </a:ext>
            </a:extLst>
          </p:cNvPr>
          <p:cNvCxnSpPr/>
          <p:nvPr/>
        </p:nvCxnSpPr>
        <p:spPr>
          <a:xfrm flipV="1">
            <a:off x="2438400" y="1615300"/>
            <a:ext cx="1449355" cy="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FD5B36-37AE-4B66-B5F7-5DFBCDE78135}"/>
              </a:ext>
            </a:extLst>
          </p:cNvPr>
          <p:cNvCxnSpPr/>
          <p:nvPr/>
        </p:nvCxnSpPr>
        <p:spPr>
          <a:xfrm flipV="1">
            <a:off x="2332483" y="2898710"/>
            <a:ext cx="1374880" cy="38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759075-4571-42DF-8E67-0C7A7CBCBDD7}"/>
              </a:ext>
            </a:extLst>
          </p:cNvPr>
          <p:cNvCxnSpPr/>
          <p:nvPr/>
        </p:nvCxnSpPr>
        <p:spPr>
          <a:xfrm>
            <a:off x="2455271" y="3626498"/>
            <a:ext cx="1326737" cy="6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8C0C96-9482-4A91-A4C2-3B563EAD4DF0}"/>
              </a:ext>
            </a:extLst>
          </p:cNvPr>
          <p:cNvCxnSpPr/>
          <p:nvPr/>
        </p:nvCxnSpPr>
        <p:spPr>
          <a:xfrm flipV="1">
            <a:off x="2353446" y="4530848"/>
            <a:ext cx="1441003" cy="4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112D66-7802-478E-AAD4-AB0753905009}"/>
              </a:ext>
            </a:extLst>
          </p:cNvPr>
          <p:cNvCxnSpPr/>
          <p:nvPr/>
        </p:nvCxnSpPr>
        <p:spPr>
          <a:xfrm>
            <a:off x="2388637" y="5195662"/>
            <a:ext cx="1499118" cy="2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354B65-98A4-4882-8661-7904A77A4133}"/>
              </a:ext>
            </a:extLst>
          </p:cNvPr>
          <p:cNvCxnSpPr/>
          <p:nvPr/>
        </p:nvCxnSpPr>
        <p:spPr>
          <a:xfrm flipV="1">
            <a:off x="5268686" y="912018"/>
            <a:ext cx="1561322" cy="7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EE6CD1-F12D-4718-B92F-85665A3D38B6}"/>
              </a:ext>
            </a:extLst>
          </p:cNvPr>
          <p:cNvCxnSpPr/>
          <p:nvPr/>
        </p:nvCxnSpPr>
        <p:spPr>
          <a:xfrm flipV="1">
            <a:off x="5374304" y="1175657"/>
            <a:ext cx="1546092" cy="25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DFD14B-E87F-4826-BDED-59513F501B60}"/>
              </a:ext>
            </a:extLst>
          </p:cNvPr>
          <p:cNvCxnSpPr>
            <a:cxnSpLocks/>
          </p:cNvCxnSpPr>
          <p:nvPr/>
        </p:nvCxnSpPr>
        <p:spPr>
          <a:xfrm flipV="1">
            <a:off x="5417847" y="3626498"/>
            <a:ext cx="1502549" cy="90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4750D5-0462-435E-B297-993611A20076}"/>
              </a:ext>
            </a:extLst>
          </p:cNvPr>
          <p:cNvCxnSpPr>
            <a:cxnSpLocks/>
          </p:cNvCxnSpPr>
          <p:nvPr/>
        </p:nvCxnSpPr>
        <p:spPr>
          <a:xfrm flipV="1">
            <a:off x="5374304" y="3850433"/>
            <a:ext cx="1642316" cy="14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B952-B3A3-420D-AFF7-B57BC7C2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Bifurcations in the solution 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D217-8076-4607-9AA2-858451DF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32A4-BBC5-4266-B49B-A6ABED2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16F00-F02F-46E6-AB6D-F33FED8E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E092A-B8E7-484B-8A33-0C30DCA715E0}"/>
              </a:ext>
            </a:extLst>
          </p:cNvPr>
          <p:cNvSpPr txBox="1"/>
          <p:nvPr/>
        </p:nvSpPr>
        <p:spPr>
          <a:xfrm>
            <a:off x="5940725" y="1203814"/>
            <a:ext cx="43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Pitchfork Bifurcation (subcritical)</a:t>
            </a:r>
          </a:p>
          <a:p>
            <a:endParaRPr lang="en-US" dirty="0"/>
          </a:p>
          <a:p>
            <a:r>
              <a:rPr lang="en-US" dirty="0"/>
              <a:t>A suboptimal solution splits off into two suboptimal solutions one optimal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2E67C-A929-4CF6-9860-8A594333A0F3}"/>
              </a:ext>
            </a:extLst>
          </p:cNvPr>
          <p:cNvSpPr txBox="1"/>
          <p:nvPr/>
        </p:nvSpPr>
        <p:spPr>
          <a:xfrm>
            <a:off x="5940725" y="4095981"/>
            <a:ext cx="43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Fold (Saddle-node) Bifurcation</a:t>
            </a:r>
          </a:p>
          <a:p>
            <a:endParaRPr lang="en-US" dirty="0"/>
          </a:p>
          <a:p>
            <a:r>
              <a:rPr lang="en-US" dirty="0"/>
              <a:t>Two solutions—one optimal, one suboptimal—collide and obliterate each other</a:t>
            </a:r>
          </a:p>
        </p:txBody>
      </p:sp>
      <p:pic>
        <p:nvPicPr>
          <p:cNvPr id="4" name="Picture 3" descr="A picture containing sky, wall, indoor&#10;&#10;Description automatically generated">
            <a:extLst>
              <a:ext uri="{FF2B5EF4-FFF2-40B4-BE49-F238E27FC236}">
                <a16:creationId xmlns:a16="http://schemas.microsoft.com/office/drawing/2014/main" id="{AF8A879D-A5C5-4F41-B482-62CFCDB86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8"/>
          <a:stretch/>
        </p:blipFill>
        <p:spPr>
          <a:xfrm>
            <a:off x="1005840" y="376783"/>
            <a:ext cx="4140484" cy="2854393"/>
          </a:xfrm>
          <a:prstGeom prst="rect">
            <a:avLst/>
          </a:prstGeom>
        </p:spPr>
      </p:pic>
      <p:pic>
        <p:nvPicPr>
          <p:cNvPr id="10" name="Picture 9" descr="A picture containing photo&#10;&#10;Description automatically generated">
            <a:extLst>
              <a:ext uri="{FF2B5EF4-FFF2-40B4-BE49-F238E27FC236}">
                <a16:creationId xmlns:a16="http://schemas.microsoft.com/office/drawing/2014/main" id="{E37521F6-4E42-4531-A6C6-D6AD01F49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8"/>
          <a:stretch/>
        </p:blipFill>
        <p:spPr>
          <a:xfrm>
            <a:off x="1005840" y="3348983"/>
            <a:ext cx="4140484" cy="29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F22B60-94AE-43A7-AF7C-E139856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13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72AEE9-3785-4AA5-9A6C-B9711D490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49105A-53DD-4F47-B1E1-42CE2790C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757" y="173336"/>
            <a:ext cx="7975358" cy="6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04C05-F0A9-4C56-B85A-C3E3EDBF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477C7-7821-43DE-839A-EF571219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17" y="1049055"/>
            <a:ext cx="501944" cy="701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6790F-73A4-49BC-A18F-E3024CCB3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617" y="1208280"/>
            <a:ext cx="557218" cy="382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C6D5B-A6F5-4A72-846D-5B84985FC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756" y="173336"/>
            <a:ext cx="7975358" cy="614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DEC53-6205-43E1-838E-5C58AA482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AC0D1-0116-4FF0-917B-17838AB8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D4883-D082-4F44-9A1C-2B636789D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34" y="1899931"/>
            <a:ext cx="644568" cy="701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F9BA2-2306-4C68-8526-D6BE8C2C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757" y="173336"/>
            <a:ext cx="7975357" cy="6140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4FE50-56EF-41AF-BC72-11748448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17" y="1049055"/>
            <a:ext cx="501944" cy="701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5E4C1-B374-45E5-BD32-48A054AB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617" y="1208280"/>
            <a:ext cx="557218" cy="382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DA154D-EB1B-47BC-B5F8-47486AA58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F7E33-C7CF-4801-896F-A8240EB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51A9DC-9E86-4F87-975D-1958738BB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82" y="2799489"/>
            <a:ext cx="641563" cy="440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E5BBA-F2BD-4FC6-A187-E9006DBED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9" y="193361"/>
            <a:ext cx="7984093" cy="6100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C5932-0DAF-49F8-BCD7-ECF5A07FD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34" y="1899931"/>
            <a:ext cx="644568" cy="701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E384E5-31B1-410C-8A03-2ABD10858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17" y="1049055"/>
            <a:ext cx="501944" cy="701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0DD36B-D30A-4F9B-9C5F-877A332E5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617" y="1208280"/>
            <a:ext cx="557218" cy="382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910B9E-14BF-49A9-88FD-D7427A6665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3251-5070-4DBF-9669-BDA7994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17</a:t>
            </a:fld>
            <a:endParaRPr lang="en-US"/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473D5E79-661D-4862-ACDA-D02BF958A717}"/>
              </a:ext>
            </a:extLst>
          </p:cNvPr>
          <p:cNvSpPr/>
          <p:nvPr/>
        </p:nvSpPr>
        <p:spPr>
          <a:xfrm>
            <a:off x="500400" y="3470040"/>
            <a:ext cx="1097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09C03-3E2F-425C-934A-A2193BEA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82" y="3842530"/>
            <a:ext cx="635570" cy="47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78626-32CC-4E73-96EA-7EBFABE4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9" y="208815"/>
            <a:ext cx="7984093" cy="6069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051BC-2567-4657-9C6F-873F10DE9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82" y="2799489"/>
            <a:ext cx="641563" cy="440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BC0327-F55F-4FFF-98CD-9174C6F81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34" y="1899931"/>
            <a:ext cx="644568" cy="701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ECFFB7-6B12-4673-835B-42ED7AA26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17" y="1049055"/>
            <a:ext cx="501944" cy="701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696D57-6E73-4EFA-9B33-1D6899AB8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617" y="1208280"/>
            <a:ext cx="557218" cy="382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90B05-53EC-44FB-8A83-817CB5853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B807-FD99-4D21-945B-18AD044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2B0A2-E242-40C8-9C90-F98AFD23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897" y="4619324"/>
            <a:ext cx="843503" cy="488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C25A2-3356-4BEB-B0B6-155A4729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110" y="4609471"/>
            <a:ext cx="689054" cy="498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EAA9E9-BD48-4383-94BE-38C30C15E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9" y="208815"/>
            <a:ext cx="7984093" cy="6069980"/>
          </a:xfrm>
          <a:prstGeom prst="rect">
            <a:avLst/>
          </a:prstGeom>
        </p:spPr>
      </p:pic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F128FCC-B1D8-4B02-B2F1-6BE178425B3E}"/>
              </a:ext>
            </a:extLst>
          </p:cNvPr>
          <p:cNvSpPr/>
          <p:nvPr/>
        </p:nvSpPr>
        <p:spPr>
          <a:xfrm>
            <a:off x="500400" y="3470040"/>
            <a:ext cx="1097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6E90D3-46B6-4A06-8592-FFFEA917D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82" y="2799489"/>
            <a:ext cx="641563" cy="440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FE40D-92CF-4A75-82B8-F8ECFF56F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34" y="1899931"/>
            <a:ext cx="644568" cy="701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986E5A-79E9-4B76-8352-B7AA09774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17" y="1049055"/>
            <a:ext cx="501944" cy="7013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DA487E-304D-49C7-8689-43451CAA4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617" y="1208280"/>
            <a:ext cx="557218" cy="3829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6C4531-89D3-4666-8ECF-3BDE14A65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5" y="0"/>
            <a:ext cx="608763" cy="8995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3969FC-EC60-4968-A733-2BBCE5535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82" y="3842530"/>
            <a:ext cx="635570" cy="4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35118-38CC-4AD2-A3BF-669B0953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B6E39-CD3C-4B91-AF76-03F218D8A7B7}"/>
                  </a:ext>
                </a:extLst>
              </p:cNvPr>
              <p:cNvSpPr txBox="1"/>
              <p:nvPr/>
            </p:nvSpPr>
            <p:spPr>
              <a:xfrm>
                <a:off x="414068" y="2018581"/>
                <a:ext cx="454938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What Does this Plot Mean?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Insight into shape and optimality of tree for coupling between 0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Connected trajectories represent solutions which can be moved between using continuous deformation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B6E39-CD3C-4B91-AF76-03F218D8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68" y="2018581"/>
                <a:ext cx="4549385" cy="2031325"/>
              </a:xfrm>
              <a:prstGeom prst="rect">
                <a:avLst/>
              </a:prstGeom>
              <a:blipFill>
                <a:blip r:embed="rId3"/>
                <a:stretch>
                  <a:fillRect l="-1206" t="-1502" r="-134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DA135522-50C5-42CE-ADB3-E3C5E97F2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53" y="621502"/>
            <a:ext cx="6759006" cy="51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ED70-784F-4928-95AB-7FC083BD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3988-CBBC-4119-8BE0-63F0AB4B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74676-8CF6-4584-AB25-6DD2636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AFE-0FAB-4AE8-8E41-D67C62B4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B134-42BF-425F-8C61-14E81EE0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6036-2373-4639-BAB2-2229844A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F7F5-4E03-4A90-9772-4B21B2F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93EB2-205A-41C8-88A5-CCF329B79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optimal solutions exist to our problem, with interesting results in bifurcation land</a:t>
                </a:r>
              </a:p>
              <a:p>
                <a:r>
                  <a:rPr lang="en-US" dirty="0"/>
                  <a:t>There are probably more interesting, optimal solutions we haven’t found that </a:t>
                </a:r>
                <a:r>
                  <a:rPr lang="en-US" i="1" dirty="0"/>
                  <a:t>only</a:t>
                </a:r>
                <a:r>
                  <a:rPr lang="en-US" dirty="0"/>
                  <a:t> exist for larger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Provides insight to cases where there are more than two agents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93EB2-205A-41C8-88A5-CCF329B79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91BB4-EC13-4E2B-BAF3-BC5A29F0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C3F-62F4-4815-AE61-B482FE68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0A00-3BC2-40C7-8201-013FD3A2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Justh</a:t>
            </a:r>
            <a:r>
              <a:rPr lang="en-US" dirty="0"/>
              <a:t> EW, </a:t>
            </a:r>
            <a:r>
              <a:rPr lang="en-US" dirty="0" err="1"/>
              <a:t>Krishnaprasad</a:t>
            </a:r>
            <a:r>
              <a:rPr lang="en-US" dirty="0"/>
              <a:t> PS. 2015 Optimality, reduction and collective motion. </a:t>
            </a:r>
            <a:r>
              <a:rPr lang="en-US" i="1" dirty="0"/>
              <a:t>Proc. R. Soc. A </a:t>
            </a:r>
            <a:r>
              <a:rPr lang="en-US" dirty="0"/>
              <a:t>471:20140606. http://dx.doi.org/10.1098/rspa.2014.0606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9D5E-8C6D-4004-8955-8C2F27ED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5245-9F84-4FD7-9BFC-FD314665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collective robotic motion?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56C9-22CB-4E83-96BA-671646F4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copying each other’s behavior arises in nature (allelomimesis—a cool word!)</a:t>
            </a:r>
          </a:p>
          <a:p>
            <a:r>
              <a:rPr lang="en-US" dirty="0"/>
              <a:t>Most robotic motion planning relies upon agents parsing others’ position or orientation </a:t>
            </a:r>
          </a:p>
          <a:p>
            <a:r>
              <a:rPr lang="en-US" dirty="0"/>
              <a:t>How can allelomimesis be used in robotic motion planning?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0505A-DDB4-42F0-9CC7-2988BA36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bird swimming in water&#10;&#10;Description automatically generated">
            <a:extLst>
              <a:ext uri="{FF2B5EF4-FFF2-40B4-BE49-F238E27FC236}">
                <a16:creationId xmlns:a16="http://schemas.microsoft.com/office/drawing/2014/main" id="{D6E1C25A-D020-41FC-BFCB-DF3134CF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23" y="3792714"/>
            <a:ext cx="4943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16889-4A73-4EA6-B3F1-2EF799DB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F2046-9BC1-4D1F-9981-3C9B42DEC14F}"/>
                  </a:ext>
                </a:extLst>
              </p:cNvPr>
              <p:cNvSpPr txBox="1"/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F2046-9BC1-4D1F-9981-3C9B42DE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C78C7-DE60-4750-8BB0-336A6574B487}"/>
                  </a:ext>
                </a:extLst>
              </p:cNvPr>
              <p:cNvSpPr txBox="1"/>
              <p:nvPr/>
            </p:nvSpPr>
            <p:spPr>
              <a:xfrm>
                <a:off x="4784783" y="2867352"/>
                <a:ext cx="1311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C78C7-DE60-4750-8BB0-336A6574B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83" y="2867352"/>
                <a:ext cx="1311217" cy="276999"/>
              </a:xfrm>
              <a:prstGeom prst="rect">
                <a:avLst/>
              </a:prstGeom>
              <a:blipFill>
                <a:blip r:embed="rId5"/>
                <a:stretch>
                  <a:fillRect l="-2326" t="-217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3A9C71-C472-449D-AD7B-46E0B59D9EDF}"/>
                  </a:ext>
                </a:extLst>
              </p:cNvPr>
              <p:cNvSpPr txBox="1"/>
              <p:nvPr/>
            </p:nvSpPr>
            <p:spPr>
              <a:xfrm>
                <a:off x="4700733" y="3158005"/>
                <a:ext cx="147931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3A9C71-C472-449D-AD7B-46E0B59D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33" y="3158005"/>
                <a:ext cx="14793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C3FC82-9876-4EC7-9369-0E480B67D4FE}"/>
                  </a:ext>
                </a:extLst>
              </p:cNvPr>
              <p:cNvSpPr txBox="1"/>
              <p:nvPr/>
            </p:nvSpPr>
            <p:spPr>
              <a:xfrm>
                <a:off x="4633624" y="3489592"/>
                <a:ext cx="119135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C3FC82-9876-4EC7-9369-0E480B6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24" y="3489592"/>
                <a:ext cx="11913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DFE9DD-D491-404A-917F-02B987485668}"/>
                  </a:ext>
                </a:extLst>
              </p:cNvPr>
              <p:cNvSpPr txBox="1"/>
              <p:nvPr/>
            </p:nvSpPr>
            <p:spPr>
              <a:xfrm>
                <a:off x="6345505" y="3489592"/>
                <a:ext cx="1007840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DFE9DD-D491-404A-917F-02B987485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05" y="3489592"/>
                <a:ext cx="1007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10CFB-4FBF-42F3-BBD2-E14A2F2B3A42}"/>
                  </a:ext>
                </a:extLst>
              </p:cNvPr>
              <p:cNvSpPr txBox="1"/>
              <p:nvPr/>
            </p:nvSpPr>
            <p:spPr>
              <a:xfrm>
                <a:off x="6356822" y="3158005"/>
                <a:ext cx="1505733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10CFB-4FBF-42F3-BBD2-E14A2F2B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22" y="3158005"/>
                <a:ext cx="15057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7E4565-6F61-4B8F-ADB5-9A7302136AD9}"/>
                  </a:ext>
                </a:extLst>
              </p:cNvPr>
              <p:cNvSpPr txBox="1"/>
              <p:nvPr/>
            </p:nvSpPr>
            <p:spPr>
              <a:xfrm>
                <a:off x="6345505" y="2815279"/>
                <a:ext cx="150977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7E4565-6F61-4B8F-ADB5-9A730213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05" y="2815279"/>
                <a:ext cx="15097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72CC758-FDAE-4519-A004-3D852B7408DB}"/>
              </a:ext>
            </a:extLst>
          </p:cNvPr>
          <p:cNvSpPr txBox="1"/>
          <p:nvPr/>
        </p:nvSpPr>
        <p:spPr>
          <a:xfrm>
            <a:off x="3469407" y="3120260"/>
            <a:ext cx="1141211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subject to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4B93A0-C0B2-482A-B4A9-F8FB3D907BF9}"/>
              </a:ext>
            </a:extLst>
          </p:cNvPr>
          <p:cNvCxnSpPr>
            <a:cxnSpLocks/>
          </p:cNvCxnSpPr>
          <p:nvPr>
            <p:custDataLst>
              <p:custData r:id="rId1"/>
            </p:custDataLst>
          </p:nvPr>
        </p:nvCxnSpPr>
        <p:spPr>
          <a:xfrm flipH="1" flipV="1">
            <a:off x="5617667" y="3832318"/>
            <a:ext cx="1001667" cy="4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D3933A2-DEBC-4ED5-B9EF-48E093CDD374}"/>
              </a:ext>
            </a:extLst>
          </p:cNvPr>
          <p:cNvCxnSpPr>
            <a:cxnSpLocks/>
          </p:cNvCxnSpPr>
          <p:nvPr/>
        </p:nvCxnSpPr>
        <p:spPr>
          <a:xfrm flipV="1">
            <a:off x="6980640" y="3858924"/>
            <a:ext cx="119751" cy="3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E593724-4807-4CB2-A37F-99403F6B8D0F}"/>
              </a:ext>
            </a:extLst>
          </p:cNvPr>
          <p:cNvCxnSpPr>
            <a:cxnSpLocks/>
          </p:cNvCxnSpPr>
          <p:nvPr/>
        </p:nvCxnSpPr>
        <p:spPr>
          <a:xfrm flipH="1">
            <a:off x="6619334" y="1828800"/>
            <a:ext cx="161027" cy="4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19CFD6-A1FD-4399-B1B3-E0CB3064AE6A}"/>
                  </a:ext>
                </a:extLst>
              </p:cNvPr>
              <p:cNvSpPr txBox="1"/>
              <p:nvPr/>
            </p:nvSpPr>
            <p:spPr>
              <a:xfrm>
                <a:off x="5773946" y="1374475"/>
                <a:ext cx="2863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Coupling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19CFD6-A1FD-4399-B1B3-E0CB3064A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1374475"/>
                <a:ext cx="286397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A83B022-D72A-45D6-AF87-6BF5923EA206}"/>
                  </a:ext>
                </a:extLst>
              </p:cNvPr>
              <p:cNvSpPr txBox="1"/>
              <p:nvPr/>
            </p:nvSpPr>
            <p:spPr>
              <a:xfrm>
                <a:off x="5496132" y="4337432"/>
                <a:ext cx="34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turning rate of robot </a:t>
                </a:r>
                <a:r>
                  <a:rPr lang="en-US" i="1" dirty="0" err="1"/>
                  <a:t>i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A83B022-D72A-45D6-AF87-6BF5923E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32" y="4337432"/>
                <a:ext cx="3419598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519338-382F-4412-8C2A-B709D90A7E13}"/>
                  </a:ext>
                </a:extLst>
              </p:cNvPr>
              <p:cNvSpPr txBox="1"/>
              <p:nvPr/>
            </p:nvSpPr>
            <p:spPr>
              <a:xfrm>
                <a:off x="7931760" y="3313942"/>
                <a:ext cx="1151726" cy="37497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519338-382F-4412-8C2A-B709D90A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60" y="3313942"/>
                <a:ext cx="1151726" cy="374974"/>
              </a:xfrm>
              <a:prstGeom prst="rect">
                <a:avLst/>
              </a:prstGeom>
              <a:blipFill>
                <a:blip r:embed="rId13"/>
                <a:stretch>
                  <a:fillRect t="-1147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DEC5A8-3622-4B0E-9A8F-2572845D00D6}"/>
                  </a:ext>
                </a:extLst>
              </p:cNvPr>
              <p:cNvSpPr txBox="1"/>
              <p:nvPr/>
            </p:nvSpPr>
            <p:spPr>
              <a:xfrm>
                <a:off x="7931760" y="2982034"/>
                <a:ext cx="127393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DEC5A8-3622-4B0E-9A8F-2572845D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60" y="2982034"/>
                <a:ext cx="1273938" cy="369332"/>
              </a:xfrm>
              <a:prstGeom prst="rect">
                <a:avLst/>
              </a:prstGeom>
              <a:blipFill>
                <a:blip r:embed="rId14"/>
                <a:stretch>
                  <a:fillRect t="-22951" r="-8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>
            <a:extLst>
              <a:ext uri="{FF2B5EF4-FFF2-40B4-BE49-F238E27FC236}">
                <a16:creationId xmlns:a16="http://schemas.microsoft.com/office/drawing/2014/main" id="{262998A7-760D-4469-A246-EED666C6F190}"/>
              </a:ext>
            </a:extLst>
          </p:cNvPr>
          <p:cNvSpPr txBox="1"/>
          <p:nvPr/>
        </p:nvSpPr>
        <p:spPr>
          <a:xfrm>
            <a:off x="2345607" y="2226926"/>
            <a:ext cx="1106393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16446-FF07-4BDB-A978-260F858DFC71}"/>
              </a:ext>
            </a:extLst>
          </p:cNvPr>
          <p:cNvSpPr txBox="1"/>
          <p:nvPr/>
        </p:nvSpPr>
        <p:spPr>
          <a:xfrm>
            <a:off x="3609682" y="351986"/>
            <a:ext cx="5140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Justh</a:t>
            </a:r>
            <a:r>
              <a:rPr lang="en-US" sz="2000" dirty="0"/>
              <a:t> and </a:t>
            </a:r>
            <a:r>
              <a:rPr lang="en-US" sz="2000" dirty="0" err="1"/>
              <a:t>Krishnaprasad</a:t>
            </a:r>
            <a:r>
              <a:rPr lang="en-US" sz="2000" dirty="0"/>
              <a:t> 2015 Model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D824D-BE21-4807-97D0-99BE6F6B9FEC}"/>
                  </a:ext>
                </a:extLst>
              </p:cNvPr>
              <p:cNvSpPr txBox="1"/>
              <p:nvPr/>
            </p:nvSpPr>
            <p:spPr>
              <a:xfrm>
                <a:off x="2582987" y="5641426"/>
                <a:ext cx="6885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Only studied for coupling of 0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D824D-BE21-4807-97D0-99BE6F6B9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87" y="5641426"/>
                <a:ext cx="6885992" cy="400110"/>
              </a:xfrm>
              <a:prstGeom prst="rect">
                <a:avLst/>
              </a:prstGeom>
              <a:blipFill>
                <a:blip r:embed="rId1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3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83307-1398-46BB-8A3E-CF9EFBE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55200-0C3B-4B7A-8DA5-5AC248E3C86D}"/>
                  </a:ext>
                </a:extLst>
              </p:cNvPr>
              <p:cNvSpPr txBox="1"/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55200-0C3B-4B7A-8DA5-5AC248E3C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F2F55E86-F171-4348-B9C8-29A7239E727A}"/>
              </a:ext>
            </a:extLst>
          </p:cNvPr>
          <p:cNvSpPr/>
          <p:nvPr/>
        </p:nvSpPr>
        <p:spPr>
          <a:xfrm rot="16200000" flipH="1">
            <a:off x="4427699" y="1484405"/>
            <a:ext cx="192086" cy="832638"/>
          </a:xfrm>
          <a:prstGeom prst="leftBrace">
            <a:avLst>
              <a:gd name="adj1" fmla="val 8333"/>
              <a:gd name="adj2" fmla="val 212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86D917B-14B4-4381-83B2-A9150C00F8E8}"/>
              </a:ext>
            </a:extLst>
          </p:cNvPr>
          <p:cNvSpPr/>
          <p:nvPr/>
        </p:nvSpPr>
        <p:spPr>
          <a:xfrm rot="5400000" flipH="1">
            <a:off x="5363580" y="2487907"/>
            <a:ext cx="192086" cy="832638"/>
          </a:xfrm>
          <a:prstGeom prst="leftBrace">
            <a:avLst>
              <a:gd name="adj1" fmla="val 8333"/>
              <a:gd name="adj2" fmla="val 5233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ADE8171-A9C8-40FB-8426-A082A26DCF9A}"/>
              </a:ext>
            </a:extLst>
          </p:cNvPr>
          <p:cNvSpPr/>
          <p:nvPr/>
        </p:nvSpPr>
        <p:spPr>
          <a:xfrm rot="16200000" flipH="1">
            <a:off x="7026279" y="1000482"/>
            <a:ext cx="192085" cy="1800488"/>
          </a:xfrm>
          <a:prstGeom prst="leftBrace">
            <a:avLst>
              <a:gd name="adj1" fmla="val 8333"/>
              <a:gd name="adj2" fmla="val 683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562F5-15DE-48AA-A2E2-520CA5D0E3E8}"/>
              </a:ext>
            </a:extLst>
          </p:cNvPr>
          <p:cNvSpPr txBox="1"/>
          <p:nvPr/>
        </p:nvSpPr>
        <p:spPr>
          <a:xfrm>
            <a:off x="3137154" y="1097631"/>
            <a:ext cx="203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Give us an optimal path for robot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E2140-FC0B-46A6-AFE7-934CCF88F784}"/>
              </a:ext>
            </a:extLst>
          </p:cNvPr>
          <p:cNvSpPr txBox="1"/>
          <p:nvPr/>
        </p:nvSpPr>
        <p:spPr>
          <a:xfrm>
            <a:off x="4542973" y="3142055"/>
            <a:ext cx="203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Give us an optimal path for robot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8485B-0B98-45F3-A123-A806F4145F29}"/>
              </a:ext>
            </a:extLst>
          </p:cNvPr>
          <p:cNvSpPr txBox="1"/>
          <p:nvPr/>
        </p:nvSpPr>
        <p:spPr>
          <a:xfrm>
            <a:off x="5875941" y="1061860"/>
            <a:ext cx="37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Make the two robots’ paths as similar in curvature as the coupling dictates</a:t>
            </a:r>
          </a:p>
        </p:txBody>
      </p:sp>
    </p:spTree>
    <p:extLst>
      <p:ext uri="{BB962C8B-B14F-4D97-AF65-F5344CB8AC3E}">
        <p14:creationId xmlns:p14="http://schemas.microsoft.com/office/powerpoint/2010/main" val="383040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B6C80-824D-4208-92AA-F677F435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BCFF38-F0A5-4B7E-B1CC-BEF789D41E39}"/>
                  </a:ext>
                </a:extLst>
              </p:cNvPr>
              <p:cNvSpPr txBox="1"/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                        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BCFF38-F0A5-4B7E-B1CC-BEF789D4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E36D2-3536-4310-A567-1E5D9F08F8E9}"/>
                  </a:ext>
                </a:extLst>
              </p:cNvPr>
              <p:cNvSpPr/>
              <p:nvPr/>
            </p:nvSpPr>
            <p:spPr>
              <a:xfrm>
                <a:off x="6659876" y="2163767"/>
                <a:ext cx="1269450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E36D2-3536-4310-A567-1E5D9F08F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76" y="2163767"/>
                <a:ext cx="1269450" cy="495649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761D05-123F-4ACB-BC2B-B118808F1BAD}"/>
                  </a:ext>
                </a:extLst>
              </p:cNvPr>
              <p:cNvSpPr/>
              <p:nvPr/>
            </p:nvSpPr>
            <p:spPr>
              <a:xfrm>
                <a:off x="4117959" y="2042614"/>
                <a:ext cx="197804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761D05-123F-4ACB-BC2B-B118808F1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59" y="2042614"/>
                <a:ext cx="1978041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3491-B134-47D1-9F71-AFE3281EBC82}"/>
                  </a:ext>
                </a:extLst>
              </p:cNvPr>
              <p:cNvSpPr txBox="1"/>
              <p:nvPr/>
            </p:nvSpPr>
            <p:spPr>
              <a:xfrm>
                <a:off x="1285948" y="3429000"/>
                <a:ext cx="7351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small, each robot will act more independently.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3491-B134-47D1-9F71-AFE3281EB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48" y="3429000"/>
                <a:ext cx="7351969" cy="369332"/>
              </a:xfrm>
              <a:prstGeom prst="rect">
                <a:avLst/>
              </a:prstGeom>
              <a:blipFill>
                <a:blip r:embed="rId5"/>
                <a:stretch>
                  <a:fillRect l="-746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E0495-EC07-45CD-9FDA-B7330C0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AA7045-41BC-4C00-AE9C-FB487DAB99A7}"/>
                  </a:ext>
                </a:extLst>
              </p:cNvPr>
              <p:cNvSpPr txBox="1"/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+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                        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AA7045-41BC-4C00-AE9C-FB487DAB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3" y="1996767"/>
                <a:ext cx="5083834" cy="82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A6AE73-3DCC-48AC-B65A-1A92928DCCBA}"/>
                  </a:ext>
                </a:extLst>
              </p:cNvPr>
              <p:cNvSpPr/>
              <p:nvPr/>
            </p:nvSpPr>
            <p:spPr>
              <a:xfrm>
                <a:off x="6389581" y="1996767"/>
                <a:ext cx="204626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A6AE73-3DCC-48AC-B65A-1A92928DC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81" y="1996767"/>
                <a:ext cx="2046265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F81BD-DE56-4F41-BF17-4EED175AACC7}"/>
                  </a:ext>
                </a:extLst>
              </p:cNvPr>
              <p:cNvSpPr/>
              <p:nvPr/>
            </p:nvSpPr>
            <p:spPr>
              <a:xfrm>
                <a:off x="4356856" y="2163767"/>
                <a:ext cx="122995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F81BD-DE56-4F41-BF17-4EED175AA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56" y="2163767"/>
                <a:ext cx="1229952" cy="49564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8DD88-7644-4FDE-A3BB-C626F41207B2}"/>
                  </a:ext>
                </a:extLst>
              </p:cNvPr>
              <p:cNvSpPr txBox="1"/>
              <p:nvPr/>
            </p:nvSpPr>
            <p:spPr>
              <a:xfrm>
                <a:off x="1285948" y="3429000"/>
                <a:ext cx="73519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large, the robots will attempt to follow similar paths.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the robots will follow the </a:t>
                </a:r>
                <a:r>
                  <a:rPr lang="en-US" b="1" dirty="0"/>
                  <a:t>same </a:t>
                </a:r>
                <a:r>
                  <a:rPr lang="en-US" dirty="0"/>
                  <a:t>path.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8DD88-7644-4FDE-A3BB-C626F412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48" y="3429000"/>
                <a:ext cx="7351969" cy="923330"/>
              </a:xfrm>
              <a:prstGeom prst="rect">
                <a:avLst/>
              </a:prstGeom>
              <a:blipFill>
                <a:blip r:embed="rId5"/>
                <a:stretch>
                  <a:fillRect l="-746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7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F5BA-AEF8-40F0-A01A-90B7199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solution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879A-2DB7-4C50-A84E-01952296A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68E7-062D-476C-855A-78D18FDF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52EF9-9C64-4FD6-BC82-6628C368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4587"/>
              </p:ext>
            </p:extLst>
          </p:nvPr>
        </p:nvGraphicFramePr>
        <p:xfrm>
          <a:off x="684362" y="966157"/>
          <a:ext cx="4307458" cy="4911304"/>
        </p:xfrm>
        <a:graphic>
          <a:graphicData uri="http://schemas.openxmlformats.org/drawingml/2006/table">
            <a:tbl>
              <a:tblPr/>
              <a:tblGrid>
                <a:gridCol w="1966823">
                  <a:extLst>
                    <a:ext uri="{9D8B030D-6E8A-4147-A177-3AD203B41FA5}">
                      <a16:colId xmlns:a16="http://schemas.microsoft.com/office/drawing/2014/main" val="897398444"/>
                    </a:ext>
                  </a:extLst>
                </a:gridCol>
                <a:gridCol w="2340635">
                  <a:extLst>
                    <a:ext uri="{9D8B030D-6E8A-4147-A177-3AD203B41FA5}">
                      <a16:colId xmlns:a16="http://schemas.microsoft.com/office/drawing/2014/main" val="2711571242"/>
                    </a:ext>
                  </a:extLst>
                </a:gridCol>
              </a:tblGrid>
              <a:tr h="1637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Bell</a:t>
                      </a:r>
                    </a:p>
                    <a:p>
                      <a:pPr algn="l"/>
                      <a:r>
                        <a:rPr lang="en-US" dirty="0"/>
                        <a:t>2 inflection points</a:t>
                      </a:r>
                    </a:p>
                    <a:p>
                      <a:pPr algn="l"/>
                      <a:r>
                        <a:rPr lang="en-US" dirty="0"/>
                        <a:t>Optimal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22195"/>
                  </a:ext>
                </a:extLst>
              </a:tr>
              <a:tr h="1637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shape</a:t>
                      </a:r>
                    </a:p>
                    <a:p>
                      <a:pPr algn="l"/>
                      <a:r>
                        <a:rPr lang="en-US" dirty="0"/>
                        <a:t>3 inflection points</a:t>
                      </a:r>
                    </a:p>
                    <a:p>
                      <a:pPr algn="l"/>
                      <a:r>
                        <a:rPr lang="en-US" dirty="0"/>
                        <a:t>Suboptimal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14399"/>
                  </a:ext>
                </a:extLst>
              </a:tr>
              <a:tr h="1637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Loop</a:t>
                      </a:r>
                    </a:p>
                    <a:p>
                      <a:pPr algn="l"/>
                      <a:r>
                        <a:rPr lang="en-US" dirty="0"/>
                        <a:t>0 inflection points</a:t>
                      </a:r>
                    </a:p>
                    <a:p>
                      <a:pPr algn="l"/>
                      <a:r>
                        <a:rPr lang="en-US" dirty="0"/>
                        <a:t>Optimal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3413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31B32-EBCD-476F-BBA1-BC9CCE93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90DD-E7C7-4828-8986-5AD9FF98A33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C8D28-00F9-430D-B3EF-B08CB1C3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8" y="1365901"/>
            <a:ext cx="915951" cy="68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71721-B56F-4008-9B61-EE669DF77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1" y="4870364"/>
            <a:ext cx="914528" cy="447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FA385-090F-4EA2-9339-19F76B495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1" y="3128920"/>
            <a:ext cx="914528" cy="600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65B36-EED7-48E3-8C71-6A1AAAA6C525}"/>
                  </a:ext>
                </a:extLst>
              </p:cNvPr>
              <p:cNvSpPr txBox="1"/>
              <p:nvPr/>
            </p:nvSpPr>
            <p:spPr>
              <a:xfrm>
                <a:off x="5759777" y="4025659"/>
                <a:ext cx="5363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robot starts at the origin (green circle) and ends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(0.5,0)</m:t>
                    </m:r>
                  </m:oMath>
                </a14:m>
                <a:r>
                  <a:rPr lang="en-US" dirty="0"/>
                  <a:t> (red circle)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65B36-EED7-48E3-8C71-6A1AAAA6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77" y="4025659"/>
                <a:ext cx="5363774" cy="646331"/>
              </a:xfrm>
              <a:prstGeom prst="rect">
                <a:avLst/>
              </a:prstGeom>
              <a:blipFill>
                <a:blip r:embed="rId6"/>
                <a:stretch>
                  <a:fillRect l="-79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C76FC4E-8746-4D45-A7D3-16E8A4CC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96" y="966157"/>
            <a:ext cx="2802197" cy="2085356"/>
          </a:xfrm>
          <a:prstGeom prst="rect">
            <a:avLst/>
          </a:prstGeom>
        </p:spPr>
      </p:pic>
      <p:pic>
        <p:nvPicPr>
          <p:cNvPr id="12" name="Picture 11" descr="A close up of a car&#10;&#10;Description automatically generated">
            <a:extLst>
              <a:ext uri="{FF2B5EF4-FFF2-40B4-BE49-F238E27FC236}">
                <a16:creationId xmlns:a16="http://schemas.microsoft.com/office/drawing/2014/main" id="{81B7E25D-8BFD-421A-900D-321B938D0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68426" y="2659742"/>
            <a:ext cx="672446" cy="672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9F9B91-7A84-4E0E-8252-842D444F7880}"/>
              </a:ext>
            </a:extLst>
          </p:cNvPr>
          <p:cNvSpPr/>
          <p:nvPr/>
        </p:nvSpPr>
        <p:spPr>
          <a:xfrm>
            <a:off x="5759777" y="4602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complex solutions can be described in terms of simple ones (hence, canonical)</a:t>
            </a:r>
          </a:p>
        </p:txBody>
      </p:sp>
    </p:spTree>
    <p:extLst>
      <p:ext uri="{BB962C8B-B14F-4D97-AF65-F5344CB8AC3E}">
        <p14:creationId xmlns:p14="http://schemas.microsoft.com/office/powerpoint/2010/main" val="30426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186 L -0.00182 -0.00186 C 0.00247 -0.00209 0.0069 -0.00186 0.01133 -0.00255 C 0.01263 -0.00301 0.0138 -0.00417 0.0151 -0.0051 C 0.01927 -0.00834 0.01797 -0.00741 0.0207 -0.01112 C 0.02122 -0.01158 0.02174 -0.01204 0.02213 -0.01274 C 0.02266 -0.01343 0.02305 -0.01459 0.02357 -0.01528 C 0.02396 -0.01575 0.02448 -0.01575 0.025 -0.01598 C 0.02565 -0.01644 0.0263 -0.01713 0.02682 -0.01783 C 0.02786 -0.01875 0.02878 -0.01991 0.02969 -0.02107 C 0.03021 -0.02176 0.03073 -0.022 0.03112 -0.02269 L 0.03398 -0.02778 C 0.03463 -0.02894 0.03542 -0.02987 0.03581 -0.03125 L 0.03776 -0.03612 C 0.03789 -0.03727 0.03802 -0.03843 0.03815 -0.03959 C 0.03893 -0.04329 0.03906 -0.04237 0.0401 -0.04537 C 0.04245 -0.05278 0.03971 -0.04514 0.04193 -0.05116 C 0.04206 -0.05209 0.04258 -0.05625 0.04297 -0.05718 C 0.04336 -0.05834 0.04388 -0.0595 0.04427 -0.06042 L 0.04531 -0.06551 C 0.04544 -0.06644 0.0457 -0.06713 0.0457 -0.06806 C 0.04583 -0.06922 0.04635 -0.07431 0.04674 -0.0757 C 0.04687 -0.07686 0.0474 -0.07778 0.04766 -0.07894 C 0.04805 -0.08056 0.04857 -0.08403 0.04857 -0.08403 C 0.04844 -0.08519 0.04805 -0.08612 0.04805 -0.08727 C 0.04831 -0.09075 0.04909 -0.09237 0.05 -0.09491 C 0.04948 -0.10139 0.04922 -0.09977 0.05 -0.10579 C 0.05026 -0.10811 0.05091 -0.1125 0.05091 -0.1125 C 0.05104 -0.11713 0.05104 -0.122 0.05143 -0.12662 C 0.05143 -0.12778 0.05208 -0.12825 0.05234 -0.12917 C 0.0526 -0.1301 0.0526 -0.13102 0.05286 -0.13172 C 0.0526 -0.1338 0.05234 -0.13565 0.05234 -0.13774 C 0.05234 -0.14422 0.05247 -0.14422 0.05325 -0.14862 C 0.05312 -0.15186 0.05286 -0.15533 0.05286 -0.15857 C 0.05286 -0.1595 0.05312 -0.16019 0.05325 -0.16112 C 0.05469 -0.16737 0.05391 -0.16297 0.05469 -0.16875 C 0.05456 -0.16968 0.0543 -0.17084 0.0543 -0.172 C 0.0543 -0.17616 0.05469 -0.17709 0.0556 -0.18033 C 0.05586 -0.18172 0.05599 -0.18311 0.05612 -0.1845 C 0.05638 -0.18797 0.05625 -0.19144 0.05664 -0.19468 C 0.05677 -0.1963 0.05755 -0.19977 0.05755 -0.19977 C 0.05742 -0.20047 0.05703 -0.20139 0.05703 -0.20209 C 0.05703 -0.20325 0.05742 -0.2044 0.05755 -0.20556 C 0.05807 -0.20857 0.05794 -0.20787 0.05898 -0.21065 C 0.05911 -0.21274 0.05911 -0.21505 0.05937 -0.21737 C 0.05963 -0.21899 0.06003 -0.22061 0.06042 -0.22223 L 0.06081 -0.22477 L 0.06133 -0.22732 C 0.06146 -0.22825 0.06146 -0.22917 0.06185 -0.22987 L 0.06367 -0.23496 L 0.06458 -0.2375 C 0.06497 -0.23912 0.06562 -0.24283 0.06601 -0.24422 C 0.06654 -0.24561 0.06732 -0.24676 0.06797 -0.24838 C 0.06979 -0.25348 0.06771 -0.25024 0.07031 -0.25325 C 0.07109 -0.25787 0.07018 -0.2544 0.07305 -0.25834 C 0.07851 -0.26551 0.07122 -0.25741 0.07591 -0.26181 C 0.07904 -0.26436 0.07565 -0.26227 0.07878 -0.26598 C 0.07917 -0.26644 0.07969 -0.26644 0.08021 -0.26667 C 0.08151 -0.26783 0.08281 -0.26875 0.08398 -0.27014 C 0.0849 -0.2713 0.08581 -0.27246 0.08685 -0.27338 C 0.08737 -0.27408 0.08802 -0.27454 0.08867 -0.27524 C 0.08984 -0.27639 0.09219 -0.28033 0.09336 -0.28102 L 0.09479 -0.28195 C 0.09844 -0.28612 0.09661 -0.2845 0.10052 -0.28681 L 0.10182 -0.28774 L 0.10325 -0.28843 C 0.10807 -0.28797 0.10963 -0.28866 0.11315 -0.28681 C 0.11419 -0.28635 0.1151 -0.28565 0.11601 -0.28519 C 0.11784 -0.28403 0.11953 -0.28334 0.12122 -0.28195 C 0.12253 -0.28079 0.12357 -0.27917 0.125 -0.27848 C 0.12682 -0.27778 0.12747 -0.27755 0.1293 -0.27593 C 0.13008 -0.27524 0.13086 -0.27454 0.13164 -0.27338 C 0.13268 -0.272 0.13333 -0.26968 0.13437 -0.26852 L 0.13672 -0.26598 L 0.13867 -0.26088 C 0.13893 -0.25996 0.13932 -0.25926 0.13958 -0.25834 L 0.14336 -0.24908 C 0.14427 -0.24283 0.14323 -0.24885 0.14531 -0.24167 C 0.14544 -0.24075 0.14544 -0.23982 0.1457 -0.23912 C 0.14635 -0.23727 0.147 -0.23565 0.14766 -0.23403 C 0.14792 -0.23311 0.14844 -0.23241 0.14857 -0.23149 C 0.1487 -0.23079 0.14883 -0.22987 0.14909 -0.22894 C 0.14935 -0.22778 0.14974 -0.22686 0.15 -0.2257 C 0.15026 -0.22454 0.15013 -0.22338 0.15052 -0.22223 C 0.1513 -0.21968 0.15247 -0.21737 0.15325 -0.21482 L 0.1543 -0.21135 C 0.15456 -0.20926 0.15469 -0.20695 0.15521 -0.20463 C 0.15833 -0.18959 0.15586 -0.20325 0.15794 -0.19537 C 0.1582 -0.19468 0.15833 -0.19375 0.15846 -0.19306 C 0.15885 -0.19121 0.15937 -0.18959 0.1599 -0.18797 C 0.16003 -0.18681 0.16016 -0.18565 0.16042 -0.1845 C 0.16094 -0.18172 0.16224 -0.17616 0.16224 -0.17616 C 0.16237 -0.17408 0.1625 -0.17176 0.16276 -0.16945 C 0.16302 -0.1669 0.16367 -0.16343 0.16419 -0.16112 C 0.16432 -0.15926 0.16445 -0.15718 0.16458 -0.15533 C 0.16536 -0.14329 0.16458 -0.14954 0.16549 -0.1426 C 0.16575 -0.14005 0.16588 -0.13774 0.16601 -0.13519 C 0.16615 -0.13195 0.16628 -0.12894 0.16654 -0.12593 C 0.16719 -0.11482 0.16667 -0.12477 0.16745 -0.11575 C 0.1681 -0.1088 0.16758 -0.11065 0.16836 -0.10487 C 0.16914 -0.09954 0.16901 -0.09885 0.17031 -0.09491 C 0.17057 -0.09399 0.17096 -0.09329 0.17122 -0.09237 C 0.17187 -0.09005 0.17305 -0.08565 0.17305 -0.08565 C 0.17331 -0.0845 0.17331 -0.08334 0.17357 -0.08241 C 0.17409 -0.0801 0.17552 -0.0757 0.17552 -0.0757 C 0.17565 -0.07408 0.17565 -0.07269 0.17591 -0.0713 C 0.1763 -0.07014 0.17695 -0.06922 0.17734 -0.06806 C 0.17786 -0.06644 0.17838 -0.06482 0.17878 -0.06297 C 0.17904 -0.06204 0.17904 -0.06065 0.17917 -0.05973 C 0.17943 -0.05857 0.17995 -0.05741 0.18021 -0.05625 C 0.18034 -0.05556 0.18047 -0.05463 0.1806 -0.05371 C 0.18125 -0.05209 0.18216 -0.0507 0.18255 -0.04885 C 0.18372 -0.04352 0.18294 -0.04584 0.18437 -0.04213 C 0.18503 -0.03843 0.18542 -0.03658 0.18672 -0.03287 C 0.18737 -0.03125 0.18789 -0.02917 0.18867 -0.02778 C 0.18945 -0.02639 0.19023 -0.025 0.19101 -0.02362 C 0.19141 -0.02292 0.19154 -0.02176 0.19193 -0.02107 C 0.19271 -0.01991 0.19362 -0.01899 0.19427 -0.01783 C 0.19479 -0.0169 0.19518 -0.01598 0.1957 -0.01528 C 0.19726 -0.01297 0.19753 -0.01297 0.19909 -0.01112 C 0.19974 -0.01019 0.20039 -0.0095 0.20091 -0.00857 C 0.20143 -0.00764 0.20182 -0.00672 0.20234 -0.00602 C 0.20286 -0.00533 0.20365 -0.00487 0.20417 -0.0044 C 0.20599 -0.00255 0.20547 -0.00232 0.20755 -0.00093 C 0.20833 -0.00047 0.21107 0.00046 0.21172 0.00069 C 0.21237 0.00092 0.21302 0.00138 0.21367 0.00162 C 0.21445 0.00185 0.21523 0.00208 0.21601 0.00231 C 0.21719 0.003 0.21823 0.00393 0.21927 0.00486 C 0.22122 0.00694 0.22005 0.00648 0.22174 0.00648 " pathEditMode="relative" ptsTypes="AAAAAAAAA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69b5f6c-0c6b-49f3-92df-ddecf8ad4dd5" Revision="1" Stencil="System.MyShapes" StencilVersion="1.0"/>
</Control>
</file>

<file path=customXml/itemProps1.xml><?xml version="1.0" encoding="utf-8"?>
<ds:datastoreItem xmlns:ds="http://schemas.openxmlformats.org/officeDocument/2006/customXml" ds:itemID="{C7C850F6-93DC-4104-85ED-19A67DCD0A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9409</TotalTime>
  <Words>757</Words>
  <Application>Microsoft Office PowerPoint</Application>
  <PresentationFormat>Widescreen</PresentationFormat>
  <Paragraphs>139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Optimality and Bifurcations in a Model for Collective Motion</vt:lpstr>
      <vt:lpstr>The problem</vt:lpstr>
      <vt:lpstr>Who cares about collective robotic motion?</vt:lpstr>
      <vt:lpstr>PowerPoint Presentation</vt:lpstr>
      <vt:lpstr>PowerPoint Presentation</vt:lpstr>
      <vt:lpstr>PowerPoint Presentation</vt:lpstr>
      <vt:lpstr>PowerPoint Presentation</vt:lpstr>
      <vt:lpstr>Canonical solution forms</vt:lpstr>
      <vt:lpstr>PowerPoint Presentation</vt:lpstr>
      <vt:lpstr>PowerPoint Presentation</vt:lpstr>
      <vt:lpstr>Bifurcations in the solution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Recapitulation</vt:lpstr>
      <vt:lpstr>Recapitulation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Optimality and Bifurcations in a Model for Collective Motion</dc:title>
  <dc:creator>April Roszkowski</dc:creator>
  <cp:lastModifiedBy>April Roszkowski</cp:lastModifiedBy>
  <cp:revision>135</cp:revision>
  <dcterms:created xsi:type="dcterms:W3CDTF">2019-07-16T16:33:20Z</dcterms:created>
  <dcterms:modified xsi:type="dcterms:W3CDTF">2020-01-17T23:28:22Z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