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275" r:id="rId3"/>
    <p:sldId id="346" r:id="rId4"/>
    <p:sldId id="347" r:id="rId5"/>
    <p:sldId id="354" r:id="rId6"/>
    <p:sldId id="348" r:id="rId7"/>
    <p:sldId id="353" r:id="rId8"/>
    <p:sldId id="355" r:id="rId9"/>
    <p:sldId id="349" r:id="rId10"/>
    <p:sldId id="352" r:id="rId11"/>
    <p:sldId id="256" r:id="rId12"/>
    <p:sldId id="350" r:id="rId13"/>
    <p:sldId id="351" r:id="rId14"/>
    <p:sldId id="340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pos="2910">
          <p15:clr>
            <a:srgbClr val="A4A3A4"/>
          </p15:clr>
        </p15:guide>
        <p15:guide id="3" orient="horz" pos="17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251"/>
    <a:srgbClr val="FFFFFF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85" d="100"/>
          <a:sy n="85" d="100"/>
        </p:scale>
        <p:origin x="108" y="258"/>
      </p:cViewPr>
      <p:guideLst>
        <p:guide orient="horz" pos="661"/>
        <p:guide pos="2910"/>
        <p:guide orient="horz" pos="1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2019/4/18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14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15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5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7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7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9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4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2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231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4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72223" y="1923678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拖拽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案例：批卷页面</a:t>
            </a:r>
            <a:endParaRPr lang="en-US" altLang="zh-CN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89417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鼠标按下流程分析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id="{78D6C361-169F-41DB-80A4-897BD6A70C20}"/>
              </a:ext>
            </a:extLst>
          </p:cNvPr>
          <p:cNvSpPr>
            <a:spLocks/>
          </p:cNvSpPr>
          <p:nvPr/>
        </p:nvSpPr>
        <p:spPr>
          <a:xfrm>
            <a:off x="4934593" y="3080721"/>
            <a:ext cx="1790767" cy="48513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克隆当前节点</a:t>
            </a:r>
          </a:p>
        </p:txBody>
      </p:sp>
      <p:sp>
        <p:nvSpPr>
          <p:cNvPr id="11" name="圆角矩形">
            <a:extLst>
              <a:ext uri="{FF2B5EF4-FFF2-40B4-BE49-F238E27FC236}">
                <a16:creationId xmlns:a16="http://schemas.microsoft.com/office/drawing/2014/main" id="{33EC27FA-A6DF-460D-BB31-41AEF181226F}"/>
              </a:ext>
            </a:extLst>
          </p:cNvPr>
          <p:cNvSpPr>
            <a:spLocks/>
          </p:cNvSpPr>
          <p:nvPr/>
        </p:nvSpPr>
        <p:spPr>
          <a:xfrm>
            <a:off x="3307493" y="1235169"/>
            <a:ext cx="1275019" cy="50405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鼠标点击</a:t>
            </a:r>
          </a:p>
        </p:txBody>
      </p:sp>
      <p:sp>
        <p:nvSpPr>
          <p:cNvPr id="12" name="菱形">
            <a:extLst>
              <a:ext uri="{FF2B5EF4-FFF2-40B4-BE49-F238E27FC236}">
                <a16:creationId xmlns:a16="http://schemas.microsoft.com/office/drawing/2014/main" id="{2D8E8576-3172-46CE-A29B-05C3C9859F74}"/>
              </a:ext>
            </a:extLst>
          </p:cNvPr>
          <p:cNvSpPr>
            <a:spLocks/>
          </p:cNvSpPr>
          <p:nvPr/>
        </p:nvSpPr>
        <p:spPr>
          <a:xfrm>
            <a:off x="2699792" y="2105297"/>
            <a:ext cx="2490422" cy="1014975"/>
          </a:xfrm>
          <a:prstGeom prst="diamond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是否是可拖拽元素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圆角矩形">
            <a:extLst>
              <a:ext uri="{FF2B5EF4-FFF2-40B4-BE49-F238E27FC236}">
                <a16:creationId xmlns:a16="http://schemas.microsoft.com/office/drawing/2014/main" id="{190D2791-084D-4BFD-BD29-7021CC531DDA}"/>
              </a:ext>
            </a:extLst>
          </p:cNvPr>
          <p:cNvSpPr>
            <a:spLocks/>
          </p:cNvSpPr>
          <p:nvPr/>
        </p:nvSpPr>
        <p:spPr>
          <a:xfrm>
            <a:off x="3440947" y="4527254"/>
            <a:ext cx="1008112" cy="43167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结束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261CE06-FFFE-46D6-9812-69D9DD144CF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945003" y="1739226"/>
            <a:ext cx="0" cy="366071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3981AB6-3B4B-4897-86CF-79E743388C2F}"/>
              </a:ext>
            </a:extLst>
          </p:cNvPr>
          <p:cNvCxnSpPr>
            <a:stCxn id="12" idx="3"/>
          </p:cNvCxnSpPr>
          <p:nvPr/>
        </p:nvCxnSpPr>
        <p:spPr>
          <a:xfrm>
            <a:off x="5190214" y="2612785"/>
            <a:ext cx="158165" cy="115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EFE8FA5-6ECD-4849-B5AB-28FB9B4F4E6E}"/>
              </a:ext>
            </a:extLst>
          </p:cNvPr>
          <p:cNvCxnSpPr>
            <a:stCxn id="12" idx="3"/>
            <a:endCxn id="7" idx="0"/>
          </p:cNvCxnSpPr>
          <p:nvPr/>
        </p:nvCxnSpPr>
        <p:spPr>
          <a:xfrm>
            <a:off x="5190214" y="2612785"/>
            <a:ext cx="639763" cy="467936"/>
          </a:xfrm>
          <a:prstGeom prst="bentConnector2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598D54D-F902-498C-8AA0-34A93D7FC23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945003" y="3120272"/>
            <a:ext cx="0" cy="140698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AE18846-3658-43A5-ABE2-940CDACD686D}"/>
              </a:ext>
            </a:extLst>
          </p:cNvPr>
          <p:cNvCxnSpPr>
            <a:cxnSpLocks/>
            <a:stCxn id="63" idx="2"/>
            <a:endCxn id="14" idx="3"/>
          </p:cNvCxnSpPr>
          <p:nvPr/>
        </p:nvCxnSpPr>
        <p:spPr>
          <a:xfrm rot="5400000">
            <a:off x="5047147" y="3960260"/>
            <a:ext cx="184745" cy="1380919"/>
          </a:xfrm>
          <a:prstGeom prst="bentConnector2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">
            <a:extLst>
              <a:ext uri="{FF2B5EF4-FFF2-40B4-BE49-F238E27FC236}">
                <a16:creationId xmlns:a16="http://schemas.microsoft.com/office/drawing/2014/main" id="{6D4B3B25-9552-4568-B194-4A370DE32ED0}"/>
              </a:ext>
            </a:extLst>
          </p:cNvPr>
          <p:cNvSpPr>
            <a:spLocks/>
          </p:cNvSpPr>
          <p:nvPr/>
        </p:nvSpPr>
        <p:spPr>
          <a:xfrm>
            <a:off x="4934594" y="3917417"/>
            <a:ext cx="1790767" cy="64093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记录鼠标在节点上的位置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8AEB50EE-0F66-4700-A9F0-7C60E186F4AD}"/>
              </a:ext>
            </a:extLst>
          </p:cNvPr>
          <p:cNvCxnSpPr>
            <a:cxnSpLocks/>
            <a:stCxn id="7" idx="2"/>
            <a:endCxn id="63" idx="0"/>
          </p:cNvCxnSpPr>
          <p:nvPr/>
        </p:nvCxnSpPr>
        <p:spPr>
          <a:xfrm rot="16200000" flipH="1">
            <a:off x="5654198" y="3741637"/>
            <a:ext cx="35155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E9DCDA00-507A-4986-9300-E771841F3B99}"/>
              </a:ext>
            </a:extLst>
          </p:cNvPr>
          <p:cNvSpPr/>
          <p:nvPr/>
        </p:nvSpPr>
        <p:spPr>
          <a:xfrm>
            <a:off x="5463206" y="227297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D8B6F8B-B0D1-41DD-8D6B-D1594AC4AA5F}"/>
              </a:ext>
            </a:extLst>
          </p:cNvPr>
          <p:cNvSpPr/>
          <p:nvPr/>
        </p:nvSpPr>
        <p:spPr>
          <a:xfrm>
            <a:off x="3458965" y="35315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否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4" grpId="0" animBg="1"/>
      <p:bldP spid="63" grpId="0" animBg="1"/>
      <p:bldP spid="90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89417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鼠标移动流程分析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菱形">
            <a:extLst>
              <a:ext uri="{FF2B5EF4-FFF2-40B4-BE49-F238E27FC236}">
                <a16:creationId xmlns:a16="http://schemas.microsoft.com/office/drawing/2014/main" id="{AF241904-B1BC-417B-9ABA-C08EBF7CD90F}"/>
              </a:ext>
            </a:extLst>
          </p:cNvPr>
          <p:cNvSpPr>
            <a:spLocks/>
          </p:cNvSpPr>
          <p:nvPr/>
        </p:nvSpPr>
        <p:spPr>
          <a:xfrm>
            <a:off x="4481480" y="1928611"/>
            <a:ext cx="2490422" cy="1014975"/>
          </a:xfrm>
          <a:prstGeom prst="diamond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是否进入目标区域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1859530A-2E6E-417A-9C8D-EFED5E716E0F}"/>
              </a:ext>
            </a:extLst>
          </p:cNvPr>
          <p:cNvSpPr>
            <a:spLocks/>
          </p:cNvSpPr>
          <p:nvPr/>
        </p:nvSpPr>
        <p:spPr>
          <a:xfrm>
            <a:off x="5211717" y="4658741"/>
            <a:ext cx="1042408" cy="43167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结束</a:t>
            </a:r>
          </a:p>
        </p:txBody>
      </p:sp>
      <p:sp>
        <p:nvSpPr>
          <p:cNvPr id="8" name="圆角矩形">
            <a:extLst>
              <a:ext uri="{FF2B5EF4-FFF2-40B4-BE49-F238E27FC236}">
                <a16:creationId xmlns:a16="http://schemas.microsoft.com/office/drawing/2014/main" id="{57C19090-97DA-4AD3-B214-1D5BE39E55F7}"/>
              </a:ext>
            </a:extLst>
          </p:cNvPr>
          <p:cNvSpPr>
            <a:spLocks/>
          </p:cNvSpPr>
          <p:nvPr/>
        </p:nvSpPr>
        <p:spPr>
          <a:xfrm>
            <a:off x="5089182" y="1080992"/>
            <a:ext cx="1275019" cy="416311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鼠标移动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7413B532-1268-450F-A7E7-85D9AC92CE03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5400000">
            <a:off x="5511038" y="1712957"/>
            <a:ext cx="43130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">
            <a:extLst>
              <a:ext uri="{FF2B5EF4-FFF2-40B4-BE49-F238E27FC236}">
                <a16:creationId xmlns:a16="http://schemas.microsoft.com/office/drawing/2014/main" id="{4DBE2860-DC6A-4D47-A126-159820250A59}"/>
              </a:ext>
            </a:extLst>
          </p:cNvPr>
          <p:cNvSpPr>
            <a:spLocks/>
          </p:cNvSpPr>
          <p:nvPr/>
        </p:nvSpPr>
        <p:spPr>
          <a:xfrm>
            <a:off x="5074001" y="3612940"/>
            <a:ext cx="1323352" cy="48513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元素跟随</a:t>
            </a:r>
          </a:p>
        </p:txBody>
      </p:sp>
      <p:sp>
        <p:nvSpPr>
          <p:cNvPr id="60" name="圆角矩形">
            <a:extLst>
              <a:ext uri="{FF2B5EF4-FFF2-40B4-BE49-F238E27FC236}">
                <a16:creationId xmlns:a16="http://schemas.microsoft.com/office/drawing/2014/main" id="{4B48D682-88ED-4373-A2A0-145B3B55CAE3}"/>
              </a:ext>
            </a:extLst>
          </p:cNvPr>
          <p:cNvSpPr>
            <a:spLocks/>
          </p:cNvSpPr>
          <p:nvPr/>
        </p:nvSpPr>
        <p:spPr>
          <a:xfrm>
            <a:off x="7140052" y="2879814"/>
            <a:ext cx="1825964" cy="48513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高亮目标区域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E6797CA-4A9E-431D-8742-5BCB13F893D5}"/>
              </a:ext>
            </a:extLst>
          </p:cNvPr>
          <p:cNvCxnSpPr>
            <a:cxnSpLocks/>
            <a:stCxn id="54" idx="2"/>
            <a:endCxn id="6" idx="0"/>
          </p:cNvCxnSpPr>
          <p:nvPr/>
        </p:nvCxnSpPr>
        <p:spPr>
          <a:xfrm rot="5400000">
            <a:off x="5453968" y="4377031"/>
            <a:ext cx="560663" cy="2756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53CD498D-BD7C-4D31-A141-53EAB00F8C25}"/>
              </a:ext>
            </a:extLst>
          </p:cNvPr>
          <p:cNvCxnSpPr>
            <a:cxnSpLocks/>
            <a:stCxn id="60" idx="2"/>
            <a:endCxn id="54" idx="3"/>
          </p:cNvCxnSpPr>
          <p:nvPr/>
        </p:nvCxnSpPr>
        <p:spPr>
          <a:xfrm rot="5400000">
            <a:off x="6979916" y="2782390"/>
            <a:ext cx="490557" cy="1655681"/>
          </a:xfrm>
          <a:prstGeom prst="bentConnector2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3D08AD78-9FE4-45E6-8B39-88D1ECA2E7A8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6971902" y="2436099"/>
            <a:ext cx="1081132" cy="443715"/>
          </a:xfrm>
          <a:prstGeom prst="bentConnector2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F633D4B5-2D68-4F22-A740-3CE1CECACE32}"/>
              </a:ext>
            </a:extLst>
          </p:cNvPr>
          <p:cNvCxnSpPr>
            <a:cxnSpLocks/>
            <a:stCxn id="5" idx="2"/>
            <a:endCxn id="54" idx="0"/>
          </p:cNvCxnSpPr>
          <p:nvPr/>
        </p:nvCxnSpPr>
        <p:spPr>
          <a:xfrm rot="16200000" flipH="1">
            <a:off x="5396507" y="3273770"/>
            <a:ext cx="669354" cy="8986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8AA8F9F-4BAA-4725-A810-88593F5E5360}"/>
              </a:ext>
            </a:extLst>
          </p:cNvPr>
          <p:cNvSpPr/>
          <p:nvPr/>
        </p:nvSpPr>
        <p:spPr>
          <a:xfrm>
            <a:off x="7637536" y="20622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1A2CB8-1727-4810-B41D-7271C8C6AC01}"/>
              </a:ext>
            </a:extLst>
          </p:cNvPr>
          <p:cNvSpPr/>
          <p:nvPr/>
        </p:nvSpPr>
        <p:spPr>
          <a:xfrm>
            <a:off x="5289625" y="31461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否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62" name="圆角矩形">
            <a:extLst>
              <a:ext uri="{FF2B5EF4-FFF2-40B4-BE49-F238E27FC236}">
                <a16:creationId xmlns:a16="http://schemas.microsoft.com/office/drawing/2014/main" id="{EF669436-FA1A-4ACA-8206-184955ADED03}"/>
              </a:ext>
            </a:extLst>
          </p:cNvPr>
          <p:cNvSpPr>
            <a:spLocks/>
          </p:cNvSpPr>
          <p:nvPr/>
        </p:nvSpPr>
        <p:spPr>
          <a:xfrm>
            <a:off x="1043608" y="1051052"/>
            <a:ext cx="1275019" cy="416311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边界处理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D4F97C83-E3B9-49D7-BBB2-EE69047D3065}"/>
              </a:ext>
            </a:extLst>
          </p:cNvPr>
          <p:cNvCxnSpPr>
            <a:cxnSpLocks/>
            <a:stCxn id="54" idx="1"/>
            <a:endCxn id="62" idx="3"/>
          </p:cNvCxnSpPr>
          <p:nvPr/>
        </p:nvCxnSpPr>
        <p:spPr>
          <a:xfrm rot="10800000">
            <a:off x="2318627" y="1259209"/>
            <a:ext cx="2755374" cy="2596301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">
            <a:extLst>
              <a:ext uri="{FF2B5EF4-FFF2-40B4-BE49-F238E27FC236}">
                <a16:creationId xmlns:a16="http://schemas.microsoft.com/office/drawing/2014/main" id="{020343F4-D07D-45FC-B33E-9BFBA082F913}"/>
              </a:ext>
            </a:extLst>
          </p:cNvPr>
          <p:cNvSpPr>
            <a:spLocks/>
          </p:cNvSpPr>
          <p:nvPr/>
        </p:nvSpPr>
        <p:spPr>
          <a:xfrm>
            <a:off x="810267" y="1788204"/>
            <a:ext cx="1741699" cy="609426"/>
          </a:xfrm>
          <a:prstGeom prst="diamond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X</a:t>
            </a: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方向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8" name="圆角矩形">
            <a:extLst>
              <a:ext uri="{FF2B5EF4-FFF2-40B4-BE49-F238E27FC236}">
                <a16:creationId xmlns:a16="http://schemas.microsoft.com/office/drawing/2014/main" id="{BA8F067E-F398-4F78-AA45-5508DA0A449C}"/>
              </a:ext>
            </a:extLst>
          </p:cNvPr>
          <p:cNvSpPr>
            <a:spLocks/>
          </p:cNvSpPr>
          <p:nvPr/>
        </p:nvSpPr>
        <p:spPr>
          <a:xfrm>
            <a:off x="47598" y="2458593"/>
            <a:ext cx="775120" cy="416311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X=0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9" name="圆角矩形">
            <a:extLst>
              <a:ext uri="{FF2B5EF4-FFF2-40B4-BE49-F238E27FC236}">
                <a16:creationId xmlns:a16="http://schemas.microsoft.com/office/drawing/2014/main" id="{04A7577B-5138-4058-BF1C-EB5EBD2266AC}"/>
              </a:ext>
            </a:extLst>
          </p:cNvPr>
          <p:cNvSpPr>
            <a:spLocks/>
          </p:cNvSpPr>
          <p:nvPr/>
        </p:nvSpPr>
        <p:spPr>
          <a:xfrm>
            <a:off x="1868933" y="2463503"/>
            <a:ext cx="1741699" cy="416311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X=</a:t>
            </a:r>
            <a:r>
              <a:rPr lang="zh-CN" altLang="en-US" sz="12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屏幕宽度</a:t>
            </a:r>
            <a:r>
              <a:rPr lang="en-US" altLang="zh-CN" sz="12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CN" altLang="en-US" sz="12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元素宽度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CB1A6FB7-16F2-419D-A629-5031A38F487B}"/>
              </a:ext>
            </a:extLst>
          </p:cNvPr>
          <p:cNvCxnSpPr>
            <a:cxnSpLocks/>
            <a:stCxn id="66" idx="3"/>
            <a:endCxn id="69" idx="0"/>
          </p:cNvCxnSpPr>
          <p:nvPr/>
        </p:nvCxnSpPr>
        <p:spPr>
          <a:xfrm>
            <a:off x="2551966" y="2092917"/>
            <a:ext cx="187817" cy="370586"/>
          </a:xfrm>
          <a:prstGeom prst="bentConnector2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F829415-7801-44E1-B2E9-6C4034F2C842}"/>
              </a:ext>
            </a:extLst>
          </p:cNvPr>
          <p:cNvCxnSpPr>
            <a:cxnSpLocks/>
            <a:stCxn id="68" idx="2"/>
            <a:endCxn id="86" idx="0"/>
          </p:cNvCxnSpPr>
          <p:nvPr/>
        </p:nvCxnSpPr>
        <p:spPr>
          <a:xfrm rot="16200000" flipH="1">
            <a:off x="833140" y="2476922"/>
            <a:ext cx="449994" cy="1245958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7E9C224-0509-465D-9559-EE3F35A8A793}"/>
              </a:ext>
            </a:extLst>
          </p:cNvPr>
          <p:cNvCxnSpPr>
            <a:cxnSpLocks/>
            <a:stCxn id="66" idx="2"/>
            <a:endCxn id="86" idx="0"/>
          </p:cNvCxnSpPr>
          <p:nvPr/>
        </p:nvCxnSpPr>
        <p:spPr>
          <a:xfrm rot="5400000">
            <a:off x="1217483" y="2861264"/>
            <a:ext cx="927268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AD549752-0A9D-409C-92D1-E9A4C568DC4B}"/>
              </a:ext>
            </a:extLst>
          </p:cNvPr>
          <p:cNvCxnSpPr>
            <a:cxnSpLocks/>
            <a:stCxn id="66" idx="1"/>
            <a:endCxn id="68" idx="0"/>
          </p:cNvCxnSpPr>
          <p:nvPr/>
        </p:nvCxnSpPr>
        <p:spPr>
          <a:xfrm rot="10800000" flipV="1">
            <a:off x="435159" y="2092917"/>
            <a:ext cx="375109" cy="365676"/>
          </a:xfrm>
          <a:prstGeom prst="bentConnector2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菱形">
            <a:extLst>
              <a:ext uri="{FF2B5EF4-FFF2-40B4-BE49-F238E27FC236}">
                <a16:creationId xmlns:a16="http://schemas.microsoft.com/office/drawing/2014/main" id="{FD58C1EE-9B5E-4C2A-9538-EBC5849E5C4F}"/>
              </a:ext>
            </a:extLst>
          </p:cNvPr>
          <p:cNvSpPr>
            <a:spLocks/>
          </p:cNvSpPr>
          <p:nvPr/>
        </p:nvSpPr>
        <p:spPr>
          <a:xfrm>
            <a:off x="810266" y="3324898"/>
            <a:ext cx="1741699" cy="609426"/>
          </a:xfrm>
          <a:prstGeom prst="diamond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Y</a:t>
            </a: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方向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9C15A3EF-47D0-4437-8430-18DD6118629D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87908" y="2573023"/>
            <a:ext cx="445084" cy="1058667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723B5945-DD31-4BA2-A26C-7EBDEB82331C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rot="5400000">
            <a:off x="1520698" y="1627783"/>
            <a:ext cx="320841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圆角矩形">
            <a:extLst>
              <a:ext uri="{FF2B5EF4-FFF2-40B4-BE49-F238E27FC236}">
                <a16:creationId xmlns:a16="http://schemas.microsoft.com/office/drawing/2014/main" id="{24043B2D-E392-4CFD-86DA-1FC8C108F3E1}"/>
              </a:ext>
            </a:extLst>
          </p:cNvPr>
          <p:cNvSpPr>
            <a:spLocks/>
          </p:cNvSpPr>
          <p:nvPr/>
        </p:nvSpPr>
        <p:spPr>
          <a:xfrm>
            <a:off x="47598" y="4186671"/>
            <a:ext cx="775120" cy="416311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Y</a:t>
            </a:r>
            <a:r>
              <a:rPr lang="en-US" altLang="zh-CN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=0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7" name="圆角矩形">
            <a:extLst>
              <a:ext uri="{FF2B5EF4-FFF2-40B4-BE49-F238E27FC236}">
                <a16:creationId xmlns:a16="http://schemas.microsoft.com/office/drawing/2014/main" id="{4A2DFB32-72A4-4A01-B903-EC1785A50DE6}"/>
              </a:ext>
            </a:extLst>
          </p:cNvPr>
          <p:cNvSpPr>
            <a:spLocks/>
          </p:cNvSpPr>
          <p:nvPr/>
        </p:nvSpPr>
        <p:spPr>
          <a:xfrm>
            <a:off x="1868932" y="4111792"/>
            <a:ext cx="1741699" cy="416311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Y</a:t>
            </a:r>
            <a:r>
              <a:rPr lang="en-US" altLang="zh-CN" sz="12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=</a:t>
            </a:r>
            <a:r>
              <a:rPr lang="zh-CN" altLang="en-US" sz="12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屏幕高度</a:t>
            </a:r>
            <a:r>
              <a:rPr lang="en-US" altLang="zh-CN" sz="12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zh-CN" altLang="en-US" sz="12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元素高度</a:t>
            </a:r>
          </a:p>
        </p:txBody>
      </p: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F0A34DBA-9F41-4812-94FE-7FD70624AE26}"/>
              </a:ext>
            </a:extLst>
          </p:cNvPr>
          <p:cNvCxnSpPr>
            <a:cxnSpLocks/>
            <a:stCxn id="86" idx="1"/>
            <a:endCxn id="126" idx="0"/>
          </p:cNvCxnSpPr>
          <p:nvPr/>
        </p:nvCxnSpPr>
        <p:spPr>
          <a:xfrm rot="10800000" flipV="1">
            <a:off x="435158" y="3629611"/>
            <a:ext cx="375108" cy="557060"/>
          </a:xfrm>
          <a:prstGeom prst="bentConnector2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A0A66757-3DAB-4509-94BD-F85093C37E9E}"/>
              </a:ext>
            </a:extLst>
          </p:cNvPr>
          <p:cNvCxnSpPr>
            <a:cxnSpLocks/>
            <a:stCxn id="86" idx="3"/>
            <a:endCxn id="127" idx="0"/>
          </p:cNvCxnSpPr>
          <p:nvPr/>
        </p:nvCxnSpPr>
        <p:spPr>
          <a:xfrm>
            <a:off x="2551965" y="3629611"/>
            <a:ext cx="187817" cy="482181"/>
          </a:xfrm>
          <a:prstGeom prst="bentConnector2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42347F02-7474-4BBD-9E2C-5829CA073F98}"/>
              </a:ext>
            </a:extLst>
          </p:cNvPr>
          <p:cNvCxnSpPr>
            <a:cxnSpLocks/>
            <a:stCxn id="86" idx="2"/>
            <a:endCxn id="6" idx="1"/>
          </p:cNvCxnSpPr>
          <p:nvPr/>
        </p:nvCxnSpPr>
        <p:spPr>
          <a:xfrm rot="16200000" flipH="1">
            <a:off x="2976289" y="2639150"/>
            <a:ext cx="940255" cy="3530601"/>
          </a:xfrm>
          <a:prstGeom prst="bentConnector2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4862962F-2F0A-4BB7-97BB-7A1819AAEB76}"/>
              </a:ext>
            </a:extLst>
          </p:cNvPr>
          <p:cNvCxnSpPr>
            <a:cxnSpLocks/>
            <a:stCxn id="127" idx="2"/>
            <a:endCxn id="6" idx="1"/>
          </p:cNvCxnSpPr>
          <p:nvPr/>
        </p:nvCxnSpPr>
        <p:spPr>
          <a:xfrm rot="16200000" flipH="1">
            <a:off x="3802511" y="3465373"/>
            <a:ext cx="346476" cy="2471935"/>
          </a:xfrm>
          <a:prstGeom prst="bentConnector2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54391BA6-8538-4EA8-9FA6-3C2A3ED078AD}"/>
              </a:ext>
            </a:extLst>
          </p:cNvPr>
          <p:cNvCxnSpPr>
            <a:cxnSpLocks/>
            <a:stCxn id="126" idx="2"/>
            <a:endCxn id="6" idx="1"/>
          </p:cNvCxnSpPr>
          <p:nvPr/>
        </p:nvCxnSpPr>
        <p:spPr>
          <a:xfrm rot="16200000" flipH="1">
            <a:off x="2687639" y="2350500"/>
            <a:ext cx="271597" cy="4776559"/>
          </a:xfrm>
          <a:prstGeom prst="bentConnector2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059C6393-395B-4CF1-9B45-E92A3651443C}"/>
              </a:ext>
            </a:extLst>
          </p:cNvPr>
          <p:cNvSpPr/>
          <p:nvPr/>
        </p:nvSpPr>
        <p:spPr>
          <a:xfrm>
            <a:off x="2228650" y="1677860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X&gt;</a:t>
            </a:r>
            <a:r>
              <a:rPr lang="zh-CN" altLang="en-US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屏幕宽度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CA2550C-3ED1-44FE-B441-86B833D2CC96}"/>
              </a:ext>
            </a:extLst>
          </p:cNvPr>
          <p:cNvSpPr/>
          <p:nvPr/>
        </p:nvSpPr>
        <p:spPr>
          <a:xfrm>
            <a:off x="265543" y="1725598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X&lt;0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BE99436-4AF9-4289-A85B-14BE1E77877A}"/>
              </a:ext>
            </a:extLst>
          </p:cNvPr>
          <p:cNvSpPr/>
          <p:nvPr/>
        </p:nvSpPr>
        <p:spPr>
          <a:xfrm>
            <a:off x="425398" y="372642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Y&lt;0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7A30E8EB-11F6-40B1-8DE9-25ADD3DEE44F}"/>
              </a:ext>
            </a:extLst>
          </p:cNvPr>
          <p:cNvSpPr/>
          <p:nvPr/>
        </p:nvSpPr>
        <p:spPr>
          <a:xfrm>
            <a:off x="2258414" y="3246059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Y&gt;</a:t>
            </a:r>
            <a:r>
              <a:rPr lang="zh-CN" altLang="en-US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屏幕高度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1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54" grpId="0" animBg="1"/>
      <p:bldP spid="60" grpId="0" animBg="1"/>
      <p:bldP spid="49" grpId="0"/>
      <p:bldP spid="51" grpId="0"/>
      <p:bldP spid="62" grpId="0" animBg="1"/>
      <p:bldP spid="66" grpId="0" animBg="1"/>
      <p:bldP spid="68" grpId="0" animBg="1"/>
      <p:bldP spid="69" grpId="0" animBg="1"/>
      <p:bldP spid="86" grpId="0" animBg="1"/>
      <p:bldP spid="126" grpId="0" animBg="1"/>
      <p:bldP spid="127" grpId="0" animBg="1"/>
      <p:bldP spid="147" grpId="0"/>
      <p:bldP spid="148" grpId="0"/>
      <p:bldP spid="149" grpId="0"/>
      <p:bldP spid="1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89416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鼠标松开流程分析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5" name="菱形">
            <a:extLst>
              <a:ext uri="{FF2B5EF4-FFF2-40B4-BE49-F238E27FC236}">
                <a16:creationId xmlns:a16="http://schemas.microsoft.com/office/drawing/2014/main" id="{AF241904-B1BC-417B-9ABA-C08EBF7CD90F}"/>
              </a:ext>
            </a:extLst>
          </p:cNvPr>
          <p:cNvSpPr>
            <a:spLocks/>
          </p:cNvSpPr>
          <p:nvPr/>
        </p:nvSpPr>
        <p:spPr>
          <a:xfrm>
            <a:off x="4572000" y="2031952"/>
            <a:ext cx="2490422" cy="1014975"/>
          </a:xfrm>
          <a:prstGeom prst="diamond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是否进入目标区域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圆角矩形">
            <a:extLst>
              <a:ext uri="{FF2B5EF4-FFF2-40B4-BE49-F238E27FC236}">
                <a16:creationId xmlns:a16="http://schemas.microsoft.com/office/drawing/2014/main" id="{1859530A-2E6E-417A-9C8D-EFED5E716E0F}"/>
              </a:ext>
            </a:extLst>
          </p:cNvPr>
          <p:cNvSpPr>
            <a:spLocks/>
          </p:cNvSpPr>
          <p:nvPr/>
        </p:nvSpPr>
        <p:spPr>
          <a:xfrm>
            <a:off x="5306753" y="4430607"/>
            <a:ext cx="1042408" cy="43167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结束</a:t>
            </a:r>
          </a:p>
        </p:txBody>
      </p:sp>
      <p:sp>
        <p:nvSpPr>
          <p:cNvPr id="10" name="圆角矩形">
            <a:extLst>
              <a:ext uri="{FF2B5EF4-FFF2-40B4-BE49-F238E27FC236}">
                <a16:creationId xmlns:a16="http://schemas.microsoft.com/office/drawing/2014/main" id="{82BC9DDC-76D2-415A-8736-D83442B9F29D}"/>
              </a:ext>
            </a:extLst>
          </p:cNvPr>
          <p:cNvSpPr>
            <a:spLocks/>
          </p:cNvSpPr>
          <p:nvPr/>
        </p:nvSpPr>
        <p:spPr>
          <a:xfrm>
            <a:off x="5103304" y="1082270"/>
            <a:ext cx="1427815" cy="416311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鼠标松开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7413B532-1268-450F-A7E7-85D9AC92CE03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5550527" y="1765266"/>
            <a:ext cx="533371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">
            <a:extLst>
              <a:ext uri="{FF2B5EF4-FFF2-40B4-BE49-F238E27FC236}">
                <a16:creationId xmlns:a16="http://schemas.microsoft.com/office/drawing/2014/main" id="{4B48D682-88ED-4373-A2A0-145B3B55CAE3}"/>
              </a:ext>
            </a:extLst>
          </p:cNvPr>
          <p:cNvSpPr>
            <a:spLocks/>
          </p:cNvSpPr>
          <p:nvPr/>
        </p:nvSpPr>
        <p:spPr>
          <a:xfrm>
            <a:off x="1945215" y="2427991"/>
            <a:ext cx="1825964" cy="48513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删除原节点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8A3C0C0E-FFF6-4D66-810B-EF9A7A9ACFB4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827957" y="2539440"/>
            <a:ext cx="1234465" cy="1891167"/>
          </a:xfrm>
          <a:prstGeom prst="bentConnector4">
            <a:avLst>
              <a:gd name="adj1" fmla="val -18518"/>
              <a:gd name="adj2" fmla="val 63417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">
            <a:extLst>
              <a:ext uri="{FF2B5EF4-FFF2-40B4-BE49-F238E27FC236}">
                <a16:creationId xmlns:a16="http://schemas.microsoft.com/office/drawing/2014/main" id="{4D7FCE8C-3473-4204-97D1-6F6B85483934}"/>
              </a:ext>
            </a:extLst>
          </p:cNvPr>
          <p:cNvSpPr>
            <a:spLocks/>
          </p:cNvSpPr>
          <p:nvPr/>
        </p:nvSpPr>
        <p:spPr>
          <a:xfrm>
            <a:off x="1945214" y="1441230"/>
            <a:ext cx="1825964" cy="648072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克隆原节点到目标区域</a:t>
            </a:r>
          </a:p>
        </p:txBody>
      </p:sp>
      <p:sp>
        <p:nvSpPr>
          <p:cNvPr id="28" name="圆角矩形">
            <a:extLst>
              <a:ext uri="{FF2B5EF4-FFF2-40B4-BE49-F238E27FC236}">
                <a16:creationId xmlns:a16="http://schemas.microsoft.com/office/drawing/2014/main" id="{A4689A5D-F44E-4671-99D3-4432C7962A8F}"/>
              </a:ext>
            </a:extLst>
          </p:cNvPr>
          <p:cNvSpPr>
            <a:spLocks/>
          </p:cNvSpPr>
          <p:nvPr/>
        </p:nvSpPr>
        <p:spPr>
          <a:xfrm>
            <a:off x="1945214" y="3337728"/>
            <a:ext cx="1825964" cy="48513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删除跟随节点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圆角矩形">
            <a:extLst>
              <a:ext uri="{FF2B5EF4-FFF2-40B4-BE49-F238E27FC236}">
                <a16:creationId xmlns:a16="http://schemas.microsoft.com/office/drawing/2014/main" id="{3434D632-75A3-4BD3-8D0F-A4D13C6AC848}"/>
              </a:ext>
            </a:extLst>
          </p:cNvPr>
          <p:cNvSpPr>
            <a:spLocks/>
          </p:cNvSpPr>
          <p:nvPr/>
        </p:nvSpPr>
        <p:spPr>
          <a:xfrm>
            <a:off x="1945214" y="4309322"/>
            <a:ext cx="1825964" cy="67424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取消目标区域高亮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09BA7400-933A-4D72-87AA-8D85520FCEC8}"/>
              </a:ext>
            </a:extLst>
          </p:cNvPr>
          <p:cNvCxnSpPr>
            <a:cxnSpLocks/>
            <a:stCxn id="5" idx="1"/>
            <a:endCxn id="27" idx="3"/>
          </p:cNvCxnSpPr>
          <p:nvPr/>
        </p:nvCxnSpPr>
        <p:spPr>
          <a:xfrm rot="10800000">
            <a:off x="3771178" y="1765266"/>
            <a:ext cx="800822" cy="774174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6C8ECDB2-04B7-4A4C-A8A3-17C837453940}"/>
              </a:ext>
            </a:extLst>
          </p:cNvPr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2688852" y="2258645"/>
            <a:ext cx="33868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9ABD306-0250-4A7B-9A6E-35B17D828470}"/>
              </a:ext>
            </a:extLst>
          </p:cNvPr>
          <p:cNvCxnSpPr>
            <a:cxnSpLocks/>
            <a:stCxn id="60" idx="2"/>
            <a:endCxn id="28" idx="0"/>
          </p:cNvCxnSpPr>
          <p:nvPr/>
        </p:nvCxnSpPr>
        <p:spPr>
          <a:xfrm rot="5400000">
            <a:off x="2645898" y="3125428"/>
            <a:ext cx="424599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10654883-AF37-427B-BBE7-75F81058A433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2614968" y="4066094"/>
            <a:ext cx="486456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E93F870F-548A-4C65-8EE8-AAE768BF45B0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>
            <a:off x="3771178" y="4646445"/>
            <a:ext cx="1535575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2DDC34A4-5B0F-41E1-8786-07721A61F7B0}"/>
              </a:ext>
            </a:extLst>
          </p:cNvPr>
          <p:cNvSpPr/>
          <p:nvPr/>
        </p:nvSpPr>
        <p:spPr>
          <a:xfrm>
            <a:off x="4205134" y="211787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E7CAE08-2C72-4B53-BCB0-59AE58936923}"/>
              </a:ext>
            </a:extLst>
          </p:cNvPr>
          <p:cNvSpPr/>
          <p:nvPr/>
        </p:nvSpPr>
        <p:spPr>
          <a:xfrm>
            <a:off x="6961938" y="2117871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否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60" grpId="0" animBg="1"/>
      <p:bldP spid="27" grpId="0" animBg="1"/>
      <p:bldP spid="28" grpId="0" animBg="1"/>
      <p:bldP spid="29" grpId="0" animBg="1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337991" y="2340918"/>
            <a:ext cx="8565279" cy="4616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如何实现多个元素一起拖拽？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58857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课后扩展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97061" y="497054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菜单操作的移动交互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菜单操作">
            <a:hlinkClick r:id="" action="ppaction://media"/>
            <a:extLst>
              <a:ext uri="{FF2B5EF4-FFF2-40B4-BE49-F238E27FC236}">
                <a16:creationId xmlns:a16="http://schemas.microsoft.com/office/drawing/2014/main" id="{208BA2E7-C300-436B-A715-0FA39CA3C9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1500" y="1141246"/>
            <a:ext cx="8001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6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81782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拖拽的移动交互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拖拽">
            <a:hlinkClick r:id="" action="ppaction://media"/>
            <a:extLst>
              <a:ext uri="{FF2B5EF4-FFF2-40B4-BE49-F238E27FC236}">
                <a16:creationId xmlns:a16="http://schemas.microsoft.com/office/drawing/2014/main" id="{5F38C338-6A70-4BEB-8BB1-DBA0A96EFD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1520" y="1419622"/>
            <a:ext cx="6558880" cy="28772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A611954-9D92-4BB6-8B3F-69A1FE8091F2}"/>
              </a:ext>
            </a:extLst>
          </p:cNvPr>
          <p:cNvSpPr/>
          <p:nvPr/>
        </p:nvSpPr>
        <p:spPr>
          <a:xfrm>
            <a:off x="7020272" y="2355726"/>
            <a:ext cx="1728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哪种交互方式更好呢？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88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5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81780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手机交互的进步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:a16="http://schemas.microsoft.com/office/drawing/2014/main" id="{5DA76617-0B74-473F-A26F-A1C7C1982415}"/>
              </a:ext>
            </a:extLst>
          </p:cNvPr>
          <p:cNvSpPr>
            <a:spLocks/>
          </p:cNvSpPr>
          <p:nvPr/>
        </p:nvSpPr>
        <p:spPr>
          <a:xfrm>
            <a:off x="1622599" y="2566174"/>
            <a:ext cx="1534502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传统按键机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圆角矩形">
            <a:extLst>
              <a:ext uri="{FF2B5EF4-FFF2-40B4-BE49-F238E27FC236}">
                <a16:creationId xmlns:a16="http://schemas.microsoft.com/office/drawing/2014/main" id="{2FE1EB89-C190-442F-B501-2E29CACC2457}"/>
              </a:ext>
            </a:extLst>
          </p:cNvPr>
          <p:cNvSpPr>
            <a:spLocks/>
          </p:cNvSpPr>
          <p:nvPr/>
        </p:nvSpPr>
        <p:spPr>
          <a:xfrm>
            <a:off x="3826801" y="2550563"/>
            <a:ext cx="1428750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触屏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圆角矩形">
            <a:extLst>
              <a:ext uri="{FF2B5EF4-FFF2-40B4-BE49-F238E27FC236}">
                <a16:creationId xmlns:a16="http://schemas.microsoft.com/office/drawing/2014/main" id="{F340097A-CBCA-42E0-9C18-0B2F3A6D466D}"/>
              </a:ext>
            </a:extLst>
          </p:cNvPr>
          <p:cNvSpPr>
            <a:spLocks/>
          </p:cNvSpPr>
          <p:nvPr/>
        </p:nvSpPr>
        <p:spPr>
          <a:xfrm>
            <a:off x="5940152" y="2571750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3D Touch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下箭头">
            <a:extLst>
              <a:ext uri="{FF2B5EF4-FFF2-40B4-BE49-F238E27FC236}">
                <a16:creationId xmlns:a16="http://schemas.microsoft.com/office/drawing/2014/main" id="{117D2DCD-9299-4D59-866B-661AF7D7FB45}"/>
              </a:ext>
            </a:extLst>
          </p:cNvPr>
          <p:cNvSpPr>
            <a:spLocks/>
          </p:cNvSpPr>
          <p:nvPr/>
        </p:nvSpPr>
        <p:spPr>
          <a:xfrm rot="16200000">
            <a:off x="3345535" y="2629674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29" name="下箭头">
            <a:extLst>
              <a:ext uri="{FF2B5EF4-FFF2-40B4-BE49-F238E27FC236}">
                <a16:creationId xmlns:a16="http://schemas.microsoft.com/office/drawing/2014/main" id="{405C85F5-C5AB-49F8-8F77-AA2752AE9D4B}"/>
              </a:ext>
            </a:extLst>
          </p:cNvPr>
          <p:cNvSpPr>
            <a:spLocks/>
          </p:cNvSpPr>
          <p:nvPr/>
        </p:nvSpPr>
        <p:spPr>
          <a:xfrm rot="16200000">
            <a:off x="5535818" y="2632464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41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89416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用户体验上的选择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19" name="圆角矩形">
            <a:extLst>
              <a:ext uri="{FF2B5EF4-FFF2-40B4-BE49-F238E27FC236}">
                <a16:creationId xmlns:a16="http://schemas.microsoft.com/office/drawing/2014/main" id="{5DA76617-0B74-473F-A26F-A1C7C1982415}"/>
              </a:ext>
            </a:extLst>
          </p:cNvPr>
          <p:cNvSpPr>
            <a:spLocks/>
          </p:cNvSpPr>
          <p:nvPr/>
        </p:nvSpPr>
        <p:spPr>
          <a:xfrm>
            <a:off x="3933494" y="1529904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用户体验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圆角矩形">
            <a:extLst>
              <a:ext uri="{FF2B5EF4-FFF2-40B4-BE49-F238E27FC236}">
                <a16:creationId xmlns:a16="http://schemas.microsoft.com/office/drawing/2014/main" id="{2FE1EB89-C190-442F-B501-2E29CACC2457}"/>
              </a:ext>
            </a:extLst>
          </p:cNvPr>
          <p:cNvSpPr>
            <a:spLocks/>
          </p:cNvSpPr>
          <p:nvPr/>
        </p:nvSpPr>
        <p:spPr>
          <a:xfrm>
            <a:off x="2781288" y="4002319"/>
            <a:ext cx="1428750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菜单操作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圆角矩形">
            <a:extLst>
              <a:ext uri="{FF2B5EF4-FFF2-40B4-BE49-F238E27FC236}">
                <a16:creationId xmlns:a16="http://schemas.microsoft.com/office/drawing/2014/main" id="{2F08098C-002C-40A5-A5F1-B2BED23F3C66}"/>
              </a:ext>
            </a:extLst>
          </p:cNvPr>
          <p:cNvSpPr>
            <a:spLocks/>
          </p:cNvSpPr>
          <p:nvPr/>
        </p:nvSpPr>
        <p:spPr>
          <a:xfrm>
            <a:off x="2779701" y="2696024"/>
            <a:ext cx="1430337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80</a:t>
            </a: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分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圆角矩形">
            <a:extLst>
              <a:ext uri="{FF2B5EF4-FFF2-40B4-BE49-F238E27FC236}">
                <a16:creationId xmlns:a16="http://schemas.microsoft.com/office/drawing/2014/main" id="{0E3F3D76-10F4-4DE8-9CDE-525B63F4190F}"/>
              </a:ext>
            </a:extLst>
          </p:cNvPr>
          <p:cNvSpPr>
            <a:spLocks/>
          </p:cNvSpPr>
          <p:nvPr/>
        </p:nvSpPr>
        <p:spPr>
          <a:xfrm>
            <a:off x="5234452" y="2696024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120</a:t>
            </a:r>
            <a:r>
              <a:rPr lang="zh-CN" altLang="en-US" sz="2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分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圆角矩形">
            <a:extLst>
              <a:ext uri="{FF2B5EF4-FFF2-40B4-BE49-F238E27FC236}">
                <a16:creationId xmlns:a16="http://schemas.microsoft.com/office/drawing/2014/main" id="{F340097A-CBCA-42E0-9C18-0B2F3A6D466D}"/>
              </a:ext>
            </a:extLst>
          </p:cNvPr>
          <p:cNvSpPr>
            <a:spLocks/>
          </p:cNvSpPr>
          <p:nvPr/>
        </p:nvSpPr>
        <p:spPr>
          <a:xfrm>
            <a:off x="5128719" y="4035930"/>
            <a:ext cx="1641804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直观的拖拽</a:t>
            </a:r>
          </a:p>
        </p:txBody>
      </p:sp>
      <p:sp>
        <p:nvSpPr>
          <p:cNvPr id="24" name="下箭头">
            <a:extLst>
              <a:ext uri="{FF2B5EF4-FFF2-40B4-BE49-F238E27FC236}">
                <a16:creationId xmlns:a16="http://schemas.microsoft.com/office/drawing/2014/main" id="{117D2DCD-9299-4D59-866B-661AF7D7FB45}"/>
              </a:ext>
            </a:extLst>
          </p:cNvPr>
          <p:cNvSpPr>
            <a:spLocks/>
          </p:cNvSpPr>
          <p:nvPr/>
        </p:nvSpPr>
        <p:spPr>
          <a:xfrm rot="2286834">
            <a:off x="3671763" y="2246551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下箭头">
            <a:extLst>
              <a:ext uri="{FF2B5EF4-FFF2-40B4-BE49-F238E27FC236}">
                <a16:creationId xmlns:a16="http://schemas.microsoft.com/office/drawing/2014/main" id="{6A4309D0-20B1-4DE8-A8C9-368DA54DDF1D}"/>
              </a:ext>
            </a:extLst>
          </p:cNvPr>
          <p:cNvSpPr>
            <a:spLocks/>
          </p:cNvSpPr>
          <p:nvPr/>
        </p:nvSpPr>
        <p:spPr>
          <a:xfrm>
            <a:off x="3386919" y="3429347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8" name="下箭头">
            <a:extLst>
              <a:ext uri="{FF2B5EF4-FFF2-40B4-BE49-F238E27FC236}">
                <a16:creationId xmlns:a16="http://schemas.microsoft.com/office/drawing/2014/main" id="{E464B132-8AC0-411B-8AF0-34D977E242C9}"/>
              </a:ext>
            </a:extLst>
          </p:cNvPr>
          <p:cNvSpPr>
            <a:spLocks/>
          </p:cNvSpPr>
          <p:nvPr/>
        </p:nvSpPr>
        <p:spPr>
          <a:xfrm>
            <a:off x="5841671" y="3429347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29" name="下箭头">
            <a:extLst>
              <a:ext uri="{FF2B5EF4-FFF2-40B4-BE49-F238E27FC236}">
                <a16:creationId xmlns:a16="http://schemas.microsoft.com/office/drawing/2014/main" id="{405C85F5-C5AB-49F8-8F77-AA2752AE9D4B}"/>
              </a:ext>
            </a:extLst>
          </p:cNvPr>
          <p:cNvSpPr>
            <a:spLocks/>
          </p:cNvSpPr>
          <p:nvPr/>
        </p:nvSpPr>
        <p:spPr>
          <a:xfrm rot="19062723">
            <a:off x="5324006" y="2255595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99704" y="1846155"/>
            <a:ext cx="8565279" cy="20313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在允许拖拽的节点元素上，监听按下鼠标事件，允许当前节点跟随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鼠标，同时记录下鼠标在节点上的位置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在鼠标移动时，修改当前节点的坐标，实现节点跟随鼠标的效果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：在鼠标松开时，设置当前节点不跟随鼠标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pitchFamily="2" charset="2"/>
            </a:pP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74140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简单实现步骤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1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8859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586433-3F3B-4740-AE5A-774593036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89" y="989904"/>
            <a:ext cx="6297895" cy="3442849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0BEE60F-FB30-4EE3-B681-223B97C0DD84}"/>
              </a:ext>
            </a:extLst>
          </p:cNvPr>
          <p:cNvCxnSpPr>
            <a:cxnSpLocks/>
          </p:cNvCxnSpPr>
          <p:nvPr/>
        </p:nvCxnSpPr>
        <p:spPr>
          <a:xfrm flipH="1" flipV="1">
            <a:off x="3131840" y="2135265"/>
            <a:ext cx="360040" cy="538991"/>
          </a:xfrm>
          <a:prstGeom prst="straightConnector1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2A8F5AC-AC40-4D78-9C20-2C768ACFE9DA}"/>
              </a:ext>
            </a:extLst>
          </p:cNvPr>
          <p:cNvCxnSpPr>
            <a:cxnSpLocks/>
          </p:cNvCxnSpPr>
          <p:nvPr/>
        </p:nvCxnSpPr>
        <p:spPr>
          <a:xfrm flipV="1">
            <a:off x="4236138" y="2211710"/>
            <a:ext cx="384494" cy="660740"/>
          </a:xfrm>
          <a:prstGeom prst="straightConnector1">
            <a:avLst/>
          </a:prstGeom>
          <a:ln w="28575">
            <a:solidFill>
              <a:srgbClr val="C939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BE880E-A30C-4299-8664-E0EDD8A5C543}"/>
              </a:ext>
            </a:extLst>
          </p:cNvPr>
          <p:cNvSpPr/>
          <p:nvPr/>
        </p:nvSpPr>
        <p:spPr>
          <a:xfrm>
            <a:off x="1259632" y="1689661"/>
            <a:ext cx="2599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元素的位置（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left,top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0A1165-0528-41A1-B467-2DDEC849CADE}"/>
              </a:ext>
            </a:extLst>
          </p:cNvPr>
          <p:cNvSpPr/>
          <p:nvPr/>
        </p:nvSpPr>
        <p:spPr>
          <a:xfrm>
            <a:off x="4572000" y="1777085"/>
            <a:ext cx="317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鼠标的位置（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pageX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pageY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4E4C59C-D84E-4EDD-84B7-C5125A72407B}"/>
              </a:ext>
            </a:extLst>
          </p:cNvPr>
          <p:cNvCxnSpPr>
            <a:cxnSpLocks/>
          </p:cNvCxnSpPr>
          <p:nvPr/>
        </p:nvCxnSpPr>
        <p:spPr>
          <a:xfrm>
            <a:off x="3491880" y="3075806"/>
            <a:ext cx="720080" cy="0"/>
          </a:xfrm>
          <a:prstGeom prst="straightConnector1">
            <a:avLst/>
          </a:prstGeom>
          <a:ln w="28575">
            <a:solidFill>
              <a:srgbClr val="C9394A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8292A6-BF9F-4C84-8EF9-8BDE37DBC9EA}"/>
              </a:ext>
            </a:extLst>
          </p:cNvPr>
          <p:cNvCxnSpPr>
            <a:cxnSpLocks/>
          </p:cNvCxnSpPr>
          <p:nvPr/>
        </p:nvCxnSpPr>
        <p:spPr>
          <a:xfrm>
            <a:off x="3311860" y="2674256"/>
            <a:ext cx="0" cy="257534"/>
          </a:xfrm>
          <a:prstGeom prst="straightConnector1">
            <a:avLst/>
          </a:prstGeom>
          <a:ln w="28575">
            <a:solidFill>
              <a:srgbClr val="C9394A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A0B70D3-5B69-4628-9DC7-E4CD6486B992}"/>
              </a:ext>
            </a:extLst>
          </p:cNvPr>
          <p:cNvSpPr/>
          <p:nvPr/>
        </p:nvSpPr>
        <p:spPr>
          <a:xfrm>
            <a:off x="820231" y="2526662"/>
            <a:ext cx="24016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鼠标在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方向的偏移量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pageY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- top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7BEE365-4FD1-46E5-ADD9-9A9E81FCB124}"/>
              </a:ext>
            </a:extLst>
          </p:cNvPr>
          <p:cNvSpPr/>
          <p:nvPr/>
        </p:nvSpPr>
        <p:spPr>
          <a:xfrm>
            <a:off x="3371190" y="3219651"/>
            <a:ext cx="2411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鼠标在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方向的偏移量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=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pageX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- left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8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9294" y="497054"/>
            <a:ext cx="254268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案例效果简介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B5C612-25AE-4254-A21F-4B294BC9C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3638"/>
            <a:ext cx="9144000" cy="2758966"/>
          </a:xfrm>
          <a:prstGeom prst="rect">
            <a:avLst/>
          </a:prstGeom>
        </p:spPr>
      </p:pic>
      <p:sp>
        <p:nvSpPr>
          <p:cNvPr id="7" name="下箭头">
            <a:extLst>
              <a:ext uri="{FF2B5EF4-FFF2-40B4-BE49-F238E27FC236}">
                <a16:creationId xmlns:a16="http://schemas.microsoft.com/office/drawing/2014/main" id="{40DD142F-8C6A-49B4-994E-84B852CC4203}"/>
              </a:ext>
            </a:extLst>
          </p:cNvPr>
          <p:cNvSpPr>
            <a:spLocks/>
          </p:cNvSpPr>
          <p:nvPr/>
        </p:nvSpPr>
        <p:spPr>
          <a:xfrm rot="9836963">
            <a:off x="725227" y="277722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C15CDD-748F-4FC2-96AB-5A6DC1F9DCE0}"/>
              </a:ext>
            </a:extLst>
          </p:cNvPr>
          <p:cNvSpPr/>
          <p:nvPr/>
        </p:nvSpPr>
        <p:spPr>
          <a:xfrm>
            <a:off x="279179" y="23724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被拖拽元素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9" name="下箭头">
            <a:extLst>
              <a:ext uri="{FF2B5EF4-FFF2-40B4-BE49-F238E27FC236}">
                <a16:creationId xmlns:a16="http://schemas.microsoft.com/office/drawing/2014/main" id="{2255CC9E-FA04-44AD-86F3-F3E4968495CA}"/>
              </a:ext>
            </a:extLst>
          </p:cNvPr>
          <p:cNvSpPr>
            <a:spLocks/>
          </p:cNvSpPr>
          <p:nvPr/>
        </p:nvSpPr>
        <p:spPr>
          <a:xfrm>
            <a:off x="4464049" y="3997407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下箭头">
            <a:extLst>
              <a:ext uri="{FF2B5EF4-FFF2-40B4-BE49-F238E27FC236}">
                <a16:creationId xmlns:a16="http://schemas.microsoft.com/office/drawing/2014/main" id="{F613349D-97FB-4157-B937-859BEA9C0031}"/>
              </a:ext>
            </a:extLst>
          </p:cNvPr>
          <p:cNvSpPr>
            <a:spLocks/>
          </p:cNvSpPr>
          <p:nvPr/>
        </p:nvSpPr>
        <p:spPr>
          <a:xfrm>
            <a:off x="7677421" y="4003165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96F08F-4DA3-4791-B58B-EB12A98F1F91}"/>
              </a:ext>
            </a:extLst>
          </p:cNvPr>
          <p:cNvSpPr/>
          <p:nvPr/>
        </p:nvSpPr>
        <p:spPr>
          <a:xfrm>
            <a:off x="3902585" y="441944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可进入容器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2C7A75-D824-4F9F-A523-6209A36D4B5F}"/>
              </a:ext>
            </a:extLst>
          </p:cNvPr>
          <p:cNvSpPr/>
          <p:nvPr/>
        </p:nvSpPr>
        <p:spPr>
          <a:xfrm>
            <a:off x="7115957" y="441944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可进入容器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16" name="下箭头">
            <a:extLst>
              <a:ext uri="{FF2B5EF4-FFF2-40B4-BE49-F238E27FC236}">
                <a16:creationId xmlns:a16="http://schemas.microsoft.com/office/drawing/2014/main" id="{5E15DC7F-86B1-4204-AA67-FBAFE0C3D0C4}"/>
              </a:ext>
            </a:extLst>
          </p:cNvPr>
          <p:cNvSpPr>
            <a:spLocks/>
          </p:cNvSpPr>
          <p:nvPr/>
        </p:nvSpPr>
        <p:spPr>
          <a:xfrm rot="12056417">
            <a:off x="5374455" y="1300903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627488-E0CF-4565-92B9-6137B9A50EC0}"/>
              </a:ext>
            </a:extLst>
          </p:cNvPr>
          <p:cNvSpPr/>
          <p:nvPr/>
        </p:nvSpPr>
        <p:spPr>
          <a:xfrm>
            <a:off x="5241413" y="938013"/>
            <a:ext cx="1864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高亮可进入容器</a:t>
            </a:r>
            <a:endParaRPr lang="zh-CN" altLang="en-US" dirty="0">
              <a:solidFill>
                <a:srgbClr val="C9394A"/>
              </a:solidFill>
            </a:endParaRPr>
          </a:p>
        </p:txBody>
      </p:sp>
      <p:sp>
        <p:nvSpPr>
          <p:cNvPr id="19" name="下箭头">
            <a:extLst>
              <a:ext uri="{FF2B5EF4-FFF2-40B4-BE49-F238E27FC236}">
                <a16:creationId xmlns:a16="http://schemas.microsoft.com/office/drawing/2014/main" id="{80AEC4FD-BB48-48C6-9AE4-63F6636E6A77}"/>
              </a:ext>
            </a:extLst>
          </p:cNvPr>
          <p:cNvSpPr>
            <a:spLocks/>
          </p:cNvSpPr>
          <p:nvPr/>
        </p:nvSpPr>
        <p:spPr>
          <a:xfrm rot="1165457">
            <a:off x="1884721" y="3318288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825387-2745-46A8-B4FE-D21670290F68}"/>
              </a:ext>
            </a:extLst>
          </p:cNvPr>
          <p:cNvSpPr/>
          <p:nvPr/>
        </p:nvSpPr>
        <p:spPr>
          <a:xfrm>
            <a:off x="1166281" y="377190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鼠标跟随元素</a:t>
            </a:r>
            <a:endParaRPr lang="zh-CN" altLang="en-US" dirty="0">
              <a:solidFill>
                <a:srgbClr val="C939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3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9" grpId="0" animBg="1"/>
      <p:bldP spid="10" grpId="0" animBg="1"/>
      <p:bldP spid="12" grpId="0"/>
      <p:bldP spid="14" grpId="0"/>
      <p:bldP spid="16" grpId="0" animBg="1"/>
      <p:bldP spid="18" grpId="0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99704" y="1430658"/>
            <a:ext cx="8565279" cy="286232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在允许拖拽的节点元素上，监听按下鼠标事件，克隆当前节点，记录鼠标在节点上的位置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在鼠标移动时，修改克隆出来的节点的坐标，实现节点跟随鼠标的效果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：判断鼠标是否进入目标区域，高亮目标区域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：在鼠标松开时，将原节点克隆到鼠标放下位置的容器里，取消高亮容器，删除原节点，拖拽完成</a:t>
            </a:r>
            <a:endParaRPr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pitchFamily="2" charset="2"/>
            </a:pP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81781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优化后实现步骤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4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490</TotalTime>
  <Words>368</Words>
  <Application>Microsoft Office PowerPoint</Application>
  <PresentationFormat>全屏显示(16:9)</PresentationFormat>
  <Paragraphs>93</Paragraphs>
  <Slides>13</Slides>
  <Notes>12</Notes>
  <HiddenSlides>0</HiddenSlides>
  <MMClips>2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jason</cp:lastModifiedBy>
  <cp:revision>184</cp:revision>
  <dcterms:created xsi:type="dcterms:W3CDTF">2016-04-25T01:54:00Z</dcterms:created>
  <dcterms:modified xsi:type="dcterms:W3CDTF">2019-04-18T13:29:09Z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