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8pPr>
    <a:lvl9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chemeClr val="accent4">
            <a:lumOff val="-43999"/>
          </a:schemeClr>
        </a:solidFill>
        <a:effectLst/>
        <a:uFillTx/>
        <a:latin typeface="Cambria" panose="02040503050406030204"/>
        <a:ea typeface="Cambria" panose="02040503050406030204"/>
        <a:cs typeface="Cambria" panose="02040503050406030204"/>
        <a:sym typeface="Cambria" panose="02040503050406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1pPr>
    <a:lvl2pPr indent="2286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2pPr>
    <a:lvl3pPr indent="4572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3pPr>
    <a:lvl4pPr indent="6858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4pPr>
    <a:lvl5pPr indent="9144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5pPr>
    <a:lvl6pPr indent="11430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6pPr>
    <a:lvl7pPr indent="13716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7pPr>
    <a:lvl8pPr indent="16002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8pPr>
    <a:lvl9pPr indent="1828800" latinLnBrk="0">
      <a:spcBef>
        <a:spcPts val="400"/>
      </a:spcBef>
      <a:defRPr sz="1200">
        <a:solidFill>
          <a:schemeClr val="accent4">
            <a:lumOff val="-43999"/>
          </a:schemeClr>
        </a:solidFill>
        <a:latin typeface="+mn-lt"/>
        <a:ea typeface="+mn-ea"/>
        <a:cs typeface="+mn-cs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 hasCustomPrompt="1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/>
          <p:nvPr>
            <p:ph type="body" sz="half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正文级别 1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文本框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文本框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1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164" name="文本框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65" name="正文级别 1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文本"/>
          <p:cNvSpPr txBox="1"/>
          <p:nvPr>
            <p:ph type="title" hasCustomPrompt="1"/>
          </p:nvPr>
        </p:nvSpPr>
        <p:spPr>
          <a:xfrm>
            <a:off x="685800" y="1597817"/>
            <a:ext cx="7772400" cy="1102519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74" name="正文级别 1…"/>
          <p:cNvSpPr txBox="1"/>
          <p:nvPr>
            <p:ph type="body" sz="quarter" idx="1" hasCustomPrompt="1"/>
          </p:nvPr>
        </p:nvSpPr>
        <p:spPr>
          <a:xfrm>
            <a:off x="1371600" y="2914649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457200" algn="ctr">
              <a:buSzTx/>
              <a:buFontTx/>
              <a:buNone/>
            </a:lvl2pPr>
            <a:lvl3pPr marL="0" indent="914400" algn="ctr">
              <a:buSzTx/>
              <a:buFontTx/>
              <a:buNone/>
            </a:lvl3pPr>
            <a:lvl4pPr marL="0" indent="1371600" algn="ctr">
              <a:buSzTx/>
              <a:buFontTx/>
              <a:buNone/>
            </a:lvl4pPr>
            <a:lvl5pPr marL="0" indent="1828800" algn="ctr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标题文本"/>
          <p:cNvSpPr txBox="1"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183" name="正文级别 1…"/>
          <p:cNvSpPr txBox="1"/>
          <p:nvPr>
            <p:ph type="body" sz="quarter" idx="1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标题文本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192" name="正文级别 1…"/>
          <p:cNvSpPr txBox="1"/>
          <p:nvPr>
            <p:ph type="body" sz="half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标题文本"/>
          <p:cNvSpPr txBox="1"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01" name="正文级别 1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标题文本"/>
          <p:cNvSpPr txBox="1"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0" name="正文级别 1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标题文本"/>
          <p:cNvSpPr txBox="1"/>
          <p:nvPr>
            <p:ph type="title" hasCustomPrompt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r>
              <a:t>标题文本</a:t>
            </a:r>
          </a:p>
        </p:txBody>
      </p:sp>
      <p:sp>
        <p:nvSpPr>
          <p:cNvPr id="2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标题文本"/>
          <p:cNvSpPr txBox="1"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34" name="正文级别 1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文本"/>
          <p:cNvSpPr txBox="1"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243" name="文本框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44" name="正文级别 1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half" idx="1" hasCustomPrompt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框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框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3" name="文本框"/>
          <p:cNvSpPr/>
          <p:nvPr>
            <p:ph type="pic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06374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0" y="0"/>
            <a:ext cx="343903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1" i="0" u="none" strike="noStrike" cap="none" spc="0" baseline="0">
          <a:ln>
            <a:noFill/>
          </a:ln>
          <a:solidFill>
            <a:srgbClr val="C94251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38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–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19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•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764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–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336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908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480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505200" marR="0" indent="-304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/>
        <a:buChar char="»"/>
        <a:defRPr sz="2000" b="1" i="0" u="none" strike="noStrike" cap="none" spc="0" baseline="0">
          <a:ln>
            <a:noFill/>
          </a:ln>
          <a:solidFill>
            <a:srgbClr val="474747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矩形"/>
          <p:cNvSpPr txBox="1"/>
          <p:nvPr/>
        </p:nvSpPr>
        <p:spPr>
          <a:xfrm>
            <a:off x="3781726" y="1923677"/>
            <a:ext cx="1628141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级联菜单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矩形"/>
          <p:cNvSpPr txBox="1"/>
          <p:nvPr/>
        </p:nvSpPr>
        <p:spPr>
          <a:xfrm>
            <a:off x="561938" y="455929"/>
            <a:ext cx="8020123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实现一个级联菜单的HTML结构，如何设计呢？</a:t>
            </a:r>
          </a:p>
        </p:txBody>
      </p:sp>
      <p:sp>
        <p:nvSpPr>
          <p:cNvPr id="323" name="&lt;li class=&quot;has-sub&quot;&gt;&lt;span&gt;云计算学院&lt;/span&gt;…"/>
          <p:cNvSpPr txBox="1"/>
          <p:nvPr/>
        </p:nvSpPr>
        <p:spPr>
          <a:xfrm>
            <a:off x="1230692" y="1046480"/>
            <a:ext cx="6682617" cy="405757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r>
              <a:t>                &lt;li class="has-sub"&gt;&lt;span&gt;云计算学院&lt;/span&gt;</a:t>
            </a:r>
          </a:p>
          <a:p>
            <a:r>
              <a:t>                    &lt;ul&gt;</a:t>
            </a:r>
          </a:p>
          <a:p>
            <a:r>
              <a:t>                        &lt;li class="has-sub"&gt;&lt;span&gt;1701A&lt;/span&gt;</a:t>
            </a:r>
          </a:p>
          <a:p>
            <a:r>
              <a:t>                            &lt;ul&gt;</a:t>
            </a:r>
          </a:p>
          <a:p>
            <a:r>
              <a:t>                                &lt;li&gt;&lt;span&gt;胡歌&lt;/span&gt;&lt;/li&gt;</a:t>
            </a:r>
          </a:p>
          <a:p>
            <a:r>
              <a:t>                                &lt;li&gt;&lt;span&gt;关晓彤&lt;/span&gt;&lt;/li&gt;</a:t>
            </a:r>
          </a:p>
          <a:p>
            <a:r>
              <a:t>                                &lt;li&gt;&lt;span&gt;安悦溪&lt;/span&gt;&lt;/li&gt;</a:t>
            </a:r>
          </a:p>
          <a:p>
            <a:r>
              <a:t>                            &lt;/ul&gt;</a:t>
            </a:r>
          </a:p>
          <a:p>
            <a:r>
              <a:t>                        &lt;/li&gt;</a:t>
            </a:r>
          </a:p>
          <a:p>
            <a:r>
              <a:t>                        &lt;li&gt;&lt;span&gt;1607A&lt;/span&gt;&lt;/li&gt;</a:t>
            </a:r>
          </a:p>
          <a:p>
            <a:r>
              <a:t>                        &lt;li&gt;&lt;span&gt;1711B&lt;/span&gt;&lt;/li&gt;</a:t>
            </a:r>
          </a:p>
          <a:p>
            <a:r>
              <a:t>                    &lt;/ul&gt;</a:t>
            </a:r>
          </a:p>
          <a:p>
            <a:r>
              <a:t>                &lt;/li&gt;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矩形"/>
          <p:cNvSpPr txBox="1"/>
          <p:nvPr/>
        </p:nvSpPr>
        <p:spPr>
          <a:xfrm>
            <a:off x="3567429" y="2259329"/>
            <a:ext cx="2241871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什么是递归?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小故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小故事</a:t>
            </a:r>
          </a:p>
        </p:txBody>
      </p:sp>
      <p:sp>
        <p:nvSpPr>
          <p:cNvPr id="257" name="有一天迪丽热巴来到北京八维学院，她在门口问门卫：“你好，我想找一下宋茜童鞋”。门卫无奈答说不知道，并告诉她去找教务。然后热巴来到教务表明来意，教务查了一下学生信息，告诉热巴：“网站有叫宋茜的”。于是热巴又问路找到网站学院，来到二楼办公室院长问她：“你说的宋茜是哪个班的，哪个课程的，我们这有好多个宋茜。。。”"/>
          <p:cNvSpPr txBox="1"/>
          <p:nvPr/>
        </p:nvSpPr>
        <p:spPr>
          <a:xfrm>
            <a:off x="538144" y="1262380"/>
            <a:ext cx="8067711" cy="171778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r>
              <a:t>有一天迪丽热巴来到北京八维学院，她在门口问门卫：“你好，我想找一下宋茜童鞋”。门卫无奈答说不知道，并告诉她去找教务。然后热巴来到教务表明来意，教务查了一下学生信息，告诉热巴：“网站有叫宋茜的”。于是热巴又问路找到网站学院，来到二楼办公室院长问她：“你说的宋茜是哪个班的，哪个课程的，我们这有好多个宋茜。。。”</a:t>
            </a:r>
          </a:p>
        </p:txBody>
      </p:sp>
      <p:sp>
        <p:nvSpPr>
          <p:cNvPr id="258" name="思考一下迪丽热巴如何能够快速找到宋茜呢？"/>
          <p:cNvSpPr txBox="1"/>
          <p:nvPr/>
        </p:nvSpPr>
        <p:spPr>
          <a:xfrm>
            <a:off x="2119629" y="3662679"/>
            <a:ext cx="4676141" cy="408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思考一下迪丽热巴如何能够快速找到宋茜呢？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2" animBg="1" advAuto="0"/>
      <p:bldP spid="25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矩形"/>
          <p:cNvSpPr txBox="1"/>
          <p:nvPr/>
        </p:nvSpPr>
        <p:spPr>
          <a:xfrm>
            <a:off x="606965" y="187474"/>
            <a:ext cx="7930070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树枝可以有多个分支，不同分支互不影响，但是根据上一分枝才能找到下一分枝</a:t>
            </a:r>
          </a:p>
        </p:txBody>
      </p:sp>
      <p:pic>
        <p:nvPicPr>
          <p:cNvPr id="261" name="tree.jpeg" descr="tre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665" y="748010"/>
            <a:ext cx="3940870" cy="39408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2" name="目标1"/>
          <p:cNvSpPr txBox="1"/>
          <p:nvPr/>
        </p:nvSpPr>
        <p:spPr>
          <a:xfrm>
            <a:off x="5802629" y="855980"/>
            <a:ext cx="675641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目标1</a:t>
            </a:r>
          </a:p>
        </p:txBody>
      </p:sp>
      <p:sp>
        <p:nvSpPr>
          <p:cNvPr id="263" name="目标2"/>
          <p:cNvSpPr txBox="1"/>
          <p:nvPr/>
        </p:nvSpPr>
        <p:spPr>
          <a:xfrm>
            <a:off x="2233929" y="1236980"/>
            <a:ext cx="675641" cy="4089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目标2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animBg="1" advAuto="0"/>
      <p:bldP spid="263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文本框"/>
          <p:cNvSpPr txBox="1"/>
          <p:nvPr>
            <p:ph type="body" sz="quarter" idx="4294967295"/>
          </p:nvPr>
        </p:nvSpPr>
        <p:spPr>
          <a:xfrm>
            <a:off x="467543" y="1275605"/>
            <a:ext cx="8229601" cy="50799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200">
                <a:solidFill>
                  <a:srgbClr val="212121"/>
                </a:solidFill>
              </a:defRPr>
            </a:lvl1pPr>
          </a:lstStyle>
          <a:p>
            <a:r>
              <a:t> 请看Mac的右键菜单	</a:t>
            </a:r>
          </a:p>
        </p:txBody>
      </p:sp>
      <p:sp>
        <p:nvSpPr>
          <p:cNvPr id="266" name="矩形"/>
          <p:cNvSpPr txBox="1"/>
          <p:nvPr/>
        </p:nvSpPr>
        <p:spPr>
          <a:xfrm>
            <a:off x="3186429" y="504974"/>
            <a:ext cx="2771141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什么是级联菜单</a:t>
            </a:r>
          </a:p>
        </p:txBody>
      </p:sp>
      <p:pic>
        <p:nvPicPr>
          <p:cNvPr id="267" name="屏幕快照 2019-04-09 上午11.19.12.png" descr="屏幕快照 2019-04-09 上午11.19.1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7740" y="1185564"/>
            <a:ext cx="3949096" cy="38537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8" name="图片中靠左的是右键弹出的菜单，靠右的是菜单下一级菜单。"/>
          <p:cNvSpPr txBox="1"/>
          <p:nvPr/>
        </p:nvSpPr>
        <p:spPr>
          <a:xfrm>
            <a:off x="316229" y="2208529"/>
            <a:ext cx="3223281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r>
              <a:t>图片中靠左的是右键弹出的菜单，靠右的是菜单下一级菜单。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矩形"/>
          <p:cNvSpPr txBox="1"/>
          <p:nvPr/>
        </p:nvSpPr>
        <p:spPr>
          <a:xfrm>
            <a:off x="543224" y="2508214"/>
            <a:ext cx="8565281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如果上一张图片中的下一级菜单还有下一级呢？</a:t>
            </a:r>
          </a:p>
        </p:txBody>
      </p:sp>
      <p:sp>
        <p:nvSpPr>
          <p:cNvPr id="271" name="矩形"/>
          <p:cNvSpPr txBox="1"/>
          <p:nvPr/>
        </p:nvSpPr>
        <p:spPr>
          <a:xfrm>
            <a:off x="539551" y="1756196"/>
            <a:ext cx="8565281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普通菜单和级联菜单区别是什么？</a:t>
            </a:r>
          </a:p>
        </p:txBody>
      </p:sp>
      <p:sp>
        <p:nvSpPr>
          <p:cNvPr id="272" name="矩形"/>
          <p:cNvSpPr txBox="1"/>
          <p:nvPr/>
        </p:nvSpPr>
        <p:spPr>
          <a:xfrm>
            <a:off x="3340151" y="497054"/>
            <a:ext cx="1628141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思考一下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animBg="1" advAuto="0"/>
      <p:bldP spid="270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文本框"/>
          <p:cNvSpPr txBox="1"/>
          <p:nvPr>
            <p:ph type="body" sz="quarter" idx="4294967295"/>
          </p:nvPr>
        </p:nvSpPr>
        <p:spPr>
          <a:xfrm>
            <a:off x="467543" y="1275605"/>
            <a:ext cx="8229601" cy="50799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200">
                <a:solidFill>
                  <a:srgbClr val="212121"/>
                </a:solidFill>
              </a:defRPr>
            </a:lvl1pPr>
          </a:lstStyle>
          <a:p>
            <a:r>
              <a:t>在哪里会用到级联菜单？	</a:t>
            </a:r>
          </a:p>
        </p:txBody>
      </p:sp>
      <p:sp>
        <p:nvSpPr>
          <p:cNvPr id="275" name="矩形"/>
          <p:cNvSpPr txBox="1"/>
          <p:nvPr/>
        </p:nvSpPr>
        <p:spPr>
          <a:xfrm>
            <a:off x="323527" y="2476277"/>
            <a:ext cx="8517634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地区选择</a:t>
            </a:r>
          </a:p>
        </p:txBody>
      </p:sp>
      <p:sp>
        <p:nvSpPr>
          <p:cNvPr id="276" name="矩形"/>
          <p:cNvSpPr txBox="1"/>
          <p:nvPr/>
        </p:nvSpPr>
        <p:spPr>
          <a:xfrm>
            <a:off x="3340151" y="497054"/>
            <a:ext cx="2009141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生活实用性</a:t>
            </a:r>
          </a:p>
        </p:txBody>
      </p:sp>
      <p:pic>
        <p:nvPicPr>
          <p:cNvPr id="277" name="地区选择.jpg" descr="地区选择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7217" y="1129059"/>
            <a:ext cx="2961468" cy="378574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2" animBg="1" advAuto="0"/>
      <p:bldP spid="277" grpId="3" animBg="1" advAuto="0"/>
      <p:bldP spid="27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文本框"/>
          <p:cNvSpPr txBox="1"/>
          <p:nvPr>
            <p:ph type="body" sz="quarter" idx="4294967295"/>
          </p:nvPr>
        </p:nvSpPr>
        <p:spPr>
          <a:xfrm>
            <a:off x="467543" y="1275605"/>
            <a:ext cx="8229601" cy="507999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None/>
              <a:defRPr sz="2200">
                <a:solidFill>
                  <a:srgbClr val="212121"/>
                </a:solidFill>
              </a:defRPr>
            </a:lvl1pPr>
          </a:lstStyle>
          <a:p>
            <a:r>
              <a:t>在哪里会用到级联菜单？	</a:t>
            </a:r>
          </a:p>
        </p:txBody>
      </p:sp>
      <p:sp>
        <p:nvSpPr>
          <p:cNvPr id="280" name="矩形"/>
          <p:cNvSpPr txBox="1"/>
          <p:nvPr/>
        </p:nvSpPr>
        <p:spPr>
          <a:xfrm>
            <a:off x="3340151" y="255754"/>
            <a:ext cx="2009141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生活实用性</a:t>
            </a:r>
          </a:p>
        </p:txBody>
      </p:sp>
      <p:sp>
        <p:nvSpPr>
          <p:cNvPr id="281" name="矩形"/>
          <p:cNvSpPr txBox="1"/>
          <p:nvPr/>
        </p:nvSpPr>
        <p:spPr>
          <a:xfrm>
            <a:off x="323527" y="2438177"/>
            <a:ext cx="8517634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/>
          <a:p>
            <a:pPr marL="800100" lvl="1" indent="-342900">
              <a:buSzPct val="100000"/>
              <a:buChar char="◆"/>
              <a:defRPr sz="200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商品分类</a:t>
            </a:r>
          </a:p>
        </p:txBody>
      </p:sp>
      <p:pic>
        <p:nvPicPr>
          <p:cNvPr id="282" name="屏幕快照 2019-04-27 下午7.59.50.png" descr="屏幕快照 2019-04-27 下午7.59.5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72" y="925249"/>
            <a:ext cx="2790837" cy="421408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animBg="1" advAuto="0"/>
      <p:bldP spid="28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矩形"/>
          <p:cNvSpPr txBox="1"/>
          <p:nvPr/>
        </p:nvSpPr>
        <p:spPr>
          <a:xfrm>
            <a:off x="457200" y="49175"/>
            <a:ext cx="8229600" cy="624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根据下面的数据关系，思考如何用程序来描述</a:t>
            </a:r>
          </a:p>
        </p:txBody>
      </p:sp>
      <p:grpSp>
        <p:nvGrpSpPr>
          <p:cNvPr id="287" name="圆角矩形"/>
          <p:cNvGrpSpPr/>
          <p:nvPr/>
        </p:nvGrpSpPr>
        <p:grpSpPr>
          <a:xfrm>
            <a:off x="452900" y="1514709"/>
            <a:ext cx="1430339" cy="458787"/>
            <a:chOff x="0" y="0"/>
            <a:chExt cx="1430337" cy="458785"/>
          </a:xfrm>
        </p:grpSpPr>
        <p:sp>
          <p:nvSpPr>
            <p:cNvPr id="285" name="圆角矩形"/>
            <p:cNvSpPr/>
            <p:nvPr/>
          </p:nvSpPr>
          <p:spPr>
            <a:xfrm>
              <a:off x="0" y="0"/>
              <a:ext cx="1430338" cy="458786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286" name="河南"/>
            <p:cNvSpPr txBox="1"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河南</a:t>
              </a:r>
            </a:p>
          </p:txBody>
        </p:sp>
      </p:grpSp>
      <p:grpSp>
        <p:nvGrpSpPr>
          <p:cNvPr id="290" name="圆角矩形"/>
          <p:cNvGrpSpPr/>
          <p:nvPr/>
        </p:nvGrpSpPr>
        <p:grpSpPr>
          <a:xfrm>
            <a:off x="453694" y="3245991"/>
            <a:ext cx="1428751" cy="458788"/>
            <a:chOff x="0" y="0"/>
            <a:chExt cx="1428750" cy="458787"/>
          </a:xfrm>
        </p:grpSpPr>
        <p:sp>
          <p:nvSpPr>
            <p:cNvPr id="288" name="圆角矩形"/>
            <p:cNvSpPr/>
            <p:nvPr/>
          </p:nvSpPr>
          <p:spPr>
            <a:xfrm>
              <a:off x="0" y="0"/>
              <a:ext cx="1428750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289" name="河北"/>
            <p:cNvSpPr txBox="1"/>
            <p:nvPr/>
          </p:nvSpPr>
          <p:spPr>
            <a:xfrm>
              <a:off x="22394" y="5873"/>
              <a:ext cx="1383962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河北</a:t>
              </a:r>
            </a:p>
          </p:txBody>
        </p:sp>
      </p:grpSp>
      <p:grpSp>
        <p:nvGrpSpPr>
          <p:cNvPr id="293" name="圆角矩形"/>
          <p:cNvGrpSpPr/>
          <p:nvPr/>
        </p:nvGrpSpPr>
        <p:grpSpPr>
          <a:xfrm>
            <a:off x="2661117" y="1215635"/>
            <a:ext cx="1430338" cy="458788"/>
            <a:chOff x="0" y="0"/>
            <a:chExt cx="1430337" cy="458787"/>
          </a:xfrm>
        </p:grpSpPr>
        <p:sp>
          <p:nvSpPr>
            <p:cNvPr id="291" name="圆角矩形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292" name="开封"/>
            <p:cNvSpPr txBox="1"/>
            <p:nvPr/>
          </p:nvSpPr>
          <p:spPr>
            <a:xfrm>
              <a:off x="22394" y="5873"/>
              <a:ext cx="138554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开封</a:t>
              </a:r>
            </a:p>
          </p:txBody>
        </p:sp>
      </p:grpSp>
      <p:grpSp>
        <p:nvGrpSpPr>
          <p:cNvPr id="296" name="圆角矩形"/>
          <p:cNvGrpSpPr/>
          <p:nvPr/>
        </p:nvGrpSpPr>
        <p:grpSpPr>
          <a:xfrm>
            <a:off x="2661116" y="655191"/>
            <a:ext cx="1430339" cy="458788"/>
            <a:chOff x="0" y="0"/>
            <a:chExt cx="1430337" cy="458787"/>
          </a:xfrm>
        </p:grpSpPr>
        <p:sp>
          <p:nvSpPr>
            <p:cNvPr id="294" name="圆角矩形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295" name="郑州"/>
            <p:cNvSpPr txBox="1"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郑州</a:t>
              </a:r>
            </a:p>
          </p:txBody>
        </p:sp>
      </p:grpSp>
      <p:grpSp>
        <p:nvGrpSpPr>
          <p:cNvPr id="299" name="圆角矩形"/>
          <p:cNvGrpSpPr/>
          <p:nvPr/>
        </p:nvGrpSpPr>
        <p:grpSpPr>
          <a:xfrm>
            <a:off x="2661116" y="1776080"/>
            <a:ext cx="1430339" cy="458788"/>
            <a:chOff x="0" y="0"/>
            <a:chExt cx="1430337" cy="458787"/>
          </a:xfrm>
        </p:grpSpPr>
        <p:sp>
          <p:nvSpPr>
            <p:cNvPr id="297" name="圆角矩形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298" name="南阳"/>
            <p:cNvSpPr txBox="1"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南阳</a:t>
              </a:r>
            </a:p>
          </p:txBody>
        </p:sp>
      </p:grpSp>
      <p:sp>
        <p:nvSpPr>
          <p:cNvPr id="300" name="下箭头"/>
          <p:cNvSpPr/>
          <p:nvPr/>
        </p:nvSpPr>
        <p:spPr>
          <a:xfrm rot="16200000">
            <a:off x="2164227" y="1578209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01" name="下箭头"/>
          <p:cNvSpPr/>
          <p:nvPr/>
        </p:nvSpPr>
        <p:spPr>
          <a:xfrm rot="16200000">
            <a:off x="2208677" y="3309491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grpSp>
        <p:nvGrpSpPr>
          <p:cNvPr id="304" name="圆角矩形"/>
          <p:cNvGrpSpPr/>
          <p:nvPr/>
        </p:nvGrpSpPr>
        <p:grpSpPr>
          <a:xfrm>
            <a:off x="2750810" y="3984178"/>
            <a:ext cx="1430339" cy="458788"/>
            <a:chOff x="0" y="0"/>
            <a:chExt cx="1430337" cy="458787"/>
          </a:xfrm>
        </p:grpSpPr>
        <p:sp>
          <p:nvSpPr>
            <p:cNvPr id="302" name="圆角矩形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303" name="唐山"/>
            <p:cNvSpPr txBox="1"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唐山</a:t>
              </a:r>
            </a:p>
          </p:txBody>
        </p:sp>
      </p:grpSp>
      <p:sp>
        <p:nvSpPr>
          <p:cNvPr id="305" name="圆角矩形"/>
          <p:cNvSpPr/>
          <p:nvPr/>
        </p:nvSpPr>
        <p:spPr>
          <a:xfrm>
            <a:off x="2750810" y="2817253"/>
            <a:ext cx="1430339" cy="45878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石家庄</a:t>
            </a:r>
          </a:p>
        </p:txBody>
      </p:sp>
      <p:grpSp>
        <p:nvGrpSpPr>
          <p:cNvPr id="308" name="圆角矩形"/>
          <p:cNvGrpSpPr/>
          <p:nvPr/>
        </p:nvGrpSpPr>
        <p:grpSpPr>
          <a:xfrm>
            <a:off x="2750810" y="3400715"/>
            <a:ext cx="1430339" cy="458788"/>
            <a:chOff x="0" y="0"/>
            <a:chExt cx="1430337" cy="458787"/>
          </a:xfrm>
        </p:grpSpPr>
        <p:sp>
          <p:nvSpPr>
            <p:cNvPr id="306" name="圆角矩形"/>
            <p:cNvSpPr/>
            <p:nvPr/>
          </p:nvSpPr>
          <p:spPr>
            <a:xfrm>
              <a:off x="0" y="0"/>
              <a:ext cx="1430338" cy="458788"/>
            </a:xfrm>
            <a:prstGeom prst="roundRect">
              <a:avLst>
                <a:gd name="adj" fmla="val 16666"/>
              </a:avLst>
            </a:prstGeom>
            <a:solidFill>
              <a:srgbClr val="C9394A"/>
            </a:solidFill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chemeClr val="accent4">
                  <a:lumOff val="-43999"/>
                  <a:alpha val="37647"/>
                </a:scheme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307" name="邯郸"/>
            <p:cNvSpPr txBox="1"/>
            <p:nvPr/>
          </p:nvSpPr>
          <p:spPr>
            <a:xfrm>
              <a:off x="22395" y="5873"/>
              <a:ext cx="1385548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 b="1">
                  <a:solidFill>
                    <a:schemeClr val="accent3">
                      <a:lumOff val="4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邯郸</a:t>
              </a:r>
            </a:p>
          </p:txBody>
        </p:sp>
      </p:grpSp>
      <p:sp>
        <p:nvSpPr>
          <p:cNvPr id="309" name="下箭头"/>
          <p:cNvSpPr/>
          <p:nvPr/>
        </p:nvSpPr>
        <p:spPr>
          <a:xfrm rot="16200000">
            <a:off x="4464050" y="2880753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10" name="圆角矩形"/>
          <p:cNvSpPr/>
          <p:nvPr/>
        </p:nvSpPr>
        <p:spPr>
          <a:xfrm>
            <a:off x="4962850" y="3453470"/>
            <a:ext cx="1430339" cy="458789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新华区</a:t>
            </a:r>
          </a:p>
        </p:txBody>
      </p:sp>
      <p:sp>
        <p:nvSpPr>
          <p:cNvPr id="311" name="圆角矩形"/>
          <p:cNvSpPr/>
          <p:nvPr/>
        </p:nvSpPr>
        <p:spPr>
          <a:xfrm>
            <a:off x="4962850" y="2911992"/>
            <a:ext cx="1430339" cy="45878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长安区</a:t>
            </a:r>
          </a:p>
        </p:txBody>
      </p:sp>
      <p:sp>
        <p:nvSpPr>
          <p:cNvPr id="312" name="圆角矩形"/>
          <p:cNvSpPr/>
          <p:nvPr/>
        </p:nvSpPr>
        <p:spPr>
          <a:xfrm>
            <a:off x="4962850" y="2370513"/>
            <a:ext cx="1430339" cy="45878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桥西区</a:t>
            </a:r>
          </a:p>
        </p:txBody>
      </p:sp>
      <p:sp>
        <p:nvSpPr>
          <p:cNvPr id="313" name="下箭头"/>
          <p:cNvSpPr/>
          <p:nvPr/>
        </p:nvSpPr>
        <p:spPr>
          <a:xfrm rot="16200000">
            <a:off x="6661150" y="2434014"/>
            <a:ext cx="215900" cy="331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10800" y="5400"/>
                </a:lnTo>
                <a:lnTo>
                  <a:pt x="21600" y="54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/>
          <a:lstStyle/>
          <a:p>
            <a: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314" name="圆角矩形"/>
          <p:cNvSpPr/>
          <p:nvPr/>
        </p:nvSpPr>
        <p:spPr>
          <a:xfrm>
            <a:off x="7032950" y="2489717"/>
            <a:ext cx="1430339" cy="45878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新石街道</a:t>
            </a:r>
          </a:p>
        </p:txBody>
      </p:sp>
      <p:sp>
        <p:nvSpPr>
          <p:cNvPr id="315" name="圆角矩形"/>
          <p:cNvSpPr/>
          <p:nvPr/>
        </p:nvSpPr>
        <p:spPr>
          <a:xfrm>
            <a:off x="7032950" y="2002213"/>
            <a:ext cx="1430339" cy="45878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西里街道</a:t>
            </a:r>
          </a:p>
        </p:txBody>
      </p:sp>
      <p:sp>
        <p:nvSpPr>
          <p:cNvPr id="316" name="圆角矩形"/>
          <p:cNvSpPr/>
          <p:nvPr/>
        </p:nvSpPr>
        <p:spPr>
          <a:xfrm>
            <a:off x="7032950" y="1514709"/>
            <a:ext cx="1430339" cy="45878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东里街道</a:t>
            </a:r>
          </a:p>
        </p:txBody>
      </p:sp>
      <p:sp>
        <p:nvSpPr>
          <p:cNvPr id="317" name="圆角矩形"/>
          <p:cNvSpPr/>
          <p:nvPr/>
        </p:nvSpPr>
        <p:spPr>
          <a:xfrm>
            <a:off x="7032950" y="2977221"/>
            <a:ext cx="1430339" cy="458788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>
            <a:solidFill>
              <a:schemeClr val="accent3">
                <a:lumOff val="44000"/>
              </a:schemeClr>
            </a:solidFill>
          </a:ln>
          <a:effectLst>
            <a:outerShdw blurRad="38100" dist="20000" dir="5400000" rotWithShape="0">
              <a:schemeClr val="accent4">
                <a:lumOff val="-43999"/>
                <a:alpha val="37647"/>
              </a:schemeClr>
            </a:outerShdw>
          </a:effectLst>
        </p:spPr>
        <p:txBody>
          <a:bodyPr lIns="45719" rIns="45719" anchor="ctr"/>
          <a:lstStyle>
            <a:lvl1pPr algn="ctr"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南长街道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矩形"/>
          <p:cNvSpPr txBox="1"/>
          <p:nvPr/>
        </p:nvSpPr>
        <p:spPr>
          <a:xfrm>
            <a:off x="942939" y="963929"/>
            <a:ext cx="7258122" cy="62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3000" b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实现一个菜单的HTML结构，如何设计呢？</a:t>
            </a:r>
          </a:p>
        </p:txBody>
      </p:sp>
      <p:sp>
        <p:nvSpPr>
          <p:cNvPr id="320" name="&lt;ul&gt;…"/>
          <p:cNvSpPr txBox="1"/>
          <p:nvPr/>
        </p:nvSpPr>
        <p:spPr>
          <a:xfrm>
            <a:off x="1433966" y="2113279"/>
            <a:ext cx="6276068" cy="18634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3">
                    <a:lumOff val="44000"/>
                  </a:schemeClr>
                </a:solidFill>
              </a:defRPr>
            </a:pPr>
            <a:r>
              <a:t>                          </a:t>
            </a:r>
            <a:r>
              <a:rPr>
                <a:solidFill>
                  <a:schemeClr val="accent4">
                    <a:lumOff val="-43999"/>
                  </a:schemeClr>
                </a:solidFill>
              </a:rPr>
              <a:t>  &lt;ul&gt;</a:t>
            </a:r>
            <a:endParaRPr>
              <a:solidFill>
                <a:schemeClr val="accent4">
                  <a:lumOff val="-43999"/>
                </a:schemeClr>
              </a:solidFill>
            </a:endParaRPr>
          </a:p>
          <a:p>
            <a:r>
              <a:t>                                &lt;li&gt;&lt;span&gt;宋茜&lt;/span&gt;&lt;/li&gt;</a:t>
            </a:r>
          </a:p>
          <a:p>
            <a:r>
              <a:t>                                &lt;li&gt;&lt;span&gt;胡歌&lt;/span&gt;&lt;/li&gt;</a:t>
            </a:r>
          </a:p>
          <a:p>
            <a:r>
              <a:t>                                &lt;li&gt;&lt;span&gt;刘亦菲&lt;/span&gt;&lt;/li&gt;</a:t>
            </a:r>
          </a:p>
          <a:p>
            <a:r>
              <a:t>                            &lt;/ul&gt;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1" animBg="1" advAuto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 panose="02040503050406030204"/>
            <a:ea typeface="Cambria" panose="02040503050406030204"/>
            <a:cs typeface="Cambria" panose="02040503050406030204"/>
            <a:sym typeface="Cambria" panose="02040503050406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 panose="02040503050406030204"/>
            <a:ea typeface="Cambria" panose="02040503050406030204"/>
            <a:cs typeface="Cambria" panose="02040503050406030204"/>
            <a:sym typeface="Cambria" panose="02040503050406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讲师ppt模板20141215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讲师ppt模板201412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 panose="02040503050406030204"/>
            <a:ea typeface="Cambria" panose="02040503050406030204"/>
            <a:cs typeface="Cambria" panose="02040503050406030204"/>
            <a:sym typeface="Cambria" panose="02040503050406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chemeClr val="accent4">
                <a:lumOff val="-43999"/>
              </a:schemeClr>
            </a:solidFill>
            <a:effectLst/>
            <a:uFillTx/>
            <a:latin typeface="Cambria" panose="02040503050406030204"/>
            <a:ea typeface="Cambria" panose="02040503050406030204"/>
            <a:cs typeface="Cambria" panose="02040503050406030204"/>
            <a:sym typeface="Cambria" panose="02040503050406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/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Cambria</vt:lpstr>
      <vt:lpstr>Calibri</vt:lpstr>
      <vt:lpstr>微软雅黑</vt:lpstr>
      <vt:lpstr>Arial</vt:lpstr>
      <vt:lpstr>Arial Unicode MS</vt:lpstr>
      <vt:lpstr>讲师ppt模板20141215</vt:lpstr>
      <vt:lpstr>PowerPoint 演示文稿</vt:lpstr>
      <vt:lpstr>小故事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氵小丶龙</cp:lastModifiedBy>
  <cp:revision>1</cp:revision>
  <dcterms:created xsi:type="dcterms:W3CDTF">2019-07-16T14:24:23Z</dcterms:created>
  <dcterms:modified xsi:type="dcterms:W3CDTF">2019-07-16T14:24:23Z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