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Robo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AB95478-3869-4E3E-8037-CB4A4C6868DB}">
  <a:tblStyle styleId="{6AB95478-3869-4E3E-8037-CB4A4C6868D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oboto-bold.fntdata"/><Relationship Id="rId10" Type="http://schemas.openxmlformats.org/officeDocument/2006/relationships/slide" Target="slides/slide4.xml"/><Relationship Id="rId32" Type="http://schemas.openxmlformats.org/officeDocument/2006/relationships/font" Target="fonts/Roboto-regular.fntdata"/><Relationship Id="rId13" Type="http://schemas.openxmlformats.org/officeDocument/2006/relationships/slide" Target="slides/slide7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6.xml"/><Relationship Id="rId34" Type="http://schemas.openxmlformats.org/officeDocument/2006/relationships/font" Target="fonts/Roboto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6bc63db93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26bc63db93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Analizamos Title, Description y URL. Vimos que contienen información respecto de ambientes y/o habitaciones, amenities o adicionales al tipo de propiedad que eventualmente puede incidir en el precio, y en aquellos ubicados en CABA mencionan la cercanía a una línea de subte.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CONCLUSION: Estas columnas puede devolvernos algún dato predictivo o de información adicional que nos permita determinar si el precio de una propiedad tiene alguna caracteristica que influya sobre su precio. Trabajaremos en la sección imputaciones sobre ellas.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6bc63db93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26bc63db93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Country_name y operation </a:t>
            </a:r>
            <a:r>
              <a:rPr lang="en"/>
              <a:t>: Tienen un único valor cada una (Argentina y sell), y no tienen valores nulos. No se necesita un análisis adicional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state_name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/>
              <a:t> </a:t>
            </a:r>
            <a:r>
              <a:rPr lang="en"/>
              <a:t>: En el dataset de properati, la columna state_name trae información distinta según la ubicación de la que se trate (en casos es provincia, en otros ciudad y en otros una zona de una provincia). A partir de allí, los datos contenidos en el nivel inferior (place_name) dependerán de lo que había en state_name.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place_with_parent_names</a:t>
            </a:r>
            <a:r>
              <a:rPr lang="en"/>
              <a:t> trae la información contenida en country, state y place name más información adicional de barrio o barrio privado. Podemos decir que esta columna nos aporta una identificación más refinada sobre la ubicación de la propiedad a la hora de determinar su precio por m2.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Conclusión: El 95.5% de los registros corresponden a las provincias de Buenos Aires, Santa Fe, Córdoba y CABA.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currency</a:t>
            </a:r>
            <a:r>
              <a:rPr b="1" lang="en"/>
              <a:t>:</a:t>
            </a:r>
            <a:r>
              <a:rPr lang="en"/>
              <a:t> La columna Currency posee muy pocos registros con monedas distintas a USD y ARS por lo que nos quedaremos solo con USD y ARS, ya que no son significativos los registros PEN y UYU.  Nos quedaremos solo con USD y ARS, ya que no son significativos los registros PEN y UYU.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property _type:</a:t>
            </a:r>
            <a:r>
              <a:rPr lang="en">
                <a:solidFill>
                  <a:schemeClr val="dk1"/>
                </a:solidFill>
              </a:rPr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6bc63db93_2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26bc63db93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Analizamos Title, Description y URL. Vimos que contienen información respecto de ambientes y/o habitaciones, amenities o adicionales al tipo de propiedad que eventualmente puede incidir en el precio, y en aquellos ubicados en CABA mencionan la cercanía a una línea de subte.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CONCLUSION: Estas columnas puede devolvernos algún dato predictivo o de información adicional que nos permita determinar si el precio de una propiedad tiene alguna caracteristica que influya sobre su precio. Trabajaremos en la sección imputaciones sobre ellas.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6bc63db93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6bc63db93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Aquí realizamos un Describe sobre las principales columnas numéricas, calculamos el coeficiente de variación de cada una para justificar que en cada caso tenemos mucha dispersión debido a los outliers.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las columnas numéricas importantes son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lat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lon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price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price_aprox_local_currency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price_aprox_usd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surface_total_in_m2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surface_covered_in_m2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price_usd_per_m2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price_per_m2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floor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rooms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expenses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2a1b1332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22a1b1332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Una vez finalizada la etapa de exploración, comenzamos a analizar con especial atención aquellas columnas que identificamos como claves para nuestro objetivo de trabajo, poder predecir el valor por m2 de propiedades.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Allí detectamos: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Valores no homogéneos en la columna PRICE vs ML, USD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Vimos muchos valores extremos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Muchos null en las columnas rooms, expenses y floor . Para el caso de las columnas que expresan valor en moneda vimos que cuando hay null en un tipo de currency en la otra también y no existen otras combinaciones.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 este panorama comenzamos a trabajar en la limpieza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22a1b1332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22a1b1332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Validamos que todas las propiedades se convertían u un tc razonable para así poder confiar en nuestra columnas precio usd x m2.. Excluimos columnas con currency UY y PEN (total  4 registros)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2a1b13322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22a1b13322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26bc63db93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26bc63db93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Método 1, allí determinamos como outliers aquellos valores que se encuentra a una distancia de 2 desvios std de la media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Método 2, trabajamos por tipo de propiedad aplicando un describe para obtener precios por m2 limpio de outliers.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CV: data_st_corr.price_aprox_usd.std() / data_st_corr.price_aprox_usd.mean()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26bc63db93_4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26bc63db93_4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Nos quedamos con el método 1, ya que luego de hacer este trabajamos nos dimos cuenta que podíamos determinar un precio de imputación vía group by de múltiples dimensions (ubicación y tipo de propiedad),  una vez hechas las imputaciones realizando la limpieza por método 1 obtendríamos una valor por m2 en usd más limpio para predecir.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22a1b1332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22a1b1332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Comentario Imputación “Columna rooms”: el porcetaje bajo de reemplazo tal vez se deba a la estrategia de regex utilizada o tal vez es genuino del dataset.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67bf7fbe2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67bf7fbe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Introduccion 0.10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Objetivos 0.10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Analisis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○"/>
            </a:pP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Preparación del ambiente (Marcelo)0.15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○"/>
            </a:pP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Exploración de datos (Marcelo) 1.75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○"/>
            </a:pP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Limpieza de datos (Daniel) 2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○"/>
            </a:pP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Imputaciones (Maela) 2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○"/>
            </a:pP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Post exploración - limpieza/imputación (Enzo) 2 </a:t>
            </a:r>
            <a:endParaRPr b="1"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○"/>
            </a:pP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Creación de nuevas columnas con valor predictiva (Enzo)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○"/>
            </a:pP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Exportación de resultados (Enzo)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○"/>
            </a:pP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Exploración con Geopandas (Enzo)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Conclusiones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22befa04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22befa04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26bc63db93_5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26bc63db93_5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267f98df2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267f98df2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26bc63db93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26bc63db93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Aquí realizamos un Describe sobre las principales columnas numéricas, calculamos el coeficiente de variación de cada una para justificar que en cada caso tenemos mucha dispersión debido a los outliers.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las columnas numéricas importantes son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lat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lon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price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price_aprox_local_currency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price_aprox_usd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surface_total_in_m2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surface_covered_in_m2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price_usd_per_m2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price_per_m2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floor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rooms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expenses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26bc63db93_5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26bc63db93_5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Aquí realizamos un Describe sobre las principales columnas numéricas, calculamos el coeficiente de variación de cada una para justificar que en cada caso tenemos mucha dispersión debido a los outliers.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las columnas numéricas importantes son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lat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lon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price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price_aprox_local_currency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price_aprox_usd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surface_total_in_m2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surface_covered_in_m2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price_usd_per_m2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price_per_m2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floor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rooms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expenses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26bc63db93_5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26bc63db93_5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6bc63db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6bc63db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26bc63db9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26bc63db9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6bc63db93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26bc63db93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Vamos a orientar la exploración en determinar: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Descripción del dataset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¿Qué campos tienen valores nulos? y ¿Qué porcentaje de nulos tienen cada uno de ellos?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Revisar datos unique de las distintas columnas, y su homogeneidad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En columnas de texto libre, que tipo de información contienen?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En columnas categóricas, cómo se distribuyen las categorías?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En columnas numéricas, están muy sucias? se pueden calcular estadísticas de resúmen?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2a1b1332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22a1b1332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#import AR.csv trayendo algunas de las columnas que tienen info de ubicación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columnas = ['num', 'place_name', 'place_name2','s20', 'Lat','Lon', 's', 'rnch', 'Pais','s0','s1','s2','s3','s4','s5','s6','s7','place_with_parent_names','fecha']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dataAR = pd.read_csv("/content/drive/MyDrive/DSDH/TP1/AR.tsv", header=None, names=columnas,  usecols=[1,2,4,5,8,17], sep = "\t", low_memory=False) 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#elimino la cadena de caracteres America/ y separo la columna place_with_parent_names en columnas, 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#renombro las columnas resultantes para coincidir con las columnas de data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6bc63db93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6bc63db93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 las columnas más importantes para posteriores usos, vemos que las columnas lat-lon, lat y lon tienen un 42% de nulos (debemos determinar si corresponden a los mismos registros).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Price, currency, price_aprox_local_currency y price_aprox_usd tienen un 16.84% de nulos (debemos determinar si corresponden a los mismos registros, en dicho caso es más difícil de inferir valores).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Las columnas floor y expenses tienen porcentajes muy altos de nulos (93% y 88% respectivamente). Podemos determinar un umbral de nulos por columna por encima del cual la columna se elimina, o al menos no se tiene en cuenta en el análisis.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Para el caso de la columna rooms, que tiene cerca del 61% de nulos, se puede buscar dentro de otras columnas si existe información respecto de este valor.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Agregamos un análisis por tipo de propiedad, pensando en que si tal vez alguna mejoras los null considerablemente, podíamos basarnos en ella, pero no fue el caso, y cada tipo de propiedad tiene porcentajes similares de null en las columnas más importantes.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6bc63db93_5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6bc63db93_5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 las columnas más importantes para posteriores usos, vemos que las columnas lat-lon, lat y lon tienen un 42% de nulos (debemos determinar si corresponden a los mismos registros).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Price, currency, price_aprox_local_currency y price_aprox_usd tienen un 16.84% de nulos (debemos determinar si corresponden a los mismos registros, en dicho caso es más difícil de inferir valores).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Las columnas floor y expenses tienen porcentajes muy altos de nulos (93% y 88% respectivamente). Podemos determinar un umbral de nulos por columna por encima del cual la columna se elimina, o al menos no se tiene en cuenta en el análisis.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Para el caso de la columna rooms, que tiene cerca del 61% de nulos, se puede buscar dentro de otras columnas si existe información respecto de este valor.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Agregamos un análisis por tipo de propiedad, pensando en que si tal vez alguna mejoras los null considerablemente, podíamos basarnos en ella, pero no fue el caso, y cada tipo de propiedad tiene porcentajes similares de null en las columnas más importantes.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6bc63db9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6bc63db9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Conclusión datos unique: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property_type: La columna property_type trae 4 categorías (casa, departamento, local y ph), agrupando las dos primeras categorías el 92% del total de las publicaciones.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state_name: La columna state_name posee 28 categorias divididos por provincias, CABA y zonas de GBA. Parecería estar límpia.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currency: En la columna currency existen 4 categorías, correspondiendo solo 3 registros a PEN y UYU por lo que se deciden excluir dichos registros.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rooms: Está columna posee 31 categorías, agrupando la mayor proporción de registros entre 1 y 10 rooms. Esta columna posee un alto porcentaje de null, pero también encontramos datos que a priori pueden parecer raros, hicimos un análisis sobre registros con +10 rooms para entender si eran hoteles o complejos. Detectamos que en algunos casos son complejos o posados, en otros casos por ejemplo son apartamentos con 4 habitaciones + 3 baños + etc.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22.png"/><Relationship Id="rId5" Type="http://schemas.openxmlformats.org/officeDocument/2006/relationships/image" Target="../media/image19.png"/><Relationship Id="rId6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Relationship Id="rId4" Type="http://schemas.openxmlformats.org/officeDocument/2006/relationships/image" Target="../media/image13.png"/><Relationship Id="rId5" Type="http://schemas.openxmlformats.org/officeDocument/2006/relationships/image" Target="../media/image12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Relationship Id="rId4" Type="http://schemas.openxmlformats.org/officeDocument/2006/relationships/image" Target="../media/image14.png"/><Relationship Id="rId5" Type="http://schemas.openxmlformats.org/officeDocument/2006/relationships/image" Target="../media/image16.png"/><Relationship Id="rId6" Type="http://schemas.openxmlformats.org/officeDocument/2006/relationships/image" Target="../media/image15.png"/><Relationship Id="rId7" Type="http://schemas.openxmlformats.org/officeDocument/2006/relationships/image" Target="../media/image34.png"/><Relationship Id="rId8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Relationship Id="rId4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Relationship Id="rId4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Relationship Id="rId4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Relationship Id="rId4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Relationship Id="rId4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Relationship Id="rId4" Type="http://schemas.openxmlformats.org/officeDocument/2006/relationships/image" Target="../media/image27.png"/><Relationship Id="rId5" Type="http://schemas.openxmlformats.org/officeDocument/2006/relationships/image" Target="../media/image2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Relationship Id="rId4" Type="http://schemas.openxmlformats.org/officeDocument/2006/relationships/image" Target="../media/image31.png"/><Relationship Id="rId5" Type="http://schemas.openxmlformats.org/officeDocument/2006/relationships/image" Target="../media/image3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Relationship Id="rId4" Type="http://schemas.openxmlformats.org/officeDocument/2006/relationships/hyperlink" Target="http://acnalert.eastus.cloudapp.azure.com/2/ds/DatosAuxGeo_price_usd.HTML" TargetMode="External"/><Relationship Id="rId5" Type="http://schemas.openxmlformats.org/officeDocument/2006/relationships/image" Target="../media/image3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Relationship Id="rId4" Type="http://schemas.openxmlformats.org/officeDocument/2006/relationships/hyperlink" Target="http://acnalert.eastus.cloudapp.azure.com/2/ds/DatosAuxGeo_price_usd_per_m2.HTML" TargetMode="External"/><Relationship Id="rId5" Type="http://schemas.openxmlformats.org/officeDocument/2006/relationships/image" Target="../media/image2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3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3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-81400" y="184525"/>
            <a:ext cx="3655200" cy="12192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77">
                <a:solidFill>
                  <a:srgbClr val="000000"/>
                </a:solidFill>
              </a:rPr>
              <a:t>Trabajo Práctico N°1</a:t>
            </a:r>
            <a:endParaRPr sz="2877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88">
                <a:solidFill>
                  <a:srgbClr val="000000"/>
                </a:solidFill>
              </a:rPr>
              <a:t>Properati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6765050" y="184525"/>
            <a:ext cx="2379000" cy="15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Bodlovich Daniel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Lombardi </a:t>
            </a:r>
            <a:r>
              <a:rPr lang="en" sz="1200">
                <a:solidFill>
                  <a:schemeClr val="dk1"/>
                </a:solidFill>
              </a:rPr>
              <a:t>Maela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Saied </a:t>
            </a:r>
            <a:r>
              <a:rPr lang="en" sz="1200">
                <a:solidFill>
                  <a:schemeClr val="dk1"/>
                </a:solidFill>
              </a:rPr>
              <a:t>Marcelo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Serniotti Enzo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Grupo 1</a:t>
            </a:r>
            <a:endParaRPr b="1" sz="15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DHDS - </a:t>
            </a:r>
            <a:r>
              <a:rPr lang="en" sz="1200">
                <a:solidFill>
                  <a:srgbClr val="000000"/>
                </a:solidFill>
              </a:rPr>
              <a:t>2022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Curso Data Science -Digital House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/>
        </p:nvSpPr>
        <p:spPr>
          <a:xfrm>
            <a:off x="260625" y="163325"/>
            <a:ext cx="4158300" cy="40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EXPLORACIÓN</a:t>
            </a:r>
            <a:endParaRPr b="1"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b="1"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Exploración de columnas de texto libre</a:t>
            </a:r>
            <a:endParaRPr b="1"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5715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i="1"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title</a:t>
            </a:r>
            <a:r>
              <a:rPr i="1"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i="1"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description </a:t>
            </a:r>
            <a:r>
              <a:rPr i="1"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y </a:t>
            </a:r>
            <a:r>
              <a:rPr b="1" i="1"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properati_url</a:t>
            </a:r>
            <a:r>
              <a:rPr b="1"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b="1"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5715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Contienen información de ambientes y/o habitaciones, amenities, etc. 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5715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Los ubicados en CABA mencionan la cercanía a una línea de subte.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5715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(Pueden utilizarse para crear coeficientes para el precio)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881734"/>
            <a:ext cx="4420700" cy="1588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51735" y="163324"/>
            <a:ext cx="4420690" cy="157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2"/>
          <p:cNvPicPr preferRelativeResize="0"/>
          <p:nvPr/>
        </p:nvPicPr>
        <p:blipFill rotWithShape="1">
          <a:blip r:embed="rId6">
            <a:alphaModFix/>
          </a:blip>
          <a:srcRect b="7304" l="0" r="0" t="0"/>
          <a:stretch/>
        </p:blipFill>
        <p:spPr>
          <a:xfrm>
            <a:off x="4572000" y="3616700"/>
            <a:ext cx="4420700" cy="132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2"/>
          <p:cNvSpPr txBox="1"/>
          <p:nvPr/>
        </p:nvSpPr>
        <p:spPr>
          <a:xfrm>
            <a:off x="0" y="4804800"/>
            <a:ext cx="259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Curso Data Science - Digital House - 2022</a:t>
            </a:r>
            <a:endParaRPr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/>
        </p:nvSpPr>
        <p:spPr>
          <a:xfrm>
            <a:off x="260625" y="163325"/>
            <a:ext cx="8661900" cy="3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EXPLORACIÓN</a:t>
            </a:r>
            <a:endParaRPr b="1"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b="1"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Exploración de columnas categóricas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</a:t>
            </a:r>
            <a:r>
              <a:rPr i="1"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peration                                          property_type</a:t>
            </a:r>
            <a:endParaRPr i="1"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place_name (localidad)                      place_with_parent_name (barrio)</a:t>
            </a:r>
            <a:endParaRPr i="1"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state_name (Provincia/Barrio CABA)   country_name</a:t>
            </a:r>
            <a:endParaRPr i="1"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currency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Exploración de</a:t>
            </a: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la distribución y porcentaje de cada valor unique (frecuencia).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9" name="Google Shape;129;p23"/>
          <p:cNvSpPr txBox="1"/>
          <p:nvPr/>
        </p:nvSpPr>
        <p:spPr>
          <a:xfrm>
            <a:off x="0" y="4804800"/>
            <a:ext cx="259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Curso Data Science - Digital House - 2022</a:t>
            </a:r>
            <a:endParaRPr sz="1000"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2192" y="3865067"/>
            <a:ext cx="1941800" cy="127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/>
        </p:nvSpPr>
        <p:spPr>
          <a:xfrm>
            <a:off x="260625" y="163325"/>
            <a:ext cx="5687700" cy="28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EXPLORACIÓN</a:t>
            </a:r>
            <a:endParaRPr b="1"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b="1"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Exploración de columnas categóricas</a:t>
            </a:r>
            <a:endParaRPr b="1"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i="1"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place_with_parent_names</a:t>
            </a:r>
            <a:r>
              <a:rPr b="1"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trae la información contenida en </a:t>
            </a:r>
            <a:r>
              <a:rPr b="1" i="1"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country_name</a:t>
            </a: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i="1"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state_name </a:t>
            </a: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y </a:t>
            </a:r>
            <a:r>
              <a:rPr b="1" i="1"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place_name</a:t>
            </a:r>
            <a:r>
              <a:rPr b="1"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 información adicional de barrio o barrio privado.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Esta columna aporta información más refinada sobre la ubicación de la propiedad a la hora de determinar su precio por m2.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2250" y="3468875"/>
            <a:ext cx="2248826" cy="133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82850" y="2955875"/>
            <a:ext cx="4492301" cy="203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6251" y="3468875"/>
            <a:ext cx="1825246" cy="133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65000" y="781000"/>
            <a:ext cx="2915799" cy="165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4"/>
          <p:cNvSpPr txBox="1"/>
          <p:nvPr/>
        </p:nvSpPr>
        <p:spPr>
          <a:xfrm>
            <a:off x="6295125" y="2772325"/>
            <a:ext cx="130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'state_name'</a:t>
            </a:r>
            <a:endParaRPr sz="120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1" name="Google Shape;141;p24"/>
          <p:cNvSpPr txBox="1"/>
          <p:nvPr/>
        </p:nvSpPr>
        <p:spPr>
          <a:xfrm>
            <a:off x="6131475" y="503350"/>
            <a:ext cx="130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'state_name'</a:t>
            </a:r>
            <a:endParaRPr sz="120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2" name="Google Shape;142;p24"/>
          <p:cNvSpPr txBox="1"/>
          <p:nvPr/>
        </p:nvSpPr>
        <p:spPr>
          <a:xfrm>
            <a:off x="0" y="4804800"/>
            <a:ext cx="259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Curso Data Science - Digital House - 2022</a:t>
            </a:r>
            <a:endParaRPr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/>
        </p:nvSpPr>
        <p:spPr>
          <a:xfrm>
            <a:off x="333000" y="163325"/>
            <a:ext cx="84780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EXPLORACIÓN</a:t>
            </a:r>
            <a:endParaRPr b="1"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b="1" lang="en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Exploración de columnas numéricas /</a:t>
            </a:r>
            <a:endParaRPr b="1"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detección de outliers </a:t>
            </a:r>
            <a:endParaRPr b="1" sz="1600">
              <a:latin typeface="Verdana"/>
              <a:ea typeface="Verdana"/>
              <a:cs typeface="Verdana"/>
              <a:sym typeface="Verdana"/>
            </a:endParaRPr>
          </a:p>
        </p:txBody>
      </p:sp>
      <p:graphicFrame>
        <p:nvGraphicFramePr>
          <p:cNvPr id="148" name="Google Shape;148;p25"/>
          <p:cNvGraphicFramePr/>
          <p:nvPr/>
        </p:nvGraphicFramePr>
        <p:xfrm>
          <a:off x="5696025" y="831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{6AB95478-3869-4E3E-8037-CB4A4C6868DB}</a:tableStyleId>
              </a:tblPr>
              <a:tblGrid>
                <a:gridCol w="1756300"/>
                <a:gridCol w="1739700"/>
              </a:tblGrid>
              <a:tr h="275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lat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lon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5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price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price_aprox_local_currency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5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price_aprox_usd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surface_total_in_m2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5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surface_covered_in_m2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price_usd_per_m2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5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price_per_m2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floor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5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rooms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expenses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9" name="Google Shape;149;p25"/>
          <p:cNvSpPr txBox="1"/>
          <p:nvPr/>
        </p:nvSpPr>
        <p:spPr>
          <a:xfrm>
            <a:off x="0" y="4804800"/>
            <a:ext cx="259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Curso Data Science - Digital House - 2022</a:t>
            </a:r>
            <a:endParaRPr sz="1000"/>
          </a:p>
        </p:txBody>
      </p:sp>
      <p:sp>
        <p:nvSpPr>
          <p:cNvPr id="150" name="Google Shape;150;p25"/>
          <p:cNvSpPr txBox="1"/>
          <p:nvPr/>
        </p:nvSpPr>
        <p:spPr>
          <a:xfrm>
            <a:off x="282750" y="1225450"/>
            <a:ext cx="5339700" cy="13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1700">
                <a:solidFill>
                  <a:schemeClr val="dk1"/>
                </a:solidFill>
              </a:rPr>
              <a:t>Describe </a:t>
            </a:r>
            <a:r>
              <a:rPr lang="en" sz="1700">
                <a:solidFill>
                  <a:schemeClr val="dk1"/>
                </a:solidFill>
              </a:rPr>
              <a:t>sobre las principales columnas numéricas, calculamos el coeficiente de variación de cada una para justificar que en cada caso tenemos mucha dispersión debido a los outliers.</a:t>
            </a:r>
            <a:endParaRPr sz="2000"/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700" y="2763323"/>
            <a:ext cx="3197650" cy="89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13675" y="2620550"/>
            <a:ext cx="3815283" cy="108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5"/>
          <p:cNvSpPr txBox="1"/>
          <p:nvPr/>
        </p:nvSpPr>
        <p:spPr>
          <a:xfrm>
            <a:off x="1454400" y="4640900"/>
            <a:ext cx="3117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print('CoefVariación_price:',  data.price.std() / data.price.mean())</a:t>
            </a:r>
            <a:endParaRPr sz="800"/>
          </a:p>
        </p:txBody>
      </p:sp>
      <p:pic>
        <p:nvPicPr>
          <p:cNvPr id="154" name="Google Shape;154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4700" y="3660811"/>
            <a:ext cx="4011725" cy="108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48946" y="3867492"/>
            <a:ext cx="1606454" cy="115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96075" y="3903870"/>
            <a:ext cx="1606450" cy="10844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/>
        </p:nvSpPr>
        <p:spPr>
          <a:xfrm>
            <a:off x="275400" y="597975"/>
            <a:ext cx="8593200" cy="27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PROBLEMAS DETECTADOS</a:t>
            </a:r>
            <a:endParaRPr b="1"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b="1"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Valores no homogéneos:</a:t>
            </a: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columnas sin datos homogéneos que permitan realizar agrupaciones.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b="1"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Valores extremos: </a:t>
            </a: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columnas con capacidad predictiva con outliers 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b="1"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Ausencia de valores:</a:t>
            </a: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columnas importantes con gran proporción de valores nulos 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2" name="Google Shape;162;p26"/>
          <p:cNvSpPr txBox="1"/>
          <p:nvPr/>
        </p:nvSpPr>
        <p:spPr>
          <a:xfrm>
            <a:off x="0" y="4804800"/>
            <a:ext cx="259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Curso Data Science - Digital House - 2022</a:t>
            </a:r>
            <a:endParaRPr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/>
        </p:nvSpPr>
        <p:spPr>
          <a:xfrm>
            <a:off x="549750" y="398650"/>
            <a:ext cx="8044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LIMPIEZA DE DATOS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8" name="Google Shape;168;p27"/>
          <p:cNvSpPr txBox="1"/>
          <p:nvPr/>
        </p:nvSpPr>
        <p:spPr>
          <a:xfrm>
            <a:off x="274725" y="1134075"/>
            <a:ext cx="8319600" cy="25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Valores no homogéneos</a:t>
            </a: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 las columnas: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i="1"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price / price_aprox_local_currency / price_aprox_usd</a:t>
            </a:r>
            <a:endParaRPr i="1"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700">
                <a:latin typeface="Verdana"/>
                <a:ea typeface="Verdana"/>
                <a:cs typeface="Verdana"/>
                <a:sym typeface="Verdana"/>
              </a:rPr>
              <a:t>Estrategia:</a:t>
            </a:r>
            <a:r>
              <a:rPr lang="en" sz="1700">
                <a:latin typeface="Verdana"/>
                <a:ea typeface="Verdana"/>
                <a:cs typeface="Verdana"/>
                <a:sym typeface="Verdana"/>
              </a:rPr>
              <a:t> Búsqueda de cambio implícito peso/dólar 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1700">
                <a:latin typeface="Verdana"/>
                <a:ea typeface="Verdana"/>
                <a:cs typeface="Verdana"/>
                <a:sym typeface="Verdana"/>
              </a:rPr>
              <a:t>Resultado:</a:t>
            </a:r>
            <a:r>
              <a:rPr lang="en" sz="1700">
                <a:latin typeface="Verdana"/>
                <a:ea typeface="Verdana"/>
                <a:cs typeface="Verdana"/>
                <a:sym typeface="Verdana"/>
              </a:rPr>
              <a:t> trabajamos sobre la columna </a:t>
            </a:r>
            <a:r>
              <a:rPr b="1" i="1" lang="en" sz="1700">
                <a:latin typeface="Verdana"/>
                <a:ea typeface="Verdana"/>
                <a:cs typeface="Verdana"/>
                <a:sym typeface="Verdana"/>
              </a:rPr>
              <a:t>price_aprox_usd</a:t>
            </a:r>
            <a:endParaRPr b="1" i="1" sz="17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9" name="Google Shape;169;p27"/>
          <p:cNvSpPr txBox="1"/>
          <p:nvPr/>
        </p:nvSpPr>
        <p:spPr>
          <a:xfrm>
            <a:off x="0" y="4804800"/>
            <a:ext cx="259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Curso Data Science - Digital House - 2022</a:t>
            </a:r>
            <a:endParaRPr sz="1000"/>
          </a:p>
        </p:txBody>
      </p:sp>
      <p:pic>
        <p:nvPicPr>
          <p:cNvPr id="170" name="Google Shape;17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59408" y="0"/>
            <a:ext cx="1584600" cy="114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/>
        </p:nvSpPr>
        <p:spPr>
          <a:xfrm>
            <a:off x="52500" y="658250"/>
            <a:ext cx="9039000" cy="41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LIMPIEZA DE DATOS</a:t>
            </a:r>
            <a:endParaRPr b="1"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Valores extremos </a:t>
            </a: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 columnas numéricas: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</a:t>
            </a:r>
            <a:r>
              <a:rPr i="1" lang="en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rice / price_aprox_local_currency / price_aprox_usd /surface_total_in_m2 / surface_covered_in_m2 / price_usd_per_m2 / price_per_m2</a:t>
            </a:r>
            <a:endParaRPr i="1"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Durante el trabajo exploratorio vimos que no era necesario hacer limpieza sobre columnas categóricas para el trabajo que teníamos pensado llevar adelante.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 el objetivo de lograr un </a:t>
            </a:r>
            <a:r>
              <a:rPr b="1" i="1"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precio por m2 en usd</a:t>
            </a: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lo más “sano” posible definimos 2 tipos de metodologías: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-"/>
            </a:pP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 a nivel total dataset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-"/>
            </a:pP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 por tipo de propiedad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6" name="Google Shape;176;p28"/>
          <p:cNvSpPr txBox="1"/>
          <p:nvPr/>
        </p:nvSpPr>
        <p:spPr>
          <a:xfrm>
            <a:off x="0" y="4804800"/>
            <a:ext cx="259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Curso Data Science - Digital House - 2022</a:t>
            </a:r>
            <a:endParaRPr sz="1000"/>
          </a:p>
        </p:txBody>
      </p:sp>
      <p:pic>
        <p:nvPicPr>
          <p:cNvPr id="177" name="Google Shape;17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59408" y="0"/>
            <a:ext cx="1584600" cy="114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/>
        </p:nvSpPr>
        <p:spPr>
          <a:xfrm>
            <a:off x="211250" y="138100"/>
            <a:ext cx="8863200" cy="51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LIMPIEZA DE DATOS</a:t>
            </a:r>
            <a:endParaRPr b="1"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b="1"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Método 1: </a:t>
            </a: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reemplazo de valores extremos por NaN en columnas numéricas, tomando como criterio de definición de outliers aquellos valores que se encuentran ubicados 2 desvío std por encima de la media </a:t>
            </a:r>
            <a:r>
              <a:rPr b="1" i="1"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(un 5% de los datos fueron outliers)</a:t>
            </a:r>
            <a:br>
              <a:rPr b="1" i="1"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b="1"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Método 2:</a:t>
            </a: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trabajamos por tipo de propiedad determinando de forma manual los outliers utilizando un gráfico de boxplot, allí identificabamos en que % superior se encuentran los outliers y hacíamos un nuevo dataset (data_corr x propertytype) para obtener de allí describe. Hicimos esto para </a:t>
            </a:r>
            <a:r>
              <a:rPr b="1" i="1"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price_aprox_usd</a:t>
            </a:r>
            <a:r>
              <a:rPr i="1"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y </a:t>
            </a:r>
            <a:r>
              <a:rPr b="1" i="1"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surface_total_in_m2.</a:t>
            </a:r>
            <a:endParaRPr b="1" i="1"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Luego calculamos un valor por m2 en usd haciendo la división entre ambos.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Como parámetro de control de la eficacia de dicha metodología fuimos monitoreando el coeficiente de variación (CV).</a:t>
            </a:r>
            <a:endParaRPr b="1"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3" name="Google Shape;183;p29"/>
          <p:cNvSpPr txBox="1"/>
          <p:nvPr/>
        </p:nvSpPr>
        <p:spPr>
          <a:xfrm>
            <a:off x="0" y="4804800"/>
            <a:ext cx="259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Curso Data Science - Digital House - 2022</a:t>
            </a:r>
            <a:endParaRPr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/>
        </p:nvSpPr>
        <p:spPr>
          <a:xfrm>
            <a:off x="-354750" y="138100"/>
            <a:ext cx="9399900" cy="46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LIMPIEZA DE DATOS</a:t>
            </a:r>
            <a:endParaRPr b="1"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Conclusion</a:t>
            </a:r>
            <a:endParaRPr b="1"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Nos quedamos con el método 1, en primer lugar porque no requiere de parametrizaciones manuales y porque identificamos mejores alternativas para avanzar.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El método 2 a priori era el más útil porque obtenemos un precio x m2 usd por tipo de propiedad “limpio de outliers”, pero como desventaja tenemos que la detección de outliers era “manual”, en cambio en método 1 no lo era.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Hacer este desarrollo n°2 nos despertó la idea de trabajar en un input de precio x m2 usd resultante de un group by por ubicación/tipo de propiedad, de esa manera obtenemos lo deseado y luego aplicamos método 1 para eliminar outliers.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9" name="Google Shape;189;p30"/>
          <p:cNvSpPr txBox="1"/>
          <p:nvPr/>
        </p:nvSpPr>
        <p:spPr>
          <a:xfrm>
            <a:off x="0" y="4804800"/>
            <a:ext cx="259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Curso Data Science - Digital House - 2022</a:t>
            </a:r>
            <a:endParaRPr sz="1000"/>
          </a:p>
        </p:txBody>
      </p:sp>
      <p:pic>
        <p:nvPicPr>
          <p:cNvPr id="190" name="Google Shape;19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32425" y="0"/>
            <a:ext cx="1011575" cy="79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/>
        </p:nvSpPr>
        <p:spPr>
          <a:xfrm>
            <a:off x="361600" y="270400"/>
            <a:ext cx="85932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IMPUTACIÓN</a:t>
            </a:r>
            <a:endParaRPr b="1"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Ausencia de valores </a:t>
            </a: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 columnas </a:t>
            </a:r>
            <a:r>
              <a:rPr i="1"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lat, lon, rooms:</a:t>
            </a:r>
            <a:endParaRPr i="1" sz="1700"/>
          </a:p>
        </p:txBody>
      </p:sp>
      <p:sp>
        <p:nvSpPr>
          <p:cNvPr id="196" name="Google Shape;196;p31"/>
          <p:cNvSpPr txBox="1"/>
          <p:nvPr/>
        </p:nvSpPr>
        <p:spPr>
          <a:xfrm>
            <a:off x="264100" y="1182025"/>
            <a:ext cx="8690700" cy="16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b="1"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Columnas </a:t>
            </a:r>
            <a:r>
              <a:rPr b="1" i="1"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lat, lon: 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Verdana"/>
                <a:ea typeface="Verdana"/>
                <a:cs typeface="Verdana"/>
                <a:sym typeface="Verdana"/>
              </a:rPr>
              <a:t>Estrategia: </a:t>
            </a:r>
            <a:r>
              <a:rPr lang="en" sz="1700">
                <a:latin typeface="Verdana"/>
                <a:ea typeface="Verdana"/>
                <a:cs typeface="Verdana"/>
                <a:sym typeface="Verdana"/>
              </a:rPr>
              <a:t>combinación con</a:t>
            </a:r>
            <a:r>
              <a:rPr lang="en" sz="1700">
                <a:latin typeface="Verdana"/>
                <a:ea typeface="Verdana"/>
                <a:cs typeface="Verdana"/>
                <a:sym typeface="Verdana"/>
              </a:rPr>
              <a:t> el dataset AR de información geográfica para imputar los valores NaN de </a:t>
            </a:r>
            <a:r>
              <a:rPr i="1" lang="en" sz="1700">
                <a:latin typeface="Verdana"/>
                <a:ea typeface="Verdana"/>
                <a:cs typeface="Verdana"/>
                <a:sym typeface="Verdana"/>
              </a:rPr>
              <a:t>lat,</a:t>
            </a:r>
            <a:r>
              <a:rPr lang="en" sz="1700">
                <a:latin typeface="Verdana"/>
                <a:ea typeface="Verdana"/>
                <a:cs typeface="Verdana"/>
                <a:sym typeface="Verdana"/>
              </a:rPr>
              <a:t> y </a:t>
            </a:r>
            <a:r>
              <a:rPr i="1" lang="en" sz="1700">
                <a:latin typeface="Verdana"/>
                <a:ea typeface="Verdana"/>
                <a:cs typeface="Verdana"/>
                <a:sym typeface="Verdana"/>
              </a:rPr>
              <a:t>lon </a:t>
            </a:r>
            <a:r>
              <a:rPr lang="en" sz="1700">
                <a:latin typeface="Verdana"/>
                <a:ea typeface="Verdana"/>
                <a:cs typeface="Verdana"/>
                <a:sym typeface="Verdana"/>
              </a:rPr>
              <a:t>de properati.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Verdana"/>
                <a:ea typeface="Verdana"/>
                <a:cs typeface="Verdana"/>
                <a:sym typeface="Verdana"/>
              </a:rPr>
              <a:t>Resultado:</a:t>
            </a:r>
            <a:r>
              <a:rPr lang="en" sz="1700">
                <a:latin typeface="Verdana"/>
                <a:ea typeface="Verdana"/>
                <a:cs typeface="Verdana"/>
                <a:sym typeface="Verdana"/>
              </a:rPr>
              <a:t> se completó </a:t>
            </a:r>
            <a:r>
              <a:rPr b="1" lang="en" sz="1700">
                <a:latin typeface="Verdana"/>
                <a:ea typeface="Verdana"/>
                <a:cs typeface="Verdana"/>
                <a:sym typeface="Verdana"/>
              </a:rPr>
              <a:t>~ 9%</a:t>
            </a:r>
            <a:r>
              <a:rPr lang="en" sz="1700">
                <a:latin typeface="Verdana"/>
                <a:ea typeface="Verdana"/>
                <a:cs typeface="Verdana"/>
                <a:sym typeface="Verdana"/>
              </a:rPr>
              <a:t> de datos faltantes (de 42% a 34%)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7" name="Google Shape;197;p31"/>
          <p:cNvSpPr txBox="1"/>
          <p:nvPr/>
        </p:nvSpPr>
        <p:spPr>
          <a:xfrm>
            <a:off x="264100" y="2958125"/>
            <a:ext cx="8690700" cy="19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b="1"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Columna</a:t>
            </a:r>
            <a:r>
              <a:rPr b="1" i="1"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rooms:</a:t>
            </a:r>
            <a:r>
              <a:rPr i="1"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i="1" sz="17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Verdana"/>
                <a:ea typeface="Verdana"/>
                <a:cs typeface="Verdana"/>
                <a:sym typeface="Verdana"/>
              </a:rPr>
              <a:t>Estrategia:</a:t>
            </a:r>
            <a:r>
              <a:rPr lang="en" sz="170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700">
                <a:latin typeface="Verdana"/>
                <a:ea typeface="Verdana"/>
                <a:cs typeface="Verdana"/>
                <a:sym typeface="Verdana"/>
              </a:rPr>
              <a:t>búsqueda</a:t>
            </a:r>
            <a:r>
              <a:rPr lang="en" sz="1700">
                <a:latin typeface="Verdana"/>
                <a:ea typeface="Verdana"/>
                <a:cs typeface="Verdana"/>
                <a:sym typeface="Verdana"/>
              </a:rPr>
              <a:t> de expresiones regulares de ambientes y/o dormitorios en las columnas </a:t>
            </a:r>
            <a:r>
              <a:rPr i="1" lang="en" sz="1700">
                <a:latin typeface="Verdana"/>
                <a:ea typeface="Verdana"/>
                <a:cs typeface="Verdana"/>
                <a:sym typeface="Verdana"/>
              </a:rPr>
              <a:t>title </a:t>
            </a:r>
            <a:r>
              <a:rPr lang="en" sz="1700">
                <a:latin typeface="Verdana"/>
                <a:ea typeface="Verdana"/>
                <a:cs typeface="Verdana"/>
                <a:sym typeface="Verdana"/>
              </a:rPr>
              <a:t>y </a:t>
            </a:r>
            <a:r>
              <a:rPr i="1" lang="en" sz="1700">
                <a:latin typeface="Verdana"/>
                <a:ea typeface="Verdana"/>
                <a:cs typeface="Verdana"/>
                <a:sym typeface="Verdana"/>
              </a:rPr>
              <a:t>properati_url </a:t>
            </a:r>
            <a:r>
              <a:rPr lang="en" sz="1700">
                <a:latin typeface="Verdana"/>
                <a:ea typeface="Verdana"/>
                <a:cs typeface="Verdana"/>
                <a:sym typeface="Verdana"/>
              </a:rPr>
              <a:t>p</a:t>
            </a:r>
            <a:r>
              <a:rPr lang="en" sz="1700">
                <a:latin typeface="Verdana"/>
                <a:ea typeface="Verdana"/>
                <a:cs typeface="Verdana"/>
                <a:sym typeface="Verdana"/>
              </a:rPr>
              <a:t>ara imputar en la columna rooms los valores faltantes.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Verdana"/>
                <a:ea typeface="Verdana"/>
                <a:cs typeface="Verdana"/>
                <a:sym typeface="Verdana"/>
              </a:rPr>
              <a:t>Resultado:</a:t>
            </a:r>
            <a:r>
              <a:rPr lang="en" sz="1700">
                <a:latin typeface="Verdana"/>
                <a:ea typeface="Verdana"/>
                <a:cs typeface="Verdana"/>
                <a:sym typeface="Verdana"/>
              </a:rPr>
              <a:t> el porcentaje de reemplazo fue muy bajo.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8" name="Google Shape;198;p31"/>
          <p:cNvSpPr txBox="1"/>
          <p:nvPr/>
        </p:nvSpPr>
        <p:spPr>
          <a:xfrm>
            <a:off x="0" y="4804800"/>
            <a:ext cx="259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Curso Data Science - Digital House - 2022</a:t>
            </a:r>
            <a:endParaRPr sz="1000"/>
          </a:p>
        </p:txBody>
      </p:sp>
      <p:pic>
        <p:nvPicPr>
          <p:cNvPr id="199" name="Google Shape;19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68393" y="-7"/>
            <a:ext cx="1275600" cy="73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395400" y="242550"/>
            <a:ext cx="8384100" cy="39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AGENDA</a:t>
            </a:r>
            <a:endParaRPr b="1"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Objetivos del TP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Introduccion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Analisis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○"/>
            </a:pP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Preparación</a:t>
            </a: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del ambiente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○"/>
            </a:pP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Exploración de datos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○"/>
            </a:pP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Limpieza de datos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○"/>
            </a:pP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Imputaciones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○"/>
            </a:pP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</a:t>
            </a: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ost </a:t>
            </a: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exploración - limpieza/imputación</a:t>
            </a:r>
            <a:endParaRPr b="1"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○"/>
            </a:pP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Creación</a:t>
            </a: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de </a:t>
            </a: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nuevas</a:t>
            </a: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columnas con valor predictiva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○"/>
            </a:pP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Exportación</a:t>
            </a: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de resultados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○"/>
            </a:pP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Exploración</a:t>
            </a: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con Geopandas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Conclusiones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0" y="4804800"/>
            <a:ext cx="259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Curso </a:t>
            </a:r>
            <a:r>
              <a:rPr lang="en" sz="1000"/>
              <a:t>Data Science</a:t>
            </a:r>
            <a:r>
              <a:rPr lang="en" sz="1000"/>
              <a:t> - </a:t>
            </a:r>
            <a:r>
              <a:rPr lang="en" sz="1000"/>
              <a:t>Digital House</a:t>
            </a:r>
            <a:r>
              <a:rPr lang="en" sz="1000"/>
              <a:t> - 2022</a:t>
            </a:r>
            <a:endParaRPr sz="100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84797" y="0"/>
            <a:ext cx="1959200" cy="136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/>
          <p:nvPr/>
        </p:nvSpPr>
        <p:spPr>
          <a:xfrm rot="5400000">
            <a:off x="3401100" y="-1261850"/>
            <a:ext cx="2341800" cy="8727000"/>
          </a:xfrm>
          <a:prstGeom prst="bracePair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2"/>
          <p:cNvSpPr txBox="1"/>
          <p:nvPr/>
        </p:nvSpPr>
        <p:spPr>
          <a:xfrm>
            <a:off x="397500" y="-7500"/>
            <a:ext cx="83490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IMPUTACIÓN</a:t>
            </a:r>
            <a:endParaRPr b="1"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Ausencia de valores </a:t>
            </a: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 columna </a:t>
            </a:r>
            <a:r>
              <a:rPr i="1"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price_usd_per_m2</a:t>
            </a:r>
            <a:endParaRPr i="1" sz="1700"/>
          </a:p>
        </p:txBody>
      </p:sp>
      <p:sp>
        <p:nvSpPr>
          <p:cNvPr id="206" name="Google Shape;206;p32"/>
          <p:cNvSpPr txBox="1"/>
          <p:nvPr/>
        </p:nvSpPr>
        <p:spPr>
          <a:xfrm>
            <a:off x="0" y="4804800"/>
            <a:ext cx="259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Curso Data Science - Digital House - 2022</a:t>
            </a:r>
            <a:endParaRPr sz="1000"/>
          </a:p>
        </p:txBody>
      </p:sp>
      <p:pic>
        <p:nvPicPr>
          <p:cNvPr id="207" name="Google Shape;20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9900" y="0"/>
            <a:ext cx="944100" cy="944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2"/>
          <p:cNvSpPr txBox="1"/>
          <p:nvPr/>
        </p:nvSpPr>
        <p:spPr>
          <a:xfrm>
            <a:off x="338850" y="2190300"/>
            <a:ext cx="3067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Desglose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100">
                <a:latin typeface="Times New Roman"/>
                <a:ea typeface="Times New Roman"/>
                <a:cs typeface="Times New Roman"/>
                <a:sym typeface="Times New Roman"/>
              </a:rPr>
              <a:t>place_with_parent_names</a:t>
            </a:r>
            <a:endParaRPr i="1"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09" name="Google Shape;209;p32"/>
          <p:cNvGrpSpPr/>
          <p:nvPr/>
        </p:nvGrpSpPr>
        <p:grpSpPr>
          <a:xfrm>
            <a:off x="2016925" y="944100"/>
            <a:ext cx="6847750" cy="507900"/>
            <a:chOff x="2016925" y="1096500"/>
            <a:chExt cx="6847750" cy="507900"/>
          </a:xfrm>
        </p:grpSpPr>
        <p:sp>
          <p:nvSpPr>
            <p:cNvPr id="210" name="Google Shape;210;p32"/>
            <p:cNvSpPr txBox="1"/>
            <p:nvPr/>
          </p:nvSpPr>
          <p:spPr>
            <a:xfrm>
              <a:off x="3337975" y="1096500"/>
              <a:ext cx="7305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latin typeface="Times New Roman"/>
                  <a:ea typeface="Times New Roman"/>
                  <a:cs typeface="Times New Roman"/>
                  <a:sym typeface="Times New Roman"/>
                </a:rPr>
                <a:t>Min</a:t>
              </a:r>
              <a:endParaRPr sz="21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1" name="Google Shape;211;p32"/>
            <p:cNvSpPr txBox="1"/>
            <p:nvPr/>
          </p:nvSpPr>
          <p:spPr>
            <a:xfrm>
              <a:off x="4552225" y="1096500"/>
              <a:ext cx="7305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latin typeface="Times New Roman"/>
                  <a:ea typeface="Times New Roman"/>
                  <a:cs typeface="Times New Roman"/>
                  <a:sym typeface="Times New Roman"/>
                </a:rPr>
                <a:t>Max</a:t>
              </a:r>
              <a:endParaRPr sz="21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2" name="Google Shape;212;p32"/>
            <p:cNvSpPr txBox="1"/>
            <p:nvPr/>
          </p:nvSpPr>
          <p:spPr>
            <a:xfrm>
              <a:off x="5681650" y="1096500"/>
              <a:ext cx="9441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latin typeface="Times New Roman"/>
                  <a:ea typeface="Times New Roman"/>
                  <a:cs typeface="Times New Roman"/>
                  <a:sym typeface="Times New Roman"/>
                </a:rPr>
                <a:t>Media</a:t>
              </a:r>
              <a:endParaRPr sz="21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3" name="Google Shape;213;p32"/>
            <p:cNvSpPr txBox="1"/>
            <p:nvPr/>
          </p:nvSpPr>
          <p:spPr>
            <a:xfrm>
              <a:off x="6987463" y="1096500"/>
              <a:ext cx="7305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latin typeface="Times New Roman"/>
                  <a:ea typeface="Times New Roman"/>
                  <a:cs typeface="Times New Roman"/>
                  <a:sym typeface="Times New Roman"/>
                </a:rPr>
                <a:t>Std</a:t>
              </a:r>
              <a:endParaRPr sz="21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4" name="Google Shape;214;p32"/>
            <p:cNvSpPr txBox="1"/>
            <p:nvPr/>
          </p:nvSpPr>
          <p:spPr>
            <a:xfrm>
              <a:off x="8134175" y="1096500"/>
              <a:ext cx="7305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latin typeface="Times New Roman"/>
                  <a:ea typeface="Times New Roman"/>
                  <a:cs typeface="Times New Roman"/>
                  <a:sym typeface="Times New Roman"/>
                </a:rPr>
                <a:t>CV</a:t>
              </a:r>
              <a:endParaRPr sz="21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5" name="Google Shape;215;p32"/>
            <p:cNvSpPr txBox="1"/>
            <p:nvPr/>
          </p:nvSpPr>
          <p:spPr>
            <a:xfrm>
              <a:off x="2016925" y="1096500"/>
              <a:ext cx="9441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latin typeface="Times New Roman"/>
                  <a:ea typeface="Times New Roman"/>
                  <a:cs typeface="Times New Roman"/>
                  <a:sym typeface="Times New Roman"/>
                </a:rPr>
                <a:t>Nulos</a:t>
              </a:r>
              <a:endParaRPr sz="21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16" name="Google Shape;216;p32"/>
          <p:cNvGrpSpPr/>
          <p:nvPr/>
        </p:nvGrpSpPr>
        <p:grpSpPr>
          <a:xfrm>
            <a:off x="0" y="1526050"/>
            <a:ext cx="8864675" cy="507900"/>
            <a:chOff x="0" y="1678450"/>
            <a:chExt cx="8864675" cy="507900"/>
          </a:xfrm>
        </p:grpSpPr>
        <p:sp>
          <p:nvSpPr>
            <p:cNvPr id="217" name="Google Shape;217;p32"/>
            <p:cNvSpPr txBox="1"/>
            <p:nvPr/>
          </p:nvSpPr>
          <p:spPr>
            <a:xfrm>
              <a:off x="0" y="1678450"/>
              <a:ext cx="13323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latin typeface="Times New Roman"/>
                  <a:ea typeface="Times New Roman"/>
                  <a:cs typeface="Times New Roman"/>
                  <a:sym typeface="Times New Roman"/>
                </a:rPr>
                <a:t>Comienzo</a:t>
              </a:r>
              <a:endParaRPr sz="21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8" name="Google Shape;218;p32"/>
            <p:cNvSpPr txBox="1"/>
            <p:nvPr/>
          </p:nvSpPr>
          <p:spPr>
            <a:xfrm>
              <a:off x="2123725" y="1678450"/>
              <a:ext cx="7305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r>
                <a:rPr lang="en" sz="21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3%</a:t>
              </a:r>
              <a:endParaRPr sz="21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9" name="Google Shape;219;p32"/>
            <p:cNvSpPr txBox="1"/>
            <p:nvPr/>
          </p:nvSpPr>
          <p:spPr>
            <a:xfrm>
              <a:off x="3337975" y="1678450"/>
              <a:ext cx="7305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latin typeface="Times New Roman"/>
                  <a:ea typeface="Times New Roman"/>
                  <a:cs typeface="Times New Roman"/>
                  <a:sym typeface="Times New Roman"/>
                </a:rPr>
                <a:t>0.6</a:t>
              </a:r>
              <a:endParaRPr sz="21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0" name="Google Shape;220;p32"/>
            <p:cNvSpPr txBox="1"/>
            <p:nvPr/>
          </p:nvSpPr>
          <p:spPr>
            <a:xfrm>
              <a:off x="4369225" y="1678450"/>
              <a:ext cx="10965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206333</a:t>
              </a:r>
              <a:endParaRPr sz="21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1" name="Google Shape;221;p32"/>
            <p:cNvSpPr txBox="1"/>
            <p:nvPr/>
          </p:nvSpPr>
          <p:spPr>
            <a:xfrm>
              <a:off x="5788450" y="1678450"/>
              <a:ext cx="7305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latin typeface="Times New Roman"/>
                  <a:ea typeface="Times New Roman"/>
                  <a:cs typeface="Times New Roman"/>
                  <a:sym typeface="Times New Roman"/>
                </a:rPr>
                <a:t>2160</a:t>
              </a:r>
              <a:endParaRPr sz="21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2" name="Google Shape;222;p32"/>
            <p:cNvSpPr txBox="1"/>
            <p:nvPr/>
          </p:nvSpPr>
          <p:spPr>
            <a:xfrm>
              <a:off x="6987463" y="1678450"/>
              <a:ext cx="7305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latin typeface="Times New Roman"/>
                  <a:ea typeface="Times New Roman"/>
                  <a:cs typeface="Times New Roman"/>
                  <a:sym typeface="Times New Roman"/>
                </a:rPr>
                <a:t>2759</a:t>
              </a:r>
              <a:endParaRPr sz="21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3" name="Google Shape;223;p32"/>
            <p:cNvSpPr txBox="1"/>
            <p:nvPr/>
          </p:nvSpPr>
          <p:spPr>
            <a:xfrm>
              <a:off x="8134175" y="1678450"/>
              <a:ext cx="7305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1.28</a:t>
              </a:r>
              <a:endParaRPr sz="21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24" name="Google Shape;224;p32"/>
          <p:cNvGrpSpPr/>
          <p:nvPr/>
        </p:nvGrpSpPr>
        <p:grpSpPr>
          <a:xfrm>
            <a:off x="0" y="4375200"/>
            <a:ext cx="8864675" cy="507900"/>
            <a:chOff x="0" y="2317800"/>
            <a:chExt cx="8864675" cy="507900"/>
          </a:xfrm>
        </p:grpSpPr>
        <p:sp>
          <p:nvSpPr>
            <p:cNvPr id="225" name="Google Shape;225;p32"/>
            <p:cNvSpPr txBox="1"/>
            <p:nvPr/>
          </p:nvSpPr>
          <p:spPr>
            <a:xfrm>
              <a:off x="2016925" y="2317800"/>
              <a:ext cx="9441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0.04</a:t>
              </a:r>
              <a:r>
                <a:rPr lang="en" sz="21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%</a:t>
              </a:r>
              <a:endParaRPr sz="21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6" name="Google Shape;226;p32"/>
            <p:cNvSpPr txBox="1"/>
            <p:nvPr/>
          </p:nvSpPr>
          <p:spPr>
            <a:xfrm>
              <a:off x="3337975" y="2317800"/>
              <a:ext cx="7305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latin typeface="Times New Roman"/>
                  <a:ea typeface="Times New Roman"/>
                  <a:cs typeface="Times New Roman"/>
                  <a:sym typeface="Times New Roman"/>
                </a:rPr>
                <a:t>0.6</a:t>
              </a:r>
              <a:endParaRPr sz="21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7" name="Google Shape;227;p32"/>
            <p:cNvSpPr txBox="1"/>
            <p:nvPr/>
          </p:nvSpPr>
          <p:spPr>
            <a:xfrm>
              <a:off x="4552225" y="2317800"/>
              <a:ext cx="7305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7674</a:t>
              </a:r>
              <a:endParaRPr sz="21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8" name="Google Shape;228;p32"/>
            <p:cNvSpPr txBox="1"/>
            <p:nvPr/>
          </p:nvSpPr>
          <p:spPr>
            <a:xfrm>
              <a:off x="5788450" y="2317800"/>
              <a:ext cx="7305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latin typeface="Times New Roman"/>
                  <a:ea typeface="Times New Roman"/>
                  <a:cs typeface="Times New Roman"/>
                  <a:sym typeface="Times New Roman"/>
                </a:rPr>
                <a:t>1735</a:t>
              </a:r>
              <a:endParaRPr sz="21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9" name="Google Shape;229;p32"/>
            <p:cNvSpPr txBox="1"/>
            <p:nvPr/>
          </p:nvSpPr>
          <p:spPr>
            <a:xfrm>
              <a:off x="6987463" y="2317800"/>
              <a:ext cx="7305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latin typeface="Times New Roman"/>
                  <a:ea typeface="Times New Roman"/>
                  <a:cs typeface="Times New Roman"/>
                  <a:sym typeface="Times New Roman"/>
                </a:rPr>
                <a:t>951</a:t>
              </a:r>
              <a:endParaRPr sz="21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0" name="Google Shape;230;p32"/>
            <p:cNvSpPr txBox="1"/>
            <p:nvPr/>
          </p:nvSpPr>
          <p:spPr>
            <a:xfrm>
              <a:off x="8134175" y="2317800"/>
              <a:ext cx="7305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0.55</a:t>
              </a:r>
              <a:endParaRPr sz="21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1" name="Google Shape;231;p32"/>
            <p:cNvSpPr txBox="1"/>
            <p:nvPr/>
          </p:nvSpPr>
          <p:spPr>
            <a:xfrm>
              <a:off x="0" y="2317800"/>
              <a:ext cx="13323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latin typeface="Times New Roman"/>
                  <a:ea typeface="Times New Roman"/>
                  <a:cs typeface="Times New Roman"/>
                  <a:sym typeface="Times New Roman"/>
                </a:rPr>
                <a:t>Final</a:t>
              </a:r>
              <a:endParaRPr sz="21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32" name="Google Shape;232;p32"/>
          <p:cNvSpPr txBox="1"/>
          <p:nvPr/>
        </p:nvSpPr>
        <p:spPr>
          <a:xfrm>
            <a:off x="4271700" y="2352000"/>
            <a:ext cx="4796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Groupby (place, type) [usd_m2].median()</a:t>
            </a:r>
            <a:endParaRPr i="1"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p32"/>
          <p:cNvSpPr txBox="1"/>
          <p:nvPr/>
        </p:nvSpPr>
        <p:spPr>
          <a:xfrm>
            <a:off x="4395150" y="3403325"/>
            <a:ext cx="4549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Merge on place, type &gt; usd_m2_place_x</a:t>
            </a:r>
            <a:endParaRPr i="1"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p32"/>
          <p:cNvSpPr txBox="1"/>
          <p:nvPr/>
        </p:nvSpPr>
        <p:spPr>
          <a:xfrm>
            <a:off x="208500" y="3241625"/>
            <a:ext cx="3328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Input usando </a:t>
            </a:r>
            <a:r>
              <a:rPr i="1" lang="en" sz="2100">
                <a:latin typeface="Times New Roman"/>
                <a:ea typeface="Times New Roman"/>
                <a:cs typeface="Times New Roman"/>
                <a:sym typeface="Times New Roman"/>
              </a:rPr>
              <a:t>lambda x:</a:t>
            </a: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 e </a:t>
            </a:r>
            <a:r>
              <a:rPr i="1" lang="en" sz="2100"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 concatenados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35" name="Google Shape;235;p32"/>
          <p:cNvCxnSpPr>
            <a:stCxn id="208" idx="3"/>
            <a:endCxn id="232" idx="1"/>
          </p:cNvCxnSpPr>
          <p:nvPr/>
        </p:nvCxnSpPr>
        <p:spPr>
          <a:xfrm>
            <a:off x="3406650" y="2605950"/>
            <a:ext cx="8652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" name="Google Shape;236;p32"/>
          <p:cNvCxnSpPr>
            <a:stCxn id="232" idx="2"/>
            <a:endCxn id="233" idx="0"/>
          </p:cNvCxnSpPr>
          <p:nvPr/>
        </p:nvCxnSpPr>
        <p:spPr>
          <a:xfrm>
            <a:off x="6669750" y="2859900"/>
            <a:ext cx="0" cy="543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7" name="Google Shape;237;p32"/>
          <p:cNvCxnSpPr>
            <a:stCxn id="233" idx="1"/>
            <a:endCxn id="234" idx="3"/>
          </p:cNvCxnSpPr>
          <p:nvPr/>
        </p:nvCxnSpPr>
        <p:spPr>
          <a:xfrm rot="10800000">
            <a:off x="3536850" y="3657275"/>
            <a:ext cx="8583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8" name="Google Shape;238;p32"/>
          <p:cNvSpPr txBox="1"/>
          <p:nvPr/>
        </p:nvSpPr>
        <p:spPr>
          <a:xfrm>
            <a:off x="3521675" y="2166550"/>
            <a:ext cx="611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cols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3"/>
          <p:cNvSpPr txBox="1"/>
          <p:nvPr/>
        </p:nvSpPr>
        <p:spPr>
          <a:xfrm>
            <a:off x="303775" y="305275"/>
            <a:ext cx="8754900" cy="17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 POST EXPLORACIÓN </a:t>
            </a:r>
            <a:r>
              <a:rPr b="1"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 LIMPIEZA/</a:t>
            </a:r>
            <a:r>
              <a:rPr b="1"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IMPUTACIÓN</a:t>
            </a:r>
            <a:endParaRPr b="1"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lnSpc>
                <a:spcPct val="107916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AutoNum type="arabicParenR"/>
            </a:pP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Trabajamos un pivot_tables para analizar en forma global la información.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AutoNum type="arabicParenR"/>
            </a:pP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Trabajamos analizando con scatters plots información de correlación por valor en usd x m2 y demás columnas numéricas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44" name="Google Shape;24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2926" y="1994525"/>
            <a:ext cx="3506474" cy="307517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3"/>
          <p:cNvSpPr/>
          <p:nvPr/>
        </p:nvSpPr>
        <p:spPr>
          <a:xfrm>
            <a:off x="4560000" y="3445400"/>
            <a:ext cx="399300" cy="17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6" name="Google Shape;246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1350" y="1975275"/>
            <a:ext cx="3666825" cy="3113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4"/>
          <p:cNvSpPr txBox="1"/>
          <p:nvPr/>
        </p:nvSpPr>
        <p:spPr>
          <a:xfrm>
            <a:off x="144600" y="343350"/>
            <a:ext cx="8861400" cy="3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CREACIÓN DE NUEVAS COLUMNAS CON VALOR PREDICTIVO</a:t>
            </a:r>
            <a:endParaRPr b="1"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Precio x m2 en usd por state y tipo de propiedad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Precio x m2 en usd por state &amp; place y tipo de propiedad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Amenities: Utilizando expresiones regex identificamos palabras claves de la columna url en base a extras que poseen las propiedades, y comparamos cada publicación con la existencia o no de esas palabras. Creamos columnas de variables </a:t>
            </a:r>
            <a:r>
              <a:rPr i="1"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dummies </a:t>
            </a: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por cada amenity detectado.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Esta columna será un factor multiplicador sobre el precio para ver si tiene algún valor agregado la propiedad.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i="1" sz="17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52" name="Google Shape;252;p34"/>
          <p:cNvPicPr preferRelativeResize="0"/>
          <p:nvPr/>
        </p:nvPicPr>
        <p:blipFill rotWithShape="1">
          <a:blip r:embed="rId4">
            <a:alphaModFix/>
          </a:blip>
          <a:srcRect b="14697" l="5503" r="43634" t="41716"/>
          <a:stretch/>
        </p:blipFill>
        <p:spPr>
          <a:xfrm>
            <a:off x="4656700" y="3173700"/>
            <a:ext cx="4254773" cy="1904326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4"/>
          <p:cNvSpPr txBox="1"/>
          <p:nvPr/>
        </p:nvSpPr>
        <p:spPr>
          <a:xfrm>
            <a:off x="0" y="4804800"/>
            <a:ext cx="259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Curso Data Science - Digital House - 2022</a:t>
            </a:r>
            <a:endParaRPr sz="1000"/>
          </a:p>
        </p:txBody>
      </p:sp>
      <p:pic>
        <p:nvPicPr>
          <p:cNvPr id="254" name="Google Shape;254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62975" y="0"/>
            <a:ext cx="981033" cy="69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5"/>
          <p:cNvSpPr txBox="1"/>
          <p:nvPr/>
        </p:nvSpPr>
        <p:spPr>
          <a:xfrm>
            <a:off x="268300" y="163325"/>
            <a:ext cx="8478000" cy="20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EXPLORACIÓN CON GEOPANDAS</a:t>
            </a:r>
            <a:endParaRPr b="1"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b="1" lang="en" sz="1700">
                <a:solidFill>
                  <a:schemeClr val="dk1"/>
                </a:solidFill>
              </a:rPr>
              <a:t>Mapa con tamaño de burbujas por superficie y color por precio de propiedades en usd</a:t>
            </a:r>
            <a:endParaRPr b="1"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None/>
            </a:pPr>
            <a:r>
              <a:rPr b="1" lang="en" sz="17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4"/>
              </a:rPr>
              <a:t>http://acnalert.eastus.cloudapp.azure.com/2/ds/DatosAuxGeo_price_usd.HTML</a:t>
            </a:r>
            <a:endParaRPr b="1"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60" name="Google Shape;260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48100" y="2137025"/>
            <a:ext cx="3867050" cy="266777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5"/>
          <p:cNvSpPr txBox="1"/>
          <p:nvPr/>
        </p:nvSpPr>
        <p:spPr>
          <a:xfrm>
            <a:off x="0" y="4804800"/>
            <a:ext cx="259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Curso Data Science - Digital House - 2022</a:t>
            </a:r>
            <a:endParaRPr sz="1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6"/>
          <p:cNvSpPr txBox="1"/>
          <p:nvPr/>
        </p:nvSpPr>
        <p:spPr>
          <a:xfrm>
            <a:off x="268300" y="163325"/>
            <a:ext cx="8478000" cy="20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EXPLORACIÓN CON GEOPANDAS</a:t>
            </a:r>
            <a:endParaRPr b="1"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b="1" lang="en" sz="1700">
                <a:solidFill>
                  <a:schemeClr val="dk1"/>
                </a:solidFill>
              </a:rPr>
              <a:t>Mapa con tamaño de burbujas por superficie y color por precio por M2 de propiedades en usd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None/>
            </a:pPr>
            <a:r>
              <a:rPr b="1" lang="en" sz="17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4"/>
              </a:rPr>
              <a:t>http://acnalert.eastus.cloudapp.azure.com/2/ds/DatosAuxGeo_price_usd_per_m2.HTML</a:t>
            </a:r>
            <a:endParaRPr b="1"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67" name="Google Shape;267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18050" y="2170925"/>
            <a:ext cx="4993066" cy="266777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6"/>
          <p:cNvSpPr txBox="1"/>
          <p:nvPr/>
        </p:nvSpPr>
        <p:spPr>
          <a:xfrm>
            <a:off x="0" y="4804800"/>
            <a:ext cx="259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Curso Data Science - Digital House - 2022</a:t>
            </a:r>
            <a:endParaRPr sz="1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7575" y="29713"/>
            <a:ext cx="3926036" cy="508407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7"/>
          <p:cNvSpPr txBox="1"/>
          <p:nvPr/>
        </p:nvSpPr>
        <p:spPr>
          <a:xfrm>
            <a:off x="6703075" y="877900"/>
            <a:ext cx="22515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Muchas gracias</a:t>
            </a:r>
            <a:endParaRPr sz="3300"/>
          </a:p>
        </p:txBody>
      </p:sp>
      <p:sp>
        <p:nvSpPr>
          <p:cNvPr id="275" name="Google Shape;275;p37"/>
          <p:cNvSpPr txBox="1"/>
          <p:nvPr/>
        </p:nvSpPr>
        <p:spPr>
          <a:xfrm>
            <a:off x="0" y="4804800"/>
            <a:ext cx="259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Curso Data Science - Digital House - 2022</a:t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379950" y="122175"/>
            <a:ext cx="8384100" cy="35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OBJETIVOS</a:t>
            </a:r>
            <a:endParaRPr b="1"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Realizar un análisis descriptivo de las principales variables. 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Efectuar una limpieza del dataset provisto. 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Diseñar estrategias para lidiar con los datos perdidos en ciertas variables.(Imputaciones, etc..) 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Crear nuevas columnas a partir de las características dadas que puedan tener valor predictivo. 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0" y="4804800"/>
            <a:ext cx="259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Curso Data Science - Digital House - 2022</a:t>
            </a:r>
            <a:endParaRPr sz="1000"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0100" y="0"/>
            <a:ext cx="1653900" cy="154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/>
        </p:nvSpPr>
        <p:spPr>
          <a:xfrm>
            <a:off x="379950" y="216300"/>
            <a:ext cx="8384100" cy="42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INTRODUCCION</a:t>
            </a:r>
            <a:endParaRPr b="1"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Analizamos un dataset de propiedades de Properatti con datos de precios, metros cuadrados, habitaciones, amenities, etc.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Utilizamos el archivo AR.csv con coordenadas de localidades.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Realizamos </a:t>
            </a: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análisis descriptivo, análisis de correlaciones y visualizaciones preliminares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Este </a:t>
            </a: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análisis</a:t>
            </a: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tiene como finalidad, en Tp futuros, </a:t>
            </a: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desarrollar un modelo que permita predecir el precio por metro cuadrado de una propiedad.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Trabajamos con Colab de Google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0" y="4804800"/>
            <a:ext cx="259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Curso Data Science - Digital House - 2022</a:t>
            </a:r>
            <a:endParaRPr sz="1000"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43863" y="3362313"/>
            <a:ext cx="1000125" cy="17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/>
        </p:nvSpPr>
        <p:spPr>
          <a:xfrm>
            <a:off x="278625" y="289675"/>
            <a:ext cx="8194200" cy="39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EXPLORACIÓN</a:t>
            </a:r>
            <a:endParaRPr b="1"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Preparación del ambiente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Descripción del dataset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Exploración de valores nulos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Exploración de valores únicos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Exploración de columnas de texto libre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Exploración de columnas categóricas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Exploración de columnas numéricas / detección de outliers 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0" y="4804800"/>
            <a:ext cx="259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Curso Data Science - Digital House - 2022</a:t>
            </a:r>
            <a:endParaRPr sz="1000"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0175" y="-7"/>
            <a:ext cx="2483826" cy="173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/>
        </p:nvSpPr>
        <p:spPr>
          <a:xfrm>
            <a:off x="203250" y="391925"/>
            <a:ext cx="8650800" cy="26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EXPLORACIÓN</a:t>
            </a:r>
            <a:endParaRPr b="1"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b="1"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Preparación del ambiente</a:t>
            </a:r>
            <a:endParaRPr b="1"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○"/>
            </a:pP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Archivo de Properatti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○"/>
            </a:pP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Archivo AR.csv (columnas con información geográfica de ubicación)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b="1"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Descripción del dataset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8900" y="3151400"/>
            <a:ext cx="3412025" cy="100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88879" y="3151400"/>
            <a:ext cx="1061225" cy="4671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/>
        </p:nvSpPr>
        <p:spPr>
          <a:xfrm>
            <a:off x="0" y="4804800"/>
            <a:ext cx="259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Curso Data Science - Digital House - 2022</a:t>
            </a:r>
            <a:endParaRPr sz="1000"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17684" y="-9"/>
            <a:ext cx="926306" cy="74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/>
        </p:nvSpPr>
        <p:spPr>
          <a:xfrm>
            <a:off x="330500" y="59125"/>
            <a:ext cx="8273100" cy="8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EXPLORACIÓN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Clr>
                <a:schemeClr val="dk1"/>
              </a:buClr>
              <a:buSzPts val="1500"/>
              <a:buFont typeface="Verdana"/>
              <a:buChar char="●"/>
            </a:pPr>
            <a:r>
              <a:rPr b="1" lang="en" sz="15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Exploración de valores nulos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050" y="828300"/>
            <a:ext cx="8427898" cy="3976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/>
        </p:nvSpPr>
        <p:spPr>
          <a:xfrm>
            <a:off x="0" y="4804800"/>
            <a:ext cx="259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Curso Data Science - Digital House - 2022</a:t>
            </a: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/>
        </p:nvSpPr>
        <p:spPr>
          <a:xfrm>
            <a:off x="0" y="292150"/>
            <a:ext cx="8954700" cy="4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EXPLORACIÓN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b="1"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Exploración de valores nulos: </a:t>
            </a: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¿Qué campos tienen valores nulos? y ¿Qué porcentaje de nulos tienen cada uno de ellos?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○"/>
            </a:pPr>
            <a:r>
              <a:rPr i="1"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lat-lon, lat</a:t>
            </a: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y </a:t>
            </a:r>
            <a:r>
              <a:rPr i="1"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lon </a:t>
            </a: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tienen un 42% de nulos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○"/>
            </a:pPr>
            <a:r>
              <a:rPr i="1"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price, currency, price_aprox_local_currency y price_aprox_usd</a:t>
            </a: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tienen un 16.84% de nulos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○"/>
            </a:pPr>
            <a:r>
              <a:rPr i="1"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floor </a:t>
            </a: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y </a:t>
            </a:r>
            <a:r>
              <a:rPr i="1"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expenses </a:t>
            </a: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tienen porcentajes muy altos de nulos (93% y 88% res.)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700"/>
              <a:buFont typeface="Verdana"/>
              <a:buChar char="○"/>
            </a:pPr>
            <a:r>
              <a:rPr i="1"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rooms</a:t>
            </a: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que tiene cerca del 61% de nulos.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3775" y="3453775"/>
            <a:ext cx="3178476" cy="155542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/>
          <p:nvPr/>
        </p:nvSpPr>
        <p:spPr>
          <a:xfrm>
            <a:off x="0" y="4804800"/>
            <a:ext cx="259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Curso Data Science - Digital House - 2022</a:t>
            </a: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/>
        </p:nvSpPr>
        <p:spPr>
          <a:xfrm>
            <a:off x="206975" y="112500"/>
            <a:ext cx="88611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EXPLORACIÓN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b="1"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Exploración de valores únicos</a:t>
            </a:r>
            <a:endParaRPr b="1"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1" marL="40005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○"/>
            </a:pPr>
            <a:r>
              <a:rPr b="1" i="1"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property_type</a:t>
            </a:r>
            <a:r>
              <a:rPr i="1"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4 categorías (casa, departamento, local y ph), agrupando las dos primeras categorías el 92% del total de las publicaciones.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1" marL="40005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○"/>
            </a:pPr>
            <a:r>
              <a:rPr b="1" i="1"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state_name</a:t>
            </a:r>
            <a:r>
              <a:rPr i="1"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28 categorias divididas por provincias, CABA y zonas de GBA.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1" marL="40005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○"/>
            </a:pPr>
            <a:r>
              <a:rPr b="1" i="1"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currency</a:t>
            </a:r>
            <a:r>
              <a:rPr i="1"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4 categorías (USD, ARS, PEN y UYU)(3 valores de PEN y UYU que desechamos)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1" marL="40005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○"/>
            </a:pPr>
            <a:r>
              <a:rPr b="1" i="1"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rooms</a:t>
            </a:r>
            <a:r>
              <a:rPr i="1"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31 categorías, agrupando la mayor proporción de registros entre 1 y 10 rooms. Esta columna posee un alto porcentaje de null,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0005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Hicimos un análisis sobre registros con +10 rooms para entender si eran hoteles o complejos.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3" name="Google Shape;113;p21"/>
          <p:cNvSpPr txBox="1"/>
          <p:nvPr/>
        </p:nvSpPr>
        <p:spPr>
          <a:xfrm>
            <a:off x="0" y="4804800"/>
            <a:ext cx="259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Curso Data Science - Digital House - 2022</a:t>
            </a:r>
            <a:endParaRPr sz="1000"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17684" y="-9"/>
            <a:ext cx="926306" cy="74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