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66" r:id="rId2"/>
    <p:sldId id="267" r:id="rId3"/>
    <p:sldId id="288" r:id="rId4"/>
    <p:sldId id="289" r:id="rId5"/>
    <p:sldId id="293" r:id="rId6"/>
    <p:sldId id="294" r:id="rId7"/>
    <p:sldId id="325" r:id="rId8"/>
    <p:sldId id="290" r:id="rId9"/>
    <p:sldId id="326" r:id="rId10"/>
    <p:sldId id="322" r:id="rId11"/>
    <p:sldId id="323" r:id="rId12"/>
    <p:sldId id="328" r:id="rId13"/>
    <p:sldId id="271" r:id="rId14"/>
    <p:sldId id="291" r:id="rId15"/>
    <p:sldId id="295" r:id="rId16"/>
    <p:sldId id="296" r:id="rId17"/>
    <p:sldId id="292" r:id="rId18"/>
    <p:sldId id="330" r:id="rId19"/>
    <p:sldId id="297" r:id="rId20"/>
    <p:sldId id="331" r:id="rId21"/>
    <p:sldId id="298" r:id="rId22"/>
    <p:sldId id="308" r:id="rId23"/>
    <p:sldId id="300" r:id="rId24"/>
    <p:sldId id="309" r:id="rId25"/>
    <p:sldId id="301" r:id="rId26"/>
    <p:sldId id="319" r:id="rId27"/>
    <p:sldId id="340" r:id="rId28"/>
    <p:sldId id="341" r:id="rId29"/>
    <p:sldId id="342" r:id="rId30"/>
    <p:sldId id="343" r:id="rId31"/>
    <p:sldId id="344" r:id="rId32"/>
    <p:sldId id="333" r:id="rId33"/>
    <p:sldId id="334" r:id="rId34"/>
    <p:sldId id="335" r:id="rId35"/>
    <p:sldId id="302" r:id="rId36"/>
    <p:sldId id="303" r:id="rId37"/>
    <p:sldId id="332" r:id="rId38"/>
    <p:sldId id="304" r:id="rId39"/>
    <p:sldId id="305" r:id="rId40"/>
    <p:sldId id="306" r:id="rId41"/>
    <p:sldId id="316" r:id="rId42"/>
    <p:sldId id="311" r:id="rId43"/>
    <p:sldId id="314" r:id="rId44"/>
    <p:sldId id="315" r:id="rId45"/>
    <p:sldId id="321" r:id="rId46"/>
    <p:sldId id="307" r:id="rId47"/>
    <p:sldId id="317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8" autoAdjust="0"/>
    <p:restoredTop sz="91502" autoAdjust="0"/>
  </p:normalViewPr>
  <p:slideViewPr>
    <p:cSldViewPr>
      <p:cViewPr>
        <p:scale>
          <a:sx n="66" d="100"/>
          <a:sy n="66" d="100"/>
        </p:scale>
        <p:origin x="-87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53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7DD20-92F8-4282-BDE4-0E24C1A0D45F}" type="datetimeFigureOut">
              <a:rPr lang="zh-TW" altLang="en-US" smtClean="0"/>
              <a:pPr/>
              <a:t>2013/3/25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0D120-4707-426F-9B85-873E256A66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0135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3259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b="1" i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1800" b="1" i="1" kern="1200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6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4027" y="6030097"/>
            <a:ext cx="27432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 algn="r">
              <a:defRPr b="1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b="1" i="1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2800" kern="1200">
          <a:solidFill>
            <a:schemeClr val="accent3">
              <a:lumMod val="50000"/>
            </a:schemeClr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mtu.edu/~zlwang/papers/vee1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7772400" cy="19050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虛擬化技術</a:t>
            </a:r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Virtualization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</a:t>
            </a:r>
            <a:endParaRPr lang="en-US" sz="40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362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32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System Virtualization</a:t>
            </a:r>
          </a:p>
          <a:p>
            <a:pPr algn="ctr"/>
            <a:r>
              <a:rPr lang="en-US" altLang="zh-TW" sz="1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Memory Virtualization</a:t>
            </a:r>
            <a:endParaRPr lang="en-US" altLang="zh-TW" sz="320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Page Table Descriptor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65601"/>
            <a:ext cx="8637917" cy="5303759"/>
          </a:xfrm>
        </p:spPr>
      </p:pic>
    </p:spTree>
    <p:extLst>
      <p:ext uri="{BB962C8B-B14F-4D97-AF65-F5344CB8AC3E}">
        <p14:creationId xmlns="" xmlns:p14="http://schemas.microsoft.com/office/powerpoint/2010/main" val="37920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L2 Page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Second-level </a:t>
            </a:r>
            <a:r>
              <a:rPr lang="en-US" altLang="zh-TW" dirty="0"/>
              <a:t>tables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base address and translation properties for a Small page or a Large page.</a:t>
            </a:r>
          </a:p>
          <a:p>
            <a:pPr lvl="1"/>
            <a:r>
              <a:rPr lang="en-US" altLang="zh-TW" dirty="0"/>
              <a:t>That is, page tables</a:t>
            </a:r>
          </a:p>
          <a:p>
            <a:pPr lvl="1"/>
            <a:r>
              <a:rPr lang="en-US" altLang="zh-TW" dirty="0"/>
              <a:t>1KB</a:t>
            </a:r>
          </a:p>
          <a:p>
            <a:r>
              <a:rPr lang="en-US" altLang="zh-TW" dirty="0" smtClean="0"/>
              <a:t>L2 descriptor[1:0]</a:t>
            </a:r>
          </a:p>
          <a:p>
            <a:pPr lvl="1"/>
            <a:r>
              <a:rPr lang="en-US" altLang="zh-TW" dirty="0" smtClean="0"/>
              <a:t>0b00</a:t>
            </a:r>
            <a:r>
              <a:rPr lang="en-US" altLang="zh-TW" dirty="0"/>
              <a:t>, invalid or fault entry</a:t>
            </a:r>
          </a:p>
          <a:p>
            <a:pPr lvl="2"/>
            <a:r>
              <a:rPr lang="en-US" altLang="zh-TW" dirty="0"/>
              <a:t>Translation fault</a:t>
            </a:r>
          </a:p>
          <a:p>
            <a:pPr lvl="1"/>
            <a:r>
              <a:rPr lang="en-US" altLang="zh-TW" dirty="0"/>
              <a:t>0b01, large page</a:t>
            </a:r>
          </a:p>
          <a:p>
            <a:pPr lvl="1"/>
            <a:r>
              <a:rPr lang="en-US" altLang="zh-TW" dirty="0"/>
              <a:t>0b1x, small page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37611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Page Table Descriptor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3" y="2060848"/>
            <a:ext cx="8672001" cy="3960440"/>
          </a:xfrm>
        </p:spPr>
      </p:pic>
    </p:spTree>
    <p:extLst>
      <p:ext uri="{BB962C8B-B14F-4D97-AF65-F5344CB8AC3E}">
        <p14:creationId xmlns="" xmlns:p14="http://schemas.microsoft.com/office/powerpoint/2010/main" val="4161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Virtualization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Concepts</a:t>
            </a:r>
          </a:p>
          <a:p>
            <a:r>
              <a:rPr lang="en-US" dirty="0" smtClean="0"/>
              <a:t>Shadow page table</a:t>
            </a:r>
          </a:p>
          <a:p>
            <a:r>
              <a:rPr lang="en-US" dirty="0" smtClean="0"/>
              <a:t>Hardware assistance</a:t>
            </a:r>
          </a:p>
          <a:p>
            <a:r>
              <a:rPr lang="en-US" dirty="0" smtClean="0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52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Management on a 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48" y="1556792"/>
            <a:ext cx="8172400" cy="432048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Traditionally</a:t>
            </a:r>
            <a:r>
              <a:rPr lang="en-US" altLang="zh-TW" dirty="0"/>
              <a:t>, OS fully controls all physical memory space and </a:t>
            </a:r>
            <a:r>
              <a:rPr lang="en-US" altLang="zh-TW" dirty="0" smtClean="0"/>
              <a:t>provides </a:t>
            </a:r>
            <a:r>
              <a:rPr lang="en-US" altLang="zh-TW" dirty="0"/>
              <a:t>a continuous addressing space to each </a:t>
            </a:r>
            <a:r>
              <a:rPr lang="en-US" altLang="zh-TW" dirty="0" smtClean="0"/>
              <a:t>process</a:t>
            </a:r>
          </a:p>
          <a:p>
            <a:r>
              <a:rPr lang="en-US" altLang="zh-TW" dirty="0" smtClean="0"/>
              <a:t>Guest OS is just one of user space processes of host OS </a:t>
            </a:r>
          </a:p>
          <a:p>
            <a:r>
              <a:rPr lang="en-US" altLang="zh-TW" dirty="0" smtClean="0"/>
              <a:t>If guest OS is allowed to access the physical memory arbitrarily, then what happens? </a:t>
            </a:r>
          </a:p>
          <a:p>
            <a:r>
              <a:rPr lang="en-US" altLang="zh-TW" dirty="0" smtClean="0"/>
              <a:t>In </a:t>
            </a:r>
            <a:r>
              <a:rPr lang="en-US" altLang="zh-TW" dirty="0"/>
              <a:t>system virtualization, VMM should make all virtual machines share the physical memory </a:t>
            </a:r>
            <a:r>
              <a:rPr lang="en-US" altLang="zh-TW" dirty="0" smtClean="0"/>
              <a:t>space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5316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738" y="1988840"/>
            <a:ext cx="6230937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Virtualization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6876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Memory virtualization architecture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71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36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performance drop of memory access is usually unbearable. VMM needs further optimization.</a:t>
            </a:r>
            <a:br>
              <a:rPr lang="en-US" dirty="0" smtClean="0"/>
            </a:br>
            <a:endParaRPr lang="en-US" sz="1600" dirty="0" smtClean="0"/>
          </a:p>
          <a:p>
            <a:r>
              <a:rPr lang="en-US" dirty="0" smtClean="0"/>
              <a:t> VMM maintains shadow page tables :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Direct virtual-to-physical address mapping</a:t>
            </a:r>
          </a:p>
          <a:p>
            <a:pPr lvl="1"/>
            <a:r>
              <a:rPr lang="en-US" dirty="0" smtClean="0"/>
              <a:t>Use hardware TLB for address translation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3214" y="3997583"/>
            <a:ext cx="6577572" cy="255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01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Goals of Memory Virtualization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Address </a:t>
            </a:r>
            <a:r>
              <a:rPr lang="en-US" altLang="zh-TW" dirty="0"/>
              <a:t>Translation</a:t>
            </a:r>
          </a:p>
          <a:p>
            <a:pPr lvl="1"/>
            <a:r>
              <a:rPr lang="en-US" altLang="zh-TW" dirty="0"/>
              <a:t>Control table-walking hardware that accesses translation tables in main memory.</a:t>
            </a:r>
          </a:p>
          <a:p>
            <a:r>
              <a:rPr lang="en-US" altLang="zh-TW" dirty="0"/>
              <a:t>Memory Protection</a:t>
            </a:r>
          </a:p>
          <a:p>
            <a:pPr lvl="1"/>
            <a:r>
              <a:rPr lang="en-US" altLang="zh-TW" dirty="0"/>
              <a:t>Define access permission which uses the Access Control Hardware.</a:t>
            </a:r>
          </a:p>
          <a:p>
            <a:r>
              <a:rPr lang="en-US" altLang="zh-TW" dirty="0"/>
              <a:t>Access Attribute</a:t>
            </a:r>
          </a:p>
          <a:p>
            <a:pPr lvl="1"/>
            <a:r>
              <a:rPr lang="en-US" altLang="zh-TW" dirty="0"/>
              <a:t>Define attribute and type of memory region to direct how </a:t>
            </a:r>
            <a:r>
              <a:rPr lang="en-US" altLang="zh-TW" dirty="0" smtClean="0"/>
              <a:t>memory </a:t>
            </a:r>
            <a:r>
              <a:rPr lang="en-US" altLang="zh-TW" dirty="0"/>
              <a:t>operation to be handled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How to implement?</a:t>
            </a:r>
          </a:p>
          <a:p>
            <a:pPr lvl="1"/>
            <a:r>
              <a:rPr lang="en-US" altLang="zh-TW" dirty="0" smtClean="0"/>
              <a:t>Software solution: shadow page table</a:t>
            </a:r>
          </a:p>
          <a:p>
            <a:pPr lvl="1"/>
            <a:r>
              <a:rPr lang="en-US" altLang="zh-TW" dirty="0" smtClean="0"/>
              <a:t>Hardware solution</a:t>
            </a:r>
          </a:p>
          <a:p>
            <a:pPr lvl="2"/>
            <a:r>
              <a:rPr lang="en-US" altLang="zh-TW" dirty="0" smtClean="0"/>
              <a:t>NPT on SVM from AMD</a:t>
            </a:r>
          </a:p>
          <a:p>
            <a:pPr lvl="2"/>
            <a:r>
              <a:rPr lang="en-US" altLang="zh-TW" dirty="0" smtClean="0"/>
              <a:t>EPT on VMX from Intel</a:t>
            </a:r>
          </a:p>
          <a:p>
            <a:pPr lvl="2"/>
            <a:r>
              <a:rPr lang="en-US" altLang="zh-TW" dirty="0" smtClean="0"/>
              <a:t>ARM v7 VMSA (Virtual Memory System Architecture) with virtualization extension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1312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Virtualization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Concepts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Shadow page table</a:t>
            </a:r>
          </a:p>
          <a:p>
            <a:r>
              <a:rPr lang="en-US" dirty="0" smtClean="0"/>
              <a:t>Hardware assistance</a:t>
            </a:r>
          </a:p>
          <a:p>
            <a:r>
              <a:rPr lang="en-US" dirty="0" smtClean="0"/>
              <a:t>Comparison</a:t>
            </a:r>
          </a:p>
        </p:txBody>
      </p:sp>
    </p:spTree>
    <p:extLst>
      <p:ext uri="{BB962C8B-B14F-4D97-AF65-F5344CB8AC3E}">
        <p14:creationId xmlns="" xmlns:p14="http://schemas.microsoft.com/office/powerpoint/2010/main" val="3263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Page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Map guest virtual address to host physical address</a:t>
            </a:r>
          </a:p>
          <a:p>
            <a:pPr lvl="1"/>
            <a:r>
              <a:rPr lang="en-US" dirty="0" smtClean="0"/>
              <a:t>Shadow page table</a:t>
            </a:r>
          </a:p>
          <a:p>
            <a:pPr lvl="2"/>
            <a:r>
              <a:rPr lang="en-US" dirty="0" smtClean="0"/>
              <a:t>Guest OS will maintain its own virtual memory page table in the guest physical memory frames.</a:t>
            </a:r>
          </a:p>
          <a:p>
            <a:pPr lvl="2"/>
            <a:r>
              <a:rPr lang="en-US" dirty="0" smtClean="0"/>
              <a:t>For each guest physical memory frame, VMM should map it to host physical memory frame.</a:t>
            </a:r>
          </a:p>
          <a:p>
            <a:pPr lvl="2"/>
            <a:r>
              <a:rPr lang="en-US" dirty="0" smtClean="0"/>
              <a:t>Shadow page table maintains the mapping from guest virtual address to host physical address.</a:t>
            </a:r>
          </a:p>
          <a:p>
            <a:pPr lvl="1"/>
            <a:r>
              <a:rPr lang="en-US" dirty="0" smtClean="0"/>
              <a:t>Page table protection</a:t>
            </a:r>
          </a:p>
          <a:p>
            <a:pPr lvl="2"/>
            <a:r>
              <a:rPr lang="en-US" dirty="0" smtClean="0"/>
              <a:t>VMM will apply write protection to all the physical frames of guest page tables, which lead the guest page table write exception and trap to VMM.</a:t>
            </a:r>
          </a:p>
        </p:txBody>
      </p:sp>
    </p:spTree>
    <p:extLst>
      <p:ext uri="{BB962C8B-B14F-4D97-AF65-F5344CB8AC3E}">
        <p14:creationId xmlns="" xmlns:p14="http://schemas.microsoft.com/office/powerpoint/2010/main" val="17687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Basic concept of memory management</a:t>
            </a:r>
          </a:p>
          <a:p>
            <a:r>
              <a:rPr lang="en-US" altLang="zh-TW" dirty="0" smtClean="0"/>
              <a:t>Brief introduction to ARM v7 AMSA</a:t>
            </a:r>
          </a:p>
          <a:p>
            <a:r>
              <a:rPr lang="en-US" altLang="zh-TW" dirty="0" smtClean="0"/>
              <a:t>Memory Virtualization</a:t>
            </a:r>
          </a:p>
          <a:p>
            <a:pPr lvl="1"/>
            <a:r>
              <a:rPr lang="en-US" altLang="zh-TW" dirty="0" smtClean="0"/>
              <a:t>Shadow page table</a:t>
            </a:r>
          </a:p>
          <a:p>
            <a:pPr lvl="1"/>
            <a:r>
              <a:rPr lang="en-US" altLang="zh-TW" dirty="0" smtClean="0"/>
              <a:t>Hardware assistance</a:t>
            </a:r>
          </a:p>
          <a:p>
            <a:pPr lvl="1"/>
            <a:r>
              <a:rPr lang="en-US" altLang="zh-TW" dirty="0" smtClean="0"/>
              <a:t>Comparison</a:t>
            </a:r>
          </a:p>
        </p:txBody>
      </p:sp>
    </p:spTree>
    <p:extLst>
      <p:ext uri="{BB962C8B-B14F-4D97-AF65-F5344CB8AC3E}">
        <p14:creationId xmlns="" xmlns:p14="http://schemas.microsoft.com/office/powerpoint/2010/main" val="36896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Shadow Page Table: Overview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44" y="1600200"/>
            <a:ext cx="7170912" cy="4525963"/>
          </a:xfrm>
        </p:spPr>
      </p:pic>
    </p:spTree>
    <p:extLst>
      <p:ext uri="{BB962C8B-B14F-4D97-AF65-F5344CB8AC3E}">
        <p14:creationId xmlns="" xmlns:p14="http://schemas.microsoft.com/office/powerpoint/2010/main" val="3558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Page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2490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does this technique work ?</a:t>
            </a:r>
          </a:p>
          <a:p>
            <a:pPr lvl="1"/>
            <a:r>
              <a:rPr lang="en-US" dirty="0" smtClean="0"/>
              <a:t>VMM should make MMU virtualized</a:t>
            </a:r>
          </a:p>
          <a:p>
            <a:pPr lvl="2"/>
            <a:r>
              <a:rPr lang="en-US" dirty="0" smtClean="0"/>
              <a:t>VMM manages the real PTBR and a virtual PTBR for each VM</a:t>
            </a:r>
          </a:p>
          <a:p>
            <a:pPr lvl="2"/>
            <a:r>
              <a:rPr lang="en-US" dirty="0" smtClean="0"/>
              <a:t>When a guest OS is activated, the real PTBR points to the corresponding shadow page table of the guest OS</a:t>
            </a:r>
          </a:p>
          <a:p>
            <a:pPr lvl="2"/>
            <a:r>
              <a:rPr lang="en-US" dirty="0" smtClean="0"/>
              <a:t>When the guest OS attempts to modify the PTBR, it will be intercepted by VMM for further emulation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5960" y="3505200"/>
            <a:ext cx="719208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62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43080"/>
            <a:ext cx="8229600" cy="308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Page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Construct shadow page table</a:t>
            </a:r>
          </a:p>
          <a:p>
            <a:pPr lvl="1"/>
            <a:r>
              <a:rPr lang="en-US" dirty="0" smtClean="0"/>
              <a:t>Guest OS will maintain its own page table for each process.</a:t>
            </a:r>
          </a:p>
          <a:p>
            <a:pPr lvl="1"/>
            <a:r>
              <a:rPr lang="en-US" dirty="0" smtClean="0"/>
              <a:t>VMM maps each guest physical page to host physical page.</a:t>
            </a:r>
          </a:p>
          <a:p>
            <a:pPr lvl="1"/>
            <a:r>
              <a:rPr lang="en-US" dirty="0" smtClean="0"/>
              <a:t>Create shadow page tables for each guest page table.</a:t>
            </a:r>
          </a:p>
          <a:p>
            <a:pPr lvl="1"/>
            <a:r>
              <a:rPr lang="en-US" dirty="0" smtClean="0"/>
              <a:t>VMM should protect host frame which contains guest page table. (that means to write protect the guest page tables in host memory)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95" y="4343400"/>
            <a:ext cx="4482748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747" y="5070564"/>
            <a:ext cx="5899550" cy="87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509" y="5453745"/>
            <a:ext cx="5470930" cy="109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2259873" y="5468982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394164" y="5468982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86000" y="5909846"/>
            <a:ext cx="159659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11430"/>
                <a:solidFill>
                  <a:srgbClr val="FF0000"/>
                </a:solidFill>
                <a:effectLst>
                  <a:glow rad="101600">
                    <a:srgbClr val="FFFF00">
                      <a:alpha val="40000"/>
                    </a:srgb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Write protection</a:t>
            </a:r>
            <a:endParaRPr lang="en-US" sz="1600" b="1" cap="none" spc="0" dirty="0">
              <a:ln w="11430"/>
              <a:solidFill>
                <a:srgbClr val="FF0000"/>
              </a:solidFill>
              <a:effectLst>
                <a:glow rad="101600">
                  <a:srgbClr val="FFFF00">
                    <a:alpha val="40000"/>
                  </a:srgb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081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Page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9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 with PTBR :</a:t>
            </a:r>
          </a:p>
          <a:p>
            <a:pPr lvl="1"/>
            <a:r>
              <a:rPr lang="en-US" dirty="0" smtClean="0"/>
              <a:t>For example, process 2 in guest OS wants to access its memory whose page number is 1.</a:t>
            </a:r>
            <a:endParaRPr 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3909" y="4683822"/>
            <a:ext cx="5486400" cy="205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946" y="2215128"/>
            <a:ext cx="6327361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946" y="3212976"/>
            <a:ext cx="6356654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127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SPT Maintenance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23925"/>
            <a:ext cx="8229600" cy="478539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If guest OS modify one of its page tables, then the corresponding entry of SPT must be updated.</a:t>
            </a:r>
          </a:p>
          <a:p>
            <a:pPr lvl="1"/>
            <a:r>
              <a:rPr lang="en-US" altLang="zh-TW" dirty="0" smtClean="0"/>
              <a:t>We call it “shadow” because SPT is just like the shadow of page tables of guest OS.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How to identify this kind of modification?</a:t>
            </a:r>
          </a:p>
          <a:p>
            <a:pPr lvl="1"/>
            <a:r>
              <a:rPr lang="en-US" altLang="zh-TW" dirty="0" smtClean="0"/>
              <a:t>Guest OS could read/write a physical frame with the help of SPT.</a:t>
            </a:r>
          </a:p>
          <a:p>
            <a:pPr lvl="1"/>
            <a:r>
              <a:rPr lang="en-US" altLang="zh-TW" dirty="0" smtClean="0"/>
              <a:t>Mark those physical frames used as guest page tables read-only, so that when a guest OS tries to modify its guest page table, an exception would be triggered.</a:t>
            </a:r>
          </a:p>
          <a:p>
            <a:pPr lvl="1"/>
            <a:r>
              <a:rPr lang="en-US" altLang="zh-TW" dirty="0" smtClean="0"/>
              <a:t>Then VMM checks the modification and updates the corresponding entry on SPT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707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Page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"/>
          </a:xfrm>
        </p:spPr>
        <p:txBody>
          <a:bodyPr/>
          <a:lstStyle/>
          <a:p>
            <a:r>
              <a:rPr lang="en-US" dirty="0" smtClean="0"/>
              <a:t>Shadow page table operations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群組 20"/>
          <p:cNvGrpSpPr/>
          <p:nvPr/>
        </p:nvGrpSpPr>
        <p:grpSpPr>
          <a:xfrm>
            <a:off x="152400" y="3341132"/>
            <a:ext cx="1066800" cy="381910"/>
            <a:chOff x="304800" y="2438400"/>
            <a:chExt cx="1371600" cy="533400"/>
          </a:xfrm>
        </p:grpSpPr>
        <p:sp>
          <p:nvSpPr>
            <p:cNvPr id="89" name="矩形 88"/>
            <p:cNvSpPr/>
            <p:nvPr/>
          </p:nvSpPr>
          <p:spPr>
            <a:xfrm>
              <a:off x="304800" y="2438400"/>
              <a:ext cx="13716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/>
            <p:cNvSpPr/>
            <p:nvPr/>
          </p:nvSpPr>
          <p:spPr>
            <a:xfrm>
              <a:off x="838200" y="2590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" name="群組 19"/>
          <p:cNvGrpSpPr/>
          <p:nvPr/>
        </p:nvGrpSpPr>
        <p:grpSpPr>
          <a:xfrm>
            <a:off x="152400" y="4407022"/>
            <a:ext cx="1066800" cy="381910"/>
            <a:chOff x="304800" y="3962400"/>
            <a:chExt cx="1371600" cy="533400"/>
          </a:xfrm>
        </p:grpSpPr>
        <p:sp>
          <p:nvSpPr>
            <p:cNvPr id="92" name="矩形 91"/>
            <p:cNvSpPr/>
            <p:nvPr/>
          </p:nvSpPr>
          <p:spPr>
            <a:xfrm>
              <a:off x="304800" y="3962400"/>
              <a:ext cx="13716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/>
            <p:cNvSpPr/>
            <p:nvPr/>
          </p:nvSpPr>
          <p:spPr>
            <a:xfrm>
              <a:off x="838200" y="4114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4" name="矩形 93"/>
          <p:cNvSpPr/>
          <p:nvPr/>
        </p:nvSpPr>
        <p:spPr>
          <a:xfrm>
            <a:off x="1905000" y="3342042"/>
            <a:ext cx="1143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Process 1</a:t>
            </a:r>
          </a:p>
          <a:p>
            <a:pPr algn="ctr"/>
            <a:r>
              <a:rPr lang="en-US" altLang="zh-TW" sz="1400" i="1" dirty="0" smtClean="0"/>
              <a:t>Page Table</a:t>
            </a:r>
            <a:endParaRPr lang="zh-TW" altLang="en-US" sz="1400" i="1" dirty="0"/>
          </a:p>
        </p:txBody>
      </p:sp>
      <p:sp>
        <p:nvSpPr>
          <p:cNvPr id="95" name="矩形 94"/>
          <p:cNvSpPr/>
          <p:nvPr/>
        </p:nvSpPr>
        <p:spPr>
          <a:xfrm>
            <a:off x="1905000" y="31125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1905000" y="26553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1905000" y="2198132"/>
            <a:ext cx="1143000" cy="21771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1905000" y="19695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1905000" y="5779532"/>
            <a:ext cx="1143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Shadow 1</a:t>
            </a:r>
          </a:p>
          <a:p>
            <a:pPr algn="ctr"/>
            <a:r>
              <a:rPr lang="en-US" altLang="zh-TW" sz="1400" i="1" dirty="0" smtClean="0"/>
              <a:t>Page Table</a:t>
            </a:r>
            <a:endParaRPr lang="zh-TW" altLang="en-US" sz="1400" i="1" dirty="0"/>
          </a:p>
        </p:txBody>
      </p:sp>
      <p:sp>
        <p:nvSpPr>
          <p:cNvPr id="100" name="矩形 99"/>
          <p:cNvSpPr/>
          <p:nvPr/>
        </p:nvSpPr>
        <p:spPr>
          <a:xfrm>
            <a:off x="1905000" y="55509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1905000" y="53223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1905000" y="50937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1905000" y="4865132"/>
            <a:ext cx="1143000" cy="217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1905000" y="44079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3810000" y="3342042"/>
            <a:ext cx="1143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Process 2</a:t>
            </a:r>
          </a:p>
          <a:p>
            <a:pPr algn="ctr"/>
            <a:r>
              <a:rPr lang="en-US" altLang="zh-TW" sz="1400" i="1" dirty="0" smtClean="0"/>
              <a:t>Page Table</a:t>
            </a:r>
            <a:endParaRPr lang="zh-TW" altLang="en-US" sz="1400" i="1" dirty="0"/>
          </a:p>
        </p:txBody>
      </p:sp>
      <p:sp>
        <p:nvSpPr>
          <p:cNvPr id="106" name="矩形 105"/>
          <p:cNvSpPr/>
          <p:nvPr/>
        </p:nvSpPr>
        <p:spPr>
          <a:xfrm>
            <a:off x="3810000" y="31125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3810000" y="2655332"/>
            <a:ext cx="1143000" cy="21771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3810000" y="24267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3810000" y="1969532"/>
            <a:ext cx="1143000" cy="21771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3810000" y="5779532"/>
            <a:ext cx="1143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Shadow 1</a:t>
            </a:r>
          </a:p>
          <a:p>
            <a:pPr algn="ctr"/>
            <a:r>
              <a:rPr lang="en-US" altLang="zh-TW" sz="1400" i="1" dirty="0" smtClean="0"/>
              <a:t>Page Table</a:t>
            </a:r>
            <a:endParaRPr lang="zh-TW" altLang="en-US" sz="1400" i="1" dirty="0"/>
          </a:p>
        </p:txBody>
      </p:sp>
      <p:sp>
        <p:nvSpPr>
          <p:cNvPr id="111" name="矩形 110"/>
          <p:cNvSpPr/>
          <p:nvPr/>
        </p:nvSpPr>
        <p:spPr>
          <a:xfrm>
            <a:off x="3810000" y="55509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3810000" y="5093732"/>
            <a:ext cx="1143000" cy="217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3810000" y="48651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3810000" y="46365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3810000" y="4407932"/>
            <a:ext cx="1143000" cy="217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接點 115"/>
          <p:cNvCxnSpPr>
            <a:stCxn id="94" idx="2"/>
            <a:endCxn id="104" idx="0"/>
          </p:cNvCxnSpPr>
          <p:nvPr/>
        </p:nvCxnSpPr>
        <p:spPr>
          <a:xfrm rot="5400000">
            <a:off x="2134055" y="4065487"/>
            <a:ext cx="68489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105" idx="2"/>
            <a:endCxn id="115" idx="0"/>
          </p:cNvCxnSpPr>
          <p:nvPr/>
        </p:nvCxnSpPr>
        <p:spPr>
          <a:xfrm rot="5400000">
            <a:off x="4039055" y="4065487"/>
            <a:ext cx="68489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61"/>
          <p:cNvSpPr txBox="1"/>
          <p:nvPr/>
        </p:nvSpPr>
        <p:spPr>
          <a:xfrm>
            <a:off x="0" y="3657600"/>
            <a:ext cx="137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Virtual PTPR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9" name="TextBox 62"/>
          <p:cNvSpPr txBox="1"/>
          <p:nvPr/>
        </p:nvSpPr>
        <p:spPr>
          <a:xfrm>
            <a:off x="149252" y="4103132"/>
            <a:ext cx="114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Real PTPR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0" name="肘形接點 76"/>
          <p:cNvCxnSpPr>
            <a:endCxn id="99" idx="2"/>
          </p:cNvCxnSpPr>
          <p:nvPr/>
        </p:nvCxnSpPr>
        <p:spPr>
          <a:xfrm rot="16200000" flipH="1">
            <a:off x="825975" y="4510006"/>
            <a:ext cx="1480717" cy="1820333"/>
          </a:xfrm>
          <a:prstGeom prst="bentConnector3">
            <a:avLst>
              <a:gd name="adj1" fmla="val 115438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0" y="4115710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7816649" y="3658510"/>
            <a:ext cx="1327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Guest OS</a:t>
            </a:r>
            <a:endParaRPr lang="zh-TW" altLang="en-US" sz="24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8077200" y="4022467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VMM</a:t>
            </a:r>
            <a:endParaRPr lang="zh-TW" altLang="en-US" sz="2400" dirty="0"/>
          </a:p>
        </p:txBody>
      </p:sp>
      <p:cxnSp>
        <p:nvCxnSpPr>
          <p:cNvPr id="124" name="肘形接點 123"/>
          <p:cNvCxnSpPr>
            <a:endCxn id="98" idx="0"/>
          </p:cNvCxnSpPr>
          <p:nvPr/>
        </p:nvCxnSpPr>
        <p:spPr>
          <a:xfrm rot="5400000" flipH="1" flipV="1">
            <a:off x="825975" y="1799725"/>
            <a:ext cx="1480717" cy="1820333"/>
          </a:xfrm>
          <a:prstGeom prst="bentConnector3">
            <a:avLst>
              <a:gd name="adj1" fmla="val 115438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905000" y="28839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3810000" y="21981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1905000" y="24267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>
            <a:off x="1905000" y="46365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>
            <a:off x="3810000" y="28839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3810000" y="53223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文字方塊 130"/>
          <p:cNvSpPr txBox="1"/>
          <p:nvPr/>
        </p:nvSpPr>
        <p:spPr>
          <a:xfrm>
            <a:off x="2438400" y="6324600"/>
            <a:ext cx="296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Corresponding mapping table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32" name="肘形接點 131"/>
          <p:cNvCxnSpPr>
            <a:endCxn id="109" idx="0"/>
          </p:cNvCxnSpPr>
          <p:nvPr/>
        </p:nvCxnSpPr>
        <p:spPr>
          <a:xfrm rot="5400000" flipH="1" flipV="1">
            <a:off x="1778475" y="847225"/>
            <a:ext cx="1480717" cy="3725333"/>
          </a:xfrm>
          <a:prstGeom prst="bentConnector3">
            <a:avLst>
              <a:gd name="adj1" fmla="val 115438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>
            <a:off x="2743200" y="1600200"/>
            <a:ext cx="1524000" cy="1588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4267200" y="1383268"/>
            <a:ext cx="156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Context switch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35" name="肘形接點 76"/>
          <p:cNvCxnSpPr>
            <a:endCxn id="110" idx="2"/>
          </p:cNvCxnSpPr>
          <p:nvPr/>
        </p:nvCxnSpPr>
        <p:spPr>
          <a:xfrm rot="16200000" flipH="1">
            <a:off x="1778475" y="3557506"/>
            <a:ext cx="1480717" cy="3725333"/>
          </a:xfrm>
          <a:prstGeom prst="bentConnector3">
            <a:avLst>
              <a:gd name="adj1" fmla="val 115438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4419600" y="6248400"/>
            <a:ext cx="341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Switch the pointer to new location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715000" y="3342042"/>
            <a:ext cx="1143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Process 3</a:t>
            </a:r>
          </a:p>
          <a:p>
            <a:pPr algn="ctr"/>
            <a:r>
              <a:rPr lang="en-US" altLang="zh-TW" sz="1400" i="1" dirty="0" smtClean="0"/>
              <a:t>Page Table</a:t>
            </a:r>
            <a:endParaRPr lang="zh-TW" altLang="en-US" sz="1400" i="1" dirty="0"/>
          </a:p>
        </p:txBody>
      </p:sp>
      <p:sp>
        <p:nvSpPr>
          <p:cNvPr id="138" name="矩形 137"/>
          <p:cNvSpPr/>
          <p:nvPr/>
        </p:nvSpPr>
        <p:spPr>
          <a:xfrm>
            <a:off x="5715000" y="2883932"/>
            <a:ext cx="1143000" cy="21771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5715000" y="26553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5715000" y="21981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5715000" y="2426732"/>
            <a:ext cx="1143000" cy="21771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/>
          <p:cNvSpPr/>
          <p:nvPr/>
        </p:nvSpPr>
        <p:spPr>
          <a:xfrm>
            <a:off x="5715000" y="19695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/>
        </p:nvSpPr>
        <p:spPr>
          <a:xfrm>
            <a:off x="5715000" y="5779532"/>
            <a:ext cx="1143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Shadow 3</a:t>
            </a:r>
          </a:p>
          <a:p>
            <a:pPr algn="ctr"/>
            <a:r>
              <a:rPr lang="en-US" altLang="zh-TW" sz="1400" i="1" dirty="0" smtClean="0"/>
              <a:t>Page Table</a:t>
            </a:r>
            <a:endParaRPr lang="zh-TW" altLang="en-US" sz="1400" i="1" dirty="0"/>
          </a:p>
        </p:txBody>
      </p:sp>
      <p:sp>
        <p:nvSpPr>
          <p:cNvPr id="144" name="矩形 143"/>
          <p:cNvSpPr/>
          <p:nvPr/>
        </p:nvSpPr>
        <p:spPr>
          <a:xfrm>
            <a:off x="5715000" y="53223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/>
        </p:nvSpPr>
        <p:spPr>
          <a:xfrm>
            <a:off x="5715000" y="50937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/>
        </p:nvSpPr>
        <p:spPr>
          <a:xfrm>
            <a:off x="5715000" y="48651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/>
          <p:cNvSpPr/>
          <p:nvPr/>
        </p:nvSpPr>
        <p:spPr>
          <a:xfrm>
            <a:off x="5715000" y="44079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接點 147"/>
          <p:cNvCxnSpPr>
            <a:stCxn id="137" idx="2"/>
            <a:endCxn id="147" idx="0"/>
          </p:cNvCxnSpPr>
          <p:nvPr/>
        </p:nvCxnSpPr>
        <p:spPr>
          <a:xfrm rot="5400000">
            <a:off x="5944055" y="4065487"/>
            <a:ext cx="68489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/>
          <p:nvPr/>
        </p:nvCxnSpPr>
        <p:spPr>
          <a:xfrm>
            <a:off x="4800600" y="1512332"/>
            <a:ext cx="1524000" cy="1588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字方塊 149"/>
          <p:cNvSpPr txBox="1"/>
          <p:nvPr/>
        </p:nvSpPr>
        <p:spPr>
          <a:xfrm>
            <a:off x="6324600" y="1295400"/>
            <a:ext cx="137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New process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51" name="肘形接點 150"/>
          <p:cNvCxnSpPr>
            <a:endCxn id="142" idx="0"/>
          </p:cNvCxnSpPr>
          <p:nvPr/>
        </p:nvCxnSpPr>
        <p:spPr>
          <a:xfrm rot="5400000" flipH="1" flipV="1">
            <a:off x="2730975" y="-105275"/>
            <a:ext cx="1480717" cy="5630333"/>
          </a:xfrm>
          <a:prstGeom prst="bentConnector3">
            <a:avLst>
              <a:gd name="adj1" fmla="val 115438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5715000" y="55509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5715000" y="46365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4" name="肘形接點 76"/>
          <p:cNvCxnSpPr>
            <a:endCxn id="143" idx="2"/>
          </p:cNvCxnSpPr>
          <p:nvPr/>
        </p:nvCxnSpPr>
        <p:spPr>
          <a:xfrm rot="16200000" flipH="1">
            <a:off x="2730975" y="2605006"/>
            <a:ext cx="1480717" cy="5630333"/>
          </a:xfrm>
          <a:prstGeom prst="bentConnector3">
            <a:avLst>
              <a:gd name="adj1" fmla="val 115438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727837" y="6400800"/>
            <a:ext cx="541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Create new shadow page table mapping to new process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6887965" y="175260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Access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57" name="弧形接點 156"/>
          <p:cNvCxnSpPr>
            <a:stCxn id="141" idx="3"/>
            <a:endCxn id="161" idx="3"/>
          </p:cNvCxnSpPr>
          <p:nvPr/>
        </p:nvCxnSpPr>
        <p:spPr>
          <a:xfrm>
            <a:off x="6858000" y="2535589"/>
            <a:ext cx="1588" cy="2209800"/>
          </a:xfrm>
          <a:prstGeom prst="curvedConnector3">
            <a:avLst>
              <a:gd name="adj1" fmla="val 14395466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弧形接點 100"/>
          <p:cNvCxnSpPr>
            <a:stCxn id="156" idx="2"/>
            <a:endCxn id="141" idx="3"/>
          </p:cNvCxnSpPr>
          <p:nvPr/>
        </p:nvCxnSpPr>
        <p:spPr>
          <a:xfrm rot="5400000">
            <a:off x="6868214" y="2111719"/>
            <a:ext cx="413657" cy="434083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弧形接點 100"/>
          <p:cNvCxnSpPr>
            <a:stCxn id="156" idx="2"/>
            <a:endCxn id="138" idx="3"/>
          </p:cNvCxnSpPr>
          <p:nvPr/>
        </p:nvCxnSpPr>
        <p:spPr>
          <a:xfrm rot="5400000">
            <a:off x="6639614" y="2340319"/>
            <a:ext cx="870857" cy="434083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弧形接點 159"/>
          <p:cNvCxnSpPr>
            <a:stCxn id="138" idx="3"/>
            <a:endCxn id="162" idx="3"/>
          </p:cNvCxnSpPr>
          <p:nvPr/>
        </p:nvCxnSpPr>
        <p:spPr>
          <a:xfrm>
            <a:off x="6858000" y="2992789"/>
            <a:ext cx="1588" cy="2438400"/>
          </a:xfrm>
          <a:prstGeom prst="curvedConnector3">
            <a:avLst>
              <a:gd name="adj1" fmla="val 22146921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5715000" y="4636532"/>
            <a:ext cx="1143000" cy="217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/>
          <p:cNvSpPr/>
          <p:nvPr/>
        </p:nvSpPr>
        <p:spPr>
          <a:xfrm>
            <a:off x="5715000" y="5322332"/>
            <a:ext cx="1143000" cy="217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132"/>
          <p:cNvGrpSpPr/>
          <p:nvPr/>
        </p:nvGrpSpPr>
        <p:grpSpPr>
          <a:xfrm>
            <a:off x="7086600" y="4484132"/>
            <a:ext cx="1447800" cy="685800"/>
            <a:chOff x="6858000" y="5638800"/>
            <a:chExt cx="1447800" cy="685800"/>
          </a:xfrm>
        </p:grpSpPr>
        <p:sp>
          <p:nvSpPr>
            <p:cNvPr id="164" name="爆炸 1 163"/>
            <p:cNvSpPr/>
            <p:nvPr/>
          </p:nvSpPr>
          <p:spPr>
            <a:xfrm>
              <a:off x="6858000" y="5638800"/>
              <a:ext cx="1447800" cy="685800"/>
            </a:xfrm>
            <a:prstGeom prst="irregularSeal1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5" name="文字方塊 164"/>
            <p:cNvSpPr txBox="1"/>
            <p:nvPr/>
          </p:nvSpPr>
          <p:spPr>
            <a:xfrm>
              <a:off x="7086600" y="5802868"/>
              <a:ext cx="10061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C00000"/>
                  </a:solidFill>
                </a:rPr>
                <a:t>Page fault !</a:t>
              </a:r>
              <a:endParaRPr lang="zh-TW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6" name="文字方塊 165"/>
          <p:cNvSpPr txBox="1"/>
          <p:nvPr/>
        </p:nvSpPr>
        <p:spPr>
          <a:xfrm>
            <a:off x="7239000" y="593193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Load !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67" name="弧形接點 100"/>
          <p:cNvCxnSpPr/>
          <p:nvPr/>
        </p:nvCxnSpPr>
        <p:spPr>
          <a:xfrm rot="16200000" flipV="1">
            <a:off x="6989368" y="5376022"/>
            <a:ext cx="500743" cy="763477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弧形接點 100"/>
          <p:cNvCxnSpPr/>
          <p:nvPr/>
        </p:nvCxnSpPr>
        <p:spPr>
          <a:xfrm rot="16200000" flipV="1">
            <a:off x="6646468" y="5033122"/>
            <a:ext cx="1186543" cy="763477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5715000" y="3112532"/>
            <a:ext cx="1143000" cy="217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7030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1" grpId="1"/>
      <p:bldP spid="134" grpId="0"/>
      <p:bldP spid="134" grpId="1"/>
      <p:bldP spid="136" grpId="0"/>
      <p:bldP spid="136" grpId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50" grpId="0"/>
      <p:bldP spid="155" grpId="0"/>
      <p:bldP spid="156" grpId="0"/>
      <p:bldP spid="161" grpId="0" animBg="1"/>
      <p:bldP spid="1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Big Overhead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 page fault caused by guest OS would launch the walking process that costs a lot of overhead.</a:t>
            </a:r>
          </a:p>
          <a:p>
            <a:pPr lvl="1"/>
            <a:r>
              <a:rPr lang="en-US" altLang="zh-TW" dirty="0" smtClean="0"/>
              <a:t>Several steps to get a new entry on shadow page table</a:t>
            </a:r>
          </a:p>
          <a:p>
            <a:pPr lvl="2"/>
            <a:r>
              <a:rPr lang="en-US" altLang="zh-TW" dirty="0" smtClean="0"/>
              <a:t>Walk page tables on guest OS</a:t>
            </a:r>
          </a:p>
          <a:p>
            <a:pPr lvl="2"/>
            <a:r>
              <a:rPr lang="en-US" altLang="zh-TW" dirty="0" smtClean="0"/>
              <a:t>Check the permission on guest</a:t>
            </a:r>
          </a:p>
          <a:p>
            <a:pPr lvl="2"/>
            <a:r>
              <a:rPr lang="en-US" altLang="zh-TW" dirty="0" smtClean="0"/>
              <a:t>Offset shift: GPA to HVA</a:t>
            </a:r>
          </a:p>
          <a:p>
            <a:pPr lvl="2"/>
            <a:r>
              <a:rPr lang="en-US" altLang="zh-TW" dirty="0" smtClean="0"/>
              <a:t>Walk page tables on VMM</a:t>
            </a:r>
          </a:p>
          <a:p>
            <a:pPr lvl="2"/>
            <a:r>
              <a:rPr lang="en-US" altLang="zh-TW" dirty="0" smtClean="0"/>
              <a:t>Check the permission on VMM</a:t>
            </a:r>
          </a:p>
          <a:p>
            <a:pPr lvl="2"/>
            <a:r>
              <a:rPr lang="en-US" altLang="zh-TW" dirty="0" smtClean="0"/>
              <a:t>New entry established!</a:t>
            </a:r>
          </a:p>
          <a:p>
            <a:pPr lvl="2"/>
            <a:r>
              <a:rPr lang="en-US" altLang="zh-TW" dirty="0" smtClean="0"/>
              <a:t>Invalidate the TLB entry</a:t>
            </a:r>
          </a:p>
          <a:p>
            <a:pPr lvl="1"/>
            <a:r>
              <a:rPr lang="en-US" altLang="zh-TW" dirty="0" smtClean="0"/>
              <a:t>Each new process on guest OS would consume two pages.  One is the page table on guest OS, and the other is the corresponding shadow page table.</a:t>
            </a:r>
          </a:p>
        </p:txBody>
      </p:sp>
    </p:spTree>
    <p:extLst>
      <p:ext uri="{BB962C8B-B14F-4D97-AF65-F5344CB8AC3E}">
        <p14:creationId xmlns="" xmlns:p14="http://schemas.microsoft.com/office/powerpoint/2010/main" val="25462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Page Walking Process on ARM </a:t>
            </a:r>
            <a:endParaRPr lang="zh-TW" altLang="en-US" sz="3600" dirty="0"/>
          </a:p>
        </p:txBody>
      </p:sp>
      <p:grpSp>
        <p:nvGrpSpPr>
          <p:cNvPr id="3" name="群組 23"/>
          <p:cNvGrpSpPr/>
          <p:nvPr/>
        </p:nvGrpSpPr>
        <p:grpSpPr>
          <a:xfrm>
            <a:off x="971600" y="2204864"/>
            <a:ext cx="7093124" cy="3124549"/>
            <a:chOff x="1856850" y="2273872"/>
            <a:chExt cx="4803382" cy="1600848"/>
          </a:xfrm>
        </p:grpSpPr>
        <p:sp>
          <p:nvSpPr>
            <p:cNvPr id="5" name="矩形 4"/>
            <p:cNvSpPr/>
            <p:nvPr/>
          </p:nvSpPr>
          <p:spPr>
            <a:xfrm>
              <a:off x="2112102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Guest  </a:t>
              </a:r>
            </a:p>
            <a:p>
              <a:pPr algn="ctr"/>
              <a:r>
                <a:rPr lang="en-US" altLang="zh-TW" sz="1400" b="1" dirty="0" smtClean="0"/>
                <a:t>Page Table</a:t>
              </a:r>
            </a:p>
            <a:p>
              <a:pPr algn="ctr"/>
              <a:r>
                <a:rPr lang="en-US" altLang="zh-TW" sz="1400" b="1" dirty="0" smtClean="0"/>
                <a:t>Walker</a:t>
              </a:r>
              <a:endParaRPr lang="zh-TW" altLang="en-US" sz="1400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056832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Guest  </a:t>
              </a:r>
            </a:p>
            <a:p>
              <a:pPr algn="ctr"/>
              <a:r>
                <a:rPr lang="en-US" altLang="zh-TW" sz="1400" b="1" dirty="0" smtClean="0"/>
                <a:t>Permission</a:t>
              </a:r>
            </a:p>
            <a:p>
              <a:pPr algn="ctr"/>
              <a:r>
                <a:rPr lang="en-US" altLang="zh-TW" sz="1400" b="1" dirty="0" smtClean="0"/>
                <a:t>Checker</a:t>
              </a:r>
              <a:endParaRPr lang="zh-TW" altLang="en-US" sz="1400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932040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Shadow Page Table</a:t>
              </a:r>
            </a:p>
            <a:p>
              <a:pPr algn="ctr"/>
              <a:r>
                <a:rPr lang="en-US" altLang="zh-TW" sz="1400" b="1" dirty="0" smtClean="0"/>
                <a:t>Mapping</a:t>
              </a:r>
              <a:endParaRPr lang="zh-TW" altLang="en-US" sz="1400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868144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Shadow Page Table</a:t>
              </a:r>
            </a:p>
            <a:p>
              <a:pPr algn="ctr"/>
              <a:r>
                <a:rPr lang="en-US" altLang="zh-TW" sz="1400" b="1" dirty="0" smtClean="0"/>
                <a:t>Update</a:t>
              </a:r>
              <a:endParaRPr lang="zh-TW" altLang="en-US" sz="1400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995936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MMIO</a:t>
              </a:r>
            </a:p>
            <a:p>
              <a:pPr algn="ctr"/>
              <a:r>
                <a:rPr lang="en-US" altLang="zh-TW" sz="1400" b="1" dirty="0" smtClean="0"/>
                <a:t>Access</a:t>
              </a:r>
            </a:p>
            <a:p>
              <a:pPr algn="ctr"/>
              <a:r>
                <a:rPr lang="en-US" altLang="zh-TW" sz="1400" b="1" dirty="0" smtClean="0"/>
                <a:t>Checker</a:t>
              </a:r>
              <a:endParaRPr lang="zh-TW" altLang="en-US" sz="1400" b="1" dirty="0"/>
            </a:p>
          </p:txBody>
        </p:sp>
        <p:cxnSp>
          <p:nvCxnSpPr>
            <p:cNvPr id="10" name="直線單箭頭接點 9"/>
            <p:cNvCxnSpPr>
              <a:stCxn id="5" idx="3"/>
              <a:endCxn id="6" idx="1"/>
            </p:cNvCxnSpPr>
            <p:nvPr/>
          </p:nvCxnSpPr>
          <p:spPr>
            <a:xfrm>
              <a:off x="2904190" y="3104964"/>
              <a:ext cx="1526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14" idx="0"/>
            </p:cNvCxnSpPr>
            <p:nvPr/>
          </p:nvCxnSpPr>
          <p:spPr>
            <a:xfrm>
              <a:off x="2508146" y="3356992"/>
              <a:ext cx="41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2091673" y="2273872"/>
              <a:ext cx="833778" cy="268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 smtClean="0"/>
                <a:t>PABT / DABT</a:t>
              </a:r>
            </a:p>
            <a:p>
              <a:pPr algn="ctr"/>
              <a:r>
                <a:rPr lang="en-US" altLang="zh-TW" sz="1400" dirty="0" smtClean="0"/>
                <a:t>Trap</a:t>
              </a:r>
            </a:p>
          </p:txBody>
        </p:sp>
        <p:cxnSp>
          <p:nvCxnSpPr>
            <p:cNvPr id="13" name="直線單箭頭接點 12"/>
            <p:cNvCxnSpPr>
              <a:stCxn id="12" idx="2"/>
              <a:endCxn id="5" idx="0"/>
            </p:cNvCxnSpPr>
            <p:nvPr/>
          </p:nvCxnSpPr>
          <p:spPr>
            <a:xfrm flipH="1">
              <a:off x="2508146" y="2541941"/>
              <a:ext cx="416" cy="310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856850" y="3717032"/>
              <a:ext cx="1303424" cy="1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T</a:t>
              </a:r>
              <a:r>
                <a:rPr lang="en-US" altLang="zh-TW" sz="1400" dirty="0" smtClean="0"/>
                <a:t>rue translation fault</a:t>
              </a: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792045" y="3507544"/>
              <a:ext cx="1321661" cy="1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T</a:t>
              </a:r>
              <a:r>
                <a:rPr lang="en-US" altLang="zh-TW" sz="1400" dirty="0" smtClean="0"/>
                <a:t>rue permission fault</a:t>
              </a:r>
            </a:p>
          </p:txBody>
        </p:sp>
        <p:cxnSp>
          <p:nvCxnSpPr>
            <p:cNvPr id="16" name="直線單箭頭接點 15"/>
            <p:cNvCxnSpPr>
              <a:stCxn id="6" idx="2"/>
              <a:endCxn id="15" idx="0"/>
            </p:cNvCxnSpPr>
            <p:nvPr/>
          </p:nvCxnSpPr>
          <p:spPr>
            <a:xfrm flipH="1">
              <a:off x="3452876" y="3356992"/>
              <a:ext cx="1" cy="1505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6" idx="3"/>
              <a:endCxn id="9" idx="1"/>
            </p:cNvCxnSpPr>
            <p:nvPr/>
          </p:nvCxnSpPr>
          <p:spPr>
            <a:xfrm>
              <a:off x="3848920" y="3104964"/>
              <a:ext cx="147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9" idx="3"/>
              <a:endCxn id="7" idx="1"/>
            </p:cNvCxnSpPr>
            <p:nvPr/>
          </p:nvCxnSpPr>
          <p:spPr>
            <a:xfrm>
              <a:off x="4788024" y="3104964"/>
              <a:ext cx="144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9" idx="2"/>
              <a:endCxn id="20" idx="0"/>
            </p:cNvCxnSpPr>
            <p:nvPr/>
          </p:nvCxnSpPr>
          <p:spPr>
            <a:xfrm flipH="1">
              <a:off x="4388816" y="3356992"/>
              <a:ext cx="316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3837256" y="3717032"/>
              <a:ext cx="1103121" cy="1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MMIO emulation</a:t>
              </a: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880155" y="3528233"/>
              <a:ext cx="1316601" cy="157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H</a:t>
              </a:r>
              <a:r>
                <a:rPr lang="en-US" altLang="zh-TW" sz="1400" dirty="0" smtClean="0"/>
                <a:t>idden translation fault</a:t>
              </a:r>
            </a:p>
          </p:txBody>
        </p:sp>
        <p:cxnSp>
          <p:nvCxnSpPr>
            <p:cNvPr id="22" name="直線單箭頭接點 21"/>
            <p:cNvCxnSpPr>
              <a:stCxn id="7" idx="2"/>
              <a:endCxn id="21" idx="0"/>
            </p:cNvCxnSpPr>
            <p:nvPr/>
          </p:nvCxnSpPr>
          <p:spPr>
            <a:xfrm>
              <a:off x="5328084" y="3356992"/>
              <a:ext cx="210371" cy="1712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7" idx="3"/>
              <a:endCxn id="8" idx="1"/>
            </p:cNvCxnSpPr>
            <p:nvPr/>
          </p:nvCxnSpPr>
          <p:spPr>
            <a:xfrm>
              <a:off x="5724128" y="3104964"/>
              <a:ext cx="144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橢圓 25"/>
          <p:cNvSpPr/>
          <p:nvPr/>
        </p:nvSpPr>
        <p:spPr>
          <a:xfrm>
            <a:off x="1279337" y="3164476"/>
            <a:ext cx="1296144" cy="12241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090751" y="3020460"/>
            <a:ext cx="293670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8" name="橢圓 27"/>
          <p:cNvSpPr/>
          <p:nvPr/>
        </p:nvSpPr>
        <p:spPr>
          <a:xfrm>
            <a:off x="2676458" y="3164476"/>
            <a:ext cx="1296144" cy="12241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537100" y="2979810"/>
            <a:ext cx="293670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2" name="橢圓 31"/>
          <p:cNvSpPr/>
          <p:nvPr/>
        </p:nvSpPr>
        <p:spPr>
          <a:xfrm>
            <a:off x="4085300" y="3164476"/>
            <a:ext cx="1296144" cy="12241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945942" y="2979810"/>
            <a:ext cx="293670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cxnSp>
        <p:nvCxnSpPr>
          <p:cNvPr id="39" name="直線接點 38"/>
          <p:cNvCxnSpPr/>
          <p:nvPr/>
        </p:nvCxnSpPr>
        <p:spPr>
          <a:xfrm>
            <a:off x="5416869" y="2564904"/>
            <a:ext cx="0" cy="25202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5704901" y="2965754"/>
            <a:ext cx="705642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Initial</a:t>
            </a:r>
            <a:endParaRPr lang="zh-TW" altLang="en-US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685034" y="2965754"/>
            <a:ext cx="1611339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Synchronization</a:t>
            </a:r>
            <a:endParaRPr lang="zh-TW" altLang="en-US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926271" y="2358751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u="sng" dirty="0" smtClean="0"/>
              <a:t>Real MMU Behavior</a:t>
            </a:r>
            <a:endParaRPr lang="zh-TW" altLang="en-US" b="1" i="1" u="sng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704901" y="2358751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u="sng" dirty="0" smtClean="0"/>
              <a:t>Shadow Table Behavior</a:t>
            </a:r>
            <a:endParaRPr lang="zh-TW" altLang="en-US" b="1" i="1" u="sng" dirty="0"/>
          </a:p>
        </p:txBody>
      </p:sp>
    </p:spTree>
    <p:extLst>
      <p:ext uri="{BB962C8B-B14F-4D97-AF65-F5344CB8AC3E}">
        <p14:creationId xmlns="" xmlns:p14="http://schemas.microsoft.com/office/powerpoint/2010/main" val="845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Step 1</a:t>
            </a:r>
            <a:endParaRPr lang="zh-TW" altLang="en-US" dirty="0"/>
          </a:p>
        </p:txBody>
      </p:sp>
      <p:sp>
        <p:nvSpPr>
          <p:cNvPr id="35" name="內容版面配置區 34"/>
          <p:cNvSpPr>
            <a:spLocks noGrp="1"/>
          </p:cNvSpPr>
          <p:nvPr>
            <p:ph idx="1"/>
          </p:nvPr>
        </p:nvSpPr>
        <p:spPr>
          <a:xfrm>
            <a:off x="611560" y="1340768"/>
            <a:ext cx="7848872" cy="1512168"/>
          </a:xfrm>
        </p:spPr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a page fault is occurred, Guest Page Table Walker will walk through guest page table to check if the fault is from guest</a:t>
            </a:r>
            <a:endParaRPr lang="zh-TW" altLang="en-US" dirty="0"/>
          </a:p>
        </p:txBody>
      </p:sp>
      <p:grpSp>
        <p:nvGrpSpPr>
          <p:cNvPr id="3" name="群組 23"/>
          <p:cNvGrpSpPr/>
          <p:nvPr/>
        </p:nvGrpSpPr>
        <p:grpSpPr>
          <a:xfrm>
            <a:off x="1223574" y="3380500"/>
            <a:ext cx="6940729" cy="2832170"/>
            <a:chOff x="1960050" y="2423670"/>
            <a:chExt cx="4700182" cy="1451049"/>
          </a:xfrm>
        </p:grpSpPr>
        <p:sp>
          <p:nvSpPr>
            <p:cNvPr id="5" name="矩形 4"/>
            <p:cNvSpPr/>
            <p:nvPr/>
          </p:nvSpPr>
          <p:spPr>
            <a:xfrm>
              <a:off x="2112102" y="2852936"/>
              <a:ext cx="792088" cy="504056"/>
            </a:xfrm>
            <a:prstGeom prst="rect">
              <a:avLst/>
            </a:prstGeom>
            <a:solidFill>
              <a:srgbClr val="FFFF99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Guest  </a:t>
              </a:r>
            </a:p>
            <a:p>
              <a:pPr algn="ctr"/>
              <a:r>
                <a:rPr lang="en-US" altLang="zh-TW" sz="1400" b="1" dirty="0" smtClean="0"/>
                <a:t>Page Table</a:t>
              </a:r>
            </a:p>
            <a:p>
              <a:pPr algn="ctr"/>
              <a:r>
                <a:rPr lang="en-US" altLang="zh-TW" sz="1400" b="1" dirty="0" smtClean="0"/>
                <a:t>Walker</a:t>
              </a:r>
              <a:endParaRPr lang="zh-TW" altLang="en-US" sz="1400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056832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Guest  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Permission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Checker</a:t>
              </a:r>
              <a:endParaRPr lang="zh-TW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2040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Shadow Page Table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Mapping</a:t>
              </a:r>
              <a:endParaRPr lang="zh-TW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868144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Shadow Page Table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Update</a:t>
              </a:r>
              <a:endParaRPr lang="zh-TW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95936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MMIO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Access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Checker</a:t>
              </a:r>
              <a:endParaRPr lang="zh-TW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0" name="直線單箭頭接點 9"/>
            <p:cNvCxnSpPr>
              <a:stCxn id="5" idx="3"/>
              <a:endCxn id="6" idx="1"/>
            </p:cNvCxnSpPr>
            <p:nvPr/>
          </p:nvCxnSpPr>
          <p:spPr>
            <a:xfrm>
              <a:off x="2904190" y="3104964"/>
              <a:ext cx="1526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14" idx="0"/>
            </p:cNvCxnSpPr>
            <p:nvPr/>
          </p:nvCxnSpPr>
          <p:spPr>
            <a:xfrm>
              <a:off x="2508146" y="3356992"/>
              <a:ext cx="208" cy="3600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2087223" y="2423670"/>
              <a:ext cx="833778" cy="268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b="1" dirty="0" smtClean="0"/>
                <a:t>PABT / DABT</a:t>
              </a:r>
            </a:p>
            <a:p>
              <a:pPr algn="ctr"/>
              <a:r>
                <a:rPr lang="en-US" altLang="zh-TW" sz="1400" b="1" dirty="0" smtClean="0"/>
                <a:t>Trap</a:t>
              </a:r>
            </a:p>
          </p:txBody>
        </p:sp>
        <p:cxnSp>
          <p:nvCxnSpPr>
            <p:cNvPr id="13" name="直線單箭頭接點 12"/>
            <p:cNvCxnSpPr>
              <a:stCxn id="12" idx="2"/>
              <a:endCxn id="5" idx="0"/>
            </p:cNvCxnSpPr>
            <p:nvPr/>
          </p:nvCxnSpPr>
          <p:spPr>
            <a:xfrm>
              <a:off x="2504113" y="2691739"/>
              <a:ext cx="4033" cy="161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960050" y="3717031"/>
              <a:ext cx="1096608" cy="1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/>
                <a:t>T</a:t>
              </a:r>
              <a:r>
                <a:rPr lang="en-US" altLang="zh-TW" sz="1400" b="1" dirty="0" smtClean="0"/>
                <a:t>rue translation fault</a:t>
              </a: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894803" y="3512053"/>
              <a:ext cx="1116148" cy="1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T</a:t>
              </a:r>
              <a:r>
                <a:rPr lang="en-US" altLang="zh-TW" sz="1400" dirty="0" smtClean="0">
                  <a:solidFill>
                    <a:schemeClr val="bg1">
                      <a:lumMod val="65000"/>
                    </a:schemeClr>
                  </a:solidFill>
                </a:rPr>
                <a:t>rue permission fault</a:t>
              </a:r>
            </a:p>
          </p:txBody>
        </p:sp>
        <p:cxnSp>
          <p:nvCxnSpPr>
            <p:cNvPr id="16" name="直線單箭頭接點 15"/>
            <p:cNvCxnSpPr>
              <a:stCxn id="6" idx="2"/>
              <a:endCxn id="15" idx="0"/>
            </p:cNvCxnSpPr>
            <p:nvPr/>
          </p:nvCxnSpPr>
          <p:spPr>
            <a:xfrm>
              <a:off x="3452876" y="3356992"/>
              <a:ext cx="1" cy="155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6" idx="3"/>
              <a:endCxn id="9" idx="1"/>
            </p:cNvCxnSpPr>
            <p:nvPr/>
          </p:nvCxnSpPr>
          <p:spPr>
            <a:xfrm>
              <a:off x="3848920" y="3104964"/>
              <a:ext cx="147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9" idx="3"/>
              <a:endCxn id="7" idx="1"/>
            </p:cNvCxnSpPr>
            <p:nvPr/>
          </p:nvCxnSpPr>
          <p:spPr>
            <a:xfrm>
              <a:off x="4788024" y="3104964"/>
              <a:ext cx="144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9" idx="2"/>
              <a:endCxn id="20" idx="0"/>
            </p:cNvCxnSpPr>
            <p:nvPr/>
          </p:nvCxnSpPr>
          <p:spPr>
            <a:xfrm flipH="1">
              <a:off x="4391980" y="3356992"/>
              <a:ext cx="1" cy="360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3922377" y="3717030"/>
              <a:ext cx="939205" cy="1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>
                      <a:lumMod val="65000"/>
                    </a:schemeClr>
                  </a:solidFill>
                </a:rPr>
                <a:t>MMIO emulation</a:t>
              </a: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690296" y="3501008"/>
              <a:ext cx="1276162" cy="157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H</a:t>
              </a:r>
              <a:r>
                <a:rPr lang="en-US" altLang="zh-TW" sz="1400" dirty="0" smtClean="0">
                  <a:solidFill>
                    <a:schemeClr val="bg1">
                      <a:lumMod val="65000"/>
                    </a:schemeClr>
                  </a:solidFill>
                </a:rPr>
                <a:t>idden translation fault</a:t>
              </a:r>
            </a:p>
          </p:txBody>
        </p:sp>
        <p:cxnSp>
          <p:nvCxnSpPr>
            <p:cNvPr id="22" name="直線單箭頭接點 21"/>
            <p:cNvCxnSpPr>
              <a:stCxn id="7" idx="2"/>
              <a:endCxn id="21" idx="0"/>
            </p:cNvCxnSpPr>
            <p:nvPr/>
          </p:nvCxnSpPr>
          <p:spPr>
            <a:xfrm>
              <a:off x="5328084" y="3356992"/>
              <a:ext cx="293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7" idx="3"/>
              <a:endCxn id="8" idx="1"/>
            </p:cNvCxnSpPr>
            <p:nvPr/>
          </p:nvCxnSpPr>
          <p:spPr>
            <a:xfrm>
              <a:off x="5724128" y="3104964"/>
              <a:ext cx="144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橢圓 25"/>
          <p:cNvSpPr/>
          <p:nvPr/>
        </p:nvSpPr>
        <p:spPr>
          <a:xfrm>
            <a:off x="1378916" y="4047735"/>
            <a:ext cx="1296144" cy="12241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90330" y="3903719"/>
            <a:ext cx="293670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cxnSp>
        <p:nvCxnSpPr>
          <p:cNvPr id="39" name="直線接點 38"/>
          <p:cNvCxnSpPr/>
          <p:nvPr/>
        </p:nvCxnSpPr>
        <p:spPr>
          <a:xfrm>
            <a:off x="5516448" y="3448163"/>
            <a:ext cx="0" cy="25202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06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grpSp>
        <p:nvGrpSpPr>
          <p:cNvPr id="3" name="群組 23"/>
          <p:cNvGrpSpPr/>
          <p:nvPr/>
        </p:nvGrpSpPr>
        <p:grpSpPr>
          <a:xfrm>
            <a:off x="1223574" y="3387312"/>
            <a:ext cx="6940729" cy="2825360"/>
            <a:chOff x="1960050" y="2427160"/>
            <a:chExt cx="4700182" cy="1447560"/>
          </a:xfrm>
        </p:grpSpPr>
        <p:sp>
          <p:nvSpPr>
            <p:cNvPr id="5" name="矩形 4"/>
            <p:cNvSpPr/>
            <p:nvPr/>
          </p:nvSpPr>
          <p:spPr>
            <a:xfrm>
              <a:off x="2112102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Guest  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Page Table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Walker</a:t>
              </a:r>
              <a:endParaRPr lang="zh-TW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056832" y="2852936"/>
              <a:ext cx="792088" cy="504056"/>
            </a:xfrm>
            <a:prstGeom prst="rect">
              <a:avLst/>
            </a:prstGeom>
            <a:solidFill>
              <a:srgbClr val="FFFF99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Guest  </a:t>
              </a:r>
            </a:p>
            <a:p>
              <a:pPr algn="ctr"/>
              <a:r>
                <a:rPr lang="en-US" altLang="zh-TW" sz="1400" b="1" dirty="0" smtClean="0"/>
                <a:t>Permission</a:t>
              </a:r>
            </a:p>
            <a:p>
              <a:pPr algn="ctr"/>
              <a:r>
                <a:rPr lang="en-US" altLang="zh-TW" sz="1400" b="1" dirty="0" smtClean="0"/>
                <a:t>Checker</a:t>
              </a:r>
              <a:endParaRPr lang="zh-TW" altLang="en-US" sz="1400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932040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Shadow Page Table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Mapping</a:t>
              </a:r>
              <a:endParaRPr lang="zh-TW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868144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Shadow Page Table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Update</a:t>
              </a:r>
              <a:endParaRPr lang="zh-TW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95936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MMIO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Access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Checker</a:t>
              </a:r>
              <a:endParaRPr lang="zh-TW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0" name="直線單箭頭接點 9"/>
            <p:cNvCxnSpPr>
              <a:stCxn id="5" idx="3"/>
              <a:endCxn id="6" idx="1"/>
            </p:cNvCxnSpPr>
            <p:nvPr/>
          </p:nvCxnSpPr>
          <p:spPr>
            <a:xfrm>
              <a:off x="2904190" y="3104964"/>
              <a:ext cx="1526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14" idx="0"/>
            </p:cNvCxnSpPr>
            <p:nvPr/>
          </p:nvCxnSpPr>
          <p:spPr>
            <a:xfrm>
              <a:off x="2508146" y="3356992"/>
              <a:ext cx="208" cy="3600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2091673" y="2427160"/>
              <a:ext cx="833778" cy="268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PABT / DABT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Trap</a:t>
              </a:r>
            </a:p>
          </p:txBody>
        </p:sp>
        <p:cxnSp>
          <p:nvCxnSpPr>
            <p:cNvPr id="13" name="直線單箭頭接點 12"/>
            <p:cNvCxnSpPr>
              <a:stCxn id="12" idx="2"/>
              <a:endCxn id="5" idx="0"/>
            </p:cNvCxnSpPr>
            <p:nvPr/>
          </p:nvCxnSpPr>
          <p:spPr>
            <a:xfrm flipH="1">
              <a:off x="2508146" y="2695229"/>
              <a:ext cx="416" cy="1577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960050" y="3717031"/>
              <a:ext cx="1096608" cy="1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bg1">
                      <a:lumMod val="65000"/>
                    </a:schemeClr>
                  </a:solidFill>
                </a:rPr>
                <a:t>T</a:t>
              </a:r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rue translation fault</a:t>
              </a: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894801" y="3509402"/>
              <a:ext cx="1116148" cy="1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/>
                <a:t>T</a:t>
              </a:r>
              <a:r>
                <a:rPr lang="en-US" altLang="zh-TW" sz="1400" b="1" dirty="0" smtClean="0"/>
                <a:t>rue permission fault</a:t>
              </a:r>
            </a:p>
          </p:txBody>
        </p:sp>
        <p:cxnSp>
          <p:nvCxnSpPr>
            <p:cNvPr id="16" name="直線單箭頭接點 15"/>
            <p:cNvCxnSpPr>
              <a:stCxn id="6" idx="2"/>
              <a:endCxn id="15" idx="0"/>
            </p:cNvCxnSpPr>
            <p:nvPr/>
          </p:nvCxnSpPr>
          <p:spPr>
            <a:xfrm flipH="1">
              <a:off x="3452876" y="3356992"/>
              <a:ext cx="1" cy="1524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6" idx="3"/>
              <a:endCxn id="9" idx="1"/>
            </p:cNvCxnSpPr>
            <p:nvPr/>
          </p:nvCxnSpPr>
          <p:spPr>
            <a:xfrm>
              <a:off x="3848920" y="3104964"/>
              <a:ext cx="147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9" idx="3"/>
              <a:endCxn id="7" idx="1"/>
            </p:cNvCxnSpPr>
            <p:nvPr/>
          </p:nvCxnSpPr>
          <p:spPr>
            <a:xfrm>
              <a:off x="4788024" y="3104964"/>
              <a:ext cx="144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9" idx="2"/>
              <a:endCxn id="20" idx="0"/>
            </p:cNvCxnSpPr>
            <p:nvPr/>
          </p:nvCxnSpPr>
          <p:spPr>
            <a:xfrm>
              <a:off x="4391980" y="3356992"/>
              <a:ext cx="6928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3929306" y="3717032"/>
              <a:ext cx="939205" cy="1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>
                      <a:lumMod val="65000"/>
                    </a:schemeClr>
                  </a:solidFill>
                </a:rPr>
                <a:t>MMIO emulation</a:t>
              </a: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690296" y="3501008"/>
              <a:ext cx="1276162" cy="157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H</a:t>
              </a:r>
              <a:r>
                <a:rPr lang="en-US" altLang="zh-TW" sz="1400" dirty="0" smtClean="0">
                  <a:solidFill>
                    <a:schemeClr val="bg1">
                      <a:lumMod val="65000"/>
                    </a:schemeClr>
                  </a:solidFill>
                </a:rPr>
                <a:t>idden translation fault</a:t>
              </a:r>
            </a:p>
          </p:txBody>
        </p:sp>
        <p:cxnSp>
          <p:nvCxnSpPr>
            <p:cNvPr id="22" name="直線單箭頭接點 21"/>
            <p:cNvCxnSpPr>
              <a:stCxn id="7" idx="2"/>
              <a:endCxn id="21" idx="0"/>
            </p:cNvCxnSpPr>
            <p:nvPr/>
          </p:nvCxnSpPr>
          <p:spPr>
            <a:xfrm>
              <a:off x="5328084" y="3356992"/>
              <a:ext cx="293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7" idx="3"/>
              <a:endCxn id="8" idx="1"/>
            </p:cNvCxnSpPr>
            <p:nvPr/>
          </p:nvCxnSpPr>
          <p:spPr>
            <a:xfrm>
              <a:off x="5724128" y="3104964"/>
              <a:ext cx="144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橢圓 25"/>
          <p:cNvSpPr/>
          <p:nvPr/>
        </p:nvSpPr>
        <p:spPr>
          <a:xfrm>
            <a:off x="2757724" y="4054547"/>
            <a:ext cx="1296144" cy="12241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2569138" y="3910531"/>
            <a:ext cx="293670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cxnSp>
        <p:nvCxnSpPr>
          <p:cNvPr id="39" name="直線接點 38"/>
          <p:cNvCxnSpPr/>
          <p:nvPr/>
        </p:nvCxnSpPr>
        <p:spPr>
          <a:xfrm>
            <a:off x="5516448" y="3448163"/>
            <a:ext cx="0" cy="25202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內容版面配置區 34"/>
          <p:cNvSpPr>
            <a:spLocks noGrp="1"/>
          </p:cNvSpPr>
          <p:nvPr>
            <p:ph idx="1"/>
          </p:nvPr>
        </p:nvSpPr>
        <p:spPr>
          <a:xfrm>
            <a:off x="611560" y="1628801"/>
            <a:ext cx="7632848" cy="1008111"/>
          </a:xfrm>
        </p:spPr>
        <p:txBody>
          <a:bodyPr/>
          <a:lstStyle/>
          <a:p>
            <a:r>
              <a:rPr lang="en-US" altLang="zh-TW" dirty="0" smtClean="0"/>
              <a:t>Step 2 will check if guest access permission is not allowed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189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 of memory management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8764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Step 3</a:t>
            </a:r>
            <a:endParaRPr lang="zh-TW" altLang="en-US" dirty="0"/>
          </a:p>
        </p:txBody>
      </p:sp>
      <p:grpSp>
        <p:nvGrpSpPr>
          <p:cNvPr id="3" name="群組 23"/>
          <p:cNvGrpSpPr/>
          <p:nvPr/>
        </p:nvGrpSpPr>
        <p:grpSpPr>
          <a:xfrm>
            <a:off x="1223574" y="3380500"/>
            <a:ext cx="6940729" cy="2832172"/>
            <a:chOff x="1960050" y="2423670"/>
            <a:chExt cx="4700182" cy="1451050"/>
          </a:xfrm>
        </p:grpSpPr>
        <p:sp>
          <p:nvSpPr>
            <p:cNvPr id="5" name="矩形 4"/>
            <p:cNvSpPr/>
            <p:nvPr/>
          </p:nvSpPr>
          <p:spPr>
            <a:xfrm>
              <a:off x="2112102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Guest  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Page Table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Walker</a:t>
              </a:r>
              <a:endParaRPr lang="zh-TW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056832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Guest  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Permission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Checker</a:t>
              </a:r>
              <a:endParaRPr lang="zh-TW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2040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Shadow Page Table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Mapping</a:t>
              </a:r>
              <a:endParaRPr lang="zh-TW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868144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Shadow Page Table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Update</a:t>
              </a:r>
              <a:endParaRPr lang="zh-TW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95936" y="2852936"/>
              <a:ext cx="792088" cy="504056"/>
            </a:xfrm>
            <a:prstGeom prst="rect">
              <a:avLst/>
            </a:prstGeom>
            <a:solidFill>
              <a:srgbClr val="FFFF99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MMIO</a:t>
              </a:r>
            </a:p>
            <a:p>
              <a:pPr algn="ctr"/>
              <a:r>
                <a:rPr lang="en-US" altLang="zh-TW" sz="1400" b="1" dirty="0" smtClean="0"/>
                <a:t>Access</a:t>
              </a:r>
            </a:p>
            <a:p>
              <a:pPr algn="ctr"/>
              <a:r>
                <a:rPr lang="en-US" altLang="zh-TW" sz="1400" b="1" dirty="0" smtClean="0"/>
                <a:t>Checker</a:t>
              </a:r>
              <a:endParaRPr lang="zh-TW" altLang="en-US" sz="1400" b="1" dirty="0"/>
            </a:p>
          </p:txBody>
        </p:sp>
        <p:cxnSp>
          <p:nvCxnSpPr>
            <p:cNvPr id="10" name="直線單箭頭接點 9"/>
            <p:cNvCxnSpPr>
              <a:stCxn id="5" idx="3"/>
              <a:endCxn id="6" idx="1"/>
            </p:cNvCxnSpPr>
            <p:nvPr/>
          </p:nvCxnSpPr>
          <p:spPr>
            <a:xfrm>
              <a:off x="2904190" y="3104964"/>
              <a:ext cx="1526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14" idx="0"/>
            </p:cNvCxnSpPr>
            <p:nvPr/>
          </p:nvCxnSpPr>
          <p:spPr>
            <a:xfrm>
              <a:off x="2508146" y="3356992"/>
              <a:ext cx="208" cy="3600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2085184" y="2423670"/>
              <a:ext cx="833778" cy="268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PABT / DABT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Trap</a:t>
              </a:r>
            </a:p>
          </p:txBody>
        </p:sp>
        <p:cxnSp>
          <p:nvCxnSpPr>
            <p:cNvPr id="13" name="直線單箭頭接點 12"/>
            <p:cNvCxnSpPr>
              <a:stCxn id="12" idx="2"/>
              <a:endCxn id="5" idx="0"/>
            </p:cNvCxnSpPr>
            <p:nvPr/>
          </p:nvCxnSpPr>
          <p:spPr>
            <a:xfrm>
              <a:off x="2502074" y="2691739"/>
              <a:ext cx="6072" cy="161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960050" y="3717031"/>
              <a:ext cx="1096608" cy="1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bg1">
                      <a:lumMod val="65000"/>
                    </a:schemeClr>
                  </a:solidFill>
                </a:rPr>
                <a:t>T</a:t>
              </a:r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rue translation fault</a:t>
              </a: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894801" y="3507544"/>
              <a:ext cx="1116148" cy="1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T</a:t>
              </a:r>
              <a:r>
                <a:rPr lang="en-US" altLang="zh-TW" sz="1400" dirty="0" smtClean="0">
                  <a:solidFill>
                    <a:schemeClr val="bg1">
                      <a:lumMod val="65000"/>
                    </a:schemeClr>
                  </a:solidFill>
                </a:rPr>
                <a:t>rue permission fault</a:t>
              </a:r>
            </a:p>
          </p:txBody>
        </p:sp>
        <p:cxnSp>
          <p:nvCxnSpPr>
            <p:cNvPr id="16" name="直線單箭頭接點 15"/>
            <p:cNvCxnSpPr>
              <a:stCxn id="6" idx="2"/>
              <a:endCxn id="15" idx="0"/>
            </p:cNvCxnSpPr>
            <p:nvPr/>
          </p:nvCxnSpPr>
          <p:spPr>
            <a:xfrm flipH="1">
              <a:off x="3452876" y="3356992"/>
              <a:ext cx="1" cy="1505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6" idx="3"/>
              <a:endCxn id="9" idx="1"/>
            </p:cNvCxnSpPr>
            <p:nvPr/>
          </p:nvCxnSpPr>
          <p:spPr>
            <a:xfrm>
              <a:off x="3848920" y="3104964"/>
              <a:ext cx="147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9" idx="3"/>
              <a:endCxn id="7" idx="1"/>
            </p:cNvCxnSpPr>
            <p:nvPr/>
          </p:nvCxnSpPr>
          <p:spPr>
            <a:xfrm>
              <a:off x="4788024" y="3104964"/>
              <a:ext cx="144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9" idx="2"/>
              <a:endCxn id="20" idx="0"/>
            </p:cNvCxnSpPr>
            <p:nvPr/>
          </p:nvCxnSpPr>
          <p:spPr>
            <a:xfrm flipH="1">
              <a:off x="4391980" y="3356992"/>
              <a:ext cx="1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3922377" y="3717032"/>
              <a:ext cx="939205" cy="1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MMIO emulation</a:t>
              </a: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690296" y="3501008"/>
              <a:ext cx="1276162" cy="157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H</a:t>
              </a:r>
              <a:r>
                <a:rPr lang="en-US" altLang="zh-TW" sz="1400" dirty="0" smtClean="0">
                  <a:solidFill>
                    <a:schemeClr val="bg1">
                      <a:lumMod val="65000"/>
                    </a:schemeClr>
                  </a:solidFill>
                </a:rPr>
                <a:t>idden translation fault</a:t>
              </a:r>
            </a:p>
          </p:txBody>
        </p:sp>
        <p:cxnSp>
          <p:nvCxnSpPr>
            <p:cNvPr id="22" name="直線單箭頭接點 21"/>
            <p:cNvCxnSpPr>
              <a:stCxn id="7" idx="2"/>
              <a:endCxn id="21" idx="0"/>
            </p:cNvCxnSpPr>
            <p:nvPr/>
          </p:nvCxnSpPr>
          <p:spPr>
            <a:xfrm>
              <a:off x="5328084" y="3356992"/>
              <a:ext cx="293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7" idx="3"/>
              <a:endCxn id="8" idx="1"/>
            </p:cNvCxnSpPr>
            <p:nvPr/>
          </p:nvCxnSpPr>
          <p:spPr>
            <a:xfrm>
              <a:off x="5724128" y="3104964"/>
              <a:ext cx="144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橢圓 25"/>
          <p:cNvSpPr/>
          <p:nvPr/>
        </p:nvSpPr>
        <p:spPr>
          <a:xfrm>
            <a:off x="4162045" y="4047735"/>
            <a:ext cx="1296144" cy="12241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973459" y="3903719"/>
            <a:ext cx="293670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cxnSp>
        <p:nvCxnSpPr>
          <p:cNvPr id="39" name="直線接點 38"/>
          <p:cNvCxnSpPr/>
          <p:nvPr/>
        </p:nvCxnSpPr>
        <p:spPr>
          <a:xfrm>
            <a:off x="5516448" y="3448163"/>
            <a:ext cx="0" cy="25202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內容版面配置區 34"/>
          <p:cNvSpPr>
            <a:spLocks noGrp="1"/>
          </p:cNvSpPr>
          <p:nvPr>
            <p:ph idx="1"/>
          </p:nvPr>
        </p:nvSpPr>
        <p:spPr>
          <a:xfrm>
            <a:off x="755576" y="1484784"/>
            <a:ext cx="7848872" cy="1440160"/>
          </a:xfrm>
        </p:spPr>
        <p:txBody>
          <a:bodyPr/>
          <a:lstStyle/>
          <a:p>
            <a:r>
              <a:rPr lang="en-US" altLang="zh-TW" dirty="0" smtClean="0"/>
              <a:t>Step 3 will check if the guest physical memory address used is located in the range of MMIO address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189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Steps 4 &amp; 5</a:t>
            </a:r>
            <a:endParaRPr lang="zh-TW" altLang="en-US" dirty="0"/>
          </a:p>
        </p:txBody>
      </p:sp>
      <p:grpSp>
        <p:nvGrpSpPr>
          <p:cNvPr id="3" name="群組 23"/>
          <p:cNvGrpSpPr/>
          <p:nvPr/>
        </p:nvGrpSpPr>
        <p:grpSpPr>
          <a:xfrm>
            <a:off x="1223574" y="3380500"/>
            <a:ext cx="6940729" cy="2832172"/>
            <a:chOff x="1960050" y="2423670"/>
            <a:chExt cx="4700182" cy="1451050"/>
          </a:xfrm>
        </p:grpSpPr>
        <p:sp>
          <p:nvSpPr>
            <p:cNvPr id="5" name="矩形 4"/>
            <p:cNvSpPr/>
            <p:nvPr/>
          </p:nvSpPr>
          <p:spPr>
            <a:xfrm>
              <a:off x="2112102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Guest  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Page Table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Walker</a:t>
              </a:r>
              <a:endParaRPr lang="zh-TW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056832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Guest  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Permission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Checker</a:t>
              </a:r>
              <a:endParaRPr lang="zh-TW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2040" y="2852936"/>
              <a:ext cx="792088" cy="504056"/>
            </a:xfrm>
            <a:prstGeom prst="rect">
              <a:avLst/>
            </a:prstGeom>
            <a:solidFill>
              <a:srgbClr val="FFFF99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</a:rPr>
                <a:t>Shadow Page Table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</a:rPr>
                <a:t>Mapping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868144" y="2852936"/>
              <a:ext cx="792088" cy="504056"/>
            </a:xfrm>
            <a:prstGeom prst="rect">
              <a:avLst/>
            </a:prstGeom>
            <a:solidFill>
              <a:srgbClr val="FFFF99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</a:rPr>
                <a:t>Shadow Page Table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</a:rPr>
                <a:t>Update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95936" y="2852936"/>
              <a:ext cx="79208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MMIO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Access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Checker</a:t>
              </a:r>
              <a:endParaRPr lang="zh-TW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0" name="直線單箭頭接點 9"/>
            <p:cNvCxnSpPr>
              <a:stCxn id="5" idx="3"/>
              <a:endCxn id="6" idx="1"/>
            </p:cNvCxnSpPr>
            <p:nvPr/>
          </p:nvCxnSpPr>
          <p:spPr>
            <a:xfrm>
              <a:off x="2904190" y="3104964"/>
              <a:ext cx="1526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14" idx="0"/>
            </p:cNvCxnSpPr>
            <p:nvPr/>
          </p:nvCxnSpPr>
          <p:spPr>
            <a:xfrm>
              <a:off x="2508146" y="3356992"/>
              <a:ext cx="208" cy="3600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2085184" y="2423670"/>
              <a:ext cx="833778" cy="268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PABT / DABT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Trap</a:t>
              </a:r>
            </a:p>
          </p:txBody>
        </p:sp>
        <p:cxnSp>
          <p:nvCxnSpPr>
            <p:cNvPr id="13" name="直線單箭頭接點 12"/>
            <p:cNvCxnSpPr>
              <a:stCxn id="12" idx="2"/>
              <a:endCxn id="5" idx="0"/>
            </p:cNvCxnSpPr>
            <p:nvPr/>
          </p:nvCxnSpPr>
          <p:spPr>
            <a:xfrm>
              <a:off x="2502074" y="2691739"/>
              <a:ext cx="6072" cy="161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960050" y="3717031"/>
              <a:ext cx="1096608" cy="1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bg1">
                      <a:lumMod val="65000"/>
                    </a:schemeClr>
                  </a:solidFill>
                </a:rPr>
                <a:t>T</a:t>
              </a:r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rue translation fault</a:t>
              </a: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894801" y="3507544"/>
              <a:ext cx="1116148" cy="1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>
                      <a:lumMod val="65000"/>
                    </a:schemeClr>
                  </a:solidFill>
                </a:rPr>
                <a:t>T</a:t>
              </a:r>
              <a:r>
                <a:rPr lang="en-US" altLang="zh-TW" sz="1400" dirty="0" smtClean="0">
                  <a:solidFill>
                    <a:schemeClr val="bg1">
                      <a:lumMod val="65000"/>
                    </a:schemeClr>
                  </a:solidFill>
                </a:rPr>
                <a:t>rue permission fault</a:t>
              </a:r>
            </a:p>
          </p:txBody>
        </p:sp>
        <p:cxnSp>
          <p:nvCxnSpPr>
            <p:cNvPr id="16" name="直線單箭頭接點 15"/>
            <p:cNvCxnSpPr>
              <a:stCxn id="6" idx="2"/>
              <a:endCxn id="15" idx="0"/>
            </p:cNvCxnSpPr>
            <p:nvPr/>
          </p:nvCxnSpPr>
          <p:spPr>
            <a:xfrm flipH="1">
              <a:off x="3452876" y="3356992"/>
              <a:ext cx="1" cy="1505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6" idx="3"/>
              <a:endCxn id="9" idx="1"/>
            </p:cNvCxnSpPr>
            <p:nvPr/>
          </p:nvCxnSpPr>
          <p:spPr>
            <a:xfrm>
              <a:off x="3848920" y="3104964"/>
              <a:ext cx="147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9" idx="3"/>
              <a:endCxn id="7" idx="1"/>
            </p:cNvCxnSpPr>
            <p:nvPr/>
          </p:nvCxnSpPr>
          <p:spPr>
            <a:xfrm>
              <a:off x="4788024" y="3104964"/>
              <a:ext cx="144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9" idx="2"/>
              <a:endCxn id="20" idx="0"/>
            </p:cNvCxnSpPr>
            <p:nvPr/>
          </p:nvCxnSpPr>
          <p:spPr>
            <a:xfrm flipH="1">
              <a:off x="4391980" y="3356992"/>
              <a:ext cx="1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3922377" y="3717032"/>
              <a:ext cx="939205" cy="1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chemeClr val="bg1">
                      <a:lumMod val="65000"/>
                    </a:schemeClr>
                  </a:solidFill>
                </a:rPr>
                <a:t>MMIO emulation</a:t>
              </a: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690296" y="3501008"/>
              <a:ext cx="1276162" cy="157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/>
                <a:t>H</a:t>
              </a:r>
              <a:r>
                <a:rPr lang="en-US" altLang="zh-TW" sz="1400" b="1" dirty="0" smtClean="0"/>
                <a:t>idden translation fault</a:t>
              </a:r>
            </a:p>
          </p:txBody>
        </p:sp>
        <p:cxnSp>
          <p:nvCxnSpPr>
            <p:cNvPr id="22" name="直線單箭頭接點 21"/>
            <p:cNvCxnSpPr>
              <a:stCxn id="7" idx="2"/>
              <a:endCxn id="21" idx="0"/>
            </p:cNvCxnSpPr>
            <p:nvPr/>
          </p:nvCxnSpPr>
          <p:spPr>
            <a:xfrm>
              <a:off x="5328084" y="3356992"/>
              <a:ext cx="293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7" idx="3"/>
              <a:endCxn id="8" idx="1"/>
            </p:cNvCxnSpPr>
            <p:nvPr/>
          </p:nvCxnSpPr>
          <p:spPr>
            <a:xfrm>
              <a:off x="5724128" y="3104964"/>
              <a:ext cx="144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直線接點 38"/>
          <p:cNvCxnSpPr/>
          <p:nvPr/>
        </p:nvCxnSpPr>
        <p:spPr>
          <a:xfrm>
            <a:off x="5516448" y="3448163"/>
            <a:ext cx="0" cy="25202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內容版面配置區 34"/>
          <p:cNvSpPr>
            <a:spLocks noGrp="1"/>
          </p:cNvSpPr>
          <p:nvPr>
            <p:ph idx="1"/>
          </p:nvPr>
        </p:nvSpPr>
        <p:spPr>
          <a:xfrm>
            <a:off x="683568" y="1484784"/>
            <a:ext cx="7920880" cy="1440160"/>
          </a:xfrm>
        </p:spPr>
        <p:txBody>
          <a:bodyPr/>
          <a:lstStyle/>
          <a:p>
            <a:r>
              <a:rPr lang="en-US" altLang="zh-TW" dirty="0" smtClean="0"/>
              <a:t>Step 4 and step 5 are used to build up shadow page tables and maintain their consistency between guest and shadow ones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050293" y="3742833"/>
            <a:ext cx="293670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432632" y="3742833"/>
            <a:ext cx="293670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7279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Optimization For SPT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Para-virtualization</a:t>
            </a:r>
            <a:endParaRPr lang="en-US" altLang="zh-TW" dirty="0"/>
          </a:p>
          <a:p>
            <a:pPr lvl="1"/>
            <a:r>
              <a:rPr lang="en-US" altLang="zh-TW" dirty="0" smtClean="0"/>
              <a:t>Reduce VM</a:t>
            </a:r>
            <a:r>
              <a:rPr lang="zh-TW" altLang="en-US" dirty="0"/>
              <a:t> </a:t>
            </a:r>
            <a:r>
              <a:rPr lang="en-US" altLang="zh-TW" dirty="0" smtClean="0"/>
              <a:t>exits</a:t>
            </a:r>
          </a:p>
          <a:p>
            <a:pPr lvl="1"/>
            <a:r>
              <a:rPr lang="en-US" altLang="zh-TW" dirty="0" smtClean="0"/>
              <a:t>Guest </a:t>
            </a:r>
            <a:r>
              <a:rPr lang="en-US" altLang="zh-TW" dirty="0"/>
              <a:t>OS would send a hyper call to VMM when guest OS sets the page table entries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This method will eliminate from using write-protection for synchronization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No trap for non-present PTEs</a:t>
            </a:r>
          </a:p>
          <a:p>
            <a:pPr lvl="1"/>
            <a:r>
              <a:rPr lang="en-US" altLang="zh-TW" dirty="0" smtClean="0"/>
              <a:t>Reduce VM exits</a:t>
            </a:r>
          </a:p>
          <a:p>
            <a:pPr lvl="1"/>
            <a:r>
              <a:rPr lang="en-US" altLang="zh-TW" dirty="0" smtClean="0"/>
              <a:t>If the page-fault is caused by PTE not present, it is not intercepted by the host</a:t>
            </a:r>
          </a:p>
          <a:p>
            <a:pPr lvl="1"/>
            <a:r>
              <a:rPr lang="en-US" altLang="zh-TW" dirty="0" smtClean="0"/>
              <a:t>Only works on VMX</a:t>
            </a:r>
          </a:p>
        </p:txBody>
      </p:sp>
    </p:spTree>
    <p:extLst>
      <p:ext uri="{BB962C8B-B14F-4D97-AF65-F5344CB8AC3E}">
        <p14:creationId xmlns="" xmlns:p14="http://schemas.microsoft.com/office/powerpoint/2010/main" val="12486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996562"/>
            <a:ext cx="4896810" cy="31763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For SPT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412777"/>
            <a:ext cx="8229600" cy="424847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Un-synchronize shadow page table pages</a:t>
            </a:r>
          </a:p>
          <a:p>
            <a:pPr lvl="1"/>
            <a:r>
              <a:rPr lang="en-US" altLang="zh-TW" dirty="0"/>
              <a:t>Reduce VM exits</a:t>
            </a:r>
          </a:p>
          <a:p>
            <a:pPr lvl="1"/>
            <a:r>
              <a:rPr lang="en-US" altLang="zh-TW" dirty="0"/>
              <a:t>Allow the guest page table to be writable if and only if the page is the last </a:t>
            </a:r>
            <a:r>
              <a:rPr lang="en-US" altLang="zh-TW" dirty="0" smtClean="0"/>
              <a:t>level page-structure (level 1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Based on TLB rules</a:t>
            </a:r>
          </a:p>
          <a:p>
            <a:pPr lvl="2"/>
            <a:r>
              <a:rPr lang="en-US" altLang="zh-TW" dirty="0"/>
              <a:t>We need to flush </a:t>
            </a:r>
            <a:r>
              <a:rPr lang="en-US" altLang="zh-TW" dirty="0" smtClean="0"/>
              <a:t>TLB</a:t>
            </a:r>
          </a:p>
          <a:p>
            <a:pPr marL="914400" lvl="2" indent="0">
              <a:buNone/>
            </a:pPr>
            <a:r>
              <a:rPr lang="en-US" altLang="zh-TW" dirty="0" smtClean="0"/>
              <a:t>to </a:t>
            </a:r>
            <a:r>
              <a:rPr lang="en-US" altLang="zh-TW" dirty="0"/>
              <a:t>ensure the </a:t>
            </a:r>
            <a:r>
              <a:rPr lang="en-US" altLang="zh-TW" dirty="0" smtClean="0"/>
              <a:t>translation</a:t>
            </a:r>
          </a:p>
          <a:p>
            <a:pPr marL="914400" lvl="2" indent="0">
              <a:buNone/>
            </a:pPr>
            <a:r>
              <a:rPr lang="en-US" altLang="zh-TW" dirty="0" smtClean="0"/>
              <a:t>use </a:t>
            </a:r>
            <a:r>
              <a:rPr lang="en-US" altLang="zh-TW" dirty="0"/>
              <a:t>the modified page 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en-US" altLang="zh-TW" dirty="0" smtClean="0"/>
              <a:t>structures</a:t>
            </a:r>
            <a:r>
              <a:rPr lang="en-US" altLang="zh-TW" dirty="0"/>
              <a:t>, then we </a:t>
            </a:r>
            <a:r>
              <a:rPr lang="en-US" altLang="zh-TW" dirty="0" smtClean="0"/>
              <a:t>can</a:t>
            </a:r>
          </a:p>
          <a:p>
            <a:pPr marL="914400" lvl="2" indent="0">
              <a:buNone/>
            </a:pPr>
            <a:r>
              <a:rPr lang="en-US" altLang="zh-TW" dirty="0" smtClean="0"/>
              <a:t>Intercept </a:t>
            </a:r>
            <a:r>
              <a:rPr lang="en-US" altLang="zh-TW" dirty="0"/>
              <a:t>the TLB flush 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en-US" altLang="zh-TW" dirty="0" smtClean="0"/>
              <a:t>operations </a:t>
            </a:r>
            <a:r>
              <a:rPr lang="en-US" altLang="zh-TW" dirty="0"/>
              <a:t>and sync </a:t>
            </a:r>
            <a:r>
              <a:rPr lang="en-US" altLang="zh-TW" dirty="0" smtClean="0"/>
              <a:t>shadow</a:t>
            </a:r>
          </a:p>
          <a:p>
            <a:pPr marL="914400" lvl="2" indent="0">
              <a:buNone/>
            </a:pPr>
            <a:r>
              <a:rPr lang="en-US" altLang="zh-TW" dirty="0" smtClean="0"/>
              <a:t>pages</a:t>
            </a:r>
            <a:endParaRPr lang="en-US" altLang="zh-TW" dirty="0"/>
          </a:p>
          <a:p>
            <a:pPr lvl="2"/>
            <a:r>
              <a:rPr lang="en-US" altLang="zh-TW" dirty="0"/>
              <a:t>Sometimes, TLB </a:t>
            </a:r>
            <a:r>
              <a:rPr lang="en-US" altLang="zh-TW" dirty="0" smtClean="0"/>
              <a:t>need not</a:t>
            </a:r>
          </a:p>
          <a:p>
            <a:pPr marL="914400" lvl="2" indent="0">
              <a:buNone/>
            </a:pPr>
            <a:r>
              <a:rPr lang="en-US" altLang="zh-TW" dirty="0" smtClean="0"/>
              <a:t>be </a:t>
            </a:r>
            <a:r>
              <a:rPr lang="en-US" altLang="zh-TW" dirty="0"/>
              <a:t>flushed, then </a:t>
            </a:r>
            <a:r>
              <a:rPr lang="en-US" altLang="zh-TW" dirty="0" smtClean="0"/>
              <a:t>it </a:t>
            </a:r>
            <a:r>
              <a:rPr lang="en-US" altLang="zh-TW" dirty="0"/>
              <a:t>can be 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en-US" altLang="zh-TW" dirty="0" smtClean="0"/>
              <a:t>synced through page </a:t>
            </a:r>
            <a:r>
              <a:rPr lang="en-US" altLang="zh-TW" dirty="0"/>
              <a:t>fault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464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Optimization for SPT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64807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KSM: kernel shared memory</a:t>
            </a:r>
          </a:p>
          <a:p>
            <a:pPr lvl="1"/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626087" y="2348881"/>
            <a:ext cx="1296144" cy="143538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2626087" y="2876520"/>
            <a:ext cx="1296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710560" y="316455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 space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619990" y="245476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Kernel space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290383" y="2348880"/>
            <a:ext cx="1296144" cy="143538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9" name="直線接點 28"/>
          <p:cNvCxnSpPr/>
          <p:nvPr/>
        </p:nvCxnSpPr>
        <p:spPr>
          <a:xfrm>
            <a:off x="5290383" y="2876519"/>
            <a:ext cx="1296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374856" y="316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 space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284286" y="2454761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Kernel space</a:t>
            </a:r>
            <a:endParaRPr lang="zh-TW" altLang="en-US" dirty="0"/>
          </a:p>
        </p:txBody>
      </p:sp>
      <p:sp>
        <p:nvSpPr>
          <p:cNvPr id="34" name="等於 33"/>
          <p:cNvSpPr/>
          <p:nvPr/>
        </p:nvSpPr>
        <p:spPr>
          <a:xfrm>
            <a:off x="4394403" y="2482612"/>
            <a:ext cx="504056" cy="32190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不等於 34"/>
          <p:cNvSpPr/>
          <p:nvPr/>
        </p:nvSpPr>
        <p:spPr>
          <a:xfrm>
            <a:off x="4394403" y="3161715"/>
            <a:ext cx="504056" cy="369332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482115" y="385798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Guest Process 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46411" y="385798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Guest Process 2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933814" y="4664966"/>
            <a:ext cx="1296144" cy="143538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0" name="直線接點 39"/>
          <p:cNvCxnSpPr/>
          <p:nvPr/>
        </p:nvCxnSpPr>
        <p:spPr>
          <a:xfrm>
            <a:off x="1933814" y="5192605"/>
            <a:ext cx="1296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018287" y="548063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 space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927717" y="477084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Kernel space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965316" y="4474912"/>
            <a:ext cx="1069352" cy="550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Shadow table</a:t>
            </a:r>
            <a:endParaRPr lang="zh-TW" altLang="en-US" dirty="0"/>
          </a:p>
        </p:txBody>
      </p:sp>
      <p:cxnSp>
        <p:nvCxnSpPr>
          <p:cNvPr id="44" name="直線接點 43"/>
          <p:cNvCxnSpPr/>
          <p:nvPr/>
        </p:nvCxnSpPr>
        <p:spPr>
          <a:xfrm>
            <a:off x="1115616" y="4304926"/>
            <a:ext cx="67687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965316" y="5115209"/>
            <a:ext cx="1069352" cy="550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Shadow table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43419" y="5745086"/>
            <a:ext cx="1069352" cy="550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Shadow table</a:t>
            </a:r>
            <a:endParaRPr lang="zh-TW" altLang="en-US" dirty="0"/>
          </a:p>
        </p:txBody>
      </p:sp>
      <p:cxnSp>
        <p:nvCxnSpPr>
          <p:cNvPr id="47" name="直線接點 46"/>
          <p:cNvCxnSpPr/>
          <p:nvPr/>
        </p:nvCxnSpPr>
        <p:spPr>
          <a:xfrm flipV="1">
            <a:off x="3229958" y="4474912"/>
            <a:ext cx="652582" cy="19005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229958" y="5192606"/>
            <a:ext cx="652582" cy="11025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5158705" y="5025006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The shadow tables of kernel space </a:t>
            </a:r>
          </a:p>
          <a:p>
            <a:r>
              <a:rPr lang="en-US" altLang="zh-TW" i="1" dirty="0" smtClean="0"/>
              <a:t>are shared by all guest processes</a:t>
            </a:r>
            <a:endParaRPr lang="zh-TW" altLang="en-US" i="1" dirty="0"/>
          </a:p>
        </p:txBody>
      </p:sp>
    </p:spTree>
    <p:extLst>
      <p:ext uri="{BB962C8B-B14F-4D97-AF65-F5344CB8AC3E}">
        <p14:creationId xmlns="" xmlns:p14="http://schemas.microsoft.com/office/powerpoint/2010/main" val="23198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/>
          </a:bodyPr>
          <a:lstStyle/>
          <a:p>
            <a:r>
              <a:rPr lang="en-US" dirty="0" smtClean="0"/>
              <a:t>Page fault and page protection issue</a:t>
            </a:r>
          </a:p>
          <a:p>
            <a:pPr lvl="1"/>
            <a:r>
              <a:rPr lang="en-US" dirty="0" smtClean="0"/>
              <a:t>When a physical page fault occurs, VMM needs to decide whether this exception should be injected to guest OS or not</a:t>
            </a:r>
          </a:p>
          <a:p>
            <a:pPr lvl="2"/>
            <a:r>
              <a:rPr lang="en-US" dirty="0" smtClean="0"/>
              <a:t>If the page entry in a guest page table is still valid, VMM prepares for the corresponding page and does not inject any exception to guest OS.</a:t>
            </a:r>
          </a:p>
          <a:p>
            <a:pPr lvl="2"/>
            <a:r>
              <a:rPr lang="en-US" dirty="0" smtClean="0"/>
              <a:t>If the page entry in a guest page table is invalid, then VMM directly injects the virtual page fault to guest OS.</a:t>
            </a:r>
          </a:p>
        </p:txBody>
      </p:sp>
    </p:spTree>
    <p:extLst>
      <p:ext uri="{BB962C8B-B14F-4D97-AF65-F5344CB8AC3E}">
        <p14:creationId xmlns="" xmlns:p14="http://schemas.microsoft.com/office/powerpoint/2010/main" val="3957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Virtualization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Concepts </a:t>
            </a:r>
          </a:p>
          <a:p>
            <a:r>
              <a:rPr lang="en-US" dirty="0" smtClean="0"/>
              <a:t>Shadow page table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Hardware assistance</a:t>
            </a:r>
          </a:p>
          <a:p>
            <a:r>
              <a:rPr lang="en-US" altLang="zh-TW" dirty="0" smtClean="0"/>
              <a:t>Comparison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9876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Hardware Assistance: Overview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3539"/>
            <a:ext cx="8229600" cy="4499284"/>
          </a:xfrm>
        </p:spPr>
      </p:pic>
    </p:spTree>
    <p:extLst>
      <p:ext uri="{BB962C8B-B14F-4D97-AF65-F5344CB8AC3E}">
        <p14:creationId xmlns="" xmlns:p14="http://schemas.microsoft.com/office/powerpoint/2010/main" val="286736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Difficulties of shadow page table technique :</a:t>
            </a:r>
          </a:p>
          <a:p>
            <a:pPr lvl="1"/>
            <a:r>
              <a:rPr lang="en-US" dirty="0" smtClean="0"/>
              <a:t>Shadow page table implementation is extremely complex.</a:t>
            </a:r>
          </a:p>
          <a:p>
            <a:pPr lvl="1"/>
            <a:r>
              <a:rPr lang="en-US" dirty="0" smtClean="0"/>
              <a:t>Page fault mechanism and synchronization issues are critical.</a:t>
            </a:r>
          </a:p>
          <a:p>
            <a:pPr lvl="1"/>
            <a:r>
              <a:rPr lang="en-US" dirty="0" smtClean="0"/>
              <a:t>Host memory space overhead is considerable.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But why we need this technique to virtualize MMU ?</a:t>
            </a:r>
          </a:p>
          <a:p>
            <a:pPr lvl="1"/>
            <a:r>
              <a:rPr lang="en-US" dirty="0" smtClean="0"/>
              <a:t>MMU do not first implemented for virtualization.</a:t>
            </a:r>
          </a:p>
          <a:p>
            <a:pPr lvl="1"/>
            <a:r>
              <a:rPr lang="en-US" dirty="0" smtClean="0"/>
              <a:t>MMU is knowing nothing about two level page address translation.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Now, let us consider hardware solution.</a:t>
            </a:r>
          </a:p>
        </p:txBody>
      </p:sp>
    </p:spTree>
    <p:extLst>
      <p:ext uri="{BB962C8B-B14F-4D97-AF65-F5344CB8AC3E}">
        <p14:creationId xmlns="" xmlns:p14="http://schemas.microsoft.com/office/powerpoint/2010/main" val="4532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Page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Concept of Extended Page Table (EPT) :</a:t>
            </a:r>
          </a:p>
          <a:p>
            <a:pPr lvl="1"/>
            <a:r>
              <a:rPr lang="en-US" dirty="0" smtClean="0"/>
              <a:t>Instead of walking along with only one page table hierarchy, EPT technique implement one more page table hierarchy.</a:t>
            </a:r>
          </a:p>
          <a:p>
            <a:pPr lvl="2"/>
            <a:r>
              <a:rPr lang="en-US" dirty="0" smtClean="0"/>
              <a:t>One page table is maintained by guest OS, which is used to generate guest physical address.</a:t>
            </a:r>
          </a:p>
          <a:p>
            <a:pPr lvl="2"/>
            <a:r>
              <a:rPr lang="en-US" dirty="0" smtClean="0"/>
              <a:t>The other page table is maintained by VMM, which is used to map guest physical address to host physical address.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For each memory access operation, EPT </a:t>
            </a:r>
            <a:r>
              <a:rPr lang="en-US" dirty="0" smtClean="0"/>
              <a:t>MMU </a:t>
            </a:r>
            <a:r>
              <a:rPr lang="en-US" dirty="0" smtClean="0"/>
              <a:t>directly </a:t>
            </a:r>
            <a:r>
              <a:rPr lang="en-US" dirty="0" smtClean="0"/>
              <a:t>gets the </a:t>
            </a:r>
            <a:r>
              <a:rPr lang="en-US" dirty="0" smtClean="0"/>
              <a:t>guest physical address from guest page table, and then </a:t>
            </a:r>
            <a:r>
              <a:rPr lang="en-US" dirty="0" smtClean="0"/>
              <a:t>gets the </a:t>
            </a:r>
            <a:r>
              <a:rPr lang="en-US" dirty="0" smtClean="0"/>
              <a:t>host physical address by the VMM mapping table automatically.</a:t>
            </a:r>
          </a:p>
        </p:txBody>
      </p:sp>
    </p:spTree>
    <p:extLst>
      <p:ext uri="{BB962C8B-B14F-4D97-AF65-F5344CB8AC3E}">
        <p14:creationId xmlns="" xmlns:p14="http://schemas.microsoft.com/office/powerpoint/2010/main" val="5097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Management Unit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 hardware component responsible for handling accesses to memory requested by the CPU</a:t>
            </a:r>
          </a:p>
          <a:p>
            <a:pPr lvl="1"/>
            <a:r>
              <a:rPr lang="en-US" altLang="zh-TW" dirty="0" smtClean="0"/>
              <a:t>Address translation: virtual address to physical address (VA to PA)</a:t>
            </a:r>
          </a:p>
          <a:p>
            <a:pPr lvl="1"/>
            <a:r>
              <a:rPr lang="en-US" altLang="zh-TW" dirty="0" smtClean="0"/>
              <a:t>Memory protection</a:t>
            </a:r>
          </a:p>
          <a:p>
            <a:pPr lvl="1"/>
            <a:r>
              <a:rPr lang="en-US" altLang="zh-TW" dirty="0" smtClean="0"/>
              <a:t>Cache control</a:t>
            </a:r>
          </a:p>
          <a:p>
            <a:pPr lvl="1"/>
            <a:r>
              <a:rPr lang="en-US" altLang="zh-TW" dirty="0" smtClean="0"/>
              <a:t>Bus arbitration</a:t>
            </a:r>
          </a:p>
          <a:p>
            <a:r>
              <a:rPr lang="en-US" altLang="zh-TW" dirty="0" smtClean="0"/>
              <a:t>Page tables are maintained by operating system, and MMU only references them.</a:t>
            </a:r>
          </a:p>
          <a:p>
            <a:r>
              <a:rPr lang="en-US" altLang="zh-TW" dirty="0" smtClean="0"/>
              <a:t>TLB updates are performed automatically by page-table walking hardware</a:t>
            </a:r>
          </a:p>
        </p:txBody>
      </p:sp>
    </p:spTree>
    <p:extLst>
      <p:ext uri="{BB962C8B-B14F-4D97-AF65-F5344CB8AC3E}">
        <p14:creationId xmlns="" xmlns:p14="http://schemas.microsoft.com/office/powerpoint/2010/main" val="240330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Page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operation :</a:t>
            </a:r>
            <a:endParaRPr lang="en-US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6175" y="2414780"/>
            <a:ext cx="6499225" cy="35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26423" y="27532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8</a:t>
            </a:r>
            <a:endParaRPr lang="en-US" sz="12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423759" y="25234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9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809413" y="2286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6</a:t>
            </a:r>
            <a:endParaRPr lang="en-US" sz="12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010949" y="27532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en-US" sz="12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0867" y="25234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accent3">
                    <a:lumMod val="75000"/>
                  </a:schemeClr>
                </a:solidFill>
              </a:rPr>
              <a:t>7</a:t>
            </a:r>
            <a:endParaRPr lang="en-US" sz="12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1569" y="2286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accent3">
                    <a:lumMod val="75000"/>
                  </a:schemeClr>
                </a:solidFill>
              </a:rPr>
              <a:t>8</a:t>
            </a:r>
            <a:endParaRPr lang="en-US" sz="12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  <a:endCxn id="44" idx="0"/>
          </p:cNvCxnSpPr>
          <p:nvPr/>
        </p:nvCxnSpPr>
        <p:spPr>
          <a:xfrm rot="5400000">
            <a:off x="3050735" y="3080765"/>
            <a:ext cx="1157816" cy="1056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50" idx="0"/>
          </p:cNvCxnSpPr>
          <p:nvPr/>
        </p:nvCxnSpPr>
        <p:spPr>
          <a:xfrm rot="16200000" flipH="1">
            <a:off x="3832145" y="3356129"/>
            <a:ext cx="1142001" cy="490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4" idx="0"/>
            <a:endCxn id="9" idx="2"/>
          </p:cNvCxnSpPr>
          <p:nvPr/>
        </p:nvCxnSpPr>
        <p:spPr>
          <a:xfrm rot="5400000" flipH="1" flipV="1">
            <a:off x="4554445" y="3584135"/>
            <a:ext cx="1142001" cy="342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44" idx="0"/>
          </p:cNvCxnSpPr>
          <p:nvPr/>
        </p:nvCxnSpPr>
        <p:spPr>
          <a:xfrm rot="5400000">
            <a:off x="3634520" y="2267213"/>
            <a:ext cx="1387583" cy="24541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50" idx="0"/>
          </p:cNvCxnSpPr>
          <p:nvPr/>
        </p:nvCxnSpPr>
        <p:spPr>
          <a:xfrm rot="5400000">
            <a:off x="4415929" y="3032808"/>
            <a:ext cx="1371768" cy="9071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4" idx="0"/>
            <a:endCxn id="10" idx="2"/>
          </p:cNvCxnSpPr>
          <p:nvPr/>
        </p:nvCxnSpPr>
        <p:spPr>
          <a:xfrm rot="5400000" flipH="1" flipV="1">
            <a:off x="5119520" y="2789292"/>
            <a:ext cx="1371768" cy="13941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44" idx="0"/>
          </p:cNvCxnSpPr>
          <p:nvPr/>
        </p:nvCxnSpPr>
        <p:spPr>
          <a:xfrm rot="5400000">
            <a:off x="4208608" y="1455647"/>
            <a:ext cx="1625061" cy="38397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50" idx="0"/>
          </p:cNvCxnSpPr>
          <p:nvPr/>
        </p:nvCxnSpPr>
        <p:spPr>
          <a:xfrm rot="5400000">
            <a:off x="4990017" y="2221242"/>
            <a:ext cx="1609246" cy="2292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4" idx="0"/>
            <a:endCxn id="11" idx="2"/>
          </p:cNvCxnSpPr>
          <p:nvPr/>
        </p:nvCxnSpPr>
        <p:spPr>
          <a:xfrm rot="5400000" flipH="1" flipV="1">
            <a:off x="5686132" y="1985202"/>
            <a:ext cx="1609246" cy="27648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910756" y="418806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457760" y="4172245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17835" y="4172245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/>
          <p:cNvCxnSpPr>
            <a:endCxn id="60" idx="1"/>
          </p:cNvCxnSpPr>
          <p:nvPr/>
        </p:nvCxnSpPr>
        <p:spPr>
          <a:xfrm flipV="1">
            <a:off x="7998871" y="2823253"/>
            <a:ext cx="2847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283575" y="2684753"/>
            <a:ext cx="497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Data</a:t>
            </a:r>
            <a:endParaRPr lang="en-US" sz="1200" b="1" i="1" dirty="0"/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85" y="5029054"/>
            <a:ext cx="3860915" cy="144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522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6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Virtualization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</a:p>
          <a:p>
            <a:r>
              <a:rPr lang="en-US" dirty="0" smtClean="0"/>
              <a:t>Shadow page table</a:t>
            </a:r>
          </a:p>
          <a:p>
            <a:r>
              <a:rPr lang="en-US" dirty="0" smtClean="0"/>
              <a:t>Hardware assistance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Comparison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0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Computer architecture with virtualization extension is a trend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Hardware-assisted </a:t>
            </a:r>
            <a:r>
              <a:rPr lang="en-US" altLang="zh-TW" dirty="0" smtClean="0"/>
              <a:t>techniques replace </a:t>
            </a:r>
            <a:r>
              <a:rPr lang="en-US" altLang="zh-TW" dirty="0" smtClean="0"/>
              <a:t>many software methods of virtualization.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However, is </a:t>
            </a:r>
            <a:r>
              <a:rPr lang="en-US" altLang="zh-TW" dirty="0"/>
              <a:t>hardware-assisted implementation a definite winner?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395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Hardware-assisted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Walk any requested address</a:t>
            </a:r>
          </a:p>
          <a:p>
            <a:pPr lvl="1"/>
            <a:r>
              <a:rPr lang="en-US" altLang="zh-TW" dirty="0" smtClean="0"/>
              <a:t>Appropriate to programs that have a large amount of page table miss when executing</a:t>
            </a:r>
          </a:p>
          <a:p>
            <a:pPr lvl="1"/>
            <a:r>
              <a:rPr lang="en-US" altLang="zh-TW" dirty="0" smtClean="0"/>
              <a:t>Less chance to exit VM (less context switch)</a:t>
            </a:r>
          </a:p>
          <a:p>
            <a:r>
              <a:rPr lang="en-US" altLang="zh-TW" dirty="0" smtClean="0"/>
              <a:t>Two-layer </a:t>
            </a:r>
            <a:r>
              <a:rPr lang="en-US" altLang="zh-TW" dirty="0" smtClean="0"/>
              <a:t>EPT</a:t>
            </a:r>
          </a:p>
          <a:p>
            <a:pPr lvl="1"/>
            <a:r>
              <a:rPr lang="en-US" altLang="zh-TW" dirty="0" smtClean="0"/>
              <a:t>Means each access </a:t>
            </a:r>
            <a:r>
              <a:rPr lang="en-US" altLang="zh-TW" dirty="0" smtClean="0"/>
              <a:t>needs </a:t>
            </a:r>
            <a:r>
              <a:rPr lang="en-US" altLang="zh-TW" dirty="0" smtClean="0"/>
              <a:t>to walk two tables</a:t>
            </a:r>
          </a:p>
          <a:p>
            <a:r>
              <a:rPr lang="en-US" altLang="zh-TW" dirty="0"/>
              <a:t>Easier to develop</a:t>
            </a:r>
          </a:p>
          <a:p>
            <a:pPr lvl="1"/>
            <a:r>
              <a:rPr lang="en-US" altLang="zh-TW" dirty="0"/>
              <a:t>Many particular </a:t>
            </a:r>
            <a:r>
              <a:rPr lang="en-US" altLang="zh-TW" dirty="0" smtClean="0"/>
              <a:t>registers</a:t>
            </a:r>
          </a:p>
          <a:p>
            <a:pPr lvl="1"/>
            <a:r>
              <a:rPr lang="en-US" altLang="zh-TW" dirty="0" smtClean="0"/>
              <a:t>Hardware helps guest OS to notify the VMM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Software solution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Only walk when SPT entry miss</a:t>
            </a:r>
          </a:p>
          <a:p>
            <a:pPr lvl="1"/>
            <a:r>
              <a:rPr lang="en-US" altLang="zh-TW" dirty="0" smtClean="0"/>
              <a:t>Appropriate to programs that would access only some addresses frequently</a:t>
            </a:r>
          </a:p>
          <a:p>
            <a:pPr lvl="1"/>
            <a:r>
              <a:rPr lang="en-US" altLang="zh-TW" dirty="0" smtClean="0"/>
              <a:t>Every access might be intercepted by VMM (many traps)</a:t>
            </a:r>
          </a:p>
          <a:p>
            <a:r>
              <a:rPr lang="en-US" altLang="zh-TW" dirty="0" smtClean="0"/>
              <a:t>One reference</a:t>
            </a:r>
          </a:p>
          <a:p>
            <a:pPr lvl="1"/>
            <a:r>
              <a:rPr lang="en-US" altLang="zh-TW" dirty="0" smtClean="0"/>
              <a:t>Fast and convenient when page hit</a:t>
            </a:r>
          </a:p>
          <a:p>
            <a:r>
              <a:rPr lang="en-US" altLang="zh-TW" dirty="0" smtClean="0"/>
              <a:t>Hard </a:t>
            </a:r>
            <a:r>
              <a:rPr lang="en-US" altLang="zh-TW" dirty="0"/>
              <a:t>to develop</a:t>
            </a:r>
          </a:p>
          <a:p>
            <a:pPr lvl="1"/>
            <a:r>
              <a:rPr lang="en-US" altLang="zh-TW" dirty="0"/>
              <a:t>Two-layer structure </a:t>
            </a:r>
          </a:p>
          <a:p>
            <a:pPr lvl="1"/>
            <a:r>
              <a:rPr lang="en-US" altLang="zh-TW" dirty="0"/>
              <a:t>Complicated reverse map</a:t>
            </a:r>
          </a:p>
          <a:p>
            <a:pPr lvl="1"/>
            <a:r>
              <a:rPr lang="en-US" altLang="zh-TW" dirty="0"/>
              <a:t>Permission </a:t>
            </a:r>
            <a:r>
              <a:rPr lang="en-US" altLang="zh-TW" dirty="0" smtClean="0"/>
              <a:t>emulation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1607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Combination?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Is </a:t>
            </a:r>
            <a:r>
              <a:rPr lang="en-US" altLang="zh-TW" dirty="0"/>
              <a:t>hardware-assisted implementation a definite winner?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 </a:t>
            </a:r>
          </a:p>
          <a:p>
            <a:pPr lvl="1"/>
            <a:r>
              <a:rPr lang="en-US" altLang="zh-TW" dirty="0" smtClean="0"/>
              <a:t>How about combining these two methods?</a:t>
            </a:r>
          </a:p>
          <a:p>
            <a:r>
              <a:rPr lang="en-US" altLang="zh-TW" dirty="0" smtClean="0"/>
              <a:t>Selective memory virtualization</a:t>
            </a:r>
          </a:p>
          <a:p>
            <a:pPr lvl="1"/>
            <a:r>
              <a:rPr lang="en-US" altLang="zh-TW" dirty="0" smtClean="0"/>
              <a:t>The VMM can dynamically choose the memory management mechanism depending on the executing status.</a:t>
            </a:r>
          </a:p>
          <a:p>
            <a:pPr lvl="1"/>
            <a:r>
              <a:rPr lang="en-US" altLang="zh-TW" dirty="0" smtClean="0"/>
              <a:t>Challenge</a:t>
            </a:r>
          </a:p>
          <a:p>
            <a:pPr lvl="2"/>
            <a:r>
              <a:rPr lang="en-US" altLang="zh-TW" dirty="0" smtClean="0"/>
              <a:t>Hard to figure out the standard that we judge a program performs too many page table misses</a:t>
            </a:r>
          </a:p>
          <a:p>
            <a:pPr lvl="2"/>
            <a:r>
              <a:rPr lang="en-US" altLang="zh-TW" dirty="0" smtClean="0"/>
              <a:t>An accurate algorithm to sample behaviors of a program is necessary</a:t>
            </a:r>
          </a:p>
          <a:p>
            <a:pPr lvl="1"/>
            <a:r>
              <a:rPr lang="en-US" altLang="zh-TW" dirty="0" smtClean="0"/>
              <a:t>Group from Peking University completed a selective solution on VEE 2011</a:t>
            </a:r>
          </a:p>
          <a:p>
            <a:pPr lvl="2"/>
            <a:r>
              <a:rPr lang="en-US" altLang="zh-TW" dirty="0" smtClean="0"/>
              <a:t>Gain just a little bit performance improvement</a:t>
            </a:r>
          </a:p>
          <a:p>
            <a:pPr lvl="2"/>
            <a:r>
              <a:rPr lang="en-US" altLang="zh-TW" dirty="0" smtClean="0"/>
              <a:t>For now, it’s not worth to do so.</a:t>
            </a:r>
          </a:p>
        </p:txBody>
      </p:sp>
    </p:spTree>
    <p:extLst>
      <p:ext uri="{BB962C8B-B14F-4D97-AF65-F5344CB8AC3E}">
        <p14:creationId xmlns="" xmlns:p14="http://schemas.microsoft.com/office/powerpoint/2010/main" val="41690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Selective Memory Virtualization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Experiment data</a:t>
            </a:r>
          </a:p>
          <a:p>
            <a:pPr lvl="1"/>
            <a:r>
              <a:rPr lang="en-US" altLang="zh-TW" dirty="0"/>
              <a:t>The bar shows the normalized execution time</a:t>
            </a:r>
          </a:p>
          <a:p>
            <a:pPr lvl="1"/>
            <a:r>
              <a:rPr lang="en-US" altLang="zh-TW" dirty="0"/>
              <a:t>The lower, the better.</a:t>
            </a:r>
          </a:p>
          <a:p>
            <a:pPr lvl="1"/>
            <a:r>
              <a:rPr lang="en-US" altLang="zh-TW" dirty="0"/>
              <a:t>HAP: hardware-assisted page table</a:t>
            </a:r>
          </a:p>
          <a:p>
            <a:pPr lvl="1"/>
            <a:r>
              <a:rPr lang="en-US" altLang="zh-TW" dirty="0"/>
              <a:t>SP: shadow page table</a:t>
            </a:r>
          </a:p>
          <a:p>
            <a:pPr lvl="1"/>
            <a:r>
              <a:rPr lang="en-US" altLang="zh-TW" dirty="0"/>
              <a:t>DSP: dynamic selective page table</a:t>
            </a:r>
          </a:p>
          <a:p>
            <a:pPr lvl="1"/>
            <a:r>
              <a:rPr lang="en-US" altLang="zh-TW" dirty="0"/>
              <a:t>Take hardware extension as 100%</a:t>
            </a:r>
          </a:p>
          <a:p>
            <a:r>
              <a:rPr lang="en-US" altLang="zh-TW" dirty="0"/>
              <a:t>We can see that…</a:t>
            </a:r>
          </a:p>
          <a:p>
            <a:pPr lvl="1"/>
            <a:r>
              <a:rPr lang="en-US" altLang="zh-TW" dirty="0"/>
              <a:t>Generally HAP is faster than SPT, but not always.</a:t>
            </a:r>
          </a:p>
          <a:p>
            <a:pPr lvl="1"/>
            <a:r>
              <a:rPr lang="en-US" altLang="zh-TW" dirty="0"/>
              <a:t>The performance of DSP is best , but only tiny disparities. (about 2</a:t>
            </a:r>
            <a:r>
              <a:rPr lang="en-US" altLang="zh-TW" dirty="0" smtClean="0"/>
              <a:t>%)</a:t>
            </a:r>
            <a:endParaRPr lang="zh-TW" altLang="en-US" dirty="0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64" y="2276872"/>
            <a:ext cx="4586144" cy="28342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964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Virtualization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implementation</a:t>
            </a:r>
          </a:p>
          <a:p>
            <a:pPr lvl="1"/>
            <a:r>
              <a:rPr lang="en-US" dirty="0" smtClean="0"/>
              <a:t>Memory architecture</a:t>
            </a:r>
          </a:p>
          <a:p>
            <a:pPr lvl="2"/>
            <a:r>
              <a:rPr lang="en-US" dirty="0" smtClean="0"/>
              <a:t>MMU (memory management unit)</a:t>
            </a:r>
          </a:p>
          <a:p>
            <a:pPr lvl="2"/>
            <a:r>
              <a:rPr lang="en-US" dirty="0" smtClean="0"/>
              <a:t>TLB (translation look-aside buffer)</a:t>
            </a:r>
          </a:p>
          <a:p>
            <a:pPr lvl="1"/>
            <a:r>
              <a:rPr lang="en-US" dirty="0" smtClean="0"/>
              <a:t>Shadow page table</a:t>
            </a:r>
          </a:p>
          <a:p>
            <a:pPr lvl="2"/>
            <a:r>
              <a:rPr lang="en-US" dirty="0" smtClean="0"/>
              <a:t>MMU virtualization by virtual PTBR</a:t>
            </a:r>
          </a:p>
          <a:p>
            <a:pPr lvl="2"/>
            <a:r>
              <a:rPr lang="en-US" dirty="0" smtClean="0"/>
              <a:t>Shadow page table construction</a:t>
            </a:r>
          </a:p>
          <a:p>
            <a:pPr lvl="2"/>
            <a:r>
              <a:rPr lang="en-US" dirty="0" smtClean="0"/>
              <a:t>Page fault and page table protection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Hardware assistance</a:t>
            </a:r>
          </a:p>
          <a:p>
            <a:pPr lvl="1"/>
            <a:r>
              <a:rPr lang="en-US" dirty="0" smtClean="0"/>
              <a:t>Extended page table</a:t>
            </a:r>
          </a:p>
          <a:p>
            <a:pPr lvl="2"/>
            <a:r>
              <a:rPr lang="en-US" dirty="0" smtClean="0"/>
              <a:t>Hardware walk guest and host page table simultaneously</a:t>
            </a:r>
          </a:p>
        </p:txBody>
      </p:sp>
    </p:spTree>
    <p:extLst>
      <p:ext uri="{BB962C8B-B14F-4D97-AF65-F5344CB8AC3E}">
        <p14:creationId xmlns="" xmlns:p14="http://schemas.microsoft.com/office/powerpoint/2010/main" val="36984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Selective hardware/software memory virtualization</a:t>
            </a:r>
          </a:p>
          <a:p>
            <a:pPr lvl="1"/>
            <a:r>
              <a:rPr lang="en-US" altLang="zh-TW" dirty="0">
                <a:hlinkClick r:id="rId2"/>
              </a:rPr>
              <a:t>http://www.cs.mtu.edu/~</a:t>
            </a:r>
            <a:r>
              <a:rPr lang="en-US" altLang="zh-TW" dirty="0" smtClean="0">
                <a:hlinkClick r:id="rId2"/>
              </a:rPr>
              <a:t>zlwang/papers/vee11.pdf</a:t>
            </a:r>
            <a:endParaRPr lang="en-US" altLang="zh-TW" dirty="0" smtClean="0"/>
          </a:p>
          <a:p>
            <a:r>
              <a:rPr lang="en-US" altLang="zh-TW" dirty="0"/>
              <a:t>ARM</a:t>
            </a:r>
            <a:r>
              <a:rPr lang="en-US" altLang="zh-TW" baseline="30000" dirty="0"/>
              <a:t>®</a:t>
            </a:r>
            <a:r>
              <a:rPr lang="en-US" altLang="zh-TW" dirty="0"/>
              <a:t> Architecture Reference </a:t>
            </a:r>
            <a:r>
              <a:rPr lang="en-US" altLang="zh-TW" dirty="0" smtClean="0"/>
              <a:t>Manual: ARMv7-A </a:t>
            </a:r>
            <a:r>
              <a:rPr lang="en-US" altLang="zh-TW" dirty="0"/>
              <a:t>and ARMv7-R edition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2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 Tables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A page table is the data structure used by a virtual memory system to store the mapping between virtual addresses and physical addresses</a:t>
            </a:r>
          </a:p>
          <a:p>
            <a:r>
              <a:rPr lang="en-US" altLang="zh-TW" dirty="0" smtClean="0"/>
              <a:t>Translation table base register(TTBR)</a:t>
            </a:r>
          </a:p>
          <a:p>
            <a:pPr lvl="1"/>
            <a:r>
              <a:rPr lang="en-US" altLang="zh-TW" dirty="0" smtClean="0"/>
              <a:t>Also called page table base register</a:t>
            </a:r>
          </a:p>
          <a:p>
            <a:pPr lvl="1"/>
            <a:r>
              <a:rPr lang="en-US" altLang="zh-TW" dirty="0" smtClean="0"/>
              <a:t>A register that stores the address of the base page table for MMU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150568"/>
            <a:ext cx="657517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347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cnblogs.com/cnblogs_com/cornflower/MMU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29" y="3384376"/>
            <a:ext cx="5781742" cy="34290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TLB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52028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Translation look-aside buffer</a:t>
            </a:r>
          </a:p>
          <a:p>
            <a:pPr lvl="1"/>
            <a:r>
              <a:rPr lang="en-US" altLang="zh-TW" sz="2000" dirty="0"/>
              <a:t>A CPU cache that memory management hardware uses to improve virtual address translation </a:t>
            </a:r>
            <a:r>
              <a:rPr lang="en-US" altLang="zh-TW" sz="2000" dirty="0" smtClean="0"/>
              <a:t>speed</a:t>
            </a:r>
          </a:p>
          <a:p>
            <a:pPr lvl="1"/>
            <a:r>
              <a:rPr lang="en-US" altLang="zh-TW" sz="2000" dirty="0" smtClean="0"/>
              <a:t>The TLB is typically implemented as content-addressable memory (CAM)</a:t>
            </a:r>
          </a:p>
          <a:p>
            <a:pPr lvl="1"/>
            <a:r>
              <a:rPr lang="en-US" altLang="zh-TW" sz="2000" dirty="0" smtClean="0"/>
              <a:t>The CAM search key is the virtual address and the search result is a physical address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448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Brief introduction to ARMv7 VMSA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760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ARMv7 VMSA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VMSA: Virtual memory system architecture</a:t>
            </a:r>
          </a:p>
          <a:p>
            <a:r>
              <a:rPr lang="en-US" altLang="zh-TW" dirty="0" smtClean="0"/>
              <a:t>Support four mapping types</a:t>
            </a:r>
          </a:p>
          <a:p>
            <a:pPr lvl="1"/>
            <a:r>
              <a:rPr lang="en-US" altLang="zh-TW" dirty="0" smtClean="0"/>
              <a:t>16MB Super section</a:t>
            </a:r>
          </a:p>
          <a:p>
            <a:pPr lvl="1"/>
            <a:r>
              <a:rPr lang="en-US" altLang="zh-TW" dirty="0" smtClean="0"/>
              <a:t>1MB Section</a:t>
            </a:r>
          </a:p>
          <a:p>
            <a:pPr lvl="1"/>
            <a:r>
              <a:rPr lang="en-US" altLang="zh-TW" dirty="0" smtClean="0"/>
              <a:t>64KB Large page</a:t>
            </a:r>
          </a:p>
          <a:p>
            <a:pPr lvl="1"/>
            <a:r>
              <a:rPr lang="en-US" altLang="zh-TW" dirty="0" smtClean="0"/>
              <a:t>4KB Small page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Basically </a:t>
            </a:r>
            <a:r>
              <a:rPr lang="en-US" altLang="zh-TW" dirty="0"/>
              <a:t>a 32-bit two-layer translation table</a:t>
            </a:r>
          </a:p>
          <a:p>
            <a:r>
              <a:rPr lang="en-US" altLang="zh-TW" dirty="0"/>
              <a:t>Other features </a:t>
            </a:r>
            <a:r>
              <a:rPr lang="en-US" altLang="zh-TW" dirty="0" smtClean="0"/>
              <a:t>(virtualization extension and 64-bit large physical address extension) would </a:t>
            </a:r>
            <a:r>
              <a:rPr lang="en-US" altLang="zh-TW" dirty="0"/>
              <a:t>be mentioned in the future </a:t>
            </a:r>
            <a:r>
              <a:rPr lang="en-US" altLang="zh-TW" dirty="0" smtClean="0"/>
              <a:t>class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17980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L1 Page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First-level </a:t>
            </a:r>
            <a:r>
              <a:rPr lang="en-US" altLang="zh-TW" dirty="0"/>
              <a:t>table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ranslation </a:t>
            </a:r>
            <a:r>
              <a:rPr lang="en-US" altLang="zh-TW" dirty="0"/>
              <a:t>properties for a Section and Super-section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ranslation </a:t>
            </a:r>
            <a:r>
              <a:rPr lang="en-US" altLang="zh-TW" dirty="0"/>
              <a:t>properties and pointers to a second-level table for a Large page or a Small page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L1 descriptor[1:0]</a:t>
            </a:r>
          </a:p>
          <a:p>
            <a:pPr lvl="1"/>
            <a:r>
              <a:rPr lang="en-US" altLang="zh-TW" dirty="0" smtClean="0"/>
              <a:t>0b00</a:t>
            </a:r>
            <a:r>
              <a:rPr lang="en-US" altLang="zh-TW" dirty="0"/>
              <a:t>, invalid or fault entry</a:t>
            </a:r>
          </a:p>
          <a:p>
            <a:pPr lvl="2"/>
            <a:r>
              <a:rPr lang="en-US" altLang="zh-TW" dirty="0"/>
              <a:t>Translation fault</a:t>
            </a:r>
          </a:p>
          <a:p>
            <a:pPr lvl="1"/>
            <a:r>
              <a:rPr lang="en-US" altLang="zh-TW" dirty="0"/>
              <a:t>0b01, page table</a:t>
            </a:r>
          </a:p>
          <a:p>
            <a:pPr lvl="2"/>
            <a:r>
              <a:rPr lang="en-US" altLang="zh-TW" dirty="0"/>
              <a:t>Address of 2</a:t>
            </a:r>
            <a:r>
              <a:rPr lang="en-US" altLang="zh-TW" baseline="30000" dirty="0"/>
              <a:t>nd</a:t>
            </a:r>
            <a:r>
              <a:rPr lang="en-US" altLang="zh-TW" dirty="0"/>
              <a:t> level translation table</a:t>
            </a:r>
          </a:p>
          <a:p>
            <a:pPr lvl="1"/>
            <a:r>
              <a:rPr lang="en-US" altLang="zh-TW" dirty="0"/>
              <a:t>0b10, section of super-section</a:t>
            </a:r>
          </a:p>
          <a:p>
            <a:pPr lvl="1"/>
            <a:r>
              <a:rPr lang="en-US" altLang="zh-TW" dirty="0"/>
              <a:t>0b11, special usage with PXN </a:t>
            </a:r>
            <a:r>
              <a:rPr lang="en-US" altLang="zh-TW" dirty="0" smtClean="0"/>
              <a:t>attribute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1506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 Them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Themes</Template>
  <TotalTime>17450</TotalTime>
  <Words>2105</Words>
  <Application>Microsoft Office PowerPoint</Application>
  <PresentationFormat>如螢幕大小 (4:3)</PresentationFormat>
  <Paragraphs>435</Paragraphs>
  <Slides>47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48" baseType="lpstr">
      <vt:lpstr>Course Themes</vt:lpstr>
      <vt:lpstr>虛擬化技術 Virtualization Technique</vt:lpstr>
      <vt:lpstr>Agenda</vt:lpstr>
      <vt:lpstr>Basic concept of memory management</vt:lpstr>
      <vt:lpstr>Memory Management Unit</vt:lpstr>
      <vt:lpstr>Page Tables</vt:lpstr>
      <vt:lpstr>TLB</vt:lpstr>
      <vt:lpstr>Brief introduction to ARMv7 VMSA</vt:lpstr>
      <vt:lpstr>ARMv7 VMSA</vt:lpstr>
      <vt:lpstr>L1 Page Table</vt:lpstr>
      <vt:lpstr>1st Page Table Descriptor</vt:lpstr>
      <vt:lpstr>L2 Page Table</vt:lpstr>
      <vt:lpstr>2nd Page Table Descriptor</vt:lpstr>
      <vt:lpstr>Memory Virtualization</vt:lpstr>
      <vt:lpstr>Memory Management on a VM</vt:lpstr>
      <vt:lpstr>Memory Virtualization</vt:lpstr>
      <vt:lpstr>Memory Virtualization</vt:lpstr>
      <vt:lpstr>Goals of Memory Virtualization</vt:lpstr>
      <vt:lpstr>Memory Virtualization</vt:lpstr>
      <vt:lpstr>Shadow Page Table</vt:lpstr>
      <vt:lpstr>Shadow Page Table: Overview</vt:lpstr>
      <vt:lpstr>Shadow Page Table</vt:lpstr>
      <vt:lpstr>Shadow Page Table</vt:lpstr>
      <vt:lpstr>Shadow Page Table</vt:lpstr>
      <vt:lpstr>SPT Maintenance</vt:lpstr>
      <vt:lpstr>Shadow Page Table</vt:lpstr>
      <vt:lpstr>Big Overhead</vt:lpstr>
      <vt:lpstr>Page Walking Process on ARM </vt:lpstr>
      <vt:lpstr>Step 1</vt:lpstr>
      <vt:lpstr>Step 2</vt:lpstr>
      <vt:lpstr>Step 3</vt:lpstr>
      <vt:lpstr>Steps 4 &amp; 5</vt:lpstr>
      <vt:lpstr>Optimization For SPT</vt:lpstr>
      <vt:lpstr>Optimization For SPT</vt:lpstr>
      <vt:lpstr>Optimization for SPT</vt:lpstr>
      <vt:lpstr>Other Issues</vt:lpstr>
      <vt:lpstr>Memory Virtualization</vt:lpstr>
      <vt:lpstr>Hardware Assistance: Overview</vt:lpstr>
      <vt:lpstr>Hardware Solution</vt:lpstr>
      <vt:lpstr>Extended Page Table</vt:lpstr>
      <vt:lpstr>Extended Page Table</vt:lpstr>
      <vt:lpstr>Memory Virtualization</vt:lpstr>
      <vt:lpstr>Question</vt:lpstr>
      <vt:lpstr>Comparisons</vt:lpstr>
      <vt:lpstr>Combination?</vt:lpstr>
      <vt:lpstr>Selective Memory Virtualization</vt:lpstr>
      <vt:lpstr>Memory Virtualization Summary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tlcsmall3</dc:creator>
  <cp:lastModifiedBy>Yeh-Ching Chung</cp:lastModifiedBy>
  <cp:revision>1575</cp:revision>
  <dcterms:created xsi:type="dcterms:W3CDTF">2010-08-10T05:14:29Z</dcterms:created>
  <dcterms:modified xsi:type="dcterms:W3CDTF">2013-03-24T18:22:07Z</dcterms:modified>
</cp:coreProperties>
</file>