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 id="2147483676" r:id="rId2"/>
    <p:sldMasterId id="2147483688" r:id="rId3"/>
    <p:sldMasterId id="2147483700" r:id="rId4"/>
    <p:sldMasterId id="2147483712" r:id="rId5"/>
    <p:sldMasterId id="2147483724" r:id="rId6"/>
    <p:sldMasterId id="2147483736" r:id="rId7"/>
    <p:sldMasterId id="2147483748" r:id="rId8"/>
  </p:sldMasterIdLst>
  <p:notesMasterIdLst>
    <p:notesMasterId r:id="rId66"/>
  </p:notesMasterIdLst>
  <p:handoutMasterIdLst>
    <p:handoutMasterId r:id="rId67"/>
  </p:handoutMasterIdLst>
  <p:sldIdLst>
    <p:sldId id="319" r:id="rId9"/>
    <p:sldId id="320" r:id="rId10"/>
    <p:sldId id="322" r:id="rId11"/>
    <p:sldId id="323" r:id="rId12"/>
    <p:sldId id="267" r:id="rId13"/>
    <p:sldId id="296" r:id="rId14"/>
    <p:sldId id="325" r:id="rId15"/>
    <p:sldId id="297" r:id="rId16"/>
    <p:sldId id="324" r:id="rId17"/>
    <p:sldId id="298" r:id="rId18"/>
    <p:sldId id="301" r:id="rId19"/>
    <p:sldId id="326" r:id="rId20"/>
    <p:sldId id="304" r:id="rId21"/>
    <p:sldId id="305" r:id="rId22"/>
    <p:sldId id="306" r:id="rId23"/>
    <p:sldId id="307" r:id="rId24"/>
    <p:sldId id="308" r:id="rId25"/>
    <p:sldId id="309" r:id="rId26"/>
    <p:sldId id="310" r:id="rId27"/>
    <p:sldId id="311" r:id="rId28"/>
    <p:sldId id="312" r:id="rId29"/>
    <p:sldId id="313" r:id="rId30"/>
    <p:sldId id="314" r:id="rId31"/>
    <p:sldId id="336" r:id="rId32"/>
    <p:sldId id="335" r:id="rId33"/>
    <p:sldId id="337" r:id="rId34"/>
    <p:sldId id="339" r:id="rId35"/>
    <p:sldId id="340" r:id="rId36"/>
    <p:sldId id="341" r:id="rId37"/>
    <p:sldId id="342" r:id="rId38"/>
    <p:sldId id="327" r:id="rId39"/>
    <p:sldId id="270" r:id="rId40"/>
    <p:sldId id="271" r:id="rId41"/>
    <p:sldId id="329" r:id="rId42"/>
    <p:sldId id="328" r:id="rId43"/>
    <p:sldId id="344" r:id="rId44"/>
    <p:sldId id="345" r:id="rId45"/>
    <p:sldId id="346" r:id="rId46"/>
    <p:sldId id="347" r:id="rId47"/>
    <p:sldId id="348" r:id="rId48"/>
    <p:sldId id="349" r:id="rId49"/>
    <p:sldId id="350" r:id="rId50"/>
    <p:sldId id="351" r:id="rId51"/>
    <p:sldId id="352" r:id="rId52"/>
    <p:sldId id="353" r:id="rId53"/>
    <p:sldId id="283" r:id="rId54"/>
    <p:sldId id="284" r:id="rId55"/>
    <p:sldId id="285" r:id="rId56"/>
    <p:sldId id="286" r:id="rId57"/>
    <p:sldId id="287" r:id="rId58"/>
    <p:sldId id="288" r:id="rId59"/>
    <p:sldId id="289" r:id="rId60"/>
    <p:sldId id="294" r:id="rId61"/>
    <p:sldId id="330" r:id="rId62"/>
    <p:sldId id="331" r:id="rId63"/>
    <p:sldId id="332" r:id="rId64"/>
    <p:sldId id="333" r:id="rId65"/>
  </p:sldIdLst>
  <p:sldSz cx="12192000" cy="6858000"/>
  <p:notesSz cx="7102475" cy="102314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8" autoAdjust="0"/>
    <p:restoredTop sz="96301" autoAdjust="0"/>
  </p:normalViewPr>
  <p:slideViewPr>
    <p:cSldViewPr snapToGrid="0">
      <p:cViewPr varScale="1">
        <p:scale>
          <a:sx n="100" d="100"/>
          <a:sy n="100" d="100"/>
        </p:scale>
        <p:origin x="16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3093" y="2"/>
            <a:ext cx="3077739" cy="513348"/>
          </a:xfrm>
          <a:prstGeom prst="rect">
            <a:avLst/>
          </a:prstGeom>
        </p:spPr>
        <p:txBody>
          <a:bodyPr vert="horz" lIns="94759" tIns="47380" rIns="94759" bIns="47380" rtlCol="0"/>
          <a:lstStyle>
            <a:lvl1pPr algn="r">
              <a:defRPr sz="1200"/>
            </a:lvl1pPr>
          </a:lstStyle>
          <a:p>
            <a:fld id="{A01F69F5-383A-47A9-B1B1-8FDF47B0F790}" type="datetimeFigureOut">
              <a:rPr lang="zh-CN" altLang="en-US" smtClean="0"/>
              <a:pPr/>
              <a:t>2019/9/22</a:t>
            </a:fld>
            <a:endParaRPr lang="zh-CN" altLang="en-US"/>
          </a:p>
        </p:txBody>
      </p:sp>
      <p:sp>
        <p:nvSpPr>
          <p:cNvPr id="4" name="页脚占位符 3"/>
          <p:cNvSpPr>
            <a:spLocks noGrp="1"/>
          </p:cNvSpPr>
          <p:nvPr>
            <p:ph type="ftr" sz="quarter" idx="2"/>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3093" y="9718092"/>
            <a:ext cx="3077739" cy="513347"/>
          </a:xfrm>
          <a:prstGeom prst="rect">
            <a:avLst/>
          </a:prstGeom>
        </p:spPr>
        <p:txBody>
          <a:bodyPr vert="horz" lIns="94759" tIns="47380" rIns="94759" bIns="47380" rtlCol="0" anchor="b"/>
          <a:lstStyle>
            <a:lvl1pPr algn="r">
              <a:defRPr sz="1200"/>
            </a:lvl1pPr>
          </a:lstStyle>
          <a:p>
            <a:fld id="{A483B2CB-97E4-4147-836C-61D698400193}" type="slidenum">
              <a:rPr lang="zh-CN" altLang="en-US" smtClean="0"/>
              <a:pPr/>
              <a:t>‹#›</a:t>
            </a:fld>
            <a:endParaRPr lang="zh-CN" altLang="en-US"/>
          </a:p>
        </p:txBody>
      </p:sp>
    </p:spTree>
    <p:extLst>
      <p:ext uri="{BB962C8B-B14F-4D97-AF65-F5344CB8AC3E}">
        <p14:creationId xmlns:p14="http://schemas.microsoft.com/office/powerpoint/2010/main" val="289094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7739" cy="513348"/>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idx="1"/>
          </p:nvPr>
        </p:nvSpPr>
        <p:spPr>
          <a:xfrm>
            <a:off x="4023093" y="2"/>
            <a:ext cx="3077739" cy="513348"/>
          </a:xfrm>
          <a:prstGeom prst="rect">
            <a:avLst/>
          </a:prstGeom>
        </p:spPr>
        <p:txBody>
          <a:bodyPr vert="horz" lIns="94759" tIns="47380" rIns="94759" bIns="47380" rtlCol="0"/>
          <a:lstStyle>
            <a:lvl1pPr algn="r">
              <a:defRPr sz="1200"/>
            </a:lvl1pPr>
          </a:lstStyle>
          <a:p>
            <a:fld id="{8F1F969C-290D-4AF7-9D1F-D9365819CC59}" type="datetimeFigureOut">
              <a:rPr lang="zh-CN" altLang="en-US" smtClean="0"/>
              <a:pPr/>
              <a:t>2019/9/22</a:t>
            </a:fld>
            <a:endParaRPr lang="zh-CN" altLang="en-US"/>
          </a:p>
        </p:txBody>
      </p:sp>
      <p:sp>
        <p:nvSpPr>
          <p:cNvPr id="4" name="幻灯片图像占位符 3"/>
          <p:cNvSpPr>
            <a:spLocks noGrp="1" noRot="1" noChangeAspect="1"/>
          </p:cNvSpPr>
          <p:nvPr>
            <p:ph type="sldImg" idx="2"/>
          </p:nvPr>
        </p:nvSpPr>
        <p:spPr>
          <a:xfrm>
            <a:off x="482600" y="1277938"/>
            <a:ext cx="6137275" cy="3452812"/>
          </a:xfrm>
          <a:prstGeom prst="rect">
            <a:avLst/>
          </a:prstGeom>
          <a:noFill/>
          <a:ln w="12700">
            <a:solidFill>
              <a:prstClr val="black"/>
            </a:solidFill>
          </a:ln>
        </p:spPr>
        <p:txBody>
          <a:bodyPr vert="horz" lIns="94759" tIns="47380" rIns="94759" bIns="47380" rtlCol="0" anchor="ctr"/>
          <a:lstStyle/>
          <a:p>
            <a:endParaRPr lang="zh-CN" altLang="en-US"/>
          </a:p>
        </p:txBody>
      </p:sp>
      <p:sp>
        <p:nvSpPr>
          <p:cNvPr id="5" name="备注占位符 4"/>
          <p:cNvSpPr>
            <a:spLocks noGrp="1"/>
          </p:cNvSpPr>
          <p:nvPr>
            <p:ph type="body" sz="quarter" idx="3"/>
          </p:nvPr>
        </p:nvSpPr>
        <p:spPr>
          <a:xfrm>
            <a:off x="710248" y="4923881"/>
            <a:ext cx="5681980" cy="4028629"/>
          </a:xfrm>
          <a:prstGeom prst="rect">
            <a:avLst/>
          </a:prstGeom>
        </p:spPr>
        <p:txBody>
          <a:bodyPr vert="horz" lIns="94759" tIns="47380" rIns="94759" bIns="4738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18092"/>
            <a:ext cx="3077739" cy="513347"/>
          </a:xfrm>
          <a:prstGeom prst="rect">
            <a:avLst/>
          </a:prstGeom>
        </p:spPr>
        <p:txBody>
          <a:bodyPr vert="horz" lIns="94759" tIns="47380" rIns="94759" bIns="4738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093" y="9718092"/>
            <a:ext cx="3077739" cy="513347"/>
          </a:xfrm>
          <a:prstGeom prst="rect">
            <a:avLst/>
          </a:prstGeom>
        </p:spPr>
        <p:txBody>
          <a:bodyPr vert="horz" lIns="94759" tIns="47380" rIns="94759" bIns="47380" rtlCol="0" anchor="b"/>
          <a:lstStyle>
            <a:lvl1pPr algn="r">
              <a:defRPr sz="1200"/>
            </a:lvl1pPr>
          </a:lstStyle>
          <a:p>
            <a:fld id="{3BB21687-B0A7-4083-A9B7-8BE7ECAB6D13}" type="slidenum">
              <a:rPr lang="zh-CN" altLang="en-US" smtClean="0"/>
              <a:pPr/>
              <a:t>‹#›</a:t>
            </a:fld>
            <a:endParaRPr lang="zh-CN" altLang="en-US"/>
          </a:p>
        </p:txBody>
      </p:sp>
    </p:spTree>
    <p:extLst>
      <p:ext uri="{BB962C8B-B14F-4D97-AF65-F5344CB8AC3E}">
        <p14:creationId xmlns:p14="http://schemas.microsoft.com/office/powerpoint/2010/main" val="40409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1</a:t>
            </a:fld>
            <a:endParaRPr lang="zh-CN" altLang="en-US"/>
          </a:p>
        </p:txBody>
      </p:sp>
    </p:spTree>
    <p:extLst>
      <p:ext uri="{BB962C8B-B14F-4D97-AF65-F5344CB8AC3E}">
        <p14:creationId xmlns:p14="http://schemas.microsoft.com/office/powerpoint/2010/main" val="72747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13</a:t>
            </a:fld>
            <a:endParaRPr lang="en-US" altLang="zh-CN"/>
          </a:p>
        </p:txBody>
      </p:sp>
    </p:spTree>
    <p:extLst>
      <p:ext uri="{BB962C8B-B14F-4D97-AF65-F5344CB8AC3E}">
        <p14:creationId xmlns:p14="http://schemas.microsoft.com/office/powerpoint/2010/main" val="3614588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14</a:t>
            </a:fld>
            <a:endParaRPr lang="en-US" altLang="zh-CN"/>
          </a:p>
        </p:txBody>
      </p:sp>
    </p:spTree>
    <p:extLst>
      <p:ext uri="{BB962C8B-B14F-4D97-AF65-F5344CB8AC3E}">
        <p14:creationId xmlns:p14="http://schemas.microsoft.com/office/powerpoint/2010/main" val="259688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15</a:t>
            </a:fld>
            <a:endParaRPr lang="en-US" altLang="zh-CN"/>
          </a:p>
        </p:txBody>
      </p:sp>
    </p:spTree>
    <p:extLst>
      <p:ext uri="{BB962C8B-B14F-4D97-AF65-F5344CB8AC3E}">
        <p14:creationId xmlns:p14="http://schemas.microsoft.com/office/powerpoint/2010/main" val="97754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16</a:t>
            </a:fld>
            <a:endParaRPr lang="en-US" altLang="zh-CN"/>
          </a:p>
        </p:txBody>
      </p:sp>
    </p:spTree>
    <p:extLst>
      <p:ext uri="{BB962C8B-B14F-4D97-AF65-F5344CB8AC3E}">
        <p14:creationId xmlns:p14="http://schemas.microsoft.com/office/powerpoint/2010/main" val="100674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语言中有符号数和无符号数进行运算（包括逻辑运算和算术运算）默认会将有符号数看成无符号数进行运算，其中算术运算默认返回无符号数</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，逻辑运算当然是返回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17</a:t>
            </a:fld>
            <a:endParaRPr lang="en-US" altLang="zh-CN"/>
          </a:p>
        </p:txBody>
      </p:sp>
    </p:spTree>
    <p:extLst>
      <p:ext uri="{BB962C8B-B14F-4D97-AF65-F5344CB8AC3E}">
        <p14:creationId xmlns:p14="http://schemas.microsoft.com/office/powerpoint/2010/main" val="1540221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画图，将变量画出来，需要画出堆栈</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18</a:t>
            </a:fld>
            <a:endParaRPr lang="en-US" altLang="zh-CN"/>
          </a:p>
        </p:txBody>
      </p:sp>
    </p:spTree>
    <p:extLst>
      <p:ext uri="{BB962C8B-B14F-4D97-AF65-F5344CB8AC3E}">
        <p14:creationId xmlns:p14="http://schemas.microsoft.com/office/powerpoint/2010/main" val="356078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有初值的就是强定义，包括有代码实现的函数</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19</a:t>
            </a:fld>
            <a:endParaRPr lang="en-US" altLang="zh-CN"/>
          </a:p>
        </p:txBody>
      </p:sp>
    </p:spTree>
    <p:extLst>
      <p:ext uri="{BB962C8B-B14F-4D97-AF65-F5344CB8AC3E}">
        <p14:creationId xmlns:p14="http://schemas.microsoft.com/office/powerpoint/2010/main" val="2484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20</a:t>
            </a:fld>
            <a:endParaRPr lang="en-US" altLang="zh-CN"/>
          </a:p>
        </p:txBody>
      </p:sp>
    </p:spTree>
    <p:extLst>
      <p:ext uri="{BB962C8B-B14F-4D97-AF65-F5344CB8AC3E}">
        <p14:creationId xmlns:p14="http://schemas.microsoft.com/office/powerpoint/2010/main" val="396290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21</a:t>
            </a:fld>
            <a:endParaRPr lang="en-US" altLang="zh-CN"/>
          </a:p>
        </p:txBody>
      </p:sp>
    </p:spTree>
    <p:extLst>
      <p:ext uri="{BB962C8B-B14F-4D97-AF65-F5344CB8AC3E}">
        <p14:creationId xmlns:p14="http://schemas.microsoft.com/office/powerpoint/2010/main" val="264480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22</a:t>
            </a:fld>
            <a:endParaRPr lang="en-US" altLang="zh-CN"/>
          </a:p>
        </p:txBody>
      </p:sp>
    </p:spTree>
    <p:extLst>
      <p:ext uri="{BB962C8B-B14F-4D97-AF65-F5344CB8AC3E}">
        <p14:creationId xmlns:p14="http://schemas.microsoft.com/office/powerpoint/2010/main" val="6836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2</a:t>
            </a:fld>
            <a:endParaRPr lang="zh-CN" altLang="en-US"/>
          </a:p>
        </p:txBody>
      </p:sp>
    </p:spTree>
    <p:extLst>
      <p:ext uri="{BB962C8B-B14F-4D97-AF65-F5344CB8AC3E}">
        <p14:creationId xmlns:p14="http://schemas.microsoft.com/office/powerpoint/2010/main" val="1999474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141288" y="768350"/>
            <a:ext cx="6819900" cy="3836988"/>
          </a:xfrm>
          <a:ln/>
        </p:spPr>
      </p:sp>
      <p:sp>
        <p:nvSpPr>
          <p:cNvPr id="452611" name="Notes Placeholder 2"/>
          <p:cNvSpPr>
            <a:spLocks noGrp="1"/>
          </p:cNvSpPr>
          <p:nvPr>
            <p:ph type="body" idx="1"/>
          </p:nvPr>
        </p:nvSpPr>
        <p:spPr>
          <a:noFill/>
          <a:ln/>
        </p:spPr>
        <p:txBody>
          <a:bodyPr lIns="100170" tIns="50085" rIns="100170" bIns="50085"/>
          <a:lstStyle/>
          <a:p>
            <a:pPr eaLnBrk="1" hangingPunct="1"/>
            <a:endParaRPr lang="en-US" altLang="zh-CN" dirty="0">
              <a:latin typeface="Arial" pitchFamily="34" charset="0"/>
            </a:endParaRPr>
          </a:p>
        </p:txBody>
      </p:sp>
    </p:spTree>
    <p:extLst>
      <p:ext uri="{BB962C8B-B14F-4D97-AF65-F5344CB8AC3E}">
        <p14:creationId xmlns:p14="http://schemas.microsoft.com/office/powerpoint/2010/main" val="128933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a:latin typeface="Arial" pitchFamily="34" charset="0"/>
              </a:rPr>
              <a:t>UC Berkeley </a:t>
            </a:r>
            <a:r>
              <a:rPr lang="zh-CN" altLang="en-US">
                <a:latin typeface="Arial" pitchFamily="34" charset="0"/>
              </a:rPr>
              <a:t>的 </a:t>
            </a:r>
            <a:r>
              <a:rPr lang="en-US" altLang="zh-CN">
                <a:latin typeface="Arial" pitchFamily="34" charset="0"/>
              </a:rPr>
              <a:t>AMP lab</a:t>
            </a:r>
            <a:endParaRPr lang="zh-CN" altLang="en-US">
              <a:latin typeface="Arial" pitchFamily="34" charset="0"/>
            </a:endParaRPr>
          </a:p>
        </p:txBody>
      </p:sp>
    </p:spTree>
    <p:extLst>
      <p:ext uri="{BB962C8B-B14F-4D97-AF65-F5344CB8AC3E}">
        <p14:creationId xmlns:p14="http://schemas.microsoft.com/office/powerpoint/2010/main" val="481894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a:latin typeface="Arial" pitchFamily="34" charset="0"/>
              </a:rPr>
              <a:t>UC Berkeley </a:t>
            </a:r>
            <a:r>
              <a:rPr lang="zh-CN" altLang="en-US">
                <a:latin typeface="Arial" pitchFamily="34" charset="0"/>
              </a:rPr>
              <a:t>的 </a:t>
            </a:r>
            <a:r>
              <a:rPr lang="en-US" altLang="zh-CN">
                <a:latin typeface="Arial" pitchFamily="34" charset="0"/>
              </a:rPr>
              <a:t>AMP lab</a:t>
            </a:r>
            <a:endParaRPr lang="zh-CN" altLang="en-US">
              <a:latin typeface="Arial" pitchFamily="34" charset="0"/>
            </a:endParaRPr>
          </a:p>
        </p:txBody>
      </p:sp>
    </p:spTree>
    <p:extLst>
      <p:ext uri="{BB962C8B-B14F-4D97-AF65-F5344CB8AC3E}">
        <p14:creationId xmlns:p14="http://schemas.microsoft.com/office/powerpoint/2010/main" val="2111127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Rot="1" noChangeAspect="1" noChangeArrowheads="1" noTextEdit="1"/>
          </p:cNvSpPr>
          <p:nvPr>
            <p:ph type="sldImg"/>
          </p:nvPr>
        </p:nvSpPr>
        <p:spPr>
          <a:xfrm>
            <a:off x="379413" y="576263"/>
            <a:ext cx="6113462" cy="3440112"/>
          </a:xfrm>
          <a:ln/>
        </p:spPr>
      </p:sp>
      <p:sp>
        <p:nvSpPr>
          <p:cNvPr id="465923" name="Rectangle 3"/>
          <p:cNvSpPr>
            <a:spLocks noGrp="1" noChangeArrowheads="1"/>
          </p:cNvSpPr>
          <p:nvPr>
            <p:ph type="body" idx="1"/>
          </p:nvPr>
        </p:nvSpPr>
        <p:spPr>
          <a:xfrm>
            <a:off x="517525" y="4341813"/>
            <a:ext cx="5908675" cy="4116387"/>
          </a:xfrm>
          <a:noFill/>
          <a:ln/>
        </p:spPr>
        <p:txBody>
          <a:bodyPr lIns="90045" tIns="44232" rIns="90045" bIns="44232"/>
          <a:lstStyle/>
          <a:p>
            <a:r>
              <a:rPr lang="en-US" altLang="zh-CN" b="1" dirty="0">
                <a:latin typeface="Arial" pitchFamily="34" charset="0"/>
              </a:rPr>
              <a:t>Merits of Abstraction:</a:t>
            </a:r>
            <a:r>
              <a:rPr lang="en-US" altLang="zh-CN" dirty="0">
                <a:latin typeface="Arial" pitchFamily="34" charset="0"/>
              </a:rPr>
              <a:t> easy understanding, easy designing, compatibility</a:t>
            </a:r>
          </a:p>
          <a:p>
            <a:r>
              <a:rPr lang="en-US" altLang="zh-CN" b="1" dirty="0">
                <a:latin typeface="Arial" pitchFamily="34" charset="0"/>
              </a:rPr>
              <a:t>Difference between Architecture and Organization.</a:t>
            </a:r>
          </a:p>
          <a:p>
            <a:r>
              <a:rPr lang="en-US" altLang="zh-CN" b="1" dirty="0">
                <a:latin typeface="Arial" pitchFamily="34" charset="0"/>
              </a:rPr>
              <a:t>Computer Architecture: 1</a:t>
            </a:r>
            <a:r>
              <a:rPr lang="en-US" altLang="zh-CN" dirty="0">
                <a:latin typeface="Arial" pitchFamily="34" charset="0"/>
              </a:rPr>
              <a:t>)how the software looks at the hardware? 2) functional, abstract view of hardware reflected in software.</a:t>
            </a:r>
          </a:p>
          <a:p>
            <a:endParaRPr lang="en-US" altLang="zh-CN" dirty="0">
              <a:latin typeface="Arial" pitchFamily="34" charset="0"/>
            </a:endParaRPr>
          </a:p>
          <a:p>
            <a:r>
              <a:rPr lang="zh-CN" altLang="en-US" dirty="0">
                <a:latin typeface="Arial"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dirty="0">
                <a:latin typeface="Arial" pitchFamily="34" charset="0"/>
              </a:rPr>
              <a:t>OS</a:t>
            </a:r>
            <a:r>
              <a:rPr lang="zh-CN" altLang="en-US" dirty="0">
                <a:latin typeface="Arial"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extLst>
      <p:ext uri="{BB962C8B-B14F-4D97-AF65-F5344CB8AC3E}">
        <p14:creationId xmlns:p14="http://schemas.microsoft.com/office/powerpoint/2010/main" val="182548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理解两端及过程：</a:t>
            </a:r>
            <a:endParaRPr lang="en-US" altLang="zh-CN" dirty="0"/>
          </a:p>
          <a:p>
            <a:r>
              <a:rPr lang="en-US" altLang="zh-CN" dirty="0"/>
              <a:t>1</a:t>
            </a:r>
            <a:r>
              <a:rPr lang="zh-CN" altLang="en-US" dirty="0"/>
              <a:t>）用户编写的源代码端</a:t>
            </a:r>
            <a:r>
              <a:rPr lang="en-US" altLang="zh-CN" dirty="0"/>
              <a:t>——</a:t>
            </a:r>
            <a:r>
              <a:rPr lang="zh-CN" altLang="en-US" dirty="0"/>
              <a:t>人可读</a:t>
            </a:r>
            <a:endParaRPr lang="en-US" altLang="zh-CN" dirty="0"/>
          </a:p>
          <a:p>
            <a:r>
              <a:rPr lang="en-US" altLang="zh-CN" dirty="0"/>
              <a:t>2</a:t>
            </a:r>
            <a:r>
              <a:rPr lang="zh-CN" altLang="en-US" dirty="0"/>
              <a:t>）机器执行的可执行文件端</a:t>
            </a:r>
            <a:r>
              <a:rPr lang="en-US" altLang="zh-CN" dirty="0"/>
              <a:t>——</a:t>
            </a:r>
            <a:r>
              <a:rPr lang="zh-CN" altLang="en-US" dirty="0"/>
              <a:t>机器可读</a:t>
            </a:r>
            <a:endParaRPr lang="en-US" altLang="zh-CN" dirty="0"/>
          </a:p>
          <a:p>
            <a:r>
              <a:rPr lang="en-US" altLang="zh-CN" dirty="0"/>
              <a:t>3</a:t>
            </a:r>
            <a:r>
              <a:rPr lang="zh-CN" altLang="en-US" dirty="0"/>
              <a:t>）理解</a:t>
            </a:r>
            <a:r>
              <a:rPr lang="en-US" altLang="zh-CN" dirty="0"/>
              <a:t>1</a:t>
            </a:r>
            <a:r>
              <a:rPr lang="zh-CN" altLang="en-US" dirty="0"/>
              <a:t>）到</a:t>
            </a:r>
            <a:r>
              <a:rPr lang="en-US" altLang="zh-CN" dirty="0"/>
              <a:t>2</a:t>
            </a:r>
            <a:r>
              <a:rPr lang="zh-CN" altLang="en-US" dirty="0"/>
              <a:t>）的过程，有机会在源端作必要的修改和控制保证</a:t>
            </a:r>
            <a:r>
              <a:rPr lang="en-US" altLang="zh-CN" dirty="0"/>
              <a:t>2</a:t>
            </a:r>
            <a:r>
              <a:rPr lang="zh-CN" altLang="en-US" dirty="0"/>
              <a:t>）端的有效</a:t>
            </a:r>
            <a:endParaRPr lang="en-US" altLang="zh-CN" dirty="0"/>
          </a:p>
          <a:p>
            <a:endParaRPr lang="en-US" altLang="zh-CN" dirty="0"/>
          </a:p>
          <a:p>
            <a:r>
              <a:rPr lang="zh-CN" altLang="en-US" dirty="0"/>
              <a:t>预处理：头文件扩展，宏定义展开</a:t>
            </a:r>
            <a:r>
              <a:rPr lang="en-US" altLang="zh-CN" dirty="0"/>
              <a:t>	</a:t>
            </a:r>
            <a:r>
              <a:rPr lang="zh-CN" altLang="en-US" dirty="0"/>
              <a:t>前面已经看过了</a:t>
            </a:r>
            <a:endParaRPr lang="en-US" altLang="zh-CN" dirty="0"/>
          </a:p>
          <a:p>
            <a:r>
              <a:rPr lang="zh-CN" altLang="en-US" dirty="0"/>
              <a:t>编译：转换成汇编语言，是</a:t>
            </a:r>
            <a:r>
              <a:rPr lang="en-US" altLang="zh-CN" dirty="0"/>
              <a:t>GCC</a:t>
            </a:r>
            <a:r>
              <a:rPr lang="zh-CN" altLang="en-US" dirty="0"/>
              <a:t>的通用中间表示（</a:t>
            </a:r>
            <a:r>
              <a:rPr lang="en-US" altLang="zh-CN" dirty="0"/>
              <a:t>C/C++/Fortran</a:t>
            </a:r>
            <a:r>
              <a:rPr lang="zh-CN" altLang="en-US" dirty="0"/>
              <a:t>等都输出为汇编）</a:t>
            </a:r>
            <a:endParaRPr lang="en-US" altLang="zh-CN" dirty="0"/>
          </a:p>
          <a:p>
            <a:r>
              <a:rPr lang="zh-CN" altLang="en-US" dirty="0"/>
              <a:t>汇编：将汇编程序转换成机器语言程序</a:t>
            </a:r>
            <a:endParaRPr lang="en-US" altLang="zh-CN" dirty="0"/>
          </a:p>
          <a:p>
            <a:r>
              <a:rPr lang="zh-CN" altLang="en-US" dirty="0"/>
              <a:t>链接：完成模块（现成的各种库）间的拼装，形成可执行文件</a:t>
            </a:r>
            <a:endParaRPr lang="en-US" altLang="zh-CN" dirty="0"/>
          </a:p>
          <a:p>
            <a:endParaRPr lang="en-US" altLang="zh-CN" dirty="0"/>
          </a:p>
          <a:p>
            <a:r>
              <a:rPr lang="en-US" altLang="zh-CN" dirty="0"/>
              <a:t>GCC——GNU</a:t>
            </a:r>
            <a:r>
              <a:rPr lang="zh-CN" altLang="en-US" dirty="0"/>
              <a:t>编译器集合，因此编译过程分解成多个步骤可以共用后端（</a:t>
            </a:r>
            <a:r>
              <a:rPr lang="en-US" altLang="zh-CN" dirty="0" err="1"/>
              <a:t>fortran</a:t>
            </a:r>
            <a:r>
              <a:rPr lang="zh-CN" altLang="en-US" dirty="0"/>
              <a:t>前端不同即可）</a:t>
            </a:r>
            <a:endParaRPr lang="en-US" altLang="zh-CN" dirty="0"/>
          </a:p>
          <a:p>
            <a:r>
              <a:rPr lang="en-US" altLang="zh-CN" dirty="0"/>
              <a:t>GNU</a:t>
            </a:r>
            <a:r>
              <a:rPr lang="zh-CN" altLang="en-US" dirty="0"/>
              <a:t>与</a:t>
            </a:r>
            <a:r>
              <a:rPr lang="en-US" altLang="zh-CN" dirty="0" err="1"/>
              <a:t>linux</a:t>
            </a:r>
            <a:r>
              <a:rPr lang="zh-CN" altLang="en-US" dirty="0"/>
              <a:t>的关系</a:t>
            </a:r>
            <a:r>
              <a:rPr lang="en-US" altLang="zh-CN" dirty="0"/>
              <a:t>——GNU</a:t>
            </a:r>
            <a:r>
              <a:rPr lang="zh-CN" altLang="en-US" dirty="0"/>
              <a:t>有各种开源工具（编译器</a:t>
            </a:r>
            <a:r>
              <a:rPr lang="en-US" altLang="zh-CN" dirty="0"/>
              <a:t>/</a:t>
            </a:r>
            <a:r>
              <a:rPr lang="zh-CN" altLang="en-US" dirty="0"/>
              <a:t>编辑器</a:t>
            </a:r>
            <a:r>
              <a:rPr lang="en-US" altLang="zh-CN" dirty="0"/>
              <a:t>/</a:t>
            </a:r>
            <a:r>
              <a:rPr lang="zh-CN" altLang="en-US" dirty="0"/>
              <a:t>调试器以及各种应用软件等等），</a:t>
            </a:r>
            <a:r>
              <a:rPr lang="en-US" altLang="zh-CN" dirty="0"/>
              <a:t>Linux</a:t>
            </a:r>
            <a:r>
              <a:rPr lang="zh-CN" altLang="en-US" dirty="0"/>
              <a:t>提供内核，两者结合可以形成发行版</a:t>
            </a:r>
            <a:endParaRPr lang="en-US" altLang="zh-CN" dirty="0"/>
          </a:p>
          <a:p>
            <a:endParaRPr lang="en-US" altLang="zh-CN" dirty="0"/>
          </a:p>
          <a:p>
            <a:r>
              <a:rPr lang="zh-CN" altLang="en-US" dirty="0"/>
              <a:t>使用</a:t>
            </a:r>
            <a:r>
              <a:rPr lang="en-US" altLang="zh-CN" dirty="0" err="1"/>
              <a:t>gcc</a:t>
            </a:r>
            <a:r>
              <a:rPr lang="zh-CN" altLang="en-US" dirty="0"/>
              <a:t> </a:t>
            </a:r>
            <a:r>
              <a:rPr lang="en-US" altLang="zh-CN" dirty="0"/>
              <a:t>–E</a:t>
            </a:r>
            <a:r>
              <a:rPr lang="zh-CN" altLang="en-US" dirty="0"/>
              <a:t>指令完成预处理</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30</a:t>
            </a:fld>
            <a:endParaRPr lang="zh-CN" altLang="en-US"/>
          </a:p>
        </p:txBody>
      </p:sp>
    </p:spTree>
    <p:extLst>
      <p:ext uri="{BB962C8B-B14F-4D97-AF65-F5344CB8AC3E}">
        <p14:creationId xmlns:p14="http://schemas.microsoft.com/office/powerpoint/2010/main" val="2809589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a:t>本章进行系统漫游：</a:t>
            </a:r>
            <a:endParaRPr lang="en-US" altLang="zh-CN" dirty="0"/>
          </a:p>
          <a:p>
            <a:pPr eaLnBrk="1" hangingPunct="1">
              <a:spcBef>
                <a:spcPct val="0"/>
              </a:spcBef>
            </a:pPr>
            <a:r>
              <a:rPr lang="en-US" altLang="zh-CN" dirty="0"/>
              <a:t>1</a:t>
            </a:r>
            <a:r>
              <a:rPr lang="zh-CN" altLang="en-US" dirty="0"/>
              <a:t>）一个</a:t>
            </a:r>
            <a:r>
              <a:rPr lang="en-US" altLang="zh-CN" dirty="0" err="1"/>
              <a:t>hello.c</a:t>
            </a:r>
            <a:r>
              <a:rPr lang="zh-CN" altLang="en-US" dirty="0"/>
              <a:t>源代码开始，经过编译变换成为可执行文件；</a:t>
            </a:r>
            <a:endParaRPr lang="en-US" altLang="zh-CN" dirty="0"/>
          </a:p>
          <a:p>
            <a:pPr eaLnBrk="1" hangingPunct="1">
              <a:spcBef>
                <a:spcPct val="0"/>
              </a:spcBef>
            </a:pPr>
            <a:r>
              <a:rPr lang="en-US" altLang="zh-CN" dirty="0"/>
              <a:t>2</a:t>
            </a:r>
            <a:r>
              <a:rPr lang="zh-CN" altLang="en-US" dirty="0"/>
              <a:t>）</a:t>
            </a:r>
            <a:r>
              <a:rPr lang="en-US" altLang="zh-CN" dirty="0" err="1"/>
              <a:t>helloworld</a:t>
            </a:r>
            <a:r>
              <a:rPr lang="zh-CN" altLang="en-US" dirty="0"/>
              <a:t>可执行文件在机器硬件中的运行；</a:t>
            </a:r>
            <a:endParaRPr lang="en-US" altLang="zh-CN" dirty="0"/>
          </a:p>
          <a:p>
            <a:pPr eaLnBrk="1" hangingPunct="1">
              <a:spcBef>
                <a:spcPct val="0"/>
              </a:spcBef>
            </a:pPr>
            <a:r>
              <a:rPr lang="en-US" altLang="zh-CN" dirty="0"/>
              <a:t>3</a:t>
            </a:r>
            <a:r>
              <a:rPr lang="zh-CN" altLang="en-US" dirty="0"/>
              <a:t>）</a:t>
            </a:r>
            <a:r>
              <a:rPr lang="en-US" altLang="zh-CN" dirty="0"/>
              <a:t>OS</a:t>
            </a:r>
            <a:r>
              <a:rPr lang="zh-CN" altLang="en-US" dirty="0"/>
              <a:t>的角色</a:t>
            </a:r>
            <a:endParaRPr lang="en-US" altLang="zh-CN" dirty="0"/>
          </a:p>
          <a:p>
            <a:pPr eaLnBrk="1" hangingPunct="1">
              <a:spcBef>
                <a:spcPct val="0"/>
              </a:spcBef>
            </a:pPr>
            <a:r>
              <a:rPr lang="en-US" altLang="zh-CN" dirty="0"/>
              <a:t>4</a:t>
            </a:r>
            <a:r>
              <a:rPr lang="zh-CN" altLang="en-US" dirty="0"/>
              <a:t>）并发与‘抽象</a:t>
            </a:r>
            <a:endParaRPr lang="en-US" altLang="zh-CN" dirty="0"/>
          </a:p>
          <a:p>
            <a:pPr eaLnBrk="1" hangingPunct="1">
              <a:spcBef>
                <a:spcPct val="0"/>
              </a:spcBef>
            </a:pPr>
            <a:endParaRPr lang="en-US" altLang="zh-CN" dirty="0"/>
          </a:p>
          <a:p>
            <a:pPr eaLnBrk="1" hangingPunct="1">
              <a:spcBef>
                <a:spcPct val="0"/>
              </a:spcBef>
            </a:pPr>
            <a:r>
              <a:rPr lang="zh-CN" altLang="en-US" dirty="0"/>
              <a:t>本章唯一的数学公式，</a:t>
            </a:r>
            <a:r>
              <a:rPr lang="en-US" altLang="zh-CN" dirty="0" err="1"/>
              <a:t>amdahl</a:t>
            </a:r>
            <a:r>
              <a:rPr lang="zh-CN" altLang="en-US" dirty="0"/>
              <a:t>定理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31</a:t>
            </a:fld>
            <a:endParaRPr lang="zh-CN" altLang="en-US"/>
          </a:p>
        </p:txBody>
      </p:sp>
    </p:spTree>
    <p:extLst>
      <p:ext uri="{BB962C8B-B14F-4D97-AF65-F5344CB8AC3E}">
        <p14:creationId xmlns:p14="http://schemas.microsoft.com/office/powerpoint/2010/main" val="305231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源代码是文本文文件（可执行文件时二进制文件）</a:t>
            </a:r>
            <a:endParaRPr lang="en-US" altLang="zh-CN" dirty="0"/>
          </a:p>
          <a:p>
            <a:endParaRPr lang="en-US" altLang="zh-CN" dirty="0"/>
          </a:p>
          <a:p>
            <a:r>
              <a:rPr lang="zh-CN" altLang="en-US" dirty="0"/>
              <a:t>第二章将展开讨论数据表示，第三章将展开讨论</a:t>
            </a:r>
            <a:r>
              <a:rPr lang="en-US" altLang="zh-CN" dirty="0"/>
              <a:t>C</a:t>
            </a:r>
            <a:r>
              <a:rPr lang="zh-CN" altLang="en-US" dirty="0"/>
              <a:t>代码与汇编</a:t>
            </a:r>
            <a:r>
              <a:rPr lang="en-US" altLang="zh-CN" dirty="0"/>
              <a:t>/</a:t>
            </a:r>
            <a:r>
              <a:rPr lang="zh-CN" altLang="en-US" dirty="0"/>
              <a:t>机器码</a:t>
            </a:r>
            <a:endParaRPr lang="en-US" altLang="zh-CN" dirty="0"/>
          </a:p>
          <a:p>
            <a:endParaRPr lang="en-US" altLang="zh-CN" dirty="0"/>
          </a:p>
          <a:p>
            <a:r>
              <a:rPr lang="zh-CN" altLang="en-US" dirty="0"/>
              <a:t>文本文件</a:t>
            </a:r>
            <a:r>
              <a:rPr lang="en-US" altLang="zh-CN" dirty="0"/>
              <a:t>/</a:t>
            </a:r>
            <a:r>
              <a:rPr lang="zh-CN" altLang="en-US" dirty="0"/>
              <a:t>二进制文件</a:t>
            </a:r>
            <a:endParaRPr lang="en-US" altLang="zh-CN" dirty="0"/>
          </a:p>
          <a:p>
            <a:r>
              <a:rPr lang="zh-CN" altLang="en-US" dirty="0"/>
              <a:t>需要注意到对“数值”的表示通常只能做到近似值，并且有可表示范围的问题。</a:t>
            </a:r>
            <a:endParaRPr lang="en-US" altLang="zh-CN" dirty="0"/>
          </a:p>
          <a:p>
            <a:endParaRPr lang="en-US" altLang="zh-CN" dirty="0"/>
          </a:p>
          <a:p>
            <a:r>
              <a:rPr lang="en-US" altLang="zh-CN" dirty="0"/>
              <a:t>C</a:t>
            </a:r>
            <a:r>
              <a:rPr lang="zh-CN" altLang="en-US" dirty="0"/>
              <a:t>语言：</a:t>
            </a:r>
            <a:endParaRPr lang="en-US" altLang="zh-CN" dirty="0"/>
          </a:p>
          <a:p>
            <a:r>
              <a:rPr lang="en-US" altLang="zh-CN" dirty="0"/>
              <a:t>ANSI 89 </a:t>
            </a:r>
            <a:r>
              <a:rPr lang="zh-CN" altLang="en-US" dirty="0"/>
              <a:t>标准，编程语法和</a:t>
            </a:r>
            <a:r>
              <a:rPr lang="en-US" altLang="zh-CN" dirty="0"/>
              <a:t>C</a:t>
            </a:r>
            <a:r>
              <a:rPr lang="zh-CN" altLang="en-US" dirty="0"/>
              <a:t>标准库</a:t>
            </a:r>
            <a:endParaRPr lang="en-US" altLang="zh-CN" dirty="0"/>
          </a:p>
          <a:p>
            <a:r>
              <a:rPr lang="zh-CN" altLang="en-US" dirty="0"/>
              <a:t>与</a:t>
            </a:r>
            <a:r>
              <a:rPr lang="en-US" altLang="zh-CN" dirty="0"/>
              <a:t>Unix</a:t>
            </a:r>
            <a:r>
              <a:rPr lang="zh-CN" altLang="en-US" dirty="0"/>
              <a:t>天然结合</a:t>
            </a:r>
            <a:endParaRPr lang="en-US" altLang="zh-CN" dirty="0"/>
          </a:p>
          <a:p>
            <a:r>
              <a:rPr lang="zh-CN" altLang="en-US" dirty="0"/>
              <a:t>小而简单（</a:t>
            </a:r>
            <a:r>
              <a:rPr lang="en-US" altLang="zh-CN" dirty="0"/>
              <a:t>C++</a:t>
            </a:r>
            <a:r>
              <a:rPr lang="zh-CN" altLang="en-US" dirty="0"/>
              <a:t>和</a:t>
            </a:r>
            <a:r>
              <a:rPr lang="en-US" altLang="zh-CN" dirty="0"/>
              <a:t>java</a:t>
            </a:r>
            <a:r>
              <a:rPr lang="zh-CN" altLang="en-US" dirty="0"/>
              <a:t>则更强大）</a:t>
            </a:r>
            <a:endParaRPr lang="en-US" altLang="zh-CN" dirty="0"/>
          </a:p>
          <a:p>
            <a:endParaRPr lang="en-US" altLang="zh-CN" dirty="0"/>
          </a:p>
          <a:p>
            <a:r>
              <a:rPr lang="zh-CN" altLang="en-US" dirty="0"/>
              <a:t>注：本课程使用</a:t>
            </a:r>
            <a:r>
              <a:rPr lang="en-US" altLang="zh-CN" dirty="0"/>
              <a:t>centos7-OS-exp</a:t>
            </a:r>
            <a:r>
              <a:rPr lang="zh-CN" altLang="en-US" dirty="0"/>
              <a:t>虚拟机（里面有必要的代码）</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32</a:t>
            </a:fld>
            <a:endParaRPr lang="zh-CN" altLang="en-US"/>
          </a:p>
        </p:txBody>
      </p:sp>
    </p:spTree>
    <p:extLst>
      <p:ext uri="{BB962C8B-B14F-4D97-AF65-F5344CB8AC3E}">
        <p14:creationId xmlns:p14="http://schemas.microsoft.com/office/powerpoint/2010/main" val="2279903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（生命周期）从高级语言到低级机器语言指令的转变</a:t>
            </a:r>
            <a:endParaRPr lang="en-US" altLang="zh-CN" dirty="0"/>
          </a:p>
          <a:p>
            <a:endParaRPr lang="en-US" altLang="zh-CN" dirty="0"/>
          </a:p>
          <a:p>
            <a:r>
              <a:rPr lang="zh-CN" altLang="en-US" dirty="0"/>
              <a:t>理解两端及过程：</a:t>
            </a:r>
            <a:endParaRPr lang="en-US" altLang="zh-CN" dirty="0"/>
          </a:p>
          <a:p>
            <a:r>
              <a:rPr lang="en-US" altLang="zh-CN" dirty="0"/>
              <a:t>1</a:t>
            </a:r>
            <a:r>
              <a:rPr lang="zh-CN" altLang="en-US" dirty="0"/>
              <a:t>）用户编写的源代码端</a:t>
            </a:r>
            <a:r>
              <a:rPr lang="en-US" altLang="zh-CN" dirty="0"/>
              <a:t>——</a:t>
            </a:r>
            <a:r>
              <a:rPr lang="zh-CN" altLang="en-US" dirty="0"/>
              <a:t>人可读</a:t>
            </a:r>
            <a:endParaRPr lang="en-US" altLang="zh-CN" dirty="0"/>
          </a:p>
          <a:p>
            <a:r>
              <a:rPr lang="en-US" altLang="zh-CN" dirty="0"/>
              <a:t>2</a:t>
            </a:r>
            <a:r>
              <a:rPr lang="zh-CN" altLang="en-US" dirty="0"/>
              <a:t>）机器执行的可执行文件端</a:t>
            </a:r>
            <a:r>
              <a:rPr lang="en-US" altLang="zh-CN" dirty="0"/>
              <a:t>——</a:t>
            </a:r>
            <a:r>
              <a:rPr lang="zh-CN" altLang="en-US" dirty="0"/>
              <a:t>机器可读</a:t>
            </a:r>
            <a:endParaRPr lang="en-US" altLang="zh-CN" dirty="0"/>
          </a:p>
          <a:p>
            <a:r>
              <a:rPr lang="en-US" altLang="zh-CN" dirty="0"/>
              <a:t>3</a:t>
            </a:r>
            <a:r>
              <a:rPr lang="zh-CN" altLang="en-US" dirty="0"/>
              <a:t>）理解</a:t>
            </a:r>
            <a:r>
              <a:rPr lang="en-US" altLang="zh-CN" dirty="0"/>
              <a:t>1</a:t>
            </a:r>
            <a:r>
              <a:rPr lang="zh-CN" altLang="en-US" dirty="0"/>
              <a:t>）到</a:t>
            </a:r>
            <a:r>
              <a:rPr lang="en-US" altLang="zh-CN" dirty="0"/>
              <a:t>2</a:t>
            </a:r>
            <a:r>
              <a:rPr lang="zh-CN" altLang="en-US" dirty="0"/>
              <a:t>）的过程，有机会在源端作必要的修改和控制保证</a:t>
            </a:r>
            <a:r>
              <a:rPr lang="en-US" altLang="zh-CN" dirty="0"/>
              <a:t>2</a:t>
            </a:r>
            <a:r>
              <a:rPr lang="zh-CN" altLang="en-US" dirty="0"/>
              <a:t>）端的有效</a:t>
            </a:r>
            <a:endParaRPr lang="en-US" altLang="zh-CN" dirty="0"/>
          </a:p>
          <a:p>
            <a:endParaRPr lang="en-US" altLang="zh-CN" dirty="0"/>
          </a:p>
          <a:p>
            <a:r>
              <a:rPr lang="zh-CN" altLang="en-US" dirty="0"/>
              <a:t>预处理：头文件扩展，宏定义展开</a:t>
            </a:r>
            <a:r>
              <a:rPr lang="en-US" altLang="zh-CN" dirty="0"/>
              <a:t>	</a:t>
            </a:r>
            <a:r>
              <a:rPr lang="zh-CN" altLang="en-US" dirty="0"/>
              <a:t>前面已经看过了</a:t>
            </a:r>
            <a:endParaRPr lang="en-US" altLang="zh-CN" dirty="0"/>
          </a:p>
          <a:p>
            <a:r>
              <a:rPr lang="zh-CN" altLang="en-US" dirty="0"/>
              <a:t>编译：转换成汇编语言，是</a:t>
            </a:r>
            <a:r>
              <a:rPr lang="en-US" altLang="zh-CN" dirty="0"/>
              <a:t>GCC</a:t>
            </a:r>
            <a:r>
              <a:rPr lang="zh-CN" altLang="en-US" dirty="0"/>
              <a:t>的通用中间表示（</a:t>
            </a:r>
            <a:r>
              <a:rPr lang="en-US" altLang="zh-CN" dirty="0"/>
              <a:t>C/C++/Fortran</a:t>
            </a:r>
            <a:r>
              <a:rPr lang="zh-CN" altLang="en-US" dirty="0"/>
              <a:t>等都输出为汇编）</a:t>
            </a:r>
            <a:endParaRPr lang="en-US" altLang="zh-CN" dirty="0"/>
          </a:p>
          <a:p>
            <a:r>
              <a:rPr lang="zh-CN" altLang="en-US" dirty="0"/>
              <a:t>汇编：将汇编程序转换成机器语言程序</a:t>
            </a:r>
            <a:endParaRPr lang="en-US" altLang="zh-CN" dirty="0"/>
          </a:p>
          <a:p>
            <a:r>
              <a:rPr lang="zh-CN" altLang="en-US" dirty="0"/>
              <a:t>链接：完成模块（现成的各种库）间的拼装，形成可执行文件</a:t>
            </a:r>
            <a:endParaRPr lang="en-US" altLang="zh-CN" dirty="0"/>
          </a:p>
          <a:p>
            <a:endParaRPr lang="en-US" altLang="zh-CN" dirty="0"/>
          </a:p>
          <a:p>
            <a:r>
              <a:rPr lang="en-US" altLang="zh-CN" dirty="0"/>
              <a:t>GCC——GNU</a:t>
            </a:r>
            <a:r>
              <a:rPr lang="zh-CN" altLang="en-US" dirty="0"/>
              <a:t>编译器集合，因此编译过程分解成多个步骤可以共用后端（</a:t>
            </a:r>
            <a:r>
              <a:rPr lang="en-US" altLang="zh-CN" dirty="0" err="1"/>
              <a:t>fortran</a:t>
            </a:r>
            <a:r>
              <a:rPr lang="zh-CN" altLang="en-US" dirty="0"/>
              <a:t>前端不同即可）</a:t>
            </a:r>
            <a:endParaRPr lang="en-US" altLang="zh-CN" dirty="0"/>
          </a:p>
          <a:p>
            <a:r>
              <a:rPr lang="en-US" altLang="zh-CN" dirty="0"/>
              <a:t>GNU</a:t>
            </a:r>
            <a:r>
              <a:rPr lang="zh-CN" altLang="en-US" dirty="0"/>
              <a:t>与</a:t>
            </a:r>
            <a:r>
              <a:rPr lang="en-US" altLang="zh-CN" dirty="0" err="1"/>
              <a:t>linux</a:t>
            </a:r>
            <a:r>
              <a:rPr lang="zh-CN" altLang="en-US" dirty="0"/>
              <a:t>的关系</a:t>
            </a:r>
            <a:r>
              <a:rPr lang="en-US" altLang="zh-CN" dirty="0"/>
              <a:t>——GNU</a:t>
            </a:r>
            <a:r>
              <a:rPr lang="zh-CN" altLang="en-US" dirty="0"/>
              <a:t>有各种开源工具（编译器</a:t>
            </a:r>
            <a:r>
              <a:rPr lang="en-US" altLang="zh-CN" dirty="0"/>
              <a:t>/</a:t>
            </a:r>
            <a:r>
              <a:rPr lang="zh-CN" altLang="en-US" dirty="0"/>
              <a:t>编辑器</a:t>
            </a:r>
            <a:r>
              <a:rPr lang="en-US" altLang="zh-CN" dirty="0"/>
              <a:t>/</a:t>
            </a:r>
            <a:r>
              <a:rPr lang="zh-CN" altLang="en-US" dirty="0"/>
              <a:t>调试器以及各种应用软件等等），</a:t>
            </a:r>
            <a:r>
              <a:rPr lang="en-US" altLang="zh-CN" dirty="0"/>
              <a:t>Linux</a:t>
            </a:r>
            <a:r>
              <a:rPr lang="zh-CN" altLang="en-US" dirty="0"/>
              <a:t>提供内核，两者结合可以形成发行版</a:t>
            </a:r>
            <a:endParaRPr lang="en-US" altLang="zh-CN" dirty="0"/>
          </a:p>
          <a:p>
            <a:endParaRPr lang="en-US" altLang="zh-CN" dirty="0"/>
          </a:p>
          <a:p>
            <a:r>
              <a:rPr lang="zh-CN" altLang="en-US" dirty="0"/>
              <a:t>使用</a:t>
            </a:r>
            <a:r>
              <a:rPr lang="en-US" altLang="zh-CN" dirty="0" err="1"/>
              <a:t>gcc</a:t>
            </a:r>
            <a:r>
              <a:rPr lang="zh-CN" altLang="en-US" dirty="0"/>
              <a:t> </a:t>
            </a:r>
            <a:r>
              <a:rPr lang="en-US" altLang="zh-CN" dirty="0"/>
              <a:t>–E</a:t>
            </a:r>
            <a:r>
              <a:rPr lang="zh-CN" altLang="en-US" dirty="0"/>
              <a:t>指令完成预处理</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33</a:t>
            </a:fld>
            <a:endParaRPr lang="zh-CN" altLang="en-US"/>
          </a:p>
        </p:txBody>
      </p:sp>
    </p:spTree>
    <p:extLst>
      <p:ext uri="{BB962C8B-B14F-4D97-AF65-F5344CB8AC3E}">
        <p14:creationId xmlns:p14="http://schemas.microsoft.com/office/powerpoint/2010/main" val="639018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gcc</a:t>
            </a:r>
            <a:r>
              <a:rPr lang="zh-CN" altLang="en-US" dirty="0"/>
              <a:t> </a:t>
            </a:r>
            <a:r>
              <a:rPr lang="en-US" altLang="zh-CN" dirty="0"/>
              <a:t>–S</a:t>
            </a:r>
            <a:r>
              <a:rPr lang="zh-CN" altLang="en-US" dirty="0"/>
              <a:t> </a:t>
            </a:r>
            <a:r>
              <a:rPr lang="en-US" altLang="zh-CN" dirty="0" err="1"/>
              <a:t>hello.i</a:t>
            </a:r>
            <a:r>
              <a:rPr lang="en-US" altLang="zh-CN" baseline="0" dirty="0"/>
              <a:t> </a:t>
            </a:r>
            <a:r>
              <a:rPr lang="zh-CN" altLang="en-US" dirty="0"/>
              <a:t>生成汇编程序</a:t>
            </a:r>
            <a:r>
              <a:rPr lang="en-US" altLang="zh-CN" dirty="0" err="1"/>
              <a:t>hello.s</a:t>
            </a:r>
            <a:endParaRPr lang="en-US" altLang="zh-CN" dirty="0"/>
          </a:p>
          <a:p>
            <a:r>
              <a:rPr lang="zh-CN" altLang="en-US" dirty="0"/>
              <a:t>用</a:t>
            </a:r>
            <a:r>
              <a:rPr lang="en-US" altLang="zh-CN" dirty="0" err="1"/>
              <a:t>gcc</a:t>
            </a:r>
            <a:r>
              <a:rPr lang="zh-CN" altLang="en-US" dirty="0"/>
              <a:t> </a:t>
            </a:r>
            <a:r>
              <a:rPr lang="en-US" altLang="zh-CN" dirty="0"/>
              <a:t>–c</a:t>
            </a:r>
            <a:r>
              <a:rPr lang="zh-CN" altLang="en-US" dirty="0"/>
              <a:t>  </a:t>
            </a:r>
            <a:r>
              <a:rPr lang="en-US" altLang="zh-CN" dirty="0" err="1"/>
              <a:t>hello.c</a:t>
            </a:r>
            <a:r>
              <a:rPr lang="zh-CN" altLang="en-US" dirty="0"/>
              <a:t>或</a:t>
            </a:r>
            <a:r>
              <a:rPr lang="en-US" altLang="zh-CN" dirty="0" err="1"/>
              <a:t>gcc</a:t>
            </a:r>
            <a:r>
              <a:rPr lang="zh-CN" altLang="en-US" dirty="0"/>
              <a:t> </a:t>
            </a:r>
            <a:r>
              <a:rPr lang="en-US" altLang="zh-CN" dirty="0"/>
              <a:t>–c</a:t>
            </a:r>
            <a:r>
              <a:rPr lang="zh-CN" altLang="en-US" dirty="0"/>
              <a:t> </a:t>
            </a:r>
            <a:r>
              <a:rPr lang="en-US" altLang="zh-CN" dirty="0" err="1"/>
              <a:t>hello.s</a:t>
            </a:r>
            <a:r>
              <a:rPr lang="zh-CN" altLang="en-US" dirty="0"/>
              <a:t> 指令生成</a:t>
            </a:r>
            <a:r>
              <a:rPr lang="en-US" altLang="zh-CN" dirty="0" err="1"/>
              <a:t>hello.o</a:t>
            </a:r>
            <a:r>
              <a:rPr lang="zh-CN" altLang="en-US" dirty="0"/>
              <a:t>，并用</a:t>
            </a:r>
            <a:r>
              <a:rPr lang="en-US" altLang="zh-CN" dirty="0" err="1"/>
              <a:t>objdump</a:t>
            </a:r>
            <a:r>
              <a:rPr lang="zh-CN" altLang="en-US" dirty="0"/>
              <a:t> </a:t>
            </a:r>
            <a:r>
              <a:rPr lang="en-US" altLang="zh-CN" dirty="0"/>
              <a:t>–d</a:t>
            </a:r>
            <a:r>
              <a:rPr lang="zh-CN" altLang="en-US" dirty="0"/>
              <a:t> </a:t>
            </a:r>
            <a:r>
              <a:rPr lang="en-US" altLang="zh-CN" dirty="0" err="1"/>
              <a:t>hello.o</a:t>
            </a:r>
            <a:r>
              <a:rPr lang="zh-CN" altLang="en-US" dirty="0"/>
              <a:t>查看汇编代码，与课本接近（</a:t>
            </a:r>
            <a:r>
              <a:rPr lang="en-US" altLang="zh-CN" dirty="0" err="1"/>
              <a:t>gcc</a:t>
            </a:r>
            <a:r>
              <a:rPr lang="zh-CN" altLang="en-US" dirty="0"/>
              <a:t>版本不同）</a:t>
            </a:r>
            <a:endParaRPr lang="en-US" altLang="zh-CN" dirty="0"/>
          </a:p>
          <a:p>
            <a:endParaRPr lang="en-US" altLang="zh-CN" dirty="0"/>
          </a:p>
          <a:p>
            <a:r>
              <a:rPr lang="en-US" altLang="zh-CN" dirty="0"/>
              <a:t>GNU</a:t>
            </a:r>
            <a:r>
              <a:rPr lang="zh-CN" altLang="en-US" dirty="0"/>
              <a:t>与</a:t>
            </a:r>
            <a:r>
              <a:rPr lang="en-US" altLang="zh-CN" dirty="0"/>
              <a:t>Linux</a:t>
            </a:r>
            <a:r>
              <a:rPr lang="zh-CN" altLang="en-US" dirty="0"/>
              <a:t>关系</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34</a:t>
            </a:fld>
            <a:endParaRPr lang="zh-CN" altLang="en-US"/>
          </a:p>
        </p:txBody>
      </p:sp>
    </p:spTree>
    <p:extLst>
      <p:ext uri="{BB962C8B-B14F-4D97-AF65-F5344CB8AC3E}">
        <p14:creationId xmlns:p14="http://schemas.microsoft.com/office/powerpoint/2010/main" val="282266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优化问题中的</a:t>
            </a:r>
            <a:r>
              <a:rPr lang="en-US" altLang="zh-CN" dirty="0"/>
              <a:t>1~5</a:t>
            </a:r>
            <a:r>
              <a:rPr lang="zh-CN" altLang="en-US" dirty="0"/>
              <a:t>需要对编译器产生的代码模板有一定认识</a:t>
            </a:r>
            <a:endParaRPr lang="en-US" altLang="zh-CN" dirty="0"/>
          </a:p>
          <a:p>
            <a:endParaRPr lang="en-US" altLang="zh-CN" dirty="0"/>
          </a:p>
          <a:p>
            <a:r>
              <a:rPr lang="en-US" altLang="zh-CN" dirty="0"/>
              <a:t>1</a:t>
            </a:r>
            <a:r>
              <a:rPr lang="zh-CN" altLang="en-US" dirty="0"/>
              <a:t>）编译器不是万能的，你知道他的工作原理才能知道它的局限性</a:t>
            </a:r>
            <a:endParaRPr lang="en-US" altLang="zh-CN" dirty="0"/>
          </a:p>
          <a:p>
            <a:r>
              <a:rPr lang="en-US" altLang="zh-CN" dirty="0"/>
              <a:t>	</a:t>
            </a:r>
            <a:r>
              <a:rPr lang="en-US" altLang="zh-CN" dirty="0" err="1"/>
              <a:t>gcc</a:t>
            </a:r>
            <a:r>
              <a:rPr lang="zh-CN" altLang="en-US" dirty="0"/>
              <a:t>对</a:t>
            </a:r>
            <a:r>
              <a:rPr lang="en-US" altLang="zh-CN" dirty="0" err="1"/>
              <a:t>swith</a:t>
            </a:r>
            <a:r>
              <a:rPr lang="zh-CN" altLang="en-US" dirty="0"/>
              <a:t>的编译，受到“编号数值的密集程度”和“分支总数”的影响，当使用跳转表示会更高效</a:t>
            </a:r>
            <a:endParaRPr lang="en-US" altLang="zh-CN" dirty="0"/>
          </a:p>
          <a:p>
            <a:r>
              <a:rPr lang="en-US" altLang="zh-CN" dirty="0"/>
              <a:t>	</a:t>
            </a:r>
            <a:r>
              <a:rPr lang="zh-CN" altLang="en-US" dirty="0"/>
              <a:t>函数调用开销在于调用的栈帧准备（含参数传递和返回）以及硬件跳转引起的“全局相关”对流水线的影响</a:t>
            </a:r>
            <a:endParaRPr lang="en-US" altLang="zh-CN" dirty="0"/>
          </a:p>
          <a:p>
            <a:r>
              <a:rPr lang="en-US" altLang="zh-CN" dirty="0"/>
              <a:t>	while</a:t>
            </a:r>
            <a:r>
              <a:rPr lang="zh-CN" altLang="en-US" dirty="0"/>
              <a:t>和</a:t>
            </a:r>
            <a:r>
              <a:rPr lang="en-US" altLang="zh-CN" dirty="0"/>
              <a:t>for</a:t>
            </a:r>
          </a:p>
          <a:p>
            <a:r>
              <a:rPr lang="en-US" altLang="zh-CN" dirty="0"/>
              <a:t>	</a:t>
            </a:r>
            <a:r>
              <a:rPr lang="zh-CN" altLang="en-US" dirty="0"/>
              <a:t>指针往往比数组快</a:t>
            </a:r>
            <a:endParaRPr lang="en-US" altLang="zh-CN" dirty="0"/>
          </a:p>
          <a:p>
            <a:r>
              <a:rPr lang="en-US" altLang="zh-CN" dirty="0"/>
              <a:t>	</a:t>
            </a:r>
            <a:r>
              <a:rPr lang="zh-CN" altLang="en-US" dirty="0"/>
              <a:t>本地变量可通常用寄存器实现，而传入变量则在堆栈中，需要慢速的内存访问</a:t>
            </a:r>
            <a:endParaRPr lang="en-US" altLang="zh-CN" dirty="0"/>
          </a:p>
          <a:p>
            <a:r>
              <a:rPr lang="en-US" altLang="zh-CN" dirty="0"/>
              <a:t>	</a:t>
            </a:r>
            <a:r>
              <a:rPr lang="zh-CN" altLang="en-US" dirty="0"/>
              <a:t>计算顺序改变依赖关系，流水线停顿可能变少而加快计算速度</a:t>
            </a:r>
            <a:endParaRPr lang="en-US" altLang="zh-CN" dirty="0"/>
          </a:p>
          <a:p>
            <a:r>
              <a:rPr lang="zh-CN" altLang="en-US" dirty="0"/>
              <a:t>      第三章对代码模板，第五章对代码优化，第六章对存储局部性的性能都有讨论</a:t>
            </a:r>
            <a:endParaRPr lang="en-US" altLang="zh-CN" dirty="0"/>
          </a:p>
          <a:p>
            <a:r>
              <a:rPr lang="en-US" altLang="zh-CN" dirty="0"/>
              <a:t>2</a:t>
            </a:r>
            <a:r>
              <a:rPr lang="zh-CN" altLang="en-US" dirty="0"/>
              <a:t>）连接器提示有符号无法解释、或者明明加了库却说找不到（次序有关），什么是静态变量什么是全局变量有区别吗？不同文件中两个同名全局变量如何处理？静态库和动态库什么区别？</a:t>
            </a:r>
            <a:endParaRPr lang="en-US" altLang="zh-CN" dirty="0"/>
          </a:p>
          <a:p>
            <a:r>
              <a:rPr lang="en-US" altLang="zh-CN" dirty="0"/>
              <a:t>3</a:t>
            </a:r>
            <a:r>
              <a:rPr lang="zh-CN" altLang="en-US" dirty="0"/>
              <a:t>）安全通告中常听到的缓冲区溢出是什么？</a:t>
            </a:r>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35</a:t>
            </a:fld>
            <a:endParaRPr lang="zh-CN" altLang="en-US"/>
          </a:p>
        </p:txBody>
      </p:sp>
    </p:spTree>
    <p:extLst>
      <p:ext uri="{BB962C8B-B14F-4D97-AF65-F5344CB8AC3E}">
        <p14:creationId xmlns:p14="http://schemas.microsoft.com/office/powerpoint/2010/main" val="82734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呼应前面观点：系统与软件的关系</a:t>
            </a:r>
            <a:endParaRPr lang="en-US" altLang="zh-CN" dirty="0"/>
          </a:p>
          <a:p>
            <a:endParaRPr lang="en-US" altLang="zh-CN" dirty="0"/>
          </a:p>
          <a:p>
            <a:r>
              <a:rPr lang="zh-CN" altLang="en-US" dirty="0"/>
              <a:t>从顶层开始，通过提问将视野拓展一下：</a:t>
            </a:r>
            <a:endParaRPr lang="en-US" altLang="zh-CN" dirty="0"/>
          </a:p>
          <a:p>
            <a:endParaRPr lang="en-US" altLang="zh-CN" dirty="0"/>
          </a:p>
          <a:p>
            <a:r>
              <a:rPr lang="zh-CN" altLang="en-US" dirty="0"/>
              <a:t>提问：大家对</a:t>
            </a:r>
            <a:r>
              <a:rPr lang="en-US" altLang="zh-CN" dirty="0"/>
              <a:t>1)include</a:t>
            </a:r>
            <a:r>
              <a:rPr lang="zh-CN" altLang="en-US" dirty="0"/>
              <a:t>什么看法，用</a:t>
            </a:r>
            <a:r>
              <a:rPr lang="en-US" altLang="zh-CN" dirty="0" err="1"/>
              <a:t>gcc</a:t>
            </a:r>
            <a:r>
              <a:rPr lang="en-US" altLang="zh-CN" dirty="0"/>
              <a:t>-E</a:t>
            </a:r>
            <a:r>
              <a:rPr lang="zh-CN" altLang="en-US" dirty="0"/>
              <a:t>查看，与连接关系； </a:t>
            </a:r>
            <a:r>
              <a:rPr lang="en-US" altLang="zh-CN" dirty="0"/>
              <a:t>2</a:t>
            </a:r>
            <a:r>
              <a:rPr lang="zh-CN" altLang="en-US" dirty="0"/>
              <a:t>）如果有变量（全局</a:t>
            </a:r>
            <a:r>
              <a:rPr lang="en-US" altLang="zh-CN" dirty="0"/>
              <a:t>/</a:t>
            </a:r>
            <a:r>
              <a:rPr lang="zh-CN" altLang="en-US" dirty="0"/>
              <a:t>局部</a:t>
            </a:r>
            <a:r>
              <a:rPr lang="en-US" altLang="zh-CN" dirty="0"/>
              <a:t>/</a:t>
            </a:r>
            <a:r>
              <a:rPr lang="zh-CN" altLang="en-US" dirty="0"/>
              <a:t>静态）能说出什么区别，展示内存空间区域；</a:t>
            </a:r>
            <a:endParaRPr lang="en-US" altLang="zh-CN" dirty="0"/>
          </a:p>
          <a:p>
            <a:r>
              <a:rPr lang="en-US" altLang="zh-CN" dirty="0"/>
              <a:t>3</a:t>
            </a:r>
            <a:r>
              <a:rPr lang="zh-CN" altLang="en-US" dirty="0"/>
              <a:t>）看到</a:t>
            </a:r>
            <a:r>
              <a:rPr lang="en-US" altLang="zh-CN" dirty="0" err="1"/>
              <a:t>printf</a:t>
            </a:r>
            <a:r>
              <a:rPr lang="zh-CN" altLang="en-US" dirty="0"/>
              <a:t>有什么说法（函数和其他代码的主要区别？），又在哪里？</a:t>
            </a:r>
            <a:r>
              <a:rPr lang="en-US" altLang="zh-CN" dirty="0"/>
              <a:t>4</a:t>
            </a:r>
            <a:r>
              <a:rPr lang="zh-CN" altLang="en-US" dirty="0"/>
              <a:t>）字符串怎么存储，在哪里？</a:t>
            </a:r>
            <a:endParaRPr lang="en-US" altLang="zh-CN" dirty="0"/>
          </a:p>
          <a:p>
            <a:r>
              <a:rPr lang="en-US" altLang="zh-CN" dirty="0"/>
              <a:t>5</a:t>
            </a:r>
            <a:r>
              <a:rPr lang="zh-CN" altLang="en-US" dirty="0"/>
              <a:t>）各条语句对应机器语言是什么，它们放在放在什么地方</a:t>
            </a:r>
            <a:endParaRPr lang="en-US" altLang="zh-CN" dirty="0"/>
          </a:p>
          <a:p>
            <a:endParaRPr lang="en-US" altLang="zh-CN" dirty="0"/>
          </a:p>
          <a:p>
            <a:r>
              <a:rPr lang="zh-CN" altLang="en-US" dirty="0"/>
              <a:t>为了解答这些问题，各章将分别讨论相应内容</a:t>
            </a:r>
            <a:endParaRPr lang="en-US" altLang="zh-CN" dirty="0"/>
          </a:p>
          <a:p>
            <a:endParaRPr lang="en-US" altLang="zh-CN" dirty="0"/>
          </a:p>
          <a:p>
            <a:r>
              <a:rPr lang="zh-CN" altLang="en-US" dirty="0"/>
              <a:t>这些知识和硬件关系紧密吗？好在不紧密，</a:t>
            </a:r>
            <a:r>
              <a:rPr lang="en-US" altLang="zh-CN" dirty="0"/>
              <a:t>ARM/MIPS</a:t>
            </a:r>
            <a:r>
              <a:rPr lang="zh-CN" altLang="en-US" dirty="0"/>
              <a:t>都可以用</a:t>
            </a:r>
            <a:endParaRPr lang="en-US" altLang="zh-CN" dirty="0"/>
          </a:p>
          <a:p>
            <a:r>
              <a:rPr lang="zh-CN" altLang="en-US" dirty="0"/>
              <a:t>计算机系统的具体实现方式随时间不断变化，但我们主要讨论共性问题和基本概念（与硬件架构有关，但又不太密切）。</a:t>
            </a:r>
            <a:endParaRPr lang="en-US" altLang="zh-CN" dirty="0"/>
          </a:p>
          <a:p>
            <a:r>
              <a:rPr lang="zh-CN" altLang="en-US" dirty="0"/>
              <a:t>希望通过课程的学习：</a:t>
            </a:r>
            <a:endParaRPr lang="en-US" altLang="zh-CN" dirty="0"/>
          </a:p>
          <a:p>
            <a:r>
              <a:rPr lang="en-US" altLang="zh-CN" dirty="0"/>
              <a:t>1</a:t>
            </a:r>
            <a:r>
              <a:rPr lang="zh-CN" altLang="en-US" dirty="0"/>
              <a:t>）了解系统软硬件的工作方式，特别是软件部分；</a:t>
            </a:r>
            <a:endParaRPr lang="en-US" altLang="zh-CN" dirty="0"/>
          </a:p>
          <a:p>
            <a:r>
              <a:rPr lang="en-US" altLang="zh-CN" dirty="0"/>
              <a:t>2</a:t>
            </a:r>
            <a:r>
              <a:rPr lang="zh-CN" altLang="en-US" dirty="0"/>
              <a:t>）成为编程高手</a:t>
            </a:r>
            <a:r>
              <a:rPr lang="en-US" altLang="zh-CN" dirty="0"/>
              <a:t>——</a:t>
            </a:r>
            <a:r>
              <a:rPr lang="zh-CN" altLang="en-US" dirty="0"/>
              <a:t>减少错误、提升性能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本书确实有讨论如何编写更好性能的程序，但是本学期我们主要解决了解代称生成的知识，而没有太多讨论“软件与硬件配合”的性能提升技巧</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a:t>
            </a:fld>
            <a:endParaRPr lang="zh-CN" altLang="en-US"/>
          </a:p>
        </p:txBody>
      </p:sp>
    </p:spTree>
    <p:extLst>
      <p:ext uri="{BB962C8B-B14F-4D97-AF65-F5344CB8AC3E}">
        <p14:creationId xmlns:p14="http://schemas.microsoft.com/office/powerpoint/2010/main" val="514074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此处可以在公共服务器上展示其运行过程，结合执行过程的各个步骤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1183066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xfrm>
            <a:off x="379413" y="576263"/>
            <a:ext cx="6113462" cy="3440112"/>
          </a:xfrm>
          <a:ln/>
        </p:spPr>
      </p:sp>
      <p:sp>
        <p:nvSpPr>
          <p:cNvPr id="470019"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a:solidFill>
                  <a:schemeClr val="accent2"/>
                </a:solidFill>
                <a:latin typeface="Arial" pitchFamily="34" charset="0"/>
              </a:rPr>
              <a:t>Hello</a:t>
            </a:r>
            <a:r>
              <a:rPr lang="zh-CN" altLang="en-US" b="1">
                <a:solidFill>
                  <a:schemeClr val="accent2"/>
                </a:solidFill>
                <a:latin typeface="Arial" pitchFamily="34" charset="0"/>
              </a:rPr>
              <a:t>程序被启动后，计算机的动作过程如下：</a:t>
            </a:r>
          </a:p>
          <a:p>
            <a:pPr marL="209550" indent="-209550"/>
            <a:r>
              <a:rPr lang="en-US" altLang="zh-CN" b="1">
                <a:latin typeface="Arial" pitchFamily="34" charset="0"/>
              </a:rPr>
              <a:t>Shell</a:t>
            </a:r>
            <a:r>
              <a:rPr lang="zh-CN" altLang="en-US" b="1">
                <a:latin typeface="Arial" pitchFamily="34" charset="0"/>
              </a:rPr>
              <a:t>程序读取字符串“</a:t>
            </a:r>
            <a:r>
              <a:rPr lang="en-US" altLang="zh-CN" b="1">
                <a:latin typeface="Arial" pitchFamily="34" charset="0"/>
              </a:rPr>
              <a:t>./hello</a:t>
            </a:r>
            <a:r>
              <a:rPr lang="zh-CN" altLang="en-US" b="1">
                <a:latin typeface="Arial" pitchFamily="34" charset="0"/>
              </a:rPr>
              <a:t>”中各字符到寄存器，然后存放到主存；</a:t>
            </a:r>
            <a:endParaRPr lang="en-US" altLang="zh-CN" b="1">
              <a:latin typeface="Arial" pitchFamily="34" charset="0"/>
            </a:endParaRPr>
          </a:p>
          <a:p>
            <a:pPr marL="209550" indent="-209550"/>
            <a:r>
              <a:rPr lang="en-US" altLang="zh-CN" b="1">
                <a:latin typeface="Arial" pitchFamily="34" charset="0"/>
              </a:rPr>
              <a:t>“Enter</a:t>
            </a:r>
            <a:r>
              <a:rPr lang="zh-CN" altLang="en-US" b="1">
                <a:latin typeface="Arial" pitchFamily="34" charset="0"/>
              </a:rPr>
              <a:t>”键输入后，操作系统内核（载入程序）根据主存中的字符串“</a:t>
            </a:r>
            <a:r>
              <a:rPr lang="en-US" altLang="zh-CN" b="1">
                <a:latin typeface="Arial" pitchFamily="34" charset="0"/>
              </a:rPr>
              <a:t>hello”</a:t>
            </a:r>
            <a:r>
              <a:rPr lang="zh-CN" altLang="en-US" b="1">
                <a:latin typeface="Arial" pitchFamily="34" charset="0"/>
              </a:rPr>
              <a:t>到磁盘上找到特定的</a:t>
            </a:r>
            <a:r>
              <a:rPr lang="en-US" altLang="zh-CN" b="1">
                <a:latin typeface="Arial" pitchFamily="34" charset="0"/>
              </a:rPr>
              <a:t>hello</a:t>
            </a:r>
            <a:r>
              <a:rPr lang="zh-CN" altLang="en-US" b="1">
                <a:latin typeface="Arial" pitchFamily="34" charset="0"/>
              </a:rPr>
              <a:t>目标文件，将其包含的指令代码和数据（“</a:t>
            </a:r>
            <a:r>
              <a:rPr lang="en-US" altLang="zh-CN" b="1">
                <a:latin typeface="Arial" pitchFamily="34" charset="0"/>
              </a:rPr>
              <a:t>hello, world\n</a:t>
            </a:r>
            <a:r>
              <a:rPr lang="zh-CN" altLang="en-US" b="1">
                <a:latin typeface="Arial" pitchFamily="34" charset="0"/>
              </a:rPr>
              <a:t>”）从磁盘读到主存，并将控制权转交给</a:t>
            </a:r>
            <a:r>
              <a:rPr lang="en-US" altLang="zh-CN" b="1">
                <a:latin typeface="Arial" pitchFamily="34" charset="0"/>
              </a:rPr>
              <a:t>hello</a:t>
            </a:r>
            <a:r>
              <a:rPr lang="zh-CN" altLang="en-US" b="1">
                <a:latin typeface="Arial" pitchFamily="34" charset="0"/>
              </a:rPr>
              <a:t>程序，即将</a:t>
            </a:r>
            <a:r>
              <a:rPr lang="en-US" altLang="zh-CN" b="1">
                <a:latin typeface="Arial" pitchFamily="34" charset="0"/>
              </a:rPr>
              <a:t>hello</a:t>
            </a:r>
            <a:r>
              <a:rPr lang="zh-CN" altLang="en-US" b="1">
                <a:latin typeface="Arial" pitchFamily="34" charset="0"/>
              </a:rPr>
              <a:t>程序的第一条指令的地址送到</a:t>
            </a:r>
            <a:r>
              <a:rPr lang="en-US" altLang="zh-CN" b="1">
                <a:latin typeface="Arial" pitchFamily="34" charset="0"/>
              </a:rPr>
              <a:t>PC</a:t>
            </a:r>
            <a:r>
              <a:rPr lang="zh-CN" altLang="en-US" b="1">
                <a:latin typeface="Arial" pitchFamily="34" charset="0"/>
              </a:rPr>
              <a:t>中；处理器从</a:t>
            </a:r>
            <a:r>
              <a:rPr lang="en-US" altLang="zh-CN" b="1">
                <a:latin typeface="Arial" pitchFamily="34" charset="0"/>
              </a:rPr>
              <a:t>hello</a:t>
            </a:r>
            <a:r>
              <a:rPr lang="zh-CN" altLang="en-US" b="1">
                <a:latin typeface="Arial" pitchFamily="34" charset="0"/>
              </a:rPr>
              <a:t>主程序的指令代码开始执行；</a:t>
            </a:r>
            <a:r>
              <a:rPr lang="en-US" altLang="zh-CN" b="1">
                <a:latin typeface="Arial" pitchFamily="34" charset="0"/>
              </a:rPr>
              <a:t>Hello</a:t>
            </a:r>
            <a:r>
              <a:rPr lang="zh-CN" altLang="en-US" b="1">
                <a:latin typeface="Arial" pitchFamily="34" charset="0"/>
              </a:rPr>
              <a:t>程序将“</a:t>
            </a:r>
            <a:r>
              <a:rPr lang="en-US" altLang="zh-CN" b="1">
                <a:latin typeface="Arial" pitchFamily="34" charset="0"/>
              </a:rPr>
              <a:t>hello, world\n</a:t>
            </a:r>
            <a:r>
              <a:rPr lang="zh-CN" altLang="en-US" b="1">
                <a:latin typeface="Arial" pitchFamily="34" charset="0"/>
              </a:rPr>
              <a:t>”串中的字节从主存读到寄存器，再从寄存器输出到显示器上。</a:t>
            </a:r>
            <a:endParaRPr lang="en-US" altLang="zh-CN" b="1">
              <a:latin typeface="Arial" pitchFamily="34" charset="0"/>
            </a:endParaRPr>
          </a:p>
          <a:p>
            <a:pPr marL="209550" indent="-209550">
              <a:spcBef>
                <a:spcPct val="50000"/>
              </a:spcBef>
            </a:pPr>
            <a:endParaRPr lang="zh-CN" altLang="en-US">
              <a:latin typeface="Arial" pitchFamily="34" charset="0"/>
            </a:endParaRPr>
          </a:p>
        </p:txBody>
      </p:sp>
    </p:spTree>
    <p:extLst>
      <p:ext uri="{BB962C8B-B14F-4D97-AF65-F5344CB8AC3E}">
        <p14:creationId xmlns:p14="http://schemas.microsoft.com/office/powerpoint/2010/main" val="1450302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2639514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本步骤是</a:t>
            </a:r>
            <a:r>
              <a:rPr lang="en-US" altLang="zh-CN" dirty="0"/>
              <a:t>Shell</a:t>
            </a:r>
            <a:r>
              <a:rPr lang="zh-CN" altLang="en-US" dirty="0"/>
              <a:t>程序向操作系统要求创建</a:t>
            </a:r>
            <a:r>
              <a:rPr lang="en-US" altLang="zh-CN" dirty="0"/>
              <a:t>hello</a:t>
            </a:r>
            <a:r>
              <a:rPr lang="zh-CN" altLang="en-US" dirty="0"/>
              <a:t>进程</a:t>
            </a:r>
            <a:endParaRPr lang="en-US" altLang="zh-CN" dirty="0"/>
          </a:p>
          <a:p>
            <a:endParaRPr lang="en-US" altLang="zh-CN" dirty="0"/>
          </a:p>
          <a:p>
            <a:r>
              <a:rPr lang="zh-CN" altLang="en-US" dirty="0"/>
              <a:t>载入程序的具体过程可以是</a:t>
            </a:r>
            <a:r>
              <a:rPr lang="en-US" altLang="zh-CN" dirty="0"/>
              <a:t>DMA</a:t>
            </a:r>
            <a:r>
              <a:rPr lang="zh-CN" altLang="en-US" dirty="0"/>
              <a:t>为主的过程，</a:t>
            </a:r>
            <a:r>
              <a:rPr lang="en-US" altLang="zh-CN" dirty="0"/>
              <a:t>CPU</a:t>
            </a:r>
            <a:r>
              <a:rPr lang="zh-CN" altLang="en-US" dirty="0"/>
              <a:t>和</a:t>
            </a:r>
            <a:r>
              <a:rPr lang="en-US" altLang="zh-CN" dirty="0"/>
              <a:t>OS</a:t>
            </a:r>
            <a:r>
              <a:rPr lang="zh-CN" altLang="en-US" dirty="0"/>
              <a:t>仅作辅助</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1499147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实际上系统并不允许用户进程直接控制设备来完成输出，</a:t>
            </a:r>
            <a:endParaRPr lang="en-US" altLang="zh-CN" dirty="0"/>
          </a:p>
          <a:p>
            <a:r>
              <a:rPr lang="zh-CN" altLang="en-US" dirty="0"/>
              <a:t>而是将“</a:t>
            </a:r>
            <a:r>
              <a:rPr lang="en-US" altLang="zh-CN" dirty="0"/>
              <a:t>hello, world!</a:t>
            </a:r>
            <a:r>
              <a:rPr lang="zh-CN" altLang="en-US" dirty="0"/>
              <a:t>”字符串拷贝到内核态，再由内核代码的驱动程序完成输出。</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927159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a:t>
            </a:r>
            <a:r>
              <a:rPr lang="en-US" altLang="zh-CN" dirty="0"/>
              <a:t>CPU</a:t>
            </a:r>
            <a:r>
              <a:rPr lang="zh-CN" altLang="en-US" dirty="0"/>
              <a:t>结构外，我们还需要关注存储系统的层次结构，它是影响性能的另一个主要因素，通常编程者并未给与足够重视</a:t>
            </a:r>
            <a:r>
              <a:rPr lang="en-US" altLang="zh-CN" dirty="0"/>
              <a:t>!!!!</a:t>
            </a:r>
          </a:p>
          <a:p>
            <a:endParaRPr lang="en-US" altLang="zh-CN" dirty="0"/>
          </a:p>
          <a:p>
            <a:r>
              <a:rPr lang="en-US" altLang="zh-CN" dirty="0"/>
              <a:t>CPU</a:t>
            </a:r>
            <a:r>
              <a:rPr lang="zh-CN" altLang="en-US" dirty="0"/>
              <a:t>内部处理速度很快，但是外部数据的搬移速度却很慢，因此和多系统时间花在了数据搬移（</a:t>
            </a:r>
            <a:r>
              <a:rPr lang="en-US" altLang="zh-CN" dirty="0"/>
              <a:t>load/store</a:t>
            </a:r>
            <a:r>
              <a:rPr lang="zh-CN" altLang="en-US" dirty="0"/>
              <a:t>等）上了</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42</a:t>
            </a:fld>
            <a:endParaRPr lang="zh-CN" altLang="en-US">
              <a:solidFill>
                <a:srgbClr val="000000"/>
              </a:solidFill>
            </a:endParaRPr>
          </a:p>
        </p:txBody>
      </p:sp>
    </p:spTree>
    <p:extLst>
      <p:ext uri="{BB962C8B-B14F-4D97-AF65-F5344CB8AC3E}">
        <p14:creationId xmlns:p14="http://schemas.microsoft.com/office/powerpoint/2010/main" val="2388882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考虑到快慢、容量和价格参数，因此存储层次结构整体上是一个多层</a:t>
            </a:r>
            <a:r>
              <a:rPr lang="en-US" altLang="zh-CN" dirty="0"/>
              <a:t>cache</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但是出于</a:t>
            </a:r>
            <a:r>
              <a:rPr lang="en-US" altLang="zh-CN" dirty="0"/>
              <a:t>OS</a:t>
            </a:r>
            <a:r>
              <a:rPr lang="zh-CN" altLang="en-US" dirty="0"/>
              <a:t>对进程空间的隔离，以及对物理内存容量的扩展需求，发展出了虚拟存储器技术（虚拟存储器不仅仅是主存和</a:t>
            </a:r>
            <a:r>
              <a:rPr lang="zh-CN" altLang="en-US"/>
              <a:t>磁盘之间解决速度问题的的</a:t>
            </a:r>
            <a:r>
              <a:rPr lang="en-US" altLang="zh-CN" dirty="0"/>
              <a:t>cache</a:t>
            </a:r>
            <a:r>
              <a:rPr lang="zh-CN" altLang="en-US" dirty="0"/>
              <a:t>关系！！）</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需要同时将（“</a:t>
            </a:r>
            <a:r>
              <a:rPr lang="en-US" altLang="zh-CN" dirty="0"/>
              <a:t>cache</a:t>
            </a:r>
            <a:r>
              <a:rPr lang="zh-CN" altLang="en-US" dirty="0"/>
              <a:t>技术”）和（“虚拟存储技术”）结合起来，才能对存储体系由完整的理解。</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2454485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Unix</a:t>
            </a:r>
            <a:r>
              <a:rPr lang="zh-CN" altLang="en-US" dirty="0"/>
              <a:t>和</a:t>
            </a:r>
            <a:r>
              <a:rPr lang="en-US" altLang="zh-CN" dirty="0" err="1"/>
              <a:t>Posix</a:t>
            </a:r>
            <a:r>
              <a:rPr lang="zh-CN" altLang="en-US" dirty="0"/>
              <a:t>，</a:t>
            </a:r>
            <a:r>
              <a:rPr lang="en-US" altLang="zh-CN" dirty="0"/>
              <a:t>Linux</a:t>
            </a:r>
          </a:p>
          <a:p>
            <a:r>
              <a:rPr lang="en-US" altLang="zh-CN" dirty="0"/>
              <a:t>Ken</a:t>
            </a:r>
            <a:r>
              <a:rPr lang="zh-CN" altLang="en-US" dirty="0"/>
              <a:t> </a:t>
            </a:r>
            <a:r>
              <a:rPr lang="en-US" altLang="zh-CN" dirty="0"/>
              <a:t>Thompson,</a:t>
            </a:r>
            <a:r>
              <a:rPr lang="zh-CN" altLang="en-US" dirty="0"/>
              <a:t> </a:t>
            </a:r>
            <a:r>
              <a:rPr lang="en-US" altLang="zh-CN" dirty="0"/>
              <a:t>Dennis</a:t>
            </a:r>
            <a:r>
              <a:rPr lang="zh-CN" altLang="en-US" dirty="0"/>
              <a:t> </a:t>
            </a:r>
            <a:r>
              <a:rPr lang="en-US" altLang="zh-CN" dirty="0"/>
              <a:t>Ritchie</a:t>
            </a:r>
            <a:r>
              <a:rPr lang="zh-CN" altLang="en-US" dirty="0"/>
              <a:t>等</a:t>
            </a:r>
            <a:r>
              <a:rPr lang="en-US" altLang="zh-CN" dirty="0" err="1"/>
              <a:t>multics</a:t>
            </a:r>
            <a:endParaRPr lang="en-US" altLang="zh-CN" dirty="0"/>
          </a:p>
          <a:p>
            <a:endParaRPr lang="en-US" altLang="zh-CN" dirty="0"/>
          </a:p>
          <a:p>
            <a:r>
              <a:rPr lang="en-US" altLang="zh-CN" dirty="0"/>
              <a:t>hello</a:t>
            </a:r>
            <a:r>
              <a:rPr lang="zh-CN" altLang="en-US" dirty="0"/>
              <a:t>应用程序其实并没有直接和硬件打交道，而是通过</a:t>
            </a:r>
            <a:r>
              <a:rPr lang="en-US" altLang="zh-CN" dirty="0"/>
              <a:t>OS</a:t>
            </a:r>
            <a:r>
              <a:rPr lang="zh-CN" altLang="en-US" dirty="0"/>
              <a:t>（提供的系统调用）</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1055144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是从使用者角度上体验到的一种抽象</a:t>
            </a:r>
            <a:endParaRPr lang="en-US" altLang="zh-CN" dirty="0"/>
          </a:p>
          <a:p>
            <a:endParaRPr lang="en-US" altLang="zh-CN" dirty="0"/>
          </a:p>
          <a:p>
            <a:r>
              <a:rPr lang="zh-CN" altLang="en-US" dirty="0"/>
              <a:t>上下文</a:t>
            </a:r>
            <a:r>
              <a:rPr lang="en-US" altLang="zh-CN" dirty="0"/>
              <a:t>context</a:t>
            </a:r>
            <a:r>
              <a:rPr lang="zh-CN" altLang="en-US" dirty="0"/>
              <a:t>，或者成为环境</a:t>
            </a:r>
            <a:r>
              <a:rPr lang="en-US" altLang="zh-CN" dirty="0"/>
              <a:t>——</a:t>
            </a:r>
            <a:r>
              <a:rPr lang="zh-CN" altLang="en-US" dirty="0"/>
              <a:t>用炒菜例子来说明环境</a:t>
            </a:r>
            <a:endParaRPr lang="en-US" altLang="zh-CN" dirty="0"/>
          </a:p>
          <a:p>
            <a:endParaRPr lang="en-US" altLang="zh-CN" dirty="0"/>
          </a:p>
          <a:p>
            <a:endParaRPr lang="en-US" altLang="zh-CN" dirty="0"/>
          </a:p>
          <a:p>
            <a:r>
              <a:rPr lang="zh-CN" altLang="en-US" dirty="0"/>
              <a:t>操作系统</a:t>
            </a:r>
            <a:r>
              <a:rPr lang="en-US" altLang="zh-CN" dirty="0"/>
              <a:t>——</a:t>
            </a:r>
            <a:r>
              <a:rPr lang="zh-CN" altLang="en-US" dirty="0"/>
              <a:t>内核，常驻内存的代码，有系统调用供进程使用，但是自己会异步执行</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46</a:t>
            </a:fld>
            <a:endParaRPr lang="zh-CN" altLang="en-US"/>
          </a:p>
        </p:txBody>
      </p:sp>
    </p:spTree>
    <p:extLst>
      <p:ext uri="{BB962C8B-B14F-4D97-AF65-F5344CB8AC3E}">
        <p14:creationId xmlns:p14="http://schemas.microsoft.com/office/powerpoint/2010/main" val="4248550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服务器代码，多个请求的独立服务时，资源开销的多少就非常重要了</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47</a:t>
            </a:fld>
            <a:endParaRPr lang="zh-CN" altLang="en-US"/>
          </a:p>
        </p:txBody>
      </p:sp>
    </p:spTree>
    <p:extLst>
      <p:ext uri="{BB962C8B-B14F-4D97-AF65-F5344CB8AC3E}">
        <p14:creationId xmlns:p14="http://schemas.microsoft.com/office/powerpoint/2010/main" val="8314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将知识与课本对应起来</a:t>
            </a:r>
            <a:endParaRPr lang="en-US" altLang="zh-CN" dirty="0"/>
          </a:p>
          <a:p>
            <a:endParaRPr lang="en-US" altLang="zh-CN" dirty="0"/>
          </a:p>
          <a:p>
            <a:r>
              <a:rPr lang="en-US" altLang="zh-CN" dirty="0"/>
              <a:t>PPT</a:t>
            </a:r>
            <a:r>
              <a:rPr lang="zh-CN" altLang="en-US" dirty="0"/>
              <a:t>之后，</a:t>
            </a:r>
            <a:endParaRPr lang="en-US" altLang="zh-CN" dirty="0"/>
          </a:p>
          <a:p>
            <a:r>
              <a:rPr lang="zh-CN" altLang="en-US" dirty="0"/>
              <a:t>高级语言程序，并不是简单的置换成机器语言，它们之间还有许多抽象概念要实现，复杂数据结构、程序控制框架、过程、进程等等</a:t>
            </a:r>
            <a:endParaRPr lang="en-US" altLang="zh-CN" dirty="0"/>
          </a:p>
          <a:p>
            <a:r>
              <a:rPr lang="zh-CN" altLang="en-US" dirty="0"/>
              <a:t>而具体机器语言的执行则需要底层</a:t>
            </a:r>
            <a:r>
              <a:rPr lang="en-US" altLang="zh-CN" dirty="0"/>
              <a:t>ISA</a:t>
            </a:r>
            <a:r>
              <a:rPr lang="zh-CN" altLang="en-US" dirty="0"/>
              <a:t>和微架构的支持</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6</a:t>
            </a:fld>
            <a:endParaRPr lang="en-US" altLang="zh-CN"/>
          </a:p>
        </p:txBody>
      </p:sp>
    </p:spTree>
    <p:extLst>
      <p:ext uri="{BB962C8B-B14F-4D97-AF65-F5344CB8AC3E}">
        <p14:creationId xmlns:p14="http://schemas.microsoft.com/office/powerpoint/2010/main" val="2866485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48</a:t>
            </a:fld>
            <a:endParaRPr lang="zh-CN" altLang="en-US"/>
          </a:p>
        </p:txBody>
      </p:sp>
    </p:spTree>
    <p:extLst>
      <p:ext uri="{BB962C8B-B14F-4D97-AF65-F5344CB8AC3E}">
        <p14:creationId xmlns:p14="http://schemas.microsoft.com/office/powerpoint/2010/main" val="2859522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49</a:t>
            </a:fld>
            <a:endParaRPr lang="zh-CN" altLang="en-US"/>
          </a:p>
        </p:txBody>
      </p:sp>
    </p:spTree>
    <p:extLst>
      <p:ext uri="{BB962C8B-B14F-4D97-AF65-F5344CB8AC3E}">
        <p14:creationId xmlns:p14="http://schemas.microsoft.com/office/powerpoint/2010/main" val="669969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50</a:t>
            </a:fld>
            <a:endParaRPr lang="zh-CN" altLang="en-US"/>
          </a:p>
        </p:txBody>
      </p:sp>
    </p:spTree>
    <p:extLst>
      <p:ext uri="{BB962C8B-B14F-4D97-AF65-F5344CB8AC3E}">
        <p14:creationId xmlns:p14="http://schemas.microsoft.com/office/powerpoint/2010/main" val="22388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网络接口提供了计算机系统间互联协作的可能</a:t>
            </a:r>
            <a:endParaRPr lang="en-US" altLang="zh-CN" dirty="0"/>
          </a:p>
          <a:p>
            <a:endParaRPr lang="en-US" altLang="zh-CN" dirty="0"/>
          </a:p>
          <a:p>
            <a:r>
              <a:rPr lang="zh-CN" altLang="en-US" dirty="0"/>
              <a:t>网络数据的处理功能很复杂，通常分层处理</a:t>
            </a:r>
            <a:r>
              <a:rPr lang="en-US" altLang="zh-CN" dirty="0"/>
              <a:t>——</a:t>
            </a:r>
            <a:r>
              <a:rPr lang="zh-CN" altLang="en-US" dirty="0"/>
              <a:t>将来的</a:t>
            </a:r>
            <a:r>
              <a:rPr lang="en-US" altLang="zh-CN" dirty="0"/>
              <a:t>ISO</a:t>
            </a:r>
            <a:r>
              <a:rPr lang="zh-CN" altLang="en-US" dirty="0"/>
              <a:t>七层或者</a:t>
            </a:r>
            <a:r>
              <a:rPr lang="en-US" altLang="zh-CN" dirty="0"/>
              <a:t>TCP/IP</a:t>
            </a:r>
            <a:r>
              <a:rPr lang="zh-CN" altLang="en-US" dirty="0"/>
              <a:t>的四层，</a:t>
            </a:r>
            <a:endParaRPr lang="en-US" altLang="zh-CN" dirty="0"/>
          </a:p>
          <a:p>
            <a:r>
              <a:rPr lang="zh-CN" altLang="en-US" dirty="0"/>
              <a:t>是一个复杂的子系统，协议栈相当于文件系统的复杂程度。</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51</a:t>
            </a:fld>
            <a:endParaRPr lang="zh-CN" altLang="en-US"/>
          </a:p>
        </p:txBody>
      </p:sp>
    </p:spTree>
    <p:extLst>
      <p:ext uri="{BB962C8B-B14F-4D97-AF65-F5344CB8AC3E}">
        <p14:creationId xmlns:p14="http://schemas.microsoft.com/office/powerpoint/2010/main" val="3482920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禁用网络接口硬件，不足以完成计算机系统间的协作。</a:t>
            </a:r>
            <a:endParaRPr lang="en-US" altLang="zh-CN" dirty="0"/>
          </a:p>
          <a:p>
            <a:endParaRPr lang="en-US" altLang="zh-CN" dirty="0"/>
          </a:p>
          <a:p>
            <a:r>
              <a:rPr lang="en-US" altLang="zh-CN" dirty="0"/>
              <a:t>TCP/IP</a:t>
            </a:r>
            <a:r>
              <a:rPr lang="zh-CN" altLang="en-US" dirty="0"/>
              <a:t>系列协议，在网络课程中将会详细解释</a:t>
            </a:r>
            <a:endParaRPr lang="en-US" altLang="zh-CN" dirty="0"/>
          </a:p>
          <a:p>
            <a:endParaRPr lang="en-US" altLang="zh-CN" dirty="0"/>
          </a:p>
          <a:p>
            <a:r>
              <a:rPr lang="zh-CN" altLang="en-US" dirty="0"/>
              <a:t>分布式系统就是通过这样的模式协调工作的</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52</a:t>
            </a:fld>
            <a:endParaRPr lang="zh-CN" altLang="en-US"/>
          </a:p>
        </p:txBody>
      </p:sp>
    </p:spTree>
    <p:extLst>
      <p:ext uri="{BB962C8B-B14F-4D97-AF65-F5344CB8AC3E}">
        <p14:creationId xmlns:p14="http://schemas.microsoft.com/office/powerpoint/2010/main" val="8320040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53</a:t>
            </a:fld>
            <a:endParaRPr lang="zh-CN" altLang="en-US"/>
          </a:p>
        </p:txBody>
      </p:sp>
    </p:spTree>
    <p:extLst>
      <p:ext uri="{BB962C8B-B14F-4D97-AF65-F5344CB8AC3E}">
        <p14:creationId xmlns:p14="http://schemas.microsoft.com/office/powerpoint/2010/main" val="1854696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编程中与性能相关的工作，大多数与并行相关</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54</a:t>
            </a:fld>
            <a:endParaRPr lang="zh-CN" altLang="en-US"/>
          </a:p>
        </p:txBody>
      </p:sp>
    </p:spTree>
    <p:extLst>
      <p:ext uri="{BB962C8B-B14F-4D97-AF65-F5344CB8AC3E}">
        <p14:creationId xmlns:p14="http://schemas.microsoft.com/office/powerpoint/2010/main" val="1953059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并行可以在不同层次上展现，各自使用不同的技术</a:t>
            </a:r>
            <a:endParaRPr lang="en-US" altLang="zh-CN" dirty="0"/>
          </a:p>
          <a:p>
            <a:endParaRPr lang="en-US" altLang="zh-CN" dirty="0"/>
          </a:p>
          <a:p>
            <a:endParaRPr lang="en-US" altLang="zh-CN" dirty="0"/>
          </a:p>
          <a:p>
            <a:r>
              <a:rPr lang="zh-CN" altLang="en-US" dirty="0"/>
              <a:t>超线程涉及到多个并行执行的硬件线程，其调度不由操作系统负责而是由硬件负责</a:t>
            </a:r>
            <a:r>
              <a:rPr lang="en-US" altLang="zh-CN" dirty="0"/>
              <a:t>——</a:t>
            </a:r>
            <a:r>
              <a:rPr lang="zh-CN" altLang="en-US" dirty="0"/>
              <a:t>根据是否有内存访问等停顿而调度执行另一个硬件线程</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55</a:t>
            </a:fld>
            <a:endParaRPr lang="zh-CN" altLang="en-US"/>
          </a:p>
        </p:txBody>
      </p:sp>
    </p:spTree>
    <p:extLst>
      <p:ext uri="{BB962C8B-B14F-4D97-AF65-F5344CB8AC3E}">
        <p14:creationId xmlns:p14="http://schemas.microsoft.com/office/powerpoint/2010/main" val="1923981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流水大约需要</a:t>
            </a:r>
            <a:r>
              <a:rPr lang="en-US" altLang="zh-CN" dirty="0"/>
              <a:t>20</a:t>
            </a:r>
            <a:r>
              <a:rPr lang="zh-CN" altLang="en-US" dirty="0"/>
              <a:t>个周期，同时处理的指令多达</a:t>
            </a:r>
            <a:r>
              <a:rPr lang="en-US" altLang="zh-CN" dirty="0"/>
              <a:t>100</a:t>
            </a:r>
            <a:r>
              <a:rPr lang="zh-CN" altLang="en-US" dirty="0"/>
              <a:t>多条，每周期发送</a:t>
            </a:r>
            <a:r>
              <a:rPr lang="en-US" altLang="zh-CN" dirty="0"/>
              <a:t>2~4</a:t>
            </a:r>
            <a:r>
              <a:rPr lang="zh-CN" altLang="en-US" dirty="0"/>
              <a:t>条指令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56</a:t>
            </a:fld>
            <a:endParaRPr lang="zh-CN" altLang="en-US"/>
          </a:p>
        </p:txBody>
      </p:sp>
    </p:spTree>
    <p:extLst>
      <p:ext uri="{BB962C8B-B14F-4D97-AF65-F5344CB8AC3E}">
        <p14:creationId xmlns:p14="http://schemas.microsoft.com/office/powerpoint/2010/main" val="2588130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57</a:t>
            </a:fld>
            <a:endParaRPr lang="zh-CN" altLang="en-US"/>
          </a:p>
        </p:txBody>
      </p:sp>
    </p:spTree>
    <p:extLst>
      <p:ext uri="{BB962C8B-B14F-4D97-AF65-F5344CB8AC3E}">
        <p14:creationId xmlns:p14="http://schemas.microsoft.com/office/powerpoint/2010/main" val="185984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pPr/>
              <a:t>7</a:t>
            </a:fld>
            <a:endParaRPr lang="zh-CN" altLang="en-US"/>
          </a:p>
        </p:txBody>
      </p:sp>
    </p:spTree>
    <p:extLst>
      <p:ext uri="{BB962C8B-B14F-4D97-AF65-F5344CB8AC3E}">
        <p14:creationId xmlns:p14="http://schemas.microsoft.com/office/powerpoint/2010/main" val="252501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a:t>
            </a:r>
            <a:endParaRPr lang="en-US" altLang="zh-CN" dirty="0"/>
          </a:p>
          <a:p>
            <a:endParaRPr lang="en-US" altLang="zh-CN" dirty="0"/>
          </a:p>
          <a:p>
            <a:r>
              <a:rPr lang="zh-CN" altLang="en-US" dirty="0"/>
              <a:t>简单解释一下</a:t>
            </a:r>
            <a:r>
              <a:rPr lang="en-US" altLang="zh-CN" dirty="0"/>
              <a:t>ISA</a:t>
            </a:r>
          </a:p>
          <a:p>
            <a:r>
              <a:rPr lang="en-US" altLang="zh-CN" dirty="0"/>
              <a:t>OS</a:t>
            </a:r>
            <a:r>
              <a:rPr lang="zh-CN" altLang="en-US" dirty="0"/>
              <a:t>画成小一点，应用程序大多数情况下是直接在</a:t>
            </a:r>
            <a:r>
              <a:rPr lang="en-US" altLang="zh-CN" dirty="0"/>
              <a:t>ISA</a:t>
            </a:r>
            <a:r>
              <a:rPr lang="zh-CN" altLang="en-US" dirty="0"/>
              <a:t>上运行的，部分功能才调用</a:t>
            </a:r>
            <a:r>
              <a:rPr lang="en-US" altLang="zh-CN" dirty="0"/>
              <a:t>OS</a:t>
            </a:r>
            <a:r>
              <a:rPr lang="zh-CN" altLang="en-US" dirty="0"/>
              <a:t>服务</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8</a:t>
            </a:fld>
            <a:endParaRPr lang="en-US" altLang="zh-CN"/>
          </a:p>
        </p:txBody>
      </p:sp>
    </p:spTree>
    <p:extLst>
      <p:ext uri="{BB962C8B-B14F-4D97-AF65-F5344CB8AC3E}">
        <p14:creationId xmlns:p14="http://schemas.microsoft.com/office/powerpoint/2010/main" val="19587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en-US" altLang="zh-CN" dirty="0"/>
              <a:t>1</a:t>
            </a:r>
            <a:r>
              <a:rPr lang="zh-CN" altLang="en-US" dirty="0"/>
              <a:t>计算机系统漫游：用一个</a:t>
            </a:r>
            <a:r>
              <a:rPr lang="en-US" altLang="zh-CN" dirty="0" err="1"/>
              <a:t>Helloworld</a:t>
            </a:r>
            <a:r>
              <a:rPr lang="zh-CN" altLang="en-US" dirty="0"/>
              <a:t>程序的生命周期为主线，介绍代码生成、运行以及所依托的硬件平台和</a:t>
            </a:r>
            <a:r>
              <a:rPr lang="en-US" altLang="zh-CN" dirty="0"/>
              <a:t>OS</a:t>
            </a:r>
            <a:r>
              <a:rPr lang="zh-CN" altLang="en-US" dirty="0"/>
              <a:t>、网络等几个要素。</a:t>
            </a:r>
            <a:endParaRPr lang="en-US" altLang="zh-CN" dirty="0"/>
          </a:p>
          <a:p>
            <a:r>
              <a:rPr lang="en-US" altLang="zh-CN" dirty="0"/>
              <a:t>2</a:t>
            </a:r>
            <a:r>
              <a:rPr lang="zh-CN" altLang="en-US" dirty="0"/>
              <a:t> 数据表示：数值的各种二进制表示方法及其表示范围和运算，回顾为主，且以避免编程错误为重要目的之一。</a:t>
            </a:r>
            <a:endParaRPr lang="en-US" altLang="zh-CN" dirty="0"/>
          </a:p>
          <a:p>
            <a:r>
              <a:rPr lang="en-US" altLang="zh-CN" dirty="0"/>
              <a:t>3</a:t>
            </a:r>
            <a:r>
              <a:rPr lang="zh-CN" altLang="en-US" dirty="0"/>
              <a:t> 程序的机器级表示：重点。</a:t>
            </a:r>
            <a:r>
              <a:rPr lang="en-US" altLang="zh-CN" dirty="0"/>
              <a:t>C</a:t>
            </a:r>
            <a:r>
              <a:rPr lang="zh-CN" altLang="en-US" dirty="0"/>
              <a:t>语言的机器语言（实际是汇编语言表示，机器表示在系统</a:t>
            </a:r>
            <a:r>
              <a:rPr lang="en-US" altLang="zh-CN" dirty="0"/>
              <a:t>3</a:t>
            </a:r>
            <a:r>
              <a:rPr lang="zh-CN" altLang="en-US" dirty="0"/>
              <a:t>课程中讨论），数据结构的实现、运算、控制结构（分支、循环）、函数的实现。特别是函数调用中的栈操作是重点和难点</a:t>
            </a:r>
            <a:r>
              <a:rPr lang="en-US" altLang="zh-CN" dirty="0"/>
              <a:t>——</a:t>
            </a:r>
            <a:r>
              <a:rPr lang="zh-CN" altLang="en-US" dirty="0"/>
              <a:t>基本过程、安全漏洞及应对措施</a:t>
            </a:r>
            <a:endParaRPr lang="en-US" altLang="zh-CN" dirty="0"/>
          </a:p>
          <a:p>
            <a:r>
              <a:rPr lang="en-US" altLang="zh-CN" dirty="0">
                <a:solidFill>
                  <a:srgbClr val="FF0000"/>
                </a:solidFill>
              </a:rPr>
              <a:t>4</a:t>
            </a:r>
            <a:r>
              <a:rPr lang="zh-CN" altLang="en-US" dirty="0">
                <a:solidFill>
                  <a:srgbClr val="FF0000"/>
                </a:solidFill>
              </a:rPr>
              <a:t> 处理器结构：</a:t>
            </a:r>
            <a:r>
              <a:rPr lang="en-US" altLang="zh-CN" dirty="0">
                <a:solidFill>
                  <a:srgbClr val="FF0000"/>
                </a:solidFill>
              </a:rPr>
              <a:t>X  </a:t>
            </a:r>
            <a:r>
              <a:rPr lang="zh-CN" altLang="en-US" dirty="0">
                <a:solidFill>
                  <a:srgbClr val="FF0000"/>
                </a:solidFill>
              </a:rPr>
              <a:t>不讲，</a:t>
            </a:r>
            <a:r>
              <a:rPr lang="en-US" altLang="zh-CN" dirty="0">
                <a:solidFill>
                  <a:srgbClr val="FF0000"/>
                </a:solidFill>
              </a:rPr>
              <a:t> </a:t>
            </a:r>
            <a:r>
              <a:rPr lang="zh-CN" altLang="en-US" dirty="0">
                <a:solidFill>
                  <a:srgbClr val="FF0000"/>
                </a:solidFill>
              </a:rPr>
              <a:t>统一在系统</a:t>
            </a:r>
            <a:r>
              <a:rPr lang="en-US" altLang="zh-CN" dirty="0">
                <a:solidFill>
                  <a:srgbClr val="FF0000"/>
                </a:solidFill>
              </a:rPr>
              <a:t>3</a:t>
            </a:r>
            <a:r>
              <a:rPr lang="zh-CN" altLang="en-US" dirty="0">
                <a:solidFill>
                  <a:srgbClr val="FF0000"/>
                </a:solidFill>
              </a:rPr>
              <a:t>课程中讨论</a:t>
            </a:r>
            <a:endParaRPr lang="en-US" altLang="zh-CN" dirty="0">
              <a:solidFill>
                <a:srgbClr val="FF0000"/>
              </a:solidFill>
            </a:endParaRPr>
          </a:p>
          <a:p>
            <a:r>
              <a:rPr lang="en-US" altLang="zh-CN" dirty="0"/>
              <a:t>5</a:t>
            </a:r>
            <a:r>
              <a:rPr lang="zh-CN" altLang="en-US" dirty="0"/>
              <a:t> 代码优化：  </a:t>
            </a:r>
            <a:r>
              <a:rPr lang="en-US" altLang="zh-CN" dirty="0"/>
              <a:t>X </a:t>
            </a:r>
            <a:r>
              <a:rPr lang="zh-CN" altLang="en-US" dirty="0"/>
              <a:t>，有时间讲，不考。循环展开、充分利用硬件流水结构、</a:t>
            </a:r>
            <a:r>
              <a:rPr lang="en-US" altLang="zh-CN" dirty="0"/>
              <a:t>SIMD</a:t>
            </a:r>
            <a:r>
              <a:rPr lang="zh-CN" altLang="en-US" dirty="0"/>
              <a:t>指令、并行化等</a:t>
            </a:r>
            <a:endParaRPr lang="en-US" altLang="zh-CN" dirty="0"/>
          </a:p>
          <a:p>
            <a:r>
              <a:rPr lang="en-US" altLang="zh-CN" dirty="0"/>
              <a:t>6</a:t>
            </a:r>
            <a:r>
              <a:rPr lang="zh-CN" altLang="en-US" dirty="0"/>
              <a:t> 存储层次：建立存储体系结构概念，工作原理、基本结构、</a:t>
            </a:r>
            <a:endParaRPr lang="en-US" altLang="zh-CN" dirty="0"/>
          </a:p>
          <a:p>
            <a:r>
              <a:rPr lang="en-US" altLang="zh-CN" dirty="0"/>
              <a:t>7</a:t>
            </a:r>
            <a:r>
              <a:rPr lang="zh-CN" altLang="en-US" dirty="0"/>
              <a:t> 链接： 在第三章之上，形成完整的程序的过程。在第三章的基础之上，组装出进程影像</a:t>
            </a:r>
            <a:endParaRPr lang="en-US" altLang="zh-CN" dirty="0"/>
          </a:p>
          <a:p>
            <a:r>
              <a:rPr lang="en-US" altLang="zh-CN" dirty="0"/>
              <a:t>8</a:t>
            </a:r>
            <a:r>
              <a:rPr lang="zh-CN" altLang="en-US" dirty="0"/>
              <a:t> 异常控制流： 中断、进程切换等概念，用于支撑操作系统课程的基础知识</a:t>
            </a:r>
            <a:endParaRPr lang="en-US" altLang="zh-CN" dirty="0"/>
          </a:p>
          <a:p>
            <a:r>
              <a:rPr lang="en-US" altLang="zh-CN" dirty="0"/>
              <a:t>9</a:t>
            </a:r>
            <a:r>
              <a:rPr lang="zh-CN" altLang="en-US" dirty="0"/>
              <a:t> 虚拟内存： 第六章的一个环节，与进程影像有关，与操作系统多进程组织相关</a:t>
            </a:r>
            <a:endParaRPr lang="en-US" altLang="zh-CN" dirty="0"/>
          </a:p>
          <a:p>
            <a:r>
              <a:rPr lang="en-US" altLang="zh-CN" dirty="0"/>
              <a:t>10</a:t>
            </a:r>
            <a:r>
              <a:rPr lang="zh-CN" altLang="en-US" dirty="0"/>
              <a:t> 系统级</a:t>
            </a:r>
            <a:r>
              <a:rPr lang="en-US" altLang="zh-CN" dirty="0"/>
              <a:t>IO</a:t>
            </a:r>
            <a:r>
              <a:rPr lang="zh-CN" altLang="en-US" dirty="0"/>
              <a:t>：</a:t>
            </a:r>
            <a:r>
              <a:rPr lang="en-US" altLang="zh-CN" dirty="0"/>
              <a:t>X </a:t>
            </a:r>
            <a:r>
              <a:rPr lang="zh-CN" altLang="en-US" dirty="0"/>
              <a:t>不讲</a:t>
            </a:r>
            <a:endParaRPr lang="en-US" altLang="zh-CN" dirty="0"/>
          </a:p>
          <a:p>
            <a:r>
              <a:rPr lang="en-US" altLang="zh-CN" dirty="0"/>
              <a:t>11</a:t>
            </a:r>
            <a:r>
              <a:rPr lang="zh-CN" altLang="en-US" dirty="0"/>
              <a:t> 网络编程：</a:t>
            </a:r>
            <a:r>
              <a:rPr lang="en-US" altLang="zh-CN" dirty="0"/>
              <a:t>X </a:t>
            </a:r>
            <a:r>
              <a:rPr lang="zh-CN" altLang="en-US" dirty="0"/>
              <a:t>不讲</a:t>
            </a:r>
            <a:endParaRPr lang="en-US" altLang="zh-CN" dirty="0"/>
          </a:p>
          <a:p>
            <a:r>
              <a:rPr lang="en-US" altLang="zh-CN" dirty="0"/>
              <a:t>12</a:t>
            </a:r>
            <a:r>
              <a:rPr lang="zh-CN" altLang="en-US" dirty="0"/>
              <a:t> 并发编程：</a:t>
            </a:r>
            <a:r>
              <a:rPr lang="en-US" altLang="zh-CN" dirty="0"/>
              <a:t>X </a:t>
            </a:r>
            <a:r>
              <a:rPr lang="zh-CN" altLang="en-US" dirty="0"/>
              <a:t>不讲</a:t>
            </a:r>
            <a:endParaRPr lang="en-US" altLang="zh-CN" dirty="0"/>
          </a:p>
          <a:p>
            <a:endParaRPr lang="en-US" altLang="zh-CN" dirty="0"/>
          </a:p>
          <a:p>
            <a:r>
              <a:rPr lang="zh-CN" altLang="en-US" dirty="0"/>
              <a:t>我们对硬件的理解仅到</a:t>
            </a:r>
            <a:r>
              <a:rPr lang="en-US" altLang="zh-CN" dirty="0"/>
              <a:t>ISA</a:t>
            </a:r>
            <a:r>
              <a:rPr lang="zh-CN" altLang="en-US" dirty="0"/>
              <a:t>为止：有什么寄存器、有什么指令、有什么样的内存，但是如何实现的没有进行任何讨论</a:t>
            </a:r>
            <a:endParaRPr lang="en-US" altLang="zh-CN" dirty="0"/>
          </a:p>
          <a:p>
            <a:endParaRPr lang="en-US" altLang="zh-CN" dirty="0"/>
          </a:p>
          <a:p>
            <a:r>
              <a:rPr lang="zh-CN" altLang="en-US" dirty="0"/>
              <a:t>绘制：</a:t>
            </a:r>
            <a:r>
              <a:rPr lang="en-US" altLang="zh-CN" dirty="0"/>
              <a:t>	1</a:t>
            </a:r>
            <a:r>
              <a:rPr lang="zh-CN" altLang="en-US" dirty="0"/>
              <a:t>*</a:t>
            </a:r>
            <a:r>
              <a:rPr lang="en-US" altLang="zh-CN" dirty="0"/>
              <a:t>.c-&gt;*.</a:t>
            </a:r>
            <a:r>
              <a:rPr lang="en-US" altLang="zh-CN" dirty="0" err="1"/>
              <a:t>i</a:t>
            </a:r>
            <a:r>
              <a:rPr lang="en-US" altLang="zh-CN" dirty="0"/>
              <a:t>-&gt;*.s-&gt;*.a</a:t>
            </a:r>
          </a:p>
          <a:p>
            <a:r>
              <a:rPr lang="en-US" altLang="zh-CN" dirty="0"/>
              <a:t>	2</a:t>
            </a:r>
            <a:r>
              <a:rPr lang="zh-CN" altLang="en-US" dirty="0"/>
              <a:t>代码变换、</a:t>
            </a:r>
            <a:r>
              <a:rPr lang="en-US" altLang="zh-CN" dirty="0" err="1"/>
              <a:t>pp</a:t>
            </a:r>
            <a:r>
              <a:rPr lang="en-US" altLang="zh-CN" dirty="0"/>
              <a:t>/cc/as/</a:t>
            </a:r>
            <a:r>
              <a:rPr lang="en-US" altLang="zh-CN" dirty="0" err="1"/>
              <a:t>ln</a:t>
            </a:r>
            <a:endParaRPr lang="en-US" altLang="zh-CN" dirty="0"/>
          </a:p>
          <a:p>
            <a:r>
              <a:rPr lang="en-US" altLang="zh-CN" dirty="0"/>
              <a:t>	3</a:t>
            </a:r>
            <a:r>
              <a:rPr lang="zh-CN" altLang="en-US" dirty="0"/>
              <a:t>库的整合</a:t>
            </a:r>
            <a:r>
              <a:rPr lang="en-US" altLang="zh-CN" dirty="0">
                <a:sym typeface="Wingdings" panose="05000000000000000000" pitchFamily="2" charset="2"/>
              </a:rPr>
              <a:t></a:t>
            </a:r>
            <a:r>
              <a:rPr lang="zh-CN" altLang="en-US" dirty="0">
                <a:sym typeface="Wingdings" panose="05000000000000000000" pitchFamily="2" charset="2"/>
              </a:rPr>
              <a:t>进程影像</a:t>
            </a:r>
            <a:r>
              <a:rPr lang="en-US" altLang="zh-CN" dirty="0">
                <a:sym typeface="Wingdings" panose="05000000000000000000" pitchFamily="2" charset="2"/>
              </a:rPr>
              <a:t>	1/2/3</a:t>
            </a:r>
            <a:r>
              <a:rPr lang="zh-CN" altLang="en-US" dirty="0">
                <a:sym typeface="Wingdings" panose="05000000000000000000" pitchFamily="2" charset="2"/>
              </a:rPr>
              <a:t>支撑编译原理</a:t>
            </a:r>
            <a:r>
              <a:rPr lang="en-US" altLang="zh-CN" dirty="0">
                <a:sym typeface="Wingdings" panose="05000000000000000000" pitchFamily="2" charset="2"/>
              </a:rPr>
              <a:t>	</a:t>
            </a:r>
          </a:p>
          <a:p>
            <a:r>
              <a:rPr lang="en-US" altLang="zh-CN" dirty="0">
                <a:sym typeface="Wingdings" panose="05000000000000000000" pitchFamily="2" charset="2"/>
              </a:rPr>
              <a:t>	4</a:t>
            </a:r>
            <a:r>
              <a:rPr lang="zh-CN" altLang="en-US" dirty="0">
                <a:sym typeface="Wingdings" panose="05000000000000000000" pitchFamily="2" charset="2"/>
              </a:rPr>
              <a:t>进程影响、虚存、异常流</a:t>
            </a:r>
            <a:r>
              <a:rPr lang="en-US" altLang="zh-CN" dirty="0">
                <a:sym typeface="Wingdings" panose="05000000000000000000" pitchFamily="2" charset="2"/>
              </a:rPr>
              <a:t></a:t>
            </a:r>
            <a:r>
              <a:rPr lang="zh-CN" altLang="en-US" dirty="0">
                <a:sym typeface="Wingdings" panose="05000000000000000000" pitchFamily="2" charset="2"/>
              </a:rPr>
              <a:t>支撑</a:t>
            </a:r>
            <a:r>
              <a:rPr lang="en-US" altLang="zh-CN" dirty="0">
                <a:sym typeface="Wingdings" panose="05000000000000000000" pitchFamily="2" charset="2"/>
              </a:rPr>
              <a:t>OS</a:t>
            </a:r>
          </a:p>
          <a:p>
            <a:r>
              <a:rPr lang="en-US" altLang="zh-CN" dirty="0">
                <a:sym typeface="Wingdings" panose="05000000000000000000" pitchFamily="2" charset="2"/>
              </a:rPr>
              <a:t>	5</a:t>
            </a:r>
            <a:r>
              <a:rPr lang="zh-CN" altLang="en-US" dirty="0">
                <a:sym typeface="Wingdings" panose="05000000000000000000" pitchFamily="2" charset="2"/>
              </a:rPr>
              <a:t> 存储、</a:t>
            </a:r>
            <a:r>
              <a:rPr lang="en-US" altLang="zh-CN" dirty="0">
                <a:sym typeface="Wingdings" panose="05000000000000000000" pitchFamily="2" charset="2"/>
              </a:rPr>
              <a:t>ISA</a:t>
            </a:r>
            <a:r>
              <a:rPr lang="zh-CN" altLang="en-US" dirty="0">
                <a:sym typeface="Wingdings" panose="05000000000000000000" pitchFamily="2" charset="2"/>
              </a:rPr>
              <a:t>的底层支撑需要计算机系统</a:t>
            </a:r>
            <a:r>
              <a:rPr lang="en-US" altLang="zh-CN" dirty="0">
                <a:sym typeface="Wingdings" panose="05000000000000000000" pitchFamily="2" charset="2"/>
              </a:rPr>
              <a:t>3</a:t>
            </a:r>
          </a:p>
          <a:p>
            <a:r>
              <a:rPr lang="en-US" altLang="zh-CN" dirty="0">
                <a:sym typeface="Wingdings" panose="05000000000000000000" pitchFamily="2" charset="2"/>
              </a:rPr>
              <a:t>	6</a:t>
            </a:r>
            <a:r>
              <a:rPr lang="zh-CN" altLang="en-US" dirty="0">
                <a:sym typeface="Wingdings" panose="05000000000000000000" pitchFamily="2" charset="2"/>
              </a:rPr>
              <a:t> 网络编程、并发编程</a:t>
            </a:r>
            <a:r>
              <a:rPr lang="en-US" altLang="zh-CN" dirty="0">
                <a:sym typeface="Wingdings" panose="05000000000000000000" pitchFamily="2" charset="2"/>
              </a:rPr>
              <a:t></a:t>
            </a:r>
            <a:r>
              <a:rPr lang="zh-CN" altLang="en-US" dirty="0">
                <a:sym typeface="Wingdings" panose="05000000000000000000" pitchFamily="2" charset="2"/>
              </a:rPr>
              <a:t>支撑并行计算（含云计算）</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提示：第三章的核心作用，对计算机的认识一次全面提升</a:t>
            </a:r>
            <a:endParaRPr lang="en-US" altLang="zh-CN" dirty="0"/>
          </a:p>
          <a:p>
            <a:endParaRPr lang="zh-CN" altLang="en-US" dirty="0"/>
          </a:p>
        </p:txBody>
      </p:sp>
    </p:spTree>
    <p:extLst>
      <p:ext uri="{BB962C8B-B14F-4D97-AF65-F5344CB8AC3E}">
        <p14:creationId xmlns:p14="http://schemas.microsoft.com/office/powerpoint/2010/main" val="104160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t>学完这个课程，你再回过头来看你的知识点是否能挂在这三个点之下</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t>从</a:t>
            </a:r>
            <a:r>
              <a:rPr lang="en-US" altLang="zh-CN" dirty="0"/>
              <a:t>Programmer</a:t>
            </a:r>
            <a:r>
              <a:rPr lang="zh-CN" altLang="en-US" dirty="0"/>
              <a:t>角度上看，则关心三个主题</a:t>
            </a:r>
            <a:endParaRPr lang="en-US" altLang="zh-CN" dirty="0"/>
          </a:p>
          <a:p>
            <a:r>
              <a:rPr lang="zh-CN" altLang="en-US" dirty="0"/>
              <a:t>数据表示</a:t>
            </a:r>
            <a:r>
              <a:rPr lang="en-US" altLang="zh-CN" dirty="0"/>
              <a:t>——</a:t>
            </a:r>
            <a:r>
              <a:rPr lang="zh-CN" altLang="en-US" dirty="0"/>
              <a:t>是“组成”课程的重点</a:t>
            </a:r>
            <a:r>
              <a:rPr lang="en-US" altLang="zh-CN" dirty="0"/>
              <a:t>	</a:t>
            </a:r>
            <a:r>
              <a:rPr lang="zh-CN" altLang="en-US" dirty="0"/>
              <a:t>第二章</a:t>
            </a:r>
            <a:endParaRPr lang="en-US" altLang="zh-CN" dirty="0"/>
          </a:p>
          <a:p>
            <a:r>
              <a:rPr lang="zh-CN" altLang="en-US" dirty="0"/>
              <a:t>转换</a:t>
            </a:r>
            <a:r>
              <a:rPr lang="en-US" altLang="zh-CN" dirty="0"/>
              <a:t>——</a:t>
            </a:r>
            <a:r>
              <a:rPr lang="zh-CN" altLang="en-US" dirty="0"/>
              <a:t>编译课程内容</a:t>
            </a:r>
            <a:r>
              <a:rPr lang="en-US" altLang="zh-CN" dirty="0"/>
              <a:t>		</a:t>
            </a:r>
            <a:r>
              <a:rPr lang="zh-CN" altLang="en-US" dirty="0"/>
              <a:t>第三章</a:t>
            </a:r>
            <a:endParaRPr lang="en-US" altLang="zh-CN" dirty="0"/>
          </a:p>
          <a:p>
            <a:r>
              <a:rPr lang="zh-CN" altLang="en-US" dirty="0"/>
              <a:t>控制流</a:t>
            </a:r>
            <a:r>
              <a:rPr lang="en-US" altLang="zh-CN" dirty="0"/>
              <a:t>——</a:t>
            </a:r>
            <a:r>
              <a:rPr lang="zh-CN" altLang="en-US" dirty="0"/>
              <a:t>涉及</a:t>
            </a:r>
            <a:r>
              <a:rPr lang="en-US" altLang="zh-CN" dirty="0"/>
              <a:t>OS</a:t>
            </a:r>
            <a:r>
              <a:rPr lang="zh-CN" altLang="en-US" dirty="0"/>
              <a:t>中的概念</a:t>
            </a:r>
            <a:r>
              <a:rPr lang="en-US" altLang="zh-CN" dirty="0"/>
              <a:t>		</a:t>
            </a:r>
            <a:r>
              <a:rPr lang="zh-CN" altLang="en-US" dirty="0"/>
              <a:t>第七章</a:t>
            </a:r>
            <a:r>
              <a:rPr lang="en-US" altLang="zh-CN" dirty="0"/>
              <a:t>/</a:t>
            </a:r>
            <a:r>
              <a:rPr lang="zh-CN" altLang="en-US" dirty="0"/>
              <a:t>第八章</a:t>
            </a:r>
            <a:endParaRPr lang="en-US" altLang="zh-CN" dirty="0"/>
          </a:p>
          <a:p>
            <a:endParaRPr lang="en-US" altLang="zh-CN" dirty="0"/>
          </a:p>
          <a:p>
            <a:r>
              <a:rPr lang="en-US" altLang="zh-CN" baseline="0" dirty="0"/>
              <a:t> </a:t>
            </a:r>
            <a:r>
              <a:rPr lang="zh-CN" altLang="en-US" baseline="0" dirty="0"/>
              <a:t>学完这个课程，你再回过头来看你的知识点是否能挂在这三个点之下</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10</a:t>
            </a:fld>
            <a:endParaRPr lang="en-US" altLang="zh-CN"/>
          </a:p>
        </p:txBody>
      </p:sp>
    </p:spTree>
    <p:extLst>
      <p:ext uri="{BB962C8B-B14F-4D97-AF65-F5344CB8AC3E}">
        <p14:creationId xmlns:p14="http://schemas.microsoft.com/office/powerpoint/2010/main" val="3309368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5000"/>
              </a:spcBef>
              <a:buFontTx/>
              <a:buNone/>
            </a:pPr>
            <a:r>
              <a:rPr lang="zh-CN" altLang="en-US" dirty="0">
                <a:solidFill>
                  <a:srgbClr val="CC3300"/>
                </a:solidFill>
              </a:rPr>
              <a:t>编程高手需要深入理解系统工作模式</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zh-CN" altLang="en-US" dirty="0">
                <a:solidFill>
                  <a:srgbClr val="CC3300"/>
                </a:solidFill>
              </a:rPr>
              <a:t>注意提示： 数据在内存中保存为一种位模式，其解读则因规则不同而不同。同样的“位模式”在不同的解读规则下对应不同的“数值”</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en-US" altLang="zh-CN" dirty="0">
                <a:solidFill>
                  <a:srgbClr val="CC3300"/>
                </a:solidFill>
              </a:rPr>
              <a:t>1</a:t>
            </a:r>
            <a:r>
              <a:rPr lang="zh-CN" altLang="en-US" dirty="0">
                <a:solidFill>
                  <a:srgbClr val="CC3300"/>
                </a:solidFill>
              </a:rPr>
              <a:t>）在</a:t>
            </a:r>
            <a:r>
              <a:rPr lang="en-US" altLang="zh-CN" dirty="0">
                <a:solidFill>
                  <a:srgbClr val="CC3300"/>
                </a:solidFill>
              </a:rPr>
              <a:t>ISO C90</a:t>
            </a:r>
            <a:r>
              <a:rPr lang="zh-CN" altLang="en-US" dirty="0">
                <a:solidFill>
                  <a:srgbClr val="CC3300"/>
                </a:solidFill>
              </a:rPr>
              <a:t>标准下 ，</a:t>
            </a:r>
            <a:r>
              <a:rPr lang="en-US" altLang="zh-CN" dirty="0">
                <a:solidFill>
                  <a:srgbClr val="CC3300"/>
                </a:solidFill>
                <a:latin typeface="微软雅黑" pitchFamily="34" charset="-122"/>
                <a:ea typeface="微软雅黑" pitchFamily="34" charset="-122"/>
              </a:rPr>
              <a:t>2147483648</a:t>
            </a:r>
            <a:r>
              <a:rPr lang="zh-CN" altLang="en-US" dirty="0">
                <a:solidFill>
                  <a:srgbClr val="CC3300"/>
                </a:solidFill>
                <a:latin typeface="微软雅黑" pitchFamily="34" charset="-122"/>
                <a:ea typeface="微软雅黑" pitchFamily="34" charset="-122"/>
              </a:rPr>
              <a:t>为</a:t>
            </a:r>
            <a:r>
              <a:rPr lang="en-US" altLang="zh-CN" dirty="0">
                <a:solidFill>
                  <a:srgbClr val="CC3300"/>
                </a:solidFill>
                <a:latin typeface="微软雅黑" pitchFamily="34" charset="-122"/>
                <a:ea typeface="微软雅黑" pitchFamily="34" charset="-122"/>
              </a:rPr>
              <a:t>unsigned </a:t>
            </a:r>
            <a:r>
              <a:rPr lang="en-US" altLang="zh-CN" dirty="0" err="1">
                <a:solidFill>
                  <a:srgbClr val="CC3300"/>
                </a:solidFill>
                <a:latin typeface="微软雅黑" pitchFamily="34" charset="-122"/>
                <a:ea typeface="微软雅黑" pitchFamily="34" charset="-122"/>
              </a:rPr>
              <a:t>int</a:t>
            </a:r>
            <a:r>
              <a:rPr lang="zh-CN" altLang="en-US" dirty="0">
                <a:solidFill>
                  <a:srgbClr val="CC3300"/>
                </a:solidFill>
                <a:latin typeface="微软雅黑" pitchFamily="34" charset="-122"/>
                <a:ea typeface="微软雅黑" pitchFamily="34" charset="-122"/>
              </a:rPr>
              <a:t>型，因此</a:t>
            </a:r>
          </a:p>
          <a:p>
            <a:pPr>
              <a:spcBef>
                <a:spcPct val="25000"/>
              </a:spcBef>
              <a:buFontTx/>
              <a:buNone/>
            </a:pPr>
            <a:r>
              <a:rPr lang="zh-CN" altLang="en-US" dirty="0">
                <a:solidFill>
                  <a:srgbClr val="CC33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CC3300"/>
                </a:solidFill>
                <a:latin typeface="微软雅黑" pitchFamily="34" charset="-122"/>
                <a:ea typeface="微软雅黑" pitchFamily="34" charset="-122"/>
              </a:rPr>
              <a:t>按无符号数比较，</a:t>
            </a:r>
          </a:p>
          <a:p>
            <a:pPr>
              <a:spcBef>
                <a:spcPct val="25000"/>
              </a:spcBef>
              <a:buFontTx/>
              <a:buNone/>
            </a:pPr>
            <a:r>
              <a:rPr lang="en-US" altLang="zh-CN" dirty="0">
                <a:solidFill>
                  <a:srgbClr val="CC3300"/>
                </a:solidFill>
                <a:latin typeface="微软雅黑" pitchFamily="34" charset="-122"/>
                <a:ea typeface="微软雅黑" pitchFamily="34" charset="-122"/>
              </a:rPr>
              <a:t>     10……0B</a:t>
            </a:r>
            <a:r>
              <a:rPr lang="zh-CN" altLang="en-US" dirty="0">
                <a:solidFill>
                  <a:srgbClr val="CC3300"/>
                </a:solidFill>
                <a:latin typeface="微软雅黑" pitchFamily="34" charset="-122"/>
                <a:ea typeface="微软雅黑" pitchFamily="34" charset="-122"/>
              </a:rPr>
              <a:t>比</a:t>
            </a:r>
            <a:r>
              <a:rPr lang="en-US" altLang="zh-CN" dirty="0">
                <a:solidFill>
                  <a:srgbClr val="CC3300"/>
                </a:solidFill>
                <a:latin typeface="微软雅黑" pitchFamily="34" charset="-122"/>
                <a:ea typeface="微软雅黑" pitchFamily="34" charset="-122"/>
              </a:rPr>
              <a:t>01……1</a:t>
            </a:r>
            <a:r>
              <a:rPr lang="zh-CN" altLang="en-US" dirty="0">
                <a:solidFill>
                  <a:srgbClr val="CC3300"/>
                </a:solidFill>
                <a:latin typeface="微软雅黑" pitchFamily="34" charset="-122"/>
                <a:ea typeface="微软雅黑" pitchFamily="34" charset="-122"/>
              </a:rPr>
              <a:t>大，结果为</a:t>
            </a:r>
            <a:r>
              <a:rPr lang="en-US" altLang="zh-CN" dirty="0">
                <a:solidFill>
                  <a:srgbClr val="CC3300"/>
                </a:solidFill>
                <a:latin typeface="微软雅黑" pitchFamily="34" charset="-122"/>
                <a:ea typeface="微软雅黑" pitchFamily="34" charset="-122"/>
              </a:rPr>
              <a:t>false</a:t>
            </a:r>
            <a:r>
              <a:rPr lang="zh-CN" altLang="en-US" dirty="0">
                <a:solidFill>
                  <a:srgbClr val="CC3300"/>
                </a:solidFill>
                <a:latin typeface="微软雅黑" pitchFamily="34" charset="-122"/>
                <a:ea typeface="微软雅黑" pitchFamily="34" charset="-122"/>
              </a:rPr>
              <a:t>。</a:t>
            </a:r>
          </a:p>
          <a:p>
            <a:pPr>
              <a:spcBef>
                <a:spcPct val="25000"/>
              </a:spcBef>
              <a:buFontTx/>
              <a:buNone/>
            </a:pPr>
            <a:r>
              <a:rPr lang="zh-CN" altLang="en-US" dirty="0">
                <a:solidFill>
                  <a:srgbClr val="CC3300"/>
                </a:solidFill>
              </a:rPr>
              <a:t>     </a:t>
            </a:r>
            <a:r>
              <a:rPr lang="zh-CN" altLang="en-US" dirty="0">
                <a:solidFill>
                  <a:srgbClr val="008000"/>
                </a:solidFill>
              </a:rPr>
              <a:t>在</a:t>
            </a:r>
            <a:r>
              <a:rPr lang="en-US" altLang="zh-CN" dirty="0">
                <a:solidFill>
                  <a:srgbClr val="008000"/>
                </a:solidFill>
              </a:rPr>
              <a:t>ISO C99</a:t>
            </a:r>
            <a:r>
              <a:rPr lang="zh-CN" altLang="en-US" dirty="0">
                <a:solidFill>
                  <a:srgbClr val="008000"/>
                </a:solidFill>
              </a:rPr>
              <a:t>标准下 ，</a:t>
            </a:r>
            <a:r>
              <a:rPr lang="en-US" altLang="zh-CN" dirty="0">
                <a:solidFill>
                  <a:srgbClr val="008000"/>
                </a:solidFill>
                <a:latin typeface="微软雅黑" pitchFamily="34" charset="-122"/>
                <a:ea typeface="微软雅黑" pitchFamily="34" charset="-122"/>
              </a:rPr>
              <a:t>2147483648</a:t>
            </a:r>
            <a:r>
              <a:rPr lang="zh-CN" altLang="en-US" dirty="0">
                <a:solidFill>
                  <a:srgbClr val="008000"/>
                </a:solidFill>
                <a:latin typeface="微软雅黑" pitchFamily="34" charset="-122"/>
                <a:ea typeface="微软雅黑" pitchFamily="34" charset="-122"/>
              </a:rPr>
              <a:t>为</a:t>
            </a:r>
            <a:r>
              <a:rPr lang="en-US" altLang="zh-CN" dirty="0">
                <a:solidFill>
                  <a:srgbClr val="008000"/>
                </a:solidFill>
                <a:latin typeface="微软雅黑" pitchFamily="34" charset="-122"/>
                <a:ea typeface="微软雅黑" pitchFamily="34" charset="-122"/>
              </a:rPr>
              <a:t>long </a:t>
            </a:r>
            <a:r>
              <a:rPr lang="en-US" altLang="zh-CN" dirty="0" err="1">
                <a:solidFill>
                  <a:srgbClr val="008000"/>
                </a:solidFill>
                <a:latin typeface="微软雅黑" pitchFamily="34" charset="-122"/>
                <a:ea typeface="微软雅黑" pitchFamily="34" charset="-122"/>
              </a:rPr>
              <a:t>long</a:t>
            </a:r>
            <a:r>
              <a:rPr lang="zh-CN" altLang="en-US" dirty="0">
                <a:solidFill>
                  <a:srgbClr val="008000"/>
                </a:solidFill>
                <a:latin typeface="微软雅黑" pitchFamily="34" charset="-122"/>
                <a:ea typeface="微软雅黑" pitchFamily="34" charset="-122"/>
              </a:rPr>
              <a:t>型，因此</a:t>
            </a:r>
          </a:p>
          <a:p>
            <a:pPr>
              <a:spcBef>
                <a:spcPct val="25000"/>
              </a:spcBef>
              <a:buFontTx/>
              <a:buNone/>
            </a:pPr>
            <a:r>
              <a:rPr lang="zh-CN" altLang="en-US" dirty="0">
                <a:solidFill>
                  <a:srgbClr val="0080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008000"/>
                </a:solidFill>
                <a:latin typeface="微软雅黑" pitchFamily="34" charset="-122"/>
                <a:ea typeface="微软雅黑" pitchFamily="34" charset="-122"/>
              </a:rPr>
              <a:t>按带符号整数比较，</a:t>
            </a:r>
          </a:p>
          <a:p>
            <a:pPr>
              <a:spcBef>
                <a:spcPct val="25000"/>
              </a:spcBef>
              <a:buFontTx/>
              <a:buNone/>
            </a:pPr>
            <a:r>
              <a:rPr lang="en-US" altLang="zh-CN" dirty="0">
                <a:solidFill>
                  <a:srgbClr val="008000"/>
                </a:solidFill>
                <a:latin typeface="微软雅黑" pitchFamily="34" charset="-122"/>
                <a:ea typeface="微软雅黑" pitchFamily="34" charset="-122"/>
              </a:rPr>
              <a:t>     10……0B</a:t>
            </a:r>
            <a:r>
              <a:rPr lang="zh-CN" altLang="en-US" dirty="0">
                <a:solidFill>
                  <a:srgbClr val="008000"/>
                </a:solidFill>
                <a:latin typeface="微软雅黑" pitchFamily="34" charset="-122"/>
                <a:ea typeface="微软雅黑" pitchFamily="34" charset="-122"/>
              </a:rPr>
              <a:t>比</a:t>
            </a:r>
            <a:r>
              <a:rPr lang="en-US" altLang="zh-CN" dirty="0">
                <a:solidFill>
                  <a:srgbClr val="008000"/>
                </a:solidFill>
                <a:latin typeface="微软雅黑" pitchFamily="34" charset="-122"/>
                <a:ea typeface="微软雅黑" pitchFamily="34" charset="-122"/>
              </a:rPr>
              <a:t>01……1</a:t>
            </a:r>
            <a:r>
              <a:rPr lang="zh-CN" altLang="en-US" dirty="0">
                <a:solidFill>
                  <a:srgbClr val="008000"/>
                </a:solidFill>
                <a:latin typeface="微软雅黑" pitchFamily="34" charset="-122"/>
                <a:ea typeface="微软雅黑" pitchFamily="34" charset="-122"/>
              </a:rPr>
              <a:t>小，结果为</a:t>
            </a:r>
            <a:r>
              <a:rPr lang="en-US" altLang="zh-CN" dirty="0">
                <a:solidFill>
                  <a:srgbClr val="008000"/>
                </a:solidFill>
                <a:latin typeface="微软雅黑" pitchFamily="34" charset="-122"/>
                <a:ea typeface="微软雅黑" pitchFamily="34" charset="-122"/>
              </a:rPr>
              <a:t>true</a:t>
            </a:r>
            <a:r>
              <a:rPr lang="zh-CN" altLang="en-US" dirty="0">
                <a:solidFill>
                  <a:srgbClr val="008000"/>
                </a:solidFill>
                <a:latin typeface="微软雅黑" pitchFamily="34" charset="-122"/>
                <a:ea typeface="微软雅黑" pitchFamily="34" charset="-122"/>
              </a:rPr>
              <a:t>。</a:t>
            </a:r>
          </a:p>
          <a:p>
            <a:pPr>
              <a:spcBef>
                <a:spcPct val="25000"/>
              </a:spcBef>
              <a:buFontTx/>
              <a:buNone/>
            </a:pPr>
            <a:r>
              <a:rPr lang="en-US" altLang="zh-CN" dirty="0">
                <a:solidFill>
                  <a:srgbClr val="CC3300"/>
                </a:solidFill>
              </a:rPr>
              <a:t>2</a:t>
            </a:r>
            <a:r>
              <a:rPr lang="zh-CN" altLang="en-US" dirty="0">
                <a:solidFill>
                  <a:srgbClr val="CC3300"/>
                </a:solidFill>
              </a:rPr>
              <a:t>）</a:t>
            </a:r>
            <a:r>
              <a:rPr lang="en-US" altLang="zh-CN" dirty="0" err="1">
                <a:solidFill>
                  <a:srgbClr val="0033CC"/>
                </a:solidFill>
                <a:latin typeface="微软雅黑" pitchFamily="34" charset="-122"/>
                <a:ea typeface="微软雅黑" pitchFamily="34" charset="-122"/>
              </a:rPr>
              <a:t>i</a:t>
            </a:r>
            <a:r>
              <a:rPr lang="en-US" altLang="zh-CN" dirty="0">
                <a:solidFill>
                  <a:srgbClr val="0033CC"/>
                </a:solidFill>
                <a:latin typeface="微软雅黑" pitchFamily="34" charset="-122"/>
                <a:ea typeface="微软雅黑" pitchFamily="34" charset="-122"/>
              </a:rPr>
              <a:t>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型数比较，结果为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p>
          <a:p>
            <a:pPr>
              <a:spcBef>
                <a:spcPct val="25000"/>
              </a:spcBef>
              <a:buFontTx/>
              <a:buNone/>
            </a:pPr>
            <a:r>
              <a:rPr lang="en-US" altLang="zh-CN" dirty="0">
                <a:solidFill>
                  <a:srgbClr val="CC3300"/>
                </a:solidFill>
              </a:rPr>
              <a:t>3</a:t>
            </a:r>
            <a:r>
              <a:rPr lang="zh-CN" altLang="en-US" dirty="0">
                <a:solidFill>
                  <a:srgbClr val="CC3300"/>
                </a:solidFill>
              </a:rPr>
              <a:t>）</a:t>
            </a:r>
            <a:r>
              <a:rPr lang="en-US" altLang="zh-CN" dirty="0">
                <a:solidFill>
                  <a:srgbClr val="0033CC"/>
                </a:solidFill>
                <a:latin typeface="微软雅黑" pitchFamily="34" charset="-122"/>
                <a:ea typeface="微软雅黑" pitchFamily="34" charset="-122"/>
              </a:rPr>
              <a:t>-2147483647-1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11</a:t>
            </a:fld>
            <a:endParaRPr lang="en-US" altLang="zh-CN"/>
          </a:p>
        </p:txBody>
      </p:sp>
    </p:spTree>
    <p:extLst>
      <p:ext uri="{BB962C8B-B14F-4D97-AF65-F5344CB8AC3E}">
        <p14:creationId xmlns:p14="http://schemas.microsoft.com/office/powerpoint/2010/main" val="23617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2500" y="13049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778000" y="35179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22715368-1108-4622-9707-1302AF29C5F4}" type="datetime1">
              <a:rPr lang="zh-CN" altLang="en-US"/>
              <a:pPr>
                <a:defRPr/>
              </a:pPr>
              <a:t>2019/9/22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dirty="0"/>
              <a:t>yuhongf@szu.edu.cn</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4EC9487D-EDE6-4240-988C-9B3801F6C3FE}" type="slidenum">
              <a:rPr lang="zh-CN" altLang="en-US" smtClean="0"/>
              <a:pPr>
                <a:defRPr/>
              </a:pPr>
              <a:t>‹#›</a:t>
            </a:fld>
            <a:endParaRPr lang="zh-CN" altLang="en-US" dirty="0"/>
          </a:p>
        </p:txBody>
      </p:sp>
    </p:spTree>
    <p:extLst>
      <p:ext uri="{BB962C8B-B14F-4D97-AF65-F5344CB8AC3E}">
        <p14:creationId xmlns:p14="http://schemas.microsoft.com/office/powerpoint/2010/main" val="110849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840575C-E412-4327-A2D3-6A3689C503B1}" type="datetime1">
              <a:rPr lang="zh-CN" altLang="en-US"/>
              <a:pPr>
                <a:defRPr/>
              </a:pPr>
              <a:t>2019/9/22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BFE60-31ED-427F-A1F2-3D69A70E3895}" type="slidenum">
              <a:rPr lang="zh-CN" altLang="en-US"/>
              <a:pPr>
                <a:defRPr/>
              </a:pPr>
              <a:t>‹#›</a:t>
            </a:fld>
            <a:endParaRPr lang="zh-CN" altLang="en-US"/>
          </a:p>
        </p:txBody>
      </p:sp>
    </p:spTree>
    <p:extLst>
      <p:ext uri="{BB962C8B-B14F-4D97-AF65-F5344CB8AC3E}">
        <p14:creationId xmlns:p14="http://schemas.microsoft.com/office/powerpoint/2010/main" val="33512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32D07A6-638C-4D27-B6AB-268E34B0E210}" type="datetime1">
              <a:rPr lang="zh-CN" altLang="en-US"/>
              <a:pPr>
                <a:defRPr/>
              </a:pPr>
              <a:t>2019/9/22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9239F-357D-482E-918D-3ED5A6357549}" type="slidenum">
              <a:rPr lang="zh-CN" altLang="en-US"/>
              <a:pPr>
                <a:defRPr/>
              </a:pPr>
              <a:t>‹#›</a:t>
            </a:fld>
            <a:endParaRPr lang="zh-CN" altLang="en-US"/>
          </a:p>
        </p:txBody>
      </p:sp>
    </p:spTree>
    <p:extLst>
      <p:ext uri="{BB962C8B-B14F-4D97-AF65-F5344CB8AC3E}">
        <p14:creationId xmlns:p14="http://schemas.microsoft.com/office/powerpoint/2010/main" val="98967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Tree>
    <p:extLst>
      <p:ext uri="{BB962C8B-B14F-4D97-AF65-F5344CB8AC3E}">
        <p14:creationId xmlns:p14="http://schemas.microsoft.com/office/powerpoint/2010/main" val="135146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417095"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593558" y="133741"/>
            <a:ext cx="11598442" cy="597160"/>
          </a:xfrm>
          <a:prstGeom prst="rect">
            <a:avLst/>
          </a:prstGeom>
          <a:solidFill>
            <a:schemeClr val="bg1">
              <a:alpha val="85098"/>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170427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
        <p:nvSpPr>
          <p:cNvPr id="3" name="等腰三角形 2"/>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等腰三角形 3"/>
          <p:cNvSpPr/>
          <p:nvPr userDrawn="1"/>
        </p:nvSpPr>
        <p:spPr>
          <a:xfrm>
            <a:off x="0" y="0"/>
            <a:ext cx="12192000" cy="6857999"/>
          </a:xfrm>
          <a:prstGeom prst="triangle">
            <a:avLst>
              <a:gd name="adj" fmla="val 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407180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0" y="6120883"/>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73204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002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2534063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096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667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078122B3-86C5-44B2-A31D-101270A77D2F}" type="datetime1">
              <a:rPr lang="zh-CN" altLang="en-US"/>
              <a:pPr>
                <a:defRPr/>
              </a:pPr>
              <a:t>2019/9/22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2EB7A3-68BD-4CAE-8C14-8063AF6D8FB4}" type="slidenum">
              <a:rPr lang="zh-CN" altLang="en-US"/>
              <a:pPr>
                <a:defRPr/>
              </a:pPr>
              <a:t>‹#›</a:t>
            </a:fld>
            <a:endParaRPr lang="zh-CN" altLang="en-US"/>
          </a:p>
        </p:txBody>
      </p:sp>
    </p:spTree>
    <p:extLst>
      <p:ext uri="{BB962C8B-B14F-4D97-AF65-F5344CB8AC3E}">
        <p14:creationId xmlns:p14="http://schemas.microsoft.com/office/powerpoint/2010/main" val="299749588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6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3417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8801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44291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5538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2696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43614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8139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3022676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517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3884" y="3098801"/>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1013884" y="9890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ECE3F79-A974-43C6-80E9-65454845AAAF}" type="datetime1">
              <a:rPr lang="zh-CN" altLang="en-US"/>
              <a:pPr>
                <a:defRPr/>
              </a:pPr>
              <a:t>2019/9/22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CEB1A0-3023-43F0-97EE-02504FA71AA0}" type="slidenum">
              <a:rPr lang="zh-CN" altLang="en-US"/>
              <a:pPr>
                <a:defRPr/>
              </a:pPr>
              <a:t>‹#›</a:t>
            </a:fld>
            <a:endParaRPr lang="zh-CN" altLang="en-US"/>
          </a:p>
        </p:txBody>
      </p:sp>
    </p:spTree>
    <p:extLst>
      <p:ext uri="{BB962C8B-B14F-4D97-AF65-F5344CB8AC3E}">
        <p14:creationId xmlns:p14="http://schemas.microsoft.com/office/powerpoint/2010/main" val="33695642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2293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8925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7609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2590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63618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8031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3293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8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0327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1862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168401"/>
            <a:ext cx="5384800" cy="49577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93801"/>
            <a:ext cx="5384800" cy="49323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E1F5DBBD-6995-4DED-8717-653520402F37}" type="datetime1">
              <a:rPr lang="zh-CN" altLang="en-US"/>
              <a:pPr>
                <a:defRPr/>
              </a:pPr>
              <a:t>2019/9/22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E5A321-DC3E-40F3-9C40-B0DC3FC0A8DA}" type="slidenum">
              <a:rPr lang="zh-CN" altLang="en-US"/>
              <a:pPr>
                <a:defRPr/>
              </a:pPr>
              <a:t>‹#›</a:t>
            </a:fld>
            <a:endParaRPr lang="zh-CN" altLang="en-US"/>
          </a:p>
        </p:txBody>
      </p:sp>
    </p:spTree>
    <p:extLst>
      <p:ext uri="{BB962C8B-B14F-4D97-AF65-F5344CB8AC3E}">
        <p14:creationId xmlns:p14="http://schemas.microsoft.com/office/powerpoint/2010/main" val="2071979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93235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859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990854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7192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3077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4120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529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98505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9808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742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ED07E25-5B42-4525-91B6-BC4BA244FC14}" type="datetime1">
              <a:rPr lang="zh-CN" altLang="en-US"/>
              <a:pPr>
                <a:defRPr/>
              </a:pPr>
              <a:t>2019/9/22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D7F7AEF-DFB1-4D8E-A0AD-E22BEDE34580}" type="slidenum">
              <a:rPr lang="zh-CN" altLang="en-US"/>
              <a:pPr>
                <a:defRPr/>
              </a:pPr>
              <a:t>‹#›</a:t>
            </a:fld>
            <a:endParaRPr lang="zh-CN" altLang="en-US"/>
          </a:p>
        </p:txBody>
      </p:sp>
    </p:spTree>
    <p:extLst>
      <p:ext uri="{BB962C8B-B14F-4D97-AF65-F5344CB8AC3E}">
        <p14:creationId xmlns:p14="http://schemas.microsoft.com/office/powerpoint/2010/main" val="18373674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2508319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7082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72923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39346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3739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343881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15413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93630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14040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601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405611B-78D8-4A61-96EF-510306F2C2E5}" type="datetime1">
              <a:rPr lang="zh-CN" altLang="en-US"/>
              <a:pPr>
                <a:defRPr/>
              </a:pPr>
              <a:t>2019/9/22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07BB3E-743D-4008-8225-7E363631CBD4}" type="slidenum">
              <a:rPr lang="zh-CN" altLang="en-US"/>
              <a:pPr>
                <a:defRPr/>
              </a:pPr>
              <a:t>‹#›</a:t>
            </a:fld>
            <a:endParaRPr lang="zh-CN" altLang="en-US"/>
          </a:p>
        </p:txBody>
      </p:sp>
    </p:spTree>
    <p:extLst>
      <p:ext uri="{BB962C8B-B14F-4D97-AF65-F5344CB8AC3E}">
        <p14:creationId xmlns:p14="http://schemas.microsoft.com/office/powerpoint/2010/main" val="40589561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486064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0974665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31559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50777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19780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95970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21562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99825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19121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2078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FE8C386-04D6-401E-ABEB-7F953EC0AE82}" type="datetime1">
              <a:rPr lang="zh-CN" altLang="en-US"/>
              <a:pPr>
                <a:defRPr/>
              </a:pPr>
              <a:t>2019/9/22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1184C0-916E-4CCA-8FFE-169A3289BBF6}" type="slidenum">
              <a:rPr lang="zh-CN" altLang="en-US"/>
              <a:pPr>
                <a:defRPr/>
              </a:pPr>
              <a:t>‹#›</a:t>
            </a:fld>
            <a:endParaRPr lang="zh-CN" altLang="en-US"/>
          </a:p>
        </p:txBody>
      </p:sp>
    </p:spTree>
    <p:extLst>
      <p:ext uri="{BB962C8B-B14F-4D97-AF65-F5344CB8AC3E}">
        <p14:creationId xmlns:p14="http://schemas.microsoft.com/office/powerpoint/2010/main" val="20245665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29566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9434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36199507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44162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77543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41961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715845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48745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79213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1380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2C302E-8084-463D-98EB-665EE57F03FE}" type="datetime1">
              <a:rPr lang="zh-CN" altLang="en-US"/>
              <a:pPr>
                <a:defRPr/>
              </a:pPr>
              <a:t>2019/9/22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C31BE3-27E6-45A3-9FD0-D6D377DA906F}" type="slidenum">
              <a:rPr lang="zh-CN" altLang="en-US"/>
              <a:pPr>
                <a:defRPr/>
              </a:pPr>
              <a:t>‹#›</a:t>
            </a:fld>
            <a:endParaRPr lang="zh-CN" altLang="en-US"/>
          </a:p>
        </p:txBody>
      </p:sp>
    </p:spTree>
    <p:extLst>
      <p:ext uri="{BB962C8B-B14F-4D97-AF65-F5344CB8AC3E}">
        <p14:creationId xmlns:p14="http://schemas.microsoft.com/office/powerpoint/2010/main" val="2625297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11468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68497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203418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solidFill>
                  <a:srgbClr val="000000"/>
                </a:solidFill>
              </a:rPr>
              <a:pPr>
                <a:defRPr/>
              </a:pPr>
              <a:t>‹#›</a:t>
            </a:fld>
            <a:endParaRPr lang="en-US" altLang="zh-CN">
              <a:solidFill>
                <a:srgbClr val="000000"/>
              </a:solidFill>
            </a:endParaRPr>
          </a:p>
        </p:txBody>
      </p:sp>
      <p:sp>
        <p:nvSpPr>
          <p:cNvPr id="7" name="Line 7"/>
          <p:cNvSpPr>
            <a:spLocks noChangeShapeType="1"/>
          </p:cNvSpPr>
          <p:nvPr userDrawn="1"/>
        </p:nvSpPr>
        <p:spPr bwMode="auto">
          <a:xfrm>
            <a:off x="431800" y="728700"/>
            <a:ext cx="113284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800">
              <a:solidFill>
                <a:srgbClr val="000000"/>
              </a:solidFill>
            </a:endParaRPr>
          </a:p>
        </p:txBody>
      </p:sp>
    </p:spTree>
    <p:extLst>
      <p:ext uri="{BB962C8B-B14F-4D97-AF65-F5344CB8AC3E}">
        <p14:creationId xmlns:p14="http://schemas.microsoft.com/office/powerpoint/2010/main" val="12740505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52724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87661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01660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543066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83834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3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68163-2CD8-4BB8-820C-0D53A8BFBD48}" type="datetime1">
              <a:rPr lang="zh-CN" altLang="en-US"/>
              <a:pPr>
                <a:defRPr/>
              </a:pPr>
              <a:t>2019/9/22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531243-DBEA-4109-85A3-E82E485F61DF}" type="slidenum">
              <a:rPr lang="zh-CN" altLang="en-US"/>
              <a:pPr>
                <a:defRPr/>
              </a:pPr>
              <a:t>‹#›</a:t>
            </a:fld>
            <a:endParaRPr lang="zh-CN" altLang="en-US"/>
          </a:p>
        </p:txBody>
      </p:sp>
    </p:spTree>
    <p:extLst>
      <p:ext uri="{BB962C8B-B14F-4D97-AF65-F5344CB8AC3E}">
        <p14:creationId xmlns:p14="http://schemas.microsoft.com/office/powerpoint/2010/main" val="25019856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000189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85298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693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181101"/>
            <a:ext cx="10972800" cy="494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F3A08E8D-C396-42F6-A6A4-94EA64FE17C5}" type="datetime1">
              <a:rPr lang="zh-CN" altLang="en-US"/>
              <a:pPr>
                <a:defRPr/>
              </a:pPr>
              <a:t>2019/9/22</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en-US" altLang="zh-CN" dirty="0"/>
              <a:t>yuhongf@szu.edu.cn</a:t>
            </a:r>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1F4F0B-1E44-4A40-8C56-CF8BFA97AA04}" type="slidenum">
              <a:rPr lang="zh-CN" altLang="en-US"/>
              <a:pPr>
                <a:defRPr/>
              </a:pPr>
              <a:t>‹#›</a:t>
            </a:fld>
            <a:endParaRPr lang="zh-CN" altLang="en-US"/>
          </a:p>
        </p:txBody>
      </p:sp>
    </p:spTree>
    <p:extLst>
      <p:ext uri="{BB962C8B-B14F-4D97-AF65-F5344CB8AC3E}">
        <p14:creationId xmlns:p14="http://schemas.microsoft.com/office/powerpoint/2010/main" val="1772996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l"/>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9144044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6658770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75958164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009168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00250063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88745595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51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10176453" y="6444335"/>
            <a:ext cx="1405947" cy="2771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FB94F5D9-FB83-46E7-BF5C-D3B53254E28D}"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9665589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2.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8.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88.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83.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52305" y="705792"/>
            <a:ext cx="5059680" cy="829945"/>
          </a:xfrm>
          <a:prstGeom prst="rect">
            <a:avLst/>
          </a:prstGeom>
          <a:noFill/>
        </p:spPr>
        <p:txBody>
          <a:bodyPr wrap="none" rtlCol="0">
            <a:spAutoFit/>
          </a:bodyPr>
          <a:lstStyle/>
          <a:p>
            <a:pPr algn="ctr"/>
            <a:r>
              <a:rPr kumimoji="1" lang="zh-CN" altLang="en-US" sz="4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计算机与软件学院</a:t>
            </a:r>
          </a:p>
        </p:txBody>
      </p:sp>
      <p:sp>
        <p:nvSpPr>
          <p:cNvPr id="3" name="文本框 2"/>
          <p:cNvSpPr txBox="1"/>
          <p:nvPr/>
        </p:nvSpPr>
        <p:spPr>
          <a:xfrm>
            <a:off x="994855" y="1638389"/>
            <a:ext cx="10174581" cy="1107996"/>
          </a:xfrm>
          <a:prstGeom prst="rect">
            <a:avLst/>
          </a:prstGeom>
          <a:solidFill>
            <a:schemeClr val="accent2">
              <a:alpha val="90000"/>
            </a:schemeClr>
          </a:solidFill>
          <a:ln>
            <a:noFill/>
          </a:ln>
        </p:spPr>
        <p:txBody>
          <a:bodyPr wrap="none" rtlCol="0">
            <a:spAutoFit/>
          </a:bodyPr>
          <a:lstStyle/>
          <a:p>
            <a:pPr algn="ctr"/>
            <a:r>
              <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Chapter1.</a:t>
            </a:r>
            <a:r>
              <a:rPr kumimoji="1" lang="zh-CN" altLang="en-US"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rPr>
              <a:t>计算机系统漫游</a:t>
            </a:r>
            <a:endParaRPr kumimoji="1" lang="en-US" altLang="zh-CN" sz="6600" b="1" dirty="0">
              <a:solidFill>
                <a:schemeClr val="bg1"/>
              </a:solidFill>
              <a:latin typeface="Century Gothic" panose="020B0502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4212705" y="2847985"/>
            <a:ext cx="3738880" cy="521970"/>
          </a:xfrm>
          <a:prstGeom prst="rect">
            <a:avLst/>
          </a:prstGeom>
          <a:noFill/>
        </p:spPr>
        <p:txBody>
          <a:bodyPr wrap="none" rtlCol="0">
            <a:spAutoFit/>
          </a:bodyPr>
          <a:lstStyle/>
          <a:p>
            <a:pPr algn="ct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r>
              <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计算机系统（</a:t>
            </a: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2</a:t>
            </a:r>
            <a:r>
              <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r>
              <a:rPr kumimoji="1" lang="en-US" altLang="zh-CN"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rPr>
              <a:t>》</a:t>
            </a:r>
            <a:endParaRPr kumimoji="1" lang="zh-CN" altLang="en-US" sz="2800" b="1" dirty="0">
              <a:solidFill>
                <a:schemeClr val="accent2">
                  <a:lumMod val="50000"/>
                </a:schemeClr>
              </a:solidFill>
              <a:latin typeface="Century Gothic" panose="020B0502020202020204" pitchFamily="34" charset="0"/>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8420925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type="body" idx="1"/>
          </p:nvPr>
        </p:nvSpPr>
        <p:spPr>
          <a:xfrm>
            <a:off x="359230" y="979714"/>
            <a:ext cx="11408228" cy="5376637"/>
          </a:xfrm>
        </p:spPr>
        <p:txBody>
          <a:bodyPr/>
          <a:lstStyle/>
          <a:p>
            <a:pPr>
              <a:buFontTx/>
              <a:buNone/>
            </a:pPr>
            <a:r>
              <a:rPr lang="zh-CN" altLang="en-US" sz="2200" dirty="0">
                <a:solidFill>
                  <a:srgbClr val="FF0000"/>
                </a:solidFill>
                <a:latin typeface="微软雅黑" pitchFamily="34" charset="-122"/>
                <a:ea typeface="微软雅黑" pitchFamily="34" charset="-122"/>
              </a:rPr>
              <a:t>三个主题：</a:t>
            </a:r>
          </a:p>
          <a:p>
            <a:r>
              <a:rPr lang="zh-CN" altLang="en-US" sz="2400" dirty="0">
                <a:latin typeface="微软雅黑" pitchFamily="34" charset="-122"/>
                <a:ea typeface="微软雅黑" pitchFamily="34" charset="-122"/>
              </a:rPr>
              <a:t>表示（</a:t>
            </a:r>
            <a:r>
              <a:rPr lang="en-US" altLang="zh-CN" sz="2400" dirty="0">
                <a:latin typeface="微软雅黑" pitchFamily="34" charset="-122"/>
                <a:ea typeface="微软雅黑" pitchFamily="34" charset="-122"/>
              </a:rPr>
              <a:t>Representation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不同数据类型（包括带符号整数、无符号整数、浮点数、数组、结构等）在寄存器或存储器中如何</a:t>
            </a:r>
            <a:r>
              <a:rPr lang="zh-CN" altLang="en-US" sz="2000" dirty="0">
                <a:solidFill>
                  <a:srgbClr val="FF0000"/>
                </a:solidFill>
                <a:latin typeface="微软雅黑" pitchFamily="34" charset="-122"/>
                <a:ea typeface="微软雅黑" pitchFamily="34" charset="-122"/>
              </a:rPr>
              <a:t>表示</a:t>
            </a:r>
            <a:r>
              <a:rPr lang="zh-CN" altLang="en-US" sz="2000" dirty="0">
                <a:latin typeface="微软雅黑" pitchFamily="34" charset="-122"/>
                <a:ea typeface="微软雅黑" pitchFamily="34" charset="-122"/>
              </a:rPr>
              <a:t>和</a:t>
            </a:r>
            <a:r>
              <a:rPr lang="zh-CN" altLang="en-US" sz="2000" dirty="0">
                <a:solidFill>
                  <a:srgbClr val="FF0000"/>
                </a:solidFill>
                <a:latin typeface="微软雅黑" pitchFamily="34" charset="-122"/>
                <a:ea typeface="微软雅黑" pitchFamily="34" charset="-122"/>
              </a:rPr>
              <a:t>存储</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指令如何表示和编码？（需要结合系统</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存储地址（指针）如何表示以及如何生成复杂数据结构中数据元素的地址？</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转换（</a:t>
            </a:r>
            <a:r>
              <a:rPr lang="en-US" altLang="zh-CN" sz="2400" dirty="0">
                <a:latin typeface="微软雅黑" pitchFamily="34" charset="-122"/>
                <a:ea typeface="微软雅黑" pitchFamily="34" charset="-122"/>
              </a:rPr>
              <a:t>Translation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高级语言程序对应的</a:t>
            </a:r>
            <a:r>
              <a:rPr lang="zh-CN" altLang="en-US" sz="2000" b="1" dirty="0">
                <a:solidFill>
                  <a:srgbClr val="FF0000"/>
                </a:solidFill>
                <a:latin typeface="微软雅黑" pitchFamily="34" charset="-122"/>
                <a:ea typeface="微软雅黑" pitchFamily="34" charset="-122"/>
              </a:rPr>
              <a:t>机器级代码</a:t>
            </a:r>
            <a:r>
              <a:rPr lang="zh-CN" altLang="en-US" sz="2000" dirty="0">
                <a:latin typeface="微软雅黑" pitchFamily="34" charset="-122"/>
                <a:ea typeface="微软雅黑" pitchFamily="34" charset="-122"/>
              </a:rPr>
              <a:t>是怎样的？</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执行控制流（</a:t>
            </a:r>
            <a:r>
              <a:rPr lang="en-US" altLang="zh-CN" sz="2400" dirty="0">
                <a:latin typeface="微软雅黑" pitchFamily="34" charset="-122"/>
                <a:ea typeface="微软雅黑" pitchFamily="34" charset="-122"/>
              </a:rPr>
              <a:t>Control flow</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计算机能理解的“程序”是如何</a:t>
            </a:r>
            <a:r>
              <a:rPr lang="zh-CN" altLang="en-US" sz="2000" b="1" dirty="0">
                <a:solidFill>
                  <a:srgbClr val="FF0000"/>
                </a:solidFill>
                <a:latin typeface="微软雅黑" pitchFamily="34" charset="-122"/>
                <a:ea typeface="微软雅黑" pitchFamily="34" charset="-122"/>
              </a:rPr>
              <a:t>组织</a:t>
            </a:r>
            <a:r>
              <a:rPr lang="zh-CN" altLang="en-US" sz="2000" dirty="0">
                <a:latin typeface="微软雅黑" pitchFamily="34" charset="-122"/>
                <a:ea typeface="微软雅黑" pitchFamily="34" charset="-122"/>
              </a:rPr>
              <a:t>和</a:t>
            </a:r>
            <a:r>
              <a:rPr lang="zh-CN" altLang="en-US" sz="2000" b="1" dirty="0">
                <a:solidFill>
                  <a:srgbClr val="FF0000"/>
                </a:solidFill>
                <a:latin typeface="微软雅黑" pitchFamily="34" charset="-122"/>
                <a:ea typeface="微软雅黑" pitchFamily="34" charset="-122"/>
              </a:rPr>
              <a:t>控制</a:t>
            </a:r>
            <a:r>
              <a:rPr lang="zh-CN" altLang="en-US" sz="2000" dirty="0">
                <a:latin typeface="微软雅黑" pitchFamily="34" charset="-122"/>
                <a:ea typeface="微软雅黑" pitchFamily="34" charset="-122"/>
              </a:rPr>
              <a:t>的？</a:t>
            </a:r>
          </a:p>
          <a:p>
            <a:pPr lvl="1"/>
            <a:r>
              <a:rPr lang="zh-CN" altLang="en-US" sz="2000" dirty="0">
                <a:latin typeface="微软雅黑" pitchFamily="34" charset="-122"/>
                <a:ea typeface="微软雅黑" pitchFamily="34" charset="-122"/>
              </a:rPr>
              <a:t>如何在计算机中组织多个程序的</a:t>
            </a:r>
            <a:r>
              <a:rPr lang="zh-CN" altLang="en-US" sz="2000" b="1" dirty="0">
                <a:solidFill>
                  <a:srgbClr val="FF0000"/>
                </a:solidFill>
                <a:latin typeface="微软雅黑" pitchFamily="34" charset="-122"/>
                <a:ea typeface="微软雅黑" pitchFamily="34" charset="-122"/>
              </a:rPr>
              <a:t>并发执行</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逻辑控制流中的</a:t>
            </a:r>
            <a:r>
              <a:rPr lang="zh-CN" altLang="en-US" sz="2000" b="1" dirty="0">
                <a:solidFill>
                  <a:srgbClr val="FF0000"/>
                </a:solidFill>
                <a:latin typeface="微软雅黑" pitchFamily="34" charset="-122"/>
                <a:ea typeface="微软雅黑" pitchFamily="34" charset="-122"/>
              </a:rPr>
              <a:t>异常事件</a:t>
            </a:r>
            <a:r>
              <a:rPr lang="zh-CN" altLang="en-US" sz="2000" dirty="0">
                <a:latin typeface="微软雅黑" pitchFamily="34" charset="-122"/>
                <a:ea typeface="微软雅黑" pitchFamily="34" charset="-122"/>
              </a:rPr>
              <a:t>及其处理</a:t>
            </a:r>
          </a:p>
          <a:p>
            <a:pPr lvl="1"/>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操作的执行控制流（用户态→内核态）</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10</a:t>
            </a:fld>
            <a:endParaRPr lang="en-US" altLang="zh-CN"/>
          </a:p>
        </p:txBody>
      </p:sp>
      <p:sp>
        <p:nvSpPr>
          <p:cNvPr id="4" name="Rectangle 2"/>
          <p:cNvSpPr>
            <a:spLocks noGrp="1" noChangeArrowheads="1"/>
          </p:cNvSpPr>
          <p:nvPr>
            <p:ph type="title"/>
          </p:nvPr>
        </p:nvSpPr>
        <p:spPr>
          <a:xfrm>
            <a:off x="4267200" y="125637"/>
            <a:ext cx="3570515" cy="561975"/>
          </a:xfrm>
        </p:spPr>
        <p:txBody>
          <a:bodyPr>
            <a:noAutofit/>
          </a:bodyPr>
          <a:lstStyle/>
          <a:p>
            <a:r>
              <a:rPr lang="zh-CN" altLang="en-US" sz="3600" dirty="0"/>
              <a:t>课程内容概要</a:t>
            </a:r>
          </a:p>
        </p:txBody>
      </p:sp>
      <p:sp>
        <p:nvSpPr>
          <p:cNvPr id="5" name="Rectangle 1"/>
          <p:cNvSpPr/>
          <p:nvPr/>
        </p:nvSpPr>
        <p:spPr>
          <a:xfrm>
            <a:off x="3382927" y="2165950"/>
            <a:ext cx="4646295" cy="369332"/>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en-US" sz="2000" dirty="0">
                <a:latin typeface="+mj-lt"/>
              </a:rPr>
              <a:t>15213</a:t>
            </a:r>
            <a:r>
              <a:rPr lang="en-US" sz="2000" baseline="-25000" dirty="0">
                <a:latin typeface="+mj-lt"/>
              </a:rPr>
              <a:t>10</a:t>
            </a:r>
            <a:r>
              <a:rPr lang="en-US" sz="2000" dirty="0">
                <a:latin typeface="+mj-lt"/>
              </a:rPr>
              <a:t>  = (-1)</a:t>
            </a:r>
            <a:r>
              <a:rPr lang="en-US" sz="2000" baseline="30000" dirty="0">
                <a:latin typeface="+mj-lt"/>
              </a:rPr>
              <a:t>0</a:t>
            </a:r>
            <a:r>
              <a:rPr lang="en-US" sz="2000" dirty="0"/>
              <a:t> x </a:t>
            </a:r>
            <a:r>
              <a:rPr lang="en-US" sz="2000" dirty="0">
                <a:latin typeface="+mj-lt"/>
              </a:rPr>
              <a:t>1.1101101101101</a:t>
            </a:r>
            <a:r>
              <a:rPr lang="en-US" sz="2000" baseline="-25000" dirty="0">
                <a:latin typeface="+mj-lt"/>
              </a:rPr>
              <a:t>2</a:t>
            </a:r>
            <a:r>
              <a:rPr lang="en-US" sz="2000" dirty="0">
                <a:latin typeface="+mj-lt"/>
              </a:rPr>
              <a:t> x 2</a:t>
            </a:r>
            <a:r>
              <a:rPr lang="en-US" sz="2000" baseline="30000" dirty="0">
                <a:latin typeface="+mj-lt"/>
              </a:rPr>
              <a:t>13</a:t>
            </a:r>
          </a:p>
        </p:txBody>
      </p:sp>
      <p:sp>
        <p:nvSpPr>
          <p:cNvPr id="2" name="矩形 1"/>
          <p:cNvSpPr/>
          <p:nvPr/>
        </p:nvSpPr>
        <p:spPr>
          <a:xfrm>
            <a:off x="5954932" y="2446094"/>
            <a:ext cx="704039" cy="523220"/>
          </a:xfrm>
          <a:prstGeom prst="rect">
            <a:avLst/>
          </a:prstGeom>
        </p:spPr>
        <p:txBody>
          <a:bodyPr wrap="none">
            <a:spAutoFit/>
          </a:bodyPr>
          <a:lstStyle/>
          <a:p>
            <a:r>
              <a:rPr lang="en-US" altLang="zh-CN" sz="2800" dirty="0">
                <a:solidFill>
                  <a:srgbClr val="FF0000"/>
                </a:solidFill>
                <a:latin typeface="Arial" pitchFamily="34" charset="0"/>
              </a:rPr>
              <a:t>ret </a:t>
            </a:r>
            <a:endParaRPr lang="zh-CN" altLang="en-US" sz="2800" dirty="0">
              <a:solidFill>
                <a:srgbClr val="FF0000"/>
              </a:solidFill>
            </a:endParaRPr>
          </a:p>
        </p:txBody>
      </p:sp>
      <p:sp>
        <p:nvSpPr>
          <p:cNvPr id="6" name="矩形 5"/>
          <p:cNvSpPr/>
          <p:nvPr/>
        </p:nvSpPr>
        <p:spPr>
          <a:xfrm>
            <a:off x="9572878" y="2858968"/>
            <a:ext cx="1743106" cy="461665"/>
          </a:xfrm>
          <a:prstGeom prst="rect">
            <a:avLst/>
          </a:prstGeom>
        </p:spPr>
        <p:txBody>
          <a:bodyPr wrap="none">
            <a:spAutoFit/>
          </a:bodyPr>
          <a:lstStyle/>
          <a:p>
            <a:pPr>
              <a:lnSpc>
                <a:spcPct val="100000"/>
              </a:lnSpc>
              <a:buFontTx/>
              <a:buNone/>
            </a:pPr>
            <a:r>
              <a:rPr lang="en-US" altLang="zh-CN" sz="2400" b="1" dirty="0">
                <a:solidFill>
                  <a:srgbClr val="FF0000"/>
                </a:solidFill>
              </a:rPr>
              <a:t>float a[100</a:t>
            </a:r>
            <a:r>
              <a:rPr lang="en-US" altLang="zh-CN" sz="2400" dirty="0"/>
              <a:t>];</a:t>
            </a:r>
          </a:p>
        </p:txBody>
      </p:sp>
    </p:spTree>
    <p:extLst>
      <p:ext uri="{BB962C8B-B14F-4D97-AF65-F5344CB8AC3E}">
        <p14:creationId xmlns:p14="http://schemas.microsoft.com/office/powerpoint/2010/main" val="6028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5" dur="500"/>
                                        <p:tgtEl>
                                          <p:spTgt spid="414723">
                                            <p:txEl>
                                              <p:pRg st="3" end="3"/>
                                            </p:txEl>
                                          </p:spTgt>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22" dur="500"/>
                                        <p:tgtEl>
                                          <p:spTgt spid="414723">
                                            <p:txEl>
                                              <p:pRg st="4" end="4"/>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9" dur="500"/>
                                        <p:tgtEl>
                                          <p:spTgt spid="41472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34" dur="500"/>
                                        <p:tgtEl>
                                          <p:spTgt spid="41472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9" dur="500"/>
                                        <p:tgtEl>
                                          <p:spTgt spid="41472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44" dur="500"/>
                                        <p:tgtEl>
                                          <p:spTgt spid="41472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9"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0" y="113862"/>
            <a:ext cx="2634343" cy="561975"/>
          </a:xfrm>
        </p:spPr>
        <p:txBody>
          <a:bodyPr/>
          <a:lstStyle/>
          <a:p>
            <a:r>
              <a:rPr lang="zh-CN" altLang="en-US" sz="3600" dirty="0"/>
              <a:t>课程的意义</a:t>
            </a:r>
          </a:p>
        </p:txBody>
      </p:sp>
      <p:sp>
        <p:nvSpPr>
          <p:cNvPr id="386051" name="Rectangle 3"/>
          <p:cNvSpPr>
            <a:spLocks noGrp="1" noChangeArrowheads="1"/>
          </p:cNvSpPr>
          <p:nvPr>
            <p:ph type="body" idx="1"/>
          </p:nvPr>
        </p:nvSpPr>
        <p:spPr/>
        <p:txBody>
          <a:bodyPr/>
          <a:lstStyle/>
          <a:p>
            <a:pPr>
              <a:buFontTx/>
              <a:buNone/>
            </a:pPr>
            <a:r>
              <a:rPr lang="zh-CN" altLang="en-US" sz="2000" dirty="0">
                <a:latin typeface="微软雅黑" pitchFamily="34" charset="-122"/>
                <a:ea typeface="微软雅黑" pitchFamily="34" charset="-122"/>
              </a:rPr>
              <a:t>  </a:t>
            </a:r>
          </a:p>
          <a:p>
            <a:pPr>
              <a:buFontTx/>
              <a:buNone/>
            </a:pPr>
            <a:endParaRPr lang="zh-CN" altLang="en-US" sz="2000" dirty="0">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在有些</a:t>
            </a:r>
            <a:r>
              <a:rPr lang="en-US" altLang="zh-CN" sz="2000" dirty="0">
                <a:latin typeface="微软雅黑" pitchFamily="34" charset="-122"/>
                <a:ea typeface="微软雅黑" pitchFamily="34" charset="-122"/>
              </a:rPr>
              <a:t>32</a:t>
            </a:r>
            <a:r>
              <a:rPr lang="zh-CN" altLang="en-US" sz="2000" dirty="0">
                <a:latin typeface="微软雅黑" pitchFamily="34" charset="-122"/>
                <a:ea typeface="微软雅黑" pitchFamily="34" charset="-122"/>
              </a:rPr>
              <a:t>位系统上</a:t>
            </a:r>
          </a:p>
          <a:p>
            <a:pPr>
              <a:buFontTx/>
              <a:buNone/>
            </a:pPr>
            <a:endParaRPr lang="zh-CN" altLang="en-US" sz="2000" dirty="0">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-2147483648 &lt; 2147483647</a:t>
            </a:r>
          </a:p>
          <a:p>
            <a:pPr>
              <a:buFontTx/>
              <a:buNone/>
            </a:pPr>
            <a:r>
              <a:rPr lang="zh-CN" altLang="en-US" sz="2000" dirty="0">
                <a:latin typeface="微软雅黑" pitchFamily="34" charset="-122"/>
                <a:ea typeface="微软雅黑" pitchFamily="34" charset="-122"/>
              </a:rPr>
              <a:t>  结果为</a:t>
            </a:r>
            <a:r>
              <a:rPr lang="en-US" altLang="zh-CN" sz="2000" dirty="0">
                <a:latin typeface="微软雅黑" pitchFamily="34" charset="-122"/>
                <a:ea typeface="微软雅黑" pitchFamily="34" charset="-122"/>
              </a:rPr>
              <a:t>false</a:t>
            </a:r>
            <a:r>
              <a:rPr lang="zh-CN" altLang="en-US" sz="2000" dirty="0">
                <a:latin typeface="微软雅黑" pitchFamily="34" charset="-122"/>
                <a:ea typeface="微软雅黑" pitchFamily="34" charset="-122"/>
              </a:rPr>
              <a:t>（与事实不符），</a:t>
            </a:r>
            <a:r>
              <a:rPr lang="en-US" altLang="zh-CN" sz="2000" dirty="0">
                <a:solidFill>
                  <a:srgbClr val="FF0000"/>
                </a:solidFill>
                <a:latin typeface="微软雅黑" pitchFamily="34" charset="-122"/>
                <a:ea typeface="微软雅黑" pitchFamily="34" charset="-122"/>
              </a:rPr>
              <a:t>Why?</a:t>
            </a: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-2147483648;</a:t>
            </a:r>
          </a:p>
          <a:p>
            <a:pPr>
              <a:buFontTx/>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2147483647</a:t>
            </a:r>
          </a:p>
          <a:p>
            <a:pPr>
              <a:buFontTx/>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Why?</a:t>
            </a:r>
            <a:endParaRPr lang="zh-CN" altLang="en-US" sz="2000" dirty="0">
              <a:solidFill>
                <a:srgbClr val="FF0000"/>
              </a:solidFill>
              <a:latin typeface="微软雅黑" pitchFamily="34" charset="-122"/>
              <a:ea typeface="微软雅黑" pitchFamily="34" charset="-122"/>
            </a:endParaRP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-2147483647-1  &lt;  2147483647”</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结果怎样？</a:t>
            </a:r>
          </a:p>
        </p:txBody>
      </p:sp>
      <p:sp>
        <p:nvSpPr>
          <p:cNvPr id="386052" name="Text Box 4"/>
          <p:cNvSpPr txBox="1">
            <a:spLocks noChangeArrowheads="1"/>
          </p:cNvSpPr>
          <p:nvPr/>
        </p:nvSpPr>
        <p:spPr bwMode="auto">
          <a:xfrm>
            <a:off x="7115857" y="2002136"/>
            <a:ext cx="3330575" cy="3120854"/>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dirty="0">
                <a:ea typeface="黑体" pitchFamily="49" charset="-122"/>
              </a:rPr>
              <a:t>理解该问题需要知道：</a:t>
            </a:r>
          </a:p>
          <a:p>
            <a:pPr>
              <a:spcBef>
                <a:spcPct val="20000"/>
              </a:spcBef>
            </a:pPr>
            <a:r>
              <a:rPr lang="zh-CN" altLang="en-US" sz="2400" b="1" dirty="0">
                <a:solidFill>
                  <a:srgbClr val="FF0000"/>
                </a:solidFill>
                <a:ea typeface="黑体" pitchFamily="49" charset="-122"/>
              </a:rPr>
              <a:t>编译器如何处理字变量</a:t>
            </a:r>
          </a:p>
          <a:p>
            <a:pPr>
              <a:spcBef>
                <a:spcPct val="20000"/>
              </a:spcBef>
            </a:pPr>
            <a:r>
              <a:rPr lang="zh-CN" altLang="en-US" sz="2400" b="1" dirty="0">
                <a:solidFill>
                  <a:srgbClr val="3366FF"/>
                </a:solidFill>
                <a:ea typeface="黑体" pitchFamily="49" charset="-122"/>
              </a:rPr>
              <a:t>机器级数据的表示</a:t>
            </a:r>
          </a:p>
          <a:p>
            <a:pPr>
              <a:spcBef>
                <a:spcPct val="20000"/>
              </a:spcBef>
            </a:pPr>
            <a:r>
              <a:rPr lang="zh-CN" altLang="en-US" sz="2400" b="1" dirty="0">
                <a:solidFill>
                  <a:srgbClr val="3366FF"/>
                </a:solidFill>
                <a:ea typeface="黑体" pitchFamily="49" charset="-122"/>
              </a:rPr>
              <a:t>高级语言中运算规则</a:t>
            </a:r>
          </a:p>
          <a:p>
            <a:pPr>
              <a:spcBef>
                <a:spcPct val="20000"/>
              </a:spcBef>
            </a:pPr>
            <a:r>
              <a:rPr lang="zh-CN" altLang="en-US" sz="2400" b="1" dirty="0">
                <a:solidFill>
                  <a:srgbClr val="3366FF"/>
                </a:solidFill>
                <a:ea typeface="黑体" pitchFamily="49" charset="-122"/>
              </a:rPr>
              <a:t>机器指令的含义和执行</a:t>
            </a:r>
          </a:p>
          <a:p>
            <a:pPr>
              <a:spcBef>
                <a:spcPct val="20000"/>
              </a:spcBef>
            </a:pPr>
            <a:r>
              <a:rPr lang="zh-CN" altLang="en-US" sz="2400" b="1" dirty="0">
                <a:solidFill>
                  <a:srgbClr val="3366FF"/>
                </a:solidFill>
                <a:ea typeface="黑体" pitchFamily="49" charset="-122"/>
              </a:rPr>
              <a:t>计算机内部的运算电路</a:t>
            </a:r>
          </a:p>
          <a:p>
            <a:pPr>
              <a:spcBef>
                <a:spcPct val="20000"/>
              </a:spcBef>
            </a:pPr>
            <a:r>
              <a:rPr lang="en-US" altLang="zh-CN" sz="2400" b="1" dirty="0">
                <a:solidFill>
                  <a:srgbClr val="3366FF"/>
                </a:solidFill>
                <a:latin typeface="黑体"/>
                <a:ea typeface="黑体" pitchFamily="49" charset="-122"/>
              </a:rPr>
              <a:t>……</a:t>
            </a:r>
            <a:endParaRPr lang="en-US" altLang="zh-CN" sz="2400" b="1" dirty="0">
              <a:solidFill>
                <a:srgbClr val="3366FF"/>
              </a:solidFill>
              <a:ea typeface="黑体" pitchFamily="49" charset="-122"/>
            </a:endParaRPr>
          </a:p>
        </p:txBody>
      </p:sp>
      <p:sp>
        <p:nvSpPr>
          <p:cNvPr id="3" name="TextBox 2"/>
          <p:cNvSpPr txBox="1"/>
          <p:nvPr/>
        </p:nvSpPr>
        <p:spPr>
          <a:xfrm>
            <a:off x="5305570" y="3885549"/>
            <a:ext cx="765085" cy="523220"/>
          </a:xfrm>
          <a:prstGeom prst="rect">
            <a:avLst/>
          </a:prstGeom>
          <a:noFill/>
        </p:spPr>
        <p:txBody>
          <a:bodyPr wrap="square" rtlCol="0">
            <a:spAutoFit/>
          </a:bodyPr>
          <a:lstStyle/>
          <a:p>
            <a:r>
              <a:rPr lang="en-US" altLang="zh-CN" sz="2800" dirty="0"/>
              <a:t>-2</a:t>
            </a:r>
            <a:r>
              <a:rPr lang="en-US" altLang="zh-CN" sz="2800" baseline="30000" dirty="0"/>
              <a:t>31</a:t>
            </a:r>
            <a:endParaRPr lang="zh-CN" altLang="en-US" sz="2800" baseline="30000" dirty="0"/>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11</a:t>
            </a:fld>
            <a:endParaRPr lang="en-US" altLang="zh-CN"/>
          </a:p>
        </p:txBody>
      </p:sp>
    </p:spTree>
    <p:extLst>
      <p:ext uri="{BB962C8B-B14F-4D97-AF65-F5344CB8AC3E}">
        <p14:creationId xmlns:p14="http://schemas.microsoft.com/office/powerpoint/2010/main" val="22683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511628" y="185512"/>
            <a:ext cx="8229600" cy="561975"/>
          </a:xfrm>
        </p:spPr>
        <p:txBody>
          <a:bodyPr/>
          <a:lstStyle/>
          <a:p>
            <a:r>
              <a:rPr lang="en-US" altLang="zh-CN" sz="3600" dirty="0">
                <a:ea typeface="宋体" pitchFamily="2" charset="-122"/>
              </a:rPr>
              <a:t>C</a:t>
            </a:r>
            <a:r>
              <a:rPr lang="zh-CN" altLang="en-US" sz="3600" dirty="0">
                <a:ea typeface="宋体" pitchFamily="2" charset="-122"/>
              </a:rPr>
              <a:t>语言程序中的整数</a:t>
            </a:r>
          </a:p>
        </p:txBody>
      </p:sp>
      <p:sp>
        <p:nvSpPr>
          <p:cNvPr id="623619" name="Rectangle 3"/>
          <p:cNvSpPr>
            <a:spLocks noGrp="1" noChangeArrowheads="1"/>
          </p:cNvSpPr>
          <p:nvPr>
            <p:ph type="body" idx="1"/>
          </p:nvPr>
        </p:nvSpPr>
        <p:spPr>
          <a:xfrm>
            <a:off x="446314" y="773114"/>
            <a:ext cx="11299372" cy="5446197"/>
          </a:xfrm>
        </p:spPr>
        <p:txBody>
          <a:bodyPr/>
          <a:lstStyle/>
          <a:p>
            <a:pPr>
              <a:lnSpc>
                <a:spcPct val="150000"/>
              </a:lnSpc>
              <a:spcBef>
                <a:spcPct val="25000"/>
              </a:spcBef>
              <a:buFontTx/>
              <a:buNone/>
            </a:pPr>
            <a:r>
              <a:rPr lang="en-US" altLang="zh-CN" sz="2000" dirty="0">
                <a:solidFill>
                  <a:srgbClr val="CC3300"/>
                </a:solidFill>
              </a:rPr>
              <a:t>1</a:t>
            </a:r>
            <a:r>
              <a:rPr lang="zh-CN" altLang="en-US" sz="2000" dirty="0">
                <a:solidFill>
                  <a:srgbClr val="CC3300"/>
                </a:solidFill>
              </a:rPr>
              <a:t>）在</a:t>
            </a:r>
            <a:r>
              <a:rPr lang="en-US" altLang="zh-CN" sz="2000" b="1" dirty="0">
                <a:solidFill>
                  <a:srgbClr val="CC3300"/>
                </a:solidFill>
              </a:rPr>
              <a:t>ISO C90</a:t>
            </a:r>
            <a:r>
              <a:rPr lang="zh-CN" altLang="en-US" sz="2000" b="1" dirty="0">
                <a:solidFill>
                  <a:srgbClr val="CC3300"/>
                </a:solidFill>
              </a:rPr>
              <a:t>标准</a:t>
            </a:r>
            <a:r>
              <a:rPr lang="zh-CN" altLang="en-US" sz="2000" dirty="0">
                <a:solidFill>
                  <a:srgbClr val="CC3300"/>
                </a:solidFill>
              </a:rPr>
              <a:t>下 </a:t>
            </a:r>
            <a:r>
              <a:rPr lang="zh-CN" altLang="en-US" sz="2000" dirty="0">
                <a:solidFill>
                  <a:srgbClr val="CC3300"/>
                </a:solidFill>
                <a:latin typeface="微软雅黑" pitchFamily="34" charset="-122"/>
                <a:ea typeface="微软雅黑" pitchFamily="34" charset="-122"/>
              </a:rPr>
              <a:t>，</a:t>
            </a:r>
            <a:r>
              <a:rPr lang="en-US" altLang="zh-CN" sz="2000" dirty="0">
                <a:solidFill>
                  <a:srgbClr val="CC3300"/>
                </a:solidFill>
                <a:latin typeface="微软雅黑" pitchFamily="34" charset="-122"/>
                <a:ea typeface="微软雅黑" pitchFamily="34" charset="-122"/>
              </a:rPr>
              <a:t> -2147483648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个部分，先把</a:t>
            </a:r>
            <a:r>
              <a:rPr lang="en-US" altLang="zh-CN" sz="2000" dirty="0">
                <a:solidFill>
                  <a:srgbClr val="CC3300"/>
                </a:solidFill>
                <a:latin typeface="微软雅黑" pitchFamily="34" charset="-122"/>
                <a:ea typeface="微软雅黑" pitchFamily="34" charset="-122"/>
              </a:rPr>
              <a:t>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unsigned </a:t>
            </a:r>
            <a:r>
              <a:rPr lang="en-US" altLang="zh-CN" sz="2000" dirty="0" err="1">
                <a:solidFill>
                  <a:srgbClr val="CC3300"/>
                </a:solidFill>
                <a:latin typeface="微软雅黑" pitchFamily="34" charset="-122"/>
                <a:ea typeface="微软雅黑" pitchFamily="34" charset="-122"/>
              </a:rPr>
              <a:t>int</a:t>
            </a:r>
            <a:r>
              <a:rPr lang="zh-CN" altLang="en-US" sz="2000" dirty="0">
                <a:solidFill>
                  <a:srgbClr val="CC3300"/>
                </a:solidFill>
                <a:latin typeface="微软雅黑" pitchFamily="34" charset="-122"/>
                <a:ea typeface="微软雅黑" pitchFamily="34" charset="-122"/>
              </a:rPr>
              <a:t>型</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的</a:t>
            </a:r>
            <a:r>
              <a:rPr lang="en-US" altLang="zh-CN" sz="2000" dirty="0">
                <a:solidFill>
                  <a:srgbClr val="CC3300"/>
                </a:solidFill>
                <a:latin typeface="微软雅黑" pitchFamily="34" charset="-122"/>
                <a:ea typeface="微软雅黑" pitchFamily="34" charset="-122"/>
              </a:rPr>
              <a:t>31</a:t>
            </a:r>
            <a:r>
              <a:rPr lang="zh-CN" altLang="en-US" sz="2000" dirty="0">
                <a:solidFill>
                  <a:srgbClr val="CC3300"/>
                </a:solidFill>
                <a:latin typeface="微软雅黑" pitchFamily="34" charset="-122"/>
                <a:ea typeface="微软雅黑" pitchFamily="34" charset="-122"/>
              </a:rPr>
              <a:t>次，机器数是</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，然后对其取补码，结果仍为</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，因此</a:t>
            </a:r>
          </a:p>
          <a:p>
            <a:pPr>
              <a:lnSpc>
                <a:spcPct val="150000"/>
              </a:lnSpc>
              <a:spcBef>
                <a:spcPct val="25000"/>
              </a:spcBef>
              <a:buFontTx/>
              <a:buNone/>
            </a:pPr>
            <a:r>
              <a:rPr lang="zh-CN" altLang="en-US" sz="2000" dirty="0">
                <a:solidFill>
                  <a:srgbClr val="CC33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CC3300"/>
                </a:solidFill>
                <a:latin typeface="微软雅黑" pitchFamily="34" charset="-122"/>
                <a:ea typeface="微软雅黑" pitchFamily="34" charset="-122"/>
              </a:rPr>
              <a:t>按无符号数比较，</a:t>
            </a:r>
          </a:p>
          <a:p>
            <a:pPr>
              <a:lnSpc>
                <a:spcPct val="150000"/>
              </a:lnSpc>
              <a:spcBef>
                <a:spcPct val="25000"/>
              </a:spcBef>
              <a:buFontTx/>
              <a:buNone/>
            </a:pPr>
            <a:r>
              <a:rPr lang="en-US" altLang="zh-CN" sz="2000" dirty="0">
                <a:solidFill>
                  <a:srgbClr val="CC3300"/>
                </a:solidFill>
                <a:latin typeface="微软雅黑" pitchFamily="34" charset="-122"/>
                <a:ea typeface="微软雅黑" pitchFamily="34" charset="-122"/>
              </a:rPr>
              <a:t>     10……0B</a:t>
            </a:r>
            <a:r>
              <a:rPr lang="zh-CN" altLang="en-US" sz="2000" dirty="0">
                <a:solidFill>
                  <a:srgbClr val="CC3300"/>
                </a:solidFill>
                <a:latin typeface="微软雅黑" pitchFamily="34" charset="-122"/>
                <a:ea typeface="微软雅黑" pitchFamily="34" charset="-122"/>
              </a:rPr>
              <a:t>比</a:t>
            </a:r>
            <a:r>
              <a:rPr lang="en-US" altLang="zh-CN" sz="2000" dirty="0">
                <a:solidFill>
                  <a:srgbClr val="CC3300"/>
                </a:solidFill>
                <a:latin typeface="微软雅黑" pitchFamily="34" charset="-122"/>
                <a:ea typeface="微软雅黑" pitchFamily="34" charset="-122"/>
              </a:rPr>
              <a:t>01……1</a:t>
            </a:r>
            <a:r>
              <a:rPr lang="zh-CN" altLang="en-US" sz="2000" dirty="0">
                <a:solidFill>
                  <a:srgbClr val="CC3300"/>
                </a:solidFill>
                <a:latin typeface="微软雅黑" pitchFamily="34" charset="-122"/>
                <a:ea typeface="微软雅黑" pitchFamily="34" charset="-122"/>
              </a:rPr>
              <a:t>大，结果为</a:t>
            </a:r>
            <a:r>
              <a:rPr lang="en-US" altLang="zh-CN" sz="2000" dirty="0">
                <a:solidFill>
                  <a:srgbClr val="CC3300"/>
                </a:solidFill>
                <a:latin typeface="微软雅黑" pitchFamily="34" charset="-122"/>
                <a:ea typeface="微软雅黑" pitchFamily="34" charset="-122"/>
              </a:rPr>
              <a:t>false</a:t>
            </a:r>
            <a:r>
              <a:rPr lang="zh-CN" altLang="en-US" sz="2000" dirty="0">
                <a:solidFill>
                  <a:srgbClr val="CC3300"/>
                </a:solidFill>
                <a:latin typeface="微软雅黑" pitchFamily="34" charset="-122"/>
                <a:ea typeface="微软雅黑" pitchFamily="34" charset="-122"/>
              </a:rPr>
              <a:t>。</a:t>
            </a:r>
          </a:p>
          <a:p>
            <a:pPr>
              <a:lnSpc>
                <a:spcPct val="150000"/>
              </a:lnSpc>
              <a:spcBef>
                <a:spcPct val="25000"/>
              </a:spcBef>
              <a:buFontTx/>
              <a:buNone/>
            </a:pPr>
            <a:r>
              <a:rPr lang="zh-CN" altLang="en-US" sz="2000" dirty="0">
                <a:solidFill>
                  <a:srgbClr val="CC3300"/>
                </a:solidFill>
              </a:rPr>
              <a:t>     </a:t>
            </a:r>
            <a:r>
              <a:rPr lang="zh-CN" altLang="en-US" sz="2000" dirty="0">
                <a:solidFill>
                  <a:srgbClr val="008000"/>
                </a:solidFill>
              </a:rPr>
              <a:t>在</a:t>
            </a:r>
            <a:r>
              <a:rPr lang="en-US" altLang="zh-CN" sz="2000" b="1" dirty="0">
                <a:solidFill>
                  <a:srgbClr val="008000"/>
                </a:solidFill>
              </a:rPr>
              <a:t>ISO C99</a:t>
            </a:r>
            <a:r>
              <a:rPr lang="zh-CN" altLang="en-US" sz="2000" b="1" dirty="0">
                <a:solidFill>
                  <a:srgbClr val="008000"/>
                </a:solidFill>
              </a:rPr>
              <a:t>标准</a:t>
            </a:r>
            <a:r>
              <a:rPr lang="zh-CN" altLang="en-US" sz="2000" dirty="0">
                <a:solidFill>
                  <a:srgbClr val="008000"/>
                </a:solidFill>
              </a:rPr>
              <a:t>下 ，</a:t>
            </a:r>
            <a:r>
              <a:rPr lang="en-US" altLang="zh-CN" sz="2000" dirty="0">
                <a:solidFill>
                  <a:srgbClr val="008000"/>
                </a:solidFill>
                <a:latin typeface="微软雅黑" pitchFamily="34" charset="-122"/>
                <a:ea typeface="微软雅黑" pitchFamily="34" charset="-122"/>
              </a:rPr>
              <a:t>2147483648</a:t>
            </a:r>
            <a:r>
              <a:rPr lang="zh-CN" altLang="en-US" sz="2000" dirty="0">
                <a:solidFill>
                  <a:srgbClr val="008000"/>
                </a:solidFill>
                <a:latin typeface="微软雅黑" pitchFamily="34" charset="-122"/>
                <a:ea typeface="微软雅黑" pitchFamily="34" charset="-122"/>
              </a:rPr>
              <a:t>为</a:t>
            </a:r>
            <a:r>
              <a:rPr lang="en-US" altLang="zh-CN" sz="2000" b="1" dirty="0">
                <a:solidFill>
                  <a:srgbClr val="FF0000"/>
                </a:solidFill>
                <a:latin typeface="微软雅黑" pitchFamily="34" charset="-122"/>
                <a:ea typeface="微软雅黑" pitchFamily="34" charset="-122"/>
              </a:rPr>
              <a:t>long </a:t>
            </a:r>
            <a:r>
              <a:rPr lang="en-US" altLang="zh-CN" sz="2000" b="1" dirty="0" err="1">
                <a:solidFill>
                  <a:srgbClr val="FF0000"/>
                </a:solidFill>
                <a:latin typeface="微软雅黑" pitchFamily="34" charset="-122"/>
                <a:ea typeface="微软雅黑" pitchFamily="34" charset="-122"/>
              </a:rPr>
              <a:t>long</a:t>
            </a:r>
            <a:r>
              <a:rPr lang="zh-CN" altLang="en-US" sz="2000" dirty="0">
                <a:solidFill>
                  <a:srgbClr val="008000"/>
                </a:solidFill>
                <a:latin typeface="微软雅黑" pitchFamily="34" charset="-122"/>
                <a:ea typeface="微软雅黑" pitchFamily="34" charset="-122"/>
              </a:rPr>
              <a:t>型，因此</a:t>
            </a:r>
          </a:p>
          <a:p>
            <a:pPr>
              <a:lnSpc>
                <a:spcPct val="150000"/>
              </a:lnSpc>
              <a:spcBef>
                <a:spcPct val="25000"/>
              </a:spcBef>
              <a:buFontTx/>
              <a:buNone/>
            </a:pPr>
            <a:r>
              <a:rPr lang="zh-CN" altLang="en-US" sz="2000" dirty="0">
                <a:solidFill>
                  <a:srgbClr val="0080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008000"/>
                </a:solidFill>
                <a:latin typeface="微软雅黑" pitchFamily="34" charset="-122"/>
                <a:ea typeface="微软雅黑" pitchFamily="34" charset="-122"/>
              </a:rPr>
              <a:t>按带符号整数比较，</a:t>
            </a:r>
          </a:p>
          <a:p>
            <a:pPr>
              <a:lnSpc>
                <a:spcPct val="150000"/>
              </a:lnSpc>
              <a:spcBef>
                <a:spcPct val="25000"/>
              </a:spcBef>
              <a:buFontTx/>
              <a:buNone/>
            </a:pPr>
            <a:r>
              <a:rPr lang="en-US" altLang="zh-CN" sz="2000" dirty="0">
                <a:solidFill>
                  <a:srgbClr val="008000"/>
                </a:solidFill>
                <a:latin typeface="微软雅黑" pitchFamily="34" charset="-122"/>
                <a:ea typeface="微软雅黑" pitchFamily="34" charset="-122"/>
              </a:rPr>
              <a:t>     10……0B</a:t>
            </a:r>
            <a:r>
              <a:rPr lang="zh-CN" altLang="en-US" sz="2000" dirty="0">
                <a:solidFill>
                  <a:srgbClr val="008000"/>
                </a:solidFill>
                <a:latin typeface="微软雅黑" pitchFamily="34" charset="-122"/>
                <a:ea typeface="微软雅黑" pitchFamily="34" charset="-122"/>
              </a:rPr>
              <a:t>比</a:t>
            </a:r>
            <a:r>
              <a:rPr lang="en-US" altLang="zh-CN" sz="2000" dirty="0">
                <a:solidFill>
                  <a:srgbClr val="008000"/>
                </a:solidFill>
                <a:latin typeface="微软雅黑" pitchFamily="34" charset="-122"/>
                <a:ea typeface="微软雅黑" pitchFamily="34" charset="-122"/>
              </a:rPr>
              <a:t>01……1</a:t>
            </a:r>
            <a:r>
              <a:rPr lang="zh-CN" altLang="en-US" sz="2000" dirty="0">
                <a:solidFill>
                  <a:srgbClr val="008000"/>
                </a:solidFill>
                <a:latin typeface="微软雅黑" pitchFamily="34" charset="-122"/>
                <a:ea typeface="微软雅黑" pitchFamily="34" charset="-122"/>
              </a:rPr>
              <a:t>小，结果为</a:t>
            </a:r>
            <a:r>
              <a:rPr lang="en-US" altLang="zh-CN" sz="2000" dirty="0">
                <a:solidFill>
                  <a:srgbClr val="008000"/>
                </a:solidFill>
                <a:latin typeface="微软雅黑" pitchFamily="34" charset="-122"/>
                <a:ea typeface="微软雅黑" pitchFamily="34" charset="-122"/>
              </a:rPr>
              <a:t>true</a:t>
            </a:r>
            <a:r>
              <a:rPr lang="zh-CN" altLang="en-US" sz="2000" dirty="0">
                <a:solidFill>
                  <a:srgbClr val="008000"/>
                </a:solidFill>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2</a:t>
            </a:r>
            <a:r>
              <a:rPr lang="zh-CN" altLang="en-US" sz="2000" dirty="0">
                <a:solidFill>
                  <a:srgbClr val="CC3300"/>
                </a:solidFill>
              </a:rPr>
              <a:t>）</a:t>
            </a:r>
            <a:r>
              <a:rPr lang="en-US" altLang="zh-CN" sz="2000" dirty="0" err="1">
                <a:solidFill>
                  <a:srgbClr val="0033CC"/>
                </a:solidFill>
                <a:latin typeface="微软雅黑" pitchFamily="34" charset="-122"/>
                <a:ea typeface="微软雅黑" pitchFamily="34" charset="-122"/>
              </a:rPr>
              <a:t>i</a:t>
            </a:r>
            <a:r>
              <a:rPr lang="en-US" altLang="zh-CN" sz="2000" dirty="0">
                <a:solidFill>
                  <a:srgbClr val="0033CC"/>
                </a:solidFill>
                <a:latin typeface="微软雅黑" pitchFamily="34" charset="-122"/>
                <a:ea typeface="微软雅黑" pitchFamily="34" charset="-122"/>
              </a:rPr>
              <a:t>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型数比较，结果为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3</a:t>
            </a:r>
            <a:r>
              <a:rPr lang="zh-CN" altLang="en-US" sz="2000" dirty="0">
                <a:solidFill>
                  <a:srgbClr val="CC3300"/>
                </a:solidFill>
              </a:rPr>
              <a:t>）</a:t>
            </a:r>
            <a:r>
              <a:rPr lang="en-US" altLang="zh-CN" sz="2000" dirty="0">
                <a:solidFill>
                  <a:srgbClr val="0033CC"/>
                </a:solidFill>
                <a:latin typeface="微软雅黑" pitchFamily="34" charset="-122"/>
                <a:ea typeface="微软雅黑" pitchFamily="34" charset="-122"/>
              </a:rPr>
              <a:t>-2147483647-1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p:txBody>
      </p:sp>
      <p:sp>
        <p:nvSpPr>
          <p:cNvPr id="623620" name="Text Box 4"/>
          <p:cNvSpPr txBox="1">
            <a:spLocks noChangeArrowheads="1"/>
          </p:cNvSpPr>
          <p:nvPr/>
        </p:nvSpPr>
        <p:spPr bwMode="auto">
          <a:xfrm>
            <a:off x="9066330" y="2213866"/>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dirty="0">
                <a:solidFill>
                  <a:srgbClr val="FF0000"/>
                </a:solidFill>
                <a:latin typeface="微软雅黑" pitchFamily="34" charset="-122"/>
                <a:ea typeface="微软雅黑" pitchFamily="34" charset="-122"/>
              </a:rPr>
              <a:t>由</a:t>
            </a:r>
            <a:r>
              <a:rPr lang="en-US" altLang="zh-CN" b="1" dirty="0">
                <a:solidFill>
                  <a:srgbClr val="FF0000"/>
                </a:solidFill>
                <a:latin typeface="微软雅黑" pitchFamily="34" charset="-122"/>
                <a:ea typeface="微软雅黑" pitchFamily="34" charset="-122"/>
              </a:rPr>
              <a:t>C</a:t>
            </a:r>
            <a:r>
              <a:rPr lang="zh-CN" altLang="en-US" b="1" dirty="0">
                <a:solidFill>
                  <a:srgbClr val="FF0000"/>
                </a:solidFill>
                <a:latin typeface="微软雅黑" pitchFamily="34" charset="-122"/>
                <a:ea typeface="微软雅黑" pitchFamily="34" charset="-122"/>
              </a:rPr>
              <a:t>语言中的“</a:t>
            </a:r>
            <a:r>
              <a:rPr lang="en-US" altLang="zh-CN" b="1" dirty="0">
                <a:solidFill>
                  <a:srgbClr val="FF0000"/>
                </a:solidFill>
                <a:latin typeface="微软雅黑" pitchFamily="34" charset="-122"/>
                <a:ea typeface="微软雅黑" pitchFamily="34" charset="-122"/>
              </a:rPr>
              <a:t>Integer Promotion”</a:t>
            </a:r>
            <a:r>
              <a:rPr lang="zh-CN" altLang="en-US" b="1" dirty="0">
                <a:solidFill>
                  <a:srgbClr val="FF0000"/>
                </a:solidFill>
                <a:latin typeface="微软雅黑" pitchFamily="34" charset="-122"/>
                <a:ea typeface="微软雅黑" pitchFamily="34" charset="-122"/>
              </a:rPr>
              <a:t>规则决定的。</a:t>
            </a:r>
          </a:p>
        </p:txBody>
      </p:sp>
    </p:spTree>
    <p:extLst>
      <p:ext uri="{BB962C8B-B14F-4D97-AF65-F5344CB8AC3E}">
        <p14:creationId xmlns:p14="http://schemas.microsoft.com/office/powerpoint/2010/main" val="25706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0" dur="500"/>
                                        <p:tgtEl>
                                          <p:spTgt spid="6236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3" dur="500"/>
                                        <p:tgtEl>
                                          <p:spTgt spid="6236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8" dur="500"/>
                                        <p:tgtEl>
                                          <p:spTgt spid="6236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1" dur="500"/>
                                        <p:tgtEl>
                                          <p:spTgt spid="62361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4" dur="500"/>
                                        <p:tgtEl>
                                          <p:spTgt spid="62361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9" dur="500"/>
                                        <p:tgtEl>
                                          <p:spTgt spid="62361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4" dur="500"/>
                                        <p:tgtEl>
                                          <p:spTgt spid="6236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23620"/>
                                        </p:tgtEl>
                                        <p:attrNameLst>
                                          <p:attrName>style.visibility</p:attrName>
                                        </p:attrNameLst>
                                      </p:cBhvr>
                                      <p:to>
                                        <p:strVal val="visible"/>
                                      </p:to>
                                    </p:set>
                                    <p:animEffect transition="in" filter="blinds(horizontal)">
                                      <p:cBhvr>
                                        <p:cTn id="39" dur="500"/>
                                        <p:tgtEl>
                                          <p:spTgt spid="62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4830446" y="98426"/>
            <a:ext cx="3529781" cy="561975"/>
          </a:xfrm>
        </p:spPr>
        <p:txBody>
          <a:bodyPr/>
          <a:lstStyle/>
          <a:p>
            <a:r>
              <a:rPr lang="zh-CN" altLang="en-US" sz="3600" dirty="0"/>
              <a:t>课程的意义</a:t>
            </a:r>
          </a:p>
        </p:txBody>
      </p:sp>
      <p:pic>
        <p:nvPicPr>
          <p:cNvPr id="539650" name="Picture 2"/>
          <p:cNvPicPr>
            <a:picLocks noChangeAspect="1" noChangeArrowheads="1"/>
          </p:cNvPicPr>
          <p:nvPr/>
        </p:nvPicPr>
        <p:blipFill>
          <a:blip r:embed="rId3" cstate="print"/>
          <a:srcRect/>
          <a:stretch>
            <a:fillRect/>
          </a:stretch>
        </p:blipFill>
        <p:spPr bwMode="auto">
          <a:xfrm>
            <a:off x="1153886" y="857231"/>
            <a:ext cx="9033911" cy="5904639"/>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405434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5363928" y="136729"/>
            <a:ext cx="5880271" cy="3571900"/>
          </a:xfrm>
          <a:prstGeom prst="rect">
            <a:avLst/>
          </a:prstGeom>
          <a:noFill/>
          <a:ln w="9525">
            <a:noFill/>
            <a:miter lim="800000"/>
            <a:headEnd/>
            <a:tailEnd/>
          </a:ln>
          <a:effectLst/>
        </p:spPr>
      </p:pic>
      <p:cxnSp>
        <p:nvCxnSpPr>
          <p:cNvPr id="9" name="直接连接符 8"/>
          <p:cNvCxnSpPr/>
          <p:nvPr/>
        </p:nvCxnSpPr>
        <p:spPr>
          <a:xfrm rot="5400000">
            <a:off x="3506551" y="1922691"/>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5363927" y="3780067"/>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81159" y="1357298"/>
            <a:ext cx="2457917" cy="523220"/>
          </a:xfrm>
          <a:prstGeom prst="rect">
            <a:avLst/>
          </a:prstGeom>
          <a:noFill/>
        </p:spPr>
        <p:txBody>
          <a:bodyPr wrap="none" rtlCol="0">
            <a:spAutoFit/>
          </a:bodyPr>
          <a:lstStyle/>
          <a:p>
            <a:r>
              <a:rPr lang="en-US" altLang="zh-CN" sz="2800" dirty="0">
                <a:solidFill>
                  <a:srgbClr val="FF0000"/>
                </a:solidFill>
              </a:rPr>
              <a:t>Any difference?</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14</a:t>
            </a:fld>
            <a:endParaRPr lang="en-US" altLang="zh-CN">
              <a:solidFill>
                <a:srgbClr val="000000"/>
              </a:solidFill>
            </a:endParaRPr>
          </a:p>
        </p:txBody>
      </p:sp>
      <p:cxnSp>
        <p:nvCxnSpPr>
          <p:cNvPr id="4" name="直接连接符 3"/>
          <p:cNvCxnSpPr/>
          <p:nvPr/>
        </p:nvCxnSpPr>
        <p:spPr>
          <a:xfrm>
            <a:off x="6890657" y="1012371"/>
            <a:ext cx="105591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a:off x="3124200" y="3657600"/>
            <a:ext cx="105591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4743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4667241" y="71414"/>
            <a:ext cx="5880271" cy="3571900"/>
          </a:xfrm>
          <a:prstGeom prst="rect">
            <a:avLst/>
          </a:prstGeom>
          <a:noFill/>
          <a:ln w="9525">
            <a:noFill/>
            <a:miter lim="800000"/>
            <a:headEnd/>
            <a:tailEnd/>
          </a:ln>
          <a:effectLst/>
        </p:spPr>
      </p:pic>
      <p:cxnSp>
        <p:nvCxnSpPr>
          <p:cNvPr id="9" name="直接连接符 8"/>
          <p:cNvCxnSpPr/>
          <p:nvPr/>
        </p:nvCxnSpPr>
        <p:spPr>
          <a:xfrm rot="5400000">
            <a:off x="2809864" y="1857376"/>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4667240" y="3714752"/>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cstate="print"/>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cstate="print"/>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881159" y="1357299"/>
            <a:ext cx="2128981" cy="954107"/>
          </a:xfrm>
          <a:prstGeom prst="rect">
            <a:avLst/>
          </a:prstGeom>
          <a:noFill/>
        </p:spPr>
        <p:txBody>
          <a:bodyPr wrap="none" rtlCol="0">
            <a:spAutoFit/>
          </a:bodyPr>
          <a:lstStyle/>
          <a:p>
            <a:r>
              <a:rPr lang="en-US" altLang="zh-CN" sz="2800" dirty="0">
                <a:solidFill>
                  <a:srgbClr val="FF0000"/>
                </a:solidFill>
              </a:rPr>
              <a:t>It’s different.</a:t>
            </a:r>
          </a:p>
          <a:p>
            <a:r>
              <a:rPr lang="en-US" altLang="zh-CN" sz="2800" dirty="0">
                <a:solidFill>
                  <a:srgbClr val="FF0000"/>
                </a:solidFill>
              </a:rPr>
              <a:t>Why?</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399189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cstate="print"/>
          <a:srcRect/>
          <a:stretch>
            <a:fillRect/>
          </a:stretch>
        </p:blipFill>
        <p:spPr bwMode="auto">
          <a:xfrm>
            <a:off x="1666844" y="3292120"/>
            <a:ext cx="5743778" cy="3494467"/>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cstate="print"/>
          <a:srcRect/>
          <a:stretch>
            <a:fillRect/>
          </a:stretch>
        </p:blipFill>
        <p:spPr bwMode="auto">
          <a:xfrm>
            <a:off x="5238745" y="418567"/>
            <a:ext cx="5308767" cy="3224747"/>
          </a:xfrm>
          <a:prstGeom prst="rect">
            <a:avLst/>
          </a:prstGeom>
          <a:noFill/>
          <a:ln w="9525">
            <a:noFill/>
            <a:miter lim="800000"/>
            <a:headEnd/>
            <a:tailEnd/>
          </a:ln>
          <a:effectLst/>
        </p:spPr>
      </p:pic>
      <p:cxnSp>
        <p:nvCxnSpPr>
          <p:cNvPr id="9" name="直接连接符 8"/>
          <p:cNvCxnSpPr/>
          <p:nvPr/>
        </p:nvCxnSpPr>
        <p:spPr>
          <a:xfrm rot="5400000">
            <a:off x="3310724" y="1856582"/>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5167306" y="3714752"/>
            <a:ext cx="5357850"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cstate="print"/>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cstate="print"/>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6"/>
          <p:cNvSpPr txBox="1">
            <a:spLocks noChangeArrowheads="1"/>
          </p:cNvSpPr>
          <p:nvPr/>
        </p:nvSpPr>
        <p:spPr bwMode="auto">
          <a:xfrm>
            <a:off x="1666845" y="71414"/>
            <a:ext cx="3330575" cy="2990850"/>
          </a:xfrm>
          <a:prstGeom prst="rect">
            <a:avLst/>
          </a:prstGeom>
          <a:solidFill>
            <a:schemeClr val="bg1"/>
          </a:solidFill>
          <a:ln w="9525">
            <a:solidFill>
              <a:schemeClr val="tx1"/>
            </a:solidFill>
            <a:miter lim="800000"/>
            <a:headEnd/>
            <a:tailEnd/>
          </a:ln>
          <a:effectLst/>
        </p:spPr>
        <p:txBody>
          <a:bodyPr>
            <a:spAutoFit/>
          </a:bodyPr>
          <a:lstStyle/>
          <a:p>
            <a:pPr>
              <a:spcBef>
                <a:spcPct val="15000"/>
              </a:spcBef>
            </a:pPr>
            <a:r>
              <a:rPr lang="zh-CN" altLang="en-US" sz="2400" b="1" dirty="0">
                <a:ea typeface="黑体" pitchFamily="49" charset="-122"/>
              </a:rPr>
              <a:t>理解该问题需要知道：</a:t>
            </a:r>
          </a:p>
          <a:p>
            <a:pPr>
              <a:spcBef>
                <a:spcPct val="15000"/>
              </a:spcBef>
            </a:pPr>
            <a:r>
              <a:rPr lang="zh-CN" altLang="en-US" sz="2400" b="1" dirty="0">
                <a:solidFill>
                  <a:srgbClr val="3366FF"/>
                </a:solidFill>
                <a:ea typeface="黑体" pitchFamily="49" charset="-122"/>
              </a:rPr>
              <a:t>高级语言中运算规则</a:t>
            </a:r>
          </a:p>
          <a:p>
            <a:pPr>
              <a:spcBef>
                <a:spcPct val="15000"/>
              </a:spcBef>
            </a:pPr>
            <a:r>
              <a:rPr lang="zh-CN" altLang="en-US" sz="2400" b="1" dirty="0">
                <a:solidFill>
                  <a:srgbClr val="996600"/>
                </a:solidFill>
                <a:ea typeface="黑体" pitchFamily="49" charset="-122"/>
              </a:rPr>
              <a:t>机器指令的含义和执行</a:t>
            </a:r>
          </a:p>
          <a:p>
            <a:pPr>
              <a:spcBef>
                <a:spcPct val="15000"/>
              </a:spcBef>
            </a:pPr>
            <a:r>
              <a:rPr lang="zh-CN" altLang="en-US" sz="2400" b="1" dirty="0">
                <a:solidFill>
                  <a:srgbClr val="FF0000"/>
                </a:solidFill>
                <a:ea typeface="黑体" pitchFamily="49" charset="-122"/>
              </a:rPr>
              <a:t>计算机内部的运算电路</a:t>
            </a:r>
          </a:p>
          <a:p>
            <a:pPr>
              <a:spcBef>
                <a:spcPct val="15000"/>
              </a:spcBef>
            </a:pPr>
            <a:r>
              <a:rPr lang="zh-CN" altLang="en-US" sz="2400" b="1" dirty="0">
                <a:solidFill>
                  <a:srgbClr val="008000"/>
                </a:solidFill>
                <a:ea typeface="黑体" pitchFamily="49" charset="-122"/>
              </a:rPr>
              <a:t>异常的检测和处理</a:t>
            </a:r>
          </a:p>
          <a:p>
            <a:pPr>
              <a:spcBef>
                <a:spcPct val="15000"/>
              </a:spcBef>
            </a:pPr>
            <a:r>
              <a:rPr lang="zh-CN" altLang="en-US" sz="2400" b="1" dirty="0">
                <a:solidFill>
                  <a:srgbClr val="FF0000"/>
                </a:solidFill>
                <a:ea typeface="黑体" pitchFamily="49" charset="-122"/>
              </a:rPr>
              <a:t>虚拟地址空间</a:t>
            </a:r>
          </a:p>
          <a:p>
            <a:pPr>
              <a:spcBef>
                <a:spcPct val="15000"/>
              </a:spcBef>
            </a:pPr>
            <a:r>
              <a:rPr lang="en-US" altLang="zh-CN" sz="2400" b="1" dirty="0">
                <a:solidFill>
                  <a:srgbClr val="FF0000"/>
                </a:solidFill>
                <a:latin typeface="黑体"/>
                <a:ea typeface="黑体" pitchFamily="49" charset="-122"/>
              </a:rPr>
              <a:t>……</a:t>
            </a:r>
            <a:endParaRPr lang="en-US" altLang="zh-CN" sz="2400" b="1" dirty="0">
              <a:solidFill>
                <a:srgbClr val="FF0000"/>
              </a:solidFill>
              <a:ea typeface="黑体" pitchFamily="49" charset="-122"/>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202977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46158" y="76654"/>
            <a:ext cx="3741737" cy="528638"/>
          </a:xfrm>
        </p:spPr>
        <p:txBody>
          <a:bodyPr/>
          <a:lstStyle/>
          <a:p>
            <a:r>
              <a:rPr lang="zh-CN" altLang="en-US" sz="3600" dirty="0"/>
              <a:t>课程的意义</a:t>
            </a:r>
            <a:endParaRPr lang="zh-CN" altLang="en-US" sz="3600" dirty="0">
              <a:ea typeface="宋体" pitchFamily="2" charset="-122"/>
            </a:endParaRPr>
          </a:p>
        </p:txBody>
      </p:sp>
      <p:sp>
        <p:nvSpPr>
          <p:cNvPr id="38915" name="Rectangle 3"/>
          <p:cNvSpPr>
            <a:spLocks noGrp="1" noChangeArrowheads="1"/>
          </p:cNvSpPr>
          <p:nvPr>
            <p:ph type="body" idx="1"/>
          </p:nvPr>
        </p:nvSpPr>
        <p:spPr>
          <a:xfrm>
            <a:off x="1689100" y="773113"/>
            <a:ext cx="4535488" cy="2730500"/>
          </a:xfrm>
        </p:spPr>
        <p:txBody>
          <a:bodyPr/>
          <a:lstStyle/>
          <a:p>
            <a:pPr>
              <a:spcBef>
                <a:spcPct val="0"/>
              </a:spcBef>
              <a:buFontTx/>
              <a:buNone/>
            </a:pPr>
            <a:r>
              <a:rPr lang="en-US" altLang="zh-CN" sz="2200" dirty="0" err="1"/>
              <a:t>int</a:t>
            </a:r>
            <a:r>
              <a:rPr lang="en-US" altLang="zh-CN" sz="2200" dirty="0"/>
              <a:t> sum(</a:t>
            </a:r>
            <a:r>
              <a:rPr lang="en-US" altLang="zh-CN" sz="2200" dirty="0" err="1"/>
              <a:t>int</a:t>
            </a:r>
            <a:r>
              <a:rPr lang="en-US" altLang="zh-CN" sz="2200" dirty="0"/>
              <a:t> a[ ], </a:t>
            </a:r>
            <a:r>
              <a:rPr lang="en-US" altLang="zh-CN" sz="2200" dirty="0">
                <a:solidFill>
                  <a:srgbClr val="FF3300"/>
                </a:solidFill>
              </a:rPr>
              <a:t>unsigned</a:t>
            </a:r>
            <a:r>
              <a:rPr lang="en-US" altLang="zh-CN" sz="2200" dirty="0"/>
              <a:t> </a:t>
            </a:r>
            <a:r>
              <a:rPr lang="en-US" altLang="zh-CN" sz="2200" dirty="0" err="1"/>
              <a:t>len</a:t>
            </a:r>
            <a:r>
              <a:rPr lang="en-US" altLang="zh-CN" sz="2200" dirty="0"/>
              <a:t>)</a:t>
            </a:r>
          </a:p>
          <a:p>
            <a:pPr>
              <a:spcBef>
                <a:spcPct val="0"/>
              </a:spcBef>
              <a:buFontTx/>
              <a:buNone/>
            </a:pPr>
            <a:r>
              <a:rPr lang="en-US" altLang="zh-CN" sz="2200" dirty="0"/>
              <a:t>{</a:t>
            </a:r>
          </a:p>
          <a:p>
            <a:pPr>
              <a:spcBef>
                <a:spcPct val="0"/>
              </a:spcBef>
              <a:buFontTx/>
              <a:buNone/>
            </a:pPr>
            <a:r>
              <a:rPr lang="en-US" altLang="zh-CN" sz="2200" dirty="0"/>
              <a:t>   </a:t>
            </a:r>
            <a:r>
              <a:rPr lang="en-US" altLang="zh-CN" sz="2200" dirty="0" err="1"/>
              <a:t>int</a:t>
            </a:r>
            <a:r>
              <a:rPr lang="en-US" altLang="zh-CN" sz="2200" dirty="0"/>
              <a:t>  </a:t>
            </a:r>
            <a:r>
              <a:rPr lang="en-US" altLang="zh-CN" sz="2200" dirty="0" err="1"/>
              <a:t>i</a:t>
            </a:r>
            <a:r>
              <a:rPr lang="zh-CN" altLang="en-US" sz="2200" dirty="0"/>
              <a:t>，</a:t>
            </a:r>
            <a:r>
              <a:rPr lang="en-US" altLang="zh-CN" sz="2200" dirty="0"/>
              <a:t>sum = 0;</a:t>
            </a:r>
          </a:p>
          <a:p>
            <a:pPr>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3300"/>
                </a:solidFill>
              </a:rPr>
              <a:t>i</a:t>
            </a:r>
            <a:r>
              <a:rPr lang="en-US" altLang="zh-CN" sz="2200" dirty="0">
                <a:solidFill>
                  <a:srgbClr val="FF3300"/>
                </a:solidFill>
              </a:rPr>
              <a:t> &lt;= </a:t>
            </a:r>
            <a:r>
              <a:rPr lang="en-US" altLang="zh-CN" sz="2200" dirty="0" err="1">
                <a:solidFill>
                  <a:srgbClr val="FF3300"/>
                </a:solidFill>
              </a:rPr>
              <a:t>len</a:t>
            </a:r>
            <a:r>
              <a:rPr lang="en-US" altLang="zh-CN" sz="2200" dirty="0">
                <a:solidFill>
                  <a:srgbClr val="FF3300"/>
                </a:solidFill>
              </a:rPr>
              <a:t>–1</a:t>
            </a:r>
            <a:r>
              <a:rPr lang="en-US" altLang="zh-CN" sz="2200" dirty="0"/>
              <a:t>; </a:t>
            </a:r>
            <a:r>
              <a:rPr lang="en-US" altLang="zh-CN" sz="2200" dirty="0" err="1"/>
              <a:t>i</a:t>
            </a:r>
            <a:r>
              <a:rPr lang="en-US" altLang="zh-CN" sz="2200" dirty="0"/>
              <a:t>++)</a:t>
            </a:r>
          </a:p>
          <a:p>
            <a:pPr>
              <a:spcBef>
                <a:spcPct val="0"/>
              </a:spcBef>
              <a:buFontTx/>
              <a:buNone/>
            </a:pPr>
            <a:r>
              <a:rPr lang="en-US" altLang="zh-CN" sz="2200" dirty="0"/>
              <a:t>	    sum += a[</a:t>
            </a:r>
            <a:r>
              <a:rPr lang="en-US" altLang="zh-CN" sz="2200" dirty="0" err="1"/>
              <a:t>i</a:t>
            </a:r>
            <a:r>
              <a:rPr lang="en-US" altLang="zh-CN" sz="2200" dirty="0"/>
              <a:t>];</a:t>
            </a:r>
          </a:p>
          <a:p>
            <a:pPr>
              <a:spcBef>
                <a:spcPct val="0"/>
              </a:spcBef>
              <a:buFontTx/>
              <a:buNone/>
            </a:pPr>
            <a:r>
              <a:rPr lang="en-US" altLang="zh-CN" sz="2200" dirty="0"/>
              <a:t>   return sum;</a:t>
            </a:r>
          </a:p>
          <a:p>
            <a:pPr>
              <a:spcBef>
                <a:spcPct val="0"/>
              </a:spcBef>
              <a:buFontTx/>
              <a:buNone/>
            </a:pPr>
            <a:r>
              <a:rPr lang="en-US" altLang="zh-CN" sz="2200" dirty="0"/>
              <a:t>}</a:t>
            </a:r>
            <a:endParaRPr lang="zh-CN" altLang="en-US" sz="2200" dirty="0"/>
          </a:p>
        </p:txBody>
      </p:sp>
      <p:sp>
        <p:nvSpPr>
          <p:cNvPr id="13" name="Rectangle 46"/>
          <p:cNvSpPr>
            <a:spLocks noChangeArrowheads="1"/>
          </p:cNvSpPr>
          <p:nvPr/>
        </p:nvSpPr>
        <p:spPr bwMode="auto">
          <a:xfrm>
            <a:off x="1596769" y="3190876"/>
            <a:ext cx="8906012" cy="3252172"/>
          </a:xfrm>
          <a:prstGeom prst="rect">
            <a:avLst/>
          </a:prstGeom>
          <a:solidFill>
            <a:schemeClr val="bg1"/>
          </a:solidFill>
          <a:ln w="12700">
            <a:noFill/>
            <a:miter lim="800000"/>
            <a:headEnd/>
            <a:tailEnd/>
          </a:ln>
        </p:spPr>
        <p:txBody>
          <a:bodyPr wrap="square" lIns="63500" tIns="25400" rIns="63500" bIns="25400">
            <a:spAutoFit/>
          </a:bodyPr>
          <a:lstStyle/>
          <a:p>
            <a:pPr eaLnBrk="0" hangingPunct="0">
              <a:lnSpc>
                <a:spcPct val="130000"/>
              </a:lnSpc>
            </a:pPr>
            <a:r>
              <a:rPr lang="en-US" altLang="zh-CN" sz="2000" dirty="0">
                <a:latin typeface="+mn-ea"/>
              </a:rPr>
              <a:t>unsigned </a:t>
            </a:r>
            <a:r>
              <a:rPr lang="en-US" altLang="zh-CN" sz="2000" dirty="0" err="1">
                <a:latin typeface="+mn-ea"/>
              </a:rPr>
              <a:t>int</a:t>
            </a:r>
            <a:r>
              <a:rPr lang="en-US" altLang="zh-CN" sz="2000" dirty="0">
                <a:latin typeface="+mn-ea"/>
              </a:rPr>
              <a:t> -- </a:t>
            </a:r>
            <a:r>
              <a:rPr lang="zh-CN" altLang="en-US" sz="2000" dirty="0">
                <a:latin typeface="+mn-ea"/>
              </a:rPr>
              <a:t>有的编译器处理成</a:t>
            </a:r>
            <a:r>
              <a:rPr lang="en-US" altLang="zh-CN" sz="2000" dirty="0">
                <a:latin typeface="+mn-ea"/>
              </a:rPr>
              <a:t>unsigned long </a:t>
            </a:r>
            <a:r>
              <a:rPr lang="en-US" altLang="zh-CN" sz="2000" dirty="0" err="1">
                <a:latin typeface="+mn-ea"/>
              </a:rPr>
              <a:t>int</a:t>
            </a:r>
            <a:r>
              <a:rPr lang="en-US" altLang="zh-CN" sz="2000" dirty="0">
                <a:latin typeface="+mn-ea"/>
              </a:rPr>
              <a:t>(32</a:t>
            </a:r>
            <a:r>
              <a:rPr lang="zh-CN" altLang="en-US" sz="2000" dirty="0">
                <a:latin typeface="+mn-ea"/>
              </a:rPr>
              <a:t>位</a:t>
            </a:r>
            <a:r>
              <a:rPr lang="en-US" altLang="zh-CN" sz="2000" dirty="0">
                <a:latin typeface="+mn-ea"/>
              </a:rPr>
              <a:t>), </a:t>
            </a:r>
            <a:r>
              <a:rPr lang="zh-CN" altLang="en-US" sz="2000" dirty="0">
                <a:latin typeface="+mn-ea"/>
              </a:rPr>
              <a:t>有的处理成</a:t>
            </a:r>
            <a:r>
              <a:rPr lang="en-US" altLang="zh-CN" sz="2000" dirty="0">
                <a:latin typeface="+mn-ea"/>
              </a:rPr>
              <a:t>unsigned short </a:t>
            </a:r>
            <a:r>
              <a:rPr lang="en-US" altLang="zh-CN" sz="2000" dirty="0" err="1">
                <a:latin typeface="+mn-ea"/>
              </a:rPr>
              <a:t>int</a:t>
            </a:r>
            <a:r>
              <a:rPr lang="en-US" altLang="zh-CN" sz="2000" dirty="0">
                <a:latin typeface="+mn-ea"/>
              </a:rPr>
              <a:t>(16</a:t>
            </a:r>
            <a:r>
              <a:rPr lang="zh-CN" altLang="en-US" sz="2000" dirty="0">
                <a:latin typeface="+mn-ea"/>
              </a:rPr>
              <a:t>位</a:t>
            </a:r>
            <a:r>
              <a:rPr lang="en-US" altLang="zh-CN" sz="2000" dirty="0">
                <a:latin typeface="+mn-ea"/>
              </a:rPr>
              <a:t>)</a:t>
            </a:r>
            <a:r>
              <a:rPr lang="zh-CN" altLang="en-US" sz="2000" dirty="0">
                <a:latin typeface="+mn-ea"/>
              </a:rPr>
              <a:t>，</a:t>
            </a:r>
            <a:r>
              <a:rPr lang="zh-CN" altLang="en-US" sz="2000" b="1" dirty="0">
                <a:solidFill>
                  <a:srgbClr val="FF0000"/>
                </a:solidFill>
                <a:latin typeface="+mn-ea"/>
              </a:rPr>
              <a:t>减法用补码加法实现</a:t>
            </a:r>
            <a:endParaRPr lang="en-US" altLang="zh-CN" sz="2000" b="1" dirty="0">
              <a:solidFill>
                <a:srgbClr val="FF0000"/>
              </a:solidFill>
              <a:latin typeface="+mn-ea"/>
            </a:endParaRPr>
          </a:p>
          <a:p>
            <a:pPr eaLnBrk="0" hangingPunct="0">
              <a:lnSpc>
                <a:spcPct val="130000"/>
              </a:lnSpc>
            </a:pPr>
            <a:r>
              <a:rPr lang="en-US" altLang="zh-CN" sz="2000" dirty="0">
                <a:latin typeface="+mn-ea"/>
              </a:rPr>
              <a:t>-1</a:t>
            </a:r>
            <a:r>
              <a:rPr lang="zh-CN" altLang="en-US" sz="2000" dirty="0">
                <a:latin typeface="+mn-ea"/>
              </a:rPr>
              <a:t>的机器数为</a:t>
            </a:r>
            <a:r>
              <a:rPr lang="en-US" altLang="zh-CN" sz="2000" dirty="0">
                <a:latin typeface="+mn-ea"/>
              </a:rPr>
              <a:t>0xffffffff</a:t>
            </a:r>
          </a:p>
          <a:p>
            <a:pPr eaLnBrk="0" hangingPunct="0">
              <a:lnSpc>
                <a:spcPct val="130000"/>
              </a:lnSpc>
            </a:pPr>
            <a:r>
              <a:rPr lang="en-US" altLang="zh-CN" sz="2000" dirty="0">
                <a:latin typeface="+mn-ea"/>
              </a:rPr>
              <a:t>x = 0: 00000000 00000000 00000000 00000000</a:t>
            </a:r>
            <a:br>
              <a:rPr lang="en-US" altLang="zh-CN" sz="2000" dirty="0">
                <a:latin typeface="+mn-ea"/>
              </a:rPr>
            </a:br>
            <a:r>
              <a:rPr lang="en-US" altLang="zh-CN" sz="2000" dirty="0">
                <a:latin typeface="+mn-ea"/>
              </a:rPr>
              <a:t>x -1 = </a:t>
            </a:r>
            <a:r>
              <a:rPr lang="en-US" altLang="zh-CN" sz="2000" b="1" dirty="0">
                <a:latin typeface="+mn-ea"/>
              </a:rPr>
              <a:t>00000000 00000000 00000000 00000000 </a:t>
            </a:r>
          </a:p>
          <a:p>
            <a:pPr eaLnBrk="0" hangingPunct="0">
              <a:lnSpc>
                <a:spcPct val="130000"/>
              </a:lnSpc>
            </a:pPr>
            <a:r>
              <a:rPr lang="en-US" altLang="zh-CN" sz="2000" dirty="0">
                <a:latin typeface="+mn-ea"/>
              </a:rPr>
              <a:t>    </a:t>
            </a:r>
            <a:r>
              <a:rPr lang="en-US" altLang="zh-CN" sz="2000" dirty="0">
                <a:solidFill>
                  <a:srgbClr val="FF0000"/>
                </a:solidFill>
                <a:latin typeface="+mn-ea"/>
              </a:rPr>
              <a:t> + </a:t>
            </a:r>
            <a:r>
              <a:rPr lang="en-US" altLang="zh-CN" sz="2000" b="1" dirty="0">
                <a:solidFill>
                  <a:srgbClr val="C00000"/>
                </a:solidFill>
                <a:latin typeface="+mn-ea"/>
              </a:rPr>
              <a:t>11111111 11111111 11111111 11111111</a:t>
            </a:r>
          </a:p>
          <a:p>
            <a:pPr eaLnBrk="0" hangingPunct="0">
              <a:lnSpc>
                <a:spcPct val="130000"/>
              </a:lnSpc>
            </a:pPr>
            <a:r>
              <a:rPr lang="zh-CN" altLang="en-US" sz="2000" dirty="0">
                <a:solidFill>
                  <a:srgbClr val="990000"/>
                </a:solidFill>
                <a:latin typeface="+mn-ea"/>
              </a:rPr>
              <a:t>显然，对于每个 </a:t>
            </a:r>
            <a:r>
              <a:rPr lang="en-US" altLang="zh-CN" sz="2000" dirty="0" err="1">
                <a:solidFill>
                  <a:srgbClr val="990000"/>
                </a:solidFill>
                <a:latin typeface="+mn-ea"/>
              </a:rPr>
              <a:t>i</a:t>
            </a:r>
            <a:r>
              <a:rPr lang="en-US" altLang="zh-CN" sz="2000" dirty="0">
                <a:solidFill>
                  <a:srgbClr val="990000"/>
                </a:solidFill>
                <a:latin typeface="+mn-ea"/>
              </a:rPr>
              <a:t> </a:t>
            </a:r>
            <a:r>
              <a:rPr lang="zh-CN" altLang="en-US" sz="2000" dirty="0">
                <a:solidFill>
                  <a:srgbClr val="990000"/>
                </a:solidFill>
                <a:latin typeface="+mn-ea"/>
              </a:rPr>
              <a:t>都满足条件，因为任何</a:t>
            </a:r>
            <a:r>
              <a:rPr lang="zh-CN" altLang="en-US" sz="2000" b="1" i="1" dirty="0">
                <a:solidFill>
                  <a:srgbClr val="990000"/>
                </a:solidFill>
                <a:latin typeface="+mn-ea"/>
              </a:rPr>
              <a:t>无符号数</a:t>
            </a:r>
            <a:r>
              <a:rPr lang="zh-CN" altLang="en-US" sz="2000" dirty="0">
                <a:solidFill>
                  <a:srgbClr val="990000"/>
                </a:solidFill>
                <a:latin typeface="+mn-ea"/>
              </a:rPr>
              <a:t>都比</a:t>
            </a:r>
            <a:r>
              <a:rPr lang="en-US" altLang="zh-CN" sz="2000" dirty="0">
                <a:solidFill>
                  <a:srgbClr val="990000"/>
                </a:solidFill>
                <a:latin typeface="+mn-ea"/>
              </a:rPr>
              <a:t>32</a:t>
            </a:r>
            <a:r>
              <a:rPr lang="zh-CN" altLang="en-US" sz="2000" dirty="0">
                <a:solidFill>
                  <a:srgbClr val="990000"/>
                </a:solidFill>
                <a:latin typeface="+mn-ea"/>
              </a:rPr>
              <a:t>个</a:t>
            </a:r>
            <a:r>
              <a:rPr lang="en-US" altLang="zh-CN" sz="2000" dirty="0">
                <a:solidFill>
                  <a:srgbClr val="990000"/>
                </a:solidFill>
                <a:latin typeface="+mn-ea"/>
              </a:rPr>
              <a:t>1</a:t>
            </a:r>
            <a:r>
              <a:rPr lang="zh-CN" altLang="en-US" sz="2000" dirty="0">
                <a:solidFill>
                  <a:srgbClr val="990000"/>
                </a:solidFill>
                <a:latin typeface="+mn-ea"/>
              </a:rPr>
              <a:t>小，因此循环体被不断执行，最终导致数组访问越界而发生存储器访问异常。</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17</a:t>
            </a:fld>
            <a:endParaRPr lang="en-US" altLang="zh-CN"/>
          </a:p>
        </p:txBody>
      </p:sp>
    </p:spTree>
    <p:extLst>
      <p:ext uri="{BB962C8B-B14F-4D97-AF65-F5344CB8AC3E}">
        <p14:creationId xmlns:p14="http://schemas.microsoft.com/office/powerpoint/2010/main" val="8442040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514682" y="0"/>
            <a:ext cx="5270090" cy="561975"/>
          </a:xfrm>
        </p:spPr>
        <p:txBody>
          <a:bodyPr/>
          <a:lstStyle/>
          <a:p>
            <a:r>
              <a:rPr lang="zh-CN" altLang="en-US" sz="3600" dirty="0"/>
              <a:t>过程调用参数传递举例</a:t>
            </a:r>
          </a:p>
        </p:txBody>
      </p:sp>
      <p:sp>
        <p:nvSpPr>
          <p:cNvPr id="739331" name="Text Box 3"/>
          <p:cNvSpPr txBox="1">
            <a:spLocks noChangeArrowheads="1"/>
          </p:cNvSpPr>
          <p:nvPr/>
        </p:nvSpPr>
        <p:spPr bwMode="auto">
          <a:xfrm>
            <a:off x="2270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739332" name="Text Box 4"/>
          <p:cNvSpPr txBox="1">
            <a:spLocks noChangeArrowheads="1"/>
          </p:cNvSpPr>
          <p:nvPr/>
        </p:nvSpPr>
        <p:spPr bwMode="auto">
          <a:xfrm>
            <a:off x="7221539" y="5724526"/>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739333" name="Text Box 5"/>
          <p:cNvSpPr txBox="1">
            <a:spLocks noChangeArrowheads="1"/>
          </p:cNvSpPr>
          <p:nvPr/>
        </p:nvSpPr>
        <p:spPr bwMode="auto">
          <a:xfrm>
            <a:off x="1685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4" name="Text Box 6"/>
          <p:cNvSpPr txBox="1">
            <a:spLocks noChangeArrowheads="1"/>
          </p:cNvSpPr>
          <p:nvPr/>
        </p:nvSpPr>
        <p:spPr bwMode="auto">
          <a:xfrm>
            <a:off x="6275389"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5" name="Rectangle 7"/>
          <p:cNvSpPr>
            <a:spLocks noChangeArrowheads="1"/>
          </p:cNvSpPr>
          <p:nvPr/>
        </p:nvSpPr>
        <p:spPr bwMode="auto">
          <a:xfrm>
            <a:off x="3351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739336" name="Rectangle 8"/>
          <p:cNvSpPr>
            <a:spLocks noChangeArrowheads="1"/>
          </p:cNvSpPr>
          <p:nvPr/>
        </p:nvSpPr>
        <p:spPr bwMode="auto">
          <a:xfrm>
            <a:off x="8121650" y="4554539"/>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739337" name="Text Box 9"/>
          <p:cNvSpPr txBox="1">
            <a:spLocks noChangeArrowheads="1"/>
          </p:cNvSpPr>
          <p:nvPr/>
        </p:nvSpPr>
        <p:spPr bwMode="auto">
          <a:xfrm>
            <a:off x="3216275" y="5138739"/>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18</a:t>
            </a:fld>
            <a:endParaRPr lang="en-US" altLang="zh-CN" dirty="0"/>
          </a:p>
        </p:txBody>
      </p:sp>
    </p:spTree>
    <p:extLst>
      <p:ext uri="{BB962C8B-B14F-4D97-AF65-F5344CB8AC3E}">
        <p14:creationId xmlns:p14="http://schemas.microsoft.com/office/powerpoint/2010/main" val="7711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35"/>
                                        </p:tgtEl>
                                        <p:attrNameLst>
                                          <p:attrName>style.visibility</p:attrName>
                                        </p:attrNameLst>
                                      </p:cBhvr>
                                      <p:to>
                                        <p:strVal val="visible"/>
                                      </p:to>
                                    </p:set>
                                    <p:animEffect transition="in" filter="blinds(horizontal)">
                                      <p:cBhvr>
                                        <p:cTn id="7" dur="500"/>
                                        <p:tgtEl>
                                          <p:spTgt spid="739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6">
                                            <p:txEl>
                                              <p:pRg st="0" end="0"/>
                                            </p:txEl>
                                          </p:spTgt>
                                        </p:tgtEl>
                                        <p:attrNameLst>
                                          <p:attrName>style.visibility</p:attrName>
                                        </p:attrNameLst>
                                      </p:cBhvr>
                                      <p:to>
                                        <p:strVal val="visible"/>
                                      </p:to>
                                    </p:set>
                                    <p:animEffect transition="in" filter="blinds(horizontal)">
                                      <p:cBhvr>
                                        <p:cTn id="12" dur="500"/>
                                        <p:tgtEl>
                                          <p:spTgt spid="7393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7"/>
                                        </p:tgtEl>
                                        <p:attrNameLst>
                                          <p:attrName>style.visibility</p:attrName>
                                        </p:attrNameLst>
                                      </p:cBhvr>
                                      <p:to>
                                        <p:strVal val="visible"/>
                                      </p:to>
                                    </p:set>
                                    <p:animEffect transition="in" filter="blinds(horizontal)">
                                      <p:cBhvr>
                                        <p:cTn id="17" dur="500"/>
                                        <p:tgtEl>
                                          <p:spTgt spid="7393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31"/>
                                        </p:tgtEl>
                                        <p:attrNameLst>
                                          <p:attrName>style.visibility</p:attrName>
                                        </p:attrNameLst>
                                      </p:cBhvr>
                                      <p:to>
                                        <p:strVal val="visible"/>
                                      </p:to>
                                    </p:set>
                                    <p:animEffect transition="in" filter="blinds(horizontal)">
                                      <p:cBhvr>
                                        <p:cTn id="22" dur="500"/>
                                        <p:tgtEl>
                                          <p:spTgt spid="7393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9332"/>
                                        </p:tgtEl>
                                        <p:attrNameLst>
                                          <p:attrName>style.visibility</p:attrName>
                                        </p:attrNameLst>
                                      </p:cBhvr>
                                      <p:to>
                                        <p:strVal val="visible"/>
                                      </p:to>
                                    </p:set>
                                    <p:animEffect transition="in" filter="blinds(horizontal)">
                                      <p:cBhvr>
                                        <p:cTn id="27" dur="5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p:bldP spid="739332" grpId="0" animBg="1"/>
      <p:bldP spid="739335" grpId="0"/>
      <p:bldP spid="7393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4354286" y="78696"/>
            <a:ext cx="3494314" cy="677862"/>
          </a:xfrm>
        </p:spPr>
        <p:txBody>
          <a:bodyPr/>
          <a:lstStyle/>
          <a:p>
            <a:r>
              <a:rPr lang="zh-CN" altLang="en-US" sz="3600" dirty="0"/>
              <a:t>课程的意义</a:t>
            </a:r>
          </a:p>
        </p:txBody>
      </p:sp>
      <p:sp>
        <p:nvSpPr>
          <p:cNvPr id="712708" name="Rectangle 4"/>
          <p:cNvSpPr>
            <a:spLocks noChangeArrowheads="1"/>
          </p:cNvSpPr>
          <p:nvPr/>
        </p:nvSpPr>
        <p:spPr bwMode="auto">
          <a:xfrm>
            <a:off x="1910225" y="2155033"/>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2221375" y="4550571"/>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4204162" y="2774158"/>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x=20</a:t>
            </a:r>
            <a:r>
              <a:rPr lang="en-US" altLang="zh-CN" sz="2000" b="1" dirty="0">
                <a:latin typeface="微软雅黑" pitchFamily="34" charset="-122"/>
                <a:ea typeface="微软雅黑" pitchFamily="34" charset="-122"/>
              </a:rPr>
              <a:t>; </a:t>
            </a:r>
          </a:p>
          <a:p>
            <a:pPr indent="114300"/>
            <a:r>
              <a:rPr lang="en-US" altLang="zh-CN" sz="2000" b="1" dirty="0" err="1">
                <a:latin typeface="微软雅黑" pitchFamily="34" charset="-122"/>
                <a:ea typeface="微软雅黑" pitchFamily="34" charset="-122"/>
              </a:rPr>
              <a:t>int</a:t>
            </a:r>
            <a:r>
              <a:rPr lang="en-US" altLang="zh-CN" sz="2000" b="1" dirty="0">
                <a:solidFill>
                  <a:srgbClr val="FF0000"/>
                </a:solidFill>
                <a:latin typeface="微软雅黑" pitchFamily="34" charset="-122"/>
                <a:ea typeface="微软雅黑" pitchFamily="34" charset="-122"/>
              </a:rPr>
              <a:t> p1</a:t>
            </a:r>
            <a:r>
              <a:rPr lang="en-US" altLang="zh-CN" sz="2000" b="1" dirty="0">
                <a:latin typeface="微软雅黑" pitchFamily="34" charset="-122"/>
                <a:ea typeface="微软雅黑" pitchFamily="34" charset="-122"/>
              </a:rPr>
              <a:t>() </a:t>
            </a:r>
          </a:p>
          <a:p>
            <a:pPr indent="114300"/>
            <a:r>
              <a:rPr lang="en-US" altLang="zh-CN" sz="2000" b="1" dirty="0">
                <a:latin typeface="微软雅黑" pitchFamily="34" charset="-122"/>
                <a:ea typeface="微软雅黑" pitchFamily="34" charset="-122"/>
              </a:rPr>
              <a:t>{</a:t>
            </a:r>
          </a:p>
          <a:p>
            <a:pPr indent="114300"/>
            <a:r>
              <a:rPr lang="en-US" altLang="zh-CN" sz="2000" b="1" dirty="0">
                <a:latin typeface="微软雅黑" pitchFamily="34" charset="-122"/>
                <a:ea typeface="微软雅黑" pitchFamily="34" charset="-122"/>
              </a:rPr>
              <a:t>     return x;</a:t>
            </a:r>
          </a:p>
          <a:p>
            <a:pPr indent="114300"/>
            <a:r>
              <a:rPr lang="en-US" altLang="zh-CN" sz="2000" b="1" dirty="0">
                <a:latin typeface="微软雅黑" pitchFamily="34" charset="-122"/>
                <a:ea typeface="微软雅黑" pitchFamily="34" charset="-122"/>
              </a:rPr>
              <a:t>}</a:t>
            </a:r>
          </a:p>
        </p:txBody>
      </p:sp>
      <p:sp>
        <p:nvSpPr>
          <p:cNvPr id="712711" name="Text Box 7"/>
          <p:cNvSpPr txBox="1">
            <a:spLocks noChangeArrowheads="1"/>
          </p:cNvSpPr>
          <p:nvPr/>
        </p:nvSpPr>
        <p:spPr bwMode="auto">
          <a:xfrm>
            <a:off x="4551825" y="4521996"/>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6610967" y="1583739"/>
            <a:ext cx="4862576" cy="2711512"/>
          </a:xfrm>
          <a:prstGeom prst="rect">
            <a:avLst/>
          </a:prstGeom>
          <a:noFill/>
          <a:ln w="9525">
            <a:noFill/>
            <a:miter lim="800000"/>
            <a:headEnd/>
            <a:tailEnd/>
          </a:ln>
          <a:effectLst/>
        </p:spPr>
        <p:txBody>
          <a:bodyPr wrap="square" anchor="ctr">
            <a:spAutoFit/>
          </a:bodyPr>
          <a:lstStyle/>
          <a:p>
            <a:pPr eaLnBrk="0" hangingPunct="0">
              <a:lnSpc>
                <a:spcPct val="130000"/>
              </a:lnSpc>
              <a:spcBef>
                <a:spcPct val="45000"/>
              </a:spcBef>
            </a:pPr>
            <a:r>
              <a:rPr lang="en-US" altLang="zh-CN" sz="2300" b="1" dirty="0">
                <a:latin typeface="微软雅黑" pitchFamily="34" charset="-122"/>
                <a:ea typeface="微软雅黑" pitchFamily="34" charset="-122"/>
              </a:rPr>
              <a:t>main</a:t>
            </a:r>
            <a:r>
              <a:rPr lang="zh-CN" altLang="en-US" sz="2300" b="1" dirty="0">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dirty="0">
                <a:latin typeface="微软雅黑" pitchFamily="34" charset="-122"/>
                <a:ea typeface="微软雅黑" pitchFamily="34" charset="-122"/>
              </a:rPr>
              <a:t>p1</a:t>
            </a:r>
            <a:r>
              <a:rPr lang="zh-CN" altLang="en-US" sz="2300" b="1" dirty="0">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dirty="0">
                <a:solidFill>
                  <a:srgbClr val="FF0000"/>
                </a:solidFill>
                <a:latin typeface="微软雅黑" pitchFamily="34" charset="-122"/>
                <a:ea typeface="微软雅黑" pitchFamily="34" charset="-122"/>
              </a:rPr>
              <a:t>x</a:t>
            </a:r>
            <a:r>
              <a:rPr lang="zh-CN" altLang="en-US" sz="2300" b="1" dirty="0">
                <a:latin typeface="微软雅黑" pitchFamily="34" charset="-122"/>
                <a:ea typeface="微软雅黑" pitchFamily="34" charset="-122"/>
              </a:rPr>
              <a:t>有两次强定义，所以，</a:t>
            </a:r>
            <a:r>
              <a:rPr lang="zh-CN" altLang="en-US" sz="2300" b="1" dirty="0">
                <a:solidFill>
                  <a:srgbClr val="009242"/>
                </a:solidFill>
                <a:latin typeface="微软雅黑" pitchFamily="34" charset="-122"/>
                <a:ea typeface="微软雅黑" pitchFamily="34" charset="-122"/>
              </a:rPr>
              <a:t>链接器将输出一条出错信息</a:t>
            </a:r>
            <a:r>
              <a:rPr lang="zh-CN" altLang="en-US" sz="2300" b="1" dirty="0">
                <a:latin typeface="微软雅黑" pitchFamily="34" charset="-122"/>
                <a:ea typeface="微软雅黑" pitchFamily="34" charset="-122"/>
              </a:rPr>
              <a:t> </a:t>
            </a:r>
          </a:p>
          <a:p>
            <a:pPr eaLnBrk="0" hangingPunct="0">
              <a:lnSpc>
                <a:spcPct val="130000"/>
              </a:lnSpc>
            </a:pPr>
            <a:endParaRPr lang="zh-CN" altLang="en-US" sz="2300" b="1" dirty="0">
              <a:latin typeface="微软雅黑" pitchFamily="34" charset="-122"/>
              <a:ea typeface="微软雅黑" pitchFamily="34" charset="-122"/>
            </a:endParaRPr>
          </a:p>
        </p:txBody>
      </p:sp>
      <p:sp>
        <p:nvSpPr>
          <p:cNvPr id="712716" name="Text Box 12"/>
          <p:cNvSpPr txBox="1">
            <a:spLocks noChangeArrowheads="1"/>
          </p:cNvSpPr>
          <p:nvPr/>
        </p:nvSpPr>
        <p:spPr bwMode="auto">
          <a:xfrm>
            <a:off x="1770524" y="1221582"/>
            <a:ext cx="4324350" cy="457200"/>
          </a:xfrm>
          <a:prstGeom prst="rect">
            <a:avLst/>
          </a:prstGeom>
          <a:noFill/>
          <a:ln w="9525">
            <a:noFill/>
            <a:miter lim="800000"/>
            <a:headEnd/>
            <a:tailEnd/>
          </a:ln>
          <a:effectLst/>
        </p:spPr>
        <p:txBody>
          <a:bodyPr>
            <a:spAutoFit/>
          </a:bodyPr>
          <a:lstStyle/>
          <a:p>
            <a:pPr>
              <a:spcBef>
                <a:spcPct val="50000"/>
              </a:spcBef>
            </a:pPr>
            <a:r>
              <a:rPr lang="zh-CN" altLang="en-US" sz="2400" b="1" dirty="0">
                <a:ea typeface="微软雅黑" pitchFamily="34" charset="-122"/>
              </a:rPr>
              <a:t>以下程序会发生链接出错吗？</a:t>
            </a:r>
          </a:p>
        </p:txBody>
      </p:sp>
      <p:sp>
        <p:nvSpPr>
          <p:cNvPr id="9" name="Text Box 7"/>
          <p:cNvSpPr txBox="1">
            <a:spLocks noChangeArrowheads="1"/>
          </p:cNvSpPr>
          <p:nvPr/>
        </p:nvSpPr>
        <p:spPr bwMode="auto">
          <a:xfrm>
            <a:off x="7054632" y="4267768"/>
            <a:ext cx="3419475" cy="1838325"/>
          </a:xfrm>
          <a:prstGeom prst="rect">
            <a:avLst/>
          </a:prstGeom>
          <a:noFill/>
          <a:ln w="9525">
            <a:solidFill>
              <a:schemeClr val="tx1"/>
            </a:solidFill>
            <a:miter lim="800000"/>
            <a:headEnd/>
            <a:tailEnd/>
          </a:ln>
          <a:effectLst/>
        </p:spPr>
        <p:txBody>
          <a:bodyPr>
            <a:spAutoFit/>
          </a:bodyPr>
          <a:lstStyle/>
          <a:p>
            <a:pPr>
              <a:spcBef>
                <a:spcPct val="25000"/>
              </a:spcBef>
            </a:pPr>
            <a:r>
              <a:rPr lang="zh-CN" altLang="en-US" sz="2400" b="1" dirty="0">
                <a:ea typeface="黑体" pitchFamily="49" charset="-122"/>
              </a:rPr>
              <a:t>理解该问题需要知道：</a:t>
            </a:r>
          </a:p>
          <a:p>
            <a:pPr>
              <a:spcBef>
                <a:spcPct val="25000"/>
              </a:spcBef>
            </a:pPr>
            <a:r>
              <a:rPr lang="zh-CN" altLang="en-US" sz="2400" b="1" dirty="0">
                <a:solidFill>
                  <a:srgbClr val="3366FF"/>
                </a:solidFill>
                <a:ea typeface="黑体" pitchFamily="49" charset="-122"/>
              </a:rPr>
              <a:t>机器级数据的表示</a:t>
            </a:r>
          </a:p>
          <a:p>
            <a:pPr>
              <a:spcBef>
                <a:spcPct val="25000"/>
              </a:spcBef>
            </a:pPr>
            <a:r>
              <a:rPr lang="zh-CN" altLang="en-US" sz="2400" b="1" dirty="0">
                <a:solidFill>
                  <a:srgbClr val="FF0000"/>
                </a:solidFill>
                <a:ea typeface="黑体" pitchFamily="49" charset="-122"/>
              </a:rPr>
              <a:t>链接器的符号解析规则</a:t>
            </a:r>
          </a:p>
          <a:p>
            <a:pPr>
              <a:spcBef>
                <a:spcPct val="25000"/>
              </a:spcBef>
            </a:pPr>
            <a:r>
              <a:rPr lang="en-US" altLang="zh-CN" sz="2400" b="1" dirty="0">
                <a:solidFill>
                  <a:srgbClr val="3366FF"/>
                </a:solidFill>
                <a:latin typeface="黑体"/>
                <a:ea typeface="黑体" pitchFamily="49" charset="-122"/>
              </a:rPr>
              <a:t>……</a:t>
            </a:r>
            <a:endParaRPr lang="en-US" altLang="zh-CN" sz="2400" b="1" dirty="0">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19</a:t>
            </a:fld>
            <a:endParaRPr lang="en-US" altLang="zh-CN"/>
          </a:p>
        </p:txBody>
      </p:sp>
    </p:spTree>
    <p:extLst>
      <p:ext uri="{BB962C8B-B14F-4D97-AF65-F5344CB8AC3E}">
        <p14:creationId xmlns:p14="http://schemas.microsoft.com/office/powerpoint/2010/main" val="20139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5" dur="500"/>
                                        <p:tgtEl>
                                          <p:spTgt spid="7127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20" dur="500"/>
                                        <p:tgtEl>
                                          <p:spTgt spid="7127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5"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课程信息</a:t>
            </a:r>
          </a:p>
        </p:txBody>
      </p:sp>
      <p:sp>
        <p:nvSpPr>
          <p:cNvPr id="4" name="折角形 3"/>
          <p:cNvSpPr/>
          <p:nvPr/>
        </p:nvSpPr>
        <p:spPr>
          <a:xfrm>
            <a:off x="437515" y="1041400"/>
            <a:ext cx="3850640" cy="5087026"/>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折角形 5"/>
          <p:cNvSpPr/>
          <p:nvPr/>
        </p:nvSpPr>
        <p:spPr>
          <a:xfrm>
            <a:off x="4433454" y="1304135"/>
            <a:ext cx="3851563" cy="4556332"/>
          </a:xfrm>
          <a:prstGeom prst="foldedCorner">
            <a:avLst/>
          </a:prstGeom>
          <a:gradFill>
            <a:gsLst>
              <a:gs pos="0">
                <a:schemeClr val="accent1">
                  <a:lumMod val="5000"/>
                  <a:lumOff val="95000"/>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16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折角形 6"/>
          <p:cNvSpPr/>
          <p:nvPr/>
        </p:nvSpPr>
        <p:spPr>
          <a:xfrm>
            <a:off x="8413750" y="1067390"/>
            <a:ext cx="3410585" cy="5061036"/>
          </a:xfrm>
          <a:prstGeom prst="foldedCorne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1367048" y="1041195"/>
            <a:ext cx="1991250" cy="492443"/>
          </a:xfrm>
          <a:prstGeom prst="rect">
            <a:avLst/>
          </a:prstGeom>
        </p:spPr>
        <p:txBody>
          <a:bodyPr wrap="none">
            <a:spAutoFit/>
          </a:bodyPr>
          <a:lstStyle/>
          <a:p>
            <a:pPr algn="ctr" defTabSz="608965">
              <a:lnSpc>
                <a:spcPct val="130000"/>
              </a:lnSpc>
            </a:pPr>
            <a:r>
              <a:rPr lang="zh-CN" altLang="en-US" sz="2000" b="1" dirty="0">
                <a:solidFill>
                  <a:schemeClr val="tx1"/>
                </a:solidFill>
                <a:latin typeface="+mn-ea"/>
              </a:rPr>
              <a:t>学时及考试安排</a:t>
            </a:r>
          </a:p>
        </p:txBody>
      </p:sp>
      <p:sp>
        <p:nvSpPr>
          <p:cNvPr id="9" name="矩形 8"/>
          <p:cNvSpPr/>
          <p:nvPr/>
        </p:nvSpPr>
        <p:spPr>
          <a:xfrm>
            <a:off x="5063184" y="1303930"/>
            <a:ext cx="2517088" cy="435697"/>
          </a:xfrm>
          <a:prstGeom prst="rect">
            <a:avLst/>
          </a:prstGeom>
        </p:spPr>
        <p:txBody>
          <a:bodyPr wrap="square">
            <a:spAutoFit/>
          </a:bodyPr>
          <a:lstStyle/>
          <a:p>
            <a:pPr algn="ctr" defTabSz="608965">
              <a:lnSpc>
                <a:spcPct val="130000"/>
              </a:lnSpc>
            </a:pPr>
            <a:r>
              <a:rPr lang="zh-CN" altLang="en-US" sz="2000" b="1" dirty="0">
                <a:latin typeface="+mn-ea"/>
              </a:rPr>
              <a:t>授课教师信息</a:t>
            </a:r>
            <a:endParaRPr lang="en-US" altLang="zh-CN" sz="2000" b="1" dirty="0">
              <a:solidFill>
                <a:schemeClr val="tx1"/>
              </a:solidFill>
              <a:latin typeface="+mn-ea"/>
            </a:endParaRPr>
          </a:p>
        </p:txBody>
      </p:sp>
      <p:sp>
        <p:nvSpPr>
          <p:cNvPr id="10" name="矩形 9"/>
          <p:cNvSpPr/>
          <p:nvPr/>
        </p:nvSpPr>
        <p:spPr>
          <a:xfrm>
            <a:off x="9510209" y="1067185"/>
            <a:ext cx="1217000" cy="435697"/>
          </a:xfrm>
          <a:prstGeom prst="rect">
            <a:avLst/>
          </a:prstGeom>
        </p:spPr>
        <p:txBody>
          <a:bodyPr wrap="none">
            <a:spAutoFit/>
          </a:bodyPr>
          <a:lstStyle/>
          <a:p>
            <a:pPr algn="ctr" defTabSz="608965">
              <a:lnSpc>
                <a:spcPct val="130000"/>
              </a:lnSpc>
            </a:pPr>
            <a:r>
              <a:rPr lang="zh-CN" altLang="en-US" sz="2000" b="1" dirty="0">
                <a:solidFill>
                  <a:schemeClr val="tx1"/>
                </a:solidFill>
                <a:latin typeface="+mn-ea"/>
              </a:rPr>
              <a:t>参考书籍</a:t>
            </a:r>
            <a:endParaRPr lang="en-US" altLang="zh-CN" sz="2000" b="1" dirty="0">
              <a:solidFill>
                <a:schemeClr val="tx1"/>
              </a:solidFill>
              <a:latin typeface="+mn-ea"/>
            </a:endParaRPr>
          </a:p>
        </p:txBody>
      </p:sp>
      <p:sp>
        <p:nvSpPr>
          <p:cNvPr id="14" name="文本框 8"/>
          <p:cNvSpPr txBox="1"/>
          <p:nvPr/>
        </p:nvSpPr>
        <p:spPr>
          <a:xfrm>
            <a:off x="437515" y="1532890"/>
            <a:ext cx="3851275"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9705" indent="-179705" algn="l"/>
            <a:r>
              <a:rPr lang="zh-CN" altLang="zh-CN" sz="2400" kern="100" dirty="0">
                <a:latin typeface="Times New Roman" panose="02020603050405020304" pitchFamily="18" charset="0"/>
                <a:sym typeface="+mn-ea"/>
              </a:rPr>
              <a:t>课程名称：计算机系统</a:t>
            </a:r>
            <a:r>
              <a:rPr lang="zh-CN" altLang="en-US" sz="2400" kern="100" dirty="0">
                <a:latin typeface="Times New Roman" panose="02020603050405020304" pitchFamily="18" charset="0"/>
                <a:sym typeface="+mn-ea"/>
              </a:rPr>
              <a:t>（</a:t>
            </a:r>
            <a:r>
              <a:rPr lang="en-US" altLang="zh-CN" sz="2400" kern="100" dirty="0">
                <a:latin typeface="Times New Roman" panose="02020603050405020304" pitchFamily="18" charset="0"/>
                <a:sym typeface="+mn-ea"/>
              </a:rPr>
              <a:t>2</a:t>
            </a:r>
            <a:r>
              <a:rPr lang="zh-CN" altLang="en-US" sz="2400" kern="100" dirty="0">
                <a:latin typeface="Times New Roman" panose="02020603050405020304" pitchFamily="18" charset="0"/>
                <a:sym typeface="+mn-ea"/>
              </a:rPr>
              <a:t>）</a:t>
            </a:r>
            <a:endParaRPr lang="zh-CN" altLang="zh-CN" sz="2400" kern="100" dirty="0">
              <a:latin typeface="Times New Roman" panose="02020603050405020304" pitchFamily="18" charset="0"/>
            </a:endParaRPr>
          </a:p>
          <a:p>
            <a:pPr marL="179705" indent="-179705" algn="l"/>
            <a:r>
              <a:rPr lang="zh-CN" altLang="zh-CN" sz="2400" kern="100" dirty="0">
                <a:latin typeface="Times New Roman" panose="02020603050405020304" pitchFamily="18" charset="0"/>
                <a:sym typeface="+mn-ea"/>
              </a:rPr>
              <a:t>总 学 时：</a:t>
            </a:r>
            <a:r>
              <a:rPr lang="en-US" altLang="zh-CN" sz="2400" kern="100" dirty="0">
                <a:latin typeface="Times New Roman" panose="02020603050405020304" pitchFamily="18" charset="0"/>
                <a:sym typeface="+mn-ea"/>
              </a:rPr>
              <a:t>72</a:t>
            </a:r>
            <a:r>
              <a:rPr lang="zh-CN" altLang="zh-CN" sz="2400" kern="100" dirty="0">
                <a:latin typeface="Times New Roman" panose="02020603050405020304" pitchFamily="18" charset="0"/>
                <a:sym typeface="+mn-ea"/>
              </a:rPr>
              <a:t>学时</a:t>
            </a:r>
            <a:r>
              <a:rPr lang="zh-CN" altLang="en-US" sz="2400" kern="100" dirty="0">
                <a:latin typeface="Times New Roman" panose="02020603050405020304" pitchFamily="18" charset="0"/>
                <a:sym typeface="+mn-ea"/>
              </a:rPr>
              <a:t>含</a:t>
            </a:r>
            <a:r>
              <a:rPr lang="zh-CN" altLang="zh-CN" sz="2400" kern="100" dirty="0">
                <a:latin typeface="Times New Roman" panose="02020603050405020304" pitchFamily="18" charset="0"/>
                <a:sym typeface="+mn-ea"/>
              </a:rPr>
              <a:t>实验课</a:t>
            </a:r>
            <a:r>
              <a:rPr lang="en-US" altLang="zh-CN" sz="2400" kern="100" dirty="0">
                <a:latin typeface="Times New Roman" panose="02020603050405020304" pitchFamily="18" charset="0"/>
                <a:sym typeface="+mn-ea"/>
              </a:rPr>
              <a:t>18</a:t>
            </a:r>
            <a:r>
              <a:rPr lang="zh-CN" altLang="en-US" sz="2400" kern="100" dirty="0">
                <a:latin typeface="Times New Roman" panose="02020603050405020304" pitchFamily="18" charset="0"/>
                <a:sym typeface="+mn-ea"/>
              </a:rPr>
              <a:t>学时</a:t>
            </a:r>
          </a:p>
          <a:p>
            <a:pPr marL="179705" indent="-179705" algn="l"/>
            <a:r>
              <a:rPr lang="zh-CN" altLang="zh-CN" sz="2400" kern="100" dirty="0">
                <a:latin typeface="Times New Roman" panose="02020603050405020304" pitchFamily="18" charset="0"/>
                <a:sym typeface="+mn-ea"/>
              </a:rPr>
              <a:t>学分：</a:t>
            </a:r>
            <a:r>
              <a:rPr lang="en-US" altLang="zh-CN" sz="2400" kern="100" dirty="0">
                <a:latin typeface="Times New Roman" panose="02020603050405020304" pitchFamily="18" charset="0"/>
                <a:sym typeface="+mn-ea"/>
              </a:rPr>
              <a:t>3.5</a:t>
            </a:r>
          </a:p>
          <a:p>
            <a:pPr marL="179705" indent="-179705" algn="l"/>
            <a:r>
              <a:rPr lang="zh-CN" altLang="zh-CN" sz="2400" kern="100" dirty="0">
                <a:latin typeface="Times New Roman" panose="02020603050405020304" pitchFamily="18" charset="0"/>
                <a:sym typeface="+mn-ea"/>
              </a:rPr>
              <a:t>先修课程：计算机系统</a:t>
            </a:r>
            <a:r>
              <a:rPr lang="en-US" altLang="zh-CN" sz="2400" kern="100" dirty="0">
                <a:latin typeface="Times New Roman" panose="02020603050405020304" pitchFamily="18" charset="0"/>
                <a:sym typeface="+mn-ea"/>
              </a:rPr>
              <a:t>(1)</a:t>
            </a:r>
            <a:r>
              <a:rPr lang="zh-CN" altLang="en-US" sz="2400" kern="100" dirty="0">
                <a:latin typeface="Times New Roman" panose="02020603050405020304" pitchFamily="18" charset="0"/>
                <a:sym typeface="+mn-ea"/>
              </a:rPr>
              <a:t>，</a:t>
            </a:r>
          </a:p>
          <a:p>
            <a:pPr marL="179705" indent="-179705" algn="l"/>
            <a:r>
              <a:rPr lang="zh-CN" altLang="en-US" sz="2400" kern="100" dirty="0">
                <a:solidFill>
                  <a:schemeClr val="tx1"/>
                </a:solidFill>
                <a:latin typeface="+mn-ea"/>
                <a:sym typeface="+mn-ea"/>
              </a:rPr>
              <a:t>面向对象程序设计</a:t>
            </a:r>
            <a:r>
              <a:rPr lang="en-US" altLang="zh-CN" sz="2400" kern="100" dirty="0">
                <a:solidFill>
                  <a:schemeClr val="tx1"/>
                </a:solidFill>
                <a:latin typeface="+mn-ea"/>
                <a:sym typeface="+mn-ea"/>
              </a:rPr>
              <a:t>(C</a:t>
            </a:r>
            <a:r>
              <a:rPr lang="zh-CN" altLang="en-US" sz="2400" kern="100" dirty="0">
                <a:solidFill>
                  <a:schemeClr val="tx1"/>
                </a:solidFill>
                <a:latin typeface="+mn-ea"/>
                <a:sym typeface="+mn-ea"/>
              </a:rPr>
              <a:t>语言</a:t>
            </a:r>
          </a:p>
          <a:p>
            <a:pPr marL="179705" indent="-179705" algn="l"/>
            <a:r>
              <a:rPr lang="zh-CN" altLang="en-US" sz="2400" kern="100" dirty="0">
                <a:solidFill>
                  <a:schemeClr val="tx1"/>
                </a:solidFill>
                <a:latin typeface="+mn-ea"/>
                <a:sym typeface="+mn-ea"/>
              </a:rPr>
              <a:t>或</a:t>
            </a:r>
            <a:r>
              <a:rPr lang="en-US" altLang="zh-CN" sz="2400" kern="100" dirty="0">
                <a:solidFill>
                  <a:schemeClr val="tx1"/>
                </a:solidFill>
                <a:latin typeface="+mn-ea"/>
                <a:sym typeface="+mn-ea"/>
              </a:rPr>
              <a:t>C++)</a:t>
            </a:r>
          </a:p>
          <a:p>
            <a:pPr marL="179705" indent="-179705" algn="l"/>
            <a:r>
              <a:rPr lang="zh-CN" altLang="en-US" sz="2400" b="1" kern="100" dirty="0">
                <a:solidFill>
                  <a:schemeClr val="tx1"/>
                </a:solidFill>
                <a:latin typeface="+mn-ea"/>
                <a:sym typeface="+mn-ea"/>
              </a:rPr>
              <a:t>总</a:t>
            </a:r>
            <a:r>
              <a:rPr lang="zh-CN" altLang="zh-CN" sz="2400" b="1" kern="100" dirty="0">
                <a:latin typeface="Times New Roman" panose="02020603050405020304" pitchFamily="18" charset="0"/>
                <a:sym typeface="+mn-ea"/>
              </a:rPr>
              <a:t>成绩＝平时成绩×</a:t>
            </a:r>
            <a:r>
              <a:rPr lang="en-US" altLang="zh-CN" sz="2400" b="1" kern="100" dirty="0">
                <a:latin typeface="Times New Roman" panose="02020603050405020304" pitchFamily="18" charset="0"/>
                <a:sym typeface="+mn-ea"/>
              </a:rPr>
              <a:t>40%</a:t>
            </a:r>
            <a:r>
              <a:rPr lang="zh-CN" altLang="zh-CN" sz="2400" b="1" kern="100" dirty="0">
                <a:latin typeface="Times New Roman" panose="02020603050405020304" pitchFamily="18" charset="0"/>
                <a:sym typeface="+mn-ea"/>
              </a:rPr>
              <a:t>＋期末成绩×</a:t>
            </a:r>
            <a:r>
              <a:rPr lang="en-US" altLang="zh-CN" sz="2400" b="1" kern="100" dirty="0">
                <a:latin typeface="Times New Roman" panose="02020603050405020304" pitchFamily="18" charset="0"/>
                <a:sym typeface="+mn-ea"/>
              </a:rPr>
              <a:t>60%</a:t>
            </a:r>
          </a:p>
          <a:p>
            <a:pPr marL="179705" indent="-179705" algn="l"/>
            <a:r>
              <a:rPr lang="zh-CN" altLang="en-US" sz="2400" kern="100" dirty="0">
                <a:solidFill>
                  <a:schemeClr val="tx1"/>
                </a:solidFill>
                <a:latin typeface="+mn-ea"/>
                <a:sym typeface="+mn-ea"/>
              </a:rPr>
              <a:t>平</a:t>
            </a:r>
            <a:r>
              <a:rPr lang="zh-CN" altLang="zh-CN" sz="2400" kern="100" dirty="0">
                <a:latin typeface="Times New Roman" panose="02020603050405020304" pitchFamily="18" charset="0"/>
                <a:sym typeface="+mn-ea"/>
              </a:rPr>
              <a:t>时成绩包括平时记录的出勤情况、课堂提问、课后作业以及实验成绩等。</a:t>
            </a:r>
            <a:endParaRPr lang="zh-CN" altLang="en-US" sz="2400" kern="100" dirty="0">
              <a:solidFill>
                <a:schemeClr val="tx1"/>
              </a:solidFill>
              <a:latin typeface="+mn-ea"/>
              <a:sym typeface="+mn-ea"/>
            </a:endParaRPr>
          </a:p>
        </p:txBody>
      </p:sp>
      <p:sp>
        <p:nvSpPr>
          <p:cNvPr id="15" name="文本框 8"/>
          <p:cNvSpPr txBox="1"/>
          <p:nvPr/>
        </p:nvSpPr>
        <p:spPr>
          <a:xfrm>
            <a:off x="4433454" y="1841980"/>
            <a:ext cx="3851563" cy="5043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400" dirty="0">
                <a:latin typeface="+mn-ea"/>
                <a:sym typeface="+mn-ea"/>
              </a:rPr>
              <a:t>主讲老师：李炎然</a:t>
            </a:r>
            <a:endParaRPr lang="en-US" altLang="zh-CN" sz="2400" dirty="0">
              <a:latin typeface="+mn-ea"/>
              <a:ea typeface="+mn-ea"/>
            </a:endParaRPr>
          </a:p>
        </p:txBody>
      </p:sp>
      <p:sp>
        <p:nvSpPr>
          <p:cNvPr id="16" name="文本框 8"/>
          <p:cNvSpPr txBox="1"/>
          <p:nvPr/>
        </p:nvSpPr>
        <p:spPr>
          <a:xfrm>
            <a:off x="8413750" y="1583010"/>
            <a:ext cx="3410585" cy="3784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pPr>
            <a:r>
              <a:rPr lang="zh-CN" altLang="zh-CN" sz="2400" b="1" kern="100" dirty="0">
                <a:latin typeface="Times New Roman" panose="02020603050405020304" pitchFamily="18" charset="0"/>
                <a:sym typeface="+mn-ea"/>
              </a:rPr>
              <a:t>教材：</a:t>
            </a:r>
            <a:r>
              <a:rPr lang="en-US" altLang="zh-CN" sz="2400" kern="100" dirty="0">
                <a:latin typeface="Times New Roman" panose="02020603050405020304" pitchFamily="18" charset="0"/>
                <a:sym typeface="+mn-ea"/>
              </a:rPr>
              <a:t>(</a:t>
            </a:r>
            <a:r>
              <a:rPr lang="zh-CN" altLang="zh-CN" sz="2400" kern="100" dirty="0">
                <a:latin typeface="Times New Roman" panose="02020603050405020304" pitchFamily="18" charset="0"/>
                <a:sym typeface="+mn-ea"/>
              </a:rPr>
              <a:t>美</a:t>
            </a:r>
            <a:r>
              <a:rPr lang="en-US" altLang="zh-CN" sz="2400" kern="100" dirty="0">
                <a:latin typeface="Times New Roman" panose="02020603050405020304" pitchFamily="18" charset="0"/>
                <a:sym typeface="+mn-ea"/>
              </a:rPr>
              <a:t>) Randal E. Bryant</a:t>
            </a:r>
            <a:r>
              <a:rPr lang="zh-CN" altLang="zh-CN" sz="2400" kern="100" dirty="0">
                <a:latin typeface="Times New Roman" panose="02020603050405020304" pitchFamily="18" charset="0"/>
                <a:sym typeface="+mn-ea"/>
              </a:rPr>
              <a:t>，</a:t>
            </a:r>
            <a:r>
              <a:rPr lang="en-US" altLang="zh-CN" sz="2400" kern="100" dirty="0">
                <a:latin typeface="Times New Roman" panose="02020603050405020304" pitchFamily="18" charset="0"/>
                <a:sym typeface="+mn-ea"/>
              </a:rPr>
              <a:t>David R.O </a:t>
            </a:r>
            <a:r>
              <a:rPr lang="en-US" altLang="zh-CN" sz="2400" kern="100" dirty="0" err="1">
                <a:latin typeface="Times New Roman" panose="02020603050405020304" pitchFamily="18" charset="0"/>
                <a:sym typeface="+mn-ea"/>
              </a:rPr>
              <a:t>Hallaren</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著</a:t>
            </a:r>
            <a:r>
              <a:rPr lang="en-US" altLang="zh-CN" sz="2400" kern="100" dirty="0">
                <a:latin typeface="Times New Roman" panose="02020603050405020304" pitchFamily="18" charset="0"/>
                <a:sym typeface="+mn-ea"/>
              </a:rPr>
              <a:t>, </a:t>
            </a:r>
            <a:r>
              <a:rPr lang="zh-CN" altLang="zh-CN" sz="2400" kern="100" dirty="0">
                <a:latin typeface="Times New Roman" panose="02020603050405020304" pitchFamily="18" charset="0"/>
                <a:sym typeface="+mn-ea"/>
              </a:rPr>
              <a:t>龚奕利，雷迎春译，</a:t>
            </a:r>
            <a:r>
              <a:rPr lang="zh-CN" altLang="zh-CN" sz="2400" b="1" kern="100" dirty="0">
                <a:solidFill>
                  <a:srgbClr val="FF0000"/>
                </a:solidFill>
                <a:latin typeface="Times New Roman" panose="02020603050405020304" pitchFamily="18" charset="0"/>
                <a:sym typeface="+mn-ea"/>
              </a:rPr>
              <a:t>深入理解计算机系统</a:t>
            </a:r>
            <a:r>
              <a:rPr lang="zh-CN" altLang="zh-CN" sz="2400" kern="100" dirty="0">
                <a:latin typeface="Times New Roman" panose="02020603050405020304" pitchFamily="18" charset="0"/>
                <a:sym typeface="+mn-ea"/>
              </a:rPr>
              <a:t>（原书第</a:t>
            </a:r>
            <a:r>
              <a:rPr lang="en-US" altLang="zh-CN" sz="2400" kern="100" dirty="0">
                <a:latin typeface="Times New Roman" panose="02020603050405020304" pitchFamily="18" charset="0"/>
                <a:sym typeface="+mn-ea"/>
              </a:rPr>
              <a:t>3</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2011.</a:t>
            </a:r>
            <a:endParaRPr lang="zh-CN" altLang="zh-CN" sz="2400" kern="100" dirty="0">
              <a:latin typeface="Times New Roman" panose="02020603050405020304" pitchFamily="18" charset="0"/>
            </a:endParaRPr>
          </a:p>
          <a:p>
            <a:pPr fontAlgn="auto">
              <a:lnSpc>
                <a:spcPct val="100000"/>
              </a:lnSpc>
            </a:pPr>
            <a:r>
              <a:rPr lang="zh-CN" altLang="zh-CN" sz="2400" b="1" kern="100" dirty="0">
                <a:latin typeface="Times New Roman" panose="02020603050405020304" pitchFamily="18" charset="0"/>
                <a:sym typeface="+mn-ea"/>
              </a:rPr>
              <a:t>参考教材：</a:t>
            </a:r>
            <a:r>
              <a:rPr lang="zh-CN" altLang="zh-CN" sz="2400" kern="100" dirty="0">
                <a:latin typeface="Times New Roman" panose="02020603050405020304" pitchFamily="18" charset="0"/>
                <a:sym typeface="+mn-ea"/>
              </a:rPr>
              <a:t>袁春风，计算机系统基础（第</a:t>
            </a:r>
            <a:r>
              <a:rPr lang="en-US" altLang="zh-CN" sz="2400" kern="100" dirty="0">
                <a:latin typeface="Times New Roman" panose="02020603050405020304" pitchFamily="18" charset="0"/>
                <a:sym typeface="+mn-ea"/>
              </a:rPr>
              <a:t>1</a:t>
            </a:r>
            <a:r>
              <a:rPr lang="zh-CN" altLang="zh-CN" sz="2400" kern="100" dirty="0">
                <a:latin typeface="Times New Roman" panose="02020603050405020304" pitchFamily="18" charset="0"/>
                <a:sym typeface="+mn-ea"/>
              </a:rPr>
              <a:t>版），机械工业出版社，</a:t>
            </a:r>
            <a:r>
              <a:rPr lang="en-US" altLang="zh-CN" sz="2400" kern="100" dirty="0">
                <a:latin typeface="Times New Roman" panose="02020603050405020304" pitchFamily="18" charset="0"/>
                <a:sym typeface="+mn-ea"/>
              </a:rPr>
              <a:t>2014</a:t>
            </a:r>
            <a:r>
              <a:rPr lang="zh-CN" altLang="zh-CN" sz="2400" kern="100" dirty="0">
                <a:latin typeface="Times New Roman" panose="02020603050405020304" pitchFamily="18" charset="0"/>
                <a:sym typeface="+mn-ea"/>
              </a:rPr>
              <a:t>年</a:t>
            </a:r>
            <a:r>
              <a:rPr lang="en-US" altLang="zh-CN" sz="2400" kern="100" dirty="0">
                <a:latin typeface="Times New Roman" panose="02020603050405020304" pitchFamily="18" charset="0"/>
                <a:sym typeface="+mn-ea"/>
              </a:rPr>
              <a:t>7</a:t>
            </a:r>
            <a:r>
              <a:rPr lang="zh-CN" altLang="zh-CN" sz="2400" kern="100" dirty="0">
                <a:latin typeface="Times New Roman" panose="02020603050405020304" pitchFamily="18" charset="0"/>
                <a:sym typeface="+mn-ea"/>
              </a:rPr>
              <a:t>月</a:t>
            </a:r>
            <a:endParaRPr lang="zh-CN" altLang="en-US" sz="2400" dirty="0">
              <a:solidFill>
                <a:schemeClr val="tx1"/>
              </a:solidFill>
              <a:latin typeface="+mn-ea"/>
            </a:endParaRPr>
          </a:p>
        </p:txBody>
      </p:sp>
    </p:spTree>
    <p:extLst>
      <p:ext uri="{BB962C8B-B14F-4D97-AF65-F5344CB8AC3E}">
        <p14:creationId xmlns:p14="http://schemas.microsoft.com/office/powerpoint/2010/main" val="6844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673834" y="165994"/>
            <a:ext cx="2717566" cy="561975"/>
          </a:xfrm>
        </p:spPr>
        <p:txBody>
          <a:bodyPr/>
          <a:lstStyle/>
          <a:p>
            <a:r>
              <a:rPr lang="zh-CN" altLang="en-US" sz="3600" dirty="0"/>
              <a:t>课程的意义</a:t>
            </a:r>
          </a:p>
        </p:txBody>
      </p:sp>
      <p:sp>
        <p:nvSpPr>
          <p:cNvPr id="390148" name="Rectangle 3"/>
          <p:cNvSpPr>
            <a:spLocks noChangeArrowheads="1"/>
          </p:cNvSpPr>
          <p:nvPr/>
        </p:nvSpPr>
        <p:spPr bwMode="auto">
          <a:xfrm>
            <a:off x="7685548" y="1746217"/>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390149" name="Rectangle 3"/>
          <p:cNvSpPr>
            <a:spLocks noChangeArrowheads="1"/>
          </p:cNvSpPr>
          <p:nvPr/>
        </p:nvSpPr>
        <p:spPr bwMode="auto">
          <a:xfrm>
            <a:off x="1970549" y="1746217"/>
            <a:ext cx="4905375" cy="2565400"/>
          </a:xfrm>
          <a:prstGeom prst="rect">
            <a:avLst/>
          </a:prstGeom>
          <a:noFill/>
          <a:ln w="3175">
            <a:solidFill>
              <a:srgbClr val="000000"/>
            </a:solidFill>
            <a:miter lim="800000"/>
            <a:headEnd/>
            <a:tailEnd/>
          </a:ln>
        </p:spPr>
        <p:txBody>
          <a:bodyPr lIns="80467" tIns="40234" rIns="80467" bIns="40234"/>
          <a:lstStyle/>
          <a:p>
            <a:pPr algn="just"/>
            <a:r>
              <a:rPr lang="en-US" altLang="zh-CN" sz="2000" b="1" dirty="0">
                <a:solidFill>
                  <a:srgbClr val="000000"/>
                </a:solidFill>
                <a:latin typeface="微软雅黑" pitchFamily="34" charset="-122"/>
                <a:ea typeface="微软雅黑" pitchFamily="34" charset="-122"/>
              </a:rPr>
              <a:t>1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d=100;</a:t>
            </a:r>
          </a:p>
          <a:p>
            <a:pPr algn="just"/>
            <a:r>
              <a:rPr lang="en-US" altLang="zh-CN" sz="2000" b="1" dirty="0">
                <a:solidFill>
                  <a:srgbClr val="000000"/>
                </a:solidFill>
                <a:latin typeface="微软雅黑" pitchFamily="34" charset="-122"/>
                <a:ea typeface="微软雅黑" pitchFamily="34" charset="-122"/>
              </a:rPr>
              <a:t>2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x=200;</a:t>
            </a:r>
          </a:p>
          <a:p>
            <a:pPr algn="just"/>
            <a:r>
              <a:rPr lang="en-US" altLang="zh-CN" sz="2000" b="1" dirty="0">
                <a:solidFill>
                  <a:srgbClr val="000000"/>
                </a:solidFill>
                <a:latin typeface="微软雅黑" pitchFamily="34" charset="-122"/>
                <a:ea typeface="微软雅黑" pitchFamily="34" charset="-122"/>
              </a:rPr>
              <a:t>3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main() </a:t>
            </a:r>
          </a:p>
          <a:p>
            <a:pPr algn="just"/>
            <a:r>
              <a:rPr lang="en-US" altLang="zh-CN" sz="2000" b="1" dirty="0">
                <a:solidFill>
                  <a:srgbClr val="000000"/>
                </a:solidFill>
                <a:latin typeface="微软雅黑" pitchFamily="34" charset="-122"/>
                <a:ea typeface="微软雅黑" pitchFamily="34" charset="-122"/>
              </a:rPr>
              <a:t>4  {  </a:t>
            </a:r>
          </a:p>
          <a:p>
            <a:pPr algn="just"/>
            <a:r>
              <a:rPr lang="en-US" altLang="zh-CN" sz="2000" b="1" dirty="0">
                <a:solidFill>
                  <a:srgbClr val="000000"/>
                </a:solidFill>
                <a:latin typeface="微软雅黑" pitchFamily="34" charset="-122"/>
                <a:ea typeface="微软雅黑" pitchFamily="34" charset="-122"/>
              </a:rPr>
              <a:t>5    p1( );</a:t>
            </a:r>
          </a:p>
          <a:p>
            <a:pPr algn="just"/>
            <a:r>
              <a:rPr lang="en-US" altLang="zh-CN" sz="2000" b="1" dirty="0">
                <a:solidFill>
                  <a:srgbClr val="000000"/>
                </a:solidFill>
                <a:latin typeface="微软雅黑" pitchFamily="34" charset="-122"/>
                <a:ea typeface="微软雅黑" pitchFamily="34" charset="-122"/>
              </a:rPr>
              <a:t>6    </a:t>
            </a:r>
            <a:r>
              <a:rPr lang="en-US" altLang="zh-CN" sz="2000" b="1" dirty="0" err="1">
                <a:solidFill>
                  <a:srgbClr val="000000"/>
                </a:solidFill>
                <a:latin typeface="微软雅黑" pitchFamily="34" charset="-122"/>
                <a:ea typeface="微软雅黑" pitchFamily="34" charset="-122"/>
              </a:rPr>
              <a:t>printf</a:t>
            </a:r>
            <a:r>
              <a:rPr lang="en-US" altLang="zh-CN" sz="2000" b="1" dirty="0">
                <a:solidFill>
                  <a:srgbClr val="000000"/>
                </a:solidFill>
                <a:latin typeface="微软雅黑" pitchFamily="34" charset="-122"/>
                <a:ea typeface="微软雅黑" pitchFamily="34" charset="-122"/>
              </a:rPr>
              <a:t> (“d=%d, x=%d\n”, d, x );</a:t>
            </a:r>
          </a:p>
          <a:p>
            <a:pPr algn="just"/>
            <a:r>
              <a:rPr lang="en-US" altLang="zh-CN" sz="2000" b="1" dirty="0">
                <a:solidFill>
                  <a:srgbClr val="000000"/>
                </a:solidFill>
                <a:latin typeface="微软雅黑" pitchFamily="34" charset="-122"/>
                <a:ea typeface="微软雅黑" pitchFamily="34" charset="-122"/>
              </a:rPr>
              <a:t>7    return 0;</a:t>
            </a:r>
          </a:p>
          <a:p>
            <a:pPr algn="just"/>
            <a:r>
              <a:rPr lang="en-US" altLang="zh-CN" sz="2000" b="1" dirty="0">
                <a:solidFill>
                  <a:srgbClr val="000000"/>
                </a:solidFill>
                <a:latin typeface="微软雅黑" pitchFamily="34" charset="-122"/>
                <a:ea typeface="微软雅黑" pitchFamily="34" charset="-122"/>
              </a:rPr>
              <a:t>8  }</a:t>
            </a:r>
          </a:p>
          <a:p>
            <a:endParaRPr lang="en-US" altLang="zh-CN" sz="2000" b="1" dirty="0">
              <a:latin typeface="微软雅黑" pitchFamily="34" charset="-122"/>
              <a:ea typeface="微软雅黑" pitchFamily="34" charset="-122"/>
            </a:endParaRPr>
          </a:p>
        </p:txBody>
      </p:sp>
      <p:sp>
        <p:nvSpPr>
          <p:cNvPr id="390150" name="Rectangle 6"/>
          <p:cNvSpPr>
            <a:spLocks noChangeArrowheads="1"/>
          </p:cNvSpPr>
          <p:nvPr/>
        </p:nvSpPr>
        <p:spPr bwMode="auto">
          <a:xfrm>
            <a:off x="1926099" y="1206467"/>
            <a:ext cx="7561263"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en-US" altLang="zh-CN" sz="2400" b="1" dirty="0" err="1"/>
              <a:t>main.c</a:t>
            </a:r>
            <a:r>
              <a:rPr lang="en-US" altLang="zh-CN" sz="2400" b="1" dirty="0"/>
              <a:t>                                                        p1.c</a:t>
            </a:r>
          </a:p>
        </p:txBody>
      </p:sp>
      <p:pic>
        <p:nvPicPr>
          <p:cNvPr id="587778" name="Picture 2"/>
          <p:cNvPicPr>
            <a:picLocks noChangeAspect="1" noChangeArrowheads="1"/>
          </p:cNvPicPr>
          <p:nvPr/>
        </p:nvPicPr>
        <p:blipFill>
          <a:blip r:embed="rId3" cstate="print"/>
          <a:srcRect/>
          <a:stretch>
            <a:fillRect/>
          </a:stretch>
        </p:blipFill>
        <p:spPr bwMode="auto">
          <a:xfrm>
            <a:off x="1681592" y="4492615"/>
            <a:ext cx="8860246" cy="1571636"/>
          </a:xfrm>
          <a:prstGeom prst="rect">
            <a:avLst/>
          </a:prstGeom>
          <a:noFill/>
          <a:ln w="9525">
            <a:noFill/>
            <a:miter lim="800000"/>
            <a:headEnd/>
            <a:tailEnd/>
          </a:ln>
          <a:effectLst/>
        </p:spPr>
      </p:pic>
      <p:cxnSp>
        <p:nvCxnSpPr>
          <p:cNvPr id="11" name="直接连接符 10"/>
          <p:cNvCxnSpPr/>
          <p:nvPr/>
        </p:nvCxnSpPr>
        <p:spPr>
          <a:xfrm>
            <a:off x="1681592" y="4921243"/>
            <a:ext cx="8715436"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rot="18724765">
            <a:off x="6643232" y="5111980"/>
            <a:ext cx="928694" cy="5000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p:cNvSpPr>
            <a:spLocks noChangeArrowheads="1"/>
          </p:cNvSpPr>
          <p:nvPr/>
        </p:nvSpPr>
        <p:spPr bwMode="auto">
          <a:xfrm>
            <a:off x="5396369" y="6064251"/>
            <a:ext cx="4572032"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400" b="1" dirty="0">
                <a:solidFill>
                  <a:srgbClr val="FF0000"/>
                </a:solidFill>
              </a:rPr>
              <a:t>永远不要无视编译</a:t>
            </a:r>
            <a:r>
              <a:rPr lang="en-US" altLang="zh-CN" sz="2400" b="1" dirty="0">
                <a:solidFill>
                  <a:srgbClr val="FF0000"/>
                </a:solidFill>
              </a:rPr>
              <a:t>warning</a:t>
            </a:r>
            <a:r>
              <a:rPr lang="zh-CN" altLang="en-US" sz="2400" b="1" dirty="0">
                <a:solidFill>
                  <a:srgbClr val="FF0000"/>
                </a:solidFill>
              </a:rPr>
              <a:t>信息</a:t>
            </a:r>
            <a:endParaRPr lang="en-US" altLang="zh-CN" sz="2400" b="1" dirty="0">
              <a:solidFill>
                <a:srgbClr val="FF0000"/>
              </a:solidFill>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20</a:t>
            </a:fld>
            <a:endParaRPr lang="en-US" altLang="zh-CN"/>
          </a:p>
        </p:txBody>
      </p:sp>
    </p:spTree>
    <p:extLst>
      <p:ext uri="{BB962C8B-B14F-4D97-AF65-F5344CB8AC3E}">
        <p14:creationId xmlns:p14="http://schemas.microsoft.com/office/powerpoint/2010/main" val="249347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7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207856" y="76655"/>
            <a:ext cx="3662516" cy="561975"/>
          </a:xfrm>
        </p:spPr>
        <p:txBody>
          <a:bodyPr/>
          <a:lstStyle/>
          <a:p>
            <a:r>
              <a:rPr lang="zh-CN" altLang="en-US" sz="3600" dirty="0"/>
              <a:t>课程的意义</a:t>
            </a:r>
          </a:p>
        </p:txBody>
      </p:sp>
      <p:sp>
        <p:nvSpPr>
          <p:cNvPr id="438275" name="Rectangle 3"/>
          <p:cNvSpPr>
            <a:spLocks noGrp="1" noChangeArrowheads="1"/>
          </p:cNvSpPr>
          <p:nvPr>
            <p:ph type="body" idx="1"/>
          </p:nvPr>
        </p:nvSpPr>
        <p:spPr>
          <a:xfrm>
            <a:off x="1865313" y="863600"/>
            <a:ext cx="8229600" cy="4483100"/>
          </a:xfrm>
        </p:spPr>
        <p:txBody>
          <a:bodyPr/>
          <a:lstStyle/>
          <a:p>
            <a:pPr marL="457200" indent="-457200">
              <a:spcBef>
                <a:spcPct val="5000"/>
              </a:spcBef>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复制数组到堆中，</a:t>
            </a:r>
            <a:r>
              <a:rPr lang="en-US" altLang="zh-CN" sz="2000" dirty="0">
                <a:latin typeface="微软雅黑" pitchFamily="34" charset="-122"/>
                <a:ea typeface="微软雅黑" pitchFamily="34" charset="-122"/>
              </a:rPr>
              <a:t>count</a:t>
            </a:r>
            <a:r>
              <a:rPr lang="zh-CN" altLang="en-US" sz="2000" dirty="0">
                <a:latin typeface="微软雅黑" pitchFamily="34" charset="-122"/>
                <a:ea typeface="微软雅黑" pitchFamily="34" charset="-122"/>
              </a:rPr>
              <a:t>为数组元素个数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copy_array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*array,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count) {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在堆区申请一块内存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 </a:t>
            </a:r>
            <a:r>
              <a:rPr lang="en-US" altLang="zh-CN" sz="2000" dirty="0" err="1">
                <a:solidFill>
                  <a:srgbClr val="0000FF"/>
                </a:solidFill>
                <a:latin typeface="微软雅黑" pitchFamily="34" charset="-122"/>
                <a:ea typeface="微软雅黑" pitchFamily="34" charset="-122"/>
              </a:rPr>
              <a:t>malloc</a:t>
            </a:r>
            <a:r>
              <a:rPr lang="en-US" altLang="zh-CN" sz="2000" dirty="0">
                <a:solidFill>
                  <a:srgbClr val="0000FF"/>
                </a:solidFill>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count*</a:t>
            </a:r>
            <a:r>
              <a:rPr lang="en-US" altLang="zh-CN" sz="2000" dirty="0" err="1">
                <a:solidFill>
                  <a:srgbClr val="FF0000"/>
                </a:solidFill>
                <a:latin typeface="微软雅黑" pitchFamily="34" charset="-122"/>
                <a:ea typeface="微软雅黑" pitchFamily="34" charset="-122"/>
              </a:rPr>
              <a:t>sizeof</a:t>
            </a:r>
            <a:r>
              <a:rPr lang="en-US" altLang="zh-CN" sz="2000" dirty="0">
                <a:solidFill>
                  <a:srgbClr val="FF0000"/>
                </a:solidFill>
                <a:latin typeface="微软雅黑" pitchFamily="34" charset="-122"/>
                <a:ea typeface="微软雅黑" pitchFamily="34" charset="-122"/>
              </a:rPr>
              <a:t>(</a:t>
            </a:r>
            <a:r>
              <a:rPr lang="en-US" altLang="zh-CN" sz="2000" dirty="0" err="1">
                <a:solidFill>
                  <a:srgbClr val="FF0000"/>
                </a:solidFill>
                <a:latin typeface="微软雅黑" pitchFamily="34" charset="-122"/>
                <a:ea typeface="微软雅黑" pitchFamily="34" charset="-122"/>
              </a:rPr>
              <a:t>int</a:t>
            </a:r>
            <a:r>
              <a:rPr lang="en-US" altLang="zh-CN" sz="2000" dirty="0">
                <a:solidFill>
                  <a:srgbClr val="FF0000"/>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if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NULL) </a:t>
            </a:r>
          </a:p>
          <a:p>
            <a:pPr marL="457200" indent="-457200">
              <a:spcBef>
                <a:spcPct val="5000"/>
              </a:spcBef>
              <a:buNone/>
            </a:pPr>
            <a:r>
              <a:rPr lang="en-US" altLang="zh-CN" sz="2000" dirty="0">
                <a:latin typeface="微软雅黑" pitchFamily="34" charset="-122"/>
                <a:ea typeface="微软雅黑" pitchFamily="34" charset="-122"/>
              </a:rPr>
              <a:t>       	return -1;</a:t>
            </a:r>
          </a:p>
          <a:p>
            <a:pPr marL="457200" indent="-457200">
              <a:spcBef>
                <a:spcPct val="5000"/>
              </a:spcBef>
              <a:buNone/>
            </a:pPr>
            <a:r>
              <a:rPr lang="en-US" altLang="zh-CN" sz="2000" dirty="0">
                <a:latin typeface="微软雅黑" pitchFamily="34" charset="-122"/>
                <a:ea typeface="微软雅黑" pitchFamily="34" charset="-122"/>
              </a:rPr>
              <a:t>  	for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0;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count;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array[</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return count; </a:t>
            </a:r>
          </a:p>
          <a:p>
            <a:pPr marL="457200" indent="-457200">
              <a:spcBef>
                <a:spcPct val="5000"/>
              </a:spcBef>
              <a:buNone/>
            </a:pP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sp>
        <p:nvSpPr>
          <p:cNvPr id="438276" name="Rectangle 4"/>
          <p:cNvSpPr>
            <a:spLocks noChangeArrowheads="1"/>
          </p:cNvSpPr>
          <p:nvPr/>
        </p:nvSpPr>
        <p:spPr bwMode="auto">
          <a:xfrm>
            <a:off x="1909764" y="5086976"/>
            <a:ext cx="3735387" cy="144655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438278" name="AutoShape 6"/>
          <p:cNvSpPr>
            <a:spLocks noChangeArrowheads="1"/>
          </p:cNvSpPr>
          <p:nvPr/>
        </p:nvSpPr>
        <p:spPr bwMode="auto">
          <a:xfrm>
            <a:off x="5556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8279" name="Rectangle 7"/>
          <p:cNvSpPr>
            <a:spLocks noChangeArrowheads="1"/>
          </p:cNvSpPr>
          <p:nvPr/>
        </p:nvSpPr>
        <p:spPr bwMode="auto">
          <a:xfrm>
            <a:off x="6354988" y="5496154"/>
            <a:ext cx="4443639" cy="430887"/>
          </a:xfrm>
          <a:prstGeom prst="rect">
            <a:avLst/>
          </a:prstGeom>
          <a:noFill/>
          <a:ln w="9525">
            <a:noFill/>
            <a:miter lim="800000"/>
            <a:headEnd/>
            <a:tailEnd/>
          </a:ln>
          <a:effectLst/>
        </p:spPr>
        <p:txBody>
          <a:bodyPr wrap="square" anchor="ctr">
            <a:spAutoFit/>
          </a:bodyPr>
          <a:lstStyle/>
          <a:p>
            <a:pPr eaLnBrk="0" hangingPunct="0"/>
            <a:r>
              <a:rPr lang="zh-CN" altLang="en-US" sz="2200" b="1" dirty="0">
                <a:solidFill>
                  <a:srgbClr val="0000FF"/>
                </a:solidFill>
                <a:latin typeface="微软雅黑" pitchFamily="34" charset="-122"/>
                <a:ea typeface="微软雅黑" pitchFamily="34" charset="-122"/>
              </a:rPr>
              <a:t>堆（</a:t>
            </a:r>
            <a:r>
              <a:rPr lang="en-US" altLang="zh-CN" sz="2200" b="1" dirty="0">
                <a:solidFill>
                  <a:srgbClr val="0000FF"/>
                </a:solidFill>
                <a:latin typeface="微软雅黑" pitchFamily="34" charset="-122"/>
                <a:ea typeface="微软雅黑" pitchFamily="34" charset="-122"/>
              </a:rPr>
              <a:t>heap</a:t>
            </a:r>
            <a:r>
              <a:rPr lang="zh-CN" altLang="en-US" sz="2200" b="1" dirty="0">
                <a:solidFill>
                  <a:srgbClr val="0000FF"/>
                </a:solidFill>
                <a:latin typeface="微软雅黑" pitchFamily="34" charset="-122"/>
                <a:ea typeface="微软雅黑" pitchFamily="34" charset="-122"/>
              </a:rPr>
              <a:t>）中大量数据被破坏！</a:t>
            </a:r>
            <a:endParaRPr lang="en-US" altLang="zh-CN" sz="2200" b="1" dirty="0">
              <a:solidFill>
                <a:srgbClr val="0000FF"/>
              </a:solidFill>
              <a:latin typeface="微软雅黑" pitchFamily="34" charset="-122"/>
              <a:ea typeface="微软雅黑" pitchFamily="34" charset="-122"/>
            </a:endParaRPr>
          </a:p>
        </p:txBody>
      </p:sp>
      <p:sp>
        <p:nvSpPr>
          <p:cNvPr id="438280" name="Text Box 8"/>
          <p:cNvSpPr txBox="1">
            <a:spLocks noChangeArrowheads="1"/>
          </p:cNvSpPr>
          <p:nvPr/>
        </p:nvSpPr>
        <p:spPr bwMode="auto">
          <a:xfrm>
            <a:off x="7040564" y="2889251"/>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21</a:t>
            </a:fld>
            <a:endParaRPr lang="en-US" altLang="zh-CN"/>
          </a:p>
        </p:txBody>
      </p:sp>
    </p:spTree>
    <p:extLst>
      <p:ext uri="{BB962C8B-B14F-4D97-AF65-F5344CB8AC3E}">
        <p14:creationId xmlns:p14="http://schemas.microsoft.com/office/powerpoint/2010/main" val="32967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8"/>
                                        </p:tgtEl>
                                        <p:attrNameLst>
                                          <p:attrName>style.visibility</p:attrName>
                                        </p:attrNameLst>
                                      </p:cBhvr>
                                      <p:to>
                                        <p:strVal val="visible"/>
                                      </p:to>
                                    </p:set>
                                    <p:animEffect transition="in" filter="blinds(horizontal)">
                                      <p:cBhvr>
                                        <p:cTn id="12" dur="500"/>
                                        <p:tgtEl>
                                          <p:spTgt spid="438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9">
                                            <p:txEl>
                                              <p:pRg st="0" end="0"/>
                                            </p:txEl>
                                          </p:spTgt>
                                        </p:tgtEl>
                                        <p:attrNameLst>
                                          <p:attrName>style.visibility</p:attrName>
                                        </p:attrNameLst>
                                      </p:cBhvr>
                                      <p:to>
                                        <p:strVal val="visible"/>
                                      </p:to>
                                    </p:set>
                                    <p:animEffect transition="in" filter="blinds(horizontal)">
                                      <p:cBhvr>
                                        <p:cTn id="17" dur="500"/>
                                        <p:tgtEl>
                                          <p:spTgt spid="4382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8280"/>
                                        </p:tgtEl>
                                        <p:attrNameLst>
                                          <p:attrName>style.visibility</p:attrName>
                                        </p:attrNameLst>
                                      </p:cBhvr>
                                      <p:to>
                                        <p:strVal val="visible"/>
                                      </p:to>
                                    </p:set>
                                    <p:animEffect transition="in" filter="blinds(horizontal)">
                                      <p:cBhvr>
                                        <p:cTn id="22"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animBg="1"/>
      <p:bldP spid="4382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724400" y="0"/>
            <a:ext cx="3378200" cy="561975"/>
          </a:xfrm>
        </p:spPr>
        <p:txBody>
          <a:bodyPr/>
          <a:lstStyle/>
          <a:p>
            <a:r>
              <a:rPr lang="zh-CN" altLang="en-US" sz="3600" dirty="0"/>
              <a:t>课程的意义</a:t>
            </a:r>
          </a:p>
        </p:txBody>
      </p:sp>
      <p:sp>
        <p:nvSpPr>
          <p:cNvPr id="391171" name="Rectangle 3"/>
          <p:cNvSpPr>
            <a:spLocks noGrp="1" noChangeArrowheads="1"/>
          </p:cNvSpPr>
          <p:nvPr>
            <p:ph type="body" idx="1"/>
          </p:nvPr>
        </p:nvSpPr>
        <p:spPr>
          <a:xfrm>
            <a:off x="1865313" y="773113"/>
            <a:ext cx="8229600" cy="990600"/>
          </a:xfrm>
        </p:spPr>
        <p:txBody>
          <a:bodyPr/>
          <a:lstStyle/>
          <a:p>
            <a:r>
              <a:rPr lang="zh-CN" altLang="en-US"/>
              <a:t>以下两个程序功能完全一样，算法完全一样，因此，时间和空间复杂度完全一样，但是性能相差</a:t>
            </a:r>
            <a:r>
              <a:rPr lang="en-US" altLang="zh-CN"/>
              <a:t>21</a:t>
            </a:r>
            <a:r>
              <a:rPr lang="zh-CN" altLang="en-US"/>
              <a:t>倍。</a:t>
            </a:r>
            <a:r>
              <a:rPr lang="en-US" altLang="zh-CN">
                <a:solidFill>
                  <a:srgbClr val="FF0000"/>
                </a:solidFill>
              </a:rPr>
              <a:t>Why</a:t>
            </a:r>
            <a:r>
              <a:rPr lang="zh-CN" altLang="en-US">
                <a:solidFill>
                  <a:srgbClr val="FF0000"/>
                </a:solidFill>
              </a:rPr>
              <a:t>？</a:t>
            </a:r>
          </a:p>
        </p:txBody>
      </p:sp>
      <p:sp>
        <p:nvSpPr>
          <p:cNvPr id="21509" name="Rectangle 5"/>
          <p:cNvSpPr>
            <a:spLocks/>
          </p:cNvSpPr>
          <p:nvPr/>
        </p:nvSpPr>
        <p:spPr bwMode="auto">
          <a:xfrm>
            <a:off x="6256338" y="1628800"/>
            <a:ext cx="4114800" cy="2273300"/>
          </a:xfrm>
          <a:prstGeom prst="rect">
            <a:avLst/>
          </a:prstGeom>
          <a:solidFill>
            <a:srgbClr val="D3F2D3"/>
          </a:solidFill>
          <a:ln w="6350">
            <a:solidFill>
              <a:schemeClr val="tx1"/>
            </a:solidFill>
            <a:miter lim="800000"/>
            <a:headEnd/>
            <a:tailEnd/>
          </a:ln>
        </p:spPr>
        <p:txBody>
          <a:bodyPr lIns="63500" tIns="63500" rIns="63500" bIns="63500"/>
          <a:lstStyle/>
          <a:p>
            <a:pPr>
              <a:tabLst>
                <a:tab pos="914400" algn="l"/>
                <a:tab pos="2286000" algn="l"/>
              </a:tabLst>
            </a:pPr>
            <a:r>
              <a:rPr lang="en-US" altLang="zh-CN" b="1" dirty="0">
                <a:latin typeface="微软雅黑" pitchFamily="34" charset="-122"/>
                <a:ea typeface="微软雅黑" pitchFamily="34" charset="-122"/>
                <a:cs typeface="Monaco"/>
                <a:sym typeface="Monaco"/>
              </a:rPr>
              <a:t>void </a:t>
            </a:r>
            <a:r>
              <a:rPr lang="en-US" altLang="zh-CN" b="1" dirty="0" err="1">
                <a:latin typeface="微软雅黑" pitchFamily="34" charset="-122"/>
                <a:ea typeface="微软雅黑" pitchFamily="34" charset="-122"/>
                <a:cs typeface="Monaco"/>
                <a:sym typeface="Monaco"/>
              </a:rPr>
              <a:t>copyji</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i,j</a:t>
            </a: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21218A"/>
                </a:solidFill>
                <a:latin typeface="微软雅黑" pitchFamily="34" charset="-122"/>
                <a:ea typeface="微软雅黑" pitchFamily="34" charset="-122"/>
                <a:cs typeface="Monaco"/>
                <a:sym typeface="Monaco"/>
              </a:rPr>
              <a:t>for (j = 0; j &lt; 2048; j++)</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C00000"/>
                </a:solidFill>
                <a:latin typeface="微软雅黑" pitchFamily="34" charset="-122"/>
                <a:ea typeface="微软雅黑" pitchFamily="34" charset="-122"/>
                <a:cs typeface="Monaco"/>
                <a:sym typeface="Monaco"/>
              </a:rPr>
              <a:t>for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 0;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&lt; 2048;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 =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a:t>
            </a:r>
          </a:p>
          <a:p>
            <a:pPr>
              <a:tabLst>
                <a:tab pos="914400" algn="l"/>
                <a:tab pos="2286000" algn="l"/>
              </a:tabLst>
            </a:pPr>
            <a:r>
              <a:rPr lang="en-US" altLang="zh-CN" b="1" dirty="0">
                <a:latin typeface="微软雅黑" pitchFamily="34" charset="-122"/>
                <a:ea typeface="微软雅黑" pitchFamily="34" charset="-122"/>
                <a:cs typeface="Monaco"/>
                <a:sym typeface="Monaco"/>
              </a:rPr>
              <a:t>}</a:t>
            </a:r>
          </a:p>
        </p:txBody>
      </p:sp>
      <p:sp>
        <p:nvSpPr>
          <p:cNvPr id="391174" name="Rectangle 6"/>
          <p:cNvSpPr>
            <a:spLocks/>
          </p:cNvSpPr>
          <p:nvPr/>
        </p:nvSpPr>
        <p:spPr bwMode="auto">
          <a:xfrm>
            <a:off x="1839913" y="1638325"/>
            <a:ext cx="4114800" cy="2273300"/>
          </a:xfrm>
          <a:prstGeom prst="rect">
            <a:avLst/>
          </a:prstGeom>
          <a:solidFill>
            <a:srgbClr val="F8F6D9"/>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copyij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4945064" y="2898801"/>
            <a:ext cx="1438275" cy="315913"/>
            <a:chOff x="0" y="0"/>
            <a:chExt cx="480" cy="144"/>
          </a:xfrm>
        </p:grpSpPr>
        <p:sp>
          <p:nvSpPr>
            <p:cNvPr id="391176" name="Line 8"/>
            <p:cNvSpPr>
              <a:spLocks noChangeShapeType="1"/>
            </p:cNvSpPr>
            <p:nvPr/>
          </p:nvSpPr>
          <p:spPr bwMode="auto">
            <a:xfrm>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sp>
          <p:nvSpPr>
            <p:cNvPr id="391177" name="Line 9"/>
            <p:cNvSpPr>
              <a:spLocks noChangeShapeType="1"/>
            </p:cNvSpPr>
            <p:nvPr/>
          </p:nvSpPr>
          <p:spPr bwMode="auto">
            <a:xfrm rot="10800000" flipH="1">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grpSp>
      <p:sp>
        <p:nvSpPr>
          <p:cNvPr id="21514" name="Rectangle 10"/>
          <p:cNvSpPr>
            <a:spLocks/>
          </p:cNvSpPr>
          <p:nvPr/>
        </p:nvSpPr>
        <p:spPr bwMode="auto">
          <a:xfrm>
            <a:off x="7688263" y="4173539"/>
            <a:ext cx="2411412" cy="930275"/>
          </a:xfrm>
          <a:prstGeom prst="rect">
            <a:avLst/>
          </a:prstGeom>
          <a:noFill/>
          <a:ln w="12700" cap="rnd">
            <a:noFill/>
            <a:round/>
            <a:headEnd/>
            <a:tailEnd/>
          </a:ln>
        </p:spPr>
        <p:txBody>
          <a:bodyPr wrap="none" lIns="38100" tIns="38100" rIns="38100" bIns="38100">
            <a:spAutoFit/>
          </a:bodyPr>
          <a:lstStyle/>
          <a:p>
            <a:pPr algn="ctr"/>
            <a:r>
              <a:rPr lang="en-US" altLang="zh-CN" sz="2800" b="1">
                <a:latin typeface="Calibri" pitchFamily="34" charset="0"/>
                <a:ea typeface="ヒラギノ角ゴ ProN W3"/>
                <a:cs typeface="Calibri" pitchFamily="34" charset="0"/>
                <a:sym typeface="Calibri" pitchFamily="34" charset="0"/>
              </a:rPr>
              <a:t>21 times slower</a:t>
            </a:r>
            <a:br>
              <a:rPr lang="en-US" altLang="zh-CN" sz="2800" b="1">
                <a:latin typeface="Calibri" pitchFamily="34" charset="0"/>
                <a:ea typeface="ヒラギノ角ゴ ProN W3"/>
                <a:cs typeface="Calibri" pitchFamily="34" charset="0"/>
                <a:sym typeface="Calibri" pitchFamily="34" charset="0"/>
              </a:rPr>
            </a:br>
            <a:r>
              <a:rPr lang="en-US" altLang="zh-CN" sz="2800" b="1">
                <a:latin typeface="Calibri" pitchFamily="34" charset="0"/>
                <a:ea typeface="ヒラギノ角ゴ ProN W3"/>
                <a:cs typeface="Calibri" pitchFamily="34" charset="0"/>
                <a:sym typeface="Calibri" pitchFamily="34" charset="0"/>
              </a:rPr>
              <a:t>(Pentium 4)</a:t>
            </a:r>
          </a:p>
        </p:txBody>
      </p:sp>
      <p:sp>
        <p:nvSpPr>
          <p:cNvPr id="391179" name="Text Box 11"/>
          <p:cNvSpPr txBox="1">
            <a:spLocks noChangeArrowheads="1"/>
          </p:cNvSpPr>
          <p:nvPr/>
        </p:nvSpPr>
        <p:spPr bwMode="auto">
          <a:xfrm>
            <a:off x="1955801" y="4778376"/>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2" name="矩形 1"/>
          <p:cNvSpPr/>
          <p:nvPr/>
        </p:nvSpPr>
        <p:spPr>
          <a:xfrm>
            <a:off x="1955801" y="4464444"/>
            <a:ext cx="8650147" cy="1785104"/>
          </a:xfrm>
          <a:prstGeom prst="rect">
            <a:avLst/>
          </a:prstGeom>
          <a:solidFill>
            <a:srgbClr val="FFFF00"/>
          </a:solidFill>
        </p:spPr>
        <p:txBody>
          <a:bodyPr wrap="square">
            <a:spAutoFit/>
          </a:bodyPr>
          <a:lstStyle/>
          <a:p>
            <a:r>
              <a:rPr lang="en-US" altLang="zh-CN" sz="2000" b="1" dirty="0">
                <a:solidFill>
                  <a:schemeClr val="accent2"/>
                </a:solidFill>
                <a:cs typeface="Arial" panose="020B0604020202020204" pitchFamily="34" charset="0"/>
              </a:rPr>
              <a:t>A</a:t>
            </a:r>
            <a:r>
              <a:rPr lang="zh-CN" altLang="en-US" sz="2000" b="1" dirty="0">
                <a:solidFill>
                  <a:schemeClr val="accent2"/>
                </a:solidFill>
                <a:cs typeface="Arial" panose="020B0604020202020204" pitchFamily="34" charset="0"/>
              </a:rPr>
              <a:t>中数组访问顺序与存放顺序相同，首地址位于一个主存块开始，故</a:t>
            </a:r>
            <a:r>
              <a:rPr lang="zh-CN" altLang="en-US" sz="2000" b="1" dirty="0">
                <a:solidFill>
                  <a:srgbClr val="FF0000"/>
                </a:solidFill>
                <a:cs typeface="Arial" panose="020B0604020202020204" pitchFamily="34" charset="0"/>
              </a:rPr>
              <a:t>每个主存块总是第一个元素缺失，其他都命中</a:t>
            </a:r>
            <a:r>
              <a:rPr lang="zh-CN" altLang="en-US" sz="2000" b="1" dirty="0">
                <a:solidFill>
                  <a:schemeClr val="accent2"/>
                </a:solidFill>
                <a:cs typeface="Arial" panose="020B0604020202020204" pitchFamily="34" charset="0"/>
              </a:rPr>
              <a:t>，命中率很高。</a:t>
            </a:r>
            <a:endParaRPr lang="en-US" altLang="zh-CN" sz="2000" b="1" dirty="0">
              <a:solidFill>
                <a:schemeClr val="accent2"/>
              </a:solidFill>
              <a:cs typeface="Arial" panose="020B0604020202020204" pitchFamily="34" charset="0"/>
            </a:endParaRPr>
          </a:p>
          <a:p>
            <a:pPr>
              <a:spcBef>
                <a:spcPts val="1200"/>
              </a:spcBef>
            </a:pPr>
            <a:r>
              <a:rPr lang="en-US" altLang="zh-CN" sz="2000" b="1" dirty="0">
                <a:solidFill>
                  <a:schemeClr val="accent2"/>
                </a:solidFill>
                <a:cs typeface="Arial" panose="020B0604020202020204" pitchFamily="34" charset="0"/>
              </a:rPr>
              <a:t>B</a:t>
            </a:r>
            <a:r>
              <a:rPr lang="zh-CN" altLang="en-US" sz="2000" b="1" dirty="0">
                <a:solidFill>
                  <a:schemeClr val="accent2"/>
                </a:solidFill>
                <a:cs typeface="Arial" panose="020B0604020202020204" pitchFamily="34" charset="0"/>
              </a:rPr>
              <a:t>中访问顺序与存放顺序不同，依次访问的元素分布在相隔较远的单元处，它们都不在同一个主存块中，若</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共</a:t>
            </a:r>
            <a:r>
              <a:rPr lang="en-US" altLang="zh-CN" sz="2000" b="1" dirty="0">
                <a:solidFill>
                  <a:schemeClr val="accent2"/>
                </a:solidFill>
                <a:cs typeface="Arial" panose="020B0604020202020204" pitchFamily="34" charset="0"/>
              </a:rPr>
              <a:t>8</a:t>
            </a:r>
            <a:r>
              <a:rPr lang="zh-CN" altLang="en-US" sz="2000" b="1" dirty="0">
                <a:solidFill>
                  <a:schemeClr val="accent2"/>
                </a:solidFill>
                <a:cs typeface="Arial" panose="020B0604020202020204" pitchFamily="34" charset="0"/>
              </a:rPr>
              <a:t>行，一次内循环访问</a:t>
            </a:r>
            <a:r>
              <a:rPr lang="en-US" altLang="zh-CN" sz="2000" b="1" dirty="0">
                <a:solidFill>
                  <a:schemeClr val="accent2"/>
                </a:solidFill>
                <a:cs typeface="Arial" panose="020B0604020202020204" pitchFamily="34" charset="0"/>
              </a:rPr>
              <a:t>16</a:t>
            </a:r>
            <a:r>
              <a:rPr lang="zh-CN" altLang="en-US" sz="2000" b="1" dirty="0">
                <a:solidFill>
                  <a:schemeClr val="accent2"/>
                </a:solidFill>
                <a:cs typeface="Arial" panose="020B0604020202020204" pitchFamily="34" charset="0"/>
              </a:rPr>
              <a:t>块，故再次访问同一块时，已被调出</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，因而</a:t>
            </a:r>
            <a:r>
              <a:rPr lang="zh-CN" altLang="en-US" sz="2000" b="1" dirty="0">
                <a:solidFill>
                  <a:srgbClr val="FF0000"/>
                </a:solidFill>
                <a:cs typeface="Arial" panose="020B0604020202020204" pitchFamily="34" charset="0"/>
              </a:rPr>
              <a:t>每次都缺失</a:t>
            </a:r>
            <a:r>
              <a:rPr lang="zh-CN" altLang="en-US" sz="2000" b="1" dirty="0">
                <a:solidFill>
                  <a:schemeClr val="accent2"/>
                </a:solidFill>
                <a:cs typeface="Arial" panose="020B0604020202020204" pitchFamily="34" charset="0"/>
              </a:rPr>
              <a:t>，命中率为很低。</a:t>
            </a:r>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22</a:t>
            </a:fld>
            <a:endParaRPr lang="en-US" altLang="zh-CN"/>
          </a:p>
        </p:txBody>
      </p:sp>
    </p:spTree>
    <p:extLst>
      <p:ext uri="{BB962C8B-B14F-4D97-AF65-F5344CB8AC3E}">
        <p14:creationId xmlns:p14="http://schemas.microsoft.com/office/powerpoint/2010/main" val="42691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14"/>
                                        </p:tgtEl>
                                        <p:attrNameLst>
                                          <p:attrName>style.visibility</p:attrName>
                                        </p:attrNameLst>
                                      </p:cBhvr>
                                      <p:to>
                                        <p:strVal val="visible"/>
                                      </p:to>
                                    </p:set>
                                    <p:animEffect transition="in" filter="dissolve">
                                      <p:cBhvr>
                                        <p:cTn id="15" dur="500"/>
                                        <p:tgtEl>
                                          <p:spTgt spid="215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1179"/>
                                        </p:tgtEl>
                                        <p:attrNameLst>
                                          <p:attrName>style.visibility</p:attrName>
                                        </p:attrNameLst>
                                      </p:cBhvr>
                                      <p:to>
                                        <p:strVal val="visible"/>
                                      </p:to>
                                    </p:set>
                                    <p:animEffect transition="in" filter="blinds(horizontal)">
                                      <p:cBhvr>
                                        <p:cTn id="20" dur="500"/>
                                        <p:tgtEl>
                                          <p:spTgt spid="39117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4" grpId="0"/>
      <p:bldP spid="391179"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2375279" y="78584"/>
            <a:ext cx="5755467" cy="561975"/>
          </a:xfrm>
        </p:spPr>
        <p:txBody>
          <a:bodyPr vert="horz" wrap="square" lIns="38100" tIns="38100" rIns="38100" bIns="38100" numCol="1" anchor="ctr" anchorCtr="0" compatLnSpc="1">
            <a:prstTxWarp prst="textNoShape">
              <a:avLst/>
            </a:prstTxWarp>
          </a:bodyPr>
          <a:lstStyle/>
          <a:p>
            <a:pPr marL="119063" indent="-119063" eaLnBrk="1" hangingPunct="1"/>
            <a:r>
              <a:rPr lang="zh-CN" altLang="en-US" sz="4000" dirty="0"/>
              <a:t>用</a:t>
            </a:r>
            <a:r>
              <a:rPr lang="zh-CN" altLang="en-US" sz="4000" dirty="0">
                <a:latin typeface="黑体"/>
              </a:rPr>
              <a:t>“</a:t>
            </a:r>
            <a:r>
              <a:rPr lang="zh-CN" altLang="en-US" sz="4000" dirty="0"/>
              <a:t>系统思维</a:t>
            </a:r>
            <a:r>
              <a:rPr lang="zh-CN" altLang="en-US" sz="4000" dirty="0">
                <a:latin typeface="黑体"/>
              </a:rPr>
              <a:t>”</a:t>
            </a:r>
            <a:r>
              <a:rPr lang="zh-CN" altLang="en-US" sz="4000" dirty="0"/>
              <a:t>分析问题</a:t>
            </a:r>
          </a:p>
        </p:txBody>
      </p:sp>
      <p:sp>
        <p:nvSpPr>
          <p:cNvPr id="451589" name="Rectangle 4"/>
          <p:cNvSpPr>
            <a:spLocks noGrp="1" noChangeArrowheads="1"/>
          </p:cNvSpPr>
          <p:nvPr>
            <p:ph type="body" idx="4294967295"/>
          </p:nvPr>
        </p:nvSpPr>
        <p:spPr>
          <a:xfrm>
            <a:off x="1847889" y="5529263"/>
            <a:ext cx="8229600" cy="1328737"/>
          </a:xfrm>
        </p:spPr>
        <p:txBody>
          <a:bodyPr vert="horz" wrap="square" lIns="38100" tIns="38100" rIns="38100" bIns="38100" numCol="1" anchor="t" anchorCtr="0" compatLnSpc="1">
            <a:prstTxWarp prst="textNoShape">
              <a:avLst/>
            </a:prstTxWarp>
          </a:bodyPr>
          <a:lstStyle/>
          <a:p>
            <a:pPr marL="254000" indent="-254000" eaLnBrk="1" hangingPunct="1">
              <a:spcBef>
                <a:spcPct val="0"/>
              </a:spcBef>
            </a:pPr>
            <a:r>
              <a:rPr lang="en-US" altLang="zh-CN" sz="2100" dirty="0"/>
              <a:t>Standard desktop computer, vendor compiler, using optimization flags</a:t>
            </a:r>
          </a:p>
          <a:p>
            <a:pPr marL="254000" indent="-254000" eaLnBrk="1" hangingPunct="1">
              <a:spcBef>
                <a:spcPts val="538"/>
              </a:spcBef>
            </a:pPr>
            <a:r>
              <a:rPr lang="en-US" altLang="zh-CN" sz="2100" dirty="0"/>
              <a:t>Both implementations have </a:t>
            </a:r>
            <a:r>
              <a:rPr lang="en-US" altLang="zh-CN" sz="2100" dirty="0">
                <a:solidFill>
                  <a:srgbClr val="A40800"/>
                </a:solidFill>
              </a:rPr>
              <a:t>exactly</a:t>
            </a:r>
            <a:r>
              <a:rPr lang="en-US" altLang="zh-CN" sz="2100" dirty="0"/>
              <a:t> the same operations count (2n</a:t>
            </a:r>
            <a:r>
              <a:rPr lang="en-US" altLang="zh-CN" sz="2100" baseline="32000" dirty="0"/>
              <a:t>3</a:t>
            </a:r>
            <a:r>
              <a:rPr lang="en-US" altLang="zh-CN" sz="2100" dirty="0"/>
              <a:t>)</a:t>
            </a:r>
          </a:p>
          <a:p>
            <a:pPr marL="254000" indent="-254000" eaLnBrk="1" hangingPunct="1">
              <a:spcBef>
                <a:spcPts val="538"/>
              </a:spcBef>
            </a:pPr>
            <a:r>
              <a:rPr lang="en-US" altLang="zh-CN" sz="2100" dirty="0">
                <a:solidFill>
                  <a:srgbClr val="A40800"/>
                </a:solidFill>
              </a:rPr>
              <a:t>What is going on?</a:t>
            </a:r>
          </a:p>
        </p:txBody>
      </p:sp>
      <p:graphicFrame>
        <p:nvGraphicFramePr>
          <p:cNvPr id="451590" name="Object 6"/>
          <p:cNvGraphicFramePr>
            <a:graphicFrameLocks/>
          </p:cNvGraphicFramePr>
          <p:nvPr>
            <p:extLst>
              <p:ext uri="{D42A27DB-BD31-4B8C-83A1-F6EECF244321}">
                <p14:modId xmlns:p14="http://schemas.microsoft.com/office/powerpoint/2010/main" val="946529235"/>
              </p:ext>
            </p:extLst>
          </p:nvPr>
        </p:nvGraphicFramePr>
        <p:xfrm>
          <a:off x="1696508" y="1253094"/>
          <a:ext cx="8210550" cy="4216400"/>
        </p:xfrm>
        <a:graphic>
          <a:graphicData uri="http://schemas.openxmlformats.org/presentationml/2006/ole">
            <mc:AlternateContent xmlns:mc="http://schemas.openxmlformats.org/markup-compatibility/2006">
              <mc:Choice xmlns:v="urn:schemas-microsoft-com:vml" Requires="v">
                <p:oleObj spid="_x0000_s1085" name="Chart" r:id="rId4" imgW="11534720" imgH="5923890" progId="MSGraph.Chart.8">
                  <p:embed/>
                </p:oleObj>
              </mc:Choice>
              <mc:Fallback>
                <p:oleObj name="Chart" r:id="rId4" imgW="11534720" imgH="5923890" progId="MSGraph.Chart.8">
                  <p:embed/>
                  <p:pic>
                    <p:nvPicPr>
                      <p:cNvPr id="0"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6508" y="1253094"/>
                        <a:ext cx="8210550" cy="4216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1591" name="Group 6"/>
          <p:cNvGrpSpPr>
            <a:grpSpLocks/>
          </p:cNvGrpSpPr>
          <p:nvPr/>
        </p:nvGrpSpPr>
        <p:grpSpPr bwMode="auto">
          <a:xfrm>
            <a:off x="785733" y="851580"/>
            <a:ext cx="11136028" cy="584200"/>
            <a:chOff x="-267" y="-14"/>
            <a:chExt cx="5627" cy="368"/>
          </a:xfrm>
        </p:grpSpPr>
        <p:sp>
          <p:nvSpPr>
            <p:cNvPr id="451592" name="Rectangle 7"/>
            <p:cNvSpPr>
              <a:spLocks/>
            </p:cNvSpPr>
            <p:nvPr/>
          </p:nvSpPr>
          <p:spPr bwMode="auto">
            <a:xfrm>
              <a:off x="-267" y="-14"/>
              <a:ext cx="5627" cy="368"/>
            </a:xfrm>
            <a:prstGeom prst="rect">
              <a:avLst/>
            </a:prstGeom>
            <a:noFill/>
            <a:ln w="9525">
              <a:noFill/>
              <a:round/>
              <a:headEnd/>
              <a:tailEnd/>
            </a:ln>
          </p:spPr>
          <p:txBody>
            <a:bodyPr lIns="12700" tIns="12700" rIns="12700" bIns="12700"/>
            <a:lstStyle/>
            <a:p>
              <a:r>
                <a:rPr lang="en-US" altLang="zh-CN" b="1" dirty="0">
                  <a:latin typeface="Helvetica Neue"/>
                  <a:ea typeface="Helvetica Neue"/>
                  <a:cs typeface="Helvetica Neue"/>
                  <a:sym typeface="Helvetica Neue"/>
                </a:rPr>
                <a:t>Matrix-Matrix Multiplication (MMM) on 2 x Core 2 Duo 3 GHz (double precision) </a:t>
              </a:r>
              <a:r>
                <a:rPr lang="en-US" altLang="zh-CN" b="1" dirty="0" err="1">
                  <a:solidFill>
                    <a:srgbClr val="5F5F5F"/>
                  </a:solidFill>
                  <a:latin typeface="Helvetica Neue"/>
                  <a:ea typeface="Helvetica Neue"/>
                  <a:cs typeface="Helvetica Neue"/>
                  <a:sym typeface="Helvetica Neue"/>
                </a:rPr>
                <a:t>Gflop</a:t>
              </a:r>
              <a:r>
                <a:rPr lang="en-US" altLang="zh-CN" b="1" dirty="0">
                  <a:solidFill>
                    <a:srgbClr val="5F5F5F"/>
                  </a:solidFill>
                  <a:latin typeface="Helvetica Neue"/>
                  <a:ea typeface="Helvetica Neue"/>
                  <a:cs typeface="Helvetica Neue"/>
                  <a:sym typeface="Helvetica Neue"/>
                </a:rPr>
                <a:t>/s</a:t>
              </a:r>
            </a:p>
          </p:txBody>
        </p:sp>
      </p:grpSp>
      <p:grpSp>
        <p:nvGrpSpPr>
          <p:cNvPr id="24584" name="Group 8"/>
          <p:cNvGrpSpPr>
            <a:grpSpLocks/>
          </p:cNvGrpSpPr>
          <p:nvPr/>
        </p:nvGrpSpPr>
        <p:grpSpPr bwMode="auto">
          <a:xfrm>
            <a:off x="5153845" y="2474913"/>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4" y="651"/>
              <a:ext cx="336" cy="242"/>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3260685" y="4365625"/>
            <a:ext cx="1859099" cy="446276"/>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6538145" y="2744788"/>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
        <p:nvSpPr>
          <p:cNvPr id="3" name="灯片编号占位符 2"/>
          <p:cNvSpPr>
            <a:spLocks noGrp="1"/>
          </p:cNvSpPr>
          <p:nvPr>
            <p:ph type="sldNum" sz="quarter" idx="12"/>
          </p:nvPr>
        </p:nvSpPr>
        <p:spPr/>
        <p:txBody>
          <a:bodyPr/>
          <a:lstStyle/>
          <a:p>
            <a:pPr>
              <a:defRPr/>
            </a:pPr>
            <a:fld id="{C216BFF0-EFD3-4032-AB41-10732D6B42A9}" type="slidenum">
              <a:rPr lang="en-US" altLang="zh-CN" smtClean="0"/>
              <a:pPr>
                <a:defRPr/>
              </a:pPr>
              <a:t>23</a:t>
            </a:fld>
            <a:endParaRPr lang="en-US" altLang="zh-CN"/>
          </a:p>
        </p:txBody>
      </p:sp>
      <p:sp>
        <p:nvSpPr>
          <p:cNvPr id="4" name="矩形 3"/>
          <p:cNvSpPr/>
          <p:nvPr/>
        </p:nvSpPr>
        <p:spPr>
          <a:xfrm>
            <a:off x="4434657" y="1157291"/>
            <a:ext cx="2350704" cy="584775"/>
          </a:xfrm>
          <a:prstGeom prst="rect">
            <a:avLst/>
          </a:prstGeom>
        </p:spPr>
        <p:txBody>
          <a:bodyPr wrap="square">
            <a:spAutoFit/>
          </a:bodyPr>
          <a:lstStyle/>
          <a:p>
            <a:pPr marL="457200" indent="-457200"/>
            <a:r>
              <a:rPr lang="en-US" altLang="zh-CN" sz="3200" dirty="0" err="1">
                <a:solidFill>
                  <a:srgbClr val="000000"/>
                </a:solidFill>
              </a:rPr>
              <a:t>A</a:t>
            </a:r>
            <a:r>
              <a:rPr lang="en-US" altLang="zh-CN" sz="3200" baseline="-25000" dirty="0" err="1">
                <a:solidFill>
                  <a:srgbClr val="000000"/>
                </a:solidFill>
              </a:rPr>
              <a:t>n×n</a:t>
            </a:r>
            <a:r>
              <a:rPr lang="en-US" altLang="zh-CN" sz="3200" dirty="0" err="1">
                <a:solidFill>
                  <a:srgbClr val="000000"/>
                </a:solidFill>
              </a:rPr>
              <a:t>×B</a:t>
            </a:r>
            <a:r>
              <a:rPr lang="en-US" altLang="zh-CN" sz="3200" baseline="-25000" dirty="0" err="1">
                <a:solidFill>
                  <a:srgbClr val="000000"/>
                </a:solidFill>
              </a:rPr>
              <a:t>n×n</a:t>
            </a:r>
            <a:endParaRPr lang="en-US" altLang="zh-CN" sz="3200" dirty="0">
              <a:solidFill>
                <a:srgbClr val="000000"/>
              </a:solidFill>
            </a:endParaRPr>
          </a:p>
        </p:txBody>
      </p:sp>
    </p:spTree>
    <p:extLst>
      <p:ext uri="{BB962C8B-B14F-4D97-AF65-F5344CB8AC3E}">
        <p14:creationId xmlns:p14="http://schemas.microsoft.com/office/powerpoint/2010/main" val="124654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981200" y="98426"/>
            <a:ext cx="8229600" cy="561975"/>
          </a:xfrm>
        </p:spPr>
        <p:txBody>
          <a:bodyPr/>
          <a:lstStyle/>
          <a:p>
            <a:r>
              <a:rPr lang="zh-CN" altLang="en-US"/>
              <a:t>计算机专业教学必须思考的问题</a:t>
            </a:r>
          </a:p>
        </p:txBody>
      </p:sp>
      <p:sp>
        <p:nvSpPr>
          <p:cNvPr id="379920" name="Text Box 16"/>
          <p:cNvSpPr txBox="1">
            <a:spLocks noChangeArrowheads="1"/>
          </p:cNvSpPr>
          <p:nvPr/>
        </p:nvSpPr>
        <p:spPr bwMode="auto">
          <a:xfrm>
            <a:off x="1774826" y="2663826"/>
            <a:ext cx="8442325" cy="1089025"/>
          </a:xfrm>
          <a:prstGeom prst="rect">
            <a:avLst/>
          </a:prstGeom>
          <a:noFill/>
          <a:ln w="9525">
            <a:solidFill>
              <a:schemeClr val="tx1"/>
            </a:solidFill>
            <a:miter lim="800000"/>
            <a:headEnd/>
            <a:tailEnd/>
          </a:ln>
          <a:effectLst/>
        </p:spPr>
        <p:txBody>
          <a:bodyPr>
            <a:spAutoFit/>
          </a:bodyPr>
          <a:lstStyle/>
          <a:p>
            <a:pPr fontAlgn="base">
              <a:lnSpc>
                <a:spcPct val="135000"/>
              </a:lnSpc>
              <a:spcBef>
                <a:spcPct val="50000"/>
              </a:spcBef>
              <a:spcAft>
                <a:spcPct val="0"/>
              </a:spcAft>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1955801" y="1089026"/>
            <a:ext cx="6030913" cy="39687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2136776" y="1620839"/>
            <a:ext cx="8010525"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sz="2000" b="1" dirty="0">
                <a:solidFill>
                  <a:srgbClr val="008000"/>
                </a:solidFill>
                <a:ea typeface="微软雅黑" pitchFamily="34" charset="-122"/>
              </a:rPr>
              <a:t>Hadoop+MR</a:t>
            </a:r>
            <a:r>
              <a:rPr lang="zh-CN" altLang="en-US" sz="2000" b="1" dirty="0">
                <a:solidFill>
                  <a:srgbClr val="008000"/>
                </a:solidFill>
                <a:ea typeface="微软雅黑" pitchFamily="34" charset="-122"/>
              </a:rPr>
              <a:t>（美国业界）</a:t>
            </a:r>
            <a:r>
              <a:rPr lang="zh-CN" altLang="en-US" sz="2000" b="1" dirty="0">
                <a:solidFill>
                  <a:srgbClr val="008000"/>
                </a:solidFill>
                <a:latin typeface="黑体" pitchFamily="49" charset="-122"/>
                <a:ea typeface="黑体" pitchFamily="49" charset="-122"/>
                <a:cs typeface="Arial" pitchFamily="34" charset="0"/>
              </a:rPr>
              <a:t>→ </a:t>
            </a:r>
            <a:r>
              <a:rPr lang="en-US" altLang="zh-CN" sz="2000" b="1" dirty="0">
                <a:solidFill>
                  <a:srgbClr val="008000"/>
                </a:solidFill>
                <a:ea typeface="微软雅黑" pitchFamily="34" charset="-122"/>
              </a:rPr>
              <a:t>SPARK</a:t>
            </a:r>
            <a:r>
              <a:rPr lang="zh-CN" altLang="en-US" sz="2000" b="1" dirty="0">
                <a:solidFill>
                  <a:srgbClr val="008000"/>
                </a:solidFill>
                <a:ea typeface="微软雅黑" pitchFamily="34" charset="-122"/>
              </a:rPr>
              <a:t>（美国学术界，</a:t>
            </a:r>
            <a:r>
              <a:rPr lang="en-US" altLang="zh-CN" sz="2000" b="1" dirty="0">
                <a:solidFill>
                  <a:srgbClr val="008000"/>
                </a:solidFill>
                <a:ea typeface="微软雅黑" pitchFamily="34" charset="-122"/>
              </a:rPr>
              <a:t>UCB </a:t>
            </a:r>
            <a:r>
              <a:rPr lang="en-US" altLang="zh-CN" sz="2000" b="1" dirty="0" err="1">
                <a:solidFill>
                  <a:srgbClr val="008000"/>
                </a:solidFill>
                <a:ea typeface="微软雅黑" pitchFamily="34" charset="-122"/>
              </a:rPr>
              <a:t>AMPlab</a:t>
            </a:r>
            <a:r>
              <a:rPr lang="zh-CN" altLang="en-US" sz="2000" b="1" dirty="0">
                <a:solidFill>
                  <a:srgbClr val="008000"/>
                </a:solidFill>
                <a:ea typeface="微软雅黑" pitchFamily="34" charset="-122"/>
              </a:rPr>
              <a:t>）</a:t>
            </a:r>
          </a:p>
        </p:txBody>
      </p:sp>
      <p:sp>
        <p:nvSpPr>
          <p:cNvPr id="379923" name="Text Box 19"/>
          <p:cNvSpPr txBox="1">
            <a:spLocks noChangeArrowheads="1"/>
          </p:cNvSpPr>
          <p:nvPr/>
        </p:nvSpPr>
        <p:spPr bwMode="auto">
          <a:xfrm>
            <a:off x="1909763" y="4194175"/>
            <a:ext cx="8216900" cy="762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1865314" y="5724526"/>
            <a:ext cx="7920037" cy="466725"/>
          </a:xfrm>
          <a:prstGeom prst="rect">
            <a:avLst/>
          </a:prstGeom>
          <a:noFill/>
          <a:ln w="9525">
            <a:solidFill>
              <a:srgbClr val="FF0000"/>
            </a:solidFill>
            <a:miter lim="800000"/>
            <a:headEnd/>
            <a:tailEnd/>
          </a:ln>
          <a:effectLst/>
        </p:spPr>
        <p:txBody>
          <a:bodyPr>
            <a:spAutoFit/>
          </a:bodyPr>
          <a:lstStyle/>
          <a:p>
            <a:pPr fontAlgn="base">
              <a:spcBef>
                <a:spcPct val="50000"/>
              </a:spcBef>
              <a:spcAft>
                <a:spcPct val="0"/>
              </a:spcAft>
            </a:pPr>
            <a:r>
              <a:rPr lang="zh-CN" altLang="en-US" sz="2400" b="1" dirty="0">
                <a:solidFill>
                  <a:srgbClr val="000000"/>
                </a:solidFill>
                <a:ea typeface="微软雅黑" pitchFamily="34" charset="-122"/>
              </a:rPr>
              <a:t>国内计算机专业教学需要加强</a:t>
            </a:r>
            <a:r>
              <a:rPr lang="zh-CN" altLang="en-US" sz="2400" b="1" dirty="0">
                <a:solidFill>
                  <a:srgbClr val="FF0000"/>
                </a:solidFill>
                <a:latin typeface="微软雅黑"/>
                <a:ea typeface="微软雅黑" pitchFamily="34" charset="-122"/>
              </a:rPr>
              <a:t>“</a:t>
            </a:r>
            <a:r>
              <a:rPr lang="zh-CN" altLang="en-US" sz="2400" b="1" dirty="0">
                <a:solidFill>
                  <a:srgbClr val="FF0000"/>
                </a:solidFill>
                <a:ea typeface="微软雅黑" pitchFamily="34" charset="-122"/>
              </a:rPr>
              <a:t>计算机系统</a:t>
            </a:r>
            <a:r>
              <a:rPr lang="zh-CN" altLang="en-US" sz="2400" b="1" dirty="0">
                <a:solidFill>
                  <a:srgbClr val="FF0000"/>
                </a:solidFill>
                <a:latin typeface="微软雅黑"/>
                <a:ea typeface="微软雅黑" pitchFamily="34" charset="-122"/>
              </a:rPr>
              <a:t>”</a:t>
            </a:r>
            <a:r>
              <a:rPr lang="zh-CN" altLang="en-US" sz="2400" b="1" dirty="0">
                <a:solidFill>
                  <a:srgbClr val="000000"/>
                </a:solidFill>
                <a:ea typeface="微软雅黑" pitchFamily="34" charset="-122"/>
              </a:rPr>
              <a:t>的基础教学！</a:t>
            </a:r>
          </a:p>
        </p:txBody>
      </p:sp>
    </p:spTree>
    <p:extLst>
      <p:ext uri="{BB962C8B-B14F-4D97-AF65-F5344CB8AC3E}">
        <p14:creationId xmlns:p14="http://schemas.microsoft.com/office/powerpoint/2010/main" val="32178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981200" y="98426"/>
            <a:ext cx="8229600" cy="561975"/>
          </a:xfrm>
        </p:spPr>
        <p:txBody>
          <a:bodyPr/>
          <a:lstStyle/>
          <a:p>
            <a:r>
              <a:rPr lang="zh-CN" altLang="en-US"/>
              <a:t>计算机专业教学必须思考的问题</a:t>
            </a:r>
          </a:p>
        </p:txBody>
      </p:sp>
      <p:sp>
        <p:nvSpPr>
          <p:cNvPr id="379920" name="Text Box 16"/>
          <p:cNvSpPr txBox="1">
            <a:spLocks noChangeArrowheads="1"/>
          </p:cNvSpPr>
          <p:nvPr/>
        </p:nvSpPr>
        <p:spPr bwMode="auto">
          <a:xfrm>
            <a:off x="1774826" y="2663826"/>
            <a:ext cx="8442325" cy="1089025"/>
          </a:xfrm>
          <a:prstGeom prst="rect">
            <a:avLst/>
          </a:prstGeom>
          <a:noFill/>
          <a:ln w="9525">
            <a:solidFill>
              <a:schemeClr val="tx1"/>
            </a:solidFill>
            <a:miter lim="800000"/>
            <a:headEnd/>
            <a:tailEnd/>
          </a:ln>
          <a:effectLst/>
        </p:spPr>
        <p:txBody>
          <a:bodyPr>
            <a:spAutoFit/>
          </a:bodyPr>
          <a:lstStyle/>
          <a:p>
            <a:pPr fontAlgn="base">
              <a:lnSpc>
                <a:spcPct val="135000"/>
              </a:lnSpc>
              <a:spcBef>
                <a:spcPct val="50000"/>
              </a:spcBef>
              <a:spcAft>
                <a:spcPct val="0"/>
              </a:spcAft>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1955801" y="1089026"/>
            <a:ext cx="6030913" cy="39687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2136776" y="1620839"/>
            <a:ext cx="8010525" cy="396875"/>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sz="2000" b="1" dirty="0">
                <a:solidFill>
                  <a:srgbClr val="008000"/>
                </a:solidFill>
                <a:ea typeface="微软雅黑" pitchFamily="34" charset="-122"/>
              </a:rPr>
              <a:t>Hadoop+MR</a:t>
            </a:r>
            <a:r>
              <a:rPr lang="zh-CN" altLang="en-US" sz="2000" b="1" dirty="0">
                <a:solidFill>
                  <a:srgbClr val="008000"/>
                </a:solidFill>
                <a:ea typeface="微软雅黑" pitchFamily="34" charset="-122"/>
              </a:rPr>
              <a:t>（美国业界）</a:t>
            </a:r>
            <a:r>
              <a:rPr lang="zh-CN" altLang="en-US" sz="2000" b="1" dirty="0">
                <a:solidFill>
                  <a:srgbClr val="008000"/>
                </a:solidFill>
                <a:latin typeface="黑体" pitchFamily="49" charset="-122"/>
                <a:ea typeface="黑体" pitchFamily="49" charset="-122"/>
                <a:cs typeface="Arial" pitchFamily="34" charset="0"/>
              </a:rPr>
              <a:t>→ </a:t>
            </a:r>
            <a:r>
              <a:rPr lang="en-US" altLang="zh-CN" sz="2000" b="1" dirty="0">
                <a:solidFill>
                  <a:srgbClr val="008000"/>
                </a:solidFill>
                <a:ea typeface="微软雅黑" pitchFamily="34" charset="-122"/>
              </a:rPr>
              <a:t>SPARK</a:t>
            </a:r>
            <a:r>
              <a:rPr lang="zh-CN" altLang="en-US" sz="2000" b="1" dirty="0">
                <a:solidFill>
                  <a:srgbClr val="008000"/>
                </a:solidFill>
                <a:ea typeface="微软雅黑" pitchFamily="34" charset="-122"/>
              </a:rPr>
              <a:t>（美国学术界，</a:t>
            </a:r>
            <a:r>
              <a:rPr lang="en-US" altLang="zh-CN" sz="2000" b="1" dirty="0">
                <a:solidFill>
                  <a:srgbClr val="008000"/>
                </a:solidFill>
                <a:ea typeface="微软雅黑" pitchFamily="34" charset="-122"/>
              </a:rPr>
              <a:t>UCB </a:t>
            </a:r>
            <a:r>
              <a:rPr lang="en-US" altLang="zh-CN" sz="2000" b="1" dirty="0" err="1">
                <a:solidFill>
                  <a:srgbClr val="008000"/>
                </a:solidFill>
                <a:ea typeface="微软雅黑" pitchFamily="34" charset="-122"/>
              </a:rPr>
              <a:t>AMPlab</a:t>
            </a:r>
            <a:r>
              <a:rPr lang="zh-CN" altLang="en-US" sz="2000" b="1" dirty="0">
                <a:solidFill>
                  <a:srgbClr val="008000"/>
                </a:solidFill>
                <a:ea typeface="微软雅黑" pitchFamily="34" charset="-122"/>
              </a:rPr>
              <a:t>）</a:t>
            </a:r>
          </a:p>
        </p:txBody>
      </p:sp>
      <p:sp>
        <p:nvSpPr>
          <p:cNvPr id="379923" name="Text Box 19"/>
          <p:cNvSpPr txBox="1">
            <a:spLocks noChangeArrowheads="1"/>
          </p:cNvSpPr>
          <p:nvPr/>
        </p:nvSpPr>
        <p:spPr bwMode="auto">
          <a:xfrm>
            <a:off x="1909763" y="4194175"/>
            <a:ext cx="8216900" cy="762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1865314" y="5724526"/>
            <a:ext cx="7920037" cy="466725"/>
          </a:xfrm>
          <a:prstGeom prst="rect">
            <a:avLst/>
          </a:prstGeom>
          <a:noFill/>
          <a:ln w="9525">
            <a:solidFill>
              <a:srgbClr val="FF0000"/>
            </a:solidFill>
            <a:miter lim="800000"/>
            <a:headEnd/>
            <a:tailEnd/>
          </a:ln>
          <a:effectLst/>
        </p:spPr>
        <p:txBody>
          <a:bodyPr>
            <a:spAutoFit/>
          </a:bodyPr>
          <a:lstStyle/>
          <a:p>
            <a:pPr fontAlgn="base">
              <a:spcBef>
                <a:spcPct val="50000"/>
              </a:spcBef>
              <a:spcAft>
                <a:spcPct val="0"/>
              </a:spcAft>
            </a:pPr>
            <a:r>
              <a:rPr lang="zh-CN" altLang="en-US" sz="2400" b="1" dirty="0">
                <a:solidFill>
                  <a:srgbClr val="000000"/>
                </a:solidFill>
                <a:ea typeface="微软雅黑" pitchFamily="34" charset="-122"/>
              </a:rPr>
              <a:t>国内计算机专业教学需要加强</a:t>
            </a:r>
            <a:r>
              <a:rPr lang="zh-CN" altLang="en-US" sz="2400" b="1" dirty="0">
                <a:solidFill>
                  <a:srgbClr val="FF0000"/>
                </a:solidFill>
                <a:latin typeface="微软雅黑"/>
                <a:ea typeface="微软雅黑" pitchFamily="34" charset="-122"/>
              </a:rPr>
              <a:t>“</a:t>
            </a:r>
            <a:r>
              <a:rPr lang="zh-CN" altLang="en-US" sz="2400" b="1" dirty="0">
                <a:solidFill>
                  <a:srgbClr val="FF0000"/>
                </a:solidFill>
                <a:ea typeface="微软雅黑" pitchFamily="34" charset="-122"/>
              </a:rPr>
              <a:t>计算机系统</a:t>
            </a:r>
            <a:r>
              <a:rPr lang="zh-CN" altLang="en-US" sz="2400" b="1" dirty="0">
                <a:solidFill>
                  <a:srgbClr val="FF0000"/>
                </a:solidFill>
                <a:latin typeface="微软雅黑"/>
                <a:ea typeface="微软雅黑" pitchFamily="34" charset="-122"/>
              </a:rPr>
              <a:t>”</a:t>
            </a:r>
            <a:r>
              <a:rPr lang="zh-CN" altLang="en-US" sz="2400" b="1" dirty="0">
                <a:solidFill>
                  <a:srgbClr val="000000"/>
                </a:solidFill>
                <a:ea typeface="微软雅黑" pitchFamily="34" charset="-122"/>
              </a:rPr>
              <a:t>的基础教学！</a:t>
            </a:r>
          </a:p>
        </p:txBody>
      </p:sp>
    </p:spTree>
    <p:extLst>
      <p:ext uri="{BB962C8B-B14F-4D97-AF65-F5344CB8AC3E}">
        <p14:creationId xmlns:p14="http://schemas.microsoft.com/office/powerpoint/2010/main" val="277804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1026"/>
          <p:cNvPicPr>
            <a:picLocks noChangeAspect="1" noChangeArrowheads="1"/>
          </p:cNvPicPr>
          <p:nvPr/>
        </p:nvPicPr>
        <p:blipFill>
          <a:blip r:embed="rId2" cstate="print"/>
          <a:srcRect/>
          <a:stretch>
            <a:fillRect/>
          </a:stretch>
        </p:blipFill>
        <p:spPr bwMode="auto">
          <a:xfrm>
            <a:off x="1803400" y="1003300"/>
            <a:ext cx="8229600" cy="5245100"/>
          </a:xfrm>
          <a:prstGeom prst="rect">
            <a:avLst/>
          </a:prstGeom>
          <a:noFill/>
          <a:ln w="9525">
            <a:noFill/>
            <a:miter lim="800000"/>
            <a:headEnd/>
            <a:tailEnd/>
          </a:ln>
        </p:spPr>
      </p:pic>
      <p:sp>
        <p:nvSpPr>
          <p:cNvPr id="461827" name="Rectangle 1027"/>
          <p:cNvSpPr>
            <a:spLocks noGrp="1" noChangeArrowheads="1"/>
          </p:cNvSpPr>
          <p:nvPr>
            <p:ph type="title"/>
          </p:nvPr>
        </p:nvSpPr>
        <p:spPr>
          <a:xfrm>
            <a:off x="474170" y="76912"/>
            <a:ext cx="10972800" cy="646973"/>
          </a:xfrm>
          <a:noFill/>
        </p:spPr>
        <p:txBody>
          <a:bodyPr vert="horz" wrap="square" lIns="92075" tIns="46038" rIns="92075" bIns="46038" numCol="1" anchor="ctr" anchorCtr="0" compatLnSpc="1">
            <a:prstTxWarp prst="textNoShape">
              <a:avLst/>
            </a:prstTxWarp>
            <a:spAutoFit/>
          </a:bodyPr>
          <a:lstStyle/>
          <a:p>
            <a:r>
              <a:rPr lang="zh-CN" altLang="en-US" dirty="0">
                <a:solidFill>
                  <a:srgbClr val="FF3300"/>
                </a:solidFill>
              </a:rPr>
              <a:t>硬件与软件的界面</a:t>
            </a:r>
            <a:endParaRPr lang="en-US" altLang="zh-CN" dirty="0">
              <a:solidFill>
                <a:srgbClr val="FF3300"/>
              </a:solidFill>
            </a:endParaRPr>
          </a:p>
        </p:txBody>
      </p:sp>
      <p:sp>
        <p:nvSpPr>
          <p:cNvPr id="461828" name="Text Box 1029"/>
          <p:cNvSpPr txBox="1">
            <a:spLocks noChangeArrowheads="1"/>
          </p:cNvSpPr>
          <p:nvPr/>
        </p:nvSpPr>
        <p:spPr bwMode="auto">
          <a:xfrm>
            <a:off x="4968876" y="5464175"/>
            <a:ext cx="5648325" cy="863600"/>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pt-BR" altLang="zh-CN" b="1">
                <a:solidFill>
                  <a:srgbClr val="000000"/>
                </a:solidFill>
              </a:rPr>
              <a:t>… , EXTop=1,ALUSelA=1,ALUSelB=11,ALUop=add,</a:t>
            </a:r>
          </a:p>
          <a:p>
            <a:pPr algn="just" eaLnBrk="0" fontAlgn="base" hangingPunct="0">
              <a:spcBef>
                <a:spcPct val="0"/>
              </a:spcBef>
              <a:spcAft>
                <a:spcPct val="0"/>
              </a:spcAft>
            </a:pPr>
            <a:r>
              <a:rPr lang="pt-BR" altLang="zh-CN" b="1">
                <a:solidFill>
                  <a:srgbClr val="000000"/>
                </a:solidFill>
              </a:rPr>
              <a:t>IorD=1,Read,MemtoReg=1,RegWr=1,......</a:t>
            </a:r>
            <a:endParaRPr lang="en-US" altLang="zh-CN" b="1">
              <a:solidFill>
                <a:srgbClr val="000000"/>
              </a:solidFill>
            </a:endParaRPr>
          </a:p>
        </p:txBody>
      </p:sp>
      <p:sp>
        <p:nvSpPr>
          <p:cNvPr id="461829" name="Text Box 1030"/>
          <p:cNvSpPr txBox="1">
            <a:spLocks noChangeArrowheads="1"/>
          </p:cNvSpPr>
          <p:nvPr/>
        </p:nvSpPr>
        <p:spPr bwMode="auto">
          <a:xfrm>
            <a:off x="6397626" y="1143000"/>
            <a:ext cx="2079625" cy="1193800"/>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sz="2000" b="1">
                <a:solidFill>
                  <a:srgbClr val="000000"/>
                </a:solidFill>
              </a:rPr>
              <a:t>temp = v[k];</a:t>
            </a:r>
          </a:p>
          <a:p>
            <a:pPr algn="just" eaLnBrk="0" fontAlgn="base" hangingPunct="0">
              <a:spcBef>
                <a:spcPct val="0"/>
              </a:spcBef>
              <a:spcAft>
                <a:spcPct val="0"/>
              </a:spcAft>
            </a:pPr>
            <a:r>
              <a:rPr lang="en-US" altLang="zh-CN" sz="2000" b="1">
                <a:solidFill>
                  <a:srgbClr val="000000"/>
                </a:solidFill>
              </a:rPr>
              <a:t>v[k] = v[k+1];</a:t>
            </a:r>
          </a:p>
          <a:p>
            <a:pPr algn="just" eaLnBrk="0" fontAlgn="base" hangingPunct="0">
              <a:spcBef>
                <a:spcPct val="0"/>
              </a:spcBef>
              <a:spcAft>
                <a:spcPct val="0"/>
              </a:spcAft>
            </a:pPr>
            <a:r>
              <a:rPr lang="en-US" altLang="zh-CN" sz="2000" b="1">
                <a:solidFill>
                  <a:srgbClr val="000000"/>
                </a:solidFill>
              </a:rPr>
              <a:t>v[k+1] = temp;</a:t>
            </a:r>
          </a:p>
        </p:txBody>
      </p:sp>
      <p:sp>
        <p:nvSpPr>
          <p:cNvPr id="461830" name="Text Box 1031"/>
          <p:cNvSpPr txBox="1">
            <a:spLocks noChangeArrowheads="1"/>
          </p:cNvSpPr>
          <p:nvPr/>
        </p:nvSpPr>
        <p:spPr bwMode="auto">
          <a:xfrm>
            <a:off x="6486525" y="2598739"/>
            <a:ext cx="2681288" cy="1296987"/>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sz="2000" b="1">
                <a:solidFill>
                  <a:srgbClr val="333399"/>
                </a:solidFill>
              </a:rPr>
              <a:t>lw $15, 0($2)</a:t>
            </a:r>
          </a:p>
          <a:p>
            <a:pPr algn="just" eaLnBrk="0" fontAlgn="base" hangingPunct="0">
              <a:spcBef>
                <a:spcPct val="0"/>
              </a:spcBef>
              <a:spcAft>
                <a:spcPct val="0"/>
              </a:spcAft>
            </a:pPr>
            <a:r>
              <a:rPr lang="en-US" altLang="zh-CN" sz="2000" b="1">
                <a:solidFill>
                  <a:srgbClr val="333399"/>
                </a:solidFill>
              </a:rPr>
              <a:t>lw $16, 4($2)</a:t>
            </a:r>
          </a:p>
          <a:p>
            <a:pPr algn="just" eaLnBrk="0" fontAlgn="base" hangingPunct="0">
              <a:spcBef>
                <a:spcPct val="0"/>
              </a:spcBef>
              <a:spcAft>
                <a:spcPct val="0"/>
              </a:spcAft>
            </a:pPr>
            <a:r>
              <a:rPr lang="en-US" altLang="zh-CN" sz="2000" b="1">
                <a:solidFill>
                  <a:srgbClr val="333399"/>
                </a:solidFill>
              </a:rPr>
              <a:t>sw $16, 0($2)</a:t>
            </a:r>
          </a:p>
          <a:p>
            <a:pPr algn="just" eaLnBrk="0" fontAlgn="base" hangingPunct="0">
              <a:spcBef>
                <a:spcPct val="0"/>
              </a:spcBef>
              <a:spcAft>
                <a:spcPct val="0"/>
              </a:spcAft>
            </a:pPr>
            <a:r>
              <a:rPr lang="en-US" altLang="zh-CN" sz="2000" b="1">
                <a:solidFill>
                  <a:srgbClr val="333399"/>
                </a:solidFill>
              </a:rPr>
              <a:t>sw $15, 4($2)</a:t>
            </a:r>
          </a:p>
          <a:p>
            <a:pPr algn="ctr" eaLnBrk="0" fontAlgn="base" hangingPunct="0">
              <a:spcBef>
                <a:spcPct val="0"/>
              </a:spcBef>
              <a:spcAft>
                <a:spcPct val="0"/>
              </a:spcAft>
            </a:pPr>
            <a:endParaRPr lang="en-US" altLang="zh-CN" sz="2000" b="1">
              <a:solidFill>
                <a:srgbClr val="333399"/>
              </a:solidFill>
            </a:endParaRPr>
          </a:p>
        </p:txBody>
      </p:sp>
      <p:sp>
        <p:nvSpPr>
          <p:cNvPr id="461831" name="Text Box 1032"/>
          <p:cNvSpPr txBox="1">
            <a:spLocks noChangeArrowheads="1"/>
          </p:cNvSpPr>
          <p:nvPr/>
        </p:nvSpPr>
        <p:spPr bwMode="auto">
          <a:xfrm>
            <a:off x="5429250" y="3895725"/>
            <a:ext cx="4616450" cy="1068388"/>
          </a:xfrm>
          <a:prstGeom prst="rect">
            <a:avLst/>
          </a:prstGeom>
          <a:solidFill>
            <a:srgbClr val="FFFFFF"/>
          </a:solidFill>
          <a:ln w="9525">
            <a:noFill/>
            <a:miter lim="800000"/>
            <a:headEnd/>
            <a:tailEnd/>
          </a:ln>
        </p:spPr>
        <p:txBody>
          <a:bodyPr lIns="0" tIns="0" rIns="0" bIns="0"/>
          <a:lstStyle/>
          <a:p>
            <a:pPr algn="just" eaLnBrk="0" fontAlgn="base" hangingPunct="0">
              <a:spcBef>
                <a:spcPct val="0"/>
              </a:spcBef>
              <a:spcAft>
                <a:spcPct val="0"/>
              </a:spcAft>
            </a:pPr>
            <a:r>
              <a:rPr lang="en-US" altLang="zh-CN" b="1">
                <a:solidFill>
                  <a:srgbClr val="ED1611"/>
                </a:solidFill>
              </a:rPr>
              <a:t>1000 1100 0100 1111 0000 0000 0000 0000</a:t>
            </a:r>
          </a:p>
          <a:p>
            <a:pPr algn="just" eaLnBrk="0" fontAlgn="base" hangingPunct="0">
              <a:spcBef>
                <a:spcPct val="0"/>
              </a:spcBef>
              <a:spcAft>
                <a:spcPct val="0"/>
              </a:spcAft>
            </a:pPr>
            <a:r>
              <a:rPr lang="en-US" altLang="zh-CN" b="1">
                <a:solidFill>
                  <a:srgbClr val="ED1611"/>
                </a:solidFill>
              </a:rPr>
              <a:t>1000 1100 0101 0000 0000 0000 0000 0100</a:t>
            </a:r>
          </a:p>
          <a:p>
            <a:pPr algn="just" eaLnBrk="0" fontAlgn="base" hangingPunct="0">
              <a:spcBef>
                <a:spcPct val="0"/>
              </a:spcBef>
              <a:spcAft>
                <a:spcPct val="0"/>
              </a:spcAft>
            </a:pPr>
            <a:r>
              <a:rPr lang="en-US" altLang="zh-CN" b="1">
                <a:solidFill>
                  <a:srgbClr val="ED1611"/>
                </a:solidFill>
              </a:rPr>
              <a:t>1010 1100 0101 0000 0000 0000 0000 0000</a:t>
            </a:r>
          </a:p>
          <a:p>
            <a:pPr algn="just" eaLnBrk="0" fontAlgn="base" hangingPunct="0">
              <a:spcBef>
                <a:spcPct val="0"/>
              </a:spcBef>
              <a:spcAft>
                <a:spcPct val="0"/>
              </a:spcAft>
            </a:pPr>
            <a:r>
              <a:rPr lang="en-US" altLang="zh-CN" b="1">
                <a:solidFill>
                  <a:srgbClr val="ED1611"/>
                </a:solidFill>
              </a:rPr>
              <a:t>1010 1100 0100 1111 0000 0000 0000 0100</a:t>
            </a:r>
          </a:p>
          <a:p>
            <a:pPr algn="ctr" eaLnBrk="0" fontAlgn="base" hangingPunct="0">
              <a:spcBef>
                <a:spcPct val="0"/>
              </a:spcBef>
              <a:spcAft>
                <a:spcPct val="0"/>
              </a:spcAft>
            </a:pPr>
            <a:endParaRPr lang="en-US" altLang="zh-CN" sz="1400">
              <a:solidFill>
                <a:srgbClr val="000000"/>
              </a:solidFill>
            </a:endParaRPr>
          </a:p>
        </p:txBody>
      </p:sp>
      <p:sp>
        <p:nvSpPr>
          <p:cNvPr id="247818" name="Line 1034"/>
          <p:cNvSpPr>
            <a:spLocks noChangeShapeType="1"/>
          </p:cNvSpPr>
          <p:nvPr/>
        </p:nvSpPr>
        <p:spPr bwMode="auto">
          <a:xfrm>
            <a:off x="1524000" y="4699000"/>
            <a:ext cx="3898900" cy="0"/>
          </a:xfrm>
          <a:prstGeom prst="line">
            <a:avLst/>
          </a:prstGeom>
          <a:noFill/>
          <a:ln w="5715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grpSp>
        <p:nvGrpSpPr>
          <p:cNvPr id="2" name="Group 1037"/>
          <p:cNvGrpSpPr>
            <a:grpSpLocks/>
          </p:cNvGrpSpPr>
          <p:nvPr/>
        </p:nvGrpSpPr>
        <p:grpSpPr bwMode="auto">
          <a:xfrm>
            <a:off x="1549400" y="2578100"/>
            <a:ext cx="508000" cy="2082800"/>
            <a:chOff x="16" y="1624"/>
            <a:chExt cx="320" cy="1312"/>
          </a:xfrm>
        </p:grpSpPr>
        <p:sp>
          <p:nvSpPr>
            <p:cNvPr id="461834"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461835"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008000"/>
                  </a:solidFill>
                  <a:latin typeface="Times New Roman" pitchFamily="18" charset="0"/>
                </a:rPr>
                <a:t>软件</a:t>
              </a:r>
            </a:p>
          </p:txBody>
        </p:sp>
      </p:grpSp>
      <p:grpSp>
        <p:nvGrpSpPr>
          <p:cNvPr id="3" name="Group 1041"/>
          <p:cNvGrpSpPr>
            <a:grpSpLocks/>
          </p:cNvGrpSpPr>
          <p:nvPr/>
        </p:nvGrpSpPr>
        <p:grpSpPr bwMode="auto">
          <a:xfrm>
            <a:off x="1549400" y="4711700"/>
            <a:ext cx="508000" cy="1333500"/>
            <a:chOff x="16" y="2968"/>
            <a:chExt cx="320" cy="840"/>
          </a:xfrm>
        </p:grpSpPr>
        <p:sp>
          <p:nvSpPr>
            <p:cNvPr id="461837"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461838"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008000"/>
                  </a:solidFill>
                  <a:latin typeface="Times New Roman" pitchFamily="18" charset="0"/>
                </a:rPr>
                <a:t>硬件</a:t>
              </a:r>
            </a:p>
          </p:txBody>
        </p:sp>
      </p:grpSp>
    </p:spTree>
    <p:extLst>
      <p:ext uri="{BB962C8B-B14F-4D97-AF65-F5344CB8AC3E}">
        <p14:creationId xmlns:p14="http://schemas.microsoft.com/office/powerpoint/2010/main" val="1411007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Effect transition="in" filter="blinds(horizontal)">
                                      <p:cBhvr>
                                        <p:cTn id="7" dur="500"/>
                                        <p:tgtEl>
                                          <p:spTgt spid="247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cstate="print"/>
          <a:srcRect/>
          <a:stretch>
            <a:fillRect/>
          </a:stretch>
        </p:blipFill>
        <p:spPr bwMode="auto">
          <a:xfrm>
            <a:off x="2103438" y="1084263"/>
            <a:ext cx="8001000" cy="3795712"/>
          </a:xfrm>
          <a:prstGeom prst="rect">
            <a:avLst/>
          </a:prstGeom>
          <a:noFill/>
          <a:ln w="9525">
            <a:noFill/>
            <a:miter lim="800000"/>
            <a:headEnd/>
            <a:tailEnd/>
          </a:ln>
        </p:spPr>
      </p:pic>
      <p:sp>
        <p:nvSpPr>
          <p:cNvPr id="462851" name="Rectangle 3"/>
          <p:cNvSpPr>
            <a:spLocks noGrp="1" noChangeArrowheads="1"/>
          </p:cNvSpPr>
          <p:nvPr>
            <p:ph type="title"/>
          </p:nvPr>
        </p:nvSpPr>
        <p:spPr>
          <a:xfrm>
            <a:off x="609600" y="68039"/>
            <a:ext cx="10972800" cy="646973"/>
          </a:xfrm>
          <a:noFill/>
        </p:spPr>
        <p:txBody>
          <a:bodyPr vert="horz" wrap="square" lIns="92075" tIns="46038" rIns="92075" bIns="46038" numCol="1" anchor="ctr" anchorCtr="0" compatLnSpc="1">
            <a:prstTxWarp prst="textNoShape">
              <a:avLst/>
            </a:prstTxWarp>
            <a:spAutoFit/>
          </a:bodyPr>
          <a:lstStyle/>
          <a:p>
            <a:r>
              <a:rPr lang="zh-CN" altLang="en-US" dirty="0">
                <a:solidFill>
                  <a:srgbClr val="FF3300"/>
                </a:solidFill>
              </a:rPr>
              <a:t>硬件与软件的界面</a:t>
            </a:r>
          </a:p>
        </p:txBody>
      </p:sp>
      <p:sp>
        <p:nvSpPr>
          <p:cNvPr id="462852" name="Text Box 4"/>
          <p:cNvSpPr txBox="1">
            <a:spLocks noChangeArrowheads="1"/>
          </p:cNvSpPr>
          <p:nvPr/>
        </p:nvSpPr>
        <p:spPr bwMode="auto">
          <a:xfrm>
            <a:off x="2019300" y="5929313"/>
            <a:ext cx="7696200" cy="519112"/>
          </a:xfrm>
          <a:prstGeom prst="rect">
            <a:avLst/>
          </a:prstGeom>
          <a:noFill/>
          <a:ln w="12700" cap="sq">
            <a:noFill/>
            <a:miter lim="800000"/>
            <a:headEnd/>
            <a:tailEnd/>
          </a:ln>
        </p:spPr>
        <p:txBody>
          <a:bodyPr>
            <a:spAutoFit/>
          </a:bodyPr>
          <a:lstStyle/>
          <a:p>
            <a:pPr fontAlgn="base">
              <a:spcBef>
                <a:spcPct val="30000"/>
              </a:spcBef>
              <a:spcAft>
                <a:spcPct val="0"/>
              </a:spcAft>
            </a:pPr>
            <a:r>
              <a:rPr kumimoji="1" lang="zh-CN" altLang="en-US" sz="2800">
                <a:solidFill>
                  <a:srgbClr val="333399"/>
                </a:solidFill>
                <a:latin typeface="黑体" pitchFamily="49" charset="-122"/>
                <a:ea typeface="黑体" pitchFamily="49" charset="-122"/>
              </a:rPr>
              <a:t>机器语言由指令代码构成，能被硬件直接执行。   </a:t>
            </a:r>
          </a:p>
        </p:txBody>
      </p:sp>
      <p:sp>
        <p:nvSpPr>
          <p:cNvPr id="462853" name="Rectangle 8"/>
          <p:cNvSpPr>
            <a:spLocks noChangeArrowheads="1"/>
          </p:cNvSpPr>
          <p:nvPr/>
        </p:nvSpPr>
        <p:spPr bwMode="auto">
          <a:xfrm>
            <a:off x="1965326" y="4789489"/>
            <a:ext cx="8588375" cy="1074737"/>
          </a:xfrm>
          <a:prstGeom prst="rect">
            <a:avLst/>
          </a:prstGeom>
          <a:noFill/>
          <a:ln w="9525">
            <a:noFill/>
            <a:miter lim="800000"/>
            <a:headEnd/>
            <a:tailEnd/>
          </a:ln>
        </p:spPr>
        <p:txBody>
          <a:bodyPr>
            <a:spAutoFit/>
          </a:bodyPr>
          <a:lstStyle/>
          <a:p>
            <a:pPr eaLnBrk="0" fontAlgn="base" hangingPunct="0">
              <a:spcBef>
                <a:spcPct val="30000"/>
              </a:spcBef>
              <a:spcAft>
                <a:spcPct val="0"/>
              </a:spcAft>
            </a:pPr>
            <a:r>
              <a:rPr lang="zh-CN" altLang="en-US" sz="2800" b="1" dirty="0">
                <a:solidFill>
                  <a:srgbClr val="ED1611"/>
                </a:solidFill>
                <a:latin typeface="Times New Roman" pitchFamily="18" charset="0"/>
              </a:rPr>
              <a:t>软件和硬件的界面： </a:t>
            </a:r>
            <a:r>
              <a:rPr lang="en-US" altLang="zh-CN" sz="2800" b="1" dirty="0">
                <a:solidFill>
                  <a:srgbClr val="000000"/>
                </a:solidFill>
                <a:latin typeface="Times New Roman" pitchFamily="18" charset="0"/>
              </a:rPr>
              <a:t>ISA</a:t>
            </a:r>
            <a:r>
              <a:rPr lang="zh-CN" altLang="en-US" sz="2800" b="1" dirty="0">
                <a:solidFill>
                  <a:srgbClr val="000000"/>
                </a:solidFill>
                <a:latin typeface="Times New Roman" pitchFamily="18" charset="0"/>
              </a:rPr>
              <a:t>（</a:t>
            </a:r>
            <a:r>
              <a:rPr lang="en-US" altLang="zh-CN" sz="2400" b="1" dirty="0">
                <a:solidFill>
                  <a:srgbClr val="000000"/>
                </a:solidFill>
                <a:latin typeface="Times New Roman" pitchFamily="18" charset="0"/>
              </a:rPr>
              <a:t>Instruction Set Architecture </a:t>
            </a:r>
            <a:r>
              <a:rPr lang="zh-CN" altLang="en-US" sz="2400" b="1" dirty="0">
                <a:solidFill>
                  <a:srgbClr val="000000"/>
                </a:solidFill>
                <a:latin typeface="Times New Roman" pitchFamily="18" charset="0"/>
              </a:rPr>
              <a:t>）</a:t>
            </a:r>
            <a:endParaRPr lang="zh-CN" altLang="en-US" sz="2800" b="1" dirty="0">
              <a:solidFill>
                <a:srgbClr val="000000"/>
              </a:solidFill>
              <a:latin typeface="Times New Roman" pitchFamily="18" charset="0"/>
            </a:endParaRPr>
          </a:p>
          <a:p>
            <a:pPr eaLnBrk="0" fontAlgn="base" hangingPunct="0">
              <a:spcBef>
                <a:spcPct val="30000"/>
              </a:spcBef>
              <a:spcAft>
                <a:spcPct val="0"/>
              </a:spcAft>
            </a:pPr>
            <a:r>
              <a:rPr lang="zh-CN" altLang="en-US" sz="2800" dirty="0">
                <a:solidFill>
                  <a:srgbClr val="000000"/>
                </a:solidFill>
                <a:latin typeface="Times New Roman" pitchFamily="18" charset="0"/>
                <a:ea typeface="黑体" pitchFamily="49" charset="-122"/>
              </a:rPr>
              <a:t>                                     指令集体系结构</a:t>
            </a:r>
          </a:p>
        </p:txBody>
      </p:sp>
      <p:sp>
        <p:nvSpPr>
          <p:cNvPr id="462854" name="Text Box 9"/>
          <p:cNvSpPr txBox="1">
            <a:spLocks noChangeArrowheads="1"/>
          </p:cNvSpPr>
          <p:nvPr/>
        </p:nvSpPr>
        <p:spPr bwMode="auto">
          <a:xfrm>
            <a:off x="3060700" y="1663700"/>
            <a:ext cx="1727200" cy="6413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3600" b="1">
                <a:solidFill>
                  <a:srgbClr val="333399"/>
                </a:solidFill>
                <a:latin typeface="Times New Roman" pitchFamily="18" charset="0"/>
              </a:rPr>
              <a:t>软件</a:t>
            </a:r>
          </a:p>
        </p:txBody>
      </p:sp>
      <p:sp>
        <p:nvSpPr>
          <p:cNvPr id="462855" name="Text Box 10"/>
          <p:cNvSpPr txBox="1">
            <a:spLocks noChangeArrowheads="1"/>
          </p:cNvSpPr>
          <p:nvPr/>
        </p:nvSpPr>
        <p:spPr bwMode="auto">
          <a:xfrm>
            <a:off x="3149600" y="3416300"/>
            <a:ext cx="1727200" cy="6413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3600" b="1">
                <a:solidFill>
                  <a:srgbClr val="333399"/>
                </a:solidFill>
                <a:latin typeface="Times New Roman" pitchFamily="18" charset="0"/>
              </a:rPr>
              <a:t>硬件</a:t>
            </a:r>
          </a:p>
        </p:txBody>
      </p:sp>
    </p:spTree>
    <p:extLst>
      <p:ext uri="{BB962C8B-B14F-4D97-AF65-F5344CB8AC3E}">
        <p14:creationId xmlns:p14="http://schemas.microsoft.com/office/powerpoint/2010/main" val="16814891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1981200" y="110860"/>
            <a:ext cx="8229600" cy="718083"/>
          </a:xfrm>
          <a:noFill/>
        </p:spPr>
        <p:txBody>
          <a:bodyPr vert="horz" wrap="square" lIns="92075" tIns="46038" rIns="92075" bIns="46038" numCol="1" anchor="ctr" anchorCtr="0" compatLnSpc="1">
            <a:prstTxWarp prst="textNoShape">
              <a:avLst/>
            </a:prstTxWarp>
            <a:spAutoFit/>
          </a:bodyPr>
          <a:lstStyle/>
          <a:p>
            <a:pPr>
              <a:lnSpc>
                <a:spcPct val="75000"/>
              </a:lnSpc>
            </a:pPr>
            <a:r>
              <a:rPr lang="zh-CN" altLang="en-US" sz="5400" dirty="0">
                <a:solidFill>
                  <a:srgbClr val="FF3300"/>
                </a:solidFill>
              </a:rPr>
              <a:t>软件</a:t>
            </a:r>
            <a:r>
              <a:rPr lang="en-US" altLang="zh-CN" sz="5400" dirty="0">
                <a:solidFill>
                  <a:srgbClr val="FF3300"/>
                </a:solidFill>
              </a:rPr>
              <a:t> </a:t>
            </a:r>
            <a:endParaRPr lang="en-US" altLang="zh-CN" dirty="0"/>
          </a:p>
        </p:txBody>
      </p:sp>
      <p:sp>
        <p:nvSpPr>
          <p:cNvPr id="245763" name="Rectangle 3"/>
          <p:cNvSpPr>
            <a:spLocks noGrp="1" noChangeArrowheads="1"/>
          </p:cNvSpPr>
          <p:nvPr>
            <p:ph idx="1"/>
          </p:nvPr>
        </p:nvSpPr>
        <p:spPr>
          <a:xfrm>
            <a:off x="1730515" y="836614"/>
            <a:ext cx="8820980" cy="5852115"/>
          </a:xfrm>
          <a:noFill/>
        </p:spPr>
        <p:txBody>
          <a:bodyPr vert="horz" wrap="square" lIns="63500" tIns="25400" rIns="63500" bIns="25400" numCol="1" anchor="t" anchorCtr="0" compatLnSpc="1">
            <a:prstTxWarp prst="textNoShape">
              <a:avLst/>
            </a:prstTxWarp>
            <a:spAutoFit/>
          </a:bodyPr>
          <a:lstStyle/>
          <a:p>
            <a:pPr marL="203200" indent="-203200">
              <a:spcBef>
                <a:spcPct val="40000"/>
              </a:spcBef>
            </a:pPr>
            <a:r>
              <a:rPr lang="zh-CN" altLang="en-US" sz="2100" dirty="0">
                <a:ea typeface="黑体" pitchFamily="49" charset="-122"/>
              </a:rPr>
              <a:t>系统软件</a:t>
            </a:r>
            <a:r>
              <a:rPr lang="en-US" altLang="zh-CN" sz="2100" dirty="0">
                <a:ea typeface="黑体" pitchFamily="49" charset="-122"/>
              </a:rPr>
              <a:t> -</a:t>
            </a:r>
            <a:r>
              <a:rPr lang="en-US" altLang="zh-CN" sz="2100" dirty="0">
                <a:solidFill>
                  <a:srgbClr val="663300"/>
                </a:solidFill>
                <a:ea typeface="黑体" pitchFamily="49" charset="-122"/>
              </a:rPr>
              <a:t> </a:t>
            </a:r>
            <a:r>
              <a:rPr lang="zh-CN" altLang="en-US" sz="2100" dirty="0">
                <a:solidFill>
                  <a:srgbClr val="0066CC"/>
                </a:solidFill>
                <a:ea typeface="黑体" pitchFamily="49" charset="-122"/>
              </a:rPr>
              <a:t>简化编程过程，并使硬件资源被有效利用</a:t>
            </a:r>
            <a:r>
              <a:rPr lang="en-US" altLang="zh-CN" sz="2100" dirty="0">
                <a:solidFill>
                  <a:schemeClr val="hlink"/>
                </a:solidFill>
                <a:ea typeface="黑体" pitchFamily="49" charset="-122"/>
              </a:rPr>
              <a:t>   </a:t>
            </a:r>
          </a:p>
          <a:p>
            <a:pPr marL="573088" lvl="1" indent="-190500"/>
            <a:r>
              <a:rPr lang="zh-CN" altLang="en-US" sz="2100" dirty="0">
                <a:solidFill>
                  <a:srgbClr val="663300"/>
                </a:solidFill>
                <a:ea typeface="黑体" pitchFamily="49" charset="-122"/>
              </a:rPr>
              <a:t>操作系统（</a:t>
            </a:r>
            <a:r>
              <a:rPr lang="en-US" altLang="zh-CN" sz="2100" dirty="0">
                <a:solidFill>
                  <a:srgbClr val="663300"/>
                </a:solidFill>
                <a:ea typeface="黑体" pitchFamily="49" charset="-122"/>
              </a:rPr>
              <a:t>OS</a:t>
            </a:r>
            <a:r>
              <a:rPr lang="zh-CN" altLang="en-US" sz="2100" dirty="0">
                <a:solidFill>
                  <a:srgbClr val="663300"/>
                </a:solidFill>
                <a:ea typeface="黑体" pitchFamily="49" charset="-122"/>
              </a:rPr>
              <a:t>）：</a:t>
            </a:r>
            <a:r>
              <a:rPr lang="zh-CN" altLang="en-US" sz="2100" dirty="0">
                <a:solidFill>
                  <a:srgbClr val="0066CC"/>
                </a:solidFill>
                <a:ea typeface="黑体" pitchFamily="49" charset="-122"/>
              </a:rPr>
              <a:t>硬件资源管理，用户接口</a:t>
            </a:r>
          </a:p>
          <a:p>
            <a:pPr marL="573088" lvl="1" indent="-190500"/>
            <a:r>
              <a:rPr lang="zh-CN" altLang="en-US" sz="2100" dirty="0">
                <a:solidFill>
                  <a:srgbClr val="663300"/>
                </a:solidFill>
                <a:ea typeface="黑体" pitchFamily="49" charset="-122"/>
              </a:rPr>
              <a:t>语言处理系统：翻译程序</a:t>
            </a:r>
            <a:r>
              <a:rPr lang="en-US" altLang="zh-CN" sz="2100" dirty="0">
                <a:solidFill>
                  <a:srgbClr val="663300"/>
                </a:solidFill>
                <a:ea typeface="黑体" pitchFamily="49" charset="-122"/>
              </a:rPr>
              <a:t>+ </a:t>
            </a:r>
            <a:r>
              <a:rPr lang="en-US" altLang="zh-CN" sz="2100" dirty="0">
                <a:solidFill>
                  <a:schemeClr val="tx1"/>
                </a:solidFill>
                <a:ea typeface="黑体" pitchFamily="49" charset="-122"/>
              </a:rPr>
              <a:t>Linker, Debug, </a:t>
            </a:r>
            <a:r>
              <a:rPr lang="en-US" altLang="zh-CN" sz="2100" dirty="0" err="1">
                <a:solidFill>
                  <a:schemeClr val="tx1"/>
                </a:solidFill>
                <a:ea typeface="黑体" pitchFamily="49" charset="-122"/>
              </a:rPr>
              <a:t>etc</a:t>
            </a:r>
            <a:r>
              <a:rPr lang="en-US" altLang="zh-CN" sz="2100" dirty="0">
                <a:solidFill>
                  <a:srgbClr val="663300"/>
                </a:solidFill>
                <a:ea typeface="黑体" pitchFamily="49" charset="-122"/>
              </a:rPr>
              <a:t> …</a:t>
            </a:r>
          </a:p>
          <a:p>
            <a:pPr marL="1095375" lvl="2" indent="-342900"/>
            <a:r>
              <a:rPr lang="zh-CN" altLang="en-US" sz="2100" dirty="0">
                <a:solidFill>
                  <a:srgbClr val="663300"/>
                </a:solidFill>
                <a:ea typeface="黑体" pitchFamily="49" charset="-122"/>
              </a:rPr>
              <a:t>翻译程序</a:t>
            </a:r>
            <a:r>
              <a:rPr lang="en-US" altLang="zh-CN" sz="2100" dirty="0">
                <a:solidFill>
                  <a:srgbClr val="663300"/>
                </a:solidFill>
                <a:ea typeface="黑体" pitchFamily="49" charset="-122"/>
              </a:rPr>
              <a:t>(Translator)</a:t>
            </a:r>
            <a:r>
              <a:rPr lang="zh-CN" altLang="en-US" sz="2100" dirty="0">
                <a:solidFill>
                  <a:srgbClr val="663300"/>
                </a:solidFill>
                <a:ea typeface="黑体" pitchFamily="49" charset="-122"/>
              </a:rPr>
              <a:t>有三类：</a:t>
            </a:r>
          </a:p>
          <a:p>
            <a:pPr marL="1274763" lvl="3" indent="0">
              <a:spcBef>
                <a:spcPct val="40000"/>
              </a:spcBef>
              <a:buSzPct val="85000"/>
              <a:buNone/>
            </a:pPr>
            <a:r>
              <a:rPr lang="zh-CN" altLang="en-US" sz="2100" dirty="0">
                <a:solidFill>
                  <a:srgbClr val="ED1611"/>
                </a:solidFill>
                <a:ea typeface="黑体" pitchFamily="49" charset="-122"/>
              </a:rPr>
              <a:t>汇编程序</a:t>
            </a:r>
            <a:r>
              <a:rPr lang="en-US" altLang="zh-CN" sz="2100" dirty="0">
                <a:solidFill>
                  <a:srgbClr val="ED1611"/>
                </a:solidFill>
                <a:ea typeface="黑体" pitchFamily="49" charset="-122"/>
              </a:rPr>
              <a:t>(Assembler)</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汇编语言源程序→机器语言目标程序</a:t>
            </a:r>
          </a:p>
          <a:p>
            <a:pPr marL="1274763" lvl="3" indent="0">
              <a:spcBef>
                <a:spcPct val="40000"/>
              </a:spcBef>
              <a:buSzPct val="85000"/>
              <a:buNone/>
            </a:pPr>
            <a:r>
              <a:rPr lang="zh-CN" altLang="en-US" sz="2100" dirty="0">
                <a:solidFill>
                  <a:srgbClr val="ED1611"/>
                </a:solidFill>
                <a:ea typeface="黑体" pitchFamily="49" charset="-122"/>
              </a:rPr>
              <a:t>编译程序</a:t>
            </a:r>
            <a:r>
              <a:rPr lang="en-US" altLang="zh-CN" sz="2100" dirty="0">
                <a:solidFill>
                  <a:srgbClr val="ED1611"/>
                </a:solidFill>
                <a:ea typeface="黑体" pitchFamily="49" charset="-122"/>
              </a:rPr>
              <a:t>(Compiler)</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高级语言源程序→机器级目标程序</a:t>
            </a:r>
            <a:endParaRPr lang="zh-CN" altLang="en-US" sz="2100" dirty="0">
              <a:solidFill>
                <a:srgbClr val="000000"/>
              </a:solidFill>
              <a:ea typeface="黑体" pitchFamily="49" charset="-122"/>
            </a:endParaRPr>
          </a:p>
          <a:p>
            <a:pPr marL="1274763" lvl="3" indent="0">
              <a:spcBef>
                <a:spcPct val="40000"/>
              </a:spcBef>
              <a:buSzPct val="85000"/>
              <a:buNone/>
            </a:pPr>
            <a:r>
              <a:rPr lang="zh-CN" altLang="en-US" sz="2100" dirty="0">
                <a:solidFill>
                  <a:srgbClr val="ED1611"/>
                </a:solidFill>
                <a:ea typeface="黑体" pitchFamily="49" charset="-122"/>
              </a:rPr>
              <a:t>解释程序</a:t>
            </a:r>
            <a:r>
              <a:rPr lang="en-US" altLang="zh-CN" sz="2100" dirty="0">
                <a:solidFill>
                  <a:srgbClr val="ED1611"/>
                </a:solidFill>
                <a:ea typeface="黑体" pitchFamily="49" charset="-122"/>
              </a:rPr>
              <a:t>(Interpreter )</a:t>
            </a:r>
            <a:r>
              <a:rPr lang="zh-CN" altLang="en-US" sz="2100" dirty="0">
                <a:solidFill>
                  <a:srgbClr val="ED1611"/>
                </a:solidFill>
                <a:ea typeface="黑体" pitchFamily="49" charset="-122"/>
              </a:rPr>
              <a:t>：</a:t>
            </a:r>
            <a:r>
              <a:rPr lang="zh-CN" altLang="en-US" sz="2100" dirty="0">
                <a:solidFill>
                  <a:schemeClr val="accent2"/>
                </a:solidFill>
                <a:ea typeface="黑体" pitchFamily="49" charset="-122"/>
              </a:rPr>
              <a:t>将高级语言语句逐条翻译成机器指令并立即执行</a:t>
            </a:r>
            <a:r>
              <a:rPr lang="en-US" altLang="zh-CN" sz="2100" dirty="0">
                <a:solidFill>
                  <a:schemeClr val="accent2"/>
                </a:solidFill>
                <a:ea typeface="黑体" pitchFamily="49" charset="-122"/>
              </a:rPr>
              <a:t>,</a:t>
            </a:r>
            <a:r>
              <a:rPr lang="zh-CN" altLang="en-US" sz="2100" dirty="0">
                <a:solidFill>
                  <a:schemeClr val="accent2"/>
                </a:solidFill>
                <a:ea typeface="黑体" pitchFamily="49" charset="-122"/>
              </a:rPr>
              <a:t>不生成目标文件。</a:t>
            </a:r>
            <a:endParaRPr lang="en-US" altLang="zh-CN" sz="2100" dirty="0">
              <a:solidFill>
                <a:schemeClr val="hlink"/>
              </a:solidFill>
              <a:ea typeface="黑体" pitchFamily="49" charset="-122"/>
            </a:endParaRPr>
          </a:p>
          <a:p>
            <a:pPr marL="573088" lvl="1" indent="-190500"/>
            <a:r>
              <a:rPr lang="zh-CN" altLang="en-US" sz="2100" dirty="0">
                <a:solidFill>
                  <a:srgbClr val="663300"/>
                </a:solidFill>
                <a:ea typeface="黑体" pitchFamily="49" charset="-122"/>
              </a:rPr>
              <a:t>其他实用程序</a:t>
            </a:r>
            <a:r>
              <a:rPr lang="en-US" altLang="zh-CN" sz="2100" dirty="0">
                <a:solidFill>
                  <a:srgbClr val="663300"/>
                </a:solidFill>
                <a:ea typeface="黑体" pitchFamily="49" charset="-122"/>
              </a:rPr>
              <a:t>: </a:t>
            </a:r>
            <a:r>
              <a:rPr lang="zh-CN" altLang="en-US" sz="2100" dirty="0">
                <a:solidFill>
                  <a:srgbClr val="663300"/>
                </a:solidFill>
                <a:ea typeface="黑体" pitchFamily="49" charset="-122"/>
              </a:rPr>
              <a:t>如：磁盘碎片整理程序、备份程序等</a:t>
            </a:r>
            <a:endParaRPr lang="en-US" altLang="zh-CN" sz="2100" dirty="0">
              <a:solidFill>
                <a:srgbClr val="000000"/>
              </a:solidFill>
              <a:ea typeface="黑体" pitchFamily="49" charset="-122"/>
            </a:endParaRPr>
          </a:p>
          <a:p>
            <a:pPr marL="203200" indent="-203200">
              <a:spcBef>
                <a:spcPct val="40000"/>
              </a:spcBef>
            </a:pPr>
            <a:r>
              <a:rPr lang="zh-CN" altLang="en-US" sz="2100" dirty="0">
                <a:ea typeface="黑体" pitchFamily="49" charset="-122"/>
              </a:rPr>
              <a:t>应用软件 </a:t>
            </a:r>
            <a:r>
              <a:rPr lang="en-US" altLang="zh-CN" sz="2100" dirty="0">
                <a:ea typeface="黑体" pitchFamily="49" charset="-122"/>
              </a:rPr>
              <a:t>- </a:t>
            </a:r>
            <a:r>
              <a:rPr lang="zh-CN" altLang="en-US" sz="2100" dirty="0">
                <a:solidFill>
                  <a:srgbClr val="0066CC"/>
                </a:solidFill>
                <a:ea typeface="黑体" pitchFamily="49" charset="-122"/>
              </a:rPr>
              <a:t>解决具体应用问题</a:t>
            </a:r>
            <a:r>
              <a:rPr lang="en-US" altLang="zh-CN" sz="2100" dirty="0">
                <a:solidFill>
                  <a:srgbClr val="0066CC"/>
                </a:solidFill>
                <a:ea typeface="黑体" pitchFamily="49" charset="-122"/>
              </a:rPr>
              <a:t>/</a:t>
            </a:r>
            <a:r>
              <a:rPr lang="zh-CN" altLang="en-US" sz="2100" dirty="0">
                <a:solidFill>
                  <a:srgbClr val="0066CC"/>
                </a:solidFill>
                <a:ea typeface="黑体" pitchFamily="49" charset="-122"/>
              </a:rPr>
              <a:t>完成具体应用任务</a:t>
            </a:r>
          </a:p>
          <a:p>
            <a:pPr marL="573088" lvl="1" indent="-190500"/>
            <a:r>
              <a:rPr lang="zh-CN" altLang="en-US" sz="2100" dirty="0">
                <a:solidFill>
                  <a:srgbClr val="663300"/>
                </a:solidFill>
                <a:ea typeface="黑体" pitchFamily="49" charset="-122"/>
              </a:rPr>
              <a:t>各类媒体处理程序：</a:t>
            </a:r>
            <a:r>
              <a:rPr lang="en-US" altLang="zh-CN" sz="2100" dirty="0">
                <a:solidFill>
                  <a:srgbClr val="663300"/>
                </a:solidFill>
                <a:ea typeface="黑体" pitchFamily="49" charset="-122"/>
              </a:rPr>
              <a:t>Word/ Image/ Graphics/…</a:t>
            </a:r>
          </a:p>
          <a:p>
            <a:pPr marL="573088" lvl="1" indent="-190500"/>
            <a:r>
              <a:rPr lang="zh-CN" altLang="en-US" sz="2100" dirty="0">
                <a:solidFill>
                  <a:srgbClr val="663300"/>
                </a:solidFill>
                <a:ea typeface="黑体" pitchFamily="49" charset="-122"/>
              </a:rPr>
              <a:t>管理信息系统 </a:t>
            </a:r>
            <a:r>
              <a:rPr lang="en-US" altLang="zh-CN" sz="2100" dirty="0">
                <a:solidFill>
                  <a:srgbClr val="663300"/>
                </a:solidFill>
                <a:ea typeface="黑体" pitchFamily="49" charset="-122"/>
              </a:rPr>
              <a:t>(MIS)  </a:t>
            </a:r>
          </a:p>
          <a:p>
            <a:pPr marL="573088" lvl="1" indent="-190500"/>
            <a:r>
              <a:rPr lang="en-US" altLang="zh-CN" sz="2100" dirty="0">
                <a:solidFill>
                  <a:srgbClr val="663300"/>
                </a:solidFill>
                <a:ea typeface="黑体" pitchFamily="49" charset="-122"/>
              </a:rPr>
              <a:t>Game,  … </a:t>
            </a:r>
            <a:endParaRPr lang="zh-CN" altLang="en-US" sz="2100" dirty="0">
              <a:solidFill>
                <a:srgbClr val="663300"/>
              </a:solidFill>
              <a:ea typeface="黑体" pitchFamily="49" charset="-122"/>
            </a:endParaRPr>
          </a:p>
        </p:txBody>
      </p:sp>
    </p:spTree>
    <p:extLst>
      <p:ext uri="{BB962C8B-B14F-4D97-AF65-F5344CB8AC3E}">
        <p14:creationId xmlns:p14="http://schemas.microsoft.com/office/powerpoint/2010/main" val="386360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a:xfrm>
            <a:off x="1858964" y="142876"/>
            <a:ext cx="8809037" cy="600075"/>
          </a:xfrm>
          <a:noFill/>
        </p:spPr>
        <p:txBody>
          <a:bodyPr vert="horz" wrap="square" lIns="63500" tIns="25400" rIns="63500" bIns="25400" numCol="1" anchor="t" anchorCtr="0" compatLnSpc="1">
            <a:prstTxWarp prst="textNoShape">
              <a:avLst/>
            </a:prstTxWarp>
            <a:spAutoFit/>
          </a:bodyPr>
          <a:lstStyle/>
          <a:p>
            <a:r>
              <a:rPr lang="zh-CN" altLang="en-US" sz="3600" dirty="0">
                <a:solidFill>
                  <a:srgbClr val="FF0000"/>
                </a:solidFill>
              </a:rPr>
              <a:t>计算机系统层次</a:t>
            </a:r>
          </a:p>
        </p:txBody>
      </p:sp>
      <p:sp>
        <p:nvSpPr>
          <p:cNvPr id="464899" name="Rectangle 4"/>
          <p:cNvSpPr>
            <a:spLocks noChangeArrowheads="1"/>
          </p:cNvSpPr>
          <p:nvPr/>
        </p:nvSpPr>
        <p:spPr bwMode="auto">
          <a:xfrm>
            <a:off x="6245226" y="3325814"/>
            <a:ext cx="436017"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I/O</a:t>
            </a:r>
          </a:p>
        </p:txBody>
      </p:sp>
      <p:sp>
        <p:nvSpPr>
          <p:cNvPr id="464900" name="Rectangle 5"/>
          <p:cNvSpPr>
            <a:spLocks noChangeArrowheads="1"/>
          </p:cNvSpPr>
          <p:nvPr/>
        </p:nvSpPr>
        <p:spPr bwMode="auto">
          <a:xfrm>
            <a:off x="4108450" y="4340225"/>
            <a:ext cx="25400" cy="279400"/>
          </a:xfrm>
          <a:prstGeom prst="rect">
            <a:avLst/>
          </a:prstGeom>
          <a:noFill/>
          <a:ln w="76200">
            <a:no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1" name="Rectangle 6"/>
          <p:cNvSpPr>
            <a:spLocks noChangeArrowheads="1"/>
          </p:cNvSpPr>
          <p:nvPr/>
        </p:nvSpPr>
        <p:spPr bwMode="auto">
          <a:xfrm>
            <a:off x="3790951" y="3311526"/>
            <a:ext cx="615553"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CPU</a:t>
            </a:r>
          </a:p>
        </p:txBody>
      </p:sp>
      <p:sp>
        <p:nvSpPr>
          <p:cNvPr id="464902" name="Rectangle 7"/>
          <p:cNvSpPr>
            <a:spLocks noChangeArrowheads="1"/>
          </p:cNvSpPr>
          <p:nvPr/>
        </p:nvSpPr>
        <p:spPr bwMode="auto">
          <a:xfrm>
            <a:off x="3759200" y="3292475"/>
            <a:ext cx="3111500" cy="3810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3" name="Line 8"/>
          <p:cNvSpPr>
            <a:spLocks noChangeShapeType="1"/>
          </p:cNvSpPr>
          <p:nvPr/>
        </p:nvSpPr>
        <p:spPr bwMode="auto">
          <a:xfrm>
            <a:off x="5995988" y="3292475"/>
            <a:ext cx="0" cy="4064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04" name="Rectangle 9"/>
          <p:cNvSpPr>
            <a:spLocks noChangeArrowheads="1"/>
          </p:cNvSpPr>
          <p:nvPr/>
        </p:nvSpPr>
        <p:spPr bwMode="auto">
          <a:xfrm>
            <a:off x="4140200" y="2533651"/>
            <a:ext cx="1128514"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Compiler</a:t>
            </a:r>
          </a:p>
        </p:txBody>
      </p:sp>
      <p:sp>
        <p:nvSpPr>
          <p:cNvPr id="464905" name="Rectangle 10"/>
          <p:cNvSpPr>
            <a:spLocks noChangeArrowheads="1"/>
          </p:cNvSpPr>
          <p:nvPr/>
        </p:nvSpPr>
        <p:spPr bwMode="auto">
          <a:xfrm>
            <a:off x="4138613" y="2582864"/>
            <a:ext cx="1130300" cy="257175"/>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06" name="Rectangle 11"/>
          <p:cNvSpPr>
            <a:spLocks noChangeArrowheads="1"/>
          </p:cNvSpPr>
          <p:nvPr/>
        </p:nvSpPr>
        <p:spPr bwMode="auto">
          <a:xfrm>
            <a:off x="5302250" y="2447926"/>
            <a:ext cx="1218282"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Operating</a:t>
            </a:r>
          </a:p>
        </p:txBody>
      </p:sp>
      <p:sp>
        <p:nvSpPr>
          <p:cNvPr id="464907" name="Rectangle 12"/>
          <p:cNvSpPr>
            <a:spLocks noChangeArrowheads="1"/>
          </p:cNvSpPr>
          <p:nvPr/>
        </p:nvSpPr>
        <p:spPr bwMode="auto">
          <a:xfrm>
            <a:off x="5581650" y="2701926"/>
            <a:ext cx="948978"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System</a:t>
            </a:r>
          </a:p>
        </p:txBody>
      </p:sp>
      <p:sp>
        <p:nvSpPr>
          <p:cNvPr id="464908" name="Line 13"/>
          <p:cNvSpPr>
            <a:spLocks noChangeShapeType="1"/>
          </p:cNvSpPr>
          <p:nvPr/>
        </p:nvSpPr>
        <p:spPr bwMode="auto">
          <a:xfrm flipV="1">
            <a:off x="4806950" y="2352675"/>
            <a:ext cx="0" cy="24765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09" name="Line 14"/>
          <p:cNvSpPr>
            <a:spLocks noChangeShapeType="1"/>
          </p:cNvSpPr>
          <p:nvPr/>
        </p:nvSpPr>
        <p:spPr bwMode="auto">
          <a:xfrm>
            <a:off x="4813300" y="2359025"/>
            <a:ext cx="1866900" cy="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0" name="Line 15"/>
          <p:cNvSpPr>
            <a:spLocks noChangeShapeType="1"/>
          </p:cNvSpPr>
          <p:nvPr/>
        </p:nvSpPr>
        <p:spPr bwMode="auto">
          <a:xfrm>
            <a:off x="6699250" y="2365375"/>
            <a:ext cx="0" cy="7493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1" name="Rectangle 16"/>
          <p:cNvSpPr>
            <a:spLocks noChangeArrowheads="1"/>
          </p:cNvSpPr>
          <p:nvPr/>
        </p:nvSpPr>
        <p:spPr bwMode="auto">
          <a:xfrm>
            <a:off x="3943351" y="1952626"/>
            <a:ext cx="1384995"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Application</a:t>
            </a:r>
          </a:p>
        </p:txBody>
      </p:sp>
      <p:sp>
        <p:nvSpPr>
          <p:cNvPr id="464912" name="Line 17"/>
          <p:cNvSpPr>
            <a:spLocks noChangeShapeType="1"/>
          </p:cNvSpPr>
          <p:nvPr/>
        </p:nvSpPr>
        <p:spPr bwMode="auto">
          <a:xfrm flipV="1">
            <a:off x="3702050" y="1857375"/>
            <a:ext cx="0" cy="12573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3" name="Line 18"/>
          <p:cNvSpPr>
            <a:spLocks noChangeShapeType="1"/>
          </p:cNvSpPr>
          <p:nvPr/>
        </p:nvSpPr>
        <p:spPr bwMode="auto">
          <a:xfrm>
            <a:off x="3733800" y="1870075"/>
            <a:ext cx="2743200" cy="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4" name="Line 19"/>
          <p:cNvSpPr>
            <a:spLocks noChangeShapeType="1"/>
          </p:cNvSpPr>
          <p:nvPr/>
        </p:nvSpPr>
        <p:spPr bwMode="auto">
          <a:xfrm>
            <a:off x="6445250" y="1870075"/>
            <a:ext cx="0" cy="5080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64915" name="Rectangle 20"/>
          <p:cNvSpPr>
            <a:spLocks noChangeArrowheads="1"/>
          </p:cNvSpPr>
          <p:nvPr/>
        </p:nvSpPr>
        <p:spPr bwMode="auto">
          <a:xfrm>
            <a:off x="4387851" y="3743326"/>
            <a:ext cx="1667123" cy="333809"/>
          </a:xfrm>
          <a:prstGeom prst="rect">
            <a:avLst/>
          </a:prstGeom>
          <a:noFill/>
          <a:ln w="508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Digital Design</a:t>
            </a:r>
          </a:p>
        </p:txBody>
      </p:sp>
      <p:sp>
        <p:nvSpPr>
          <p:cNvPr id="464916" name="Rectangle 21"/>
          <p:cNvSpPr>
            <a:spLocks noChangeArrowheads="1"/>
          </p:cNvSpPr>
          <p:nvPr/>
        </p:nvSpPr>
        <p:spPr bwMode="auto">
          <a:xfrm>
            <a:off x="3924300" y="3673475"/>
            <a:ext cx="2654300" cy="3429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17" name="Rectangle 22"/>
          <p:cNvSpPr>
            <a:spLocks noChangeArrowheads="1"/>
          </p:cNvSpPr>
          <p:nvPr/>
        </p:nvSpPr>
        <p:spPr bwMode="auto">
          <a:xfrm>
            <a:off x="4171951" y="4111626"/>
            <a:ext cx="1692771" cy="333809"/>
          </a:xfrm>
          <a:prstGeom prst="rect">
            <a:avLst/>
          </a:prstGeom>
          <a:noFill/>
          <a:ln w="508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Circuit Design</a:t>
            </a:r>
          </a:p>
        </p:txBody>
      </p:sp>
      <p:sp>
        <p:nvSpPr>
          <p:cNvPr id="464918" name="Rectangle 23"/>
          <p:cNvSpPr>
            <a:spLocks noChangeArrowheads="1"/>
          </p:cNvSpPr>
          <p:nvPr/>
        </p:nvSpPr>
        <p:spPr bwMode="auto">
          <a:xfrm>
            <a:off x="4076700" y="4016375"/>
            <a:ext cx="2247900" cy="393700"/>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14360" name="Rectangle 24"/>
          <p:cNvSpPr>
            <a:spLocks noChangeArrowheads="1"/>
          </p:cNvSpPr>
          <p:nvPr/>
        </p:nvSpPr>
        <p:spPr bwMode="auto">
          <a:xfrm>
            <a:off x="1862138" y="4708526"/>
            <a:ext cx="8412162" cy="1011559"/>
          </a:xfrm>
          <a:prstGeom prst="rect">
            <a:avLst/>
          </a:prstGeom>
          <a:noFill/>
          <a:ln w="12700">
            <a:noFill/>
            <a:miter lim="800000"/>
            <a:headEnd/>
            <a:tailEnd/>
          </a:ln>
        </p:spPr>
        <p:txBody>
          <a:bodyPr lIns="63500" tIns="25400" rIns="63500" bIns="25400">
            <a:spAutoFit/>
          </a:bodyPr>
          <a:lstStyle/>
          <a:p>
            <a:pPr eaLnBrk="0" fontAlgn="base" hangingPunct="0">
              <a:lnSpc>
                <a:spcPct val="120000"/>
              </a:lnSpc>
              <a:spcBef>
                <a:spcPct val="20000"/>
              </a:spcBef>
              <a:spcAft>
                <a:spcPct val="0"/>
              </a:spcAft>
            </a:pPr>
            <a:r>
              <a:rPr lang="zh-CN" altLang="en-US" b="1">
                <a:solidFill>
                  <a:srgbClr val="000000"/>
                </a:solidFill>
              </a:rPr>
              <a:t>° </a:t>
            </a:r>
            <a:r>
              <a:rPr lang="zh-CN" altLang="en-US" sz="2400" b="1">
                <a:solidFill>
                  <a:srgbClr val="000000"/>
                </a:solidFill>
                <a:latin typeface="黑体" pitchFamily="49" charset="-122"/>
                <a:ea typeface="黑体" pitchFamily="49" charset="-122"/>
              </a:rPr>
              <a:t>上图给出的是计算机系统的层次结构</a:t>
            </a:r>
          </a:p>
          <a:p>
            <a:pPr eaLnBrk="0" fontAlgn="base" hangingPunct="0">
              <a:lnSpc>
                <a:spcPct val="120000"/>
              </a:lnSpc>
              <a:spcBef>
                <a:spcPct val="20000"/>
              </a:spcBef>
              <a:spcAft>
                <a:spcPct val="0"/>
              </a:spcAft>
            </a:pPr>
            <a:r>
              <a:rPr lang="zh-CN" altLang="en-US" sz="2400" b="1">
                <a:solidFill>
                  <a:srgbClr val="333399"/>
                </a:solidFill>
                <a:latin typeface="黑体" pitchFamily="49" charset="-122"/>
                <a:ea typeface="黑体" pitchFamily="49" charset="-122"/>
              </a:rPr>
              <a:t>    指令系统（即</a:t>
            </a:r>
            <a:r>
              <a:rPr lang="en-US" altLang="zh-CN" sz="2400" b="1">
                <a:solidFill>
                  <a:srgbClr val="333399"/>
                </a:solidFill>
                <a:latin typeface="黑体" pitchFamily="49" charset="-122"/>
                <a:ea typeface="黑体" pitchFamily="49" charset="-122"/>
              </a:rPr>
              <a:t>ISA</a:t>
            </a:r>
            <a:r>
              <a:rPr lang="zh-CN" altLang="en-US" sz="2400" b="1">
                <a:solidFill>
                  <a:srgbClr val="333399"/>
                </a:solidFill>
                <a:latin typeface="黑体" pitchFamily="49" charset="-122"/>
                <a:ea typeface="黑体" pitchFamily="49" charset="-122"/>
              </a:rPr>
              <a:t>）是软</a:t>
            </a:r>
            <a:r>
              <a:rPr lang="en-US" altLang="zh-CN" sz="2400" b="1">
                <a:solidFill>
                  <a:srgbClr val="333399"/>
                </a:solidFill>
                <a:latin typeface="黑体" pitchFamily="49" charset="-122"/>
                <a:ea typeface="黑体" pitchFamily="49" charset="-122"/>
              </a:rPr>
              <a:t>/</a:t>
            </a:r>
            <a:r>
              <a:rPr lang="zh-CN" altLang="en-US" sz="2400" b="1">
                <a:solidFill>
                  <a:srgbClr val="333399"/>
                </a:solidFill>
                <a:latin typeface="黑体" pitchFamily="49" charset="-122"/>
                <a:ea typeface="黑体" pitchFamily="49" charset="-122"/>
              </a:rPr>
              <a:t>硬件的交界面</a:t>
            </a:r>
            <a:endParaRPr lang="zh-CN" altLang="en-US" sz="2400" b="1" i="1">
              <a:solidFill>
                <a:srgbClr val="333399"/>
              </a:solidFill>
              <a:latin typeface="黑体" pitchFamily="49" charset="-122"/>
              <a:ea typeface="黑体" pitchFamily="49" charset="-122"/>
            </a:endParaRPr>
          </a:p>
        </p:txBody>
      </p:sp>
      <p:sp>
        <p:nvSpPr>
          <p:cNvPr id="464920" name="Rectangle 25" descr="50%"/>
          <p:cNvSpPr>
            <a:spLocks noChangeArrowheads="1"/>
          </p:cNvSpPr>
          <p:nvPr/>
        </p:nvSpPr>
        <p:spPr bwMode="auto">
          <a:xfrm>
            <a:off x="3492500" y="3127375"/>
            <a:ext cx="3924300" cy="13970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21" name="Rectangle 26"/>
          <p:cNvSpPr>
            <a:spLocks noChangeArrowheads="1"/>
          </p:cNvSpPr>
          <p:nvPr/>
        </p:nvSpPr>
        <p:spPr bwMode="auto">
          <a:xfrm>
            <a:off x="7461250" y="2968626"/>
            <a:ext cx="1727200" cy="517525"/>
          </a:xfrm>
          <a:prstGeom prst="rect">
            <a:avLst/>
          </a:prstGeom>
          <a:noFill/>
          <a:ln w="12700">
            <a:noFill/>
            <a:miter lim="800000"/>
            <a:headEnd/>
            <a:tailEnd/>
          </a:ln>
        </p:spPr>
        <p:txBody>
          <a:bodyPr wrap="none" lIns="63500" tIns="25400" rIns="63500" bIns="25400">
            <a:spAutoFit/>
          </a:bodyPr>
          <a:lstStyle/>
          <a:p>
            <a:pPr eaLnBrk="0" fontAlgn="base" hangingPunct="0">
              <a:lnSpc>
                <a:spcPct val="85000"/>
              </a:lnSpc>
              <a:spcBef>
                <a:spcPct val="0"/>
              </a:spcBef>
              <a:spcAft>
                <a:spcPct val="0"/>
              </a:spcAft>
            </a:pPr>
            <a:r>
              <a:rPr lang="en-US" altLang="zh-CN" b="1">
                <a:solidFill>
                  <a:srgbClr val="000000"/>
                </a:solidFill>
              </a:rPr>
              <a:t>Instruction Set</a:t>
            </a:r>
          </a:p>
          <a:p>
            <a:pPr eaLnBrk="0" fontAlgn="base" hangingPunct="0">
              <a:lnSpc>
                <a:spcPct val="85000"/>
              </a:lnSpc>
              <a:spcBef>
                <a:spcPct val="0"/>
              </a:spcBef>
              <a:spcAft>
                <a:spcPct val="0"/>
              </a:spcAft>
            </a:pPr>
            <a:r>
              <a:rPr lang="en-US" altLang="zh-CN" b="1">
                <a:solidFill>
                  <a:srgbClr val="000000"/>
                </a:solidFill>
              </a:rPr>
              <a:t> Architecture</a:t>
            </a:r>
          </a:p>
        </p:txBody>
      </p:sp>
      <p:sp>
        <p:nvSpPr>
          <p:cNvPr id="14364" name="Rectangle 28"/>
          <p:cNvSpPr>
            <a:spLocks noChangeArrowheads="1"/>
          </p:cNvSpPr>
          <p:nvPr/>
        </p:nvSpPr>
        <p:spPr bwMode="auto">
          <a:xfrm>
            <a:off x="1955800" y="5903913"/>
            <a:ext cx="7924800" cy="361950"/>
          </a:xfrm>
          <a:prstGeom prst="rect">
            <a:avLst/>
          </a:prstGeom>
          <a:noFill/>
          <a:ln w="12700">
            <a:noFill/>
            <a:miter lim="800000"/>
            <a:headEnd/>
            <a:tailEnd/>
          </a:ln>
        </p:spPr>
        <p:txBody>
          <a:bodyPr lIns="63500" tIns="25400" rIns="63500" bIns="25400">
            <a:spAutoFit/>
          </a:bodyPr>
          <a:lstStyle/>
          <a:p>
            <a:pPr eaLnBrk="0" fontAlgn="base" hangingPunct="0">
              <a:lnSpc>
                <a:spcPct val="85000"/>
              </a:lnSpc>
              <a:spcBef>
                <a:spcPct val="0"/>
              </a:spcBef>
              <a:spcAft>
                <a:spcPct val="0"/>
              </a:spcAft>
            </a:pPr>
            <a:r>
              <a:rPr lang="zh-CN" altLang="en-US" b="1">
                <a:solidFill>
                  <a:srgbClr val="000000"/>
                </a:solidFill>
              </a:rPr>
              <a:t>°</a:t>
            </a:r>
            <a:r>
              <a:rPr lang="zh-CN" altLang="en-US" sz="2400" b="1">
                <a:solidFill>
                  <a:srgbClr val="000000"/>
                </a:solidFill>
                <a:ea typeface="黑体" pitchFamily="49" charset="-122"/>
              </a:rPr>
              <a:t>不同用户工作在不同层次，所看到的计算机不一样</a:t>
            </a:r>
          </a:p>
        </p:txBody>
      </p:sp>
      <p:sp>
        <p:nvSpPr>
          <p:cNvPr id="14365" name="Line 29"/>
          <p:cNvSpPr>
            <a:spLocks noChangeShapeType="1"/>
          </p:cNvSpPr>
          <p:nvPr/>
        </p:nvSpPr>
        <p:spPr bwMode="auto">
          <a:xfrm flipH="1">
            <a:off x="6424613" y="1620839"/>
            <a:ext cx="1162050" cy="2762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66" name="Text Box 30"/>
          <p:cNvSpPr txBox="1">
            <a:spLocks noChangeArrowheads="1"/>
          </p:cNvSpPr>
          <p:nvPr/>
        </p:nvSpPr>
        <p:spPr bwMode="auto">
          <a:xfrm>
            <a:off x="7477125" y="1012826"/>
            <a:ext cx="1574800" cy="7016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CC3300"/>
                </a:solidFill>
                <a:latin typeface="黑体" pitchFamily="49" charset="-122"/>
                <a:ea typeface="黑体" pitchFamily="49" charset="-122"/>
                <a:cs typeface="Arial" pitchFamily="34" charset="0"/>
              </a:rPr>
              <a:t>最终用户</a:t>
            </a:r>
            <a:r>
              <a:rPr lang="en-US" altLang="zh-CN" sz="2000" b="1">
                <a:solidFill>
                  <a:srgbClr val="CC3300"/>
                </a:solidFill>
                <a:ea typeface="黑体" pitchFamily="49" charset="-122"/>
                <a:cs typeface="Arial" pitchFamily="34" charset="0"/>
              </a:rPr>
              <a:t>End User</a:t>
            </a:r>
          </a:p>
        </p:txBody>
      </p:sp>
      <p:sp>
        <p:nvSpPr>
          <p:cNvPr id="14367" name="Line 31"/>
          <p:cNvSpPr>
            <a:spLocks noChangeShapeType="1"/>
          </p:cNvSpPr>
          <p:nvPr/>
        </p:nvSpPr>
        <p:spPr bwMode="auto">
          <a:xfrm>
            <a:off x="3217864" y="1911351"/>
            <a:ext cx="987425" cy="6826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68" name="Text Box 32"/>
          <p:cNvSpPr txBox="1">
            <a:spLocks noChangeArrowheads="1"/>
          </p:cNvSpPr>
          <p:nvPr/>
        </p:nvSpPr>
        <p:spPr bwMode="auto">
          <a:xfrm>
            <a:off x="1949450" y="989014"/>
            <a:ext cx="1797050" cy="10064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a:solidFill>
                  <a:srgbClr val="CC3300"/>
                </a:solidFill>
                <a:latin typeface="黑体" pitchFamily="49" charset="-122"/>
                <a:ea typeface="黑体" pitchFamily="49" charset="-122"/>
                <a:cs typeface="Arial" pitchFamily="34" charset="0"/>
              </a:rPr>
              <a:t>应用程序员</a:t>
            </a:r>
            <a:r>
              <a:rPr lang="en-US" altLang="zh-CN" sz="2000" b="1">
                <a:solidFill>
                  <a:srgbClr val="CC3300"/>
                </a:solidFill>
                <a:ea typeface="黑体" pitchFamily="49" charset="-122"/>
                <a:cs typeface="Arial" pitchFamily="34" charset="0"/>
              </a:rPr>
              <a:t>Application Programmer</a:t>
            </a:r>
          </a:p>
        </p:txBody>
      </p:sp>
      <p:sp>
        <p:nvSpPr>
          <p:cNvPr id="14369" name="Line 33"/>
          <p:cNvSpPr>
            <a:spLocks noChangeShapeType="1"/>
          </p:cNvSpPr>
          <p:nvPr/>
        </p:nvSpPr>
        <p:spPr bwMode="auto">
          <a:xfrm flipH="1">
            <a:off x="6672263" y="2201864"/>
            <a:ext cx="754062" cy="174625"/>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70" name="Text Box 34"/>
          <p:cNvSpPr txBox="1">
            <a:spLocks noChangeArrowheads="1"/>
          </p:cNvSpPr>
          <p:nvPr/>
        </p:nvSpPr>
        <p:spPr bwMode="auto">
          <a:xfrm>
            <a:off x="6767514" y="1890713"/>
            <a:ext cx="3100387" cy="793750"/>
          </a:xfrm>
          <a:prstGeom prst="rect">
            <a:avLst/>
          </a:prstGeom>
          <a:noFill/>
          <a:ln w="9525">
            <a:noFill/>
            <a:miter lim="800000"/>
            <a:headEnd/>
            <a:tailEnd/>
          </a:ln>
        </p:spPr>
        <p:txBody>
          <a:bodyPr>
            <a:spAutoFit/>
          </a:bodyPr>
          <a:lstStyle/>
          <a:p>
            <a:pPr algn="ctr" eaLnBrk="0" fontAlgn="base" hangingPunct="0">
              <a:spcBef>
                <a:spcPct val="30000"/>
              </a:spcBef>
              <a:spcAft>
                <a:spcPct val="0"/>
              </a:spcAft>
            </a:pPr>
            <a:r>
              <a:rPr lang="zh-CN" altLang="en-US" sz="2000" b="1">
                <a:solidFill>
                  <a:srgbClr val="CC3300"/>
                </a:solidFill>
                <a:latin typeface="黑体" pitchFamily="49" charset="-122"/>
                <a:ea typeface="黑体" pitchFamily="49" charset="-122"/>
                <a:cs typeface="Arial" pitchFamily="34" charset="0"/>
              </a:rPr>
              <a:t>系统管理员</a:t>
            </a:r>
          </a:p>
          <a:p>
            <a:pPr algn="ctr" eaLnBrk="0" fontAlgn="base" hangingPunct="0">
              <a:spcBef>
                <a:spcPct val="30000"/>
              </a:spcBef>
              <a:spcAft>
                <a:spcPct val="0"/>
              </a:spcAft>
            </a:pPr>
            <a:r>
              <a:rPr lang="en-US" altLang="zh-CN" sz="2000" b="1">
                <a:solidFill>
                  <a:srgbClr val="CC3300"/>
                </a:solidFill>
                <a:ea typeface="黑体" pitchFamily="49" charset="-122"/>
                <a:cs typeface="Arial" pitchFamily="34" charset="0"/>
              </a:rPr>
              <a:t>System Administrator</a:t>
            </a:r>
          </a:p>
        </p:txBody>
      </p:sp>
      <p:sp>
        <p:nvSpPr>
          <p:cNvPr id="14371" name="Line 35"/>
          <p:cNvSpPr>
            <a:spLocks noChangeShapeType="1"/>
          </p:cNvSpPr>
          <p:nvPr/>
        </p:nvSpPr>
        <p:spPr bwMode="auto">
          <a:xfrm>
            <a:off x="3292475" y="2716213"/>
            <a:ext cx="750888" cy="355600"/>
          </a:xfrm>
          <a:prstGeom prst="line">
            <a:avLst/>
          </a:prstGeom>
          <a:noFill/>
          <a:ln w="28575">
            <a:solidFill>
              <a:schemeClr val="accent2"/>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14372" name="Text Box 36"/>
          <p:cNvSpPr txBox="1">
            <a:spLocks noChangeArrowheads="1"/>
          </p:cNvSpPr>
          <p:nvPr/>
        </p:nvSpPr>
        <p:spPr bwMode="auto">
          <a:xfrm>
            <a:off x="1638301" y="2192339"/>
            <a:ext cx="1704975" cy="1006475"/>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zh-CN" altLang="en-US" sz="2000" b="1" dirty="0">
                <a:solidFill>
                  <a:srgbClr val="CC3300"/>
                </a:solidFill>
                <a:effectLst>
                  <a:outerShdw blurRad="38100" dist="38100" dir="2700000" algn="tl">
                    <a:srgbClr val="000000">
                      <a:alpha val="43137"/>
                    </a:srgbClr>
                  </a:outerShdw>
                </a:effectLst>
                <a:latin typeface="黑体" pitchFamily="49" charset="-122"/>
                <a:ea typeface="黑体" pitchFamily="49" charset="-122"/>
                <a:cs typeface="Arial" pitchFamily="34" charset="0"/>
              </a:rPr>
              <a:t>系统程序员</a:t>
            </a:r>
            <a:r>
              <a:rPr lang="en-US" altLang="zh-CN" sz="2000" b="1" dirty="0">
                <a:solidFill>
                  <a:srgbClr val="CC3300"/>
                </a:solidFill>
                <a:effectLst>
                  <a:outerShdw blurRad="38100" dist="38100" dir="2700000" algn="tl">
                    <a:srgbClr val="000000">
                      <a:alpha val="43137"/>
                    </a:srgbClr>
                  </a:outerShdw>
                </a:effectLst>
                <a:ea typeface="黑体" pitchFamily="49" charset="-122"/>
                <a:cs typeface="Arial" pitchFamily="34" charset="0"/>
              </a:rPr>
              <a:t>System Programmer</a:t>
            </a:r>
          </a:p>
        </p:txBody>
      </p:sp>
      <p:sp>
        <p:nvSpPr>
          <p:cNvPr id="464931" name="Rectangle 37"/>
          <p:cNvSpPr>
            <a:spLocks noChangeArrowheads="1"/>
          </p:cNvSpPr>
          <p:nvPr/>
        </p:nvSpPr>
        <p:spPr bwMode="auto">
          <a:xfrm>
            <a:off x="5075239" y="3324226"/>
            <a:ext cx="512961" cy="333809"/>
          </a:xfrm>
          <a:prstGeom prst="rect">
            <a:avLst/>
          </a:prstGeom>
          <a:noFill/>
          <a:ln w="12700">
            <a:noFill/>
            <a:miter lim="800000"/>
            <a:headEnd/>
            <a:tailEnd/>
          </a:ln>
        </p:spPr>
        <p:txBody>
          <a:bodyPr wrap="none"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MM</a:t>
            </a:r>
          </a:p>
        </p:txBody>
      </p:sp>
      <p:sp>
        <p:nvSpPr>
          <p:cNvPr id="464932" name="Line 38"/>
          <p:cNvSpPr>
            <a:spLocks noChangeShapeType="1"/>
          </p:cNvSpPr>
          <p:nvPr/>
        </p:nvSpPr>
        <p:spPr bwMode="auto">
          <a:xfrm>
            <a:off x="4702175" y="3290888"/>
            <a:ext cx="0" cy="406400"/>
          </a:xfrm>
          <a:prstGeom prst="line">
            <a:avLst/>
          </a:prstGeom>
          <a:noFill/>
          <a:ln w="12700">
            <a:solidFill>
              <a:schemeClr val="tx1"/>
            </a:solidFill>
            <a:round/>
            <a:headEnd/>
            <a:tailEnd/>
          </a:ln>
        </p:spPr>
        <p:txBody>
          <a:bodyPr wrap="none" anchor="ctr"/>
          <a:lstStyle/>
          <a:p>
            <a:pPr fontAlgn="base">
              <a:spcBef>
                <a:spcPct val="0"/>
              </a:spcBef>
              <a:spcAft>
                <a:spcPct val="0"/>
              </a:spcAft>
            </a:pPr>
            <a:endParaRPr lang="zh-CN" altLang="en-US">
              <a:solidFill>
                <a:srgbClr val="000000"/>
              </a:solidFill>
            </a:endParaRPr>
          </a:p>
        </p:txBody>
      </p:sp>
      <p:sp>
        <p:nvSpPr>
          <p:cNvPr id="43045" name="Oval 1029"/>
          <p:cNvSpPr>
            <a:spLocks noChangeArrowheads="1"/>
          </p:cNvSpPr>
          <p:nvPr/>
        </p:nvSpPr>
        <p:spPr bwMode="auto">
          <a:xfrm>
            <a:off x="3165476" y="2778125"/>
            <a:ext cx="6143625" cy="984250"/>
          </a:xfrm>
          <a:prstGeom prst="ellipse">
            <a:avLst/>
          </a:prstGeom>
          <a:solidFill>
            <a:schemeClr val="hlink">
              <a:alpha val="7843"/>
            </a:schemeClr>
          </a:solidFill>
          <a:ln w="28575">
            <a:solidFill>
              <a:schemeClr val="hlink"/>
            </a:solidFill>
            <a:round/>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4934" name="Rectangle 1031"/>
          <p:cNvSpPr>
            <a:spLocks noChangeArrowheads="1"/>
          </p:cNvSpPr>
          <p:nvPr/>
        </p:nvSpPr>
        <p:spPr bwMode="auto">
          <a:xfrm>
            <a:off x="4094163" y="2808289"/>
            <a:ext cx="1371600" cy="333809"/>
          </a:xfrm>
          <a:prstGeom prst="rect">
            <a:avLst/>
          </a:prstGeom>
          <a:noFill/>
          <a:ln w="12700">
            <a:noFill/>
            <a:miter lim="800000"/>
            <a:headEnd/>
            <a:tailEnd/>
          </a:ln>
        </p:spPr>
        <p:txBody>
          <a:bodyPr lIns="63500" tIns="25400" rIns="63500" bIns="25400">
            <a:spAutoFit/>
          </a:bodyPr>
          <a:lstStyle/>
          <a:p>
            <a:pPr eaLnBrk="0" fontAlgn="base" hangingPunct="0">
              <a:lnSpc>
                <a:spcPct val="102000"/>
              </a:lnSpc>
              <a:spcBef>
                <a:spcPct val="0"/>
              </a:spcBef>
              <a:spcAft>
                <a:spcPct val="0"/>
              </a:spcAft>
            </a:pPr>
            <a:r>
              <a:rPr lang="en-US" altLang="zh-CN" b="1">
                <a:solidFill>
                  <a:srgbClr val="000000"/>
                </a:solidFill>
              </a:rPr>
              <a:t>Assembler</a:t>
            </a:r>
          </a:p>
        </p:txBody>
      </p:sp>
      <p:sp>
        <p:nvSpPr>
          <p:cNvPr id="464935" name="Rectangle 1032"/>
          <p:cNvSpPr>
            <a:spLocks noChangeArrowheads="1"/>
          </p:cNvSpPr>
          <p:nvPr/>
        </p:nvSpPr>
        <p:spPr bwMode="auto">
          <a:xfrm>
            <a:off x="3952876" y="2841626"/>
            <a:ext cx="1401763" cy="271463"/>
          </a:xfrm>
          <a:prstGeom prst="rect">
            <a:avLst/>
          </a:prstGeom>
          <a:noFill/>
          <a:ln w="12700">
            <a:solidFill>
              <a:schemeClr val="tx1"/>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Tree>
    <p:extLst>
      <p:ext uri="{BB962C8B-B14F-4D97-AF65-F5344CB8AC3E}">
        <p14:creationId xmlns:p14="http://schemas.microsoft.com/office/powerpoint/2010/main" val="3037137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5"/>
                                        </p:tgtEl>
                                        <p:attrNameLst>
                                          <p:attrName>style.visibility</p:attrName>
                                        </p:attrNameLst>
                                      </p:cBhvr>
                                      <p:to>
                                        <p:strVal val="visible"/>
                                      </p:to>
                                    </p:set>
                                    <p:animEffect transition="in" filter="blinds(horizontal)">
                                      <p:cBhvr>
                                        <p:cTn id="7" dur="500"/>
                                        <p:tgtEl>
                                          <p:spTgt spid="430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12" dur="500"/>
                                        <p:tgtEl>
                                          <p:spTgt spid="143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7" dur="500"/>
                                        <p:tgtEl>
                                          <p:spTgt spid="143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22" dur="500"/>
                                        <p:tgtEl>
                                          <p:spTgt spid="143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
                                        </p:tgtEl>
                                        <p:attrNameLst>
                                          <p:attrName>style.visibility</p:attrName>
                                        </p:attrNameLst>
                                      </p:cBhvr>
                                      <p:to>
                                        <p:strVal val="visible"/>
                                      </p:to>
                                    </p:set>
                                    <p:animEffect transition="in" filter="blinds(horizontal)">
                                      <p:cBhvr>
                                        <p:cTn id="27" dur="500"/>
                                        <p:tgtEl>
                                          <p:spTgt spid="143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5"/>
                                        </p:tgtEl>
                                        <p:attrNameLst>
                                          <p:attrName>style.visibility</p:attrName>
                                        </p:attrNameLst>
                                      </p:cBhvr>
                                      <p:to>
                                        <p:strVal val="visible"/>
                                      </p:to>
                                    </p:set>
                                    <p:animEffect transition="in" filter="blinds(horizontal)">
                                      <p:cBhvr>
                                        <p:cTn id="30" dur="500"/>
                                        <p:tgtEl>
                                          <p:spTgt spid="1436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369"/>
                                        </p:tgtEl>
                                        <p:attrNameLst>
                                          <p:attrName>style.visibility</p:attrName>
                                        </p:attrNameLst>
                                      </p:cBhvr>
                                      <p:to>
                                        <p:strVal val="visible"/>
                                      </p:to>
                                    </p:set>
                                    <p:animEffect transition="in" filter="blinds(horizontal)">
                                      <p:cBhvr>
                                        <p:cTn id="35" dur="500"/>
                                        <p:tgtEl>
                                          <p:spTgt spid="1436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370"/>
                                        </p:tgtEl>
                                        <p:attrNameLst>
                                          <p:attrName>style.visibility</p:attrName>
                                        </p:attrNameLst>
                                      </p:cBhvr>
                                      <p:to>
                                        <p:strVal val="visible"/>
                                      </p:to>
                                    </p:set>
                                    <p:animEffect transition="in" filter="blinds(horizontal)">
                                      <p:cBhvr>
                                        <p:cTn id="38" dur="500"/>
                                        <p:tgtEl>
                                          <p:spTgt spid="1437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368"/>
                                        </p:tgtEl>
                                        <p:attrNameLst>
                                          <p:attrName>style.visibility</p:attrName>
                                        </p:attrNameLst>
                                      </p:cBhvr>
                                      <p:to>
                                        <p:strVal val="visible"/>
                                      </p:to>
                                    </p:set>
                                    <p:animEffect transition="in" filter="blinds(horizontal)">
                                      <p:cBhvr>
                                        <p:cTn id="43" dur="500"/>
                                        <p:tgtEl>
                                          <p:spTgt spid="1436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367"/>
                                        </p:tgtEl>
                                        <p:attrNameLst>
                                          <p:attrName>style.visibility</p:attrName>
                                        </p:attrNameLst>
                                      </p:cBhvr>
                                      <p:to>
                                        <p:strVal val="visible"/>
                                      </p:to>
                                    </p:set>
                                    <p:animEffect transition="in" filter="blinds(horizontal)">
                                      <p:cBhvr>
                                        <p:cTn id="46" dur="500"/>
                                        <p:tgtEl>
                                          <p:spTgt spid="143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372"/>
                                        </p:tgtEl>
                                        <p:attrNameLst>
                                          <p:attrName>style.visibility</p:attrName>
                                        </p:attrNameLst>
                                      </p:cBhvr>
                                      <p:to>
                                        <p:strVal val="visible"/>
                                      </p:to>
                                    </p:set>
                                    <p:animEffect transition="in" filter="blinds(horizontal)">
                                      <p:cBhvr>
                                        <p:cTn id="51" dur="500"/>
                                        <p:tgtEl>
                                          <p:spTgt spid="1437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371"/>
                                        </p:tgtEl>
                                        <p:attrNameLst>
                                          <p:attrName>style.visibility</p:attrName>
                                        </p:attrNameLst>
                                      </p:cBhvr>
                                      <p:to>
                                        <p:strVal val="visible"/>
                                      </p:to>
                                    </p:set>
                                    <p:animEffect transition="in" filter="blinds(horizontal)">
                                      <p:cBhvr>
                                        <p:cTn id="54" dur="500"/>
                                        <p:tgtEl>
                                          <p:spTgt spid="1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animBg="1"/>
      <p:bldP spid="14366" grpId="0"/>
      <p:bldP spid="14367" grpId="0" animBg="1"/>
      <p:bldP spid="14368" grpId="0"/>
      <p:bldP spid="14369" grpId="0" animBg="1"/>
      <p:bldP spid="14370" grpId="0"/>
      <p:bldP spid="14371" grpId="0" animBg="1"/>
      <p:bldP spid="14372" grpId="0"/>
      <p:bldP spid="43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课程实验</a:t>
            </a:r>
          </a:p>
        </p:txBody>
      </p:sp>
      <p:graphicFrame>
        <p:nvGraphicFramePr>
          <p:cNvPr id="2" name="表格 1"/>
          <p:cNvGraphicFramePr/>
          <p:nvPr>
            <p:extLst>
              <p:ext uri="{D42A27DB-BD31-4B8C-83A1-F6EECF244321}">
                <p14:modId xmlns:p14="http://schemas.microsoft.com/office/powerpoint/2010/main" val="2118547383"/>
              </p:ext>
            </p:extLst>
          </p:nvPr>
        </p:nvGraphicFramePr>
        <p:xfrm>
          <a:off x="1402080" y="906780"/>
          <a:ext cx="9171940" cy="5758815"/>
        </p:xfrm>
        <a:graphic>
          <a:graphicData uri="http://schemas.openxmlformats.org/drawingml/2006/table">
            <a:tbl>
              <a:tblPr firstRow="1" bandRow="1">
                <a:tableStyleId>{5C22544A-7EE6-4342-B048-85BDC9FD1C3A}</a:tableStyleId>
              </a:tblPr>
              <a:tblGrid>
                <a:gridCol w="540385">
                  <a:extLst>
                    <a:ext uri="{9D8B030D-6E8A-4147-A177-3AD203B41FA5}">
                      <a16:colId xmlns:a16="http://schemas.microsoft.com/office/drawing/2014/main" val="20000"/>
                    </a:ext>
                  </a:extLst>
                </a:gridCol>
                <a:gridCol w="1729105">
                  <a:extLst>
                    <a:ext uri="{9D8B030D-6E8A-4147-A177-3AD203B41FA5}">
                      <a16:colId xmlns:a16="http://schemas.microsoft.com/office/drawing/2014/main" val="20001"/>
                    </a:ext>
                  </a:extLst>
                </a:gridCol>
                <a:gridCol w="5782945">
                  <a:extLst>
                    <a:ext uri="{9D8B030D-6E8A-4147-A177-3AD203B41FA5}">
                      <a16:colId xmlns:a16="http://schemas.microsoft.com/office/drawing/2014/main" val="20002"/>
                    </a:ext>
                  </a:extLst>
                </a:gridCol>
                <a:gridCol w="1119505">
                  <a:extLst>
                    <a:ext uri="{9D8B030D-6E8A-4147-A177-3AD203B41FA5}">
                      <a16:colId xmlns:a16="http://schemas.microsoft.com/office/drawing/2014/main" val="20003"/>
                    </a:ext>
                  </a:extLst>
                </a:gridCol>
              </a:tblGrid>
              <a:tr h="546735">
                <a:tc>
                  <a:txBody>
                    <a:bodyPr/>
                    <a:lstStyle/>
                    <a:p>
                      <a:pPr algn="ctr">
                        <a:buNone/>
                      </a:pPr>
                      <a:endParaRPr lang="zh-CN" altLang="en-US" dirty="0"/>
                    </a:p>
                  </a:txBody>
                  <a:tcPr/>
                </a:tc>
                <a:tc>
                  <a:txBody>
                    <a:bodyPr/>
                    <a:lstStyle/>
                    <a:p>
                      <a:pPr algn="ctr">
                        <a:buNone/>
                      </a:pPr>
                      <a:r>
                        <a:rPr lang="zh-CN" altLang="en-US"/>
                        <a:t>实验名称</a:t>
                      </a:r>
                    </a:p>
                  </a:txBody>
                  <a:tcPr/>
                </a:tc>
                <a:tc>
                  <a:txBody>
                    <a:bodyPr/>
                    <a:lstStyle/>
                    <a:p>
                      <a:pPr algn="ctr">
                        <a:buNone/>
                      </a:pPr>
                      <a:r>
                        <a:rPr lang="zh-CN" altLang="en-US"/>
                        <a:t>实验内容</a:t>
                      </a:r>
                    </a:p>
                  </a:txBody>
                  <a:tcPr/>
                </a:tc>
                <a:tc>
                  <a:txBody>
                    <a:bodyPr/>
                    <a:lstStyle/>
                    <a:p>
                      <a:pPr algn="ctr">
                        <a:buNone/>
                      </a:pPr>
                      <a:r>
                        <a:rPr lang="zh-CN" altLang="en-US"/>
                        <a:t>实验类型</a:t>
                      </a:r>
                    </a:p>
                  </a:txBody>
                  <a:tcPr/>
                </a:tc>
                <a:extLst>
                  <a:ext uri="{0D108BD9-81ED-4DB2-BD59-A6C34878D82A}">
                    <a16:rowId xmlns:a16="http://schemas.microsoft.com/office/drawing/2014/main" val="10000"/>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1</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实验环境配置与使用</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配置</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实验环境</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掌握</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下的</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编程、</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GCC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编译与链接、</a:t>
                      </a:r>
                      <a:r>
                        <a:rPr lang="en-US" sz="1800" b="1" kern="100" dirty="0">
                          <a:solidFill>
                            <a:srgbClr val="FF0000"/>
                          </a:solidFill>
                          <a:effectLst/>
                          <a:latin typeface="Times New Roman" panose="02020603050405020304" pitchFamily="18" charset="0"/>
                          <a:ea typeface="+mn-ea"/>
                          <a:cs typeface="Times New Roman" panose="02020603050405020304" pitchFamily="18" charset="0"/>
                        </a:rPr>
                        <a:t>GDB</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调试</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等</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方法。</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验证</a:t>
                      </a:r>
                    </a:p>
                  </a:txBody>
                  <a:tcPr marL="65692" marR="65692" marT="0" marB="0"/>
                </a:tc>
                <a:extLst>
                  <a:ext uri="{0D108BD9-81ED-4DB2-BD59-A6C34878D82A}">
                    <a16:rowId xmlns:a16="http://schemas.microsoft.com/office/drawing/2014/main" val="10001"/>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2</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数据表示实验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使用有限类型和数量的运算操作实现一组给定功能（位操作、补码运算和浮点数操作）的函数。此实验将加深对</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数据二进制编码表示</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的了解。</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2"/>
                  </a:ext>
                </a:extLst>
              </a:tr>
              <a:tr h="1097280">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3</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逆向工程实验</a:t>
                      </a:r>
                    </a:p>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 </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从字符串比较、循环、条件</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分支、递归调用和栈、指针、链表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指针</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结构这六个方面增强对程序的机器级表示、汇编语言、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调试器和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反汇编</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等方面原理与技能的掌握。</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3"/>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4</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缓冲区溢出攻击实验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对一个可执行程序实施一系列缓冲区溢出攻击，即设法通过造成缓冲区溢出来改变该可执行程序的运行内存映像。本实验的目的是加深</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对函数调用</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规则和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堆栈结构</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的理解。</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4"/>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5</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a:solidFill>
                            <a:schemeClr val="tx1"/>
                          </a:solidFill>
                          <a:effectLst/>
                          <a:latin typeface="Times New Roman" panose="02020603050405020304" pitchFamily="18" charset="0"/>
                          <a:ea typeface="+mn-ea"/>
                          <a:cs typeface="Times New Roman" panose="02020603050405020304" pitchFamily="18" charset="0"/>
                        </a:rPr>
                        <a:t>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本实验通过一个</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模拟器，利用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来优化一个矩阵的转置以达到缺失率最小，从而分析</a:t>
                      </a:r>
                      <a:r>
                        <a:rPr lang="en-US" sz="1800" b="1" kern="100" dirty="0">
                          <a:solidFill>
                            <a:srgbClr val="FF0000"/>
                          </a:solidFill>
                          <a:effectLst/>
                          <a:latin typeface="Times New Roman" panose="02020603050405020304" pitchFamily="18" charset="0"/>
                          <a:ea typeface="+mn-ea"/>
                          <a:cs typeface="Times New Roman" panose="02020603050405020304" pitchFamily="18" charset="0"/>
                        </a:rPr>
                        <a:t>cache</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对程序性能</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的影响。</a:t>
                      </a:r>
                    </a:p>
                  </a:txBody>
                  <a:tcPr marL="65692" marR="65692" marT="0" marB="0"/>
                </a:tc>
                <a:tc>
                  <a:txBody>
                    <a:bodyPr/>
                    <a:lstStyle/>
                    <a:p>
                      <a:pPr marL="0" indent="0"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5"/>
                  </a:ext>
                </a:extLst>
              </a:tr>
              <a:tr h="546735">
                <a:tc>
                  <a:txBody>
                    <a:bodyPr/>
                    <a:lstStyle/>
                    <a:p>
                      <a:pPr algn="ctr">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6</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ctr">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性能优化实验</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本实验旨在让学生掌握测量程序执行时间的方法，并综合利用循环展开、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友好、替换变量等多种优化手段来对两个函数进行</a:t>
                      </a:r>
                      <a:r>
                        <a:rPr lang="zh-CN" sz="1800" b="1" kern="100" dirty="0">
                          <a:solidFill>
                            <a:srgbClr val="FF0000"/>
                          </a:solidFill>
                          <a:effectLst/>
                          <a:latin typeface="Times New Roman" panose="02020603050405020304" pitchFamily="18" charset="0"/>
                          <a:ea typeface="+mn-ea"/>
                          <a:cs typeface="Times New Roman" panose="02020603050405020304" pitchFamily="18" charset="0"/>
                        </a:rPr>
                        <a:t>代码优化</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，从而提升程序执行效率。</a:t>
                      </a:r>
                    </a:p>
                  </a:txBody>
                  <a:tcPr marL="65692" marR="65692" marT="0" marB="0"/>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综合</a:t>
                      </a:r>
                    </a:p>
                  </a:txBody>
                  <a:tcPr marL="65692" marR="65692"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54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9" name="Picture 11"/>
          <p:cNvPicPr>
            <a:picLocks noChangeAspect="1" noChangeArrowheads="1"/>
          </p:cNvPicPr>
          <p:nvPr/>
        </p:nvPicPr>
        <p:blipFill>
          <a:blip r:embed="rId3" cstate="print"/>
          <a:srcRect/>
          <a:stretch>
            <a:fillRect/>
          </a:stretch>
        </p:blipFill>
        <p:spPr bwMode="auto">
          <a:xfrm>
            <a:off x="1539545" y="3248980"/>
            <a:ext cx="9144000" cy="2843212"/>
          </a:xfrm>
          <a:prstGeom prst="rect">
            <a:avLst/>
          </a:prstGeom>
          <a:noFill/>
        </p:spPr>
      </p:pic>
      <p:sp>
        <p:nvSpPr>
          <p:cNvPr id="467970" name="Rectangle 2"/>
          <p:cNvSpPr>
            <a:spLocks noGrp="1" noChangeArrowheads="1"/>
          </p:cNvSpPr>
          <p:nvPr>
            <p:ph type="title" idx="4294967295"/>
          </p:nvPr>
        </p:nvSpPr>
        <p:spPr>
          <a:xfrm>
            <a:off x="2135189" y="98426"/>
            <a:ext cx="6529387" cy="600075"/>
          </a:xfrm>
        </p:spPr>
        <p:txBody>
          <a:bodyPr vert="horz" wrap="square" lIns="63500" tIns="25400" rIns="63500" bIns="25400" numCol="1" anchor="t" anchorCtr="0" compatLnSpc="1">
            <a:prstTxWarp prst="textNoShape">
              <a:avLst/>
            </a:prstTxWarp>
            <a:spAutoFit/>
          </a:bodyPr>
          <a:lstStyle/>
          <a:p>
            <a:r>
              <a:rPr lang="zh-CN" altLang="en-US" sz="3600" dirty="0"/>
              <a:t>一个典型程序的转换处理过程</a:t>
            </a:r>
          </a:p>
        </p:txBody>
      </p:sp>
      <p:sp>
        <p:nvSpPr>
          <p:cNvPr id="467971" name="Rectangle 3"/>
          <p:cNvSpPr>
            <a:spLocks noGrp="1" noChangeArrowheads="1"/>
          </p:cNvSpPr>
          <p:nvPr>
            <p:ph type="body" sz="half" idx="4294967295"/>
          </p:nvPr>
        </p:nvSpPr>
        <p:spPr>
          <a:xfrm>
            <a:off x="1730376" y="1179514"/>
            <a:ext cx="3178175" cy="1897955"/>
          </a:xfrm>
        </p:spPr>
        <p:txBody>
          <a:bodyPr vert="horz" wrap="square" lIns="63500" tIns="25400" rIns="63500" bIns="25400" numCol="1" anchor="t" anchorCtr="0" compatLnSpc="1">
            <a:prstTxWarp prst="textNoShape">
              <a:avLst/>
            </a:prstTxWarp>
            <a:spAutoFit/>
          </a:bodyPr>
          <a:lstStyle/>
          <a:p>
            <a:pPr marL="203200" indent="-203200">
              <a:lnSpc>
                <a:spcPct val="100000"/>
              </a:lnSpc>
              <a:spcBef>
                <a:spcPct val="0"/>
              </a:spcBef>
              <a:buNone/>
            </a:pPr>
            <a:r>
              <a:rPr lang="en-US" altLang="zh-CN" sz="2000" dirty="0">
                <a:solidFill>
                  <a:schemeClr val="accent2"/>
                </a:solidFill>
                <a:cs typeface="Arial" pitchFamily="34" charset="0"/>
              </a:rPr>
              <a:t>1 #include &lt;</a:t>
            </a:r>
            <a:r>
              <a:rPr lang="en-US" altLang="zh-CN" sz="2000" dirty="0" err="1">
                <a:solidFill>
                  <a:schemeClr val="accent2"/>
                </a:solidFill>
                <a:cs typeface="Arial" pitchFamily="34" charset="0"/>
              </a:rPr>
              <a:t>stdio.h</a:t>
            </a:r>
            <a:r>
              <a:rPr lang="en-US" altLang="zh-CN" sz="2000" dirty="0">
                <a:solidFill>
                  <a:schemeClr val="accent2"/>
                </a:solidFill>
                <a:cs typeface="Arial" pitchFamily="34" charset="0"/>
              </a:rPr>
              <a:t>&gt;</a:t>
            </a:r>
          </a:p>
          <a:p>
            <a:pPr marL="203200" indent="-203200">
              <a:lnSpc>
                <a:spcPct val="100000"/>
              </a:lnSpc>
              <a:spcBef>
                <a:spcPct val="0"/>
              </a:spcBef>
              <a:buNone/>
            </a:pPr>
            <a:r>
              <a:rPr lang="en-US" altLang="zh-CN" sz="2000" dirty="0">
                <a:solidFill>
                  <a:schemeClr val="accent2"/>
                </a:solidFill>
                <a:cs typeface="Arial" pitchFamily="34" charset="0"/>
              </a:rPr>
              <a:t>2</a:t>
            </a:r>
          </a:p>
          <a:p>
            <a:pPr marL="203200" indent="-203200">
              <a:lnSpc>
                <a:spcPct val="100000"/>
              </a:lnSpc>
              <a:spcBef>
                <a:spcPct val="0"/>
              </a:spcBef>
              <a:buNone/>
            </a:pPr>
            <a:r>
              <a:rPr lang="en-US" altLang="zh-CN" sz="2000" dirty="0">
                <a:solidFill>
                  <a:schemeClr val="accent2"/>
                </a:solidFill>
                <a:cs typeface="Arial" pitchFamily="34" charset="0"/>
              </a:rPr>
              <a:t>3 </a:t>
            </a:r>
            <a:r>
              <a:rPr lang="en-US" altLang="zh-CN" sz="2000" dirty="0" err="1">
                <a:solidFill>
                  <a:schemeClr val="accent2"/>
                </a:solidFill>
                <a:cs typeface="Arial" pitchFamily="34" charset="0"/>
              </a:rPr>
              <a:t>int</a:t>
            </a:r>
            <a:r>
              <a:rPr lang="en-US" altLang="zh-CN" sz="2000" dirty="0">
                <a:solidFill>
                  <a:schemeClr val="accent2"/>
                </a:solidFill>
                <a:cs typeface="Arial" pitchFamily="34" charset="0"/>
              </a:rPr>
              <a:t> main()</a:t>
            </a:r>
          </a:p>
          <a:p>
            <a:pPr marL="203200" indent="-203200">
              <a:lnSpc>
                <a:spcPct val="100000"/>
              </a:lnSpc>
              <a:spcBef>
                <a:spcPct val="0"/>
              </a:spcBef>
              <a:buNone/>
            </a:pPr>
            <a:r>
              <a:rPr lang="en-US" altLang="zh-CN" sz="2000" dirty="0">
                <a:solidFill>
                  <a:schemeClr val="accent2"/>
                </a:solidFill>
                <a:cs typeface="Arial" pitchFamily="34" charset="0"/>
              </a:rPr>
              <a:t>4 {</a:t>
            </a:r>
          </a:p>
          <a:p>
            <a:pPr marL="203200" indent="-203200">
              <a:lnSpc>
                <a:spcPct val="100000"/>
              </a:lnSpc>
              <a:spcBef>
                <a:spcPct val="0"/>
              </a:spcBef>
              <a:buNone/>
            </a:pPr>
            <a:r>
              <a:rPr lang="en-US" altLang="zh-CN" sz="2000" dirty="0">
                <a:solidFill>
                  <a:schemeClr val="accent2"/>
                </a:solidFill>
                <a:cs typeface="Arial" pitchFamily="34" charset="0"/>
              </a:rPr>
              <a:t>5 </a:t>
            </a:r>
            <a:r>
              <a:rPr lang="en-US" altLang="zh-CN" sz="2000" dirty="0" err="1">
                <a:solidFill>
                  <a:schemeClr val="accent2"/>
                </a:solidFill>
                <a:cs typeface="Arial" pitchFamily="34" charset="0"/>
              </a:rPr>
              <a:t>printf</a:t>
            </a:r>
            <a:r>
              <a:rPr lang="en-US" altLang="zh-CN" sz="2000" dirty="0">
                <a:solidFill>
                  <a:schemeClr val="accent2"/>
                </a:solidFill>
                <a:cs typeface="Arial" pitchFamily="34" charset="0"/>
              </a:rPr>
              <a:t>("hello, world\n");</a:t>
            </a:r>
          </a:p>
          <a:p>
            <a:pPr marL="203200" indent="-203200">
              <a:lnSpc>
                <a:spcPct val="100000"/>
              </a:lnSpc>
              <a:spcBef>
                <a:spcPct val="0"/>
              </a:spcBef>
              <a:buNone/>
            </a:pPr>
            <a:r>
              <a:rPr lang="en-US" altLang="zh-CN" sz="2000" dirty="0">
                <a:solidFill>
                  <a:schemeClr val="accent2"/>
                </a:solidFill>
                <a:cs typeface="Arial" pitchFamily="34" charset="0"/>
              </a:rPr>
              <a:t>6 }</a:t>
            </a:r>
          </a:p>
        </p:txBody>
      </p:sp>
      <p:sp>
        <p:nvSpPr>
          <p:cNvPr id="7173" name="Text Box 5"/>
          <p:cNvSpPr txBox="1">
            <a:spLocks noChangeArrowheads="1"/>
          </p:cNvSpPr>
          <p:nvPr/>
        </p:nvSpPr>
        <p:spPr bwMode="auto">
          <a:xfrm>
            <a:off x="1652588" y="819151"/>
            <a:ext cx="3587750" cy="396875"/>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zh-CN" altLang="en-US" sz="2000" b="1" dirty="0">
                <a:solidFill>
                  <a:srgbClr val="000000"/>
                </a:solidFill>
                <a:ea typeface="黑体" pitchFamily="49" charset="-122"/>
                <a:cs typeface="Arial" charset="0"/>
              </a:rPr>
              <a:t>经典的“ </a:t>
            </a:r>
            <a:r>
              <a:rPr lang="en-US" altLang="zh-CN" sz="2000" b="1" dirty="0" err="1">
                <a:solidFill>
                  <a:srgbClr val="000000"/>
                </a:solidFill>
                <a:ea typeface="黑体" pitchFamily="49" charset="-122"/>
                <a:cs typeface="Arial" charset="0"/>
              </a:rPr>
              <a:t>hello.c</a:t>
            </a:r>
            <a:r>
              <a:rPr lang="en-US" altLang="zh-CN" sz="2000" b="1" dirty="0">
                <a:solidFill>
                  <a:srgbClr val="000000"/>
                </a:solidFill>
                <a:ea typeface="黑体" pitchFamily="49" charset="-122"/>
                <a:cs typeface="Arial" charset="0"/>
              </a:rPr>
              <a:t> ”C-</a:t>
            </a:r>
            <a:r>
              <a:rPr lang="zh-CN" altLang="en-US" sz="2000" b="1" dirty="0">
                <a:solidFill>
                  <a:srgbClr val="000000"/>
                </a:solidFill>
                <a:ea typeface="黑体" pitchFamily="49" charset="-122"/>
                <a:cs typeface="Arial" charset="0"/>
              </a:rPr>
              <a:t>源程序</a:t>
            </a:r>
          </a:p>
        </p:txBody>
      </p:sp>
      <p:sp>
        <p:nvSpPr>
          <p:cNvPr id="359430" name="Rectangle 6"/>
          <p:cNvSpPr>
            <a:spLocks noChangeArrowheads="1"/>
          </p:cNvSpPr>
          <p:nvPr/>
        </p:nvSpPr>
        <p:spPr bwMode="auto">
          <a:xfrm>
            <a:off x="5179395" y="1266385"/>
            <a:ext cx="5372100" cy="2057400"/>
          </a:xfrm>
          <a:prstGeom prst="rect">
            <a:avLst/>
          </a:prstGeom>
          <a:noFill/>
          <a:ln w="9525">
            <a:solidFill>
              <a:schemeClr val="tx1"/>
            </a:solidFill>
            <a:miter lim="800000"/>
            <a:headEnd/>
            <a:tailEnd/>
          </a:ln>
        </p:spPr>
        <p:txBody>
          <a:bodyPr>
            <a:spAutoFit/>
          </a:bodyPr>
          <a:lstStyle/>
          <a:p>
            <a:pPr algn="dist" eaLnBrk="0" fontAlgn="base" hangingPunct="0">
              <a:spcBef>
                <a:spcPct val="0"/>
              </a:spcBef>
              <a:spcAft>
                <a:spcPct val="0"/>
              </a:spcAft>
            </a:pPr>
            <a:r>
              <a:rPr lang="en-US" altLang="zh-CN" sz="1600" b="1">
                <a:solidFill>
                  <a:srgbClr val="ED1611"/>
                </a:solidFill>
                <a:latin typeface="Times New Roman" pitchFamily="18" charset="0"/>
              </a:rPr>
              <a:t># i n c l u d e &lt;sp&gt; &lt; s t d i o .</a:t>
            </a:r>
          </a:p>
          <a:p>
            <a:pPr algn="dist" eaLnBrk="0" fontAlgn="base" hangingPunct="0">
              <a:spcBef>
                <a:spcPct val="0"/>
              </a:spcBef>
              <a:spcAft>
                <a:spcPct val="0"/>
              </a:spcAft>
            </a:pPr>
            <a:r>
              <a:rPr lang="en-US" altLang="zh-CN" sz="1600" b="1">
                <a:solidFill>
                  <a:srgbClr val="000000"/>
                </a:solidFill>
                <a:latin typeface="Times New Roman" pitchFamily="18" charset="0"/>
              </a:rPr>
              <a:t>35 105 110 99 108 117 100 101 32 60 115 116 100 105 111 46</a:t>
            </a:r>
          </a:p>
          <a:p>
            <a:pPr algn="dist" eaLnBrk="0" fontAlgn="base" hangingPunct="0">
              <a:spcBef>
                <a:spcPct val="0"/>
              </a:spcBef>
              <a:spcAft>
                <a:spcPct val="0"/>
              </a:spcAft>
            </a:pPr>
            <a:r>
              <a:rPr lang="en-US" altLang="zh-CN" sz="1600" b="1">
                <a:solidFill>
                  <a:srgbClr val="ED1611"/>
                </a:solidFill>
                <a:latin typeface="Times New Roman" pitchFamily="18" charset="0"/>
              </a:rPr>
              <a:t>h &gt; \n \n i n t &lt;sp&gt; m a i n ( ) \n {</a:t>
            </a:r>
          </a:p>
          <a:p>
            <a:pPr algn="dist" eaLnBrk="0" fontAlgn="base" hangingPunct="0">
              <a:spcBef>
                <a:spcPct val="0"/>
              </a:spcBef>
              <a:spcAft>
                <a:spcPct val="0"/>
              </a:spcAft>
            </a:pPr>
            <a:r>
              <a:rPr lang="en-US" altLang="zh-CN" sz="1600" b="1">
                <a:solidFill>
                  <a:srgbClr val="000000"/>
                </a:solidFill>
                <a:latin typeface="Times New Roman" pitchFamily="18" charset="0"/>
              </a:rPr>
              <a:t>104 62 10 10 105 110 116 32 109 97 105 110 40 41 10 123</a:t>
            </a:r>
          </a:p>
          <a:p>
            <a:pPr algn="dist" eaLnBrk="0" fontAlgn="base" hangingPunct="0">
              <a:spcBef>
                <a:spcPct val="0"/>
              </a:spcBef>
              <a:spcAft>
                <a:spcPct val="0"/>
              </a:spcAft>
            </a:pPr>
            <a:r>
              <a:rPr lang="en-US" altLang="zh-CN" sz="1600" b="1">
                <a:solidFill>
                  <a:srgbClr val="ED1611"/>
                </a:solidFill>
                <a:latin typeface="Times New Roman" pitchFamily="18" charset="0"/>
              </a:rPr>
              <a:t>\n &lt;sp&gt; &lt;sp&gt; &lt;sp&gt; &lt;sp&gt; p r i n t f ( " h e l</a:t>
            </a:r>
          </a:p>
          <a:p>
            <a:pPr algn="dist" eaLnBrk="0" fontAlgn="base" hangingPunct="0">
              <a:spcBef>
                <a:spcPct val="0"/>
              </a:spcBef>
              <a:spcAft>
                <a:spcPct val="0"/>
              </a:spcAft>
            </a:pPr>
            <a:r>
              <a:rPr lang="en-US" altLang="zh-CN" sz="1600" b="1">
                <a:solidFill>
                  <a:srgbClr val="000000"/>
                </a:solidFill>
                <a:latin typeface="Times New Roman" pitchFamily="18" charset="0"/>
              </a:rPr>
              <a:t>10 32 32 32 32 112 114 105 110 116 102 40 34 104 101 108</a:t>
            </a:r>
          </a:p>
          <a:p>
            <a:pPr algn="dist" eaLnBrk="0" fontAlgn="base" hangingPunct="0">
              <a:spcBef>
                <a:spcPct val="0"/>
              </a:spcBef>
              <a:spcAft>
                <a:spcPct val="0"/>
              </a:spcAft>
            </a:pPr>
            <a:r>
              <a:rPr lang="en-US" altLang="zh-CN" sz="1600" b="1">
                <a:solidFill>
                  <a:srgbClr val="ED1611"/>
                </a:solidFill>
                <a:latin typeface="Times New Roman" pitchFamily="18" charset="0"/>
              </a:rPr>
              <a:t>l o , &lt;sp&gt; w o r l d \ n " ) ; \n }</a:t>
            </a:r>
          </a:p>
          <a:p>
            <a:pPr algn="dist" eaLnBrk="0" fontAlgn="base" hangingPunct="0">
              <a:spcBef>
                <a:spcPct val="0"/>
              </a:spcBef>
              <a:spcAft>
                <a:spcPct val="0"/>
              </a:spcAft>
            </a:pPr>
            <a:r>
              <a:rPr lang="en-US" altLang="zh-CN" sz="1600" b="1">
                <a:solidFill>
                  <a:srgbClr val="000000"/>
                </a:solidFill>
                <a:latin typeface="Times New Roman" pitchFamily="18" charset="0"/>
              </a:rPr>
              <a:t>108 111 44 32 119 111 114 108 100 92 110 34 41 59 10 125</a:t>
            </a:r>
          </a:p>
        </p:txBody>
      </p:sp>
      <p:sp>
        <p:nvSpPr>
          <p:cNvPr id="359431" name="Text Box 7"/>
          <p:cNvSpPr txBox="1">
            <a:spLocks noChangeArrowheads="1"/>
          </p:cNvSpPr>
          <p:nvPr/>
        </p:nvSpPr>
        <p:spPr bwMode="auto">
          <a:xfrm>
            <a:off x="5185746" y="818710"/>
            <a:ext cx="4992687" cy="430212"/>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en-US" altLang="zh-CN" sz="2200" b="1" dirty="0" err="1">
                <a:solidFill>
                  <a:srgbClr val="333399"/>
                </a:solidFill>
                <a:ea typeface="黑体" pitchFamily="49" charset="-122"/>
                <a:cs typeface="Arial" charset="0"/>
              </a:rPr>
              <a:t>hello.c</a:t>
            </a:r>
            <a:r>
              <a:rPr lang="zh-CN" altLang="en-US" sz="2200" b="1" dirty="0">
                <a:solidFill>
                  <a:srgbClr val="333399"/>
                </a:solidFill>
                <a:ea typeface="黑体" pitchFamily="49" charset="-122"/>
                <a:cs typeface="Arial" charset="0"/>
              </a:rPr>
              <a:t>的</a:t>
            </a:r>
            <a:r>
              <a:rPr lang="en-US" altLang="zh-CN" sz="2200" b="1" dirty="0">
                <a:solidFill>
                  <a:srgbClr val="333399"/>
                </a:solidFill>
                <a:ea typeface="黑体" pitchFamily="49" charset="-122"/>
                <a:cs typeface="Arial" charset="0"/>
              </a:rPr>
              <a:t>ASCII</a:t>
            </a:r>
            <a:r>
              <a:rPr lang="zh-CN" altLang="en-US" sz="2200" b="1" dirty="0">
                <a:solidFill>
                  <a:srgbClr val="333399"/>
                </a:solidFill>
                <a:ea typeface="黑体" pitchFamily="49" charset="-122"/>
                <a:cs typeface="Arial" charset="0"/>
              </a:rPr>
              <a:t>文本表示</a:t>
            </a:r>
          </a:p>
        </p:txBody>
      </p:sp>
      <p:sp>
        <p:nvSpPr>
          <p:cNvPr id="359438" name="AutoShape 14"/>
          <p:cNvSpPr>
            <a:spLocks noChangeArrowheads="1"/>
          </p:cNvSpPr>
          <p:nvPr/>
        </p:nvSpPr>
        <p:spPr bwMode="auto">
          <a:xfrm>
            <a:off x="6905625" y="3834045"/>
            <a:ext cx="3733800" cy="1546086"/>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fontAlgn="base" hangingPunct="0">
              <a:spcBef>
                <a:spcPct val="50000"/>
              </a:spcBef>
              <a:spcAft>
                <a:spcPct val="0"/>
              </a:spcAft>
            </a:pPr>
            <a:r>
              <a:rPr lang="zh-CN" altLang="en-US" sz="2000" b="1" dirty="0">
                <a:solidFill>
                  <a:srgbClr val="ED1611"/>
                </a:solidFill>
                <a:ea typeface="黑体" pitchFamily="49" charset="-122"/>
              </a:rPr>
              <a:t>计算机能够直接识别</a:t>
            </a:r>
            <a:r>
              <a:rPr lang="en-US" altLang="zh-CN" sz="2000" b="1" dirty="0" err="1">
                <a:solidFill>
                  <a:srgbClr val="ED1611"/>
                </a:solidFill>
                <a:ea typeface="黑体" pitchFamily="49" charset="-122"/>
              </a:rPr>
              <a:t>hello.c</a:t>
            </a:r>
            <a:r>
              <a:rPr lang="zh-CN" altLang="en-US" sz="2000" b="1" dirty="0">
                <a:solidFill>
                  <a:srgbClr val="ED1611"/>
                </a:solidFill>
                <a:ea typeface="黑体" pitchFamily="49" charset="-122"/>
              </a:rPr>
              <a:t>源程序吗？</a:t>
            </a:r>
          </a:p>
        </p:txBody>
      </p:sp>
      <p:sp>
        <p:nvSpPr>
          <p:cNvPr id="359439" name="AutoShape 15"/>
          <p:cNvSpPr>
            <a:spLocks noChangeArrowheads="1"/>
          </p:cNvSpPr>
          <p:nvPr/>
        </p:nvSpPr>
        <p:spPr bwMode="auto">
          <a:xfrm>
            <a:off x="1863725" y="3924056"/>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fontAlgn="base" hangingPunct="0">
              <a:spcBef>
                <a:spcPct val="50000"/>
              </a:spcBef>
              <a:spcAft>
                <a:spcPct val="0"/>
              </a:spcAft>
            </a:pPr>
            <a:r>
              <a:rPr lang="zh-CN" altLang="en-US" sz="2000" b="1" dirty="0">
                <a:solidFill>
                  <a:srgbClr val="333399"/>
                </a:solidFill>
                <a:latin typeface="黑体" pitchFamily="49" charset="-122"/>
                <a:ea typeface="黑体" pitchFamily="49" charset="-122"/>
              </a:rPr>
              <a:t>不能，需要转换为机器语言代码</a:t>
            </a:r>
            <a:r>
              <a:rPr lang="en-US" altLang="zh-CN" sz="2000" b="1" dirty="0">
                <a:solidFill>
                  <a:srgbClr val="333399"/>
                </a:solidFill>
                <a:latin typeface="黑体" pitchFamily="49" charset="-122"/>
                <a:ea typeface="黑体" pitchFamily="49" charset="-122"/>
              </a:rPr>
              <a:t>! </a:t>
            </a:r>
            <a:r>
              <a:rPr lang="zh-CN" altLang="en-US" sz="2000" b="1" dirty="0">
                <a:solidFill>
                  <a:srgbClr val="333399"/>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1741488" y="3068960"/>
            <a:ext cx="2743200" cy="762000"/>
          </a:xfrm>
          <a:prstGeom prst="rect">
            <a:avLst/>
          </a:prstGeom>
          <a:noFill/>
          <a:ln w="9525">
            <a:noFill/>
            <a:miter lim="800000"/>
            <a:headEnd/>
            <a:tailEnd/>
          </a:ln>
        </p:spPr>
        <p:txBody>
          <a:bodyPr>
            <a:spAutoFit/>
          </a:bodyPr>
          <a:lstStyle/>
          <a:p>
            <a:pPr eaLnBrk="0" fontAlgn="base" hangingPunct="0">
              <a:spcBef>
                <a:spcPct val="20000"/>
              </a:spcBef>
              <a:spcAft>
                <a:spcPct val="0"/>
              </a:spcAft>
            </a:pPr>
            <a:r>
              <a:rPr lang="zh-CN" altLang="en-US" sz="2000" b="1" dirty="0">
                <a:solidFill>
                  <a:srgbClr val="CC3300"/>
                </a:solidFill>
                <a:ea typeface="黑体" pitchFamily="49" charset="-122"/>
                <a:cs typeface="Arial" pitchFamily="34" charset="0"/>
              </a:rPr>
              <a:t>程序的功能是：</a:t>
            </a:r>
          </a:p>
          <a:p>
            <a:pPr eaLnBrk="0" fontAlgn="base" hangingPunct="0">
              <a:spcBef>
                <a:spcPct val="20000"/>
              </a:spcBef>
              <a:spcAft>
                <a:spcPct val="0"/>
              </a:spcAft>
            </a:pPr>
            <a:r>
              <a:rPr lang="zh-CN" altLang="en-US" sz="2000" b="1" dirty="0">
                <a:solidFill>
                  <a:srgbClr val="CC3300"/>
                </a:solidFill>
                <a:ea typeface="黑体" pitchFamily="49" charset="-122"/>
                <a:cs typeface="Arial" pitchFamily="34" charset="0"/>
              </a:rPr>
              <a:t>输出“</a:t>
            </a:r>
            <a:r>
              <a:rPr lang="en-US" altLang="zh-CN" sz="2000" b="1" dirty="0" err="1">
                <a:solidFill>
                  <a:srgbClr val="CC3300"/>
                </a:solidFill>
                <a:ea typeface="黑体" pitchFamily="49" charset="-122"/>
                <a:cs typeface="Arial" pitchFamily="34" charset="0"/>
              </a:rPr>
              <a:t>hello,world</a:t>
            </a:r>
            <a:r>
              <a:rPr lang="en-US" altLang="zh-CN" sz="2000" b="1" dirty="0">
                <a:solidFill>
                  <a:srgbClr val="CC3300"/>
                </a:solidFill>
                <a:ea typeface="黑体" pitchFamily="49" charset="-122"/>
                <a:cs typeface="Arial" pitchFamily="34" charset="0"/>
              </a:rPr>
              <a:t>”</a:t>
            </a:r>
          </a:p>
        </p:txBody>
      </p:sp>
      <p:sp>
        <p:nvSpPr>
          <p:cNvPr id="12" name="文本框 17"/>
          <p:cNvSpPr txBox="1"/>
          <p:nvPr/>
        </p:nvSpPr>
        <p:spPr>
          <a:xfrm>
            <a:off x="2180566" y="5859270"/>
            <a:ext cx="1613573"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预处理阶段</a:t>
            </a:r>
          </a:p>
        </p:txBody>
      </p:sp>
      <p:sp>
        <p:nvSpPr>
          <p:cNvPr id="13" name="文本框 18"/>
          <p:cNvSpPr txBox="1"/>
          <p:nvPr/>
        </p:nvSpPr>
        <p:spPr>
          <a:xfrm>
            <a:off x="4460030" y="5859270"/>
            <a:ext cx="1275930"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编译阶段</a:t>
            </a:r>
          </a:p>
        </p:txBody>
      </p:sp>
      <p:sp>
        <p:nvSpPr>
          <p:cNvPr id="14" name="文本框 19"/>
          <p:cNvSpPr txBox="1"/>
          <p:nvPr/>
        </p:nvSpPr>
        <p:spPr>
          <a:xfrm>
            <a:off x="6276020" y="5871464"/>
            <a:ext cx="1350120"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汇编阶段</a:t>
            </a:r>
          </a:p>
        </p:txBody>
      </p:sp>
      <p:sp>
        <p:nvSpPr>
          <p:cNvPr id="15" name="文本框 20"/>
          <p:cNvSpPr txBox="1"/>
          <p:nvPr/>
        </p:nvSpPr>
        <p:spPr>
          <a:xfrm>
            <a:off x="8436261" y="5859270"/>
            <a:ext cx="1305145" cy="400110"/>
          </a:xfrm>
          <a:prstGeom prst="rect">
            <a:avLst/>
          </a:prstGeom>
          <a:noFill/>
          <a:ln w="38100">
            <a:solidFill>
              <a:srgbClr val="0070C0"/>
            </a:solidFill>
          </a:ln>
        </p:spPr>
        <p:txBody>
          <a:bodyPr wrap="square" rtlCol="0">
            <a:spAutoFit/>
          </a:bodyPr>
          <a:lstStyle/>
          <a:p>
            <a:pPr algn="ctr" fontAlgn="base">
              <a:spcBef>
                <a:spcPct val="0"/>
              </a:spcBef>
              <a:spcAft>
                <a:spcPct val="0"/>
              </a:spcAft>
            </a:pPr>
            <a:r>
              <a:rPr lang="zh-CN" altLang="en-US" sz="2000" b="1" dirty="0">
                <a:solidFill>
                  <a:srgbClr val="0070C0"/>
                </a:solidFill>
              </a:rPr>
              <a:t>链接阶段</a:t>
            </a:r>
          </a:p>
        </p:txBody>
      </p:sp>
      <p:cxnSp>
        <p:nvCxnSpPr>
          <p:cNvPr id="16" name="直接连接符 15"/>
          <p:cNvCxnSpPr/>
          <p:nvPr/>
        </p:nvCxnSpPr>
        <p:spPr>
          <a:xfrm>
            <a:off x="4071410" y="5764956"/>
            <a:ext cx="11430" cy="634374"/>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42118" y="5805657"/>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101527" y="5850662"/>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720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9430"/>
                                        </p:tgtEl>
                                        <p:attrNameLst>
                                          <p:attrName>style.visibility</p:attrName>
                                        </p:attrNameLst>
                                      </p:cBhvr>
                                      <p:to>
                                        <p:strVal val="visible"/>
                                      </p:to>
                                    </p:set>
                                    <p:animEffect transition="in" filter="blinds(horizontal)">
                                      <p:cBhvr>
                                        <p:cTn id="15" dur="500"/>
                                        <p:tgtEl>
                                          <p:spTgt spid="3594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9438"/>
                                        </p:tgtEl>
                                        <p:attrNameLst>
                                          <p:attrName>style.visibility</p:attrName>
                                        </p:attrNameLst>
                                      </p:cBhvr>
                                      <p:to>
                                        <p:strVal val="visible"/>
                                      </p:to>
                                    </p:set>
                                    <p:animEffect transition="in" filter="blinds(horizontal)">
                                      <p:cBhvr>
                                        <p:cTn id="20" dur="500"/>
                                        <p:tgtEl>
                                          <p:spTgt spid="35943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9439"/>
                                        </p:tgtEl>
                                        <p:attrNameLst>
                                          <p:attrName>style.visibility</p:attrName>
                                        </p:attrNameLst>
                                      </p:cBhvr>
                                      <p:to>
                                        <p:strVal val="visible"/>
                                      </p:to>
                                    </p:set>
                                    <p:animEffect transition="in" filter="blinds(horizontal)">
                                      <p:cBhvr>
                                        <p:cTn id="25" dur="500"/>
                                        <p:tgtEl>
                                          <p:spTgt spid="35943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5943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3594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7979"/>
                                        </p:tgtEl>
                                        <p:attrNameLst>
                                          <p:attrName>style.visibility</p:attrName>
                                        </p:attrNameLst>
                                      </p:cBhvr>
                                      <p:to>
                                        <p:strVal val="visible"/>
                                      </p:to>
                                    </p:set>
                                    <p:animEffect transition="in" filter="blinds(horizontal)">
                                      <p:cBhvr>
                                        <p:cTn id="36" dur="500"/>
                                        <p:tgtEl>
                                          <p:spTgt spid="467979"/>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8" grpId="1" animBg="1"/>
      <p:bldP spid="359439" grpId="0" animBg="1"/>
      <p:bldP spid="359439" grpId="1" animBg="1"/>
      <p:bldP spid="359440" grpId="0"/>
      <p:bldP spid="12"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9390" y="1666874"/>
            <a:ext cx="2984500" cy="2245360"/>
          </a:xfrm>
          <a:prstGeom prst="rect">
            <a:avLst/>
          </a:prstGeom>
        </p:spPr>
        <p:txBody>
          <a:bodyPr wrap="none">
            <a:spAutoFit/>
          </a:bodyPr>
          <a:lstStyle/>
          <a:p>
            <a:r>
              <a:rPr lang="zh-CN" altLang="en-US" sz="9600" b="1" dirty="0">
                <a:solidFill>
                  <a:schemeClr val="accent2">
                    <a:lumMod val="50000"/>
                  </a:schemeClr>
                </a:solidFill>
                <a:latin typeface="微软雅黑" panose="020B0503020204020204" pitchFamily="34" charset="-122"/>
                <a:ea typeface="微软雅黑" panose="020B0503020204020204" pitchFamily="34" charset="-122"/>
              </a:rPr>
              <a:t>目 录</a:t>
            </a:r>
            <a:endParaRPr lang="en-US" altLang="zh-CN" sz="9600" b="1" dirty="0">
              <a:solidFill>
                <a:schemeClr val="accent2">
                  <a:lumMod val="50000"/>
                </a:schemeClr>
              </a:solidFill>
              <a:latin typeface="微软雅黑" panose="020B0503020204020204" pitchFamily="34" charset="-122"/>
              <a:ea typeface="微软雅黑" panose="020B0503020204020204" pitchFamily="34" charset="-122"/>
            </a:endParaRPr>
          </a:p>
          <a:p>
            <a:pPr algn="ctr"/>
            <a:r>
              <a:rPr lang="zh-CN" altLang="en-US" sz="4400" b="1" dirty="0">
                <a:solidFill>
                  <a:schemeClr val="accent3"/>
                </a:solidFill>
                <a:ea typeface="微软雅黑" panose="020B0503020204020204" pitchFamily="34" charset="-122"/>
              </a:rPr>
              <a:t>第一章</a:t>
            </a:r>
          </a:p>
        </p:txBody>
      </p:sp>
      <p:grpSp>
        <p:nvGrpSpPr>
          <p:cNvPr id="16" name="组合 15"/>
          <p:cNvGrpSpPr/>
          <p:nvPr/>
        </p:nvGrpSpPr>
        <p:grpSpPr>
          <a:xfrm>
            <a:off x="1506513" y="705991"/>
            <a:ext cx="5673090" cy="830997"/>
            <a:chOff x="1301045" y="1233616"/>
            <a:chExt cx="5673090" cy="830997"/>
          </a:xfrm>
        </p:grpSpPr>
        <p:sp>
          <p:nvSpPr>
            <p:cNvPr id="4" name="文本框 3"/>
            <p:cNvSpPr txBox="1"/>
            <p:nvPr/>
          </p:nvSpPr>
          <p:spPr>
            <a:xfrm>
              <a:off x="2229415" y="1359981"/>
              <a:ext cx="474472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ONE</a:t>
              </a:r>
              <a:r>
                <a:rPr lang="zh-CN" altLang="en-US" sz="2400" b="1" dirty="0">
                  <a:solidFill>
                    <a:schemeClr val="accent2">
                      <a:lumMod val="50000"/>
                    </a:schemeClr>
                  </a:solidFill>
                  <a:ea typeface="微软雅黑" panose="020B0503020204020204" pitchFamily="34" charset="-122"/>
                </a:rPr>
                <a:t>    数据及其解读</a:t>
              </a:r>
            </a:p>
          </p:txBody>
        </p:sp>
        <p:sp>
          <p:nvSpPr>
            <p:cNvPr id="5" name="文本框 4"/>
            <p:cNvSpPr txBox="1"/>
            <p:nvPr/>
          </p:nvSpPr>
          <p:spPr>
            <a:xfrm>
              <a:off x="1301045" y="1233616"/>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01</a:t>
              </a:r>
              <a:endParaRPr kumimoji="1" lang="zh-CN" altLang="en-US" sz="4800" dirty="0">
                <a:solidFill>
                  <a:schemeClr val="accent2">
                    <a:lumMod val="50000"/>
                  </a:schemeClr>
                </a:solidFill>
                <a:ea typeface="微软雅黑" panose="020B0503020204020204" pitchFamily="34" charset="-122"/>
              </a:endParaRPr>
            </a:p>
          </p:txBody>
        </p:sp>
      </p:grpSp>
      <p:grpSp>
        <p:nvGrpSpPr>
          <p:cNvPr id="17" name="组合 16"/>
          <p:cNvGrpSpPr/>
          <p:nvPr/>
        </p:nvGrpSpPr>
        <p:grpSpPr>
          <a:xfrm>
            <a:off x="1506513" y="1558619"/>
            <a:ext cx="5227320" cy="830997"/>
            <a:chOff x="1301045" y="1954951"/>
            <a:chExt cx="5227320" cy="830997"/>
          </a:xfrm>
        </p:grpSpPr>
        <p:sp>
          <p:nvSpPr>
            <p:cNvPr id="6" name="文本框 5"/>
            <p:cNvSpPr txBox="1"/>
            <p:nvPr/>
          </p:nvSpPr>
          <p:spPr>
            <a:xfrm>
              <a:off x="2229415" y="2081316"/>
              <a:ext cx="429895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TWO</a:t>
              </a:r>
              <a:r>
                <a:rPr lang="zh-CN" altLang="en-US" sz="2400" b="1" dirty="0">
                  <a:solidFill>
                    <a:schemeClr val="accent2">
                      <a:lumMod val="50000"/>
                    </a:schemeClr>
                  </a:solidFill>
                  <a:ea typeface="微软雅黑" panose="020B0503020204020204" pitchFamily="34" charset="-122"/>
                </a:rPr>
                <a:t>    编译</a:t>
              </a:r>
              <a:r>
                <a:rPr lang="en-US" altLang="zh-CN" sz="2400" b="1" dirty="0">
                  <a:solidFill>
                    <a:schemeClr val="accent2">
                      <a:lumMod val="50000"/>
                    </a:schemeClr>
                  </a:solidFill>
                  <a:ea typeface="微软雅黑" panose="020B0503020204020204" pitchFamily="34" charset="-122"/>
                </a:rPr>
                <a:t>/</a:t>
              </a:r>
              <a:r>
                <a:rPr lang="zh-CN" altLang="en-US" sz="2400" b="1" dirty="0">
                  <a:solidFill>
                    <a:schemeClr val="accent2">
                      <a:lumMod val="50000"/>
                    </a:schemeClr>
                  </a:solidFill>
                  <a:ea typeface="微软雅黑" panose="020B0503020204020204" pitchFamily="34" charset="-122"/>
                </a:rPr>
                <a:t>连接过程</a:t>
              </a:r>
            </a:p>
          </p:txBody>
        </p:sp>
        <p:sp>
          <p:nvSpPr>
            <p:cNvPr id="7" name="文本框 6"/>
            <p:cNvSpPr txBox="1"/>
            <p:nvPr/>
          </p:nvSpPr>
          <p:spPr>
            <a:xfrm>
              <a:off x="1301045" y="1954951"/>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02</a:t>
              </a:r>
              <a:endParaRPr kumimoji="1" lang="zh-CN" altLang="en-US" sz="4800" dirty="0">
                <a:solidFill>
                  <a:schemeClr val="accent2">
                    <a:lumMod val="50000"/>
                  </a:schemeClr>
                </a:solidFill>
                <a:ea typeface="微软雅黑" panose="020B0503020204020204" pitchFamily="34" charset="-122"/>
              </a:endParaRPr>
            </a:p>
          </p:txBody>
        </p:sp>
      </p:grpSp>
      <p:grpSp>
        <p:nvGrpSpPr>
          <p:cNvPr id="18" name="组合 17"/>
          <p:cNvGrpSpPr/>
          <p:nvPr/>
        </p:nvGrpSpPr>
        <p:grpSpPr>
          <a:xfrm>
            <a:off x="1506513" y="2411247"/>
            <a:ext cx="4615815" cy="830997"/>
            <a:chOff x="1301045" y="2676288"/>
            <a:chExt cx="4615815" cy="830997"/>
          </a:xfrm>
        </p:grpSpPr>
        <p:sp>
          <p:nvSpPr>
            <p:cNvPr id="8" name="文本框 7"/>
            <p:cNvSpPr txBox="1"/>
            <p:nvPr/>
          </p:nvSpPr>
          <p:spPr>
            <a:xfrm>
              <a:off x="2229415" y="2802653"/>
              <a:ext cx="3687445"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THREE</a:t>
              </a:r>
              <a:r>
                <a:rPr lang="zh-CN" altLang="en-US" sz="2400" b="1" dirty="0">
                  <a:solidFill>
                    <a:schemeClr val="accent2">
                      <a:lumMod val="50000"/>
                    </a:schemeClr>
                  </a:solidFill>
                  <a:ea typeface="微软雅黑" panose="020B0503020204020204" pitchFamily="34" charset="-122"/>
                </a:rPr>
                <a:t>  指令的执行</a:t>
              </a:r>
            </a:p>
          </p:txBody>
        </p:sp>
        <p:sp>
          <p:nvSpPr>
            <p:cNvPr id="9" name="文本框 8"/>
            <p:cNvSpPr txBox="1"/>
            <p:nvPr/>
          </p:nvSpPr>
          <p:spPr>
            <a:xfrm>
              <a:off x="1301045" y="2676288"/>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03</a:t>
              </a:r>
              <a:endParaRPr kumimoji="1" lang="zh-CN" altLang="en-US" sz="4800" dirty="0">
                <a:solidFill>
                  <a:schemeClr val="accent2">
                    <a:lumMod val="50000"/>
                  </a:schemeClr>
                </a:solidFill>
                <a:ea typeface="微软雅黑" panose="020B0503020204020204" pitchFamily="34" charset="-122"/>
              </a:endParaRPr>
            </a:p>
          </p:txBody>
        </p:sp>
      </p:grpSp>
      <p:grpSp>
        <p:nvGrpSpPr>
          <p:cNvPr id="19" name="组合 18"/>
          <p:cNvGrpSpPr/>
          <p:nvPr/>
        </p:nvGrpSpPr>
        <p:grpSpPr>
          <a:xfrm>
            <a:off x="1506513" y="3263875"/>
            <a:ext cx="5673090" cy="830997"/>
            <a:chOff x="1301045" y="3397624"/>
            <a:chExt cx="5673090" cy="830997"/>
          </a:xfrm>
        </p:grpSpPr>
        <p:sp>
          <p:nvSpPr>
            <p:cNvPr id="10" name="文本框 9"/>
            <p:cNvSpPr txBox="1"/>
            <p:nvPr/>
          </p:nvSpPr>
          <p:spPr>
            <a:xfrm>
              <a:off x="2229415" y="3523989"/>
              <a:ext cx="474472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FOUR</a:t>
              </a:r>
              <a:r>
                <a:rPr lang="zh-CN" altLang="en-US" sz="2400" b="1" dirty="0">
                  <a:solidFill>
                    <a:schemeClr val="accent2">
                      <a:lumMod val="50000"/>
                    </a:schemeClr>
                  </a:solidFill>
                  <a:ea typeface="微软雅黑" panose="020B0503020204020204" pitchFamily="34" charset="-122"/>
                </a:rPr>
                <a:t>  存储设备的层次结构</a:t>
              </a:r>
              <a:endParaRPr kumimoji="1" lang="zh-CN" altLang="en-US" sz="2400" b="1" dirty="0">
                <a:solidFill>
                  <a:schemeClr val="accent2">
                    <a:lumMod val="50000"/>
                  </a:schemeClr>
                </a:solidFill>
                <a:ea typeface="微软雅黑" panose="020B0503020204020204" pitchFamily="34" charset="-122"/>
              </a:endParaRPr>
            </a:p>
          </p:txBody>
        </p:sp>
        <p:sp>
          <p:nvSpPr>
            <p:cNvPr id="11" name="文本框 10"/>
            <p:cNvSpPr txBox="1"/>
            <p:nvPr/>
          </p:nvSpPr>
          <p:spPr>
            <a:xfrm>
              <a:off x="1301045" y="3397624"/>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04</a:t>
              </a:r>
              <a:endParaRPr kumimoji="1" lang="zh-CN" altLang="en-US" sz="4800" dirty="0">
                <a:solidFill>
                  <a:schemeClr val="accent2">
                    <a:lumMod val="50000"/>
                  </a:schemeClr>
                </a:solidFill>
                <a:ea typeface="微软雅黑" panose="020B0503020204020204" pitchFamily="34" charset="-122"/>
              </a:endParaRPr>
            </a:p>
          </p:txBody>
        </p:sp>
      </p:grpSp>
      <p:grpSp>
        <p:nvGrpSpPr>
          <p:cNvPr id="20" name="组合 19"/>
          <p:cNvGrpSpPr/>
          <p:nvPr/>
        </p:nvGrpSpPr>
        <p:grpSpPr>
          <a:xfrm>
            <a:off x="1506513" y="4116503"/>
            <a:ext cx="5394325" cy="830997"/>
            <a:chOff x="1301045" y="4118960"/>
            <a:chExt cx="5394325" cy="830997"/>
          </a:xfrm>
        </p:grpSpPr>
        <p:sp>
          <p:nvSpPr>
            <p:cNvPr id="12" name="文本框 11"/>
            <p:cNvSpPr txBox="1"/>
            <p:nvPr/>
          </p:nvSpPr>
          <p:spPr>
            <a:xfrm>
              <a:off x="2229415" y="4245325"/>
              <a:ext cx="4465955"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FIVE</a:t>
              </a:r>
              <a:r>
                <a:rPr lang="zh-CN" altLang="en-US" sz="2400" b="1" dirty="0">
                  <a:solidFill>
                    <a:schemeClr val="accent2">
                      <a:lumMod val="50000"/>
                    </a:schemeClr>
                  </a:solidFill>
                  <a:ea typeface="微软雅黑" panose="020B0503020204020204" pitchFamily="34" charset="-122"/>
                </a:rPr>
                <a:t>    计算机系统中的</a:t>
              </a:r>
              <a:r>
                <a:rPr lang="en-US" altLang="zh-CN" sz="2400" b="1" dirty="0">
                  <a:solidFill>
                    <a:schemeClr val="accent2">
                      <a:lumMod val="50000"/>
                    </a:schemeClr>
                  </a:solidFill>
                  <a:ea typeface="微软雅黑" panose="020B0503020204020204" pitchFamily="34" charset="-122"/>
                </a:rPr>
                <a:t>OS</a:t>
              </a:r>
              <a:endParaRPr kumimoji="1" lang="en-US" altLang="zh-CN" sz="2400" b="1" dirty="0">
                <a:solidFill>
                  <a:schemeClr val="accent2">
                    <a:lumMod val="50000"/>
                  </a:schemeClr>
                </a:solidFill>
                <a:ea typeface="微软雅黑" panose="020B0503020204020204" pitchFamily="34" charset="-122"/>
              </a:endParaRPr>
            </a:p>
          </p:txBody>
        </p:sp>
        <p:sp>
          <p:nvSpPr>
            <p:cNvPr id="13" name="文本框 12"/>
            <p:cNvSpPr txBox="1"/>
            <p:nvPr/>
          </p:nvSpPr>
          <p:spPr>
            <a:xfrm>
              <a:off x="1301045" y="4118960"/>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05</a:t>
              </a:r>
              <a:endParaRPr kumimoji="1" lang="zh-CN" altLang="en-US" sz="4800" dirty="0">
                <a:solidFill>
                  <a:schemeClr val="accent2">
                    <a:lumMod val="50000"/>
                  </a:schemeClr>
                </a:solidFill>
                <a:ea typeface="微软雅黑" panose="020B0503020204020204" pitchFamily="34" charset="-122"/>
              </a:endParaRPr>
            </a:p>
          </p:txBody>
        </p:sp>
      </p:grpSp>
      <p:grpSp>
        <p:nvGrpSpPr>
          <p:cNvPr id="21" name="组合 20"/>
          <p:cNvGrpSpPr/>
          <p:nvPr/>
        </p:nvGrpSpPr>
        <p:grpSpPr>
          <a:xfrm>
            <a:off x="1506513" y="4969131"/>
            <a:ext cx="5769610" cy="830997"/>
            <a:chOff x="1301045" y="4840298"/>
            <a:chExt cx="5769610" cy="830997"/>
          </a:xfrm>
        </p:grpSpPr>
        <p:sp>
          <p:nvSpPr>
            <p:cNvPr id="14" name="文本框 13"/>
            <p:cNvSpPr txBox="1"/>
            <p:nvPr/>
          </p:nvSpPr>
          <p:spPr>
            <a:xfrm>
              <a:off x="2229415" y="4966663"/>
              <a:ext cx="4841240" cy="570865"/>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SIX</a:t>
              </a:r>
              <a:r>
                <a:rPr lang="zh-CN" altLang="en-US" sz="2400" b="1" dirty="0">
                  <a:solidFill>
                    <a:schemeClr val="accent2">
                      <a:lumMod val="50000"/>
                    </a:schemeClr>
                  </a:solidFill>
                  <a:ea typeface="微软雅黑" panose="020B0503020204020204" pitchFamily="34" charset="-122"/>
                </a:rPr>
                <a:t>      </a:t>
              </a:r>
              <a:r>
                <a:rPr lang="zh-CN" altLang="en-US" sz="2400" b="1" dirty="0">
                  <a:solidFill>
                    <a:schemeClr val="accent2">
                      <a:lumMod val="50000"/>
                    </a:schemeClr>
                  </a:solidFill>
                  <a:ea typeface="微软雅黑" panose="020B0503020204020204" pitchFamily="34" charset="-122"/>
                  <a:sym typeface="+mn-ea"/>
                </a:rPr>
                <a:t>计算机系统间通信</a:t>
              </a:r>
              <a:endParaRPr kumimoji="1" lang="zh-CN" altLang="en-US" sz="2400" b="1" dirty="0">
                <a:solidFill>
                  <a:schemeClr val="accent2">
                    <a:lumMod val="50000"/>
                  </a:schemeClr>
                </a:solidFill>
                <a:ea typeface="微软雅黑" panose="020B0503020204020204" pitchFamily="34" charset="-122"/>
              </a:endParaRPr>
            </a:p>
          </p:txBody>
        </p:sp>
        <p:sp>
          <p:nvSpPr>
            <p:cNvPr id="15" name="文本框 14"/>
            <p:cNvSpPr txBox="1"/>
            <p:nvPr/>
          </p:nvSpPr>
          <p:spPr>
            <a:xfrm>
              <a:off x="1301045" y="4840298"/>
              <a:ext cx="867545" cy="830997"/>
            </a:xfrm>
            <a:prstGeom prst="rect">
              <a:avLst/>
            </a:prstGeom>
            <a:noFill/>
          </p:spPr>
          <p:txBody>
            <a:bodyPr wrap="none" rtlCol="0">
              <a:spAutoFit/>
            </a:bodyPr>
            <a:lstStyle/>
            <a:p>
              <a:pPr defTabSz="608965"/>
              <a:r>
                <a:rPr kumimoji="1" lang="en-US" altLang="zh-CN" sz="4800" dirty="0">
                  <a:solidFill>
                    <a:schemeClr val="accent2">
                      <a:lumMod val="50000"/>
                    </a:schemeClr>
                  </a:solidFill>
                  <a:ea typeface="微软雅黑" panose="020B0503020204020204" pitchFamily="34" charset="-122"/>
                </a:rPr>
                <a:t>06</a:t>
              </a:r>
              <a:endParaRPr kumimoji="1" lang="zh-CN" altLang="en-US" sz="4800" dirty="0">
                <a:solidFill>
                  <a:schemeClr val="accent2">
                    <a:lumMod val="50000"/>
                  </a:schemeClr>
                </a:solidFill>
                <a:ea typeface="微软雅黑" panose="020B0503020204020204" pitchFamily="34" charset="-122"/>
              </a:endParaRPr>
            </a:p>
          </p:txBody>
        </p:sp>
      </p:grpSp>
      <p:grpSp>
        <p:nvGrpSpPr>
          <p:cNvPr id="2" name="组合 1"/>
          <p:cNvGrpSpPr/>
          <p:nvPr/>
        </p:nvGrpSpPr>
        <p:grpSpPr>
          <a:xfrm>
            <a:off x="1506855" y="5800090"/>
            <a:ext cx="5022221" cy="829945"/>
            <a:chOff x="1301045" y="4840298"/>
            <a:chExt cx="4167559" cy="829950"/>
          </a:xfrm>
        </p:grpSpPr>
        <p:sp>
          <p:nvSpPr>
            <p:cNvPr id="22" name="文本框 21"/>
            <p:cNvSpPr txBox="1"/>
            <p:nvPr/>
          </p:nvSpPr>
          <p:spPr>
            <a:xfrm>
              <a:off x="2059349" y="4932487"/>
              <a:ext cx="3409255" cy="570868"/>
            </a:xfrm>
            <a:prstGeom prst="rect">
              <a:avLst/>
            </a:prstGeom>
            <a:noFill/>
          </p:spPr>
          <p:txBody>
            <a:bodyPr wrap="square" rtlCol="0">
              <a:spAutoFit/>
            </a:bodyPr>
            <a:lstStyle/>
            <a:p>
              <a:pPr defTabSz="608965">
                <a:lnSpc>
                  <a:spcPct val="130000"/>
                </a:lnSpc>
              </a:pPr>
              <a:r>
                <a:rPr lang="en-US" altLang="zh-CN" sz="2400" b="1" dirty="0">
                  <a:solidFill>
                    <a:schemeClr val="accent2">
                      <a:lumMod val="50000"/>
                    </a:schemeClr>
                  </a:solidFill>
                  <a:ea typeface="微软雅黑" panose="020B0503020204020204" pitchFamily="34" charset="-122"/>
                </a:rPr>
                <a:t>PART</a:t>
              </a:r>
              <a:r>
                <a:rPr lang="zh-CN" altLang="en-US" sz="2400" b="1" dirty="0">
                  <a:solidFill>
                    <a:schemeClr val="accent2">
                      <a:lumMod val="50000"/>
                    </a:schemeClr>
                  </a:solidFill>
                  <a:ea typeface="微软雅黑" panose="020B0503020204020204" pitchFamily="34" charset="-122"/>
                </a:rPr>
                <a:t> </a:t>
              </a:r>
              <a:r>
                <a:rPr lang="en-US" altLang="zh-CN" sz="2400" b="1" dirty="0">
                  <a:solidFill>
                    <a:schemeClr val="accent2">
                      <a:lumMod val="50000"/>
                    </a:schemeClr>
                  </a:solidFill>
                  <a:ea typeface="微软雅黑" panose="020B0503020204020204" pitchFamily="34" charset="-122"/>
                </a:rPr>
                <a:t>SEVEN</a:t>
              </a:r>
              <a:r>
                <a:rPr lang="zh-CN" altLang="en-US" sz="2400" b="1" dirty="0">
                  <a:solidFill>
                    <a:schemeClr val="accent2">
                      <a:lumMod val="50000"/>
                    </a:schemeClr>
                  </a:solidFill>
                  <a:ea typeface="微软雅黑" panose="020B0503020204020204" pitchFamily="34" charset="-122"/>
                </a:rPr>
                <a:t>      并行概念</a:t>
              </a:r>
              <a:endParaRPr kumimoji="1" lang="zh-CN" altLang="en-US" sz="2400" b="1" dirty="0">
                <a:solidFill>
                  <a:schemeClr val="accent2">
                    <a:lumMod val="50000"/>
                  </a:schemeClr>
                </a:solidFill>
                <a:ea typeface="微软雅黑" panose="020B0503020204020204" pitchFamily="34" charset="-122"/>
              </a:endParaRPr>
            </a:p>
          </p:txBody>
        </p:sp>
        <p:sp>
          <p:nvSpPr>
            <p:cNvPr id="23" name="文本框 22"/>
            <p:cNvSpPr txBox="1"/>
            <p:nvPr/>
          </p:nvSpPr>
          <p:spPr>
            <a:xfrm>
              <a:off x="1301045" y="4840298"/>
              <a:ext cx="858520" cy="829950"/>
            </a:xfrm>
            <a:prstGeom prst="rect">
              <a:avLst/>
            </a:prstGeom>
            <a:noFill/>
          </p:spPr>
          <p:txBody>
            <a:bodyPr wrap="square" rtlCol="0">
              <a:spAutoFit/>
            </a:bodyPr>
            <a:lstStyle/>
            <a:p>
              <a:pPr defTabSz="608965"/>
              <a:r>
                <a:rPr kumimoji="1" lang="en-US" altLang="zh-CN" sz="4800" dirty="0">
                  <a:solidFill>
                    <a:schemeClr val="accent2">
                      <a:lumMod val="50000"/>
                    </a:schemeClr>
                  </a:solidFill>
                  <a:ea typeface="微软雅黑" panose="020B0503020204020204" pitchFamily="34" charset="-122"/>
                </a:rPr>
                <a:t>07</a:t>
              </a:r>
              <a:endParaRPr kumimoji="1" lang="zh-CN" altLang="en-US" sz="4800" dirty="0">
                <a:solidFill>
                  <a:schemeClr val="accent2">
                    <a:lumMod val="50000"/>
                  </a:schemeClr>
                </a:solidFill>
                <a:ea typeface="微软雅黑" panose="020B0503020204020204" pitchFamily="34" charset="-122"/>
              </a:endParaRPr>
            </a:p>
          </p:txBody>
        </p:sp>
      </p:grpSp>
    </p:spTree>
    <p:extLst>
      <p:ext uri="{BB962C8B-B14F-4D97-AF65-F5344CB8AC3E}">
        <p14:creationId xmlns:p14="http://schemas.microsoft.com/office/powerpoint/2010/main" val="26774952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5530" y="2679264"/>
            <a:ext cx="3413760" cy="2154436"/>
          </a:xfrm>
          <a:prstGeom prst="rect">
            <a:avLst/>
          </a:prstGeom>
        </p:spPr>
        <p:txBody>
          <a:bodyPr wrap="square">
            <a:spAutoFit/>
          </a:bodyPr>
          <a:lstStyle/>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en-US" altLang="zh-CN" i="1" dirty="0">
              <a:solidFill>
                <a:srgbClr val="000000"/>
              </a:solidFill>
              <a:latin typeface="TimesTen-Italic"/>
            </a:endParaRPr>
          </a:p>
          <a:p>
            <a:r>
              <a:rPr lang="en-US" altLang="zh-CN" sz="800"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sz="800" dirty="0">
                <a:solidFill>
                  <a:srgbClr val="00AEF0"/>
                </a:solidFill>
                <a:latin typeface="StoneSans"/>
              </a:rPr>
              <a:t>2</a:t>
            </a:r>
          </a:p>
          <a:p>
            <a:r>
              <a:rPr lang="en-US" altLang="zh-CN" sz="800" dirty="0">
                <a:solidFill>
                  <a:srgbClr val="00AEF0"/>
                </a:solidFill>
                <a:latin typeface="StoneSans"/>
              </a:rPr>
              <a:t>3 </a:t>
            </a:r>
            <a:r>
              <a:rPr lang="en-US" altLang="zh-CN" dirty="0" err="1">
                <a:solidFill>
                  <a:srgbClr val="000000"/>
                </a:solidFill>
                <a:latin typeface="ZztexMono-Regular"/>
              </a:rPr>
              <a:t>int</a:t>
            </a:r>
            <a:r>
              <a:rPr lang="en-US" altLang="zh-CN" dirty="0">
                <a:solidFill>
                  <a:srgbClr val="000000"/>
                </a:solidFill>
                <a:latin typeface="ZztexMono-Regular"/>
              </a:rPr>
              <a:t> main()</a:t>
            </a:r>
          </a:p>
          <a:p>
            <a:r>
              <a:rPr lang="en-US" altLang="zh-CN" sz="800" dirty="0">
                <a:solidFill>
                  <a:srgbClr val="00AEF0"/>
                </a:solidFill>
                <a:latin typeface="StoneSans"/>
              </a:rPr>
              <a:t>4 </a:t>
            </a:r>
            <a:r>
              <a:rPr lang="en-US" altLang="zh-CN" dirty="0">
                <a:solidFill>
                  <a:srgbClr val="000000"/>
                </a:solidFill>
                <a:latin typeface="ZztexMono-Regular"/>
              </a:rPr>
              <a:t>{</a:t>
            </a:r>
          </a:p>
          <a:p>
            <a:r>
              <a:rPr lang="en-US" altLang="zh-CN" sz="800" dirty="0">
                <a:solidFill>
                  <a:srgbClr val="00AEF0"/>
                </a:solidFill>
                <a:latin typeface="StoneSans"/>
              </a:rPr>
              <a:t>5 </a:t>
            </a:r>
            <a:r>
              <a:rPr lang="en-US" altLang="zh-CN" dirty="0" err="1">
                <a:solidFill>
                  <a:srgbClr val="000000"/>
                </a:solidFill>
                <a:latin typeface="ZztexMono-Regular"/>
              </a:rPr>
              <a:t>printf</a:t>
            </a:r>
            <a:r>
              <a:rPr lang="en-US" altLang="zh-CN" dirty="0">
                <a:solidFill>
                  <a:srgbClr val="000000"/>
                </a:solidFill>
                <a:latin typeface="ZztexMono-Regular"/>
              </a:rPr>
              <a:t>("hello, world\n");</a:t>
            </a:r>
          </a:p>
          <a:p>
            <a:r>
              <a:rPr lang="en-US" altLang="zh-CN" sz="800" dirty="0">
                <a:solidFill>
                  <a:srgbClr val="00AEF0"/>
                </a:solidFill>
                <a:latin typeface="StoneSans"/>
              </a:rPr>
              <a:t>6 </a:t>
            </a:r>
            <a:r>
              <a:rPr lang="en-US" altLang="zh-CN" dirty="0">
                <a:solidFill>
                  <a:srgbClr val="000000"/>
                </a:solidFill>
                <a:latin typeface="ZztexMono-Regular"/>
              </a:rPr>
              <a:t>}</a:t>
            </a:r>
          </a:p>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zh-CN" altLang="en-US" dirty="0"/>
          </a:p>
        </p:txBody>
      </p:sp>
      <p:sp>
        <p:nvSpPr>
          <p:cNvPr id="2" name="标题 1"/>
          <p:cNvSpPr>
            <a:spLocks noGrp="1"/>
          </p:cNvSpPr>
          <p:nvPr>
            <p:ph type="title"/>
          </p:nvPr>
        </p:nvSpPr>
        <p:spPr/>
        <p:txBody>
          <a:bodyPr/>
          <a:lstStyle/>
          <a:p>
            <a:r>
              <a:rPr lang="en-US" altLang="zh-CN" dirty="0"/>
              <a:t>1.1 </a:t>
            </a:r>
            <a:r>
              <a:rPr lang="zh-CN" altLang="en-US" dirty="0"/>
              <a:t> 信息就是位 </a:t>
            </a:r>
            <a:r>
              <a:rPr lang="en-US" altLang="zh-CN" dirty="0"/>
              <a:t>+</a:t>
            </a:r>
            <a:r>
              <a:rPr lang="zh-CN" altLang="en-US" dirty="0"/>
              <a:t>上下文</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32</a:t>
            </a:fld>
            <a:endParaRPr lang="zh-CN" altLang="en-US" dirty="0"/>
          </a:p>
        </p:txBody>
      </p:sp>
      <p:sp>
        <p:nvSpPr>
          <p:cNvPr id="9" name="文本框 8"/>
          <p:cNvSpPr txBox="1"/>
          <p:nvPr/>
        </p:nvSpPr>
        <p:spPr>
          <a:xfrm>
            <a:off x="1371600" y="1611630"/>
            <a:ext cx="6899564" cy="369332"/>
          </a:xfrm>
          <a:prstGeom prst="rect">
            <a:avLst/>
          </a:prstGeom>
          <a:noFill/>
        </p:spPr>
        <p:txBody>
          <a:bodyPr wrap="square" rtlCol="0">
            <a:spAutoFit/>
          </a:bodyPr>
          <a:lstStyle/>
          <a:p>
            <a:r>
              <a:rPr lang="en-US" altLang="zh-CN" dirty="0" err="1"/>
              <a:t>hello.c</a:t>
            </a:r>
            <a:r>
              <a:rPr lang="zh-CN" altLang="en-US" dirty="0"/>
              <a:t>源代码</a:t>
            </a:r>
            <a:r>
              <a:rPr lang="en-US" altLang="zh-CN" dirty="0"/>
              <a:t>	</a:t>
            </a:r>
            <a:r>
              <a:rPr lang="en-US" altLang="zh-CN" b="1" dirty="0">
                <a:solidFill>
                  <a:srgbClr val="FF0000"/>
                </a:solidFill>
              </a:rPr>
              <a:t>http://csapp.cs.cmu.edu/3e/code.html</a:t>
            </a:r>
            <a:endParaRPr lang="zh-CN" altLang="en-US" b="1" dirty="0">
              <a:solidFill>
                <a:srgbClr val="FF0000"/>
              </a:solidFill>
            </a:endParaRPr>
          </a:p>
        </p:txBody>
      </p:sp>
      <p:pic>
        <p:nvPicPr>
          <p:cNvPr id="11" name="图片 10"/>
          <p:cNvPicPr>
            <a:picLocks noChangeAspect="1"/>
          </p:cNvPicPr>
          <p:nvPr/>
        </p:nvPicPr>
        <p:blipFill>
          <a:blip r:embed="rId3" cstate="print"/>
          <a:stretch>
            <a:fillRect/>
          </a:stretch>
        </p:blipFill>
        <p:spPr>
          <a:xfrm>
            <a:off x="4216890" y="2629313"/>
            <a:ext cx="7115175" cy="2428875"/>
          </a:xfrm>
          <a:prstGeom prst="rect">
            <a:avLst/>
          </a:prstGeom>
        </p:spPr>
      </p:pic>
      <p:sp>
        <p:nvSpPr>
          <p:cNvPr id="12" name="文本框 11"/>
          <p:cNvSpPr txBox="1"/>
          <p:nvPr/>
        </p:nvSpPr>
        <p:spPr>
          <a:xfrm>
            <a:off x="1371600" y="5397024"/>
            <a:ext cx="7978140" cy="1200329"/>
          </a:xfrm>
          <a:prstGeom prst="rect">
            <a:avLst/>
          </a:prstGeom>
          <a:noFill/>
        </p:spPr>
        <p:txBody>
          <a:bodyPr wrap="square" rtlCol="0">
            <a:spAutoFit/>
          </a:bodyPr>
          <a:lstStyle/>
          <a:p>
            <a:r>
              <a:rPr lang="zh-CN" altLang="en-US" sz="2400" b="1" dirty="0"/>
              <a:t>数据表示</a:t>
            </a:r>
            <a:endParaRPr lang="en-US" altLang="zh-CN" sz="2400" b="1" dirty="0"/>
          </a:p>
          <a:p>
            <a:r>
              <a:rPr lang="zh-CN" altLang="en-US" sz="2400" dirty="0"/>
              <a:t>计算机系统中通过“</a:t>
            </a:r>
            <a:r>
              <a:rPr lang="zh-CN" altLang="en-US" sz="2400" b="1" dirty="0">
                <a:solidFill>
                  <a:srgbClr val="FF0000"/>
                </a:solidFill>
              </a:rPr>
              <a:t>数值</a:t>
            </a:r>
            <a:r>
              <a:rPr lang="zh-CN" altLang="en-US" sz="2400" dirty="0"/>
              <a:t>”和“</a:t>
            </a:r>
            <a:r>
              <a:rPr lang="zh-CN" altLang="en-US" sz="2400" b="1" dirty="0">
                <a:solidFill>
                  <a:srgbClr val="FF0000"/>
                </a:solidFill>
              </a:rPr>
              <a:t>解读规则</a:t>
            </a:r>
            <a:r>
              <a:rPr lang="zh-CN" altLang="en-US" sz="2400" dirty="0"/>
              <a:t>”可以表示：</a:t>
            </a:r>
            <a:endParaRPr lang="en-US" altLang="zh-CN" sz="2400" dirty="0"/>
          </a:p>
          <a:p>
            <a:r>
              <a:rPr lang="en-US" altLang="zh-CN" sz="2400" dirty="0"/>
              <a:t>	</a:t>
            </a:r>
            <a:r>
              <a:rPr lang="zh-CN" altLang="en-US" sz="2400" dirty="0"/>
              <a:t>整数、浮点数、字符（字符串）和机器指令等</a:t>
            </a:r>
          </a:p>
        </p:txBody>
      </p:sp>
      <p:sp>
        <p:nvSpPr>
          <p:cNvPr id="5" name="椭圆 4"/>
          <p:cNvSpPr/>
          <p:nvPr/>
        </p:nvSpPr>
        <p:spPr>
          <a:xfrm>
            <a:off x="4114800" y="2507673"/>
            <a:ext cx="443345" cy="651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752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cstate="print"/>
          <a:stretch>
            <a:fillRect/>
          </a:stretch>
        </p:blipFill>
        <p:spPr>
          <a:xfrm>
            <a:off x="1558267" y="2954675"/>
            <a:ext cx="9075465" cy="1831320"/>
          </a:xfrm>
          <a:prstGeom prst="rect">
            <a:avLst/>
          </a:prstGeom>
        </p:spPr>
      </p:pic>
      <p:sp>
        <p:nvSpPr>
          <p:cNvPr id="2" name="标题 1"/>
          <p:cNvSpPr>
            <a:spLocks noGrp="1"/>
          </p:cNvSpPr>
          <p:nvPr>
            <p:ph type="title"/>
          </p:nvPr>
        </p:nvSpPr>
        <p:spPr/>
        <p:txBody>
          <a:bodyPr/>
          <a:lstStyle/>
          <a:p>
            <a:r>
              <a:rPr lang="en-US" altLang="zh-CN" dirty="0"/>
              <a:t>1.2 </a:t>
            </a:r>
            <a:r>
              <a:rPr lang="zh-CN" altLang="en-US" dirty="0"/>
              <a:t>编译</a:t>
            </a:r>
            <a:r>
              <a:rPr lang="en-US" altLang="zh-CN" dirty="0"/>
              <a:t>/</a:t>
            </a:r>
            <a:r>
              <a:rPr lang="zh-CN" altLang="en-US" dirty="0"/>
              <a:t>链接过程</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33</a:t>
            </a:fld>
            <a:endParaRPr lang="zh-CN" altLang="en-US"/>
          </a:p>
        </p:txBody>
      </p:sp>
      <p:sp>
        <p:nvSpPr>
          <p:cNvPr id="3" name="文本框 2"/>
          <p:cNvSpPr txBox="1"/>
          <p:nvPr/>
        </p:nvSpPr>
        <p:spPr>
          <a:xfrm>
            <a:off x="1554480" y="1417638"/>
            <a:ext cx="5932170" cy="369332"/>
          </a:xfrm>
          <a:prstGeom prst="rect">
            <a:avLst/>
          </a:prstGeom>
          <a:noFill/>
        </p:spPr>
        <p:txBody>
          <a:bodyPr wrap="square" rtlCol="0">
            <a:spAutoFit/>
          </a:bodyPr>
          <a:lstStyle/>
          <a:p>
            <a:r>
              <a:rPr lang="zh-CN" altLang="en-US" dirty="0"/>
              <a:t>源代码经过编译</a:t>
            </a:r>
            <a:r>
              <a:rPr lang="en-US" altLang="zh-CN" dirty="0"/>
              <a:t>/</a:t>
            </a:r>
            <a:r>
              <a:rPr lang="zh-CN" altLang="en-US" dirty="0"/>
              <a:t>链接后生成可执行文件：</a:t>
            </a:r>
          </a:p>
        </p:txBody>
      </p:sp>
      <p:sp>
        <p:nvSpPr>
          <p:cNvPr id="5" name="矩形 4"/>
          <p:cNvSpPr/>
          <p:nvPr/>
        </p:nvSpPr>
        <p:spPr>
          <a:xfrm>
            <a:off x="3463126" y="1786970"/>
            <a:ext cx="3185487" cy="369332"/>
          </a:xfrm>
          <a:prstGeom prst="rect">
            <a:avLst/>
          </a:prstGeom>
        </p:spPr>
        <p:txBody>
          <a:bodyPr wrap="none">
            <a:spAutoFit/>
          </a:bodyPr>
          <a:lstStyle/>
          <a:p>
            <a:r>
              <a:rPr lang="en-US" altLang="zh-CN" dirty="0" err="1">
                <a:latin typeface="ZztexMono-Regular"/>
              </a:rPr>
              <a:t>unix</a:t>
            </a:r>
            <a:r>
              <a:rPr lang="en-US" altLang="zh-CN" dirty="0">
                <a:latin typeface="ZztexMono-Regular"/>
              </a:rPr>
              <a:t>&gt; </a:t>
            </a:r>
            <a:r>
              <a:rPr lang="en-US" altLang="zh-CN" i="1" dirty="0" err="1">
                <a:latin typeface="ZztexMono-Italic"/>
              </a:rPr>
              <a:t>gcc</a:t>
            </a:r>
            <a:r>
              <a:rPr lang="en-US" altLang="zh-CN" i="1" dirty="0">
                <a:latin typeface="ZztexMono-Italic"/>
              </a:rPr>
              <a:t> -o hello </a:t>
            </a:r>
            <a:r>
              <a:rPr lang="en-US" altLang="zh-CN" i="1" dirty="0" err="1">
                <a:latin typeface="ZztexMono-Italic"/>
              </a:rPr>
              <a:t>hello.c</a:t>
            </a:r>
            <a:endParaRPr lang="zh-CN" altLang="en-US" dirty="0"/>
          </a:p>
        </p:txBody>
      </p:sp>
      <p:sp>
        <p:nvSpPr>
          <p:cNvPr id="7" name="文本框 6"/>
          <p:cNvSpPr txBox="1"/>
          <p:nvPr/>
        </p:nvSpPr>
        <p:spPr>
          <a:xfrm>
            <a:off x="8737600" y="1232972"/>
            <a:ext cx="2354580" cy="369332"/>
          </a:xfrm>
          <a:prstGeom prst="rect">
            <a:avLst/>
          </a:prstGeom>
          <a:noFill/>
        </p:spPr>
        <p:txBody>
          <a:bodyPr wrap="square" rtlCol="0">
            <a:spAutoFit/>
          </a:bodyPr>
          <a:lstStyle/>
          <a:p>
            <a:r>
              <a:rPr lang="zh-CN" altLang="en-US" dirty="0"/>
              <a:t>编译器驱动程序</a:t>
            </a:r>
          </a:p>
        </p:txBody>
      </p:sp>
      <p:sp>
        <p:nvSpPr>
          <p:cNvPr id="8" name="任意多边形 7"/>
          <p:cNvSpPr/>
          <p:nvPr/>
        </p:nvSpPr>
        <p:spPr>
          <a:xfrm>
            <a:off x="4640580" y="1417320"/>
            <a:ext cx="4069080" cy="491490"/>
          </a:xfrm>
          <a:custGeom>
            <a:avLst/>
            <a:gdLst>
              <a:gd name="connsiteX0" fmla="*/ 4069080 w 4069080"/>
              <a:gd name="connsiteY0" fmla="*/ 0 h 491490"/>
              <a:gd name="connsiteX1" fmla="*/ 1863090 w 4069080"/>
              <a:gd name="connsiteY1" fmla="*/ 148590 h 491490"/>
              <a:gd name="connsiteX2" fmla="*/ 0 w 4069080"/>
              <a:gd name="connsiteY2" fmla="*/ 491490 h 491490"/>
            </a:gdLst>
            <a:ahLst/>
            <a:cxnLst>
              <a:cxn ang="0">
                <a:pos x="connsiteX0" y="connsiteY0"/>
              </a:cxn>
              <a:cxn ang="0">
                <a:pos x="connsiteX1" y="connsiteY1"/>
              </a:cxn>
              <a:cxn ang="0">
                <a:pos x="connsiteX2" y="connsiteY2"/>
              </a:cxn>
            </a:cxnLst>
            <a:rect l="l" t="t" r="r" b="b"/>
            <a:pathLst>
              <a:path w="4069080" h="491490">
                <a:moveTo>
                  <a:pt x="4069080" y="0"/>
                </a:moveTo>
                <a:cubicBezTo>
                  <a:pt x="3305175" y="33337"/>
                  <a:pt x="2541270" y="66675"/>
                  <a:pt x="1863090" y="148590"/>
                </a:cubicBezTo>
                <a:cubicBezTo>
                  <a:pt x="1184910" y="230505"/>
                  <a:pt x="592455" y="360997"/>
                  <a:pt x="0" y="49149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71750" y="2900522"/>
            <a:ext cx="1131570" cy="369332"/>
          </a:xfrm>
          <a:prstGeom prst="rect">
            <a:avLst/>
          </a:prstGeom>
          <a:noFill/>
        </p:spPr>
        <p:txBody>
          <a:bodyPr wrap="square" rtlCol="0">
            <a:spAutoFit/>
          </a:bodyPr>
          <a:lstStyle/>
          <a:p>
            <a:r>
              <a:rPr lang="zh-CN" altLang="en-US" b="1" dirty="0">
                <a:solidFill>
                  <a:schemeClr val="accent6">
                    <a:lumMod val="75000"/>
                  </a:schemeClr>
                </a:solidFill>
              </a:rPr>
              <a:t>预处理器</a:t>
            </a:r>
          </a:p>
        </p:txBody>
      </p:sp>
      <p:sp>
        <p:nvSpPr>
          <p:cNvPr id="13" name="文本框 12"/>
          <p:cNvSpPr txBox="1"/>
          <p:nvPr/>
        </p:nvSpPr>
        <p:spPr>
          <a:xfrm>
            <a:off x="4640580" y="2900522"/>
            <a:ext cx="981074" cy="369332"/>
          </a:xfrm>
          <a:prstGeom prst="rect">
            <a:avLst/>
          </a:prstGeom>
          <a:noFill/>
        </p:spPr>
        <p:txBody>
          <a:bodyPr wrap="square" rtlCol="0">
            <a:spAutoFit/>
          </a:bodyPr>
          <a:lstStyle/>
          <a:p>
            <a:r>
              <a:rPr lang="zh-CN" altLang="en-US" b="1" dirty="0">
                <a:solidFill>
                  <a:schemeClr val="accent6">
                    <a:lumMod val="75000"/>
                  </a:schemeClr>
                </a:solidFill>
              </a:rPr>
              <a:t>编译器</a:t>
            </a:r>
          </a:p>
        </p:txBody>
      </p:sp>
      <p:sp>
        <p:nvSpPr>
          <p:cNvPr id="14" name="文本框 13"/>
          <p:cNvSpPr txBox="1"/>
          <p:nvPr/>
        </p:nvSpPr>
        <p:spPr>
          <a:xfrm>
            <a:off x="6505576" y="2900522"/>
            <a:ext cx="981074" cy="369332"/>
          </a:xfrm>
          <a:prstGeom prst="rect">
            <a:avLst/>
          </a:prstGeom>
          <a:noFill/>
        </p:spPr>
        <p:txBody>
          <a:bodyPr wrap="square" rtlCol="0">
            <a:spAutoFit/>
          </a:bodyPr>
          <a:lstStyle/>
          <a:p>
            <a:r>
              <a:rPr lang="zh-CN" altLang="en-US" b="1" dirty="0">
                <a:solidFill>
                  <a:schemeClr val="accent6">
                    <a:lumMod val="75000"/>
                  </a:schemeClr>
                </a:solidFill>
              </a:rPr>
              <a:t>汇编器</a:t>
            </a:r>
          </a:p>
        </p:txBody>
      </p:sp>
      <p:sp>
        <p:nvSpPr>
          <p:cNvPr id="15" name="文本框 14"/>
          <p:cNvSpPr txBox="1"/>
          <p:nvPr/>
        </p:nvSpPr>
        <p:spPr>
          <a:xfrm>
            <a:off x="8627928" y="2900522"/>
            <a:ext cx="981074" cy="369332"/>
          </a:xfrm>
          <a:prstGeom prst="rect">
            <a:avLst/>
          </a:prstGeom>
          <a:noFill/>
        </p:spPr>
        <p:txBody>
          <a:bodyPr wrap="square" rtlCol="0">
            <a:spAutoFit/>
          </a:bodyPr>
          <a:lstStyle/>
          <a:p>
            <a:r>
              <a:rPr lang="zh-CN" altLang="en-US" b="1" dirty="0">
                <a:solidFill>
                  <a:schemeClr val="accent6">
                    <a:lumMod val="75000"/>
                  </a:schemeClr>
                </a:solidFill>
              </a:rPr>
              <a:t>链接器</a:t>
            </a:r>
          </a:p>
        </p:txBody>
      </p:sp>
      <p:sp>
        <p:nvSpPr>
          <p:cNvPr id="16" name="矩形 15"/>
          <p:cNvSpPr/>
          <p:nvPr/>
        </p:nvSpPr>
        <p:spPr>
          <a:xfrm>
            <a:off x="2571750" y="2843054"/>
            <a:ext cx="7037252" cy="14392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0679" y="2468305"/>
            <a:ext cx="1482253" cy="461665"/>
          </a:xfrm>
          <a:prstGeom prst="rect">
            <a:avLst/>
          </a:prstGeom>
          <a:noFill/>
        </p:spPr>
        <p:txBody>
          <a:bodyPr wrap="square" rtlCol="0">
            <a:spAutoFit/>
          </a:bodyPr>
          <a:lstStyle/>
          <a:p>
            <a:r>
              <a:rPr lang="zh-CN" altLang="en-US" sz="2400" b="1" dirty="0"/>
              <a:t>编译系统</a:t>
            </a:r>
          </a:p>
        </p:txBody>
      </p:sp>
      <p:sp>
        <p:nvSpPr>
          <p:cNvPr id="18" name="文本框 17"/>
          <p:cNvSpPr txBox="1"/>
          <p:nvPr/>
        </p:nvSpPr>
        <p:spPr>
          <a:xfrm>
            <a:off x="2423159" y="5951299"/>
            <a:ext cx="1380079" cy="369332"/>
          </a:xfrm>
          <a:prstGeom prst="rect">
            <a:avLst/>
          </a:prstGeom>
          <a:noFill/>
        </p:spPr>
        <p:txBody>
          <a:bodyPr wrap="square" rtlCol="0">
            <a:spAutoFit/>
          </a:bodyPr>
          <a:lstStyle/>
          <a:p>
            <a:r>
              <a:rPr lang="zh-CN" altLang="en-US" b="1" dirty="0">
                <a:solidFill>
                  <a:srgbClr val="0070C0"/>
                </a:solidFill>
              </a:rPr>
              <a:t>预处理阶段</a:t>
            </a:r>
          </a:p>
        </p:txBody>
      </p:sp>
      <p:sp>
        <p:nvSpPr>
          <p:cNvPr id="19" name="文本框 18"/>
          <p:cNvSpPr txBox="1"/>
          <p:nvPr/>
        </p:nvSpPr>
        <p:spPr>
          <a:xfrm>
            <a:off x="4469130" y="5951299"/>
            <a:ext cx="1152524" cy="369332"/>
          </a:xfrm>
          <a:prstGeom prst="rect">
            <a:avLst/>
          </a:prstGeom>
          <a:noFill/>
        </p:spPr>
        <p:txBody>
          <a:bodyPr wrap="square" rtlCol="0">
            <a:spAutoFit/>
          </a:bodyPr>
          <a:lstStyle/>
          <a:p>
            <a:r>
              <a:rPr lang="zh-CN" altLang="en-US" b="1" dirty="0">
                <a:solidFill>
                  <a:srgbClr val="0070C0"/>
                </a:solidFill>
              </a:rPr>
              <a:t>编译阶段</a:t>
            </a:r>
          </a:p>
        </p:txBody>
      </p:sp>
      <p:sp>
        <p:nvSpPr>
          <p:cNvPr id="20" name="文本框 19"/>
          <p:cNvSpPr txBox="1"/>
          <p:nvPr/>
        </p:nvSpPr>
        <p:spPr>
          <a:xfrm>
            <a:off x="6505576" y="5951299"/>
            <a:ext cx="1129664" cy="369332"/>
          </a:xfrm>
          <a:prstGeom prst="rect">
            <a:avLst/>
          </a:prstGeom>
          <a:noFill/>
        </p:spPr>
        <p:txBody>
          <a:bodyPr wrap="square" rtlCol="0">
            <a:spAutoFit/>
          </a:bodyPr>
          <a:lstStyle/>
          <a:p>
            <a:r>
              <a:rPr lang="zh-CN" altLang="en-US" b="1" dirty="0">
                <a:solidFill>
                  <a:srgbClr val="0070C0"/>
                </a:solidFill>
              </a:rPr>
              <a:t>汇编阶段</a:t>
            </a:r>
          </a:p>
        </p:txBody>
      </p:sp>
      <p:sp>
        <p:nvSpPr>
          <p:cNvPr id="21" name="文本框 20"/>
          <p:cNvSpPr txBox="1"/>
          <p:nvPr/>
        </p:nvSpPr>
        <p:spPr>
          <a:xfrm>
            <a:off x="8627928" y="5951299"/>
            <a:ext cx="1167582" cy="369332"/>
          </a:xfrm>
          <a:prstGeom prst="rect">
            <a:avLst/>
          </a:prstGeom>
          <a:noFill/>
        </p:spPr>
        <p:txBody>
          <a:bodyPr wrap="square" rtlCol="0">
            <a:spAutoFit/>
          </a:bodyPr>
          <a:lstStyle/>
          <a:p>
            <a:r>
              <a:rPr lang="zh-CN" altLang="en-US" b="1" dirty="0">
                <a:solidFill>
                  <a:srgbClr val="0070C0"/>
                </a:solidFill>
              </a:rPr>
              <a:t>链接阶段</a:t>
            </a:r>
          </a:p>
        </p:txBody>
      </p:sp>
      <p:sp>
        <p:nvSpPr>
          <p:cNvPr id="22" name="文本框 21"/>
          <p:cNvSpPr txBox="1"/>
          <p:nvPr/>
        </p:nvSpPr>
        <p:spPr>
          <a:xfrm>
            <a:off x="1441632" y="4664155"/>
            <a:ext cx="1333498" cy="369332"/>
          </a:xfrm>
          <a:prstGeom prst="rect">
            <a:avLst/>
          </a:prstGeom>
          <a:noFill/>
        </p:spPr>
        <p:txBody>
          <a:bodyPr wrap="square" rtlCol="0">
            <a:spAutoFit/>
          </a:bodyPr>
          <a:lstStyle/>
          <a:p>
            <a:r>
              <a:rPr lang="zh-CN" altLang="en-US" dirty="0"/>
              <a:t>源程序</a:t>
            </a:r>
          </a:p>
        </p:txBody>
      </p:sp>
      <p:sp>
        <p:nvSpPr>
          <p:cNvPr id="23" name="文本框 22"/>
          <p:cNvSpPr txBox="1"/>
          <p:nvPr/>
        </p:nvSpPr>
        <p:spPr>
          <a:xfrm>
            <a:off x="3250517" y="4664155"/>
            <a:ext cx="1561513" cy="646331"/>
          </a:xfrm>
          <a:prstGeom prst="rect">
            <a:avLst/>
          </a:prstGeom>
          <a:noFill/>
        </p:spPr>
        <p:txBody>
          <a:bodyPr wrap="square" rtlCol="0">
            <a:spAutoFit/>
          </a:bodyPr>
          <a:lstStyle/>
          <a:p>
            <a:r>
              <a:rPr lang="zh-CN" altLang="en-US" dirty="0"/>
              <a:t>填充头文件后的源程序</a:t>
            </a:r>
          </a:p>
        </p:txBody>
      </p:sp>
      <p:sp>
        <p:nvSpPr>
          <p:cNvPr id="24" name="文本框 23"/>
          <p:cNvSpPr txBox="1"/>
          <p:nvPr/>
        </p:nvSpPr>
        <p:spPr>
          <a:xfrm>
            <a:off x="5524048" y="4664155"/>
            <a:ext cx="1129664" cy="369332"/>
          </a:xfrm>
          <a:prstGeom prst="rect">
            <a:avLst/>
          </a:prstGeom>
          <a:noFill/>
        </p:spPr>
        <p:txBody>
          <a:bodyPr wrap="square" rtlCol="0">
            <a:spAutoFit/>
          </a:bodyPr>
          <a:lstStyle/>
          <a:p>
            <a:r>
              <a:rPr lang="zh-CN" altLang="en-US" dirty="0"/>
              <a:t>汇编程序</a:t>
            </a:r>
          </a:p>
        </p:txBody>
      </p:sp>
      <p:sp>
        <p:nvSpPr>
          <p:cNvPr id="25" name="文本框 24"/>
          <p:cNvSpPr txBox="1"/>
          <p:nvPr/>
        </p:nvSpPr>
        <p:spPr>
          <a:xfrm>
            <a:off x="7258050" y="4664155"/>
            <a:ext cx="1555932" cy="646331"/>
          </a:xfrm>
          <a:prstGeom prst="rect">
            <a:avLst/>
          </a:prstGeom>
          <a:noFill/>
        </p:spPr>
        <p:txBody>
          <a:bodyPr wrap="square" rtlCol="0">
            <a:spAutoFit/>
          </a:bodyPr>
          <a:lstStyle/>
          <a:p>
            <a:r>
              <a:rPr lang="zh-CN" altLang="en-US" dirty="0"/>
              <a:t>可重定位目标程序（二进制）</a:t>
            </a:r>
          </a:p>
        </p:txBody>
      </p:sp>
      <p:cxnSp>
        <p:nvCxnSpPr>
          <p:cNvPr id="27" name="直接连接符 26"/>
          <p:cNvCxnSpPr/>
          <p:nvPr/>
        </p:nvCxnSpPr>
        <p:spPr>
          <a:xfrm>
            <a:off x="4080510"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51218"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0627"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90371" y="4664155"/>
            <a:ext cx="1864247" cy="646331"/>
          </a:xfrm>
          <a:prstGeom prst="rect">
            <a:avLst/>
          </a:prstGeom>
          <a:noFill/>
        </p:spPr>
        <p:txBody>
          <a:bodyPr wrap="square" rtlCol="0">
            <a:spAutoFit/>
          </a:bodyPr>
          <a:lstStyle/>
          <a:p>
            <a:r>
              <a:rPr lang="zh-CN" altLang="en-US" dirty="0"/>
              <a:t>可执行目标程序（二进制）</a:t>
            </a:r>
          </a:p>
        </p:txBody>
      </p:sp>
    </p:spTree>
    <p:extLst>
      <p:ext uri="{BB962C8B-B14F-4D97-AF65-F5344CB8AC3E}">
        <p14:creationId xmlns:p14="http://schemas.microsoft.com/office/powerpoint/2010/main" val="240032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34</a:t>
            </a:fld>
            <a:endParaRPr lang="zh-CN" altLang="en-US"/>
          </a:p>
        </p:txBody>
      </p:sp>
      <p:sp>
        <p:nvSpPr>
          <p:cNvPr id="3" name="文本框 2"/>
          <p:cNvSpPr txBox="1"/>
          <p:nvPr/>
        </p:nvSpPr>
        <p:spPr>
          <a:xfrm>
            <a:off x="1220190" y="459180"/>
            <a:ext cx="5181600" cy="2031325"/>
          </a:xfrm>
          <a:prstGeom prst="rect">
            <a:avLst/>
          </a:prstGeom>
          <a:noFill/>
        </p:spPr>
        <p:txBody>
          <a:bodyPr wrap="square" rtlCol="0">
            <a:spAutoFit/>
          </a:bodyPr>
          <a:lstStyle/>
          <a:p>
            <a:r>
              <a:rPr lang="zh-CN" altLang="en-US" dirty="0"/>
              <a:t>用</a:t>
            </a:r>
            <a:r>
              <a:rPr lang="en-US" altLang="zh-CN" dirty="0" err="1"/>
              <a:t>gcc</a:t>
            </a:r>
            <a:r>
              <a:rPr lang="zh-CN" altLang="en-US" dirty="0"/>
              <a:t> </a:t>
            </a:r>
            <a:r>
              <a:rPr lang="en-US" altLang="zh-CN" dirty="0"/>
              <a:t>–S</a:t>
            </a:r>
            <a:r>
              <a:rPr lang="zh-CN" altLang="en-US" dirty="0"/>
              <a:t> </a:t>
            </a:r>
            <a:r>
              <a:rPr lang="en-US" altLang="zh-CN" dirty="0" err="1"/>
              <a:t>hello.i</a:t>
            </a:r>
            <a:r>
              <a:rPr lang="en-US" altLang="zh-CN" dirty="0"/>
              <a:t> </a:t>
            </a:r>
            <a:r>
              <a:rPr lang="zh-CN" altLang="en-US" dirty="0"/>
              <a:t>生成汇编程序</a:t>
            </a:r>
            <a:r>
              <a:rPr lang="en-US" altLang="zh-CN" dirty="0" err="1"/>
              <a:t>hello.s</a:t>
            </a:r>
            <a:endParaRPr lang="en-US" altLang="zh-CN" dirty="0"/>
          </a:p>
          <a:p>
            <a:r>
              <a:rPr lang="en-US" altLang="zh-CN" dirty="0"/>
              <a:t>main:</a:t>
            </a:r>
          </a:p>
          <a:p>
            <a:r>
              <a:rPr lang="en-US" altLang="zh-CN" dirty="0"/>
              <a:t>	</a:t>
            </a:r>
            <a:r>
              <a:rPr lang="en-US" altLang="zh-CN" dirty="0" err="1"/>
              <a:t>subq</a:t>
            </a:r>
            <a:r>
              <a:rPr lang="en-US" altLang="zh-CN" dirty="0"/>
              <a:t>	$8, 	%</a:t>
            </a:r>
            <a:r>
              <a:rPr lang="en-US" altLang="zh-CN" dirty="0" err="1"/>
              <a:t>rsp</a:t>
            </a:r>
            <a:endParaRPr lang="en-US" altLang="zh-CN" dirty="0"/>
          </a:p>
          <a:p>
            <a:r>
              <a:rPr lang="en-US" altLang="zh-CN" dirty="0"/>
              <a:t>	</a:t>
            </a:r>
            <a:r>
              <a:rPr lang="en-US" altLang="zh-CN" dirty="0" err="1"/>
              <a:t>movl</a:t>
            </a:r>
            <a:r>
              <a:rPr lang="en-US" altLang="zh-CN" dirty="0"/>
              <a:t>	$.LC0, 	%</a:t>
            </a:r>
            <a:r>
              <a:rPr lang="en-US" altLang="zh-CN" dirty="0" err="1"/>
              <a:t>edi</a:t>
            </a:r>
            <a:endParaRPr lang="en-US" altLang="zh-CN" dirty="0"/>
          </a:p>
          <a:p>
            <a:r>
              <a:rPr lang="en-US" altLang="zh-CN" dirty="0"/>
              <a:t>	call	puts</a:t>
            </a:r>
          </a:p>
          <a:p>
            <a:r>
              <a:rPr lang="en-US" altLang="zh-CN" dirty="0"/>
              <a:t>	</a:t>
            </a:r>
            <a:r>
              <a:rPr lang="en-US" altLang="zh-CN" dirty="0" err="1"/>
              <a:t>movl</a:t>
            </a:r>
            <a:r>
              <a:rPr lang="en-US" altLang="zh-CN" dirty="0"/>
              <a:t> 	$0,	%</a:t>
            </a:r>
            <a:r>
              <a:rPr lang="en-US" altLang="zh-CN" dirty="0" err="1"/>
              <a:t>eax</a:t>
            </a:r>
            <a:endParaRPr lang="en-US" altLang="zh-CN" dirty="0"/>
          </a:p>
          <a:p>
            <a:r>
              <a:rPr lang="en-US" altLang="zh-CN" dirty="0"/>
              <a:t>	</a:t>
            </a:r>
            <a:r>
              <a:rPr lang="en-US" altLang="zh-CN" dirty="0" err="1"/>
              <a:t>addq</a:t>
            </a:r>
            <a:r>
              <a:rPr lang="en-US" altLang="zh-CN" dirty="0"/>
              <a:t>	$8,	%</a:t>
            </a:r>
            <a:r>
              <a:rPr lang="en-US" altLang="zh-CN" dirty="0" err="1"/>
              <a:t>rsp</a:t>
            </a:r>
            <a:endParaRPr lang="zh-CN" altLang="en-US" dirty="0"/>
          </a:p>
        </p:txBody>
      </p:sp>
      <p:sp>
        <p:nvSpPr>
          <p:cNvPr id="4" name="文本框 3"/>
          <p:cNvSpPr txBox="1"/>
          <p:nvPr/>
        </p:nvSpPr>
        <p:spPr>
          <a:xfrm>
            <a:off x="1143991" y="3011385"/>
            <a:ext cx="6885708" cy="2862322"/>
          </a:xfrm>
          <a:prstGeom prst="rect">
            <a:avLst/>
          </a:prstGeom>
          <a:noFill/>
        </p:spPr>
        <p:txBody>
          <a:bodyPr wrap="square" rtlCol="0">
            <a:spAutoFit/>
          </a:bodyPr>
          <a:lstStyle/>
          <a:p>
            <a:r>
              <a:rPr lang="zh-CN" altLang="en-US" dirty="0"/>
              <a:t>实验虚拟机上</a:t>
            </a:r>
            <a:r>
              <a:rPr lang="en-US" altLang="zh-CN" dirty="0"/>
              <a:t>GCC</a:t>
            </a:r>
            <a:r>
              <a:rPr lang="zh-CN" altLang="en-US" dirty="0"/>
              <a:t> </a:t>
            </a:r>
            <a:r>
              <a:rPr lang="en-US" altLang="zh-CN" dirty="0"/>
              <a:t>4.8.5</a:t>
            </a:r>
            <a:r>
              <a:rPr lang="zh-CN" altLang="en-US" dirty="0"/>
              <a:t>，用</a:t>
            </a:r>
            <a:r>
              <a:rPr lang="en-US" altLang="zh-CN" dirty="0" err="1"/>
              <a:t>gcc</a:t>
            </a:r>
            <a:r>
              <a:rPr lang="zh-CN" altLang="en-US" dirty="0"/>
              <a:t> </a:t>
            </a:r>
            <a:r>
              <a:rPr lang="en-US" altLang="zh-CN" dirty="0"/>
              <a:t>–c</a:t>
            </a:r>
            <a:r>
              <a:rPr lang="zh-CN" altLang="en-US" dirty="0"/>
              <a:t>  </a:t>
            </a:r>
            <a:r>
              <a:rPr lang="en-US" altLang="zh-CN" dirty="0" err="1"/>
              <a:t>hello.c</a:t>
            </a:r>
            <a:r>
              <a:rPr lang="zh-CN" altLang="en-US" dirty="0"/>
              <a:t>或</a:t>
            </a:r>
            <a:r>
              <a:rPr lang="en-US" altLang="zh-CN" dirty="0" err="1"/>
              <a:t>gcc</a:t>
            </a:r>
            <a:r>
              <a:rPr lang="zh-CN" altLang="en-US" dirty="0"/>
              <a:t> </a:t>
            </a:r>
            <a:r>
              <a:rPr lang="en-US" altLang="zh-CN" dirty="0"/>
              <a:t>–c</a:t>
            </a:r>
            <a:r>
              <a:rPr lang="zh-CN" altLang="en-US" dirty="0"/>
              <a:t> </a:t>
            </a:r>
            <a:r>
              <a:rPr lang="en-US" altLang="zh-CN" dirty="0" err="1"/>
              <a:t>hello.s</a:t>
            </a:r>
            <a:r>
              <a:rPr lang="zh-CN" altLang="en-US" dirty="0"/>
              <a:t> 指令生成</a:t>
            </a:r>
            <a:r>
              <a:rPr lang="en-US" altLang="zh-CN" dirty="0" err="1"/>
              <a:t>hello.o</a:t>
            </a:r>
            <a:r>
              <a:rPr lang="zh-CN" altLang="en-US" dirty="0"/>
              <a:t>，</a:t>
            </a:r>
            <a:r>
              <a:rPr lang="en-US" altLang="zh-CN" dirty="0" err="1"/>
              <a:t>objdump</a:t>
            </a:r>
            <a:r>
              <a:rPr lang="en-US" altLang="zh-CN" dirty="0"/>
              <a:t> –d </a:t>
            </a:r>
            <a:r>
              <a:rPr lang="en-US" altLang="zh-CN" dirty="0" err="1"/>
              <a:t>hello.o</a:t>
            </a:r>
            <a:r>
              <a:rPr lang="zh-CN" altLang="en-US" dirty="0"/>
              <a:t>的输出</a:t>
            </a:r>
            <a:endParaRPr lang="en-US" altLang="zh-CN" dirty="0"/>
          </a:p>
          <a:p>
            <a:r>
              <a:rPr lang="en-US" altLang="zh-CN" dirty="0"/>
              <a:t>0000000000000000 &lt;main&gt;:</a:t>
            </a:r>
          </a:p>
          <a:p>
            <a:r>
              <a:rPr lang="en-US" altLang="zh-CN" dirty="0"/>
              <a:t>   0:	55                   	push   %</a:t>
            </a:r>
            <a:r>
              <a:rPr lang="en-US" altLang="zh-CN" dirty="0" err="1"/>
              <a:t>rbp</a:t>
            </a:r>
            <a:endParaRPr lang="en-US" altLang="zh-CN" dirty="0"/>
          </a:p>
          <a:p>
            <a:r>
              <a:rPr lang="en-US" altLang="zh-CN" dirty="0"/>
              <a:t>   1:	48 89 e5             	</a:t>
            </a:r>
            <a:r>
              <a:rPr lang="en-US" altLang="zh-CN" dirty="0" err="1"/>
              <a:t>mov</a:t>
            </a:r>
            <a:r>
              <a:rPr lang="en-US" altLang="zh-CN" dirty="0"/>
              <a:t>    %</a:t>
            </a:r>
            <a:r>
              <a:rPr lang="en-US" altLang="zh-CN" dirty="0" err="1"/>
              <a:t>rsp</a:t>
            </a:r>
            <a:r>
              <a:rPr lang="en-US" altLang="zh-CN" dirty="0"/>
              <a:t>,%</a:t>
            </a:r>
            <a:r>
              <a:rPr lang="en-US" altLang="zh-CN" dirty="0" err="1"/>
              <a:t>rbp</a:t>
            </a:r>
            <a:endParaRPr lang="en-US" altLang="zh-CN" dirty="0"/>
          </a:p>
          <a:p>
            <a:r>
              <a:rPr lang="en-US" altLang="zh-CN" dirty="0"/>
              <a:t>   4:	bf 00 00 00 00       	</a:t>
            </a:r>
            <a:r>
              <a:rPr lang="en-US" altLang="zh-CN" dirty="0" err="1"/>
              <a:t>mov</a:t>
            </a:r>
            <a:r>
              <a:rPr lang="en-US" altLang="zh-CN" dirty="0"/>
              <a:t>    $0x0,%edi</a:t>
            </a:r>
          </a:p>
          <a:p>
            <a:r>
              <a:rPr lang="en-US" altLang="zh-CN" dirty="0"/>
              <a:t>   9:	e8 00 00 00 00       	</a:t>
            </a:r>
            <a:r>
              <a:rPr lang="en-US" altLang="zh-CN" dirty="0" err="1"/>
              <a:t>callq</a:t>
            </a:r>
            <a:r>
              <a:rPr lang="en-US" altLang="zh-CN" dirty="0"/>
              <a:t>  e &lt;main+0xe&gt;</a:t>
            </a:r>
          </a:p>
          <a:p>
            <a:r>
              <a:rPr lang="en-US" altLang="zh-CN" dirty="0"/>
              <a:t>   e:	b8 00 00 00 00       	</a:t>
            </a:r>
            <a:r>
              <a:rPr lang="en-US" altLang="zh-CN" dirty="0" err="1"/>
              <a:t>mov</a:t>
            </a:r>
            <a:r>
              <a:rPr lang="en-US" altLang="zh-CN" dirty="0"/>
              <a:t>    $0x0,%eax</a:t>
            </a:r>
          </a:p>
          <a:p>
            <a:r>
              <a:rPr lang="en-US" altLang="zh-CN" dirty="0"/>
              <a:t>  13:	5d                   	pop    %</a:t>
            </a:r>
            <a:r>
              <a:rPr lang="en-US" altLang="zh-CN" dirty="0" err="1"/>
              <a:t>rbp</a:t>
            </a:r>
            <a:endParaRPr lang="en-US" altLang="zh-CN" dirty="0"/>
          </a:p>
          <a:p>
            <a:r>
              <a:rPr lang="en-US" altLang="zh-CN" dirty="0"/>
              <a:t>  14:	c3                   	</a:t>
            </a:r>
            <a:r>
              <a:rPr lang="en-US" altLang="zh-CN" dirty="0" err="1"/>
              <a:t>retq</a:t>
            </a:r>
            <a:r>
              <a:rPr lang="en-US" altLang="zh-CN" dirty="0"/>
              <a:t> </a:t>
            </a:r>
            <a:endParaRPr lang="zh-CN" altLang="en-US" dirty="0"/>
          </a:p>
        </p:txBody>
      </p:sp>
    </p:spTree>
    <p:extLst>
      <p:ext uri="{BB962C8B-B14F-4D97-AF65-F5344CB8AC3E}">
        <p14:creationId xmlns:p14="http://schemas.microsoft.com/office/powerpoint/2010/main" val="568728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75728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1.3</a:t>
            </a:r>
            <a:r>
              <a:rPr kumimoji="1" lang="zh-CN" altLang="en-US" dirty="0">
                <a:solidFill>
                  <a:schemeClr val="bg1"/>
                </a:solidFill>
                <a:latin typeface="微软雅黑" panose="020B0503020204020204" pitchFamily="34" charset="-122"/>
                <a:ea typeface="微软雅黑" panose="020B0503020204020204" pitchFamily="34" charset="-122"/>
              </a:rPr>
              <a:t>学习编译</a:t>
            </a:r>
            <a:r>
              <a:rPr kumimoji="1" lang="en-US" altLang="zh-CN" dirty="0">
                <a:solidFill>
                  <a:schemeClr val="bg1"/>
                </a:solidFill>
                <a:latin typeface="微软雅黑" panose="020B0503020204020204" pitchFamily="34" charset="-122"/>
                <a:ea typeface="微软雅黑" panose="020B0503020204020204" pitchFamily="34" charset="-122"/>
              </a:rPr>
              <a:t>/</a:t>
            </a:r>
            <a:r>
              <a:rPr kumimoji="1" lang="zh-CN" altLang="en-US" dirty="0">
                <a:solidFill>
                  <a:schemeClr val="bg1"/>
                </a:solidFill>
                <a:latin typeface="微软雅黑" panose="020B0503020204020204" pitchFamily="34" charset="-122"/>
                <a:ea typeface="微软雅黑" panose="020B0503020204020204" pitchFamily="34" charset="-122"/>
              </a:rPr>
              <a:t>链接的好处</a:t>
            </a:r>
            <a:endParaRPr lang="en-US" altLang="zh-CN" dirty="0"/>
          </a:p>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  </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66656"/>
          <a:stretch>
            <a:fillRect/>
          </a:stretch>
        </p:blipFill>
        <p:spPr>
          <a:xfrm>
            <a:off x="0" y="1507490"/>
            <a:ext cx="1370330" cy="3692525"/>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 r="66562"/>
          <a:stretch>
            <a:fillRect/>
          </a:stretch>
        </p:blipFill>
        <p:spPr>
          <a:xfrm>
            <a:off x="10836910" y="1507490"/>
            <a:ext cx="1361440" cy="3692525"/>
          </a:xfrm>
          <a:prstGeom prst="rect">
            <a:avLst/>
          </a:prstGeom>
        </p:spPr>
      </p:pic>
      <p:sp>
        <p:nvSpPr>
          <p:cNvPr id="11" name="灯片编号占位符 3"/>
          <p:cNvSpPr>
            <a:spLocks noGrp="1"/>
          </p:cNvSpPr>
          <p:nvPr/>
        </p:nvSpPr>
        <p:spPr>
          <a:xfrm>
            <a:off x="8737600" y="6320791"/>
            <a:ext cx="2844800" cy="365125"/>
          </a:xfrm>
          <a:prstGeom prst="rect">
            <a:avLst/>
          </a:prstGeom>
        </p:spPr>
        <p:txBody>
          <a:bodyPr vert="horz" wrap="square" lIns="91440" tIns="45720" rIns="91440" bIns="45720" numCol="1" anchor="ctr" anchorCtr="0" compatLnSpc="1"/>
          <a:lstStyle>
            <a:defPPr>
              <a:defRPr lang="zh-CN"/>
            </a:defPPr>
            <a:lvl1pPr marL="0" algn="r" defTabSz="914400" rtl="0" eaLnBrk="1" latinLnBrk="0" hangingPunct="1">
              <a:defRPr sz="1200" kern="1200">
                <a:solidFill>
                  <a:srgbClr val="898989"/>
                </a:solidFill>
                <a:latin typeface="Calibri" panose="020F050202020403020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2EB7A3-68BD-4CAE-8C14-8063AF6D8FB4}" type="slidenum">
              <a:rPr lang="zh-CN" altLang="en-US" smtClean="0"/>
              <a:pPr>
                <a:defRPr/>
              </a:pPr>
              <a:t>35</a:t>
            </a:fld>
            <a:endParaRPr lang="zh-CN" altLang="en-US"/>
          </a:p>
        </p:txBody>
      </p:sp>
      <p:sp>
        <p:nvSpPr>
          <p:cNvPr id="3" name="矩形 2"/>
          <p:cNvSpPr/>
          <p:nvPr/>
        </p:nvSpPr>
        <p:spPr>
          <a:xfrm>
            <a:off x="1474469" y="1138535"/>
            <a:ext cx="7945755" cy="4062651"/>
          </a:xfrm>
          <a:prstGeom prst="rect">
            <a:avLst/>
          </a:prstGeom>
        </p:spPr>
        <p:txBody>
          <a:bodyPr wrap="square">
            <a:spAutoFit/>
          </a:bodyPr>
          <a:lstStyle/>
          <a:p>
            <a:r>
              <a:rPr lang="en-US" altLang="zh-CN" sz="2000" b="1" dirty="0">
                <a:solidFill>
                  <a:schemeClr val="tx1"/>
                </a:solidFill>
              </a:rPr>
              <a:t>1</a:t>
            </a:r>
            <a:r>
              <a:rPr lang="zh-CN" altLang="en-US" sz="2000" b="1" dirty="0">
                <a:solidFill>
                  <a:schemeClr val="tx1"/>
                </a:solidFill>
              </a:rPr>
              <a:t>）优化程序性能</a:t>
            </a:r>
          </a:p>
          <a:p>
            <a:pPr lvl="2" indent="0">
              <a:buFont typeface="Wingdings" panose="05000000000000000000" charset="0"/>
              <a:buChar char=""/>
            </a:pPr>
            <a:r>
              <a:rPr lang="en-US" altLang="zh-CN" sz="2000" b="1" dirty="0" err="1">
                <a:solidFill>
                  <a:schemeClr val="bg1">
                    <a:lumMod val="50000"/>
                  </a:schemeClr>
                </a:solidFill>
              </a:rPr>
              <a:t>swith</a:t>
            </a:r>
            <a:r>
              <a:rPr lang="zh-CN" altLang="en-US" sz="2000" b="1" dirty="0">
                <a:solidFill>
                  <a:schemeClr val="bg1">
                    <a:lumMod val="50000"/>
                  </a:schemeClr>
                </a:solidFill>
              </a:rPr>
              <a:t>语句比</a:t>
            </a:r>
            <a:r>
              <a:rPr lang="en-US" altLang="zh-CN" sz="2000" b="1" dirty="0">
                <a:solidFill>
                  <a:schemeClr val="bg1">
                    <a:lumMod val="50000"/>
                  </a:schemeClr>
                </a:solidFill>
              </a:rPr>
              <a:t>if-then-else</a:t>
            </a:r>
            <a:r>
              <a:rPr lang="zh-CN" altLang="en-US" sz="2000" b="1" dirty="0">
                <a:solidFill>
                  <a:schemeClr val="bg1">
                    <a:lumMod val="50000"/>
                  </a:schemeClr>
                </a:solidFill>
              </a:rPr>
              <a:t>语句效率高吗？</a:t>
            </a:r>
          </a:p>
          <a:p>
            <a:pPr marL="1200150" lvl="2" indent="-285750">
              <a:buFont typeface="Wingdings" panose="05000000000000000000" charset="0"/>
              <a:buChar char=""/>
            </a:pPr>
            <a:r>
              <a:rPr lang="zh-CN" altLang="en-US" sz="2000" b="1" dirty="0">
                <a:solidFill>
                  <a:schemeClr val="bg1">
                    <a:lumMod val="50000"/>
                  </a:schemeClr>
                </a:solidFill>
              </a:rPr>
              <a:t>函数调用的开销有多大？</a:t>
            </a:r>
          </a:p>
          <a:p>
            <a:pPr marL="1200150" lvl="2" indent="-285750">
              <a:buFont typeface="Wingdings" panose="05000000000000000000" charset="0"/>
              <a:buChar char=""/>
            </a:pPr>
            <a:r>
              <a:rPr lang="en-US" altLang="zh-CN" sz="2000" b="1" dirty="0">
                <a:solidFill>
                  <a:schemeClr val="bg1">
                    <a:lumMod val="50000"/>
                  </a:schemeClr>
                </a:solidFill>
              </a:rPr>
              <a:t>while</a:t>
            </a:r>
            <a:r>
              <a:rPr lang="zh-CN" altLang="en-US" sz="2000" b="1" dirty="0">
                <a:solidFill>
                  <a:schemeClr val="bg1">
                    <a:lumMod val="50000"/>
                  </a:schemeClr>
                </a:solidFill>
              </a:rPr>
              <a:t>循环比</a:t>
            </a:r>
            <a:r>
              <a:rPr lang="en-US" altLang="zh-CN" sz="2000" b="1" dirty="0">
                <a:solidFill>
                  <a:schemeClr val="bg1">
                    <a:lumMod val="50000"/>
                  </a:schemeClr>
                </a:solidFill>
              </a:rPr>
              <a:t>for</a:t>
            </a:r>
            <a:r>
              <a:rPr lang="zh-CN" altLang="en-US" sz="2000" b="1" dirty="0">
                <a:solidFill>
                  <a:schemeClr val="bg1">
                    <a:lumMod val="50000"/>
                  </a:schemeClr>
                </a:solidFill>
              </a:rPr>
              <a:t>循环高效吗？</a:t>
            </a:r>
          </a:p>
          <a:p>
            <a:pPr marL="1200150" lvl="2" indent="-285750">
              <a:buFont typeface="Wingdings" panose="05000000000000000000" charset="0"/>
              <a:buChar char=""/>
            </a:pPr>
            <a:r>
              <a:rPr lang="zh-CN" altLang="en-US" sz="2000" b="1" dirty="0">
                <a:solidFill>
                  <a:schemeClr val="bg1">
                    <a:lumMod val="50000"/>
                  </a:schemeClr>
                </a:solidFill>
              </a:rPr>
              <a:t>指针引用比数组索引效率高吗？</a:t>
            </a:r>
          </a:p>
          <a:p>
            <a:pPr marL="1200150" lvl="2" indent="-285750">
              <a:buFont typeface="Wingdings" panose="05000000000000000000" charset="0"/>
              <a:buChar char=""/>
            </a:pPr>
            <a:r>
              <a:rPr lang="zh-CN" altLang="en-US" sz="2000" b="1" dirty="0">
                <a:solidFill>
                  <a:schemeClr val="bg1">
                    <a:lumMod val="50000"/>
                  </a:schemeClr>
                </a:solidFill>
              </a:rPr>
              <a:t>循环求和的结果放在本地变量要比传入的变量快？</a:t>
            </a:r>
          </a:p>
          <a:p>
            <a:pPr marL="1200150" lvl="2" indent="-285750">
              <a:buFont typeface="Wingdings" panose="05000000000000000000" charset="0"/>
              <a:buChar char=""/>
            </a:pPr>
            <a:r>
              <a:rPr lang="zh-CN" altLang="en-US" sz="2000" b="1" dirty="0">
                <a:solidFill>
                  <a:schemeClr val="bg1">
                    <a:lumMod val="50000"/>
                  </a:schemeClr>
                </a:solidFill>
              </a:rPr>
              <a:t>优化：</a:t>
            </a:r>
            <a:r>
              <a:rPr lang="en-US" altLang="zh-CN" sz="2000" b="1" dirty="0">
                <a:solidFill>
                  <a:schemeClr val="bg1">
                    <a:lumMod val="50000"/>
                  </a:schemeClr>
                </a:solidFill>
              </a:rPr>
              <a:t>C</a:t>
            </a:r>
            <a:r>
              <a:rPr lang="zh-CN" altLang="en-US" sz="2000" b="1" dirty="0">
                <a:solidFill>
                  <a:schemeClr val="bg1">
                    <a:lumMod val="50000"/>
                  </a:schemeClr>
                </a:solidFill>
              </a:rPr>
              <a:t>语言变换</a:t>
            </a:r>
            <a:r>
              <a:rPr lang="en-US" altLang="zh-CN" sz="2000" b="1" dirty="0">
                <a:solidFill>
                  <a:schemeClr val="bg1">
                    <a:lumMod val="50000"/>
                  </a:schemeClr>
                </a:solidFill>
              </a:rPr>
              <a:t>/</a:t>
            </a:r>
            <a:r>
              <a:rPr lang="zh-CN" altLang="en-US" sz="2000" b="1" dirty="0">
                <a:solidFill>
                  <a:schemeClr val="bg1">
                    <a:lumMod val="50000"/>
                  </a:schemeClr>
                </a:solidFill>
              </a:rPr>
              <a:t>存储层次结构</a:t>
            </a:r>
          </a:p>
          <a:p>
            <a:endParaRPr lang="zh-CN" altLang="en-US" b="1" dirty="0">
              <a:solidFill>
                <a:schemeClr val="bg1">
                  <a:lumMod val="50000"/>
                </a:schemeClr>
              </a:solidFill>
            </a:endParaRPr>
          </a:p>
          <a:p>
            <a:r>
              <a:rPr lang="en-US" altLang="zh-CN" sz="2000" b="1" dirty="0">
                <a:solidFill>
                  <a:schemeClr val="tx1"/>
                </a:solidFill>
              </a:rPr>
              <a:t>2</a:t>
            </a:r>
            <a:r>
              <a:rPr lang="zh-CN" altLang="en-US" sz="2000" b="1" dirty="0">
                <a:solidFill>
                  <a:schemeClr val="tx1"/>
                </a:solidFill>
              </a:rPr>
              <a:t>）处理链接时出现的错误</a:t>
            </a:r>
          </a:p>
          <a:p>
            <a:pPr lvl="2" indent="0">
              <a:buFont typeface="Wingdings" panose="05000000000000000000" charset="0"/>
              <a:buChar char=""/>
            </a:pPr>
            <a:r>
              <a:rPr lang="zh-CN" altLang="en-US" sz="2000" b="1" dirty="0">
                <a:solidFill>
                  <a:schemeClr val="bg1">
                    <a:lumMod val="50000"/>
                  </a:schemeClr>
                </a:solidFill>
              </a:rPr>
              <a:t>大型的开源软件在编译时往往会出现库不完整的情况</a:t>
            </a:r>
          </a:p>
          <a:p>
            <a:r>
              <a:rPr lang="en-US" altLang="zh-CN" sz="2000" b="1" dirty="0">
                <a:solidFill>
                  <a:schemeClr val="tx1"/>
                </a:solidFill>
              </a:rPr>
              <a:t>	</a:t>
            </a:r>
            <a:endParaRPr lang="en-US" altLang="zh-CN" sz="2400" b="1" dirty="0">
              <a:solidFill>
                <a:schemeClr val="tx1"/>
              </a:solidFill>
            </a:endParaRPr>
          </a:p>
          <a:p>
            <a:r>
              <a:rPr lang="en-US" altLang="zh-CN" sz="2000" b="1" dirty="0">
                <a:solidFill>
                  <a:schemeClr val="tx1"/>
                </a:solidFill>
              </a:rPr>
              <a:t>3</a:t>
            </a:r>
            <a:r>
              <a:rPr lang="zh-CN" altLang="en-US" sz="2000" b="1" dirty="0">
                <a:solidFill>
                  <a:schemeClr val="tx1"/>
                </a:solidFill>
              </a:rPr>
              <a:t>）避免安全漏洞</a:t>
            </a:r>
          </a:p>
          <a:p>
            <a:pPr marL="1200150" lvl="2" indent="-285750">
              <a:buFont typeface="Wingdings" panose="05000000000000000000" charset="0"/>
              <a:buChar char=""/>
            </a:pPr>
            <a:r>
              <a:rPr lang="zh-CN" altLang="en-US" sz="2000" b="1" dirty="0">
                <a:solidFill>
                  <a:schemeClr val="bg1">
                    <a:lumMod val="50000"/>
                  </a:schemeClr>
                </a:solidFill>
              </a:rPr>
              <a:t>例如缓冲区溢出攻击中的数据的数量和格式问题</a:t>
            </a:r>
          </a:p>
        </p:txBody>
      </p:sp>
    </p:spTree>
    <p:extLst>
      <p:ext uri="{BB962C8B-B14F-4D97-AF65-F5344CB8AC3E}">
        <p14:creationId xmlns:p14="http://schemas.microsoft.com/office/powerpoint/2010/main" val="3192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2029099" y="130407"/>
            <a:ext cx="8229600" cy="605294"/>
          </a:xfrm>
        </p:spPr>
        <p:txBody>
          <a:bodyPr vert="horz" wrap="square" lIns="63500" tIns="25400" rIns="63500" bIns="25400" numCol="1" anchor="t" anchorCtr="0" compatLnSpc="1">
            <a:prstTxWarp prst="textNoShape">
              <a:avLst/>
            </a:prstTxWarp>
            <a:spAutoFit/>
          </a:bodyPr>
          <a:lstStyle/>
          <a:p>
            <a:r>
              <a:rPr lang="en-US" altLang="zh-CN" dirty="0"/>
              <a:t>1.4 </a:t>
            </a:r>
            <a:r>
              <a:rPr lang="zh-CN" altLang="en-US" dirty="0"/>
              <a:t>指令的执行</a:t>
            </a:r>
          </a:p>
        </p:txBody>
      </p:sp>
      <p:graphicFrame>
        <p:nvGraphicFramePr>
          <p:cNvPr id="466947" name="Object 4"/>
          <p:cNvGraphicFramePr>
            <a:graphicFrameLocks noGrp="1" noChangeAspect="1"/>
          </p:cNvGraphicFramePr>
          <p:nvPr>
            <p:ph idx="1"/>
            <p:extLst/>
          </p:nvPr>
        </p:nvGraphicFramePr>
        <p:xfrm>
          <a:off x="1865530" y="1029461"/>
          <a:ext cx="8173764" cy="4694794"/>
        </p:xfrm>
        <a:graphic>
          <a:graphicData uri="http://schemas.openxmlformats.org/presentationml/2006/ole">
            <mc:AlternateContent xmlns:mc="http://schemas.openxmlformats.org/markup-compatibility/2006">
              <mc:Choice xmlns:v="urn:schemas-microsoft-com:vml" Requires="v">
                <p:oleObj spid="_x0000_s3096" name="位图图像" r:id="rId3" imgW="4704762" imgH="3323810" progId="PBrush">
                  <p:embed/>
                </p:oleObj>
              </mc:Choice>
              <mc:Fallback>
                <p:oleObj name="位图图像" r:id="rId3" imgW="4704762" imgH="3323810" progId="PBrush">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530" y="1029461"/>
                        <a:ext cx="8173764" cy="4694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2" name="Text Box 6"/>
          <p:cNvSpPr txBox="1">
            <a:spLocks noChangeArrowheads="1"/>
          </p:cNvSpPr>
          <p:nvPr/>
        </p:nvSpPr>
        <p:spPr bwMode="auto">
          <a:xfrm>
            <a:off x="2311338" y="5713202"/>
            <a:ext cx="8285162" cy="430212"/>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r>
              <a:rPr lang="en-US" altLang="zh-CN" sz="2200" b="1" dirty="0">
                <a:solidFill>
                  <a:srgbClr val="B3110D"/>
                </a:solidFill>
                <a:cs typeface="Arial" charset="0"/>
              </a:rPr>
              <a:t>PC</a:t>
            </a:r>
            <a:r>
              <a:rPr lang="zh-CN" altLang="en-US" sz="2200" b="1" dirty="0">
                <a:solidFill>
                  <a:srgbClr val="B3110D"/>
                </a:solidFill>
                <a:cs typeface="Arial" charset="0"/>
              </a:rPr>
              <a:t>：</a:t>
            </a:r>
            <a:r>
              <a:rPr lang="zh-CN" altLang="en-US" sz="2200" b="1" dirty="0">
                <a:solidFill>
                  <a:srgbClr val="B3110D"/>
                </a:solidFill>
                <a:ea typeface="黑体" pitchFamily="49" charset="-122"/>
                <a:cs typeface="Arial" charset="0"/>
              </a:rPr>
              <a:t>程序计数器；</a:t>
            </a:r>
            <a:r>
              <a:rPr lang="en-US" altLang="zh-CN" sz="2200" b="1" dirty="0">
                <a:solidFill>
                  <a:srgbClr val="B3110D"/>
                </a:solidFill>
                <a:ea typeface="黑体" pitchFamily="49" charset="-122"/>
                <a:cs typeface="Arial" charset="0"/>
              </a:rPr>
              <a:t>ALU</a:t>
            </a:r>
            <a:r>
              <a:rPr lang="zh-CN" altLang="en-US" sz="2200" b="1" dirty="0">
                <a:solidFill>
                  <a:srgbClr val="B3110D"/>
                </a:solidFill>
                <a:ea typeface="黑体" pitchFamily="49" charset="-122"/>
                <a:cs typeface="Arial" charset="0"/>
              </a:rPr>
              <a:t>：算术</a:t>
            </a:r>
            <a:r>
              <a:rPr lang="en-US" altLang="zh-CN" sz="2200" b="1" dirty="0">
                <a:solidFill>
                  <a:srgbClr val="B3110D"/>
                </a:solidFill>
                <a:ea typeface="黑体" pitchFamily="49" charset="-122"/>
                <a:cs typeface="Arial" charset="0"/>
              </a:rPr>
              <a:t>/</a:t>
            </a:r>
            <a:r>
              <a:rPr lang="zh-CN" altLang="en-US" sz="2200" b="1" dirty="0">
                <a:solidFill>
                  <a:srgbClr val="B3110D"/>
                </a:solidFill>
                <a:ea typeface="黑体" pitchFamily="49" charset="-122"/>
                <a:cs typeface="Arial" charset="0"/>
              </a:rPr>
              <a:t>逻辑单元；</a:t>
            </a:r>
            <a:r>
              <a:rPr lang="en-US" altLang="zh-CN" sz="2200" b="1" dirty="0">
                <a:solidFill>
                  <a:srgbClr val="B3110D"/>
                </a:solidFill>
                <a:ea typeface="黑体" pitchFamily="49" charset="-122"/>
                <a:cs typeface="Arial" charset="0"/>
              </a:rPr>
              <a:t>USB</a:t>
            </a:r>
            <a:r>
              <a:rPr lang="zh-CN" altLang="en-US" sz="2200" b="1" dirty="0">
                <a:solidFill>
                  <a:srgbClr val="B3110D"/>
                </a:solidFill>
                <a:ea typeface="黑体" pitchFamily="49" charset="-122"/>
                <a:cs typeface="Arial" charset="0"/>
              </a:rPr>
              <a:t>：通用串行总线</a:t>
            </a:r>
          </a:p>
        </p:txBody>
      </p:sp>
      <p:grpSp>
        <p:nvGrpSpPr>
          <p:cNvPr id="2" name="Group 17"/>
          <p:cNvGrpSpPr>
            <a:grpSpLocks/>
          </p:cNvGrpSpPr>
          <p:nvPr/>
        </p:nvGrpSpPr>
        <p:grpSpPr bwMode="auto">
          <a:xfrm>
            <a:off x="2196784" y="900113"/>
            <a:ext cx="3005138" cy="2336800"/>
            <a:chOff x="548" y="567"/>
            <a:chExt cx="1893" cy="1472"/>
          </a:xfrm>
        </p:grpSpPr>
        <p:sp>
          <p:nvSpPr>
            <p:cNvPr id="466950" name="Rectangle 7"/>
            <p:cNvSpPr>
              <a:spLocks noChangeArrowheads="1"/>
            </p:cNvSpPr>
            <p:nvPr/>
          </p:nvSpPr>
          <p:spPr bwMode="auto">
            <a:xfrm>
              <a:off x="558" y="805"/>
              <a:ext cx="1883" cy="1234"/>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1" name="Text Box 13"/>
            <p:cNvSpPr txBox="1">
              <a:spLocks noChangeArrowheads="1"/>
            </p:cNvSpPr>
            <p:nvPr/>
          </p:nvSpPr>
          <p:spPr bwMode="auto">
            <a:xfrm>
              <a:off x="548" y="567"/>
              <a:ext cx="503"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dirty="0">
                  <a:solidFill>
                    <a:srgbClr val="333399"/>
                  </a:solidFill>
                  <a:cs typeface="Arial" pitchFamily="34" charset="0"/>
                </a:rPr>
                <a:t>CPU</a:t>
              </a:r>
            </a:p>
          </p:txBody>
        </p:sp>
      </p:grpSp>
      <p:grpSp>
        <p:nvGrpSpPr>
          <p:cNvPr id="3" name="Group 18"/>
          <p:cNvGrpSpPr>
            <a:grpSpLocks/>
          </p:cNvGrpSpPr>
          <p:nvPr/>
        </p:nvGrpSpPr>
        <p:grpSpPr bwMode="auto">
          <a:xfrm>
            <a:off x="8162610" y="2141539"/>
            <a:ext cx="955675" cy="1101725"/>
            <a:chOff x="4306" y="1325"/>
            <a:chExt cx="602" cy="694"/>
          </a:xfrm>
        </p:grpSpPr>
        <p:sp>
          <p:nvSpPr>
            <p:cNvPr id="466953" name="Rectangle 9"/>
            <p:cNvSpPr>
              <a:spLocks noChangeArrowheads="1"/>
            </p:cNvSpPr>
            <p:nvPr/>
          </p:nvSpPr>
          <p:spPr bwMode="auto">
            <a:xfrm>
              <a:off x="4306" y="1571"/>
              <a:ext cx="566" cy="448"/>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4" name="Text Box 15"/>
            <p:cNvSpPr txBox="1">
              <a:spLocks noChangeArrowheads="1"/>
            </p:cNvSpPr>
            <p:nvPr/>
          </p:nvSpPr>
          <p:spPr bwMode="auto">
            <a:xfrm>
              <a:off x="4405" y="1325"/>
              <a:ext cx="503"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MM</a:t>
              </a:r>
            </a:p>
          </p:txBody>
        </p:sp>
      </p:grpSp>
      <p:grpSp>
        <p:nvGrpSpPr>
          <p:cNvPr id="4" name="Group 23"/>
          <p:cNvGrpSpPr>
            <a:grpSpLocks/>
          </p:cNvGrpSpPr>
          <p:nvPr/>
        </p:nvGrpSpPr>
        <p:grpSpPr bwMode="auto">
          <a:xfrm>
            <a:off x="2473009" y="4292600"/>
            <a:ext cx="5435600" cy="1441450"/>
            <a:chOff x="722" y="2704"/>
            <a:chExt cx="3424" cy="908"/>
          </a:xfrm>
        </p:grpSpPr>
        <p:sp>
          <p:nvSpPr>
            <p:cNvPr id="466956" name="Rectangle 10"/>
            <p:cNvSpPr>
              <a:spLocks noChangeArrowheads="1"/>
            </p:cNvSpPr>
            <p:nvPr/>
          </p:nvSpPr>
          <p:spPr bwMode="auto">
            <a:xfrm>
              <a:off x="867" y="2704"/>
              <a:ext cx="731" cy="283"/>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7" name="Rectangle 11"/>
            <p:cNvSpPr>
              <a:spLocks noChangeArrowheads="1"/>
            </p:cNvSpPr>
            <p:nvPr/>
          </p:nvSpPr>
          <p:spPr bwMode="auto">
            <a:xfrm>
              <a:off x="1881" y="2731"/>
              <a:ext cx="813" cy="265"/>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8" name="Rectangle 12"/>
            <p:cNvSpPr>
              <a:spLocks noChangeArrowheads="1"/>
            </p:cNvSpPr>
            <p:nvPr/>
          </p:nvSpPr>
          <p:spPr bwMode="auto">
            <a:xfrm>
              <a:off x="3333" y="2730"/>
              <a:ext cx="813" cy="265"/>
            </a:xfrm>
            <a:prstGeom prst="rect">
              <a:avLst/>
            </a:prstGeom>
            <a:noFill/>
            <a:ln w="28575">
              <a:solidFill>
                <a:srgbClr val="FF33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59" name="Text Box 16"/>
            <p:cNvSpPr txBox="1">
              <a:spLocks noChangeArrowheads="1"/>
            </p:cNvSpPr>
            <p:nvPr/>
          </p:nvSpPr>
          <p:spPr bwMode="auto">
            <a:xfrm>
              <a:off x="1973" y="3381"/>
              <a:ext cx="1436" cy="231"/>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Input/Output</a:t>
              </a:r>
            </a:p>
          </p:txBody>
        </p:sp>
        <p:sp>
          <p:nvSpPr>
            <p:cNvPr id="466960" name="Oval 19"/>
            <p:cNvSpPr>
              <a:spLocks noChangeArrowheads="1"/>
            </p:cNvSpPr>
            <p:nvPr/>
          </p:nvSpPr>
          <p:spPr bwMode="auto">
            <a:xfrm>
              <a:off x="722" y="3081"/>
              <a:ext cx="521" cy="210"/>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1" name="Oval 20"/>
            <p:cNvSpPr>
              <a:spLocks noChangeArrowheads="1"/>
            </p:cNvSpPr>
            <p:nvPr/>
          </p:nvSpPr>
          <p:spPr bwMode="auto">
            <a:xfrm>
              <a:off x="1214" y="3054"/>
              <a:ext cx="613" cy="310"/>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2" name="Oval 21"/>
            <p:cNvSpPr>
              <a:spLocks noChangeArrowheads="1"/>
            </p:cNvSpPr>
            <p:nvPr/>
          </p:nvSpPr>
          <p:spPr bwMode="auto">
            <a:xfrm>
              <a:off x="2028" y="3070"/>
              <a:ext cx="531" cy="246"/>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sp>
          <p:nvSpPr>
            <p:cNvPr id="466963" name="Oval 22"/>
            <p:cNvSpPr>
              <a:spLocks noChangeArrowheads="1"/>
            </p:cNvSpPr>
            <p:nvPr/>
          </p:nvSpPr>
          <p:spPr bwMode="auto">
            <a:xfrm>
              <a:off x="3455" y="3072"/>
              <a:ext cx="594" cy="511"/>
            </a:xfrm>
            <a:prstGeom prst="ellipse">
              <a:avLst/>
            </a:prstGeom>
            <a:noFill/>
            <a:ln w="28575">
              <a:solidFill>
                <a:srgbClr val="FF0000"/>
              </a:solidFill>
              <a:miter lim="800000"/>
              <a:headEnd/>
              <a:tailEnd/>
            </a:ln>
          </p:spPr>
          <p:txBody>
            <a:bodyPr wrap="none" anchor="ctr"/>
            <a:lstStyle/>
            <a:p>
              <a:pPr algn="ctr" eaLnBrk="0" fontAlgn="base" hangingPunct="0">
                <a:spcBef>
                  <a:spcPct val="0"/>
                </a:spcBef>
                <a:spcAft>
                  <a:spcPct val="0"/>
                </a:spcAft>
              </a:pPr>
              <a:endParaRPr lang="zh-CN" altLang="en-US" sz="1400">
                <a:solidFill>
                  <a:srgbClr val="000000"/>
                </a:solidFill>
                <a:latin typeface="Times New Roman" pitchFamily="18" charset="0"/>
              </a:endParaRPr>
            </a:p>
          </p:txBody>
        </p:sp>
      </p:grpSp>
      <p:sp>
        <p:nvSpPr>
          <p:cNvPr id="20" name="文本框 19"/>
          <p:cNvSpPr txBox="1"/>
          <p:nvPr/>
        </p:nvSpPr>
        <p:spPr>
          <a:xfrm>
            <a:off x="6613953" y="6300789"/>
            <a:ext cx="3411639" cy="461665"/>
          </a:xfrm>
          <a:prstGeom prst="rect">
            <a:avLst/>
          </a:prstGeom>
          <a:noFill/>
        </p:spPr>
        <p:txBody>
          <a:bodyPr wrap="square" rtlCol="0">
            <a:spAutoFit/>
          </a:bodyPr>
          <a:lstStyle/>
          <a:p>
            <a:pPr fontAlgn="base">
              <a:spcBef>
                <a:spcPct val="0"/>
              </a:spcBef>
              <a:spcAft>
                <a:spcPct val="0"/>
              </a:spcAft>
            </a:pPr>
            <a:r>
              <a:rPr lang="en-US" altLang="zh-CN" sz="2400" b="1" dirty="0">
                <a:solidFill>
                  <a:srgbClr val="000000"/>
                </a:solidFill>
              </a:rPr>
              <a:t>Intel Pentium</a:t>
            </a:r>
            <a:r>
              <a:rPr lang="zh-CN" altLang="en-US" sz="2400" b="1" dirty="0">
                <a:solidFill>
                  <a:srgbClr val="000000"/>
                </a:solidFill>
              </a:rPr>
              <a:t>系统模型</a:t>
            </a:r>
          </a:p>
        </p:txBody>
      </p:sp>
      <p:sp>
        <p:nvSpPr>
          <p:cNvPr id="21" name="Rectangle 2"/>
          <p:cNvSpPr txBox="1">
            <a:spLocks noChangeArrowheads="1"/>
          </p:cNvSpPr>
          <p:nvPr/>
        </p:nvSpPr>
        <p:spPr bwMode="auto">
          <a:xfrm>
            <a:off x="2243341" y="6283724"/>
            <a:ext cx="4707755" cy="482183"/>
          </a:xfrm>
          <a:prstGeom prst="rect">
            <a:avLst/>
          </a:prstGeom>
          <a:noFill/>
          <a:ln w="9525">
            <a:noFill/>
            <a:miter lim="800000"/>
            <a:headEnd/>
            <a:tailEnd/>
          </a:ln>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3600" b="1">
                <a:solidFill>
                  <a:srgbClr val="00206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2800" kern="0" dirty="0"/>
              <a:t>一个典型系统的硬件组成</a:t>
            </a:r>
          </a:p>
        </p:txBody>
      </p:sp>
      <p:sp>
        <p:nvSpPr>
          <p:cNvPr id="22" name="文本框 21"/>
          <p:cNvSpPr txBox="1"/>
          <p:nvPr/>
        </p:nvSpPr>
        <p:spPr>
          <a:xfrm>
            <a:off x="5329579" y="830770"/>
            <a:ext cx="1783080"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程序的执行：</a:t>
            </a:r>
          </a:p>
        </p:txBody>
      </p:sp>
      <p:sp>
        <p:nvSpPr>
          <p:cNvPr id="23" name="矩形 22"/>
          <p:cNvSpPr/>
          <p:nvPr/>
        </p:nvSpPr>
        <p:spPr>
          <a:xfrm>
            <a:off x="7143991" y="884889"/>
            <a:ext cx="2881600" cy="830997"/>
          </a:xfrm>
          <a:prstGeom prst="rect">
            <a:avLst/>
          </a:prstGeom>
        </p:spPr>
        <p:txBody>
          <a:bodyPr wrap="square">
            <a:spAutoFit/>
          </a:bodyPr>
          <a:lstStyle/>
          <a:p>
            <a:pPr fontAlgn="base">
              <a:spcBef>
                <a:spcPct val="0"/>
              </a:spcBef>
              <a:spcAft>
                <a:spcPct val="0"/>
              </a:spcAft>
            </a:pPr>
            <a:r>
              <a:rPr lang="en-US" altLang="zh-CN" sz="2400" b="1" dirty="0" err="1">
                <a:solidFill>
                  <a:srgbClr val="000000"/>
                </a:solidFill>
                <a:latin typeface="ZztexMono-Regular"/>
              </a:rPr>
              <a:t>unix</a:t>
            </a:r>
            <a:r>
              <a:rPr lang="en-US" altLang="zh-CN" sz="2400" b="1" dirty="0">
                <a:solidFill>
                  <a:srgbClr val="000000"/>
                </a:solidFill>
                <a:latin typeface="ZztexMono-Regular"/>
              </a:rPr>
              <a:t>&gt; </a:t>
            </a:r>
            <a:r>
              <a:rPr lang="en-US" altLang="zh-CN" sz="2400" b="1" i="1" dirty="0">
                <a:solidFill>
                  <a:srgbClr val="000000"/>
                </a:solidFill>
                <a:latin typeface="ZztexMono-Italic"/>
              </a:rPr>
              <a:t>./hello</a:t>
            </a:r>
          </a:p>
          <a:p>
            <a:pPr fontAlgn="base">
              <a:spcBef>
                <a:spcPct val="0"/>
              </a:spcBef>
              <a:spcAft>
                <a:spcPct val="0"/>
              </a:spcAft>
            </a:pPr>
            <a:r>
              <a:rPr lang="en-US" altLang="zh-CN" sz="2400" b="1" dirty="0">
                <a:solidFill>
                  <a:srgbClr val="000000"/>
                </a:solidFill>
                <a:latin typeface="ZztexMono-Regular"/>
              </a:rPr>
              <a:t>hello, world</a:t>
            </a:r>
          </a:p>
        </p:txBody>
      </p:sp>
    </p:spTree>
    <p:extLst>
      <p:ext uri="{BB962C8B-B14F-4D97-AF65-F5344CB8AC3E}">
        <p14:creationId xmlns:p14="http://schemas.microsoft.com/office/powerpoint/2010/main" val="400497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82">
                                            <p:txEl>
                                              <p:pRg st="0" end="0"/>
                                            </p:txEl>
                                          </p:spTgt>
                                        </p:tgtEl>
                                        <p:attrNameLst>
                                          <p:attrName>style.visibility</p:attrName>
                                        </p:attrNameLst>
                                      </p:cBhvr>
                                      <p:to>
                                        <p:strVal val="visible"/>
                                      </p:to>
                                    </p:set>
                                    <p:animEffect transition="in" filter="blinds(horizontal)">
                                      <p:cBhvr>
                                        <p:cTn id="22" dur="500"/>
                                        <p:tgtEl>
                                          <p:spTgt spid="3573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1.4.2</a:t>
            </a:r>
            <a:r>
              <a:rPr lang="zh-CN" altLang="en-US" dirty="0"/>
              <a:t> </a:t>
            </a:r>
            <a:r>
              <a:rPr lang="en-US" altLang="zh-CN" dirty="0"/>
              <a:t>hello</a:t>
            </a:r>
            <a:r>
              <a:rPr lang="zh-CN" altLang="en-US" dirty="0"/>
              <a:t>程序的执行</a:t>
            </a:r>
          </a:p>
        </p:txBody>
      </p:sp>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37</a:t>
            </a:fld>
            <a:endParaRPr lang="zh-CN" altLang="en-US">
              <a:solidFill>
                <a:srgbClr val="000000"/>
              </a:solidFill>
            </a:endParaRPr>
          </a:p>
        </p:txBody>
      </p:sp>
      <p:sp>
        <p:nvSpPr>
          <p:cNvPr id="3" name="内容占位符 2"/>
          <p:cNvSpPr txBox="1">
            <a:spLocks/>
          </p:cNvSpPr>
          <p:nvPr/>
        </p:nvSpPr>
        <p:spPr>
          <a:xfrm>
            <a:off x="962025" y="953725"/>
            <a:ext cx="10734675" cy="441049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1" dirty="0">
                <a:solidFill>
                  <a:srgbClr val="000000"/>
                </a:solidFill>
                <a:latin typeface="Times New Roman" panose="02020603050405020304" pitchFamily="18" charset="0"/>
                <a:cs typeface="Times New Roman" panose="02020603050405020304" pitchFamily="18" charset="0"/>
              </a:rPr>
              <a:t>用户通过键盘输入</a:t>
            </a:r>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命令，</a:t>
            </a:r>
            <a:r>
              <a:rPr lang="en-US" altLang="zh-CN" sz="2800" b="1" dirty="0">
                <a:solidFill>
                  <a:srgbClr val="000000"/>
                </a:solidFill>
                <a:latin typeface="Times New Roman" panose="02020603050405020304" pitchFamily="18" charset="0"/>
                <a:cs typeface="Times New Roman" panose="02020603050405020304" pitchFamily="18" charset="0"/>
              </a:rPr>
              <a:t>OS</a:t>
            </a:r>
            <a:r>
              <a:rPr lang="zh-CN" altLang="en-US" sz="2800" b="1" dirty="0">
                <a:solidFill>
                  <a:srgbClr val="000000"/>
                </a:solidFill>
                <a:latin typeface="Times New Roman" panose="02020603050405020304" pitchFamily="18" charset="0"/>
                <a:cs typeface="Times New Roman" panose="02020603050405020304" pitchFamily="18" charset="0"/>
              </a:rPr>
              <a:t>的</a:t>
            </a:r>
            <a:r>
              <a:rPr lang="en-US" altLang="zh-CN" sz="2800" b="1" dirty="0">
                <a:solidFill>
                  <a:srgbClr val="000000"/>
                </a:solidFill>
                <a:latin typeface="Times New Roman" panose="02020603050405020304" pitchFamily="18" charset="0"/>
                <a:cs typeface="Times New Roman" panose="02020603050405020304" pitchFamily="18" charset="0"/>
              </a:rPr>
              <a:t>shell</a:t>
            </a:r>
            <a:r>
              <a:rPr lang="zh-CN" altLang="en-US" sz="2800" b="1" dirty="0">
                <a:solidFill>
                  <a:srgbClr val="000000"/>
                </a:solidFill>
                <a:latin typeface="Times New Roman" panose="02020603050405020304" pitchFamily="18" charset="0"/>
                <a:cs typeface="Times New Roman" panose="02020603050405020304" pitchFamily="18" charset="0"/>
              </a:rPr>
              <a:t>外壳程序创建</a:t>
            </a:r>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进程</a:t>
            </a:r>
            <a:endParaRPr lang="en-US" altLang="zh-CN" sz="2800" b="1" dirty="0">
              <a:solidFill>
                <a:srgbClr val="000000"/>
              </a:solidFill>
              <a:latin typeface="Times New Roman" panose="02020603050405020304" pitchFamily="18" charset="0"/>
              <a:cs typeface="Times New Roman" panose="02020603050405020304" pitchFamily="18" charset="0"/>
            </a:endParaRPr>
          </a:p>
          <a:p>
            <a:endParaRPr lang="en-US" altLang="zh-CN" sz="2800" b="1"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hello</a:t>
            </a:r>
            <a:r>
              <a:rPr lang="zh-CN" altLang="en-US" sz="2800" b="1" dirty="0">
                <a:solidFill>
                  <a:srgbClr val="000000"/>
                </a:solidFill>
                <a:latin typeface="Times New Roman" panose="02020603050405020304" pitchFamily="18" charset="0"/>
                <a:cs typeface="Times New Roman" panose="02020603050405020304" pitchFamily="18" charset="0"/>
              </a:rPr>
              <a:t>程序被装入内存中，经调度后由</a:t>
            </a:r>
            <a:r>
              <a:rPr lang="en-US" altLang="zh-CN" sz="2800" b="1" dirty="0">
                <a:solidFill>
                  <a:srgbClr val="000000"/>
                </a:solidFill>
                <a:latin typeface="Times New Roman" panose="02020603050405020304" pitchFamily="18" charset="0"/>
                <a:cs typeface="Times New Roman" panose="02020603050405020304" pitchFamily="18" charset="0"/>
              </a:rPr>
              <a:t>CPU</a:t>
            </a:r>
            <a:r>
              <a:rPr lang="zh-CN" altLang="en-US" sz="2800" b="1" dirty="0">
                <a:solidFill>
                  <a:srgbClr val="000000"/>
                </a:solidFill>
                <a:latin typeface="Times New Roman" panose="02020603050405020304" pitchFamily="18" charset="0"/>
                <a:cs typeface="Times New Roman" panose="02020603050405020304" pitchFamily="18" charset="0"/>
              </a:rPr>
              <a:t>执行</a:t>
            </a:r>
            <a:endParaRPr lang="en-US" altLang="zh-CN" sz="2800" b="1"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CPU</a:t>
            </a:r>
          </a:p>
          <a:p>
            <a:pPr lvl="1"/>
            <a:r>
              <a:rPr lang="zh-CN" altLang="en-US" b="1" dirty="0">
                <a:solidFill>
                  <a:srgbClr val="000000"/>
                </a:solidFill>
                <a:latin typeface="Times New Roman" panose="02020603050405020304" pitchFamily="18" charset="0"/>
                <a:cs typeface="Times New Roman" panose="02020603050405020304" pitchFamily="18" charset="0"/>
              </a:rPr>
              <a:t>依靠</a:t>
            </a:r>
            <a:r>
              <a:rPr lang="en-US" altLang="zh-CN" b="1" dirty="0">
                <a:solidFill>
                  <a:srgbClr val="000000"/>
                </a:solidFill>
                <a:latin typeface="Times New Roman" panose="02020603050405020304" pitchFamily="18" charset="0"/>
                <a:cs typeface="Times New Roman" panose="02020603050405020304" pitchFamily="18" charset="0"/>
              </a:rPr>
              <a:t>PC</a:t>
            </a:r>
            <a:r>
              <a:rPr lang="zh-CN" altLang="en-US" b="1" dirty="0">
                <a:solidFill>
                  <a:srgbClr val="000000"/>
                </a:solidFill>
                <a:latin typeface="Times New Roman" panose="02020603050405020304" pitchFamily="18" charset="0"/>
                <a:cs typeface="Times New Roman" panose="02020603050405020304" pitchFamily="18" charset="0"/>
              </a:rPr>
              <a:t>逐条指令执行，操作为围绕着 “寄存器文件</a:t>
            </a:r>
            <a:r>
              <a:rPr lang="en-US" altLang="zh-CN" b="1" dirty="0">
                <a:solidFill>
                  <a:srgbClr val="000000"/>
                </a:solidFill>
                <a:latin typeface="Times New Roman" panose="02020603050405020304" pitchFamily="18" charset="0"/>
                <a:cs typeface="Times New Roman" panose="02020603050405020304" pitchFamily="18" charset="0"/>
              </a:rPr>
              <a:t>/ALU</a:t>
            </a:r>
            <a:r>
              <a:rPr lang="zh-CN" altLang="en-US" b="1" dirty="0">
                <a:solidFill>
                  <a:srgbClr val="000000"/>
                </a:solidFill>
                <a:latin typeface="Times New Roman" panose="02020603050405020304" pitchFamily="18" charset="0"/>
                <a:cs typeface="Times New Roman" panose="02020603050405020304" pitchFamily="18" charset="0"/>
              </a:rPr>
              <a:t>和主存”</a:t>
            </a:r>
            <a:endParaRPr lang="en-US" altLang="zh-CN" b="1" dirty="0">
              <a:solidFill>
                <a:srgbClr val="000000"/>
              </a:solidFill>
              <a:latin typeface="Times New Roman" panose="02020603050405020304" pitchFamily="18" charset="0"/>
              <a:cs typeface="Times New Roman" panose="02020603050405020304" pitchFamily="18" charset="0"/>
            </a:endParaRPr>
          </a:p>
          <a:p>
            <a:pPr lvl="1"/>
            <a:r>
              <a:rPr lang="zh-CN" altLang="en-US" b="1" dirty="0">
                <a:solidFill>
                  <a:srgbClr val="000000"/>
                </a:solidFill>
                <a:latin typeface="Times New Roman" panose="02020603050405020304" pitchFamily="18" charset="0"/>
                <a:cs typeface="Times New Roman" panose="02020603050405020304" pitchFamily="18" charset="0"/>
              </a:rPr>
              <a:t>操作分为以下几类：加载</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存储</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运算</a:t>
            </a:r>
            <a:r>
              <a:rPr lang="en-US" altLang="zh-CN" b="1" dirty="0">
                <a:solidFill>
                  <a:srgbClr val="000000"/>
                </a:solidFill>
                <a:latin typeface="Times New Roman" panose="02020603050405020304" pitchFamily="18" charset="0"/>
                <a:cs typeface="Times New Roman" panose="02020603050405020304" pitchFamily="18" charset="0"/>
              </a:rPr>
              <a:t>/</a:t>
            </a:r>
            <a:r>
              <a:rPr lang="zh-CN" altLang="en-US" b="1" dirty="0">
                <a:solidFill>
                  <a:srgbClr val="000000"/>
                </a:solidFill>
                <a:latin typeface="Times New Roman" panose="02020603050405020304" pitchFamily="18" charset="0"/>
                <a:cs typeface="Times New Roman" panose="02020603050405020304" pitchFamily="18" charset="0"/>
              </a:rPr>
              <a:t>跳转</a:t>
            </a:r>
            <a:endParaRPr lang="en-US" altLang="zh-CN" b="1" dirty="0">
              <a:solidFill>
                <a:srgbClr val="000000"/>
              </a:solidFill>
              <a:latin typeface="Times New Roman" panose="02020603050405020304" pitchFamily="18" charset="0"/>
              <a:cs typeface="Times New Roman" panose="02020603050405020304" pitchFamily="18" charset="0"/>
            </a:endParaRPr>
          </a:p>
          <a:p>
            <a:pPr lvl="1"/>
            <a:endParaRPr lang="en-US" altLang="zh-CN" b="1" dirty="0">
              <a:solidFill>
                <a:srgbClr val="000000"/>
              </a:solidFill>
              <a:latin typeface="Times New Roman" panose="02020603050405020304" pitchFamily="18" charset="0"/>
              <a:cs typeface="Times New Roman" panose="02020603050405020304" pitchFamily="18" charset="0"/>
            </a:endParaRPr>
          </a:p>
          <a:p>
            <a:pPr lvl="1"/>
            <a:endParaRPr lang="en-US" altLang="zh-CN"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39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idx="4294967295"/>
          </p:nvPr>
        </p:nvSpPr>
        <p:spPr>
          <a:xfrm>
            <a:off x="2135189" y="188914"/>
            <a:ext cx="5629275" cy="543739"/>
          </a:xfrm>
        </p:spPr>
        <p:txBody>
          <a:bodyPr vert="horz" wrap="square" lIns="63500" tIns="25400" rIns="63500" bIns="25400" numCol="1" anchor="t" anchorCtr="0" compatLnSpc="1">
            <a:prstTxWarp prst="textNoShape">
              <a:avLst/>
            </a:prstTxWarp>
            <a:spAutoFit/>
          </a:bodyPr>
          <a:lstStyle/>
          <a:p>
            <a:r>
              <a:rPr lang="en-US" altLang="zh-CN" sz="3200"/>
              <a:t>Hello</a:t>
            </a:r>
            <a:r>
              <a:rPr lang="zh-CN" altLang="en-US" sz="3200"/>
              <a:t>程序的数据流动过程</a:t>
            </a:r>
          </a:p>
        </p:txBody>
      </p:sp>
      <p:pic>
        <p:nvPicPr>
          <p:cNvPr id="468995" name="Picture 5"/>
          <p:cNvPicPr>
            <a:picLocks noGrp="1" noChangeAspect="1" noChangeArrowheads="1"/>
          </p:cNvPicPr>
          <p:nvPr>
            <p:ph idx="4294967295"/>
          </p:nvPr>
        </p:nvPicPr>
        <p:blipFill>
          <a:blip r:embed="rId3" cstate="print"/>
          <a:srcRect/>
          <a:stretch>
            <a:fillRect/>
          </a:stretch>
        </p:blipFill>
        <p:spPr>
          <a:xfrm>
            <a:off x="1524000" y="1089026"/>
            <a:ext cx="8535988" cy="4981575"/>
          </a:xfrm>
          <a:noFill/>
        </p:spPr>
      </p:pic>
      <p:sp>
        <p:nvSpPr>
          <p:cNvPr id="364552" name="Line 8"/>
          <p:cNvSpPr>
            <a:spLocks noChangeShapeType="1"/>
          </p:cNvSpPr>
          <p:nvPr/>
        </p:nvSpPr>
        <p:spPr bwMode="auto">
          <a:xfrm flipV="1">
            <a:off x="3170238" y="3968750"/>
            <a:ext cx="0" cy="60960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3" name="Line 9"/>
          <p:cNvSpPr>
            <a:spLocks noChangeShapeType="1"/>
          </p:cNvSpPr>
          <p:nvPr/>
        </p:nvSpPr>
        <p:spPr bwMode="auto">
          <a:xfrm>
            <a:off x="3170239" y="4014788"/>
            <a:ext cx="2974975" cy="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4" name="Line 10"/>
          <p:cNvSpPr>
            <a:spLocks noChangeShapeType="1"/>
          </p:cNvSpPr>
          <p:nvPr/>
        </p:nvSpPr>
        <p:spPr bwMode="auto">
          <a:xfrm flipV="1">
            <a:off x="6096000" y="3338514"/>
            <a:ext cx="0" cy="625475"/>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5" name="Line 11"/>
          <p:cNvSpPr>
            <a:spLocks noChangeShapeType="1"/>
          </p:cNvSpPr>
          <p:nvPr/>
        </p:nvSpPr>
        <p:spPr bwMode="auto">
          <a:xfrm flipH="1" flipV="1">
            <a:off x="3530600" y="3159126"/>
            <a:ext cx="2147888" cy="28575"/>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56" name="Line 12"/>
          <p:cNvSpPr>
            <a:spLocks noChangeShapeType="1"/>
          </p:cNvSpPr>
          <p:nvPr/>
        </p:nvSpPr>
        <p:spPr bwMode="auto">
          <a:xfrm flipV="1">
            <a:off x="3530600" y="2438401"/>
            <a:ext cx="0" cy="739775"/>
          </a:xfrm>
          <a:prstGeom prst="line">
            <a:avLst/>
          </a:prstGeom>
          <a:noFill/>
          <a:ln w="38100">
            <a:solidFill>
              <a:srgbClr val="CC33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grpSp>
        <p:nvGrpSpPr>
          <p:cNvPr id="2" name="Group 14"/>
          <p:cNvGrpSpPr>
            <a:grpSpLocks/>
          </p:cNvGrpSpPr>
          <p:nvPr/>
        </p:nvGrpSpPr>
        <p:grpSpPr bwMode="auto">
          <a:xfrm>
            <a:off x="3035301" y="4554538"/>
            <a:ext cx="1190625" cy="1268412"/>
            <a:chOff x="1051" y="2980"/>
            <a:chExt cx="750" cy="799"/>
          </a:xfrm>
        </p:grpSpPr>
        <p:sp>
          <p:nvSpPr>
            <p:cNvPr id="469002"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469003"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3756025" y="2259013"/>
            <a:ext cx="0" cy="596900"/>
          </a:xfrm>
          <a:prstGeom prst="line">
            <a:avLst/>
          </a:prstGeom>
          <a:noFill/>
          <a:ln w="38100">
            <a:solidFill>
              <a:srgbClr val="CC33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0" name="Line 16"/>
          <p:cNvSpPr>
            <a:spLocks noChangeShapeType="1"/>
          </p:cNvSpPr>
          <p:nvPr/>
        </p:nvSpPr>
        <p:spPr bwMode="auto">
          <a:xfrm flipH="1" flipV="1">
            <a:off x="3709989" y="2843214"/>
            <a:ext cx="4340225" cy="14287"/>
          </a:xfrm>
          <a:prstGeom prst="line">
            <a:avLst/>
          </a:prstGeom>
          <a:noFill/>
          <a:ln w="38100">
            <a:solidFill>
              <a:srgbClr val="CC3300"/>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61" name="Line 17"/>
          <p:cNvSpPr>
            <a:spLocks noChangeShapeType="1"/>
          </p:cNvSpPr>
          <p:nvPr/>
        </p:nvSpPr>
        <p:spPr bwMode="auto">
          <a:xfrm flipV="1">
            <a:off x="7265988" y="3910014"/>
            <a:ext cx="0" cy="625475"/>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2" name="Line 18"/>
          <p:cNvSpPr>
            <a:spLocks noChangeShapeType="1"/>
          </p:cNvSpPr>
          <p:nvPr/>
        </p:nvSpPr>
        <p:spPr bwMode="auto">
          <a:xfrm>
            <a:off x="6275389" y="3932238"/>
            <a:ext cx="1031875" cy="0"/>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3" name="Line 19"/>
          <p:cNvSpPr>
            <a:spLocks noChangeShapeType="1"/>
          </p:cNvSpPr>
          <p:nvPr/>
        </p:nvSpPr>
        <p:spPr bwMode="auto">
          <a:xfrm flipV="1">
            <a:off x="6275388" y="3319464"/>
            <a:ext cx="0" cy="625475"/>
          </a:xfrm>
          <a:prstGeom prst="line">
            <a:avLst/>
          </a:prstGeom>
          <a:noFill/>
          <a:ln w="38100">
            <a:solidFill>
              <a:srgbClr val="0066CC"/>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64" name="Line 20"/>
          <p:cNvSpPr>
            <a:spLocks noChangeShapeType="1"/>
          </p:cNvSpPr>
          <p:nvPr/>
        </p:nvSpPr>
        <p:spPr bwMode="auto">
          <a:xfrm flipH="1" flipV="1">
            <a:off x="6545263" y="3203576"/>
            <a:ext cx="1566862" cy="28575"/>
          </a:xfrm>
          <a:prstGeom prst="line">
            <a:avLst/>
          </a:prstGeom>
          <a:noFill/>
          <a:ln w="38100">
            <a:solidFill>
              <a:srgbClr val="0066CC"/>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65" name="Text Box 21"/>
          <p:cNvSpPr txBox="1">
            <a:spLocks noChangeArrowheads="1"/>
          </p:cNvSpPr>
          <p:nvPr/>
        </p:nvSpPr>
        <p:spPr bwMode="auto">
          <a:xfrm>
            <a:off x="7681914" y="5446713"/>
            <a:ext cx="1944687" cy="779462"/>
          </a:xfrm>
          <a:prstGeom prst="rect">
            <a:avLst/>
          </a:prstGeom>
          <a:solidFill>
            <a:schemeClr val="bg1"/>
          </a:solid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0066CC"/>
                </a:solidFill>
                <a:effectLst>
                  <a:outerShdw blurRad="38100" dist="38100" dir="2700000" algn="tl">
                    <a:srgbClr val="C0C0C0"/>
                  </a:outerShdw>
                </a:effectLst>
                <a:cs typeface="Arial" pitchFamily="34" charset="0"/>
              </a:rPr>
              <a:t>Hello</a:t>
            </a:r>
            <a:r>
              <a:rPr lang="zh-CN" altLang="en-US" b="1">
                <a:solidFill>
                  <a:srgbClr val="0066CC"/>
                </a:solidFill>
                <a:effectLst>
                  <a:outerShdw blurRad="38100" dist="38100" dir="2700000" algn="tl">
                    <a:srgbClr val="C0C0C0"/>
                  </a:outerShdw>
                </a:effectLst>
                <a:cs typeface="Arial" pitchFamily="34" charset="0"/>
              </a:rPr>
              <a:t>可执行文件</a:t>
            </a:r>
          </a:p>
          <a:p>
            <a:pPr algn="ctr" eaLnBrk="0" fontAlgn="base" hangingPunct="0">
              <a:spcBef>
                <a:spcPct val="50000"/>
              </a:spcBef>
              <a:spcAft>
                <a:spcPct val="0"/>
              </a:spcAft>
            </a:pPr>
            <a:endParaRPr lang="zh-CN" altLang="en-US" b="1">
              <a:solidFill>
                <a:srgbClr val="333399"/>
              </a:solidFill>
              <a:cs typeface="Arial" pitchFamily="34" charset="0"/>
            </a:endParaRPr>
          </a:p>
        </p:txBody>
      </p:sp>
      <p:sp>
        <p:nvSpPr>
          <p:cNvPr id="364567" name="Text Box 23"/>
          <p:cNvSpPr txBox="1">
            <a:spLocks noChangeArrowheads="1"/>
          </p:cNvSpPr>
          <p:nvPr/>
        </p:nvSpPr>
        <p:spPr bwMode="auto">
          <a:xfrm>
            <a:off x="5637213" y="1082675"/>
            <a:ext cx="3789362" cy="998538"/>
          </a:xfrm>
          <a:prstGeom prst="rect">
            <a:avLst/>
          </a:prstGeom>
          <a:noFill/>
          <a:ln w="9525">
            <a:noFill/>
            <a:miter lim="800000"/>
            <a:headEnd/>
            <a:tailEnd/>
          </a:ln>
        </p:spPr>
        <p:txBody>
          <a:bodyPr>
            <a:spAutoFit/>
          </a:bodyPr>
          <a:lstStyle/>
          <a:p>
            <a:pPr eaLnBrk="0" fontAlgn="base" hangingPunct="0">
              <a:spcBef>
                <a:spcPct val="15000"/>
              </a:spcBef>
              <a:spcAft>
                <a:spcPct val="0"/>
              </a:spcAft>
            </a:pPr>
            <a:r>
              <a:rPr lang="en-US" altLang="zh-CN" b="1" dirty="0">
                <a:solidFill>
                  <a:srgbClr val="CC3300"/>
                </a:solidFill>
                <a:ea typeface="黑体" pitchFamily="49" charset="-122"/>
              </a:rPr>
              <a:t>Red</a:t>
            </a:r>
            <a:r>
              <a:rPr lang="zh-CN" altLang="en-US" b="1" dirty="0">
                <a:solidFill>
                  <a:srgbClr val="CC3300"/>
                </a:solidFill>
                <a:ea typeface="黑体" pitchFamily="49" charset="-122"/>
              </a:rPr>
              <a:t>：</a:t>
            </a:r>
            <a:r>
              <a:rPr lang="en-US" altLang="zh-CN" b="1" dirty="0">
                <a:solidFill>
                  <a:srgbClr val="CC3300"/>
                </a:solidFill>
                <a:ea typeface="黑体" pitchFamily="49" charset="-122"/>
              </a:rPr>
              <a:t>shell</a:t>
            </a:r>
            <a:r>
              <a:rPr lang="zh-CN" altLang="en-US" b="1" dirty="0">
                <a:solidFill>
                  <a:srgbClr val="CC3300"/>
                </a:solidFill>
                <a:ea typeface="黑体" pitchFamily="49" charset="-122"/>
              </a:rPr>
              <a:t>命令行处理</a:t>
            </a:r>
          </a:p>
          <a:p>
            <a:pPr eaLnBrk="0" fontAlgn="base" hangingPunct="0">
              <a:spcBef>
                <a:spcPct val="15000"/>
              </a:spcBef>
              <a:spcAft>
                <a:spcPct val="0"/>
              </a:spcAft>
            </a:pPr>
            <a:r>
              <a:rPr lang="en-US" altLang="zh-CN" b="1" dirty="0">
                <a:solidFill>
                  <a:srgbClr val="0066CC"/>
                </a:solidFill>
                <a:ea typeface="黑体" pitchFamily="49" charset="-122"/>
              </a:rPr>
              <a:t>Blue</a:t>
            </a:r>
            <a:r>
              <a:rPr lang="zh-CN" altLang="en-US" b="1" dirty="0">
                <a:solidFill>
                  <a:srgbClr val="0066CC"/>
                </a:solidFill>
                <a:ea typeface="黑体" pitchFamily="49" charset="-122"/>
              </a:rPr>
              <a:t>：可执行文件加载</a:t>
            </a:r>
          </a:p>
          <a:p>
            <a:pPr eaLnBrk="0" fontAlgn="base" hangingPunct="0">
              <a:spcBef>
                <a:spcPct val="15000"/>
              </a:spcBef>
              <a:spcAft>
                <a:spcPct val="0"/>
              </a:spcAft>
            </a:pPr>
            <a:r>
              <a:rPr lang="en-US" altLang="zh-CN" b="1" dirty="0">
                <a:solidFill>
                  <a:srgbClr val="008000"/>
                </a:solidFill>
                <a:ea typeface="黑体" pitchFamily="49" charset="-122"/>
              </a:rPr>
              <a:t>Cyan</a:t>
            </a:r>
            <a:r>
              <a:rPr lang="zh-CN" altLang="en-US" b="1" dirty="0">
                <a:solidFill>
                  <a:srgbClr val="008000"/>
                </a:solidFill>
                <a:ea typeface="黑体" pitchFamily="49" charset="-122"/>
              </a:rPr>
              <a:t>：</a:t>
            </a:r>
            <a:r>
              <a:rPr lang="en-US" altLang="zh-CN" b="1" dirty="0">
                <a:solidFill>
                  <a:srgbClr val="008000"/>
                </a:solidFill>
                <a:ea typeface="黑体" pitchFamily="49" charset="-122"/>
              </a:rPr>
              <a:t>hello</a:t>
            </a:r>
            <a:r>
              <a:rPr lang="zh-CN" altLang="en-US" b="1" dirty="0">
                <a:solidFill>
                  <a:srgbClr val="008000"/>
                </a:solidFill>
                <a:ea typeface="黑体" pitchFamily="49" charset="-122"/>
              </a:rPr>
              <a:t>程序执行过程</a:t>
            </a:r>
          </a:p>
        </p:txBody>
      </p:sp>
      <p:sp>
        <p:nvSpPr>
          <p:cNvPr id="364569" name="Text Box 25"/>
          <p:cNvSpPr txBox="1">
            <a:spLocks noChangeArrowheads="1"/>
          </p:cNvSpPr>
          <p:nvPr/>
        </p:nvSpPr>
        <p:spPr bwMode="auto">
          <a:xfrm>
            <a:off x="9056689" y="2600325"/>
            <a:ext cx="1030287" cy="3365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sz="1600" b="1">
                <a:solidFill>
                  <a:srgbClr val="CC3300"/>
                </a:solidFill>
                <a:cs typeface="Arial" pitchFamily="34" charset="0"/>
              </a:rPr>
              <a:t>“hello”</a:t>
            </a:r>
          </a:p>
        </p:txBody>
      </p:sp>
      <p:sp>
        <p:nvSpPr>
          <p:cNvPr id="364570" name="Text Box 26"/>
          <p:cNvSpPr txBox="1">
            <a:spLocks noChangeArrowheads="1"/>
          </p:cNvSpPr>
          <p:nvPr/>
        </p:nvSpPr>
        <p:spPr bwMode="auto">
          <a:xfrm>
            <a:off x="9013826" y="3019425"/>
            <a:ext cx="1654175" cy="336550"/>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sz="1600" b="1">
                <a:solidFill>
                  <a:srgbClr val="333399"/>
                </a:solidFill>
                <a:cs typeface="Arial" pitchFamily="34" charset="0"/>
              </a:rPr>
              <a:t>“hello,world/n”</a:t>
            </a:r>
          </a:p>
        </p:txBody>
      </p:sp>
      <p:sp>
        <p:nvSpPr>
          <p:cNvPr id="364571" name="Text Box 27"/>
          <p:cNvSpPr txBox="1">
            <a:spLocks noChangeArrowheads="1"/>
          </p:cNvSpPr>
          <p:nvPr/>
        </p:nvSpPr>
        <p:spPr bwMode="auto">
          <a:xfrm>
            <a:off x="4381500" y="5445126"/>
            <a:ext cx="2090738" cy="366713"/>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3673475" y="3062289"/>
            <a:ext cx="4427538" cy="14287"/>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4" name="Line 30"/>
          <p:cNvSpPr>
            <a:spLocks noChangeShapeType="1"/>
          </p:cNvSpPr>
          <p:nvPr/>
        </p:nvSpPr>
        <p:spPr bwMode="auto">
          <a:xfrm flipV="1">
            <a:off x="3644900" y="2300289"/>
            <a:ext cx="0" cy="739775"/>
          </a:xfrm>
          <a:prstGeom prst="line">
            <a:avLst/>
          </a:prstGeom>
          <a:noFill/>
          <a:ln w="38100">
            <a:solidFill>
              <a:srgbClr val="008000"/>
            </a:solidFill>
            <a:miter lim="800000"/>
            <a:headEnd/>
            <a:tailEnd type="triangle" w="med" len="med"/>
          </a:ln>
        </p:spPr>
        <p:txBody>
          <a:bodyPr wrap="none"/>
          <a:lstStyle/>
          <a:p>
            <a:pPr fontAlgn="base">
              <a:spcBef>
                <a:spcPct val="0"/>
              </a:spcBef>
              <a:spcAft>
                <a:spcPct val="0"/>
              </a:spcAft>
            </a:pPr>
            <a:endParaRPr lang="zh-CN" altLang="en-US">
              <a:solidFill>
                <a:srgbClr val="000000"/>
              </a:solidFill>
            </a:endParaRPr>
          </a:p>
        </p:txBody>
      </p:sp>
      <p:sp>
        <p:nvSpPr>
          <p:cNvPr id="364575" name="Line 31"/>
          <p:cNvSpPr>
            <a:spLocks noChangeShapeType="1"/>
          </p:cNvSpPr>
          <p:nvPr/>
        </p:nvSpPr>
        <p:spPr bwMode="auto">
          <a:xfrm flipH="1" flipV="1">
            <a:off x="3297238" y="2295526"/>
            <a:ext cx="0" cy="1014413"/>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6" name="Line 32"/>
          <p:cNvSpPr>
            <a:spLocks noChangeShapeType="1"/>
          </p:cNvSpPr>
          <p:nvPr/>
        </p:nvSpPr>
        <p:spPr bwMode="auto">
          <a:xfrm flipH="1" flipV="1">
            <a:off x="3373439" y="3322639"/>
            <a:ext cx="2351087" cy="28575"/>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8" name="Line 34"/>
          <p:cNvSpPr>
            <a:spLocks noChangeShapeType="1"/>
          </p:cNvSpPr>
          <p:nvPr/>
        </p:nvSpPr>
        <p:spPr bwMode="auto">
          <a:xfrm flipV="1">
            <a:off x="5719763" y="3338514"/>
            <a:ext cx="0" cy="465137"/>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79" name="Line 35"/>
          <p:cNvSpPr>
            <a:spLocks noChangeShapeType="1"/>
          </p:cNvSpPr>
          <p:nvPr/>
        </p:nvSpPr>
        <p:spPr bwMode="auto">
          <a:xfrm>
            <a:off x="4919663" y="3805238"/>
            <a:ext cx="798512" cy="0"/>
          </a:xfrm>
          <a:prstGeom prst="line">
            <a:avLst/>
          </a:prstGeom>
          <a:noFill/>
          <a:ln w="38100">
            <a:solidFill>
              <a:srgbClr val="008000"/>
            </a:solidFill>
            <a:miter lim="800000"/>
            <a:headEnd/>
            <a:tailEnd/>
          </a:ln>
        </p:spPr>
        <p:txBody>
          <a:bodyPr wrap="none"/>
          <a:lstStyle/>
          <a:p>
            <a:pPr fontAlgn="base">
              <a:spcBef>
                <a:spcPct val="0"/>
              </a:spcBef>
              <a:spcAft>
                <a:spcPct val="0"/>
              </a:spcAft>
            </a:pPr>
            <a:endParaRPr lang="zh-CN" altLang="en-US">
              <a:solidFill>
                <a:srgbClr val="000000"/>
              </a:solidFill>
            </a:endParaRPr>
          </a:p>
        </p:txBody>
      </p:sp>
      <p:sp>
        <p:nvSpPr>
          <p:cNvPr id="364581" name="Line 37"/>
          <p:cNvSpPr>
            <a:spLocks noChangeShapeType="1"/>
          </p:cNvSpPr>
          <p:nvPr/>
        </p:nvSpPr>
        <p:spPr bwMode="auto">
          <a:xfrm flipV="1">
            <a:off x="4905375" y="3786188"/>
            <a:ext cx="0" cy="741362"/>
          </a:xfrm>
          <a:prstGeom prst="line">
            <a:avLst/>
          </a:prstGeom>
          <a:noFill/>
          <a:ln w="38100">
            <a:solidFill>
              <a:srgbClr val="008000"/>
            </a:solidFill>
            <a:miter lim="800000"/>
            <a:headEnd type="triangle" w="med" len="med"/>
            <a:tailEnd/>
          </a:ln>
        </p:spPr>
        <p:txBody>
          <a:bodyPr wrap="none"/>
          <a:lstStyle/>
          <a:p>
            <a:pPr fontAlgn="base">
              <a:spcBef>
                <a:spcPct val="0"/>
              </a:spcBef>
              <a:spcAft>
                <a:spcPct val="0"/>
              </a:spcAft>
            </a:pPr>
            <a:endParaRPr lang="zh-CN" altLang="en-US">
              <a:solidFill>
                <a:srgbClr val="000000"/>
              </a:solidFill>
            </a:endParaRPr>
          </a:p>
        </p:txBody>
      </p:sp>
      <p:sp>
        <p:nvSpPr>
          <p:cNvPr id="364582" name="Text Box 38"/>
          <p:cNvSpPr txBox="1">
            <a:spLocks noChangeArrowheads="1"/>
          </p:cNvSpPr>
          <p:nvPr/>
        </p:nvSpPr>
        <p:spPr bwMode="auto">
          <a:xfrm>
            <a:off x="2122488" y="6229351"/>
            <a:ext cx="7199312"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zh-CN" altLang="en-US" b="1">
                <a:solidFill>
                  <a:srgbClr val="ED1611"/>
                </a:solidFill>
                <a:latin typeface="黑体" pitchFamily="49" charset="-122"/>
                <a:ea typeface="黑体" pitchFamily="49" charset="-122"/>
              </a:rPr>
              <a:t>所有过程都是在</a:t>
            </a:r>
            <a:r>
              <a:rPr lang="en-US" altLang="zh-CN" b="1">
                <a:solidFill>
                  <a:srgbClr val="ED1611"/>
                </a:solidFill>
                <a:ea typeface="黑体" pitchFamily="49" charset="-122"/>
              </a:rPr>
              <a:t>CPU</a:t>
            </a:r>
            <a:r>
              <a:rPr lang="zh-CN" altLang="en-US" b="1">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2141538" y="5919788"/>
            <a:ext cx="7707312"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zh-CN" altLang="en-US" b="1">
                <a:solidFill>
                  <a:srgbClr val="333399"/>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8124826" y="307976"/>
            <a:ext cx="2562225" cy="1006475"/>
            <a:chOff x="901" y="977"/>
            <a:chExt cx="1614" cy="634"/>
          </a:xfrm>
        </p:grpSpPr>
        <p:sp>
          <p:nvSpPr>
            <p:cNvPr id="46902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ED1611"/>
                  </a:solidFill>
                  <a:cs typeface="Arial" pitchFamily="34" charset="0"/>
                </a:rPr>
                <a:t>Unix&gt;./hello</a:t>
              </a:r>
            </a:p>
            <a:p>
              <a:pPr eaLnBrk="0" fontAlgn="base" hangingPunct="0">
                <a:spcBef>
                  <a:spcPct val="0"/>
                </a:spcBef>
                <a:spcAft>
                  <a:spcPct val="0"/>
                </a:spcAft>
              </a:pPr>
              <a:r>
                <a:rPr lang="en-US" altLang="zh-CN" sz="2000" b="1">
                  <a:solidFill>
                    <a:srgbClr val="008000"/>
                  </a:solidFill>
                  <a:cs typeface="Arial" pitchFamily="34" charset="0"/>
                </a:rPr>
                <a:t>hello, world</a:t>
              </a:r>
            </a:p>
            <a:p>
              <a:pPr eaLnBrk="0" fontAlgn="base" hangingPunct="0">
                <a:spcBef>
                  <a:spcPct val="0"/>
                </a:spcBef>
                <a:spcAft>
                  <a:spcPct val="0"/>
                </a:spcAft>
              </a:pPr>
              <a:r>
                <a:rPr lang="en-US" altLang="zh-CN" sz="2000" b="1">
                  <a:solidFill>
                    <a:srgbClr val="000000"/>
                  </a:solidFill>
                  <a:cs typeface="Arial" pitchFamily="34" charset="0"/>
                </a:rPr>
                <a:t>unix&gt;</a:t>
              </a:r>
            </a:p>
          </p:txBody>
        </p:sp>
        <p:sp>
          <p:nvSpPr>
            <p:cNvPr id="46902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altLang="zh-CN" b="1">
                  <a:solidFill>
                    <a:srgbClr val="333399"/>
                  </a:solidFill>
                  <a:cs typeface="Arial" pitchFamily="34" charset="0"/>
                </a:rPr>
                <a:t>[Enter]</a:t>
              </a:r>
            </a:p>
          </p:txBody>
        </p:sp>
      </p:grpSp>
    </p:spTree>
    <p:extLst>
      <p:ext uri="{BB962C8B-B14F-4D97-AF65-F5344CB8AC3E}">
        <p14:creationId xmlns:p14="http://schemas.microsoft.com/office/powerpoint/2010/main" val="359603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1969255" y="1341755"/>
            <a:ext cx="8492230" cy="537972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39</a:t>
            </a:fld>
            <a:endParaRPr lang="zh-CN" altLang="en-US">
              <a:solidFill>
                <a:srgbClr val="000000"/>
              </a:solidFill>
            </a:endParaRPr>
          </a:p>
        </p:txBody>
      </p:sp>
      <p:sp>
        <p:nvSpPr>
          <p:cNvPr id="4" name="文本框 3"/>
          <p:cNvSpPr txBox="1"/>
          <p:nvPr/>
        </p:nvSpPr>
        <p:spPr>
          <a:xfrm>
            <a:off x="2180566" y="593686"/>
            <a:ext cx="3046625"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用户键入</a:t>
            </a:r>
            <a:r>
              <a:rPr lang="en-US" altLang="zh-CN" sz="2400" b="1" dirty="0">
                <a:solidFill>
                  <a:srgbClr val="000000"/>
                </a:solidFill>
              </a:rPr>
              <a:t>hello</a:t>
            </a:r>
            <a:r>
              <a:rPr lang="zh-CN" altLang="en-US" sz="2400" b="1" dirty="0">
                <a:solidFill>
                  <a:srgbClr val="000000"/>
                </a:solidFill>
              </a:rPr>
              <a:t>命令</a:t>
            </a:r>
          </a:p>
        </p:txBody>
      </p:sp>
      <p:sp>
        <p:nvSpPr>
          <p:cNvPr id="5" name="文本框 4"/>
          <p:cNvSpPr txBox="1"/>
          <p:nvPr/>
        </p:nvSpPr>
        <p:spPr>
          <a:xfrm>
            <a:off x="5735960" y="1592789"/>
            <a:ext cx="4474840"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B0F0"/>
                </a:solidFill>
              </a:rPr>
              <a:t>读入到</a:t>
            </a:r>
            <a:r>
              <a:rPr lang="en-US" altLang="zh-CN" sz="2400" b="1" dirty="0">
                <a:solidFill>
                  <a:srgbClr val="00B0F0"/>
                </a:solidFill>
              </a:rPr>
              <a:t>shell</a:t>
            </a:r>
            <a:r>
              <a:rPr lang="zh-CN" altLang="en-US" sz="2400" b="1" dirty="0">
                <a:solidFill>
                  <a:srgbClr val="00B0F0"/>
                </a:solidFill>
              </a:rPr>
              <a:t>程序的数据缓冲区</a:t>
            </a:r>
          </a:p>
        </p:txBody>
      </p:sp>
    </p:spTree>
    <p:extLst>
      <p:ext uri="{BB962C8B-B14F-4D97-AF65-F5344CB8AC3E}">
        <p14:creationId xmlns:p14="http://schemas.microsoft.com/office/powerpoint/2010/main" val="24975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3600" dirty="0">
                <a:latin typeface="微软雅黑" panose="020B0503020204020204" pitchFamily="34" charset="-122"/>
                <a:ea typeface="微软雅黑" panose="020B0503020204020204" pitchFamily="34" charset="-122"/>
              </a:rPr>
              <a:t>课程概要</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7677" y="1507494"/>
            <a:ext cx="6576646" cy="3692512"/>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6656"/>
          <a:stretch>
            <a:fillRect/>
          </a:stretch>
        </p:blipFill>
        <p:spPr>
          <a:xfrm>
            <a:off x="0" y="1507494"/>
            <a:ext cx="2192919" cy="4159490"/>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 r="66562"/>
          <a:stretch>
            <a:fillRect/>
          </a:stretch>
        </p:blipFill>
        <p:spPr>
          <a:xfrm>
            <a:off x="9999081" y="1507493"/>
            <a:ext cx="2199015" cy="4159491"/>
          </a:xfrm>
          <a:prstGeom prst="rect">
            <a:avLst/>
          </a:prstGeom>
        </p:spPr>
      </p:pic>
      <p:sp>
        <p:nvSpPr>
          <p:cNvPr id="7" name="矩形 6"/>
          <p:cNvSpPr/>
          <p:nvPr/>
        </p:nvSpPr>
        <p:spPr>
          <a:xfrm>
            <a:off x="2753995" y="1507494"/>
            <a:ext cx="6684010" cy="41594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3261101" y="1622495"/>
            <a:ext cx="5692140" cy="460375"/>
          </a:xfrm>
          <a:prstGeom prst="rect">
            <a:avLst/>
          </a:prstGeom>
        </p:spPr>
        <p:txBody>
          <a:bodyPr wrap="none">
            <a:spAutoFit/>
          </a:bodyPr>
          <a:lstStyle/>
          <a:p>
            <a:pPr algn="l" defTabSz="608965"/>
            <a:r>
              <a:rPr lang="zh-CN" altLang="en-US" sz="2400" b="1" dirty="0">
                <a:solidFill>
                  <a:schemeClr val="tx1"/>
                </a:solidFill>
                <a:sym typeface="+mn-ea"/>
              </a:rPr>
              <a:t>计算机系统基础</a:t>
            </a:r>
            <a:r>
              <a:rPr lang="en-US" altLang="zh-CN" sz="2400" b="1" dirty="0">
                <a:solidFill>
                  <a:schemeClr val="tx1"/>
                </a:solidFill>
                <a:latin typeface="黑体" panose="02010609060101010101" pitchFamily="49" charset="-122"/>
                <a:sym typeface="+mn-ea"/>
              </a:rPr>
              <a:t>—</a:t>
            </a:r>
            <a:r>
              <a:rPr lang="zh-CN" altLang="en-US" sz="2400" b="1" dirty="0">
                <a:solidFill>
                  <a:schemeClr val="tx1"/>
                </a:solidFill>
                <a:sym typeface="+mn-ea"/>
              </a:rPr>
              <a:t>从程序员角度认识系统</a:t>
            </a:r>
            <a:endParaRPr lang="zh-CN" altLang="en-US" sz="2400" b="1" dirty="0">
              <a:solidFill>
                <a:schemeClr val="tx1"/>
              </a:solidFill>
              <a:ea typeface="微软雅黑" panose="020B0503020204020204" pitchFamily="34" charset="-122"/>
              <a:sym typeface="+mn-ea"/>
            </a:endParaRPr>
          </a:p>
        </p:txBody>
      </p:sp>
      <p:sp>
        <p:nvSpPr>
          <p:cNvPr id="9" name="文本框 8"/>
          <p:cNvSpPr txBox="1"/>
          <p:nvPr/>
        </p:nvSpPr>
        <p:spPr>
          <a:xfrm>
            <a:off x="2807970" y="2082800"/>
            <a:ext cx="6576353" cy="3263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5000"/>
              </a:lnSpc>
              <a:spcBef>
                <a:spcPct val="30000"/>
              </a:spcBef>
              <a:buFont typeface="Wingdings" panose="05000000000000000000" charset="0"/>
              <a:buChar char=""/>
            </a:pPr>
            <a:r>
              <a:rPr lang="zh-CN" altLang="en-US" dirty="0">
                <a:solidFill>
                  <a:srgbClr val="545454"/>
                </a:solidFill>
                <a:latin typeface="微软雅黑" panose="020B0503020204020204" pitchFamily="34" charset="-122"/>
                <a:ea typeface="微软雅黑" panose="020B0503020204020204" pitchFamily="34" charset="-122"/>
                <a:sym typeface="+mn-ea"/>
              </a:rPr>
              <a:t>目标：</a:t>
            </a:r>
          </a:p>
          <a:p>
            <a:pPr>
              <a:lnSpc>
                <a:spcPct val="150000"/>
              </a:lnSpc>
              <a:spcBef>
                <a:spcPct val="30000"/>
              </a:spcBef>
              <a:buFontTx/>
              <a:buNone/>
            </a:pPr>
            <a:r>
              <a:rPr lang="zh-CN" altLang="en-US" dirty="0">
                <a:solidFill>
                  <a:srgbClr val="545454"/>
                </a:solidFill>
                <a:latin typeface="微软雅黑" panose="020B0503020204020204" pitchFamily="34" charset="-122"/>
                <a:ea typeface="微软雅黑" panose="020B0503020204020204" pitchFamily="34" charset="-122"/>
                <a:sym typeface="+mn-ea"/>
              </a:rPr>
              <a:t>       培养学生的</a:t>
            </a:r>
            <a:r>
              <a:rPr lang="zh-CN" altLang="en-US" b="1" dirty="0">
                <a:solidFill>
                  <a:srgbClr val="545454"/>
                </a:solidFill>
                <a:latin typeface="微软雅黑" panose="020B0503020204020204" pitchFamily="34" charset="-122"/>
                <a:ea typeface="微软雅黑" panose="020B0503020204020204" pitchFamily="34" charset="-122"/>
                <a:sym typeface="+mn-ea"/>
              </a:rPr>
              <a:t>系统能力</a:t>
            </a:r>
            <a:r>
              <a:rPr lang="zh-CN" altLang="en-US" dirty="0">
                <a:solidFill>
                  <a:srgbClr val="545454"/>
                </a:solidFill>
                <a:latin typeface="微软雅黑" panose="020B0503020204020204" pitchFamily="34" charset="-122"/>
                <a:ea typeface="微软雅黑" panose="020B0503020204020204" pitchFamily="34" charset="-122"/>
                <a:sym typeface="+mn-ea"/>
              </a:rPr>
              <a:t>，使其成为一个“高效”程序员，在</a:t>
            </a:r>
            <a:r>
              <a:rPr lang="zh-CN" altLang="en-US" sz="2400" b="1" dirty="0">
                <a:solidFill>
                  <a:srgbClr val="545454"/>
                </a:solidFill>
                <a:latin typeface="微软雅黑" panose="020B0503020204020204" pitchFamily="34" charset="-122"/>
                <a:ea typeface="微软雅黑" panose="020B0503020204020204" pitchFamily="34" charset="-122"/>
                <a:sym typeface="+mn-ea"/>
              </a:rPr>
              <a:t>程序调试、性能提升、程序移植和效率</a:t>
            </a:r>
            <a:r>
              <a:rPr lang="zh-CN" altLang="en-US" dirty="0">
                <a:solidFill>
                  <a:srgbClr val="545454"/>
                </a:solidFill>
                <a:latin typeface="微软雅黑" panose="020B0503020204020204" pitchFamily="34" charset="-122"/>
                <a:ea typeface="微软雅黑" panose="020B0503020204020204" pitchFamily="34" charset="-122"/>
                <a:sym typeface="+mn-ea"/>
              </a:rPr>
              <a:t>等方面成为高手；建立扎实的计算机系统概念，为后续的</a:t>
            </a:r>
            <a:r>
              <a:rPr lang="en-US" altLang="zh-CN" dirty="0">
                <a:solidFill>
                  <a:srgbClr val="545454"/>
                </a:solidFill>
                <a:latin typeface="微软雅黑" panose="020B0503020204020204" pitchFamily="34" charset="-122"/>
                <a:ea typeface="微软雅黑" panose="020B0503020204020204" pitchFamily="34" charset="-122"/>
                <a:sym typeface="+mn-ea"/>
              </a:rPr>
              <a:t>OS</a:t>
            </a:r>
            <a:r>
              <a:rPr lang="zh-CN" altLang="en-US" dirty="0">
                <a:solidFill>
                  <a:srgbClr val="545454"/>
                </a:solidFill>
                <a:latin typeface="微软雅黑" panose="020B0503020204020204" pitchFamily="34" charset="-122"/>
                <a:ea typeface="微软雅黑" panose="020B0503020204020204" pitchFamily="34" charset="-122"/>
                <a:sym typeface="+mn-ea"/>
              </a:rPr>
              <a:t>、编译、体系结构等课程打下坚实基础。</a:t>
            </a:r>
          </a:p>
          <a:p>
            <a:pPr marL="285750" indent="-285750">
              <a:lnSpc>
                <a:spcPct val="150000"/>
              </a:lnSpc>
              <a:spcBef>
                <a:spcPct val="30000"/>
              </a:spcBef>
              <a:buFont typeface="Wingdings" panose="05000000000000000000" charset="0"/>
              <a:buChar char=""/>
            </a:pPr>
            <a:r>
              <a:rPr lang="zh-CN" altLang="en-US" dirty="0">
                <a:solidFill>
                  <a:srgbClr val="545454"/>
                </a:solidFill>
                <a:latin typeface="微软雅黑" panose="020B0503020204020204" pitchFamily="34" charset="-122"/>
                <a:ea typeface="微软雅黑" panose="020B0503020204020204" pitchFamily="34" charset="-122"/>
                <a:sym typeface="+mn-ea"/>
              </a:rPr>
              <a:t>以</a:t>
            </a:r>
            <a:r>
              <a:rPr lang="zh-CN" altLang="en-US" dirty="0">
                <a:latin typeface="微软雅黑" panose="020B0503020204020204" pitchFamily="34" charset="-122"/>
                <a:ea typeface="微软雅黑" panose="020B0503020204020204" pitchFamily="34" charset="-122"/>
                <a:sym typeface="+mn-ea"/>
              </a:rPr>
              <a:t> </a:t>
            </a:r>
            <a:r>
              <a:rPr lang="en-US" altLang="zh-CN" dirty="0">
                <a:solidFill>
                  <a:srgbClr val="008000"/>
                </a:solidFill>
                <a:latin typeface="微软雅黑" panose="020B0503020204020204" pitchFamily="34" charset="-122"/>
                <a:ea typeface="微软雅黑" panose="020B0503020204020204" pitchFamily="34" charset="-122"/>
                <a:sym typeface="+mn-ea"/>
              </a:rPr>
              <a:t>IA-64+Linux (</a:t>
            </a:r>
            <a:r>
              <a:rPr lang="en-US" altLang="zh-CN" dirty="0" err="1">
                <a:solidFill>
                  <a:srgbClr val="008000"/>
                </a:solidFill>
                <a:latin typeface="微软雅黑" panose="020B0503020204020204" pitchFamily="34" charset="-122"/>
                <a:ea typeface="微软雅黑" panose="020B0503020204020204" pitchFamily="34" charset="-122"/>
                <a:sym typeface="+mn-ea"/>
              </a:rPr>
              <a:t>ubuntu</a:t>
            </a:r>
            <a:r>
              <a:rPr lang="en-US" altLang="zh-CN" dirty="0">
                <a:solidFill>
                  <a:srgbClr val="008000"/>
                </a:solidFill>
                <a:latin typeface="微软雅黑" panose="020B0503020204020204" pitchFamily="34" charset="-122"/>
                <a:ea typeface="微软雅黑" panose="020B0503020204020204" pitchFamily="34" charset="-122"/>
                <a:sym typeface="+mn-ea"/>
              </a:rPr>
              <a:t> 17) +</a:t>
            </a:r>
            <a:r>
              <a:rPr lang="en-US" altLang="zh-CN" dirty="0" err="1">
                <a:solidFill>
                  <a:srgbClr val="008000"/>
                </a:solidFill>
                <a:latin typeface="微软雅黑" panose="020B0503020204020204" pitchFamily="34" charset="-122"/>
                <a:ea typeface="微软雅黑" panose="020B0503020204020204" pitchFamily="34" charset="-122"/>
                <a:sym typeface="+mn-ea"/>
              </a:rPr>
              <a:t>C+gcc</a:t>
            </a:r>
            <a:r>
              <a:rPr lang="en-US" altLang="zh-CN" dirty="0">
                <a:latin typeface="微软雅黑" panose="020B0503020204020204" pitchFamily="34" charset="-122"/>
                <a:ea typeface="微软雅黑" panose="020B0503020204020204" pitchFamily="34" charset="-122"/>
                <a:sym typeface="+mn-ea"/>
              </a:rPr>
              <a:t> </a:t>
            </a:r>
            <a:r>
              <a:rPr lang="zh-CN" altLang="en-US" dirty="0">
                <a:solidFill>
                  <a:srgbClr val="545454"/>
                </a:solidFill>
                <a:latin typeface="微软雅黑" panose="020B0503020204020204" pitchFamily="34" charset="-122"/>
                <a:ea typeface="微软雅黑" panose="020B0503020204020204" pitchFamily="34" charset="-122"/>
                <a:sym typeface="+mn-ea"/>
              </a:rPr>
              <a:t>为平台</a:t>
            </a:r>
          </a:p>
          <a:p>
            <a:pPr marL="285750" indent="-285750">
              <a:lnSpc>
                <a:spcPct val="150000"/>
              </a:lnSpc>
              <a:spcBef>
                <a:spcPct val="30000"/>
              </a:spcBef>
              <a:buFont typeface="Wingdings" panose="05000000000000000000" charset="0"/>
              <a:buChar char=""/>
            </a:pPr>
            <a:r>
              <a:rPr lang="zh-CN" altLang="en-US" dirty="0">
                <a:solidFill>
                  <a:srgbClr val="545454"/>
                </a:solidFill>
                <a:ea typeface="微软雅黑" panose="020B0503020204020204" pitchFamily="34" charset="-122"/>
                <a:sym typeface="+mn-ea"/>
              </a:rPr>
              <a:t>主要内容：描述程序执行的底层机制</a:t>
            </a:r>
          </a:p>
        </p:txBody>
      </p:sp>
    </p:spTree>
    <p:extLst>
      <p:ext uri="{BB962C8B-B14F-4D97-AF65-F5344CB8AC3E}">
        <p14:creationId xmlns:p14="http://schemas.microsoft.com/office/powerpoint/2010/main" val="399431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1820525" y="1242160"/>
            <a:ext cx="8390275" cy="5214869"/>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40</a:t>
            </a:fld>
            <a:endParaRPr lang="zh-CN" altLang="en-US">
              <a:solidFill>
                <a:srgbClr val="000000"/>
              </a:solidFill>
            </a:endParaRPr>
          </a:p>
        </p:txBody>
      </p:sp>
      <p:sp>
        <p:nvSpPr>
          <p:cNvPr id="4" name="文本框 3"/>
          <p:cNvSpPr txBox="1"/>
          <p:nvPr/>
        </p:nvSpPr>
        <p:spPr>
          <a:xfrm>
            <a:off x="2585610" y="746880"/>
            <a:ext cx="3960440" cy="461665"/>
          </a:xfrm>
          <a:prstGeom prst="rect">
            <a:avLst/>
          </a:prstGeom>
          <a:noFill/>
        </p:spPr>
        <p:txBody>
          <a:bodyPr wrap="square" rtlCol="0">
            <a:spAutoFit/>
          </a:bodyPr>
          <a:lstStyle/>
          <a:p>
            <a:pPr fontAlgn="base">
              <a:spcBef>
                <a:spcPct val="0"/>
              </a:spcBef>
              <a:spcAft>
                <a:spcPct val="0"/>
              </a:spcAft>
            </a:pPr>
            <a:r>
              <a:rPr lang="zh-CN" altLang="en-US" sz="2400" dirty="0">
                <a:solidFill>
                  <a:srgbClr val="000000"/>
                </a:solidFill>
              </a:rPr>
              <a:t>从磁盘加载</a:t>
            </a:r>
            <a:r>
              <a:rPr lang="en-US" altLang="zh-CN" sz="2400" dirty="0">
                <a:solidFill>
                  <a:srgbClr val="000000"/>
                </a:solidFill>
              </a:rPr>
              <a:t>hello</a:t>
            </a:r>
            <a:r>
              <a:rPr lang="zh-CN" altLang="en-US" sz="2400" dirty="0">
                <a:solidFill>
                  <a:srgbClr val="000000"/>
                </a:solidFill>
              </a:rPr>
              <a:t>可执行文件</a:t>
            </a:r>
          </a:p>
        </p:txBody>
      </p:sp>
      <p:sp>
        <p:nvSpPr>
          <p:cNvPr id="6" name="文本框 5"/>
          <p:cNvSpPr txBox="1"/>
          <p:nvPr/>
        </p:nvSpPr>
        <p:spPr>
          <a:xfrm>
            <a:off x="6223865" y="1583796"/>
            <a:ext cx="3986935" cy="830997"/>
          </a:xfrm>
          <a:prstGeom prst="rect">
            <a:avLst/>
          </a:prstGeom>
          <a:noFill/>
        </p:spPr>
        <p:txBody>
          <a:bodyPr wrap="square" rtlCol="0">
            <a:spAutoFit/>
          </a:bodyPr>
          <a:lstStyle/>
          <a:p>
            <a:pPr fontAlgn="base">
              <a:spcBef>
                <a:spcPct val="0"/>
              </a:spcBef>
              <a:spcAft>
                <a:spcPct val="0"/>
              </a:spcAft>
            </a:pPr>
            <a:r>
              <a:rPr lang="en-US" altLang="zh-CN" sz="2400" b="1" dirty="0">
                <a:solidFill>
                  <a:srgbClr val="00B0F0"/>
                </a:solidFill>
              </a:rPr>
              <a:t>hello</a:t>
            </a:r>
            <a:r>
              <a:rPr lang="zh-CN" altLang="en-US" sz="2400" b="1" dirty="0">
                <a:solidFill>
                  <a:srgbClr val="00B0F0"/>
                </a:solidFill>
              </a:rPr>
              <a:t>程序的代码和数据（含字符串“</a:t>
            </a:r>
            <a:r>
              <a:rPr lang="en-US" altLang="zh-CN" sz="2400" b="1" dirty="0">
                <a:solidFill>
                  <a:srgbClr val="00B0F0"/>
                </a:solidFill>
              </a:rPr>
              <a:t>hello, world!</a:t>
            </a:r>
            <a:r>
              <a:rPr lang="zh-CN" altLang="en-US" sz="2400" b="1" dirty="0">
                <a:solidFill>
                  <a:srgbClr val="00B0F0"/>
                </a:solidFill>
              </a:rPr>
              <a:t>”）</a:t>
            </a:r>
          </a:p>
        </p:txBody>
      </p:sp>
    </p:spTree>
    <p:extLst>
      <p:ext uri="{BB962C8B-B14F-4D97-AF65-F5344CB8AC3E}">
        <p14:creationId xmlns:p14="http://schemas.microsoft.com/office/powerpoint/2010/main" val="144687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1794866" y="462121"/>
            <a:ext cx="8415935" cy="6120785"/>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41</a:t>
            </a:fld>
            <a:endParaRPr lang="zh-CN" altLang="en-US">
              <a:solidFill>
                <a:srgbClr val="000000"/>
              </a:solidFill>
            </a:endParaRPr>
          </a:p>
        </p:txBody>
      </p:sp>
      <p:sp>
        <p:nvSpPr>
          <p:cNvPr id="4" name="文本框 3"/>
          <p:cNvSpPr txBox="1"/>
          <p:nvPr/>
        </p:nvSpPr>
        <p:spPr>
          <a:xfrm>
            <a:off x="5761940" y="1088741"/>
            <a:ext cx="3397577"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000000"/>
                </a:solidFill>
              </a:rPr>
              <a:t>将字符串输出到显示器</a:t>
            </a:r>
          </a:p>
        </p:txBody>
      </p:sp>
    </p:spTree>
    <p:extLst>
      <p:ext uri="{BB962C8B-B14F-4D97-AF65-F5344CB8AC3E}">
        <p14:creationId xmlns:p14="http://schemas.microsoft.com/office/powerpoint/2010/main" val="188397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44669"/>
            <a:ext cx="8229600" cy="561975"/>
          </a:xfrm>
        </p:spPr>
        <p:txBody>
          <a:bodyPr/>
          <a:lstStyle/>
          <a:p>
            <a:r>
              <a:rPr lang="en-US" altLang="zh-CN" dirty="0"/>
              <a:t>1.5 &amp; 1.6 </a:t>
            </a:r>
            <a:r>
              <a:rPr lang="zh-CN" altLang="en-US" dirty="0"/>
              <a:t>存储设备的层次结构</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solidFill>
                  <a:srgbClr val="000000"/>
                </a:solidFill>
              </a:rPr>
              <a:pPr>
                <a:defRPr/>
              </a:pPr>
              <a:t>42</a:t>
            </a:fld>
            <a:endParaRPr lang="zh-CN" altLang="en-US">
              <a:solidFill>
                <a:srgbClr val="000000"/>
              </a:solidFill>
            </a:endParaRPr>
          </a:p>
        </p:txBody>
      </p:sp>
      <p:sp>
        <p:nvSpPr>
          <p:cNvPr id="8" name="内容占位符 2"/>
          <p:cNvSpPr txBox="1">
            <a:spLocks/>
          </p:cNvSpPr>
          <p:nvPr/>
        </p:nvSpPr>
        <p:spPr>
          <a:xfrm>
            <a:off x="1775520" y="825743"/>
            <a:ext cx="8775975" cy="576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1.5 </a:t>
            </a:r>
            <a:r>
              <a:rPr lang="zh-CN" altLang="en-US" b="1" dirty="0">
                <a:solidFill>
                  <a:srgbClr val="000000"/>
                </a:solidFill>
              </a:rPr>
              <a:t>高速缓存存储器（</a:t>
            </a:r>
            <a:r>
              <a:rPr lang="en-US" altLang="zh-CN" dirty="0">
                <a:solidFill>
                  <a:srgbClr val="000000"/>
                </a:solidFill>
              </a:rPr>
              <a:t>cache</a:t>
            </a:r>
            <a:r>
              <a:rPr lang="zh-CN" altLang="en-US" dirty="0">
                <a:solidFill>
                  <a:srgbClr val="000000"/>
                </a:solidFill>
              </a:rPr>
              <a:t>）的引入</a:t>
            </a:r>
            <a:endParaRPr lang="en-US" altLang="zh-CN" dirty="0">
              <a:solidFill>
                <a:srgbClr val="000000"/>
              </a:solidFill>
            </a:endParaRPr>
          </a:p>
          <a:p>
            <a:pPr lvl="1"/>
            <a:r>
              <a:rPr lang="zh-CN" altLang="en-US" dirty="0">
                <a:solidFill>
                  <a:srgbClr val="000000"/>
                </a:solidFill>
              </a:rPr>
              <a:t>问题：</a:t>
            </a:r>
            <a:endParaRPr lang="en-US" altLang="zh-CN" dirty="0">
              <a:solidFill>
                <a:srgbClr val="000000"/>
              </a:solidFill>
            </a:endParaRPr>
          </a:p>
          <a:p>
            <a:pPr lvl="2"/>
            <a:r>
              <a:rPr lang="en-US" altLang="zh-CN" dirty="0">
                <a:solidFill>
                  <a:srgbClr val="000000"/>
                </a:solidFill>
              </a:rPr>
              <a:t>CPU</a:t>
            </a:r>
            <a:r>
              <a:rPr lang="zh-CN" altLang="en-US" dirty="0">
                <a:solidFill>
                  <a:srgbClr val="000000"/>
                </a:solidFill>
              </a:rPr>
              <a:t>与主存、外设的速度差</a:t>
            </a:r>
            <a:endParaRPr lang="en-US" altLang="zh-CN" dirty="0">
              <a:solidFill>
                <a:srgbClr val="000000"/>
              </a:solidFill>
            </a:endParaRPr>
          </a:p>
          <a:p>
            <a:pPr lvl="3"/>
            <a:r>
              <a:rPr lang="zh-CN" altLang="en-US" sz="2200" b="1" dirty="0">
                <a:solidFill>
                  <a:srgbClr val="000000"/>
                </a:solidFill>
              </a:rPr>
              <a:t>处理器内部寄存器比主存快</a:t>
            </a:r>
            <a:r>
              <a:rPr lang="en-US" altLang="zh-CN" sz="2200" b="1" dirty="0">
                <a:solidFill>
                  <a:srgbClr val="000000"/>
                </a:solidFill>
              </a:rPr>
              <a:t>100</a:t>
            </a:r>
            <a:r>
              <a:rPr lang="zh-CN" altLang="en-US" sz="2200" b="1" dirty="0">
                <a:solidFill>
                  <a:srgbClr val="000000"/>
                </a:solidFill>
              </a:rPr>
              <a:t>倍；</a:t>
            </a:r>
            <a:endParaRPr lang="en-US" altLang="zh-CN" sz="2200" b="1" dirty="0">
              <a:solidFill>
                <a:srgbClr val="000000"/>
              </a:solidFill>
            </a:endParaRPr>
          </a:p>
          <a:p>
            <a:pPr lvl="3"/>
            <a:r>
              <a:rPr lang="zh-CN" altLang="en-US" sz="2200" b="1" dirty="0">
                <a:solidFill>
                  <a:srgbClr val="000000"/>
                </a:solidFill>
              </a:rPr>
              <a:t>主存比磁盘快很多倍；</a:t>
            </a:r>
            <a:endParaRPr lang="en-US" altLang="zh-CN" sz="2200" b="1" dirty="0">
              <a:solidFill>
                <a:srgbClr val="000000"/>
              </a:solidFill>
            </a:endParaRPr>
          </a:p>
          <a:p>
            <a:pPr lvl="2"/>
            <a:r>
              <a:rPr lang="en-US" altLang="zh-CN" dirty="0">
                <a:solidFill>
                  <a:srgbClr val="000000"/>
                </a:solidFill>
              </a:rPr>
              <a:t>CPU</a:t>
            </a:r>
            <a:r>
              <a:rPr lang="zh-CN" altLang="en-US" dirty="0">
                <a:solidFill>
                  <a:srgbClr val="000000"/>
                </a:solidFill>
              </a:rPr>
              <a:t>与主存、外设的容量差</a:t>
            </a:r>
            <a:endParaRPr lang="en-US" altLang="zh-CN" dirty="0">
              <a:solidFill>
                <a:srgbClr val="000000"/>
              </a:solidFill>
            </a:endParaRPr>
          </a:p>
          <a:p>
            <a:pPr lvl="3"/>
            <a:r>
              <a:rPr lang="zh-CN" altLang="en-US" sz="2200" b="1" dirty="0">
                <a:solidFill>
                  <a:srgbClr val="000000"/>
                </a:solidFill>
              </a:rPr>
              <a:t>处理器内部寄存器几十或几百字节，主存可以放几十亿字节；</a:t>
            </a:r>
            <a:endParaRPr lang="en-US" altLang="zh-CN" sz="2200" b="1" dirty="0">
              <a:solidFill>
                <a:srgbClr val="000000"/>
              </a:solidFill>
            </a:endParaRPr>
          </a:p>
          <a:p>
            <a:pPr lvl="3"/>
            <a:r>
              <a:rPr lang="zh-CN" altLang="en-US" sz="2200" b="1" dirty="0">
                <a:solidFill>
                  <a:srgbClr val="000000"/>
                </a:solidFill>
              </a:rPr>
              <a:t>磁盘容量可以比主存大</a:t>
            </a:r>
            <a:r>
              <a:rPr lang="en-US" altLang="zh-CN" sz="2200" b="1" dirty="0">
                <a:solidFill>
                  <a:srgbClr val="000000"/>
                </a:solidFill>
              </a:rPr>
              <a:t>1000</a:t>
            </a:r>
            <a:r>
              <a:rPr lang="zh-CN" altLang="en-US" sz="2200" b="1" dirty="0">
                <a:solidFill>
                  <a:srgbClr val="000000"/>
                </a:solidFill>
              </a:rPr>
              <a:t>倍；</a:t>
            </a:r>
            <a:endParaRPr lang="en-US" altLang="zh-CN" sz="2200" b="1" dirty="0">
              <a:solidFill>
                <a:srgbClr val="000000"/>
              </a:solidFill>
            </a:endParaRPr>
          </a:p>
          <a:p>
            <a:pPr lvl="1"/>
            <a:r>
              <a:rPr lang="zh-CN" altLang="en-US" b="1" dirty="0">
                <a:solidFill>
                  <a:srgbClr val="000000"/>
                </a:solidFill>
              </a:rPr>
              <a:t>解决方法：</a:t>
            </a:r>
            <a:endParaRPr lang="en-US" altLang="zh-CN" b="1" dirty="0">
              <a:solidFill>
                <a:srgbClr val="000000"/>
              </a:solidFill>
            </a:endParaRPr>
          </a:p>
          <a:p>
            <a:pPr lvl="2"/>
            <a:r>
              <a:rPr lang="zh-CN" altLang="en-US" b="1" dirty="0">
                <a:solidFill>
                  <a:srgbClr val="000000"/>
                </a:solidFill>
              </a:rPr>
              <a:t>插入中间一级存储器，速度和容量介乎两者之间，用于保存常用数据</a:t>
            </a:r>
            <a:endParaRPr lang="en-US" altLang="zh-CN" b="1" dirty="0">
              <a:solidFill>
                <a:srgbClr val="000000"/>
              </a:solidFill>
            </a:endParaRPr>
          </a:p>
          <a:p>
            <a:pPr lvl="2"/>
            <a:r>
              <a:rPr lang="zh-CN" altLang="en-US" b="1" dirty="0">
                <a:solidFill>
                  <a:srgbClr val="000000"/>
                </a:solidFill>
              </a:rPr>
              <a:t>其工作原理建立在数据访问的“局部性”之上</a:t>
            </a:r>
            <a:endParaRPr lang="en-US" altLang="zh-CN" b="1" dirty="0">
              <a:solidFill>
                <a:srgbClr val="000000"/>
              </a:solidFill>
            </a:endParaRPr>
          </a:p>
          <a:p>
            <a:pPr lvl="1"/>
            <a:endParaRPr lang="en-US" altLang="zh-CN" dirty="0">
              <a:solidFill>
                <a:srgbClr val="000000"/>
              </a:solidFill>
            </a:endParaRPr>
          </a:p>
        </p:txBody>
      </p:sp>
    </p:spTree>
    <p:extLst>
      <p:ext uri="{BB962C8B-B14F-4D97-AF65-F5344CB8AC3E}">
        <p14:creationId xmlns:p14="http://schemas.microsoft.com/office/powerpoint/2010/main" val="1025753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43</a:t>
            </a:fld>
            <a:endParaRPr lang="zh-CN" altLang="en-US">
              <a:solidFill>
                <a:srgbClr val="000000"/>
              </a:solidFill>
            </a:endParaRPr>
          </a:p>
        </p:txBody>
      </p:sp>
      <p:pic>
        <p:nvPicPr>
          <p:cNvPr id="3" name="图片 2"/>
          <p:cNvPicPr>
            <a:picLocks noChangeAspect="1"/>
          </p:cNvPicPr>
          <p:nvPr/>
        </p:nvPicPr>
        <p:blipFill>
          <a:blip r:embed="rId2" cstate="print"/>
          <a:stretch>
            <a:fillRect/>
          </a:stretch>
        </p:blipFill>
        <p:spPr>
          <a:xfrm>
            <a:off x="3058637" y="196220"/>
            <a:ext cx="6093144" cy="3175300"/>
          </a:xfrm>
          <a:prstGeom prst="rect">
            <a:avLst/>
          </a:prstGeom>
        </p:spPr>
      </p:pic>
      <p:sp>
        <p:nvSpPr>
          <p:cNvPr id="4" name="文本框 3"/>
          <p:cNvSpPr txBox="1"/>
          <p:nvPr/>
        </p:nvSpPr>
        <p:spPr>
          <a:xfrm>
            <a:off x="2000545" y="3474005"/>
            <a:ext cx="9434268" cy="3182410"/>
          </a:xfrm>
          <a:prstGeom prst="rect">
            <a:avLst/>
          </a:prstGeom>
          <a:noFill/>
        </p:spPr>
        <p:txBody>
          <a:bodyPr wrap="square" rtlCol="0">
            <a:spAutoFit/>
          </a:bodyPr>
          <a:lstStyle/>
          <a:p>
            <a:pPr fontAlgn="base">
              <a:spcBef>
                <a:spcPct val="0"/>
              </a:spcBef>
              <a:spcAft>
                <a:spcPct val="0"/>
              </a:spcAft>
            </a:pPr>
            <a:r>
              <a:rPr lang="zh-CN" altLang="en-US" sz="2800" b="1" dirty="0">
                <a:solidFill>
                  <a:srgbClr val="000000"/>
                </a:solidFill>
              </a:rPr>
              <a:t>高速缓存存储器</a:t>
            </a:r>
            <a:endParaRPr lang="en-US" altLang="zh-CN" sz="2800" b="1" dirty="0">
              <a:solidFill>
                <a:srgbClr val="000000"/>
              </a:solidFill>
            </a:endParaRPr>
          </a:p>
          <a:p>
            <a:pPr fontAlgn="base">
              <a:lnSpc>
                <a:spcPct val="120000"/>
              </a:lnSpc>
              <a:spcBef>
                <a:spcPct val="0"/>
              </a:spcBef>
              <a:spcAft>
                <a:spcPct val="0"/>
              </a:spcAft>
            </a:pPr>
            <a:r>
              <a:rPr lang="en-US" altLang="zh-CN" sz="2400" b="1" dirty="0">
                <a:solidFill>
                  <a:srgbClr val="000000"/>
                </a:solidFill>
              </a:rPr>
              <a:t>       </a:t>
            </a:r>
            <a:r>
              <a:rPr lang="zh-CN" altLang="en-US" sz="2400" dirty="0">
                <a:solidFill>
                  <a:srgbClr val="000000"/>
                </a:solidFill>
              </a:rPr>
              <a:t>采用</a:t>
            </a:r>
            <a:r>
              <a:rPr lang="en-US" altLang="zh-CN" sz="2400" dirty="0">
                <a:solidFill>
                  <a:srgbClr val="000000"/>
                </a:solidFill>
              </a:rPr>
              <a:t>SRAM</a:t>
            </a:r>
            <a:r>
              <a:rPr lang="zh-CN" altLang="en-US" sz="2400" dirty="0">
                <a:solidFill>
                  <a:srgbClr val="000000"/>
                </a:solidFill>
              </a:rPr>
              <a:t>技术，速度接近于内部寄存器，容量介于寄存器文件和主存之间；</a:t>
            </a:r>
            <a:endParaRPr lang="en-US" altLang="zh-CN" sz="2400" dirty="0">
              <a:solidFill>
                <a:srgbClr val="000000"/>
              </a:solidFill>
            </a:endParaRPr>
          </a:p>
          <a:p>
            <a:pPr fontAlgn="base">
              <a:lnSpc>
                <a:spcPct val="120000"/>
              </a:lnSpc>
              <a:spcBef>
                <a:spcPct val="0"/>
              </a:spcBef>
              <a:spcAft>
                <a:spcPct val="0"/>
              </a:spcAft>
            </a:pPr>
            <a:r>
              <a:rPr lang="en-US" altLang="zh-CN" sz="2400" dirty="0">
                <a:solidFill>
                  <a:srgbClr val="000000"/>
                </a:solidFill>
              </a:rPr>
              <a:t>       </a:t>
            </a:r>
            <a:r>
              <a:rPr lang="zh-CN" altLang="en-US" sz="2400" dirty="0">
                <a:solidFill>
                  <a:srgbClr val="000000"/>
                </a:solidFill>
              </a:rPr>
              <a:t>可以形成多级结构，</a:t>
            </a:r>
            <a:r>
              <a:rPr lang="en-US" altLang="zh-CN" sz="2400" b="1" dirty="0">
                <a:solidFill>
                  <a:srgbClr val="FF0000"/>
                </a:solidFill>
              </a:rPr>
              <a:t>L1</a:t>
            </a:r>
            <a:r>
              <a:rPr lang="zh-CN" altLang="en-US" sz="2400" dirty="0">
                <a:solidFill>
                  <a:srgbClr val="000000"/>
                </a:solidFill>
              </a:rPr>
              <a:t>容量为几万字节（几</a:t>
            </a:r>
            <a:r>
              <a:rPr lang="en-US" altLang="zh-CN" sz="2400" dirty="0">
                <a:solidFill>
                  <a:srgbClr val="000000"/>
                </a:solidFill>
              </a:rPr>
              <a:t>KB~</a:t>
            </a:r>
            <a:r>
              <a:rPr lang="zh-CN" altLang="en-US" sz="2400" dirty="0">
                <a:solidFill>
                  <a:srgbClr val="000000"/>
                </a:solidFill>
              </a:rPr>
              <a:t>几十</a:t>
            </a:r>
            <a:r>
              <a:rPr lang="en-US" altLang="zh-CN" sz="2400" dirty="0">
                <a:solidFill>
                  <a:srgbClr val="000000"/>
                </a:solidFill>
              </a:rPr>
              <a:t>KB</a:t>
            </a:r>
            <a:r>
              <a:rPr lang="zh-CN" altLang="en-US" sz="2400" dirty="0">
                <a:solidFill>
                  <a:srgbClr val="000000"/>
                </a:solidFill>
              </a:rPr>
              <a:t>），</a:t>
            </a:r>
            <a:r>
              <a:rPr lang="en-US" altLang="zh-CN" sz="2400" b="1" dirty="0">
                <a:solidFill>
                  <a:srgbClr val="FF0000"/>
                </a:solidFill>
              </a:rPr>
              <a:t>L2</a:t>
            </a:r>
            <a:r>
              <a:rPr lang="zh-CN" altLang="en-US" sz="2400" dirty="0">
                <a:solidFill>
                  <a:srgbClr val="000000"/>
                </a:solidFill>
              </a:rPr>
              <a:t>可以到几十万到几百万字节，还可以具有</a:t>
            </a:r>
            <a:r>
              <a:rPr lang="en-US" altLang="zh-CN" sz="2400" b="1" dirty="0">
                <a:solidFill>
                  <a:srgbClr val="FF0000"/>
                </a:solidFill>
              </a:rPr>
              <a:t>L3</a:t>
            </a:r>
            <a:r>
              <a:rPr lang="zh-CN" altLang="en-US" sz="2400" dirty="0">
                <a:solidFill>
                  <a:srgbClr val="000000"/>
                </a:solidFill>
              </a:rPr>
              <a:t>；</a:t>
            </a:r>
            <a:endParaRPr lang="en-US" altLang="zh-CN" sz="2400" dirty="0">
              <a:solidFill>
                <a:srgbClr val="000000"/>
              </a:solidFill>
            </a:endParaRPr>
          </a:p>
          <a:p>
            <a:pPr fontAlgn="base">
              <a:lnSpc>
                <a:spcPct val="120000"/>
              </a:lnSpc>
              <a:spcBef>
                <a:spcPct val="0"/>
              </a:spcBef>
              <a:spcAft>
                <a:spcPct val="0"/>
              </a:spcAft>
            </a:pPr>
            <a:r>
              <a:rPr lang="en-US" altLang="zh-CN" sz="2400" dirty="0">
                <a:solidFill>
                  <a:srgbClr val="000000"/>
                </a:solidFill>
              </a:rPr>
              <a:t>       </a:t>
            </a:r>
            <a:r>
              <a:rPr lang="zh-CN" altLang="en-US" sz="2400" dirty="0">
                <a:solidFill>
                  <a:srgbClr val="000000"/>
                </a:solidFill>
              </a:rPr>
              <a:t>高速缓存存储器的利用情况不同，可能会引起性能上高达一个数量级异常的差异</a:t>
            </a:r>
          </a:p>
        </p:txBody>
      </p:sp>
    </p:spTree>
    <p:extLst>
      <p:ext uri="{BB962C8B-B14F-4D97-AF65-F5344CB8AC3E}">
        <p14:creationId xmlns:p14="http://schemas.microsoft.com/office/powerpoint/2010/main" val="177060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solidFill>
                  <a:srgbClr val="000000"/>
                </a:solidFill>
              </a:rPr>
              <a:pPr>
                <a:defRPr/>
              </a:pPr>
              <a:t>44</a:t>
            </a:fld>
            <a:endParaRPr lang="zh-CN" altLang="en-US">
              <a:solidFill>
                <a:srgbClr val="000000"/>
              </a:solidFill>
            </a:endParaRPr>
          </a:p>
        </p:txBody>
      </p:sp>
      <p:sp>
        <p:nvSpPr>
          <p:cNvPr id="3" name="内容占位符 2"/>
          <p:cNvSpPr txBox="1">
            <a:spLocks/>
          </p:cNvSpPr>
          <p:nvPr/>
        </p:nvSpPr>
        <p:spPr>
          <a:xfrm>
            <a:off x="1896787" y="271931"/>
            <a:ext cx="82296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1.6</a:t>
            </a:r>
            <a:r>
              <a:rPr lang="zh-CN" altLang="en-US" dirty="0">
                <a:solidFill>
                  <a:srgbClr val="000000"/>
                </a:solidFill>
              </a:rPr>
              <a:t> 存储层次</a:t>
            </a:r>
            <a:endParaRPr lang="en-US" altLang="zh-CN" dirty="0">
              <a:solidFill>
                <a:srgbClr val="000000"/>
              </a:solidFill>
            </a:endParaRPr>
          </a:p>
          <a:p>
            <a:pPr lvl="1"/>
            <a:r>
              <a:rPr lang="zh-CN" altLang="en-US" dirty="0">
                <a:solidFill>
                  <a:srgbClr val="000000"/>
                </a:solidFill>
              </a:rPr>
              <a:t>将</a:t>
            </a:r>
            <a:r>
              <a:rPr lang="en-US" altLang="zh-CN" dirty="0">
                <a:solidFill>
                  <a:srgbClr val="000000"/>
                </a:solidFill>
              </a:rPr>
              <a:t>cache</a:t>
            </a:r>
            <a:r>
              <a:rPr lang="zh-CN" altLang="en-US" dirty="0">
                <a:solidFill>
                  <a:srgbClr val="000000"/>
                </a:solidFill>
              </a:rPr>
              <a:t>推广：</a:t>
            </a:r>
            <a:endParaRPr lang="en-US" altLang="zh-CN" dirty="0">
              <a:solidFill>
                <a:srgbClr val="000000"/>
              </a:solidFill>
            </a:endParaRPr>
          </a:p>
          <a:p>
            <a:pPr marL="457200" lvl="1" indent="0">
              <a:buNone/>
            </a:pPr>
            <a:endParaRPr lang="en-US" altLang="zh-CN" dirty="0">
              <a:solidFill>
                <a:srgbClr val="000000"/>
              </a:solidFill>
            </a:endParaRPr>
          </a:p>
        </p:txBody>
      </p:sp>
      <p:pic>
        <p:nvPicPr>
          <p:cNvPr id="4" name="图片 3"/>
          <p:cNvPicPr>
            <a:picLocks noChangeAspect="1"/>
          </p:cNvPicPr>
          <p:nvPr/>
        </p:nvPicPr>
        <p:blipFill>
          <a:blip r:embed="rId3" cstate="print"/>
          <a:stretch>
            <a:fillRect/>
          </a:stretch>
        </p:blipFill>
        <p:spPr>
          <a:xfrm>
            <a:off x="4578098" y="1403776"/>
            <a:ext cx="5928393" cy="4637467"/>
          </a:xfrm>
          <a:prstGeom prst="rect">
            <a:avLst/>
          </a:prstGeom>
        </p:spPr>
      </p:pic>
      <p:sp>
        <p:nvSpPr>
          <p:cNvPr id="5" name="圆角矩形 4"/>
          <p:cNvSpPr/>
          <p:nvPr/>
        </p:nvSpPr>
        <p:spPr>
          <a:xfrm>
            <a:off x="5744673" y="4016860"/>
            <a:ext cx="2614613" cy="7315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6" name="矩形 5"/>
          <p:cNvSpPr/>
          <p:nvPr/>
        </p:nvSpPr>
        <p:spPr>
          <a:xfrm>
            <a:off x="1896787" y="1535687"/>
            <a:ext cx="2699015" cy="4154984"/>
          </a:xfrm>
          <a:prstGeom prst="rect">
            <a:avLst/>
          </a:prstGeom>
        </p:spPr>
        <p:txBody>
          <a:bodyPr wrap="square">
            <a:spAutoFit/>
          </a:bodyPr>
          <a:lstStyle/>
          <a:p>
            <a:pPr fontAlgn="base">
              <a:spcBef>
                <a:spcPct val="0"/>
              </a:spcBef>
              <a:spcAft>
                <a:spcPct val="0"/>
              </a:spcAft>
            </a:pPr>
            <a:r>
              <a:rPr lang="zh-CN" altLang="en-US" sz="2400" dirty="0">
                <a:solidFill>
                  <a:srgbClr val="000000"/>
                </a:solidFill>
              </a:rPr>
              <a:t>用户编程模型是以进程的</a:t>
            </a:r>
            <a:r>
              <a:rPr lang="zh-CN" altLang="en-US" sz="2400" dirty="0">
                <a:solidFill>
                  <a:srgbClr val="FF0000"/>
                </a:solidFill>
              </a:rPr>
              <a:t>虚拟存储</a:t>
            </a:r>
            <a:r>
              <a:rPr lang="zh-CN" altLang="en-US" sz="2400" dirty="0">
                <a:solidFill>
                  <a:srgbClr val="000000"/>
                </a:solidFill>
              </a:rPr>
              <a:t>为抽象中心，主要对应于</a:t>
            </a:r>
            <a:r>
              <a:rPr lang="en-US" altLang="zh-CN" sz="2400" dirty="0">
                <a:solidFill>
                  <a:srgbClr val="000000"/>
                </a:solidFill>
              </a:rPr>
              <a:t>DRAM</a:t>
            </a:r>
            <a:r>
              <a:rPr lang="zh-CN" altLang="en-US" sz="2400" dirty="0">
                <a:solidFill>
                  <a:srgbClr val="000000"/>
                </a:solidFill>
              </a:rPr>
              <a:t>；</a:t>
            </a:r>
            <a:endParaRPr lang="en-US" altLang="zh-CN" sz="2400" dirty="0">
              <a:solidFill>
                <a:srgbClr val="000000"/>
              </a:solidFill>
            </a:endParaRPr>
          </a:p>
          <a:p>
            <a:pPr fontAlgn="base">
              <a:spcBef>
                <a:spcPct val="0"/>
              </a:spcBef>
              <a:spcAft>
                <a:spcPct val="0"/>
              </a:spcAft>
            </a:pPr>
            <a:endParaRPr lang="en-US" altLang="zh-CN" sz="2400" dirty="0">
              <a:solidFill>
                <a:srgbClr val="000000"/>
              </a:solidFill>
            </a:endParaRPr>
          </a:p>
          <a:p>
            <a:pPr fontAlgn="base">
              <a:spcBef>
                <a:spcPct val="0"/>
              </a:spcBef>
              <a:spcAft>
                <a:spcPct val="0"/>
              </a:spcAft>
            </a:pPr>
            <a:r>
              <a:rPr lang="zh-CN" altLang="en-US" sz="2400" dirty="0">
                <a:solidFill>
                  <a:srgbClr val="000000"/>
                </a:solidFill>
              </a:rPr>
              <a:t>主存和</a:t>
            </a:r>
            <a:r>
              <a:rPr lang="en-US" altLang="zh-CN" sz="2400" dirty="0">
                <a:solidFill>
                  <a:srgbClr val="000000"/>
                </a:solidFill>
              </a:rPr>
              <a:t>cache</a:t>
            </a:r>
            <a:r>
              <a:rPr lang="zh-CN" altLang="en-US" sz="2400" dirty="0">
                <a:solidFill>
                  <a:srgbClr val="000000"/>
                </a:solidFill>
              </a:rPr>
              <a:t>是物理内存的概念，对软件透明；</a:t>
            </a:r>
            <a:endParaRPr lang="en-US" altLang="zh-CN" sz="2400" dirty="0">
              <a:solidFill>
                <a:srgbClr val="000000"/>
              </a:solidFill>
            </a:endParaRPr>
          </a:p>
          <a:p>
            <a:pPr fontAlgn="base">
              <a:spcBef>
                <a:spcPct val="0"/>
              </a:spcBef>
              <a:spcAft>
                <a:spcPct val="0"/>
              </a:spcAft>
            </a:pPr>
            <a:endParaRPr lang="en-US" altLang="zh-CN" sz="2400" dirty="0">
              <a:solidFill>
                <a:srgbClr val="000000"/>
              </a:solidFill>
            </a:endParaRPr>
          </a:p>
          <a:p>
            <a:pPr fontAlgn="base">
              <a:spcBef>
                <a:spcPct val="0"/>
              </a:spcBef>
              <a:spcAft>
                <a:spcPct val="0"/>
              </a:spcAft>
            </a:pPr>
            <a:r>
              <a:rPr lang="en-US" altLang="zh-CN" sz="2400" dirty="0">
                <a:solidFill>
                  <a:srgbClr val="000000"/>
                </a:solidFill>
              </a:rPr>
              <a:t>OS</a:t>
            </a:r>
            <a:r>
              <a:rPr lang="zh-CN" altLang="en-US" sz="2400" dirty="0">
                <a:solidFill>
                  <a:srgbClr val="000000"/>
                </a:solidFill>
              </a:rPr>
              <a:t>能看见虚存和物理内存</a:t>
            </a:r>
          </a:p>
        </p:txBody>
      </p:sp>
      <p:sp>
        <p:nvSpPr>
          <p:cNvPr id="7" name="圆角矩形 6"/>
          <p:cNvSpPr/>
          <p:nvPr/>
        </p:nvSpPr>
        <p:spPr>
          <a:xfrm>
            <a:off x="6114512" y="2176630"/>
            <a:ext cx="1903096" cy="1760220"/>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8" name="圆角矩形 7"/>
          <p:cNvSpPr/>
          <p:nvPr/>
        </p:nvSpPr>
        <p:spPr>
          <a:xfrm>
            <a:off x="5565873" y="4828391"/>
            <a:ext cx="3051811" cy="596961"/>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Tree>
    <p:extLst>
      <p:ext uri="{BB962C8B-B14F-4D97-AF65-F5344CB8AC3E}">
        <p14:creationId xmlns:p14="http://schemas.microsoft.com/office/powerpoint/2010/main" val="268004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2628" y="143635"/>
            <a:ext cx="8229600" cy="540060"/>
          </a:xfrm>
        </p:spPr>
        <p:txBody>
          <a:bodyPr/>
          <a:lstStyle/>
          <a:p>
            <a:r>
              <a:rPr lang="en-US" altLang="zh-CN" dirty="0"/>
              <a:t>1.7</a:t>
            </a:r>
            <a:r>
              <a:rPr lang="zh-CN" altLang="en-US" dirty="0"/>
              <a:t>计算机系统中的</a:t>
            </a:r>
            <a:r>
              <a:rPr lang="en-US" altLang="zh-CN" dirty="0"/>
              <a:t>OS</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solidFill>
                  <a:srgbClr val="000000"/>
                </a:solidFill>
              </a:rPr>
              <a:pPr>
                <a:defRPr/>
              </a:pPr>
              <a:t>45</a:t>
            </a:fld>
            <a:endParaRPr lang="zh-CN" altLang="en-US">
              <a:solidFill>
                <a:srgbClr val="000000"/>
              </a:solidFill>
            </a:endParaRPr>
          </a:p>
        </p:txBody>
      </p:sp>
      <p:sp>
        <p:nvSpPr>
          <p:cNvPr id="8" name="内容占位符 2"/>
          <p:cNvSpPr txBox="1">
            <a:spLocks/>
          </p:cNvSpPr>
          <p:nvPr/>
        </p:nvSpPr>
        <p:spPr>
          <a:xfrm>
            <a:off x="1910535" y="818711"/>
            <a:ext cx="82296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solidFill>
                  <a:srgbClr val="000000"/>
                </a:solidFill>
              </a:rPr>
              <a:t>1.7.1</a:t>
            </a:r>
            <a:r>
              <a:rPr lang="zh-CN" altLang="en-US" dirty="0">
                <a:solidFill>
                  <a:srgbClr val="000000"/>
                </a:solidFill>
              </a:rPr>
              <a:t> 计算机系统的分层</a:t>
            </a:r>
            <a:endParaRPr lang="en-US" altLang="zh-CN" dirty="0">
              <a:solidFill>
                <a:srgbClr val="000000"/>
              </a:solidFill>
            </a:endParaRPr>
          </a:p>
          <a:p>
            <a:endParaRPr lang="en-US" altLang="zh-CN" dirty="0">
              <a:solidFill>
                <a:srgbClr val="000000"/>
              </a:solidFill>
            </a:endParaRPr>
          </a:p>
          <a:p>
            <a:endParaRPr lang="en-US" altLang="zh-CN" dirty="0">
              <a:solidFill>
                <a:srgbClr val="000000"/>
              </a:solidFill>
            </a:endParaRPr>
          </a:p>
          <a:p>
            <a:pPr lvl="2"/>
            <a:r>
              <a:rPr lang="en-US" altLang="zh-CN" dirty="0">
                <a:solidFill>
                  <a:srgbClr val="000000"/>
                </a:solidFill>
              </a:rPr>
              <a:t>OS</a:t>
            </a:r>
            <a:r>
              <a:rPr lang="zh-CN" altLang="en-US" dirty="0">
                <a:solidFill>
                  <a:srgbClr val="000000"/>
                </a:solidFill>
              </a:rPr>
              <a:t>作用：</a:t>
            </a:r>
            <a:r>
              <a:rPr lang="en-US" altLang="zh-CN" dirty="0">
                <a:solidFill>
                  <a:srgbClr val="000000"/>
                </a:solidFill>
              </a:rPr>
              <a:t>1</a:t>
            </a:r>
            <a:r>
              <a:rPr lang="zh-CN" altLang="en-US" dirty="0">
                <a:solidFill>
                  <a:srgbClr val="000000"/>
                </a:solidFill>
              </a:rPr>
              <a:t>）防止硬件被失控的应用程序滥用；</a:t>
            </a:r>
            <a:r>
              <a:rPr lang="en-US" altLang="zh-CN" dirty="0">
                <a:solidFill>
                  <a:srgbClr val="000000"/>
                </a:solidFill>
              </a:rPr>
              <a:t>2</a:t>
            </a:r>
            <a:r>
              <a:rPr lang="zh-CN" altLang="en-US" dirty="0">
                <a:solidFill>
                  <a:srgbClr val="000000"/>
                </a:solidFill>
              </a:rPr>
              <a:t>）向应用程序提供简单移植的接口来使用硬件。</a:t>
            </a:r>
            <a:endParaRPr lang="en-US" altLang="zh-CN" dirty="0">
              <a:solidFill>
                <a:srgbClr val="000000"/>
              </a:solidFill>
            </a:endParaRPr>
          </a:p>
          <a:p>
            <a:pPr lvl="2"/>
            <a:r>
              <a:rPr lang="en-US" altLang="zh-CN" dirty="0">
                <a:solidFill>
                  <a:srgbClr val="000000"/>
                </a:solidFill>
              </a:rPr>
              <a:t>OS</a:t>
            </a:r>
            <a:r>
              <a:rPr lang="zh-CN" altLang="en-US" dirty="0">
                <a:solidFill>
                  <a:srgbClr val="000000"/>
                </a:solidFill>
              </a:rPr>
              <a:t>中的抽象：进程、虚拟内存和文件系统</a:t>
            </a:r>
            <a:endParaRPr lang="en-US" altLang="zh-CN" dirty="0">
              <a:solidFill>
                <a:srgbClr val="000000"/>
              </a:solidFill>
            </a:endParaRPr>
          </a:p>
          <a:p>
            <a:pPr marL="0" indent="0">
              <a:buNone/>
            </a:pPr>
            <a:endParaRPr lang="en-US" altLang="zh-CN" dirty="0">
              <a:solidFill>
                <a:srgbClr val="000000"/>
              </a:solidFill>
            </a:endParaRPr>
          </a:p>
        </p:txBody>
      </p:sp>
      <p:pic>
        <p:nvPicPr>
          <p:cNvPr id="3" name="图片 2"/>
          <p:cNvPicPr>
            <a:picLocks noChangeAspect="1"/>
          </p:cNvPicPr>
          <p:nvPr/>
        </p:nvPicPr>
        <p:blipFill>
          <a:blip r:embed="rId3" cstate="print"/>
          <a:stretch>
            <a:fillRect/>
          </a:stretch>
        </p:blipFill>
        <p:spPr>
          <a:xfrm>
            <a:off x="3682186" y="1427554"/>
            <a:ext cx="4107713" cy="1150620"/>
          </a:xfrm>
          <a:prstGeom prst="rect">
            <a:avLst/>
          </a:prstGeom>
        </p:spPr>
      </p:pic>
      <p:sp>
        <p:nvSpPr>
          <p:cNvPr id="6" name="椭圆 5"/>
          <p:cNvSpPr/>
          <p:nvPr/>
        </p:nvSpPr>
        <p:spPr>
          <a:xfrm>
            <a:off x="4522291" y="1831474"/>
            <a:ext cx="1765935" cy="331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pic>
        <p:nvPicPr>
          <p:cNvPr id="10" name="图片 9"/>
          <p:cNvPicPr>
            <a:picLocks noChangeAspect="1"/>
          </p:cNvPicPr>
          <p:nvPr/>
        </p:nvPicPr>
        <p:blipFill>
          <a:blip r:embed="rId4" cstate="print"/>
          <a:stretch>
            <a:fillRect/>
          </a:stretch>
        </p:blipFill>
        <p:spPr>
          <a:xfrm>
            <a:off x="3529660" y="3842839"/>
            <a:ext cx="4734177" cy="2504123"/>
          </a:xfrm>
          <a:prstGeom prst="rect">
            <a:avLst/>
          </a:prstGeom>
        </p:spPr>
      </p:pic>
    </p:spTree>
    <p:extLst>
      <p:ext uri="{BB962C8B-B14F-4D97-AF65-F5344CB8AC3E}">
        <p14:creationId xmlns:p14="http://schemas.microsoft.com/office/powerpoint/2010/main" val="1302897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46</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1.7.1</a:t>
            </a:r>
            <a:r>
              <a:rPr lang="zh-CN" altLang="en-US" dirty="0"/>
              <a:t> 进程</a:t>
            </a:r>
            <a:endParaRPr lang="en-US" altLang="zh-CN" dirty="0"/>
          </a:p>
          <a:p>
            <a:pPr lvl="1"/>
            <a:r>
              <a:rPr lang="zh-CN" altLang="en-US" dirty="0"/>
              <a:t>定义：操作系统对一个正在运行的程序的一种抽象</a:t>
            </a:r>
            <a:endParaRPr lang="en-US" altLang="zh-CN" dirty="0"/>
          </a:p>
          <a:p>
            <a:pPr lvl="2"/>
            <a:r>
              <a:rPr lang="zh-CN" altLang="en-US" dirty="0"/>
              <a:t>是计算机系统中最重要的概念之一；</a:t>
            </a:r>
            <a:endParaRPr lang="en-US" altLang="zh-CN" dirty="0"/>
          </a:p>
          <a:p>
            <a:pPr lvl="2"/>
            <a:r>
              <a:rPr lang="zh-CN" altLang="en-US" dirty="0"/>
              <a:t>一个系统上可以有多个进程并发执行；</a:t>
            </a:r>
            <a:endParaRPr lang="en-US" altLang="zh-CN" dirty="0"/>
          </a:p>
          <a:p>
            <a:pPr lvl="2"/>
            <a:r>
              <a:rPr lang="zh-CN" altLang="en-US" dirty="0"/>
              <a:t>一个</a:t>
            </a:r>
            <a:r>
              <a:rPr lang="en-US" altLang="zh-CN" dirty="0"/>
              <a:t>CPU</a:t>
            </a:r>
            <a:r>
              <a:rPr lang="zh-CN" altLang="en-US" dirty="0"/>
              <a:t>上的进程可以交替执行</a:t>
            </a:r>
            <a:r>
              <a:rPr lang="en-US" altLang="zh-CN" dirty="0"/>
              <a:t>——</a:t>
            </a:r>
            <a:r>
              <a:rPr lang="zh-CN" altLang="en-US" dirty="0"/>
              <a:t>使用“上下文切换”机制</a:t>
            </a:r>
            <a:endParaRPr lang="en-US" altLang="zh-CN" dirty="0"/>
          </a:p>
          <a:p>
            <a:pPr lvl="2"/>
            <a:endParaRPr lang="en-US" altLang="zh-CN" dirty="0"/>
          </a:p>
          <a:p>
            <a:pPr lvl="1"/>
            <a:endParaRPr lang="en-US" altLang="zh-CN" dirty="0"/>
          </a:p>
        </p:txBody>
      </p:sp>
      <p:pic>
        <p:nvPicPr>
          <p:cNvPr id="4" name="图片 3"/>
          <p:cNvPicPr>
            <a:picLocks noChangeAspect="1"/>
          </p:cNvPicPr>
          <p:nvPr/>
        </p:nvPicPr>
        <p:blipFill>
          <a:blip r:embed="rId3" cstate="print"/>
          <a:stretch>
            <a:fillRect/>
          </a:stretch>
        </p:blipFill>
        <p:spPr>
          <a:xfrm>
            <a:off x="2467927" y="3577908"/>
            <a:ext cx="7351574" cy="2778443"/>
          </a:xfrm>
          <a:prstGeom prst="rect">
            <a:avLst/>
          </a:prstGeom>
        </p:spPr>
      </p:pic>
      <p:sp>
        <p:nvSpPr>
          <p:cNvPr id="5" name="圆角矩形 4"/>
          <p:cNvSpPr/>
          <p:nvPr/>
        </p:nvSpPr>
        <p:spPr>
          <a:xfrm>
            <a:off x="5292090" y="446024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92090" y="527177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0580" y="3393242"/>
            <a:ext cx="4097020" cy="369332"/>
          </a:xfrm>
          <a:prstGeom prst="rect">
            <a:avLst/>
          </a:prstGeom>
          <a:noFill/>
        </p:spPr>
        <p:txBody>
          <a:bodyPr wrap="square" rtlCol="0">
            <a:spAutoFit/>
          </a:bodyPr>
          <a:lstStyle/>
          <a:p>
            <a:r>
              <a:rPr lang="zh-CN" altLang="en-US" b="1" dirty="0">
                <a:solidFill>
                  <a:srgbClr val="00B050"/>
                </a:solidFill>
              </a:rPr>
              <a:t>（</a:t>
            </a:r>
            <a:r>
              <a:rPr lang="en-US" altLang="zh-CN" b="1" dirty="0">
                <a:solidFill>
                  <a:srgbClr val="00B050"/>
                </a:solidFill>
              </a:rPr>
              <a:t>shell</a:t>
            </a:r>
            <a:r>
              <a:rPr lang="zh-CN" altLang="en-US" b="1" dirty="0">
                <a:solidFill>
                  <a:srgbClr val="00B050"/>
                </a:solidFill>
              </a:rPr>
              <a:t>）                 （</a:t>
            </a:r>
            <a:r>
              <a:rPr lang="en-US" altLang="zh-CN" b="1" dirty="0">
                <a:solidFill>
                  <a:srgbClr val="00B050"/>
                </a:solidFill>
              </a:rPr>
              <a:t>hello</a:t>
            </a:r>
            <a:r>
              <a:rPr lang="zh-CN" altLang="en-US" b="1" dirty="0">
                <a:solidFill>
                  <a:srgbClr val="00B050"/>
                </a:solidFill>
              </a:rPr>
              <a:t>）</a:t>
            </a:r>
          </a:p>
        </p:txBody>
      </p:sp>
      <p:sp>
        <p:nvSpPr>
          <p:cNvPr id="8" name="文本框 7"/>
          <p:cNvSpPr txBox="1"/>
          <p:nvPr/>
        </p:nvSpPr>
        <p:spPr>
          <a:xfrm>
            <a:off x="815340" y="3813910"/>
            <a:ext cx="1485900" cy="646331"/>
          </a:xfrm>
          <a:prstGeom prst="rect">
            <a:avLst/>
          </a:prstGeom>
          <a:noFill/>
        </p:spPr>
        <p:txBody>
          <a:bodyPr wrap="square" rtlCol="0">
            <a:spAutoFit/>
          </a:bodyPr>
          <a:lstStyle/>
          <a:p>
            <a:r>
              <a:rPr lang="zh-CN" altLang="en-US" b="1" dirty="0"/>
              <a:t>上下文切换的简单示意：</a:t>
            </a:r>
          </a:p>
        </p:txBody>
      </p:sp>
    </p:spTree>
    <p:extLst>
      <p:ext uri="{BB962C8B-B14F-4D97-AF65-F5344CB8AC3E}">
        <p14:creationId xmlns:p14="http://schemas.microsoft.com/office/powerpoint/2010/main" val="2395461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47</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1.7.2</a:t>
            </a:r>
            <a:r>
              <a:rPr lang="zh-CN" altLang="en-US" dirty="0"/>
              <a:t> 线程</a:t>
            </a:r>
            <a:endParaRPr lang="en-US" altLang="zh-CN" dirty="0"/>
          </a:p>
          <a:p>
            <a:pPr lvl="1"/>
            <a:r>
              <a:rPr lang="zh-CN" altLang="en-US" dirty="0"/>
              <a:t>资源与调度的分离</a:t>
            </a:r>
            <a:endParaRPr lang="en-US" altLang="zh-CN" dirty="0"/>
          </a:p>
          <a:p>
            <a:pPr lvl="1"/>
            <a:r>
              <a:rPr lang="zh-CN" altLang="en-US" dirty="0"/>
              <a:t>一个进程可包含多个线程</a:t>
            </a:r>
            <a:endParaRPr lang="en-US" altLang="zh-CN" dirty="0"/>
          </a:p>
          <a:p>
            <a:pPr lvl="2"/>
            <a:r>
              <a:rPr lang="zh-CN" altLang="en-US" dirty="0"/>
              <a:t>这些线程共享进程空间，但各自有独立的线程控制块和线程私有堆栈</a:t>
            </a:r>
            <a:endParaRPr lang="en-US" altLang="zh-CN" dirty="0"/>
          </a:p>
          <a:p>
            <a:pPr lvl="1"/>
            <a:r>
              <a:rPr lang="zh-CN" altLang="en-US" dirty="0"/>
              <a:t>创建线程的资源开销比进程小、切换比进程快</a:t>
            </a:r>
            <a:endParaRPr lang="en-US" altLang="zh-CN" dirty="0"/>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3653365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5187612" y="1367730"/>
            <a:ext cx="6564926" cy="497205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48</a:t>
            </a:fld>
            <a:endParaRPr lang="zh-CN" altLang="en-US"/>
          </a:p>
        </p:txBody>
      </p:sp>
      <p:sp>
        <p:nvSpPr>
          <p:cNvPr id="3" name="内容占位符 2"/>
          <p:cNvSpPr txBox="1">
            <a:spLocks/>
          </p:cNvSpPr>
          <p:nvPr/>
        </p:nvSpPr>
        <p:spPr>
          <a:xfrm>
            <a:off x="815340" y="758885"/>
            <a:ext cx="537972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1.7.3</a:t>
            </a:r>
            <a:r>
              <a:rPr lang="zh-CN" altLang="en-US" dirty="0"/>
              <a:t> 虚拟存储器</a:t>
            </a:r>
            <a:endParaRPr lang="en-US" altLang="zh-CN" dirty="0"/>
          </a:p>
          <a:p>
            <a:pPr lvl="1"/>
            <a:r>
              <a:rPr lang="zh-CN" altLang="en-US" dirty="0"/>
              <a:t>每个进程看到的是一个一致的、虚拟的存储器</a:t>
            </a:r>
            <a:r>
              <a:rPr lang="en-US" altLang="zh-CN" dirty="0"/>
              <a:t>——</a:t>
            </a:r>
            <a:r>
              <a:rPr lang="zh-CN" altLang="en-US" dirty="0"/>
              <a:t>即进程的虚拟地址空间</a:t>
            </a:r>
            <a:endParaRPr lang="en-US" altLang="zh-CN" dirty="0"/>
          </a:p>
          <a:p>
            <a:pPr lvl="1"/>
            <a:r>
              <a:rPr lang="zh-CN" altLang="en-US" dirty="0"/>
              <a:t>系统中有多个进程，因此有多个独立的虚拟地址空间</a:t>
            </a:r>
            <a:endParaRPr lang="en-US" altLang="zh-CN" dirty="0"/>
          </a:p>
          <a:p>
            <a:pPr lvl="1"/>
            <a:r>
              <a:rPr lang="zh-CN" altLang="en-US" dirty="0"/>
              <a:t>布局：</a:t>
            </a:r>
            <a:endParaRPr lang="en-US" altLang="zh-CN" dirty="0"/>
          </a:p>
          <a:p>
            <a:pPr lvl="2"/>
            <a:r>
              <a:rPr lang="zh-CN" altLang="en-US" dirty="0"/>
              <a:t>程序代码和数据</a:t>
            </a:r>
            <a:endParaRPr lang="en-US" altLang="zh-CN" dirty="0"/>
          </a:p>
          <a:p>
            <a:pPr lvl="2"/>
            <a:r>
              <a:rPr lang="zh-CN" altLang="en-US" dirty="0"/>
              <a:t>堆</a:t>
            </a:r>
            <a:endParaRPr lang="en-US" altLang="zh-CN" dirty="0"/>
          </a:p>
          <a:p>
            <a:pPr lvl="2"/>
            <a:r>
              <a:rPr lang="zh-CN" altLang="en-US" dirty="0"/>
              <a:t>共享库</a:t>
            </a:r>
            <a:endParaRPr lang="en-US" altLang="zh-CN" dirty="0"/>
          </a:p>
          <a:p>
            <a:pPr lvl="2"/>
            <a:r>
              <a:rPr lang="zh-CN" altLang="en-US" dirty="0"/>
              <a:t>栈</a:t>
            </a:r>
            <a:endParaRPr lang="en-US" altLang="zh-CN" dirty="0"/>
          </a:p>
          <a:p>
            <a:pPr lvl="2"/>
            <a:r>
              <a:rPr lang="zh-CN" altLang="en-US" dirty="0"/>
              <a:t>内核虚拟空间</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3421681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49</a:t>
            </a:fld>
            <a:endParaRPr lang="zh-CN" altLang="en-US"/>
          </a:p>
        </p:txBody>
      </p:sp>
      <p:pic>
        <p:nvPicPr>
          <p:cNvPr id="3" name="图片 2"/>
          <p:cNvPicPr>
            <a:picLocks noChangeAspect="1"/>
          </p:cNvPicPr>
          <p:nvPr/>
        </p:nvPicPr>
        <p:blipFill>
          <a:blip r:embed="rId3" cstate="print"/>
          <a:stretch>
            <a:fillRect/>
          </a:stretch>
        </p:blipFill>
        <p:spPr>
          <a:xfrm>
            <a:off x="3210993" y="521783"/>
            <a:ext cx="8286750" cy="6076950"/>
          </a:xfrm>
          <a:prstGeom prst="rect">
            <a:avLst/>
          </a:prstGeom>
        </p:spPr>
      </p:pic>
      <p:sp>
        <p:nvSpPr>
          <p:cNvPr id="4" name="文本框 3"/>
          <p:cNvSpPr txBox="1"/>
          <p:nvPr/>
        </p:nvSpPr>
        <p:spPr>
          <a:xfrm>
            <a:off x="594360" y="1074420"/>
            <a:ext cx="2663190" cy="369332"/>
          </a:xfrm>
          <a:prstGeom prst="rect">
            <a:avLst/>
          </a:prstGeom>
          <a:noFill/>
        </p:spPr>
        <p:txBody>
          <a:bodyPr wrap="square" rtlCol="0">
            <a:spAutoFit/>
          </a:bodyPr>
          <a:lstStyle/>
          <a:p>
            <a:r>
              <a:rPr lang="zh-CN" altLang="en-US" b="1" dirty="0"/>
              <a:t>多进程</a:t>
            </a:r>
            <a:r>
              <a:rPr lang="en-US" altLang="zh-CN" b="1" dirty="0"/>
              <a:t>/</a:t>
            </a:r>
            <a:r>
              <a:rPr lang="zh-CN" altLang="en-US" b="1" dirty="0"/>
              <a:t>线程并发的情形</a:t>
            </a:r>
          </a:p>
        </p:txBody>
      </p:sp>
    </p:spTree>
    <p:extLst>
      <p:ext uri="{BB962C8B-B14F-4D97-AF65-F5344CB8AC3E}">
        <p14:creationId xmlns:p14="http://schemas.microsoft.com/office/powerpoint/2010/main" val="326990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a:t>
            </a:fld>
            <a:endParaRPr lang="zh-CN" altLang="en-US"/>
          </a:p>
        </p:txBody>
      </p:sp>
      <p:sp>
        <p:nvSpPr>
          <p:cNvPr id="3" name="文本框 2"/>
          <p:cNvSpPr txBox="1"/>
          <p:nvPr/>
        </p:nvSpPr>
        <p:spPr>
          <a:xfrm>
            <a:off x="446314" y="291737"/>
            <a:ext cx="10749642" cy="1446550"/>
          </a:xfrm>
          <a:prstGeom prst="rect">
            <a:avLst/>
          </a:prstGeom>
          <a:noFill/>
        </p:spPr>
        <p:txBody>
          <a:bodyPr wrap="square" rtlCol="0">
            <a:spAutoFit/>
          </a:bodyPr>
          <a:lstStyle/>
          <a:p>
            <a:r>
              <a:rPr lang="zh-CN" altLang="en-US" sz="3200" b="1" dirty="0"/>
              <a:t>计算机系统：</a:t>
            </a:r>
            <a:endParaRPr lang="en-US" altLang="zh-CN" sz="3200" b="1" dirty="0"/>
          </a:p>
          <a:p>
            <a:r>
              <a:rPr lang="zh-CN" altLang="en-US" sz="3200" dirty="0"/>
              <a:t>由软件和系统软件组成，应用程序运行在计算机系统之上。</a:t>
            </a:r>
            <a:endParaRPr lang="en-US" altLang="zh-CN" sz="3200" dirty="0"/>
          </a:p>
          <a:p>
            <a:endParaRPr lang="en-US" altLang="zh-CN" sz="2400" dirty="0"/>
          </a:p>
        </p:txBody>
      </p:sp>
      <p:sp>
        <p:nvSpPr>
          <p:cNvPr id="4" name="矩形 3"/>
          <p:cNvSpPr/>
          <p:nvPr/>
        </p:nvSpPr>
        <p:spPr>
          <a:xfrm>
            <a:off x="1026574" y="1785177"/>
            <a:ext cx="8512279" cy="3046988"/>
          </a:xfrm>
          <a:prstGeom prst="rect">
            <a:avLst/>
          </a:prstGeom>
        </p:spPr>
        <p:txBody>
          <a:bodyPr wrap="square">
            <a:spAutoFit/>
          </a:bodyPr>
          <a:lstStyle/>
          <a:p>
            <a:r>
              <a:rPr lang="en-US" altLang="zh-CN" sz="3200" dirty="0">
                <a:solidFill>
                  <a:srgbClr val="00AEF0"/>
                </a:solidFill>
                <a:latin typeface="+mn-ea"/>
              </a:rPr>
              <a:t>1 </a:t>
            </a:r>
            <a:r>
              <a:rPr lang="en-US" altLang="zh-CN" sz="3200" dirty="0">
                <a:solidFill>
                  <a:srgbClr val="000000"/>
                </a:solidFill>
                <a:latin typeface="+mn-ea"/>
              </a:rPr>
              <a:t>#include &lt;</a:t>
            </a:r>
            <a:r>
              <a:rPr lang="en-US" altLang="zh-CN" sz="3200" dirty="0" err="1">
                <a:solidFill>
                  <a:srgbClr val="000000"/>
                </a:solidFill>
                <a:latin typeface="+mn-ea"/>
              </a:rPr>
              <a:t>stdio.h</a:t>
            </a:r>
            <a:r>
              <a:rPr lang="en-US" altLang="zh-CN" sz="3200" dirty="0">
                <a:solidFill>
                  <a:srgbClr val="000000"/>
                </a:solidFill>
                <a:latin typeface="+mn-ea"/>
              </a:rPr>
              <a:t>&gt;</a:t>
            </a:r>
          </a:p>
          <a:p>
            <a:r>
              <a:rPr lang="en-US" altLang="zh-CN" sz="3200" dirty="0">
                <a:solidFill>
                  <a:srgbClr val="00AEF0"/>
                </a:solidFill>
                <a:latin typeface="+mn-ea"/>
              </a:rPr>
              <a:t>2</a:t>
            </a:r>
          </a:p>
          <a:p>
            <a:r>
              <a:rPr lang="en-US" altLang="zh-CN" sz="3200" dirty="0">
                <a:solidFill>
                  <a:srgbClr val="00AEF0"/>
                </a:solidFill>
                <a:latin typeface="+mn-ea"/>
              </a:rPr>
              <a:t>3 </a:t>
            </a:r>
            <a:r>
              <a:rPr lang="en-US" altLang="zh-CN" sz="3200" dirty="0" err="1">
                <a:solidFill>
                  <a:srgbClr val="000000"/>
                </a:solidFill>
                <a:latin typeface="+mn-ea"/>
              </a:rPr>
              <a:t>int</a:t>
            </a:r>
            <a:r>
              <a:rPr lang="en-US" altLang="zh-CN" sz="3200" dirty="0">
                <a:solidFill>
                  <a:srgbClr val="000000"/>
                </a:solidFill>
                <a:latin typeface="+mn-ea"/>
              </a:rPr>
              <a:t> main()</a:t>
            </a:r>
          </a:p>
          <a:p>
            <a:r>
              <a:rPr lang="en-US" altLang="zh-CN" sz="3200" dirty="0">
                <a:solidFill>
                  <a:srgbClr val="00AEF0"/>
                </a:solidFill>
                <a:latin typeface="+mn-ea"/>
              </a:rPr>
              <a:t>4 </a:t>
            </a:r>
            <a:r>
              <a:rPr lang="en-US" altLang="zh-CN" sz="3200" dirty="0">
                <a:solidFill>
                  <a:srgbClr val="000000"/>
                </a:solidFill>
                <a:latin typeface="+mn-ea"/>
              </a:rPr>
              <a:t>{</a:t>
            </a:r>
          </a:p>
          <a:p>
            <a:r>
              <a:rPr lang="en-US" altLang="zh-CN" sz="3200" dirty="0">
                <a:solidFill>
                  <a:srgbClr val="00AEF0"/>
                </a:solidFill>
                <a:latin typeface="+mn-ea"/>
              </a:rPr>
              <a:t>5 	</a:t>
            </a:r>
            <a:r>
              <a:rPr lang="en-US" altLang="zh-CN" sz="3200" dirty="0" err="1">
                <a:solidFill>
                  <a:srgbClr val="000000"/>
                </a:solidFill>
                <a:latin typeface="+mn-ea"/>
              </a:rPr>
              <a:t>printf</a:t>
            </a:r>
            <a:r>
              <a:rPr lang="en-US" altLang="zh-CN" sz="3200" dirty="0">
                <a:solidFill>
                  <a:srgbClr val="000000"/>
                </a:solidFill>
                <a:latin typeface="+mn-ea"/>
              </a:rPr>
              <a:t>("hello, world\n");</a:t>
            </a:r>
          </a:p>
          <a:p>
            <a:r>
              <a:rPr lang="en-US" altLang="zh-CN" sz="3200" dirty="0">
                <a:solidFill>
                  <a:srgbClr val="00AEF0"/>
                </a:solidFill>
                <a:latin typeface="+mn-ea"/>
              </a:rPr>
              <a:t>6 </a:t>
            </a:r>
            <a:r>
              <a:rPr lang="en-US" altLang="zh-CN" sz="3200" dirty="0">
                <a:solidFill>
                  <a:srgbClr val="000000"/>
                </a:solidFill>
                <a:latin typeface="+mn-ea"/>
              </a:rPr>
              <a:t>}</a:t>
            </a:r>
          </a:p>
        </p:txBody>
      </p:sp>
      <p:sp>
        <p:nvSpPr>
          <p:cNvPr id="6" name="矩形 5"/>
          <p:cNvSpPr/>
          <p:nvPr/>
        </p:nvSpPr>
        <p:spPr>
          <a:xfrm>
            <a:off x="8913467" y="5395252"/>
            <a:ext cx="2262158" cy="369332"/>
          </a:xfrm>
          <a:prstGeom prst="rect">
            <a:avLst/>
          </a:prstGeom>
        </p:spPr>
        <p:txBody>
          <a:bodyPr wrap="none">
            <a:spAutoFit/>
          </a:bodyPr>
          <a:lstStyle/>
          <a:p>
            <a:r>
              <a:rPr lang="en-US" altLang="zh-CN" i="1" dirty="0">
                <a:solidFill>
                  <a:srgbClr val="000000"/>
                </a:solidFill>
                <a:latin typeface="+mn-ea"/>
              </a:rPr>
              <a:t>code/intro/</a:t>
            </a:r>
            <a:r>
              <a:rPr lang="en-US" altLang="zh-CN" i="1" dirty="0" err="1">
                <a:solidFill>
                  <a:srgbClr val="000000"/>
                </a:solidFill>
                <a:latin typeface="+mn-ea"/>
              </a:rPr>
              <a:t>hello.c</a:t>
            </a:r>
            <a:endParaRPr lang="zh-CN" altLang="en-US" dirty="0">
              <a:latin typeface="+mn-ea"/>
            </a:endParaRPr>
          </a:p>
        </p:txBody>
      </p:sp>
      <p:pic>
        <p:nvPicPr>
          <p:cNvPr id="7" name="Picture 2"/>
          <p:cNvPicPr>
            <a:picLocks noChangeAspect="1" noChangeArrowheads="1"/>
          </p:cNvPicPr>
          <p:nvPr/>
        </p:nvPicPr>
        <p:blipFill>
          <a:blip r:embed="rId3"/>
          <a:srcRect/>
          <a:stretch>
            <a:fillRect/>
          </a:stretch>
        </p:blipFill>
        <p:spPr bwMode="auto">
          <a:xfrm>
            <a:off x="7036620" y="1803752"/>
            <a:ext cx="5155380" cy="2445737"/>
          </a:xfrm>
          <a:prstGeom prst="rect">
            <a:avLst/>
          </a:prstGeom>
          <a:noFill/>
          <a:ln w="9525">
            <a:noFill/>
            <a:miter lim="800000"/>
            <a:headEnd/>
            <a:tailEnd/>
          </a:ln>
        </p:spPr>
      </p:pic>
      <p:sp>
        <p:nvSpPr>
          <p:cNvPr id="5" name="右箭头 4"/>
          <p:cNvSpPr/>
          <p:nvPr/>
        </p:nvSpPr>
        <p:spPr>
          <a:xfrm>
            <a:off x="5881816" y="2875006"/>
            <a:ext cx="650789" cy="263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16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50</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a:t>1.7.4</a:t>
            </a:r>
            <a:r>
              <a:rPr lang="zh-CN" altLang="en-US" dirty="0"/>
              <a:t> 文件</a:t>
            </a:r>
            <a:endParaRPr lang="en-US" altLang="zh-CN" dirty="0"/>
          </a:p>
          <a:p>
            <a:pPr lvl="1"/>
            <a:r>
              <a:rPr lang="en-US" altLang="zh-CN" dirty="0"/>
              <a:t>Unix</a:t>
            </a:r>
            <a:r>
              <a:rPr lang="zh-CN" altLang="en-US" dirty="0"/>
              <a:t>中“万物皆文件”</a:t>
            </a:r>
            <a:endParaRPr lang="en-US" altLang="zh-CN" dirty="0"/>
          </a:p>
          <a:p>
            <a:pPr lvl="2"/>
            <a:r>
              <a:rPr lang="en-US" altLang="zh-CN" dirty="0"/>
              <a:t>IO</a:t>
            </a:r>
            <a:r>
              <a:rPr lang="zh-CN" altLang="en-US" dirty="0"/>
              <a:t>系统在文件系统框架内</a:t>
            </a:r>
            <a:endParaRPr lang="en-US" altLang="zh-CN" dirty="0"/>
          </a:p>
          <a:p>
            <a:pPr lvl="2"/>
            <a:endParaRPr lang="en-US" altLang="zh-CN" dirty="0"/>
          </a:p>
          <a:p>
            <a:pPr lvl="1"/>
            <a:r>
              <a:rPr lang="zh-CN" altLang="en-US" dirty="0"/>
              <a:t>数据文件</a:t>
            </a:r>
            <a:endParaRPr lang="en-US" altLang="zh-CN" dirty="0"/>
          </a:p>
          <a:p>
            <a:pPr lvl="2"/>
            <a:r>
              <a:rPr lang="zh-CN" altLang="en-US" dirty="0"/>
              <a:t>字节序列，可以存储在磁盘上</a:t>
            </a:r>
            <a:endParaRPr lang="en-US" altLang="zh-CN" dirty="0"/>
          </a:p>
          <a:p>
            <a:pPr lvl="1"/>
            <a:r>
              <a:rPr lang="zh-CN" altLang="en-US" dirty="0"/>
              <a:t>特殊文件</a:t>
            </a:r>
            <a:endParaRPr lang="en-US" altLang="zh-CN" dirty="0"/>
          </a:p>
          <a:p>
            <a:pPr lvl="2"/>
            <a:r>
              <a:rPr lang="zh-CN" altLang="en-US" dirty="0"/>
              <a:t>设备文件</a:t>
            </a:r>
            <a:endParaRPr lang="en-US" altLang="zh-CN" dirty="0"/>
          </a:p>
          <a:p>
            <a:pPr lvl="2"/>
            <a:r>
              <a:rPr lang="zh-CN" altLang="en-US" dirty="0"/>
              <a:t>管道文件</a:t>
            </a:r>
            <a:endParaRPr lang="en-US" altLang="zh-CN" dirty="0"/>
          </a:p>
          <a:p>
            <a:pPr lvl="2"/>
            <a:r>
              <a:rPr lang="zh-CN" altLang="en-US" dirty="0"/>
              <a:t>其他</a:t>
            </a:r>
            <a:endParaRPr lang="en-US" altLang="zh-CN" dirty="0"/>
          </a:p>
          <a:p>
            <a:pPr lvl="1"/>
            <a:endParaRPr lang="en-US" altLang="zh-CN" dirty="0"/>
          </a:p>
        </p:txBody>
      </p:sp>
    </p:spTree>
    <p:extLst>
      <p:ext uri="{BB962C8B-B14F-4D97-AF65-F5344CB8AC3E}">
        <p14:creationId xmlns:p14="http://schemas.microsoft.com/office/powerpoint/2010/main" val="325528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计算机系统间协作</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51</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网络接口</a:t>
            </a:r>
            <a:endParaRPr lang="en-US" altLang="zh-CN" dirty="0"/>
          </a:p>
          <a:p>
            <a:pPr lvl="1"/>
            <a:endParaRPr lang="en-US" altLang="zh-CN" dirty="0"/>
          </a:p>
        </p:txBody>
      </p:sp>
      <p:pic>
        <p:nvPicPr>
          <p:cNvPr id="3" name="图片 2"/>
          <p:cNvPicPr>
            <a:picLocks noChangeAspect="1"/>
          </p:cNvPicPr>
          <p:nvPr/>
        </p:nvPicPr>
        <p:blipFill>
          <a:blip r:embed="rId3" cstate="print"/>
          <a:stretch>
            <a:fillRect/>
          </a:stretch>
        </p:blipFill>
        <p:spPr>
          <a:xfrm>
            <a:off x="2718434" y="1786921"/>
            <a:ext cx="6019165" cy="4716166"/>
          </a:xfrm>
          <a:prstGeom prst="rect">
            <a:avLst/>
          </a:prstGeom>
        </p:spPr>
      </p:pic>
      <p:sp>
        <p:nvSpPr>
          <p:cNvPr id="5" name="椭圆 4"/>
          <p:cNvSpPr/>
          <p:nvPr/>
        </p:nvSpPr>
        <p:spPr>
          <a:xfrm>
            <a:off x="7395210" y="4766310"/>
            <a:ext cx="1474470" cy="19551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677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52</a:t>
            </a:fld>
            <a:endParaRPr lang="zh-CN" altLang="en-US"/>
          </a:p>
        </p:txBody>
      </p:sp>
      <p:sp>
        <p:nvSpPr>
          <p:cNvPr id="3" name="内容占位符 2"/>
          <p:cNvSpPr txBox="1">
            <a:spLocks/>
          </p:cNvSpPr>
          <p:nvPr/>
        </p:nvSpPr>
        <p:spPr>
          <a:xfrm>
            <a:off x="849630" y="82746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 网络协议</a:t>
            </a:r>
            <a:endParaRPr lang="en-US" altLang="zh-CN" dirty="0"/>
          </a:p>
          <a:p>
            <a:pPr lvl="1"/>
            <a:r>
              <a:rPr lang="zh-CN" altLang="en-US" dirty="0"/>
              <a:t>应用层协议</a:t>
            </a:r>
            <a:endParaRPr lang="en-US" altLang="zh-CN" dirty="0"/>
          </a:p>
          <a:p>
            <a:pPr lvl="1"/>
            <a:r>
              <a:rPr lang="en-US" altLang="zh-CN" dirty="0"/>
              <a:t>TCP/IP</a:t>
            </a:r>
          </a:p>
          <a:p>
            <a:pPr lvl="1"/>
            <a:endParaRPr lang="en-US" altLang="zh-CN" dirty="0"/>
          </a:p>
        </p:txBody>
      </p:sp>
      <p:pic>
        <p:nvPicPr>
          <p:cNvPr id="4" name="图片 3"/>
          <p:cNvPicPr>
            <a:picLocks noChangeAspect="1"/>
          </p:cNvPicPr>
          <p:nvPr/>
        </p:nvPicPr>
        <p:blipFill>
          <a:blip r:embed="rId3" cstate="print"/>
          <a:stretch>
            <a:fillRect/>
          </a:stretch>
        </p:blipFill>
        <p:spPr>
          <a:xfrm>
            <a:off x="1257300" y="3032760"/>
            <a:ext cx="9447848" cy="2076450"/>
          </a:xfrm>
          <a:prstGeom prst="rect">
            <a:avLst/>
          </a:prstGeom>
        </p:spPr>
      </p:pic>
      <p:sp>
        <p:nvSpPr>
          <p:cNvPr id="5" name="标题 1"/>
          <p:cNvSpPr txBox="1">
            <a:spLocks/>
          </p:cNvSpPr>
          <p:nvPr/>
        </p:nvSpPr>
        <p:spPr>
          <a:xfrm>
            <a:off x="609600" y="274638"/>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a:t>1.8 </a:t>
            </a:r>
            <a:r>
              <a:rPr lang="zh-CN" altLang="en-US"/>
              <a:t>计算机系统间协作</a:t>
            </a:r>
            <a:endParaRPr lang="zh-CN" altLang="en-US" dirty="0"/>
          </a:p>
        </p:txBody>
      </p:sp>
    </p:spTree>
    <p:extLst>
      <p:ext uri="{BB962C8B-B14F-4D97-AF65-F5344CB8AC3E}">
        <p14:creationId xmlns:p14="http://schemas.microsoft.com/office/powerpoint/2010/main" val="2691588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53</a:t>
            </a:fld>
            <a:endParaRPr lang="zh-CN" altLang="en-US"/>
          </a:p>
        </p:txBody>
      </p:sp>
      <p:sp>
        <p:nvSpPr>
          <p:cNvPr id="3" name="内容占位符 2"/>
          <p:cNvSpPr txBox="1">
            <a:spLocks/>
          </p:cNvSpPr>
          <p:nvPr/>
        </p:nvSpPr>
        <p:spPr>
          <a:xfrm>
            <a:off x="441416" y="776846"/>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zh-CN" dirty="0"/>
              <a:t>1.9 </a:t>
            </a:r>
            <a:r>
              <a:rPr lang="zh-CN" altLang="en-US" dirty="0"/>
              <a:t>重要主题</a:t>
            </a:r>
            <a:endParaRPr lang="en-US" altLang="zh-CN" dirty="0"/>
          </a:p>
          <a:p>
            <a:pPr marL="457200" lvl="1" indent="0">
              <a:buNone/>
            </a:pPr>
            <a:r>
              <a:rPr lang="en-US" altLang="zh-CN" dirty="0"/>
              <a:t>1.9.1 Amdahl</a:t>
            </a:r>
            <a:r>
              <a:rPr lang="zh-CN" altLang="en-US" dirty="0"/>
              <a:t>定理</a:t>
            </a:r>
            <a:endParaRPr lang="en-US" altLang="zh-CN" dirty="0"/>
          </a:p>
          <a:p>
            <a:pPr marL="457200" lvl="1" indent="0">
              <a:buNone/>
            </a:pPr>
            <a:r>
              <a:rPr lang="zh-CN" altLang="en-US" dirty="0"/>
              <a:t>对系统某部分的加速时，其对系统整体性能的影响程度取决于该部分工作的所占的比重和加速程度。</a:t>
            </a:r>
            <a:endParaRPr lang="en-US" altLang="zh-CN" dirty="0"/>
          </a:p>
          <a:p>
            <a:pPr lvl="2"/>
            <a:r>
              <a:rPr lang="zh-CN" altLang="en-US" dirty="0"/>
              <a:t>系统为加速时所需时间为</a:t>
            </a:r>
            <a:r>
              <a:rPr lang="en-US" altLang="zh-CN" dirty="0"/>
              <a:t>T</a:t>
            </a:r>
            <a:r>
              <a:rPr lang="en-US" altLang="zh-CN" baseline="-25000" dirty="0"/>
              <a:t>old</a:t>
            </a:r>
            <a:r>
              <a:rPr lang="zh-CN" altLang="en-US" dirty="0"/>
              <a:t>，某部分处理所占比例为</a:t>
            </a:r>
            <a:r>
              <a:rPr lang="en-US" altLang="zh-CN" dirty="0"/>
              <a:t>α</a:t>
            </a:r>
            <a:r>
              <a:rPr lang="zh-CN" altLang="en-US" dirty="0"/>
              <a:t>，该部分性能提升倍数为</a:t>
            </a:r>
            <a:r>
              <a:rPr lang="en-US" altLang="zh-CN" dirty="0"/>
              <a:t>κ</a:t>
            </a:r>
            <a:r>
              <a:rPr lang="zh-CN" altLang="en-US" dirty="0"/>
              <a:t>。即该部分工作需要</a:t>
            </a:r>
            <a:r>
              <a:rPr lang="el-GR" altLang="zh-CN" dirty="0"/>
              <a:t>α</a:t>
            </a:r>
            <a:r>
              <a:rPr lang="en-US" altLang="zh-CN" dirty="0"/>
              <a:t>*T</a:t>
            </a:r>
            <a:r>
              <a:rPr lang="en-US" altLang="zh-CN" baseline="-25000" dirty="0"/>
              <a:t>old</a:t>
            </a:r>
            <a:r>
              <a:rPr lang="zh-CN" altLang="en-US" dirty="0"/>
              <a:t>时间，性能提升后需要</a:t>
            </a:r>
            <a:r>
              <a:rPr lang="el-GR" altLang="zh-CN" dirty="0"/>
              <a:t>α</a:t>
            </a:r>
            <a:r>
              <a:rPr lang="en-US" altLang="zh-CN" dirty="0"/>
              <a:t>*T</a:t>
            </a:r>
            <a:r>
              <a:rPr lang="en-US" altLang="zh-CN" baseline="-25000" dirty="0"/>
              <a:t>old</a:t>
            </a:r>
            <a:r>
              <a:rPr lang="en-US" altLang="zh-CN" dirty="0"/>
              <a:t>/ κ</a:t>
            </a:r>
            <a:r>
              <a:rPr lang="zh-CN" altLang="en-US" dirty="0"/>
              <a:t>。那么新的处理时间为：</a:t>
            </a:r>
            <a:endParaRPr lang="en-US" altLang="zh-CN" dirty="0"/>
          </a:p>
          <a:p>
            <a:pPr lvl="2"/>
            <a:r>
              <a:rPr lang="en-US" altLang="zh-CN" dirty="0" err="1"/>
              <a:t>T</a:t>
            </a:r>
            <a:r>
              <a:rPr lang="en-US" altLang="zh-CN" baseline="-25000" dirty="0" err="1"/>
              <a:t>new</a:t>
            </a:r>
            <a:r>
              <a:rPr lang="en-US" altLang="zh-CN" dirty="0"/>
              <a:t>=</a:t>
            </a:r>
            <a:r>
              <a:rPr lang="zh-CN" altLang="en-US" dirty="0"/>
              <a:t>（</a:t>
            </a:r>
            <a:r>
              <a:rPr lang="en-US" altLang="zh-CN" dirty="0"/>
              <a:t>1- </a:t>
            </a:r>
            <a:r>
              <a:rPr lang="el-GR" altLang="zh-CN" dirty="0"/>
              <a:t>α </a:t>
            </a:r>
            <a:r>
              <a:rPr lang="en-US" altLang="zh-CN" baseline="-25000" dirty="0"/>
              <a:t> </a:t>
            </a:r>
            <a:r>
              <a:rPr lang="zh-CN" altLang="en-US" dirty="0"/>
              <a:t>）</a:t>
            </a:r>
            <a:r>
              <a:rPr lang="en-US" altLang="zh-CN" dirty="0"/>
              <a:t>T</a:t>
            </a:r>
            <a:r>
              <a:rPr lang="en-US" altLang="zh-CN" baseline="-25000" dirty="0"/>
              <a:t>old</a:t>
            </a:r>
            <a:r>
              <a:rPr lang="en-US" altLang="zh-CN" dirty="0"/>
              <a:t>+</a:t>
            </a:r>
            <a:r>
              <a:rPr lang="el-GR" altLang="zh-CN" dirty="0"/>
              <a:t> α</a:t>
            </a:r>
            <a:r>
              <a:rPr lang="en-US" altLang="zh-CN" dirty="0"/>
              <a:t>*T</a:t>
            </a:r>
            <a:r>
              <a:rPr lang="en-US" altLang="zh-CN" baseline="-25000" dirty="0"/>
              <a:t>old</a:t>
            </a:r>
            <a:r>
              <a:rPr lang="en-US" altLang="zh-CN" dirty="0"/>
              <a:t>/ κ	</a:t>
            </a:r>
            <a:r>
              <a:rPr lang="zh-CN" altLang="en-US" dirty="0"/>
              <a:t>  </a:t>
            </a:r>
            <a:r>
              <a:rPr lang="en-US" altLang="zh-CN" dirty="0"/>
              <a:t>= T</a:t>
            </a:r>
            <a:r>
              <a:rPr lang="en-US" altLang="zh-CN" baseline="-25000" dirty="0"/>
              <a:t>old</a:t>
            </a:r>
            <a:r>
              <a:rPr lang="en-US" altLang="zh-CN" dirty="0"/>
              <a:t>[</a:t>
            </a:r>
            <a:r>
              <a:rPr lang="zh-CN" altLang="en-US" dirty="0"/>
              <a:t>（</a:t>
            </a:r>
            <a:r>
              <a:rPr lang="en-US" altLang="zh-CN" dirty="0"/>
              <a:t>1-</a:t>
            </a:r>
            <a:r>
              <a:rPr lang="el-GR" altLang="zh-CN" dirty="0"/>
              <a:t> α</a:t>
            </a:r>
            <a:r>
              <a:rPr lang="en-US" altLang="zh-CN" baseline="-25000" dirty="0"/>
              <a:t> </a:t>
            </a:r>
            <a:r>
              <a:rPr lang="zh-CN" altLang="en-US" dirty="0"/>
              <a:t>）</a:t>
            </a:r>
            <a:r>
              <a:rPr lang="en-US" altLang="zh-CN" dirty="0"/>
              <a:t>+</a:t>
            </a:r>
            <a:r>
              <a:rPr lang="el-GR" altLang="zh-CN" dirty="0"/>
              <a:t>α</a:t>
            </a:r>
            <a:r>
              <a:rPr lang="en-US" altLang="zh-CN" dirty="0"/>
              <a:t>/κ	</a:t>
            </a:r>
            <a:r>
              <a:rPr lang="zh-CN" altLang="en-US" dirty="0"/>
              <a:t> </a:t>
            </a:r>
            <a:r>
              <a:rPr lang="en-US" altLang="zh-CN" dirty="0"/>
              <a:t>]</a:t>
            </a:r>
          </a:p>
          <a:p>
            <a:pPr lvl="2"/>
            <a:r>
              <a:rPr lang="zh-CN" altLang="en-US" dirty="0"/>
              <a:t>加速比：</a:t>
            </a:r>
            <a:endParaRPr lang="en-US" altLang="zh-CN" dirty="0"/>
          </a:p>
          <a:p>
            <a:pPr lvl="2"/>
            <a:r>
              <a:rPr lang="en-US" altLang="zh-CN" dirty="0"/>
              <a:t>S=1 / [(1-</a:t>
            </a:r>
            <a:r>
              <a:rPr lang="el-GR" altLang="zh-CN" dirty="0"/>
              <a:t> α</a:t>
            </a:r>
            <a:r>
              <a:rPr lang="en-US" altLang="zh-CN" dirty="0"/>
              <a:t>)+</a:t>
            </a:r>
            <a:r>
              <a:rPr lang="el-GR" altLang="zh-CN" dirty="0"/>
              <a:t> α </a:t>
            </a:r>
            <a:r>
              <a:rPr lang="en-US" altLang="zh-CN" dirty="0"/>
              <a:t>/ κ]</a:t>
            </a:r>
          </a:p>
          <a:p>
            <a:pPr lvl="2"/>
            <a:r>
              <a:rPr lang="zh-CN" altLang="en-US" dirty="0"/>
              <a:t>例子：</a:t>
            </a:r>
            <a:r>
              <a:rPr lang="en-US" altLang="zh-CN" dirty="0"/>
              <a:t>60%</a:t>
            </a:r>
            <a:r>
              <a:rPr lang="zh-CN" altLang="en-US" dirty="0"/>
              <a:t>的工作，提升</a:t>
            </a:r>
            <a:r>
              <a:rPr lang="en-US" altLang="zh-CN" dirty="0"/>
              <a:t>3</a:t>
            </a:r>
            <a:r>
              <a:rPr lang="zh-CN" altLang="en-US" dirty="0"/>
              <a:t>倍性能</a:t>
            </a:r>
            <a:endParaRPr lang="en-US" altLang="zh-CN" dirty="0"/>
          </a:p>
        </p:txBody>
      </p:sp>
    </p:spTree>
    <p:extLst>
      <p:ext uri="{BB962C8B-B14F-4D97-AF65-F5344CB8AC3E}">
        <p14:creationId xmlns:p14="http://schemas.microsoft.com/office/powerpoint/2010/main" val="3584375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1.9.2</a:t>
            </a:r>
            <a:r>
              <a:rPr lang="zh-CN" altLang="en-US" dirty="0"/>
              <a:t>并发与并行</a:t>
            </a:r>
            <a:endParaRPr lang="en-US" altLang="zh-CN"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54</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同时性</a:t>
            </a:r>
            <a:r>
              <a:rPr lang="en-US" altLang="zh-CN" dirty="0"/>
              <a:t>simultaneity</a:t>
            </a:r>
            <a:r>
              <a:rPr lang="zh-CN" altLang="en-US" dirty="0"/>
              <a:t>，多个事件同时在发生</a:t>
            </a:r>
            <a:endParaRPr lang="en-US" altLang="zh-CN" dirty="0"/>
          </a:p>
          <a:p>
            <a:pPr lvl="1"/>
            <a:r>
              <a:rPr lang="zh-CN" altLang="en-US" dirty="0"/>
              <a:t>并发</a:t>
            </a:r>
            <a:r>
              <a:rPr lang="en-US" altLang="zh-CN" dirty="0"/>
              <a:t>concurrency</a:t>
            </a:r>
            <a:r>
              <a:rPr lang="zh-CN" altLang="en-US" dirty="0"/>
              <a:t>，一段时间内的多个事件在活动（可以是交织进行的）</a:t>
            </a:r>
            <a:endParaRPr lang="en-US" altLang="zh-CN" dirty="0"/>
          </a:p>
          <a:p>
            <a:pPr lvl="1"/>
            <a:r>
              <a:rPr lang="zh-CN" altLang="en-US" dirty="0"/>
              <a:t>并行</a:t>
            </a:r>
            <a:r>
              <a:rPr lang="en-US" altLang="zh-CN" dirty="0"/>
              <a:t>parallelism</a:t>
            </a:r>
            <a:r>
              <a:rPr lang="zh-CN" altLang="en-US" dirty="0"/>
              <a:t>，包含同时性和并发性</a:t>
            </a:r>
            <a:endParaRPr lang="en-US" altLang="zh-CN" dirty="0"/>
          </a:p>
        </p:txBody>
      </p:sp>
    </p:spTree>
    <p:extLst>
      <p:ext uri="{BB962C8B-B14F-4D97-AF65-F5344CB8AC3E}">
        <p14:creationId xmlns:p14="http://schemas.microsoft.com/office/powerpoint/2010/main" val="32641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7400851" y="1857269"/>
            <a:ext cx="4791149" cy="4292071"/>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55</a:t>
            </a:fld>
            <a:endParaRPr lang="zh-CN" altLang="en-US"/>
          </a:p>
        </p:txBody>
      </p:sp>
      <p:sp>
        <p:nvSpPr>
          <p:cNvPr id="3"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不同层次的并行</a:t>
            </a:r>
            <a:endParaRPr lang="en-US" altLang="zh-CN" dirty="0"/>
          </a:p>
          <a:p>
            <a:pPr lvl="1"/>
            <a:r>
              <a:rPr lang="zh-CN" altLang="en-US" dirty="0"/>
              <a:t>线程级并发</a:t>
            </a:r>
            <a:endParaRPr lang="en-US" altLang="zh-CN" dirty="0"/>
          </a:p>
          <a:p>
            <a:pPr lvl="2"/>
            <a:r>
              <a:rPr lang="zh-CN" altLang="en-US" dirty="0"/>
              <a:t>单处理器系统上的多进程</a:t>
            </a:r>
            <a:r>
              <a:rPr lang="en-US" altLang="zh-CN" dirty="0"/>
              <a:t>/</a:t>
            </a:r>
            <a:r>
              <a:rPr lang="zh-CN" altLang="en-US" dirty="0"/>
              <a:t>多线程并发</a:t>
            </a:r>
            <a:endParaRPr lang="en-US" altLang="zh-CN" dirty="0"/>
          </a:p>
          <a:p>
            <a:pPr lvl="2"/>
            <a:r>
              <a:rPr lang="zh-CN" altLang="en-US" dirty="0"/>
              <a:t>多处理器上的并发</a:t>
            </a:r>
            <a:endParaRPr lang="en-US" altLang="zh-CN" dirty="0"/>
          </a:p>
          <a:p>
            <a:pPr lvl="2"/>
            <a:r>
              <a:rPr lang="zh-CN" altLang="en-US" dirty="0"/>
              <a:t>超线程（</a:t>
            </a:r>
            <a:r>
              <a:rPr lang="en-US" altLang="zh-CN" dirty="0" err="1"/>
              <a:t>hyperthread</a:t>
            </a:r>
            <a:r>
              <a:rPr lang="zh-CN" altLang="en-US" dirty="0"/>
              <a:t>）</a:t>
            </a:r>
            <a:r>
              <a:rPr lang="en-US" altLang="zh-CN" dirty="0"/>
              <a:t>/</a:t>
            </a:r>
            <a:r>
              <a:rPr lang="zh-CN" altLang="en-US" dirty="0"/>
              <a:t>同时多线程上的并发</a:t>
            </a:r>
            <a:endParaRPr lang="en-US" altLang="zh-CN" dirty="0"/>
          </a:p>
          <a:p>
            <a:pPr lvl="3"/>
            <a:r>
              <a:rPr lang="zh-CN" altLang="en-US" dirty="0"/>
              <a:t>普通核上的进程切换需要</a:t>
            </a:r>
            <a:r>
              <a:rPr lang="en-US" altLang="zh-CN" dirty="0"/>
              <a:t>20000</a:t>
            </a:r>
            <a:r>
              <a:rPr lang="zh-CN" altLang="en-US" dirty="0"/>
              <a:t>个时钟周期</a:t>
            </a:r>
            <a:endParaRPr lang="en-US" altLang="zh-CN" dirty="0"/>
          </a:p>
          <a:p>
            <a:pPr lvl="3"/>
            <a:r>
              <a:rPr lang="zh-CN" altLang="en-US" dirty="0"/>
              <a:t>超线程处理器硬件线程切换可以在单个周期完成</a:t>
            </a:r>
            <a:endParaRPr lang="en-US" altLang="zh-CN" dirty="0"/>
          </a:p>
          <a:p>
            <a:pPr lvl="2"/>
            <a:endParaRPr lang="en-US" altLang="zh-CN" dirty="0"/>
          </a:p>
        </p:txBody>
      </p:sp>
      <p:pic>
        <p:nvPicPr>
          <p:cNvPr id="4" name="图片 3"/>
          <p:cNvPicPr>
            <a:picLocks noChangeAspect="1"/>
          </p:cNvPicPr>
          <p:nvPr/>
        </p:nvPicPr>
        <p:blipFill>
          <a:blip r:embed="rId4" cstate="print"/>
          <a:stretch>
            <a:fillRect/>
          </a:stretch>
        </p:blipFill>
        <p:spPr>
          <a:xfrm>
            <a:off x="1553527" y="3915305"/>
            <a:ext cx="4393883" cy="2441046"/>
          </a:xfrm>
          <a:prstGeom prst="rect">
            <a:avLst/>
          </a:prstGeom>
        </p:spPr>
      </p:pic>
      <p:sp>
        <p:nvSpPr>
          <p:cNvPr id="6" name="文本框 5"/>
          <p:cNvSpPr txBox="1"/>
          <p:nvPr/>
        </p:nvSpPr>
        <p:spPr>
          <a:xfrm>
            <a:off x="8023860" y="1487937"/>
            <a:ext cx="2583180" cy="369332"/>
          </a:xfrm>
          <a:prstGeom prst="rect">
            <a:avLst/>
          </a:prstGeom>
          <a:noFill/>
        </p:spPr>
        <p:txBody>
          <a:bodyPr wrap="square" rtlCol="0">
            <a:spAutoFit/>
          </a:bodyPr>
          <a:lstStyle/>
          <a:p>
            <a:r>
              <a:rPr lang="en-US" altLang="zh-CN" b="1" dirty="0"/>
              <a:t>Intel Core i7</a:t>
            </a:r>
            <a:r>
              <a:rPr lang="zh-CN" altLang="en-US" b="1" dirty="0"/>
              <a:t>多核处理器</a:t>
            </a:r>
          </a:p>
        </p:txBody>
      </p:sp>
      <p:sp>
        <p:nvSpPr>
          <p:cNvPr id="7" name="标题 1"/>
          <p:cNvSpPr txBox="1">
            <a:spLocks/>
          </p:cNvSpPr>
          <p:nvPr/>
        </p:nvSpPr>
        <p:spPr>
          <a:xfrm>
            <a:off x="446314" y="133124"/>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dirty="0"/>
              <a:t>1.9.2</a:t>
            </a:r>
            <a:r>
              <a:rPr lang="zh-CN" altLang="en-US" dirty="0"/>
              <a:t>并发与并行</a:t>
            </a:r>
            <a:endParaRPr lang="en-US" altLang="zh-CN" dirty="0"/>
          </a:p>
        </p:txBody>
      </p:sp>
    </p:spTree>
    <p:extLst>
      <p:ext uri="{BB962C8B-B14F-4D97-AF65-F5344CB8AC3E}">
        <p14:creationId xmlns:p14="http://schemas.microsoft.com/office/powerpoint/2010/main" val="33551187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56</a:t>
            </a:fld>
            <a:endParaRPr lang="zh-CN" altLang="en-US"/>
          </a:p>
        </p:txBody>
      </p:sp>
      <p:sp>
        <p:nvSpPr>
          <p:cNvPr id="5"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指令级并行</a:t>
            </a:r>
            <a:endParaRPr lang="en-US" altLang="zh-CN" dirty="0"/>
          </a:p>
          <a:p>
            <a:pPr lvl="2"/>
            <a:r>
              <a:rPr lang="zh-CN" altLang="en-US" dirty="0"/>
              <a:t>处理器可以同时执行多条指令的属性成为指令级并行（</a:t>
            </a:r>
            <a:r>
              <a:rPr lang="en-US" altLang="zh-CN" dirty="0"/>
              <a:t>ILP</a:t>
            </a:r>
            <a:r>
              <a:rPr lang="zh-CN" altLang="en-US" dirty="0"/>
              <a:t>，</a:t>
            </a:r>
            <a:r>
              <a:rPr lang="en-US" altLang="zh-CN" dirty="0"/>
              <a:t>Instruction Level Parallelism</a:t>
            </a:r>
            <a:r>
              <a:rPr lang="zh-CN" altLang="en-US" dirty="0"/>
              <a:t>）</a:t>
            </a:r>
            <a:endParaRPr lang="en-US" altLang="zh-CN" dirty="0"/>
          </a:p>
          <a:p>
            <a:pPr lvl="2"/>
            <a:r>
              <a:rPr lang="zh-CN" altLang="en-US" dirty="0"/>
              <a:t>流水</a:t>
            </a:r>
            <a:endParaRPr lang="en-US" altLang="zh-CN" dirty="0"/>
          </a:p>
          <a:p>
            <a:pPr lvl="2"/>
            <a:r>
              <a:rPr lang="zh-CN" altLang="en-US" dirty="0"/>
              <a:t>超标量（</a:t>
            </a:r>
            <a:r>
              <a:rPr lang="en-US" altLang="zh-CN" dirty="0" err="1"/>
              <a:t>superscale</a:t>
            </a:r>
            <a:r>
              <a:rPr lang="zh-CN" altLang="en-US" dirty="0"/>
              <a:t>）</a:t>
            </a:r>
            <a:r>
              <a:rPr lang="en-US" altLang="zh-CN" dirty="0"/>
              <a:t>/</a:t>
            </a:r>
            <a:r>
              <a:rPr lang="zh-CN" altLang="en-US" dirty="0"/>
              <a:t>多发射等技术</a:t>
            </a:r>
            <a:endParaRPr lang="en-US" altLang="zh-CN" dirty="0"/>
          </a:p>
          <a:p>
            <a:pPr lvl="3"/>
            <a:r>
              <a:rPr lang="zh-CN" altLang="en-US" dirty="0"/>
              <a:t>一个周期可以发送</a:t>
            </a:r>
            <a:r>
              <a:rPr lang="en-US" altLang="zh-CN" dirty="0"/>
              <a:t>/</a:t>
            </a:r>
            <a:r>
              <a:rPr lang="zh-CN" altLang="en-US" dirty="0"/>
              <a:t>完成一条以上指令</a:t>
            </a:r>
            <a:endParaRPr lang="en-US" altLang="zh-CN" dirty="0"/>
          </a:p>
          <a:p>
            <a:pPr lvl="3"/>
            <a:endParaRPr lang="en-US" altLang="zh-CN" dirty="0"/>
          </a:p>
          <a:p>
            <a:pPr lvl="1"/>
            <a:r>
              <a:rPr lang="zh-CN" altLang="en-US" dirty="0"/>
              <a:t>数据并行</a:t>
            </a:r>
            <a:endParaRPr lang="en-US" altLang="zh-CN" dirty="0"/>
          </a:p>
          <a:p>
            <a:pPr lvl="2"/>
            <a:r>
              <a:rPr lang="zh-CN" altLang="en-US" dirty="0"/>
              <a:t>处理器使用特殊硬件允许一条指令完成多个数据的处理</a:t>
            </a:r>
            <a:endParaRPr lang="en-US" altLang="zh-CN" dirty="0"/>
          </a:p>
          <a:p>
            <a:pPr lvl="2"/>
            <a:r>
              <a:rPr lang="zh-CN" altLang="en-US" dirty="0"/>
              <a:t>称为单指令流多数据流</a:t>
            </a:r>
            <a:r>
              <a:rPr lang="en-US" altLang="zh-CN" dirty="0"/>
              <a:t>SIMD</a:t>
            </a:r>
          </a:p>
        </p:txBody>
      </p:sp>
      <p:sp>
        <p:nvSpPr>
          <p:cNvPr id="4" name="标题 1"/>
          <p:cNvSpPr txBox="1">
            <a:spLocks/>
          </p:cNvSpPr>
          <p:nvPr/>
        </p:nvSpPr>
        <p:spPr>
          <a:xfrm>
            <a:off x="478971" y="89581"/>
            <a:ext cx="10972800" cy="677862"/>
          </a:xfrm>
          <a:prstGeom prst="rect">
            <a:avLst/>
          </a:prstGeom>
        </p:spPr>
        <p:txBody>
          <a:bodyPr/>
          <a:lstStyle>
            <a:lvl1pPr algn="l" rtl="0" eaLnBrk="0" fontAlgn="base" hangingPunct="0">
              <a:spcBef>
                <a:spcPct val="0"/>
              </a:spcBef>
              <a:spcAft>
                <a:spcPct val="0"/>
              </a:spcAft>
              <a:defRPr sz="32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a:t>1.9.2</a:t>
            </a:r>
            <a:r>
              <a:rPr lang="zh-CN" altLang="en-US"/>
              <a:t>并发与并行</a:t>
            </a:r>
            <a:endParaRPr lang="en-US" altLang="zh-CN" dirty="0"/>
          </a:p>
        </p:txBody>
      </p:sp>
    </p:spTree>
    <p:extLst>
      <p:ext uri="{BB962C8B-B14F-4D97-AF65-F5344CB8AC3E}">
        <p14:creationId xmlns:p14="http://schemas.microsoft.com/office/powerpoint/2010/main" val="2379330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70" y="274638"/>
            <a:ext cx="10972800" cy="1143000"/>
          </a:xfrm>
        </p:spPr>
        <p:txBody>
          <a:bodyPr/>
          <a:lstStyle/>
          <a:p>
            <a:r>
              <a:rPr lang="en-US" altLang="zh-CN" dirty="0"/>
              <a:t>1.9.3 </a:t>
            </a:r>
            <a:r>
              <a:rPr lang="zh-CN" altLang="en-US" dirty="0"/>
              <a:t>计算机系统中抽象的重要性</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57</a:t>
            </a:fld>
            <a:endParaRPr lang="zh-CN" altLang="en-US"/>
          </a:p>
        </p:txBody>
      </p:sp>
      <p:pic>
        <p:nvPicPr>
          <p:cNvPr id="10" name="图片 9"/>
          <p:cNvPicPr>
            <a:picLocks noChangeAspect="1"/>
          </p:cNvPicPr>
          <p:nvPr/>
        </p:nvPicPr>
        <p:blipFill>
          <a:blip r:embed="rId3" cstate="print"/>
          <a:stretch>
            <a:fillRect/>
          </a:stretch>
        </p:blipFill>
        <p:spPr>
          <a:xfrm>
            <a:off x="1535079" y="2188801"/>
            <a:ext cx="9300225" cy="3689486"/>
          </a:xfrm>
          <a:prstGeom prst="rect">
            <a:avLst/>
          </a:prstGeom>
        </p:spPr>
      </p:pic>
    </p:spTree>
    <p:extLst>
      <p:ext uri="{BB962C8B-B14F-4D97-AF65-F5344CB8AC3E}">
        <p14:creationId xmlns:p14="http://schemas.microsoft.com/office/powerpoint/2010/main" val="173626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26" name="Picture 30"/>
          <p:cNvPicPr>
            <a:picLocks noChangeAspect="1" noChangeArrowheads="1"/>
          </p:cNvPicPr>
          <p:nvPr/>
        </p:nvPicPr>
        <p:blipFill>
          <a:blip r:embed="rId3" cstate="print"/>
          <a:srcRect/>
          <a:stretch>
            <a:fillRect/>
          </a:stretch>
        </p:blipFill>
        <p:spPr bwMode="auto">
          <a:xfrm>
            <a:off x="6911090" y="3273941"/>
            <a:ext cx="4882591" cy="1844896"/>
          </a:xfrm>
          <a:prstGeom prst="rect">
            <a:avLst/>
          </a:prstGeom>
          <a:noFill/>
        </p:spPr>
      </p:pic>
      <p:sp>
        <p:nvSpPr>
          <p:cNvPr id="516098" name="Rectangle 2"/>
          <p:cNvSpPr>
            <a:spLocks noGrp="1" noChangeArrowheads="1"/>
          </p:cNvSpPr>
          <p:nvPr>
            <p:ph type="title"/>
          </p:nvPr>
        </p:nvSpPr>
        <p:spPr>
          <a:xfrm>
            <a:off x="726622" y="190952"/>
            <a:ext cx="5987143" cy="561975"/>
          </a:xfrm>
        </p:spPr>
        <p:txBody>
          <a:bodyPr>
            <a:noAutofit/>
          </a:bodyPr>
          <a:lstStyle/>
          <a:p>
            <a:r>
              <a:rPr lang="zh-CN" altLang="en-US" sz="3600" dirty="0"/>
              <a:t>课程内容概要</a:t>
            </a:r>
          </a:p>
        </p:txBody>
      </p:sp>
      <p:sp>
        <p:nvSpPr>
          <p:cNvPr id="516100" name="Rectangle 4"/>
          <p:cNvSpPr>
            <a:spLocks noChangeArrowheads="1"/>
          </p:cNvSpPr>
          <p:nvPr/>
        </p:nvSpPr>
        <p:spPr bwMode="auto">
          <a:xfrm>
            <a:off x="2029961" y="1047977"/>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dirty="0">
                <a:solidFill>
                  <a:schemeClr val="accent2"/>
                </a:solidFill>
              </a:rPr>
              <a:t>/*---</a:t>
            </a:r>
            <a:r>
              <a:rPr lang="en-US" altLang="zh-CN" sz="2200" b="1" dirty="0" err="1">
                <a:solidFill>
                  <a:schemeClr val="accent2"/>
                </a:solidFill>
              </a:rPr>
              <a:t>sum.c</a:t>
            </a:r>
            <a:r>
              <a:rPr lang="en-US" altLang="zh-CN" sz="2200" b="1" dirty="0">
                <a:solidFill>
                  <a:schemeClr val="accent2"/>
                </a:solidFill>
              </a:rPr>
              <a:t>---*/</a:t>
            </a:r>
          </a:p>
          <a:p>
            <a:pPr marL="342900" indent="-342900" eaLnBrk="0" hangingPunct="0">
              <a:lnSpc>
                <a:spcPct val="115000"/>
              </a:lnSpc>
              <a:spcBef>
                <a:spcPct val="20000"/>
              </a:spcBef>
            </a:pPr>
            <a:r>
              <a:rPr lang="en-US" altLang="zh-CN" sz="2200" b="1" dirty="0" err="1"/>
              <a:t>int</a:t>
            </a:r>
            <a:r>
              <a:rPr lang="en-US" altLang="zh-CN" sz="2200" b="1" dirty="0"/>
              <a:t> sum(</a:t>
            </a:r>
            <a:r>
              <a:rPr lang="en-US" altLang="zh-CN" sz="2200" b="1" dirty="0" err="1"/>
              <a:t>int</a:t>
            </a:r>
            <a:r>
              <a:rPr lang="en-US" altLang="zh-CN" sz="2200" b="1" dirty="0"/>
              <a:t> a[ ], unsigned </a:t>
            </a:r>
            <a:r>
              <a:rPr lang="en-US" altLang="zh-CN" sz="2200" b="1" dirty="0" err="1"/>
              <a:t>len</a:t>
            </a:r>
            <a:r>
              <a:rPr lang="en-US" altLang="zh-CN" sz="2200" b="1" dirty="0"/>
              <a:t>)</a:t>
            </a:r>
          </a:p>
          <a:p>
            <a:pPr marL="342900" indent="-342900" eaLnBrk="0" hangingPunct="0"/>
            <a:r>
              <a:rPr lang="en-US" altLang="zh-CN" sz="2200" b="1" dirty="0"/>
              <a:t>{</a:t>
            </a:r>
          </a:p>
          <a:p>
            <a:pPr marL="342900" indent="-342900" eaLnBrk="0" hangingPunct="0"/>
            <a:r>
              <a:rPr lang="en-US" altLang="zh-CN" sz="2200" b="1" dirty="0"/>
              <a:t>	</a:t>
            </a:r>
            <a:r>
              <a:rPr lang="en-US" altLang="zh-CN" sz="2200" b="1" dirty="0" err="1"/>
              <a:t>int</a:t>
            </a:r>
            <a:r>
              <a:rPr lang="en-US" altLang="zh-CN" sz="2200" b="1" dirty="0"/>
              <a:t> 	</a:t>
            </a:r>
            <a:r>
              <a:rPr lang="en-US" altLang="zh-CN" sz="2200" b="1" dirty="0" err="1"/>
              <a:t>i</a:t>
            </a:r>
            <a:r>
              <a:rPr lang="zh-CN" altLang="en-US" sz="2200" b="1" dirty="0"/>
              <a:t>，</a:t>
            </a:r>
            <a:r>
              <a:rPr lang="en-US" altLang="zh-CN" sz="2200" b="1" dirty="0"/>
              <a:t>sum = 0;</a:t>
            </a:r>
          </a:p>
          <a:p>
            <a:pPr marL="342900" indent="-342900" eaLnBrk="0" hangingPunct="0"/>
            <a:r>
              <a:rPr lang="en-US" altLang="zh-CN" sz="2200" b="1" dirty="0"/>
              <a:t>	for	(</a:t>
            </a:r>
            <a:r>
              <a:rPr lang="en-US" altLang="zh-CN" sz="2200" b="1" dirty="0" err="1"/>
              <a:t>i</a:t>
            </a:r>
            <a:r>
              <a:rPr lang="en-US" altLang="zh-CN" sz="2200" b="1" dirty="0"/>
              <a:t> = 0; </a:t>
            </a:r>
            <a:r>
              <a:rPr lang="en-US" altLang="zh-CN" sz="2200" b="1" dirty="0" err="1"/>
              <a:t>i</a:t>
            </a:r>
            <a:r>
              <a:rPr lang="en-US" altLang="zh-CN" sz="2200" b="1" dirty="0"/>
              <a:t> &lt;= </a:t>
            </a:r>
            <a:r>
              <a:rPr lang="en-US" altLang="zh-CN" sz="2200" b="1" dirty="0" err="1"/>
              <a:t>len</a:t>
            </a:r>
            <a:r>
              <a:rPr lang="en-US" altLang="zh-CN" sz="2200" b="1" dirty="0"/>
              <a:t>–1; </a:t>
            </a:r>
            <a:r>
              <a:rPr lang="en-US" altLang="zh-CN" sz="2200" b="1" dirty="0" err="1"/>
              <a:t>i</a:t>
            </a:r>
            <a:r>
              <a:rPr lang="en-US" altLang="zh-CN" sz="2200" b="1" dirty="0"/>
              <a:t>++)</a:t>
            </a:r>
          </a:p>
          <a:p>
            <a:pPr marL="342900" indent="-342900" eaLnBrk="0" hangingPunct="0"/>
            <a:r>
              <a:rPr lang="en-US" altLang="zh-CN" sz="2200" b="1" dirty="0"/>
              <a:t>      	sum += a[</a:t>
            </a:r>
            <a:r>
              <a:rPr lang="en-US" altLang="zh-CN" sz="2200" b="1" dirty="0" err="1"/>
              <a:t>i</a:t>
            </a:r>
            <a:r>
              <a:rPr lang="en-US" altLang="zh-CN" sz="2200" b="1" dirty="0"/>
              <a:t>];</a:t>
            </a:r>
          </a:p>
          <a:p>
            <a:pPr marL="342900" indent="-342900" eaLnBrk="0" hangingPunct="0"/>
            <a:r>
              <a:rPr lang="en-US" altLang="zh-CN" sz="2200" b="1" dirty="0"/>
              <a:t>	return sum;</a:t>
            </a:r>
          </a:p>
          <a:p>
            <a:pPr marL="342900" indent="-342900" eaLnBrk="0" hangingPunct="0"/>
            <a:r>
              <a:rPr lang="en-US" altLang="zh-CN" sz="2200" b="1" dirty="0"/>
              <a:t>}</a:t>
            </a:r>
            <a:endParaRPr lang="zh-CN" altLang="en-US" sz="2200" b="1" dirty="0"/>
          </a:p>
        </p:txBody>
      </p:sp>
      <p:sp>
        <p:nvSpPr>
          <p:cNvPr id="516102" name="Rectangle 6"/>
          <p:cNvSpPr>
            <a:spLocks noChangeArrowheads="1"/>
          </p:cNvSpPr>
          <p:nvPr/>
        </p:nvSpPr>
        <p:spPr bwMode="auto">
          <a:xfrm>
            <a:off x="2056948" y="4062640"/>
            <a:ext cx="3931166"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dirty="0">
                <a:solidFill>
                  <a:schemeClr val="accent2"/>
                </a:solidFill>
              </a:rPr>
              <a:t>/*---</a:t>
            </a:r>
            <a:r>
              <a:rPr lang="en-US" altLang="zh-CN" sz="2200" b="1" dirty="0" err="1">
                <a:solidFill>
                  <a:schemeClr val="accent2"/>
                </a:solidFill>
              </a:rPr>
              <a:t>main.c</a:t>
            </a:r>
            <a:r>
              <a:rPr lang="en-US" altLang="zh-CN" sz="2200" b="1" dirty="0">
                <a:solidFill>
                  <a:schemeClr val="accent2"/>
                </a:solidFill>
              </a:rPr>
              <a:t>---*/</a:t>
            </a:r>
          </a:p>
          <a:p>
            <a:pPr marL="342900" indent="-342900" eaLnBrk="0" hangingPunct="0">
              <a:spcBef>
                <a:spcPct val="10000"/>
              </a:spcBef>
            </a:pPr>
            <a:r>
              <a:rPr lang="en-US" altLang="zh-CN" sz="2200" b="1" dirty="0" err="1"/>
              <a:t>int</a:t>
            </a:r>
            <a:r>
              <a:rPr lang="en-US" altLang="zh-CN" sz="2200" b="1" dirty="0"/>
              <a:t> main()</a:t>
            </a:r>
            <a:endParaRPr lang="zh-CN" altLang="en-US" sz="2200" b="1" dirty="0"/>
          </a:p>
          <a:p>
            <a:pPr marL="342900" indent="-342900" eaLnBrk="0" hangingPunct="0"/>
            <a:r>
              <a:rPr lang="en-US" altLang="zh-CN" sz="2200" b="1" dirty="0"/>
              <a:t>{</a:t>
            </a:r>
          </a:p>
          <a:p>
            <a:pPr marL="342900" indent="-342900" eaLnBrk="0" hangingPunct="0"/>
            <a:r>
              <a:rPr lang="en-US" altLang="zh-CN" sz="2200" b="1" dirty="0"/>
              <a:t>	</a:t>
            </a:r>
            <a:r>
              <a:rPr lang="en-US" altLang="zh-CN" sz="2200" b="1" dirty="0" err="1"/>
              <a:t>int</a:t>
            </a:r>
            <a:r>
              <a:rPr lang="en-US" altLang="zh-CN" sz="2200" b="1" dirty="0"/>
              <a:t> 	a[1]={100};</a:t>
            </a:r>
          </a:p>
          <a:p>
            <a:pPr marL="342900" indent="-342900" eaLnBrk="0" hangingPunct="0"/>
            <a:r>
              <a:rPr lang="en-US" altLang="zh-CN" sz="2200" b="1" dirty="0"/>
              <a:t>	</a:t>
            </a:r>
            <a:r>
              <a:rPr lang="en-US" altLang="zh-CN" sz="2200" b="1" dirty="0" err="1"/>
              <a:t>int</a:t>
            </a:r>
            <a:r>
              <a:rPr lang="en-US" altLang="zh-CN" sz="2200" b="1" dirty="0"/>
              <a:t>   s; s=sum(a,0);</a:t>
            </a:r>
          </a:p>
          <a:p>
            <a:pPr marL="342900" indent="-342900" eaLnBrk="0" hangingPunct="0"/>
            <a:r>
              <a:rPr lang="en-US" altLang="zh-CN" sz="2200" b="1" dirty="0"/>
              <a:t>    </a:t>
            </a:r>
            <a:r>
              <a:rPr lang="en-US" altLang="zh-CN" sz="2200" b="1" dirty="0" err="1"/>
              <a:t>printf</a:t>
            </a:r>
            <a:r>
              <a:rPr lang="en-US" altLang="zh-CN" sz="2200" b="1" dirty="0"/>
              <a:t>(“%</a:t>
            </a:r>
            <a:r>
              <a:rPr lang="en-US" altLang="zh-CN" sz="2200" b="1" dirty="0" err="1"/>
              <a:t>d”,s</a:t>
            </a:r>
            <a:r>
              <a:rPr lang="en-US" altLang="zh-CN" sz="2200" b="1" dirty="0"/>
              <a:t>);</a:t>
            </a:r>
          </a:p>
          <a:p>
            <a:pPr marL="342900" indent="-342900" eaLnBrk="0" hangingPunct="0"/>
            <a:r>
              <a:rPr lang="en-US" altLang="zh-CN" sz="2200" b="1" dirty="0"/>
              <a:t>}</a:t>
            </a:r>
            <a:endParaRPr lang="zh-CN" altLang="en-US" sz="2200" b="1" dirty="0"/>
          </a:p>
        </p:txBody>
      </p:sp>
      <p:grpSp>
        <p:nvGrpSpPr>
          <p:cNvPr id="516127" name="Group 31"/>
          <p:cNvGrpSpPr>
            <a:grpSpLocks/>
          </p:cNvGrpSpPr>
          <p:nvPr/>
        </p:nvGrpSpPr>
        <p:grpSpPr bwMode="auto">
          <a:xfrm>
            <a:off x="3857173" y="1047977"/>
            <a:ext cx="6075363" cy="4454525"/>
            <a:chOff x="1264" y="516"/>
            <a:chExt cx="3827" cy="2806"/>
          </a:xfrm>
        </p:grpSpPr>
        <p:sp>
          <p:nvSpPr>
            <p:cNvPr id="516104" name="Line 8"/>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516106" name="Line 10"/>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516107" name="Text Box 11"/>
            <p:cNvSpPr txBox="1">
              <a:spLocks noChangeArrowheads="1"/>
            </p:cNvSpPr>
            <p:nvPr/>
          </p:nvSpPr>
          <p:spPr bwMode="auto">
            <a:xfrm>
              <a:off x="3334" y="516"/>
              <a:ext cx="1757" cy="250"/>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FF0000"/>
                  </a:solidFill>
                  <a:ea typeface="微软雅黑" pitchFamily="34" charset="-122"/>
                </a:rPr>
                <a:t>数据的表示</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8" name="Group 32"/>
          <p:cNvGrpSpPr>
            <a:grpSpLocks/>
          </p:cNvGrpSpPr>
          <p:nvPr/>
        </p:nvGrpSpPr>
        <p:grpSpPr bwMode="auto">
          <a:xfrm>
            <a:off x="3001510" y="1452790"/>
            <a:ext cx="7156450" cy="1755775"/>
            <a:chOff x="725" y="771"/>
            <a:chExt cx="4508" cy="1106"/>
          </a:xfrm>
        </p:grpSpPr>
        <p:sp>
          <p:nvSpPr>
            <p:cNvPr id="516108" name="Line 12"/>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516109" name="Line 13"/>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516110" name="Text Box 14"/>
            <p:cNvSpPr txBox="1">
              <a:spLocks noChangeArrowheads="1"/>
            </p:cNvSpPr>
            <p:nvPr/>
          </p:nvSpPr>
          <p:spPr bwMode="auto">
            <a:xfrm>
              <a:off x="3334" y="771"/>
              <a:ext cx="1899" cy="252"/>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66CC"/>
                  </a:solidFill>
                  <a:ea typeface="微软雅黑" pitchFamily="34" charset="-122"/>
                </a:rPr>
                <a:t>数据的运算</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9" name="Group 33"/>
          <p:cNvGrpSpPr>
            <a:grpSpLocks/>
          </p:cNvGrpSpPr>
          <p:nvPr/>
        </p:nvGrpSpPr>
        <p:grpSpPr bwMode="auto">
          <a:xfrm>
            <a:off x="2415723" y="1902051"/>
            <a:ext cx="8145463" cy="1035050"/>
            <a:chOff x="356" y="1054"/>
            <a:chExt cx="5131" cy="652"/>
          </a:xfrm>
        </p:grpSpPr>
        <p:sp>
          <p:nvSpPr>
            <p:cNvPr id="516112" name="Line 16"/>
            <p:cNvSpPr>
              <a:spLocks noChangeShapeType="1"/>
            </p:cNvSpPr>
            <p:nvPr/>
          </p:nvSpPr>
          <p:spPr bwMode="auto">
            <a:xfrm flipV="1">
              <a:off x="356" y="1678"/>
              <a:ext cx="2041" cy="0"/>
            </a:xfrm>
            <a:prstGeom prst="line">
              <a:avLst/>
            </a:prstGeom>
            <a:noFill/>
            <a:ln w="38100">
              <a:solidFill>
                <a:srgbClr val="FF0000"/>
              </a:solidFill>
              <a:round/>
              <a:headEnd/>
              <a:tailEnd/>
            </a:ln>
            <a:effectLst/>
          </p:spPr>
          <p:txBody>
            <a:bodyPr/>
            <a:lstStyle/>
            <a:p>
              <a:endParaRPr lang="zh-CN" altLang="en-US"/>
            </a:p>
          </p:txBody>
        </p:sp>
        <p:sp>
          <p:nvSpPr>
            <p:cNvPr id="516113" name="Line 17"/>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p:spPr>
          <p:txBody>
            <a:bodyPr/>
            <a:lstStyle/>
            <a:p>
              <a:endParaRPr lang="zh-CN" altLang="en-US"/>
            </a:p>
          </p:txBody>
        </p:sp>
        <p:sp>
          <p:nvSpPr>
            <p:cNvPr id="516114" name="Text Box 18"/>
            <p:cNvSpPr txBox="1">
              <a:spLocks noChangeArrowheads="1"/>
            </p:cNvSpPr>
            <p:nvPr/>
          </p:nvSpPr>
          <p:spPr bwMode="auto">
            <a:xfrm>
              <a:off x="3305" y="1054"/>
              <a:ext cx="2182"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ea typeface="微软雅黑" pitchFamily="34" charset="-122"/>
                </a:rPr>
                <a:t>各类语句的转换与表示</a:t>
              </a:r>
              <a:r>
                <a:rPr lang="en-US" altLang="zh-CN" sz="2000" b="1" dirty="0">
                  <a:solidFill>
                    <a:srgbClr val="FF0000"/>
                  </a:solidFill>
                  <a:ea typeface="微软雅黑" pitchFamily="34" charset="-122"/>
                </a:rPr>
                <a:t>(</a:t>
              </a:r>
              <a:r>
                <a:rPr lang="zh-CN" altLang="en-US" sz="2000" b="1" dirty="0">
                  <a:solidFill>
                    <a:srgbClr val="FF0000"/>
                  </a:solidFill>
                  <a:ea typeface="微软雅黑" pitchFamily="34" charset="-122"/>
                </a:rPr>
                <a:t>指令</a:t>
              </a:r>
              <a:r>
                <a:rPr lang="en-US" altLang="zh-CN" sz="2000" b="1" dirty="0">
                  <a:solidFill>
                    <a:srgbClr val="FF0000"/>
                  </a:solidFill>
                  <a:ea typeface="微软雅黑" pitchFamily="34" charset="-122"/>
                </a:rPr>
                <a:t>)</a:t>
              </a:r>
            </a:p>
          </p:txBody>
        </p:sp>
      </p:grpSp>
      <p:grpSp>
        <p:nvGrpSpPr>
          <p:cNvPr id="516130" name="Group 34"/>
          <p:cNvGrpSpPr>
            <a:grpSpLocks/>
          </p:cNvGrpSpPr>
          <p:nvPr/>
        </p:nvGrpSpPr>
        <p:grpSpPr bwMode="auto">
          <a:xfrm>
            <a:off x="2417310" y="2308451"/>
            <a:ext cx="8369300" cy="3194050"/>
            <a:chOff x="357" y="1310"/>
            <a:chExt cx="5272" cy="2012"/>
          </a:xfrm>
        </p:grpSpPr>
        <p:sp>
          <p:nvSpPr>
            <p:cNvPr id="516115" name="Line 19"/>
            <p:cNvSpPr>
              <a:spLocks noChangeShapeType="1"/>
            </p:cNvSpPr>
            <p:nvPr/>
          </p:nvSpPr>
          <p:spPr bwMode="auto">
            <a:xfrm>
              <a:off x="357" y="3322"/>
              <a:ext cx="794" cy="0"/>
            </a:xfrm>
            <a:prstGeom prst="line">
              <a:avLst/>
            </a:prstGeom>
            <a:noFill/>
            <a:ln w="38100">
              <a:solidFill>
                <a:srgbClr val="0066FF"/>
              </a:solidFill>
              <a:round/>
              <a:headEnd/>
              <a:tailEnd/>
            </a:ln>
            <a:effectLst/>
          </p:spPr>
          <p:txBody>
            <a:bodyPr/>
            <a:lstStyle/>
            <a:p>
              <a:endParaRPr lang="zh-CN" altLang="en-US"/>
            </a:p>
          </p:txBody>
        </p:sp>
        <p:sp>
          <p:nvSpPr>
            <p:cNvPr id="516116" name="Line 20"/>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p:spPr>
          <p:txBody>
            <a:bodyPr/>
            <a:lstStyle/>
            <a:p>
              <a:endParaRPr lang="zh-CN" altLang="en-US"/>
            </a:p>
          </p:txBody>
        </p:sp>
        <p:sp>
          <p:nvSpPr>
            <p:cNvPr id="516117" name="Text Box 21"/>
            <p:cNvSpPr txBox="1">
              <a:spLocks noChangeArrowheads="1"/>
            </p:cNvSpPr>
            <p:nvPr/>
          </p:nvSpPr>
          <p:spPr bwMode="auto">
            <a:xfrm>
              <a:off x="3277" y="1310"/>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各类复杂数据类型的转换表示</a:t>
              </a:r>
              <a:endParaRPr lang="en-US" altLang="zh-CN" sz="2000" b="1">
                <a:solidFill>
                  <a:srgbClr val="0066CC"/>
                </a:solidFill>
                <a:ea typeface="微软雅黑" pitchFamily="34" charset="-122"/>
              </a:endParaRPr>
            </a:p>
          </p:txBody>
        </p:sp>
      </p:grpSp>
      <p:grpSp>
        <p:nvGrpSpPr>
          <p:cNvPr id="516131" name="Group 35"/>
          <p:cNvGrpSpPr>
            <a:grpSpLocks/>
          </p:cNvGrpSpPr>
          <p:nvPr/>
        </p:nvGrpSpPr>
        <p:grpSpPr bwMode="auto">
          <a:xfrm>
            <a:off x="3171568" y="2713265"/>
            <a:ext cx="7615043" cy="3434701"/>
            <a:chOff x="867" y="1565"/>
            <a:chExt cx="4762" cy="2154"/>
          </a:xfrm>
        </p:grpSpPr>
        <p:sp>
          <p:nvSpPr>
            <p:cNvPr id="516118" name="Line 22"/>
            <p:cNvSpPr>
              <a:spLocks noChangeShapeType="1"/>
            </p:cNvSpPr>
            <p:nvPr/>
          </p:nvSpPr>
          <p:spPr bwMode="auto">
            <a:xfrm>
              <a:off x="867" y="3719"/>
              <a:ext cx="737" cy="0"/>
            </a:xfrm>
            <a:prstGeom prst="line">
              <a:avLst/>
            </a:prstGeom>
            <a:noFill/>
            <a:ln w="38100">
              <a:solidFill>
                <a:srgbClr val="FF0000"/>
              </a:solidFill>
              <a:round/>
              <a:headEnd/>
              <a:tailEnd/>
            </a:ln>
            <a:effectLst/>
          </p:spPr>
          <p:txBody>
            <a:bodyPr/>
            <a:lstStyle/>
            <a:p>
              <a:endParaRPr lang="zh-CN" altLang="en-US"/>
            </a:p>
          </p:txBody>
        </p:sp>
        <p:sp>
          <p:nvSpPr>
            <p:cNvPr id="516119" name="Line 23"/>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p:spPr>
          <p:txBody>
            <a:bodyPr/>
            <a:lstStyle/>
            <a:p>
              <a:endParaRPr lang="zh-CN" altLang="en-US"/>
            </a:p>
          </p:txBody>
        </p:sp>
        <p:sp>
          <p:nvSpPr>
            <p:cNvPr id="516120" name="Text Box 24"/>
            <p:cNvSpPr txBox="1">
              <a:spLocks noChangeArrowheads="1"/>
            </p:cNvSpPr>
            <p:nvPr/>
          </p:nvSpPr>
          <p:spPr bwMode="auto">
            <a:xfrm>
              <a:off x="3277" y="1565"/>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过程（函数）调用的转换表示</a:t>
              </a:r>
              <a:endParaRPr lang="en-US" altLang="zh-CN" sz="2000" b="1">
                <a:solidFill>
                  <a:srgbClr val="FF0000"/>
                </a:solidFill>
                <a:ea typeface="微软雅黑" pitchFamily="34" charset="-122"/>
              </a:endParaRPr>
            </a:p>
          </p:txBody>
        </p:sp>
      </p:grpSp>
      <p:sp>
        <p:nvSpPr>
          <p:cNvPr id="516121" name="Text Box 25"/>
          <p:cNvSpPr txBox="1">
            <a:spLocks noChangeArrowheads="1"/>
          </p:cNvSpPr>
          <p:nvPr/>
        </p:nvSpPr>
        <p:spPr bwMode="auto">
          <a:xfrm>
            <a:off x="6692447" y="5272993"/>
            <a:ext cx="4185620" cy="1415772"/>
          </a:xfrm>
          <a:prstGeom prst="rect">
            <a:avLst/>
          </a:prstGeom>
          <a:noFill/>
          <a:ln w="9525">
            <a:noFill/>
            <a:miter lim="800000"/>
            <a:headEnd/>
            <a:tailEnd/>
          </a:ln>
          <a:effectLst/>
        </p:spPr>
        <p:txBody>
          <a:bodyPr wrap="square">
            <a:spAutoFit/>
          </a:bodyPr>
          <a:lstStyle/>
          <a:p>
            <a:pPr>
              <a:spcBef>
                <a:spcPct val="10000"/>
              </a:spcBef>
            </a:pPr>
            <a:r>
              <a:rPr lang="zh-CN" altLang="en-US" sz="2000" b="1" dirty="0">
                <a:solidFill>
                  <a:srgbClr val="FF0000"/>
                </a:solidFill>
                <a:latin typeface="微软雅黑" pitchFamily="34" charset="-122"/>
                <a:ea typeface="微软雅黑" pitchFamily="34" charset="-122"/>
              </a:rPr>
              <a:t>链接（</a:t>
            </a:r>
            <a:r>
              <a:rPr lang="en-US" altLang="zh-CN" sz="2000" b="1" dirty="0">
                <a:solidFill>
                  <a:srgbClr val="FF0000"/>
                </a:solidFill>
                <a:latin typeface="微软雅黑" pitchFamily="34" charset="-122"/>
                <a:ea typeface="微软雅黑" pitchFamily="34" charset="-122"/>
              </a:rPr>
              <a:t>linker</a:t>
            </a:r>
            <a:r>
              <a:rPr lang="zh-CN" altLang="en-US" sz="2000" b="1" dirty="0">
                <a:solidFill>
                  <a:srgbClr val="FF0000"/>
                </a:solidFill>
                <a:latin typeface="微软雅黑" pitchFamily="34" charset="-122"/>
                <a:ea typeface="微软雅黑" pitchFamily="34" charset="-122"/>
              </a:rPr>
              <a:t>）和加载</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程序执行（存储器访问）</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0066CC"/>
              </a:solidFill>
              <a:latin typeface="微软雅黑" pitchFamily="34" charset="-122"/>
              <a:ea typeface="微软雅黑" pitchFamily="34" charset="-122"/>
            </a:endParaRPr>
          </a:p>
          <a:p>
            <a:pPr>
              <a:spcBef>
                <a:spcPct val="10000"/>
              </a:spcBef>
            </a:pPr>
            <a:r>
              <a:rPr lang="zh-CN" altLang="en-US" sz="2000" b="1" dirty="0">
                <a:solidFill>
                  <a:srgbClr val="FF0000"/>
                </a:solidFill>
                <a:latin typeface="微软雅黑" pitchFamily="34" charset="-122"/>
                <a:ea typeface="微软雅黑" pitchFamily="34" charset="-122"/>
              </a:rPr>
              <a:t>异常和中断处理</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8</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输入输出</a:t>
            </a:r>
            <a:r>
              <a:rPr lang="en-US" altLang="zh-CN" sz="2000" b="1" dirty="0">
                <a:solidFill>
                  <a:srgbClr val="0066CC"/>
                </a:solidFill>
                <a:latin typeface="微软雅黑" pitchFamily="34" charset="-122"/>
                <a:ea typeface="微软雅黑" pitchFamily="34" charset="-122"/>
              </a:rPr>
              <a:t>(I/O)</a:t>
            </a:r>
            <a:r>
              <a:rPr lang="zh-CN" altLang="en-US" sz="2000" b="1" dirty="0">
                <a:solidFill>
                  <a:schemeClr val="accent4"/>
                </a:solidFill>
                <a:ea typeface="微软雅黑" pitchFamily="34" charset="-122"/>
              </a:rPr>
              <a:t> （第</a:t>
            </a:r>
            <a:r>
              <a:rPr lang="en-US" altLang="zh-CN" sz="2000" b="1" dirty="0">
                <a:solidFill>
                  <a:schemeClr val="accent4"/>
                </a:solidFill>
                <a:ea typeface="微软雅黑" pitchFamily="34" charset="-122"/>
              </a:rPr>
              <a:t>10</a:t>
            </a:r>
            <a:r>
              <a:rPr lang="zh-CN" altLang="en-US" sz="2000" b="1" dirty="0">
                <a:solidFill>
                  <a:schemeClr val="accent4"/>
                </a:solidFill>
                <a:ea typeface="微软雅黑" pitchFamily="34" charset="-122"/>
              </a:rPr>
              <a:t>章）</a:t>
            </a:r>
          </a:p>
        </p:txBody>
      </p:sp>
      <p:sp>
        <p:nvSpPr>
          <p:cNvPr id="516123" name="Line 27"/>
          <p:cNvSpPr>
            <a:spLocks noChangeShapeType="1"/>
          </p:cNvSpPr>
          <p:nvPr/>
        </p:nvSpPr>
        <p:spPr bwMode="auto">
          <a:xfrm>
            <a:off x="4644736" y="6348845"/>
            <a:ext cx="2147950" cy="139041"/>
          </a:xfrm>
          <a:prstGeom prst="line">
            <a:avLst/>
          </a:prstGeom>
          <a:noFill/>
          <a:ln w="9525">
            <a:solidFill>
              <a:srgbClr val="0066FF"/>
            </a:solidFill>
            <a:round/>
            <a:headEnd/>
            <a:tailEnd type="triangle" w="med" len="med"/>
          </a:ln>
          <a:effectLst/>
        </p:spPr>
        <p:txBody>
          <a:bodyPr/>
          <a:lstStyle/>
          <a:p>
            <a:endParaRPr lang="zh-CN" altLang="en-US"/>
          </a:p>
        </p:txBody>
      </p:sp>
      <p:sp>
        <p:nvSpPr>
          <p:cNvPr id="516124" name="Line 28"/>
          <p:cNvSpPr>
            <a:spLocks noChangeShapeType="1"/>
          </p:cNvSpPr>
          <p:nvPr/>
        </p:nvSpPr>
        <p:spPr bwMode="auto">
          <a:xfrm>
            <a:off x="2417311" y="6295672"/>
            <a:ext cx="2205037" cy="0"/>
          </a:xfrm>
          <a:prstGeom prst="line">
            <a:avLst/>
          </a:prstGeom>
          <a:noFill/>
          <a:ln w="38100">
            <a:solidFill>
              <a:srgbClr val="0066FF"/>
            </a:solidFill>
            <a:round/>
            <a:headEnd/>
            <a:tailEnd/>
          </a:ln>
          <a:effectLst/>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6</a:t>
            </a:fld>
            <a:endParaRPr lang="en-US" altLang="zh-CN"/>
          </a:p>
        </p:txBody>
      </p:sp>
      <p:sp>
        <p:nvSpPr>
          <p:cNvPr id="3" name="右大括号 2"/>
          <p:cNvSpPr/>
          <p:nvPr/>
        </p:nvSpPr>
        <p:spPr>
          <a:xfrm>
            <a:off x="10577945" y="2098964"/>
            <a:ext cx="405246" cy="8936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11091867" y="2351705"/>
            <a:ext cx="763351" cy="369332"/>
          </a:xfrm>
          <a:prstGeom prst="rect">
            <a:avLst/>
          </a:prstGeom>
        </p:spPr>
        <p:txBody>
          <a:bodyPr wrap="none">
            <a:spAutoFit/>
          </a:bodyPr>
          <a:lstStyle/>
          <a:p>
            <a:r>
              <a:rPr lang="zh-CN" altLang="en-US" b="1" dirty="0">
                <a:solidFill>
                  <a:schemeClr val="accent4"/>
                </a:solidFill>
                <a:ea typeface="微软雅黑" pitchFamily="34" charset="-122"/>
              </a:rPr>
              <a:t>第</a:t>
            </a:r>
            <a:r>
              <a:rPr lang="en-US" altLang="zh-CN" b="1" dirty="0">
                <a:solidFill>
                  <a:schemeClr val="accent4"/>
                </a:solidFill>
                <a:ea typeface="微软雅黑" pitchFamily="34" charset="-122"/>
              </a:rPr>
              <a:t>3</a:t>
            </a:r>
            <a:r>
              <a:rPr lang="zh-CN" altLang="en-US" b="1" dirty="0">
                <a:solidFill>
                  <a:schemeClr val="accent4"/>
                </a:solidFill>
                <a:ea typeface="微软雅黑" pitchFamily="34" charset="-122"/>
              </a:rPr>
              <a:t>章</a:t>
            </a:r>
            <a:endParaRPr lang="zh-CN" altLang="en-US" dirty="0"/>
          </a:p>
        </p:txBody>
      </p:sp>
      <p:sp>
        <p:nvSpPr>
          <p:cNvPr id="32" name="Line 22"/>
          <p:cNvSpPr>
            <a:spLocks noChangeShapeType="1"/>
          </p:cNvSpPr>
          <p:nvPr/>
        </p:nvSpPr>
        <p:spPr bwMode="auto">
          <a:xfrm>
            <a:off x="3466179" y="5789620"/>
            <a:ext cx="1178557" cy="0"/>
          </a:xfrm>
          <a:prstGeom prst="line">
            <a:avLst/>
          </a:prstGeom>
          <a:noFill/>
          <a:ln w="38100">
            <a:solidFill>
              <a:srgbClr val="FF0000"/>
            </a:solidFill>
            <a:round/>
            <a:headEnd/>
            <a:tailEnd/>
          </a:ln>
          <a:effectLst/>
        </p:spPr>
        <p:txBody>
          <a:bodyPr/>
          <a:lstStyle/>
          <a:p>
            <a:endParaRPr lang="zh-CN" altLang="en-US"/>
          </a:p>
        </p:txBody>
      </p:sp>
    </p:spTree>
    <p:extLst>
      <p:ext uri="{BB962C8B-B14F-4D97-AF65-F5344CB8AC3E}">
        <p14:creationId xmlns:p14="http://schemas.microsoft.com/office/powerpoint/2010/main" val="400040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6127"/>
                                        </p:tgtEl>
                                        <p:attrNameLst>
                                          <p:attrName>style.visibility</p:attrName>
                                        </p:attrNameLst>
                                      </p:cBhvr>
                                      <p:to>
                                        <p:strVal val="visible"/>
                                      </p:to>
                                    </p:set>
                                    <p:animEffect transition="in" filter="blinds(horizontal)">
                                      <p:cBhvr>
                                        <p:cTn id="7" dur="500"/>
                                        <p:tgtEl>
                                          <p:spTgt spid="516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6128"/>
                                        </p:tgtEl>
                                        <p:attrNameLst>
                                          <p:attrName>style.visibility</p:attrName>
                                        </p:attrNameLst>
                                      </p:cBhvr>
                                      <p:to>
                                        <p:strVal val="visible"/>
                                      </p:to>
                                    </p:set>
                                    <p:animEffect transition="in" filter="blinds(horizontal)">
                                      <p:cBhvr>
                                        <p:cTn id="12" dur="500"/>
                                        <p:tgtEl>
                                          <p:spTgt spid="516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6129"/>
                                        </p:tgtEl>
                                        <p:attrNameLst>
                                          <p:attrName>style.visibility</p:attrName>
                                        </p:attrNameLst>
                                      </p:cBhvr>
                                      <p:to>
                                        <p:strVal val="visible"/>
                                      </p:to>
                                    </p:set>
                                    <p:animEffect transition="in" filter="blinds(horizontal)">
                                      <p:cBhvr>
                                        <p:cTn id="17" dur="500"/>
                                        <p:tgtEl>
                                          <p:spTgt spid="5161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6130"/>
                                        </p:tgtEl>
                                        <p:attrNameLst>
                                          <p:attrName>style.visibility</p:attrName>
                                        </p:attrNameLst>
                                      </p:cBhvr>
                                      <p:to>
                                        <p:strVal val="visible"/>
                                      </p:to>
                                    </p:set>
                                    <p:animEffect transition="in" filter="blinds(horizontal)">
                                      <p:cBhvr>
                                        <p:cTn id="22" dur="500"/>
                                        <p:tgtEl>
                                          <p:spTgt spid="5161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6131"/>
                                        </p:tgtEl>
                                        <p:attrNameLst>
                                          <p:attrName>style.visibility</p:attrName>
                                        </p:attrNameLst>
                                      </p:cBhvr>
                                      <p:to>
                                        <p:strVal val="visible"/>
                                      </p:to>
                                    </p:set>
                                    <p:animEffect transition="in" filter="blinds(horizontal)">
                                      <p:cBhvr>
                                        <p:cTn id="27" dur="500"/>
                                        <p:tgtEl>
                                          <p:spTgt spid="516131"/>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16121">
                                            <p:txEl>
                                              <p:pRg st="0" end="0"/>
                                            </p:txEl>
                                          </p:spTgt>
                                        </p:tgtEl>
                                        <p:attrNameLst>
                                          <p:attrName>style.visibility</p:attrName>
                                        </p:attrNameLst>
                                      </p:cBhvr>
                                      <p:to>
                                        <p:strVal val="visible"/>
                                      </p:to>
                                    </p:set>
                                    <p:animEffect transition="in" filter="blinds(horizontal)">
                                      <p:cBhvr>
                                        <p:cTn id="35" dur="500"/>
                                        <p:tgtEl>
                                          <p:spTgt spid="51612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6121">
                                            <p:txEl>
                                              <p:pRg st="1" end="1"/>
                                            </p:txEl>
                                          </p:spTgt>
                                        </p:tgtEl>
                                        <p:attrNameLst>
                                          <p:attrName>style.visibility</p:attrName>
                                        </p:attrNameLst>
                                      </p:cBhvr>
                                      <p:to>
                                        <p:strVal val="visible"/>
                                      </p:to>
                                    </p:set>
                                    <p:animEffect transition="in" filter="blinds(horizontal)">
                                      <p:cBhvr>
                                        <p:cTn id="40" dur="500"/>
                                        <p:tgtEl>
                                          <p:spTgt spid="51612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16126"/>
                                        </p:tgtEl>
                                        <p:attrNameLst>
                                          <p:attrName>style.visibility</p:attrName>
                                        </p:attrNameLst>
                                      </p:cBhvr>
                                      <p:to>
                                        <p:strVal val="visible"/>
                                      </p:to>
                                    </p:set>
                                    <p:animEffect transition="in" filter="blinds(horizontal)">
                                      <p:cBhvr>
                                        <p:cTn id="45" dur="500"/>
                                        <p:tgtEl>
                                          <p:spTgt spid="5161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161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16121">
                                            <p:txEl>
                                              <p:pRg st="2" end="2"/>
                                            </p:txEl>
                                          </p:spTgt>
                                        </p:tgtEl>
                                        <p:attrNameLst>
                                          <p:attrName>style.visibility</p:attrName>
                                        </p:attrNameLst>
                                      </p:cBhvr>
                                      <p:to>
                                        <p:strVal val="visible"/>
                                      </p:to>
                                    </p:set>
                                    <p:animEffect transition="in" filter="blinds(horizontal)">
                                      <p:cBhvr>
                                        <p:cTn id="54" dur="500"/>
                                        <p:tgtEl>
                                          <p:spTgt spid="51612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16124"/>
                                        </p:tgtEl>
                                        <p:attrNameLst>
                                          <p:attrName>style.visibility</p:attrName>
                                        </p:attrNameLst>
                                      </p:cBhvr>
                                      <p:to>
                                        <p:strVal val="visible"/>
                                      </p:to>
                                    </p:set>
                                    <p:animEffect transition="in" filter="blinds(horizontal)">
                                      <p:cBhvr>
                                        <p:cTn id="59" dur="500"/>
                                        <p:tgtEl>
                                          <p:spTgt spid="5161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16123"/>
                                        </p:tgtEl>
                                        <p:attrNameLst>
                                          <p:attrName>style.visibility</p:attrName>
                                        </p:attrNameLst>
                                      </p:cBhvr>
                                      <p:to>
                                        <p:strVal val="visible"/>
                                      </p:to>
                                    </p:set>
                                    <p:animEffect transition="in" filter="blinds(horizontal)">
                                      <p:cBhvr>
                                        <p:cTn id="62" dur="500"/>
                                        <p:tgtEl>
                                          <p:spTgt spid="5161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16121">
                                            <p:txEl>
                                              <p:pRg st="3" end="3"/>
                                            </p:txEl>
                                          </p:spTgt>
                                        </p:tgtEl>
                                        <p:attrNameLst>
                                          <p:attrName>style.visibility</p:attrName>
                                        </p:attrNameLst>
                                      </p:cBhvr>
                                      <p:to>
                                        <p:strVal val="visible"/>
                                      </p:to>
                                    </p:set>
                                    <p:animEffect transition="in" filter="blinds(horizontal)">
                                      <p:cBhvr>
                                        <p:cTn id="67" dur="500"/>
                                        <p:tgtEl>
                                          <p:spTgt spid="516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3" grpId="0" animBg="1"/>
      <p:bldP spid="516124"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1003525" y="783772"/>
            <a:ext cx="10315575" cy="5984130"/>
          </a:xfrm>
          <a:prstGeom prst="rect">
            <a:avLst/>
          </a:prstGeom>
          <a:ln>
            <a:noFill/>
          </a:ln>
        </p:spPr>
      </p:pic>
      <p:pic>
        <p:nvPicPr>
          <p:cNvPr id="3" name="图片 2"/>
          <p:cNvPicPr>
            <a:picLocks noChangeAspect="1"/>
          </p:cNvPicPr>
          <p:nvPr/>
        </p:nvPicPr>
        <p:blipFill>
          <a:blip r:embed="rId4"/>
          <a:stretch>
            <a:fillRect/>
          </a:stretch>
        </p:blipFill>
        <p:spPr>
          <a:xfrm>
            <a:off x="4811486" y="895362"/>
            <a:ext cx="5551714" cy="5462376"/>
          </a:xfrm>
          <a:prstGeom prst="rect">
            <a:avLst/>
          </a:prstGeom>
        </p:spPr>
      </p:pic>
      <p:sp>
        <p:nvSpPr>
          <p:cNvPr id="5" name="文本框 4"/>
          <p:cNvSpPr txBox="1"/>
          <p:nvPr/>
        </p:nvSpPr>
        <p:spPr>
          <a:xfrm>
            <a:off x="4488024" y="75886"/>
            <a:ext cx="4077478" cy="646331"/>
          </a:xfrm>
          <a:prstGeom prst="rect">
            <a:avLst/>
          </a:prstGeom>
          <a:noFill/>
        </p:spPr>
        <p:txBody>
          <a:bodyPr wrap="square" rtlCol="0">
            <a:spAutoFit/>
          </a:bodyPr>
          <a:lstStyle/>
          <a:p>
            <a:r>
              <a:rPr lang="zh-CN" altLang="en-US" sz="3600" b="1" dirty="0"/>
              <a:t>课程微信号</a:t>
            </a:r>
          </a:p>
        </p:txBody>
      </p:sp>
    </p:spTree>
    <p:extLst>
      <p:ext uri="{BB962C8B-B14F-4D97-AF65-F5344CB8AC3E}">
        <p14:creationId xmlns:p14="http://schemas.microsoft.com/office/powerpoint/2010/main" val="746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546265" y="949779"/>
            <a:ext cx="8461664" cy="5472113"/>
          </a:xfrm>
        </p:spPr>
        <p:txBody>
          <a:bodyPr/>
          <a:lstStyle/>
          <a:p>
            <a:pPr>
              <a:lnSpc>
                <a:spcPct val="105000"/>
              </a:lnSpc>
              <a:spcBef>
                <a:spcPct val="35000"/>
              </a:spcBef>
              <a:buFont typeface="Wingdings" pitchFamily="2" charset="2"/>
              <a:buChar char="l"/>
            </a:pPr>
            <a:r>
              <a:rPr lang="zh-CN" altLang="en-US" sz="2000" dirty="0">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sz="2000" dirty="0">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计算机是</a:t>
            </a:r>
            <a:r>
              <a:rPr lang="zh-CN" altLang="en-US" sz="2000" dirty="0">
                <a:solidFill>
                  <a:srgbClr val="008000"/>
                </a:solidFill>
                <a:latin typeface="微软雅黑" pitchFamily="34" charset="-122"/>
                <a:ea typeface="微软雅黑" pitchFamily="34" charset="-122"/>
              </a:rPr>
              <a:t>如何生成和运行</a:t>
            </a:r>
            <a:r>
              <a:rPr lang="zh-CN" altLang="en-US" sz="2000" dirty="0">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sz="2000" dirty="0">
                <a:latin typeface="微软雅黑" pitchFamily="34" charset="-122"/>
                <a:ea typeface="微软雅黑" pitchFamily="34" charset="-122"/>
              </a:rPr>
              <a:t>重点在高级语言以下各抽象层</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语句和过程调用的机器级表示</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指令集体系结构（</a:t>
            </a:r>
            <a:r>
              <a:rPr lang="en-US" altLang="zh-CN" sz="2000" dirty="0">
                <a:latin typeface="微软雅黑" pitchFamily="34" charset="-122"/>
                <a:ea typeface="微软雅黑" pitchFamily="34" charset="-122"/>
              </a:rPr>
              <a:t>ISA</a:t>
            </a:r>
            <a:r>
              <a:rPr lang="zh-CN" altLang="en-US" sz="2000" dirty="0">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指令系统、机器代码、汇编语言</a:t>
            </a:r>
            <a:endParaRPr lang="en-US" altLang="zh-CN" sz="2000" dirty="0">
              <a:latin typeface="微软雅黑" pitchFamily="34" charset="-122"/>
              <a:ea typeface="微软雅黑" pitchFamily="34" charset="-122"/>
            </a:endParaRP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中断、寄存器、寻址模式、外部</a:t>
            </a:r>
            <a:r>
              <a:rPr lang="en-US" altLang="zh-CN" sz="2000" dirty="0">
                <a:latin typeface="微软雅黑" pitchFamily="34" charset="-122"/>
                <a:ea typeface="微软雅黑" pitchFamily="34" charset="-122"/>
              </a:rPr>
              <a:t>I/O…</a:t>
            </a:r>
            <a:endParaRPr lang="zh-CN" altLang="en-US"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2000" dirty="0">
                <a:latin typeface="微软雅黑" pitchFamily="34" charset="-122"/>
                <a:ea typeface="微软雅黑" pitchFamily="34" charset="-122"/>
              </a:rPr>
              <a:t>层次结构存储系统</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000" dirty="0">
                <a:ea typeface="微软雅黑" pitchFamily="34" charset="-122"/>
              </a:rPr>
              <a:t>操作系统、编译和链接的部分内容</a:t>
            </a:r>
          </a:p>
        </p:txBody>
      </p:sp>
      <p:pic>
        <p:nvPicPr>
          <p:cNvPr id="415748" name="Picture 4"/>
          <p:cNvPicPr>
            <a:picLocks noChangeAspect="1" noChangeArrowheads="1"/>
          </p:cNvPicPr>
          <p:nvPr/>
        </p:nvPicPr>
        <p:blipFill>
          <a:blip r:embed="rId3" cstate="print"/>
          <a:srcRect/>
          <a:stretch>
            <a:fillRect/>
          </a:stretch>
        </p:blipFill>
        <p:spPr bwMode="auto">
          <a:xfrm>
            <a:off x="6726238" y="1763714"/>
            <a:ext cx="3751262" cy="4725987"/>
          </a:xfrm>
          <a:prstGeom prst="rect">
            <a:avLst/>
          </a:prstGeom>
          <a:noFill/>
          <a:ln w="9525">
            <a:noFill/>
            <a:miter lim="800000"/>
            <a:headEnd/>
            <a:tailEnd/>
          </a:ln>
        </p:spPr>
      </p:pic>
      <p:grpSp>
        <p:nvGrpSpPr>
          <p:cNvPr id="415751" name="Group 7"/>
          <p:cNvGrpSpPr>
            <a:grpSpLocks/>
          </p:cNvGrpSpPr>
          <p:nvPr/>
        </p:nvGrpSpPr>
        <p:grpSpPr bwMode="auto">
          <a:xfrm>
            <a:off x="4116388" y="2303464"/>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6816725" y="2889251"/>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6816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6816725" y="4419601"/>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6816725" y="3338513"/>
            <a:ext cx="1817321"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6635752" y="444501"/>
            <a:ext cx="3914776" cy="2830513"/>
            <a:chOff x="3192" y="264"/>
            <a:chExt cx="2466" cy="1783"/>
          </a:xfrm>
        </p:grpSpPr>
        <mc:AlternateContent xmlns:mc="http://schemas.openxmlformats.org/markup-compatibility/2006" xmlns:a14="http://schemas.microsoft.com/office/drawing/2010/main">
          <mc:Choice Requires="a14">
            <p:sp>
              <p:nvSpPr>
                <p:cNvPr id="415757" name="Text Box 13"/>
                <p:cNvSpPr txBox="1">
                  <a:spLocks noChangeArrowheads="1"/>
                </p:cNvSpPr>
                <p:nvPr/>
              </p:nvSpPr>
              <p:spPr bwMode="auto">
                <a:xfrm>
                  <a:off x="3192" y="264"/>
                  <a:ext cx="2201" cy="769"/>
                </a:xfrm>
                <a:prstGeom prst="rect">
                  <a:avLst/>
                </a:prstGeom>
                <a:solidFill>
                  <a:schemeClr val="bg1"/>
                </a:solidFill>
                <a:ln w="9525">
                  <a:solidFill>
                    <a:srgbClr val="0000FF"/>
                  </a:solidFill>
                  <a:miter lim="800000"/>
                  <a:headEnd/>
                  <a:tailEnd/>
                </a:ln>
                <a:effectLst/>
              </p:spPr>
              <p:txBody>
                <a:bodyPr wrap="square">
                  <a:spAutoFit/>
                </a:bodyPr>
                <a:lstStyle/>
                <a:p>
                  <a:pPr>
                    <a:spcBef>
                      <a:spcPct val="50000"/>
                    </a:spcBef>
                  </a:pPr>
                  <a:r>
                    <a:rPr lang="zh-CN" altLang="en-US" b="1" dirty="0">
                      <a:solidFill>
                        <a:srgbClr val="0000FF"/>
                      </a:solidFill>
                      <a:latin typeface="微软雅黑" pitchFamily="34" charset="-122"/>
                      <a:ea typeface="微软雅黑" pitchFamily="34" charset="-122"/>
                    </a:rPr>
                    <a:t>“问题求解”课程解决应用</a:t>
                  </a:r>
                  <a14:m>
                    <m:oMath xmlns:m="http://schemas.openxmlformats.org/officeDocument/2006/math">
                      <m:r>
                        <a:rPr lang="zh-CN" altLang="en-US" b="1" i="1" smtClean="0">
                          <a:solidFill>
                            <a:srgbClr val="0000FF"/>
                          </a:solidFill>
                          <a:latin typeface="Cambria Math" panose="02040503050406030204" pitchFamily="18" charset="0"/>
                          <a:ea typeface="微软雅黑" pitchFamily="34" charset="-122"/>
                        </a:rPr>
                        <m:t>√</m:t>
                      </m:r>
                      <m:r>
                        <a:rPr lang="en-US" altLang="zh-CN" b="1" i="1" smtClean="0">
                          <a:solidFill>
                            <a:srgbClr val="0000FF"/>
                          </a:solidFill>
                          <a:latin typeface="Cambria Math" panose="02040503050406030204" pitchFamily="18" charset="0"/>
                          <a:ea typeface="微软雅黑" pitchFamily="34" charset="-122"/>
                        </a:rPr>
                        <m:t>𝟐</m:t>
                      </m:r>
                    </m:oMath>
                  </a14:m>
                  <a:endParaRPr lang="en-US" altLang="zh-CN" b="1" dirty="0">
                    <a:solidFill>
                      <a:srgbClr val="0000FF"/>
                    </a:solidFill>
                    <a:ea typeface="微软雅黑" pitchFamily="34" charset="-122"/>
                    <a:cs typeface="Arial" pitchFamily="34" charset="0"/>
                  </a:endParaRPr>
                </a:p>
                <a:p>
                  <a:pPr>
                    <a:spcBef>
                      <a:spcPct val="50000"/>
                    </a:spcBef>
                  </a:pPr>
                  <a:r>
                    <a:rPr lang="en-US" altLang="zh-CN" b="1" dirty="0">
                      <a:solidFill>
                        <a:srgbClr val="0000FF"/>
                      </a:solidFill>
                      <a:ea typeface="微软雅黑" pitchFamily="34" charset="-122"/>
                      <a:cs typeface="Arial" pitchFamily="34" charset="0"/>
                    </a:rPr>
                    <a:t>→</a:t>
                  </a:r>
                  <a:r>
                    <a:rPr lang="zh-CN" altLang="en-US" b="1" dirty="0">
                      <a:solidFill>
                        <a:srgbClr val="0000FF"/>
                      </a:solidFill>
                      <a:latin typeface="微软雅黑" pitchFamily="34" charset="-122"/>
                      <a:ea typeface="微软雅黑" pitchFamily="34" charset="-122"/>
                    </a:rPr>
                    <a:t>算法（数据结构）</a:t>
                  </a:r>
                  <a:endParaRPr lang="en-US" altLang="zh-CN" b="1" dirty="0">
                    <a:solidFill>
                      <a:srgbClr val="0000FF"/>
                    </a:solidFill>
                    <a:latin typeface="微软雅黑" pitchFamily="34" charset="-122"/>
                    <a:ea typeface="微软雅黑" pitchFamily="34" charset="-122"/>
                  </a:endParaRPr>
                </a:p>
                <a:p>
                  <a:pPr>
                    <a:spcBef>
                      <a:spcPct val="50000"/>
                    </a:spcBef>
                  </a:pPr>
                  <a:r>
                    <a:rPr lang="en-US" altLang="zh-CN" b="1" dirty="0">
                      <a:solidFill>
                        <a:srgbClr val="0000FF"/>
                      </a:solidFill>
                    </a:rPr>
                    <a:t>→</a:t>
                  </a:r>
                  <a:r>
                    <a:rPr lang="zh-CN" altLang="en-US" b="1" dirty="0">
                      <a:solidFill>
                        <a:srgbClr val="0000FF"/>
                      </a:solidFill>
                      <a:latin typeface="微软雅黑" pitchFamily="34" charset="-122"/>
                      <a:ea typeface="微软雅黑" pitchFamily="34" charset="-122"/>
                    </a:rPr>
                    <a:t>编程层</a:t>
                  </a:r>
                </a:p>
              </p:txBody>
            </p:sp>
          </mc:Choice>
          <mc:Fallback xmlns="">
            <p:sp>
              <p:nvSpPr>
                <p:cNvPr id="415757" name="Text Box 13"/>
                <p:cNvSpPr txBox="1">
                  <a:spLocks noRot="1" noChangeAspect="1" noMove="1" noResize="1" noEditPoints="1" noAdjustHandles="1" noChangeArrowheads="1" noChangeShapeType="1" noTextEdit="1"/>
                </p:cNvSpPr>
                <p:nvPr/>
              </p:nvSpPr>
              <p:spPr bwMode="auto">
                <a:xfrm>
                  <a:off x="3192" y="264"/>
                  <a:ext cx="2201" cy="769"/>
                </a:xfrm>
                <a:prstGeom prst="rect">
                  <a:avLst/>
                </a:prstGeom>
                <a:blipFill rotWithShape="0">
                  <a:blip r:embed="rId4" cstate="print"/>
                  <a:stretch>
                    <a:fillRect l="-1391" t="-990" b="-6931"/>
                  </a:stretch>
                </a:blipFill>
                <a:ln w="9525">
                  <a:solidFill>
                    <a:srgbClr val="0000FF"/>
                  </a:solidFill>
                  <a:miter lim="800000"/>
                  <a:headEnd/>
                  <a:tailEnd/>
                </a:ln>
                <a:effectLst/>
              </p:spPr>
              <p:txBody>
                <a:bodyPr/>
                <a:lstStyle/>
                <a:p>
                  <a:r>
                    <a:rPr lang="zh-CN" altLang="en-US">
                      <a:noFill/>
                    </a:rPr>
                    <a:t> </a:t>
                  </a:r>
                </a:p>
              </p:txBody>
            </p:sp>
          </mc:Fallback>
        </mc:AlternateContent>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8</a:t>
            </a:fld>
            <a:endParaRPr lang="en-US" altLang="zh-CN"/>
          </a:p>
        </p:txBody>
      </p:sp>
      <p:sp>
        <p:nvSpPr>
          <p:cNvPr id="16" name="Rectangle 2"/>
          <p:cNvSpPr>
            <a:spLocks noGrp="1" noChangeArrowheads="1"/>
          </p:cNvSpPr>
          <p:nvPr>
            <p:ph type="title"/>
          </p:nvPr>
        </p:nvSpPr>
        <p:spPr>
          <a:xfrm>
            <a:off x="498022" y="190952"/>
            <a:ext cx="5987143" cy="561975"/>
          </a:xfrm>
        </p:spPr>
        <p:txBody>
          <a:bodyPr>
            <a:noAutofit/>
          </a:bodyPr>
          <a:lstStyle/>
          <a:p>
            <a:r>
              <a:rPr lang="zh-CN" altLang="en-US" sz="3600" dirty="0"/>
              <a:t>课程内容概要</a:t>
            </a:r>
          </a:p>
        </p:txBody>
      </p:sp>
    </p:spTree>
    <p:extLst>
      <p:ext uri="{BB962C8B-B14F-4D97-AF65-F5344CB8AC3E}">
        <p14:creationId xmlns:p14="http://schemas.microsoft.com/office/powerpoint/2010/main" val="4339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49" dur="500"/>
                                        <p:tgtEl>
                                          <p:spTgt spid="415747">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15755"/>
                                        </p:tgtEl>
                                        <p:attrNameLst>
                                          <p:attrName>style.visibility</p:attrName>
                                        </p:attrNameLst>
                                      </p:cBhvr>
                                      <p:to>
                                        <p:strVal val="visible"/>
                                      </p:to>
                                    </p:set>
                                    <p:animEffect transition="in" filter="blinds(horizontal)">
                                      <p:cBhvr>
                                        <p:cTn id="54" dur="500"/>
                                        <p:tgtEl>
                                          <p:spTgt spid="41575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65" dur="500"/>
                                        <p:tgtEl>
                                          <p:spTgt spid="4157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15756"/>
                                        </p:tgtEl>
                                        <p:attrNameLst>
                                          <p:attrName>style.visibility</p:attrName>
                                        </p:attrNameLst>
                                      </p:cBhvr>
                                      <p:to>
                                        <p:strVal val="visible"/>
                                      </p:to>
                                    </p:set>
                                    <p:animEffect transition="in" filter="blinds(horizontal)">
                                      <p:cBhvr>
                                        <p:cTn id="70" dur="500"/>
                                        <p:tgtEl>
                                          <p:spTgt spid="41575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15747">
                                            <p:txEl>
                                              <p:pRg st="12" end="12"/>
                                            </p:txEl>
                                          </p:spTgt>
                                        </p:tgtEl>
                                        <p:attrNameLst>
                                          <p:attrName>style.visibility</p:attrName>
                                        </p:attrNameLst>
                                      </p:cBhvr>
                                      <p:to>
                                        <p:strVal val="visible"/>
                                      </p:to>
                                    </p:set>
                                    <p:animEffect transition="in" filter="blinds(horizontal)">
                                      <p:cBhvr>
                                        <p:cTn id="75" dur="500"/>
                                        <p:tgtEl>
                                          <p:spTgt spid="415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zh-CN" sz="3600" dirty="0">
                <a:latin typeface="微软雅黑" panose="020B0503020204020204" pitchFamily="34" charset="-122"/>
                <a:ea typeface="微软雅黑" panose="020B0503020204020204" pitchFamily="34" charset="-122"/>
                <a:sym typeface="+mn-ea"/>
              </a:rPr>
              <a:t>课程内容概要</a:t>
            </a:r>
            <a:endParaRPr kumimoji="1" lang="zh-CN" altLang="en-US" sz="3600" dirty="0">
              <a:latin typeface="微软雅黑" panose="020B0503020204020204" pitchFamily="34" charset="-122"/>
              <a:ea typeface="微软雅黑" panose="020B0503020204020204" pitchFamily="34" charset="-122"/>
            </a:endParaRPr>
          </a:p>
        </p:txBody>
      </p:sp>
      <p:sp>
        <p:nvSpPr>
          <p:cNvPr id="4" name="折角形 3"/>
          <p:cNvSpPr/>
          <p:nvPr/>
        </p:nvSpPr>
        <p:spPr>
          <a:xfrm>
            <a:off x="977899" y="1041399"/>
            <a:ext cx="10952843" cy="5457371"/>
          </a:xfrm>
          <a:prstGeom prst="foldedCorner">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Rectangle 3"/>
          <p:cNvSpPr>
            <a:spLocks noGrp="1" noChangeArrowheads="1"/>
          </p:cNvSpPr>
          <p:nvPr/>
        </p:nvSpPr>
        <p:spPr>
          <a:xfrm>
            <a:off x="977900" y="1772285"/>
            <a:ext cx="7727950" cy="5218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buFontTx/>
              <a:buNone/>
            </a:pPr>
            <a:r>
              <a:rPr lang="zh-CN" altLang="en-US" dirty="0">
                <a:solidFill>
                  <a:srgbClr val="FF0000"/>
                </a:solidFill>
                <a:latin typeface="微软雅黑" panose="020B0503020204020204" pitchFamily="34" charset="-122"/>
                <a:ea typeface="微软雅黑" panose="020B0503020204020204" pitchFamily="34" charset="-122"/>
              </a:rPr>
              <a:t>内容组织：</a:t>
            </a:r>
          </a:p>
          <a:p>
            <a:pPr>
              <a:lnSpc>
                <a:spcPct val="105000"/>
              </a:lnSpc>
            </a:pPr>
            <a:r>
              <a:rPr lang="zh-CN" altLang="en-US" dirty="0">
                <a:latin typeface="微软雅黑" panose="020B0503020204020204" pitchFamily="34" charset="-122"/>
                <a:ea typeface="微软雅黑" panose="020B0503020204020204" pitchFamily="34" charset="-122"/>
              </a:rPr>
              <a:t>第一部分 程序结构和执行（</a:t>
            </a:r>
            <a:r>
              <a:rPr lang="zh-CN" altLang="en-US" dirty="0">
                <a:solidFill>
                  <a:srgbClr val="916078"/>
                </a:solidFill>
                <a:latin typeface="微软雅黑" panose="020B0503020204020204" pitchFamily="34" charset="-122"/>
                <a:ea typeface="微软雅黑" panose="020B0503020204020204" pitchFamily="34" charset="-122"/>
              </a:rPr>
              <a:t>表示和转换</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计算机系统概述（第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信息的表示与处理（第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程序的机器级表示（第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a:t>
            </a:r>
            <a:endParaRPr lang="en-US" altLang="zh-CN" dirty="0">
              <a:latin typeface="微软雅黑" panose="020B0503020204020204" pitchFamily="34" charset="-122"/>
              <a:ea typeface="微软雅黑" panose="020B0503020204020204" pitchFamily="34" charset="-122"/>
            </a:endParaRPr>
          </a:p>
          <a:p>
            <a:pPr lvl="1">
              <a:lnSpc>
                <a:spcPct val="105000"/>
              </a:lnSpc>
            </a:pPr>
            <a:r>
              <a:rPr lang="zh-CN" altLang="en-US" dirty="0">
                <a:latin typeface="微软雅黑" panose="020B0503020204020204" pitchFamily="34" charset="-122"/>
                <a:ea typeface="微软雅黑" panose="020B0503020204020204" pitchFamily="34" charset="-122"/>
              </a:rPr>
              <a:t>存储器层次结构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虚拟存储器（第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a:t>
            </a:r>
          </a:p>
          <a:p>
            <a:pPr>
              <a:lnSpc>
                <a:spcPct val="105000"/>
              </a:lnSpc>
            </a:pPr>
            <a:r>
              <a:rPr lang="zh-CN" altLang="en-US" dirty="0">
                <a:latin typeface="微软雅黑" panose="020B0503020204020204" pitchFamily="34" charset="-122"/>
                <a:ea typeface="微软雅黑" panose="020B0503020204020204" pitchFamily="34" charset="-122"/>
              </a:rPr>
              <a:t>第二部分 在系统上运行程序（</a:t>
            </a:r>
            <a:r>
              <a:rPr lang="zh-CN" altLang="en-US" dirty="0">
                <a:solidFill>
                  <a:srgbClr val="916078"/>
                </a:solidFill>
                <a:latin typeface="微软雅黑" panose="020B0503020204020204" pitchFamily="34" charset="-122"/>
                <a:ea typeface="微软雅黑" panose="020B0503020204020204" pitchFamily="34" charset="-122"/>
              </a:rPr>
              <a:t>执行控制流</a:t>
            </a:r>
            <a:r>
              <a:rPr lang="zh-CN" altLang="en-US" dirty="0">
                <a:latin typeface="微软雅黑" panose="020B0503020204020204" pitchFamily="34" charset="-122"/>
                <a:ea typeface="微软雅黑" panose="020B0503020204020204" pitchFamily="34" charset="-122"/>
              </a:rPr>
              <a:t>）</a:t>
            </a:r>
          </a:p>
          <a:p>
            <a:pPr lvl="1">
              <a:lnSpc>
                <a:spcPct val="105000"/>
              </a:lnSpc>
            </a:pPr>
            <a:r>
              <a:rPr lang="zh-CN" altLang="en-US" dirty="0">
                <a:latin typeface="微软雅黑" panose="020B0503020204020204" pitchFamily="34" charset="-122"/>
                <a:ea typeface="微软雅黑" panose="020B0503020204020204" pitchFamily="34" charset="-122"/>
              </a:rPr>
              <a:t>程序的链接 （第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程序的执行 （第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zh-CN" altLang="en-US" dirty="0">
                <a:latin typeface="微软雅黑" panose="020B0503020204020204" pitchFamily="34" charset="-122"/>
                <a:ea typeface="微软雅黑" panose="020B0503020204020204" pitchFamily="34" charset="-122"/>
              </a:rPr>
              <a:t>异常控制流 （第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章）</a:t>
            </a:r>
          </a:p>
          <a:p>
            <a:pPr lvl="1">
              <a:lnSpc>
                <a:spcPct val="105000"/>
              </a:lnSpc>
            </a:pP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操作的实现 （第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章）</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977900" y="1227455"/>
            <a:ext cx="5934075" cy="460375"/>
          </a:xfrm>
          <a:prstGeom prst="rect">
            <a:avLst/>
          </a:prstGeom>
          <a:noFill/>
          <a:ln w="9525">
            <a:noFill/>
            <a:miter lim="800000"/>
          </a:ln>
          <a:effectLst/>
        </p:spPr>
        <p:txBody>
          <a:bodyPr wrap="square">
            <a:spAutoFit/>
          </a:bodyPr>
          <a:lstStyle/>
          <a:p>
            <a:pPr>
              <a:spcBef>
                <a:spcPct val="50000"/>
              </a:spcBef>
            </a:pPr>
            <a:r>
              <a:rPr lang="zh-CN" altLang="en-US" sz="2400" b="1">
                <a:solidFill>
                  <a:srgbClr val="FF0000"/>
                </a:solidFill>
                <a:latin typeface="微软雅黑" panose="020B0503020204020204" pitchFamily="34" charset="-122"/>
                <a:ea typeface="微软雅黑" panose="020B0503020204020204" pitchFamily="34" charset="-122"/>
              </a:rPr>
              <a:t>前导知识：</a:t>
            </a:r>
            <a:r>
              <a:rPr lang="en-US" altLang="zh-CN" sz="2400" b="1">
                <a:solidFill>
                  <a:srgbClr val="916078"/>
                </a:solidFill>
                <a:latin typeface="微软雅黑" panose="020B0503020204020204" pitchFamily="34" charset="-122"/>
                <a:ea typeface="微软雅黑" panose="020B0503020204020204" pitchFamily="34" charset="-122"/>
              </a:rPr>
              <a:t>C</a:t>
            </a:r>
            <a:r>
              <a:rPr lang="zh-CN" altLang="en-US" sz="2400" b="1">
                <a:solidFill>
                  <a:srgbClr val="916078"/>
                </a:solidFill>
                <a:latin typeface="微软雅黑" panose="020B0503020204020204" pitchFamily="34" charset="-122"/>
                <a:ea typeface="微软雅黑" panose="020B0503020204020204" pitchFamily="34" charset="-122"/>
              </a:rPr>
              <a:t>语言程序设计</a:t>
            </a:r>
          </a:p>
        </p:txBody>
      </p:sp>
      <p:sp>
        <p:nvSpPr>
          <p:cNvPr id="8" name="矩形标注 7"/>
          <p:cNvSpPr/>
          <p:nvPr/>
        </p:nvSpPr>
        <p:spPr>
          <a:xfrm>
            <a:off x="6912029" y="3371935"/>
            <a:ext cx="2205246" cy="765085"/>
          </a:xfrm>
          <a:prstGeom prst="wedgeRectCallout">
            <a:avLst>
              <a:gd name="adj1" fmla="val -72576"/>
              <a:gd name="adj2" fmla="val 2768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将在</a:t>
            </a:r>
            <a:r>
              <a:rPr lang="en-US" altLang="zh-CN" sz="2000" dirty="0">
                <a:solidFill>
                  <a:schemeClr val="tx1"/>
                </a:solidFill>
              </a:rPr>
              <a:t>《</a:t>
            </a:r>
            <a:r>
              <a:rPr lang="zh-CN" altLang="en-US" sz="2000" dirty="0">
                <a:solidFill>
                  <a:schemeClr val="tx1"/>
                </a:solidFill>
              </a:rPr>
              <a:t>操作系统</a:t>
            </a:r>
            <a:r>
              <a:rPr lang="en-US" altLang="zh-CN" sz="2000" dirty="0">
                <a:solidFill>
                  <a:schemeClr val="tx1"/>
                </a:solidFill>
              </a:rPr>
              <a:t>》</a:t>
            </a:r>
            <a:r>
              <a:rPr lang="zh-CN" altLang="en-US" sz="2000" dirty="0">
                <a:solidFill>
                  <a:schemeClr val="tx1"/>
                </a:solidFill>
              </a:rPr>
              <a:t>课程中详细讲解</a:t>
            </a:r>
          </a:p>
        </p:txBody>
      </p:sp>
      <p:sp>
        <p:nvSpPr>
          <p:cNvPr id="2" name="矩形 1"/>
          <p:cNvSpPr/>
          <p:nvPr/>
        </p:nvSpPr>
        <p:spPr>
          <a:xfrm>
            <a:off x="6150284" y="5247304"/>
            <a:ext cx="3903633" cy="646331"/>
          </a:xfrm>
          <a:prstGeom prst="rect">
            <a:avLst/>
          </a:prstGeom>
        </p:spPr>
        <p:txBody>
          <a:bodyPr wrap="none">
            <a:spAutoFit/>
          </a:bodyPr>
          <a:lstStyle/>
          <a:p>
            <a:r>
              <a:rPr lang="en-US" altLang="zh-CN" sz="3600" b="1" u="sng" dirty="0">
                <a:solidFill>
                  <a:srgbClr val="FF0000"/>
                </a:solidFill>
                <a:uFill>
                  <a:solidFill>
                    <a:srgbClr val="00B050"/>
                  </a:solidFill>
                </a:uFill>
                <a:latin typeface="+mn-ea"/>
              </a:rPr>
              <a:t>csapp.cs.cmu.edu</a:t>
            </a:r>
          </a:p>
        </p:txBody>
      </p:sp>
      <p:sp>
        <p:nvSpPr>
          <p:cNvPr id="5" name="矩形 4"/>
          <p:cNvSpPr/>
          <p:nvPr/>
        </p:nvSpPr>
        <p:spPr>
          <a:xfrm>
            <a:off x="6166676" y="4877189"/>
            <a:ext cx="5416868" cy="461665"/>
          </a:xfrm>
          <a:prstGeom prst="rect">
            <a:avLst/>
          </a:prstGeom>
        </p:spPr>
        <p:txBody>
          <a:bodyPr wrap="none">
            <a:spAutoFit/>
          </a:bodyPr>
          <a:lstStyle/>
          <a:p>
            <a:r>
              <a:rPr lang="zh-CN" altLang="en-US" sz="2400" dirty="0">
                <a:latin typeface="+mn-ea"/>
              </a:rPr>
              <a:t>课本中的源代码可以从以下网址下载：</a:t>
            </a:r>
          </a:p>
        </p:txBody>
      </p:sp>
      <p:sp>
        <p:nvSpPr>
          <p:cNvPr id="9" name="矩形 8"/>
          <p:cNvSpPr/>
          <p:nvPr/>
        </p:nvSpPr>
        <p:spPr>
          <a:xfrm>
            <a:off x="6103318" y="5846020"/>
            <a:ext cx="4801314" cy="461665"/>
          </a:xfrm>
          <a:prstGeom prst="rect">
            <a:avLst/>
          </a:prstGeom>
        </p:spPr>
        <p:txBody>
          <a:bodyPr wrap="none">
            <a:spAutoFit/>
          </a:bodyPr>
          <a:lstStyle/>
          <a:p>
            <a:r>
              <a:rPr lang="zh-CN" altLang="en-US" sz="2400" dirty="0">
                <a:latin typeface="+mn-ea"/>
              </a:rPr>
              <a:t>书中源代码都表明了详细的路径名</a:t>
            </a:r>
          </a:p>
        </p:txBody>
      </p:sp>
      <p:sp>
        <p:nvSpPr>
          <p:cNvPr id="10" name="矩形 9"/>
          <p:cNvSpPr/>
          <p:nvPr/>
        </p:nvSpPr>
        <p:spPr>
          <a:xfrm>
            <a:off x="6449428" y="1186934"/>
            <a:ext cx="4830168" cy="400110"/>
          </a:xfrm>
          <a:prstGeom prst="rect">
            <a:avLst/>
          </a:prstGeom>
        </p:spPr>
        <p:txBody>
          <a:bodyPr wrap="none">
            <a:spAutoFit/>
          </a:bodyPr>
          <a:lstStyle/>
          <a:p>
            <a:r>
              <a:rPr lang="zh-CN" altLang="en-US" sz="2000" b="1" dirty="0"/>
              <a:t>课本比课程内容要广（可支撑不同课程）</a:t>
            </a:r>
            <a:endParaRPr lang="en-US" altLang="zh-CN" sz="2000" b="1" dirty="0"/>
          </a:p>
        </p:txBody>
      </p:sp>
    </p:spTree>
    <p:extLst>
      <p:ext uri="{BB962C8B-B14F-4D97-AF65-F5344CB8AC3E}">
        <p14:creationId xmlns:p14="http://schemas.microsoft.com/office/powerpoint/2010/main" val="260356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3733</TotalTime>
  <Words>6471</Words>
  <Application>Microsoft Office PowerPoint</Application>
  <PresentationFormat>宽屏</PresentationFormat>
  <Paragraphs>908</Paragraphs>
  <Slides>57</Slides>
  <Notes>49</Notes>
  <HiddenSlides>0</HiddenSlides>
  <MMClips>0</MMClips>
  <ScaleCrop>false</ScaleCrop>
  <HeadingPairs>
    <vt:vector size="8" baseType="variant">
      <vt:variant>
        <vt:lpstr>已用的字体</vt:lpstr>
      </vt:variant>
      <vt:variant>
        <vt:i4>18</vt:i4>
      </vt:variant>
      <vt:variant>
        <vt:lpstr>主题</vt:lpstr>
      </vt:variant>
      <vt:variant>
        <vt:i4>8</vt:i4>
      </vt:variant>
      <vt:variant>
        <vt:lpstr>嵌入 OLE 服务器</vt:lpstr>
      </vt:variant>
      <vt:variant>
        <vt:i4>2</vt:i4>
      </vt:variant>
      <vt:variant>
        <vt:lpstr>幻灯片标题</vt:lpstr>
      </vt:variant>
      <vt:variant>
        <vt:i4>57</vt:i4>
      </vt:variant>
    </vt:vector>
  </HeadingPairs>
  <TitlesOfParts>
    <vt:vector size="85" baseType="lpstr">
      <vt:lpstr>Helvetica Neue</vt:lpstr>
      <vt:lpstr>Monaco</vt:lpstr>
      <vt:lpstr>StoneSans</vt:lpstr>
      <vt:lpstr>TimesTen-Italic</vt:lpstr>
      <vt:lpstr>ZztexMono-Italic</vt:lpstr>
      <vt:lpstr>ZztexMono-Regular</vt:lpstr>
      <vt:lpstr>ヒラギノ角ゴ ProN W3</vt:lpstr>
      <vt:lpstr>黑体</vt:lpstr>
      <vt:lpstr>宋体</vt:lpstr>
      <vt:lpstr>微软雅黑</vt:lpstr>
      <vt:lpstr>Arial</vt:lpstr>
      <vt:lpstr>Arial Black</vt:lpstr>
      <vt:lpstr>Arial Narrow</vt:lpstr>
      <vt:lpstr>Calibri</vt:lpstr>
      <vt:lpstr>Cambria Math</vt:lpstr>
      <vt:lpstr>Century Gothic</vt:lpstr>
      <vt:lpstr>Times New Roman</vt:lpstr>
      <vt:lpstr>Wingdings</vt:lpstr>
      <vt:lpstr>1_Office 主题</vt:lpstr>
      <vt:lpstr>默认设计模板</vt:lpstr>
      <vt:lpstr>1_默认设计模板</vt:lpstr>
      <vt:lpstr>2_默认设计模板</vt:lpstr>
      <vt:lpstr>3_默认设计模板</vt:lpstr>
      <vt:lpstr>4_默认设计模板</vt:lpstr>
      <vt:lpstr>5_默认设计模板</vt:lpstr>
      <vt:lpstr>6_默认设计模板</vt:lpstr>
      <vt:lpstr>Chart</vt:lpstr>
      <vt:lpstr>位图图像</vt:lpstr>
      <vt:lpstr>PowerPoint 演示文稿</vt:lpstr>
      <vt:lpstr>PowerPoint 演示文稿</vt:lpstr>
      <vt:lpstr>PowerPoint 演示文稿</vt:lpstr>
      <vt:lpstr>PowerPoint 演示文稿</vt:lpstr>
      <vt:lpstr>PowerPoint 演示文稿</vt:lpstr>
      <vt:lpstr>课程内容概要</vt:lpstr>
      <vt:lpstr>PowerPoint 演示文稿</vt:lpstr>
      <vt:lpstr>课程内容概要</vt:lpstr>
      <vt:lpstr>PowerPoint 演示文稿</vt:lpstr>
      <vt:lpstr>课程内容概要</vt:lpstr>
      <vt:lpstr>课程的意义</vt:lpstr>
      <vt:lpstr>C语言程序中的整数</vt:lpstr>
      <vt:lpstr>课程的意义</vt:lpstr>
      <vt:lpstr>PowerPoint 演示文稿</vt:lpstr>
      <vt:lpstr>PowerPoint 演示文稿</vt:lpstr>
      <vt:lpstr>PowerPoint 演示文稿</vt:lpstr>
      <vt:lpstr>课程的意义</vt:lpstr>
      <vt:lpstr>过程调用参数传递举例</vt:lpstr>
      <vt:lpstr>课程的意义</vt:lpstr>
      <vt:lpstr>课程的意义</vt:lpstr>
      <vt:lpstr>课程的意义</vt:lpstr>
      <vt:lpstr>课程的意义</vt:lpstr>
      <vt:lpstr>用“系统思维”分析问题</vt:lpstr>
      <vt:lpstr>计算机专业教学必须思考的问题</vt:lpstr>
      <vt:lpstr>计算机专业教学必须思考的问题</vt:lpstr>
      <vt:lpstr>硬件与软件的界面</vt:lpstr>
      <vt:lpstr>硬件与软件的界面</vt:lpstr>
      <vt:lpstr>软件 </vt:lpstr>
      <vt:lpstr>计算机系统层次</vt:lpstr>
      <vt:lpstr>一个典型程序的转换处理过程</vt:lpstr>
      <vt:lpstr>PowerPoint 演示文稿</vt:lpstr>
      <vt:lpstr>1.1  信息就是位 +上下文</vt:lpstr>
      <vt:lpstr>1.2 编译/链接过程</vt:lpstr>
      <vt:lpstr>PowerPoint 演示文稿</vt:lpstr>
      <vt:lpstr>PowerPoint 演示文稿</vt:lpstr>
      <vt:lpstr>1.4 指令的执行</vt:lpstr>
      <vt:lpstr>1.4.2 hello程序的执行</vt:lpstr>
      <vt:lpstr>Hello程序的数据流动过程</vt:lpstr>
      <vt:lpstr>PowerPoint 演示文稿</vt:lpstr>
      <vt:lpstr>PowerPoint 演示文稿</vt:lpstr>
      <vt:lpstr>PowerPoint 演示文稿</vt:lpstr>
      <vt:lpstr>1.5 &amp; 1.6 存储设备的层次结构</vt:lpstr>
      <vt:lpstr>PowerPoint 演示文稿</vt:lpstr>
      <vt:lpstr>PowerPoint 演示文稿</vt:lpstr>
      <vt:lpstr>1.7计算机系统中的OS</vt:lpstr>
      <vt:lpstr>PowerPoint 演示文稿</vt:lpstr>
      <vt:lpstr>PowerPoint 演示文稿</vt:lpstr>
      <vt:lpstr>PowerPoint 演示文稿</vt:lpstr>
      <vt:lpstr>PowerPoint 演示文稿</vt:lpstr>
      <vt:lpstr>PowerPoint 演示文稿</vt:lpstr>
      <vt:lpstr>1.8 计算机系统间协作</vt:lpstr>
      <vt:lpstr>PowerPoint 演示文稿</vt:lpstr>
      <vt:lpstr>PowerPoint 演示文稿</vt:lpstr>
      <vt:lpstr>1.9.2并发与并行</vt:lpstr>
      <vt:lpstr>PowerPoint 演示文稿</vt:lpstr>
      <vt:lpstr>PowerPoint 演示文稿</vt:lpstr>
      <vt:lpstr>1.9.3 计算机系统中抽象的重要性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链接</dc:title>
  <dc:creator>IE</dc:creator>
  <cp:lastModifiedBy>Lin Andrew</cp:lastModifiedBy>
  <cp:revision>293</cp:revision>
  <cp:lastPrinted>2017-03-08T02:12:20Z</cp:lastPrinted>
  <dcterms:created xsi:type="dcterms:W3CDTF">2016-01-21T00:46:33Z</dcterms:created>
  <dcterms:modified xsi:type="dcterms:W3CDTF">2019-09-22T13:59:03Z</dcterms:modified>
</cp:coreProperties>
</file>