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90"/>
  </p:notesMasterIdLst>
  <p:sldIdLst>
    <p:sldId id="321" r:id="rId9"/>
    <p:sldId id="292" r:id="rId10"/>
    <p:sldId id="309" r:id="rId11"/>
    <p:sldId id="558" r:id="rId12"/>
    <p:sldId id="362" r:id="rId13"/>
    <p:sldId id="391" r:id="rId14"/>
    <p:sldId id="421" r:id="rId15"/>
    <p:sldId id="390" r:id="rId16"/>
    <p:sldId id="419" r:id="rId17"/>
    <p:sldId id="422" r:id="rId18"/>
    <p:sldId id="423" r:id="rId19"/>
    <p:sldId id="424" r:id="rId20"/>
    <p:sldId id="425" r:id="rId21"/>
    <p:sldId id="426" r:id="rId22"/>
    <p:sldId id="427" r:id="rId23"/>
    <p:sldId id="428" r:id="rId24"/>
    <p:sldId id="429" r:id="rId25"/>
    <p:sldId id="326" r:id="rId26"/>
    <p:sldId id="458" r:id="rId27"/>
    <p:sldId id="460" r:id="rId28"/>
    <p:sldId id="461" r:id="rId29"/>
    <p:sldId id="560" r:id="rId30"/>
    <p:sldId id="523" r:id="rId31"/>
    <p:sldId id="561" r:id="rId32"/>
    <p:sldId id="459" r:id="rId33"/>
    <p:sldId id="462" r:id="rId34"/>
    <p:sldId id="463" r:id="rId35"/>
    <p:sldId id="464" r:id="rId36"/>
    <p:sldId id="465" r:id="rId37"/>
    <p:sldId id="466" r:id="rId38"/>
    <p:sldId id="562" r:id="rId39"/>
    <p:sldId id="468" r:id="rId40"/>
    <p:sldId id="469" r:id="rId41"/>
    <p:sldId id="474" r:id="rId42"/>
    <p:sldId id="470" r:id="rId43"/>
    <p:sldId id="471" r:id="rId44"/>
    <p:sldId id="472" r:id="rId45"/>
    <p:sldId id="473" r:id="rId46"/>
    <p:sldId id="475" r:id="rId47"/>
    <p:sldId id="476" r:id="rId48"/>
    <p:sldId id="478" r:id="rId49"/>
    <p:sldId id="479" r:id="rId50"/>
    <p:sldId id="563" r:id="rId51"/>
    <p:sldId id="564" r:id="rId52"/>
    <p:sldId id="477" r:id="rId53"/>
    <p:sldId id="565" r:id="rId54"/>
    <p:sldId id="481" r:id="rId55"/>
    <p:sldId id="482" r:id="rId56"/>
    <p:sldId id="566" r:id="rId57"/>
    <p:sldId id="567" r:id="rId58"/>
    <p:sldId id="511" r:id="rId59"/>
    <p:sldId id="568" r:id="rId60"/>
    <p:sldId id="512" r:id="rId61"/>
    <p:sldId id="513" r:id="rId62"/>
    <p:sldId id="514"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Lst>
  <p:sldSz cx="12192000" cy="6858000"/>
  <p:notesSz cx="6858000" cy="9144000"/>
  <p:defaultTextStyle>
    <a:defPPr>
      <a:defRPr lang="en-US"/>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061">
          <p15:clr>
            <a:srgbClr val="A4A3A4"/>
          </p15:clr>
        </p15:guide>
        <p15:guide id="2" pos="38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4F1"/>
    <a:srgbClr val="7DC8C4"/>
    <a:srgbClr val="52B6B1"/>
    <a:srgbClr val="7A9AA6"/>
    <a:srgbClr val="97C602"/>
    <a:srgbClr val="79A002"/>
    <a:srgbClr val="CED676"/>
    <a:srgbClr val="B8C53B"/>
    <a:srgbClr val="F9D03C"/>
    <a:srgbClr val="F65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01" autoAdjust="0"/>
  </p:normalViewPr>
  <p:slideViewPr>
    <p:cSldViewPr snapToGrid="0">
      <p:cViewPr varScale="1">
        <p:scale>
          <a:sx n="83" d="100"/>
          <a:sy n="83" d="100"/>
        </p:scale>
        <p:origin x="658" y="77"/>
      </p:cViewPr>
      <p:guideLst>
        <p:guide orient="horz" pos="2061"/>
        <p:guide pos="38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90" Type="http://schemas.openxmlformats.org/officeDocument/2006/relationships/notesMaster" Target="notesMasters/notesMaster1.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84564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a:t>
            </a:fld>
            <a:endParaRPr lang="zh-CN" altLang="en-US"/>
          </a:p>
        </p:txBody>
      </p:sp>
    </p:spTree>
    <p:extLst>
      <p:ext uri="{BB962C8B-B14F-4D97-AF65-F5344CB8AC3E}">
        <p14:creationId xmlns:p14="http://schemas.microsoft.com/office/powerpoint/2010/main" val="3975274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a:t>
            </a:r>
            <a:r>
              <a:rPr lang="en-US" altLang="zh-CN" dirty="0" err="1">
                <a:latin typeface="Arial" pitchFamily="34" charset="0"/>
              </a:rPr>
              <a:t>significand</a:t>
            </a:r>
            <a:r>
              <a:rPr lang="en-US" altLang="zh-CN" dirty="0">
                <a:latin typeface="Arial" pitchFamily="34" charset="0"/>
              </a:rPr>
              <a:t>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a:t>
            </a:r>
            <a:r>
              <a:rPr lang="en-US" altLang="zh-CN" dirty="0" err="1">
                <a:latin typeface="Arial" pitchFamily="34" charset="0"/>
              </a:rPr>
              <a:t>significand</a:t>
            </a:r>
            <a:r>
              <a:rPr lang="en-US" altLang="zh-CN" dirty="0">
                <a:latin typeface="Arial" pitchFamily="34" charset="0"/>
              </a:rPr>
              <a:t>,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dirty="0">
                <a:latin typeface="Arial" pitchFamily="34" charset="0"/>
              </a:rPr>
              <a:t>Any question for this? </a:t>
            </a:r>
          </a:p>
          <a:p>
            <a:r>
              <a:rPr lang="en-US" altLang="zh-CN" dirty="0">
                <a:latin typeface="Arial" pitchFamily="34" charset="0"/>
              </a:rPr>
              <a:t>If we know the bit pattern of an normalized floating-point number, we can calculate the value of this number using the formula. </a:t>
            </a:r>
          </a:p>
        </p:txBody>
      </p:sp>
    </p:spTree>
    <p:extLst>
      <p:ext uri="{BB962C8B-B14F-4D97-AF65-F5344CB8AC3E}">
        <p14:creationId xmlns:p14="http://schemas.microsoft.com/office/powerpoint/2010/main" val="1479379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a:t>
            </a:r>
            <a:r>
              <a:rPr lang="en-US" altLang="zh-CN" dirty="0" err="1">
                <a:latin typeface="Arial" pitchFamily="34" charset="0"/>
              </a:rPr>
              <a:t>significand</a:t>
            </a:r>
            <a:r>
              <a:rPr lang="en-US" altLang="zh-CN" dirty="0">
                <a:latin typeface="Arial" pitchFamily="34" charset="0"/>
              </a:rPr>
              <a:t>. Then we can use the formula to calculate the value. </a:t>
            </a:r>
          </a:p>
          <a:p>
            <a:r>
              <a:rPr lang="en-US" altLang="zh-CN" dirty="0">
                <a:latin typeface="Arial" pitchFamily="34" charset="0"/>
              </a:rPr>
              <a:t>Step 1: sign bit is 1, it means the number is negative</a:t>
            </a:r>
          </a:p>
          <a:p>
            <a:r>
              <a:rPr lang="en-US" altLang="zh-CN" dirty="0">
                <a:latin typeface="Arial" pitchFamily="34" charset="0"/>
              </a:rPr>
              <a:t>Step 2: exponent is 01111101=2</a:t>
            </a:r>
            <a:r>
              <a:rPr lang="en-US" altLang="zh-CN" baseline="30000" dirty="0">
                <a:latin typeface="Arial" pitchFamily="34" charset="0"/>
              </a:rPr>
              <a:t>6 </a:t>
            </a:r>
            <a:r>
              <a:rPr lang="en-US" altLang="zh-CN" dirty="0">
                <a:latin typeface="Arial" pitchFamily="34" charset="0"/>
              </a:rPr>
              <a:t>+2</a:t>
            </a:r>
            <a:r>
              <a:rPr lang="en-US" altLang="zh-CN" baseline="30000" dirty="0">
                <a:latin typeface="Arial" pitchFamily="34" charset="0"/>
              </a:rPr>
              <a:t>5 </a:t>
            </a:r>
            <a:r>
              <a:rPr lang="en-US" altLang="zh-CN" dirty="0">
                <a:latin typeface="Arial" pitchFamily="34" charset="0"/>
              </a:rPr>
              <a:t>+</a:t>
            </a:r>
            <a:r>
              <a:rPr lang="en-US" altLang="zh-CN" baseline="-25000" dirty="0">
                <a:latin typeface="Arial" pitchFamily="34" charset="0"/>
              </a:rPr>
              <a:t> </a:t>
            </a:r>
            <a:r>
              <a:rPr lang="en-US" altLang="zh-CN" dirty="0">
                <a:latin typeface="Arial" pitchFamily="34" charset="0"/>
              </a:rPr>
              <a:t>2</a:t>
            </a:r>
            <a:r>
              <a:rPr lang="en-US" altLang="zh-CN" baseline="30000" dirty="0">
                <a:latin typeface="Arial" pitchFamily="34" charset="0"/>
              </a:rPr>
              <a:t>4 </a:t>
            </a:r>
            <a:r>
              <a:rPr lang="en-US" altLang="zh-CN" dirty="0">
                <a:latin typeface="Arial" pitchFamily="34" charset="0"/>
              </a:rPr>
              <a:t>+2</a:t>
            </a:r>
            <a:r>
              <a:rPr lang="en-US" altLang="zh-CN" baseline="30000" dirty="0">
                <a:latin typeface="Arial" pitchFamily="34" charset="0"/>
              </a:rPr>
              <a:t>3 </a:t>
            </a:r>
            <a:r>
              <a:rPr lang="en-US" altLang="zh-CN" dirty="0">
                <a:latin typeface="Arial" pitchFamily="34" charset="0"/>
              </a:rPr>
              <a:t>+2</a:t>
            </a:r>
            <a:r>
              <a:rPr lang="en-US" altLang="zh-CN" baseline="30000" dirty="0">
                <a:latin typeface="Arial" pitchFamily="34" charset="0"/>
              </a:rPr>
              <a:t>1 </a:t>
            </a:r>
            <a:r>
              <a:rPr lang="en-US" altLang="zh-CN" dirty="0">
                <a:latin typeface="Arial" pitchFamily="34" charset="0"/>
              </a:rPr>
              <a:t>=64+32+16+8+1=125, because we use excess 127, so we should subtract 127 to get the actual value of exponent. 125-127=-2</a:t>
            </a:r>
          </a:p>
          <a:p>
            <a:r>
              <a:rPr lang="en-US" altLang="zh-CN" dirty="0">
                <a:latin typeface="Arial" pitchFamily="34" charset="0"/>
              </a:rPr>
              <a:t>Step 3: here actual mantissa is 1.1100..0, so the value should be 1+….,  ….  The result is 1.75</a:t>
            </a:r>
          </a:p>
          <a:p>
            <a:r>
              <a:rPr lang="en-US" altLang="zh-CN" dirty="0">
                <a:latin typeface="Arial" pitchFamily="34" charset="0"/>
              </a:rPr>
              <a:t>Step 4: So the actual value is  </a:t>
            </a:r>
          </a:p>
          <a:p>
            <a:endParaRPr lang="en-US" altLang="zh-CN" dirty="0">
              <a:latin typeface="Arial" pitchFamily="34" charset="0"/>
            </a:endParaRPr>
          </a:p>
          <a:p>
            <a:r>
              <a:rPr lang="en-US" altLang="zh-CN" dirty="0">
                <a:latin typeface="Arial" pitchFamily="34" charset="0"/>
              </a:rPr>
              <a:t>Any question about that?</a:t>
            </a:r>
          </a:p>
        </p:txBody>
      </p:sp>
    </p:spTree>
    <p:extLst>
      <p:ext uri="{BB962C8B-B14F-4D97-AF65-F5344CB8AC3E}">
        <p14:creationId xmlns:p14="http://schemas.microsoft.com/office/powerpoint/2010/main" val="49333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a:xfrm>
            <a:off x="914400" y="4343400"/>
            <a:ext cx="5029200" cy="4114800"/>
          </a:xfrm>
          <a:noFill/>
          <a:ln/>
        </p:spPr>
        <p:txBody>
          <a:bodyPr lIns="86657" tIns="43328" rIns="86657" bIns="43328"/>
          <a:lstStyle/>
          <a:p>
            <a:endParaRPr lang="zh-CN" altLang="en-US">
              <a:latin typeface="Arial" pitchFamily="34" charset="0"/>
            </a:endParaRPr>
          </a:p>
        </p:txBody>
      </p:sp>
    </p:spTree>
    <p:extLst>
      <p:ext uri="{BB962C8B-B14F-4D97-AF65-F5344CB8AC3E}">
        <p14:creationId xmlns:p14="http://schemas.microsoft.com/office/powerpoint/2010/main" val="139180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a:latin typeface="Arial" pitchFamily="34" charset="0"/>
              </a:rPr>
              <a:t>If exponent and </a:t>
            </a:r>
            <a:r>
              <a:rPr lang="en-US" altLang="zh-CN" dirty="0" err="1">
                <a:latin typeface="Arial" pitchFamily="34" charset="0"/>
              </a:rPr>
              <a:t>significand</a:t>
            </a:r>
            <a:r>
              <a:rPr lang="en-US" altLang="zh-CN" dirty="0">
                <a:latin typeface="Arial" pitchFamily="34" charset="0"/>
              </a:rPr>
              <a:t> bits are all </a:t>
            </a:r>
            <a:r>
              <a:rPr lang="en-US" altLang="zh-CN" dirty="0" err="1">
                <a:latin typeface="Arial" pitchFamily="34" charset="0"/>
              </a:rPr>
              <a:t>zeros</a:t>
            </a:r>
            <a:r>
              <a:rPr lang="en-US" altLang="zh-CN" dirty="0">
                <a:latin typeface="Arial" pitchFamily="34" charset="0"/>
              </a:rPr>
              <a:t>, it means the value is 0. It could be positive 0 or negative 0. They are equal.</a:t>
            </a:r>
          </a:p>
        </p:txBody>
      </p:sp>
    </p:spTree>
    <p:extLst>
      <p:ext uri="{BB962C8B-B14F-4D97-AF65-F5344CB8AC3E}">
        <p14:creationId xmlns:p14="http://schemas.microsoft.com/office/powerpoint/2010/main" val="4280976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a:latin typeface="Arial" pitchFamily="34" charset="0"/>
              </a:rPr>
              <a:t>Do you know the infinity symbol </a:t>
            </a:r>
            <a:r>
              <a:rPr lang="en-US" altLang="zh-CN" sz="1100" dirty="0">
                <a:solidFill>
                  <a:srgbClr val="063DE9"/>
                </a:solidFill>
                <a:latin typeface="宋体"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dirty="0">
                <a:latin typeface="Arial" pitchFamily="34" charset="0"/>
              </a:rPr>
              <a:t>If exponent bits are all ones and </a:t>
            </a:r>
            <a:r>
              <a:rPr lang="en-US" altLang="zh-CN" dirty="0" err="1">
                <a:latin typeface="Arial" pitchFamily="34" charset="0"/>
              </a:rPr>
              <a:t>significand</a:t>
            </a:r>
            <a:r>
              <a:rPr lang="en-US" altLang="zh-CN" dirty="0">
                <a:latin typeface="Arial" pitchFamily="34" charset="0"/>
              </a:rPr>
              <a:t> bits are all </a:t>
            </a:r>
            <a:r>
              <a:rPr lang="en-US" altLang="zh-CN" dirty="0" err="1">
                <a:latin typeface="Arial" pitchFamily="34" charset="0"/>
              </a:rPr>
              <a:t>zeros</a:t>
            </a:r>
            <a:r>
              <a:rPr lang="en-US" altLang="zh-CN" dirty="0">
                <a:latin typeface="Arial" pitchFamily="34" charset="0"/>
              </a:rPr>
              <a:t>, the value is infinity. It could be positive infinity or negative infinity. They are not equal. There are some operations with infinity. Any finite number add infinity will be infinity. </a:t>
            </a:r>
            <a:endParaRPr lang="en-US" altLang="zh-CN" sz="1100" dirty="0">
              <a:solidFill>
                <a:srgbClr val="063DE9"/>
              </a:solidFill>
              <a:latin typeface="宋体" pitchFamily="2" charset="-122"/>
            </a:endParaRPr>
          </a:p>
          <a:p>
            <a:endParaRPr lang="zh-CN" altLang="en-US" sz="1100" dirty="0">
              <a:solidFill>
                <a:srgbClr val="063DE9"/>
              </a:solidFill>
              <a:latin typeface="宋体" pitchFamily="2" charset="-122"/>
            </a:endParaRPr>
          </a:p>
        </p:txBody>
      </p:sp>
    </p:spTree>
    <p:extLst>
      <p:ext uri="{BB962C8B-B14F-4D97-AF65-F5344CB8AC3E}">
        <p14:creationId xmlns:p14="http://schemas.microsoft.com/office/powerpoint/2010/main" val="396202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a:latin typeface="Arial" pitchFamily="34" charset="0"/>
              </a:rPr>
              <a:t>Who can tell me what is the result of the square root of –4.0 ? Yes, the result is undefined. 0 divided by 0, infinity divided by infinity are all the same. If infinity is not an error, these should not be either. We call them Not a Number. We read it </a:t>
            </a:r>
            <a:r>
              <a:rPr lang="en-US" altLang="zh-CN" dirty="0" err="1">
                <a:latin typeface="Arial" pitchFamily="34" charset="0"/>
              </a:rPr>
              <a:t>NaN</a:t>
            </a:r>
            <a:r>
              <a:rPr lang="en-US" altLang="zh-CN" dirty="0">
                <a:latin typeface="Arial" pitchFamily="34" charset="0"/>
              </a:rPr>
              <a:t>. In this situation,  the exponent bits will be all ones, the </a:t>
            </a:r>
            <a:r>
              <a:rPr lang="en-US" altLang="zh-CN" dirty="0" err="1">
                <a:latin typeface="Arial" pitchFamily="34" charset="0"/>
              </a:rPr>
              <a:t>significand</a:t>
            </a:r>
            <a:r>
              <a:rPr lang="en-US" altLang="zh-CN" dirty="0">
                <a:latin typeface="Arial" pitchFamily="34" charset="0"/>
              </a:rPr>
              <a:t> will be nonzero bit pattern.    </a:t>
            </a:r>
          </a:p>
          <a:p>
            <a:r>
              <a:rPr lang="en-US" altLang="zh-CN" dirty="0">
                <a:latin typeface="Arial" pitchFamily="34" charset="0"/>
              </a:rPr>
              <a:t>We can use </a:t>
            </a:r>
            <a:r>
              <a:rPr lang="en-US" altLang="zh-CN" dirty="0" err="1">
                <a:latin typeface="Arial" pitchFamily="34" charset="0"/>
              </a:rPr>
              <a:t>NaN</a:t>
            </a:r>
            <a:r>
              <a:rPr lang="en-US" altLang="zh-CN" dirty="0">
                <a:latin typeface="Arial" pitchFamily="34" charset="0"/>
              </a:rPr>
              <a:t> to help with debugging. If the calculating result is </a:t>
            </a:r>
            <a:r>
              <a:rPr lang="en-US" altLang="zh-CN" dirty="0" err="1">
                <a:latin typeface="Arial" pitchFamily="34" charset="0"/>
              </a:rPr>
              <a:t>NaN</a:t>
            </a:r>
            <a:r>
              <a:rPr lang="en-US" altLang="zh-CN" dirty="0">
                <a:latin typeface="Arial" pitchFamily="34" charset="0"/>
              </a:rPr>
              <a:t>, we can set some test point to see what happened. </a:t>
            </a:r>
          </a:p>
          <a:p>
            <a:r>
              <a:rPr lang="en-US" altLang="zh-CN" dirty="0">
                <a:latin typeface="Arial" pitchFamily="34" charset="0"/>
              </a:rPr>
              <a:t>There are some operations which may produce </a:t>
            </a:r>
            <a:r>
              <a:rPr lang="en-US" altLang="zh-CN" dirty="0" err="1">
                <a:latin typeface="Arial" pitchFamily="34" charset="0"/>
              </a:rPr>
              <a:t>NaN</a:t>
            </a:r>
            <a:r>
              <a:rPr lang="en-US" altLang="zh-CN" dirty="0">
                <a:latin typeface="Arial" pitchFamily="34" charset="0"/>
              </a:rPr>
              <a:t>. We can define any finite number operate with </a:t>
            </a:r>
            <a:r>
              <a:rPr lang="en-US" altLang="zh-CN" dirty="0" err="1">
                <a:latin typeface="Arial" pitchFamily="34" charset="0"/>
              </a:rPr>
              <a:t>NaN</a:t>
            </a:r>
            <a:r>
              <a:rPr lang="en-US" altLang="zh-CN" dirty="0">
                <a:latin typeface="Arial" pitchFamily="34" charset="0"/>
              </a:rPr>
              <a:t> will produce </a:t>
            </a:r>
            <a:r>
              <a:rPr lang="en-US" altLang="zh-CN" dirty="0" err="1">
                <a:latin typeface="Arial" pitchFamily="34" charset="0"/>
              </a:rPr>
              <a:t>NaN</a:t>
            </a:r>
            <a:r>
              <a:rPr lang="en-US" altLang="zh-CN" dirty="0">
                <a:latin typeface="Arial" pitchFamily="34" charset="0"/>
              </a:rPr>
              <a:t>. Infinity minus infinity will produce </a:t>
            </a:r>
            <a:r>
              <a:rPr lang="en-US" altLang="zh-CN" dirty="0" err="1">
                <a:latin typeface="Arial" pitchFamily="34" charset="0"/>
              </a:rPr>
              <a:t>NaN</a:t>
            </a:r>
            <a:r>
              <a:rPr lang="en-US" altLang="zh-CN" dirty="0">
                <a:latin typeface="Arial" pitchFamily="34" charset="0"/>
              </a:rPr>
              <a:t>, and so on.</a:t>
            </a:r>
          </a:p>
        </p:txBody>
      </p:sp>
    </p:spTree>
    <p:extLst>
      <p:ext uri="{BB962C8B-B14F-4D97-AF65-F5344CB8AC3E}">
        <p14:creationId xmlns:p14="http://schemas.microsoft.com/office/powerpoint/2010/main" val="632340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extLst>
      <p:ext uri="{BB962C8B-B14F-4D97-AF65-F5344CB8AC3E}">
        <p14:creationId xmlns:p14="http://schemas.microsoft.com/office/powerpoint/2010/main" val="2442729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a:latin typeface="Arial" pitchFamily="34" charset="0"/>
              </a:rPr>
              <a:t>As we know, in IEEE standard, normalized numbers are those with the form: +/- 1.aa…a x 2</a:t>
            </a:r>
            <a:r>
              <a:rPr lang="en-US" altLang="zh-CN" baseline="30000" dirty="0">
                <a:latin typeface="Arial" pitchFamily="34" charset="0"/>
              </a:rPr>
              <a:t>bb…b</a:t>
            </a:r>
            <a:r>
              <a:rPr lang="en-US" altLang="zh-CN" dirty="0">
                <a:latin typeface="Arial" pitchFamily="34" charset="0"/>
              </a:rPr>
              <a:t>, where </a:t>
            </a:r>
            <a:r>
              <a:rPr lang="en-US" altLang="zh-CN" dirty="0" err="1">
                <a:latin typeface="Arial" pitchFamily="34" charset="0"/>
              </a:rPr>
              <a:t>aa</a:t>
            </a:r>
            <a:r>
              <a:rPr lang="en-US" altLang="zh-CN" dirty="0">
                <a:latin typeface="Arial" pitchFamily="34" charset="0"/>
              </a:rPr>
              <a:t>…a can be anything(from 00…0 to 11…1), bb…b can be from 00…01 ( the value is 1-127=-126) to 11…10 (the value is 254-127=127). Considering positive number,  the smallest number is 1.00…0 x 2</a:t>
            </a:r>
            <a:r>
              <a:rPr lang="en-US" altLang="zh-CN" baseline="30000" dirty="0">
                <a:latin typeface="Arial" pitchFamily="34" charset="0"/>
              </a:rPr>
              <a:t>-126 </a:t>
            </a:r>
            <a:r>
              <a:rPr lang="en-US" altLang="zh-CN" dirty="0">
                <a:latin typeface="Arial" pitchFamily="34" charset="0"/>
              </a:rPr>
              <a:t>. Between 0 and the smallest number there is a big gap. IEEE use the combination of exponent=00…0 and </a:t>
            </a:r>
            <a:r>
              <a:rPr lang="en-US" altLang="zh-CN" dirty="0" err="1">
                <a:latin typeface="Arial" pitchFamily="34" charset="0"/>
              </a:rPr>
              <a:t>significand</a:t>
            </a:r>
            <a:r>
              <a:rPr lang="en-US" altLang="zh-CN" dirty="0">
                <a:latin typeface="Arial" pitchFamily="34" charset="0"/>
              </a:rPr>
              <a:t>=nonzero to fill in this gap. These number are called </a:t>
            </a:r>
            <a:r>
              <a:rPr lang="en-US" altLang="zh-CN" dirty="0" err="1">
                <a:latin typeface="Arial" pitchFamily="34" charset="0"/>
              </a:rPr>
              <a:t>denormalized</a:t>
            </a:r>
            <a:r>
              <a:rPr lang="en-US" altLang="zh-CN" dirty="0">
                <a:latin typeface="Arial" pitchFamily="34" charset="0"/>
              </a:rPr>
              <a:t> numbers. We briefly call them </a:t>
            </a:r>
            <a:r>
              <a:rPr lang="en-US" altLang="zh-CN" dirty="0" err="1">
                <a:latin typeface="Arial" pitchFamily="34" charset="0"/>
              </a:rPr>
              <a:t>denorms</a:t>
            </a:r>
            <a:r>
              <a:rPr lang="en-US" altLang="zh-CN" dirty="0">
                <a:latin typeface="Arial" pitchFamily="34" charset="0"/>
              </a:rPr>
              <a:t>. In </a:t>
            </a:r>
            <a:r>
              <a:rPr lang="en-US" altLang="zh-CN" dirty="0" err="1">
                <a:latin typeface="Arial" pitchFamily="34" charset="0"/>
              </a:rPr>
              <a:t>denorm</a:t>
            </a:r>
            <a:r>
              <a:rPr lang="en-US" altLang="zh-CN" dirty="0">
                <a:latin typeface="Arial" pitchFamily="34" charset="0"/>
              </a:rPr>
              <a:t> form, the exponent is always 00…0, and no implicit leading 1, the </a:t>
            </a:r>
            <a:r>
              <a:rPr lang="en-US" altLang="zh-CN" dirty="0" err="1">
                <a:latin typeface="Arial" pitchFamily="34" charset="0"/>
              </a:rPr>
              <a:t>significand</a:t>
            </a:r>
            <a:r>
              <a:rPr lang="en-US" altLang="zh-CN" dirty="0">
                <a:latin typeface="Arial" pitchFamily="34" charset="0"/>
              </a:rPr>
              <a:t> is nonzero bit pattern. It means </a:t>
            </a:r>
            <a:r>
              <a:rPr lang="en-US" altLang="zh-CN" dirty="0" err="1">
                <a:latin typeface="Arial" pitchFamily="34" charset="0"/>
              </a:rPr>
              <a:t>denormalized</a:t>
            </a:r>
            <a:r>
              <a:rPr lang="en-US" altLang="zh-CN" dirty="0">
                <a:latin typeface="Arial" pitchFamily="34" charset="0"/>
              </a:rPr>
              <a:t> numbers have form of +/- 0.aa…a x 2</a:t>
            </a:r>
            <a:r>
              <a:rPr lang="en-US" altLang="zh-CN" baseline="30000" dirty="0">
                <a:latin typeface="Arial" pitchFamily="34" charset="0"/>
              </a:rPr>
              <a:t>-126</a:t>
            </a:r>
            <a:r>
              <a:rPr lang="en-US" altLang="zh-CN" dirty="0">
                <a:latin typeface="Arial" pitchFamily="34" charset="0"/>
              </a:rPr>
              <a:t> , here </a:t>
            </a:r>
            <a:r>
              <a:rPr lang="en-US" altLang="zh-CN" dirty="0" err="1">
                <a:latin typeface="Arial" pitchFamily="34" charset="0"/>
              </a:rPr>
              <a:t>aa</a:t>
            </a:r>
            <a:r>
              <a:rPr lang="en-US" altLang="zh-CN" dirty="0">
                <a:latin typeface="Arial" pitchFamily="34" charset="0"/>
              </a:rPr>
              <a:t>…a can be 0.00…01, 0.000…10, ……., 0.11…1. </a:t>
            </a:r>
          </a:p>
          <a:p>
            <a:r>
              <a:rPr lang="en-US" altLang="zh-CN" dirty="0">
                <a:latin typeface="Arial" pitchFamily="34" charset="0"/>
              </a:rPr>
              <a:t>Any questions about that?</a:t>
            </a:r>
          </a:p>
          <a:p>
            <a:endParaRPr lang="en-US" altLang="zh-CN" dirty="0">
              <a:latin typeface="Arial" pitchFamily="34" charset="0"/>
            </a:endParaRPr>
          </a:p>
          <a:p>
            <a:r>
              <a:rPr lang="en-US" altLang="zh-CN" dirty="0">
                <a:latin typeface="Arial" pitchFamily="34" charset="0"/>
              </a:rPr>
              <a:t>There are a lot of things you should think about here. Like 1….,2…..3…..</a:t>
            </a:r>
          </a:p>
        </p:txBody>
      </p:sp>
    </p:spTree>
    <p:extLst>
      <p:ext uri="{BB962C8B-B14F-4D97-AF65-F5344CB8AC3E}">
        <p14:creationId xmlns:p14="http://schemas.microsoft.com/office/powerpoint/2010/main" val="2169450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a:latin typeface="Arial" pitchFamily="34" charset="0"/>
              </a:rPr>
              <a:t>If we know the value of an number, how to represent it in floating-point form? Here is an exercise. Please spend 4 minutes to try it.</a:t>
            </a:r>
          </a:p>
          <a:p>
            <a:r>
              <a:rPr lang="en-US" altLang="zh-CN" dirty="0">
                <a:latin typeface="Arial" pitchFamily="34" charset="0"/>
              </a:rPr>
              <a:t>Let’s check your answers. Firstly,  then, and then, finally, the result is C14C0000H. Have you got that? Any question?  </a:t>
            </a:r>
          </a:p>
        </p:txBody>
      </p:sp>
    </p:spTree>
    <p:extLst>
      <p:ext uri="{BB962C8B-B14F-4D97-AF65-F5344CB8AC3E}">
        <p14:creationId xmlns:p14="http://schemas.microsoft.com/office/powerpoint/2010/main" val="422753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val="4136732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12</a:t>
            </a:fld>
            <a:endParaRPr lang="zh-CN" altLang="en-US"/>
          </a:p>
        </p:txBody>
      </p:sp>
    </p:spTree>
    <p:extLst>
      <p:ext uri="{BB962C8B-B14F-4D97-AF65-F5344CB8AC3E}">
        <p14:creationId xmlns:p14="http://schemas.microsoft.com/office/powerpoint/2010/main" val="2256037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cout</a:t>
            </a:r>
            <a:r>
              <a:rPr lang="en-US" altLang="zh-CN" sz="1200" b="0" i="0" kern="1200" dirty="0">
                <a:solidFill>
                  <a:schemeClr val="tx1"/>
                </a:solidFill>
                <a:effectLst/>
                <a:latin typeface="+mn-lt"/>
                <a:ea typeface="+mn-ea"/>
                <a:cs typeface="+mn-cs"/>
              </a:rPr>
              <a:t>&lt;&lt;</a:t>
            </a:r>
            <a:r>
              <a:rPr lang="en-US" altLang="zh-CN" sz="1200" b="0" i="0" kern="1200" dirty="0" err="1">
                <a:solidFill>
                  <a:schemeClr val="tx1"/>
                </a:solidFill>
                <a:effectLst/>
                <a:latin typeface="+mn-lt"/>
                <a:ea typeface="+mn-ea"/>
                <a:cs typeface="+mn-cs"/>
              </a:rPr>
              <a:t>strlen</a:t>
            </a:r>
            <a:r>
              <a:rPr lang="en-US" altLang="zh-CN" sz="1200" b="0" i="0" kern="1200" dirty="0">
                <a:solidFill>
                  <a:schemeClr val="tx1"/>
                </a:solidFill>
                <a:effectLst/>
                <a:latin typeface="+mn-lt"/>
                <a:ea typeface="+mn-ea"/>
                <a:cs typeface="+mn-cs"/>
              </a:rPr>
              <a:t>("123")&lt;&lt;</a:t>
            </a:r>
            <a:r>
              <a:rPr lang="en-US" altLang="zh-CN" sz="1200" b="0" i="0" kern="1200" dirty="0" err="1">
                <a:solidFill>
                  <a:schemeClr val="tx1"/>
                </a:solidFill>
                <a:effectLst/>
                <a:latin typeface="+mn-lt"/>
                <a:ea typeface="+mn-ea"/>
                <a:cs typeface="+mn-cs"/>
              </a:rPr>
              <a:t>endl</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a:t>
            </a:r>
            <a:r>
              <a:rPr lang="zh-CN" altLang="en-US" sz="1200" b="0" i="1" kern="1200" dirty="0">
                <a:solidFill>
                  <a:schemeClr val="tx1"/>
                </a:solidFill>
                <a:effectLst/>
                <a:latin typeface="+mn-lt"/>
                <a:ea typeface="+mn-ea"/>
                <a:cs typeface="+mn-cs"/>
              </a:rPr>
              <a:t>返回 </a:t>
            </a:r>
            <a:r>
              <a:rPr lang="en-US" altLang="zh-CN" sz="1200" b="0" i="1" kern="1200" dirty="0">
                <a:solidFill>
                  <a:schemeClr val="tx1"/>
                </a:solidFill>
                <a:effectLst/>
                <a:latin typeface="+mn-lt"/>
                <a:ea typeface="+mn-ea"/>
                <a:cs typeface="+mn-cs"/>
              </a:rPr>
              <a:t>3</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cout</a:t>
            </a:r>
            <a:r>
              <a:rPr lang="en-US" altLang="zh-CN" sz="1200" b="0" i="0" kern="1200" dirty="0">
                <a:solidFill>
                  <a:schemeClr val="tx1"/>
                </a:solidFill>
                <a:effectLst/>
                <a:latin typeface="+mn-lt"/>
                <a:ea typeface="+mn-ea"/>
                <a:cs typeface="+mn-cs"/>
              </a:rPr>
              <a:t>&lt;&lt;</a:t>
            </a:r>
            <a:r>
              <a:rPr lang="en-US" altLang="zh-CN" sz="1200" b="0" i="0" kern="1200" dirty="0" err="1">
                <a:solidFill>
                  <a:schemeClr val="tx1"/>
                </a:solidFill>
                <a:effectLst/>
                <a:latin typeface="+mn-lt"/>
                <a:ea typeface="+mn-ea"/>
                <a:cs typeface="+mn-cs"/>
              </a:rPr>
              <a:t>sizeof</a:t>
            </a:r>
            <a:r>
              <a:rPr lang="en-US" altLang="zh-CN" sz="1200" b="0" i="0" kern="1200" dirty="0">
                <a:solidFill>
                  <a:schemeClr val="tx1"/>
                </a:solidFill>
                <a:effectLst/>
                <a:latin typeface="+mn-lt"/>
                <a:ea typeface="+mn-ea"/>
                <a:cs typeface="+mn-cs"/>
              </a:rPr>
              <a:t>("123")&lt;&lt;</a:t>
            </a:r>
            <a:r>
              <a:rPr lang="en-US" altLang="zh-CN" sz="1200" b="0" i="0" kern="1200" dirty="0" err="1">
                <a:solidFill>
                  <a:schemeClr val="tx1"/>
                </a:solidFill>
                <a:effectLst/>
                <a:latin typeface="+mn-lt"/>
                <a:ea typeface="+mn-ea"/>
                <a:cs typeface="+mn-cs"/>
              </a:rPr>
              <a:t>endl</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a:t>
            </a:r>
            <a:r>
              <a:rPr lang="zh-CN" altLang="en-US" sz="1200" b="0" i="1" kern="1200" dirty="0">
                <a:solidFill>
                  <a:schemeClr val="tx1"/>
                </a:solidFill>
                <a:effectLst/>
                <a:latin typeface="+mn-lt"/>
                <a:ea typeface="+mn-ea"/>
                <a:cs typeface="+mn-cs"/>
              </a:rPr>
              <a:t>返回 </a:t>
            </a:r>
            <a:r>
              <a:rPr lang="en-US" altLang="zh-CN" sz="1200" b="0" i="1" kern="1200" dirty="0">
                <a:solidFill>
                  <a:schemeClr val="tx1"/>
                </a:solidFill>
                <a:effectLst/>
                <a:latin typeface="+mn-lt"/>
                <a:ea typeface="+mn-ea"/>
                <a:cs typeface="+mn-cs"/>
              </a:rPr>
              <a:t>4</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13</a:t>
            </a:fld>
            <a:endParaRPr lang="zh-CN" altLang="en-US"/>
          </a:p>
        </p:txBody>
      </p:sp>
    </p:spTree>
    <p:extLst>
      <p:ext uri="{BB962C8B-B14F-4D97-AF65-F5344CB8AC3E}">
        <p14:creationId xmlns:p14="http://schemas.microsoft.com/office/powerpoint/2010/main" val="1078299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body" idx="1"/>
          </p:nvPr>
        </p:nvSpPr>
        <p:spPr>
          <a:xfrm>
            <a:off x="515938" y="4343400"/>
            <a:ext cx="5910262" cy="4114800"/>
          </a:xfrm>
          <a:noFill/>
          <a:ln/>
        </p:spPr>
        <p:txBody>
          <a:bodyPr lIns="83282" tIns="40910" rIns="83282" bIns="40910"/>
          <a:lstStyle/>
          <a:p>
            <a:r>
              <a:rPr lang="en-US" altLang="zh-CN" dirty="0">
                <a:latin typeface="Arial" pitchFamily="34" charset="0"/>
              </a:rPr>
              <a:t>Supplement slide: More about 2’s complement.</a:t>
            </a:r>
          </a:p>
        </p:txBody>
      </p:sp>
      <p:sp>
        <p:nvSpPr>
          <p:cNvPr id="565251" name="Rectangle 3"/>
          <p:cNvSpPr>
            <a:spLocks noGrp="1" noRot="1" noChangeAspect="1" noChangeArrowheads="1" noTextEdit="1"/>
          </p:cNvSpPr>
          <p:nvPr>
            <p:ph type="sldImg"/>
          </p:nvPr>
        </p:nvSpPr>
        <p:spPr>
          <a:xfrm>
            <a:off x="381000" y="576263"/>
            <a:ext cx="6113463" cy="3440112"/>
          </a:xfrm>
          <a:ln/>
        </p:spPr>
      </p:sp>
    </p:spTree>
    <p:extLst>
      <p:ext uri="{BB962C8B-B14F-4D97-AF65-F5344CB8AC3E}">
        <p14:creationId xmlns:p14="http://schemas.microsoft.com/office/powerpoint/2010/main" val="217385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4535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Before we move on to the floating-point representation, let’s review the familiar scientific notation. For example, we can use 6.02x10</a:t>
            </a:r>
            <a:r>
              <a:rPr lang="en-US" altLang="zh-CN" baseline="30000">
                <a:latin typeface="Arial" pitchFamily="34" charset="0"/>
              </a:rPr>
              <a:t>21 </a:t>
            </a:r>
            <a:r>
              <a:rPr lang="en-US" altLang="zh-CN">
                <a:latin typeface="Arial" pitchFamily="34" charset="0"/>
              </a:rPr>
              <a:t>to represent 6,020,000,000,000,000,000,000. Here, the part before x is called mantissa,  the base is 10, the power of ten is called exponent. </a:t>
            </a:r>
          </a:p>
          <a:p>
            <a:r>
              <a:rPr lang="en-US" altLang="zh-CN">
                <a:solidFill>
                  <a:srgbClr val="CC0000"/>
                </a:solidFill>
                <a:latin typeface="Arial" pitchFamily="34" charset="0"/>
              </a:rPr>
              <a:t>What the exponent mean?</a:t>
            </a:r>
            <a:r>
              <a:rPr lang="en-US" altLang="zh-CN">
                <a:latin typeface="Arial" pitchFamily="34" charset="0"/>
              </a:rPr>
              <a:t> </a:t>
            </a:r>
            <a:r>
              <a:rPr lang="en-US" altLang="zh-CN">
                <a:solidFill>
                  <a:srgbClr val="CC0000"/>
                </a:solidFill>
                <a:latin typeface="Arial" pitchFamily="34" charset="0"/>
              </a:rPr>
              <a:t>Who knows that?</a:t>
            </a:r>
          </a:p>
          <a:p>
            <a:r>
              <a:rPr lang="en-US" altLang="zh-CN">
                <a:latin typeface="Arial" pitchFamily="34" charset="0"/>
              </a:rPr>
              <a:t>Exponent is used for deciding the position of decimal point. When we change exponent,the decimal point can be floated. In this example, If we change the exponent to 31, it means the number of digits of real value will be 31+1=32,the number become longer and it’s value is more larger, but we need not increase the number of digits in exponent. It’s still 2 digits. </a:t>
            </a:r>
          </a:p>
          <a:p>
            <a:r>
              <a:rPr lang="en-US" altLang="zh-CN">
                <a:latin typeface="Arial" pitchFamily="34" charset="0"/>
              </a:rPr>
              <a:t>In the scientific notation, a mantissa with no leading 0s and only one digit to left of decimal point is called to be normalized. It means an normalized number should have a nonzero leftmost digit. So, there is only one normalized form, whereas there are many unnormalized forms. For example, if we want to represent 1/1,000,000,000, the normalized form is 1.0x10</a:t>
            </a:r>
            <a:r>
              <a:rPr lang="en-US" altLang="zh-CN" baseline="30000">
                <a:latin typeface="Arial" pitchFamily="34" charset="0"/>
              </a:rPr>
              <a:t>-9</a:t>
            </a:r>
            <a:r>
              <a:rPr lang="en-US" altLang="zh-CN">
                <a:latin typeface="Arial" pitchFamily="34" charset="0"/>
              </a:rPr>
              <a:t> , whereas 0.1x10</a:t>
            </a:r>
            <a:r>
              <a:rPr lang="en-US" altLang="zh-CN" baseline="30000">
                <a:latin typeface="Arial" pitchFamily="34" charset="0"/>
              </a:rPr>
              <a:t>-8 </a:t>
            </a:r>
            <a:r>
              <a:rPr lang="en-US" altLang="zh-CN">
                <a:latin typeface="Arial" pitchFamily="34" charset="0"/>
              </a:rPr>
              <a:t>and 10.0x10</a:t>
            </a:r>
            <a:r>
              <a:rPr lang="en-US" altLang="zh-CN" baseline="30000">
                <a:latin typeface="Arial" pitchFamily="34" charset="0"/>
              </a:rPr>
              <a:t>-10</a:t>
            </a:r>
            <a:r>
              <a:rPr lang="en-US" altLang="zh-CN">
                <a:latin typeface="Arial" pitchFamily="34" charset="0"/>
              </a:rPr>
              <a:t>n are not normalized number. In this example, the exponent is negative (-9), it means the actual decimal point should be to the left of the </a:t>
            </a:r>
          </a:p>
          <a:p>
            <a:r>
              <a:rPr lang="en-US" altLang="zh-CN">
                <a:latin typeface="Arial" pitchFamily="34" charset="0"/>
              </a:rPr>
              <a:t>9</a:t>
            </a:r>
            <a:r>
              <a:rPr lang="en-US" altLang="zh-CN" baseline="30000">
                <a:latin typeface="Arial" pitchFamily="34" charset="0"/>
              </a:rPr>
              <a:t>th</a:t>
            </a:r>
            <a:r>
              <a:rPr lang="en-US" altLang="zh-CN">
                <a:latin typeface="Arial" pitchFamily="34" charset="0"/>
              </a:rPr>
              <a:t> place. </a:t>
            </a:r>
          </a:p>
          <a:p>
            <a:r>
              <a:rPr lang="en-US" altLang="zh-CN">
                <a:latin typeface="Arial" pitchFamily="34" charset="0"/>
              </a:rPr>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p>
          <a:p>
            <a:r>
              <a:rPr lang="en-US" altLang="zh-CN">
                <a:latin typeface="Arial" pitchFamily="34" charset="0"/>
              </a:rPr>
              <a:t> </a:t>
            </a:r>
          </a:p>
          <a:p>
            <a:endParaRPr lang="zh-CN" altLang="en-US">
              <a:latin typeface="Arial" pitchFamily="34" charset="0"/>
            </a:endParaRPr>
          </a:p>
        </p:txBody>
      </p:sp>
    </p:spTree>
    <p:extLst>
      <p:ext uri="{BB962C8B-B14F-4D97-AF65-F5344CB8AC3E}">
        <p14:creationId xmlns:p14="http://schemas.microsoft.com/office/powerpoint/2010/main" val="10574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Bias</a:t>
            </a:r>
            <a:r>
              <a:rPr lang="en-US" altLang="zh-CN" baseline="0" dirty="0"/>
              <a:t> is 127 in book, but here 128 due to 0.</a:t>
            </a:r>
            <a:r>
              <a:rPr lang="en-US" altLang="zh-CN" baseline="0" dirty="0">
                <a:solidFill>
                  <a:srgbClr val="FF0000"/>
                </a:solidFill>
              </a:rPr>
              <a:t>1</a:t>
            </a:r>
            <a:r>
              <a:rPr lang="en-US" altLang="zh-CN" baseline="0" dirty="0"/>
              <a:t>… not 1.1… in </a:t>
            </a:r>
            <a:r>
              <a:rPr lang="en-US" altLang="zh-CN" sz="1200" i="1" dirty="0"/>
              <a:t>mantissa </a:t>
            </a:r>
            <a:endParaRPr lang="zh-CN" altLang="en-US" dirty="0"/>
          </a:p>
        </p:txBody>
      </p:sp>
      <p:sp>
        <p:nvSpPr>
          <p:cNvPr id="4" name="灯片编号占位符 3"/>
          <p:cNvSpPr>
            <a:spLocks noGrp="1"/>
          </p:cNvSpPr>
          <p:nvPr>
            <p:ph type="sldNum" sz="quarter" idx="10"/>
          </p:nvPr>
        </p:nvSpPr>
        <p:spPr/>
        <p:txBody>
          <a:bodyPr/>
          <a:lstStyle/>
          <a:p>
            <a:pPr>
              <a:defRPr/>
            </a:pPr>
            <a:fld id="{79C4823F-1BC3-4BE6-B69E-164C7198AFCD}" type="slidenum">
              <a:rPr lang="en-US" altLang="zh-CN" smtClean="0"/>
              <a:pPr>
                <a:defRPr/>
              </a:pPr>
              <a:t>56</a:t>
            </a:fld>
            <a:endParaRPr lang="en-US" altLang="zh-CN"/>
          </a:p>
        </p:txBody>
      </p:sp>
    </p:spTree>
    <p:extLst>
      <p:ext uri="{BB962C8B-B14F-4D97-AF65-F5344CB8AC3E}">
        <p14:creationId xmlns:p14="http://schemas.microsoft.com/office/powerpoint/2010/main" val="3076221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a:xfrm>
            <a:off x="914400" y="4343400"/>
            <a:ext cx="5029200" cy="4114800"/>
          </a:xfrm>
          <a:noFill/>
          <a:ln/>
        </p:spPr>
        <p:txBody>
          <a:bodyPr lIns="87748" tIns="43104" rIns="87748" bIns="43104"/>
          <a:lstStyle/>
          <a:p>
            <a:r>
              <a:rPr lang="en-US" altLang="zh-CN" dirty="0">
                <a:latin typeface="Arial" pitchFamily="34" charset="0"/>
              </a:rPr>
              <a:t>we can use the following format to represent any expressible binary </a:t>
            </a:r>
            <a:r>
              <a:rPr lang="en-US" altLang="zh-CN" dirty="0" err="1">
                <a:latin typeface="Arial" pitchFamily="34" charset="0"/>
              </a:rPr>
              <a:t>number.Here,for</a:t>
            </a:r>
            <a:r>
              <a:rPr lang="en-US" altLang="zh-CN" dirty="0">
                <a:latin typeface="Arial" pitchFamily="34" charset="0"/>
              </a:rPr>
              <a:t> normalized format, the leading digit before binary point is always 1. we can also assume that the base is always 2. So we only need to store sign, </a:t>
            </a:r>
            <a:r>
              <a:rPr lang="en-US" altLang="zh-CN" dirty="0" err="1">
                <a:latin typeface="Arial" pitchFamily="34" charset="0"/>
              </a:rPr>
              <a:t>x’s</a:t>
            </a:r>
            <a:r>
              <a:rPr lang="en-US" altLang="zh-CN" dirty="0">
                <a:latin typeface="Arial" pitchFamily="34" charset="0"/>
              </a:rPr>
              <a:t> and exponent in computers. </a:t>
            </a:r>
          </a:p>
          <a:p>
            <a:r>
              <a:rPr lang="en-US" altLang="zh-CN" dirty="0">
                <a:latin typeface="Arial" pitchFamily="34" charset="0"/>
              </a:rPr>
              <a:t>Therefore, a floating point number has three fields, that is S for storing sign, ……, Here </a:t>
            </a:r>
            <a:r>
              <a:rPr lang="en-US" altLang="zh-CN" dirty="0" err="1">
                <a:latin typeface="Arial" pitchFamily="34" charset="0"/>
              </a:rPr>
              <a:t>xxxxx</a:t>
            </a:r>
            <a:r>
              <a:rPr lang="en-US" altLang="zh-CN" dirty="0">
                <a:latin typeface="Arial" pitchFamily="34" charset="0"/>
              </a:rPr>
              <a:t> is called </a:t>
            </a:r>
            <a:r>
              <a:rPr lang="en-US" altLang="zh-CN" dirty="0" err="1">
                <a:latin typeface="Arial" pitchFamily="34" charset="0"/>
              </a:rPr>
              <a:t>significand</a:t>
            </a:r>
            <a:r>
              <a:rPr lang="en-US" altLang="zh-CN" dirty="0">
                <a:latin typeface="Arial" pitchFamily="34" charset="0"/>
              </a:rPr>
              <a:t>. The base can be 2/ 4/ 8/ 16 , which is implicit and need not to be stored since it is the same for all numbers.  </a:t>
            </a:r>
          </a:p>
          <a:p>
            <a:endParaRPr lang="en-US" altLang="zh-CN" dirty="0">
              <a:latin typeface="Arial" pitchFamily="34" charset="0"/>
            </a:endParaRPr>
          </a:p>
          <a:p>
            <a:r>
              <a:rPr lang="en-US" altLang="zh-CN" dirty="0">
                <a:latin typeface="Arial" pitchFamily="34" charset="0"/>
              </a:rPr>
              <a:t>Until about 1980, each manufacturer had its own floating-point format. They are all different. How many bits were used for exponent, how many for </a:t>
            </a:r>
            <a:r>
              <a:rPr lang="en-US" altLang="zh-CN" dirty="0" err="1">
                <a:latin typeface="Arial" pitchFamily="34" charset="0"/>
              </a:rPr>
              <a:t>significand</a:t>
            </a:r>
            <a:r>
              <a:rPr lang="en-US" altLang="zh-CN" dirty="0">
                <a:latin typeface="Arial" pitchFamily="34" charset="0"/>
              </a:rPr>
              <a:t>, and which of 2/ 4/ 8/ 16 was used for base, all of these were decided by manufactures. It led to many </a:t>
            </a:r>
            <a:r>
              <a:rPr lang="en-US" altLang="zh-CN" dirty="0" err="1">
                <a:latin typeface="Arial" pitchFamily="34" charset="0"/>
              </a:rPr>
              <a:t>problems.We</a:t>
            </a:r>
            <a:r>
              <a:rPr lang="en-US" altLang="zh-CN" dirty="0">
                <a:latin typeface="Arial" pitchFamily="34" charset="0"/>
              </a:rPr>
              <a:t> can not exchange floating-point data among different computers. Sometimes we may get different results for the same calculation. It is necessary to have one standard of FP representation. This is IEEE 754 Standard.</a:t>
            </a:r>
          </a:p>
          <a:p>
            <a:r>
              <a:rPr lang="en-US" altLang="zh-CN" dirty="0">
                <a:latin typeface="Arial" pitchFamily="34" charset="0"/>
              </a:rPr>
              <a:t>Any question before move on to IEEE 754 Standard?</a:t>
            </a:r>
          </a:p>
          <a:p>
            <a:endParaRPr lang="zh-CN" altLang="en-US" dirty="0">
              <a:latin typeface="Arial" pitchFamily="34" charset="0"/>
            </a:endParaRPr>
          </a:p>
          <a:p>
            <a:endParaRPr lang="zh-CN" altLang="en-US" dirty="0">
              <a:latin typeface="Arial" pitchFamily="34" charset="0"/>
            </a:endParaRPr>
          </a:p>
          <a:p>
            <a:endParaRPr lang="zh-CN" altLang="en-US" dirty="0">
              <a:latin typeface="Arial" pitchFamily="34" charset="0"/>
            </a:endParaRPr>
          </a:p>
        </p:txBody>
      </p:sp>
    </p:spTree>
    <p:extLst>
      <p:ext uri="{BB962C8B-B14F-4D97-AF65-F5344CB8AC3E}">
        <p14:creationId xmlns:p14="http://schemas.microsoft.com/office/powerpoint/2010/main" val="135929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1"/>
          <p:cNvSpPr>
            <a:spLocks noGrp="1" noChangeArrowheads="1"/>
          </p:cNvSpPr>
          <p:nvPr>
            <p:ph type="dt" sz="half" idx="10"/>
          </p:nvPr>
        </p:nvSpPr>
        <p:spPr/>
        <p:txBody>
          <a:bodyPr/>
          <a:lstStyle>
            <a:lvl1pPr>
              <a:defRPr/>
            </a:lvl1pPr>
          </a:lstStyle>
          <a:p>
            <a:pPr>
              <a:defRPr/>
            </a:pPr>
            <a:fld id="{CFEE1C38-924C-437C-8001-55CCA84CAEAD}"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916CE456-B1EC-4745-AFBF-90DC894C953C}" type="slidenum">
              <a:rPr lang="en-US"/>
              <a:pPr>
                <a:defRPr/>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9A6046BE-1B65-46A1-AEA0-1D316A87F3A6}"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0445AD91-E03E-4334-B85D-95A336954B05}" type="slidenum">
              <a:rPr lang="en-US"/>
              <a:pPr>
                <a:defRPr/>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103A35C5-8A25-45B6-8A93-6A04973D7C44}"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EC26D3BF-D541-42C3-9B6D-EE773E1AA558}" type="slidenum">
              <a:rPr lang="en-US"/>
              <a:pPr>
                <a:defRPr/>
              </a:pPr>
              <a:t>‹#›</a:t>
            </a:fld>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1"/>
          <p:cNvSpPr>
            <a:spLocks noGrp="1" noChangeArrowheads="1"/>
          </p:cNvSpPr>
          <p:nvPr>
            <p:ph type="dt" sz="half" idx="10"/>
          </p:nvPr>
        </p:nvSpPr>
        <p:spPr/>
        <p:txBody>
          <a:bodyPr/>
          <a:lstStyle>
            <a:lvl1pPr>
              <a:defRPr/>
            </a:lvl1pPr>
          </a:lstStyle>
          <a:p>
            <a:pPr>
              <a:defRPr/>
            </a:pPr>
            <a:fld id="{E49AD62C-0522-47E4-A5AF-B8B1BFDBF467}"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D5018D34-6415-4CA3-A1BE-E52F39CCB811}" type="slidenum">
              <a:rPr lang="en-US"/>
              <a:pPr>
                <a:defRPr/>
              </a:pPr>
              <a:t>‹#›</a:t>
            </a:fld>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0029E955-FF6E-47CD-9A70-B7FF30E64934}"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1764455C-6AEC-4D14-8385-702B9910E013}" type="slidenum">
              <a:rPr lang="en-US"/>
              <a:pPr>
                <a:defRPr/>
              </a:pPr>
              <a:t>‹#›</a:t>
            </a:fld>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9A171028-2071-48FA-BD87-06DBCDE8C2A4}"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BD9FF886-181F-4D59-AF3C-690B659B1ACF}" type="slidenum">
              <a:rPr lang="en-US"/>
              <a:pPr>
                <a:defRPr/>
              </a:pPr>
              <a:t>‹#›</a:t>
            </a:fld>
            <a:endParaRPr 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1"/>
          <p:cNvSpPr>
            <a:spLocks noGrp="1" noChangeArrowheads="1"/>
          </p:cNvSpPr>
          <p:nvPr>
            <p:ph type="dt" sz="half" idx="10"/>
          </p:nvPr>
        </p:nvSpPr>
        <p:spPr/>
        <p:txBody>
          <a:bodyPr/>
          <a:lstStyle>
            <a:lvl1pPr>
              <a:defRPr/>
            </a:lvl1pPr>
          </a:lstStyle>
          <a:p>
            <a:pPr>
              <a:defRPr/>
            </a:pPr>
            <a:fld id="{CD8472A4-2F7A-4692-A9AE-A3FA41B1676B}" type="datetimeFigureOut">
              <a:rPr lang="en-US"/>
              <a:pPr>
                <a:defRPr/>
              </a:pPr>
              <a:t>7/3/2019</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654E7AF2-F72C-45DD-8927-A96169527EE9}" type="slidenum">
              <a:rPr lang="en-US"/>
              <a:pPr>
                <a:defRPr/>
              </a:pPr>
              <a:t>‹#›</a:t>
            </a:fld>
            <a:endParaRPr lang="en-US"/>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1"/>
          <p:cNvSpPr>
            <a:spLocks noGrp="1" noChangeArrowheads="1"/>
          </p:cNvSpPr>
          <p:nvPr>
            <p:ph type="dt" sz="half" idx="10"/>
          </p:nvPr>
        </p:nvSpPr>
        <p:spPr/>
        <p:txBody>
          <a:bodyPr/>
          <a:lstStyle>
            <a:lvl1pPr>
              <a:defRPr/>
            </a:lvl1pPr>
          </a:lstStyle>
          <a:p>
            <a:pPr>
              <a:defRPr/>
            </a:pPr>
            <a:fld id="{D1492099-1CCA-4C8E-9B8D-3091EE47EE01}" type="datetimeFigureOut">
              <a:rPr lang="en-US"/>
              <a:pPr>
                <a:defRPr/>
              </a:pPr>
              <a:t>7/3/2019</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96AB4E2A-C811-4A1F-8390-6A6582679476}" type="slidenum">
              <a:rPr lang="en-US"/>
              <a:pPr>
                <a:defRPr/>
              </a:pPr>
              <a:t>‹#›</a:t>
            </a:fld>
            <a:endParaRPr lang="en-US"/>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1"/>
          <p:cNvSpPr>
            <a:spLocks noGrp="1" noChangeArrowheads="1"/>
          </p:cNvSpPr>
          <p:nvPr>
            <p:ph type="dt" sz="half" idx="10"/>
          </p:nvPr>
        </p:nvSpPr>
        <p:spPr/>
        <p:txBody>
          <a:bodyPr/>
          <a:lstStyle>
            <a:lvl1pPr>
              <a:defRPr/>
            </a:lvl1pPr>
          </a:lstStyle>
          <a:p>
            <a:pPr>
              <a:defRPr/>
            </a:pPr>
            <a:fld id="{D5E86171-E415-4A12-822E-C4DDDF06D554}" type="datetimeFigureOut">
              <a:rPr lang="en-US"/>
              <a:pPr>
                <a:defRPr/>
              </a:pPr>
              <a:t>7/3/2019</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073205A1-9D85-435A-9D3F-9FD0594728A3}" type="slidenum">
              <a:rPr lang="en-US"/>
              <a:pPr>
                <a:defRPr/>
              </a:pPr>
              <a:t>‹#›</a:t>
            </a:fld>
            <a:endParaRPr 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7D09F9CE-E123-4F43-BCC9-3E4612D61DDD}" type="datetimeFigureOut">
              <a:rPr lang="en-US"/>
              <a:pPr>
                <a:defRPr/>
              </a:pPr>
              <a:t>7/3/2019</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4D26F27D-7772-4FBE-BF6C-3AEEAFFA022D}" type="slidenum">
              <a:rPr lang="en-US"/>
              <a:pPr>
                <a:defRPr/>
              </a:pPr>
              <a:t>‹#›</a:t>
            </a:fld>
            <a:endParaRPr 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BAFF38BE-D9BD-40B0-9EEC-C25042D84B8D}" type="datetimeFigureOut">
              <a:rPr lang="en-US"/>
              <a:pPr>
                <a:defRPr/>
              </a:pPr>
              <a:t>7/3/2019</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A8044929-B096-4322-B6A2-BB37A120E5DA}" type="slidenum">
              <a:rPr lang="en-US"/>
              <a:pPr>
                <a:defRPr/>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DBE496CC-1AC4-4225-95E6-BAD81C73BCBD}"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456DE92D-41D9-461A-92CE-3EA7A4B288BA}" type="slidenum">
              <a:rPr lang="en-US"/>
              <a:pPr>
                <a:defRPr/>
              </a:pPr>
              <a:t>‹#›</a:t>
            </a:fld>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194ACE79-CDE7-4E99-A3CB-A73A6518A14B}" type="datetimeFigureOut">
              <a:rPr lang="en-US"/>
              <a:pPr>
                <a:defRPr/>
              </a:pPr>
              <a:t>7/3/2019</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8D77C591-05FD-4C3B-8606-AE8B050BBA2E}" type="slidenum">
              <a:rPr lang="en-US"/>
              <a:pPr>
                <a:defRPr/>
              </a:pPr>
              <a:t>‹#›</a:t>
            </a:fld>
            <a:endParaRPr 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8DC22A27-72A6-4DE2-8326-030C9B5F629F}"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509BA986-9C38-4E43-9276-44EA90601071}" type="slidenum">
              <a:rPr lang="en-US"/>
              <a:pPr>
                <a:defRPr/>
              </a:pPr>
              <a:t>‹#›</a:t>
            </a:fld>
            <a:endParaRPr 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0D94DDF8-349E-4AB2-A89D-2DCD16A9E00E}"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525D9B24-EE9D-4C5D-9E61-F9CB69CEB9D2}" type="slidenum">
              <a:rPr lang="en-US"/>
              <a:pPr>
                <a:defRPr/>
              </a:pPr>
              <a:t>‹#›</a:t>
            </a:fld>
            <a:endParaRPr lang="en-US"/>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1"/>
          <p:cNvSpPr>
            <a:spLocks noGrp="1" noChangeArrowheads="1"/>
          </p:cNvSpPr>
          <p:nvPr>
            <p:ph type="dt" sz="half" idx="10"/>
          </p:nvPr>
        </p:nvSpPr>
        <p:spPr/>
        <p:txBody>
          <a:bodyPr/>
          <a:lstStyle>
            <a:lvl1pPr>
              <a:defRPr/>
            </a:lvl1pPr>
          </a:lstStyle>
          <a:p>
            <a:pPr>
              <a:defRPr/>
            </a:pPr>
            <a:fld id="{C4D601D7-F20F-4CBC-A4CA-5FE024F9425F}"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7C3270D7-33DF-459D-B2B7-C6AEB6DDEBBE}" type="slidenum">
              <a:rPr lang="en-US"/>
              <a:pPr>
                <a:defRPr/>
              </a:pPr>
              <a:t>‹#›</a:t>
            </a:fld>
            <a:endParaRPr lang="en-US"/>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96E47783-C97D-4352-B78B-03DB1E6A0235}"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B6BD7E6F-5AA4-4192-9801-EA13D1C88EEF}" type="slidenum">
              <a:rPr lang="en-US"/>
              <a:pPr>
                <a:defRPr/>
              </a:pPr>
              <a:t>‹#›</a:t>
            </a:fld>
            <a:endParaRPr lang="en-US"/>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636CD355-1FEE-40BD-BCE3-EF2EF1FEDACC}"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CABBE448-8AB4-4C51-B519-720562DB45AE}" type="slidenum">
              <a:rPr lang="en-US"/>
              <a:pPr>
                <a:defRPr/>
              </a:pPr>
              <a:t>‹#›</a:t>
            </a:fld>
            <a:endParaRPr lang="en-US"/>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1"/>
          <p:cNvSpPr>
            <a:spLocks noGrp="1" noChangeArrowheads="1"/>
          </p:cNvSpPr>
          <p:nvPr>
            <p:ph type="dt" sz="half" idx="10"/>
          </p:nvPr>
        </p:nvSpPr>
        <p:spPr/>
        <p:txBody>
          <a:bodyPr/>
          <a:lstStyle>
            <a:lvl1pPr>
              <a:defRPr/>
            </a:lvl1pPr>
          </a:lstStyle>
          <a:p>
            <a:pPr>
              <a:defRPr/>
            </a:pPr>
            <a:fld id="{901163E2-651A-432C-9AD0-0385B0ABB062}" type="datetimeFigureOut">
              <a:rPr lang="en-US"/>
              <a:pPr>
                <a:defRPr/>
              </a:pPr>
              <a:t>7/3/2019</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FF5C6B41-DBFB-447A-A42D-9BD334C4B4DF}" type="slidenum">
              <a:rPr lang="en-US"/>
              <a:pPr>
                <a:defRPr/>
              </a:pPr>
              <a:t>‹#›</a:t>
            </a:fld>
            <a:endParaRPr lang="en-US"/>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1"/>
          <p:cNvSpPr>
            <a:spLocks noGrp="1" noChangeArrowheads="1"/>
          </p:cNvSpPr>
          <p:nvPr>
            <p:ph type="dt" sz="half" idx="10"/>
          </p:nvPr>
        </p:nvSpPr>
        <p:spPr/>
        <p:txBody>
          <a:bodyPr/>
          <a:lstStyle>
            <a:lvl1pPr>
              <a:defRPr/>
            </a:lvl1pPr>
          </a:lstStyle>
          <a:p>
            <a:pPr>
              <a:defRPr/>
            </a:pPr>
            <a:fld id="{FBABBE50-C5D7-41CD-9D33-E1D73F823603}" type="datetimeFigureOut">
              <a:rPr lang="en-US"/>
              <a:pPr>
                <a:defRPr/>
              </a:pPr>
              <a:t>7/3/2019</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AE234BC0-C549-4940-8C12-47CE82F633D8}" type="slidenum">
              <a:rPr lang="en-US"/>
              <a:pPr>
                <a:defRPr/>
              </a:pPr>
              <a:t>‹#›</a:t>
            </a:fld>
            <a:endParaRPr lang="en-US"/>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1"/>
          <p:cNvSpPr>
            <a:spLocks noGrp="1" noChangeArrowheads="1"/>
          </p:cNvSpPr>
          <p:nvPr>
            <p:ph type="dt" sz="half" idx="10"/>
          </p:nvPr>
        </p:nvSpPr>
        <p:spPr/>
        <p:txBody>
          <a:bodyPr/>
          <a:lstStyle>
            <a:lvl1pPr>
              <a:defRPr/>
            </a:lvl1pPr>
          </a:lstStyle>
          <a:p>
            <a:pPr>
              <a:defRPr/>
            </a:pPr>
            <a:fld id="{AEB26B4C-83F5-4524-9C41-4A0F77CD6433}" type="datetimeFigureOut">
              <a:rPr lang="en-US"/>
              <a:pPr>
                <a:defRPr/>
              </a:pPr>
              <a:t>7/3/2019</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DEC547BA-E4BA-4B92-AAC4-5BA591791CC7}" type="slidenum">
              <a:rPr lang="en-US"/>
              <a:pPr>
                <a:defRPr/>
              </a:pPr>
              <a:t>‹#›</a:t>
            </a:fld>
            <a:endParaRPr lang="en-US"/>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13701CD4-E800-4E19-A7F7-171C3F48C974}" type="datetimeFigureOut">
              <a:rPr lang="en-US"/>
              <a:pPr>
                <a:defRPr/>
              </a:pPr>
              <a:t>7/3/2019</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25AE2D20-9362-47A8-A409-49C5EF8B4446}" type="slidenum">
              <a:rPr lang="en-US"/>
              <a:pPr>
                <a:defRPr/>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5F698311-4DD8-42B7-AC6D-17C876D11536}"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3FF39517-75A3-484F-A9C5-0DDA2620E859}" type="slidenum">
              <a:rPr lang="en-US"/>
              <a:pPr>
                <a:defRPr/>
              </a:pPr>
              <a:t>‹#›</a:t>
            </a:fld>
            <a:endParaRPr lang="en-US"/>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F93C5C09-4C75-44B8-A937-B84036117BB5}" type="datetimeFigureOut">
              <a:rPr lang="en-US"/>
              <a:pPr>
                <a:defRPr/>
              </a:pPr>
              <a:t>7/3/2019</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B3CEAFCA-4A3A-4098-B0BF-36A36DB881C3}" type="slidenum">
              <a:rPr lang="en-US"/>
              <a:pPr>
                <a:defRPr/>
              </a:pPr>
              <a:t>‹#›</a:t>
            </a:fld>
            <a:endParaRPr lang="en-US"/>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1ED45A2C-1617-406A-8B8B-F02D07335518}" type="datetimeFigureOut">
              <a:rPr lang="en-US"/>
              <a:pPr>
                <a:defRPr/>
              </a:pPr>
              <a:t>7/3/2019</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6A34C68D-6AB8-43AE-BB9E-9F78B75CBBDD}" type="slidenum">
              <a:rPr lang="en-US"/>
              <a:pPr>
                <a:defRPr/>
              </a:pPr>
              <a:t>‹#›</a:t>
            </a:fld>
            <a:endParaRPr lang="en-US"/>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16617ED2-1EC5-488B-809C-90247C0A699C}"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E52227C5-C86E-49F3-99F8-BF05765C6A59}" type="slidenum">
              <a:rPr lang="en-US"/>
              <a:pPr>
                <a:defRPr/>
              </a:pPr>
              <a:t>‹#›</a:t>
            </a:fld>
            <a:endParaRPr lang="en-US"/>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1"/>
          <p:cNvSpPr>
            <a:spLocks noGrp="1" noChangeArrowheads="1"/>
          </p:cNvSpPr>
          <p:nvPr>
            <p:ph type="dt" sz="half" idx="10"/>
          </p:nvPr>
        </p:nvSpPr>
        <p:spPr/>
        <p:txBody>
          <a:bodyPr/>
          <a:lstStyle>
            <a:lvl1pPr>
              <a:defRPr/>
            </a:lvl1pPr>
          </a:lstStyle>
          <a:p>
            <a:pPr>
              <a:defRPr/>
            </a:pPr>
            <a:fld id="{C0694FEB-E571-44FE-8956-F8D1B1FA483E}" type="datetimeFigureOut">
              <a:rPr lang="en-US"/>
              <a:pPr>
                <a:defRPr/>
              </a:pPr>
              <a:t>7/3/2019</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DD9103E4-0245-46D8-93E8-49896B3F0939}" type="slidenum">
              <a:rPr lang="en-US"/>
              <a:pPr>
                <a:defRPr/>
              </a:pPr>
              <a:t>‹#›</a:t>
            </a:fld>
            <a:endParaRPr lang="en-US"/>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1"/>
          <p:cNvSpPr>
            <a:spLocks noGrp="1" noChangeArrowheads="1"/>
          </p:cNvSpPr>
          <p:nvPr>
            <p:ph type="dt" sz="half" idx="10"/>
          </p:nvPr>
        </p:nvSpPr>
        <p:spPr/>
        <p:txBody>
          <a:bodyPr/>
          <a:lstStyle>
            <a:lvl1pPr>
              <a:defRPr/>
            </a:lvl1pPr>
          </a:lstStyle>
          <a:p>
            <a:pPr>
              <a:defRPr/>
            </a:pPr>
            <a:fld id="{11F0C8DF-FDD9-4006-A773-F0BD3BABC1A4}" type="datetimeFigureOut">
              <a:rPr lang="en-US"/>
              <a:pPr>
                <a:defRPr/>
              </a:pPr>
              <a:t>7/3/2019</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ADAF40FB-9709-4004-ACFD-61A6C8207B00}" type="slidenum">
              <a:rPr lang="en-US"/>
              <a:pPr>
                <a:defRPr/>
              </a:pPr>
              <a:t>‹#›</a:t>
            </a:fld>
            <a:endParaRPr lang="en-US"/>
          </a:p>
        </p:txBody>
      </p:sp>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1"/>
          <p:cNvSpPr>
            <a:spLocks noGrp="1" noChangeArrowheads="1"/>
          </p:cNvSpPr>
          <p:nvPr>
            <p:ph type="dt" sz="half" idx="10"/>
          </p:nvPr>
        </p:nvSpPr>
        <p:spPr/>
        <p:txBody>
          <a:bodyPr/>
          <a:lstStyle>
            <a:lvl1pPr>
              <a:defRPr/>
            </a:lvl1pPr>
          </a:lstStyle>
          <a:p>
            <a:pPr>
              <a:defRPr/>
            </a:pPr>
            <a:fld id="{D9BA91CB-E705-4BED-9052-25B265EB632F}" type="datetimeFigureOut">
              <a:rPr lang="en-US"/>
              <a:pPr>
                <a:defRPr/>
              </a:pPr>
              <a:t>7/3/2019</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CF08CA2B-CE22-483E-B922-33FAC23BA3C9}" type="slidenum">
              <a:rPr lang="en-US"/>
              <a:pPr>
                <a:defRPr/>
              </a:pPr>
              <a:t>‹#›</a:t>
            </a:fld>
            <a:endParaRPr lang="en-US"/>
          </a:p>
        </p:txBody>
      </p:sp>
    </p:spTree>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1"/>
          <p:cNvSpPr>
            <a:spLocks noGrp="1" noChangeArrowheads="1"/>
          </p:cNvSpPr>
          <p:nvPr>
            <p:ph type="dt" sz="half" idx="10"/>
          </p:nvPr>
        </p:nvSpPr>
        <p:spPr/>
        <p:txBody>
          <a:bodyPr/>
          <a:lstStyle>
            <a:lvl1pPr>
              <a:defRPr/>
            </a:lvl1pPr>
          </a:lstStyle>
          <a:p>
            <a:pPr>
              <a:defRPr/>
            </a:pPr>
            <a:fld id="{03FB4A67-DD44-46F1-8465-16B578B7BC7C}" type="datetimeFigureOut">
              <a:rPr lang="en-US"/>
              <a:pPr>
                <a:defRPr/>
              </a:pPr>
              <a:t>7/3/2019</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9977E70B-1523-49D4-85AF-78C796F1E914}" type="slidenum">
              <a:rPr lang="en-US"/>
              <a:pPr>
                <a:defRPr/>
              </a:pPr>
              <a:t>‹#›</a:t>
            </a:fld>
            <a:endParaRPr lang="en-US"/>
          </a:p>
        </p:txBody>
      </p:sp>
    </p:spTree>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65F5D729-967D-4DAD-B155-05830BDC1102}" type="datetimeFigureOut">
              <a:rPr lang="en-US"/>
              <a:pPr>
                <a:defRPr/>
              </a:pPr>
              <a:t>7/3/2019</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B39270F4-0E64-4C3F-B26B-A0AC98D19BB9}" type="slidenum">
              <a:rPr lang="en-US"/>
              <a:pPr>
                <a:defRPr/>
              </a:pPr>
              <a:t>‹#›</a:t>
            </a:fld>
            <a:endParaRPr lang="en-US"/>
          </a:p>
        </p:txBody>
      </p:sp>
    </p:spTree>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35C39BD8-1225-4E93-955A-FE10159FE888}" type="datetimeFigureOut">
              <a:rPr lang="en-US"/>
              <a:pPr>
                <a:defRPr/>
              </a:pPr>
              <a:t>7/3/2019</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BC265081-ED8F-4913-8CC6-EFEC1DF1447C}" type="slidenum">
              <a:rPr lang="en-US"/>
              <a:pPr>
                <a:defRPr/>
              </a:pPr>
              <a:t>‹#›</a:t>
            </a:fld>
            <a:endParaRPr lang="en-US"/>
          </a:p>
        </p:txBody>
      </p:sp>
    </p:spTree>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6D25F0C5-283D-4DF5-9A67-92ABC93DFCF9}" type="datetimeFigureOut">
              <a:rPr lang="en-US"/>
              <a:pPr>
                <a:defRPr/>
              </a:pPr>
              <a:t>7/3/2019</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1939AD8D-6E70-4A24-8417-C50699E40E84}" type="slidenum">
              <a:rPr lang="en-US"/>
              <a:pPr>
                <a:defRPr/>
              </a:pPr>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1027"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3"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8B16F38D-752B-4C24-9638-9DF9C6A0CC15}" type="datetimeFigureOut">
              <a:rPr lang="en-US"/>
              <a:pPr>
                <a:defRPr/>
              </a:pPr>
              <a:t>7/3/2019</a:t>
            </a:fld>
            <a:endParaRPr lang="en-US"/>
          </a:p>
        </p:txBody>
      </p:sp>
      <p:sp>
        <p:nvSpPr>
          <p:cNvPr id="2054"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2055"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5AD1EB2E-57AD-4951-981A-6285BB4D9D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2051" name="平行四边形 7"/>
          <p:cNvSpPr>
            <a:spLocks noChangeArrowheads="1"/>
          </p:cNvSpPr>
          <p:nvPr userDrawn="1"/>
        </p:nvSpPr>
        <p:spPr bwMode="auto">
          <a:xfrm>
            <a:off x="0" y="371475"/>
            <a:ext cx="12090400" cy="6115050"/>
          </a:xfrm>
          <a:prstGeom prst="parallelogram">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grpSp>
        <p:nvGrpSpPr>
          <p:cNvPr id="2052" name="Group 4"/>
          <p:cNvGrpSpPr/>
          <p:nvPr userDrawn="1"/>
        </p:nvGrpSpPr>
        <p:grpSpPr bwMode="auto">
          <a:xfrm>
            <a:off x="1390650" y="0"/>
            <a:ext cx="2382838" cy="6858000"/>
            <a:chOff x="0" y="0"/>
            <a:chExt cx="2383567" cy="6858000"/>
          </a:xfrm>
        </p:grpSpPr>
        <p:sp>
          <p:nvSpPr>
            <p:cNvPr id="2058" name="矩形 9"/>
            <p:cNvSpPr>
              <a:spLocks noChangeArrowheads="1"/>
            </p:cNvSpPr>
            <p:nvPr/>
          </p:nvSpPr>
          <p:spPr bwMode="auto">
            <a:xfrm>
              <a:off x="0" y="0"/>
              <a:ext cx="2004473" cy="6858000"/>
            </a:xfrm>
            <a:prstGeom prst="rect">
              <a:avLst/>
            </a:prstGeom>
            <a:solidFill>
              <a:srgbClr val="52B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pPr algn="ct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2059" name="直角三角形 10"/>
            <p:cNvSpPr>
              <a:spLocks noChangeArrowheads="1"/>
            </p:cNvSpPr>
            <p:nvPr/>
          </p:nvSpPr>
          <p:spPr bwMode="auto">
            <a:xfrm>
              <a:off x="2008625" y="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sp>
          <p:nvSpPr>
            <p:cNvPr id="2060" name="直角三角形 11"/>
            <p:cNvSpPr>
              <a:spLocks noChangeArrowheads="1"/>
            </p:cNvSpPr>
            <p:nvPr/>
          </p:nvSpPr>
          <p:spPr bwMode="auto">
            <a:xfrm rot="5400000">
              <a:off x="2017807" y="649224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grpSp>
      <p:sp>
        <p:nvSpPr>
          <p:cNvPr id="2053"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4"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EDD45D05-E4DB-4E26-B1EC-372ECBC04E56}" type="datetimeFigureOut">
              <a:rPr lang="en-US"/>
              <a:pPr>
                <a:defRPr/>
              </a:pPr>
              <a:t>7/3/2019</a:t>
            </a:fld>
            <a:endParaRPr lang="en-US"/>
          </a:p>
        </p:txBody>
      </p:sp>
      <p:sp>
        <p:nvSpPr>
          <p:cNvPr id="3083"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3084"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C22EA4F4-295A-49C1-8FC7-B8C3A6EB9A4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3075" name="平行四边形 7"/>
          <p:cNvSpPr>
            <a:spLocks noChangeArrowheads="1"/>
          </p:cNvSpPr>
          <p:nvPr userDrawn="1"/>
        </p:nvSpPr>
        <p:spPr bwMode="auto">
          <a:xfrm>
            <a:off x="0" y="371475"/>
            <a:ext cx="12090400" cy="6115050"/>
          </a:xfrm>
          <a:prstGeom prst="parallelogram">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grpSp>
        <p:nvGrpSpPr>
          <p:cNvPr id="3076" name="Group 4"/>
          <p:cNvGrpSpPr/>
          <p:nvPr userDrawn="1"/>
        </p:nvGrpSpPr>
        <p:grpSpPr bwMode="auto">
          <a:xfrm>
            <a:off x="127000" y="0"/>
            <a:ext cx="1522413" cy="6858000"/>
            <a:chOff x="0" y="0"/>
            <a:chExt cx="1522934" cy="6858000"/>
          </a:xfrm>
        </p:grpSpPr>
        <p:sp>
          <p:nvSpPr>
            <p:cNvPr id="3086" name="矩形 9"/>
            <p:cNvSpPr>
              <a:spLocks noChangeArrowheads="1"/>
            </p:cNvSpPr>
            <p:nvPr/>
          </p:nvSpPr>
          <p:spPr bwMode="auto">
            <a:xfrm>
              <a:off x="0" y="0"/>
              <a:ext cx="1143840" cy="6858000"/>
            </a:xfrm>
            <a:prstGeom prst="rect">
              <a:avLst/>
            </a:prstGeom>
            <a:solidFill>
              <a:srgbClr val="52B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pPr algn="ct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3087" name="直角三角形 10"/>
            <p:cNvSpPr>
              <a:spLocks noChangeArrowheads="1"/>
            </p:cNvSpPr>
            <p:nvPr/>
          </p:nvSpPr>
          <p:spPr bwMode="auto">
            <a:xfrm>
              <a:off x="1147992" y="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sp>
          <p:nvSpPr>
            <p:cNvPr id="3088" name="直角三角形 11"/>
            <p:cNvSpPr>
              <a:spLocks noChangeArrowheads="1"/>
            </p:cNvSpPr>
            <p:nvPr/>
          </p:nvSpPr>
          <p:spPr bwMode="auto">
            <a:xfrm rot="5400000">
              <a:off x="1157174" y="649224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grpSp>
      <p:sp>
        <p:nvSpPr>
          <p:cNvPr id="3077" name="Freeform 13"/>
          <p:cNvSpPr>
            <a:spLocks noEditPoints="1"/>
          </p:cNvSpPr>
          <p:nvPr userDrawn="1"/>
        </p:nvSpPr>
        <p:spPr bwMode="auto">
          <a:xfrm>
            <a:off x="436563" y="1358900"/>
            <a:ext cx="506412" cy="563563"/>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8" name="Freeform 17"/>
          <p:cNvSpPr>
            <a:spLocks noEditPoints="1"/>
          </p:cNvSpPr>
          <p:nvPr userDrawn="1"/>
        </p:nvSpPr>
        <p:spPr bwMode="auto">
          <a:xfrm>
            <a:off x="387350" y="2411413"/>
            <a:ext cx="606425" cy="600075"/>
          </a:xfrm>
          <a:custGeom>
            <a:avLst/>
            <a:gdLst>
              <a:gd name="T0" fmla="*/ 2147483647 w 108"/>
              <a:gd name="T1" fmla="*/ 2147483647 h 107"/>
              <a:gd name="T2" fmla="*/ 2147483647 w 108"/>
              <a:gd name="T3" fmla="*/ 2147483647 h 107"/>
              <a:gd name="T4" fmla="*/ 2147483647 w 108"/>
              <a:gd name="T5" fmla="*/ 2147483647 h 107"/>
              <a:gd name="T6" fmla="*/ 2147483647 w 108"/>
              <a:gd name="T7" fmla="*/ 2147483647 h 107"/>
              <a:gd name="T8" fmla="*/ 2147483647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2147483647 w 108"/>
              <a:gd name="T33" fmla="*/ 2147483647 h 107"/>
              <a:gd name="T34" fmla="*/ 2147483647 w 108"/>
              <a:gd name="T35" fmla="*/ 2147483647 h 107"/>
              <a:gd name="T36" fmla="*/ 2147483647 w 108"/>
              <a:gd name="T37" fmla="*/ 2147483647 h 107"/>
              <a:gd name="T38" fmla="*/ 2147483647 w 108"/>
              <a:gd name="T39" fmla="*/ 2147483647 h 107"/>
              <a:gd name="T40" fmla="*/ 2147483647 w 108"/>
              <a:gd name="T41" fmla="*/ 2147483647 h 107"/>
              <a:gd name="T42" fmla="*/ 2147483647 w 108"/>
              <a:gd name="T43" fmla="*/ 2147483647 h 107"/>
              <a:gd name="T44" fmla="*/ 2147483647 w 108"/>
              <a:gd name="T45" fmla="*/ 2147483647 h 107"/>
              <a:gd name="T46" fmla="*/ 2147483647 w 108"/>
              <a:gd name="T47" fmla="*/ 2147483647 h 107"/>
              <a:gd name="T48" fmla="*/ 2147483647 w 108"/>
              <a:gd name="T49" fmla="*/ 2147483647 h 107"/>
              <a:gd name="T50" fmla="*/ 2147483647 w 108"/>
              <a:gd name="T51" fmla="*/ 2147483647 h 107"/>
              <a:gd name="T52" fmla="*/ 2147483647 w 108"/>
              <a:gd name="T53" fmla="*/ 2147483647 h 107"/>
              <a:gd name="T54" fmla="*/ 2147483647 w 108"/>
              <a:gd name="T55" fmla="*/ 2147483647 h 107"/>
              <a:gd name="T56" fmla="*/ 2147483647 w 108"/>
              <a:gd name="T57" fmla="*/ 2147483647 h 107"/>
              <a:gd name="T58" fmla="*/ 2147483647 w 108"/>
              <a:gd name="T59" fmla="*/ 2147483647 h 107"/>
              <a:gd name="T60" fmla="*/ 2147483647 w 108"/>
              <a:gd name="T61" fmla="*/ 2147483647 h 107"/>
              <a:gd name="T62" fmla="*/ 2147483647 w 108"/>
              <a:gd name="T63" fmla="*/ 2147483647 h 107"/>
              <a:gd name="T64" fmla="*/ 2147483647 w 108"/>
              <a:gd name="T65" fmla="*/ 2147483647 h 107"/>
              <a:gd name="T66" fmla="*/ 2147483647 w 108"/>
              <a:gd name="T67" fmla="*/ 2147483647 h 107"/>
              <a:gd name="T68" fmla="*/ 2147483647 w 108"/>
              <a:gd name="T69" fmla="*/ 2147483647 h 107"/>
              <a:gd name="T70" fmla="*/ 2147483647 w 108"/>
              <a:gd name="T71" fmla="*/ 2147483647 h 107"/>
              <a:gd name="T72" fmla="*/ 2147483647 w 108"/>
              <a:gd name="T73" fmla="*/ 2147483647 h 107"/>
              <a:gd name="T74" fmla="*/ 2147483647 w 108"/>
              <a:gd name="T75" fmla="*/ 2147483647 h 107"/>
              <a:gd name="T76" fmla="*/ 2147483647 w 108"/>
              <a:gd name="T77" fmla="*/ 2147483647 h 107"/>
              <a:gd name="T78" fmla="*/ 2147483647 w 108"/>
              <a:gd name="T79" fmla="*/ 2147483647 h 107"/>
              <a:gd name="T80" fmla="*/ 2147483647 w 108"/>
              <a:gd name="T81" fmla="*/ 2147483647 h 107"/>
              <a:gd name="T82" fmla="*/ 2147483647 w 108"/>
              <a:gd name="T83" fmla="*/ 2147483647 h 107"/>
              <a:gd name="T84" fmla="*/ 2147483647 w 108"/>
              <a:gd name="T85" fmla="*/ 2147483647 h 107"/>
              <a:gd name="T86" fmla="*/ 2147483647 w 108"/>
              <a:gd name="T87" fmla="*/ 2147483647 h 107"/>
              <a:gd name="T88" fmla="*/ 2147483647 w 108"/>
              <a:gd name="T89" fmla="*/ 2147483647 h 107"/>
              <a:gd name="T90" fmla="*/ 2147483647 w 108"/>
              <a:gd name="T91" fmla="*/ 2147483647 h 107"/>
              <a:gd name="T92" fmla="*/ 2147483647 w 108"/>
              <a:gd name="T93" fmla="*/ 2147483647 h 107"/>
              <a:gd name="T94" fmla="*/ 2147483647 w 108"/>
              <a:gd name="T95" fmla="*/ 2147483647 h 107"/>
              <a:gd name="T96" fmla="*/ 2147483647 w 108"/>
              <a:gd name="T97" fmla="*/ 2147483647 h 107"/>
              <a:gd name="T98" fmla="*/ 2147483647 w 108"/>
              <a:gd name="T99" fmla="*/ 2147483647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9" name="Freeform 27"/>
          <p:cNvSpPr>
            <a:spLocks noEditPoints="1"/>
          </p:cNvSpPr>
          <p:nvPr userDrawn="1"/>
        </p:nvSpPr>
        <p:spPr bwMode="auto">
          <a:xfrm>
            <a:off x="401638" y="4548188"/>
            <a:ext cx="576262" cy="612775"/>
          </a:xfrm>
          <a:custGeom>
            <a:avLst/>
            <a:gdLst>
              <a:gd name="T0" fmla="*/ 2147483647 w 89"/>
              <a:gd name="T1" fmla="*/ 2147483647 h 95"/>
              <a:gd name="T2" fmla="*/ 2147483647 w 89"/>
              <a:gd name="T3" fmla="*/ 2147483647 h 95"/>
              <a:gd name="T4" fmla="*/ 2147483647 w 89"/>
              <a:gd name="T5" fmla="*/ 2147483647 h 95"/>
              <a:gd name="T6" fmla="*/ 2147483647 w 89"/>
              <a:gd name="T7" fmla="*/ 2147483647 h 95"/>
              <a:gd name="T8" fmla="*/ 2147483647 w 89"/>
              <a:gd name="T9" fmla="*/ 2147483647 h 95"/>
              <a:gd name="T10" fmla="*/ 2147483647 w 89"/>
              <a:gd name="T11" fmla="*/ 2147483647 h 95"/>
              <a:gd name="T12" fmla="*/ 2147483647 w 89"/>
              <a:gd name="T13" fmla="*/ 2147483647 h 95"/>
              <a:gd name="T14" fmla="*/ 2147483647 w 89"/>
              <a:gd name="T15" fmla="*/ 2147483647 h 95"/>
              <a:gd name="T16" fmla="*/ 2147483647 w 89"/>
              <a:gd name="T17" fmla="*/ 2147483647 h 95"/>
              <a:gd name="T18" fmla="*/ 2147483647 w 89"/>
              <a:gd name="T19" fmla="*/ 2147483647 h 95"/>
              <a:gd name="T20" fmla="*/ 2147483647 w 89"/>
              <a:gd name="T21" fmla="*/ 2147483647 h 95"/>
              <a:gd name="T22" fmla="*/ 2147483647 w 89"/>
              <a:gd name="T23" fmla="*/ 2147483647 h 95"/>
              <a:gd name="T24" fmla="*/ 2147483647 w 89"/>
              <a:gd name="T25" fmla="*/ 2147483647 h 95"/>
              <a:gd name="T26" fmla="*/ 2147483647 w 89"/>
              <a:gd name="T27" fmla="*/ 2147483647 h 95"/>
              <a:gd name="T28" fmla="*/ 2147483647 w 89"/>
              <a:gd name="T29" fmla="*/ 2147483647 h 95"/>
              <a:gd name="T30" fmla="*/ 2147483647 w 89"/>
              <a:gd name="T31" fmla="*/ 2147483647 h 95"/>
              <a:gd name="T32" fmla="*/ 2147483647 w 89"/>
              <a:gd name="T33" fmla="*/ 2147483647 h 95"/>
              <a:gd name="T34" fmla="*/ 2147483647 w 89"/>
              <a:gd name="T35" fmla="*/ 2147483647 h 95"/>
              <a:gd name="T36" fmla="*/ 2147483647 w 89"/>
              <a:gd name="T37" fmla="*/ 2147483647 h 95"/>
              <a:gd name="T38" fmla="*/ 2147483647 w 89"/>
              <a:gd name="T39" fmla="*/ 2147483647 h 95"/>
              <a:gd name="T40" fmla="*/ 2147483647 w 89"/>
              <a:gd name="T41" fmla="*/ 2147483647 h 95"/>
              <a:gd name="T42" fmla="*/ 2147483647 w 89"/>
              <a:gd name="T43" fmla="*/ 2147483647 h 95"/>
              <a:gd name="T44" fmla="*/ 2147483647 w 89"/>
              <a:gd name="T45" fmla="*/ 2147483647 h 95"/>
              <a:gd name="T46" fmla="*/ 2147483647 w 89"/>
              <a:gd name="T47" fmla="*/ 2147483647 h 95"/>
              <a:gd name="T48" fmla="*/ 2147483647 w 89"/>
              <a:gd name="T49" fmla="*/ 2147483647 h 95"/>
              <a:gd name="T50" fmla="*/ 2147483647 w 89"/>
              <a:gd name="T51" fmla="*/ 2147483647 h 95"/>
              <a:gd name="T52" fmla="*/ 2147483647 w 89"/>
              <a:gd name="T53" fmla="*/ 2147483647 h 95"/>
              <a:gd name="T54" fmla="*/ 2147483647 w 89"/>
              <a:gd name="T55" fmla="*/ 2147483647 h 95"/>
              <a:gd name="T56" fmla="*/ 2147483647 w 89"/>
              <a:gd name="T57" fmla="*/ 2147483647 h 95"/>
              <a:gd name="T58" fmla="*/ 2147483647 w 89"/>
              <a:gd name="T59" fmla="*/ 2147483647 h 95"/>
              <a:gd name="T60" fmla="*/ 2147483647 w 89"/>
              <a:gd name="T61" fmla="*/ 2147483647 h 95"/>
              <a:gd name="T62" fmla="*/ 2147483647 w 89"/>
              <a:gd name="T63" fmla="*/ 2147483647 h 95"/>
              <a:gd name="T64" fmla="*/ 2147483647 w 89"/>
              <a:gd name="T65" fmla="*/ 2147483647 h 95"/>
              <a:gd name="T66" fmla="*/ 2147483647 w 89"/>
              <a:gd name="T67" fmla="*/ 2147483647 h 95"/>
              <a:gd name="T68" fmla="*/ 2147483647 w 89"/>
              <a:gd name="T69" fmla="*/ 2147483647 h 95"/>
              <a:gd name="T70" fmla="*/ 2147483647 w 89"/>
              <a:gd name="T71" fmla="*/ 2147483647 h 95"/>
              <a:gd name="T72" fmla="*/ 2147483647 w 89"/>
              <a:gd name="T73" fmla="*/ 2147483647 h 95"/>
              <a:gd name="T74" fmla="*/ 2147483647 w 89"/>
              <a:gd name="T75" fmla="*/ 2147483647 h 95"/>
              <a:gd name="T76" fmla="*/ 2147483647 w 89"/>
              <a:gd name="T77" fmla="*/ 2147483647 h 95"/>
              <a:gd name="T78" fmla="*/ 2147483647 w 89"/>
              <a:gd name="T79" fmla="*/ 2147483647 h 95"/>
              <a:gd name="T80" fmla="*/ 2147483647 w 89"/>
              <a:gd name="T81" fmla="*/ 2147483647 h 95"/>
              <a:gd name="T82" fmla="*/ 2147483647 w 89"/>
              <a:gd name="T83" fmla="*/ 2147483647 h 95"/>
              <a:gd name="T84" fmla="*/ 2147483647 w 89"/>
              <a:gd name="T85" fmla="*/ 2147483647 h 95"/>
              <a:gd name="T86" fmla="*/ 2147483647 w 89"/>
              <a:gd name="T87" fmla="*/ 2147483647 h 95"/>
              <a:gd name="T88" fmla="*/ 2147483647 w 89"/>
              <a:gd name="T89" fmla="*/ 2147483647 h 95"/>
              <a:gd name="T90" fmla="*/ 2147483647 w 89"/>
              <a:gd name="T91" fmla="*/ 2147483647 h 95"/>
              <a:gd name="T92" fmla="*/ 0 w 89"/>
              <a:gd name="T93" fmla="*/ 2147483647 h 95"/>
              <a:gd name="T94" fmla="*/ 2147483647 w 89"/>
              <a:gd name="T95" fmla="*/ 2147483647 h 95"/>
              <a:gd name="T96" fmla="*/ 2147483647 w 89"/>
              <a:gd name="T97" fmla="*/ 2147483647 h 95"/>
              <a:gd name="T98" fmla="*/ 2147483647 w 89"/>
              <a:gd name="T99" fmla="*/ 2147483647 h 95"/>
              <a:gd name="T100" fmla="*/ 2147483647 w 89"/>
              <a:gd name="T101" fmla="*/ 2147483647 h 95"/>
              <a:gd name="T102" fmla="*/ 2147483647 w 89"/>
              <a:gd name="T103" fmla="*/ 2147483647 h 95"/>
              <a:gd name="T104" fmla="*/ 2147483647 w 89"/>
              <a:gd name="T105" fmla="*/ 0 h 95"/>
              <a:gd name="T106" fmla="*/ 2147483647 w 89"/>
              <a:gd name="T107" fmla="*/ 0 h 95"/>
              <a:gd name="T108" fmla="*/ 2147483647 w 89"/>
              <a:gd name="T109" fmla="*/ 2147483647 h 95"/>
              <a:gd name="T110" fmla="*/ 2147483647 w 89"/>
              <a:gd name="T111" fmla="*/ 2147483647 h 95"/>
              <a:gd name="T112" fmla="*/ 2147483647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0" name="Freeform 35"/>
          <p:cNvSpPr>
            <a:spLocks noEditPoints="1"/>
          </p:cNvSpPr>
          <p:nvPr userDrawn="1"/>
        </p:nvSpPr>
        <p:spPr bwMode="auto">
          <a:xfrm>
            <a:off x="401638" y="3546475"/>
            <a:ext cx="576262" cy="473075"/>
          </a:xfrm>
          <a:custGeom>
            <a:avLst/>
            <a:gdLst>
              <a:gd name="T0" fmla="*/ 2147483647 w 104"/>
              <a:gd name="T1" fmla="*/ 2147483647 h 79"/>
              <a:gd name="T2" fmla="*/ 2147483647 w 104"/>
              <a:gd name="T3" fmla="*/ 2147483647 h 79"/>
              <a:gd name="T4" fmla="*/ 2147483647 w 104"/>
              <a:gd name="T5" fmla="*/ 2147483647 h 79"/>
              <a:gd name="T6" fmla="*/ 2147483647 w 104"/>
              <a:gd name="T7" fmla="*/ 2147483647 h 79"/>
              <a:gd name="T8" fmla="*/ 2147483647 w 104"/>
              <a:gd name="T9" fmla="*/ 2147483647 h 79"/>
              <a:gd name="T10" fmla="*/ 2147483647 w 104"/>
              <a:gd name="T11" fmla="*/ 2147483647 h 79"/>
              <a:gd name="T12" fmla="*/ 2147483647 w 104"/>
              <a:gd name="T13" fmla="*/ 2147483647 h 79"/>
              <a:gd name="T14" fmla="*/ 2147483647 w 104"/>
              <a:gd name="T15" fmla="*/ 2147483647 h 79"/>
              <a:gd name="T16" fmla="*/ 2147483647 w 104"/>
              <a:gd name="T17" fmla="*/ 2147483647 h 79"/>
              <a:gd name="T18" fmla="*/ 2147483647 w 104"/>
              <a:gd name="T19" fmla="*/ 2147483647 h 79"/>
              <a:gd name="T20" fmla="*/ 2147483647 w 104"/>
              <a:gd name="T21" fmla="*/ 2147483647 h 79"/>
              <a:gd name="T22" fmla="*/ 2147483647 w 104"/>
              <a:gd name="T23" fmla="*/ 2147483647 h 79"/>
              <a:gd name="T24" fmla="*/ 2147483647 w 104"/>
              <a:gd name="T25" fmla="*/ 2147483647 h 79"/>
              <a:gd name="T26" fmla="*/ 2147483647 w 104"/>
              <a:gd name="T27" fmla="*/ 2147483647 h 79"/>
              <a:gd name="T28" fmla="*/ 2147483647 w 104"/>
              <a:gd name="T29" fmla="*/ 2147483647 h 79"/>
              <a:gd name="T30" fmla="*/ 2147483647 w 104"/>
              <a:gd name="T31" fmla="*/ 2147483647 h 79"/>
              <a:gd name="T32" fmla="*/ 2147483647 w 104"/>
              <a:gd name="T33" fmla="*/ 2147483647 h 79"/>
              <a:gd name="T34" fmla="*/ 2147483647 w 104"/>
              <a:gd name="T35" fmla="*/ 2147483647 h 79"/>
              <a:gd name="T36" fmla="*/ 2147483647 w 104"/>
              <a:gd name="T37" fmla="*/ 2147483647 h 79"/>
              <a:gd name="T38" fmla="*/ 2147483647 w 104"/>
              <a:gd name="T39" fmla="*/ 2147483647 h 79"/>
              <a:gd name="T40" fmla="*/ 2147483647 w 104"/>
              <a:gd name="T41" fmla="*/ 2147483647 h 79"/>
              <a:gd name="T42" fmla="*/ 2147483647 w 104"/>
              <a:gd name="T43" fmla="*/ 2147483647 h 79"/>
              <a:gd name="T44" fmla="*/ 2147483647 w 104"/>
              <a:gd name="T45" fmla="*/ 2147483647 h 79"/>
              <a:gd name="T46" fmla="*/ 2147483647 w 104"/>
              <a:gd name="T47" fmla="*/ 2147483647 h 79"/>
              <a:gd name="T48" fmla="*/ 2147483647 w 104"/>
              <a:gd name="T49" fmla="*/ 2147483647 h 79"/>
              <a:gd name="T50" fmla="*/ 2147483647 w 104"/>
              <a:gd name="T51" fmla="*/ 2147483647 h 79"/>
              <a:gd name="T52" fmla="*/ 2147483647 w 104"/>
              <a:gd name="T53" fmla="*/ 2147483647 h 79"/>
              <a:gd name="T54" fmla="*/ 2147483647 w 104"/>
              <a:gd name="T55" fmla="*/ 2147483647 h 79"/>
              <a:gd name="T56" fmla="*/ 2147483647 w 104"/>
              <a:gd name="T57" fmla="*/ 2147483647 h 79"/>
              <a:gd name="T58" fmla="*/ 2147483647 w 104"/>
              <a:gd name="T59" fmla="*/ 2147483647 h 79"/>
              <a:gd name="T60" fmla="*/ 2147483647 w 104"/>
              <a:gd name="T61" fmla="*/ 2147483647 h 79"/>
              <a:gd name="T62" fmla="*/ 2147483647 w 104"/>
              <a:gd name="T63" fmla="*/ 2147483647 h 79"/>
              <a:gd name="T64" fmla="*/ 2147483647 w 104"/>
              <a:gd name="T65" fmla="*/ 2147483647 h 79"/>
              <a:gd name="T66" fmla="*/ 2147483647 w 104"/>
              <a:gd name="T67" fmla="*/ 2147483647 h 79"/>
              <a:gd name="T68" fmla="*/ 2147483647 w 104"/>
              <a:gd name="T69" fmla="*/ 2147483647 h 79"/>
              <a:gd name="T70" fmla="*/ 2147483647 w 104"/>
              <a:gd name="T71" fmla="*/ 2147483647 h 79"/>
              <a:gd name="T72" fmla="*/ 2147483647 w 104"/>
              <a:gd name="T73" fmla="*/ 2147483647 h 79"/>
              <a:gd name="T74" fmla="*/ 2147483647 w 104"/>
              <a:gd name="T75" fmla="*/ 2147483647 h 79"/>
              <a:gd name="T76" fmla="*/ 2147483647 w 104"/>
              <a:gd name="T77" fmla="*/ 2147483647 h 79"/>
              <a:gd name="T78" fmla="*/ 2147483647 w 104"/>
              <a:gd name="T79" fmla="*/ 2147483647 h 79"/>
              <a:gd name="T80" fmla="*/ 2147483647 w 104"/>
              <a:gd name="T81" fmla="*/ 2147483647 h 79"/>
              <a:gd name="T82" fmla="*/ 2147483647 w 104"/>
              <a:gd name="T83" fmla="*/ 2147483647 h 79"/>
              <a:gd name="T84" fmla="*/ 2147483647 w 104"/>
              <a:gd name="T85" fmla="*/ 2147483647 h 79"/>
              <a:gd name="T86" fmla="*/ 2147483647 w 104"/>
              <a:gd name="T87" fmla="*/ 2147483647 h 79"/>
              <a:gd name="T88" fmla="*/ 2147483647 w 104"/>
              <a:gd name="T89" fmla="*/ 2147483647 h 79"/>
              <a:gd name="T90" fmla="*/ 2147483647 w 104"/>
              <a:gd name="T91" fmla="*/ 2147483647 h 79"/>
              <a:gd name="T92" fmla="*/ 2147483647 w 104"/>
              <a:gd name="T93" fmla="*/ 2147483647 h 79"/>
              <a:gd name="T94" fmla="*/ 2147483647 w 104"/>
              <a:gd name="T95" fmla="*/ 2147483647 h 79"/>
              <a:gd name="T96" fmla="*/ 2147483647 w 104"/>
              <a:gd name="T97" fmla="*/ 2147483647 h 79"/>
              <a:gd name="T98" fmla="*/ 0 w 104"/>
              <a:gd name="T99" fmla="*/ 2147483647 h 79"/>
              <a:gd name="T100" fmla="*/ 2147483647 w 104"/>
              <a:gd name="T101" fmla="*/ 2147483647 h 79"/>
              <a:gd name="T102" fmla="*/ 2147483647 w 104"/>
              <a:gd name="T103" fmla="*/ 2147483647 h 79"/>
              <a:gd name="T104" fmla="*/ 2147483647 w 104"/>
              <a:gd name="T105" fmla="*/ 2147483647 h 79"/>
              <a:gd name="T106" fmla="*/ 2147483647 w 104"/>
              <a:gd name="T107" fmla="*/ 2147483647 h 79"/>
              <a:gd name="T108" fmla="*/ 2147483647 w 104"/>
              <a:gd name="T109" fmla="*/ 2147483647 h 79"/>
              <a:gd name="T110" fmla="*/ 2147483647 w 104"/>
              <a:gd name="T111" fmla="*/ 2147483647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1"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3082"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0"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58AD7B8B-C83E-4370-8E98-FC2EDD93D48C}" type="datetimeFigureOut">
              <a:rPr lang="en-US"/>
              <a:pPr>
                <a:defRPr/>
              </a:pPr>
              <a:t>7/3/2019</a:t>
            </a:fld>
            <a:endParaRPr lang="en-US"/>
          </a:p>
        </p:txBody>
      </p:sp>
      <p:sp>
        <p:nvSpPr>
          <p:cNvPr id="4111"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4112"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DF18851A-3127-42A4-B462-ACA50DA5798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409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512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614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717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819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 Id="rId5" Type="http://schemas.openxmlformats.org/officeDocument/2006/relationships/image" Target="../media/image19.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wmf"/></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8.png"/><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image" Target="../media/image22.png"/><Relationship Id="rId5" Type="http://schemas.openxmlformats.org/officeDocument/2006/relationships/image" Target="../media/image3.wmf"/><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9.xml"/><Relationship Id="rId5" Type="http://schemas.openxmlformats.org/officeDocument/2006/relationships/image" Target="../media/image41.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6.vml"/><Relationship Id="rId4" Type="http://schemas.openxmlformats.org/officeDocument/2006/relationships/image" Target="../media/image42.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7.vml"/><Relationship Id="rId4" Type="http://schemas.openxmlformats.org/officeDocument/2006/relationships/image" Target="../media/image43.emf"/></Relationships>
</file>

<file path=ppt/slides/_rels/slide49.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image" Target="../media/image45.wmf"/><Relationship Id="rId5" Type="http://schemas.openxmlformats.org/officeDocument/2006/relationships/oleObject" Target="../embeddings/oleObject9.bin"/><Relationship Id="rId4" Type="http://schemas.openxmlformats.org/officeDocument/2006/relationships/image" Target="../media/image4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
          <p:cNvSpPr>
            <a:spLocks noChangeArrowheads="1"/>
          </p:cNvSpPr>
          <p:nvPr/>
        </p:nvSpPr>
        <p:spPr bwMode="auto">
          <a:xfrm>
            <a:off x="3019425" y="4467225"/>
            <a:ext cx="6096000"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latin typeface="微软雅黑" panose="020B0503020204020204" pitchFamily="34" charset="-122"/>
                <a:ea typeface="微软雅黑" panose="020B0503020204020204" pitchFamily="34" charset="-122"/>
              </a:rPr>
              <a:t>chapter2</a:t>
            </a:r>
            <a:r>
              <a:rPr lang="zh-CN" altLang="en-US" sz="3200">
                <a:latin typeface="微软雅黑" panose="020B0503020204020204" pitchFamily="34" charset="-122"/>
                <a:ea typeface="微软雅黑" panose="020B0503020204020204" pitchFamily="34" charset="-122"/>
              </a:rPr>
              <a:t>：信息的表示和处理</a:t>
            </a:r>
          </a:p>
          <a:p>
            <a:pPr algn="ctr"/>
            <a:r>
              <a:rPr lang="en-US" altLang="zh-CN" sz="1400">
                <a:latin typeface="微软雅黑" panose="020B0503020204020204" pitchFamily="34" charset="-122"/>
                <a:ea typeface="微软雅黑" panose="020B0503020204020204" pitchFamily="34" charset="-122"/>
              </a:rPr>
              <a:t>bits-int-float</a:t>
            </a:r>
          </a:p>
        </p:txBody>
      </p:sp>
      <p:cxnSp>
        <p:nvCxnSpPr>
          <p:cNvPr id="9219" name="直接连接符 10"/>
          <p:cNvCxnSpPr>
            <a:cxnSpLocks noChangeShapeType="1"/>
          </p:cNvCxnSpPr>
          <p:nvPr/>
        </p:nvCxnSpPr>
        <p:spPr bwMode="auto">
          <a:xfrm>
            <a:off x="4105275" y="5343525"/>
            <a:ext cx="3924300" cy="0"/>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9220" name="矩形 10"/>
          <p:cNvSpPr>
            <a:spLocks noChangeArrowheads="1"/>
          </p:cNvSpPr>
          <p:nvPr/>
        </p:nvSpPr>
        <p:spPr bwMode="auto">
          <a:xfrm>
            <a:off x="3594100" y="5349875"/>
            <a:ext cx="4948238"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rPr>
              <a:t>教师：李炎然</a:t>
            </a:r>
          </a:p>
        </p:txBody>
      </p:sp>
      <p:grpSp>
        <p:nvGrpSpPr>
          <p:cNvPr id="9221" name="Group 5"/>
          <p:cNvGrpSpPr/>
          <p:nvPr/>
        </p:nvGrpSpPr>
        <p:grpSpPr bwMode="auto">
          <a:xfrm>
            <a:off x="4514850" y="738188"/>
            <a:ext cx="3105150" cy="3105150"/>
            <a:chOff x="0" y="0"/>
            <a:chExt cx="4176001" cy="4176001"/>
          </a:xfrm>
        </p:grpSpPr>
        <p:sp>
          <p:nvSpPr>
            <p:cNvPr id="9222" name="椭圆 13"/>
            <p:cNvSpPr>
              <a:spLocks noChangeArrowheads="1"/>
            </p:cNvSpPr>
            <p:nvPr/>
          </p:nvSpPr>
          <p:spPr bwMode="auto">
            <a:xfrm>
              <a:off x="0" y="0"/>
              <a:ext cx="4176000" cy="4176000"/>
            </a:xfrm>
            <a:prstGeom prst="ellipse">
              <a:avLst/>
            </a:prstGeom>
            <a:solidFill>
              <a:srgbClr val="3781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9223" name="任意多边形 14"/>
            <p:cNvSpPr/>
            <p:nvPr/>
          </p:nvSpPr>
          <p:spPr bwMode="auto">
            <a:xfrm>
              <a:off x="466212" y="684362"/>
              <a:ext cx="3709789" cy="3491639"/>
            </a:xfrm>
            <a:custGeom>
              <a:avLst/>
              <a:gdLst>
                <a:gd name="T0" fmla="*/ 2636176 w 3709789"/>
                <a:gd name="T1" fmla="*/ 0 h 3491639"/>
                <a:gd name="T2" fmla="*/ 3672559 w 3709789"/>
                <a:gd name="T3" fmla="*/ 1016844 h 3491639"/>
                <a:gd name="T4" fmla="*/ 3699009 w 3709789"/>
                <a:gd name="T5" fmla="*/ 1190153 h 3491639"/>
                <a:gd name="T6" fmla="*/ 3709789 w 3709789"/>
                <a:gd name="T7" fmla="*/ 1403639 h 3491639"/>
                <a:gd name="T8" fmla="*/ 1621789 w 3709789"/>
                <a:gd name="T9" fmla="*/ 3491639 h 3491639"/>
                <a:gd name="T10" fmla="*/ 1461483 w 3709789"/>
                <a:gd name="T11" fmla="*/ 3483544 h 3491639"/>
                <a:gd name="T12" fmla="*/ 90463 w 3709789"/>
                <a:gd name="T13" fmla="*/ 2165659 h 3491639"/>
                <a:gd name="T14" fmla="*/ 206290 w 3709789"/>
                <a:gd name="T15" fmla="*/ 1877696 h 3491639"/>
                <a:gd name="T16" fmla="*/ 0 w 3709789"/>
                <a:gd name="T17" fmla="*/ 1638519 h 3491639"/>
                <a:gd name="T18" fmla="*/ 980004 w 3709789"/>
                <a:gd name="T19" fmla="*/ 935999 h 3491639"/>
                <a:gd name="T20" fmla="*/ 1381314 w 3709789"/>
                <a:gd name="T21" fmla="*/ 1095423 h 3491639"/>
                <a:gd name="T22" fmla="*/ 2636176 w 3709789"/>
                <a:gd name="T23" fmla="*/ 0 h 34916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09789" h="3491639">
                  <a:moveTo>
                    <a:pt x="2636176" y="0"/>
                  </a:moveTo>
                  <a:lnTo>
                    <a:pt x="3672559" y="1016844"/>
                  </a:lnTo>
                  <a:lnTo>
                    <a:pt x="3699009" y="1190153"/>
                  </a:lnTo>
                  <a:cubicBezTo>
                    <a:pt x="3706137" y="1260346"/>
                    <a:pt x="3709789" y="1331566"/>
                    <a:pt x="3709789" y="1403639"/>
                  </a:cubicBezTo>
                  <a:cubicBezTo>
                    <a:pt x="3709789" y="2556810"/>
                    <a:pt x="2774960" y="3491639"/>
                    <a:pt x="1621789" y="3491639"/>
                  </a:cubicBezTo>
                  <a:lnTo>
                    <a:pt x="1461483" y="3483544"/>
                  </a:lnTo>
                  <a:lnTo>
                    <a:pt x="90463" y="2165659"/>
                  </a:lnTo>
                  <a:lnTo>
                    <a:pt x="206290" y="1877696"/>
                  </a:lnTo>
                  <a:lnTo>
                    <a:pt x="0" y="1638519"/>
                  </a:lnTo>
                  <a:lnTo>
                    <a:pt x="980004" y="935999"/>
                  </a:lnTo>
                  <a:lnTo>
                    <a:pt x="1381314" y="1095423"/>
                  </a:lnTo>
                  <a:lnTo>
                    <a:pt x="2636176" y="0"/>
                  </a:lnTo>
                  <a:close/>
                </a:path>
              </a:pathLst>
            </a:custGeom>
            <a:gradFill rotWithShape="0">
              <a:gsLst>
                <a:gs pos="0">
                  <a:srgbClr val="52B6B1"/>
                </a:gs>
                <a:gs pos="100000">
                  <a:srgbClr val="37817D">
                    <a:alpha val="0"/>
                  </a:srgbClr>
                </a:gs>
              </a:gsLst>
              <a:lin ang="18900000"/>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pic>
          <p:nvPicPr>
            <p:cNvPr id="9224" name="组合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607" y="680420"/>
              <a:ext cx="2778603" cy="216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659255" y="1210310"/>
            <a:ext cx="792480" cy="460375"/>
          </a:xfrm>
          <a:prstGeom prst="rect">
            <a:avLst/>
          </a:prstGeom>
          <a:noFill/>
        </p:spPr>
        <p:txBody>
          <a:bodyPr wrap="none" rtlCol="0" anchor="t">
            <a:spAutoFit/>
          </a:bodyPr>
          <a:lstStyle/>
          <a:p>
            <a:pPr marL="0" indent="0">
              <a:buFont typeface="Wingdings" panose="05000000000000000000" charset="0"/>
              <a:buNone/>
            </a:pPr>
            <a:r>
              <a:rPr lang="zh-CN" altLang="en-US" sz="2400"/>
              <a:t>寻址</a:t>
            </a:r>
          </a:p>
        </p:txBody>
      </p:sp>
      <p:sp>
        <p:nvSpPr>
          <p:cNvPr id="14" name="文本框 13"/>
          <p:cNvSpPr txBox="1"/>
          <p:nvPr/>
        </p:nvSpPr>
        <p:spPr>
          <a:xfrm>
            <a:off x="1659255" y="1670685"/>
            <a:ext cx="4512945" cy="645160"/>
          </a:xfrm>
          <a:prstGeom prst="rect">
            <a:avLst/>
          </a:prstGeom>
          <a:noFill/>
        </p:spPr>
        <p:txBody>
          <a:bodyPr wrap="square" rtlCol="0">
            <a:spAutoFit/>
          </a:bodyPr>
          <a:lstStyle/>
          <a:p>
            <a:pPr marL="285750" lvl="2" indent="-285750">
              <a:buSzPct val="65000"/>
              <a:buFont typeface="Wingdings" panose="05000000000000000000" charset="0"/>
              <a:buChar char=""/>
            </a:pPr>
            <a:r>
              <a:rPr lang="zh-CN" altLang="en-US" dirty="0">
                <a:sym typeface="+mn-ea"/>
              </a:rPr>
              <a:t>程序寻址</a:t>
            </a:r>
            <a:r>
              <a:rPr lang="en-US" altLang="zh-CN" dirty="0">
                <a:sym typeface="+mn-ea"/>
              </a:rPr>
              <a:t>——</a:t>
            </a:r>
            <a:r>
              <a:rPr lang="zh-CN" altLang="en-US" dirty="0">
                <a:sym typeface="+mn-ea"/>
              </a:rPr>
              <a:t>逻辑地址、虚地址</a:t>
            </a:r>
          </a:p>
          <a:p>
            <a:pPr marL="285750" lvl="2" indent="-285750">
              <a:buSzPct val="65000"/>
              <a:buFont typeface="Wingdings" panose="05000000000000000000" charset="0"/>
              <a:buChar char=""/>
            </a:pPr>
            <a:r>
              <a:rPr lang="zh-CN" altLang="en-US" dirty="0">
                <a:sym typeface="+mn-ea"/>
              </a:rPr>
              <a:t>以数据的第一个字节为地址</a:t>
            </a:r>
            <a:endParaRPr lang="zh-CN" altLang="en-US">
              <a:ea typeface="宋体" panose="02010600030101010101" pitchFamily="2" charset="-122"/>
            </a:endParaRPr>
          </a:p>
        </p:txBody>
      </p:sp>
      <p:sp>
        <p:nvSpPr>
          <p:cNvPr id="19" name="文本框 18"/>
          <p:cNvSpPr txBox="1"/>
          <p:nvPr/>
        </p:nvSpPr>
        <p:spPr>
          <a:xfrm>
            <a:off x="1659255" y="2560320"/>
            <a:ext cx="6130925" cy="2589530"/>
          </a:xfrm>
          <a:prstGeom prst="rect">
            <a:avLst/>
          </a:prstGeom>
          <a:noFill/>
        </p:spPr>
        <p:txBody>
          <a:bodyPr wrap="square" rtlCol="0" anchor="t">
            <a:noAutofit/>
          </a:bodyPr>
          <a:lstStyle/>
          <a:p>
            <a:pPr marL="0" lvl="1" indent="0" algn="l">
              <a:buSzPct val="60000"/>
              <a:buFont typeface="Wingdings" panose="05000000000000000000" charset="0"/>
              <a:buNone/>
            </a:pPr>
            <a:r>
              <a:rPr lang="zh-CN" altLang="en-US" sz="2400" dirty="0">
                <a:ea typeface="宋体" panose="02010600030101010101" pitchFamily="2" charset="-122"/>
                <a:sym typeface="+mn-ea"/>
              </a:rPr>
              <a:t>字节顺序</a:t>
            </a:r>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大端法：</a:t>
            </a:r>
            <a:r>
              <a:rPr lang="en-US" sz="1800" dirty="0">
                <a:sym typeface="+mn-ea"/>
              </a:rPr>
              <a:t> Sun, PPC Mac, Internet</a:t>
            </a:r>
            <a:endParaRPr lang="en-US" sz="1800" dirty="0"/>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最低有效字节在前面</a:t>
            </a:r>
          </a:p>
          <a:p>
            <a:pPr marL="285750" lvl="1" indent="-285750" algn="l">
              <a:buSzPct val="60000"/>
              <a:buFont typeface="Wingdings" panose="05000000000000000000" charset="0"/>
              <a:buChar char=""/>
            </a:pPr>
            <a:endParaRPr lang="en-US" altLang="zh-CN" sz="1800" dirty="0"/>
          </a:p>
          <a:p>
            <a:pPr marL="285750" lvl="1" indent="-285750" algn="l">
              <a:buSzPct val="60000"/>
              <a:buFont typeface="Wingdings" panose="05000000000000000000" charset="0"/>
              <a:buChar char=""/>
            </a:pPr>
            <a:r>
              <a:rPr lang="zh-CN" altLang="en-US" sz="1800" dirty="0">
                <a:ea typeface="宋体" panose="02010600030101010101" pitchFamily="2" charset="-122"/>
              </a:rPr>
              <a:t>小端法：</a:t>
            </a:r>
            <a:r>
              <a:rPr lang="en-US" sz="1800" dirty="0">
                <a:sym typeface="+mn-ea"/>
              </a:rPr>
              <a:t>x86</a:t>
            </a:r>
            <a:endParaRPr lang="en-US" sz="1800" dirty="0"/>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最高有效字节在前面</a:t>
            </a:r>
          </a:p>
          <a:p>
            <a:pPr marL="285750" lvl="1" indent="-285750" algn="l">
              <a:buSzPct val="60000"/>
              <a:buFont typeface="Wingdings" panose="05000000000000000000" charset="0"/>
              <a:buChar char=""/>
            </a:pPr>
            <a:endParaRPr lang="zh-CN" altLang="en-US" sz="1800" dirty="0">
              <a:ea typeface="宋体" panose="02010600030101010101" pitchFamily="2" charset="-122"/>
              <a:sym typeface="+mn-ea"/>
            </a:endParaRPr>
          </a:p>
          <a:p>
            <a:pPr marL="285750" lvl="1" indent="-285750" algn="l">
              <a:buSzPct val="60000"/>
              <a:buFont typeface="Wingdings" panose="05000000000000000000" charset="0"/>
              <a:buChar char=""/>
            </a:pPr>
            <a:r>
              <a:rPr lang="zh-CN" altLang="en-US" sz="1800" dirty="0">
                <a:ea typeface="宋体" panose="02010600030101010101" pitchFamily="2" charset="-122"/>
                <a:sym typeface="+mn-ea"/>
              </a:rPr>
              <a:t>双端法：将处理器配置成小端或大端两种的</a:t>
            </a:r>
          </a:p>
          <a:p>
            <a:pPr marL="0" lvl="1" indent="0" algn="l">
              <a:buSzPct val="60000"/>
              <a:buFont typeface="Wingdings" panose="05000000000000000000" charset="0"/>
              <a:buNone/>
            </a:pPr>
            <a:r>
              <a:rPr lang="zh-CN" altLang="en-US" sz="1800" dirty="0">
                <a:ea typeface="宋体" panose="02010600030101010101" pitchFamily="2" charset="-122"/>
                <a:sym typeface="+mn-ea"/>
              </a:rPr>
              <a:t>机器运行。</a:t>
            </a:r>
          </a:p>
          <a:p>
            <a:pPr marL="0" lvl="1" indent="0" algn="l">
              <a:buSzPct val="60000"/>
              <a:buFont typeface="Wingdings" panose="05000000000000000000" charset="0"/>
              <a:buNone/>
            </a:pPr>
            <a:endParaRPr lang="zh-CN" altLang="en-US" sz="1800" dirty="0">
              <a:ea typeface="宋体" panose="02010600030101010101" pitchFamily="2" charset="-122"/>
              <a:sym typeface="+mn-ea"/>
            </a:endParaRPr>
          </a:p>
          <a:p>
            <a:pPr marL="0" lvl="1" indent="0" algn="l">
              <a:buSzPct val="60000"/>
              <a:buFont typeface="Wingdings" panose="05000000000000000000" charset="0"/>
              <a:buNone/>
            </a:pPr>
            <a:endParaRPr lang="zh-CN" altLang="en-US" sz="1800" dirty="0">
              <a:ea typeface="宋体" panose="02010600030101010101" pitchFamily="2" charset="-122"/>
              <a:sym typeface="+mn-ea"/>
            </a:endParaRPr>
          </a:p>
          <a:p>
            <a:pPr marL="0" lvl="1" indent="0" algn="l">
              <a:buSzPct val="60000"/>
              <a:buFont typeface="Wingdings" panose="05000000000000000000" charset="0"/>
              <a:buNone/>
            </a:pPr>
            <a:endParaRPr lang="en-US" altLang="zh-CN" sz="1800" dirty="0"/>
          </a:p>
          <a:p>
            <a:pPr marL="0" lvl="1" indent="0" algn="l">
              <a:buSzPct val="60000"/>
              <a:buFont typeface="Wingdings" panose="05000000000000000000" charset="0"/>
              <a:buNone/>
            </a:pPr>
            <a:endParaRPr lang="zh-CN" altLang="en-US" sz="1800" dirty="0">
              <a:ea typeface="宋体" panose="02010600030101010101" pitchFamily="2" charset="-122"/>
              <a:sym typeface="+mn-ea"/>
            </a:endParaRPr>
          </a:p>
          <a:p>
            <a:pPr marL="0" lvl="1" indent="0" algn="l">
              <a:buSzPct val="60000"/>
              <a:buFont typeface="Wingdings" panose="05000000000000000000" charset="0"/>
              <a:buNone/>
            </a:pPr>
            <a:endParaRPr lang="en-US" altLang="zh-CN" sz="2400" dirty="0"/>
          </a:p>
          <a:p>
            <a:pPr marL="342900" indent="-342900"/>
            <a:endParaRPr lang="zh-CN" altLang="en-US" sz="2400" dirty="0"/>
          </a:p>
        </p:txBody>
      </p:sp>
      <p:grpSp>
        <p:nvGrpSpPr>
          <p:cNvPr id="2" name="Group 5"/>
          <p:cNvGrpSpPr/>
          <p:nvPr/>
        </p:nvGrpSpPr>
        <p:grpSpPr bwMode="auto">
          <a:xfrm>
            <a:off x="6515735" y="2639695"/>
            <a:ext cx="5486400" cy="641350"/>
            <a:chOff x="0" y="-4"/>
            <a:chExt cx="3456" cy="404"/>
          </a:xfrm>
        </p:grpSpPr>
        <p:grpSp>
          <p:nvGrpSpPr>
            <p:cNvPr id="5" name="Group 6"/>
            <p:cNvGrpSpPr/>
            <p:nvPr/>
          </p:nvGrpSpPr>
          <p:grpSpPr bwMode="auto">
            <a:xfrm>
              <a:off x="864" y="-4"/>
              <a:ext cx="432" cy="200"/>
              <a:chOff x="0" y="-4"/>
              <a:chExt cx="432" cy="200"/>
            </a:xfrm>
          </p:grpSpPr>
          <p:sp>
            <p:nvSpPr>
              <p:cNvPr id="49242" name="Rectangle 7"/>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3" name="Rectangle 8"/>
              <p:cNvSpPr/>
              <p:nvPr/>
            </p:nvSpPr>
            <p:spPr bwMode="auto">
              <a:xfrm>
                <a:off x="0" y="-4"/>
                <a:ext cx="429" cy="200"/>
              </a:xfrm>
              <a:prstGeom prst="rect">
                <a:avLst/>
              </a:prstGeom>
              <a:noFill/>
              <a:ln w="12700">
                <a:noFill/>
                <a:miter lim="800000"/>
              </a:ln>
            </p:spPr>
            <p:txBody>
              <a:bodyPr wrap="none" lIns="50800" tIns="50800" bIns="50800" anchor="ctr">
                <a:spAutoFit/>
              </a:bodyPr>
              <a:lstStyle/>
              <a:p>
                <a:pPr eaLnBrk="1" hangingPunct="1"/>
                <a:r>
                  <a:rPr lang="en-US" sz="1400" b="0" dirty="0">
                    <a:solidFill>
                      <a:srgbClr val="FF0000"/>
                    </a:solidFill>
                    <a:latin typeface="Courier New Bold" charset="0"/>
                    <a:ea typeface="Courier New Bold" charset="0"/>
                    <a:cs typeface="Courier New Bold" charset="0"/>
                    <a:sym typeface="Courier New Bold" charset="0"/>
                  </a:rPr>
                  <a:t>0x100</a:t>
                </a:r>
              </a:p>
            </p:txBody>
          </p:sp>
        </p:grpSp>
        <p:grpSp>
          <p:nvGrpSpPr>
            <p:cNvPr id="6" name="Group 9"/>
            <p:cNvGrpSpPr/>
            <p:nvPr/>
          </p:nvGrpSpPr>
          <p:grpSpPr bwMode="auto">
            <a:xfrm>
              <a:off x="1296" y="0"/>
              <a:ext cx="433" cy="192"/>
              <a:chOff x="0" y="0"/>
              <a:chExt cx="433" cy="192"/>
            </a:xfrm>
          </p:grpSpPr>
          <p:sp>
            <p:nvSpPr>
              <p:cNvPr id="49240" name="Rectangle 10"/>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1" name="Rectangle 11"/>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7" name="Group 12"/>
            <p:cNvGrpSpPr/>
            <p:nvPr/>
          </p:nvGrpSpPr>
          <p:grpSpPr bwMode="auto">
            <a:xfrm>
              <a:off x="1728" y="0"/>
              <a:ext cx="433" cy="192"/>
              <a:chOff x="0" y="0"/>
              <a:chExt cx="433" cy="192"/>
            </a:xfrm>
          </p:grpSpPr>
          <p:sp>
            <p:nvSpPr>
              <p:cNvPr id="49238" name="Rectangle 13"/>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9" name="Rectangle 14"/>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8" name="Group 15"/>
            <p:cNvGrpSpPr/>
            <p:nvPr/>
          </p:nvGrpSpPr>
          <p:grpSpPr bwMode="auto">
            <a:xfrm>
              <a:off x="2160" y="0"/>
              <a:ext cx="433" cy="192"/>
              <a:chOff x="0" y="0"/>
              <a:chExt cx="433" cy="192"/>
            </a:xfrm>
          </p:grpSpPr>
          <p:sp>
            <p:nvSpPr>
              <p:cNvPr id="49236" name="Rectangle 16"/>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7" name="Rectangle 17"/>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220" name="Rectangle 18"/>
            <p:cNvSpPr/>
            <p:nvPr/>
          </p:nvSpPr>
          <p:spPr bwMode="auto">
            <a:xfrm>
              <a:off x="0"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1" name="Rectangle 19"/>
            <p:cNvSpPr/>
            <p:nvPr/>
          </p:nvSpPr>
          <p:spPr bwMode="auto">
            <a:xfrm>
              <a:off x="43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9" name="Group 20"/>
            <p:cNvGrpSpPr/>
            <p:nvPr/>
          </p:nvGrpSpPr>
          <p:grpSpPr bwMode="auto">
            <a:xfrm>
              <a:off x="864" y="176"/>
              <a:ext cx="432" cy="224"/>
              <a:chOff x="0" y="0"/>
              <a:chExt cx="432" cy="224"/>
            </a:xfrm>
          </p:grpSpPr>
          <p:sp>
            <p:nvSpPr>
              <p:cNvPr id="49234" name="Rectangle 21"/>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5" name="Rectangle 22"/>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grpSp>
          <p:nvGrpSpPr>
            <p:cNvPr id="10" name="Group 23"/>
            <p:cNvGrpSpPr/>
            <p:nvPr/>
          </p:nvGrpSpPr>
          <p:grpSpPr bwMode="auto">
            <a:xfrm>
              <a:off x="1296" y="176"/>
              <a:ext cx="432" cy="224"/>
              <a:chOff x="0" y="0"/>
              <a:chExt cx="432" cy="224"/>
            </a:xfrm>
          </p:grpSpPr>
          <p:sp>
            <p:nvSpPr>
              <p:cNvPr id="49232" name="Rectangle 24"/>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3" name="Rectangle 25"/>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11" name="Group 26"/>
            <p:cNvGrpSpPr/>
            <p:nvPr/>
          </p:nvGrpSpPr>
          <p:grpSpPr bwMode="auto">
            <a:xfrm>
              <a:off x="1728" y="176"/>
              <a:ext cx="432" cy="224"/>
              <a:chOff x="0" y="0"/>
              <a:chExt cx="432" cy="224"/>
            </a:xfrm>
          </p:grpSpPr>
          <p:sp>
            <p:nvSpPr>
              <p:cNvPr id="49230" name="Rectangle 27"/>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1" name="Rectangle 28"/>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2" name="Group 29"/>
            <p:cNvGrpSpPr/>
            <p:nvPr/>
          </p:nvGrpSpPr>
          <p:grpSpPr bwMode="auto">
            <a:xfrm>
              <a:off x="2160" y="176"/>
              <a:ext cx="432" cy="224"/>
              <a:chOff x="0" y="0"/>
              <a:chExt cx="432" cy="224"/>
            </a:xfrm>
          </p:grpSpPr>
          <p:sp>
            <p:nvSpPr>
              <p:cNvPr id="49228" name="Rectangle 30"/>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9" name="Rectangle 31"/>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sp>
          <p:nvSpPr>
            <p:cNvPr id="49226" name="Rectangle 32"/>
            <p:cNvSpPr/>
            <p:nvPr/>
          </p:nvSpPr>
          <p:spPr bwMode="auto">
            <a:xfrm>
              <a:off x="259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7" name="Rectangle 33"/>
            <p:cNvSpPr/>
            <p:nvPr/>
          </p:nvSpPr>
          <p:spPr bwMode="auto">
            <a:xfrm>
              <a:off x="3024"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20" name="Group 65"/>
          <p:cNvGrpSpPr/>
          <p:nvPr/>
        </p:nvGrpSpPr>
        <p:grpSpPr bwMode="auto">
          <a:xfrm>
            <a:off x="7889240" y="2931795"/>
            <a:ext cx="2743200" cy="349250"/>
            <a:chOff x="0" y="2"/>
            <a:chExt cx="1728" cy="220"/>
          </a:xfrm>
        </p:grpSpPr>
        <p:grpSp>
          <p:nvGrpSpPr>
            <p:cNvPr id="21" name="Group 66"/>
            <p:cNvGrpSpPr/>
            <p:nvPr/>
          </p:nvGrpSpPr>
          <p:grpSpPr bwMode="auto">
            <a:xfrm>
              <a:off x="0" y="2"/>
              <a:ext cx="432" cy="220"/>
              <a:chOff x="0" y="2"/>
              <a:chExt cx="432" cy="220"/>
            </a:xfrm>
          </p:grpSpPr>
          <p:sp>
            <p:nvSpPr>
              <p:cNvPr id="49186" name="Rectangle 67"/>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7" name="Rectangle 68"/>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nvGrpSpPr>
            <p:cNvPr id="22" name="Group 69"/>
            <p:cNvGrpSpPr/>
            <p:nvPr/>
          </p:nvGrpSpPr>
          <p:grpSpPr bwMode="auto">
            <a:xfrm>
              <a:off x="432" y="2"/>
              <a:ext cx="432" cy="220"/>
              <a:chOff x="0" y="2"/>
              <a:chExt cx="432" cy="220"/>
            </a:xfrm>
          </p:grpSpPr>
          <p:sp>
            <p:nvSpPr>
              <p:cNvPr id="49184" name="Rectangle 70"/>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5" name="Rectangle 71"/>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3" name="Group 72"/>
            <p:cNvGrpSpPr/>
            <p:nvPr/>
          </p:nvGrpSpPr>
          <p:grpSpPr bwMode="auto">
            <a:xfrm>
              <a:off x="864" y="2"/>
              <a:ext cx="432" cy="220"/>
              <a:chOff x="0" y="2"/>
              <a:chExt cx="432" cy="220"/>
            </a:xfrm>
          </p:grpSpPr>
          <p:sp>
            <p:nvSpPr>
              <p:cNvPr id="49182" name="Rectangle 73"/>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3" name="Rectangle 74"/>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4" name="Group 75"/>
            <p:cNvGrpSpPr/>
            <p:nvPr/>
          </p:nvGrpSpPr>
          <p:grpSpPr bwMode="auto">
            <a:xfrm>
              <a:off x="1296" y="2"/>
              <a:ext cx="432" cy="220"/>
              <a:chOff x="0" y="2"/>
              <a:chExt cx="432" cy="220"/>
            </a:xfrm>
          </p:grpSpPr>
          <p:sp>
            <p:nvSpPr>
              <p:cNvPr id="49180" name="Rectangle 76"/>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1" name="Rectangle 77"/>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sp>
        <p:nvSpPr>
          <p:cNvPr id="13" name="文本框 12"/>
          <p:cNvSpPr txBox="1"/>
          <p:nvPr/>
        </p:nvSpPr>
        <p:spPr>
          <a:xfrm>
            <a:off x="6515735" y="1087755"/>
            <a:ext cx="4023360" cy="922020"/>
          </a:xfrm>
          <a:prstGeom prst="rect">
            <a:avLst/>
          </a:prstGeom>
          <a:noFill/>
        </p:spPr>
        <p:txBody>
          <a:bodyPr wrap="square" rtlCol="0">
            <a:spAutoFit/>
          </a:bodyPr>
          <a:lstStyle/>
          <a:p>
            <a:r>
              <a:rPr lang="zh-CN" altLang="en-US" dirty="0">
                <a:ea typeface="宋体" panose="02010600030101010101" pitchFamily="2" charset="-122"/>
                <a:sym typeface="+mn-ea"/>
              </a:rPr>
              <a:t>变量</a:t>
            </a:r>
            <a:r>
              <a:rPr lang="en-US" altLang="zh-CN" dirty="0">
                <a:ea typeface="宋体" panose="02010600030101010101" pitchFamily="2" charset="-122"/>
                <a:sym typeface="+mn-ea"/>
              </a:rPr>
              <a:t>x</a:t>
            </a:r>
            <a:r>
              <a:rPr lang="zh-CN" altLang="en-US" dirty="0">
                <a:ea typeface="宋体" panose="02010600030101010101" pitchFamily="2" charset="-122"/>
                <a:sym typeface="+mn-ea"/>
              </a:rPr>
              <a:t>的值为</a:t>
            </a:r>
            <a:r>
              <a:rPr lang="en-US" dirty="0">
                <a:sym typeface="+mn-ea"/>
              </a:rPr>
              <a:t>0x01234567</a:t>
            </a:r>
            <a:r>
              <a:rPr lang="zh-CN" altLang="en-US" dirty="0">
                <a:ea typeface="宋体" panose="02010600030101010101" pitchFamily="2" charset="-122"/>
                <a:sym typeface="+mn-ea"/>
              </a:rPr>
              <a:t>，存储的起始地址为</a:t>
            </a:r>
            <a:r>
              <a:rPr lang="en-US" altLang="zh-CN" dirty="0">
                <a:ea typeface="宋体" panose="02010600030101010101" pitchFamily="2" charset="-122"/>
                <a:sym typeface="+mn-ea"/>
              </a:rPr>
              <a:t>0x100</a:t>
            </a:r>
            <a:r>
              <a:rPr lang="zh-CN" altLang="en-US" dirty="0">
                <a:ea typeface="宋体" panose="02010600030101010101" pitchFamily="2" charset="-122"/>
                <a:sym typeface="+mn-ea"/>
              </a:rPr>
              <a:t>，不同的机器类型的字节顺序如下所示：</a:t>
            </a:r>
            <a:endParaRPr lang="zh-CN" altLang="en-US"/>
          </a:p>
        </p:txBody>
      </p:sp>
      <p:sp>
        <p:nvSpPr>
          <p:cNvPr id="49160" name="Rectangle 63"/>
          <p:cNvSpPr/>
          <p:nvPr/>
        </p:nvSpPr>
        <p:spPr bwMode="auto">
          <a:xfrm>
            <a:off x="6515735" y="2315845"/>
            <a:ext cx="1790700" cy="330200"/>
          </a:xfrm>
          <a:prstGeom prst="rect">
            <a:avLst/>
          </a:prstGeom>
          <a:noFill/>
          <a:ln w="12700">
            <a:noFill/>
            <a:miter lim="800000"/>
          </a:ln>
        </p:spPr>
        <p:txBody>
          <a:bodyPr lIns="25400" tIns="25400" rIns="63500" bIns="25400"/>
          <a:lstStyle/>
          <a:p>
            <a:pPr marL="12700" eaLnBrk="1" hangingPunct="1">
              <a:lnSpc>
                <a:spcPct val="95000"/>
              </a:lnSpc>
            </a:pPr>
            <a:r>
              <a:rPr lang="zh-CN" altLang="en-US" sz="2400">
                <a:solidFill>
                  <a:srgbClr val="52B6B1"/>
                </a:solidFill>
                <a:latin typeface="Helvetica" charset="0"/>
                <a:ea typeface="宋体" panose="02010600030101010101" pitchFamily="2" charset="-122"/>
                <a:cs typeface="Helvetica" charset="0"/>
                <a:sym typeface="Helvetica" charset="0"/>
              </a:rPr>
              <a:t>大端法</a:t>
            </a:r>
          </a:p>
        </p:txBody>
      </p:sp>
      <p:sp>
        <p:nvSpPr>
          <p:cNvPr id="18" name="Rectangle 63"/>
          <p:cNvSpPr/>
          <p:nvPr/>
        </p:nvSpPr>
        <p:spPr bwMode="auto">
          <a:xfrm>
            <a:off x="6434254" y="4001889"/>
            <a:ext cx="1790700" cy="330200"/>
          </a:xfrm>
          <a:prstGeom prst="rect">
            <a:avLst/>
          </a:prstGeom>
          <a:noFill/>
          <a:ln w="12700">
            <a:noFill/>
            <a:miter lim="800000"/>
          </a:ln>
        </p:spPr>
        <p:txBody>
          <a:bodyPr lIns="25400" tIns="25400" rIns="63500" bIns="25400"/>
          <a:lstStyle/>
          <a:p>
            <a:pPr marL="12700" eaLnBrk="1" hangingPunct="1">
              <a:lnSpc>
                <a:spcPct val="95000"/>
              </a:lnSpc>
            </a:pPr>
            <a:r>
              <a:rPr lang="zh-CN" altLang="en-US" sz="2400" dirty="0">
                <a:solidFill>
                  <a:srgbClr val="52B6B1"/>
                </a:solidFill>
                <a:latin typeface="Helvetica" charset="0"/>
                <a:ea typeface="宋体" panose="02010600030101010101" pitchFamily="2" charset="-122"/>
                <a:cs typeface="Helvetica" charset="0"/>
                <a:sym typeface="Helvetica" charset="0"/>
              </a:rPr>
              <a:t>小端法</a:t>
            </a:r>
          </a:p>
        </p:txBody>
      </p:sp>
      <p:grpSp>
        <p:nvGrpSpPr>
          <p:cNvPr id="25" name="Group 34"/>
          <p:cNvGrpSpPr/>
          <p:nvPr/>
        </p:nvGrpSpPr>
        <p:grpSpPr bwMode="auto">
          <a:xfrm>
            <a:off x="6515735" y="4219575"/>
            <a:ext cx="5486400" cy="641350"/>
            <a:chOff x="0" y="-4"/>
            <a:chExt cx="3456" cy="404"/>
          </a:xfrm>
        </p:grpSpPr>
        <p:grpSp>
          <p:nvGrpSpPr>
            <p:cNvPr id="26" name="Group 35"/>
            <p:cNvGrpSpPr/>
            <p:nvPr/>
          </p:nvGrpSpPr>
          <p:grpSpPr bwMode="auto">
            <a:xfrm>
              <a:off x="864" y="-4"/>
              <a:ext cx="432" cy="200"/>
              <a:chOff x="0" y="-4"/>
              <a:chExt cx="432" cy="200"/>
            </a:xfrm>
          </p:grpSpPr>
          <p:sp>
            <p:nvSpPr>
              <p:cNvPr id="49214" name="Rectangle 36"/>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5" name="Rectangle 37"/>
              <p:cNvSpPr/>
              <p:nvPr/>
            </p:nvSpPr>
            <p:spPr bwMode="auto">
              <a:xfrm>
                <a:off x="0" y="-4"/>
                <a:ext cx="429" cy="200"/>
              </a:xfrm>
              <a:prstGeom prst="rect">
                <a:avLst/>
              </a:prstGeom>
              <a:noFill/>
              <a:ln w="12700">
                <a:noFill/>
                <a:miter lim="800000"/>
              </a:ln>
            </p:spPr>
            <p:txBody>
              <a:bodyPr wrap="none" lIns="50800" tIns="50800" bIns="50800" anchor="ctr">
                <a:spAutoFit/>
              </a:bodyPr>
              <a:lstStyle/>
              <a:p>
                <a:pPr eaLnBrk="1" hangingPunct="1"/>
                <a:r>
                  <a:rPr lang="en-US" sz="1400" b="0" dirty="0">
                    <a:solidFill>
                      <a:srgbClr val="FF0000"/>
                    </a:solidFill>
                    <a:latin typeface="Courier New Bold" charset="0"/>
                    <a:ea typeface="Courier New Bold" charset="0"/>
                    <a:cs typeface="Courier New Bold" charset="0"/>
                    <a:sym typeface="Courier New Bold" charset="0"/>
                  </a:rPr>
                  <a:t>0x100</a:t>
                </a:r>
              </a:p>
            </p:txBody>
          </p:sp>
        </p:grpSp>
        <p:grpSp>
          <p:nvGrpSpPr>
            <p:cNvPr id="27" name="Group 38"/>
            <p:cNvGrpSpPr/>
            <p:nvPr/>
          </p:nvGrpSpPr>
          <p:grpSpPr bwMode="auto">
            <a:xfrm>
              <a:off x="1296" y="0"/>
              <a:ext cx="433" cy="192"/>
              <a:chOff x="0" y="0"/>
              <a:chExt cx="433" cy="192"/>
            </a:xfrm>
          </p:grpSpPr>
          <p:sp>
            <p:nvSpPr>
              <p:cNvPr id="49212" name="Rectangle 39"/>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3" name="Rectangle 40"/>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28" name="Group 41"/>
            <p:cNvGrpSpPr/>
            <p:nvPr/>
          </p:nvGrpSpPr>
          <p:grpSpPr bwMode="auto">
            <a:xfrm>
              <a:off x="1728" y="0"/>
              <a:ext cx="433" cy="192"/>
              <a:chOff x="0" y="0"/>
              <a:chExt cx="433" cy="192"/>
            </a:xfrm>
          </p:grpSpPr>
          <p:sp>
            <p:nvSpPr>
              <p:cNvPr id="49210" name="Rectangle 42"/>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1" name="Rectangle 43"/>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29" name="Group 44"/>
            <p:cNvGrpSpPr/>
            <p:nvPr/>
          </p:nvGrpSpPr>
          <p:grpSpPr bwMode="auto">
            <a:xfrm>
              <a:off x="2160" y="0"/>
              <a:ext cx="433" cy="192"/>
              <a:chOff x="0" y="0"/>
              <a:chExt cx="433" cy="192"/>
            </a:xfrm>
          </p:grpSpPr>
          <p:sp>
            <p:nvSpPr>
              <p:cNvPr id="49208" name="Rectangle 45"/>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9" name="Rectangle 46"/>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192" name="Rectangle 47"/>
            <p:cNvSpPr/>
            <p:nvPr/>
          </p:nvSpPr>
          <p:spPr bwMode="auto">
            <a:xfrm>
              <a:off x="0"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3" name="Rectangle 48"/>
            <p:cNvSpPr/>
            <p:nvPr/>
          </p:nvSpPr>
          <p:spPr bwMode="auto">
            <a:xfrm>
              <a:off x="43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30" name="Group 49"/>
            <p:cNvGrpSpPr/>
            <p:nvPr/>
          </p:nvGrpSpPr>
          <p:grpSpPr bwMode="auto">
            <a:xfrm>
              <a:off x="864" y="176"/>
              <a:ext cx="432" cy="224"/>
              <a:chOff x="0" y="0"/>
              <a:chExt cx="432" cy="224"/>
            </a:xfrm>
          </p:grpSpPr>
          <p:sp>
            <p:nvSpPr>
              <p:cNvPr id="49206" name="Rectangle 50"/>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7" name="Rectangle 51"/>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grpSp>
          <p:nvGrpSpPr>
            <p:cNvPr id="31" name="Group 52"/>
            <p:cNvGrpSpPr/>
            <p:nvPr/>
          </p:nvGrpSpPr>
          <p:grpSpPr bwMode="auto">
            <a:xfrm>
              <a:off x="1296" y="176"/>
              <a:ext cx="432" cy="224"/>
              <a:chOff x="0" y="0"/>
              <a:chExt cx="432" cy="224"/>
            </a:xfrm>
          </p:grpSpPr>
          <p:sp>
            <p:nvSpPr>
              <p:cNvPr id="49204" name="Rectangle 53"/>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5" name="Rectangle 54"/>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32" name="Group 55"/>
            <p:cNvGrpSpPr/>
            <p:nvPr/>
          </p:nvGrpSpPr>
          <p:grpSpPr bwMode="auto">
            <a:xfrm>
              <a:off x="1728" y="176"/>
              <a:ext cx="432" cy="224"/>
              <a:chOff x="0" y="0"/>
              <a:chExt cx="432" cy="224"/>
            </a:xfrm>
          </p:grpSpPr>
          <p:sp>
            <p:nvSpPr>
              <p:cNvPr id="49202" name="Rectangle 56"/>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3" name="Rectangle 57"/>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33" name="Group 58"/>
            <p:cNvGrpSpPr/>
            <p:nvPr/>
          </p:nvGrpSpPr>
          <p:grpSpPr bwMode="auto">
            <a:xfrm>
              <a:off x="2160" y="176"/>
              <a:ext cx="432" cy="224"/>
              <a:chOff x="0" y="0"/>
              <a:chExt cx="432" cy="224"/>
            </a:xfrm>
          </p:grpSpPr>
          <p:sp>
            <p:nvSpPr>
              <p:cNvPr id="49200" name="Rectangle 59"/>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1" name="Rectangle 60"/>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sp>
          <p:nvSpPr>
            <p:cNvPr id="49198" name="Rectangle 61"/>
            <p:cNvSpPr/>
            <p:nvPr/>
          </p:nvSpPr>
          <p:spPr bwMode="auto">
            <a:xfrm>
              <a:off x="259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9" name="Rectangle 62"/>
            <p:cNvSpPr/>
            <p:nvPr/>
          </p:nvSpPr>
          <p:spPr bwMode="auto">
            <a:xfrm>
              <a:off x="3024"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34" name="Group 78"/>
          <p:cNvGrpSpPr/>
          <p:nvPr/>
        </p:nvGrpSpPr>
        <p:grpSpPr bwMode="auto">
          <a:xfrm>
            <a:off x="7887335" y="4505325"/>
            <a:ext cx="2743200" cy="355600"/>
            <a:chOff x="0" y="0"/>
            <a:chExt cx="1728" cy="224"/>
          </a:xfrm>
        </p:grpSpPr>
        <p:grpSp>
          <p:nvGrpSpPr>
            <p:cNvPr id="35" name="Group 79"/>
            <p:cNvGrpSpPr/>
            <p:nvPr/>
          </p:nvGrpSpPr>
          <p:grpSpPr bwMode="auto">
            <a:xfrm>
              <a:off x="0" y="0"/>
              <a:ext cx="432" cy="224"/>
              <a:chOff x="0" y="0"/>
              <a:chExt cx="432" cy="224"/>
            </a:xfrm>
          </p:grpSpPr>
          <p:sp>
            <p:nvSpPr>
              <p:cNvPr id="49174" name="Rectangle 80"/>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5" name="Rectangle 81"/>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nvGrpSpPr>
            <p:cNvPr id="36" name="Group 82"/>
            <p:cNvGrpSpPr/>
            <p:nvPr/>
          </p:nvGrpSpPr>
          <p:grpSpPr bwMode="auto">
            <a:xfrm>
              <a:off x="432" y="0"/>
              <a:ext cx="432" cy="224"/>
              <a:chOff x="0" y="0"/>
              <a:chExt cx="432" cy="224"/>
            </a:xfrm>
          </p:grpSpPr>
          <p:sp>
            <p:nvSpPr>
              <p:cNvPr id="49172" name="Rectangle 83"/>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3" name="Rectangle 84"/>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37" name="Group 85"/>
            <p:cNvGrpSpPr/>
            <p:nvPr/>
          </p:nvGrpSpPr>
          <p:grpSpPr bwMode="auto">
            <a:xfrm>
              <a:off x="864" y="0"/>
              <a:ext cx="432" cy="224"/>
              <a:chOff x="0" y="0"/>
              <a:chExt cx="432" cy="224"/>
            </a:xfrm>
          </p:grpSpPr>
          <p:sp>
            <p:nvSpPr>
              <p:cNvPr id="49170" name="Rectangle 86"/>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1" name="Rectangle 87"/>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38" name="Group 88"/>
            <p:cNvGrpSpPr/>
            <p:nvPr/>
          </p:nvGrpSpPr>
          <p:grpSpPr bwMode="auto">
            <a:xfrm>
              <a:off x="1296" y="0"/>
              <a:ext cx="432" cy="224"/>
              <a:chOff x="0" y="0"/>
              <a:chExt cx="432" cy="224"/>
            </a:xfrm>
          </p:grpSpPr>
          <p:sp>
            <p:nvSpPr>
              <p:cNvPr id="49168" name="Rectangle 89"/>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69" name="Rectangle 90"/>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wipe(down)">
                                      <p:cBhvr>
                                        <p:cTn id="12" dur="500"/>
                                        <p:tgtEl>
                                          <p:spTgt spid="49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916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1730375" y="2250440"/>
            <a:ext cx="3209925" cy="1522095"/>
          </a:xfrm>
          <a:prstGeom prst="roundRect">
            <a:avLst/>
          </a:prstGeom>
          <a:gradFill>
            <a:gsLst>
              <a:gs pos="0">
                <a:schemeClr val="accent1">
                  <a:lumMod val="5000"/>
                  <a:lumOff val="95000"/>
                </a:schemeClr>
              </a:gs>
              <a:gs pos="78000">
                <a:schemeClr val="bg1"/>
              </a:gs>
              <a:gs pos="100000">
                <a:srgbClr val="7DC8C4"/>
              </a:gs>
            </a:gsLst>
            <a:lin ang="135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41" name="文本框 40"/>
          <p:cNvSpPr txBox="1"/>
          <p:nvPr/>
        </p:nvSpPr>
        <p:spPr>
          <a:xfrm>
            <a:off x="1729740" y="2296160"/>
            <a:ext cx="3334385" cy="1476375"/>
          </a:xfrm>
          <a:prstGeom prst="rect">
            <a:avLst/>
          </a:prstGeom>
          <a:noFill/>
        </p:spPr>
        <p:txBody>
          <a:bodyPr wrap="square" rtlCol="0">
            <a:spAutoFit/>
          </a:bodyPr>
          <a:lstStyle/>
          <a:p>
            <a:r>
              <a:rPr lang="zh-CN" altLang="en-US"/>
              <a:t>指针强制类型转换，这个强制类型转换告诉编译器，程序应该把这个指针看成指向一个字节序列而不是一个原始数据类型的对象。</a:t>
            </a: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506220" y="1177925"/>
            <a:ext cx="3230880" cy="829945"/>
          </a:xfrm>
          <a:prstGeom prst="rect">
            <a:avLst/>
          </a:prstGeom>
          <a:noFill/>
        </p:spPr>
        <p:txBody>
          <a:bodyPr wrap="none" rtlCol="0" anchor="t">
            <a:spAutoFit/>
          </a:bodyPr>
          <a:lstStyle/>
          <a:p>
            <a:pPr marL="0" indent="0">
              <a:buFont typeface="Wingdings" panose="05000000000000000000" charset="0"/>
              <a:buNone/>
            </a:pPr>
            <a:r>
              <a:rPr lang="zh-CN" altLang="en-US" sz="2400"/>
              <a:t>我们用一个</a:t>
            </a:r>
            <a:r>
              <a:rPr lang="en-US" altLang="zh-CN" sz="2400"/>
              <a:t>C</a:t>
            </a:r>
            <a:r>
              <a:rPr lang="zh-CN" altLang="en-US" sz="2400">
                <a:ea typeface="宋体" panose="02010600030101010101" pitchFamily="2" charset="-122"/>
              </a:rPr>
              <a:t>语言程序</a:t>
            </a:r>
          </a:p>
          <a:p>
            <a:pPr marL="0" indent="0">
              <a:buFont typeface="Wingdings" panose="05000000000000000000" charset="0"/>
              <a:buNone/>
            </a:pPr>
            <a:r>
              <a:rPr lang="zh-CN" altLang="en-US" sz="2400">
                <a:ea typeface="宋体" panose="02010600030101010101" pitchFamily="2" charset="-122"/>
              </a:rPr>
              <a:t>来帮助展示字节顺序：</a:t>
            </a:r>
          </a:p>
        </p:txBody>
      </p:sp>
      <p:sp>
        <p:nvSpPr>
          <p:cNvPr id="15" name="矩形 14"/>
          <p:cNvSpPr/>
          <p:nvPr/>
        </p:nvSpPr>
        <p:spPr>
          <a:xfrm>
            <a:off x="5840095" y="336550"/>
            <a:ext cx="6174105" cy="6185535"/>
          </a:xfrm>
          <a:prstGeom prst="rect">
            <a:avLst/>
          </a:prstGeom>
        </p:spPr>
        <p:txBody>
          <a:bodyPr wrap="square">
            <a:spAutoFit/>
          </a:bodyPr>
          <a:lstStyle/>
          <a:p>
            <a:r>
              <a:rPr lang="en-US" altLang="zh-CN" dirty="0">
                <a:solidFill>
                  <a:srgbClr val="00AEF0"/>
                </a:solidFill>
                <a:latin typeface="StoneSans"/>
              </a:rPr>
              <a:t>1 </a:t>
            </a:r>
            <a:r>
              <a:rPr lang="en-US" altLang="zh-CN" dirty="0">
                <a:solidFill>
                  <a:srgbClr val="000000"/>
                </a:solidFill>
                <a:latin typeface="ZztexMono-Regular"/>
              </a:rPr>
              <a:t>#include &lt;</a:t>
            </a:r>
            <a:r>
              <a:rPr lang="en-US" altLang="zh-CN" dirty="0" err="1">
                <a:solidFill>
                  <a:srgbClr val="000000"/>
                </a:solidFill>
                <a:latin typeface="ZztexMono-Regular"/>
              </a:rPr>
              <a:t>stdio.h</a:t>
            </a:r>
            <a:r>
              <a:rPr lang="en-US" altLang="zh-CN" dirty="0">
                <a:solidFill>
                  <a:srgbClr val="000000"/>
                </a:solidFill>
                <a:latin typeface="ZztexMono-Regular"/>
              </a:rPr>
              <a:t>&gt;</a:t>
            </a:r>
          </a:p>
          <a:p>
            <a:r>
              <a:rPr lang="en-US" altLang="zh-CN" dirty="0">
                <a:solidFill>
                  <a:srgbClr val="00AEF0"/>
                </a:solidFill>
                <a:latin typeface="StoneSans"/>
              </a:rPr>
              <a:t>2</a:t>
            </a:r>
          </a:p>
          <a:p>
            <a:r>
              <a:rPr lang="en-US" altLang="zh-CN" dirty="0">
                <a:solidFill>
                  <a:srgbClr val="00AEF0"/>
                </a:solidFill>
                <a:latin typeface="StoneSans"/>
              </a:rPr>
              <a:t>3 </a:t>
            </a:r>
            <a:r>
              <a:rPr lang="en-US" altLang="zh-CN" dirty="0" err="1">
                <a:solidFill>
                  <a:srgbClr val="000000"/>
                </a:solidFill>
                <a:latin typeface="ZztexMono-Regular"/>
              </a:rPr>
              <a:t>typedef</a:t>
            </a:r>
            <a:r>
              <a:rPr lang="en-US" altLang="zh-CN" dirty="0">
                <a:solidFill>
                  <a:srgbClr val="000000"/>
                </a:solidFill>
                <a:latin typeface="ZztexMono-Regular"/>
              </a:rPr>
              <a:t> unsigned char *</a:t>
            </a:r>
            <a:r>
              <a:rPr lang="en-US" altLang="zh-CN" b="1" dirty="0" err="1">
                <a:solidFill>
                  <a:srgbClr val="00B050"/>
                </a:solidFill>
                <a:latin typeface="ZztexMono-Regular"/>
              </a:rPr>
              <a:t>byte_pointer</a:t>
            </a:r>
            <a:r>
              <a:rPr lang="en-US" altLang="zh-CN" dirty="0">
                <a:solidFill>
                  <a:srgbClr val="000000"/>
                </a:solidFill>
                <a:latin typeface="ZztexMono-Regular"/>
              </a:rPr>
              <a:t>;</a:t>
            </a:r>
          </a:p>
          <a:p>
            <a:r>
              <a:rPr lang="en-US" altLang="zh-CN" dirty="0">
                <a:solidFill>
                  <a:srgbClr val="00AEF0"/>
                </a:solidFill>
                <a:latin typeface="StoneSans"/>
              </a:rPr>
              <a:t>4</a:t>
            </a:r>
          </a:p>
          <a:p>
            <a:r>
              <a:rPr lang="en-US" altLang="zh-CN" dirty="0">
                <a:solidFill>
                  <a:srgbClr val="00AEF0"/>
                </a:solidFill>
                <a:latin typeface="StoneSans"/>
              </a:rPr>
              <a:t>5 </a:t>
            </a:r>
            <a:r>
              <a:rPr lang="en-US" altLang="zh-CN" dirty="0">
                <a:solidFill>
                  <a:srgbClr val="000000"/>
                </a:solidFill>
                <a:latin typeface="ZztexMono-Regular"/>
              </a:rPr>
              <a:t>void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b="1" dirty="0" err="1">
                <a:solidFill>
                  <a:srgbClr val="00B050"/>
                </a:solidFill>
                <a:latin typeface="ZztexMono-Regular"/>
              </a:rPr>
              <a:t>byte_pointer</a:t>
            </a:r>
            <a:r>
              <a:rPr lang="en-US" altLang="zh-CN" dirty="0">
                <a:solidFill>
                  <a:srgbClr val="000000"/>
                </a:solidFill>
                <a:latin typeface="ZztexMono-Regular"/>
              </a:rPr>
              <a:t> start, </a:t>
            </a:r>
            <a:r>
              <a:rPr lang="en-US" altLang="zh-CN" dirty="0" err="1">
                <a:solidFill>
                  <a:srgbClr val="000000"/>
                </a:solidFill>
                <a:latin typeface="ZztexMono-Regular"/>
              </a:rPr>
              <a:t>int</a:t>
            </a:r>
            <a:r>
              <a:rPr lang="en-US" altLang="zh-CN" dirty="0">
                <a:solidFill>
                  <a:srgbClr val="000000"/>
                </a:solidFill>
                <a:latin typeface="ZztexMono-Regular"/>
              </a:rPr>
              <a:t> </a:t>
            </a:r>
            <a:r>
              <a:rPr lang="en-US" altLang="zh-CN" dirty="0" err="1">
                <a:solidFill>
                  <a:srgbClr val="000000"/>
                </a:solidFill>
                <a:latin typeface="ZztexMono-Regular"/>
              </a:rPr>
              <a:t>len</a:t>
            </a:r>
            <a:r>
              <a:rPr lang="en-US" altLang="zh-CN" dirty="0">
                <a:solidFill>
                  <a:srgbClr val="000000"/>
                </a:solidFill>
                <a:latin typeface="ZztexMono-Regular"/>
              </a:rPr>
              <a:t>) {</a:t>
            </a:r>
          </a:p>
          <a:p>
            <a:r>
              <a:rPr lang="en-US" altLang="zh-CN" dirty="0">
                <a:solidFill>
                  <a:srgbClr val="00AEF0"/>
                </a:solidFill>
                <a:latin typeface="StoneSans"/>
              </a:rPr>
              <a:t>6 </a:t>
            </a:r>
            <a:r>
              <a:rPr lang="en-US" altLang="zh-CN" dirty="0" err="1">
                <a:solidFill>
                  <a:srgbClr val="000000"/>
                </a:solidFill>
                <a:latin typeface="ZztexMono-Regular"/>
              </a:rPr>
              <a:t>int</a:t>
            </a:r>
            <a:r>
              <a:rPr lang="en-US" altLang="zh-CN" dirty="0">
                <a:solidFill>
                  <a:srgbClr val="000000"/>
                </a:solidFill>
                <a:latin typeface="ZztexMono-Regular"/>
              </a:rPr>
              <a:t> </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7 </a:t>
            </a:r>
            <a:r>
              <a:rPr lang="en-US" altLang="zh-CN" dirty="0">
                <a:solidFill>
                  <a:srgbClr val="000000"/>
                </a:solidFill>
                <a:latin typeface="ZztexMono-Regular"/>
              </a:rPr>
              <a:t>for (</a:t>
            </a:r>
            <a:r>
              <a:rPr lang="en-US" altLang="zh-CN" dirty="0" err="1">
                <a:solidFill>
                  <a:srgbClr val="000000"/>
                </a:solidFill>
                <a:latin typeface="ZztexMono-Regular"/>
              </a:rPr>
              <a:t>i</a:t>
            </a:r>
            <a:r>
              <a:rPr lang="en-US" altLang="zh-CN" dirty="0">
                <a:solidFill>
                  <a:srgbClr val="000000"/>
                </a:solidFill>
                <a:latin typeface="ZztexMono-Regular"/>
              </a:rPr>
              <a:t> = 0; </a:t>
            </a:r>
            <a:r>
              <a:rPr lang="en-US" altLang="zh-CN" dirty="0" err="1">
                <a:solidFill>
                  <a:srgbClr val="000000"/>
                </a:solidFill>
                <a:latin typeface="ZztexMono-Regular"/>
              </a:rPr>
              <a:t>i</a:t>
            </a:r>
            <a:r>
              <a:rPr lang="en-US" altLang="zh-CN" dirty="0">
                <a:solidFill>
                  <a:srgbClr val="000000"/>
                </a:solidFill>
                <a:latin typeface="ZztexMono-Regular"/>
              </a:rPr>
              <a:t> &lt; </a:t>
            </a:r>
            <a:r>
              <a:rPr lang="en-US" altLang="zh-CN" dirty="0" err="1">
                <a:solidFill>
                  <a:srgbClr val="000000"/>
                </a:solidFill>
                <a:latin typeface="ZztexMono-Regular"/>
              </a:rPr>
              <a:t>len</a:t>
            </a:r>
            <a:r>
              <a:rPr lang="en-US" altLang="zh-CN" dirty="0">
                <a:solidFill>
                  <a:srgbClr val="000000"/>
                </a:solidFill>
                <a:latin typeface="ZztexMono-Regular"/>
              </a:rPr>
              <a:t>; </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8 </a:t>
            </a:r>
            <a:r>
              <a:rPr lang="en-US" altLang="zh-CN" dirty="0" err="1">
                <a:solidFill>
                  <a:srgbClr val="000000"/>
                </a:solidFill>
                <a:latin typeface="ZztexMono-Regular"/>
              </a:rPr>
              <a:t>printf</a:t>
            </a:r>
            <a:r>
              <a:rPr lang="en-US" altLang="zh-CN" dirty="0">
                <a:solidFill>
                  <a:srgbClr val="000000"/>
                </a:solidFill>
                <a:latin typeface="ZztexMono-Regular"/>
              </a:rPr>
              <a:t>(" %.2x", start[</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9 </a:t>
            </a:r>
            <a:r>
              <a:rPr lang="en-US" altLang="zh-CN" dirty="0" err="1">
                <a:solidFill>
                  <a:srgbClr val="000000"/>
                </a:solidFill>
                <a:latin typeface="ZztexMono-Regular"/>
              </a:rPr>
              <a:t>printf</a:t>
            </a:r>
            <a:r>
              <a:rPr lang="en-US" altLang="zh-CN" dirty="0">
                <a:solidFill>
                  <a:srgbClr val="000000"/>
                </a:solidFill>
                <a:latin typeface="ZztexMono-Regular"/>
              </a:rPr>
              <a:t>("\n");</a:t>
            </a:r>
          </a:p>
          <a:p>
            <a:r>
              <a:rPr lang="en-US" altLang="zh-CN" dirty="0">
                <a:solidFill>
                  <a:srgbClr val="00AEF0"/>
                </a:solidFill>
                <a:latin typeface="StoneSans"/>
              </a:rPr>
              <a:t>10 </a:t>
            </a:r>
            <a:r>
              <a:rPr lang="en-US" altLang="zh-CN" dirty="0">
                <a:solidFill>
                  <a:srgbClr val="000000"/>
                </a:solidFill>
                <a:latin typeface="ZztexMono-Regular"/>
              </a:rPr>
              <a:t>}</a:t>
            </a:r>
          </a:p>
          <a:p>
            <a:r>
              <a:rPr lang="en-US" altLang="zh-CN" dirty="0">
                <a:solidFill>
                  <a:srgbClr val="00AEF0"/>
                </a:solidFill>
                <a:latin typeface="StoneSans"/>
              </a:rPr>
              <a:t>11</a:t>
            </a:r>
          </a:p>
          <a:p>
            <a:r>
              <a:rPr lang="en-US" altLang="zh-CN" dirty="0">
                <a:solidFill>
                  <a:srgbClr val="00AEF0"/>
                </a:solidFill>
                <a:latin typeface="StoneSans"/>
              </a:rPr>
              <a:t>12 </a:t>
            </a:r>
            <a:r>
              <a:rPr lang="en-US" altLang="zh-CN" dirty="0">
                <a:solidFill>
                  <a:srgbClr val="000000"/>
                </a:solidFill>
                <a:latin typeface="ZztexMono-Regular"/>
              </a:rPr>
              <a:t>void </a:t>
            </a:r>
            <a:r>
              <a:rPr lang="en-US" altLang="zh-CN" dirty="0" err="1">
                <a:solidFill>
                  <a:srgbClr val="000000"/>
                </a:solidFill>
                <a:latin typeface="ZztexMono-Regular"/>
              </a:rPr>
              <a:t>show_int</a:t>
            </a:r>
            <a:r>
              <a:rPr lang="en-US" altLang="zh-CN" dirty="0">
                <a:solidFill>
                  <a:srgbClr val="000000"/>
                </a:solidFill>
                <a:latin typeface="ZztexMono-Regular"/>
              </a:rPr>
              <a:t>(</a:t>
            </a:r>
            <a:r>
              <a:rPr lang="en-US" altLang="zh-CN" dirty="0" err="1">
                <a:solidFill>
                  <a:srgbClr val="000000"/>
                </a:solidFill>
                <a:latin typeface="ZztexMono-Regular"/>
              </a:rPr>
              <a:t>int</a:t>
            </a:r>
            <a:r>
              <a:rPr lang="en-US" altLang="zh-CN" dirty="0">
                <a:solidFill>
                  <a:srgbClr val="000000"/>
                </a:solidFill>
                <a:latin typeface="ZztexMono-Regular"/>
              </a:rPr>
              <a:t> x) {</a:t>
            </a:r>
          </a:p>
          <a:p>
            <a:r>
              <a:rPr lang="en-US" altLang="zh-CN" dirty="0">
                <a:solidFill>
                  <a:srgbClr val="00AEF0"/>
                </a:solidFill>
                <a:latin typeface="StoneSans"/>
              </a:rPr>
              <a:t>13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a:t>
            </a:r>
            <a:r>
              <a:rPr lang="en-US" altLang="zh-CN" dirty="0" err="1">
                <a:solidFill>
                  <a:srgbClr val="000000"/>
                </a:solidFill>
                <a:latin typeface="ZztexMono-Regular"/>
              </a:rPr>
              <a:t>int</a:t>
            </a:r>
            <a:r>
              <a:rPr lang="en-US" altLang="zh-CN" dirty="0">
                <a:solidFill>
                  <a:srgbClr val="000000"/>
                </a:solidFill>
                <a:latin typeface="ZztexMono-Regular"/>
              </a:rPr>
              <a:t>));</a:t>
            </a:r>
          </a:p>
          <a:p>
            <a:r>
              <a:rPr lang="en-US" altLang="zh-CN" dirty="0">
                <a:solidFill>
                  <a:srgbClr val="00AEF0"/>
                </a:solidFill>
                <a:latin typeface="StoneSans"/>
              </a:rPr>
              <a:t>14 </a:t>
            </a:r>
            <a:r>
              <a:rPr lang="en-US" altLang="zh-CN" dirty="0">
                <a:solidFill>
                  <a:srgbClr val="000000"/>
                </a:solidFill>
                <a:latin typeface="ZztexMono-Regular"/>
              </a:rPr>
              <a:t>}</a:t>
            </a:r>
          </a:p>
          <a:p>
            <a:r>
              <a:rPr lang="en-US" altLang="zh-CN" dirty="0">
                <a:solidFill>
                  <a:srgbClr val="00AEF0"/>
                </a:solidFill>
                <a:latin typeface="StoneSans"/>
              </a:rPr>
              <a:t>15</a:t>
            </a:r>
          </a:p>
          <a:p>
            <a:r>
              <a:rPr lang="en-US" altLang="zh-CN" dirty="0">
                <a:solidFill>
                  <a:srgbClr val="00AEF0"/>
                </a:solidFill>
                <a:latin typeface="StoneSans"/>
              </a:rPr>
              <a:t>16 </a:t>
            </a:r>
            <a:r>
              <a:rPr lang="en-US" altLang="zh-CN" dirty="0">
                <a:solidFill>
                  <a:srgbClr val="000000"/>
                </a:solidFill>
                <a:latin typeface="ZztexMono-Regular"/>
              </a:rPr>
              <a:t>void </a:t>
            </a:r>
            <a:r>
              <a:rPr lang="en-US" altLang="zh-CN" dirty="0" err="1">
                <a:solidFill>
                  <a:srgbClr val="000000"/>
                </a:solidFill>
                <a:latin typeface="ZztexMono-Regular"/>
              </a:rPr>
              <a:t>show_float</a:t>
            </a:r>
            <a:r>
              <a:rPr lang="en-US" altLang="zh-CN" dirty="0">
                <a:solidFill>
                  <a:srgbClr val="000000"/>
                </a:solidFill>
                <a:latin typeface="ZztexMono-Regular"/>
              </a:rPr>
              <a:t>(float x) {</a:t>
            </a:r>
          </a:p>
          <a:p>
            <a:r>
              <a:rPr lang="en-US" altLang="zh-CN" dirty="0">
                <a:solidFill>
                  <a:srgbClr val="00AEF0"/>
                </a:solidFill>
                <a:latin typeface="StoneSans"/>
              </a:rPr>
              <a:t>17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(float));</a:t>
            </a:r>
          </a:p>
          <a:p>
            <a:r>
              <a:rPr lang="en-US" altLang="zh-CN" dirty="0">
                <a:solidFill>
                  <a:srgbClr val="00AEF0"/>
                </a:solidFill>
                <a:latin typeface="StoneSans"/>
              </a:rPr>
              <a:t>18 </a:t>
            </a:r>
            <a:r>
              <a:rPr lang="en-US" altLang="zh-CN" dirty="0">
                <a:solidFill>
                  <a:srgbClr val="000000"/>
                </a:solidFill>
                <a:latin typeface="ZztexMono-Regular"/>
              </a:rPr>
              <a:t>}</a:t>
            </a:r>
          </a:p>
          <a:p>
            <a:r>
              <a:rPr lang="en-US" altLang="zh-CN" dirty="0">
                <a:solidFill>
                  <a:srgbClr val="00AEF0"/>
                </a:solidFill>
                <a:latin typeface="StoneSans"/>
              </a:rPr>
              <a:t>19</a:t>
            </a:r>
          </a:p>
          <a:p>
            <a:r>
              <a:rPr lang="en-US" altLang="zh-CN" dirty="0">
                <a:solidFill>
                  <a:srgbClr val="00AEF0"/>
                </a:solidFill>
                <a:latin typeface="StoneSans"/>
              </a:rPr>
              <a:t>20 </a:t>
            </a:r>
            <a:r>
              <a:rPr lang="en-US" altLang="zh-CN" dirty="0">
                <a:solidFill>
                  <a:srgbClr val="000000"/>
                </a:solidFill>
                <a:latin typeface="ZztexMono-Regular"/>
              </a:rPr>
              <a:t>void </a:t>
            </a:r>
            <a:r>
              <a:rPr lang="en-US" altLang="zh-CN" dirty="0" err="1">
                <a:solidFill>
                  <a:srgbClr val="000000"/>
                </a:solidFill>
                <a:latin typeface="ZztexMono-Regular"/>
              </a:rPr>
              <a:t>show_pointer</a:t>
            </a:r>
            <a:r>
              <a:rPr lang="en-US" altLang="zh-CN" dirty="0">
                <a:solidFill>
                  <a:srgbClr val="000000"/>
                </a:solidFill>
                <a:latin typeface="ZztexMono-Regular"/>
              </a:rPr>
              <a:t>(void *x) {</a:t>
            </a:r>
          </a:p>
          <a:p>
            <a:r>
              <a:rPr lang="en-US" altLang="zh-CN" dirty="0">
                <a:solidFill>
                  <a:srgbClr val="00AEF0"/>
                </a:solidFill>
                <a:latin typeface="StoneSans"/>
              </a:rPr>
              <a:t>21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(void *));</a:t>
            </a:r>
          </a:p>
          <a:p>
            <a:r>
              <a:rPr lang="en-US" altLang="zh-CN" dirty="0">
                <a:solidFill>
                  <a:srgbClr val="00AEF0"/>
                </a:solidFill>
                <a:latin typeface="StoneSans"/>
              </a:rPr>
              <a:t>22 </a:t>
            </a:r>
            <a:r>
              <a:rPr lang="en-US" altLang="zh-CN" dirty="0">
                <a:solidFill>
                  <a:srgbClr val="000000"/>
                </a:solidFill>
                <a:latin typeface="ZztexMono-Regular"/>
              </a:rPr>
              <a:t>}</a:t>
            </a:r>
            <a:endParaRPr lang="zh-CN" altLang="en-US" dirty="0"/>
          </a:p>
        </p:txBody>
      </p:sp>
      <p:sp>
        <p:nvSpPr>
          <p:cNvPr id="16" name="矩形标注 15"/>
          <p:cNvSpPr/>
          <p:nvPr/>
        </p:nvSpPr>
        <p:spPr>
          <a:xfrm>
            <a:off x="10370820" y="4024630"/>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cxnSp>
        <p:nvCxnSpPr>
          <p:cNvPr id="39" name="直接连接符 38"/>
          <p:cNvCxnSpPr/>
          <p:nvPr/>
        </p:nvCxnSpPr>
        <p:spPr>
          <a:xfrm flipH="1">
            <a:off x="6195060" y="1225550"/>
            <a:ext cx="4267835" cy="6096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p:nvPr/>
        </p:nvCxnSpPr>
        <p:spPr>
          <a:xfrm flipH="1">
            <a:off x="3854450" y="1286510"/>
            <a:ext cx="2845435" cy="1009650"/>
          </a:xfrm>
          <a:prstGeom prst="straightConnector1">
            <a:avLst/>
          </a:prstGeom>
          <a:solidFill>
            <a:schemeClr val="accent1"/>
          </a:solidFill>
          <a:ln w="9525" cap="flat" cmpd="sng" algn="ctr">
            <a:solidFill>
              <a:srgbClr val="7DC8C4"/>
            </a:solidFill>
            <a:prstDash val="solid"/>
            <a:round/>
            <a:headEnd type="none" w="med" len="med"/>
            <a:tailEnd type="arrow" w="med" len="med"/>
          </a:ln>
        </p:spPr>
      </p:cxnSp>
      <p:sp>
        <p:nvSpPr>
          <p:cNvPr id="42" name="矩形标注 41"/>
          <p:cNvSpPr/>
          <p:nvPr/>
        </p:nvSpPr>
        <p:spPr>
          <a:xfrm>
            <a:off x="10253345" y="2882265"/>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sp>
        <p:nvSpPr>
          <p:cNvPr id="43" name="矩形标注 42"/>
          <p:cNvSpPr/>
          <p:nvPr/>
        </p:nvSpPr>
        <p:spPr>
          <a:xfrm>
            <a:off x="10370820" y="5115560"/>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1" grpId="0"/>
      <p:bldP spid="16"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506220" y="1177925"/>
            <a:ext cx="5059680" cy="829945"/>
          </a:xfrm>
          <a:prstGeom prst="rect">
            <a:avLst/>
          </a:prstGeom>
          <a:noFill/>
        </p:spPr>
        <p:txBody>
          <a:bodyPr wrap="none" rtlCol="0" anchor="t">
            <a:spAutoFit/>
          </a:bodyPr>
          <a:lstStyle/>
          <a:p>
            <a:pPr marL="0" indent="0">
              <a:buFont typeface="Wingdings" panose="05000000000000000000" charset="0"/>
              <a:buNone/>
            </a:pPr>
            <a:r>
              <a:rPr lang="zh-CN" altLang="en-US" sz="2400">
                <a:ea typeface="宋体" panose="02010600030101010101" pitchFamily="2" charset="-122"/>
              </a:rPr>
              <a:t>在以下不同的机器上运行上述程序，</a:t>
            </a:r>
          </a:p>
          <a:p>
            <a:pPr marL="0" indent="0">
              <a:buFont typeface="Wingdings" panose="05000000000000000000" charset="0"/>
              <a:buNone/>
            </a:pPr>
            <a:endParaRPr lang="zh-CN" altLang="en-US" sz="2400">
              <a:ea typeface="宋体" panose="02010600030101010101" pitchFamily="2" charset="-122"/>
            </a:endParaRPr>
          </a:p>
        </p:txBody>
      </p:sp>
      <p:sp>
        <p:nvSpPr>
          <p:cNvPr id="2" name="矩形 1"/>
          <p:cNvSpPr/>
          <p:nvPr/>
        </p:nvSpPr>
        <p:spPr>
          <a:xfrm>
            <a:off x="1506197" y="1718640"/>
            <a:ext cx="7210097" cy="3599815"/>
          </a:xfrm>
          <a:prstGeom prst="rect">
            <a:avLst/>
          </a:prstGeom>
        </p:spPr>
        <p:txBody>
          <a:bodyPr wrap="square">
            <a:spAutoFit/>
          </a:bodyPr>
          <a:lstStyle/>
          <a:p>
            <a:r>
              <a:rPr lang="en-US" altLang="zh-CN" b="1" dirty="0">
                <a:latin typeface="TimesTen-Bold"/>
              </a:rPr>
              <a:t>Linux 32: </a:t>
            </a:r>
            <a:r>
              <a:rPr lang="zh-CN" altLang="en-US" dirty="0">
                <a:latin typeface="TimesTen-Roman"/>
                <a:ea typeface="宋体" panose="02010600030101010101" pitchFamily="2" charset="-122"/>
              </a:rPr>
              <a:t>运行</a:t>
            </a:r>
            <a:r>
              <a:rPr lang="en-US" altLang="zh-CN" dirty="0">
                <a:latin typeface="TimesTen-Roman"/>
              </a:rPr>
              <a:t> Linux</a:t>
            </a:r>
            <a:r>
              <a:rPr lang="zh-CN" altLang="en-US" dirty="0">
                <a:latin typeface="TimesTen-Roman"/>
                <a:ea typeface="宋体" panose="02010600030101010101" pitchFamily="2" charset="-122"/>
              </a:rPr>
              <a:t>的</a:t>
            </a:r>
            <a:r>
              <a:rPr lang="en-US" altLang="zh-CN" dirty="0">
                <a:latin typeface="TimesTen-Roman"/>
                <a:sym typeface="+mn-ea"/>
              </a:rPr>
              <a:t>Intel IA32 </a:t>
            </a:r>
            <a:r>
              <a:rPr lang="zh-CN" altLang="en-US" dirty="0">
                <a:latin typeface="TimesTen-Roman"/>
                <a:ea typeface="宋体" panose="02010600030101010101" pitchFamily="2" charset="-122"/>
                <a:sym typeface="+mn-ea"/>
              </a:rPr>
              <a:t>处理器。</a:t>
            </a:r>
          </a:p>
          <a:p>
            <a:r>
              <a:rPr lang="en-US" altLang="zh-CN" b="1" dirty="0">
                <a:latin typeface="TimesTen-Bold"/>
              </a:rPr>
              <a:t>Windows: </a:t>
            </a:r>
            <a:r>
              <a:rPr lang="zh-CN" altLang="en-US" dirty="0">
                <a:latin typeface="TimesTen-Bold"/>
                <a:ea typeface="宋体" panose="02010600030101010101" pitchFamily="2" charset="-122"/>
              </a:rPr>
              <a:t>运行</a:t>
            </a:r>
            <a:r>
              <a:rPr lang="en-US" altLang="zh-CN" dirty="0">
                <a:latin typeface="TimesTen-Roman"/>
                <a:sym typeface="+mn-ea"/>
              </a:rPr>
              <a:t>Windows </a:t>
            </a:r>
            <a:r>
              <a:rPr lang="zh-CN" altLang="en-US" dirty="0">
                <a:latin typeface="TimesTen-Roman"/>
                <a:ea typeface="宋体" panose="02010600030101010101" pitchFamily="2" charset="-122"/>
                <a:sym typeface="+mn-ea"/>
              </a:rPr>
              <a:t>的</a:t>
            </a:r>
            <a:r>
              <a:rPr lang="en-US" altLang="zh-CN" dirty="0">
                <a:latin typeface="TimesTen-Roman"/>
              </a:rPr>
              <a:t>Intel IA32 </a:t>
            </a:r>
            <a:r>
              <a:rPr lang="zh-CN" altLang="en-US" dirty="0">
                <a:latin typeface="TimesTen-Roman"/>
                <a:ea typeface="宋体" panose="02010600030101010101" pitchFamily="2" charset="-122"/>
              </a:rPr>
              <a:t>处理器。</a:t>
            </a:r>
            <a:r>
              <a:rPr lang="en-US" altLang="zh-CN" dirty="0">
                <a:latin typeface="TimesTen-Roman"/>
              </a:rPr>
              <a:t> </a:t>
            </a:r>
          </a:p>
          <a:p>
            <a:r>
              <a:rPr lang="en-US" altLang="zh-CN" b="1" dirty="0">
                <a:latin typeface="TimesTen-Bold"/>
              </a:rPr>
              <a:t>Sun: </a:t>
            </a:r>
            <a:r>
              <a:rPr lang="zh-CN" altLang="en-US" dirty="0">
                <a:latin typeface="TimesTen-Bold"/>
                <a:ea typeface="宋体" panose="02010600030101010101" pitchFamily="2" charset="-122"/>
              </a:rPr>
              <a:t>运行</a:t>
            </a:r>
            <a:r>
              <a:rPr lang="en-US" altLang="zh-CN" dirty="0">
                <a:latin typeface="TimesTen-Roman"/>
                <a:sym typeface="+mn-ea"/>
              </a:rPr>
              <a:t>Solaris</a:t>
            </a:r>
            <a:r>
              <a:rPr lang="zh-CN" altLang="en-US" dirty="0">
                <a:latin typeface="TimesTen-Roman"/>
                <a:ea typeface="宋体" panose="02010600030101010101" pitchFamily="2" charset="-122"/>
                <a:sym typeface="+mn-ea"/>
              </a:rPr>
              <a:t>的</a:t>
            </a:r>
            <a:r>
              <a:rPr lang="en-US" altLang="zh-CN" dirty="0">
                <a:latin typeface="TimesTen-Roman"/>
              </a:rPr>
              <a:t>Sun Microsystems SPARC </a:t>
            </a:r>
            <a:r>
              <a:rPr lang="zh-CN" altLang="en-US" dirty="0">
                <a:latin typeface="TimesTen-Roman"/>
                <a:ea typeface="宋体" panose="02010600030101010101" pitchFamily="2" charset="-122"/>
              </a:rPr>
              <a:t>处理器。</a:t>
            </a:r>
          </a:p>
          <a:p>
            <a:r>
              <a:rPr lang="sv-SE" altLang="zh-CN" b="1" dirty="0">
                <a:latin typeface="TimesTen-Bold"/>
              </a:rPr>
              <a:t>Linux 64: </a:t>
            </a:r>
            <a:r>
              <a:rPr lang="zh-CN" altLang="sv-SE" dirty="0">
                <a:latin typeface="TimesTen-Bold"/>
                <a:ea typeface="宋体" panose="02010600030101010101" pitchFamily="2" charset="-122"/>
              </a:rPr>
              <a:t>运行</a:t>
            </a:r>
            <a:r>
              <a:rPr lang="sv-SE" altLang="zh-CN" dirty="0">
                <a:latin typeface="TimesTen-Roman"/>
                <a:sym typeface="+mn-ea"/>
              </a:rPr>
              <a:t> Linux</a:t>
            </a:r>
            <a:r>
              <a:rPr lang="zh-CN" altLang="sv-SE" dirty="0">
                <a:latin typeface="TimesTen-Roman"/>
                <a:ea typeface="宋体" panose="02010600030101010101" pitchFamily="2" charset="-122"/>
                <a:sym typeface="+mn-ea"/>
              </a:rPr>
              <a:t>的</a:t>
            </a:r>
            <a:r>
              <a:rPr lang="sv-SE" altLang="zh-CN" dirty="0">
                <a:latin typeface="TimesTen-Roman"/>
              </a:rPr>
              <a:t>Intel x86-64 </a:t>
            </a:r>
            <a:r>
              <a:rPr lang="zh-CN" altLang="sv-SE" dirty="0">
                <a:latin typeface="TimesTen-Roman"/>
                <a:ea typeface="宋体" panose="02010600030101010101" pitchFamily="2" charset="-122"/>
              </a:rPr>
              <a:t>处理器。</a:t>
            </a:r>
          </a:p>
          <a:p>
            <a:endParaRPr lang="zh-CN" altLang="sv-SE" dirty="0">
              <a:latin typeface="TimesTen-Roman"/>
              <a:ea typeface="宋体" panose="02010600030101010101" pitchFamily="2" charset="-122"/>
            </a:endParaRPr>
          </a:p>
          <a:p>
            <a:r>
              <a:rPr lang="zh-CN" altLang="sv-SE" sz="2400" dirty="0">
                <a:latin typeface="TimesTen-Roman"/>
                <a:ea typeface="宋体" panose="02010600030101010101" pitchFamily="2" charset="-122"/>
              </a:rPr>
              <a:t>结果如图：</a:t>
            </a:r>
          </a:p>
          <a:p>
            <a:endParaRPr lang="zh-CN" altLang="sv-SE" sz="2400" dirty="0">
              <a:latin typeface="TimesTen-Roman"/>
              <a:ea typeface="宋体" panose="02010600030101010101" pitchFamily="2" charset="-122"/>
            </a:endParaRPr>
          </a:p>
          <a:p>
            <a:r>
              <a:rPr lang="zh-CN" altLang="sv-SE" sz="1800" dirty="0">
                <a:latin typeface="TimesTen-Roman"/>
                <a:ea typeface="宋体" panose="02010600030101010101" pitchFamily="2" charset="-122"/>
              </a:rPr>
              <a:t>尽管</a:t>
            </a:r>
            <a:r>
              <a:rPr lang="en-US" altLang="zh-CN" sz="1800" dirty="0">
                <a:latin typeface="TimesTen-Roman"/>
                <a:ea typeface="宋体" panose="02010600030101010101" pitchFamily="2" charset="-122"/>
              </a:rPr>
              <a:t>int</a:t>
            </a:r>
            <a:r>
              <a:rPr lang="zh-CN" altLang="en-US" sz="1800" dirty="0">
                <a:latin typeface="TimesTen-Roman"/>
                <a:ea typeface="宋体" panose="02010600030101010101" pitchFamily="2" charset="-122"/>
              </a:rPr>
              <a:t>型和</a:t>
            </a:r>
            <a:r>
              <a:rPr lang="en-US" altLang="zh-CN" sz="1800" dirty="0">
                <a:latin typeface="TimesTen-Roman"/>
                <a:ea typeface="宋体" panose="02010600030101010101" pitchFamily="2" charset="-122"/>
              </a:rPr>
              <a:t>float</a:t>
            </a:r>
            <a:r>
              <a:rPr lang="zh-CN" altLang="en-US" sz="1800" dirty="0">
                <a:latin typeface="TimesTen-Roman"/>
                <a:ea typeface="宋体" panose="02010600030101010101" pitchFamily="2" charset="-122"/>
              </a:rPr>
              <a:t>型都是对</a:t>
            </a:r>
          </a:p>
          <a:p>
            <a:r>
              <a:rPr lang="zh-CN" altLang="en-US" sz="1800" dirty="0">
                <a:latin typeface="TimesTen-Roman"/>
                <a:ea typeface="宋体" panose="02010600030101010101" pitchFamily="2" charset="-122"/>
              </a:rPr>
              <a:t>数值</a:t>
            </a:r>
            <a:r>
              <a:rPr lang="en-US" altLang="zh-CN" sz="1800" dirty="0">
                <a:latin typeface="TimesTen-Roman"/>
                <a:ea typeface="宋体" panose="02010600030101010101" pitchFamily="2" charset="-122"/>
              </a:rPr>
              <a:t>12345</a:t>
            </a:r>
            <a:r>
              <a:rPr lang="zh-CN" altLang="en-US" sz="1800" dirty="0">
                <a:latin typeface="TimesTen-Roman"/>
                <a:ea typeface="宋体" panose="02010600030101010101" pitchFamily="2" charset="-122"/>
              </a:rPr>
              <a:t>编码，但是它们有截然不同的</a:t>
            </a:r>
          </a:p>
          <a:p>
            <a:r>
              <a:rPr lang="zh-CN" altLang="en-US" sz="1800" dirty="0">
                <a:latin typeface="TimesTen-Roman"/>
                <a:ea typeface="宋体" panose="02010600030101010101" pitchFamily="2" charset="-122"/>
              </a:rPr>
              <a:t>字节模式：整型为</a:t>
            </a:r>
            <a:r>
              <a:rPr lang="en-US" altLang="zh-CN" sz="1800" b="1" dirty="0">
                <a:effectLst>
                  <a:outerShdw blurRad="38100" dist="38100" dir="2700000" algn="tl">
                    <a:srgbClr val="000000">
                      <a:alpha val="43137"/>
                    </a:srgbClr>
                  </a:outerShdw>
                </a:effectLst>
                <a:latin typeface="TimesTen-Roman"/>
                <a:ea typeface="宋体" panose="02010600030101010101" pitchFamily="2" charset="-122"/>
              </a:rPr>
              <a:t>0x0000,3039</a:t>
            </a:r>
          </a:p>
          <a:p>
            <a:r>
              <a:rPr lang="zh-CN" altLang="en-US" sz="1800" dirty="0">
                <a:latin typeface="TimesTen-Roman"/>
                <a:ea typeface="宋体" panose="02010600030101010101" pitchFamily="2" charset="-122"/>
              </a:rPr>
              <a:t>浮点型为</a:t>
            </a:r>
            <a:r>
              <a:rPr lang="en-US" altLang="zh-CN" sz="1800" b="1" dirty="0">
                <a:solidFill>
                  <a:srgbClr val="FF0000"/>
                </a:solidFill>
                <a:effectLst>
                  <a:outerShdw blurRad="38100" dist="38100" dir="2700000" algn="tl">
                    <a:srgbClr val="000000">
                      <a:alpha val="43137"/>
                    </a:srgbClr>
                  </a:outerShdw>
                </a:effectLst>
                <a:latin typeface="TimesTen-Roman"/>
                <a:ea typeface="宋体" panose="02010600030101010101" pitchFamily="2" charset="-122"/>
              </a:rPr>
              <a:t>0x4640 E400</a:t>
            </a:r>
          </a:p>
          <a:p>
            <a:endParaRPr lang="en-US" altLang="zh-CN" sz="1800" dirty="0">
              <a:latin typeface="TimesTen-Roman"/>
              <a:ea typeface="宋体" panose="02010600030101010101" pitchFamily="2" charset="-122"/>
            </a:endParaRPr>
          </a:p>
        </p:txBody>
      </p:sp>
      <p:pic>
        <p:nvPicPr>
          <p:cNvPr id="5" name="图片 4"/>
          <p:cNvPicPr>
            <a:picLocks noChangeAspect="1"/>
          </p:cNvPicPr>
          <p:nvPr/>
        </p:nvPicPr>
        <p:blipFill>
          <a:blip r:embed="rId3" cstate="print"/>
          <a:stretch>
            <a:fillRect/>
          </a:stretch>
        </p:blipFill>
        <p:spPr>
          <a:xfrm>
            <a:off x="6565900" y="3115945"/>
            <a:ext cx="5420360" cy="3348355"/>
          </a:xfrm>
          <a:prstGeom prst="rect">
            <a:avLst/>
          </a:prstGeom>
        </p:spPr>
      </p:pic>
      <p:sp>
        <p:nvSpPr>
          <p:cNvPr id="6" name="椭圆 5"/>
          <p:cNvSpPr/>
          <p:nvPr/>
        </p:nvSpPr>
        <p:spPr>
          <a:xfrm>
            <a:off x="9773920" y="3502025"/>
            <a:ext cx="1468755" cy="400685"/>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7" name="矩形 6"/>
          <p:cNvSpPr/>
          <p:nvPr/>
        </p:nvSpPr>
        <p:spPr>
          <a:xfrm>
            <a:off x="9881235" y="3933190"/>
            <a:ext cx="1239520" cy="183515"/>
          </a:xfrm>
          <a:prstGeom prst="rect">
            <a:avLst/>
          </a:prstGeom>
          <a:noFill/>
          <a:ln w="9525" cap="flat" cmpd="sng" algn="ctr">
            <a:solidFill>
              <a:srgbClr val="F6585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8" name="椭圆 7"/>
          <p:cNvSpPr/>
          <p:nvPr/>
        </p:nvSpPr>
        <p:spPr>
          <a:xfrm>
            <a:off x="9896475" y="4208780"/>
            <a:ext cx="1224280" cy="144780"/>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9" name="椭圆 8"/>
          <p:cNvSpPr/>
          <p:nvPr/>
        </p:nvSpPr>
        <p:spPr>
          <a:xfrm>
            <a:off x="9956800" y="4445635"/>
            <a:ext cx="1331595" cy="504825"/>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0" name="椭圆 9"/>
          <p:cNvSpPr/>
          <p:nvPr/>
        </p:nvSpPr>
        <p:spPr>
          <a:xfrm>
            <a:off x="9865360" y="4950460"/>
            <a:ext cx="1423035" cy="182880"/>
          </a:xfrm>
          <a:prstGeom prst="ellipse">
            <a:avLst/>
          </a:prstGeom>
          <a:noFill/>
          <a:ln w="9525" cap="flat" cmpd="sng" algn="ctr">
            <a:solidFill>
              <a:srgbClr val="F6585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1" name="椭圆 10"/>
          <p:cNvSpPr/>
          <p:nvPr/>
        </p:nvSpPr>
        <p:spPr>
          <a:xfrm>
            <a:off x="9773920" y="5233035"/>
            <a:ext cx="1514475" cy="183515"/>
          </a:xfrm>
          <a:prstGeom prst="ellipse">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pic>
        <p:nvPicPr>
          <p:cNvPr id="17" name="图片 16"/>
          <p:cNvPicPr>
            <a:picLocks noChangeAspect="1"/>
          </p:cNvPicPr>
          <p:nvPr/>
        </p:nvPicPr>
        <p:blipFill>
          <a:blip r:embed="rId4" cstate="print"/>
          <a:stretch>
            <a:fillRect/>
          </a:stretch>
        </p:blipFill>
        <p:spPr>
          <a:xfrm>
            <a:off x="1360289" y="4950461"/>
            <a:ext cx="4667250" cy="1343025"/>
          </a:xfrm>
          <a:prstGeom prst="rect">
            <a:avLst/>
          </a:prstGeom>
        </p:spPr>
      </p:pic>
      <p:sp>
        <p:nvSpPr>
          <p:cNvPr id="13" name="矩形 12"/>
          <p:cNvSpPr/>
          <p:nvPr/>
        </p:nvSpPr>
        <p:spPr>
          <a:xfrm>
            <a:off x="3456305" y="5233035"/>
            <a:ext cx="1392555" cy="1086485"/>
          </a:xfrm>
          <a:prstGeom prst="rect">
            <a:avLst/>
          </a:prstGeom>
          <a:noFill/>
          <a:ln w="28575" cap="flat" cmpd="sng" algn="ctr">
            <a:solidFill>
              <a:srgbClr val="FF0000"/>
            </a:solidFill>
            <a:prstDash val="sysDot"/>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2" name="文本框 11"/>
          <p:cNvSpPr txBox="1"/>
          <p:nvPr/>
        </p:nvSpPr>
        <p:spPr>
          <a:xfrm>
            <a:off x="10031239" y="2879002"/>
            <a:ext cx="1186004" cy="276999"/>
          </a:xfrm>
          <a:prstGeom prst="rect">
            <a:avLst/>
          </a:prstGeom>
          <a:noFill/>
        </p:spPr>
        <p:txBody>
          <a:bodyPr wrap="square" rtlCol="0">
            <a:spAutoFit/>
          </a:bodyPr>
          <a:lstStyle/>
          <a:p>
            <a:r>
              <a:rPr lang="zh-CN" altLang="en-US" sz="1200" dirty="0"/>
              <a:t>地址往右增加</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2.1.4  </a:t>
                      </a:r>
                      <a:r>
                        <a:rPr lang="zh-CN" altLang="en-US" sz="2400">
                          <a:solidFill>
                            <a:schemeClr val="bg1"/>
                          </a:solidFill>
                          <a:ea typeface="宋体" panose="02010600030101010101" pitchFamily="2" charset="-122"/>
                        </a:rPr>
                        <a:t>表示字符串和代码</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506220" y="1021080"/>
            <a:ext cx="9954260" cy="4954270"/>
          </a:xfrm>
          <a:prstGeom prst="rect">
            <a:avLst/>
          </a:prstGeom>
          <a:noFill/>
        </p:spPr>
        <p:txBody>
          <a:bodyPr wrap="square" rtlCol="0" anchor="t">
            <a:spAutoFit/>
          </a:bodyPr>
          <a:lstStyle/>
          <a:p>
            <a:pPr marL="342900" lvl="1" indent="-342900">
              <a:buFont typeface="Wingdings" panose="05000000000000000000" charset="0"/>
              <a:buChar char=""/>
            </a:pPr>
            <a:r>
              <a:rPr lang="zh-CN" altLang="en-US" sz="2000" dirty="0">
                <a:sym typeface="+mn-ea"/>
              </a:rPr>
              <a:t>字符串被编码为一个以</a:t>
            </a:r>
            <a:r>
              <a:rPr lang="en-US" altLang="zh-CN" sz="2000" dirty="0">
                <a:sym typeface="+mn-ea"/>
              </a:rPr>
              <a:t>null</a:t>
            </a:r>
            <a:r>
              <a:rPr lang="zh-CN" altLang="en-US" sz="2000" dirty="0">
                <a:sym typeface="+mn-ea"/>
              </a:rPr>
              <a:t>（其值为</a:t>
            </a:r>
            <a:r>
              <a:rPr lang="en-US" altLang="zh-CN" sz="2000" dirty="0">
                <a:sym typeface="+mn-ea"/>
              </a:rPr>
              <a:t>0</a:t>
            </a:r>
            <a:r>
              <a:rPr lang="zh-CN" altLang="en-US" sz="2000" dirty="0">
                <a:sym typeface="+mn-ea"/>
              </a:rPr>
              <a:t>）结尾的字符数组，每个字符以其</a:t>
            </a:r>
            <a:r>
              <a:rPr lang="en-US" altLang="zh-CN" sz="2000" dirty="0">
                <a:sym typeface="+mn-ea"/>
              </a:rPr>
              <a:t>ASCII</a:t>
            </a:r>
            <a:r>
              <a:rPr lang="zh-CN" altLang="en-US" sz="2000" dirty="0">
                <a:sym typeface="+mn-ea"/>
              </a:rPr>
              <a:t>表示。</a:t>
            </a:r>
            <a:endParaRPr lang="en-US" altLang="zh-CN" sz="2000" dirty="0"/>
          </a:p>
          <a:p>
            <a:pPr marL="342900" indent="-342900">
              <a:buFont typeface="Wingdings" panose="05000000000000000000" charset="0"/>
              <a:buChar char=""/>
            </a:pPr>
            <a:r>
              <a:rPr lang="zh-CN" altLang="en-US" sz="2000" dirty="0">
                <a:sym typeface="+mn-ea"/>
              </a:rPr>
              <a:t>“</a:t>
            </a:r>
            <a:r>
              <a:rPr lang="en-US" altLang="zh-CN" sz="2000" dirty="0">
                <a:sym typeface="+mn-ea"/>
              </a:rPr>
              <a:t>123456</a:t>
            </a:r>
            <a:r>
              <a:rPr lang="zh-CN" altLang="en-US" sz="2000" dirty="0">
                <a:sym typeface="+mn-ea"/>
              </a:rPr>
              <a:t>”字符串在内存中记录为“</a:t>
            </a:r>
            <a:r>
              <a:rPr lang="en-US" altLang="zh-CN" sz="2000" dirty="0">
                <a:sym typeface="+mn-ea"/>
              </a:rPr>
              <a:t>31 32 33 34 35 00</a:t>
            </a:r>
            <a:r>
              <a:rPr lang="zh-CN" altLang="en-US" sz="2000" dirty="0">
                <a:sym typeface="+mn-ea"/>
              </a:rPr>
              <a:t>”。</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r>
              <a:rPr lang="zh-CN" altLang="en-US" sz="2000" dirty="0">
                <a:ea typeface="宋体" panose="02010600030101010101" pitchFamily="2" charset="-122"/>
              </a:rPr>
              <a:t>习题：下面对</a:t>
            </a:r>
            <a:r>
              <a:rPr lang="en-US" altLang="zh-CN" sz="2000" dirty="0" err="1">
                <a:ea typeface="宋体" panose="02010600030101010101" pitchFamily="2" charset="-122"/>
              </a:rPr>
              <a:t>show_bytes</a:t>
            </a:r>
            <a:r>
              <a:rPr lang="zh-CN" altLang="en-US" sz="2000" dirty="0">
                <a:ea typeface="宋体" panose="02010600030101010101" pitchFamily="2" charset="-122"/>
              </a:rPr>
              <a:t>的调用将输出什么结果？</a:t>
            </a:r>
          </a:p>
          <a:p>
            <a:pPr marL="0" indent="0">
              <a:buFont typeface="Wingdings" panose="05000000000000000000" charset="0"/>
              <a:buNone/>
            </a:pPr>
            <a:r>
              <a:rPr lang="en-US" altLang="zh-CN" sz="2000" dirty="0" err="1">
                <a:ea typeface="宋体" panose="02010600030101010101" pitchFamily="2" charset="-122"/>
              </a:rPr>
              <a:t>const</a:t>
            </a:r>
            <a:r>
              <a:rPr lang="en-US" altLang="zh-CN" sz="2000" dirty="0">
                <a:ea typeface="宋体" panose="02010600030101010101" pitchFamily="2" charset="-122"/>
              </a:rPr>
              <a:t> char *s=“</a:t>
            </a:r>
            <a:r>
              <a:rPr lang="en-US" altLang="zh-CN" sz="2000" dirty="0" err="1">
                <a:ea typeface="宋体" panose="02010600030101010101" pitchFamily="2" charset="-122"/>
              </a:rPr>
              <a:t>abcdef</a:t>
            </a:r>
            <a:r>
              <a:rPr lang="en-US" altLang="zh-CN" sz="2000" dirty="0">
                <a:ea typeface="宋体" panose="02010600030101010101" pitchFamily="2" charset="-122"/>
              </a:rPr>
              <a:t>”</a:t>
            </a:r>
          </a:p>
          <a:p>
            <a:pPr marL="0" indent="0">
              <a:buFont typeface="Wingdings" panose="05000000000000000000" charset="0"/>
              <a:buNone/>
            </a:pPr>
            <a:r>
              <a:rPr lang="en-US" altLang="zh-CN" sz="2000" dirty="0" err="1">
                <a:ea typeface="宋体" panose="02010600030101010101" pitchFamily="2" charset="-122"/>
              </a:rPr>
              <a:t>show_bytes</a:t>
            </a:r>
            <a:r>
              <a:rPr lang="en-US" altLang="zh-CN" sz="2000" dirty="0">
                <a:ea typeface="宋体" panose="02010600030101010101" pitchFamily="2" charset="-122"/>
              </a:rPr>
              <a:t>((</a:t>
            </a:r>
            <a:r>
              <a:rPr lang="en-US" altLang="zh-CN" sz="2000" dirty="0" err="1">
                <a:ea typeface="宋体" panose="02010600030101010101" pitchFamily="2" charset="-122"/>
              </a:rPr>
              <a:t>byte_pointer</a:t>
            </a:r>
            <a:r>
              <a:rPr lang="en-US" altLang="zh-CN" sz="2000" dirty="0">
                <a:ea typeface="宋体" panose="02010600030101010101" pitchFamily="2" charset="-122"/>
              </a:rPr>
              <a:t>)</a:t>
            </a:r>
            <a:r>
              <a:rPr lang="en-US" altLang="zh-CN" sz="2000" dirty="0" err="1">
                <a:ea typeface="宋体" panose="02010600030101010101" pitchFamily="2" charset="-122"/>
              </a:rPr>
              <a:t>s,strlen</a:t>
            </a:r>
            <a:r>
              <a:rPr lang="en-US" altLang="zh-CN" sz="2000" dirty="0">
                <a:ea typeface="宋体" panose="02010600030101010101" pitchFamily="2" charset="-122"/>
              </a:rPr>
              <a:t>(s));</a:t>
            </a:r>
          </a:p>
          <a:p>
            <a:pPr marL="0" indent="0">
              <a:buFont typeface="Wingdings" panose="05000000000000000000" charset="0"/>
              <a:buNone/>
            </a:pPr>
            <a:endParaRPr lang="zh-CN" altLang="en-US" sz="2400" dirty="0">
              <a:ea typeface="宋体" panose="02010600030101010101" pitchFamily="2" charset="-122"/>
            </a:endParaRPr>
          </a:p>
          <a:p>
            <a:pPr marL="0" indent="0">
              <a:buFont typeface="Wingdings" panose="05000000000000000000" charset="0"/>
              <a:buNone/>
            </a:pPr>
            <a:endParaRPr lang="zh-CN" altLang="en-US" sz="2400" dirty="0">
              <a:ea typeface="宋体" panose="02010600030101010101" pitchFamily="2" charset="-122"/>
            </a:endParaRPr>
          </a:p>
          <a:p>
            <a:pPr marL="0" indent="0">
              <a:buFont typeface="Wingdings" panose="05000000000000000000" charset="0"/>
              <a:buNone/>
            </a:pPr>
            <a:endParaRPr lang="zh-CN" altLang="en-US" sz="2400" dirty="0">
              <a:ea typeface="宋体" panose="02010600030101010101" pitchFamily="2" charset="-122"/>
            </a:endParaRPr>
          </a:p>
          <a:p>
            <a:pPr marL="0" indent="0">
              <a:buFont typeface="Wingdings" panose="05000000000000000000" charset="0"/>
              <a:buChar char=""/>
            </a:pPr>
            <a:r>
              <a:rPr lang="zh-CN" altLang="en-US" sz="2000" dirty="0">
                <a:ea typeface="宋体" panose="02010600030101010101" pitchFamily="2" charset="-122"/>
              </a:rPr>
              <a:t>使用机器语言编码表示</a:t>
            </a:r>
          </a:p>
          <a:p>
            <a:pPr marL="0" indent="0">
              <a:buFont typeface="Wingdings" panose="05000000000000000000" charset="0"/>
              <a:buChar char=""/>
            </a:pPr>
            <a:r>
              <a:rPr lang="zh-CN" altLang="en-US" sz="2000" dirty="0">
                <a:ea typeface="宋体" panose="02010600030101010101" pitchFamily="2" charset="-122"/>
              </a:rPr>
              <a:t>二进制编码是不兼容的</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r>
              <a:rPr lang="zh-CN" altLang="en-US" sz="2000" dirty="0">
                <a:ea typeface="宋体" panose="02010600030101010101" pitchFamily="2" charset="-122"/>
              </a:rPr>
              <a:t>以下机器代码是右边程序在示例机器上的所生成的：</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endParaRPr lang="zh-CN" altLang="en-US" sz="2400" dirty="0">
              <a:ea typeface="宋体" panose="02010600030101010101" pitchFamily="2" charset="-122"/>
            </a:endParaRPr>
          </a:p>
        </p:txBody>
      </p:sp>
      <p:sp>
        <p:nvSpPr>
          <p:cNvPr id="12" name="矩形 11"/>
          <p:cNvSpPr/>
          <p:nvPr/>
        </p:nvSpPr>
        <p:spPr>
          <a:xfrm>
            <a:off x="7898130" y="4815840"/>
            <a:ext cx="4184015" cy="922020"/>
          </a:xfrm>
          <a:prstGeom prst="rect">
            <a:avLst/>
          </a:prstGeom>
        </p:spPr>
        <p:txBody>
          <a:bodyPr wrap="square">
            <a:spAutoFit/>
          </a:bodyPr>
          <a:lstStyle/>
          <a:p>
            <a:r>
              <a:rPr lang="fr-FR" altLang="zh-CN" sz="800" dirty="0">
                <a:solidFill>
                  <a:srgbClr val="00AEF0"/>
                </a:solidFill>
                <a:latin typeface="StoneSans"/>
              </a:rPr>
              <a:t>1 </a:t>
            </a:r>
            <a:r>
              <a:rPr lang="fr-FR" altLang="zh-CN" dirty="0">
                <a:solidFill>
                  <a:srgbClr val="000000"/>
                </a:solidFill>
                <a:latin typeface="ZztexMono-Regular"/>
              </a:rPr>
              <a:t>int sum(int x, int y) {</a:t>
            </a:r>
          </a:p>
          <a:p>
            <a:r>
              <a:rPr lang="en-US" altLang="zh-CN" sz="800" dirty="0">
                <a:solidFill>
                  <a:srgbClr val="00AEF0"/>
                </a:solidFill>
                <a:latin typeface="StoneSans"/>
              </a:rPr>
              <a:t>2 </a:t>
            </a:r>
            <a:r>
              <a:rPr lang="en-US" altLang="zh-CN" dirty="0">
                <a:solidFill>
                  <a:srgbClr val="000000"/>
                </a:solidFill>
                <a:latin typeface="ZztexMono-Regular"/>
              </a:rPr>
              <a:t>return x + y;</a:t>
            </a:r>
          </a:p>
          <a:p>
            <a:r>
              <a:rPr lang="en-US" altLang="zh-CN" sz="800" dirty="0">
                <a:solidFill>
                  <a:srgbClr val="00AEF0"/>
                </a:solidFill>
                <a:latin typeface="StoneSans"/>
              </a:rPr>
              <a:t>3 </a:t>
            </a:r>
            <a:r>
              <a:rPr lang="en-US" altLang="zh-CN" dirty="0">
                <a:solidFill>
                  <a:srgbClr val="000000"/>
                </a:solidFill>
                <a:latin typeface="ZztexMono-Regular"/>
              </a:rPr>
              <a:t>}</a:t>
            </a:r>
            <a:endParaRPr lang="zh-CN" altLang="en-US" dirty="0"/>
          </a:p>
        </p:txBody>
      </p:sp>
      <p:sp>
        <p:nvSpPr>
          <p:cNvPr id="14" name="矩形 13"/>
          <p:cNvSpPr/>
          <p:nvPr/>
        </p:nvSpPr>
        <p:spPr>
          <a:xfrm>
            <a:off x="1544320" y="5340191"/>
            <a:ext cx="7867650" cy="1200329"/>
          </a:xfrm>
          <a:prstGeom prst="rect">
            <a:avLst/>
          </a:prstGeom>
        </p:spPr>
        <p:txBody>
          <a:bodyPr wrap="square">
            <a:spAutoFit/>
          </a:bodyPr>
          <a:lstStyle/>
          <a:p>
            <a:r>
              <a:rPr lang="pt-BR" altLang="zh-CN" b="1" dirty="0">
                <a:latin typeface="TimesTen-Bold"/>
              </a:rPr>
              <a:t>Linux 32: </a:t>
            </a:r>
            <a:r>
              <a:rPr lang="pt-BR" altLang="zh-CN" dirty="0">
                <a:latin typeface="ZztexMono-Regular"/>
              </a:rPr>
              <a:t>55 89 e5 8b 45 0c 03 45 08 c9 c3</a:t>
            </a:r>
          </a:p>
          <a:p>
            <a:r>
              <a:rPr lang="en-US" altLang="zh-CN" b="1" dirty="0">
                <a:latin typeface="TimesTen-Bold"/>
              </a:rPr>
              <a:t>Windows: </a:t>
            </a:r>
            <a:r>
              <a:rPr lang="en-US" altLang="zh-CN" dirty="0">
                <a:latin typeface="ZztexMono-Regular"/>
              </a:rPr>
              <a:t>55 89 e5 8b 45 0c 03 45 08 5d c3</a:t>
            </a:r>
          </a:p>
          <a:p>
            <a:r>
              <a:rPr lang="it-IT" altLang="zh-CN" b="1" dirty="0">
                <a:latin typeface="TimesTen-Bold"/>
              </a:rPr>
              <a:t>Sun: </a:t>
            </a:r>
            <a:r>
              <a:rPr lang="it-IT" altLang="zh-CN" dirty="0">
                <a:latin typeface="ZztexMono-Regular"/>
              </a:rPr>
              <a:t>81 c3 e0 08 90 02 00 09</a:t>
            </a:r>
          </a:p>
          <a:p>
            <a:r>
              <a:rPr lang="en-US" altLang="zh-CN" b="1" dirty="0">
                <a:latin typeface="TimesTen-Bold"/>
              </a:rPr>
              <a:t>Linux 64: </a:t>
            </a:r>
            <a:r>
              <a:rPr lang="en-US" altLang="zh-CN" dirty="0">
                <a:latin typeface="ZztexMono-Regular"/>
              </a:rPr>
              <a:t>55 48 89 e5 89 7d fc 89 75 f8 03 45 fc c9 c3</a:t>
            </a:r>
            <a:endParaRPr lang="zh-CN" altLang="en-US" dirty="0"/>
          </a:p>
        </p:txBody>
      </p:sp>
      <p:sp>
        <p:nvSpPr>
          <p:cNvPr id="15" name="矩形 14"/>
          <p:cNvSpPr/>
          <p:nvPr/>
        </p:nvSpPr>
        <p:spPr>
          <a:xfrm>
            <a:off x="1506220" y="5339715"/>
            <a:ext cx="5886450" cy="291465"/>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6" name="矩形 15"/>
          <p:cNvSpPr/>
          <p:nvPr/>
        </p:nvSpPr>
        <p:spPr>
          <a:xfrm>
            <a:off x="1544320" y="6196965"/>
            <a:ext cx="7174230" cy="229235"/>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graphicFrame>
        <p:nvGraphicFramePr>
          <p:cNvPr id="18" name="表格 17"/>
          <p:cNvGraphicFramePr/>
          <p:nvPr/>
        </p:nvGraphicFramePr>
        <p:xfrm>
          <a:off x="1264920" y="320040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2.1.5  </a:t>
                      </a:r>
                      <a:r>
                        <a:rPr lang="zh-CN" altLang="en-US" sz="2400">
                          <a:solidFill>
                            <a:schemeClr val="bg1"/>
                          </a:solidFill>
                          <a:ea typeface="宋体" panose="02010600030101010101" pitchFamily="2" charset="-122"/>
                        </a:rPr>
                        <a:t>表示代码</a:t>
                      </a:r>
                    </a:p>
                  </a:txBody>
                  <a:tcPr>
                    <a:solidFill>
                      <a:srgbClr val="52B6B1"/>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down)">
                                      <p:cBhvr>
                                        <p:cTn id="20" dur="500"/>
                                        <p:tgtEl>
                                          <p:spTgt spid="4">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wipe(down)">
                                      <p:cBhvr>
                                        <p:cTn id="39" dur="500"/>
                                        <p:tgtEl>
                                          <p:spTgt spid="4">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wipe(down)">
                                      <p:cBhvr>
                                        <p:cTn id="49" dur="500"/>
                                        <p:tgtEl>
                                          <p:spTgt spid="4">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ppt_x"/>
                                          </p:val>
                                        </p:tav>
                                        <p:tav tm="100000">
                                          <p:val>
                                            <p:strVal val="#ppt_x"/>
                                          </p:val>
                                        </p:tav>
                                      </p:tavLst>
                                    </p:anim>
                                    <p:anim calcmode="lin" valueType="num">
                                      <p:cBhvr additive="base">
                                        <p:cTn id="6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2.1.6  </a:t>
                      </a:r>
                      <a:r>
                        <a:rPr lang="zh-CN" altLang="en-US" sz="2400">
                          <a:solidFill>
                            <a:schemeClr val="bg1"/>
                          </a:solidFill>
                          <a:ea typeface="宋体" panose="02010600030101010101" pitchFamily="2" charset="-122"/>
                        </a:rPr>
                        <a:t>布尔代数简介</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506220" y="1177925"/>
            <a:ext cx="9873986" cy="5324535"/>
          </a:xfrm>
          <a:prstGeom prst="rect">
            <a:avLst/>
          </a:prstGeom>
          <a:noFill/>
        </p:spPr>
        <p:txBody>
          <a:bodyPr wrap="square" rtlCol="0" anchor="t">
            <a:spAutoFit/>
          </a:bodyPr>
          <a:lstStyle/>
          <a:p>
            <a:pPr marL="0" indent="0" algn="l">
              <a:buFont typeface="Wingdings" panose="05000000000000000000" charset="0"/>
              <a:buNone/>
            </a:pPr>
            <a:r>
              <a:rPr lang="zh-CN" altLang="en-US" sz="2400" dirty="0">
                <a:sym typeface="+mn-ea"/>
              </a:rPr>
              <a:t>以二元集合</a:t>
            </a:r>
            <a:r>
              <a:rPr lang="en-US" altLang="zh-CN" sz="2400" dirty="0">
                <a:sym typeface="+mn-ea"/>
              </a:rPr>
              <a:t>{0</a:t>
            </a:r>
            <a:r>
              <a:rPr lang="zh-CN" altLang="en-US" sz="2400" dirty="0">
                <a:sym typeface="+mn-ea"/>
              </a:rPr>
              <a:t>，</a:t>
            </a:r>
            <a:r>
              <a:rPr lang="en-US" altLang="zh-CN" sz="2400" dirty="0">
                <a:sym typeface="+mn-ea"/>
              </a:rPr>
              <a:t>1}</a:t>
            </a:r>
            <a:r>
              <a:rPr lang="zh-CN" altLang="en-US" sz="2400" dirty="0">
                <a:sym typeface="+mn-ea"/>
              </a:rPr>
              <a:t>或</a:t>
            </a:r>
            <a:r>
              <a:rPr lang="en-US" altLang="zh-CN" sz="2400" dirty="0">
                <a:sym typeface="+mn-ea"/>
              </a:rPr>
              <a:t>{TRUE(</a:t>
            </a:r>
            <a:r>
              <a:rPr lang="zh-CN" altLang="en-US" sz="2400" dirty="0">
                <a:sym typeface="+mn-ea"/>
              </a:rPr>
              <a:t>真</a:t>
            </a:r>
            <a:r>
              <a:rPr lang="en-US" altLang="zh-CN" sz="2400" dirty="0">
                <a:sym typeface="+mn-ea"/>
              </a:rPr>
              <a:t>)</a:t>
            </a:r>
            <a:r>
              <a:rPr lang="zh-CN" altLang="en-US" sz="2400" dirty="0">
                <a:sym typeface="+mn-ea"/>
              </a:rPr>
              <a:t>，</a:t>
            </a:r>
            <a:r>
              <a:rPr lang="en-US" altLang="zh-CN" sz="2400" dirty="0">
                <a:sym typeface="+mn-ea"/>
              </a:rPr>
              <a:t>FALSE(</a:t>
            </a:r>
            <a:r>
              <a:rPr lang="zh-CN" altLang="en-US" sz="2400" dirty="0">
                <a:sym typeface="+mn-ea"/>
              </a:rPr>
              <a:t>假</a:t>
            </a:r>
            <a:r>
              <a:rPr lang="en-US" altLang="zh-CN" sz="2400" dirty="0">
                <a:sym typeface="+mn-ea"/>
              </a:rPr>
              <a:t>)}</a:t>
            </a:r>
            <a:r>
              <a:rPr lang="zh-CN" altLang="en-US" sz="2400" dirty="0">
                <a:sym typeface="+mn-ea"/>
              </a:rPr>
              <a:t>基础上定义的代数</a:t>
            </a:r>
          </a:p>
          <a:p>
            <a:pPr marL="0" indent="0" algn="l">
              <a:buFont typeface="Wingdings" panose="05000000000000000000" charset="0"/>
              <a:buNone/>
            </a:pPr>
            <a:endParaRPr lang="en-US" altLang="zh-CN" sz="2000" dirty="0"/>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AND:</a:t>
            </a:r>
            <a:r>
              <a:rPr lang="zh-CN" altLang="en-US" sz="2000" dirty="0">
                <a:sym typeface="+mn-ea"/>
              </a:rPr>
              <a:t> </a:t>
            </a:r>
            <a:r>
              <a:rPr lang="en-US" altLang="zh-CN" sz="2000" dirty="0">
                <a:sym typeface="+mn-ea"/>
              </a:rPr>
              <a:t>	&amp;	^</a:t>
            </a:r>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NOT:</a:t>
            </a:r>
            <a:r>
              <a:rPr lang="zh-CN" altLang="en-US" sz="2000" dirty="0">
                <a:sym typeface="+mn-ea"/>
              </a:rPr>
              <a:t> </a:t>
            </a:r>
            <a:r>
              <a:rPr lang="en-US" altLang="zh-CN" sz="2000" dirty="0">
                <a:sym typeface="+mn-ea"/>
              </a:rPr>
              <a:t>	~	</a:t>
            </a:r>
            <a:r>
              <a:rPr lang="zh-CN" altLang="en-US" sz="2000" dirty="0">
                <a:sym typeface="+mn-ea"/>
              </a:rPr>
              <a:t>￢</a:t>
            </a:r>
          </a:p>
          <a:p>
            <a:pPr marL="342900" lvl="2" indent="-342900" algn="l">
              <a:buFont typeface="Wingdings" panose="05000000000000000000" charset="0"/>
              <a:buChar char=""/>
            </a:pPr>
            <a:r>
              <a:rPr lang="zh-CN" altLang="en-US" sz="2000" dirty="0">
                <a:sym typeface="+mn-ea"/>
              </a:rPr>
              <a:t>逻辑运算</a:t>
            </a:r>
            <a:r>
              <a:rPr lang="en-US" altLang="zh-CN" sz="2000" dirty="0">
                <a:sym typeface="+mn-ea"/>
              </a:rPr>
              <a:t>XOR:	^	</a:t>
            </a:r>
            <a:r>
              <a:rPr lang="zh-CN" altLang="en-US" sz="2000" dirty="0">
                <a:sym typeface="+mn-ea"/>
              </a:rPr>
              <a:t>⊕</a:t>
            </a:r>
            <a:endParaRPr lang="en-US" altLang="zh-CN" sz="2000" dirty="0"/>
          </a:p>
          <a:p>
            <a:pPr marL="342900" lvl="2" indent="-342900">
              <a:buFont typeface="Wingdings" panose="05000000000000000000" charset="0"/>
              <a:buChar char=""/>
            </a:pPr>
            <a:r>
              <a:rPr lang="zh-CN" altLang="en-US" sz="2000" dirty="0">
                <a:sym typeface="+mn-ea"/>
              </a:rPr>
              <a:t>逻辑运算</a:t>
            </a:r>
            <a:r>
              <a:rPr lang="en-US" altLang="zh-CN" sz="2000" dirty="0">
                <a:sym typeface="+mn-ea"/>
              </a:rPr>
              <a:t>OR: 	                |              </a:t>
            </a:r>
            <a:r>
              <a:rPr lang="zh-CN" altLang="en-US" sz="2000" dirty="0">
                <a:sym typeface="+mn-ea"/>
              </a:rPr>
              <a:t>∨</a:t>
            </a:r>
            <a:r>
              <a:rPr lang="en-US" altLang="zh-CN" sz="2000" dirty="0">
                <a:sym typeface="+mn-ea"/>
              </a:rPr>
              <a:t>	</a:t>
            </a:r>
            <a:endParaRPr lang="en-US" altLang="zh-CN" sz="2000" dirty="0"/>
          </a:p>
          <a:p>
            <a:pPr marL="0" lvl="2" indent="0" algn="l">
              <a:buFont typeface="Wingdings" panose="05000000000000000000" charset="0"/>
              <a:buNone/>
            </a:pPr>
            <a:endParaRPr lang="zh-CN" altLang="en-US" sz="2400" dirty="0">
              <a:ea typeface="宋体" panose="02010600030101010101" pitchFamily="2" charset="-122"/>
            </a:endParaRPr>
          </a:p>
          <a:p>
            <a:pPr marL="0" lvl="2" indent="0" algn="l">
              <a:buFont typeface="Wingdings" panose="05000000000000000000" charset="0"/>
              <a:buNone/>
            </a:pPr>
            <a:r>
              <a:rPr lang="zh-CN" altLang="en-US" sz="2400" dirty="0">
                <a:ea typeface="宋体" panose="02010600030101010101" pitchFamily="2" charset="-122"/>
              </a:rPr>
              <a:t>布尔代数运算：</a:t>
            </a:r>
          </a:p>
          <a:p>
            <a:pPr marL="0" lvl="2" indent="0" algn="l">
              <a:buFont typeface="Wingdings" panose="05000000000000000000" charset="0"/>
              <a:buNone/>
            </a:pPr>
            <a:endParaRPr lang="zh-CN" altLang="en-US" sz="2000" dirty="0">
              <a:ea typeface="宋体" panose="02010600030101010101" pitchFamily="2" charset="-122"/>
            </a:endParaRPr>
          </a:p>
          <a:p>
            <a:pPr marL="0" lvl="2" indent="0" algn="l">
              <a:buFont typeface="Wingdings" panose="05000000000000000000" charset="0"/>
              <a:buNone/>
            </a:pPr>
            <a:endParaRPr lang="zh-CN" altLang="en-US" sz="2000" dirty="0">
              <a:ea typeface="宋体" panose="02010600030101010101" pitchFamily="2" charset="-122"/>
            </a:endParaRPr>
          </a:p>
          <a:p>
            <a:pPr marL="0" lvl="2" indent="0" algn="l">
              <a:buFont typeface="Wingdings" panose="05000000000000000000" charset="0"/>
              <a:buNone/>
            </a:pPr>
            <a:endParaRPr lang="zh-CN" altLang="en-US" sz="2000" dirty="0">
              <a:ea typeface="宋体" panose="02010600030101010101" pitchFamily="2" charset="-122"/>
            </a:endParaRPr>
          </a:p>
          <a:p>
            <a:pPr marL="0" lvl="2" indent="0" algn="l">
              <a:buFont typeface="Wingdings" panose="05000000000000000000" charset="0"/>
              <a:buNone/>
            </a:pPr>
            <a:endParaRPr lang="zh-CN" altLang="en-US" sz="2000" dirty="0">
              <a:ea typeface="宋体" panose="02010600030101010101" pitchFamily="2" charset="-122"/>
            </a:endParaRPr>
          </a:p>
          <a:p>
            <a:pPr marL="0" lvl="2" indent="0" algn="l">
              <a:buFont typeface="Wingdings" panose="05000000000000000000" charset="0"/>
              <a:buNone/>
            </a:pPr>
            <a:endParaRPr lang="zh-CN" altLang="en-US" sz="2400" dirty="0">
              <a:sym typeface="+mn-ea"/>
            </a:endParaRPr>
          </a:p>
          <a:p>
            <a:pPr marL="0" lvl="2" indent="0" algn="l">
              <a:buFont typeface="Wingdings" panose="05000000000000000000" charset="0"/>
              <a:buNone/>
            </a:pPr>
            <a:r>
              <a:rPr lang="zh-CN" altLang="en-US" sz="2400" dirty="0">
                <a:sym typeface="+mn-ea"/>
              </a:rPr>
              <a:t>“位向量”的扩展</a:t>
            </a:r>
          </a:p>
          <a:p>
            <a:pPr marL="0" lvl="2" indent="0" algn="l">
              <a:buFont typeface="Wingdings" panose="05000000000000000000" charset="0"/>
              <a:buChar char=""/>
            </a:pPr>
            <a:r>
              <a:rPr lang="zh-CN" altLang="en-US" sz="2000" dirty="0">
                <a:sym typeface="+mn-ea"/>
              </a:rPr>
              <a:t>假设</a:t>
            </a:r>
            <a:r>
              <a:rPr lang="en-US" altLang="zh-CN" sz="2000" dirty="0">
                <a:sym typeface="+mn-ea"/>
              </a:rPr>
              <a:t>a</a:t>
            </a:r>
            <a:r>
              <a:rPr lang="zh-CN" altLang="en-US" sz="2000" dirty="0">
                <a:sym typeface="+mn-ea"/>
              </a:rPr>
              <a:t>、</a:t>
            </a:r>
            <a:r>
              <a:rPr lang="en-US" altLang="zh-CN" sz="2000" dirty="0">
                <a:sym typeface="+mn-ea"/>
              </a:rPr>
              <a:t>b</a:t>
            </a:r>
            <a:r>
              <a:rPr lang="zh-CN" altLang="en-US" sz="2000" dirty="0">
                <a:sym typeface="+mn-ea"/>
              </a:rPr>
              <a:t>表示向量</a:t>
            </a:r>
            <a:r>
              <a:rPr lang="en-US" altLang="zh-CN" sz="2000" dirty="0">
                <a:sym typeface="+mn-ea"/>
              </a:rPr>
              <a:t>[</a:t>
            </a:r>
            <a:r>
              <a:rPr lang="en-US" altLang="zh-CN" sz="2000" i="1" dirty="0">
                <a:sym typeface="+mn-ea"/>
              </a:rPr>
              <a:t>a</a:t>
            </a:r>
            <a:r>
              <a:rPr lang="en-US" altLang="zh-CN" sz="2000" i="1" baseline="-25000" dirty="0">
                <a:sym typeface="+mn-ea"/>
              </a:rPr>
              <a:t>w</a:t>
            </a:r>
            <a:r>
              <a:rPr lang="en-US" altLang="zh-CN" sz="2000" baseline="-25000" dirty="0">
                <a:sym typeface="+mn-ea"/>
              </a:rPr>
              <a:t>−1</a:t>
            </a:r>
            <a:r>
              <a:rPr lang="en-US" altLang="zh-CN" sz="2000" i="1" dirty="0">
                <a:sym typeface="+mn-ea"/>
              </a:rPr>
              <a:t>, a</a:t>
            </a:r>
            <a:r>
              <a:rPr lang="en-US" altLang="zh-CN" sz="2000" i="1" baseline="-25000" dirty="0">
                <a:sym typeface="+mn-ea"/>
              </a:rPr>
              <a:t>w</a:t>
            </a:r>
            <a:r>
              <a:rPr lang="en-US" altLang="zh-CN" sz="2000" baseline="-25000" dirty="0">
                <a:sym typeface="+mn-ea"/>
              </a:rPr>
              <a:t>−2</a:t>
            </a:r>
            <a:r>
              <a:rPr lang="en-US" altLang="zh-CN" sz="2000" i="1" dirty="0">
                <a:sym typeface="+mn-ea"/>
              </a:rPr>
              <a:t>, . . . , a</a:t>
            </a:r>
            <a:r>
              <a:rPr lang="en-US" altLang="zh-CN" sz="2000" baseline="-25000" dirty="0">
                <a:sym typeface="+mn-ea"/>
              </a:rPr>
              <a:t>0</a:t>
            </a:r>
            <a:r>
              <a:rPr lang="en-US" altLang="zh-CN" sz="2000" dirty="0">
                <a:sym typeface="+mn-ea"/>
              </a:rPr>
              <a:t>] and [</a:t>
            </a:r>
            <a:r>
              <a:rPr lang="en-US" altLang="zh-CN" sz="2000" i="1" dirty="0">
                <a:sym typeface="+mn-ea"/>
              </a:rPr>
              <a:t>b</a:t>
            </a:r>
            <a:r>
              <a:rPr lang="en-US" altLang="zh-CN" sz="2000" i="1" baseline="-25000" dirty="0">
                <a:sym typeface="+mn-ea"/>
              </a:rPr>
              <a:t>w</a:t>
            </a:r>
            <a:r>
              <a:rPr lang="en-US" altLang="zh-CN" sz="2000" baseline="-25000" dirty="0">
                <a:sym typeface="+mn-ea"/>
              </a:rPr>
              <a:t>−1</a:t>
            </a:r>
            <a:r>
              <a:rPr lang="en-US" altLang="zh-CN" sz="2000" i="1" dirty="0">
                <a:sym typeface="+mn-ea"/>
              </a:rPr>
              <a:t>, b</a:t>
            </a:r>
            <a:r>
              <a:rPr lang="en-US" altLang="zh-CN" sz="2000" i="1" baseline="-25000" dirty="0">
                <a:sym typeface="+mn-ea"/>
              </a:rPr>
              <a:t>w</a:t>
            </a:r>
            <a:r>
              <a:rPr lang="en-US" altLang="zh-CN" sz="2000" baseline="-25000" dirty="0">
                <a:sym typeface="+mn-ea"/>
              </a:rPr>
              <a:t>−2</a:t>
            </a:r>
            <a:r>
              <a:rPr lang="en-US" altLang="zh-CN" sz="2000" i="1" dirty="0">
                <a:sym typeface="+mn-ea"/>
              </a:rPr>
              <a:t>, . . . , b</a:t>
            </a:r>
            <a:r>
              <a:rPr lang="en-US" altLang="zh-CN" sz="2000" baseline="-25000" dirty="0">
                <a:sym typeface="+mn-ea"/>
              </a:rPr>
              <a:t>0</a:t>
            </a:r>
            <a:r>
              <a:rPr lang="en-US" altLang="zh-CN" sz="2000" dirty="0">
                <a:sym typeface="+mn-ea"/>
              </a:rPr>
              <a:t>]</a:t>
            </a:r>
            <a:r>
              <a:rPr lang="zh-CN" altLang="en-US" sz="2000" dirty="0">
                <a:ea typeface="宋体" panose="02010600030101010101" pitchFamily="2" charset="-122"/>
                <a:sym typeface="+mn-ea"/>
              </a:rPr>
              <a:t>，</a:t>
            </a:r>
          </a:p>
          <a:p>
            <a:pPr marL="0" lvl="2" indent="0" algn="l">
              <a:buFont typeface="Wingdings" panose="05000000000000000000" charset="0"/>
              <a:buNone/>
            </a:pPr>
            <a:r>
              <a:rPr lang="zh-CN" altLang="en-US" sz="2000" dirty="0">
                <a:sym typeface="+mn-ea"/>
              </a:rPr>
              <a:t>    则</a:t>
            </a:r>
            <a:r>
              <a:rPr lang="en-US" altLang="zh-CN" sz="2000" dirty="0" err="1">
                <a:sym typeface="+mn-ea"/>
              </a:rPr>
              <a:t>a&amp;b</a:t>
            </a:r>
            <a:r>
              <a:rPr lang="zh-CN" altLang="en-US" sz="2000" dirty="0">
                <a:sym typeface="+mn-ea"/>
              </a:rPr>
              <a:t>为</a:t>
            </a:r>
            <a:r>
              <a:rPr lang="en-US" altLang="zh-CN" sz="2000" dirty="0">
                <a:sym typeface="+mn-ea"/>
              </a:rPr>
              <a:t>w</a:t>
            </a:r>
            <a:r>
              <a:rPr lang="zh-CN" altLang="en-US" sz="2000" dirty="0">
                <a:sym typeface="+mn-ea"/>
              </a:rPr>
              <a:t>位的向量，且第</a:t>
            </a:r>
            <a:r>
              <a:rPr lang="en-US" altLang="zh-CN" sz="2000" dirty="0" err="1">
                <a:sym typeface="+mn-ea"/>
              </a:rPr>
              <a:t>i</a:t>
            </a:r>
            <a:r>
              <a:rPr lang="zh-CN" altLang="en-US" sz="2000" dirty="0">
                <a:sym typeface="+mn-ea"/>
              </a:rPr>
              <a:t>个元素为</a:t>
            </a:r>
            <a:r>
              <a:rPr lang="en-US" altLang="zh-CN" sz="2000" dirty="0" err="1">
                <a:solidFill>
                  <a:srgbClr val="FF0000"/>
                </a:solidFill>
                <a:sym typeface="+mn-ea"/>
              </a:rPr>
              <a:t>a</a:t>
            </a:r>
            <a:r>
              <a:rPr lang="en-US" altLang="zh-CN" sz="2000" baseline="-25000" dirty="0" err="1">
                <a:solidFill>
                  <a:srgbClr val="FF0000"/>
                </a:solidFill>
                <a:sym typeface="+mn-ea"/>
              </a:rPr>
              <a:t>i</a:t>
            </a:r>
            <a:r>
              <a:rPr lang="en-US" altLang="zh-CN" sz="2000" dirty="0" err="1">
                <a:solidFill>
                  <a:srgbClr val="FF0000"/>
                </a:solidFill>
                <a:sym typeface="+mn-ea"/>
              </a:rPr>
              <a:t>&amp;b</a:t>
            </a:r>
            <a:r>
              <a:rPr lang="en-US" altLang="zh-CN" sz="2000" baseline="-25000" dirty="0" err="1">
                <a:solidFill>
                  <a:srgbClr val="FF0000"/>
                </a:solidFill>
                <a:sym typeface="+mn-ea"/>
              </a:rPr>
              <a:t>i</a:t>
            </a:r>
            <a:endParaRPr lang="en-US" altLang="zh-CN" sz="2000" baseline="-25000" dirty="0">
              <a:solidFill>
                <a:srgbClr val="FF0000"/>
              </a:solidFill>
            </a:endParaRPr>
          </a:p>
        </p:txBody>
      </p:sp>
      <p:pic>
        <p:nvPicPr>
          <p:cNvPr id="56329" name="Picture 8"/>
          <p:cNvPicPr>
            <a:picLocks noChangeArrowheads="1"/>
          </p:cNvPicPr>
          <p:nvPr/>
        </p:nvPicPr>
        <p:blipFill>
          <a:blip r:embed="rId2" cstate="print"/>
          <a:srcRect r="77623"/>
          <a:stretch>
            <a:fillRect/>
          </a:stretch>
        </p:blipFill>
        <p:spPr bwMode="auto">
          <a:xfrm>
            <a:off x="4226560" y="3950018"/>
            <a:ext cx="1397000" cy="1376362"/>
          </a:xfrm>
          <a:prstGeom prst="rect">
            <a:avLst/>
          </a:prstGeom>
          <a:noFill/>
          <a:ln w="9525">
            <a:noFill/>
            <a:miter lim="800000"/>
            <a:headEnd/>
            <a:tailEnd/>
          </a:ln>
        </p:spPr>
      </p:pic>
      <p:pic>
        <p:nvPicPr>
          <p:cNvPr id="56330" name="Picture 9"/>
          <p:cNvPicPr>
            <a:picLocks noChangeArrowheads="1"/>
          </p:cNvPicPr>
          <p:nvPr/>
        </p:nvPicPr>
        <p:blipFill>
          <a:blip r:embed="rId3" cstate="print"/>
          <a:srcRect r="77623"/>
          <a:stretch>
            <a:fillRect/>
          </a:stretch>
        </p:blipFill>
        <p:spPr bwMode="auto">
          <a:xfrm>
            <a:off x="6703060" y="3950335"/>
            <a:ext cx="1397000" cy="1376363"/>
          </a:xfrm>
          <a:prstGeom prst="rect">
            <a:avLst/>
          </a:prstGeom>
          <a:noFill/>
          <a:ln w="9525">
            <a:noFill/>
            <a:miter lim="800000"/>
            <a:headEnd/>
            <a:tailEnd/>
          </a:ln>
        </p:spPr>
      </p:pic>
      <p:pic>
        <p:nvPicPr>
          <p:cNvPr id="56332" name="Picture 11"/>
          <p:cNvPicPr>
            <a:picLocks noChangeArrowheads="1"/>
          </p:cNvPicPr>
          <p:nvPr/>
        </p:nvPicPr>
        <p:blipFill>
          <a:blip r:embed="rId4" cstate="print"/>
          <a:srcRect r="77623"/>
          <a:stretch>
            <a:fillRect/>
          </a:stretch>
        </p:blipFill>
        <p:spPr bwMode="auto">
          <a:xfrm>
            <a:off x="8769985" y="3950653"/>
            <a:ext cx="1397000" cy="1376362"/>
          </a:xfrm>
          <a:prstGeom prst="rect">
            <a:avLst/>
          </a:prstGeom>
          <a:noFill/>
          <a:ln w="9525">
            <a:noFill/>
            <a:miter lim="800000"/>
            <a:headEnd/>
            <a:tailEnd/>
          </a:ln>
        </p:spPr>
      </p:pic>
      <p:pic>
        <p:nvPicPr>
          <p:cNvPr id="18" name="Picture 6"/>
          <p:cNvPicPr>
            <a:picLocks noChangeArrowheads="1"/>
          </p:cNvPicPr>
          <p:nvPr/>
        </p:nvPicPr>
        <p:blipFill>
          <a:blip r:embed="rId5" cstate="print"/>
          <a:srcRect r="77623"/>
          <a:stretch>
            <a:fillRect/>
          </a:stretch>
        </p:blipFill>
        <p:spPr bwMode="auto">
          <a:xfrm>
            <a:off x="1506220" y="3949700"/>
            <a:ext cx="1397000" cy="13763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down)">
                                      <p:cBhvr>
                                        <p:cTn id="11" dur="500"/>
                                        <p:tgtEl>
                                          <p:spTgt spid="4">
                                            <p:txEl>
                                              <p:pRg st="2" end="2"/>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6330"/>
                                        </p:tgtEl>
                                        <p:attrNameLst>
                                          <p:attrName>style.visibility</p:attrName>
                                        </p:attrNameLst>
                                      </p:cBhvr>
                                      <p:to>
                                        <p:strVal val="visible"/>
                                      </p:to>
                                    </p:set>
                                    <p:anim calcmode="lin" valueType="num">
                                      <p:cBhvr additive="base">
                                        <p:cTn id="32" dur="500" fill="hold"/>
                                        <p:tgtEl>
                                          <p:spTgt spid="56330"/>
                                        </p:tgtEl>
                                        <p:attrNameLst>
                                          <p:attrName>ppt_x</p:attrName>
                                        </p:attrNameLst>
                                      </p:cBhvr>
                                      <p:tavLst>
                                        <p:tav tm="0">
                                          <p:val>
                                            <p:strVal val="#ppt_x"/>
                                          </p:val>
                                        </p:tav>
                                        <p:tav tm="100000">
                                          <p:val>
                                            <p:strVal val="#ppt_x"/>
                                          </p:val>
                                        </p:tav>
                                      </p:tavLst>
                                    </p:anim>
                                    <p:anim calcmode="lin" valueType="num">
                                      <p:cBhvr additive="base">
                                        <p:cTn id="33" dur="500" fill="hold"/>
                                        <p:tgtEl>
                                          <p:spTgt spid="5633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Par">
                                  <p:stCondLst>
                                    <p:cond delay="0"/>
                                  </p:stCondLst>
                                  <p:childTnLst>
                                    <p:set>
                                      <p:cBhvr>
                                        <p:cTn id="41" dur="1" fill="hold">
                                          <p:stCondLst>
                                            <p:cond delay="0"/>
                                          </p:stCondLst>
                                        </p:cTn>
                                        <p:tgtEl>
                                          <p:spTgt spid="56329"/>
                                        </p:tgtEl>
                                        <p:attrNameLst>
                                          <p:attrName>style.visibility</p:attrName>
                                        </p:attrNameLst>
                                      </p:cBhvr>
                                      <p:to>
                                        <p:strVal val="visible"/>
                                      </p:to>
                                    </p:set>
                                    <p:anim calcmode="lin" valueType="num">
                                      <p:cBhvr additive="base">
                                        <p:cTn id="42" dur="500" fill="hold"/>
                                        <p:tgtEl>
                                          <p:spTgt spid="56329"/>
                                        </p:tgtEl>
                                        <p:attrNameLst>
                                          <p:attrName>ppt_x</p:attrName>
                                        </p:attrNameLst>
                                      </p:cBhvr>
                                      <p:tavLst>
                                        <p:tav tm="0">
                                          <p:val>
                                            <p:strVal val="#ppt_x"/>
                                          </p:val>
                                        </p:tav>
                                        <p:tav tm="100000">
                                          <p:val>
                                            <p:strVal val="#ppt_x"/>
                                          </p:val>
                                        </p:tav>
                                      </p:tavLst>
                                    </p:anim>
                                    <p:anim calcmode="lin" valueType="num">
                                      <p:cBhvr additive="base">
                                        <p:cTn id="43" dur="500" fill="hold"/>
                                        <p:tgtEl>
                                          <p:spTgt spid="5632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6332"/>
                                        </p:tgtEl>
                                        <p:attrNameLst>
                                          <p:attrName>style.visibility</p:attrName>
                                        </p:attrNameLst>
                                      </p:cBhvr>
                                      <p:to>
                                        <p:strVal val="visible"/>
                                      </p:to>
                                    </p:set>
                                    <p:anim calcmode="lin" valueType="num">
                                      <p:cBhvr additive="base">
                                        <p:cTn id="46" dur="500" fill="hold"/>
                                        <p:tgtEl>
                                          <p:spTgt spid="56332"/>
                                        </p:tgtEl>
                                        <p:attrNameLst>
                                          <p:attrName>ppt_x</p:attrName>
                                        </p:attrNameLst>
                                      </p:cBhvr>
                                      <p:tavLst>
                                        <p:tav tm="0">
                                          <p:val>
                                            <p:strVal val="#ppt_x"/>
                                          </p:val>
                                        </p:tav>
                                        <p:tav tm="100000">
                                          <p:val>
                                            <p:strVal val="#ppt_x"/>
                                          </p:val>
                                        </p:tav>
                                      </p:tavLst>
                                    </p:anim>
                                    <p:anim calcmode="lin" valueType="num">
                                      <p:cBhvr additive="base">
                                        <p:cTn id="47" dur="500" fill="hold"/>
                                        <p:tgtEl>
                                          <p:spTgt spid="563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wipe(down)">
                                      <p:cBhvr>
                                        <p:cTn id="52" dur="500"/>
                                        <p:tgtEl>
                                          <p:spTgt spid="4">
                                            <p:txEl>
                                              <p:pRg st="13" end="13"/>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wipe(down)">
                                      <p:cBhvr>
                                        <p:cTn id="55" dur="500"/>
                                        <p:tgtEl>
                                          <p:spTgt spid="4">
                                            <p:txEl>
                                              <p:pRg st="14" end="14"/>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wipe(down)">
                                      <p:cBhvr>
                                        <p:cTn id="58"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2.1.7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语言中的位级运算</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264920" y="1158875"/>
            <a:ext cx="7134226" cy="1830070"/>
          </a:xfrm>
          <a:prstGeom prst="rect">
            <a:avLst/>
          </a:prstGeom>
          <a:noFill/>
        </p:spPr>
        <p:txBody>
          <a:bodyPr wrap="square" rtlCol="0" anchor="t">
            <a:spAutoFit/>
          </a:bodyPr>
          <a:lstStyle/>
          <a:p>
            <a:pPr lvl="2" algn="l"/>
            <a:r>
              <a:rPr lang="zh-CN" altLang="en-US" sz="2000" dirty="0">
                <a:sym typeface="+mn-ea"/>
              </a:rPr>
              <a:t>使用符号： </a:t>
            </a:r>
            <a:r>
              <a:rPr lang="en-US" altLang="zh-CN" sz="2000" dirty="0">
                <a:sym typeface="+mn-ea"/>
              </a:rPr>
              <a:t>NOT</a:t>
            </a:r>
            <a:r>
              <a:rPr lang="zh-CN" altLang="en-US" sz="2000" dirty="0">
                <a:sym typeface="+mn-ea"/>
              </a:rPr>
              <a:t>（取反）为</a:t>
            </a:r>
            <a:r>
              <a:rPr lang="en-US" altLang="zh-CN" sz="2000" dirty="0">
                <a:sym typeface="+mn-ea"/>
              </a:rPr>
              <a:t>:</a:t>
            </a:r>
            <a:r>
              <a:rPr lang="zh-CN" altLang="en-US" sz="2000" dirty="0">
                <a:sym typeface="+mn-ea"/>
              </a:rPr>
              <a:t>    </a:t>
            </a:r>
            <a:r>
              <a:rPr lang="en-US" altLang="zh-CN" sz="2000" dirty="0">
                <a:sym typeface="+mn-ea"/>
              </a:rPr>
              <a:t>~	</a:t>
            </a:r>
            <a:r>
              <a:rPr lang="zh-CN" altLang="en-US" sz="2000" dirty="0">
                <a:sym typeface="+mn-ea"/>
              </a:rPr>
              <a:t> </a:t>
            </a:r>
          </a:p>
          <a:p>
            <a:pPr lvl="2" algn="l"/>
            <a:r>
              <a:rPr lang="en-US" altLang="zh-CN" sz="2000" dirty="0">
                <a:sym typeface="+mn-ea"/>
              </a:rPr>
              <a:t>	       AND</a:t>
            </a:r>
            <a:r>
              <a:rPr lang="zh-CN" altLang="en-US" sz="2000" dirty="0">
                <a:sym typeface="+mn-ea"/>
              </a:rPr>
              <a:t>（与）为</a:t>
            </a:r>
            <a:r>
              <a:rPr lang="en-US" altLang="zh-CN" sz="2000" dirty="0">
                <a:sym typeface="+mn-ea"/>
              </a:rPr>
              <a:t>:</a:t>
            </a:r>
            <a:r>
              <a:rPr lang="zh-CN" altLang="en-US" sz="2000" dirty="0">
                <a:sym typeface="+mn-ea"/>
              </a:rPr>
              <a:t>        </a:t>
            </a:r>
            <a:r>
              <a:rPr lang="en-US" altLang="zh-CN" sz="2000" dirty="0">
                <a:sym typeface="+mn-ea"/>
              </a:rPr>
              <a:t>&amp;</a:t>
            </a:r>
            <a:r>
              <a:rPr lang="zh-CN" altLang="en-US" sz="2000" dirty="0">
                <a:sym typeface="+mn-ea"/>
              </a:rPr>
              <a:t>     </a:t>
            </a:r>
          </a:p>
          <a:p>
            <a:pPr lvl="2" algn="l"/>
            <a:r>
              <a:rPr lang="en-US" altLang="zh-CN" sz="2000" dirty="0">
                <a:sym typeface="+mn-ea"/>
              </a:rPr>
              <a:t>                       OR</a:t>
            </a:r>
            <a:r>
              <a:rPr lang="zh-CN" altLang="en-US" sz="2000" dirty="0">
                <a:sym typeface="+mn-ea"/>
              </a:rPr>
              <a:t>（或）为</a:t>
            </a:r>
            <a:r>
              <a:rPr lang="en-US" altLang="zh-CN" sz="2000" dirty="0">
                <a:sym typeface="+mn-ea"/>
              </a:rPr>
              <a:t>:           |</a:t>
            </a:r>
            <a:r>
              <a:rPr lang="zh-CN" altLang="en-US" sz="2000" dirty="0">
                <a:sym typeface="+mn-ea"/>
              </a:rPr>
              <a:t>  </a:t>
            </a:r>
          </a:p>
          <a:p>
            <a:pPr lvl="2" algn="l"/>
            <a:r>
              <a:rPr lang="en-US" altLang="zh-CN" sz="2000" dirty="0">
                <a:sym typeface="+mn-ea"/>
              </a:rPr>
              <a:t>	       XOR</a:t>
            </a:r>
            <a:r>
              <a:rPr lang="zh-CN" altLang="en-US" sz="2000" dirty="0">
                <a:sym typeface="+mn-ea"/>
              </a:rPr>
              <a:t>（异或）为</a:t>
            </a:r>
            <a:r>
              <a:rPr lang="en-US" altLang="zh-CN" sz="2000" dirty="0">
                <a:sym typeface="+mn-ea"/>
              </a:rPr>
              <a:t>:    ^</a:t>
            </a:r>
            <a:endParaRPr lang="en-US" altLang="zh-CN" sz="2000" dirty="0"/>
          </a:p>
          <a:p>
            <a:pPr marL="0" lvl="2" indent="0" algn="l">
              <a:buFont typeface="Wingdings" panose="05000000000000000000" charset="0"/>
              <a:buNone/>
            </a:pPr>
            <a:endParaRPr lang="en-US" altLang="zh-CN" sz="2000" baseline="-25000" dirty="0"/>
          </a:p>
          <a:p>
            <a:pPr marL="0" lvl="2" indent="0" algn="l">
              <a:buFont typeface="Wingdings" panose="05000000000000000000" charset="0"/>
              <a:buNone/>
            </a:pPr>
            <a:endParaRPr lang="zh-CN" altLang="en-US" sz="2000" dirty="0">
              <a:ea typeface="宋体" panose="02010600030101010101" pitchFamily="2" charset="-122"/>
            </a:endParaRPr>
          </a:p>
        </p:txBody>
      </p:sp>
      <p:sp>
        <p:nvSpPr>
          <p:cNvPr id="2" name="矩形 1"/>
          <p:cNvSpPr/>
          <p:nvPr/>
        </p:nvSpPr>
        <p:spPr>
          <a:xfrm>
            <a:off x="1415415" y="2886075"/>
            <a:ext cx="10186035" cy="2553335"/>
          </a:xfrm>
          <a:prstGeom prst="rect">
            <a:avLst/>
          </a:prstGeom>
        </p:spPr>
        <p:txBody>
          <a:bodyPr wrap="square">
            <a:spAutoFit/>
          </a:bodyPr>
          <a:lstStyle/>
          <a:p>
            <a:r>
              <a:rPr lang="en-US" altLang="zh-CN" sz="2000" b="1" dirty="0">
                <a:solidFill>
                  <a:schemeClr val="accent2"/>
                </a:solidFill>
                <a:latin typeface="TimesTen-Roman"/>
              </a:rPr>
              <a:t>C </a:t>
            </a:r>
            <a:r>
              <a:rPr lang="zh-CN" altLang="en-US" sz="2000" b="1" dirty="0">
                <a:solidFill>
                  <a:schemeClr val="accent2"/>
                </a:solidFill>
                <a:latin typeface="TimesTen-Roman"/>
              </a:rPr>
              <a:t>表达式</a:t>
            </a:r>
            <a:r>
              <a:rPr lang="en-US" altLang="zh-CN" sz="2000" b="1" dirty="0">
                <a:solidFill>
                  <a:schemeClr val="accent2"/>
                </a:solidFill>
                <a:latin typeface="TimesTen-Roman"/>
              </a:rPr>
              <a:t> 	</a:t>
            </a:r>
            <a:r>
              <a:rPr lang="zh-CN" altLang="en-US" sz="2000" b="1" dirty="0">
                <a:solidFill>
                  <a:schemeClr val="accent2"/>
                </a:solidFill>
                <a:latin typeface="TimesTen-Roman"/>
              </a:rPr>
              <a:t>二进制表示</a:t>
            </a:r>
            <a:r>
              <a:rPr lang="en-US" altLang="zh-CN" sz="2000" b="1" dirty="0">
                <a:solidFill>
                  <a:schemeClr val="accent2"/>
                </a:solidFill>
                <a:latin typeface="TimesTen-Roman"/>
              </a:rPr>
              <a:t> 		      </a:t>
            </a:r>
            <a:r>
              <a:rPr lang="zh-CN" altLang="en-US" sz="2000" b="1" dirty="0">
                <a:solidFill>
                  <a:schemeClr val="accent2"/>
                </a:solidFill>
                <a:latin typeface="TimesTen-Roman"/>
              </a:rPr>
              <a:t>二进制结果</a:t>
            </a:r>
            <a:r>
              <a:rPr lang="en-US" altLang="zh-CN" sz="2000" b="1" dirty="0">
                <a:solidFill>
                  <a:schemeClr val="accent2"/>
                </a:solidFill>
                <a:latin typeface="TimesTen-Roman"/>
              </a:rPr>
              <a:t> 	        16</a:t>
            </a:r>
            <a:r>
              <a:rPr lang="zh-CN" altLang="en-US" sz="2000" b="1" dirty="0">
                <a:solidFill>
                  <a:schemeClr val="accent2"/>
                </a:solidFill>
                <a:latin typeface="TimesTen-Roman"/>
              </a:rPr>
              <a:t>进制结果</a:t>
            </a:r>
          </a:p>
          <a:p>
            <a:r>
              <a:rPr lang="pt-BR" altLang="zh-CN" sz="2000" dirty="0">
                <a:solidFill>
                  <a:srgbClr val="FF0000"/>
                </a:solidFill>
                <a:latin typeface="ZztexMono-Regular"/>
              </a:rPr>
              <a:t>~</a:t>
            </a:r>
            <a:r>
              <a:rPr lang="pt-BR" altLang="zh-CN" sz="2000" dirty="0">
                <a:latin typeface="ZztexMono-Regular"/>
              </a:rPr>
              <a:t>0x41   	</a:t>
            </a:r>
            <a:r>
              <a:rPr lang="pt-BR" altLang="zh-CN" sz="2000" dirty="0">
                <a:solidFill>
                  <a:srgbClr val="FF0000"/>
                </a:solidFill>
                <a:latin typeface="ZztexMono-Regular"/>
              </a:rPr>
              <a:t>~</a:t>
            </a:r>
            <a:r>
              <a:rPr lang="pt-BR" altLang="zh-CN" sz="2000" dirty="0">
                <a:latin typeface="TimesTen-Roman"/>
              </a:rPr>
              <a:t>[0100 0001] 		       [1011 1110] 	           </a:t>
            </a:r>
            <a:r>
              <a:rPr lang="pt-BR" altLang="zh-CN" sz="2000" dirty="0">
                <a:latin typeface="ZztexMono-Regular"/>
              </a:rPr>
              <a:t>0xBE</a:t>
            </a:r>
          </a:p>
          <a:p>
            <a:r>
              <a:rPr lang="en-US" altLang="zh-CN" sz="2000" dirty="0">
                <a:solidFill>
                  <a:srgbClr val="FF0000"/>
                </a:solidFill>
                <a:latin typeface="ZztexMono-Regular"/>
              </a:rPr>
              <a:t>~</a:t>
            </a:r>
            <a:r>
              <a:rPr lang="en-US" altLang="zh-CN" sz="2000" dirty="0">
                <a:latin typeface="ZztexMono-Regular"/>
              </a:rPr>
              <a:t>0x00   	</a:t>
            </a:r>
            <a:r>
              <a:rPr lang="en-US" altLang="zh-CN" sz="2000" dirty="0">
                <a:solidFill>
                  <a:srgbClr val="FF0000"/>
                </a:solidFill>
                <a:latin typeface="ZztexMono-Regular"/>
              </a:rPr>
              <a:t>~</a:t>
            </a:r>
            <a:r>
              <a:rPr lang="en-US" altLang="zh-CN" sz="2000" dirty="0">
                <a:latin typeface="TimesTen-Roman"/>
              </a:rPr>
              <a:t>[0000 0000] 		       [1111 1111] 	           </a:t>
            </a:r>
            <a:r>
              <a:rPr lang="en-US" altLang="zh-CN" sz="2000" dirty="0">
                <a:latin typeface="ZztexMono-Regular"/>
              </a:rPr>
              <a:t>0xFF</a:t>
            </a:r>
          </a:p>
          <a:p>
            <a:r>
              <a:rPr lang="en-US" altLang="zh-CN" sz="2000" dirty="0">
                <a:latin typeface="ZztexMono-Regular"/>
              </a:rPr>
              <a:t>0x69</a:t>
            </a:r>
            <a:r>
              <a:rPr lang="en-US" altLang="zh-CN" sz="2000" dirty="0">
                <a:solidFill>
                  <a:srgbClr val="FF0000"/>
                </a:solidFill>
                <a:latin typeface="ZztexMono-Regular"/>
              </a:rPr>
              <a:t>&amp;</a:t>
            </a:r>
            <a:r>
              <a:rPr lang="en-US" altLang="zh-CN" sz="2000" dirty="0">
                <a:latin typeface="ZztexMono-Regular"/>
              </a:rPr>
              <a:t>0x55 	</a:t>
            </a:r>
            <a:r>
              <a:rPr lang="en-US" altLang="zh-CN" sz="2000" dirty="0">
                <a:latin typeface="TimesTen-Roman"/>
              </a:rPr>
              <a:t>[0110 1001] </a:t>
            </a:r>
            <a:r>
              <a:rPr lang="en-US" altLang="zh-CN" sz="2000" dirty="0">
                <a:solidFill>
                  <a:srgbClr val="FF0000"/>
                </a:solidFill>
                <a:latin typeface="ZztexMono-Regular"/>
              </a:rPr>
              <a:t>&amp;</a:t>
            </a:r>
            <a:r>
              <a:rPr lang="en-US" altLang="zh-CN" sz="2000" dirty="0">
                <a:latin typeface="ZztexMono-Regular"/>
              </a:rPr>
              <a:t> </a:t>
            </a:r>
            <a:r>
              <a:rPr lang="en-US" altLang="zh-CN" sz="2000" dirty="0">
                <a:latin typeface="TimesTen-Roman"/>
              </a:rPr>
              <a:t>[0101 0101] 	[0100 0001] 	           </a:t>
            </a:r>
            <a:r>
              <a:rPr lang="en-US" altLang="zh-CN" sz="2000" dirty="0">
                <a:latin typeface="ZztexMono-Regular"/>
              </a:rPr>
              <a:t>0x41</a:t>
            </a:r>
          </a:p>
          <a:p>
            <a:r>
              <a:rPr lang="en-US" altLang="zh-CN" sz="2000" dirty="0">
                <a:latin typeface="ZztexMono-Regular"/>
              </a:rPr>
              <a:t>0x69</a:t>
            </a:r>
            <a:r>
              <a:rPr lang="en-US" altLang="zh-CN" sz="2000" dirty="0">
                <a:solidFill>
                  <a:srgbClr val="FF0000"/>
                </a:solidFill>
                <a:latin typeface="ZztexMono-Regular"/>
              </a:rPr>
              <a:t>|</a:t>
            </a:r>
            <a:r>
              <a:rPr lang="en-US" altLang="zh-CN" sz="2000" dirty="0">
                <a:latin typeface="ZztexMono-Regular"/>
              </a:rPr>
              <a:t>0x55 	</a:t>
            </a:r>
            <a:r>
              <a:rPr lang="en-US" altLang="zh-CN" sz="2000" dirty="0">
                <a:latin typeface="TimesTen-Roman"/>
              </a:rPr>
              <a:t>[0110 1001] </a:t>
            </a:r>
            <a:r>
              <a:rPr lang="en-US" altLang="zh-CN" sz="2000" dirty="0">
                <a:solidFill>
                  <a:srgbClr val="FF0000"/>
                </a:solidFill>
                <a:latin typeface="ZztexMono-Regular"/>
              </a:rPr>
              <a:t>|</a:t>
            </a:r>
            <a:r>
              <a:rPr lang="en-US" altLang="zh-CN" sz="2000" dirty="0">
                <a:latin typeface="ZztexMono-Regular"/>
              </a:rPr>
              <a:t> </a:t>
            </a:r>
            <a:r>
              <a:rPr lang="en-US" altLang="zh-CN" sz="2000" dirty="0">
                <a:latin typeface="TimesTen-Roman"/>
              </a:rPr>
              <a:t>[0101 0101] 	[0111 1101]              </a:t>
            </a:r>
            <a:r>
              <a:rPr lang="en-US" altLang="zh-CN" sz="2000" dirty="0">
                <a:latin typeface="ZztexMono-Regular"/>
              </a:rPr>
              <a:t>0x7D</a:t>
            </a:r>
          </a:p>
          <a:p>
            <a:endParaRPr lang="zh-CN" altLang="en-US" sz="2000" dirty="0"/>
          </a:p>
          <a:p>
            <a:r>
              <a:rPr lang="zh-CN" altLang="en-US" sz="2000" dirty="0"/>
              <a:t>如上所示，确定一个位级表达式结果的最好方法，就是将十六进制的参数扩展成二进制表示并执行二进制运算，然后再转换为十六进制。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70829" y="1005909"/>
            <a:ext cx="10806493" cy="1959511"/>
          </a:xfrm>
          <a:prstGeom prst="rect">
            <a:avLst/>
          </a:prstGeom>
          <a:noFill/>
        </p:spPr>
        <p:txBody>
          <a:bodyPr wrap="square" rtlCol="0" anchor="t">
            <a:spAutoFit/>
          </a:bodyPr>
          <a:lstStyle/>
          <a:p>
            <a:pPr marL="0" indent="0" algn="l">
              <a:buFont typeface="Wingdings" panose="05000000000000000000" charset="0"/>
              <a:buNone/>
            </a:pPr>
            <a:r>
              <a:rPr lang="en-US" sz="2400" dirty="0">
                <a:sym typeface="+mn-ea"/>
              </a:rPr>
              <a:t>C</a:t>
            </a:r>
            <a:r>
              <a:rPr lang="zh-CN" altLang="en-US" sz="2400" dirty="0">
                <a:ea typeface="宋体" panose="02010600030101010101" pitchFamily="2" charset="-122"/>
                <a:sym typeface="+mn-ea"/>
              </a:rPr>
              <a:t>语言中提供了一组逻辑运算符</a:t>
            </a:r>
            <a:r>
              <a:rPr lang="en-US" altLang="zh-CN" sz="2400" dirty="0">
                <a:ea typeface="宋体" panose="02010600030101010101" pitchFamily="2" charset="-122"/>
                <a:sym typeface="+mn-ea"/>
              </a:rPr>
              <a:t>||</a:t>
            </a:r>
            <a:r>
              <a:rPr lang="zh-CN" altLang="en-US" sz="2400" dirty="0">
                <a:ea typeface="宋体" panose="02010600030101010101" pitchFamily="2" charset="-122"/>
                <a:sym typeface="+mn-ea"/>
              </a:rPr>
              <a:t>、</a:t>
            </a:r>
            <a:r>
              <a:rPr lang="en-US" altLang="zh-CN" sz="2400" dirty="0">
                <a:ea typeface="宋体" panose="02010600030101010101" pitchFamily="2" charset="-122"/>
                <a:sym typeface="+mn-ea"/>
              </a:rPr>
              <a:t>&amp;&amp;</a:t>
            </a:r>
            <a:r>
              <a:rPr lang="zh-CN" altLang="en-US" sz="2400" dirty="0">
                <a:ea typeface="宋体" panose="02010600030101010101" pitchFamily="2" charset="-122"/>
                <a:sym typeface="+mn-ea"/>
              </a:rPr>
              <a:t>和！，分别对应于</a:t>
            </a:r>
            <a:r>
              <a:rPr lang="en-US" altLang="zh-CN" sz="2400" dirty="0">
                <a:ea typeface="宋体" panose="02010600030101010101" pitchFamily="2" charset="-122"/>
                <a:sym typeface="+mn-ea"/>
              </a:rPr>
              <a:t>OR</a:t>
            </a:r>
            <a:r>
              <a:rPr lang="zh-CN" altLang="en-US" sz="2400" dirty="0">
                <a:ea typeface="宋体" panose="02010600030101010101" pitchFamily="2" charset="-122"/>
                <a:sym typeface="+mn-ea"/>
              </a:rPr>
              <a:t>、</a:t>
            </a:r>
            <a:r>
              <a:rPr lang="en-US" altLang="zh-CN" sz="2400" dirty="0">
                <a:ea typeface="宋体" panose="02010600030101010101" pitchFamily="2" charset="-122"/>
                <a:sym typeface="+mn-ea"/>
              </a:rPr>
              <a:t>AND</a:t>
            </a:r>
            <a:r>
              <a:rPr lang="zh-CN" altLang="en-US" sz="2400" dirty="0">
                <a:ea typeface="宋体" panose="02010600030101010101" pitchFamily="2" charset="-122"/>
                <a:sym typeface="+mn-ea"/>
              </a:rPr>
              <a:t>和</a:t>
            </a:r>
            <a:r>
              <a:rPr lang="en-US" altLang="zh-CN" sz="2400" dirty="0">
                <a:ea typeface="宋体" panose="02010600030101010101" pitchFamily="2" charset="-122"/>
                <a:sym typeface="+mn-ea"/>
              </a:rPr>
              <a:t>NOT </a:t>
            </a:r>
            <a:r>
              <a:rPr lang="zh-CN" altLang="en-US" sz="2400" dirty="0">
                <a:ea typeface="宋体" panose="02010600030101010101" pitchFamily="2" charset="-122"/>
                <a:sym typeface="+mn-ea"/>
              </a:rPr>
              <a:t>运算。</a:t>
            </a:r>
          </a:p>
          <a:p>
            <a:pPr marL="0" indent="0" algn="l">
              <a:buFont typeface="Wingdings" panose="05000000000000000000" charset="0"/>
              <a:buNone/>
            </a:pPr>
            <a:endParaRPr lang="en-US" altLang="zh-CN" sz="2000" dirty="0"/>
          </a:p>
          <a:p>
            <a:pPr marL="0" lvl="2" indent="0" algn="l">
              <a:buFont typeface="Wingdings" panose="05000000000000000000" charset="0"/>
              <a:buNone/>
            </a:pPr>
            <a:endParaRPr lang="en-US" altLang="zh-CN" sz="2000" dirty="0"/>
          </a:p>
          <a:p>
            <a:pPr marL="0" lvl="2" indent="0" algn="l">
              <a:buFont typeface="Wingdings" panose="05000000000000000000" charset="0"/>
              <a:buNone/>
            </a:pPr>
            <a:endParaRPr lang="zh-CN" altLang="en-US" sz="2400">
              <a:ea typeface="宋体" panose="02010600030101010101" pitchFamily="2" charset="-122"/>
            </a:endParaRPr>
          </a:p>
          <a:p>
            <a:pPr marL="0" lvl="2" indent="0" algn="l">
              <a:buFont typeface="Wingdings" panose="05000000000000000000" charset="0"/>
              <a:buNone/>
            </a:pPr>
            <a:endParaRPr lang="en-US" altLang="zh-CN" sz="2000" baseline="-25000" dirty="0"/>
          </a:p>
          <a:p>
            <a:pPr marL="0" lvl="2" indent="0" algn="l">
              <a:buFont typeface="Wingdings" panose="05000000000000000000" charset="0"/>
              <a:buNone/>
            </a:pPr>
            <a:endParaRPr lang="zh-CN" altLang="en-US" sz="2000">
              <a:ea typeface="宋体" panose="02010600030101010101" pitchFamily="2" charset="-122"/>
            </a:endParaRPr>
          </a:p>
        </p:txBody>
      </p:sp>
      <p:sp>
        <p:nvSpPr>
          <p:cNvPr id="25611" name="矩形 11"/>
          <p:cNvSpPr>
            <a:spLocks noChangeArrowheads="1"/>
          </p:cNvSpPr>
          <p:nvPr/>
        </p:nvSpPr>
        <p:spPr bwMode="auto">
          <a:xfrm>
            <a:off x="1840230" y="2900680"/>
            <a:ext cx="3128010" cy="352425"/>
          </a:xfrm>
          <a:prstGeom prst="rect">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b="1" dirty="0">
                <a:solidFill>
                  <a:srgbClr val="FF0000"/>
                </a:solidFill>
                <a:latin typeface="微软雅黑" panose="020B0503020204020204" pitchFamily="34" charset="-122"/>
                <a:ea typeface="微软雅黑" panose="020B0503020204020204" pitchFamily="34" charset="-122"/>
              </a:rPr>
              <a:t>所有非零的参数都表示</a:t>
            </a:r>
            <a:r>
              <a:rPr lang="en-US" altLang="zh-CN" b="1" dirty="0">
                <a:solidFill>
                  <a:srgbClr val="FF0000"/>
                </a:solidFill>
                <a:latin typeface="微软雅黑" panose="020B0503020204020204" pitchFamily="34" charset="-122"/>
                <a:ea typeface="微软雅黑" panose="020B0503020204020204" pitchFamily="34" charset="-122"/>
              </a:rPr>
              <a:t>TRUE</a:t>
            </a: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2.1.8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语言中的逻辑运算</a:t>
                      </a:r>
                    </a:p>
                  </a:txBody>
                  <a:tcPr>
                    <a:solidFill>
                      <a:srgbClr val="52B6B1"/>
                    </a:solidFill>
                  </a:tcPr>
                </a:tc>
                <a:extLst>
                  <a:ext uri="{0D108BD9-81ED-4DB2-BD59-A6C34878D82A}">
                    <a16:rowId xmlns:a16="http://schemas.microsoft.com/office/drawing/2014/main" val="10000"/>
                  </a:ext>
                </a:extLst>
              </a:tr>
            </a:tbl>
          </a:graphicData>
        </a:graphic>
      </p:graphicFrame>
      <p:cxnSp>
        <p:nvCxnSpPr>
          <p:cNvPr id="25604" name="直接连接符 4"/>
          <p:cNvCxnSpPr>
            <a:cxnSpLocks noChangeShapeType="1"/>
          </p:cNvCxnSpPr>
          <p:nvPr/>
        </p:nvCxnSpPr>
        <p:spPr bwMode="auto">
          <a:xfrm flipH="1">
            <a:off x="5810250" y="1990090"/>
            <a:ext cx="4445" cy="1374140"/>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5"/>
          <p:cNvCxnSpPr>
            <a:cxnSpLocks noChangeShapeType="1"/>
          </p:cNvCxnSpPr>
          <p:nvPr/>
        </p:nvCxnSpPr>
        <p:spPr bwMode="auto">
          <a:xfrm>
            <a:off x="5814695" y="3730625"/>
            <a:ext cx="0" cy="1944688"/>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 name="椭圆 6"/>
          <p:cNvSpPr>
            <a:spLocks noChangeArrowheads="1"/>
          </p:cNvSpPr>
          <p:nvPr/>
        </p:nvSpPr>
        <p:spPr bwMode="auto">
          <a:xfrm>
            <a:off x="5317490" y="2759075"/>
            <a:ext cx="990600" cy="990600"/>
          </a:xfrm>
          <a:prstGeom prst="ellipse">
            <a:avLst/>
          </a:prstGeom>
          <a:solidFill>
            <a:srgbClr val="52B6B1"/>
          </a:solidFill>
          <a:ln w="9525">
            <a:solidFill>
              <a:srgbClr val="F8F8F8"/>
            </a:solidFill>
            <a:round/>
          </a:ln>
        </p:spPr>
        <p:txBody>
          <a:bodyPr/>
          <a:lstStyle/>
          <a:p>
            <a:pPr eaLnBrk="1" hangingPunct="1"/>
            <a:endParaRPr lang="zh-CN" altLang="en-US">
              <a:solidFill>
                <a:schemeClr val="accent1"/>
              </a:solidFill>
            </a:endParaRPr>
          </a:p>
        </p:txBody>
      </p:sp>
      <p:sp>
        <p:nvSpPr>
          <p:cNvPr id="25607" name="TextBox 7"/>
          <p:cNvSpPr txBox="1">
            <a:spLocks noChangeArrowheads="1"/>
          </p:cNvSpPr>
          <p:nvPr/>
        </p:nvSpPr>
        <p:spPr bwMode="auto">
          <a:xfrm>
            <a:off x="3769360" y="192405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逻辑运算</a:t>
            </a:r>
          </a:p>
        </p:txBody>
      </p:sp>
      <p:sp>
        <p:nvSpPr>
          <p:cNvPr id="25608" name="TextBox 8"/>
          <p:cNvSpPr txBox="1">
            <a:spLocks noChangeArrowheads="1"/>
          </p:cNvSpPr>
          <p:nvPr/>
        </p:nvSpPr>
        <p:spPr bwMode="auto">
          <a:xfrm>
            <a:off x="6678613" y="192405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位级运算</a:t>
            </a:r>
          </a:p>
        </p:txBody>
      </p:sp>
      <p:sp>
        <p:nvSpPr>
          <p:cNvPr id="25610" name="TextBox 10"/>
          <p:cNvSpPr txBox="1">
            <a:spLocks noChangeArrowheads="1"/>
          </p:cNvSpPr>
          <p:nvPr/>
        </p:nvSpPr>
        <p:spPr bwMode="auto">
          <a:xfrm>
            <a:off x="6678613" y="2390775"/>
            <a:ext cx="4202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5612" name="矩形 13"/>
          <p:cNvSpPr>
            <a:spLocks noChangeArrowheads="1"/>
          </p:cNvSpPr>
          <p:nvPr/>
        </p:nvSpPr>
        <p:spPr bwMode="auto">
          <a:xfrm>
            <a:off x="2776855" y="3364230"/>
            <a:ext cx="219138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参数零表示</a:t>
            </a:r>
            <a:r>
              <a:rPr lang="en-US" altLang="zh-CN">
                <a:solidFill>
                  <a:schemeClr val="accent2"/>
                </a:solidFill>
                <a:latin typeface="微软雅黑" panose="020B0503020204020204" pitchFamily="34" charset="-122"/>
                <a:ea typeface="微软雅黑" panose="020B0503020204020204" pitchFamily="34" charset="-122"/>
              </a:rPr>
              <a:t>FALSE</a:t>
            </a:r>
          </a:p>
        </p:txBody>
      </p:sp>
      <p:sp>
        <p:nvSpPr>
          <p:cNvPr id="25613" name="矩形 14"/>
          <p:cNvSpPr>
            <a:spLocks noChangeArrowheads="1"/>
          </p:cNvSpPr>
          <p:nvPr/>
        </p:nvSpPr>
        <p:spPr bwMode="auto">
          <a:xfrm>
            <a:off x="2180590" y="3822700"/>
            <a:ext cx="27876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solidFill>
                  <a:schemeClr val="accent2"/>
                </a:solidFill>
                <a:latin typeface="微软雅黑" panose="020B0503020204020204" pitchFamily="34" charset="-122"/>
                <a:ea typeface="微软雅黑" panose="020B0503020204020204" pitchFamily="34" charset="-122"/>
              </a:rPr>
              <a:t>返回</a:t>
            </a:r>
            <a:r>
              <a:rPr lang="en-US" altLang="zh-CN">
                <a:solidFill>
                  <a:schemeClr val="accent2"/>
                </a:solidFill>
                <a:latin typeface="微软雅黑" panose="020B0503020204020204" pitchFamily="34" charset="-122"/>
                <a:ea typeface="微软雅黑" panose="020B0503020204020204" pitchFamily="34" charset="-122"/>
              </a:rPr>
              <a:t>1</a:t>
            </a:r>
            <a:r>
              <a:rPr lang="zh-CN" altLang="en-US">
                <a:solidFill>
                  <a:schemeClr val="accent2"/>
                </a:solidFill>
                <a:latin typeface="微软雅黑" panose="020B0503020204020204" pitchFamily="34" charset="-122"/>
                <a:ea typeface="微软雅黑" panose="020B0503020204020204" pitchFamily="34" charset="-122"/>
              </a:rPr>
              <a:t>来表示结果为</a:t>
            </a:r>
            <a:r>
              <a:rPr lang="en-US" altLang="zh-CN">
                <a:solidFill>
                  <a:schemeClr val="accent2"/>
                </a:solidFill>
                <a:latin typeface="微软雅黑" panose="020B0503020204020204" pitchFamily="34" charset="-122"/>
                <a:ea typeface="微软雅黑" panose="020B0503020204020204" pitchFamily="34" charset="-122"/>
              </a:rPr>
              <a:t>TRUE</a:t>
            </a:r>
          </a:p>
        </p:txBody>
      </p:sp>
      <p:sp>
        <p:nvSpPr>
          <p:cNvPr id="25614" name="矩形 15"/>
          <p:cNvSpPr>
            <a:spLocks noChangeArrowheads="1"/>
          </p:cNvSpPr>
          <p:nvPr/>
        </p:nvSpPr>
        <p:spPr bwMode="auto">
          <a:xfrm>
            <a:off x="2180590" y="4318000"/>
            <a:ext cx="27876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返回</a:t>
            </a:r>
            <a:r>
              <a:rPr lang="en-US" altLang="zh-CN">
                <a:solidFill>
                  <a:schemeClr val="accent2"/>
                </a:solidFill>
                <a:latin typeface="微软雅黑" panose="020B0503020204020204" pitchFamily="34" charset="-122"/>
                <a:ea typeface="微软雅黑" panose="020B0503020204020204" pitchFamily="34" charset="-122"/>
              </a:rPr>
              <a:t>0</a:t>
            </a:r>
            <a:r>
              <a:rPr lang="zh-CN" altLang="en-US">
                <a:solidFill>
                  <a:schemeClr val="accent2"/>
                </a:solidFill>
                <a:latin typeface="微软雅黑" panose="020B0503020204020204" pitchFamily="34" charset="-122"/>
                <a:ea typeface="微软雅黑" panose="020B0503020204020204" pitchFamily="34" charset="-122"/>
              </a:rPr>
              <a:t>来表示结果为</a:t>
            </a:r>
            <a:r>
              <a:rPr lang="en-US" altLang="zh-CN">
                <a:solidFill>
                  <a:schemeClr val="accent2"/>
                </a:solidFill>
                <a:latin typeface="微软雅黑" panose="020B0503020204020204" pitchFamily="34" charset="-122"/>
                <a:ea typeface="微软雅黑" panose="020B0503020204020204" pitchFamily="34" charset="-122"/>
              </a:rPr>
              <a:t>FALSE</a:t>
            </a:r>
          </a:p>
        </p:txBody>
      </p:sp>
      <p:sp>
        <p:nvSpPr>
          <p:cNvPr id="25615" name="矩形 16"/>
          <p:cNvSpPr>
            <a:spLocks noChangeArrowheads="1"/>
          </p:cNvSpPr>
          <p:nvPr/>
        </p:nvSpPr>
        <p:spPr bwMode="auto">
          <a:xfrm>
            <a:off x="6678930" y="2900680"/>
            <a:ext cx="5078095" cy="352425"/>
          </a:xfrm>
          <a:prstGeom prst="rect">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solidFill>
                  <a:srgbClr val="FF0000"/>
                </a:solidFill>
                <a:latin typeface="微软雅黑" panose="020B0503020204020204" pitchFamily="34" charset="-122"/>
                <a:ea typeface="微软雅黑" panose="020B0503020204020204" pitchFamily="34" charset="-122"/>
              </a:rPr>
              <a:t>特殊情况下参数被限制为</a:t>
            </a:r>
            <a:r>
              <a:rPr lang="en-US" altLang="zh-CN" b="1" dirty="0">
                <a:solidFill>
                  <a:srgbClr val="FF0000"/>
                </a:solidFill>
                <a:latin typeface="微软雅黑" panose="020B0503020204020204" pitchFamily="34" charset="-122"/>
                <a:ea typeface="微软雅黑" panose="020B0503020204020204" pitchFamily="34" charset="-122"/>
              </a:rPr>
              <a:t>0</a:t>
            </a:r>
            <a:r>
              <a:rPr lang="zh-CN" altLang="en-US" b="1" dirty="0">
                <a:solidFill>
                  <a:srgbClr val="FF0000"/>
                </a:solidFill>
                <a:latin typeface="微软雅黑" panose="020B0503020204020204" pitchFamily="34" charset="-122"/>
                <a:ea typeface="微软雅黑" panose="020B0503020204020204" pitchFamily="34" charset="-122"/>
              </a:rPr>
              <a:t>或</a:t>
            </a:r>
            <a:r>
              <a:rPr lang="en-US" altLang="zh-CN" b="1" dirty="0">
                <a:solidFill>
                  <a:srgbClr val="FF0000"/>
                </a:solidFill>
                <a:latin typeface="微软雅黑" panose="020B0503020204020204" pitchFamily="34" charset="-122"/>
                <a:ea typeface="微软雅黑" panose="020B0503020204020204" pitchFamily="34" charset="-122"/>
              </a:rPr>
              <a:t>1</a:t>
            </a:r>
            <a:r>
              <a:rPr lang="zh-CN" altLang="en-US" b="1" dirty="0">
                <a:solidFill>
                  <a:srgbClr val="FF0000"/>
                </a:solidFill>
                <a:latin typeface="微软雅黑" panose="020B0503020204020204" pitchFamily="34" charset="-122"/>
                <a:ea typeface="微软雅黑" panose="020B0503020204020204" pitchFamily="34" charset="-122"/>
              </a:rPr>
              <a:t>才与逻辑运算相同</a:t>
            </a:r>
          </a:p>
        </p:txBody>
      </p:sp>
      <p:sp>
        <p:nvSpPr>
          <p:cNvPr id="25616" name="矩形 17"/>
          <p:cNvSpPr>
            <a:spLocks noChangeArrowheads="1"/>
          </p:cNvSpPr>
          <p:nvPr/>
        </p:nvSpPr>
        <p:spPr bwMode="auto">
          <a:xfrm>
            <a:off x="6678930" y="3364230"/>
            <a:ext cx="5077460" cy="69342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位级运算需对每一个二进制位都进行运算，结果与两者都有关</a:t>
            </a:r>
          </a:p>
        </p:txBody>
      </p:sp>
      <p:sp>
        <p:nvSpPr>
          <p:cNvPr id="25618" name="矩形 19"/>
          <p:cNvSpPr>
            <a:spLocks noChangeArrowheads="1"/>
          </p:cNvSpPr>
          <p:nvPr/>
        </p:nvSpPr>
        <p:spPr bwMode="auto">
          <a:xfrm>
            <a:off x="2180590" y="4899660"/>
            <a:ext cx="2775585" cy="91821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第一个参数值能确定表达式的结果，不会对第二个参数求值。</a:t>
            </a:r>
          </a:p>
        </p:txBody>
      </p:sp>
      <p:sp>
        <p:nvSpPr>
          <p:cNvPr id="25619" name="TextBox 20"/>
          <p:cNvSpPr txBox="1">
            <a:spLocks noChangeArrowheads="1"/>
          </p:cNvSpPr>
          <p:nvPr/>
        </p:nvSpPr>
        <p:spPr bwMode="auto">
          <a:xfrm>
            <a:off x="5376545" y="290068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accent2"/>
                </a:solidFill>
              </a:rPr>
              <a:t>VS</a:t>
            </a:r>
            <a:endParaRPr lang="zh-CN" altLang="en-US" sz="4000">
              <a:solidFill>
                <a:schemeClr val="accent2"/>
              </a:solidFill>
            </a:endParaRPr>
          </a:p>
        </p:txBody>
      </p:sp>
      <p:sp>
        <p:nvSpPr>
          <p:cNvPr id="5" name="矩形 4"/>
          <p:cNvSpPr/>
          <p:nvPr/>
        </p:nvSpPr>
        <p:spPr>
          <a:xfrm>
            <a:off x="6847840" y="4517371"/>
            <a:ext cx="4127500" cy="1938992"/>
          </a:xfrm>
          <a:prstGeom prst="rect">
            <a:avLst/>
          </a:prstGeom>
        </p:spPr>
        <p:txBody>
          <a:bodyPr wrap="square">
            <a:spAutoFit/>
          </a:bodyPr>
          <a:lstStyle/>
          <a:p>
            <a:r>
              <a:rPr lang="zh-CN" altLang="en-US" sz="2000" b="1" dirty="0">
                <a:solidFill>
                  <a:srgbClr val="52B6B1"/>
                </a:solidFill>
                <a:latin typeface="TimesTen-Roman"/>
              </a:rPr>
              <a:t>表达式</a:t>
            </a:r>
            <a:r>
              <a:rPr lang="en-US" altLang="zh-CN" sz="2000" b="1" dirty="0">
                <a:solidFill>
                  <a:srgbClr val="52B6B1"/>
                </a:solidFill>
                <a:latin typeface="TimesTen-Roman"/>
              </a:rPr>
              <a:t> </a:t>
            </a:r>
            <a:r>
              <a:rPr lang="en-US" altLang="zh-CN" sz="2000" b="1" dirty="0">
                <a:solidFill>
                  <a:srgbClr val="7030A0"/>
                </a:solidFill>
                <a:latin typeface="TimesTen-Roman"/>
              </a:rPr>
              <a:t>		</a:t>
            </a:r>
            <a:r>
              <a:rPr lang="zh-CN" altLang="en-US" sz="2000" b="1" dirty="0">
                <a:solidFill>
                  <a:srgbClr val="52B6B1"/>
                </a:solidFill>
                <a:latin typeface="TimesTen-Roman"/>
              </a:rPr>
              <a:t>结果</a:t>
            </a:r>
          </a:p>
          <a:p>
            <a:r>
              <a:rPr lang="en-US" altLang="zh-CN" sz="2000" dirty="0">
                <a:latin typeface="ZztexMono-Regular"/>
              </a:rPr>
              <a:t>!0x41 		0x00</a:t>
            </a:r>
          </a:p>
          <a:p>
            <a:r>
              <a:rPr lang="en-US" altLang="zh-CN" sz="2000" dirty="0">
                <a:latin typeface="ZztexMono-Regular"/>
              </a:rPr>
              <a:t>!0x00 		0x01</a:t>
            </a:r>
          </a:p>
          <a:p>
            <a:r>
              <a:rPr lang="en-US" altLang="zh-CN" sz="2000" dirty="0">
                <a:latin typeface="ZztexMono-Regular"/>
              </a:rPr>
              <a:t>!!0x41 		0x01</a:t>
            </a:r>
          </a:p>
          <a:p>
            <a:r>
              <a:rPr lang="en-US" altLang="zh-CN" sz="2000" dirty="0">
                <a:latin typeface="ZztexMono-Regular"/>
              </a:rPr>
              <a:t>0x69 &amp;&amp; 0x55 	0x01</a:t>
            </a:r>
          </a:p>
          <a:p>
            <a:r>
              <a:rPr lang="en-US" altLang="zh-CN" sz="2000" dirty="0">
                <a:latin typeface="ZztexMono-Regular"/>
              </a:rPr>
              <a:t>0x69 || 0x55 	0x01</a:t>
            </a:r>
            <a:endParaRPr lang="zh-CN" alt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up)">
                                      <p:cBhvr>
                                        <p:cTn id="7" dur="500"/>
                                        <p:tgtEl>
                                          <p:spTgt spid="25604"/>
                                        </p:tgtEl>
                                      </p:cBhvr>
                                    </p:animEffect>
                                  </p:childTnLst>
                                </p:cTn>
                              </p:par>
                              <p:par>
                                <p:cTn id="8" presetID="22" presetClass="entr" presetSubtype="4"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wipe(down)">
                                      <p:cBhvr>
                                        <p:cTn id="10" dur="500"/>
                                        <p:tgtEl>
                                          <p:spTgt spid="2560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606"/>
                                        </p:tgtEl>
                                        <p:attrNameLst>
                                          <p:attrName>style.visibility</p:attrName>
                                        </p:attrNameLst>
                                      </p:cBhvr>
                                      <p:to>
                                        <p:strVal val="visible"/>
                                      </p:to>
                                    </p:set>
                                    <p:anim calcmode="lin" valueType="num">
                                      <p:cBhvr>
                                        <p:cTn id="14" dur="500" fill="hold"/>
                                        <p:tgtEl>
                                          <p:spTgt spid="25606"/>
                                        </p:tgtEl>
                                        <p:attrNameLst>
                                          <p:attrName>ppt_w</p:attrName>
                                        </p:attrNameLst>
                                      </p:cBhvr>
                                      <p:tavLst>
                                        <p:tav tm="0">
                                          <p:val>
                                            <p:fltVal val="0"/>
                                          </p:val>
                                        </p:tav>
                                        <p:tav tm="100000">
                                          <p:val>
                                            <p:strVal val="#ppt_w"/>
                                          </p:val>
                                        </p:tav>
                                      </p:tavLst>
                                    </p:anim>
                                    <p:anim calcmode="lin" valueType="num">
                                      <p:cBhvr>
                                        <p:cTn id="15" dur="500" fill="hold"/>
                                        <p:tgtEl>
                                          <p:spTgt spid="25606"/>
                                        </p:tgtEl>
                                        <p:attrNameLst>
                                          <p:attrName>ppt_h</p:attrName>
                                        </p:attrNameLst>
                                      </p:cBhvr>
                                      <p:tavLst>
                                        <p:tav tm="0">
                                          <p:val>
                                            <p:fltVal val="0"/>
                                          </p:val>
                                        </p:tav>
                                        <p:tav tm="100000">
                                          <p:val>
                                            <p:strVal val="#ppt_h"/>
                                          </p:val>
                                        </p:tav>
                                      </p:tavLst>
                                    </p:anim>
                                    <p:animEffect transition="in" filter="fade">
                                      <p:cBhvr>
                                        <p:cTn id="16" dur="500"/>
                                        <p:tgtEl>
                                          <p:spTgt spid="2560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19"/>
                                        </p:tgtEl>
                                        <p:attrNameLst>
                                          <p:attrName>style.visibility</p:attrName>
                                        </p:attrNameLst>
                                      </p:cBhvr>
                                      <p:to>
                                        <p:strVal val="visible"/>
                                      </p:to>
                                    </p:set>
                                    <p:anim calcmode="lin" valueType="num">
                                      <p:cBhvr>
                                        <p:cTn id="19" dur="500" fill="hold"/>
                                        <p:tgtEl>
                                          <p:spTgt spid="25619"/>
                                        </p:tgtEl>
                                        <p:attrNameLst>
                                          <p:attrName>ppt_w</p:attrName>
                                        </p:attrNameLst>
                                      </p:cBhvr>
                                      <p:tavLst>
                                        <p:tav tm="0">
                                          <p:val>
                                            <p:fltVal val="0"/>
                                          </p:val>
                                        </p:tav>
                                        <p:tav tm="100000">
                                          <p:val>
                                            <p:strVal val="#ppt_w"/>
                                          </p:val>
                                        </p:tav>
                                      </p:tavLst>
                                    </p:anim>
                                    <p:anim calcmode="lin" valueType="num">
                                      <p:cBhvr>
                                        <p:cTn id="20" dur="500" fill="hold"/>
                                        <p:tgtEl>
                                          <p:spTgt spid="25619"/>
                                        </p:tgtEl>
                                        <p:attrNameLst>
                                          <p:attrName>ppt_h</p:attrName>
                                        </p:attrNameLst>
                                      </p:cBhvr>
                                      <p:tavLst>
                                        <p:tav tm="0">
                                          <p:val>
                                            <p:fltVal val="0"/>
                                          </p:val>
                                        </p:tav>
                                        <p:tav tm="100000">
                                          <p:val>
                                            <p:strVal val="#ppt_h"/>
                                          </p:val>
                                        </p:tav>
                                      </p:tavLst>
                                    </p:anim>
                                    <p:animEffect transition="in" filter="fade">
                                      <p:cBhvr>
                                        <p:cTn id="21" dur="500"/>
                                        <p:tgtEl>
                                          <p:spTgt spid="25619"/>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additive="base">
                                        <p:cTn id="25" dur="500" fill="hold"/>
                                        <p:tgtEl>
                                          <p:spTgt spid="25607"/>
                                        </p:tgtEl>
                                        <p:attrNameLst>
                                          <p:attrName>ppt_x</p:attrName>
                                        </p:attrNameLst>
                                      </p:cBhvr>
                                      <p:tavLst>
                                        <p:tav tm="0">
                                          <p:val>
                                            <p:strVal val="#ppt_x"/>
                                          </p:val>
                                        </p:tav>
                                        <p:tav tm="100000">
                                          <p:val>
                                            <p:strVal val="#ppt_x"/>
                                          </p:val>
                                        </p:tav>
                                      </p:tavLst>
                                    </p:anim>
                                    <p:anim calcmode="lin" valueType="num">
                                      <p:cBhvr additive="base">
                                        <p:cTn id="26" dur="500" fill="hold"/>
                                        <p:tgtEl>
                                          <p:spTgt spid="2560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08"/>
                                        </p:tgtEl>
                                        <p:attrNameLst>
                                          <p:attrName>style.visibility</p:attrName>
                                        </p:attrNameLst>
                                      </p:cBhvr>
                                      <p:to>
                                        <p:strVal val="visible"/>
                                      </p:to>
                                    </p:set>
                                    <p:anim calcmode="lin" valueType="num">
                                      <p:cBhvr additive="base">
                                        <p:cTn id="29" dur="500" fill="hold"/>
                                        <p:tgtEl>
                                          <p:spTgt spid="25608"/>
                                        </p:tgtEl>
                                        <p:attrNameLst>
                                          <p:attrName>ppt_x</p:attrName>
                                        </p:attrNameLst>
                                      </p:cBhvr>
                                      <p:tavLst>
                                        <p:tav tm="0">
                                          <p:val>
                                            <p:strVal val="#ppt_x"/>
                                          </p:val>
                                        </p:tav>
                                        <p:tav tm="100000">
                                          <p:val>
                                            <p:strVal val="#ppt_x"/>
                                          </p:val>
                                        </p:tav>
                                      </p:tavLst>
                                    </p:anim>
                                    <p:anim calcmode="lin" valueType="num">
                                      <p:cBhvr additive="base">
                                        <p:cTn id="30" dur="500" fill="hold"/>
                                        <p:tgtEl>
                                          <p:spTgt spid="25608"/>
                                        </p:tgtEl>
                                        <p:attrNameLst>
                                          <p:attrName>ppt_y</p:attrName>
                                        </p:attrNameLst>
                                      </p:cBhvr>
                                      <p:tavLst>
                                        <p:tav tm="0">
                                          <p:val>
                                            <p:strVal val="1+#ppt_h/2"/>
                                          </p:val>
                                        </p:tav>
                                        <p:tav tm="100000">
                                          <p:val>
                                            <p:strVal val="#ppt_y"/>
                                          </p:val>
                                        </p:tav>
                                      </p:tavLst>
                                    </p:anim>
                                  </p:childTnLst>
                                </p:cTn>
                              </p:par>
                              <p:par>
                                <p:cTn id="31" presetID="22" presetClass="entr" presetSubtype="1" fill="hold" grpId="0" nodeType="withEffect">
                                  <p:stCondLst>
                                    <p:cond delay="0"/>
                                  </p:stCondLst>
                                  <p:childTnLst>
                                    <p:set>
                                      <p:cBhvr>
                                        <p:cTn id="32" dur="1" fill="hold">
                                          <p:stCondLst>
                                            <p:cond delay="0"/>
                                          </p:stCondLst>
                                        </p:cTn>
                                        <p:tgtEl>
                                          <p:spTgt spid="25610"/>
                                        </p:tgtEl>
                                        <p:attrNameLst>
                                          <p:attrName>style.visibility</p:attrName>
                                        </p:attrNameLst>
                                      </p:cBhvr>
                                      <p:to>
                                        <p:strVal val="visible"/>
                                      </p:to>
                                    </p:set>
                                    <p:animEffect transition="in" filter="wipe(up)">
                                      <p:cBhvr>
                                        <p:cTn id="33" dur="500"/>
                                        <p:tgtEl>
                                          <p:spTgt spid="25610"/>
                                        </p:tgtEl>
                                      </p:cBhvr>
                                    </p:animEffect>
                                  </p:childTnLst>
                                </p:cTn>
                              </p:par>
                            </p:childTnLst>
                          </p:cTn>
                        </p:par>
                        <p:par>
                          <p:cTn id="34" fill="hold">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25611"/>
                                        </p:tgtEl>
                                        <p:attrNameLst>
                                          <p:attrName>style.visibility</p:attrName>
                                        </p:attrNameLst>
                                      </p:cBhvr>
                                      <p:to>
                                        <p:strVal val="visible"/>
                                      </p:to>
                                    </p:set>
                                    <p:animEffect transition="in" filter="wipe(right)">
                                      <p:cBhvr>
                                        <p:cTn id="37" dur="500"/>
                                        <p:tgtEl>
                                          <p:spTgt spid="256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615"/>
                                        </p:tgtEl>
                                        <p:attrNameLst>
                                          <p:attrName>style.visibility</p:attrName>
                                        </p:attrNameLst>
                                      </p:cBhvr>
                                      <p:to>
                                        <p:strVal val="visible"/>
                                      </p:to>
                                    </p:set>
                                    <p:animEffect transition="in" filter="wipe(left)">
                                      <p:cBhvr>
                                        <p:cTn id="40" dur="500"/>
                                        <p:tgtEl>
                                          <p:spTgt spid="25615"/>
                                        </p:tgtEl>
                                      </p:cBhvr>
                                    </p:animEffect>
                                  </p:childTnLst>
                                </p:cTn>
                              </p:par>
                            </p:childTnLst>
                          </p:cTn>
                        </p:par>
                        <p:par>
                          <p:cTn id="41" fill="hold">
                            <p:stCondLst>
                              <p:cond delay="2000"/>
                            </p:stCondLst>
                            <p:childTnLst>
                              <p:par>
                                <p:cTn id="42" presetID="22" presetClass="entr" presetSubtype="2" fill="hold" grpId="0" nodeType="afterEffect">
                                  <p:stCondLst>
                                    <p:cond delay="0"/>
                                  </p:stCondLst>
                                  <p:childTnLst>
                                    <p:set>
                                      <p:cBhvr>
                                        <p:cTn id="43" dur="1" fill="hold">
                                          <p:stCondLst>
                                            <p:cond delay="0"/>
                                          </p:stCondLst>
                                        </p:cTn>
                                        <p:tgtEl>
                                          <p:spTgt spid="25612"/>
                                        </p:tgtEl>
                                        <p:attrNameLst>
                                          <p:attrName>style.visibility</p:attrName>
                                        </p:attrNameLst>
                                      </p:cBhvr>
                                      <p:to>
                                        <p:strVal val="visible"/>
                                      </p:to>
                                    </p:set>
                                    <p:animEffect transition="in" filter="wipe(right)">
                                      <p:cBhvr>
                                        <p:cTn id="44" dur="500"/>
                                        <p:tgtEl>
                                          <p:spTgt spid="2561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616"/>
                                        </p:tgtEl>
                                        <p:attrNameLst>
                                          <p:attrName>style.visibility</p:attrName>
                                        </p:attrNameLst>
                                      </p:cBhvr>
                                      <p:to>
                                        <p:strVal val="visible"/>
                                      </p:to>
                                    </p:set>
                                    <p:animEffect transition="in" filter="wipe(left)">
                                      <p:cBhvr>
                                        <p:cTn id="47" dur="500"/>
                                        <p:tgtEl>
                                          <p:spTgt spid="25616"/>
                                        </p:tgtEl>
                                      </p:cBhvr>
                                    </p:animEffect>
                                  </p:childTnLst>
                                </p:cTn>
                              </p:par>
                            </p:childTnLst>
                          </p:cTn>
                        </p:par>
                        <p:par>
                          <p:cTn id="48" fill="hold">
                            <p:stCondLst>
                              <p:cond delay="2500"/>
                            </p:stCondLst>
                            <p:childTnLst>
                              <p:par>
                                <p:cTn id="49" presetID="22" presetClass="entr" presetSubtype="2" fill="hold" grpId="0" nodeType="afterEffect">
                                  <p:stCondLst>
                                    <p:cond delay="0"/>
                                  </p:stCondLst>
                                  <p:childTnLst>
                                    <p:set>
                                      <p:cBhvr>
                                        <p:cTn id="50" dur="1" fill="hold">
                                          <p:stCondLst>
                                            <p:cond delay="0"/>
                                          </p:stCondLst>
                                        </p:cTn>
                                        <p:tgtEl>
                                          <p:spTgt spid="25613"/>
                                        </p:tgtEl>
                                        <p:attrNameLst>
                                          <p:attrName>style.visibility</p:attrName>
                                        </p:attrNameLst>
                                      </p:cBhvr>
                                      <p:to>
                                        <p:strVal val="visible"/>
                                      </p:to>
                                    </p:set>
                                    <p:animEffect transition="in" filter="wipe(right)">
                                      <p:cBhvr>
                                        <p:cTn id="51" dur="500"/>
                                        <p:tgtEl>
                                          <p:spTgt spid="25613"/>
                                        </p:tgtEl>
                                      </p:cBhvr>
                                    </p:animEffect>
                                  </p:childTnLst>
                                </p:cTn>
                              </p:par>
                            </p:childTnLst>
                          </p:cTn>
                        </p:par>
                        <p:par>
                          <p:cTn id="52" fill="hold">
                            <p:stCondLst>
                              <p:cond delay="3000"/>
                            </p:stCondLst>
                            <p:childTnLst>
                              <p:par>
                                <p:cTn id="53" presetID="22" presetClass="entr" presetSubtype="2" fill="hold" grpId="0" nodeType="afterEffect">
                                  <p:stCondLst>
                                    <p:cond delay="0"/>
                                  </p:stCondLst>
                                  <p:childTnLst>
                                    <p:set>
                                      <p:cBhvr>
                                        <p:cTn id="54" dur="1" fill="hold">
                                          <p:stCondLst>
                                            <p:cond delay="0"/>
                                          </p:stCondLst>
                                        </p:cTn>
                                        <p:tgtEl>
                                          <p:spTgt spid="25614"/>
                                        </p:tgtEl>
                                        <p:attrNameLst>
                                          <p:attrName>style.visibility</p:attrName>
                                        </p:attrNameLst>
                                      </p:cBhvr>
                                      <p:to>
                                        <p:strVal val="visible"/>
                                      </p:to>
                                    </p:set>
                                    <p:animEffect transition="in" filter="wipe(right)">
                                      <p:cBhvr>
                                        <p:cTn id="55" dur="500"/>
                                        <p:tgtEl>
                                          <p:spTgt spid="2561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618"/>
                                        </p:tgtEl>
                                        <p:attrNameLst>
                                          <p:attrName>style.visibility</p:attrName>
                                        </p:attrNameLst>
                                      </p:cBhvr>
                                      <p:to>
                                        <p:strVal val="visible"/>
                                      </p:to>
                                    </p:set>
                                    <p:animEffect transition="in" filter="wipe(left)">
                                      <p:cBhvr>
                                        <p:cTn id="58" dur="500"/>
                                        <p:tgtEl>
                                          <p:spTgt spid="25618"/>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bldLvl="0" animBg="1" autoUpdateAnimBg="0"/>
      <p:bldP spid="25606" grpId="0" bldLvl="0" animBg="1" autoUpdateAnimBg="0"/>
      <p:bldP spid="25607" grpId="0" autoUpdateAnimBg="0"/>
      <p:bldP spid="25608" grpId="0" autoUpdateAnimBg="0"/>
      <p:bldP spid="25610" grpId="0" autoUpdateAnimBg="0"/>
      <p:bldP spid="25612" grpId="0" bldLvl="0" animBg="1" autoUpdateAnimBg="0"/>
      <p:bldP spid="25613" grpId="0" bldLvl="0" animBg="1" autoUpdateAnimBg="0"/>
      <p:bldP spid="25614" grpId="0" bldLvl="0" animBg="1" autoUpdateAnimBg="0"/>
      <p:bldP spid="25615" grpId="0" bldLvl="0" animBg="1" autoUpdateAnimBg="0"/>
      <p:bldP spid="25616" grpId="0" bldLvl="0" animBg="1" autoUpdateAnimBg="0"/>
      <p:bldP spid="25618" grpId="0" bldLvl="0" animBg="1" autoUpdateAnimBg="0"/>
      <p:bldP spid="25619" grpId="0" autoUpdateAnimBg="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2.1.9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语言中的移位运算</a:t>
                      </a:r>
                    </a:p>
                  </a:txBody>
                  <a:tcPr>
                    <a:solidFill>
                      <a:srgbClr val="52B6B1"/>
                    </a:solidFill>
                  </a:tcPr>
                </a:tc>
                <a:extLst>
                  <a:ext uri="{0D108BD9-81ED-4DB2-BD59-A6C34878D82A}">
                    <a16:rowId xmlns:a16="http://schemas.microsoft.com/office/drawing/2014/main" val="10000"/>
                  </a:ext>
                </a:extLst>
              </a:tr>
            </a:tbl>
          </a:graphicData>
        </a:graphic>
      </p:graphicFrame>
      <p:sp>
        <p:nvSpPr>
          <p:cNvPr id="5" name="文本框 4"/>
          <p:cNvSpPr txBox="1"/>
          <p:nvPr/>
        </p:nvSpPr>
        <p:spPr>
          <a:xfrm>
            <a:off x="1376045" y="1202690"/>
            <a:ext cx="6028055" cy="2891790"/>
          </a:xfrm>
          <a:prstGeom prst="rect">
            <a:avLst/>
          </a:prstGeom>
          <a:noFill/>
        </p:spPr>
        <p:txBody>
          <a:bodyPr wrap="square" rtlCol="0">
            <a:spAutoFit/>
          </a:bodyPr>
          <a:lstStyle/>
          <a:p>
            <a:r>
              <a:rPr lang="zh-CN" altLang="en-US" sz="2400" dirty="0"/>
              <a:t>移位运算：向右或者向左移动位模式。</a:t>
            </a:r>
          </a:p>
          <a:p>
            <a:endParaRPr lang="zh-CN" altLang="en-US" sz="2400" dirty="0"/>
          </a:p>
          <a:p>
            <a:pPr marL="342900" indent="-342900">
              <a:buFont typeface="Wingdings" panose="05000000000000000000" charset="0"/>
              <a:buChar char=""/>
            </a:pPr>
            <a:r>
              <a:rPr lang="zh-CN" altLang="en-US" sz="2000" dirty="0"/>
              <a:t>符号：</a:t>
            </a:r>
            <a:r>
              <a:rPr lang="zh-CN" altLang="en-US" sz="2000" dirty="0">
                <a:sym typeface="+mn-ea"/>
              </a:rPr>
              <a:t> </a:t>
            </a:r>
            <a:r>
              <a:rPr lang="en-US" altLang="zh-CN" sz="2000" dirty="0">
                <a:sym typeface="+mn-ea"/>
              </a:rPr>
              <a:t>&lt;&lt;     </a:t>
            </a:r>
            <a:r>
              <a:rPr lang="zh-CN" altLang="en-US" sz="2000" dirty="0">
                <a:sym typeface="+mn-ea"/>
              </a:rPr>
              <a:t>及</a:t>
            </a:r>
            <a:r>
              <a:rPr lang="en-US" altLang="zh-CN" sz="2000" dirty="0">
                <a:sym typeface="+mn-ea"/>
              </a:rPr>
              <a:t>       &gt;&gt; </a:t>
            </a:r>
            <a:r>
              <a:rPr lang="zh-CN" altLang="en-US" sz="2000" dirty="0">
                <a:ea typeface="宋体" panose="02010600030101010101" pitchFamily="2" charset="-122"/>
                <a:sym typeface="+mn-ea"/>
              </a:rPr>
              <a:t>加数字表示移动的位数</a:t>
            </a:r>
          </a:p>
          <a:p>
            <a:pPr marL="342900" indent="-342900">
              <a:buFont typeface="Wingdings" panose="05000000000000000000" charset="0"/>
              <a:buChar char=""/>
            </a:pPr>
            <a:r>
              <a:rPr lang="zh-CN" altLang="en-US" sz="2000" dirty="0">
                <a:ea typeface="宋体" panose="02010600030101010101" pitchFamily="2" charset="-122"/>
                <a:sym typeface="+mn-ea"/>
              </a:rPr>
              <a:t>移位运算从</a:t>
            </a:r>
            <a:r>
              <a:rPr lang="zh-CN" altLang="en-US" sz="2000" b="1" dirty="0">
                <a:solidFill>
                  <a:srgbClr val="FF0000"/>
                </a:solidFill>
                <a:ea typeface="宋体" panose="02010600030101010101" pitchFamily="2" charset="-122"/>
                <a:sym typeface="+mn-ea"/>
              </a:rPr>
              <a:t>左至右</a:t>
            </a:r>
            <a:r>
              <a:rPr lang="zh-CN" altLang="en-US" sz="2000" dirty="0">
                <a:ea typeface="宋体" panose="02010600030101010101" pitchFamily="2" charset="-122"/>
                <a:sym typeface="+mn-ea"/>
              </a:rPr>
              <a:t>是可结合的，</a:t>
            </a:r>
            <a:r>
              <a:rPr lang="en-US" altLang="zh-CN" sz="2000" dirty="0">
                <a:ea typeface="宋体" panose="02010600030101010101" pitchFamily="2" charset="-122"/>
                <a:sym typeface="+mn-ea"/>
              </a:rPr>
              <a:t>x</a:t>
            </a:r>
            <a:r>
              <a:rPr lang="en-US" altLang="zh-CN" sz="2000" dirty="0">
                <a:sym typeface="+mn-ea"/>
              </a:rPr>
              <a:t>&lt;&lt; y&lt;&lt; z</a:t>
            </a:r>
            <a:r>
              <a:rPr lang="zh-CN" altLang="en-US" sz="2000" dirty="0">
                <a:ea typeface="宋体" panose="02010600030101010101" pitchFamily="2" charset="-122"/>
                <a:sym typeface="+mn-ea"/>
              </a:rPr>
              <a:t>等价于（</a:t>
            </a:r>
            <a:r>
              <a:rPr lang="en-US" altLang="zh-CN" sz="2000" dirty="0">
                <a:ea typeface="宋体" panose="02010600030101010101" pitchFamily="2" charset="-122"/>
                <a:sym typeface="+mn-ea"/>
              </a:rPr>
              <a:t>x</a:t>
            </a:r>
            <a:r>
              <a:rPr lang="en-US" altLang="zh-CN" sz="2000" dirty="0">
                <a:sym typeface="+mn-ea"/>
              </a:rPr>
              <a:t>&lt;&lt;y</a:t>
            </a:r>
            <a:r>
              <a:rPr lang="zh-CN" altLang="en-US" sz="2000" dirty="0">
                <a:ea typeface="宋体" panose="02010600030101010101" pitchFamily="2" charset="-122"/>
                <a:sym typeface="+mn-ea"/>
              </a:rPr>
              <a:t>）</a:t>
            </a:r>
            <a:r>
              <a:rPr lang="en-US" altLang="zh-CN" sz="2000" dirty="0">
                <a:sym typeface="+mn-ea"/>
              </a:rPr>
              <a:t>&lt;&lt; z</a:t>
            </a:r>
            <a:r>
              <a:rPr lang="zh-CN" altLang="en-US" sz="2000" dirty="0">
                <a:ea typeface="宋体" panose="02010600030101010101" pitchFamily="2" charset="-122"/>
                <a:sym typeface="+mn-ea"/>
              </a:rPr>
              <a:t>。</a:t>
            </a:r>
          </a:p>
          <a:p>
            <a:pPr marL="342900" indent="-342900">
              <a:buFont typeface="Wingdings" panose="05000000000000000000" charset="0"/>
              <a:buChar char=""/>
            </a:pPr>
            <a:r>
              <a:rPr lang="zh-CN" altLang="en-US" sz="2000" dirty="0">
                <a:sym typeface="+mn-ea"/>
              </a:rPr>
              <a:t>逻辑右移和算术右移：</a:t>
            </a:r>
            <a:endParaRPr lang="zh-CN" altLang="en-US" sz="2000" dirty="0">
              <a:ea typeface="宋体" panose="02010600030101010101" pitchFamily="2" charset="-122"/>
              <a:sym typeface="+mn-ea"/>
            </a:endParaRPr>
          </a:p>
          <a:p>
            <a:pPr marL="0" indent="0">
              <a:buFont typeface="Wingdings" panose="05000000000000000000" charset="0"/>
              <a:buNone/>
            </a:pPr>
            <a:r>
              <a:rPr lang="en-US" altLang="zh-CN" sz="1800" dirty="0">
                <a:sym typeface="+mn-ea"/>
              </a:rPr>
              <a:t>	——</a:t>
            </a:r>
            <a:r>
              <a:rPr lang="zh-CN" altLang="en-US" sz="1800" dirty="0">
                <a:ea typeface="宋体" panose="02010600030101010101" pitchFamily="2" charset="-122"/>
                <a:sym typeface="+mn-ea"/>
              </a:rPr>
              <a:t>逻辑右移在左端补</a:t>
            </a:r>
            <a:r>
              <a:rPr lang="en-US" altLang="zh-CN" sz="1800" dirty="0">
                <a:ea typeface="宋体" panose="02010600030101010101" pitchFamily="2" charset="-122"/>
                <a:sym typeface="+mn-ea"/>
              </a:rPr>
              <a:t>k</a:t>
            </a:r>
            <a:r>
              <a:rPr lang="zh-CN" altLang="en-US" sz="1800" dirty="0">
                <a:ea typeface="宋体" panose="02010600030101010101" pitchFamily="2" charset="-122"/>
                <a:sym typeface="+mn-ea"/>
              </a:rPr>
              <a:t>个</a:t>
            </a:r>
            <a:r>
              <a:rPr lang="en-US" altLang="zh-CN" sz="1800" dirty="0">
                <a:ea typeface="宋体" panose="02010600030101010101" pitchFamily="2" charset="-122"/>
                <a:sym typeface="+mn-ea"/>
              </a:rPr>
              <a:t>0</a:t>
            </a:r>
            <a:r>
              <a:rPr lang="zh-CN" altLang="en-US" sz="1800" dirty="0">
                <a:ea typeface="宋体" panose="02010600030101010101" pitchFamily="2" charset="-122"/>
                <a:sym typeface="+mn-ea"/>
              </a:rPr>
              <a:t>（</a:t>
            </a:r>
            <a:r>
              <a:rPr lang="zh-CN" altLang="en-US" sz="1800" dirty="0">
                <a:sym typeface="+mn-ea"/>
              </a:rPr>
              <a:t>对无符号数使用</a:t>
            </a:r>
            <a:r>
              <a:rPr lang="zh-CN" altLang="en-US" sz="1800" dirty="0">
                <a:ea typeface="宋体" panose="02010600030101010101" pitchFamily="2" charset="-122"/>
                <a:sym typeface="+mn-ea"/>
              </a:rPr>
              <a:t>）</a:t>
            </a:r>
          </a:p>
          <a:p>
            <a:pPr marL="0" indent="0">
              <a:buFont typeface="Wingdings" panose="05000000000000000000" charset="0"/>
              <a:buNone/>
            </a:pPr>
            <a:r>
              <a:rPr lang="en-US" altLang="zh-CN" sz="1800" dirty="0">
                <a:ea typeface="宋体" panose="02010600030101010101" pitchFamily="2" charset="-122"/>
                <a:sym typeface="+mn-ea"/>
              </a:rPr>
              <a:t>	——</a:t>
            </a:r>
            <a:r>
              <a:rPr lang="zh-CN" altLang="en-US" sz="1800" dirty="0">
                <a:ea typeface="宋体" panose="02010600030101010101" pitchFamily="2" charset="-122"/>
                <a:sym typeface="+mn-ea"/>
              </a:rPr>
              <a:t>算数右移在左端补</a:t>
            </a:r>
            <a:r>
              <a:rPr lang="en-US" altLang="zh-CN" sz="1800" dirty="0">
                <a:ea typeface="宋体" panose="02010600030101010101" pitchFamily="2" charset="-122"/>
                <a:sym typeface="+mn-ea"/>
              </a:rPr>
              <a:t>k</a:t>
            </a:r>
            <a:r>
              <a:rPr lang="zh-CN" altLang="en-US" sz="1800" dirty="0">
                <a:ea typeface="宋体" panose="02010600030101010101" pitchFamily="2" charset="-122"/>
                <a:sym typeface="+mn-ea"/>
              </a:rPr>
              <a:t>个最高有效位的值</a:t>
            </a:r>
            <a:r>
              <a:rPr lang="en-US" altLang="zh-CN" sz="1800" dirty="0">
                <a:sym typeface="+mn-ea"/>
              </a:rPr>
              <a:t> </a:t>
            </a:r>
            <a:r>
              <a:rPr lang="zh-CN" altLang="en-US" sz="1800" dirty="0">
                <a:ea typeface="宋体" panose="02010600030101010101" pitchFamily="2" charset="-122"/>
                <a:sym typeface="+mn-ea"/>
              </a:rPr>
              <a:t>（</a:t>
            </a:r>
            <a:r>
              <a:rPr lang="zh-CN" altLang="en-US" sz="1800" dirty="0">
                <a:sym typeface="+mn-ea"/>
              </a:rPr>
              <a:t>大多数编译器</a:t>
            </a:r>
            <a:r>
              <a:rPr lang="en-US" altLang="zh-CN" sz="1800" dirty="0">
                <a:sym typeface="+mn-ea"/>
              </a:rPr>
              <a:t>/</a:t>
            </a:r>
            <a:r>
              <a:rPr lang="zh-CN" altLang="en-US" sz="1800" dirty="0">
                <a:sym typeface="+mn-ea"/>
              </a:rPr>
              <a:t>机器组合对有符号数使用</a:t>
            </a:r>
            <a:r>
              <a:rPr lang="zh-CN" altLang="en-US" sz="1800" dirty="0">
                <a:ea typeface="宋体" panose="02010600030101010101" pitchFamily="2" charset="-122"/>
                <a:sym typeface="+mn-ea"/>
              </a:rPr>
              <a:t>）</a:t>
            </a:r>
          </a:p>
        </p:txBody>
      </p:sp>
      <p:sp>
        <p:nvSpPr>
          <p:cNvPr id="6" name="矩形 5"/>
          <p:cNvSpPr/>
          <p:nvPr/>
        </p:nvSpPr>
        <p:spPr>
          <a:xfrm>
            <a:off x="1480820" y="4277836"/>
            <a:ext cx="9702800" cy="1938020"/>
          </a:xfrm>
          <a:prstGeom prst="rect">
            <a:avLst/>
          </a:prstGeom>
        </p:spPr>
        <p:txBody>
          <a:bodyPr wrap="square">
            <a:spAutoFit/>
          </a:bodyPr>
          <a:lstStyle/>
          <a:p>
            <a:r>
              <a:rPr lang="zh-CN" altLang="en-US" sz="2400" dirty="0">
                <a:latin typeface="TimesTen-Roman"/>
              </a:rPr>
              <a:t>移位运算</a:t>
            </a:r>
            <a:r>
              <a:rPr lang="en-US" altLang="zh-CN" sz="2400" dirty="0">
                <a:latin typeface="TimesTen-Roman"/>
              </a:rPr>
              <a:t> 				</a:t>
            </a:r>
            <a:r>
              <a:rPr lang="zh-CN" altLang="en-US" sz="2400" dirty="0">
                <a:latin typeface="TimesTen-Roman"/>
              </a:rPr>
              <a:t>参数</a:t>
            </a:r>
            <a:r>
              <a:rPr lang="en-US" altLang="zh-CN" sz="2400" dirty="0">
                <a:latin typeface="TimesTen-Roman"/>
              </a:rPr>
              <a:t>1</a:t>
            </a:r>
            <a:r>
              <a:rPr lang="zh-CN" altLang="en-US" sz="2400" dirty="0">
                <a:latin typeface="TimesTen-Roman"/>
              </a:rPr>
              <a:t>及结果</a:t>
            </a:r>
            <a:r>
              <a:rPr lang="en-US" altLang="zh-CN" sz="2400" dirty="0">
                <a:latin typeface="TimesTen-Roman"/>
              </a:rPr>
              <a:t>	</a:t>
            </a:r>
            <a:r>
              <a:rPr lang="zh-CN" altLang="en-US" sz="2400" dirty="0">
                <a:latin typeface="TimesTen-Roman"/>
              </a:rPr>
              <a:t>参数</a:t>
            </a:r>
            <a:r>
              <a:rPr lang="en-US" altLang="zh-CN" sz="2400" dirty="0">
                <a:latin typeface="TimesTen-Roman"/>
              </a:rPr>
              <a:t>2</a:t>
            </a:r>
            <a:r>
              <a:rPr lang="zh-CN" altLang="en-US" sz="2400" dirty="0">
                <a:latin typeface="TimesTen-Roman"/>
              </a:rPr>
              <a:t>及结果</a:t>
            </a:r>
            <a:endParaRPr lang="en-US" altLang="zh-CN" sz="2400" dirty="0">
              <a:latin typeface="TimesTen-Roman"/>
            </a:endParaRPr>
          </a:p>
          <a:p>
            <a:r>
              <a:rPr lang="zh-CN" altLang="en-US" sz="2400" dirty="0">
                <a:latin typeface="TimesTen-Roman"/>
              </a:rPr>
              <a:t>参数</a:t>
            </a:r>
            <a:r>
              <a:rPr lang="en-US" altLang="zh-CN" sz="2400" dirty="0">
                <a:latin typeface="TimesTen-Roman"/>
              </a:rPr>
              <a:t> </a:t>
            </a:r>
            <a:r>
              <a:rPr lang="en-US" altLang="zh-CN" sz="2400" dirty="0">
                <a:latin typeface="ZztexMono-Regular"/>
              </a:rPr>
              <a:t>x 				</a:t>
            </a:r>
            <a:r>
              <a:rPr lang="en-US" altLang="zh-CN" sz="2400" b="1" dirty="0">
                <a:solidFill>
                  <a:schemeClr val="accent6">
                    <a:lumMod val="75000"/>
                  </a:schemeClr>
                </a:solidFill>
                <a:latin typeface="TimesTen-Roman"/>
              </a:rPr>
              <a:t>[01100011] </a:t>
            </a:r>
            <a:r>
              <a:rPr lang="en-US" altLang="zh-CN" sz="2400" dirty="0">
                <a:latin typeface="TimesTen-Roman"/>
              </a:rPr>
              <a:t>	</a:t>
            </a:r>
            <a:r>
              <a:rPr lang="en-US" altLang="zh-CN" sz="2400" b="1" dirty="0">
                <a:solidFill>
                  <a:schemeClr val="accent6">
                    <a:lumMod val="75000"/>
                  </a:schemeClr>
                </a:solidFill>
                <a:latin typeface="TimesTen-Roman"/>
              </a:rPr>
              <a:t>[10010101]</a:t>
            </a:r>
          </a:p>
          <a:p>
            <a:r>
              <a:rPr lang="en-US" altLang="zh-CN" sz="2400" dirty="0">
                <a:latin typeface="ZztexMono-Regular"/>
              </a:rPr>
              <a:t>x &lt;&lt; 4 				</a:t>
            </a:r>
            <a:r>
              <a:rPr lang="en-US" altLang="zh-CN" sz="2400" dirty="0">
                <a:latin typeface="TimesTen-Roman"/>
              </a:rPr>
              <a:t>[0011</a:t>
            </a:r>
            <a:r>
              <a:rPr lang="en-US" altLang="zh-CN" sz="2400" i="1" dirty="0">
                <a:solidFill>
                  <a:srgbClr val="00B050"/>
                </a:solidFill>
                <a:latin typeface="TimesTen-Italic"/>
              </a:rPr>
              <a:t>0000</a:t>
            </a:r>
            <a:r>
              <a:rPr lang="en-US" altLang="zh-CN" sz="2400" dirty="0">
                <a:latin typeface="TimesTen-Roman"/>
              </a:rPr>
              <a:t>] 	[0101</a:t>
            </a:r>
            <a:r>
              <a:rPr lang="en-US" altLang="zh-CN" sz="2400" i="1" dirty="0">
                <a:solidFill>
                  <a:srgbClr val="00B050"/>
                </a:solidFill>
                <a:latin typeface="TimesTen-Italic"/>
              </a:rPr>
              <a:t>0000</a:t>
            </a:r>
            <a:r>
              <a:rPr lang="en-US" altLang="zh-CN" sz="2400" dirty="0">
                <a:latin typeface="TimesTen-Roman"/>
              </a:rPr>
              <a:t>]</a:t>
            </a:r>
          </a:p>
          <a:p>
            <a:r>
              <a:rPr lang="pt-BR" altLang="zh-CN" sz="2400" dirty="0">
                <a:latin typeface="ZztexMono-Regular"/>
              </a:rPr>
              <a:t>x &gt;&gt; 4 	</a:t>
            </a:r>
            <a:r>
              <a:rPr lang="pt-BR" altLang="zh-CN" sz="2400" dirty="0">
                <a:latin typeface="TimesTen-Roman"/>
              </a:rPr>
              <a:t>(</a:t>
            </a:r>
            <a:r>
              <a:rPr lang="zh-CN" altLang="en-US" sz="2400" dirty="0">
                <a:latin typeface="TimesTen-Roman"/>
              </a:rPr>
              <a:t>逻辑</a:t>
            </a:r>
            <a:r>
              <a:rPr lang="pt-BR" altLang="zh-CN" sz="2400" dirty="0">
                <a:latin typeface="TimesTen-Roman"/>
              </a:rPr>
              <a:t>)  	      [</a:t>
            </a:r>
            <a:r>
              <a:rPr lang="pt-BR" altLang="zh-CN" sz="2400" i="1" dirty="0">
                <a:solidFill>
                  <a:srgbClr val="00B050"/>
                </a:solidFill>
                <a:latin typeface="TimesTen-Italic"/>
              </a:rPr>
              <a:t>0000</a:t>
            </a:r>
            <a:r>
              <a:rPr lang="pt-BR" altLang="zh-CN" sz="2400" dirty="0">
                <a:latin typeface="TimesTen-Roman"/>
              </a:rPr>
              <a:t>0110] 	[</a:t>
            </a:r>
            <a:r>
              <a:rPr lang="pt-BR" altLang="zh-CN" sz="2400" i="1" dirty="0">
                <a:solidFill>
                  <a:srgbClr val="00B050"/>
                </a:solidFill>
                <a:latin typeface="TimesTen-Italic"/>
              </a:rPr>
              <a:t>0000</a:t>
            </a:r>
            <a:r>
              <a:rPr lang="pt-BR" altLang="zh-CN" sz="2400" dirty="0">
                <a:latin typeface="TimesTen-Roman"/>
              </a:rPr>
              <a:t>1001]</a:t>
            </a:r>
          </a:p>
          <a:p>
            <a:r>
              <a:rPr lang="en-US" altLang="zh-CN" sz="2400" dirty="0">
                <a:latin typeface="ZztexMono-Regular"/>
              </a:rPr>
              <a:t>x &gt;&gt; 4 	</a:t>
            </a:r>
            <a:r>
              <a:rPr lang="en-US" altLang="zh-CN" sz="2400" dirty="0">
                <a:latin typeface="TimesTen-Roman"/>
              </a:rPr>
              <a:t>(</a:t>
            </a:r>
            <a:r>
              <a:rPr lang="zh-CN" altLang="en-US" sz="2400" dirty="0">
                <a:latin typeface="TimesTen-Roman"/>
              </a:rPr>
              <a:t>算术</a:t>
            </a:r>
            <a:r>
              <a:rPr lang="en-US" altLang="zh-CN" sz="2400" dirty="0">
                <a:latin typeface="TimesTen-Roman"/>
              </a:rPr>
              <a:t>) 		[</a:t>
            </a:r>
            <a:r>
              <a:rPr lang="en-US" altLang="zh-CN" sz="2400" i="1" dirty="0">
                <a:solidFill>
                  <a:srgbClr val="00B050"/>
                </a:solidFill>
                <a:latin typeface="TimesTen-Italic"/>
              </a:rPr>
              <a:t>0000</a:t>
            </a:r>
            <a:r>
              <a:rPr lang="en-US" altLang="zh-CN" sz="2400" dirty="0">
                <a:latin typeface="TimesTen-Roman"/>
              </a:rPr>
              <a:t>0110] 	[</a:t>
            </a:r>
            <a:r>
              <a:rPr lang="en-US" altLang="zh-CN" sz="2400" i="1" dirty="0">
                <a:solidFill>
                  <a:srgbClr val="FF0000"/>
                </a:solidFill>
                <a:latin typeface="TimesTen-Italic"/>
              </a:rPr>
              <a:t>1111</a:t>
            </a:r>
            <a:r>
              <a:rPr lang="en-US" altLang="zh-CN" sz="2400" dirty="0">
                <a:latin typeface="TimesTen-Roman"/>
              </a:rPr>
              <a:t>1001]</a:t>
            </a:r>
            <a:endParaRPr lang="zh-CN" altLang="en-US" sz="2400" dirty="0"/>
          </a:p>
        </p:txBody>
      </p:sp>
      <p:sp>
        <p:nvSpPr>
          <p:cNvPr id="7" name="椭圆 6"/>
          <p:cNvSpPr/>
          <p:nvPr/>
        </p:nvSpPr>
        <p:spPr>
          <a:xfrm>
            <a:off x="8110271" y="5798801"/>
            <a:ext cx="229235" cy="382270"/>
          </a:xfrm>
          <a:prstGeom prst="ellipse">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8" name="椭圆形标注 7"/>
          <p:cNvSpPr/>
          <p:nvPr/>
        </p:nvSpPr>
        <p:spPr>
          <a:xfrm>
            <a:off x="4587500" y="6169025"/>
            <a:ext cx="1621155" cy="688975"/>
          </a:xfrm>
          <a:prstGeom prst="wedgeEllipseCallout">
            <a:avLst>
              <a:gd name="adj1" fmla="val 181757"/>
              <a:gd name="adj2" fmla="val 44720"/>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最高有效位为</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1</a:t>
            </a:r>
          </a:p>
        </p:txBody>
      </p:sp>
      <p:sp>
        <p:nvSpPr>
          <p:cNvPr id="9" name="云形标注 8"/>
          <p:cNvSpPr/>
          <p:nvPr/>
        </p:nvSpPr>
        <p:spPr>
          <a:xfrm>
            <a:off x="7633335" y="1021080"/>
            <a:ext cx="3089910" cy="1682750"/>
          </a:xfrm>
          <a:prstGeom prst="cloudCallout">
            <a:avLst/>
          </a:prstGeom>
          <a:gradFill>
            <a:gsLst>
              <a:gs pos="0">
                <a:schemeClr val="accent1">
                  <a:lumMod val="5000"/>
                  <a:lumOff val="95000"/>
                </a:schemeClr>
              </a:gs>
              <a:gs pos="78000">
                <a:srgbClr val="7DC8C4"/>
              </a:gs>
              <a:gs pos="100000">
                <a:srgbClr val="7DC8C4"/>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在</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Java</a:t>
            </a: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中，</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x</a:t>
            </a:r>
            <a:r>
              <a:rPr lang="en-US" altLang="zh-CN" sz="1800" b="1" dirty="0">
                <a:solidFill>
                  <a:srgbClr val="FF0000"/>
                </a:solidFill>
                <a:sym typeface="+mn-ea"/>
              </a:rPr>
              <a:t>&gt;&gt;</a:t>
            </a:r>
            <a:r>
              <a:rPr lang="en-US" altLang="zh-CN" sz="1800" dirty="0">
                <a:sym typeface="+mn-ea"/>
              </a:rPr>
              <a:t>k</a:t>
            </a:r>
            <a:r>
              <a:rPr lang="zh-CN" altLang="en-US" sz="1800" dirty="0">
                <a:ea typeface="宋体" panose="02010600030101010101" pitchFamily="2" charset="-122"/>
                <a:sym typeface="+mn-ea"/>
              </a:rPr>
              <a:t>会将</a:t>
            </a:r>
            <a:r>
              <a:rPr lang="en-US" altLang="zh-CN" sz="1800" dirty="0">
                <a:ea typeface="宋体" panose="02010600030101010101" pitchFamily="2" charset="-122"/>
                <a:sym typeface="+mn-ea"/>
              </a:rPr>
              <a:t>x</a:t>
            </a:r>
            <a:r>
              <a:rPr lang="zh-CN" altLang="en-US" sz="1800" b="1" dirty="0">
                <a:solidFill>
                  <a:srgbClr val="FF0000"/>
                </a:solidFill>
                <a:ea typeface="宋体" panose="02010600030101010101" pitchFamily="2" charset="-122"/>
                <a:sym typeface="+mn-ea"/>
              </a:rPr>
              <a:t>算数右移</a:t>
            </a:r>
            <a:r>
              <a:rPr lang="en-US" altLang="zh-CN" sz="1800" dirty="0">
                <a:ea typeface="宋体" panose="02010600030101010101" pitchFamily="2" charset="-122"/>
                <a:sym typeface="+mn-ea"/>
              </a:rPr>
              <a:t>k</a:t>
            </a:r>
            <a:r>
              <a:rPr lang="zh-CN" altLang="en-US" sz="1800" dirty="0">
                <a:ea typeface="宋体" panose="02010600030101010101" pitchFamily="2" charset="-122"/>
                <a:sym typeface="+mn-ea"/>
              </a:rPr>
              <a:t>个位置，而</a:t>
            </a:r>
            <a:r>
              <a:rPr lang="en-US" altLang="zh-CN" sz="1800" dirty="0">
                <a:ea typeface="宋体" panose="02010600030101010101" pitchFamily="2" charset="-122"/>
                <a:sym typeface="+mn-ea"/>
              </a:rPr>
              <a:t>x</a:t>
            </a:r>
            <a:r>
              <a:rPr lang="en-US" altLang="zh-CN" sz="1800" b="1" dirty="0">
                <a:solidFill>
                  <a:srgbClr val="FF0000"/>
                </a:solidFill>
                <a:sym typeface="+mn-ea"/>
              </a:rPr>
              <a:t>&gt;&gt;&gt;</a:t>
            </a:r>
            <a:r>
              <a:rPr lang="en-US" altLang="zh-CN" sz="1800" dirty="0">
                <a:sym typeface="+mn-ea"/>
              </a:rPr>
              <a:t>k</a:t>
            </a:r>
            <a:r>
              <a:rPr lang="zh-CN" altLang="en-US" sz="1800" dirty="0">
                <a:ea typeface="宋体" panose="02010600030101010101" pitchFamily="2" charset="-122"/>
                <a:sym typeface="+mn-ea"/>
              </a:rPr>
              <a:t>会对</a:t>
            </a:r>
            <a:r>
              <a:rPr lang="en-US" altLang="zh-CN" sz="1800" dirty="0">
                <a:ea typeface="宋体" panose="02010600030101010101" pitchFamily="2" charset="-122"/>
                <a:sym typeface="+mn-ea"/>
              </a:rPr>
              <a:t>x</a:t>
            </a:r>
            <a:r>
              <a:rPr lang="zh-CN" altLang="en-US" sz="1800" dirty="0">
                <a:ea typeface="宋体" panose="02010600030101010101" pitchFamily="2" charset="-122"/>
                <a:sym typeface="+mn-ea"/>
              </a:rPr>
              <a:t>做</a:t>
            </a:r>
            <a:r>
              <a:rPr lang="zh-CN" altLang="en-US" sz="1800" b="1" dirty="0">
                <a:solidFill>
                  <a:srgbClr val="FF0000"/>
                </a:solidFill>
                <a:ea typeface="宋体" panose="02010600030101010101" pitchFamily="2" charset="-122"/>
                <a:sym typeface="+mn-ea"/>
              </a:rPr>
              <a:t>逻辑右移</a:t>
            </a:r>
            <a:r>
              <a:rPr lang="zh-CN" altLang="en-US" sz="1800" dirty="0">
                <a:ea typeface="宋体" panose="02010600030101010101" pitchFamily="2" charset="-122"/>
                <a:sym typeface="+mn-ea"/>
              </a:rPr>
              <a:t>。</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mn-ea"/>
            </a:endParaRPr>
          </a:p>
        </p:txBody>
      </p:sp>
      <p:sp>
        <p:nvSpPr>
          <p:cNvPr id="2" name="文本框 1"/>
          <p:cNvSpPr txBox="1"/>
          <p:nvPr/>
        </p:nvSpPr>
        <p:spPr>
          <a:xfrm>
            <a:off x="10190064" y="3493862"/>
            <a:ext cx="1619794" cy="369332"/>
          </a:xfrm>
          <a:prstGeom prst="rect">
            <a:avLst/>
          </a:prstGeom>
          <a:noFill/>
        </p:spPr>
        <p:txBody>
          <a:bodyPr wrap="square" rtlCol="0">
            <a:spAutoFit/>
          </a:bodyPr>
          <a:lstStyle/>
          <a:p>
            <a:r>
              <a:rPr lang="zh-CN" altLang="en-US" dirty="0">
                <a:solidFill>
                  <a:srgbClr val="FF0000"/>
                </a:solidFill>
              </a:rPr>
              <a:t>作业</a:t>
            </a:r>
            <a:r>
              <a:rPr lang="en-US" altLang="zh-CN" dirty="0">
                <a:solidFill>
                  <a:srgbClr val="FF0000"/>
                </a:solidFill>
              </a:rPr>
              <a:t>:2.14,2.16</a:t>
            </a:r>
            <a:endParaRPr lang="zh-CN" altLang="en-US"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dow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15363" name="矩形 10"/>
          <p:cNvSpPr>
            <a:spLocks noChangeArrowheads="1"/>
          </p:cNvSpPr>
          <p:nvPr/>
        </p:nvSpPr>
        <p:spPr bwMode="auto">
          <a:xfrm>
            <a:off x="4831080" y="3659505"/>
            <a:ext cx="61563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本节描述用位来编码整数的两种不同的方式：一种只能表示非负数，另一种能够表示负数、零和正数。</a:t>
            </a:r>
          </a:p>
        </p:txBody>
      </p:sp>
      <p:cxnSp>
        <p:nvCxnSpPr>
          <p:cNvPr id="15364" name="直接连接符 15"/>
          <p:cNvCxnSpPr>
            <a:cxnSpLocks noChangeShapeType="1"/>
          </p:cNvCxnSpPr>
          <p:nvPr/>
        </p:nvCxnSpPr>
        <p:spPr bwMode="auto">
          <a:xfrm>
            <a:off x="4830763" y="36750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15365" name="矩形 5"/>
          <p:cNvSpPr>
            <a:spLocks noChangeArrowheads="1"/>
          </p:cNvSpPr>
          <p:nvPr/>
        </p:nvSpPr>
        <p:spPr bwMode="auto">
          <a:xfrm>
            <a:off x="4830763" y="2844800"/>
            <a:ext cx="2986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2.2</a:t>
            </a:r>
            <a:r>
              <a:rPr lang="zh-CN" altLang="en-US" sz="4000" b="1">
                <a:latin typeface="微软雅黑" panose="020B0503020204020204" pitchFamily="34" charset="-122"/>
                <a:ea typeface="微软雅黑" panose="020B0503020204020204" pitchFamily="34" charset="-122"/>
              </a:rPr>
              <a:t>整数表示</a:t>
            </a:r>
          </a:p>
        </p:txBody>
      </p:sp>
      <p:sp>
        <p:nvSpPr>
          <p:cNvPr id="19462" name="矩形 12"/>
          <p:cNvSpPr>
            <a:spLocks noChangeArrowheads="1"/>
          </p:cNvSpPr>
          <p:nvPr/>
        </p:nvSpPr>
        <p:spPr bwMode="auto">
          <a:xfrm>
            <a:off x="1397000" y="2443163"/>
            <a:ext cx="202406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2.2.1  </a:t>
                      </a:r>
                      <a:r>
                        <a:rPr lang="zh-CN" altLang="zh-CN" sz="2400">
                          <a:solidFill>
                            <a:schemeClr val="bg1"/>
                          </a:solidFill>
                          <a:ea typeface="宋体" panose="02010600030101010101" pitchFamily="2" charset="-122"/>
                        </a:rPr>
                        <a:t>整型数据类型</a:t>
                      </a:r>
                    </a:p>
                  </a:txBody>
                  <a:tcPr>
                    <a:solidFill>
                      <a:srgbClr val="52B6B1"/>
                    </a:solid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1605280" y="1172210"/>
            <a:ext cx="10340340" cy="2984500"/>
          </a:xfrm>
          <a:prstGeom prst="rect">
            <a:avLst/>
          </a:prstGeom>
          <a:noFill/>
        </p:spPr>
        <p:txBody>
          <a:bodyPr wrap="square" rtlCol="0">
            <a:spAutoFit/>
          </a:bodyPr>
          <a:lstStyle/>
          <a:p>
            <a:r>
              <a:rPr lang="en-US" altLang="zh-CN" sz="2400" dirty="0"/>
              <a:t>C</a:t>
            </a:r>
            <a:r>
              <a:rPr lang="zh-CN" altLang="en-US" sz="2400" dirty="0">
                <a:ea typeface="宋体" panose="02010600030101010101" pitchFamily="2" charset="-122"/>
              </a:rPr>
              <a:t>语言支持多种</a:t>
            </a:r>
            <a:r>
              <a:rPr lang="zh-CN" altLang="en-US" sz="2400" dirty="0">
                <a:solidFill>
                  <a:srgbClr val="FF0000"/>
                </a:solidFill>
                <a:ea typeface="宋体" panose="02010600030101010101" pitchFamily="2" charset="-122"/>
              </a:rPr>
              <a:t>整型数据类型</a:t>
            </a:r>
            <a:r>
              <a:rPr lang="en-US" altLang="zh-CN" sz="2400" dirty="0">
                <a:ea typeface="宋体" panose="02010600030101010101" pitchFamily="2" charset="-122"/>
              </a:rPr>
              <a:t>——</a:t>
            </a:r>
            <a:r>
              <a:rPr lang="zh-CN" altLang="en-US" sz="2400" dirty="0">
                <a:ea typeface="宋体" panose="02010600030101010101" pitchFamily="2" charset="-122"/>
              </a:rPr>
              <a:t>表示有限范围的整数。</a:t>
            </a:r>
          </a:p>
          <a:p>
            <a:endParaRPr lang="zh-CN" altLang="en-US" sz="2400" dirty="0">
              <a:ea typeface="宋体" panose="02010600030101010101" pitchFamily="2" charset="-122"/>
            </a:endParaRPr>
          </a:p>
          <a:p>
            <a:pPr marL="342900" indent="-342900">
              <a:buFont typeface="Wingdings" panose="05000000000000000000" charset="0"/>
              <a:buChar char=""/>
            </a:pPr>
            <a:r>
              <a:rPr lang="zh-CN" altLang="en-US" sz="2000" dirty="0">
                <a:ea typeface="宋体" panose="02010600030101010101" pitchFamily="2" charset="-122"/>
              </a:rPr>
              <a:t>每种类型用关键字指定大小（</a:t>
            </a:r>
            <a:r>
              <a:rPr lang="en-US" altLang="zh-CN" sz="2000" dirty="0">
                <a:ea typeface="宋体" panose="02010600030101010101" pitchFamily="2" charset="-122"/>
              </a:rPr>
              <a:t>char</a:t>
            </a:r>
            <a:r>
              <a:rPr lang="zh-CN" altLang="en-US" sz="2000" dirty="0">
                <a:ea typeface="宋体" panose="02010600030101010101" pitchFamily="2" charset="-122"/>
              </a:rPr>
              <a:t>、</a:t>
            </a:r>
            <a:r>
              <a:rPr lang="en-US" altLang="zh-CN" sz="2000" dirty="0">
                <a:ea typeface="宋体" panose="02010600030101010101" pitchFamily="2" charset="-122"/>
              </a:rPr>
              <a:t>long</a:t>
            </a:r>
            <a:r>
              <a:rPr lang="zh-CN" altLang="en-US" sz="2000" dirty="0">
                <a:ea typeface="宋体" panose="02010600030101010101" pitchFamily="2" charset="-122"/>
              </a:rPr>
              <a:t>、</a:t>
            </a:r>
            <a:r>
              <a:rPr lang="en-US" altLang="zh-CN" sz="2000" dirty="0">
                <a:ea typeface="宋体" panose="02010600030101010101" pitchFamily="2" charset="-122"/>
              </a:rPr>
              <a:t>short</a:t>
            </a:r>
            <a:r>
              <a:rPr lang="zh-CN" altLang="en-US" sz="2000" dirty="0">
                <a:ea typeface="宋体" panose="02010600030101010101" pitchFamily="2" charset="-122"/>
              </a:rPr>
              <a:t>），用</a:t>
            </a:r>
            <a:r>
              <a:rPr lang="en-US" altLang="zh-CN" sz="2000" dirty="0">
                <a:ea typeface="宋体" panose="02010600030101010101" pitchFamily="2" charset="-122"/>
              </a:rPr>
              <a:t>unsigned</a:t>
            </a:r>
            <a:r>
              <a:rPr lang="zh-CN" altLang="en-US" sz="2000" dirty="0">
                <a:ea typeface="宋体" panose="02010600030101010101" pitchFamily="2" charset="-122"/>
              </a:rPr>
              <a:t>声明为非负数，或者默认为负数。</a:t>
            </a:r>
          </a:p>
          <a:p>
            <a:pPr marL="342900" indent="-342900">
              <a:buFont typeface="Wingdings" panose="05000000000000000000" charset="0"/>
              <a:buChar char=""/>
            </a:pPr>
            <a:r>
              <a:rPr lang="zh-CN" altLang="en-US" sz="2000" dirty="0">
                <a:ea typeface="宋体" panose="02010600030101010101" pitchFamily="2" charset="-122"/>
              </a:rPr>
              <a:t>唯一一个与</a:t>
            </a:r>
            <a:r>
              <a:rPr lang="zh-CN" altLang="en-US" sz="2000" b="1" dirty="0">
                <a:solidFill>
                  <a:srgbClr val="FF0000"/>
                </a:solidFill>
                <a:ea typeface="宋体" panose="02010600030101010101" pitchFamily="2" charset="-122"/>
              </a:rPr>
              <a:t>机器相关</a:t>
            </a:r>
            <a:r>
              <a:rPr lang="zh-CN" altLang="en-US" sz="2000" dirty="0">
                <a:ea typeface="宋体" panose="02010600030101010101" pitchFamily="2" charset="-122"/>
              </a:rPr>
              <a:t>的取值范围是大小指示符</a:t>
            </a:r>
            <a:r>
              <a:rPr lang="en-US" altLang="zh-CN" sz="2000" b="1" dirty="0">
                <a:ea typeface="宋体" panose="02010600030101010101" pitchFamily="2" charset="-122"/>
              </a:rPr>
              <a:t>long</a:t>
            </a:r>
            <a:r>
              <a:rPr lang="zh-CN" altLang="en-US" sz="2000" dirty="0">
                <a:ea typeface="宋体" panose="02010600030101010101" pitchFamily="2" charset="-122"/>
              </a:rPr>
              <a:t>（</a:t>
            </a:r>
            <a:r>
              <a:rPr lang="en-US" altLang="zh-CN" sz="2000" dirty="0">
                <a:ea typeface="宋体" panose="02010600030101010101" pitchFamily="2" charset="-122"/>
              </a:rPr>
              <a:t>64</a:t>
            </a:r>
            <a:r>
              <a:rPr lang="zh-CN" altLang="en-US" sz="2000" dirty="0">
                <a:ea typeface="宋体" panose="02010600030101010101" pitchFamily="2" charset="-122"/>
              </a:rPr>
              <a:t>位机器用</a:t>
            </a:r>
            <a:r>
              <a:rPr lang="en-US" altLang="zh-CN" sz="2000" dirty="0">
                <a:ea typeface="宋体" panose="02010600030101010101" pitchFamily="2" charset="-122"/>
              </a:rPr>
              <a:t>8</a:t>
            </a:r>
            <a:r>
              <a:rPr lang="zh-CN" altLang="en-US" sz="2000" dirty="0">
                <a:ea typeface="宋体" panose="02010600030101010101" pitchFamily="2" charset="-122"/>
              </a:rPr>
              <a:t>个字节，</a:t>
            </a:r>
            <a:r>
              <a:rPr lang="en-US" altLang="zh-CN" sz="2000" dirty="0">
                <a:ea typeface="宋体" panose="02010600030101010101" pitchFamily="2" charset="-122"/>
              </a:rPr>
              <a:t>32</a:t>
            </a:r>
            <a:r>
              <a:rPr lang="zh-CN" altLang="en-US" sz="2000" dirty="0">
                <a:ea typeface="宋体" panose="02010600030101010101" pitchFamily="2" charset="-122"/>
              </a:rPr>
              <a:t>位用</a:t>
            </a:r>
            <a:r>
              <a:rPr lang="en-US" altLang="zh-CN" sz="2000" dirty="0">
                <a:ea typeface="宋体" panose="02010600030101010101" pitchFamily="2" charset="-122"/>
              </a:rPr>
              <a:t>4</a:t>
            </a:r>
            <a:r>
              <a:rPr lang="zh-CN" altLang="en-US" sz="2000" dirty="0">
                <a:ea typeface="宋体" panose="02010600030101010101" pitchFamily="2" charset="-122"/>
              </a:rPr>
              <a:t>个字节）。</a:t>
            </a:r>
          </a:p>
          <a:p>
            <a:pPr marL="342900" indent="-342900">
              <a:buFont typeface="Wingdings" panose="05000000000000000000" charset="0"/>
              <a:buChar char=""/>
            </a:pPr>
            <a:r>
              <a:rPr lang="zh-CN" altLang="en-US" sz="2000" dirty="0">
                <a:ea typeface="宋体" panose="02010600030101010101" pitchFamily="2" charset="-122"/>
              </a:rPr>
              <a:t>负数范围比正数大</a:t>
            </a:r>
            <a:r>
              <a:rPr lang="en-US" altLang="zh-CN" sz="2000" dirty="0">
                <a:ea typeface="宋体" panose="02010600030101010101" pitchFamily="2" charset="-122"/>
              </a:rPr>
              <a:t>1</a:t>
            </a:r>
            <a:r>
              <a:rPr lang="zh-CN" altLang="en-US" sz="2000" dirty="0">
                <a:ea typeface="宋体" panose="02010600030101010101" pitchFamily="2" charset="-122"/>
              </a:rPr>
              <a:t>。</a:t>
            </a:r>
          </a:p>
          <a:p>
            <a:pPr marL="0" indent="0">
              <a:buFont typeface="Wingdings" panose="05000000000000000000" charset="0"/>
              <a:buNone/>
            </a:pPr>
            <a:endParaRPr lang="zh-CN" altLang="en-US" sz="2000" dirty="0">
              <a:ea typeface="宋体" panose="02010600030101010101" pitchFamily="2" charset="-122"/>
            </a:endParaRPr>
          </a:p>
          <a:p>
            <a:pPr marL="0" indent="0">
              <a:buFont typeface="Wingdings" panose="05000000000000000000" charset="0"/>
              <a:buNone/>
            </a:pPr>
            <a:r>
              <a:rPr lang="en-US" altLang="zh-CN" sz="2000" dirty="0">
                <a:ea typeface="宋体" panose="02010600030101010101" pitchFamily="2" charset="-122"/>
              </a:rPr>
              <a:t>		</a:t>
            </a:r>
            <a:r>
              <a:rPr lang="en-US" altLang="zh-CN" sz="1600" dirty="0">
                <a:ea typeface="宋体" panose="02010600030101010101" pitchFamily="2" charset="-122"/>
              </a:rPr>
              <a:t>32</a:t>
            </a:r>
            <a:r>
              <a:rPr lang="zh-CN" altLang="en-US" sz="1600" dirty="0">
                <a:ea typeface="宋体" panose="02010600030101010101" pitchFamily="2" charset="-122"/>
              </a:rPr>
              <a:t>位</a:t>
            </a:r>
            <a:r>
              <a:rPr lang="zh-CN" altLang="en-US" sz="1600" dirty="0">
                <a:sym typeface="+mn-ea"/>
              </a:rPr>
              <a:t>系统</a:t>
            </a:r>
            <a:r>
              <a:rPr lang="en-US" altLang="zh-CN" sz="1600" dirty="0">
                <a:sym typeface="+mn-ea"/>
              </a:rPr>
              <a:t>						64</a:t>
            </a:r>
            <a:r>
              <a:rPr lang="zh-CN" altLang="en-US" sz="1600" dirty="0">
                <a:ea typeface="宋体" panose="02010600030101010101" pitchFamily="2" charset="-122"/>
                <a:sym typeface="+mn-ea"/>
              </a:rPr>
              <a:t>位系统</a:t>
            </a:r>
          </a:p>
        </p:txBody>
      </p:sp>
      <p:pic>
        <p:nvPicPr>
          <p:cNvPr id="11" name="图片 10"/>
          <p:cNvPicPr>
            <a:picLocks noChangeAspect="1"/>
          </p:cNvPicPr>
          <p:nvPr/>
        </p:nvPicPr>
        <p:blipFill>
          <a:blip r:embed="rId2" cstate="print"/>
          <a:stretch>
            <a:fillRect/>
          </a:stretch>
        </p:blipFill>
        <p:spPr>
          <a:xfrm>
            <a:off x="1727835" y="4090035"/>
            <a:ext cx="4947920" cy="2091690"/>
          </a:xfrm>
          <a:prstGeom prst="rect">
            <a:avLst/>
          </a:prstGeom>
        </p:spPr>
      </p:pic>
      <p:pic>
        <p:nvPicPr>
          <p:cNvPr id="12" name="图片 11"/>
          <p:cNvPicPr>
            <a:picLocks noChangeAspect="1"/>
          </p:cNvPicPr>
          <p:nvPr/>
        </p:nvPicPr>
        <p:blipFill>
          <a:blip r:embed="rId3" cstate="print"/>
          <a:stretch>
            <a:fillRect/>
          </a:stretch>
        </p:blipFill>
        <p:spPr>
          <a:xfrm>
            <a:off x="6944360" y="4066540"/>
            <a:ext cx="5001260" cy="2115185"/>
          </a:xfrm>
          <a:prstGeom prst="rect">
            <a:avLst/>
          </a:prstGeom>
        </p:spPr>
      </p:pic>
      <p:sp>
        <p:nvSpPr>
          <p:cNvPr id="13" name="矩形 12"/>
          <p:cNvSpPr/>
          <p:nvPr/>
        </p:nvSpPr>
        <p:spPr>
          <a:xfrm>
            <a:off x="1475105" y="5432425"/>
            <a:ext cx="10600690" cy="15303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wipe(down)">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0"/>
          <p:cNvSpPr>
            <a:spLocks noChangeArrowheads="1"/>
          </p:cNvSpPr>
          <p:nvPr/>
        </p:nvSpPr>
        <p:spPr bwMode="auto">
          <a:xfrm>
            <a:off x="416878" y="1223963"/>
            <a:ext cx="72136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algn="ctr"/>
            <a:r>
              <a:rPr lang="zh-CN" altLang="en-US" sz="2400" dirty="0">
                <a:latin typeface="微软雅黑" panose="020B0503020204020204" pitchFamily="34" charset="-122"/>
                <a:ea typeface="微软雅黑" panose="020B0503020204020204" pitchFamily="34" charset="-122"/>
              </a:rPr>
              <a:t>计算机系统</a:t>
            </a:r>
            <a:r>
              <a:rPr lang="en-US" altLang="zh-CN" sz="2400" dirty="0">
                <a:latin typeface="微软雅黑" panose="020B0503020204020204" pitchFamily="34" charset="-122"/>
                <a:ea typeface="微软雅黑" panose="020B0503020204020204" pitchFamily="34" charset="-122"/>
              </a:rPr>
              <a:t>2</a:t>
            </a:r>
          </a:p>
          <a:p>
            <a:pPr algn="ctr"/>
            <a:endParaRPr lang="zh-CN" altLang="en-US" sz="1100" dirty="0">
              <a:latin typeface="微软雅黑" panose="020B0503020204020204" pitchFamily="34" charset="-122"/>
              <a:ea typeface="微软雅黑" panose="020B0503020204020204" pitchFamily="34" charset="-122"/>
            </a:endParaRPr>
          </a:p>
        </p:txBody>
      </p:sp>
      <p:sp>
        <p:nvSpPr>
          <p:cNvPr id="14339" name="AutoShape 1"/>
          <p:cNvSpPr>
            <a:spLocks noChangeArrowheads="1"/>
          </p:cNvSpPr>
          <p:nvPr/>
        </p:nvSpPr>
        <p:spPr bwMode="auto">
          <a:xfrm>
            <a:off x="6473825" y="1501775"/>
            <a:ext cx="2757488"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endParaRPr lang="zh-CN" altLang="en-US" sz="1000">
              <a:solidFill>
                <a:srgbClr val="000000"/>
              </a:solidFill>
              <a:ea typeface="宋体" panose="02010600030101010101" pitchFamily="2" charset="-122"/>
              <a:sym typeface="Calibri" panose="020F0502020204030204" pitchFamily="34" charset="0"/>
            </a:endParaRPr>
          </a:p>
        </p:txBody>
      </p:sp>
      <p:sp>
        <p:nvSpPr>
          <p:cNvPr id="14340" name="AutoShape 1"/>
          <p:cNvSpPr>
            <a:spLocks noChangeArrowheads="1"/>
          </p:cNvSpPr>
          <p:nvPr/>
        </p:nvSpPr>
        <p:spPr bwMode="auto">
          <a:xfrm>
            <a:off x="6473825" y="2573338"/>
            <a:ext cx="2757488"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endParaRPr lang="zh-CN" altLang="en-US" sz="1000">
              <a:solidFill>
                <a:srgbClr val="000000"/>
              </a:solidFill>
              <a:ea typeface="宋体" panose="02010600030101010101" pitchFamily="2" charset="-122"/>
              <a:sym typeface="Calibri" panose="020F0502020204030204" pitchFamily="34" charset="0"/>
            </a:endParaRPr>
          </a:p>
        </p:txBody>
      </p:sp>
      <p:sp>
        <p:nvSpPr>
          <p:cNvPr id="14341" name="AutoShape 1"/>
          <p:cNvSpPr>
            <a:spLocks noChangeArrowheads="1"/>
          </p:cNvSpPr>
          <p:nvPr/>
        </p:nvSpPr>
        <p:spPr bwMode="auto">
          <a:xfrm>
            <a:off x="6469063" y="364490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整数运算</a:t>
            </a:r>
          </a:p>
        </p:txBody>
      </p:sp>
      <p:sp>
        <p:nvSpPr>
          <p:cNvPr id="14342" name="AutoShape 1"/>
          <p:cNvSpPr>
            <a:spLocks noChangeArrowheads="1"/>
          </p:cNvSpPr>
          <p:nvPr/>
        </p:nvSpPr>
        <p:spPr bwMode="auto">
          <a:xfrm>
            <a:off x="6469063" y="4716463"/>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2.4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浮点数</a:t>
            </a:r>
          </a:p>
        </p:txBody>
      </p:sp>
      <p:sp>
        <p:nvSpPr>
          <p:cNvPr id="10247" name="Freeform 13"/>
          <p:cNvSpPr>
            <a:spLocks noEditPoints="1"/>
          </p:cNvSpPr>
          <p:nvPr/>
        </p:nvSpPr>
        <p:spPr bwMode="auto">
          <a:xfrm>
            <a:off x="5607050" y="1568450"/>
            <a:ext cx="506413" cy="563563"/>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8" name="Freeform 17"/>
          <p:cNvSpPr>
            <a:spLocks noEditPoints="1"/>
          </p:cNvSpPr>
          <p:nvPr/>
        </p:nvSpPr>
        <p:spPr bwMode="auto">
          <a:xfrm>
            <a:off x="5556250" y="2620963"/>
            <a:ext cx="606425" cy="601662"/>
          </a:xfrm>
          <a:custGeom>
            <a:avLst/>
            <a:gdLst>
              <a:gd name="T0" fmla="*/ 2147483647 w 108"/>
              <a:gd name="T1" fmla="*/ 2147483647 h 107"/>
              <a:gd name="T2" fmla="*/ 2147483647 w 108"/>
              <a:gd name="T3" fmla="*/ 2147483647 h 107"/>
              <a:gd name="T4" fmla="*/ 2147483647 w 108"/>
              <a:gd name="T5" fmla="*/ 2147483647 h 107"/>
              <a:gd name="T6" fmla="*/ 2147483647 w 108"/>
              <a:gd name="T7" fmla="*/ 2147483647 h 107"/>
              <a:gd name="T8" fmla="*/ 2147483647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2147483647 w 108"/>
              <a:gd name="T33" fmla="*/ 2147483647 h 107"/>
              <a:gd name="T34" fmla="*/ 2147483647 w 108"/>
              <a:gd name="T35" fmla="*/ 2147483647 h 107"/>
              <a:gd name="T36" fmla="*/ 2147483647 w 108"/>
              <a:gd name="T37" fmla="*/ 2147483647 h 107"/>
              <a:gd name="T38" fmla="*/ 2147483647 w 108"/>
              <a:gd name="T39" fmla="*/ 2147483647 h 107"/>
              <a:gd name="T40" fmla="*/ 2147483647 w 108"/>
              <a:gd name="T41" fmla="*/ 2147483647 h 107"/>
              <a:gd name="T42" fmla="*/ 2147483647 w 108"/>
              <a:gd name="T43" fmla="*/ 2147483647 h 107"/>
              <a:gd name="T44" fmla="*/ 2147483647 w 108"/>
              <a:gd name="T45" fmla="*/ 2147483647 h 107"/>
              <a:gd name="T46" fmla="*/ 2147483647 w 108"/>
              <a:gd name="T47" fmla="*/ 2147483647 h 107"/>
              <a:gd name="T48" fmla="*/ 2147483647 w 108"/>
              <a:gd name="T49" fmla="*/ 2147483647 h 107"/>
              <a:gd name="T50" fmla="*/ 2147483647 w 108"/>
              <a:gd name="T51" fmla="*/ 2147483647 h 107"/>
              <a:gd name="T52" fmla="*/ 2147483647 w 108"/>
              <a:gd name="T53" fmla="*/ 2147483647 h 107"/>
              <a:gd name="T54" fmla="*/ 2147483647 w 108"/>
              <a:gd name="T55" fmla="*/ 2147483647 h 107"/>
              <a:gd name="T56" fmla="*/ 2147483647 w 108"/>
              <a:gd name="T57" fmla="*/ 2147483647 h 107"/>
              <a:gd name="T58" fmla="*/ 2147483647 w 108"/>
              <a:gd name="T59" fmla="*/ 2147483647 h 107"/>
              <a:gd name="T60" fmla="*/ 2147483647 w 108"/>
              <a:gd name="T61" fmla="*/ 2147483647 h 107"/>
              <a:gd name="T62" fmla="*/ 2147483647 w 108"/>
              <a:gd name="T63" fmla="*/ 2147483647 h 107"/>
              <a:gd name="T64" fmla="*/ 2147483647 w 108"/>
              <a:gd name="T65" fmla="*/ 2147483647 h 107"/>
              <a:gd name="T66" fmla="*/ 2147483647 w 108"/>
              <a:gd name="T67" fmla="*/ 2147483647 h 107"/>
              <a:gd name="T68" fmla="*/ 2147483647 w 108"/>
              <a:gd name="T69" fmla="*/ 2147483647 h 107"/>
              <a:gd name="T70" fmla="*/ 2147483647 w 108"/>
              <a:gd name="T71" fmla="*/ 2147483647 h 107"/>
              <a:gd name="T72" fmla="*/ 2147483647 w 108"/>
              <a:gd name="T73" fmla="*/ 2147483647 h 107"/>
              <a:gd name="T74" fmla="*/ 2147483647 w 108"/>
              <a:gd name="T75" fmla="*/ 2147483647 h 107"/>
              <a:gd name="T76" fmla="*/ 2147483647 w 108"/>
              <a:gd name="T77" fmla="*/ 2147483647 h 107"/>
              <a:gd name="T78" fmla="*/ 2147483647 w 108"/>
              <a:gd name="T79" fmla="*/ 2147483647 h 107"/>
              <a:gd name="T80" fmla="*/ 2147483647 w 108"/>
              <a:gd name="T81" fmla="*/ 2147483647 h 107"/>
              <a:gd name="T82" fmla="*/ 2147483647 w 108"/>
              <a:gd name="T83" fmla="*/ 2147483647 h 107"/>
              <a:gd name="T84" fmla="*/ 2147483647 w 108"/>
              <a:gd name="T85" fmla="*/ 2147483647 h 107"/>
              <a:gd name="T86" fmla="*/ 2147483647 w 108"/>
              <a:gd name="T87" fmla="*/ 2147483647 h 107"/>
              <a:gd name="T88" fmla="*/ 2147483647 w 108"/>
              <a:gd name="T89" fmla="*/ 2147483647 h 107"/>
              <a:gd name="T90" fmla="*/ 2147483647 w 108"/>
              <a:gd name="T91" fmla="*/ 2147483647 h 107"/>
              <a:gd name="T92" fmla="*/ 2147483647 w 108"/>
              <a:gd name="T93" fmla="*/ 2147483647 h 107"/>
              <a:gd name="T94" fmla="*/ 2147483647 w 108"/>
              <a:gd name="T95" fmla="*/ 2147483647 h 107"/>
              <a:gd name="T96" fmla="*/ 2147483647 w 108"/>
              <a:gd name="T97" fmla="*/ 2147483647 h 107"/>
              <a:gd name="T98" fmla="*/ 2147483647 w 108"/>
              <a:gd name="T99" fmla="*/ 2147483647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9" name="Freeform 27"/>
          <p:cNvSpPr>
            <a:spLocks noEditPoints="1"/>
          </p:cNvSpPr>
          <p:nvPr/>
        </p:nvSpPr>
        <p:spPr bwMode="auto">
          <a:xfrm>
            <a:off x="5572125" y="4757738"/>
            <a:ext cx="576263" cy="614362"/>
          </a:xfrm>
          <a:custGeom>
            <a:avLst/>
            <a:gdLst>
              <a:gd name="T0" fmla="*/ 2147483647 w 89"/>
              <a:gd name="T1" fmla="*/ 2147483647 h 95"/>
              <a:gd name="T2" fmla="*/ 2147483647 w 89"/>
              <a:gd name="T3" fmla="*/ 2147483647 h 95"/>
              <a:gd name="T4" fmla="*/ 2147483647 w 89"/>
              <a:gd name="T5" fmla="*/ 2147483647 h 95"/>
              <a:gd name="T6" fmla="*/ 2147483647 w 89"/>
              <a:gd name="T7" fmla="*/ 2147483647 h 95"/>
              <a:gd name="T8" fmla="*/ 2147483647 w 89"/>
              <a:gd name="T9" fmla="*/ 2147483647 h 95"/>
              <a:gd name="T10" fmla="*/ 2147483647 w 89"/>
              <a:gd name="T11" fmla="*/ 2147483647 h 95"/>
              <a:gd name="T12" fmla="*/ 2147483647 w 89"/>
              <a:gd name="T13" fmla="*/ 2147483647 h 95"/>
              <a:gd name="T14" fmla="*/ 2147483647 w 89"/>
              <a:gd name="T15" fmla="*/ 2147483647 h 95"/>
              <a:gd name="T16" fmla="*/ 2147483647 w 89"/>
              <a:gd name="T17" fmla="*/ 2147483647 h 95"/>
              <a:gd name="T18" fmla="*/ 2147483647 w 89"/>
              <a:gd name="T19" fmla="*/ 2147483647 h 95"/>
              <a:gd name="T20" fmla="*/ 2147483647 w 89"/>
              <a:gd name="T21" fmla="*/ 2147483647 h 95"/>
              <a:gd name="T22" fmla="*/ 2147483647 w 89"/>
              <a:gd name="T23" fmla="*/ 2147483647 h 95"/>
              <a:gd name="T24" fmla="*/ 2147483647 w 89"/>
              <a:gd name="T25" fmla="*/ 2147483647 h 95"/>
              <a:gd name="T26" fmla="*/ 2147483647 w 89"/>
              <a:gd name="T27" fmla="*/ 2147483647 h 95"/>
              <a:gd name="T28" fmla="*/ 2147483647 w 89"/>
              <a:gd name="T29" fmla="*/ 2147483647 h 95"/>
              <a:gd name="T30" fmla="*/ 2147483647 w 89"/>
              <a:gd name="T31" fmla="*/ 2147483647 h 95"/>
              <a:gd name="T32" fmla="*/ 2147483647 w 89"/>
              <a:gd name="T33" fmla="*/ 2147483647 h 95"/>
              <a:gd name="T34" fmla="*/ 2147483647 w 89"/>
              <a:gd name="T35" fmla="*/ 2147483647 h 95"/>
              <a:gd name="T36" fmla="*/ 2147483647 w 89"/>
              <a:gd name="T37" fmla="*/ 2147483647 h 95"/>
              <a:gd name="T38" fmla="*/ 2147483647 w 89"/>
              <a:gd name="T39" fmla="*/ 2147483647 h 95"/>
              <a:gd name="T40" fmla="*/ 2147483647 w 89"/>
              <a:gd name="T41" fmla="*/ 2147483647 h 95"/>
              <a:gd name="T42" fmla="*/ 2147483647 w 89"/>
              <a:gd name="T43" fmla="*/ 2147483647 h 95"/>
              <a:gd name="T44" fmla="*/ 2147483647 w 89"/>
              <a:gd name="T45" fmla="*/ 2147483647 h 95"/>
              <a:gd name="T46" fmla="*/ 2147483647 w 89"/>
              <a:gd name="T47" fmla="*/ 2147483647 h 95"/>
              <a:gd name="T48" fmla="*/ 2147483647 w 89"/>
              <a:gd name="T49" fmla="*/ 2147483647 h 95"/>
              <a:gd name="T50" fmla="*/ 2147483647 w 89"/>
              <a:gd name="T51" fmla="*/ 2147483647 h 95"/>
              <a:gd name="T52" fmla="*/ 2147483647 w 89"/>
              <a:gd name="T53" fmla="*/ 2147483647 h 95"/>
              <a:gd name="T54" fmla="*/ 2147483647 w 89"/>
              <a:gd name="T55" fmla="*/ 2147483647 h 95"/>
              <a:gd name="T56" fmla="*/ 2147483647 w 89"/>
              <a:gd name="T57" fmla="*/ 2147483647 h 95"/>
              <a:gd name="T58" fmla="*/ 2147483647 w 89"/>
              <a:gd name="T59" fmla="*/ 2147483647 h 95"/>
              <a:gd name="T60" fmla="*/ 2147483647 w 89"/>
              <a:gd name="T61" fmla="*/ 2147483647 h 95"/>
              <a:gd name="T62" fmla="*/ 2147483647 w 89"/>
              <a:gd name="T63" fmla="*/ 2147483647 h 95"/>
              <a:gd name="T64" fmla="*/ 2147483647 w 89"/>
              <a:gd name="T65" fmla="*/ 2147483647 h 95"/>
              <a:gd name="T66" fmla="*/ 2147483647 w 89"/>
              <a:gd name="T67" fmla="*/ 2147483647 h 95"/>
              <a:gd name="T68" fmla="*/ 2147483647 w 89"/>
              <a:gd name="T69" fmla="*/ 2147483647 h 95"/>
              <a:gd name="T70" fmla="*/ 2147483647 w 89"/>
              <a:gd name="T71" fmla="*/ 2147483647 h 95"/>
              <a:gd name="T72" fmla="*/ 2147483647 w 89"/>
              <a:gd name="T73" fmla="*/ 2147483647 h 95"/>
              <a:gd name="T74" fmla="*/ 2147483647 w 89"/>
              <a:gd name="T75" fmla="*/ 2147483647 h 95"/>
              <a:gd name="T76" fmla="*/ 2147483647 w 89"/>
              <a:gd name="T77" fmla="*/ 2147483647 h 95"/>
              <a:gd name="T78" fmla="*/ 2147483647 w 89"/>
              <a:gd name="T79" fmla="*/ 2147483647 h 95"/>
              <a:gd name="T80" fmla="*/ 2147483647 w 89"/>
              <a:gd name="T81" fmla="*/ 2147483647 h 95"/>
              <a:gd name="T82" fmla="*/ 2147483647 w 89"/>
              <a:gd name="T83" fmla="*/ 2147483647 h 95"/>
              <a:gd name="T84" fmla="*/ 2147483647 w 89"/>
              <a:gd name="T85" fmla="*/ 2147483647 h 95"/>
              <a:gd name="T86" fmla="*/ 2147483647 w 89"/>
              <a:gd name="T87" fmla="*/ 2147483647 h 95"/>
              <a:gd name="T88" fmla="*/ 2147483647 w 89"/>
              <a:gd name="T89" fmla="*/ 2147483647 h 95"/>
              <a:gd name="T90" fmla="*/ 2147483647 w 89"/>
              <a:gd name="T91" fmla="*/ 2147483647 h 95"/>
              <a:gd name="T92" fmla="*/ 0 w 89"/>
              <a:gd name="T93" fmla="*/ 2147483647 h 95"/>
              <a:gd name="T94" fmla="*/ 2147483647 w 89"/>
              <a:gd name="T95" fmla="*/ 2147483647 h 95"/>
              <a:gd name="T96" fmla="*/ 2147483647 w 89"/>
              <a:gd name="T97" fmla="*/ 2147483647 h 95"/>
              <a:gd name="T98" fmla="*/ 2147483647 w 89"/>
              <a:gd name="T99" fmla="*/ 2147483647 h 95"/>
              <a:gd name="T100" fmla="*/ 2147483647 w 89"/>
              <a:gd name="T101" fmla="*/ 2147483647 h 95"/>
              <a:gd name="T102" fmla="*/ 2147483647 w 89"/>
              <a:gd name="T103" fmla="*/ 2147483647 h 95"/>
              <a:gd name="T104" fmla="*/ 2147483647 w 89"/>
              <a:gd name="T105" fmla="*/ 0 h 95"/>
              <a:gd name="T106" fmla="*/ 2147483647 w 89"/>
              <a:gd name="T107" fmla="*/ 0 h 95"/>
              <a:gd name="T108" fmla="*/ 2147483647 w 89"/>
              <a:gd name="T109" fmla="*/ 2147483647 h 95"/>
              <a:gd name="T110" fmla="*/ 2147483647 w 89"/>
              <a:gd name="T111" fmla="*/ 2147483647 h 95"/>
              <a:gd name="T112" fmla="*/ 2147483647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0" name="Freeform 35"/>
          <p:cNvSpPr>
            <a:spLocks noEditPoints="1"/>
          </p:cNvSpPr>
          <p:nvPr/>
        </p:nvSpPr>
        <p:spPr bwMode="auto">
          <a:xfrm>
            <a:off x="5572125" y="3757613"/>
            <a:ext cx="576263" cy="471487"/>
          </a:xfrm>
          <a:custGeom>
            <a:avLst/>
            <a:gdLst>
              <a:gd name="T0" fmla="*/ 2147483647 w 104"/>
              <a:gd name="T1" fmla="*/ 2147483647 h 79"/>
              <a:gd name="T2" fmla="*/ 2147483647 w 104"/>
              <a:gd name="T3" fmla="*/ 2147483647 h 79"/>
              <a:gd name="T4" fmla="*/ 2147483647 w 104"/>
              <a:gd name="T5" fmla="*/ 2147483647 h 79"/>
              <a:gd name="T6" fmla="*/ 2147483647 w 104"/>
              <a:gd name="T7" fmla="*/ 2147483647 h 79"/>
              <a:gd name="T8" fmla="*/ 2147483647 w 104"/>
              <a:gd name="T9" fmla="*/ 2147483647 h 79"/>
              <a:gd name="T10" fmla="*/ 2147483647 w 104"/>
              <a:gd name="T11" fmla="*/ 2147483647 h 79"/>
              <a:gd name="T12" fmla="*/ 2147483647 w 104"/>
              <a:gd name="T13" fmla="*/ 2147483647 h 79"/>
              <a:gd name="T14" fmla="*/ 2147483647 w 104"/>
              <a:gd name="T15" fmla="*/ 2147483647 h 79"/>
              <a:gd name="T16" fmla="*/ 2147483647 w 104"/>
              <a:gd name="T17" fmla="*/ 2147483647 h 79"/>
              <a:gd name="T18" fmla="*/ 2147483647 w 104"/>
              <a:gd name="T19" fmla="*/ 2147483647 h 79"/>
              <a:gd name="T20" fmla="*/ 2147483647 w 104"/>
              <a:gd name="T21" fmla="*/ 2147483647 h 79"/>
              <a:gd name="T22" fmla="*/ 2147483647 w 104"/>
              <a:gd name="T23" fmla="*/ 2147483647 h 79"/>
              <a:gd name="T24" fmla="*/ 2147483647 w 104"/>
              <a:gd name="T25" fmla="*/ 2147483647 h 79"/>
              <a:gd name="T26" fmla="*/ 2147483647 w 104"/>
              <a:gd name="T27" fmla="*/ 2147483647 h 79"/>
              <a:gd name="T28" fmla="*/ 2147483647 w 104"/>
              <a:gd name="T29" fmla="*/ 2147483647 h 79"/>
              <a:gd name="T30" fmla="*/ 2147483647 w 104"/>
              <a:gd name="T31" fmla="*/ 2147483647 h 79"/>
              <a:gd name="T32" fmla="*/ 2147483647 w 104"/>
              <a:gd name="T33" fmla="*/ 2147483647 h 79"/>
              <a:gd name="T34" fmla="*/ 2147483647 w 104"/>
              <a:gd name="T35" fmla="*/ 2147483647 h 79"/>
              <a:gd name="T36" fmla="*/ 2147483647 w 104"/>
              <a:gd name="T37" fmla="*/ 2147483647 h 79"/>
              <a:gd name="T38" fmla="*/ 2147483647 w 104"/>
              <a:gd name="T39" fmla="*/ 2147483647 h 79"/>
              <a:gd name="T40" fmla="*/ 2147483647 w 104"/>
              <a:gd name="T41" fmla="*/ 2147483647 h 79"/>
              <a:gd name="T42" fmla="*/ 2147483647 w 104"/>
              <a:gd name="T43" fmla="*/ 2147483647 h 79"/>
              <a:gd name="T44" fmla="*/ 2147483647 w 104"/>
              <a:gd name="T45" fmla="*/ 2147483647 h 79"/>
              <a:gd name="T46" fmla="*/ 2147483647 w 104"/>
              <a:gd name="T47" fmla="*/ 2147483647 h 79"/>
              <a:gd name="T48" fmla="*/ 2147483647 w 104"/>
              <a:gd name="T49" fmla="*/ 2147483647 h 79"/>
              <a:gd name="T50" fmla="*/ 2147483647 w 104"/>
              <a:gd name="T51" fmla="*/ 2147483647 h 79"/>
              <a:gd name="T52" fmla="*/ 2147483647 w 104"/>
              <a:gd name="T53" fmla="*/ 2147483647 h 79"/>
              <a:gd name="T54" fmla="*/ 2147483647 w 104"/>
              <a:gd name="T55" fmla="*/ 2147483647 h 79"/>
              <a:gd name="T56" fmla="*/ 2147483647 w 104"/>
              <a:gd name="T57" fmla="*/ 2147483647 h 79"/>
              <a:gd name="T58" fmla="*/ 2147483647 w 104"/>
              <a:gd name="T59" fmla="*/ 2147483647 h 79"/>
              <a:gd name="T60" fmla="*/ 2147483647 w 104"/>
              <a:gd name="T61" fmla="*/ 2147483647 h 79"/>
              <a:gd name="T62" fmla="*/ 2147483647 w 104"/>
              <a:gd name="T63" fmla="*/ 2147483647 h 79"/>
              <a:gd name="T64" fmla="*/ 2147483647 w 104"/>
              <a:gd name="T65" fmla="*/ 2147483647 h 79"/>
              <a:gd name="T66" fmla="*/ 2147483647 w 104"/>
              <a:gd name="T67" fmla="*/ 2147483647 h 79"/>
              <a:gd name="T68" fmla="*/ 2147483647 w 104"/>
              <a:gd name="T69" fmla="*/ 2147483647 h 79"/>
              <a:gd name="T70" fmla="*/ 2147483647 w 104"/>
              <a:gd name="T71" fmla="*/ 2147483647 h 79"/>
              <a:gd name="T72" fmla="*/ 2147483647 w 104"/>
              <a:gd name="T73" fmla="*/ 2147483647 h 79"/>
              <a:gd name="T74" fmla="*/ 2147483647 w 104"/>
              <a:gd name="T75" fmla="*/ 2147483647 h 79"/>
              <a:gd name="T76" fmla="*/ 2147483647 w 104"/>
              <a:gd name="T77" fmla="*/ 2147483647 h 79"/>
              <a:gd name="T78" fmla="*/ 2147483647 w 104"/>
              <a:gd name="T79" fmla="*/ 2147483647 h 79"/>
              <a:gd name="T80" fmla="*/ 2147483647 w 104"/>
              <a:gd name="T81" fmla="*/ 2147483647 h 79"/>
              <a:gd name="T82" fmla="*/ 2147483647 w 104"/>
              <a:gd name="T83" fmla="*/ 2147483647 h 79"/>
              <a:gd name="T84" fmla="*/ 2147483647 w 104"/>
              <a:gd name="T85" fmla="*/ 2147483647 h 79"/>
              <a:gd name="T86" fmla="*/ 2147483647 w 104"/>
              <a:gd name="T87" fmla="*/ 2147483647 h 79"/>
              <a:gd name="T88" fmla="*/ 2147483647 w 104"/>
              <a:gd name="T89" fmla="*/ 2147483647 h 79"/>
              <a:gd name="T90" fmla="*/ 2147483647 w 104"/>
              <a:gd name="T91" fmla="*/ 2147483647 h 79"/>
              <a:gd name="T92" fmla="*/ 2147483647 w 104"/>
              <a:gd name="T93" fmla="*/ 2147483647 h 79"/>
              <a:gd name="T94" fmla="*/ 2147483647 w 104"/>
              <a:gd name="T95" fmla="*/ 2147483647 h 79"/>
              <a:gd name="T96" fmla="*/ 2147483647 w 104"/>
              <a:gd name="T97" fmla="*/ 2147483647 h 79"/>
              <a:gd name="T98" fmla="*/ 0 w 104"/>
              <a:gd name="T99" fmla="*/ 2147483647 h 79"/>
              <a:gd name="T100" fmla="*/ 2147483647 w 104"/>
              <a:gd name="T101" fmla="*/ 2147483647 h 79"/>
              <a:gd name="T102" fmla="*/ 2147483647 w 104"/>
              <a:gd name="T103" fmla="*/ 2147483647 h 79"/>
              <a:gd name="T104" fmla="*/ 2147483647 w 104"/>
              <a:gd name="T105" fmla="*/ 2147483647 h 79"/>
              <a:gd name="T106" fmla="*/ 2147483647 w 104"/>
              <a:gd name="T107" fmla="*/ 2147483647 h 79"/>
              <a:gd name="T108" fmla="*/ 2147483647 w 104"/>
              <a:gd name="T109" fmla="*/ 2147483647 h 79"/>
              <a:gd name="T110" fmla="*/ 2147483647 w 104"/>
              <a:gd name="T111" fmla="*/ 2147483647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1" name="矩形 27"/>
          <p:cNvSpPr>
            <a:spLocks noChangeArrowheads="1"/>
          </p:cNvSpPr>
          <p:nvPr/>
        </p:nvSpPr>
        <p:spPr bwMode="auto">
          <a:xfrm>
            <a:off x="1774825" y="2220913"/>
            <a:ext cx="12001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a:r>
              <a:rPr lang="zh-CN" altLang="en-US" sz="4800" b="1">
                <a:latin typeface="微软雅黑" panose="020B0503020204020204" pitchFamily="34" charset="-122"/>
                <a:ea typeface="微软雅黑" panose="020B0503020204020204" pitchFamily="34" charset="-122"/>
              </a:rPr>
              <a:t>目录</a:t>
            </a:r>
          </a:p>
          <a:p>
            <a:pPr algn="ctr"/>
            <a:r>
              <a:rPr lang="en-US" altLang="zh-CN">
                <a:latin typeface="微软雅黑" panose="020B0503020204020204" pitchFamily="34" charset="-122"/>
                <a:ea typeface="微软雅黑" panose="020B0503020204020204" pitchFamily="34" charset="-122"/>
              </a:rPr>
              <a:t>CONTENTS</a:t>
            </a:r>
          </a:p>
        </p:txBody>
      </p:sp>
      <p:pic>
        <p:nvPicPr>
          <p:cNvPr id="10252" name="Group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2613" y="1395413"/>
            <a:ext cx="1042987"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1"/>
          <p:cNvSpPr>
            <a:spLocks noChangeArrowheads="1"/>
          </p:cNvSpPr>
          <p:nvPr/>
        </p:nvSpPr>
        <p:spPr bwMode="auto">
          <a:xfrm>
            <a:off x="6469063" y="252730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整数表示</a:t>
            </a:r>
          </a:p>
        </p:txBody>
      </p:sp>
      <p:sp>
        <p:nvSpPr>
          <p:cNvPr id="3" name="AutoShape 1"/>
          <p:cNvSpPr>
            <a:spLocks noChangeArrowheads="1"/>
          </p:cNvSpPr>
          <p:nvPr/>
        </p:nvSpPr>
        <p:spPr bwMode="auto">
          <a:xfrm>
            <a:off x="6469063" y="156845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信息存储</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stretch>
            <a:fillRect/>
          </a:stretch>
        </p:blipFill>
        <p:spPr>
          <a:xfrm>
            <a:off x="7334885" y="2147570"/>
            <a:ext cx="4180840" cy="2637790"/>
          </a:xfrm>
          <a:prstGeom prst="rect">
            <a:avLst/>
          </a:prstGeom>
        </p:spPr>
      </p:pic>
      <p:sp>
        <p:nvSpPr>
          <p:cNvPr id="3" name="文本框 2"/>
          <p:cNvSpPr txBox="1"/>
          <p:nvPr/>
        </p:nvSpPr>
        <p:spPr>
          <a:xfrm>
            <a:off x="1735455" y="2627630"/>
            <a:ext cx="5078730" cy="2891790"/>
          </a:xfrm>
          <a:prstGeom prst="rect">
            <a:avLst/>
          </a:prstGeom>
          <a:noFill/>
        </p:spPr>
        <p:txBody>
          <a:bodyPr wrap="square" rtlCol="0">
            <a:spAutoFit/>
          </a:bodyPr>
          <a:lstStyle/>
          <a:p>
            <a:pPr marL="342900" indent="-342900">
              <a:buFont typeface="Wingdings" panose="05000000000000000000" charset="0"/>
              <a:buChar char=""/>
            </a:pPr>
            <a:r>
              <a:rPr lang="zh-CN" altLang="en-US" sz="2400" dirty="0"/>
              <a:t>函数</a:t>
            </a:r>
            <a:r>
              <a:rPr lang="en-US" altLang="zh-CN" sz="2400" dirty="0"/>
              <a:t>B2U</a:t>
            </a:r>
            <a:r>
              <a:rPr lang="zh-CN" altLang="en-US" sz="2400" dirty="0"/>
              <a:t>（</a:t>
            </a:r>
            <a:r>
              <a:rPr lang="en-US" altLang="zh-CN" sz="2400" dirty="0"/>
              <a:t>X</a:t>
            </a:r>
            <a:r>
              <a:rPr lang="zh-CN" altLang="en-US" sz="2400" dirty="0"/>
              <a:t>）是一个双射。</a:t>
            </a:r>
          </a:p>
          <a:p>
            <a:pPr marL="342900" indent="-342900">
              <a:buFont typeface="Wingdings" panose="05000000000000000000" charset="0"/>
              <a:buChar char=""/>
            </a:pPr>
            <a:r>
              <a:rPr lang="zh-CN" altLang="en-US" sz="2400" dirty="0"/>
              <a:t>无符号数的编码范围：</a:t>
            </a:r>
            <a:r>
              <a:rPr lang="zh-CN" altLang="en-US" dirty="0"/>
              <a:t> </a:t>
            </a:r>
          </a:p>
          <a:p>
            <a:pPr marL="342900" lvl="1" indent="-342900">
              <a:buFont typeface="BatangChe" panose="02030609000101010101" charset="-127"/>
              <a:buChar char="ｏ"/>
            </a:pPr>
            <a:r>
              <a:rPr lang="en-US" sz="2000" i="1" dirty="0" err="1">
                <a:sym typeface="+mn-ea"/>
              </a:rPr>
              <a:t>UMin</a:t>
            </a:r>
            <a:r>
              <a:rPr lang="en-US" sz="2000" dirty="0">
                <a:sym typeface="+mn-ea"/>
              </a:rPr>
              <a:t>=0</a:t>
            </a:r>
          </a:p>
          <a:p>
            <a:pPr marL="0" lvl="1" indent="0">
              <a:buFont typeface="Wingdings" panose="05000000000000000000" charset="0"/>
              <a:buNone/>
            </a:pPr>
            <a:r>
              <a:rPr lang="en-US" sz="2000" dirty="0">
                <a:sym typeface="+mn-ea"/>
              </a:rPr>
              <a:t>	000…0</a:t>
            </a:r>
          </a:p>
          <a:p>
            <a:pPr marL="342900" lvl="1" indent="-342900">
              <a:buFont typeface="BatangChe" panose="02030609000101010101" charset="-127"/>
              <a:buChar char="ｏ"/>
            </a:pPr>
            <a:r>
              <a:rPr lang="en-US" sz="2000" i="1" dirty="0" err="1">
                <a:sym typeface="+mn-ea"/>
              </a:rPr>
              <a:t>UMax</a:t>
            </a:r>
            <a:r>
              <a:rPr lang="en-US" sz="2000" dirty="0">
                <a:sym typeface="+mn-ea"/>
              </a:rPr>
              <a:t> =2</a:t>
            </a:r>
            <a:r>
              <a:rPr lang="en-US" sz="2000" i="1" baseline="30000" dirty="0">
                <a:sym typeface="+mn-ea"/>
              </a:rPr>
              <a:t>w</a:t>
            </a:r>
            <a:r>
              <a:rPr lang="en-US" sz="2000" dirty="0">
                <a:sym typeface="+mn-ea"/>
              </a:rPr>
              <a:t> – 1</a:t>
            </a:r>
          </a:p>
          <a:p>
            <a:pPr marL="0" lvl="1" indent="0">
              <a:buFont typeface="Wingdings" panose="05000000000000000000" charset="0"/>
              <a:buNone/>
            </a:pPr>
            <a:r>
              <a:rPr lang="en-US" sz="2000" b="0" dirty="0"/>
              <a:t>	</a:t>
            </a:r>
            <a:r>
              <a:rPr lang="en-US" sz="2000" dirty="0">
                <a:sym typeface="+mn-ea"/>
              </a:rPr>
              <a:t>111…1</a:t>
            </a:r>
            <a:endParaRPr lang="en-US" sz="2000" b="0" dirty="0"/>
          </a:p>
          <a:p>
            <a:pPr marL="0" lvl="1" indent="0">
              <a:buFont typeface="Wingdings" panose="05000000000000000000" charset="0"/>
              <a:buNone/>
            </a:pPr>
            <a:endParaRPr lang="en-US" dirty="0">
              <a:sym typeface="+mn-ea"/>
            </a:endParaRPr>
          </a:p>
          <a:p>
            <a:pPr marL="0" lvl="1" indent="0">
              <a:buFont typeface="Wingdings" panose="05000000000000000000" charset="0"/>
              <a:buChar char=""/>
            </a:pPr>
            <a:endParaRPr lang="en-US" b="0" dirty="0"/>
          </a:p>
          <a:p>
            <a:endParaRPr lang="zh-CN" altLang="en-US" dirty="0"/>
          </a:p>
        </p:txBody>
      </p:sp>
      <p:sp>
        <p:nvSpPr>
          <p:cNvPr id="15" name="矩形 14"/>
          <p:cNvSpPr/>
          <p:nvPr/>
        </p:nvSpPr>
        <p:spPr>
          <a:xfrm>
            <a:off x="1735455" y="4972050"/>
            <a:ext cx="9107170" cy="1198880"/>
          </a:xfrm>
          <a:prstGeom prst="rect">
            <a:avLst/>
          </a:prstGeom>
        </p:spPr>
        <p:txBody>
          <a:bodyPr wrap="square">
            <a:spAutoFit/>
          </a:bodyPr>
          <a:lstStyle/>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[0001]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3</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2</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0</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[0101]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3</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2</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0</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4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5</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[1011]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3</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2</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0</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8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11</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[1111]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3</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2</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0</a:t>
            </a:r>
            <a:r>
              <a:rPr lang="pl-PL" altLang="zh-CN" sz="800" dirty="0">
                <a:solidFill>
                  <a:srgbClr val="231F20"/>
                </a:solidFill>
                <a:latin typeface="TimesTen-Roman"/>
              </a:rPr>
              <a:t> </a:t>
            </a:r>
            <a:r>
              <a:rPr lang="pl-PL" altLang="zh-CN" dirty="0">
                <a:solidFill>
                  <a:srgbClr val="231F20"/>
                </a:solidFill>
                <a:latin typeface="MTSYN"/>
              </a:rPr>
              <a:t>= </a:t>
            </a:r>
            <a:r>
              <a:rPr lang="pl-PL" altLang="zh-CN" dirty="0">
                <a:solidFill>
                  <a:srgbClr val="231F20"/>
                </a:solidFill>
                <a:latin typeface="TimesTen-Roman"/>
              </a:rPr>
              <a:t>8 </a:t>
            </a:r>
            <a:r>
              <a:rPr lang="pl-PL" altLang="zh-CN" dirty="0">
                <a:solidFill>
                  <a:srgbClr val="231F20"/>
                </a:solidFill>
                <a:latin typeface="MTSYN"/>
              </a:rPr>
              <a:t>+ </a:t>
            </a:r>
            <a:r>
              <a:rPr lang="pl-PL" altLang="zh-CN" dirty="0">
                <a:solidFill>
                  <a:srgbClr val="231F20"/>
                </a:solidFill>
                <a:latin typeface="TimesTen-Roman"/>
              </a:rPr>
              <a:t>4 </a:t>
            </a:r>
            <a:r>
              <a:rPr lang="pl-PL" altLang="zh-CN" dirty="0">
                <a:solidFill>
                  <a:srgbClr val="231F20"/>
                </a:solidFill>
                <a:latin typeface="MTSYN"/>
              </a:rPr>
              <a:t>+ </a:t>
            </a:r>
            <a:r>
              <a:rPr lang="pl-PL" altLang="zh-CN"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15</a:t>
            </a:r>
            <a:endParaRPr lang="zh-CN" altLang="en-US" dirty="0"/>
          </a:p>
        </p:txBody>
      </p:sp>
      <p:graphicFrame>
        <p:nvGraphicFramePr>
          <p:cNvPr id="8" name="表格 7"/>
          <p:cNvGraphicFramePr/>
          <p:nvPr/>
        </p:nvGraphicFramePr>
        <p:xfrm>
          <a:off x="1295400" y="55372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2.2.2  </a:t>
                      </a:r>
                      <a:r>
                        <a:rPr lang="zh-CN" altLang="en-US" sz="2400">
                          <a:solidFill>
                            <a:schemeClr val="bg1"/>
                          </a:solidFill>
                          <a:ea typeface="宋体" panose="02010600030101010101" pitchFamily="2" charset="-122"/>
                        </a:rPr>
                        <a:t>无符号数的编码</a:t>
                      </a:r>
                    </a:p>
                  </a:txBody>
                  <a:tcPr>
                    <a:solidFill>
                      <a:srgbClr val="52B6B1"/>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1735455" y="1144905"/>
            <a:ext cx="5339080" cy="829945"/>
          </a:xfrm>
          <a:prstGeom prst="rect">
            <a:avLst/>
          </a:prstGeom>
          <a:noFill/>
        </p:spPr>
        <p:txBody>
          <a:bodyPr wrap="square" rtlCol="0">
            <a:spAutoFit/>
          </a:bodyPr>
          <a:lstStyle/>
          <a:p>
            <a:r>
              <a:rPr lang="zh-CN" altLang="en-US" sz="2400">
                <a:ea typeface="宋体" panose="02010600030101010101" pitchFamily="2" charset="-122"/>
              </a:rPr>
              <a:t>无符号数编码的定义：</a:t>
            </a:r>
          </a:p>
          <a:p>
            <a:r>
              <a:rPr lang="en-US" altLang="zh-CN" sz="2400">
                <a:ea typeface="宋体" panose="02010600030101010101" pitchFamily="2" charset="-122"/>
              </a:rPr>
              <a:t>	</a:t>
            </a:r>
          </a:p>
        </p:txBody>
      </p:sp>
      <p:graphicFrame>
        <p:nvGraphicFramePr>
          <p:cNvPr id="1027" name="Object 6"/>
          <p:cNvGraphicFramePr>
            <a:graphicFrameLocks noChangeAspect="1"/>
          </p:cNvGraphicFramePr>
          <p:nvPr/>
        </p:nvGraphicFramePr>
        <p:xfrm>
          <a:off x="3805555" y="1543685"/>
          <a:ext cx="2571115" cy="719455"/>
        </p:xfrm>
        <a:graphic>
          <a:graphicData uri="http://schemas.openxmlformats.org/presentationml/2006/ole">
            <mc:AlternateContent xmlns:mc="http://schemas.openxmlformats.org/markup-compatibility/2006">
              <mc:Choice xmlns:v="urn:schemas-microsoft-com:vml" Requires="v">
                <p:oleObj spid="_x0000_s58484" name="Equation" r:id="rId4" imgW="2127738" imgH="597877" progId="Equation.3">
                  <p:embed/>
                </p:oleObj>
              </mc:Choice>
              <mc:Fallback>
                <p:oleObj name="Equation" r:id="rId4" imgW="2127738" imgH="597877" progId="Equation.3">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555" y="1543685"/>
                        <a:ext cx="2571115" cy="719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1735455" y="2147570"/>
            <a:ext cx="6424930" cy="368300"/>
          </a:xfrm>
          <a:prstGeom prst="rect">
            <a:avLst/>
          </a:prstGeom>
          <a:noFill/>
        </p:spPr>
        <p:txBody>
          <a:bodyPr wrap="square" rtlCol="0">
            <a:spAutoFit/>
          </a:bodyPr>
          <a:lstStyle/>
          <a:p>
            <a:r>
              <a:rPr lang="zh-CN" altLang="en-US"/>
              <a:t>其中，</a:t>
            </a:r>
            <a:r>
              <a:rPr lang="en-US" altLang="zh-CN"/>
              <a:t>w</a:t>
            </a:r>
            <a:r>
              <a:rPr lang="zh-CN" altLang="en-US">
                <a:ea typeface="宋体" panose="02010600030101010101" pitchFamily="2" charset="-122"/>
              </a:rPr>
              <a:t>表示该整型数据类型有</a:t>
            </a:r>
            <a:r>
              <a:rPr lang="en-US" altLang="zh-CN">
                <a:ea typeface="宋体" panose="02010600030101010101" pitchFamily="2" charset="-122"/>
              </a:rPr>
              <a:t>w</a:t>
            </a:r>
            <a:r>
              <a:rPr lang="zh-CN" altLang="en-US">
                <a:ea typeface="宋体" panose="02010600030101010101" pitchFamily="2" charset="-122"/>
              </a:rPr>
              <a:t>位。</a:t>
            </a:r>
          </a:p>
        </p:txBody>
      </p:sp>
      <p:sp>
        <p:nvSpPr>
          <p:cNvPr id="5" name="圆角矩形标注 4"/>
          <p:cNvSpPr/>
          <p:nvPr/>
        </p:nvSpPr>
        <p:spPr>
          <a:xfrm>
            <a:off x="8626475" y="690880"/>
            <a:ext cx="2585720" cy="1284605"/>
          </a:xfrm>
          <a:prstGeom prst="wedgeRoundRectCallout">
            <a:avLst/>
          </a:prstGeom>
          <a:gradFill>
            <a:gsLst>
              <a:gs pos="0">
                <a:schemeClr val="accent1">
                  <a:lumMod val="5000"/>
                  <a:lumOff val="95000"/>
                </a:schemeClr>
              </a:gs>
              <a:gs pos="74000">
                <a:srgbClr val="7DC8C4"/>
              </a:gs>
              <a:gs pos="83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每个介于</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0~2</a:t>
            </a:r>
            <a:r>
              <a:rPr kumimoji="0" lang="en-US" altLang="zh-CN" sz="1800" b="0" i="0" u="none" strike="noStrike" cap="none" normalizeH="0" baseline="30000">
                <a:ln>
                  <a:noFill/>
                </a:ln>
                <a:solidFill>
                  <a:schemeClr val="tx1"/>
                </a:solidFill>
                <a:effectLst/>
                <a:latin typeface="Calibri" panose="020F0502020204030204" pitchFamily="34" charset="0"/>
                <a:ea typeface="宋体" panose="02010600030101010101" pitchFamily="2" charset="-122"/>
              </a:rPr>
              <a:t>w</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-1</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之间的数都有唯一一个</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w</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位的值编码，即无符号数编码的唯一性。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0"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35455" y="2627630"/>
            <a:ext cx="5078730" cy="2891790"/>
          </a:xfrm>
          <a:prstGeom prst="rect">
            <a:avLst/>
          </a:prstGeom>
          <a:noFill/>
        </p:spPr>
        <p:txBody>
          <a:bodyPr wrap="square" rtlCol="0">
            <a:spAutoFit/>
          </a:bodyPr>
          <a:lstStyle/>
          <a:p>
            <a:pPr marL="342900" indent="-342900">
              <a:buFont typeface="Wingdings" panose="05000000000000000000" charset="0"/>
              <a:buChar char=""/>
            </a:pPr>
            <a:r>
              <a:rPr lang="zh-CN" altLang="en-US" sz="2400"/>
              <a:t>函数</a:t>
            </a:r>
            <a:r>
              <a:rPr lang="en-US" altLang="zh-CN" sz="2400"/>
              <a:t>B2T</a:t>
            </a:r>
            <a:r>
              <a:rPr lang="zh-CN" altLang="en-US" sz="2400"/>
              <a:t>（</a:t>
            </a:r>
            <a:r>
              <a:rPr lang="en-US" altLang="zh-CN" sz="2400"/>
              <a:t>X</a:t>
            </a:r>
            <a:r>
              <a:rPr lang="zh-CN" altLang="en-US" sz="2400"/>
              <a:t>）是一个双射。</a:t>
            </a:r>
          </a:p>
          <a:p>
            <a:pPr marL="342900" indent="-342900">
              <a:buFont typeface="Wingdings" panose="05000000000000000000" charset="0"/>
              <a:buChar char=""/>
            </a:pPr>
            <a:r>
              <a:rPr lang="zh-CN" altLang="en-US" sz="2400"/>
              <a:t>补码的编码范围：</a:t>
            </a:r>
            <a:r>
              <a:rPr lang="zh-CN" altLang="en-US"/>
              <a:t> </a:t>
            </a:r>
          </a:p>
          <a:p>
            <a:pPr marL="0" lvl="1" indent="-342900">
              <a:buFont typeface="BatangChe" panose="02030609000101010101" charset="-127"/>
              <a:buChar char="ｏ"/>
            </a:pPr>
            <a:r>
              <a:rPr lang="en-US" sz="2000" dirty="0">
                <a:sym typeface="+mn-ea"/>
              </a:rPr>
              <a:t>T</a:t>
            </a:r>
            <a:r>
              <a:rPr lang="en-US" sz="2000" i="1" dirty="0" err="1">
                <a:sym typeface="+mn-ea"/>
              </a:rPr>
              <a:t>Min</a:t>
            </a:r>
            <a:r>
              <a:rPr lang="en-US" sz="2000" dirty="0">
                <a:sym typeface="+mn-ea"/>
              </a:rPr>
              <a:t>	= –2</a:t>
            </a:r>
            <a:r>
              <a:rPr lang="en-US" sz="2000" i="1" baseline="30000" dirty="0">
                <a:sym typeface="+mn-ea"/>
              </a:rPr>
              <a:t>w</a:t>
            </a:r>
            <a:r>
              <a:rPr lang="en-US" sz="2000" baseline="30000" dirty="0">
                <a:sym typeface="+mn-ea"/>
              </a:rPr>
              <a:t>–1</a:t>
            </a:r>
            <a:endParaRPr lang="en-US" sz="2000" dirty="0">
              <a:sym typeface="+mn-ea"/>
            </a:endParaRPr>
          </a:p>
          <a:p>
            <a:pPr marL="0" lvl="1" indent="0">
              <a:buFont typeface="Wingdings" panose="05000000000000000000" charset="0"/>
              <a:buNone/>
            </a:pPr>
            <a:r>
              <a:rPr lang="en-US" sz="2000" dirty="0">
                <a:sym typeface="+mn-ea"/>
              </a:rPr>
              <a:t>	100…0</a:t>
            </a:r>
          </a:p>
          <a:p>
            <a:pPr marL="0" lvl="1" indent="-342900">
              <a:buFont typeface="BatangChe" panose="02030609000101010101" charset="-127"/>
              <a:buChar char="ｏ"/>
            </a:pPr>
            <a:r>
              <a:rPr lang="en-US" sz="2000" dirty="0">
                <a:sym typeface="+mn-ea"/>
              </a:rPr>
              <a:t>T</a:t>
            </a:r>
            <a:r>
              <a:rPr lang="en-US" sz="2000" i="1" dirty="0" err="1">
                <a:sym typeface="+mn-ea"/>
              </a:rPr>
              <a:t>Max</a:t>
            </a:r>
            <a:r>
              <a:rPr lang="en-US" sz="2000" dirty="0">
                <a:sym typeface="+mn-ea"/>
              </a:rPr>
              <a:t> =2</a:t>
            </a:r>
            <a:r>
              <a:rPr lang="en-US" sz="2000" i="1" baseline="30000" dirty="0">
                <a:sym typeface="+mn-ea"/>
              </a:rPr>
              <a:t>w</a:t>
            </a:r>
            <a:r>
              <a:rPr lang="en-US" sz="2000" baseline="30000" dirty="0">
                <a:sym typeface="+mn-ea"/>
              </a:rPr>
              <a:t>–1</a:t>
            </a:r>
            <a:r>
              <a:rPr lang="en-US" sz="2000" dirty="0">
                <a:sym typeface="+mn-ea"/>
              </a:rPr>
              <a:t> – 1</a:t>
            </a:r>
          </a:p>
          <a:p>
            <a:pPr marL="0" lvl="1" indent="0">
              <a:buFont typeface="Wingdings" panose="05000000000000000000" charset="0"/>
              <a:buNone/>
            </a:pPr>
            <a:r>
              <a:rPr lang="en-US" sz="2000" b="0" dirty="0"/>
              <a:t>	</a:t>
            </a:r>
            <a:r>
              <a:rPr lang="en-US" sz="2000" dirty="0">
                <a:sym typeface="+mn-ea"/>
              </a:rPr>
              <a:t>011…1</a:t>
            </a:r>
            <a:endParaRPr lang="en-US" sz="2000" b="0" dirty="0"/>
          </a:p>
          <a:p>
            <a:pPr marL="0" lvl="1" indent="0">
              <a:buFont typeface="Wingdings" panose="05000000000000000000" charset="0"/>
              <a:buNone/>
            </a:pPr>
            <a:endParaRPr lang="en-US" dirty="0">
              <a:sym typeface="+mn-ea"/>
            </a:endParaRPr>
          </a:p>
          <a:p>
            <a:pPr marL="0" lvl="1" indent="0">
              <a:buFont typeface="Wingdings" panose="05000000000000000000" charset="0"/>
              <a:buChar char=""/>
            </a:pPr>
            <a:endParaRPr lang="en-US" b="0" dirty="0"/>
          </a:p>
          <a:p>
            <a:endParaRPr lang="zh-CN" altLang="en-US"/>
          </a:p>
        </p:txBody>
      </p:sp>
      <p:graphicFrame>
        <p:nvGraphicFramePr>
          <p:cNvPr id="8" name="表格 7"/>
          <p:cNvGraphicFramePr/>
          <p:nvPr>
            <p:extLst>
              <p:ext uri="{D42A27DB-BD31-4B8C-83A1-F6EECF244321}">
                <p14:modId xmlns:p14="http://schemas.microsoft.com/office/powerpoint/2010/main" val="1009623092"/>
              </p:ext>
            </p:extLst>
          </p:nvPr>
        </p:nvGraphicFramePr>
        <p:xfrm>
          <a:off x="1295400" y="55372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57200">
                <a:tc>
                  <a:txBody>
                    <a:bodyPr/>
                    <a:lstStyle/>
                    <a:p>
                      <a:pPr>
                        <a:buNone/>
                      </a:pPr>
                      <a:r>
                        <a:rPr lang="en-US" altLang="zh-CN" sz="2400" dirty="0">
                          <a:solidFill>
                            <a:schemeClr val="bg1"/>
                          </a:solidFill>
                        </a:rPr>
                        <a:t>2.2.3  </a:t>
                      </a:r>
                      <a:r>
                        <a:rPr lang="zh-CN" altLang="en-US" sz="2400" dirty="0">
                          <a:solidFill>
                            <a:schemeClr val="bg1"/>
                          </a:solidFill>
                          <a:ea typeface="宋体" panose="02010600030101010101" pitchFamily="2" charset="-122"/>
                        </a:rPr>
                        <a:t>补码编码</a:t>
                      </a:r>
                    </a:p>
                  </a:txBody>
                  <a:tcPr>
                    <a:solidFill>
                      <a:srgbClr val="52B6B1"/>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1735455" y="1144905"/>
            <a:ext cx="5339080" cy="829945"/>
          </a:xfrm>
          <a:prstGeom prst="rect">
            <a:avLst/>
          </a:prstGeom>
          <a:noFill/>
        </p:spPr>
        <p:txBody>
          <a:bodyPr wrap="square" rtlCol="0">
            <a:spAutoFit/>
          </a:bodyPr>
          <a:lstStyle/>
          <a:p>
            <a:r>
              <a:rPr lang="zh-CN" altLang="en-US" sz="2400">
                <a:ea typeface="宋体" panose="02010600030101010101" pitchFamily="2" charset="-122"/>
              </a:rPr>
              <a:t>补码编码的定义：</a:t>
            </a:r>
          </a:p>
          <a:p>
            <a:r>
              <a:rPr lang="en-US" altLang="zh-CN" sz="2400">
                <a:ea typeface="宋体" panose="02010600030101010101" pitchFamily="2" charset="-122"/>
              </a:rPr>
              <a:t>	</a:t>
            </a:r>
          </a:p>
        </p:txBody>
      </p:sp>
      <p:sp>
        <p:nvSpPr>
          <p:cNvPr id="10" name="文本框 9"/>
          <p:cNvSpPr txBox="1"/>
          <p:nvPr/>
        </p:nvSpPr>
        <p:spPr>
          <a:xfrm>
            <a:off x="1735455" y="2147570"/>
            <a:ext cx="6424930" cy="368300"/>
          </a:xfrm>
          <a:prstGeom prst="rect">
            <a:avLst/>
          </a:prstGeom>
          <a:noFill/>
        </p:spPr>
        <p:txBody>
          <a:bodyPr wrap="square" rtlCol="0">
            <a:spAutoFit/>
          </a:bodyPr>
          <a:lstStyle/>
          <a:p>
            <a:r>
              <a:rPr lang="zh-CN" altLang="en-US"/>
              <a:t>其中，最高有效位</a:t>
            </a:r>
            <a:r>
              <a:rPr lang="en-US" altLang="zh-CN"/>
              <a:t>x</a:t>
            </a:r>
            <a:r>
              <a:rPr lang="en-US" altLang="zh-CN" baseline="-25000"/>
              <a:t>w-1</a:t>
            </a:r>
            <a:r>
              <a:rPr lang="zh-CN" altLang="en-US">
                <a:ea typeface="宋体" panose="02010600030101010101" pitchFamily="2" charset="-122"/>
              </a:rPr>
              <a:t>为符号位。</a:t>
            </a:r>
            <a:endParaRPr lang="zh-CN" altLang="en-US" baseline="-25000">
              <a:ea typeface="宋体" panose="02010600030101010101" pitchFamily="2" charset="-122"/>
            </a:endParaRPr>
          </a:p>
        </p:txBody>
      </p:sp>
      <p:sp>
        <p:nvSpPr>
          <p:cNvPr id="5" name="圆角矩形标注 4"/>
          <p:cNvSpPr/>
          <p:nvPr/>
        </p:nvSpPr>
        <p:spPr>
          <a:xfrm>
            <a:off x="8795385" y="553720"/>
            <a:ext cx="2569845" cy="1284605"/>
          </a:xfrm>
          <a:prstGeom prst="wedgeRoundRectCallout">
            <a:avLst/>
          </a:prstGeom>
          <a:gradFill>
            <a:gsLst>
              <a:gs pos="0">
                <a:schemeClr val="accent1">
                  <a:lumMod val="5000"/>
                  <a:lumOff val="95000"/>
                </a:schemeClr>
              </a:gs>
              <a:gs pos="74000">
                <a:srgbClr val="7DC8C4"/>
              </a:gs>
              <a:gs pos="83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每个介于</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a:t>
            </a:r>
            <a:r>
              <a:rPr lang="en-US" altLang="zh-CN" sz="1800">
                <a:ln>
                  <a:noFill/>
                </a:ln>
                <a:effectLst/>
                <a:ea typeface="宋体" panose="02010600030101010101" pitchFamily="2" charset="-122"/>
                <a:sym typeface="+mn-ea"/>
              </a:rPr>
              <a:t>2</a:t>
            </a:r>
            <a:r>
              <a:rPr lang="en-US" altLang="zh-CN" sz="1800" baseline="30000">
                <a:ln>
                  <a:noFill/>
                </a:ln>
                <a:effectLst/>
                <a:ea typeface="宋体" panose="02010600030101010101" pitchFamily="2" charset="-122"/>
                <a:sym typeface="+mn-ea"/>
              </a:rPr>
              <a:t>w-1</a:t>
            </a:r>
            <a:r>
              <a:rPr lang="en-US" altLang="zh-CN" sz="1800">
                <a:ln>
                  <a:noFill/>
                </a:ln>
                <a:effectLst/>
                <a:ea typeface="宋体" panose="02010600030101010101" pitchFamily="2" charset="-122"/>
                <a:sym typeface="+mn-ea"/>
              </a:rPr>
              <a:t>-1</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~2</a:t>
            </a:r>
            <a:r>
              <a:rPr kumimoji="0" lang="en-US" altLang="zh-CN" sz="1800" b="0" i="0" u="none" strike="noStrike" cap="none" normalizeH="0" baseline="30000">
                <a:ln>
                  <a:noFill/>
                </a:ln>
                <a:solidFill>
                  <a:schemeClr val="tx1"/>
                </a:solidFill>
                <a:effectLst/>
                <a:latin typeface="Calibri" panose="020F0502020204030204" pitchFamily="34" charset="0"/>
                <a:ea typeface="宋体" panose="02010600030101010101" pitchFamily="2" charset="-122"/>
              </a:rPr>
              <a:t>w-1</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-1</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之间的数都有唯一一个</a:t>
            </a:r>
            <a:r>
              <a:rPr kumimoji="0" lang="en-US" altLang="zh-CN" sz="1800" b="0" i="0" u="none" strike="noStrike" cap="none" normalizeH="0">
                <a:ln>
                  <a:noFill/>
                </a:ln>
                <a:solidFill>
                  <a:schemeClr val="tx1"/>
                </a:solidFill>
                <a:effectLst/>
                <a:latin typeface="Calibri" panose="020F0502020204030204" pitchFamily="34" charset="0"/>
                <a:ea typeface="宋体" panose="02010600030101010101" pitchFamily="2" charset="-122"/>
              </a:rPr>
              <a:t>w</a:t>
            </a:r>
            <a:r>
              <a:rPr kumimoji="0" lang="zh-CN" altLang="en-US" sz="1800" b="0" i="0" u="none" strike="noStrike" cap="none" normalizeH="0">
                <a:ln>
                  <a:noFill/>
                </a:ln>
                <a:solidFill>
                  <a:schemeClr val="tx1"/>
                </a:solidFill>
                <a:effectLst/>
                <a:latin typeface="Calibri" panose="020F0502020204030204" pitchFamily="34" charset="0"/>
                <a:ea typeface="宋体" panose="02010600030101010101" pitchFamily="2" charset="-122"/>
              </a:rPr>
              <a:t>位的值编码，即补码编码的唯一性。</a:t>
            </a:r>
          </a:p>
        </p:txBody>
      </p:sp>
      <p:graphicFrame>
        <p:nvGraphicFramePr>
          <p:cNvPr id="1026" name="Object 5"/>
          <p:cNvGraphicFramePr>
            <a:graphicFrameLocks noChangeAspect="1"/>
          </p:cNvGraphicFramePr>
          <p:nvPr/>
        </p:nvGraphicFramePr>
        <p:xfrm>
          <a:off x="3734435" y="1550670"/>
          <a:ext cx="3340100" cy="596900"/>
        </p:xfrm>
        <a:graphic>
          <a:graphicData uri="http://schemas.openxmlformats.org/presentationml/2006/ole">
            <mc:AlternateContent xmlns:mc="http://schemas.openxmlformats.org/markup-compatibility/2006">
              <mc:Choice xmlns:v="urn:schemas-microsoft-com:vml" Requires="v">
                <p:oleObj spid="_x0000_s59432" name="Microsoft 公式 3.0" r:id="rId3" imgW="3323492" imgH="597877" progId="Equation.3">
                  <p:embed/>
                </p:oleObj>
              </mc:Choice>
              <mc:Fallback>
                <p:oleObj name="Microsoft 公式 3.0" r:id="rId3" imgW="3323492" imgH="597877"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435" y="1550670"/>
                        <a:ext cx="3340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cstate="print"/>
          <a:stretch>
            <a:fillRect/>
          </a:stretch>
        </p:blipFill>
        <p:spPr>
          <a:xfrm>
            <a:off x="7613650" y="2059305"/>
            <a:ext cx="4071620" cy="2739390"/>
          </a:xfrm>
          <a:prstGeom prst="rect">
            <a:avLst/>
          </a:prstGeom>
        </p:spPr>
      </p:pic>
      <p:sp>
        <p:nvSpPr>
          <p:cNvPr id="7" name="矩形 6"/>
          <p:cNvSpPr/>
          <p:nvPr/>
        </p:nvSpPr>
        <p:spPr>
          <a:xfrm>
            <a:off x="1780540" y="4947920"/>
            <a:ext cx="8630920" cy="1198880"/>
          </a:xfrm>
          <a:prstGeom prst="rect">
            <a:avLst/>
          </a:prstGeom>
        </p:spPr>
        <p:txBody>
          <a:bodyPr wrap="square">
            <a:spAutoFit/>
          </a:bodyPr>
          <a:lstStyle/>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[0001]</a:t>
            </a:r>
            <a:r>
              <a:rPr lang="en-US" altLang="zh-CN" i="1" dirty="0">
                <a:latin typeface="MTMIZ"/>
              </a:rPr>
              <a:t>) </a:t>
            </a:r>
            <a:r>
              <a:rPr lang="en-US" altLang="zh-CN" dirty="0">
                <a:latin typeface="MTSYN"/>
              </a:rPr>
              <a:t>= −</a:t>
            </a:r>
            <a:r>
              <a:rPr lang="en-US" altLang="zh-CN" dirty="0">
                <a:latin typeface="TimesTen-Roman"/>
              </a:rPr>
              <a:t>0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3</a:t>
            </a:r>
            <a:r>
              <a:rPr lang="en-US" altLang="zh-CN" sz="800" dirty="0">
                <a:latin typeface="TimesTen-Roman"/>
              </a:rPr>
              <a:t> </a:t>
            </a:r>
            <a:r>
              <a:rPr lang="en-US" altLang="zh-CN" dirty="0">
                <a:latin typeface="MTSYN"/>
              </a:rPr>
              <a:t>+ </a:t>
            </a:r>
            <a:r>
              <a:rPr lang="en-US" altLang="zh-CN" dirty="0">
                <a:latin typeface="TimesTen-Roman"/>
              </a:rPr>
              <a:t>0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2</a:t>
            </a:r>
            <a:r>
              <a:rPr lang="en-US" altLang="zh-CN" sz="800" dirty="0">
                <a:latin typeface="TimesTen-Roman"/>
              </a:rPr>
              <a:t>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 </a:t>
            </a:r>
            <a:r>
              <a:rPr lang="en-US" altLang="zh-CN" dirty="0">
                <a:latin typeface="MTSYN"/>
              </a:rPr>
              <a:t>+ </a:t>
            </a:r>
            <a:r>
              <a:rPr lang="en-US" altLang="zh-CN" dirty="0">
                <a:latin typeface="TimesTen-Roman"/>
              </a:rPr>
              <a:t>1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0</a:t>
            </a:r>
            <a:r>
              <a:rPr lang="en-US" altLang="zh-CN" sz="800" dirty="0">
                <a:latin typeface="TimesTen-Roman"/>
              </a:rPr>
              <a:t>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1</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[0101]</a:t>
            </a:r>
            <a:r>
              <a:rPr lang="en-US" altLang="zh-CN" i="1" dirty="0">
                <a:latin typeface="MTMIZ"/>
              </a:rPr>
              <a:t>) </a:t>
            </a:r>
            <a:r>
              <a:rPr lang="en-US" altLang="zh-CN" dirty="0">
                <a:latin typeface="MTSYN"/>
              </a:rPr>
              <a:t>= −</a:t>
            </a:r>
            <a:r>
              <a:rPr lang="en-US" altLang="zh-CN" dirty="0">
                <a:latin typeface="TimesTen-Roman"/>
              </a:rPr>
              <a:t>0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3</a:t>
            </a:r>
            <a:r>
              <a:rPr lang="en-US" altLang="zh-CN" sz="800" dirty="0">
                <a:latin typeface="TimesTen-Roman"/>
              </a:rPr>
              <a:t> </a:t>
            </a:r>
            <a:r>
              <a:rPr lang="en-US" altLang="zh-CN" dirty="0">
                <a:latin typeface="MTSYN"/>
              </a:rPr>
              <a:t>+ </a:t>
            </a:r>
            <a:r>
              <a:rPr lang="en-US" altLang="zh-CN" dirty="0">
                <a:latin typeface="TimesTen-Roman"/>
              </a:rPr>
              <a:t>1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2</a:t>
            </a:r>
            <a:r>
              <a:rPr lang="en-US" altLang="zh-CN" sz="800" dirty="0">
                <a:latin typeface="TimesTen-Roman"/>
              </a:rPr>
              <a:t>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 </a:t>
            </a:r>
            <a:r>
              <a:rPr lang="en-US" altLang="zh-CN" dirty="0">
                <a:latin typeface="MTSYN"/>
              </a:rPr>
              <a:t>+ </a:t>
            </a:r>
            <a:r>
              <a:rPr lang="en-US" altLang="zh-CN" dirty="0">
                <a:latin typeface="TimesTen-Roman"/>
              </a:rPr>
              <a:t>1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0</a:t>
            </a:r>
            <a:r>
              <a:rPr lang="en-US" altLang="zh-CN" sz="800" dirty="0">
                <a:latin typeface="TimesTen-Roman"/>
              </a:rPr>
              <a:t>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4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5</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[1011]</a:t>
            </a:r>
            <a:r>
              <a:rPr lang="en-US" altLang="zh-CN" i="1" dirty="0">
                <a:latin typeface="MTMIZ"/>
              </a:rPr>
              <a:t>) </a:t>
            </a:r>
            <a:r>
              <a:rPr lang="en-US" altLang="zh-CN" dirty="0">
                <a:latin typeface="MTSYN"/>
              </a:rPr>
              <a:t>= −</a:t>
            </a:r>
            <a:r>
              <a:rPr lang="en-US" altLang="zh-CN" dirty="0">
                <a:latin typeface="TimesTen-Roman"/>
              </a:rPr>
              <a:t>1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3 </a:t>
            </a:r>
            <a:r>
              <a:rPr lang="en-US" altLang="zh-CN" dirty="0">
                <a:latin typeface="MTSYN"/>
              </a:rPr>
              <a:t>+ </a:t>
            </a:r>
            <a:r>
              <a:rPr lang="en-US" altLang="zh-CN" dirty="0">
                <a:latin typeface="TimesTen-Roman"/>
              </a:rPr>
              <a:t>0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2</a:t>
            </a:r>
            <a:r>
              <a:rPr lang="en-US" altLang="zh-CN" sz="800" dirty="0">
                <a:latin typeface="TimesTen-Roman"/>
              </a:rPr>
              <a:t>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 </a:t>
            </a:r>
            <a:r>
              <a:rPr lang="en-US" altLang="zh-CN" dirty="0">
                <a:latin typeface="MTSYN"/>
              </a:rPr>
              <a:t>+ </a:t>
            </a:r>
            <a:r>
              <a:rPr lang="en-US" altLang="zh-CN" dirty="0">
                <a:latin typeface="TimesTen-Roman"/>
              </a:rPr>
              <a:t>1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0</a:t>
            </a:r>
            <a:r>
              <a:rPr lang="en-US" altLang="zh-CN" sz="800" dirty="0">
                <a:latin typeface="TimesTen-Roman"/>
              </a:rPr>
              <a:t> </a:t>
            </a:r>
            <a:r>
              <a:rPr lang="en-US" altLang="zh-CN" dirty="0">
                <a:latin typeface="MTSYN"/>
              </a:rPr>
              <a:t>= −</a:t>
            </a:r>
            <a:r>
              <a:rPr lang="en-US" altLang="zh-CN" dirty="0">
                <a:latin typeface="TimesTen-Roman"/>
              </a:rPr>
              <a:t>8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2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5</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[1111]</a:t>
            </a:r>
            <a:r>
              <a:rPr lang="en-US" altLang="zh-CN" i="1" dirty="0">
                <a:latin typeface="MTMIZ"/>
              </a:rPr>
              <a:t>) </a:t>
            </a:r>
            <a:r>
              <a:rPr lang="en-US" altLang="zh-CN" dirty="0">
                <a:latin typeface="MTSYN"/>
              </a:rPr>
              <a:t>= −</a:t>
            </a:r>
            <a:r>
              <a:rPr lang="en-US" altLang="zh-CN" dirty="0">
                <a:latin typeface="TimesTen-Roman"/>
              </a:rPr>
              <a:t>1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3</a:t>
            </a:r>
            <a:r>
              <a:rPr lang="en-US" altLang="zh-CN" sz="800" dirty="0">
                <a:latin typeface="TimesTen-Roman"/>
              </a:rPr>
              <a:t> </a:t>
            </a:r>
            <a:r>
              <a:rPr lang="en-US" altLang="zh-CN" dirty="0">
                <a:latin typeface="MTSYN"/>
              </a:rPr>
              <a:t>+ </a:t>
            </a:r>
            <a:r>
              <a:rPr lang="en-US" altLang="zh-CN" dirty="0">
                <a:latin typeface="TimesTen-Roman"/>
              </a:rPr>
              <a:t>1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2</a:t>
            </a:r>
            <a:r>
              <a:rPr lang="en-US" altLang="zh-CN" sz="800" dirty="0">
                <a:latin typeface="TimesTen-Roman"/>
              </a:rPr>
              <a:t>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 </a:t>
            </a:r>
            <a:r>
              <a:rPr lang="en-US" altLang="zh-CN" dirty="0">
                <a:latin typeface="MTSYN"/>
              </a:rPr>
              <a:t>+ </a:t>
            </a:r>
            <a:r>
              <a:rPr lang="en-US" altLang="zh-CN" dirty="0">
                <a:latin typeface="TimesTen-Roman"/>
              </a:rPr>
              <a:t>1 </a:t>
            </a:r>
            <a:r>
              <a:rPr lang="en-US" altLang="zh-CN" i="1" dirty="0">
                <a:latin typeface="MTMIZ"/>
              </a:rPr>
              <a:t>. </a:t>
            </a:r>
            <a:r>
              <a:rPr lang="pl-PL" altLang="zh-CN" dirty="0">
                <a:solidFill>
                  <a:srgbClr val="231F20"/>
                </a:solidFill>
                <a:latin typeface="TimesTen-Roman"/>
              </a:rPr>
              <a:t>2</a:t>
            </a:r>
            <a:r>
              <a:rPr lang="en-US" altLang="zh-CN" baseline="30000" dirty="0">
                <a:solidFill>
                  <a:srgbClr val="231F20"/>
                </a:solidFill>
                <a:latin typeface="TimesTen-Roman"/>
              </a:rPr>
              <a:t>0</a:t>
            </a:r>
            <a:r>
              <a:rPr lang="en-US" altLang="zh-CN" sz="800" dirty="0">
                <a:latin typeface="TimesTen-Roman"/>
              </a:rPr>
              <a:t>  </a:t>
            </a:r>
            <a:r>
              <a:rPr lang="en-US" altLang="zh-CN" dirty="0">
                <a:latin typeface="MTSYN"/>
              </a:rPr>
              <a:t>= −</a:t>
            </a:r>
            <a:r>
              <a:rPr lang="en-US" altLang="zh-CN" dirty="0">
                <a:latin typeface="TimesTen-Roman"/>
              </a:rPr>
              <a:t>8 </a:t>
            </a:r>
            <a:r>
              <a:rPr lang="en-US" altLang="zh-CN" dirty="0">
                <a:latin typeface="MTSYN"/>
              </a:rPr>
              <a:t>+ </a:t>
            </a:r>
            <a:r>
              <a:rPr lang="en-US" altLang="zh-CN" dirty="0">
                <a:latin typeface="TimesTen-Roman"/>
              </a:rPr>
              <a:t>4 </a:t>
            </a:r>
            <a:r>
              <a:rPr lang="en-US" altLang="zh-CN" dirty="0">
                <a:latin typeface="MTSYN"/>
              </a:rPr>
              <a:t>+ </a:t>
            </a:r>
            <a:r>
              <a:rPr lang="en-US" altLang="zh-CN" dirty="0">
                <a:latin typeface="TimesTen-Roman"/>
              </a:rPr>
              <a:t>2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1</a:t>
            </a:r>
            <a:endParaRPr lang="zh-CN" altLang="en-US" dirty="0"/>
          </a:p>
        </p:txBody>
      </p:sp>
      <p:sp>
        <p:nvSpPr>
          <p:cNvPr id="2" name="椭圆 1"/>
          <p:cNvSpPr/>
          <p:nvPr/>
        </p:nvSpPr>
        <p:spPr bwMode="auto">
          <a:xfrm>
            <a:off x="5640308" y="1484768"/>
            <a:ext cx="461727" cy="59752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ndParaRPr>
          </a:p>
        </p:txBody>
      </p:sp>
      <p:sp>
        <p:nvSpPr>
          <p:cNvPr id="11" name="椭圆 10"/>
          <p:cNvSpPr/>
          <p:nvPr/>
        </p:nvSpPr>
        <p:spPr bwMode="auto">
          <a:xfrm>
            <a:off x="5014110" y="1727702"/>
            <a:ext cx="173526" cy="236899"/>
          </a:xfrm>
          <a:prstGeom prst="ellipse">
            <a:avLst/>
          </a:prstGeom>
          <a:noFill/>
          <a:ln w="28575" cap="flat" cmpd="sng" algn="ctr">
            <a:solidFill>
              <a:srgbClr val="FF0000"/>
            </a:solidFill>
            <a:prstDash val="sysDot"/>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5" grpId="0" animBg="1"/>
      <p:bldP spid="7" grpId="0"/>
      <p:bldP spid="2"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474" y="2054103"/>
            <a:ext cx="1966027" cy="1779942"/>
          </a:xfrm>
          <a:prstGeom prst="rect">
            <a:avLst/>
          </a:prstGeom>
        </p:spPr>
      </p:pic>
      <p:sp>
        <p:nvSpPr>
          <p:cNvPr id="564226" name="Rectangle 2"/>
          <p:cNvSpPr>
            <a:spLocks noGrp="1" noChangeArrowheads="1"/>
          </p:cNvSpPr>
          <p:nvPr>
            <p:ph type="title" idx="4294967295"/>
          </p:nvPr>
        </p:nvSpPr>
        <p:spPr>
          <a:xfrm>
            <a:off x="1284163" y="0"/>
            <a:ext cx="7000875" cy="383695"/>
          </a:xfrm>
          <a:noFill/>
        </p:spPr>
        <p:txBody>
          <a:bodyPr vert="horz" wrap="square" lIns="63500" tIns="25400" rIns="63500" bIns="25400" numCol="1" anchor="t" anchorCtr="0" compatLnSpc="1">
            <a:spAutoFit/>
          </a:bodyPr>
          <a:lstStyle/>
          <a:p>
            <a:r>
              <a:rPr lang="zh-CN" altLang="en-US" sz="2400" b="1" kern="1200" dirty="0">
                <a:solidFill>
                  <a:srgbClr val="FF0000"/>
                </a:solidFill>
                <a:latin typeface="+mn-lt"/>
                <a:ea typeface="宋体" panose="02010600030101010101" pitchFamily="2" charset="-122"/>
                <a:cs typeface="+mn-cs"/>
              </a:rPr>
              <a:t>补码 </a:t>
            </a:r>
            <a:r>
              <a:rPr lang="en-US" altLang="zh-CN" sz="2400" b="1" kern="1200" dirty="0">
                <a:solidFill>
                  <a:srgbClr val="FF0000"/>
                </a:solidFill>
                <a:latin typeface="+mn-lt"/>
                <a:ea typeface="宋体" panose="02010600030101010101" pitchFamily="2" charset="-122"/>
                <a:cs typeface="+mn-cs"/>
              </a:rPr>
              <a:t>- </a:t>
            </a:r>
            <a:r>
              <a:rPr lang="zh-CN" altLang="en-US" sz="2400" b="1" kern="1200" dirty="0">
                <a:solidFill>
                  <a:srgbClr val="FF0000"/>
                </a:solidFill>
                <a:latin typeface="+mn-lt"/>
                <a:ea typeface="宋体" panose="02010600030101010101" pitchFamily="2" charset="-122"/>
                <a:cs typeface="+mn-cs"/>
              </a:rPr>
              <a:t>模运算（</a:t>
            </a:r>
            <a:r>
              <a:rPr lang="en-US" altLang="zh-CN" sz="2400" b="1" kern="1200" dirty="0">
                <a:solidFill>
                  <a:srgbClr val="FF0000"/>
                </a:solidFill>
                <a:latin typeface="+mn-lt"/>
                <a:ea typeface="宋体" panose="02010600030101010101" pitchFamily="2" charset="-122"/>
                <a:cs typeface="+mn-cs"/>
              </a:rPr>
              <a:t>Modular</a:t>
            </a:r>
            <a:r>
              <a:rPr lang="zh-CN" altLang="en-US" sz="2400" b="1" kern="1200" dirty="0">
                <a:solidFill>
                  <a:srgbClr val="FF0000"/>
                </a:solidFill>
                <a:latin typeface="+mn-lt"/>
                <a:ea typeface="宋体" panose="02010600030101010101" pitchFamily="2" charset="-122"/>
                <a:cs typeface="+mn-cs"/>
              </a:rPr>
              <a:t>运算）视角</a:t>
            </a:r>
          </a:p>
        </p:txBody>
      </p:sp>
      <p:sp>
        <p:nvSpPr>
          <p:cNvPr id="289881" name="Text Box 89"/>
          <p:cNvSpPr txBox="1">
            <a:spLocks noChangeArrowheads="1"/>
          </p:cNvSpPr>
          <p:nvPr/>
        </p:nvSpPr>
        <p:spPr bwMode="auto">
          <a:xfrm>
            <a:off x="1773238" y="1303338"/>
            <a:ext cx="8331200" cy="3681008"/>
          </a:xfrm>
          <a:prstGeom prst="rect">
            <a:avLst/>
          </a:prstGeom>
          <a:noFill/>
          <a:ln w="12700">
            <a:noFill/>
            <a:miter lim="800000"/>
            <a:headEnd/>
            <a:tailEnd/>
          </a:ln>
          <a:effectLst/>
        </p:spPr>
        <p:txBody>
          <a:bodyPr>
            <a:spAutoFit/>
          </a:bodyPr>
          <a:lstStyle/>
          <a:p>
            <a:pPr marL="457200" indent="-457200">
              <a:spcBef>
                <a:spcPct val="20000"/>
              </a:spcBef>
              <a:buClr>
                <a:schemeClr val="accent1"/>
              </a:buClr>
              <a:buSzPct val="60000"/>
            </a:pPr>
            <a:r>
              <a:rPr lang="zh-CN" altLang="en-US" sz="2200" b="1" dirty="0">
                <a:ea typeface="黑体" pitchFamily="49" charset="-122"/>
                <a:cs typeface="Arial" pitchFamily="34" charset="0"/>
              </a:rPr>
              <a:t>时钟是一种模</a:t>
            </a:r>
            <a:r>
              <a:rPr lang="en-US" altLang="zh-CN" sz="2200" b="1" dirty="0">
                <a:ea typeface="黑体" pitchFamily="49" charset="-122"/>
                <a:cs typeface="Arial" pitchFamily="34" charset="0"/>
              </a:rPr>
              <a:t>12</a:t>
            </a:r>
            <a:r>
              <a:rPr lang="zh-CN" altLang="en-US" sz="2200" b="1" dirty="0">
                <a:ea typeface="黑体" pitchFamily="49" charset="-122"/>
                <a:cs typeface="Arial" pitchFamily="34" charset="0"/>
              </a:rPr>
              <a:t>系统</a:t>
            </a:r>
          </a:p>
          <a:p>
            <a:pPr marL="457200" indent="-457200">
              <a:spcBef>
                <a:spcPct val="20000"/>
              </a:spcBef>
              <a:buClr>
                <a:schemeClr val="accent1"/>
              </a:buClr>
              <a:buSzPct val="65000"/>
            </a:pPr>
            <a:r>
              <a:rPr lang="zh-CN" altLang="en-US" sz="2200" b="1" dirty="0">
                <a:solidFill>
                  <a:srgbClr val="3333CC"/>
                </a:solidFill>
                <a:ea typeface="黑体" pitchFamily="49" charset="-122"/>
                <a:cs typeface="Arial" pitchFamily="34" charset="0"/>
              </a:rPr>
              <a:t>       假定钟表时针指向10点，要将它拨向</a:t>
            </a:r>
            <a:r>
              <a:rPr lang="en-US" altLang="zh-CN" sz="2200" b="1" dirty="0">
                <a:solidFill>
                  <a:srgbClr val="3333CC"/>
                </a:solidFill>
                <a:ea typeface="黑体" pitchFamily="49" charset="-122"/>
                <a:cs typeface="Arial" pitchFamily="34" charset="0"/>
              </a:rPr>
              <a:t>6</a:t>
            </a:r>
            <a:r>
              <a:rPr lang="zh-CN" altLang="en-US" sz="2200" b="1" dirty="0">
                <a:solidFill>
                  <a:srgbClr val="3333CC"/>
                </a:solidFill>
                <a:ea typeface="黑体" pitchFamily="49" charset="-122"/>
                <a:cs typeface="Arial" pitchFamily="34" charset="0"/>
              </a:rPr>
              <a:t>点，  则有两种拨法：</a:t>
            </a:r>
          </a:p>
          <a:p>
            <a:pPr marL="457200" indent="-457200">
              <a:spcBef>
                <a:spcPct val="20000"/>
              </a:spcBef>
            </a:pPr>
            <a:r>
              <a:rPr lang="zh-CN" altLang="en-US" sz="2200" b="1" dirty="0">
                <a:solidFill>
                  <a:srgbClr val="3333CC"/>
                </a:solidFill>
                <a:ea typeface="黑体" pitchFamily="49" charset="-122"/>
                <a:cs typeface="Arial" pitchFamily="34" charset="0"/>
              </a:rPr>
              <a:t>        ① 倒拨4格：10- 4 = 6</a:t>
            </a:r>
          </a:p>
          <a:p>
            <a:pPr marL="457200" indent="-457200">
              <a:spcBef>
                <a:spcPct val="20000"/>
              </a:spcBef>
            </a:pPr>
            <a:r>
              <a:rPr lang="zh-CN" altLang="en-US" sz="2200" b="1" dirty="0">
                <a:solidFill>
                  <a:srgbClr val="3333CC"/>
                </a:solidFill>
                <a:ea typeface="黑体" pitchFamily="49" charset="-122"/>
                <a:cs typeface="Arial" pitchFamily="34" charset="0"/>
              </a:rPr>
              <a:t>        ② 顺拨8格：10+8 = 18 </a:t>
            </a:r>
            <a:r>
              <a:rPr lang="en-US" altLang="zh-CN" sz="2200" b="1" dirty="0">
                <a:solidFill>
                  <a:srgbClr val="3333CC"/>
                </a:solidFill>
                <a:ea typeface="黑体" pitchFamily="49" charset="-122"/>
                <a:cs typeface="Arial" pitchFamily="34" charset="0"/>
              </a:rPr>
              <a:t>≡ </a:t>
            </a:r>
            <a:r>
              <a:rPr lang="zh-CN" altLang="en-US" sz="2200" b="1" dirty="0">
                <a:solidFill>
                  <a:srgbClr val="3333CC"/>
                </a:solidFill>
                <a:ea typeface="黑体" pitchFamily="49" charset="-122"/>
                <a:cs typeface="Arial" pitchFamily="34" charset="0"/>
              </a:rPr>
              <a:t>6           (</a:t>
            </a:r>
            <a:r>
              <a:rPr lang="en-US" altLang="zh-CN" sz="2200" b="1" dirty="0">
                <a:solidFill>
                  <a:srgbClr val="3333CC"/>
                </a:solidFill>
                <a:ea typeface="黑体" pitchFamily="49" charset="-122"/>
                <a:cs typeface="Arial" pitchFamily="34" charset="0"/>
              </a:rPr>
              <a:t>mod 12)</a:t>
            </a:r>
          </a:p>
          <a:p>
            <a:pPr marL="457200" indent="-457200">
              <a:spcBef>
                <a:spcPct val="20000"/>
              </a:spcBef>
            </a:pPr>
            <a:r>
              <a:rPr lang="zh-CN" altLang="en-US" sz="2200" b="1" dirty="0">
                <a:solidFill>
                  <a:srgbClr val="3333CC"/>
                </a:solidFill>
                <a:ea typeface="黑体" pitchFamily="49" charset="-122"/>
                <a:cs typeface="Arial" pitchFamily="34" charset="0"/>
              </a:rPr>
              <a:t>         模12系统中：      10- 4 </a:t>
            </a:r>
            <a:r>
              <a:rPr lang="en-US" altLang="zh-CN" sz="2200" b="1" dirty="0">
                <a:solidFill>
                  <a:srgbClr val="3333CC"/>
                </a:solidFill>
                <a:ea typeface="黑体" pitchFamily="49" charset="-122"/>
                <a:cs typeface="Arial" pitchFamily="34" charset="0"/>
              </a:rPr>
              <a:t>≡</a:t>
            </a:r>
            <a:r>
              <a:rPr lang="zh-CN" altLang="en-US" sz="2200" b="1" dirty="0">
                <a:solidFill>
                  <a:srgbClr val="3333CC"/>
                </a:solidFill>
                <a:ea typeface="黑体" pitchFamily="49" charset="-122"/>
                <a:cs typeface="Arial" pitchFamily="34" charset="0"/>
              </a:rPr>
              <a:t> 10+8     (</a:t>
            </a:r>
            <a:r>
              <a:rPr lang="en-US" altLang="zh-CN" sz="2200" b="1" dirty="0">
                <a:solidFill>
                  <a:srgbClr val="3333CC"/>
                </a:solidFill>
                <a:ea typeface="黑体" pitchFamily="49" charset="-122"/>
                <a:cs typeface="Arial" pitchFamily="34" charset="0"/>
              </a:rPr>
              <a:t>mod 12) </a:t>
            </a:r>
          </a:p>
          <a:p>
            <a:pPr marL="457200" indent="-457200">
              <a:spcBef>
                <a:spcPct val="20000"/>
              </a:spcBef>
            </a:pPr>
            <a:r>
              <a:rPr lang="zh-CN" altLang="en-US" sz="2200" b="1" dirty="0">
                <a:solidFill>
                  <a:srgbClr val="3333CC"/>
                </a:solidFill>
                <a:ea typeface="黑体" pitchFamily="49" charset="-122"/>
                <a:cs typeface="Arial" pitchFamily="34" charset="0"/>
              </a:rPr>
              <a:t>                                         - 4 </a:t>
            </a:r>
            <a:r>
              <a:rPr lang="en-US" altLang="zh-CN" sz="2200" b="1" dirty="0">
                <a:solidFill>
                  <a:srgbClr val="3333CC"/>
                </a:solidFill>
                <a:ea typeface="黑体" pitchFamily="49" charset="-122"/>
                <a:cs typeface="Arial" pitchFamily="34" charset="0"/>
              </a:rPr>
              <a:t>≡</a:t>
            </a:r>
            <a:r>
              <a:rPr lang="zh-CN" altLang="en-US" sz="2200" b="1" dirty="0">
                <a:solidFill>
                  <a:srgbClr val="3333CC"/>
                </a:solidFill>
                <a:ea typeface="黑体" pitchFamily="49" charset="-122"/>
                <a:cs typeface="Arial" pitchFamily="34" charset="0"/>
              </a:rPr>
              <a:t> 8           (</a:t>
            </a:r>
            <a:r>
              <a:rPr lang="en-US" altLang="zh-CN" sz="2200" b="1" dirty="0">
                <a:solidFill>
                  <a:srgbClr val="3333CC"/>
                </a:solidFill>
                <a:ea typeface="黑体" pitchFamily="49" charset="-122"/>
                <a:cs typeface="Arial" pitchFamily="34" charset="0"/>
              </a:rPr>
              <a:t>mod 12) </a:t>
            </a:r>
          </a:p>
          <a:p>
            <a:pPr marL="457200" indent="-457200">
              <a:spcBef>
                <a:spcPct val="20000"/>
              </a:spcBef>
            </a:pPr>
            <a:r>
              <a:rPr lang="en-US" altLang="zh-CN" sz="2200" b="1" dirty="0">
                <a:solidFill>
                  <a:srgbClr val="3333CC"/>
                </a:solidFill>
                <a:ea typeface="黑体" pitchFamily="49" charset="-122"/>
                <a:cs typeface="Arial" pitchFamily="34" charset="0"/>
              </a:rPr>
              <a:t>          </a:t>
            </a:r>
            <a:r>
              <a:rPr lang="zh-CN" altLang="en-US" sz="2200" b="1" dirty="0">
                <a:solidFill>
                  <a:srgbClr val="3333CC"/>
                </a:solidFill>
                <a:ea typeface="黑体" pitchFamily="49" charset="-122"/>
                <a:cs typeface="Arial" pitchFamily="34" charset="0"/>
              </a:rPr>
              <a:t>则，称8是- 4对模12的补码 </a:t>
            </a:r>
            <a:r>
              <a:rPr lang="zh-CN" altLang="en-US" sz="2200" b="1" dirty="0">
                <a:solidFill>
                  <a:srgbClr val="CC0000"/>
                </a:solidFill>
                <a:ea typeface="黑体" pitchFamily="49" charset="-122"/>
                <a:cs typeface="Arial" pitchFamily="34" charset="0"/>
              </a:rPr>
              <a:t>（即：</a:t>
            </a:r>
            <a:r>
              <a:rPr lang="en-US" altLang="zh-CN" sz="2200" b="1" dirty="0">
                <a:solidFill>
                  <a:srgbClr val="CC0000"/>
                </a:solidFill>
                <a:ea typeface="黑体" pitchFamily="49" charset="-122"/>
                <a:cs typeface="Arial" pitchFamily="34" charset="0"/>
              </a:rPr>
              <a:t>- 4</a:t>
            </a:r>
            <a:r>
              <a:rPr lang="zh-CN" altLang="en-US" sz="2200" b="1" dirty="0">
                <a:solidFill>
                  <a:srgbClr val="CC0000"/>
                </a:solidFill>
                <a:ea typeface="黑体" pitchFamily="49" charset="-122"/>
                <a:cs typeface="Arial" pitchFamily="34" charset="0"/>
              </a:rPr>
              <a:t>的模</a:t>
            </a:r>
            <a:r>
              <a:rPr lang="en-US" altLang="zh-CN" sz="2200" b="1" dirty="0">
                <a:solidFill>
                  <a:srgbClr val="CC0000"/>
                </a:solidFill>
                <a:ea typeface="黑体" pitchFamily="49" charset="-122"/>
                <a:cs typeface="Arial" pitchFamily="34" charset="0"/>
              </a:rPr>
              <a:t>12</a:t>
            </a:r>
            <a:r>
              <a:rPr lang="zh-CN" altLang="en-US" sz="2200" b="1" dirty="0">
                <a:solidFill>
                  <a:srgbClr val="CC0000"/>
                </a:solidFill>
                <a:ea typeface="黑体" pitchFamily="49" charset="-122"/>
                <a:cs typeface="Arial" pitchFamily="34" charset="0"/>
              </a:rPr>
              <a:t>补码等于</a:t>
            </a:r>
            <a:r>
              <a:rPr lang="en-US" altLang="zh-CN" sz="2200" b="1" dirty="0">
                <a:solidFill>
                  <a:srgbClr val="CC0000"/>
                </a:solidFill>
                <a:ea typeface="黑体" pitchFamily="49" charset="-122"/>
                <a:cs typeface="Arial" pitchFamily="34" charset="0"/>
              </a:rPr>
              <a:t>8</a:t>
            </a:r>
            <a:r>
              <a:rPr lang="zh-CN" altLang="en-US" sz="2200" b="1" dirty="0">
                <a:solidFill>
                  <a:srgbClr val="CC0000"/>
                </a:solidFill>
                <a:ea typeface="黑体" pitchFamily="49" charset="-122"/>
                <a:cs typeface="Arial" pitchFamily="34" charset="0"/>
              </a:rPr>
              <a:t>）。</a:t>
            </a:r>
          </a:p>
          <a:p>
            <a:pPr marL="457200" indent="-457200">
              <a:spcBef>
                <a:spcPct val="20000"/>
              </a:spcBef>
            </a:pPr>
            <a:r>
              <a:rPr lang="zh-CN" altLang="en-US" sz="2200" b="1" dirty="0">
                <a:solidFill>
                  <a:srgbClr val="3333CC"/>
                </a:solidFill>
                <a:ea typeface="黑体" pitchFamily="49" charset="-122"/>
                <a:cs typeface="Arial" pitchFamily="34" charset="0"/>
              </a:rPr>
              <a:t>                           同样有 -3 </a:t>
            </a:r>
            <a:r>
              <a:rPr lang="en-US" altLang="zh-CN" sz="2200" b="1" dirty="0">
                <a:solidFill>
                  <a:srgbClr val="3333CC"/>
                </a:solidFill>
                <a:ea typeface="黑体" pitchFamily="49" charset="-122"/>
                <a:cs typeface="Arial" pitchFamily="34" charset="0"/>
              </a:rPr>
              <a:t>≡</a:t>
            </a:r>
            <a:r>
              <a:rPr lang="zh-CN" altLang="en-US" sz="2200" b="1" dirty="0">
                <a:solidFill>
                  <a:srgbClr val="3333CC"/>
                </a:solidFill>
                <a:ea typeface="黑体" pitchFamily="49" charset="-122"/>
                <a:cs typeface="Arial" pitchFamily="34" charset="0"/>
              </a:rPr>
              <a:t> 9        （</a:t>
            </a:r>
            <a:r>
              <a:rPr lang="en-US" altLang="zh-CN" sz="2200" b="1" dirty="0">
                <a:solidFill>
                  <a:srgbClr val="3333CC"/>
                </a:solidFill>
                <a:ea typeface="黑体" pitchFamily="49" charset="-122"/>
                <a:cs typeface="Arial" pitchFamily="34" charset="0"/>
              </a:rPr>
              <a:t>mod 12）</a:t>
            </a:r>
          </a:p>
          <a:p>
            <a:pPr marL="457200" indent="-457200">
              <a:spcBef>
                <a:spcPct val="20000"/>
              </a:spcBef>
            </a:pPr>
            <a:r>
              <a:rPr lang="en-US" altLang="zh-CN" sz="2200" b="1" dirty="0">
                <a:solidFill>
                  <a:srgbClr val="3333CC"/>
                </a:solidFill>
                <a:ea typeface="黑体" pitchFamily="49" charset="-122"/>
                <a:cs typeface="Arial" pitchFamily="34" charset="0"/>
              </a:rPr>
              <a:t>                                       -5 ≡ 7        （mod 12）</a:t>
            </a:r>
            <a:r>
              <a:rPr lang="zh-CN" altLang="en-US" sz="2200" b="1" dirty="0">
                <a:solidFill>
                  <a:srgbClr val="3333CC"/>
                </a:solidFill>
                <a:ea typeface="黑体" pitchFamily="49" charset="-122"/>
                <a:cs typeface="Arial" pitchFamily="34" charset="0"/>
              </a:rPr>
              <a:t>等</a:t>
            </a:r>
            <a:endParaRPr lang="en-US" altLang="zh-CN" sz="2200" b="1" dirty="0">
              <a:ea typeface="黑体" pitchFamily="49" charset="-122"/>
              <a:cs typeface="Arial" pitchFamily="34" charset="0"/>
            </a:endParaRPr>
          </a:p>
        </p:txBody>
      </p:sp>
      <p:sp>
        <p:nvSpPr>
          <p:cNvPr id="289883" name="Rectangle 91"/>
          <p:cNvSpPr>
            <a:spLocks noChangeArrowheads="1"/>
          </p:cNvSpPr>
          <p:nvPr/>
        </p:nvSpPr>
        <p:spPr bwMode="auto">
          <a:xfrm>
            <a:off x="1849438" y="5410200"/>
            <a:ext cx="7823200" cy="768350"/>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mj-ea"/>
                <a:ea typeface="+mj-ea"/>
              </a:rPr>
              <a:t>结论</a:t>
            </a:r>
            <a:r>
              <a:rPr kumimoji="1" lang="en-US" altLang="zh-CN" sz="2200" b="1" dirty="0">
                <a:latin typeface="+mj-ea"/>
                <a:ea typeface="+mj-ea"/>
              </a:rPr>
              <a:t>2</a:t>
            </a:r>
            <a:r>
              <a:rPr kumimoji="1" lang="zh-CN" altLang="en-US" sz="2200" b="1" dirty="0">
                <a:latin typeface="+mj-ea"/>
                <a:ea typeface="+mj-ea"/>
              </a:rPr>
              <a:t>： </a:t>
            </a:r>
            <a:r>
              <a:rPr kumimoji="1" lang="zh-CN" altLang="en-US" sz="2200" b="1" dirty="0">
                <a:solidFill>
                  <a:srgbClr val="009900"/>
                </a:solidFill>
                <a:latin typeface="+mj-ea"/>
                <a:ea typeface="+mj-ea"/>
              </a:rPr>
              <a:t>对于某一确定的模，某数</a:t>
            </a:r>
            <a:r>
              <a:rPr kumimoji="1" lang="en-US" altLang="zh-CN" sz="2200" b="1" dirty="0">
                <a:solidFill>
                  <a:srgbClr val="009900"/>
                </a:solidFill>
                <a:latin typeface="+mj-ea"/>
                <a:ea typeface="+mj-ea"/>
              </a:rPr>
              <a:t>A</a:t>
            </a:r>
            <a:r>
              <a:rPr kumimoji="1" lang="zh-CN" altLang="en-US" sz="2200" b="1" dirty="0">
                <a:solidFill>
                  <a:srgbClr val="009900"/>
                </a:solidFill>
                <a:latin typeface="+mj-ea"/>
                <a:ea typeface="+mj-ea"/>
              </a:rPr>
              <a:t>减去小于模的另一数</a:t>
            </a:r>
            <a:r>
              <a:rPr kumimoji="1" lang="en-US" altLang="zh-CN" sz="2200" b="1" dirty="0">
                <a:solidFill>
                  <a:srgbClr val="009900"/>
                </a:solidFill>
                <a:latin typeface="+mj-ea"/>
                <a:ea typeface="+mj-ea"/>
              </a:rPr>
              <a:t>B</a:t>
            </a:r>
            <a:r>
              <a:rPr kumimoji="1" lang="zh-CN" altLang="en-US" sz="2200" b="1" dirty="0">
                <a:solidFill>
                  <a:srgbClr val="009900"/>
                </a:solidFill>
                <a:latin typeface="+mj-ea"/>
                <a:ea typeface="+mj-ea"/>
              </a:rPr>
              <a:t>，总可以用该数</a:t>
            </a:r>
            <a:r>
              <a:rPr kumimoji="1" lang="en-US" altLang="zh-CN" sz="2200" b="1" dirty="0">
                <a:solidFill>
                  <a:srgbClr val="009900"/>
                </a:solidFill>
                <a:latin typeface="+mj-ea"/>
                <a:ea typeface="+mj-ea"/>
              </a:rPr>
              <a:t>A</a:t>
            </a:r>
            <a:r>
              <a:rPr kumimoji="1" lang="zh-CN" altLang="en-US" sz="2200" b="1" dirty="0">
                <a:solidFill>
                  <a:srgbClr val="009900"/>
                </a:solidFill>
                <a:latin typeface="+mj-ea"/>
                <a:ea typeface="+mj-ea"/>
              </a:rPr>
              <a:t>加上另一数</a:t>
            </a:r>
            <a:r>
              <a:rPr kumimoji="1" lang="en-US" altLang="zh-CN" sz="2200" b="1" dirty="0">
                <a:solidFill>
                  <a:srgbClr val="009900"/>
                </a:solidFill>
                <a:latin typeface="+mj-ea"/>
                <a:ea typeface="+mj-ea"/>
              </a:rPr>
              <a:t>C,</a:t>
            </a:r>
            <a:r>
              <a:rPr kumimoji="1" lang="zh-CN" altLang="en-US" sz="2200" b="1" dirty="0">
                <a:solidFill>
                  <a:srgbClr val="FF0000"/>
                </a:solidFill>
                <a:latin typeface="+mj-ea"/>
                <a:ea typeface="+mj-ea"/>
              </a:rPr>
              <a:t>负数的补码</a:t>
            </a:r>
            <a:r>
              <a:rPr kumimoji="1" lang="zh-CN" altLang="en-US" sz="2200" b="1" dirty="0">
                <a:solidFill>
                  <a:srgbClr val="009900"/>
                </a:solidFill>
                <a:latin typeface="+mj-ea"/>
                <a:ea typeface="+mj-ea"/>
              </a:rPr>
              <a:t>来代替。 </a:t>
            </a:r>
            <a:r>
              <a:rPr kumimoji="1" lang="en-US" altLang="zh-CN" sz="2200" b="1" dirty="0">
                <a:solidFill>
                  <a:srgbClr val="009900"/>
                </a:solidFill>
                <a:latin typeface="+mj-ea"/>
                <a:ea typeface="+mj-ea"/>
              </a:rPr>
              <a:t>A - B = A + C</a:t>
            </a:r>
            <a:endParaRPr kumimoji="1" lang="zh-CN" altLang="en-US" sz="2200" b="1" dirty="0">
              <a:solidFill>
                <a:srgbClr val="009900"/>
              </a:solidFill>
              <a:latin typeface="+mj-ea"/>
              <a:ea typeface="+mj-ea"/>
            </a:endParaRPr>
          </a:p>
        </p:txBody>
      </p:sp>
      <p:sp>
        <p:nvSpPr>
          <p:cNvPr id="289884" name="Rectangle 92"/>
          <p:cNvSpPr>
            <a:spLocks noChangeArrowheads="1"/>
          </p:cNvSpPr>
          <p:nvPr/>
        </p:nvSpPr>
        <p:spPr bwMode="auto">
          <a:xfrm>
            <a:off x="2250226" y="6116716"/>
            <a:ext cx="4852988" cy="427038"/>
          </a:xfrm>
          <a:prstGeom prst="rect">
            <a:avLst/>
          </a:prstGeom>
          <a:noFill/>
          <a:ln w="12700">
            <a:noFill/>
            <a:miter lim="800000"/>
            <a:headEnd/>
            <a:tailEnd/>
          </a:ln>
          <a:effectLst/>
        </p:spPr>
        <p:txBody>
          <a:bodyPr wrap="none">
            <a:spAutoFit/>
          </a:bodyPr>
          <a:lstStyle/>
          <a:p>
            <a:pPr eaLnBrk="0" hangingPunct="0">
              <a:spcBef>
                <a:spcPct val="30000"/>
              </a:spcBef>
              <a:buClr>
                <a:schemeClr val="accent1"/>
              </a:buClr>
              <a:buSzPct val="60000"/>
              <a:buFont typeface="Wingdings" pitchFamily="2" charset="2"/>
              <a:buNone/>
            </a:pPr>
            <a:r>
              <a:rPr lang="zh-CN" altLang="en-US" sz="2200" b="1" dirty="0">
                <a:solidFill>
                  <a:srgbClr val="CC0000"/>
                </a:solidFill>
                <a:ea typeface="黑体" pitchFamily="49" charset="-122"/>
              </a:rPr>
              <a:t>补码（</a:t>
            </a:r>
            <a:r>
              <a:rPr lang="en-US" altLang="zh-CN" sz="2200" b="1" dirty="0">
                <a:solidFill>
                  <a:srgbClr val="CC0000"/>
                </a:solidFill>
                <a:ea typeface="黑体" pitchFamily="49" charset="-122"/>
              </a:rPr>
              <a:t>modular</a:t>
            </a:r>
            <a:r>
              <a:rPr lang="zh-CN" altLang="en-US" sz="2200" b="1" dirty="0">
                <a:solidFill>
                  <a:srgbClr val="CC0000"/>
                </a:solidFill>
                <a:ea typeface="黑体" pitchFamily="49" charset="-122"/>
              </a:rPr>
              <a:t>运算）：</a:t>
            </a:r>
            <a:r>
              <a:rPr lang="en-US" altLang="zh-CN" sz="2200" b="1" dirty="0">
                <a:solidFill>
                  <a:srgbClr val="CC0000"/>
                </a:solidFill>
                <a:ea typeface="黑体" pitchFamily="49" charset="-122"/>
              </a:rPr>
              <a:t>+ </a:t>
            </a:r>
            <a:r>
              <a:rPr lang="zh-CN" altLang="en-US" sz="2200" b="1" dirty="0">
                <a:solidFill>
                  <a:srgbClr val="CC0000"/>
                </a:solidFill>
                <a:ea typeface="黑体" pitchFamily="49" charset="-122"/>
              </a:rPr>
              <a:t>和</a:t>
            </a:r>
            <a:r>
              <a:rPr lang="en-US" altLang="zh-CN" sz="2200" b="1" dirty="0">
                <a:solidFill>
                  <a:srgbClr val="CC0000"/>
                </a:solidFill>
                <a:ea typeface="黑体" pitchFamily="49" charset="-122"/>
              </a:rPr>
              <a:t>– </a:t>
            </a:r>
            <a:r>
              <a:rPr lang="zh-CN" altLang="en-US" sz="2200" b="1" dirty="0">
                <a:solidFill>
                  <a:srgbClr val="CC0000"/>
                </a:solidFill>
                <a:ea typeface="黑体" pitchFamily="49" charset="-122"/>
              </a:rPr>
              <a:t>的统一</a:t>
            </a:r>
          </a:p>
        </p:txBody>
      </p:sp>
      <p:sp>
        <p:nvSpPr>
          <p:cNvPr id="564230" name="Rectangle 126"/>
          <p:cNvSpPr>
            <a:spLocks noChangeArrowheads="1"/>
          </p:cNvSpPr>
          <p:nvPr/>
        </p:nvSpPr>
        <p:spPr bwMode="auto">
          <a:xfrm>
            <a:off x="1415480" y="697410"/>
            <a:ext cx="9252520" cy="430887"/>
          </a:xfrm>
          <a:prstGeom prst="rect">
            <a:avLst/>
          </a:prstGeom>
          <a:noFill/>
          <a:ln w="12700">
            <a:noFill/>
            <a:miter lim="800000"/>
            <a:headEnd/>
            <a:tailEnd/>
          </a:ln>
        </p:spPr>
        <p:txBody>
          <a:bodyPr wrap="square">
            <a:spAutoFit/>
          </a:bodyPr>
          <a:lstStyle/>
          <a:p>
            <a:pPr eaLnBrk="0" hangingPunct="0"/>
            <a:r>
              <a:rPr kumimoji="1" lang="zh-CN" altLang="en-US" sz="1600" dirty="0">
                <a:latin typeface="Times New Roman" pitchFamily="18" charset="0"/>
              </a:rPr>
              <a:t> </a:t>
            </a:r>
            <a:r>
              <a:rPr kumimoji="1" lang="zh-CN" altLang="en-US" sz="2200" b="1" dirty="0">
                <a:latin typeface="黑体" pitchFamily="49" charset="-122"/>
                <a:ea typeface="黑体" pitchFamily="49" charset="-122"/>
              </a:rPr>
              <a:t>重要概念：</a:t>
            </a:r>
            <a:r>
              <a:rPr kumimoji="1" lang="zh-CN" altLang="en-US" sz="2200" b="1" dirty="0">
                <a:solidFill>
                  <a:srgbClr val="FF0000"/>
                </a:solidFill>
                <a:latin typeface="黑体" pitchFamily="49" charset="-122"/>
                <a:ea typeface="黑体" pitchFamily="49" charset="-122"/>
              </a:rPr>
              <a:t>在一个模运算系统中，一个数与它除以“模”后的余数等价。</a:t>
            </a:r>
          </a:p>
        </p:txBody>
      </p:sp>
      <p:sp>
        <p:nvSpPr>
          <p:cNvPr id="289919" name="Rectangle 127"/>
          <p:cNvSpPr>
            <a:spLocks noChangeArrowheads="1"/>
          </p:cNvSpPr>
          <p:nvPr/>
        </p:nvSpPr>
        <p:spPr bwMode="auto">
          <a:xfrm>
            <a:off x="1865313" y="4959350"/>
            <a:ext cx="7823200" cy="427038"/>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mj-ea"/>
                <a:ea typeface="+mj-ea"/>
              </a:rPr>
              <a:t>结论</a:t>
            </a:r>
            <a:r>
              <a:rPr kumimoji="1" lang="en-US" altLang="zh-CN" sz="2200" b="1" dirty="0">
                <a:latin typeface="+mj-ea"/>
                <a:ea typeface="+mj-ea"/>
              </a:rPr>
              <a:t>1</a:t>
            </a:r>
            <a:r>
              <a:rPr kumimoji="1" lang="zh-CN" altLang="en-US" sz="2200" b="1" dirty="0">
                <a:latin typeface="+mj-ea"/>
                <a:ea typeface="+mj-ea"/>
              </a:rPr>
              <a:t>： </a:t>
            </a:r>
            <a:r>
              <a:rPr kumimoji="1" lang="zh-CN" altLang="en-US" sz="2200" b="1" dirty="0">
                <a:solidFill>
                  <a:srgbClr val="009900"/>
                </a:solidFill>
                <a:latin typeface="+mj-ea"/>
                <a:ea typeface="+mj-ea"/>
              </a:rPr>
              <a:t>一个</a:t>
            </a:r>
            <a:r>
              <a:rPr kumimoji="1" lang="zh-CN" altLang="en-US" sz="2200" b="1" dirty="0">
                <a:solidFill>
                  <a:srgbClr val="FF0000"/>
                </a:solidFill>
                <a:latin typeface="+mj-ea"/>
                <a:ea typeface="+mj-ea"/>
              </a:rPr>
              <a:t>负数</a:t>
            </a:r>
            <a:r>
              <a:rPr kumimoji="1" lang="zh-CN" altLang="en-US" sz="2200" b="1" dirty="0">
                <a:solidFill>
                  <a:srgbClr val="009900"/>
                </a:solidFill>
                <a:latin typeface="+mj-ea"/>
                <a:ea typeface="+mj-ea"/>
              </a:rPr>
              <a:t>的补码等于模减该</a:t>
            </a:r>
            <a:r>
              <a:rPr kumimoji="1" lang="zh-CN" altLang="en-US" sz="2200" b="1" dirty="0">
                <a:solidFill>
                  <a:srgbClr val="FF0000"/>
                </a:solidFill>
                <a:latin typeface="+mj-ea"/>
                <a:ea typeface="+mj-ea"/>
              </a:rPr>
              <a:t>负数的绝对值</a:t>
            </a:r>
            <a:r>
              <a:rPr kumimoji="1" lang="zh-CN" altLang="en-US" sz="2200" b="1" dirty="0">
                <a:solidFill>
                  <a:srgbClr val="009900"/>
                </a:solidFill>
                <a:latin typeface="+mj-ea"/>
                <a:ea typeface="+mj-ea"/>
              </a:rPr>
              <a:t>。</a:t>
            </a:r>
          </a:p>
        </p:txBody>
      </p:sp>
      <p:sp>
        <p:nvSpPr>
          <p:cNvPr id="564232" name="Rectangle 8"/>
          <p:cNvSpPr>
            <a:spLocks noChangeArrowheads="1"/>
          </p:cNvSpPr>
          <p:nvPr/>
        </p:nvSpPr>
        <p:spPr bwMode="auto">
          <a:xfrm>
            <a:off x="4571855" y="1301092"/>
            <a:ext cx="2978150" cy="396875"/>
          </a:xfrm>
          <a:prstGeom prst="rect">
            <a:avLst/>
          </a:prstGeom>
          <a:noFill/>
          <a:ln w="9525">
            <a:noFill/>
            <a:miter lim="800000"/>
            <a:headEnd/>
            <a:tailEnd/>
          </a:ln>
          <a:effectLst/>
        </p:spPr>
        <p:txBody>
          <a:bodyPr wrap="none">
            <a:spAutoFit/>
          </a:bodyPr>
          <a:lstStyle/>
          <a:p>
            <a:r>
              <a:rPr lang="zh-CN" altLang="en-US" sz="2000" b="1" dirty="0">
                <a:solidFill>
                  <a:srgbClr val="FF0000"/>
                </a:solidFill>
                <a:ea typeface="微软雅黑" pitchFamily="34" charset="-122"/>
              </a:rPr>
              <a:t>现实世界中的模运算系统</a:t>
            </a:r>
          </a:p>
        </p:txBody>
      </p:sp>
    </p:spTree>
    <p:extLst>
      <p:ext uri="{BB962C8B-B14F-4D97-AF65-F5344CB8AC3E}">
        <p14:creationId xmlns:p14="http://schemas.microsoft.com/office/powerpoint/2010/main" val="2513028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881">
                                            <p:txEl>
                                              <p:pRg st="1" end="1"/>
                                            </p:txEl>
                                          </p:spTgt>
                                        </p:tgtEl>
                                        <p:attrNameLst>
                                          <p:attrName>style.visibility</p:attrName>
                                        </p:attrNameLst>
                                      </p:cBhvr>
                                      <p:to>
                                        <p:strVal val="visible"/>
                                      </p:to>
                                    </p:set>
                                    <p:animEffect transition="in" filter="blinds(horizontal)">
                                      <p:cBhvr>
                                        <p:cTn id="7" dur="500"/>
                                        <p:tgtEl>
                                          <p:spTgt spid="2898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9881">
                                            <p:txEl>
                                              <p:pRg st="2" end="2"/>
                                            </p:txEl>
                                          </p:spTgt>
                                        </p:tgtEl>
                                        <p:attrNameLst>
                                          <p:attrName>style.visibility</p:attrName>
                                        </p:attrNameLst>
                                      </p:cBhvr>
                                      <p:to>
                                        <p:strVal val="visible"/>
                                      </p:to>
                                    </p:set>
                                    <p:animEffect transition="in" filter="blinds(horizontal)">
                                      <p:cBhvr>
                                        <p:cTn id="12" dur="500"/>
                                        <p:tgtEl>
                                          <p:spTgt spid="28988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9881">
                                            <p:txEl>
                                              <p:pRg st="3" end="3"/>
                                            </p:txEl>
                                          </p:spTgt>
                                        </p:tgtEl>
                                        <p:attrNameLst>
                                          <p:attrName>style.visibility</p:attrName>
                                        </p:attrNameLst>
                                      </p:cBhvr>
                                      <p:to>
                                        <p:strVal val="visible"/>
                                      </p:to>
                                    </p:set>
                                    <p:animEffect transition="in" filter="blinds(horizontal)">
                                      <p:cBhvr>
                                        <p:cTn id="17" dur="500"/>
                                        <p:tgtEl>
                                          <p:spTgt spid="28988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9881">
                                            <p:txEl>
                                              <p:pRg st="4" end="4"/>
                                            </p:txEl>
                                          </p:spTgt>
                                        </p:tgtEl>
                                        <p:attrNameLst>
                                          <p:attrName>style.visibility</p:attrName>
                                        </p:attrNameLst>
                                      </p:cBhvr>
                                      <p:to>
                                        <p:strVal val="visible"/>
                                      </p:to>
                                    </p:set>
                                    <p:animEffect transition="in" filter="blinds(horizontal)">
                                      <p:cBhvr>
                                        <p:cTn id="22" dur="500"/>
                                        <p:tgtEl>
                                          <p:spTgt spid="28988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89881">
                                            <p:txEl>
                                              <p:pRg st="5" end="5"/>
                                            </p:txEl>
                                          </p:spTgt>
                                        </p:tgtEl>
                                        <p:attrNameLst>
                                          <p:attrName>style.visibility</p:attrName>
                                        </p:attrNameLst>
                                      </p:cBhvr>
                                      <p:to>
                                        <p:strVal val="visible"/>
                                      </p:to>
                                    </p:set>
                                    <p:animEffect transition="in" filter="blinds(horizontal)">
                                      <p:cBhvr>
                                        <p:cTn id="25" dur="500"/>
                                        <p:tgtEl>
                                          <p:spTgt spid="28988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89881">
                                            <p:txEl>
                                              <p:pRg st="6" end="6"/>
                                            </p:txEl>
                                          </p:spTgt>
                                        </p:tgtEl>
                                        <p:attrNameLst>
                                          <p:attrName>style.visibility</p:attrName>
                                        </p:attrNameLst>
                                      </p:cBhvr>
                                      <p:to>
                                        <p:strVal val="visible"/>
                                      </p:to>
                                    </p:set>
                                    <p:animEffect transition="in" filter="blinds(horizontal)">
                                      <p:cBhvr>
                                        <p:cTn id="28" dur="500"/>
                                        <p:tgtEl>
                                          <p:spTgt spid="28988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89881">
                                            <p:txEl>
                                              <p:pRg st="7" end="7"/>
                                            </p:txEl>
                                          </p:spTgt>
                                        </p:tgtEl>
                                        <p:attrNameLst>
                                          <p:attrName>style.visibility</p:attrName>
                                        </p:attrNameLst>
                                      </p:cBhvr>
                                      <p:to>
                                        <p:strVal val="visible"/>
                                      </p:to>
                                    </p:set>
                                    <p:animEffect transition="in" filter="blinds(horizontal)">
                                      <p:cBhvr>
                                        <p:cTn id="31" dur="500"/>
                                        <p:tgtEl>
                                          <p:spTgt spid="289881">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9881">
                                            <p:txEl>
                                              <p:pRg st="8" end="8"/>
                                            </p:txEl>
                                          </p:spTgt>
                                        </p:tgtEl>
                                        <p:attrNameLst>
                                          <p:attrName>style.visibility</p:attrName>
                                        </p:attrNameLst>
                                      </p:cBhvr>
                                      <p:to>
                                        <p:strVal val="visible"/>
                                      </p:to>
                                    </p:set>
                                    <p:animEffect transition="in" filter="blinds(horizontal)">
                                      <p:cBhvr>
                                        <p:cTn id="34" dur="500"/>
                                        <p:tgtEl>
                                          <p:spTgt spid="289881">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9919"/>
                                        </p:tgtEl>
                                        <p:attrNameLst>
                                          <p:attrName>style.visibility</p:attrName>
                                        </p:attrNameLst>
                                      </p:cBhvr>
                                      <p:to>
                                        <p:strVal val="visible"/>
                                      </p:to>
                                    </p:set>
                                    <p:animEffect transition="in" filter="blinds(horizontal)">
                                      <p:cBhvr>
                                        <p:cTn id="39" dur="500"/>
                                        <p:tgtEl>
                                          <p:spTgt spid="2899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89883"/>
                                        </p:tgtEl>
                                        <p:attrNameLst>
                                          <p:attrName>style.visibility</p:attrName>
                                        </p:attrNameLst>
                                      </p:cBhvr>
                                      <p:to>
                                        <p:strVal val="visible"/>
                                      </p:to>
                                    </p:set>
                                    <p:animEffect transition="in" filter="blinds(horizontal)">
                                      <p:cBhvr>
                                        <p:cTn id="44" dur="500"/>
                                        <p:tgtEl>
                                          <p:spTgt spid="28988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89884"/>
                                        </p:tgtEl>
                                        <p:attrNameLst>
                                          <p:attrName>style.visibility</p:attrName>
                                        </p:attrNameLst>
                                      </p:cBhvr>
                                      <p:to>
                                        <p:strVal val="visible"/>
                                      </p:to>
                                    </p:set>
                                    <p:animEffect transition="in" filter="blinds(horizontal)">
                                      <p:cBhvr>
                                        <p:cTn id="49" dur="500"/>
                                        <p:tgtEl>
                                          <p:spTgt spid="28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83" grpId="0"/>
      <p:bldP spid="289884" grpId="0"/>
      <p:bldP spid="2899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多文档 1"/>
          <p:cNvSpPr/>
          <p:nvPr/>
        </p:nvSpPr>
        <p:spPr>
          <a:xfrm>
            <a:off x="3277084" y="1227455"/>
            <a:ext cx="5637530" cy="2285289"/>
          </a:xfrm>
          <a:prstGeom prst="flowChartMultidocumen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zh-CN" altLang="en-US" sz="2000" dirty="0">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2000" dirty="0">
                <a:sym typeface="+mn-ea"/>
              </a:rPr>
              <a:t>题目：求一个负数的补码表示。</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dirty="0">
                <a:sym typeface="+mn-ea"/>
              </a:rPr>
              <a:t>	</a:t>
            </a:r>
            <a:r>
              <a:rPr lang="zh-CN" altLang="en-US" sz="2000" dirty="0">
                <a:ea typeface="宋体" panose="02010600030101010101" pitchFamily="2" charset="-122"/>
                <a:sym typeface="+mn-ea"/>
              </a:rPr>
              <a:t>例如，求</a:t>
            </a:r>
            <a:r>
              <a:rPr lang="en-US" altLang="zh-CN" sz="2000" dirty="0">
                <a:ea typeface="宋体" panose="02010600030101010101" pitchFamily="2" charset="-122"/>
                <a:sym typeface="+mn-ea"/>
              </a:rPr>
              <a:t>-7, </a:t>
            </a:r>
            <a:r>
              <a:rPr lang="zh-CN" altLang="en-US" sz="2000" dirty="0">
                <a:ea typeface="宋体" panose="02010600030101010101" pitchFamily="2" charset="-122"/>
                <a:sym typeface="+mn-ea"/>
              </a:rPr>
              <a:t>的补码（</a:t>
            </a:r>
            <a:r>
              <a:rPr lang="en-US" altLang="zh-CN" sz="2000" dirty="0">
                <a:ea typeface="宋体" panose="02010600030101010101" pitchFamily="2" charset="-122"/>
                <a:sym typeface="+mn-ea"/>
              </a:rPr>
              <a:t>4</a:t>
            </a:r>
            <a:r>
              <a:rPr lang="zh-CN" altLang="en-US" sz="2000" dirty="0">
                <a:ea typeface="宋体" panose="02010600030101010101" pitchFamily="2" charset="-122"/>
                <a:sym typeface="+mn-ea"/>
              </a:rPr>
              <a:t>位机器）</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dirty="0">
                <a:ea typeface="宋体" panose="02010600030101010101" pitchFamily="2" charset="-122"/>
                <a:sym typeface="+mn-ea"/>
              </a:rPr>
              <a:t>	</a:t>
            </a:r>
            <a:endParaRPr lang="en-US" altLang="zh-CN" sz="2000" baseline="-25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dirty="0">
                <a:ea typeface="宋体" panose="02010600030101010101" pitchFamily="2" charset="-122"/>
                <a:sym typeface="+mn-ea"/>
              </a:rPr>
              <a:t>	</a:t>
            </a:r>
            <a:endParaRPr lang="en-US" altLang="zh-CN" sz="2000" baseline="-25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3" name="文本框 2"/>
          <p:cNvSpPr txBox="1"/>
          <p:nvPr/>
        </p:nvSpPr>
        <p:spPr>
          <a:xfrm>
            <a:off x="1295400" y="0"/>
            <a:ext cx="3717925" cy="460375"/>
          </a:xfrm>
          <a:prstGeom prst="rect">
            <a:avLst/>
          </a:prstGeom>
          <a:noFill/>
        </p:spPr>
        <p:txBody>
          <a:bodyPr wrap="square" rtlCol="0">
            <a:spAutoFit/>
          </a:bodyPr>
          <a:lstStyle/>
          <a:p>
            <a:r>
              <a:rPr lang="zh-CN" altLang="en-US" sz="2400" dirty="0"/>
              <a:t>小</a:t>
            </a:r>
            <a:r>
              <a:rPr lang="en-US" altLang="zh-CN" sz="2400" dirty="0"/>
              <a:t>tips</a:t>
            </a:r>
            <a:r>
              <a:rPr lang="zh-CN" altLang="en-US" sz="2400" dirty="0">
                <a:ea typeface="宋体" panose="02010600030101010101" pitchFamily="2" charset="-122"/>
              </a:rPr>
              <a:t>：</a:t>
            </a:r>
          </a:p>
        </p:txBody>
      </p:sp>
      <p:grpSp>
        <p:nvGrpSpPr>
          <p:cNvPr id="4" name="Group 5"/>
          <p:cNvGrpSpPr>
            <a:grpSpLocks/>
          </p:cNvGrpSpPr>
          <p:nvPr/>
        </p:nvGrpSpPr>
        <p:grpSpPr bwMode="auto">
          <a:xfrm>
            <a:off x="7671554" y="2857768"/>
            <a:ext cx="3835400" cy="3294062"/>
            <a:chOff x="2946" y="1553"/>
            <a:chExt cx="2720" cy="2297"/>
          </a:xfrm>
        </p:grpSpPr>
        <p:sp>
          <p:nvSpPr>
            <p:cNvPr id="5" name="Oval 6"/>
            <p:cNvSpPr>
              <a:spLocks noChangeArrowheads="1"/>
            </p:cNvSpPr>
            <p:nvPr/>
          </p:nvSpPr>
          <p:spPr bwMode="auto">
            <a:xfrm>
              <a:off x="3303" y="1769"/>
              <a:ext cx="1959" cy="1829"/>
            </a:xfrm>
            <a:prstGeom prst="ellipse">
              <a:avLst/>
            </a:prstGeom>
            <a:noFill/>
            <a:ln w="12700">
              <a:solidFill>
                <a:srgbClr val="000000"/>
              </a:solidFill>
              <a:round/>
              <a:headEnd/>
              <a:tailEnd/>
            </a:ln>
          </p:spPr>
          <p:txBody>
            <a:bodyPr wrap="none" anchor="ctr"/>
            <a:lstStyle/>
            <a:p>
              <a:pPr eaLnBrk="0" hangingPunct="0"/>
              <a:endParaRPr lang="zh-CN" altLang="en-US" sz="1600" b="1">
                <a:latin typeface="Times New Roman" pitchFamily="18" charset="0"/>
              </a:endParaRPr>
            </a:p>
          </p:txBody>
        </p:sp>
        <p:sp>
          <p:nvSpPr>
            <p:cNvPr id="6" name="Line 7"/>
            <p:cNvSpPr>
              <a:spLocks noChangeShapeType="1"/>
            </p:cNvSpPr>
            <p:nvPr/>
          </p:nvSpPr>
          <p:spPr bwMode="auto">
            <a:xfrm>
              <a:off x="3313" y="2688"/>
              <a:ext cx="1949" cy="3"/>
            </a:xfrm>
            <a:prstGeom prst="line">
              <a:avLst/>
            </a:prstGeom>
            <a:noFill/>
            <a:ln w="12700">
              <a:solidFill>
                <a:srgbClr val="000000"/>
              </a:solidFill>
              <a:prstDash val="dash"/>
              <a:round/>
              <a:headEnd/>
              <a:tailEnd/>
            </a:ln>
          </p:spPr>
          <p:txBody>
            <a:bodyPr/>
            <a:lstStyle/>
            <a:p>
              <a:endParaRPr lang="zh-CN" altLang="en-US"/>
            </a:p>
          </p:txBody>
        </p:sp>
        <p:sp>
          <p:nvSpPr>
            <p:cNvPr id="7" name="Line 8"/>
            <p:cNvSpPr>
              <a:spLocks noChangeShapeType="1"/>
            </p:cNvSpPr>
            <p:nvPr/>
          </p:nvSpPr>
          <p:spPr bwMode="auto">
            <a:xfrm flipH="1">
              <a:off x="4270" y="1767"/>
              <a:ext cx="0" cy="1809"/>
            </a:xfrm>
            <a:prstGeom prst="line">
              <a:avLst/>
            </a:prstGeom>
            <a:noFill/>
            <a:ln w="12700">
              <a:solidFill>
                <a:srgbClr val="000000"/>
              </a:solidFill>
              <a:prstDash val="dash"/>
              <a:round/>
              <a:headEnd/>
              <a:tailEnd/>
            </a:ln>
          </p:spPr>
          <p:txBody>
            <a:bodyPr/>
            <a:lstStyle/>
            <a:p>
              <a:endParaRPr lang="zh-CN" altLang="en-US"/>
            </a:p>
          </p:txBody>
        </p:sp>
        <p:sp>
          <p:nvSpPr>
            <p:cNvPr id="8" name="Text Box 9"/>
            <p:cNvSpPr txBox="1">
              <a:spLocks noChangeArrowheads="1"/>
            </p:cNvSpPr>
            <p:nvPr/>
          </p:nvSpPr>
          <p:spPr bwMode="auto">
            <a:xfrm>
              <a:off x="4095" y="1553"/>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0000</a:t>
              </a:r>
            </a:p>
          </p:txBody>
        </p:sp>
        <p:sp>
          <p:nvSpPr>
            <p:cNvPr id="9" name="Text Box 10"/>
            <p:cNvSpPr txBox="1">
              <a:spLocks noChangeArrowheads="1"/>
            </p:cNvSpPr>
            <p:nvPr/>
          </p:nvSpPr>
          <p:spPr bwMode="auto">
            <a:xfrm>
              <a:off x="4567" y="1621"/>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0001</a:t>
              </a:r>
            </a:p>
          </p:txBody>
        </p:sp>
        <p:sp>
          <p:nvSpPr>
            <p:cNvPr id="10" name="Text Box 11"/>
            <p:cNvSpPr txBox="1">
              <a:spLocks noChangeArrowheads="1"/>
            </p:cNvSpPr>
            <p:nvPr/>
          </p:nvSpPr>
          <p:spPr bwMode="auto">
            <a:xfrm>
              <a:off x="4088" y="3615"/>
              <a:ext cx="449" cy="235"/>
            </a:xfrm>
            <a:prstGeom prst="rect">
              <a:avLst/>
            </a:prstGeom>
            <a:noFill/>
            <a:ln w="12700">
              <a:noFill/>
              <a:miter lim="800000"/>
              <a:headEnd/>
              <a:tailEnd/>
            </a:ln>
          </p:spPr>
          <p:txBody>
            <a:bodyPr>
              <a:spAutoFit/>
            </a:bodyPr>
            <a:lstStyle/>
            <a:p>
              <a:pPr eaLnBrk="0" hangingPunct="0"/>
              <a:r>
                <a:rPr lang="zh-CN" altLang="en-US" sz="1600" b="1">
                  <a:latin typeface="Times New Roman" pitchFamily="18" charset="0"/>
                </a:rPr>
                <a:t>1000</a:t>
              </a:r>
            </a:p>
          </p:txBody>
        </p:sp>
        <p:sp>
          <p:nvSpPr>
            <p:cNvPr id="11" name="Text Box 12"/>
            <p:cNvSpPr txBox="1">
              <a:spLocks noChangeArrowheads="1"/>
            </p:cNvSpPr>
            <p:nvPr/>
          </p:nvSpPr>
          <p:spPr bwMode="auto">
            <a:xfrm>
              <a:off x="4977" y="18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0010</a:t>
              </a:r>
            </a:p>
          </p:txBody>
        </p:sp>
        <p:sp>
          <p:nvSpPr>
            <p:cNvPr id="12" name="Text Box 13"/>
            <p:cNvSpPr txBox="1">
              <a:spLocks noChangeArrowheads="1"/>
            </p:cNvSpPr>
            <p:nvPr/>
          </p:nvSpPr>
          <p:spPr bwMode="auto">
            <a:xfrm>
              <a:off x="5247" y="2571"/>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0100</a:t>
              </a:r>
            </a:p>
          </p:txBody>
        </p:sp>
        <p:sp>
          <p:nvSpPr>
            <p:cNvPr id="13" name="Text Box 14"/>
            <p:cNvSpPr txBox="1">
              <a:spLocks noChangeArrowheads="1"/>
            </p:cNvSpPr>
            <p:nvPr/>
          </p:nvSpPr>
          <p:spPr bwMode="auto">
            <a:xfrm>
              <a:off x="3330" y="1825"/>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1110</a:t>
              </a:r>
            </a:p>
          </p:txBody>
        </p:sp>
        <p:sp>
          <p:nvSpPr>
            <p:cNvPr id="14" name="Text Box 15"/>
            <p:cNvSpPr txBox="1">
              <a:spLocks noChangeArrowheads="1"/>
            </p:cNvSpPr>
            <p:nvPr/>
          </p:nvSpPr>
          <p:spPr bwMode="auto">
            <a:xfrm>
              <a:off x="3659" y="1624"/>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1111</a:t>
              </a:r>
            </a:p>
          </p:txBody>
        </p:sp>
        <p:sp>
          <p:nvSpPr>
            <p:cNvPr id="15" name="Text Box 16"/>
            <p:cNvSpPr txBox="1">
              <a:spLocks noChangeArrowheads="1"/>
            </p:cNvSpPr>
            <p:nvPr/>
          </p:nvSpPr>
          <p:spPr bwMode="auto">
            <a:xfrm>
              <a:off x="4542" y="3555"/>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0111</a:t>
              </a:r>
            </a:p>
          </p:txBody>
        </p:sp>
        <p:sp>
          <p:nvSpPr>
            <p:cNvPr id="16" name="Text Box 17"/>
            <p:cNvSpPr txBox="1">
              <a:spLocks noChangeArrowheads="1"/>
            </p:cNvSpPr>
            <p:nvPr/>
          </p:nvSpPr>
          <p:spPr bwMode="auto">
            <a:xfrm>
              <a:off x="5167" y="2960"/>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0101</a:t>
              </a:r>
            </a:p>
          </p:txBody>
        </p:sp>
        <p:sp>
          <p:nvSpPr>
            <p:cNvPr id="17" name="Text Box 18"/>
            <p:cNvSpPr txBox="1">
              <a:spLocks noChangeArrowheads="1"/>
            </p:cNvSpPr>
            <p:nvPr/>
          </p:nvSpPr>
          <p:spPr bwMode="auto">
            <a:xfrm>
              <a:off x="3315" y="3327"/>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1010</a:t>
              </a:r>
            </a:p>
          </p:txBody>
        </p:sp>
        <p:sp>
          <p:nvSpPr>
            <p:cNvPr id="18" name="Text Box 19"/>
            <p:cNvSpPr txBox="1">
              <a:spLocks noChangeArrowheads="1"/>
            </p:cNvSpPr>
            <p:nvPr/>
          </p:nvSpPr>
          <p:spPr bwMode="auto">
            <a:xfrm>
              <a:off x="3041" y="2950"/>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1011</a:t>
              </a:r>
            </a:p>
          </p:txBody>
        </p:sp>
        <p:sp>
          <p:nvSpPr>
            <p:cNvPr id="19" name="Text Box 20"/>
            <p:cNvSpPr txBox="1">
              <a:spLocks noChangeArrowheads="1"/>
            </p:cNvSpPr>
            <p:nvPr/>
          </p:nvSpPr>
          <p:spPr bwMode="auto">
            <a:xfrm>
              <a:off x="2946" y="2583"/>
              <a:ext cx="449" cy="234"/>
            </a:xfrm>
            <a:prstGeom prst="rect">
              <a:avLst/>
            </a:prstGeom>
            <a:noFill/>
            <a:ln w="12700">
              <a:noFill/>
              <a:miter lim="800000"/>
              <a:headEnd/>
              <a:tailEnd/>
            </a:ln>
          </p:spPr>
          <p:txBody>
            <a:bodyPr>
              <a:spAutoFit/>
            </a:bodyPr>
            <a:lstStyle/>
            <a:p>
              <a:pPr eaLnBrk="0" hangingPunct="0"/>
              <a:r>
                <a:rPr lang="zh-CN" altLang="en-US" sz="1600" b="1">
                  <a:latin typeface="Times New Roman" pitchFamily="18" charset="0"/>
                </a:rPr>
                <a:t>1100</a:t>
              </a:r>
            </a:p>
          </p:txBody>
        </p:sp>
        <p:sp>
          <p:nvSpPr>
            <p:cNvPr id="20" name="Line 21"/>
            <p:cNvSpPr>
              <a:spLocks noChangeShapeType="1"/>
            </p:cNvSpPr>
            <p:nvPr/>
          </p:nvSpPr>
          <p:spPr bwMode="auto">
            <a:xfrm>
              <a:off x="3870" y="1847"/>
              <a:ext cx="57" cy="105"/>
            </a:xfrm>
            <a:prstGeom prst="line">
              <a:avLst/>
            </a:prstGeom>
            <a:noFill/>
            <a:ln w="12700">
              <a:solidFill>
                <a:srgbClr val="000000"/>
              </a:solidFill>
              <a:round/>
              <a:headEnd/>
              <a:tailEnd/>
            </a:ln>
          </p:spPr>
          <p:txBody>
            <a:bodyPr/>
            <a:lstStyle/>
            <a:p>
              <a:endParaRPr lang="zh-CN" altLang="en-US"/>
            </a:p>
          </p:txBody>
        </p:sp>
        <p:sp>
          <p:nvSpPr>
            <p:cNvPr id="21" name="Line 22"/>
            <p:cNvSpPr>
              <a:spLocks noChangeShapeType="1"/>
            </p:cNvSpPr>
            <p:nvPr/>
          </p:nvSpPr>
          <p:spPr bwMode="auto">
            <a:xfrm flipV="1">
              <a:off x="4610" y="1831"/>
              <a:ext cx="36" cy="120"/>
            </a:xfrm>
            <a:prstGeom prst="line">
              <a:avLst/>
            </a:prstGeom>
            <a:noFill/>
            <a:ln w="12700">
              <a:solidFill>
                <a:srgbClr val="000000"/>
              </a:solidFill>
              <a:round/>
              <a:headEnd/>
              <a:tailEnd/>
            </a:ln>
          </p:spPr>
          <p:txBody>
            <a:bodyPr/>
            <a:lstStyle/>
            <a:p>
              <a:endParaRPr lang="zh-CN" altLang="en-US"/>
            </a:p>
          </p:txBody>
        </p:sp>
        <p:sp>
          <p:nvSpPr>
            <p:cNvPr id="22" name="Line 23"/>
            <p:cNvSpPr>
              <a:spLocks noChangeShapeType="1"/>
            </p:cNvSpPr>
            <p:nvPr/>
          </p:nvSpPr>
          <p:spPr bwMode="auto">
            <a:xfrm flipV="1">
              <a:off x="5088" y="2360"/>
              <a:ext cx="127" cy="46"/>
            </a:xfrm>
            <a:prstGeom prst="line">
              <a:avLst/>
            </a:prstGeom>
            <a:noFill/>
            <a:ln w="12700">
              <a:solidFill>
                <a:srgbClr val="000000"/>
              </a:solidFill>
              <a:round/>
              <a:headEnd/>
              <a:tailEnd/>
            </a:ln>
          </p:spPr>
          <p:txBody>
            <a:bodyPr/>
            <a:lstStyle/>
            <a:p>
              <a:endParaRPr lang="zh-CN" altLang="en-US"/>
            </a:p>
          </p:txBody>
        </p:sp>
        <p:sp>
          <p:nvSpPr>
            <p:cNvPr id="23" name="Line 24"/>
            <p:cNvSpPr>
              <a:spLocks noChangeShapeType="1"/>
            </p:cNvSpPr>
            <p:nvPr/>
          </p:nvSpPr>
          <p:spPr bwMode="auto">
            <a:xfrm>
              <a:off x="5100" y="2948"/>
              <a:ext cx="93" cy="80"/>
            </a:xfrm>
            <a:prstGeom prst="line">
              <a:avLst/>
            </a:prstGeom>
            <a:noFill/>
            <a:ln w="12700">
              <a:solidFill>
                <a:srgbClr val="000000"/>
              </a:solidFill>
              <a:round/>
              <a:headEnd/>
              <a:tailEnd/>
            </a:ln>
          </p:spPr>
          <p:txBody>
            <a:bodyPr/>
            <a:lstStyle/>
            <a:p>
              <a:endParaRPr lang="zh-CN" altLang="en-US"/>
            </a:p>
          </p:txBody>
        </p:sp>
        <p:sp>
          <p:nvSpPr>
            <p:cNvPr id="24" name="Line 25"/>
            <p:cNvSpPr>
              <a:spLocks noChangeShapeType="1"/>
            </p:cNvSpPr>
            <p:nvPr/>
          </p:nvSpPr>
          <p:spPr bwMode="auto">
            <a:xfrm>
              <a:off x="4601" y="3414"/>
              <a:ext cx="69" cy="104"/>
            </a:xfrm>
            <a:prstGeom prst="line">
              <a:avLst/>
            </a:prstGeom>
            <a:noFill/>
            <a:ln w="12700">
              <a:solidFill>
                <a:srgbClr val="000000"/>
              </a:solidFill>
              <a:round/>
              <a:headEnd/>
              <a:tailEnd/>
            </a:ln>
          </p:spPr>
          <p:txBody>
            <a:bodyPr/>
            <a:lstStyle/>
            <a:p>
              <a:endParaRPr lang="zh-CN" altLang="en-US"/>
            </a:p>
          </p:txBody>
        </p:sp>
        <p:sp>
          <p:nvSpPr>
            <p:cNvPr id="25" name="Line 26"/>
            <p:cNvSpPr>
              <a:spLocks noChangeShapeType="1"/>
            </p:cNvSpPr>
            <p:nvPr/>
          </p:nvSpPr>
          <p:spPr bwMode="auto">
            <a:xfrm flipH="1">
              <a:off x="3573" y="3235"/>
              <a:ext cx="115" cy="92"/>
            </a:xfrm>
            <a:prstGeom prst="line">
              <a:avLst/>
            </a:prstGeom>
            <a:noFill/>
            <a:ln w="12700">
              <a:solidFill>
                <a:srgbClr val="000000"/>
              </a:solidFill>
              <a:round/>
              <a:headEnd/>
              <a:tailEnd/>
            </a:ln>
          </p:spPr>
          <p:txBody>
            <a:bodyPr/>
            <a:lstStyle/>
            <a:p>
              <a:endParaRPr lang="zh-CN" altLang="en-US"/>
            </a:p>
          </p:txBody>
        </p:sp>
        <p:sp>
          <p:nvSpPr>
            <p:cNvPr id="26" name="Line 27"/>
            <p:cNvSpPr>
              <a:spLocks noChangeShapeType="1"/>
            </p:cNvSpPr>
            <p:nvPr/>
          </p:nvSpPr>
          <p:spPr bwMode="auto">
            <a:xfrm flipH="1">
              <a:off x="3348" y="2960"/>
              <a:ext cx="127" cy="58"/>
            </a:xfrm>
            <a:prstGeom prst="line">
              <a:avLst/>
            </a:prstGeom>
            <a:noFill/>
            <a:ln w="12700">
              <a:solidFill>
                <a:srgbClr val="000000"/>
              </a:solidFill>
              <a:round/>
              <a:headEnd/>
              <a:tailEnd/>
            </a:ln>
          </p:spPr>
          <p:txBody>
            <a:bodyPr/>
            <a:lstStyle/>
            <a:p>
              <a:endParaRPr lang="zh-CN" altLang="en-US"/>
            </a:p>
          </p:txBody>
        </p:sp>
        <p:sp>
          <p:nvSpPr>
            <p:cNvPr id="27" name="Line 28"/>
            <p:cNvSpPr>
              <a:spLocks noChangeShapeType="1"/>
            </p:cNvSpPr>
            <p:nvPr/>
          </p:nvSpPr>
          <p:spPr bwMode="auto">
            <a:xfrm flipH="1" flipV="1">
              <a:off x="3359" y="2337"/>
              <a:ext cx="116" cy="55"/>
            </a:xfrm>
            <a:prstGeom prst="line">
              <a:avLst/>
            </a:prstGeom>
            <a:noFill/>
            <a:ln w="12700">
              <a:solidFill>
                <a:srgbClr val="000000"/>
              </a:solidFill>
              <a:round/>
              <a:headEnd/>
              <a:tailEnd/>
            </a:ln>
          </p:spPr>
          <p:txBody>
            <a:bodyPr/>
            <a:lstStyle/>
            <a:p>
              <a:endParaRPr lang="zh-CN" altLang="en-US"/>
            </a:p>
          </p:txBody>
        </p:sp>
        <p:sp>
          <p:nvSpPr>
            <p:cNvPr id="28" name="Line 29"/>
            <p:cNvSpPr>
              <a:spLocks noChangeShapeType="1"/>
            </p:cNvSpPr>
            <p:nvPr/>
          </p:nvSpPr>
          <p:spPr bwMode="auto">
            <a:xfrm flipV="1">
              <a:off x="3882" y="3413"/>
              <a:ext cx="56" cy="116"/>
            </a:xfrm>
            <a:prstGeom prst="line">
              <a:avLst/>
            </a:prstGeom>
            <a:noFill/>
            <a:ln w="12700">
              <a:solidFill>
                <a:srgbClr val="000000"/>
              </a:solidFill>
              <a:round/>
              <a:headEnd/>
              <a:tailEnd/>
            </a:ln>
          </p:spPr>
          <p:txBody>
            <a:bodyPr/>
            <a:lstStyle/>
            <a:p>
              <a:endParaRPr lang="zh-CN" altLang="en-US"/>
            </a:p>
          </p:txBody>
        </p:sp>
        <p:sp>
          <p:nvSpPr>
            <p:cNvPr id="29" name="Line 30"/>
            <p:cNvSpPr>
              <a:spLocks noChangeShapeType="1"/>
            </p:cNvSpPr>
            <p:nvPr/>
          </p:nvSpPr>
          <p:spPr bwMode="auto">
            <a:xfrm flipV="1">
              <a:off x="4910" y="2052"/>
              <a:ext cx="85" cy="79"/>
            </a:xfrm>
            <a:prstGeom prst="line">
              <a:avLst/>
            </a:prstGeom>
            <a:noFill/>
            <a:ln w="12700">
              <a:solidFill>
                <a:srgbClr val="000000"/>
              </a:solidFill>
              <a:round/>
              <a:headEnd/>
              <a:tailEnd/>
            </a:ln>
          </p:spPr>
          <p:txBody>
            <a:bodyPr/>
            <a:lstStyle/>
            <a:p>
              <a:endParaRPr lang="zh-CN" altLang="en-US"/>
            </a:p>
          </p:txBody>
        </p:sp>
        <p:sp>
          <p:nvSpPr>
            <p:cNvPr id="30" name="Line 31"/>
            <p:cNvSpPr>
              <a:spLocks noChangeShapeType="1"/>
            </p:cNvSpPr>
            <p:nvPr/>
          </p:nvSpPr>
          <p:spPr bwMode="auto">
            <a:xfrm>
              <a:off x="4866" y="3258"/>
              <a:ext cx="92" cy="104"/>
            </a:xfrm>
            <a:prstGeom prst="line">
              <a:avLst/>
            </a:prstGeom>
            <a:noFill/>
            <a:ln w="12700">
              <a:solidFill>
                <a:srgbClr val="000000"/>
              </a:solidFill>
              <a:round/>
              <a:headEnd/>
              <a:tailEnd/>
            </a:ln>
          </p:spPr>
          <p:txBody>
            <a:bodyPr/>
            <a:lstStyle/>
            <a:p>
              <a:endParaRPr lang="zh-CN" altLang="en-US"/>
            </a:p>
          </p:txBody>
        </p:sp>
        <p:sp>
          <p:nvSpPr>
            <p:cNvPr id="31" name="Line 32"/>
            <p:cNvSpPr>
              <a:spLocks noChangeShapeType="1"/>
            </p:cNvSpPr>
            <p:nvPr/>
          </p:nvSpPr>
          <p:spPr bwMode="auto">
            <a:xfrm>
              <a:off x="3618" y="2003"/>
              <a:ext cx="68" cy="93"/>
            </a:xfrm>
            <a:prstGeom prst="line">
              <a:avLst/>
            </a:prstGeom>
            <a:noFill/>
            <a:ln w="12700">
              <a:solidFill>
                <a:srgbClr val="000000"/>
              </a:solidFill>
              <a:round/>
              <a:headEnd/>
              <a:tailEnd/>
            </a:ln>
          </p:spPr>
          <p:txBody>
            <a:bodyPr/>
            <a:lstStyle/>
            <a:p>
              <a:endParaRPr lang="zh-CN" altLang="en-US"/>
            </a:p>
          </p:txBody>
        </p:sp>
        <p:sp>
          <p:nvSpPr>
            <p:cNvPr id="32" name="Text Box 33"/>
            <p:cNvSpPr txBox="1">
              <a:spLocks noChangeArrowheads="1"/>
            </p:cNvSpPr>
            <p:nvPr/>
          </p:nvSpPr>
          <p:spPr bwMode="auto">
            <a:xfrm>
              <a:off x="3028" y="21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1101</a:t>
              </a:r>
            </a:p>
          </p:txBody>
        </p:sp>
        <p:sp>
          <p:nvSpPr>
            <p:cNvPr id="33" name="Text Box 34"/>
            <p:cNvSpPr txBox="1">
              <a:spLocks noChangeArrowheads="1"/>
            </p:cNvSpPr>
            <p:nvPr/>
          </p:nvSpPr>
          <p:spPr bwMode="auto">
            <a:xfrm>
              <a:off x="5241" y="21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0011</a:t>
              </a:r>
            </a:p>
          </p:txBody>
        </p:sp>
        <p:sp>
          <p:nvSpPr>
            <p:cNvPr id="34" name="Text Box 35"/>
            <p:cNvSpPr txBox="1">
              <a:spLocks noChangeArrowheads="1"/>
            </p:cNvSpPr>
            <p:nvPr/>
          </p:nvSpPr>
          <p:spPr bwMode="auto">
            <a:xfrm>
              <a:off x="4914" y="3333"/>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0110</a:t>
              </a:r>
            </a:p>
          </p:txBody>
        </p:sp>
        <p:sp>
          <p:nvSpPr>
            <p:cNvPr id="35" name="Text Box 36"/>
            <p:cNvSpPr txBox="1">
              <a:spLocks noChangeArrowheads="1"/>
            </p:cNvSpPr>
            <p:nvPr/>
          </p:nvSpPr>
          <p:spPr bwMode="auto">
            <a:xfrm>
              <a:off x="3661" y="3543"/>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1001</a:t>
              </a:r>
            </a:p>
          </p:txBody>
        </p:sp>
      </p:grpSp>
      <p:grpSp>
        <p:nvGrpSpPr>
          <p:cNvPr id="36" name="Group 36"/>
          <p:cNvGrpSpPr>
            <a:grpSpLocks/>
          </p:cNvGrpSpPr>
          <p:nvPr/>
        </p:nvGrpSpPr>
        <p:grpSpPr bwMode="auto">
          <a:xfrm>
            <a:off x="2449812" y="3159174"/>
            <a:ext cx="6494463" cy="2703513"/>
            <a:chOff x="218" y="2276"/>
            <a:chExt cx="4091" cy="1703"/>
          </a:xfrm>
        </p:grpSpPr>
        <p:sp>
          <p:nvSpPr>
            <p:cNvPr id="37" name="Text Box 95"/>
            <p:cNvSpPr txBox="1">
              <a:spLocks noChangeArrowheads="1"/>
            </p:cNvSpPr>
            <p:nvPr/>
          </p:nvSpPr>
          <p:spPr bwMode="auto">
            <a:xfrm>
              <a:off x="218" y="2758"/>
              <a:ext cx="2403" cy="1221"/>
            </a:xfrm>
            <a:prstGeom prst="rect">
              <a:avLst/>
            </a:prstGeom>
            <a:noFill/>
            <a:ln w="12700">
              <a:noFill/>
              <a:miter lim="800000"/>
              <a:headEnd/>
              <a:tailEnd/>
            </a:ln>
          </p:spPr>
          <p:txBody>
            <a:bodyPr wrap="square">
              <a:spAutoFit/>
            </a:bodyPr>
            <a:lstStyle/>
            <a:p>
              <a:pPr eaLnBrk="0" hangingPunct="0">
                <a:lnSpc>
                  <a:spcPct val="120000"/>
                </a:lnSpc>
                <a:spcBef>
                  <a:spcPct val="45000"/>
                </a:spcBef>
              </a:pPr>
              <a:r>
                <a:rPr lang="zh-CN" altLang="en-US" sz="2400" b="1" dirty="0">
                  <a:solidFill>
                    <a:srgbClr val="3333FF"/>
                  </a:solidFill>
                  <a:ea typeface="黑体" pitchFamily="49" charset="-122"/>
                </a:rPr>
                <a:t>当</a:t>
              </a:r>
              <a:r>
                <a:rPr lang="en-US" altLang="zh-CN" sz="2400" b="1" dirty="0">
                  <a:solidFill>
                    <a:srgbClr val="3333FF"/>
                  </a:solidFill>
                  <a:ea typeface="黑体" pitchFamily="49" charset="-122"/>
                </a:rPr>
                <a:t>n=4</a:t>
              </a:r>
              <a:r>
                <a:rPr lang="zh-CN" altLang="en-US" sz="2400" b="1" dirty="0">
                  <a:solidFill>
                    <a:srgbClr val="3333FF"/>
                  </a:solidFill>
                  <a:ea typeface="黑体" pitchFamily="49" charset="-122"/>
                </a:rPr>
                <a:t>时，共有</a:t>
              </a:r>
              <a:r>
                <a:rPr lang="en-US" altLang="zh-CN" sz="2400" b="1" dirty="0">
                  <a:solidFill>
                    <a:srgbClr val="3333FF"/>
                  </a:solidFill>
                  <a:ea typeface="黑体" pitchFamily="49" charset="-122"/>
                </a:rPr>
                <a:t>16</a:t>
              </a:r>
              <a:r>
                <a:rPr lang="zh-CN" altLang="en-US" sz="2400" b="1" dirty="0">
                  <a:solidFill>
                    <a:srgbClr val="3333FF"/>
                  </a:solidFill>
                  <a:ea typeface="黑体" pitchFamily="49" charset="-122"/>
                </a:rPr>
                <a:t>个</a:t>
              </a:r>
              <a:r>
                <a:rPr lang="zh-CN" altLang="en-US" sz="2400" b="1" dirty="0">
                  <a:solidFill>
                    <a:srgbClr val="FF0000"/>
                  </a:solidFill>
                  <a:ea typeface="黑体" pitchFamily="49" charset="-122"/>
                </a:rPr>
                <a:t>机器数</a:t>
              </a:r>
              <a:r>
                <a:rPr lang="zh-CN" altLang="en-US" sz="2400" b="1" dirty="0">
                  <a:solidFill>
                    <a:srgbClr val="3333FF"/>
                  </a:solidFill>
                  <a:ea typeface="黑体" pitchFamily="49" charset="-122"/>
                </a:rPr>
                <a:t>：</a:t>
              </a:r>
              <a:r>
                <a:rPr lang="en-US" altLang="zh-CN" sz="2400" b="1" dirty="0">
                  <a:solidFill>
                    <a:srgbClr val="3333FF"/>
                  </a:solidFill>
                  <a:ea typeface="黑体" pitchFamily="49" charset="-122"/>
                </a:rPr>
                <a:t>0000 </a:t>
              </a:r>
              <a:r>
                <a:rPr lang="en-US" altLang="zh-CN" sz="2400" b="1" dirty="0">
                  <a:solidFill>
                    <a:srgbClr val="3333FF"/>
                  </a:solidFill>
                  <a:ea typeface="黑体" pitchFamily="49" charset="-122"/>
                  <a:cs typeface="Times New Roman" pitchFamily="18" charset="0"/>
                </a:rPr>
                <a:t>~ 1111</a:t>
              </a:r>
              <a:r>
                <a:rPr lang="zh-CN" altLang="en-US" sz="2400" b="1" dirty="0">
                  <a:solidFill>
                    <a:srgbClr val="3333FF"/>
                  </a:solidFill>
                  <a:ea typeface="黑体" pitchFamily="49" charset="-122"/>
                </a:rPr>
                <a:t>，可看成是模为</a:t>
              </a:r>
              <a:r>
                <a:rPr lang="en-US" altLang="zh-CN" sz="2400" b="1" dirty="0">
                  <a:solidFill>
                    <a:srgbClr val="3333FF"/>
                  </a:solidFill>
                  <a:ea typeface="黑体" pitchFamily="49" charset="-122"/>
                </a:rPr>
                <a:t>2</a:t>
              </a:r>
              <a:r>
                <a:rPr lang="en-US" altLang="zh-CN" sz="2400" b="1" baseline="30000" dirty="0">
                  <a:solidFill>
                    <a:srgbClr val="3333FF"/>
                  </a:solidFill>
                  <a:ea typeface="黑体" pitchFamily="49" charset="-122"/>
                </a:rPr>
                <a:t>4 </a:t>
              </a:r>
              <a:r>
                <a:rPr lang="zh-CN" altLang="en-US" sz="2400" b="1" dirty="0">
                  <a:solidFill>
                    <a:srgbClr val="3333FF"/>
                  </a:solidFill>
                  <a:ea typeface="黑体" pitchFamily="49" charset="-122"/>
                </a:rPr>
                <a:t>的钟表系统。</a:t>
              </a:r>
              <a:r>
                <a:rPr lang="zh-CN" altLang="en-US" sz="2400" b="1" dirty="0">
                  <a:solidFill>
                    <a:srgbClr val="FF0000"/>
                  </a:solidFill>
                  <a:ea typeface="黑体" pitchFamily="49" charset="-122"/>
                </a:rPr>
                <a:t>真值</a:t>
              </a:r>
              <a:r>
                <a:rPr lang="zh-CN" altLang="en-US" sz="2400" b="1" dirty="0">
                  <a:solidFill>
                    <a:srgbClr val="3333FF"/>
                  </a:solidFill>
                  <a:ea typeface="黑体" pitchFamily="49" charset="-122"/>
                </a:rPr>
                <a:t>的范围为 </a:t>
              </a:r>
              <a:r>
                <a:rPr lang="en-US" altLang="zh-CN" sz="2800" b="1" dirty="0">
                  <a:solidFill>
                    <a:srgbClr val="3333FF"/>
                  </a:solidFill>
                  <a:latin typeface="微软雅黑" pitchFamily="34" charset="-122"/>
                  <a:ea typeface="微软雅黑" pitchFamily="34" charset="-122"/>
                </a:rPr>
                <a:t>-</a:t>
              </a:r>
              <a:r>
                <a:rPr lang="en-US" altLang="zh-CN" sz="2400" b="1" dirty="0">
                  <a:solidFill>
                    <a:srgbClr val="3333FF"/>
                  </a:solidFill>
                  <a:ea typeface="黑体" pitchFamily="49" charset="-122"/>
                </a:rPr>
                <a:t>8 ~ +7</a:t>
              </a:r>
            </a:p>
          </p:txBody>
        </p:sp>
        <p:sp>
          <p:nvSpPr>
            <p:cNvPr id="38" name="Line 96"/>
            <p:cNvSpPr>
              <a:spLocks noChangeShapeType="1"/>
            </p:cNvSpPr>
            <p:nvPr/>
          </p:nvSpPr>
          <p:spPr bwMode="auto">
            <a:xfrm>
              <a:off x="1983" y="2276"/>
              <a:ext cx="2326" cy="1637"/>
            </a:xfrm>
            <a:prstGeom prst="line">
              <a:avLst/>
            </a:prstGeom>
            <a:noFill/>
            <a:ln w="38100">
              <a:solidFill>
                <a:srgbClr val="000000"/>
              </a:solidFill>
              <a:round/>
              <a:headEnd/>
              <a:tailEnd type="triangle" w="med" len="med"/>
            </a:ln>
          </p:spPr>
          <p:txBody>
            <a:bodyPr/>
            <a:lstStyle/>
            <a:p>
              <a:endParaRPr lang="zh-CN" altLang="en-US"/>
            </a:p>
          </p:txBody>
        </p:sp>
      </p:grpSp>
      <p:sp>
        <p:nvSpPr>
          <p:cNvPr id="39" name="Text Box 94"/>
          <p:cNvSpPr txBox="1">
            <a:spLocks noChangeArrowheads="1"/>
          </p:cNvSpPr>
          <p:nvPr/>
        </p:nvSpPr>
        <p:spPr bwMode="auto">
          <a:xfrm>
            <a:off x="1421394" y="426802"/>
            <a:ext cx="10239469" cy="830997"/>
          </a:xfrm>
          <a:prstGeom prst="rect">
            <a:avLst/>
          </a:prstGeom>
          <a:noFill/>
          <a:ln w="12700">
            <a:noFill/>
            <a:miter lim="800000"/>
            <a:headEnd/>
            <a:tailEnd/>
          </a:ln>
        </p:spPr>
        <p:txBody>
          <a:bodyPr wrap="square">
            <a:spAutoFit/>
          </a:bodyPr>
          <a:lstStyle/>
          <a:p>
            <a:pPr eaLnBrk="0" hangingPunct="0">
              <a:spcBef>
                <a:spcPct val="50000"/>
              </a:spcBef>
            </a:pPr>
            <a:r>
              <a:rPr lang="zh-CN" altLang="en-US" sz="2400" b="1" dirty="0">
                <a:solidFill>
                  <a:srgbClr val="FF0000"/>
                </a:solidFill>
                <a:ea typeface="黑体" pitchFamily="49" charset="-122"/>
              </a:rPr>
              <a:t>运算器只有有限位，假设为</a:t>
            </a:r>
            <a:r>
              <a:rPr lang="en-US" altLang="zh-CN" sz="2400" b="1" dirty="0">
                <a:solidFill>
                  <a:srgbClr val="FF0000"/>
                </a:solidFill>
                <a:ea typeface="黑体" pitchFamily="49" charset="-122"/>
              </a:rPr>
              <a:t>n</a:t>
            </a:r>
            <a:r>
              <a:rPr lang="zh-CN" altLang="en-US" sz="2400" b="1" dirty="0">
                <a:solidFill>
                  <a:srgbClr val="FF0000"/>
                </a:solidFill>
                <a:ea typeface="黑体" pitchFamily="49" charset="-122"/>
              </a:rPr>
              <a:t>位，则运算结果只能保留低</a:t>
            </a:r>
            <a:r>
              <a:rPr lang="en-US" altLang="zh-CN" sz="2400" b="1" dirty="0">
                <a:solidFill>
                  <a:srgbClr val="FF0000"/>
                </a:solidFill>
                <a:ea typeface="黑体" pitchFamily="49" charset="-122"/>
              </a:rPr>
              <a:t>n</a:t>
            </a:r>
            <a:r>
              <a:rPr lang="zh-CN" altLang="en-US" sz="2400" b="1" dirty="0">
                <a:solidFill>
                  <a:srgbClr val="FF0000"/>
                </a:solidFill>
                <a:ea typeface="黑体" pitchFamily="49" charset="-122"/>
              </a:rPr>
              <a:t>位，故可看成是个只有</a:t>
            </a:r>
            <a:r>
              <a:rPr lang="en-US" altLang="zh-CN" sz="2400" b="1" dirty="0">
                <a:solidFill>
                  <a:srgbClr val="FF0000"/>
                </a:solidFill>
                <a:ea typeface="黑体" pitchFamily="49" charset="-122"/>
              </a:rPr>
              <a:t>n</a:t>
            </a:r>
            <a:r>
              <a:rPr lang="zh-CN" altLang="en-US" sz="2400" b="1" dirty="0">
                <a:solidFill>
                  <a:srgbClr val="FF0000"/>
                </a:solidFill>
                <a:ea typeface="黑体" pitchFamily="49" charset="-122"/>
              </a:rPr>
              <a:t>档的二进制算盘，因此，其模为</a:t>
            </a:r>
            <a:r>
              <a:rPr lang="en-US" altLang="zh-CN" sz="2400" b="1" dirty="0">
                <a:solidFill>
                  <a:srgbClr val="FF0000"/>
                </a:solidFill>
                <a:ea typeface="黑体" pitchFamily="49" charset="-122"/>
              </a:rPr>
              <a:t>2</a:t>
            </a:r>
            <a:r>
              <a:rPr lang="en-US" altLang="zh-CN" sz="2400" b="1" baseline="30000" dirty="0">
                <a:solidFill>
                  <a:srgbClr val="FF0000"/>
                </a:solidFill>
                <a:ea typeface="黑体" pitchFamily="49" charset="-122"/>
              </a:rPr>
              <a:t>n </a:t>
            </a:r>
            <a:r>
              <a:rPr lang="zh-CN" altLang="en-US" sz="2400" b="1" dirty="0">
                <a:solidFill>
                  <a:srgbClr val="FF0000"/>
                </a:solidFill>
                <a:ea typeface="黑体" pitchFamily="49" charset="-122"/>
              </a:rPr>
              <a:t>。</a:t>
            </a:r>
            <a:endParaRPr lang="en-US" altLang="zh-CN" sz="2400" b="1" dirty="0">
              <a:solidFill>
                <a:srgbClr val="FF0000"/>
              </a:solidFill>
              <a:ea typeface="黑体" pitchFamily="49" charset="-122"/>
            </a:endParaRPr>
          </a:p>
        </p:txBody>
      </p:sp>
      <p:sp>
        <p:nvSpPr>
          <p:cNvPr id="41" name="矩形 40"/>
          <p:cNvSpPr/>
          <p:nvPr/>
        </p:nvSpPr>
        <p:spPr>
          <a:xfrm>
            <a:off x="3367889" y="2598840"/>
            <a:ext cx="4399984" cy="646331"/>
          </a:xfrm>
          <a:prstGeom prst="rect">
            <a:avLst/>
          </a:prstGeom>
        </p:spPr>
        <p:txBody>
          <a:bodyPr wrap="square">
            <a:spAutoFit/>
          </a:bodyPr>
          <a:lstStyle/>
          <a:p>
            <a:r>
              <a:rPr lang="en-US" altLang="zh-CN" dirty="0">
                <a:ea typeface="宋体" panose="02010600030101010101" pitchFamily="2" charset="-122"/>
                <a:sym typeface="+mn-ea"/>
              </a:rPr>
              <a:t>                2</a:t>
            </a:r>
            <a:r>
              <a:rPr lang="en-US" altLang="zh-CN" baseline="30000" dirty="0">
                <a:ea typeface="宋体" panose="02010600030101010101" pitchFamily="2" charset="-122"/>
                <a:sym typeface="+mn-ea"/>
              </a:rPr>
              <a:t>4</a:t>
            </a:r>
            <a:r>
              <a:rPr lang="en-US" altLang="zh-CN" dirty="0">
                <a:ea typeface="宋体" panose="02010600030101010101" pitchFamily="2" charset="-122"/>
                <a:sym typeface="+mn-ea"/>
              </a:rPr>
              <a:t>+</a:t>
            </a:r>
            <a:r>
              <a:rPr lang="zh-CN" altLang="en-US" dirty="0">
                <a:ea typeface="宋体" panose="02010600030101010101" pitchFamily="2" charset="-122"/>
                <a:sym typeface="+mn-ea"/>
              </a:rPr>
              <a:t>（</a:t>
            </a:r>
            <a:r>
              <a:rPr lang="en-US" altLang="zh-CN" dirty="0">
                <a:ea typeface="宋体" panose="02010600030101010101" pitchFamily="2" charset="-122"/>
                <a:sym typeface="+mn-ea"/>
              </a:rPr>
              <a:t>-7</a:t>
            </a:r>
            <a:r>
              <a:rPr lang="zh-CN" altLang="en-US" dirty="0">
                <a:ea typeface="宋体" panose="02010600030101010101" pitchFamily="2" charset="-122"/>
                <a:sym typeface="+mn-ea"/>
              </a:rPr>
              <a:t>）</a:t>
            </a:r>
            <a:r>
              <a:rPr lang="en-US" altLang="zh-CN" dirty="0">
                <a:ea typeface="宋体" panose="02010600030101010101" pitchFamily="2" charset="-122"/>
                <a:sym typeface="+mn-ea"/>
              </a:rPr>
              <a:t>=9=8+1=(1001)</a:t>
            </a:r>
            <a:r>
              <a:rPr lang="en-US" altLang="zh-CN" baseline="-25000" dirty="0">
                <a:ea typeface="宋体" panose="02010600030101010101" pitchFamily="2" charset="-122"/>
                <a:sym typeface="+mn-ea"/>
              </a:rPr>
              <a:t>2</a:t>
            </a:r>
          </a:p>
          <a:p>
            <a:r>
              <a:rPr lang="en-US" altLang="zh-CN" baseline="-25000" dirty="0">
                <a:ea typeface="宋体" panose="02010600030101010101" pitchFamily="2" charset="-122"/>
                <a:sym typeface="+mn-ea"/>
              </a:rPr>
              <a:t>	</a:t>
            </a:r>
            <a:r>
              <a:rPr lang="zh-CN" altLang="en-US" dirty="0">
                <a:ea typeface="宋体" panose="02010600030101010101" pitchFamily="2" charset="-122"/>
                <a:sym typeface="+mn-ea"/>
              </a:rPr>
              <a:t>因此，</a:t>
            </a:r>
            <a:r>
              <a:rPr lang="en-US" altLang="zh-CN" dirty="0">
                <a:ea typeface="宋体" panose="02010600030101010101" pitchFamily="2" charset="-122"/>
                <a:sym typeface="+mn-ea"/>
              </a:rPr>
              <a:t>-7</a:t>
            </a:r>
            <a:r>
              <a:rPr lang="zh-CN" altLang="en-US" dirty="0">
                <a:ea typeface="宋体" panose="02010600030101010101" pitchFamily="2" charset="-122"/>
                <a:sym typeface="+mn-ea"/>
              </a:rPr>
              <a:t>的补码编码为</a:t>
            </a:r>
            <a:r>
              <a:rPr lang="en-US" altLang="zh-CN" dirty="0">
                <a:ea typeface="宋体" panose="02010600030101010101" pitchFamily="2" charset="-122"/>
                <a:sym typeface="+mn-ea"/>
              </a:rPr>
              <a:t>1001</a:t>
            </a:r>
          </a:p>
        </p:txBody>
      </p:sp>
      <p:sp>
        <p:nvSpPr>
          <p:cNvPr id="42" name="文本框 41"/>
          <p:cNvSpPr txBox="1"/>
          <p:nvPr/>
        </p:nvSpPr>
        <p:spPr>
          <a:xfrm>
            <a:off x="9125893" y="4028792"/>
            <a:ext cx="1023041" cy="523220"/>
          </a:xfrm>
          <a:prstGeom prst="rect">
            <a:avLst/>
          </a:prstGeom>
          <a:noFill/>
        </p:spPr>
        <p:txBody>
          <a:bodyPr wrap="square" rtlCol="0">
            <a:spAutoFit/>
          </a:bodyPr>
          <a:lstStyle/>
          <a:p>
            <a:r>
              <a:rPr lang="en-US" altLang="zh-CN" sz="2800" dirty="0">
                <a:solidFill>
                  <a:srgbClr val="FF0000"/>
                </a:solidFill>
                <a:ea typeface="宋体" panose="02010600030101010101" pitchFamily="2" charset="-122"/>
                <a:sym typeface="+mn-ea"/>
              </a:rPr>
              <a:t>-8,0? </a:t>
            </a:r>
            <a:endParaRPr lang="zh-CN" altLang="en-US" sz="2800"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1338404" y="0"/>
            <a:ext cx="8229600" cy="383695"/>
          </a:xfrm>
        </p:spPr>
        <p:txBody>
          <a:bodyPr vert="horz" wrap="square" lIns="63500" tIns="25400" rIns="63500" bIns="25400" numCol="1" anchor="t" anchorCtr="0" compatLnSpc="1">
            <a:spAutoFit/>
          </a:bodyPr>
          <a:lstStyle/>
          <a:p>
            <a:r>
              <a:rPr lang="zh-CN" altLang="en-US" sz="2400" b="1" kern="1200" dirty="0">
                <a:solidFill>
                  <a:schemeClr val="bg1"/>
                </a:solidFill>
                <a:latin typeface="+mn-lt"/>
                <a:ea typeface="宋体" panose="02010600030101010101" pitchFamily="2" charset="-122"/>
                <a:cs typeface="+mn-cs"/>
              </a:rPr>
              <a:t>补码与真值之间的简便转换</a:t>
            </a:r>
          </a:p>
        </p:txBody>
      </p:sp>
      <p:sp>
        <p:nvSpPr>
          <p:cNvPr id="467971" name="Rectangle 3"/>
          <p:cNvSpPr>
            <a:spLocks noGrp="1" noChangeArrowheads="1"/>
          </p:cNvSpPr>
          <p:nvPr>
            <p:ph type="body" idx="4294967295"/>
          </p:nvPr>
        </p:nvSpPr>
        <p:spPr>
          <a:xfrm>
            <a:off x="1992313" y="836614"/>
            <a:ext cx="8229600" cy="397545"/>
          </a:xfrm>
        </p:spPr>
        <p:txBody>
          <a:bodyPr vert="horz" wrap="square" lIns="63500" tIns="25400" rIns="63500" bIns="25400" numCol="1" anchor="t" anchorCtr="0" compatLnSpc="1">
            <a:spAutoFit/>
          </a:bodyPr>
          <a:lstStyle/>
          <a:p>
            <a:pPr marL="203200" indent="-203200">
              <a:buNone/>
            </a:pPr>
            <a:r>
              <a:rPr lang="zh-CN" altLang="en-US" sz="2500">
                <a:ea typeface="黑体" pitchFamily="49" charset="-122"/>
              </a:rPr>
              <a:t>例</a:t>
            </a:r>
            <a:r>
              <a:rPr lang="en-US" altLang="zh-CN" sz="2500">
                <a:ea typeface="黑体" pitchFamily="49" charset="-122"/>
              </a:rPr>
              <a:t>: </a:t>
            </a:r>
            <a:r>
              <a:rPr lang="zh-CN" altLang="en-US" sz="2500">
                <a:ea typeface="黑体" pitchFamily="49" charset="-122"/>
              </a:rPr>
              <a:t>设机器数有</a:t>
            </a:r>
            <a:r>
              <a:rPr lang="en-US" altLang="zh-CN" sz="2500">
                <a:ea typeface="黑体" pitchFamily="49" charset="-122"/>
              </a:rPr>
              <a:t>8</a:t>
            </a:r>
            <a:r>
              <a:rPr lang="zh-CN" altLang="en-US" sz="2500">
                <a:ea typeface="黑体" pitchFamily="49" charset="-122"/>
              </a:rPr>
              <a:t>位，求</a:t>
            </a:r>
            <a:r>
              <a:rPr lang="en-US" altLang="zh-CN" sz="2500">
                <a:ea typeface="黑体" pitchFamily="49" charset="-122"/>
              </a:rPr>
              <a:t>123</a:t>
            </a:r>
            <a:r>
              <a:rPr lang="zh-CN" altLang="en-US" sz="2500">
                <a:ea typeface="黑体" pitchFamily="49" charset="-122"/>
              </a:rPr>
              <a:t>和</a:t>
            </a:r>
            <a:r>
              <a:rPr lang="en-US" altLang="zh-CN" sz="2500">
                <a:latin typeface="微软雅黑" pitchFamily="34" charset="-122"/>
                <a:ea typeface="微软雅黑" pitchFamily="34" charset="-122"/>
              </a:rPr>
              <a:t>-</a:t>
            </a:r>
            <a:r>
              <a:rPr lang="en-US" altLang="zh-CN" sz="2500">
                <a:ea typeface="黑体" pitchFamily="49" charset="-122"/>
              </a:rPr>
              <a:t>123</a:t>
            </a:r>
            <a:r>
              <a:rPr lang="zh-CN" altLang="en-US" sz="2500">
                <a:ea typeface="黑体" pitchFamily="49" charset="-122"/>
              </a:rPr>
              <a:t>的补码表示。</a:t>
            </a:r>
          </a:p>
        </p:txBody>
      </p:sp>
      <p:sp>
        <p:nvSpPr>
          <p:cNvPr id="467972" name="Rectangle 4"/>
          <p:cNvSpPr>
            <a:spLocks noChangeArrowheads="1"/>
          </p:cNvSpPr>
          <p:nvPr/>
        </p:nvSpPr>
        <p:spPr bwMode="auto">
          <a:xfrm>
            <a:off x="1987599" y="1795494"/>
            <a:ext cx="8435975" cy="4495590"/>
          </a:xfrm>
          <a:prstGeom prst="rect">
            <a:avLst/>
          </a:prstGeom>
          <a:noFill/>
          <a:ln w="12700">
            <a:noFill/>
            <a:miter lim="800000"/>
            <a:headEnd/>
            <a:tailEnd/>
          </a:ln>
        </p:spPr>
        <p:txBody>
          <a:bodyPr lIns="63500" tIns="25400" rIns="63500" bIns="25400">
            <a:spAutoFit/>
          </a:bodyPr>
          <a:lstStyle/>
          <a:p>
            <a:pPr marL="203200" indent="-203200">
              <a:lnSpc>
                <a:spcPct val="120000"/>
              </a:lnSpc>
              <a:spcBef>
                <a:spcPct val="10000"/>
              </a:spcBef>
              <a:buClr>
                <a:schemeClr val="tx1"/>
              </a:buClr>
              <a:buSzPct val="60000"/>
            </a:pPr>
            <a:r>
              <a:rPr lang="zh-CN" altLang="en-US" sz="2400" b="1" dirty="0"/>
              <a:t>解</a:t>
            </a:r>
            <a:r>
              <a:rPr lang="en-US" altLang="zh-CN" sz="2400" b="1" dirty="0"/>
              <a:t>: 123 = 127 – 4 = 01111111B </a:t>
            </a:r>
            <a:r>
              <a:rPr lang="en-US" altLang="zh-CN" sz="2400" dirty="0"/>
              <a:t>–</a:t>
            </a:r>
            <a:r>
              <a:rPr lang="en-US" altLang="zh-CN" sz="2400" b="1" dirty="0"/>
              <a:t> 100B = 01111011B</a:t>
            </a:r>
          </a:p>
          <a:p>
            <a:pPr marL="203200" indent="-203200">
              <a:lnSpc>
                <a:spcPct val="120000"/>
              </a:lnSpc>
              <a:spcBef>
                <a:spcPct val="10000"/>
              </a:spcBef>
              <a:buClr>
                <a:schemeClr val="tx1"/>
              </a:buClr>
              <a:buSzPct val="60000"/>
            </a:pPr>
            <a:r>
              <a:rPr lang="en-US" altLang="zh-CN" sz="2400" b="1" dirty="0"/>
              <a:t>     </a:t>
            </a:r>
            <a:r>
              <a:rPr lang="en-US" altLang="zh-CN" sz="2400" dirty="0"/>
              <a:t> –</a:t>
            </a:r>
            <a:r>
              <a:rPr lang="en-US" altLang="zh-CN" sz="1600" b="1" dirty="0">
                <a:latin typeface="Times New Roman" pitchFamily="18" charset="0"/>
              </a:rPr>
              <a:t> </a:t>
            </a:r>
            <a:r>
              <a:rPr lang="en-US" altLang="zh-CN" sz="2400" b="1" dirty="0"/>
              <a:t>123= </a:t>
            </a:r>
            <a:r>
              <a:rPr lang="en-US" altLang="zh-CN" sz="2400" b="1" dirty="0">
                <a:solidFill>
                  <a:srgbClr val="FF0000"/>
                </a:solidFill>
              </a:rPr>
              <a:t>–</a:t>
            </a:r>
            <a:r>
              <a:rPr lang="en-US" altLang="zh-CN" sz="2400" b="1" dirty="0"/>
              <a:t> 01111011B</a:t>
            </a:r>
          </a:p>
          <a:p>
            <a:pPr marL="203200" indent="-203200">
              <a:lnSpc>
                <a:spcPct val="120000"/>
              </a:lnSpc>
              <a:spcBef>
                <a:spcPct val="10000"/>
              </a:spcBef>
              <a:buClr>
                <a:schemeClr val="tx1"/>
              </a:buClr>
              <a:buSzPct val="60000"/>
            </a:pPr>
            <a:r>
              <a:rPr lang="en-US" altLang="zh-CN" sz="2400" b="1" dirty="0"/>
              <a:t>    [01111011]</a:t>
            </a:r>
            <a:r>
              <a:rPr lang="zh-CN" altLang="en-US" sz="2400" b="1" baseline="-25000" dirty="0"/>
              <a:t>补</a:t>
            </a:r>
            <a:r>
              <a:rPr lang="en-US" altLang="zh-CN" sz="2400" b="1" dirty="0"/>
              <a:t>= 2</a:t>
            </a:r>
            <a:r>
              <a:rPr lang="en-US" altLang="zh-CN" sz="2400" b="1" baseline="30000" dirty="0"/>
              <a:t>8</a:t>
            </a:r>
            <a:r>
              <a:rPr lang="en-US" altLang="zh-CN" sz="2400" b="1" dirty="0"/>
              <a:t> + 01111011 = 100000000 + 01111011                    </a:t>
            </a:r>
          </a:p>
          <a:p>
            <a:pPr marL="203200" indent="-203200">
              <a:lnSpc>
                <a:spcPct val="120000"/>
              </a:lnSpc>
              <a:spcBef>
                <a:spcPct val="10000"/>
              </a:spcBef>
              <a:buClr>
                <a:schemeClr val="tx1"/>
              </a:buClr>
              <a:buSzPct val="60000"/>
            </a:pPr>
            <a:r>
              <a:rPr lang="zh-CN" altLang="en-US" sz="2400" b="1" dirty="0"/>
              <a:t>                         </a:t>
            </a:r>
            <a:r>
              <a:rPr lang="en-US" altLang="zh-CN" sz="2400" b="1" dirty="0"/>
              <a:t>= 01111011 (mod 2</a:t>
            </a:r>
            <a:r>
              <a:rPr lang="en-US" altLang="zh-CN" sz="2400" b="1" baseline="30000" dirty="0"/>
              <a:t>8</a:t>
            </a:r>
            <a:r>
              <a:rPr lang="en-US" altLang="zh-CN" sz="2400" b="1" dirty="0"/>
              <a:t>)</a:t>
            </a:r>
            <a:r>
              <a:rPr lang="zh-CN" altLang="en-US" sz="2400" b="1" dirty="0"/>
              <a:t>，即 </a:t>
            </a:r>
            <a:r>
              <a:rPr lang="en-US" altLang="zh-CN" sz="2400" b="1" dirty="0"/>
              <a:t>7BH</a:t>
            </a:r>
            <a:r>
              <a:rPr lang="zh-CN" altLang="en-US" sz="2400" b="1" dirty="0"/>
              <a:t>。</a:t>
            </a:r>
          </a:p>
          <a:p>
            <a:pPr marL="203200" indent="-203200">
              <a:lnSpc>
                <a:spcPct val="120000"/>
              </a:lnSpc>
              <a:spcBef>
                <a:spcPct val="10000"/>
              </a:spcBef>
              <a:buClr>
                <a:schemeClr val="tx1"/>
              </a:buClr>
              <a:buSzPct val="60000"/>
            </a:pPr>
            <a:endParaRPr lang="zh-CN" altLang="en-US" sz="1200" b="1" baseline="-25000" dirty="0"/>
          </a:p>
          <a:p>
            <a:pPr marL="203200" indent="-203200">
              <a:lnSpc>
                <a:spcPct val="120000"/>
              </a:lnSpc>
              <a:spcBef>
                <a:spcPct val="10000"/>
              </a:spcBef>
              <a:buClr>
                <a:schemeClr val="tx1"/>
              </a:buClr>
              <a:buSzPct val="60000"/>
            </a:pPr>
            <a:r>
              <a:rPr lang="zh-CN" altLang="en-US" sz="2400" b="1" dirty="0"/>
              <a:t> </a:t>
            </a:r>
            <a:r>
              <a:rPr lang="zh-CN" altLang="en-US" sz="1000" b="1" dirty="0"/>
              <a:t>  </a:t>
            </a:r>
            <a:r>
              <a:rPr lang="en-US" altLang="zh-CN" sz="2400" b="1" dirty="0"/>
              <a:t>  [</a:t>
            </a:r>
            <a:r>
              <a:rPr lang="en-US" altLang="zh-CN" sz="2400" b="1" dirty="0">
                <a:latin typeface="微软雅黑"/>
                <a:ea typeface="微软雅黑" pitchFamily="34" charset="-122"/>
              </a:rPr>
              <a:t>–</a:t>
            </a:r>
            <a:r>
              <a:rPr lang="en-US" altLang="zh-CN" sz="1600" b="1" dirty="0">
                <a:latin typeface="Times New Roman" pitchFamily="18" charset="0"/>
              </a:rPr>
              <a:t> </a:t>
            </a:r>
            <a:r>
              <a:rPr lang="en-US" altLang="zh-CN" sz="2400" b="1" dirty="0"/>
              <a:t>01111011]</a:t>
            </a:r>
            <a:r>
              <a:rPr lang="zh-CN" altLang="en-US" sz="2400" b="1" baseline="-25000" dirty="0"/>
              <a:t>补</a:t>
            </a:r>
            <a:r>
              <a:rPr lang="en-US" altLang="zh-CN" sz="2400" b="1" dirty="0"/>
              <a:t>= </a:t>
            </a:r>
            <a:r>
              <a:rPr lang="en-US" altLang="zh-CN" sz="2400" b="1" dirty="0">
                <a:solidFill>
                  <a:srgbClr val="FF0000"/>
                </a:solidFill>
              </a:rPr>
              <a:t>2</a:t>
            </a:r>
            <a:r>
              <a:rPr lang="en-US" altLang="zh-CN" sz="2400" b="1" baseline="30000" dirty="0">
                <a:solidFill>
                  <a:srgbClr val="FF0000"/>
                </a:solidFill>
              </a:rPr>
              <a:t>8</a:t>
            </a:r>
            <a:r>
              <a:rPr lang="en-US" altLang="zh-CN" sz="2400" b="1" dirty="0"/>
              <a:t> – 01111011 = </a:t>
            </a:r>
            <a:r>
              <a:rPr lang="en-US" altLang="zh-CN" sz="2400" b="1" dirty="0">
                <a:solidFill>
                  <a:srgbClr val="FF0000"/>
                </a:solidFill>
              </a:rPr>
              <a:t>10000 0000 </a:t>
            </a:r>
            <a:r>
              <a:rPr lang="en-US" altLang="zh-CN" sz="2400" b="1" dirty="0"/>
              <a:t>– 01111011 </a:t>
            </a:r>
          </a:p>
          <a:p>
            <a:pPr marL="203200" indent="-203200">
              <a:lnSpc>
                <a:spcPct val="120000"/>
              </a:lnSpc>
              <a:spcBef>
                <a:spcPct val="10000"/>
              </a:spcBef>
              <a:buClr>
                <a:schemeClr val="tx1"/>
              </a:buClr>
              <a:buSzPct val="60000"/>
            </a:pPr>
            <a:r>
              <a:rPr lang="en-US" altLang="zh-CN" sz="2400" b="1" dirty="0"/>
              <a:t>                           = </a:t>
            </a:r>
            <a:r>
              <a:rPr lang="en-US" altLang="zh-CN" sz="2400" b="1" dirty="0">
                <a:solidFill>
                  <a:srgbClr val="FF0000"/>
                </a:solidFill>
              </a:rPr>
              <a:t>1111 1111</a:t>
            </a:r>
            <a:r>
              <a:rPr lang="en-US" altLang="zh-CN" sz="2400" b="1" dirty="0">
                <a:solidFill>
                  <a:srgbClr val="C00000"/>
                </a:solidFill>
              </a:rPr>
              <a:t>+</a:t>
            </a:r>
            <a:r>
              <a:rPr lang="en-US" altLang="zh-CN" sz="2400" b="1" dirty="0">
                <a:solidFill>
                  <a:srgbClr val="008000"/>
                </a:solidFill>
              </a:rPr>
              <a:t>1</a:t>
            </a:r>
            <a:r>
              <a:rPr lang="en-US" altLang="zh-CN" sz="2400" b="1" dirty="0">
                <a:solidFill>
                  <a:srgbClr val="FF0000"/>
                </a:solidFill>
              </a:rPr>
              <a:t> </a:t>
            </a:r>
            <a:r>
              <a:rPr lang="en-US" altLang="zh-CN" sz="2400" b="1" dirty="0"/>
              <a:t>– 0111 1011</a:t>
            </a:r>
          </a:p>
          <a:p>
            <a:pPr marL="203200" indent="-203200">
              <a:lnSpc>
                <a:spcPct val="120000"/>
              </a:lnSpc>
              <a:spcBef>
                <a:spcPct val="10000"/>
              </a:spcBef>
              <a:buClr>
                <a:schemeClr val="tx1"/>
              </a:buClr>
              <a:buSzPct val="60000"/>
            </a:pPr>
            <a:r>
              <a:rPr lang="en-US" altLang="zh-CN" sz="2400" b="1" dirty="0"/>
              <a:t>                          = 1</a:t>
            </a:r>
            <a:r>
              <a:rPr lang="en-US" altLang="zh-CN" sz="2400" b="1" dirty="0">
                <a:solidFill>
                  <a:srgbClr val="FF0000"/>
                </a:solidFill>
              </a:rPr>
              <a:t>111 1111 </a:t>
            </a:r>
            <a:r>
              <a:rPr lang="en-US" altLang="zh-CN" sz="2400" b="1" dirty="0"/>
              <a:t>– 0111 1011</a:t>
            </a:r>
            <a:r>
              <a:rPr lang="en-US" altLang="zh-CN" sz="2400" b="1" dirty="0">
                <a:solidFill>
                  <a:srgbClr val="C00000"/>
                </a:solidFill>
              </a:rPr>
              <a:t>+</a:t>
            </a:r>
            <a:r>
              <a:rPr lang="en-US" altLang="zh-CN" sz="2400" b="1" dirty="0">
                <a:solidFill>
                  <a:srgbClr val="008000"/>
                </a:solidFill>
              </a:rPr>
              <a:t>1</a:t>
            </a:r>
            <a:endParaRPr lang="en-US" altLang="zh-CN" sz="2400" b="1" dirty="0"/>
          </a:p>
          <a:p>
            <a:pPr marL="203200" indent="-203200">
              <a:lnSpc>
                <a:spcPct val="120000"/>
              </a:lnSpc>
              <a:spcBef>
                <a:spcPct val="10000"/>
              </a:spcBef>
              <a:buClr>
                <a:schemeClr val="tx1"/>
              </a:buClr>
              <a:buSzPct val="60000"/>
            </a:pPr>
            <a:r>
              <a:rPr lang="en-US" altLang="zh-CN" sz="2400" b="1" dirty="0"/>
              <a:t>                          = 1</a:t>
            </a:r>
            <a:r>
              <a:rPr lang="en-US" altLang="zh-CN" sz="2400" b="1" dirty="0">
                <a:solidFill>
                  <a:srgbClr val="FF0000"/>
                </a:solidFill>
              </a:rPr>
              <a:t>000</a:t>
            </a:r>
            <a:r>
              <a:rPr lang="en-US" altLang="zh-CN" sz="2400" b="1" dirty="0"/>
              <a:t> </a:t>
            </a:r>
            <a:r>
              <a:rPr lang="en-US" altLang="zh-CN" sz="2400" b="1" dirty="0">
                <a:solidFill>
                  <a:srgbClr val="FF0000"/>
                </a:solidFill>
              </a:rPr>
              <a:t>0100</a:t>
            </a:r>
            <a:r>
              <a:rPr lang="en-US" altLang="zh-CN" sz="2400" b="1" dirty="0"/>
              <a:t> +</a:t>
            </a:r>
            <a:r>
              <a:rPr lang="en-US" altLang="zh-CN" sz="2400" b="1" dirty="0">
                <a:solidFill>
                  <a:srgbClr val="008000"/>
                </a:solidFill>
              </a:rPr>
              <a:t>1</a:t>
            </a:r>
            <a:r>
              <a:rPr lang="en-US" altLang="zh-CN" sz="2400" b="1" dirty="0"/>
              <a:t> </a:t>
            </a:r>
          </a:p>
          <a:p>
            <a:pPr marL="203200" indent="-203200">
              <a:lnSpc>
                <a:spcPct val="120000"/>
              </a:lnSpc>
              <a:spcBef>
                <a:spcPct val="10000"/>
              </a:spcBef>
              <a:buClr>
                <a:schemeClr val="tx1"/>
              </a:buClr>
              <a:buSzPct val="60000"/>
            </a:pPr>
            <a:r>
              <a:rPr lang="zh-CN" altLang="en-US" sz="2400" b="1" dirty="0"/>
              <a:t>			     </a:t>
            </a:r>
            <a:r>
              <a:rPr lang="en-US" altLang="zh-CN" sz="2400" b="1" dirty="0"/>
              <a:t>= 1000 0101</a:t>
            </a:r>
            <a:r>
              <a:rPr lang="zh-CN" altLang="en-US" sz="2400" b="1" dirty="0"/>
              <a:t>，即 </a:t>
            </a:r>
            <a:r>
              <a:rPr lang="en-US" altLang="zh-CN" sz="2400" b="1" dirty="0"/>
              <a:t>85H</a:t>
            </a:r>
            <a:r>
              <a:rPr lang="zh-CN" altLang="en-US" sz="2400" b="1" dirty="0"/>
              <a:t>。</a:t>
            </a:r>
          </a:p>
        </p:txBody>
      </p:sp>
      <p:sp>
        <p:nvSpPr>
          <p:cNvPr id="467973" name="Text Box 5"/>
          <p:cNvSpPr txBox="1">
            <a:spLocks noChangeArrowheads="1"/>
          </p:cNvSpPr>
          <p:nvPr/>
        </p:nvSpPr>
        <p:spPr bwMode="auto">
          <a:xfrm>
            <a:off x="2175693" y="1292304"/>
            <a:ext cx="6230938" cy="457200"/>
          </a:xfrm>
          <a:prstGeom prst="rect">
            <a:avLst/>
          </a:prstGeom>
          <a:noFill/>
          <a:ln w="12700">
            <a:noFill/>
            <a:miter lim="800000"/>
            <a:headEnd/>
            <a:tailEnd/>
          </a:ln>
          <a:effectLst/>
        </p:spPr>
        <p:txBody>
          <a:bodyPr>
            <a:spAutoFit/>
          </a:bodyPr>
          <a:lstStyle/>
          <a:p>
            <a:pPr eaLnBrk="0" hangingPunct="0">
              <a:spcBef>
                <a:spcPct val="50000"/>
              </a:spcBef>
              <a:defRPr/>
            </a:pPr>
            <a:r>
              <a:rPr lang="zh-CN" altLang="en-US" sz="2400" b="1" dirty="0">
                <a:latin typeface="+mn-lt"/>
                <a:ea typeface="+mj-ea"/>
              </a:rPr>
              <a:t>如何快速得到</a:t>
            </a:r>
            <a:r>
              <a:rPr lang="en-US" altLang="zh-CN" sz="2400" b="1" dirty="0">
                <a:latin typeface="+mn-lt"/>
                <a:ea typeface="+mj-ea"/>
              </a:rPr>
              <a:t>123</a:t>
            </a:r>
            <a:r>
              <a:rPr lang="zh-CN" altLang="en-US" sz="2400" b="1" dirty="0">
                <a:latin typeface="+mn-lt"/>
                <a:ea typeface="+mj-ea"/>
              </a:rPr>
              <a:t>的二进制表示？</a:t>
            </a:r>
          </a:p>
        </p:txBody>
      </p:sp>
      <p:grpSp>
        <p:nvGrpSpPr>
          <p:cNvPr id="2" name="Group 8"/>
          <p:cNvGrpSpPr>
            <a:grpSpLocks/>
          </p:cNvGrpSpPr>
          <p:nvPr/>
        </p:nvGrpSpPr>
        <p:grpSpPr bwMode="auto">
          <a:xfrm>
            <a:off x="6109204" y="5300867"/>
            <a:ext cx="4127499" cy="457200"/>
            <a:chOff x="3048" y="3485"/>
            <a:chExt cx="2600" cy="288"/>
          </a:xfrm>
        </p:grpSpPr>
        <p:sp>
          <p:nvSpPr>
            <p:cNvPr id="570375" name="Text Box 6"/>
            <p:cNvSpPr txBox="1">
              <a:spLocks noChangeArrowheads="1"/>
            </p:cNvSpPr>
            <p:nvPr/>
          </p:nvSpPr>
          <p:spPr bwMode="auto">
            <a:xfrm>
              <a:off x="3692" y="3485"/>
              <a:ext cx="1956" cy="288"/>
            </a:xfrm>
            <a:prstGeom prst="rect">
              <a:avLst/>
            </a:prstGeom>
            <a:noFill/>
            <a:ln w="12700">
              <a:noFill/>
              <a:miter lim="800000"/>
              <a:headEnd/>
              <a:tailEnd/>
            </a:ln>
          </p:spPr>
          <p:txBody>
            <a:bodyPr>
              <a:spAutoFit/>
            </a:bodyPr>
            <a:lstStyle/>
            <a:p>
              <a:pPr eaLnBrk="0" hangingPunct="0">
                <a:spcBef>
                  <a:spcPct val="50000"/>
                </a:spcBef>
              </a:pPr>
              <a:r>
                <a:rPr lang="zh-CN" altLang="en-US" sz="2400" b="1" dirty="0">
                  <a:solidFill>
                    <a:srgbClr val="CC0000"/>
                  </a:solidFill>
                  <a:latin typeface="Times New Roman" pitchFamily="18" charset="0"/>
                </a:rPr>
                <a:t>各位取反，末位加</a:t>
              </a:r>
              <a:r>
                <a:rPr lang="en-US" altLang="zh-CN" sz="2400" b="1" dirty="0">
                  <a:solidFill>
                    <a:srgbClr val="CC0000"/>
                  </a:solidFill>
                  <a:latin typeface="Times New Roman" pitchFamily="18" charset="0"/>
                </a:rPr>
                <a:t>1</a:t>
              </a:r>
            </a:p>
          </p:txBody>
        </p:sp>
        <p:sp>
          <p:nvSpPr>
            <p:cNvPr id="570376" name="Line 7"/>
            <p:cNvSpPr>
              <a:spLocks noChangeShapeType="1"/>
            </p:cNvSpPr>
            <p:nvPr/>
          </p:nvSpPr>
          <p:spPr bwMode="auto">
            <a:xfrm>
              <a:off x="3048" y="3653"/>
              <a:ext cx="590" cy="0"/>
            </a:xfrm>
            <a:prstGeom prst="line">
              <a:avLst/>
            </a:prstGeom>
            <a:noFill/>
            <a:ln w="38100">
              <a:solidFill>
                <a:srgbClr val="CC0000"/>
              </a:solidFill>
              <a:round/>
              <a:headEnd type="triangle" w="med" len="med"/>
              <a:tailEnd/>
            </a:ln>
          </p:spPr>
          <p:txBody>
            <a:bodyPr/>
            <a:lstStyle/>
            <a:p>
              <a:endParaRPr lang="zh-CN" altLang="en-US"/>
            </a:p>
          </p:txBody>
        </p:sp>
      </p:grpSp>
      <p:sp>
        <p:nvSpPr>
          <p:cNvPr id="570377" name="Text Box 9"/>
          <p:cNvSpPr txBox="1">
            <a:spLocks noChangeArrowheads="1"/>
          </p:cNvSpPr>
          <p:nvPr/>
        </p:nvSpPr>
        <p:spPr bwMode="auto">
          <a:xfrm>
            <a:off x="1466662" y="4849829"/>
            <a:ext cx="2391435" cy="830997"/>
          </a:xfrm>
          <a:prstGeom prst="rect">
            <a:avLst/>
          </a:prstGeom>
          <a:noFill/>
          <a:ln w="12700">
            <a:noFill/>
            <a:miter lim="800000"/>
            <a:headEnd/>
            <a:tailEnd/>
          </a:ln>
          <a:effectLst/>
        </p:spPr>
        <p:txBody>
          <a:bodyPr wrap="square">
            <a:spAutoFit/>
          </a:bodyPr>
          <a:lstStyle/>
          <a:p>
            <a:pPr eaLnBrk="0" hangingPunct="0">
              <a:spcBef>
                <a:spcPct val="50000"/>
              </a:spcBef>
            </a:pPr>
            <a:r>
              <a:rPr lang="zh-CN" altLang="en-US" sz="2400" b="1" dirty="0">
                <a:solidFill>
                  <a:srgbClr val="006600"/>
                </a:solidFill>
                <a:latin typeface="微软雅黑" pitchFamily="34" charset="-122"/>
                <a:ea typeface="微软雅黑" pitchFamily="34" charset="-122"/>
              </a:rPr>
              <a:t>当机器数为</a:t>
            </a:r>
            <a:r>
              <a:rPr lang="en-US" altLang="zh-CN" sz="2400" b="1" dirty="0">
                <a:solidFill>
                  <a:srgbClr val="006600"/>
                </a:solidFill>
                <a:latin typeface="微软雅黑" pitchFamily="34" charset="-122"/>
                <a:ea typeface="微软雅黑" pitchFamily="34" charset="-122"/>
              </a:rPr>
              <a:t>16</a:t>
            </a:r>
            <a:r>
              <a:rPr lang="zh-CN" altLang="en-US" sz="2400" b="1" dirty="0">
                <a:solidFill>
                  <a:srgbClr val="006600"/>
                </a:solidFill>
                <a:latin typeface="微软雅黑" pitchFamily="34" charset="-122"/>
                <a:ea typeface="微软雅黑" pitchFamily="34" charset="-122"/>
              </a:rPr>
              <a:t>位时，结果怎样？</a:t>
            </a:r>
          </a:p>
        </p:txBody>
      </p:sp>
      <p:sp>
        <p:nvSpPr>
          <p:cNvPr id="4" name="矩形 3"/>
          <p:cNvSpPr/>
          <p:nvPr/>
        </p:nvSpPr>
        <p:spPr>
          <a:xfrm>
            <a:off x="9115969" y="1922528"/>
            <a:ext cx="1675459" cy="584775"/>
          </a:xfrm>
          <a:prstGeom prst="rect">
            <a:avLst/>
          </a:prstGeom>
        </p:spPr>
        <p:txBody>
          <a:bodyPr wrap="none">
            <a:spAutoFit/>
          </a:bodyPr>
          <a:lstStyle/>
          <a:p>
            <a:r>
              <a:rPr lang="en-US" altLang="zh-CN" b="1" dirty="0"/>
              <a:t> </a:t>
            </a:r>
            <a:r>
              <a:rPr lang="en-US" altLang="zh-CN" sz="3200" b="1" dirty="0">
                <a:solidFill>
                  <a:srgbClr val="FF0000"/>
                </a:solidFill>
              </a:rPr>
              <a:t>-3</a:t>
            </a:r>
            <a:r>
              <a:rPr lang="zh-CN" altLang="en-US" sz="3200" b="1" dirty="0">
                <a:solidFill>
                  <a:srgbClr val="FF0000"/>
                </a:solidFill>
              </a:rPr>
              <a:t>补码</a:t>
            </a:r>
            <a:r>
              <a:rPr lang="en-US" altLang="zh-CN" sz="3200" b="1" dirty="0">
                <a:solidFill>
                  <a:srgbClr val="FF0000"/>
                </a:solidFill>
              </a:rPr>
              <a:t>? </a:t>
            </a:r>
            <a:endParaRPr lang="zh-CN" altLang="en-US" sz="3200" dirty="0">
              <a:solidFill>
                <a:srgbClr val="FF0000"/>
              </a:solidFill>
            </a:endParaRPr>
          </a:p>
        </p:txBody>
      </p:sp>
    </p:spTree>
    <p:extLst>
      <p:ext uri="{BB962C8B-B14F-4D97-AF65-F5344CB8AC3E}">
        <p14:creationId xmlns:p14="http://schemas.microsoft.com/office/powerpoint/2010/main" val="6388408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Effect transition="in" filter="blinds(horizontal)">
                                      <p:cBhvr>
                                        <p:cTn id="7" dur="500"/>
                                        <p:tgtEl>
                                          <p:spTgt spid="4679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2">
                                            <p:txEl>
                                              <p:pRg st="0" end="0"/>
                                            </p:txEl>
                                          </p:spTgt>
                                        </p:tgtEl>
                                        <p:attrNameLst>
                                          <p:attrName>style.visibility</p:attrName>
                                        </p:attrNameLst>
                                      </p:cBhvr>
                                      <p:to>
                                        <p:strVal val="visible"/>
                                      </p:to>
                                    </p:set>
                                    <p:animEffect transition="in" filter="blinds(horizontal)">
                                      <p:cBhvr>
                                        <p:cTn id="12" dur="500"/>
                                        <p:tgtEl>
                                          <p:spTgt spid="4679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7972">
                                            <p:txEl>
                                              <p:pRg st="1" end="1"/>
                                            </p:txEl>
                                          </p:spTgt>
                                        </p:tgtEl>
                                        <p:attrNameLst>
                                          <p:attrName>style.visibility</p:attrName>
                                        </p:attrNameLst>
                                      </p:cBhvr>
                                      <p:to>
                                        <p:strVal val="visible"/>
                                      </p:to>
                                    </p:set>
                                    <p:animEffect transition="in" filter="blinds(horizontal)">
                                      <p:cBhvr>
                                        <p:cTn id="17" dur="500"/>
                                        <p:tgtEl>
                                          <p:spTgt spid="4679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7972">
                                            <p:txEl>
                                              <p:pRg st="2" end="2"/>
                                            </p:txEl>
                                          </p:spTgt>
                                        </p:tgtEl>
                                        <p:attrNameLst>
                                          <p:attrName>style.visibility</p:attrName>
                                        </p:attrNameLst>
                                      </p:cBhvr>
                                      <p:to>
                                        <p:strVal val="visible"/>
                                      </p:to>
                                    </p:set>
                                    <p:animEffect transition="in" filter="blinds(horizontal)">
                                      <p:cBhvr>
                                        <p:cTn id="22" dur="500"/>
                                        <p:tgtEl>
                                          <p:spTgt spid="467972">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67972">
                                            <p:txEl>
                                              <p:pRg st="3" end="3"/>
                                            </p:txEl>
                                          </p:spTgt>
                                        </p:tgtEl>
                                        <p:attrNameLst>
                                          <p:attrName>style.visibility</p:attrName>
                                        </p:attrNameLst>
                                      </p:cBhvr>
                                      <p:to>
                                        <p:strVal val="visible"/>
                                      </p:to>
                                    </p:set>
                                    <p:animEffect transition="in" filter="blinds(horizontal)">
                                      <p:cBhvr>
                                        <p:cTn id="25" dur="500"/>
                                        <p:tgtEl>
                                          <p:spTgt spid="46797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67972">
                                            <p:txEl>
                                              <p:pRg st="5" end="5"/>
                                            </p:txEl>
                                          </p:spTgt>
                                        </p:tgtEl>
                                        <p:attrNameLst>
                                          <p:attrName>style.visibility</p:attrName>
                                        </p:attrNameLst>
                                      </p:cBhvr>
                                      <p:to>
                                        <p:strVal val="visible"/>
                                      </p:to>
                                    </p:set>
                                    <p:animEffect transition="in" filter="blinds(horizontal)">
                                      <p:cBhvr>
                                        <p:cTn id="30" dur="500"/>
                                        <p:tgtEl>
                                          <p:spTgt spid="467972">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7972">
                                            <p:txEl>
                                              <p:pRg st="6" end="6"/>
                                            </p:txEl>
                                          </p:spTgt>
                                        </p:tgtEl>
                                        <p:attrNameLst>
                                          <p:attrName>style.visibility</p:attrName>
                                        </p:attrNameLst>
                                      </p:cBhvr>
                                      <p:to>
                                        <p:strVal val="visible"/>
                                      </p:to>
                                    </p:set>
                                    <p:animEffect transition="in" filter="blinds(horizontal)">
                                      <p:cBhvr>
                                        <p:cTn id="33" dur="500"/>
                                        <p:tgtEl>
                                          <p:spTgt spid="467972">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67972">
                                            <p:txEl>
                                              <p:pRg st="7" end="7"/>
                                            </p:txEl>
                                          </p:spTgt>
                                        </p:tgtEl>
                                        <p:attrNameLst>
                                          <p:attrName>style.visibility</p:attrName>
                                        </p:attrNameLst>
                                      </p:cBhvr>
                                      <p:to>
                                        <p:strVal val="visible"/>
                                      </p:to>
                                    </p:set>
                                    <p:animEffect transition="in" filter="blinds(horizontal)">
                                      <p:cBhvr>
                                        <p:cTn id="36" dur="500"/>
                                        <p:tgtEl>
                                          <p:spTgt spid="467972">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67972">
                                            <p:txEl>
                                              <p:pRg st="8" end="8"/>
                                            </p:txEl>
                                          </p:spTgt>
                                        </p:tgtEl>
                                        <p:attrNameLst>
                                          <p:attrName>style.visibility</p:attrName>
                                        </p:attrNameLst>
                                      </p:cBhvr>
                                      <p:to>
                                        <p:strVal val="visible"/>
                                      </p:to>
                                    </p:set>
                                    <p:animEffect transition="in" filter="blinds(horizontal)">
                                      <p:cBhvr>
                                        <p:cTn id="39" dur="500"/>
                                        <p:tgtEl>
                                          <p:spTgt spid="467972">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67972">
                                            <p:txEl>
                                              <p:pRg st="9" end="9"/>
                                            </p:txEl>
                                          </p:spTgt>
                                        </p:tgtEl>
                                        <p:attrNameLst>
                                          <p:attrName>style.visibility</p:attrName>
                                        </p:attrNameLst>
                                      </p:cBhvr>
                                      <p:to>
                                        <p:strVal val="visible"/>
                                      </p:to>
                                    </p:set>
                                    <p:animEffect transition="in" filter="blinds(horizontal)">
                                      <p:cBhvr>
                                        <p:cTn id="42" dur="500"/>
                                        <p:tgtEl>
                                          <p:spTgt spid="46797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0377"/>
                                        </p:tgtEl>
                                        <p:attrNameLst>
                                          <p:attrName>style.visibility</p:attrName>
                                        </p:attrNameLst>
                                      </p:cBhvr>
                                      <p:to>
                                        <p:strVal val="visible"/>
                                      </p:to>
                                    </p:set>
                                    <p:animEffect transition="in" filter="blinds(horizontal)">
                                      <p:cBhvr>
                                        <p:cTn id="52" dur="500"/>
                                        <p:tgtEl>
                                          <p:spTgt spid="57037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p:bldP spid="570377"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6054090" cy="457200"/>
        </p:xfrm>
        <a:graphic>
          <a:graphicData uri="http://schemas.openxmlformats.org/drawingml/2006/table">
            <a:tbl>
              <a:tblPr firstRow="1" bandRow="1">
                <a:tableStyleId>{5C22544A-7EE6-4342-B048-85BDC9FD1C3A}</a:tableStyleId>
              </a:tblPr>
              <a:tblGrid>
                <a:gridCol w="605409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2.2.4  </a:t>
                      </a:r>
                      <a:r>
                        <a:rPr lang="zh-CN" altLang="en-US" sz="2400">
                          <a:solidFill>
                            <a:schemeClr val="bg1"/>
                          </a:solidFill>
                          <a:ea typeface="宋体" panose="02010600030101010101" pitchFamily="2" charset="-122"/>
                        </a:rPr>
                        <a:t>有符号数和无符号数之间的转换</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435100" y="3729355"/>
            <a:ext cx="6852920" cy="230695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ym typeface="+mn-ea"/>
              </a:rPr>
              <a:t>C</a:t>
            </a:r>
            <a:r>
              <a:rPr lang="zh-CN" altLang="en-US" sz="2400" dirty="0">
                <a:sym typeface="+mn-ea"/>
              </a:rPr>
              <a:t>语言允许强制类型转换</a:t>
            </a:r>
          </a:p>
          <a:p>
            <a:pPr marL="342900" indent="-342900">
              <a:buFont typeface="Arial" panose="020B0604020202020204" pitchFamily="34" charset="0"/>
              <a:buChar char="→"/>
            </a:pPr>
            <a:r>
              <a:rPr lang="zh-CN" altLang="en-US" sz="2400" dirty="0">
                <a:sym typeface="+mn-ea"/>
              </a:rPr>
              <a:t>相同字长的类型转换，</a:t>
            </a:r>
            <a:r>
              <a:rPr lang="zh-CN" altLang="en-US" sz="2400" b="1" dirty="0">
                <a:solidFill>
                  <a:srgbClr val="FF0000"/>
                </a:solidFill>
                <a:sym typeface="+mn-ea"/>
              </a:rPr>
              <a:t>数值可能改变</a:t>
            </a:r>
            <a:r>
              <a:rPr lang="zh-CN" altLang="en-US" sz="2400" dirty="0">
                <a:sym typeface="+mn-ea"/>
              </a:rPr>
              <a:t>，但不改变“位模式”</a:t>
            </a:r>
            <a:endParaRPr lang="en-US" altLang="zh-CN" sz="2400" baseline="30000" dirty="0">
              <a:sym typeface="+mn-ea"/>
            </a:endParaRPr>
          </a:p>
          <a:p>
            <a:pPr marL="342900" indent="-342900">
              <a:buFont typeface="Arial" panose="020B0604020202020204" pitchFamily="34" charset="0"/>
              <a:buChar char="→"/>
            </a:pPr>
            <a:r>
              <a:rPr lang="zh-CN" altLang="en-US" sz="2400" dirty="0">
                <a:sym typeface="+mn-ea"/>
              </a:rPr>
              <a:t>在</a:t>
            </a:r>
            <a:r>
              <a:rPr lang="en-US" altLang="zh-CN" sz="2400" dirty="0">
                <a:sym typeface="+mn-ea"/>
              </a:rPr>
              <a:t>0 ≤</a:t>
            </a:r>
            <a:r>
              <a:rPr lang="en-US" altLang="zh-CN" sz="2400" i="1" dirty="0">
                <a:sym typeface="+mn-ea"/>
              </a:rPr>
              <a:t>x &lt;</a:t>
            </a:r>
            <a:r>
              <a:rPr lang="en-US" altLang="zh-CN" sz="2400" dirty="0">
                <a:sym typeface="+mn-ea"/>
              </a:rPr>
              <a:t>2</a:t>
            </a:r>
            <a:r>
              <a:rPr lang="en-US" altLang="zh-CN" sz="2400" i="1" baseline="30000" dirty="0">
                <a:sym typeface="+mn-ea"/>
              </a:rPr>
              <a:t>w</a:t>
            </a:r>
            <a:r>
              <a:rPr lang="en-US" altLang="zh-CN" sz="2400" baseline="30000" dirty="0">
                <a:sym typeface="+mn-ea"/>
              </a:rPr>
              <a:t>−1</a:t>
            </a:r>
            <a:r>
              <a:rPr lang="zh-CN" altLang="en-US" sz="2400" dirty="0">
                <a:sym typeface="+mn-ea"/>
              </a:rPr>
              <a:t>范围内</a:t>
            </a:r>
            <a:r>
              <a:rPr lang="en-US" altLang="zh-CN" sz="2400" dirty="0">
                <a:sym typeface="+mn-ea"/>
              </a:rPr>
              <a:t>, U2B</a:t>
            </a:r>
            <a:r>
              <a:rPr lang="en-US" altLang="zh-CN" sz="2400" baseline="-25000" dirty="0">
                <a:sym typeface="+mn-ea"/>
              </a:rPr>
              <a:t>w</a:t>
            </a:r>
            <a:r>
              <a:rPr lang="zh-CN" altLang="en-US" sz="2400" dirty="0">
                <a:sym typeface="+mn-ea"/>
              </a:rPr>
              <a:t>和</a:t>
            </a:r>
            <a:r>
              <a:rPr lang="en-US" altLang="zh-CN" sz="2400" dirty="0">
                <a:sym typeface="+mn-ea"/>
              </a:rPr>
              <a:t>T2B</a:t>
            </a:r>
            <a:r>
              <a:rPr lang="en-US" altLang="zh-CN" sz="2400" baseline="-25000" dirty="0">
                <a:sym typeface="+mn-ea"/>
              </a:rPr>
              <a:t>w</a:t>
            </a:r>
            <a:r>
              <a:rPr lang="zh-CN" altLang="en-US" sz="2400" dirty="0">
                <a:sym typeface="+mn-ea"/>
              </a:rPr>
              <a:t>产生相同的位模式（最高位为</a:t>
            </a:r>
            <a:r>
              <a:rPr lang="en-US" altLang="zh-CN" sz="2400" dirty="0">
                <a:sym typeface="+mn-ea"/>
              </a:rPr>
              <a:t>0</a:t>
            </a:r>
            <a:r>
              <a:rPr lang="zh-CN" altLang="en-US" sz="2400" dirty="0">
                <a:sym typeface="+mn-ea"/>
              </a:rPr>
              <a:t>）</a:t>
            </a:r>
          </a:p>
          <a:p>
            <a:pPr marL="342900" indent="-342900">
              <a:buFont typeface="Arial" panose="020B0604020202020204" pitchFamily="34" charset="0"/>
              <a:buChar char="→"/>
            </a:pPr>
            <a:r>
              <a:rPr lang="zh-CN" altLang="en-US" sz="2400" dirty="0">
                <a:sym typeface="+mn-ea"/>
              </a:rPr>
              <a:t>对于最高位为</a:t>
            </a:r>
            <a:r>
              <a:rPr lang="en-US" altLang="zh-CN" sz="2400" dirty="0">
                <a:sym typeface="+mn-ea"/>
              </a:rPr>
              <a:t>1</a:t>
            </a:r>
            <a:r>
              <a:rPr lang="zh-CN" altLang="en-US" sz="2400" dirty="0">
                <a:sym typeface="+mn-ea"/>
              </a:rPr>
              <a:t>的位模式，两者有差别</a:t>
            </a:r>
            <a:endParaRPr lang="zh-CN" altLang="en-US" sz="2400" dirty="0"/>
          </a:p>
        </p:txBody>
      </p:sp>
      <p:sp>
        <p:nvSpPr>
          <p:cNvPr id="15" name="Rectangle 3"/>
          <p:cNvSpPr>
            <a:spLocks noChangeArrowheads="1"/>
          </p:cNvSpPr>
          <p:nvPr/>
        </p:nvSpPr>
        <p:spPr bwMode="auto">
          <a:xfrm>
            <a:off x="3213100" y="1841499"/>
            <a:ext cx="2336800" cy="1041400"/>
          </a:xfrm>
          <a:prstGeom prst="rect">
            <a:avLst/>
          </a:prstGeom>
          <a:solidFill>
            <a:schemeClr val="accent2">
              <a:lumMod val="20000"/>
              <a:lumOff val="80000"/>
            </a:schemeClr>
          </a:solidFill>
          <a:ln w="25400">
            <a:solidFill>
              <a:schemeClr val="tx1"/>
            </a:solidFill>
            <a:miter lim="800000"/>
          </a:ln>
        </p:spPr>
        <p:txBody>
          <a:bodyPr wrap="none" lIns="90487" tIns="44450" rIns="90487" bIns="44450" anchorCtr="1"/>
          <a:lstStyle/>
          <a:p>
            <a:pPr algn="ctr">
              <a:lnSpc>
                <a:spcPct val="100000"/>
              </a:lnSpc>
            </a:pPr>
            <a:r>
              <a:rPr lang="en-US" sz="2000" b="0">
                <a:latin typeface="Calibri" panose="020F0502020204030204" pitchFamily="34" charset="0"/>
              </a:rPr>
              <a:t>T2U</a:t>
            </a:r>
          </a:p>
        </p:txBody>
      </p:sp>
      <p:sp>
        <p:nvSpPr>
          <p:cNvPr id="16" name="Rectangle 4"/>
          <p:cNvSpPr>
            <a:spLocks noChangeArrowheads="1"/>
          </p:cNvSpPr>
          <p:nvPr/>
        </p:nvSpPr>
        <p:spPr bwMode="auto">
          <a:xfrm>
            <a:off x="3517900" y="2222499"/>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dirty="0">
                <a:latin typeface="Calibri" panose="020F0502020204030204" pitchFamily="34" charset="0"/>
              </a:rPr>
              <a:t>T2B</a:t>
            </a:r>
          </a:p>
        </p:txBody>
      </p:sp>
      <p:sp>
        <p:nvSpPr>
          <p:cNvPr id="17" name="Rectangle 5"/>
          <p:cNvSpPr>
            <a:spLocks noChangeArrowheads="1"/>
          </p:cNvSpPr>
          <p:nvPr/>
        </p:nvSpPr>
        <p:spPr bwMode="auto">
          <a:xfrm>
            <a:off x="4660900" y="2222499"/>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B2U</a:t>
            </a:r>
          </a:p>
        </p:txBody>
      </p:sp>
      <p:sp>
        <p:nvSpPr>
          <p:cNvPr id="18" name="Line 6"/>
          <p:cNvSpPr>
            <a:spLocks noChangeShapeType="1"/>
          </p:cNvSpPr>
          <p:nvPr/>
        </p:nvSpPr>
        <p:spPr bwMode="auto">
          <a:xfrm>
            <a:off x="2527300" y="2362199"/>
            <a:ext cx="9652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19" name="Line 7"/>
          <p:cNvSpPr>
            <a:spLocks noChangeShapeType="1"/>
          </p:cNvSpPr>
          <p:nvPr/>
        </p:nvSpPr>
        <p:spPr bwMode="auto">
          <a:xfrm>
            <a:off x="5270500" y="2362199"/>
            <a:ext cx="9652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20" name="Line 8"/>
          <p:cNvSpPr>
            <a:spLocks noChangeShapeType="1"/>
          </p:cNvSpPr>
          <p:nvPr/>
        </p:nvSpPr>
        <p:spPr bwMode="auto">
          <a:xfrm>
            <a:off x="4127500" y="2362199"/>
            <a:ext cx="5080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21" name="Rectangle 11"/>
          <p:cNvSpPr>
            <a:spLocks noChangeArrowheads="1"/>
          </p:cNvSpPr>
          <p:nvPr/>
        </p:nvSpPr>
        <p:spPr bwMode="auto">
          <a:xfrm>
            <a:off x="3275013" y="2949574"/>
            <a:ext cx="2212340" cy="396240"/>
          </a:xfrm>
          <a:prstGeom prst="rect">
            <a:avLst/>
          </a:prstGeom>
          <a:noFill/>
          <a:ln w="25400">
            <a:noFill/>
            <a:miter lim="800000"/>
          </a:ln>
        </p:spPr>
        <p:txBody>
          <a:bodyPr wrap="none" lIns="90487" tIns="44450" rIns="90487" bIns="44450">
            <a:spAutoFit/>
          </a:bodyPr>
          <a:lstStyle/>
          <a:p>
            <a:pPr>
              <a:lnSpc>
                <a:spcPct val="100000"/>
              </a:lnSpc>
            </a:pPr>
            <a:r>
              <a:rPr lang="zh-CN" altLang="en-US" sz="2000" b="0" dirty="0">
                <a:latin typeface="Calibri" panose="020F0502020204030204" pitchFamily="34" charset="0"/>
                <a:ea typeface="宋体" panose="02010600030101010101" pitchFamily="2" charset="-122"/>
              </a:rPr>
              <a:t>保持相同的位模式</a:t>
            </a:r>
          </a:p>
        </p:txBody>
      </p:sp>
      <p:sp>
        <p:nvSpPr>
          <p:cNvPr id="22" name="Rectangle 12"/>
          <p:cNvSpPr>
            <a:spLocks noChangeArrowheads="1"/>
          </p:cNvSpPr>
          <p:nvPr/>
        </p:nvSpPr>
        <p:spPr bwMode="auto">
          <a:xfrm>
            <a:off x="2043113" y="2131700"/>
            <a:ext cx="318997" cy="459100"/>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
        <p:nvSpPr>
          <p:cNvPr id="23" name="Rectangle 13"/>
          <p:cNvSpPr>
            <a:spLocks noChangeArrowheads="1"/>
          </p:cNvSpPr>
          <p:nvPr/>
        </p:nvSpPr>
        <p:spPr bwMode="auto">
          <a:xfrm>
            <a:off x="6235383" y="2131700"/>
            <a:ext cx="472885" cy="459100"/>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ux</a:t>
            </a:r>
          </a:p>
        </p:txBody>
      </p:sp>
      <p:sp>
        <p:nvSpPr>
          <p:cNvPr id="24" name="Rectangle 14"/>
          <p:cNvSpPr>
            <a:spLocks noChangeArrowheads="1"/>
          </p:cNvSpPr>
          <p:nvPr/>
        </p:nvSpPr>
        <p:spPr bwMode="auto">
          <a:xfrm>
            <a:off x="4176713" y="2304884"/>
            <a:ext cx="370293" cy="459100"/>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
        <p:nvSpPr>
          <p:cNvPr id="33" name="Rectangle 13"/>
          <p:cNvSpPr>
            <a:spLocks noChangeArrowheads="1"/>
          </p:cNvSpPr>
          <p:nvPr/>
        </p:nvSpPr>
        <p:spPr bwMode="auto">
          <a:xfrm>
            <a:off x="6619558" y="2132970"/>
            <a:ext cx="472885" cy="459100"/>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ux</a:t>
            </a:r>
          </a:p>
        </p:txBody>
      </p:sp>
      <p:sp>
        <p:nvSpPr>
          <p:cNvPr id="55" name="Rectangle 42"/>
          <p:cNvSpPr>
            <a:spLocks noChangeArrowheads="1"/>
          </p:cNvSpPr>
          <p:nvPr/>
        </p:nvSpPr>
        <p:spPr bwMode="auto">
          <a:xfrm>
            <a:off x="7629843" y="1841183"/>
            <a:ext cx="2336800" cy="1041400"/>
          </a:xfrm>
          <a:prstGeom prst="rect">
            <a:avLst/>
          </a:prstGeom>
          <a:solidFill>
            <a:schemeClr val="accent2">
              <a:lumMod val="20000"/>
              <a:lumOff val="80000"/>
            </a:schemeClr>
          </a:solidFill>
          <a:ln w="25400">
            <a:solidFill>
              <a:schemeClr val="tx1"/>
            </a:solidFill>
            <a:miter lim="800000"/>
          </a:ln>
        </p:spPr>
        <p:txBody>
          <a:bodyPr wrap="none" lIns="90487" tIns="44450" rIns="90487" bIns="44450" anchorCtr="1"/>
          <a:lstStyle/>
          <a:p>
            <a:pPr algn="ctr">
              <a:lnSpc>
                <a:spcPct val="100000"/>
              </a:lnSpc>
            </a:pPr>
            <a:r>
              <a:rPr lang="en-US" sz="2000" b="0" dirty="0">
                <a:latin typeface="Calibri" panose="020F0502020204030204" pitchFamily="34" charset="0"/>
              </a:rPr>
              <a:t>U2T</a:t>
            </a:r>
          </a:p>
        </p:txBody>
      </p:sp>
      <p:sp>
        <p:nvSpPr>
          <p:cNvPr id="56" name="Rectangle 43"/>
          <p:cNvSpPr>
            <a:spLocks noChangeArrowheads="1"/>
          </p:cNvSpPr>
          <p:nvPr/>
        </p:nvSpPr>
        <p:spPr bwMode="auto">
          <a:xfrm>
            <a:off x="7934643" y="2222183"/>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U2B</a:t>
            </a:r>
          </a:p>
        </p:txBody>
      </p:sp>
      <p:sp>
        <p:nvSpPr>
          <p:cNvPr id="57" name="Rectangle 44"/>
          <p:cNvSpPr>
            <a:spLocks noChangeArrowheads="1"/>
          </p:cNvSpPr>
          <p:nvPr/>
        </p:nvSpPr>
        <p:spPr bwMode="auto">
          <a:xfrm>
            <a:off x="9077643" y="2222183"/>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B2T</a:t>
            </a:r>
          </a:p>
        </p:txBody>
      </p:sp>
      <p:sp>
        <p:nvSpPr>
          <p:cNvPr id="58" name="Line 45"/>
          <p:cNvSpPr>
            <a:spLocks noChangeShapeType="1"/>
          </p:cNvSpPr>
          <p:nvPr/>
        </p:nvSpPr>
        <p:spPr bwMode="auto">
          <a:xfrm>
            <a:off x="6944043" y="2361883"/>
            <a:ext cx="965200" cy="0"/>
          </a:xfrm>
          <a:prstGeom prst="line">
            <a:avLst/>
          </a:prstGeom>
          <a:noFill/>
          <a:ln w="25400">
            <a:solidFill>
              <a:schemeClr val="tx1"/>
            </a:solidFill>
            <a:round/>
            <a:tailEnd type="triangle" w="med" len="med"/>
          </a:ln>
        </p:spPr>
        <p:txBody>
          <a:bodyPr wrap="none" anchor="ctr"/>
          <a:lstStyle/>
          <a:p>
            <a:endParaRPr lang="en-US"/>
          </a:p>
        </p:txBody>
      </p:sp>
      <p:sp>
        <p:nvSpPr>
          <p:cNvPr id="59" name="Line 46"/>
          <p:cNvSpPr>
            <a:spLocks noChangeShapeType="1"/>
          </p:cNvSpPr>
          <p:nvPr/>
        </p:nvSpPr>
        <p:spPr bwMode="auto">
          <a:xfrm>
            <a:off x="9687243" y="2361883"/>
            <a:ext cx="965200" cy="0"/>
          </a:xfrm>
          <a:prstGeom prst="line">
            <a:avLst/>
          </a:prstGeom>
          <a:noFill/>
          <a:ln w="25400">
            <a:solidFill>
              <a:schemeClr val="tx1"/>
            </a:solidFill>
            <a:round/>
            <a:tailEnd type="triangle" w="med" len="med"/>
          </a:ln>
        </p:spPr>
        <p:txBody>
          <a:bodyPr wrap="none" anchor="ctr"/>
          <a:lstStyle/>
          <a:p>
            <a:endParaRPr lang="en-US"/>
          </a:p>
        </p:txBody>
      </p:sp>
      <p:sp>
        <p:nvSpPr>
          <p:cNvPr id="60" name="Line 47"/>
          <p:cNvSpPr>
            <a:spLocks noChangeShapeType="1"/>
          </p:cNvSpPr>
          <p:nvPr/>
        </p:nvSpPr>
        <p:spPr bwMode="auto">
          <a:xfrm>
            <a:off x="8544243" y="2361883"/>
            <a:ext cx="508000" cy="0"/>
          </a:xfrm>
          <a:prstGeom prst="line">
            <a:avLst/>
          </a:prstGeom>
          <a:noFill/>
          <a:ln w="25400">
            <a:solidFill>
              <a:schemeClr val="tx1"/>
            </a:solidFill>
            <a:round/>
            <a:tailEnd type="triangle" w="med" len="med"/>
          </a:ln>
        </p:spPr>
        <p:txBody>
          <a:bodyPr wrap="none" anchor="ctr"/>
          <a:lstStyle/>
          <a:p>
            <a:endParaRPr lang="en-US"/>
          </a:p>
        </p:txBody>
      </p:sp>
      <p:sp>
        <p:nvSpPr>
          <p:cNvPr id="61" name="Rectangle 50"/>
          <p:cNvSpPr>
            <a:spLocks noChangeArrowheads="1"/>
          </p:cNvSpPr>
          <p:nvPr/>
        </p:nvSpPr>
        <p:spPr bwMode="auto">
          <a:xfrm>
            <a:off x="7692661" y="2949258"/>
            <a:ext cx="2212340" cy="396240"/>
          </a:xfrm>
          <a:prstGeom prst="rect">
            <a:avLst/>
          </a:prstGeom>
          <a:noFill/>
          <a:ln w="25400">
            <a:noFill/>
            <a:miter lim="800000"/>
          </a:ln>
        </p:spPr>
        <p:txBody>
          <a:bodyPr wrap="none" lIns="90487" tIns="44450" rIns="90487" bIns="44450">
            <a:spAutoFit/>
          </a:bodyPr>
          <a:lstStyle/>
          <a:p>
            <a:pPr>
              <a:lnSpc>
                <a:spcPct val="100000"/>
              </a:lnSpc>
            </a:pPr>
            <a:r>
              <a:rPr lang="zh-CN" altLang="en-US" sz="2000" b="0">
                <a:latin typeface="Calibri" panose="020F0502020204030204" pitchFamily="34" charset="0"/>
                <a:ea typeface="宋体" panose="02010600030101010101" pitchFamily="2" charset="-122"/>
              </a:rPr>
              <a:t>保持相同的位模式</a:t>
            </a:r>
          </a:p>
        </p:txBody>
      </p:sp>
      <p:sp>
        <p:nvSpPr>
          <p:cNvPr id="63" name="Rectangle 52"/>
          <p:cNvSpPr>
            <a:spLocks noChangeArrowheads="1"/>
          </p:cNvSpPr>
          <p:nvPr/>
        </p:nvSpPr>
        <p:spPr bwMode="auto">
          <a:xfrm>
            <a:off x="10727055" y="2093595"/>
            <a:ext cx="282575" cy="363537"/>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x</a:t>
            </a:r>
            <a:endParaRPr lang="en-US" b="0" i="1">
              <a:latin typeface="Symbol" panose="05050102010706020507" pitchFamily="18" charset="2"/>
            </a:endParaRPr>
          </a:p>
        </p:txBody>
      </p:sp>
      <p:sp>
        <p:nvSpPr>
          <p:cNvPr id="64" name="Rectangle 53"/>
          <p:cNvSpPr>
            <a:spLocks noChangeArrowheads="1"/>
          </p:cNvSpPr>
          <p:nvPr/>
        </p:nvSpPr>
        <p:spPr bwMode="auto">
          <a:xfrm>
            <a:off x="8579601" y="2301414"/>
            <a:ext cx="320675" cy="363537"/>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
        <p:nvSpPr>
          <p:cNvPr id="4" name="矩形 3"/>
          <p:cNvSpPr/>
          <p:nvPr/>
        </p:nvSpPr>
        <p:spPr>
          <a:xfrm>
            <a:off x="4878665" y="3234382"/>
            <a:ext cx="3044423" cy="461665"/>
          </a:xfrm>
          <a:prstGeom prst="rect">
            <a:avLst/>
          </a:prstGeom>
        </p:spPr>
        <p:txBody>
          <a:bodyPr wrap="none">
            <a:spAutoFit/>
          </a:bodyPr>
          <a:lstStyle/>
          <a:p>
            <a:pPr marL="552450" lvl="1" eaLnBrk="1" hangingPunct="1"/>
            <a:r>
              <a:rPr lang="en-US" altLang="zh-CN" sz="2400" dirty="0">
                <a:solidFill>
                  <a:srgbClr val="FF0000"/>
                </a:solidFill>
              </a:rPr>
              <a:t>(-1)</a:t>
            </a:r>
            <a:r>
              <a:rPr lang="en-US" altLang="zh-CN" sz="2400" baseline="-25000" dirty="0">
                <a:solidFill>
                  <a:srgbClr val="FF0000"/>
                </a:solidFill>
              </a:rPr>
              <a:t>10</a:t>
            </a:r>
            <a:r>
              <a:rPr lang="en-US" altLang="zh-CN" sz="2400" dirty="0">
                <a:solidFill>
                  <a:srgbClr val="FF0000"/>
                </a:solidFill>
              </a:rPr>
              <a:t>   1111</a:t>
            </a:r>
            <a:r>
              <a:rPr lang="en-US" altLang="zh-CN" sz="2400" dirty="0"/>
              <a:t>1111</a:t>
            </a:r>
            <a:r>
              <a:rPr lang="en-US" altLang="zh-CN" sz="2400" baseline="-6000" dirty="0"/>
              <a:t>2</a:t>
            </a:r>
            <a:endParaRPr lang="en-US" altLang="zh-CN"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20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20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2000"/>
                                        <p:tgtEl>
                                          <p:spTgt spid="17"/>
                                        </p:tgtEl>
                                      </p:cBhvr>
                                    </p:animEffect>
                                  </p:childTnLst>
                                </p:cTn>
                              </p:par>
                              <p:par>
                                <p:cTn id="14" presetID="4" presetClass="entr" presetSubtype="16"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2000"/>
                                        <p:tgtEl>
                                          <p:spTgt spid="18"/>
                                        </p:tgtEl>
                                      </p:cBhvr>
                                    </p:animEffect>
                                  </p:childTnLst>
                                </p:cTn>
                              </p:par>
                              <p:par>
                                <p:cTn id="17" presetID="4" presetClass="entr" presetSubtype="16"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2000"/>
                                        <p:tgtEl>
                                          <p:spTgt spid="19"/>
                                        </p:tgtEl>
                                      </p:cBhvr>
                                    </p:animEffect>
                                  </p:childTnLst>
                                </p:cTn>
                              </p:par>
                              <p:par>
                                <p:cTn id="20" presetID="4"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20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20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20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20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2000"/>
                                        <p:tgtEl>
                                          <p:spTgt spid="2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ox(in)">
                                      <p:cBhvr>
                                        <p:cTn id="37" dur="2000"/>
                                        <p:tgtEl>
                                          <p:spTgt spid="3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ox(in)">
                                      <p:cBhvr>
                                        <p:cTn id="40" dur="2000"/>
                                        <p:tgtEl>
                                          <p:spTgt spid="5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ox(in)">
                                      <p:cBhvr>
                                        <p:cTn id="43" dur="2000"/>
                                        <p:tgtEl>
                                          <p:spTgt spid="5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box(in)">
                                      <p:cBhvr>
                                        <p:cTn id="46" dur="2000"/>
                                        <p:tgtEl>
                                          <p:spTgt spid="57"/>
                                        </p:tgtEl>
                                      </p:cBhvr>
                                    </p:animEffect>
                                  </p:childTnLst>
                                </p:cTn>
                              </p:par>
                              <p:par>
                                <p:cTn id="47" presetID="4" presetClass="entr" presetSubtype="16"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box(in)">
                                      <p:cBhvr>
                                        <p:cTn id="49" dur="2000"/>
                                        <p:tgtEl>
                                          <p:spTgt spid="58"/>
                                        </p:tgtEl>
                                      </p:cBhvr>
                                    </p:animEffect>
                                  </p:childTnLst>
                                </p:cTn>
                              </p:par>
                              <p:par>
                                <p:cTn id="50" presetID="4" presetClass="entr" presetSubtype="16"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ox(in)">
                                      <p:cBhvr>
                                        <p:cTn id="52" dur="2000"/>
                                        <p:tgtEl>
                                          <p:spTgt spid="59"/>
                                        </p:tgtEl>
                                      </p:cBhvr>
                                    </p:animEffect>
                                  </p:childTnLst>
                                </p:cTn>
                              </p:par>
                              <p:par>
                                <p:cTn id="53" presetID="4" presetClass="entr" presetSubtype="16"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ox(in)">
                                      <p:cBhvr>
                                        <p:cTn id="55" dur="2000"/>
                                        <p:tgtEl>
                                          <p:spTgt spid="6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box(in)">
                                      <p:cBhvr>
                                        <p:cTn id="58" dur="2000"/>
                                        <p:tgtEl>
                                          <p:spTgt spid="6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box(in)">
                                      <p:cBhvr>
                                        <p:cTn id="61" dur="2000"/>
                                        <p:tgtEl>
                                          <p:spTgt spid="6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box(in)">
                                      <p:cBhvr>
                                        <p:cTn id="64" dur="2000"/>
                                        <p:tgtEl>
                                          <p:spTgt spid="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down)">
                                      <p:cBhvr>
                                        <p:cTn id="6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animBg="1"/>
      <p:bldP spid="17" grpId="0" animBg="1"/>
      <p:bldP spid="21" grpId="0"/>
      <p:bldP spid="22" grpId="0"/>
      <p:bldP spid="23" grpId="0"/>
      <p:bldP spid="24" grpId="0"/>
      <p:bldP spid="33" grpId="0"/>
      <p:bldP spid="55" grpId="0" animBg="1"/>
      <p:bldP spid="56" grpId="0" animBg="1"/>
      <p:bldP spid="57" grpId="0" animBg="1"/>
      <p:bldP spid="61"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aphicFrame>
        <p:nvGraphicFramePr>
          <p:cNvPr id="203779" name="Group 3"/>
          <p:cNvGraphicFramePr>
            <a:graphicFrameLocks noGrp="1"/>
          </p:cNvGraphicFramePr>
          <p:nvPr/>
        </p:nvGraphicFramePr>
        <p:xfrm>
          <a:off x="7435215" y="837565"/>
          <a:ext cx="1143000" cy="5597906"/>
        </p:xfrm>
        <a:graphic>
          <a:graphicData uri="http://schemas.openxmlformats.org/drawingml/2006/table">
            <a:tbl>
              <a:tblPr/>
              <a:tblGrid>
                <a:gridCol w="1143000">
                  <a:extLst>
                    <a:ext uri="{9D8B030D-6E8A-4147-A177-3AD203B41FA5}">
                      <a16:colId xmlns:a16="http://schemas.microsoft.com/office/drawing/2014/main" val="20000"/>
                    </a:ext>
                  </a:extLst>
                </a:gridCol>
              </a:tblGrid>
              <a:tr h="37973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anose="020F0502020204030204"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10559415" y="837565"/>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anose="020F0502020204030204"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5836920" y="837565"/>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anose="020F0502020204030204"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a:ln>
                            <a:noFill/>
                          </a:ln>
                          <a:solidFill>
                            <a:schemeClr val="tx2"/>
                          </a:solidFill>
                          <a:effectLst/>
                          <a:latin typeface="Courier New" panose="02070309020205020404"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2"/>
                          </a:solidFill>
                          <a:effectLst/>
                          <a:latin typeface="Courier New" panose="02070309020205020404"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p:nvPr/>
        </p:nvGrpSpPr>
        <p:grpSpPr bwMode="auto">
          <a:xfrm>
            <a:off x="8824595" y="219456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tailEnd type="none" w="sm" len="sm"/>
            </a:ln>
          </p:spPr>
          <p:txBody>
            <a:bodyPr wrap="none" lIns="45720" rIns="45720">
              <a:spAutoFit/>
            </a:bodyPr>
            <a:lstStyle/>
            <a:p>
              <a:pPr algn="ctr"/>
              <a:r>
                <a:rPr lang="en-US" sz="3200" dirty="0">
                  <a:latin typeface="Calibri" panose="020F0502020204030204" pitchFamily="34" charset="0"/>
                </a:rPr>
                <a:t>=</a:t>
              </a:r>
            </a:p>
          </p:txBody>
        </p:sp>
      </p:grpSp>
      <p:grpSp>
        <p:nvGrpSpPr>
          <p:cNvPr id="17" name="Group 127"/>
          <p:cNvGrpSpPr/>
          <p:nvPr/>
        </p:nvGrpSpPr>
        <p:grpSpPr bwMode="auto">
          <a:xfrm>
            <a:off x="8858885" y="5015226"/>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9" name="Text Box 125"/>
            <p:cNvSpPr txBox="1">
              <a:spLocks noChangeArrowheads="1"/>
            </p:cNvSpPr>
            <p:nvPr/>
          </p:nvSpPr>
          <p:spPr bwMode="auto">
            <a:xfrm>
              <a:off x="3504" y="2762"/>
              <a:ext cx="329" cy="291"/>
            </a:xfrm>
            <a:prstGeom prst="rect">
              <a:avLst/>
            </a:prstGeom>
            <a:noFill/>
            <a:ln w="57150">
              <a:noFill/>
              <a:round/>
              <a:headEnd type="triangle" w="lg" len="lg"/>
              <a:tailEnd type="triangle" w="lg" len="lg"/>
            </a:ln>
          </p:spPr>
          <p:txBody>
            <a:bodyPr wrap="none" anchor="ctr"/>
            <a:lstStyle/>
            <a:p>
              <a:r>
                <a:rPr lang="en-US" dirty="0">
                  <a:latin typeface="Calibri" panose="020F0502020204030204" pitchFamily="34" charset="0"/>
                </a:rPr>
                <a:t>+/- 16</a:t>
              </a:r>
            </a:p>
          </p:txBody>
        </p:sp>
      </p:grpSp>
      <p:sp>
        <p:nvSpPr>
          <p:cNvPr id="4" name="线形标注 1(带边框和强调线) 3"/>
          <p:cNvSpPr/>
          <p:nvPr/>
        </p:nvSpPr>
        <p:spPr>
          <a:xfrm>
            <a:off x="1901228" y="1194863"/>
            <a:ext cx="2550361" cy="2544218"/>
          </a:xfrm>
          <a:prstGeom prst="accentBorderCallout1">
            <a:avLst>
              <a:gd name="adj1" fmla="val 35511"/>
              <a:gd name="adj2" fmla="val 126997"/>
              <a:gd name="adj3" fmla="val 95381"/>
              <a:gd name="adj4" fmla="val 153081"/>
            </a:avLst>
          </a:prstGeom>
          <a:gradFill>
            <a:gsLst>
              <a:gs pos="0">
                <a:schemeClr val="accent1">
                  <a:lumMod val="5000"/>
                  <a:lumOff val="95000"/>
                </a:schemeClr>
              </a:gs>
              <a:gs pos="71000">
                <a:schemeClr val="accent3"/>
              </a:gs>
              <a:gs pos="100000">
                <a:srgbClr val="7DC8C4"/>
              </a:gs>
            </a:gsLst>
            <a:lin ang="4800000" scaled="0"/>
          </a:gradFill>
          <a:ln w="2857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dirty="0">
                <a:sym typeface="+mn-ea"/>
              </a:rPr>
              <a:t>四位编码的</a:t>
            </a:r>
            <a:r>
              <a:rPr lang="zh-CN" altLang="en-US" sz="1800" b="1" dirty="0">
                <a:solidFill>
                  <a:srgbClr val="FF0000"/>
                </a:solidFill>
                <a:sym typeface="+mn-ea"/>
              </a:rPr>
              <a:t>无符号数</a:t>
            </a:r>
            <a:r>
              <a:rPr lang="zh-CN" altLang="en-US" sz="1800" dirty="0">
                <a:sym typeface="+mn-ea"/>
              </a:rPr>
              <a:t>和</a:t>
            </a:r>
            <a:r>
              <a:rPr lang="zh-CN" altLang="en-US" sz="1800" b="1" dirty="0">
                <a:solidFill>
                  <a:srgbClr val="FF0000"/>
                </a:solidFill>
                <a:sym typeface="+mn-ea"/>
              </a:rPr>
              <a:t>有符号数</a:t>
            </a:r>
            <a:r>
              <a:rPr lang="zh-CN" altLang="en-US" sz="1800" dirty="0">
                <a:sym typeface="+mn-ea"/>
              </a:rPr>
              <a:t>之间的相互转换情况</a:t>
            </a:r>
            <a:r>
              <a:rPr lang="en-US" altLang="zh-CN" dirty="0">
                <a:sym typeface="+mn-ea"/>
              </a:rPr>
              <a:t>:</a:t>
            </a:r>
            <a:r>
              <a:rPr lang="zh-CN" altLang="en-US" sz="1800" dirty="0">
                <a:sym typeface="+mn-ea"/>
              </a:rPr>
              <a:t>从</a:t>
            </a:r>
            <a:r>
              <a:rPr lang="en-US" altLang="zh-CN" sz="1800" b="1" dirty="0">
                <a:sym typeface="+mn-ea"/>
              </a:rPr>
              <a:t>0000~0111</a:t>
            </a:r>
            <a:r>
              <a:rPr lang="zh-CN" altLang="en-US" sz="1800" dirty="0">
                <a:ea typeface="宋体" panose="02010600030101010101" pitchFamily="2" charset="-122"/>
                <a:sym typeface="+mn-ea"/>
              </a:rPr>
              <a:t>，</a:t>
            </a:r>
            <a:r>
              <a:rPr lang="zh-CN" altLang="en-US" sz="1800" dirty="0">
                <a:solidFill>
                  <a:srgbClr val="FF0000"/>
                </a:solidFill>
                <a:ea typeface="宋体" panose="02010600030101010101" pitchFamily="2" charset="-122"/>
                <a:sym typeface="+mn-ea"/>
              </a:rPr>
              <a:t>无符号数和有符号数的数值是一样的</a:t>
            </a:r>
            <a:r>
              <a:rPr lang="zh-CN" altLang="en-US" sz="1800" dirty="0">
                <a:ea typeface="宋体" panose="02010600030101010101" pitchFamily="2" charset="-122"/>
                <a:sym typeface="+mn-ea"/>
              </a:rPr>
              <a:t>。</a:t>
            </a:r>
            <a:endParaRPr lang="en-US" altLang="zh-CN" sz="18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b="1" dirty="0">
                <a:ea typeface="宋体" panose="02010600030101010101" pitchFamily="2" charset="-122"/>
                <a:sym typeface="+mn-ea"/>
              </a:rPr>
              <a:t>当最高位为</a:t>
            </a:r>
            <a:r>
              <a:rPr lang="en-US" altLang="zh-CN" sz="1800" b="1" dirty="0">
                <a:ea typeface="宋体" panose="02010600030101010101" pitchFamily="2" charset="-122"/>
                <a:sym typeface="+mn-ea"/>
              </a:rPr>
              <a:t>1</a:t>
            </a:r>
            <a:r>
              <a:rPr lang="zh-CN" altLang="en-US" sz="1800" b="1" dirty="0">
                <a:ea typeface="宋体" panose="02010600030101010101" pitchFamily="2" charset="-122"/>
                <a:sym typeface="+mn-ea"/>
              </a:rPr>
              <a:t>时</a:t>
            </a:r>
            <a:r>
              <a:rPr lang="zh-CN" altLang="en-US" sz="1800" dirty="0">
                <a:ea typeface="宋体" panose="02010600030101010101" pitchFamily="2" charset="-122"/>
                <a:sym typeface="+mn-ea"/>
              </a:rPr>
              <a:t>，无符号数由对应的有符号数的数值加上</a:t>
            </a:r>
            <a:r>
              <a:rPr lang="en-US" altLang="zh-CN" sz="1800" dirty="0">
                <a:ea typeface="宋体" panose="02010600030101010101" pitchFamily="2" charset="-122"/>
                <a:sym typeface="+mn-ea"/>
              </a:rPr>
              <a:t>16</a:t>
            </a:r>
            <a:r>
              <a:rPr lang="zh-CN" altLang="en-US" sz="1800" dirty="0">
                <a:ea typeface="宋体" panose="02010600030101010101" pitchFamily="2" charset="-122"/>
                <a:sym typeface="+mn-ea"/>
              </a:rPr>
              <a:t>得到。</a:t>
            </a:r>
            <a:endParaRPr kumimoji="0" lang="en-US" altLang="en-US" sz="1800" b="0" i="0" u="none" strike="noStrike" cap="none" normalizeH="0" baseline="0" dirty="0">
              <a:ln>
                <a:noFill/>
              </a:ln>
              <a:solidFill>
                <a:schemeClr val="tx1"/>
              </a:solidFill>
              <a:effectLst/>
              <a:latin typeface="Calibri" panose="020F0502020204030204" pitchFamily="34" charset="0"/>
            </a:endParaRPr>
          </a:p>
        </p:txBody>
      </p:sp>
      <p:sp>
        <p:nvSpPr>
          <p:cNvPr id="2" name="文本框 1"/>
          <p:cNvSpPr txBox="1"/>
          <p:nvPr/>
        </p:nvSpPr>
        <p:spPr>
          <a:xfrm>
            <a:off x="5857592" y="1222217"/>
            <a:ext cx="1095469" cy="2553078"/>
          </a:xfrm>
          <a:prstGeom prst="rect">
            <a:avLst/>
          </a:prstGeom>
          <a:noFill/>
          <a:ln w="28575">
            <a:solidFill>
              <a:srgbClr val="FF0000"/>
            </a:solidFill>
            <a:prstDash val="lgDash"/>
          </a:ln>
        </p:spPr>
        <p:txBody>
          <a:bodyPr wrap="square" rtlCol="0">
            <a:spAutoFit/>
          </a:bodyPr>
          <a:lstStyle/>
          <a:p>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48485" y="864870"/>
            <a:ext cx="9589770" cy="1938020"/>
          </a:xfrm>
          <a:prstGeom prst="rect">
            <a:avLst/>
          </a:prstGeom>
        </p:spPr>
        <p:txBody>
          <a:bodyPr wrap="square">
            <a:spAutoFit/>
          </a:bodyPr>
          <a:lstStyle/>
          <a:p>
            <a:r>
              <a:rPr lang="zh-CN" altLang="en-US" sz="2400" dirty="0">
                <a:solidFill>
                  <a:srgbClr val="231F20"/>
                </a:solidFill>
                <a:latin typeface="+mn-lt"/>
              </a:rPr>
              <a:t>考察两者位模式的差异</a:t>
            </a:r>
            <a:r>
              <a:rPr lang="zh-CN" altLang="en-US" sz="2400" i="1" dirty="0">
                <a:solidFill>
                  <a:srgbClr val="231F20"/>
                </a:solidFill>
                <a:latin typeface="+mn-lt"/>
              </a:rPr>
              <a:t>：</a:t>
            </a:r>
            <a:r>
              <a:rPr lang="en-US" altLang="zh-CN" sz="2400" dirty="0">
                <a:solidFill>
                  <a:srgbClr val="FF0000"/>
                </a:solidFill>
                <a:latin typeface="+mn-lt"/>
              </a:rPr>
              <a:t>B2U</a:t>
            </a:r>
            <a:r>
              <a:rPr lang="en-US" altLang="zh-CN" sz="2400" baseline="-25000" dirty="0">
                <a:latin typeface="+mn-lt"/>
              </a:rPr>
              <a:t>w</a:t>
            </a:r>
            <a:r>
              <a:rPr lang="en-US" altLang="zh-CN" sz="2400" dirty="0">
                <a:latin typeface="+mn-lt"/>
              </a:rPr>
              <a:t>(x) −</a:t>
            </a:r>
            <a:r>
              <a:rPr lang="en-US" altLang="zh-CN" sz="2400" dirty="0">
                <a:solidFill>
                  <a:srgbClr val="00B050"/>
                </a:solidFill>
                <a:latin typeface="+mn-lt"/>
              </a:rPr>
              <a:t>B2T</a:t>
            </a:r>
            <a:r>
              <a:rPr lang="en-US" altLang="zh-CN" sz="2400" baseline="-25000" dirty="0">
                <a:latin typeface="+mn-lt"/>
              </a:rPr>
              <a:t>w</a:t>
            </a:r>
            <a:r>
              <a:rPr lang="en-US" altLang="zh-CN" sz="2400" dirty="0">
                <a:latin typeface="+mn-lt"/>
              </a:rPr>
              <a:t>(x)= x</a:t>
            </a:r>
            <a:r>
              <a:rPr lang="en-US" altLang="zh-CN" sz="2400" baseline="-25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 </a:t>
            </a:r>
            <a:r>
              <a:rPr lang="en-US" altLang="zh-CN" sz="2400" dirty="0">
                <a:solidFill>
                  <a:srgbClr val="FF0000"/>
                </a:solidFill>
                <a:latin typeface="+mn-lt"/>
              </a:rPr>
              <a:t>−</a:t>
            </a:r>
            <a:r>
              <a:rPr lang="en-US" altLang="zh-CN" sz="2400" dirty="0">
                <a:latin typeface="+mn-lt"/>
              </a:rPr>
              <a:t>2</a:t>
            </a:r>
            <a:r>
              <a:rPr lang="en-US" altLang="zh-CN" sz="2400" baseline="30000" dirty="0">
                <a:latin typeface="+mn-lt"/>
              </a:rPr>
              <a:t>w−1</a:t>
            </a:r>
            <a:r>
              <a:rPr lang="en-US" altLang="zh-CN" sz="2400" dirty="0">
                <a:latin typeface="+mn-lt"/>
              </a:rPr>
              <a:t>) = x</a:t>
            </a:r>
            <a:r>
              <a:rPr lang="en-US" altLang="zh-CN" sz="2400" baseline="-25000" dirty="0">
                <a:latin typeface="+mn-lt"/>
              </a:rPr>
              <a:t>w−1</a:t>
            </a:r>
            <a:r>
              <a:rPr lang="en-US" altLang="zh-CN" sz="2400" dirty="0">
                <a:latin typeface="+mn-lt"/>
              </a:rPr>
              <a:t>2</a:t>
            </a:r>
            <a:r>
              <a:rPr lang="en-US" altLang="zh-CN" sz="2400" baseline="30000" dirty="0">
                <a:latin typeface="+mn-lt"/>
              </a:rPr>
              <a:t>w</a:t>
            </a:r>
          </a:p>
          <a:p>
            <a:r>
              <a:rPr lang="zh-CN" altLang="en-US" sz="2400" dirty="0">
                <a:latin typeface="+mn-lt"/>
              </a:rPr>
              <a:t>有</a:t>
            </a:r>
            <a:r>
              <a:rPr lang="en-US" altLang="zh-CN" sz="2400" i="1" dirty="0">
                <a:latin typeface="+mn-lt"/>
              </a:rPr>
              <a:t>B2U</a:t>
            </a:r>
            <a:r>
              <a:rPr lang="en-US" altLang="zh-CN" sz="2400" i="1" baseline="-25000" dirty="0">
                <a:latin typeface="+mn-lt"/>
              </a:rPr>
              <a:t>w</a:t>
            </a:r>
            <a:r>
              <a:rPr lang="en-US" altLang="zh-CN" sz="2400" i="1" dirty="0">
                <a:latin typeface="+mn-lt"/>
              </a:rPr>
              <a:t>(x) </a:t>
            </a:r>
            <a:r>
              <a:rPr lang="en-US" altLang="zh-CN" sz="2400" dirty="0">
                <a:latin typeface="+mn-lt"/>
              </a:rPr>
              <a:t>= </a:t>
            </a:r>
            <a:r>
              <a:rPr lang="en-US" altLang="zh-CN" sz="2400" i="1" dirty="0">
                <a:latin typeface="+mn-lt"/>
              </a:rPr>
              <a:t>x</a:t>
            </a:r>
            <a:r>
              <a:rPr lang="en-US" altLang="zh-CN" sz="2400" i="1" baseline="-25000" dirty="0">
                <a:latin typeface="+mn-lt"/>
              </a:rPr>
              <a:t>w</a:t>
            </a:r>
            <a:r>
              <a:rPr lang="en-US" altLang="zh-CN" sz="2400" baseline="-25000" dirty="0">
                <a:latin typeface="+mn-lt"/>
              </a:rPr>
              <a:t>−1</a:t>
            </a:r>
            <a:r>
              <a:rPr lang="en-US" altLang="zh-CN" sz="2400" dirty="0">
                <a:latin typeface="+mn-lt"/>
              </a:rPr>
              <a:t>2</a:t>
            </a:r>
            <a:r>
              <a:rPr lang="en-US" altLang="zh-CN" sz="2400" i="1" baseline="30000" dirty="0">
                <a:latin typeface="+mn-lt"/>
              </a:rPr>
              <a:t>w</a:t>
            </a:r>
            <a:r>
              <a:rPr lang="en-US" altLang="zh-CN" sz="2400" i="1" dirty="0">
                <a:latin typeface="+mn-lt"/>
              </a:rPr>
              <a:t> </a:t>
            </a:r>
            <a:r>
              <a:rPr lang="en-US" altLang="zh-CN" sz="2400" dirty="0">
                <a:latin typeface="+mn-lt"/>
              </a:rPr>
              <a:t>+ </a:t>
            </a:r>
            <a:r>
              <a:rPr lang="en-US" altLang="zh-CN" sz="2400" i="1" dirty="0">
                <a:latin typeface="+mn-lt"/>
              </a:rPr>
              <a:t>B2T</a:t>
            </a:r>
            <a:r>
              <a:rPr lang="en-US" altLang="zh-CN" sz="2400" i="1" baseline="-25000" dirty="0">
                <a:latin typeface="+mn-lt"/>
              </a:rPr>
              <a:t>w</a:t>
            </a:r>
            <a:r>
              <a:rPr lang="en-US" altLang="zh-CN" sz="2400" i="1" dirty="0">
                <a:latin typeface="+mn-lt"/>
              </a:rPr>
              <a:t>(x)</a:t>
            </a:r>
            <a:r>
              <a:rPr lang="en-US" altLang="zh-CN" sz="2400" dirty="0">
                <a:latin typeface="+mn-lt"/>
              </a:rPr>
              <a:t>.</a:t>
            </a:r>
          </a:p>
          <a:p>
            <a:endParaRPr lang="en-US" altLang="zh-CN" sz="2400" dirty="0"/>
          </a:p>
          <a:p>
            <a:endParaRPr lang="en-US" altLang="zh-CN" sz="2400" dirty="0"/>
          </a:p>
          <a:p>
            <a:r>
              <a:rPr lang="zh-CN" altLang="en-US" sz="2400" dirty="0">
                <a:latin typeface="+mn-lt"/>
              </a:rPr>
              <a:t>对满足</a:t>
            </a:r>
            <a:r>
              <a:rPr lang="en-US" altLang="zh-CN" sz="2400" dirty="0">
                <a:latin typeface="+mn-lt"/>
              </a:rPr>
              <a:t>TMin</a:t>
            </a:r>
            <a:r>
              <a:rPr lang="en-US" altLang="zh-CN" sz="2400" baseline="-25000" dirty="0">
                <a:latin typeface="+mn-lt"/>
              </a:rPr>
              <a:t>w</a:t>
            </a:r>
            <a:r>
              <a:rPr lang="en-US" altLang="zh-CN" sz="2400" dirty="0">
                <a:latin typeface="+mn-lt"/>
              </a:rPr>
              <a:t>≤x≤TMax</a:t>
            </a:r>
            <a:r>
              <a:rPr lang="en-US" altLang="zh-CN" sz="2400" baseline="-25000" dirty="0">
                <a:latin typeface="+mn-lt"/>
              </a:rPr>
              <a:t>w</a:t>
            </a:r>
            <a:r>
              <a:rPr lang="zh-CN" altLang="en-US" sz="2400" dirty="0">
                <a:latin typeface="+mn-lt"/>
                <a:ea typeface="宋体" panose="02010600030101010101" pitchFamily="2" charset="-122"/>
              </a:rPr>
              <a:t>的</a:t>
            </a:r>
            <a:r>
              <a:rPr lang="en-US" altLang="zh-CN" sz="2400" dirty="0">
                <a:latin typeface="+mn-lt"/>
                <a:ea typeface="宋体" panose="02010600030101010101" pitchFamily="2" charset="-122"/>
              </a:rPr>
              <a:t>x</a:t>
            </a:r>
            <a:r>
              <a:rPr lang="zh-CN" altLang="en-US" sz="2400" dirty="0">
                <a:latin typeface="+mn-lt"/>
                <a:ea typeface="宋体" panose="02010600030101010101" pitchFamily="2" charset="-122"/>
              </a:rPr>
              <a:t>有</a:t>
            </a:r>
            <a:r>
              <a:rPr lang="zh-CN" altLang="en-US" sz="2400" dirty="0">
                <a:latin typeface="+mn-lt"/>
              </a:rPr>
              <a:t>：</a:t>
            </a:r>
          </a:p>
        </p:txBody>
      </p:sp>
      <p:pic>
        <p:nvPicPr>
          <p:cNvPr id="3" name="图片 2"/>
          <p:cNvPicPr>
            <a:picLocks noChangeAspect="1"/>
          </p:cNvPicPr>
          <p:nvPr/>
        </p:nvPicPr>
        <p:blipFill>
          <a:blip r:embed="rId2" cstate="print"/>
          <a:srcRect r="8996" b="758"/>
          <a:stretch>
            <a:fillRect/>
          </a:stretch>
        </p:blipFill>
        <p:spPr>
          <a:xfrm>
            <a:off x="2249170" y="1793875"/>
            <a:ext cx="7001510" cy="415925"/>
          </a:xfrm>
          <a:prstGeom prst="rect">
            <a:avLst/>
          </a:prstGeom>
        </p:spPr>
      </p:pic>
      <p:pic>
        <p:nvPicPr>
          <p:cNvPr id="4" name="图片 3"/>
          <p:cNvPicPr>
            <a:picLocks noChangeAspect="1"/>
          </p:cNvPicPr>
          <p:nvPr/>
        </p:nvPicPr>
        <p:blipFill>
          <a:blip r:embed="rId3" cstate="print"/>
          <a:srcRect r="9841"/>
          <a:stretch>
            <a:fillRect/>
          </a:stretch>
        </p:blipFill>
        <p:spPr>
          <a:xfrm>
            <a:off x="2578307" y="2760490"/>
            <a:ext cx="5108085" cy="880110"/>
          </a:xfrm>
          <a:prstGeom prst="rect">
            <a:avLst/>
          </a:prstGeom>
        </p:spPr>
      </p:pic>
      <p:sp>
        <p:nvSpPr>
          <p:cNvPr id="5" name="文本框 4"/>
          <p:cNvSpPr txBox="1"/>
          <p:nvPr/>
        </p:nvSpPr>
        <p:spPr>
          <a:xfrm>
            <a:off x="1303655" y="404495"/>
            <a:ext cx="3890010" cy="460375"/>
          </a:xfrm>
          <a:prstGeom prst="rect">
            <a:avLst/>
          </a:prstGeom>
          <a:noFill/>
        </p:spPr>
        <p:txBody>
          <a:bodyPr wrap="square" rtlCol="0">
            <a:spAutoFit/>
          </a:bodyPr>
          <a:lstStyle/>
          <a:p>
            <a:r>
              <a:rPr lang="zh-CN" altLang="en-US" sz="2400" b="1" dirty="0"/>
              <a:t>补码转换为无符号数</a:t>
            </a:r>
            <a:r>
              <a:rPr lang="en-US" altLang="zh-CN" sz="2400" b="1" dirty="0"/>
              <a:t>:</a:t>
            </a:r>
          </a:p>
        </p:txBody>
      </p:sp>
      <p:pic>
        <p:nvPicPr>
          <p:cNvPr id="7" name="图片 6"/>
          <p:cNvPicPr>
            <a:picLocks noChangeAspect="1"/>
          </p:cNvPicPr>
          <p:nvPr/>
        </p:nvPicPr>
        <p:blipFill>
          <a:blip r:embed="rId4" cstate="print"/>
          <a:stretch>
            <a:fillRect/>
          </a:stretch>
        </p:blipFill>
        <p:spPr>
          <a:xfrm>
            <a:off x="1545590" y="3667760"/>
            <a:ext cx="5405755" cy="2745740"/>
          </a:xfrm>
          <a:prstGeom prst="rect">
            <a:avLst/>
          </a:prstGeom>
        </p:spPr>
      </p:pic>
      <p:pic>
        <p:nvPicPr>
          <p:cNvPr id="8" name="图片 7"/>
          <p:cNvPicPr>
            <a:picLocks noChangeAspect="1"/>
          </p:cNvPicPr>
          <p:nvPr/>
        </p:nvPicPr>
        <p:blipFill>
          <a:blip r:embed="rId5" cstate="print"/>
          <a:stretch>
            <a:fillRect/>
          </a:stretch>
        </p:blipFill>
        <p:spPr>
          <a:xfrm>
            <a:off x="7456487" y="4309428"/>
            <a:ext cx="3857625" cy="2000250"/>
          </a:xfrm>
          <a:prstGeom prst="rect">
            <a:avLst/>
          </a:prstGeom>
        </p:spPr>
      </p:pic>
      <p:sp>
        <p:nvSpPr>
          <p:cNvPr id="9" name="矩形 8"/>
          <p:cNvSpPr/>
          <p:nvPr/>
        </p:nvSpPr>
        <p:spPr>
          <a:xfrm>
            <a:off x="9278650" y="2319982"/>
            <a:ext cx="2090637" cy="461665"/>
          </a:xfrm>
          <a:prstGeom prst="rect">
            <a:avLst/>
          </a:prstGeom>
        </p:spPr>
        <p:txBody>
          <a:bodyPr wrap="none">
            <a:spAutoFit/>
          </a:bodyPr>
          <a:lstStyle/>
          <a:p>
            <a:pPr marL="552450" lvl="1" eaLnBrk="1" hangingPunct="1"/>
            <a:r>
              <a:rPr lang="en-US" altLang="zh-CN" sz="2400" dirty="0">
                <a:solidFill>
                  <a:srgbClr val="00B050"/>
                </a:solidFill>
              </a:rPr>
              <a:t>1</a:t>
            </a:r>
            <a:r>
              <a:rPr lang="en-US" altLang="zh-CN" sz="2400" dirty="0">
                <a:solidFill>
                  <a:srgbClr val="FF0000"/>
                </a:solidFill>
              </a:rPr>
              <a:t>1111111</a:t>
            </a:r>
            <a:r>
              <a:rPr lang="en-US" altLang="zh-CN" sz="2400" baseline="-6000" dirty="0"/>
              <a:t>2</a:t>
            </a:r>
            <a:endParaRPr lang="en-US" altLang="zh-CN" sz="2400" dirty="0"/>
          </a:p>
        </p:txBody>
      </p:sp>
      <p:sp>
        <p:nvSpPr>
          <p:cNvPr id="2" name="矩形 1"/>
          <p:cNvSpPr/>
          <p:nvPr/>
        </p:nvSpPr>
        <p:spPr>
          <a:xfrm>
            <a:off x="9777291" y="1515124"/>
            <a:ext cx="1250663" cy="461665"/>
          </a:xfrm>
          <a:prstGeom prst="rect">
            <a:avLst/>
          </a:prstGeom>
        </p:spPr>
        <p:txBody>
          <a:bodyPr wrap="none">
            <a:spAutoFit/>
          </a:bodyPr>
          <a:lstStyle/>
          <a:p>
            <a:r>
              <a:rPr lang="en-US" altLang="zh-CN" sz="2400" dirty="0"/>
              <a:t>x</a:t>
            </a:r>
            <a:r>
              <a:rPr lang="en-US" altLang="zh-CN" sz="2400" baseline="-25000" dirty="0"/>
              <a:t>w−1</a:t>
            </a:r>
            <a:r>
              <a:rPr lang="en-US" altLang="zh-CN" sz="2400" dirty="0"/>
              <a:t> </a:t>
            </a:r>
            <a:r>
              <a:rPr lang="en-US" altLang="zh-CN" sz="2400" dirty="0">
                <a:solidFill>
                  <a:srgbClr val="FF0000"/>
                </a:solidFill>
              </a:rPr>
              <a:t>2</a:t>
            </a:r>
            <a:r>
              <a:rPr lang="en-US" altLang="zh-CN" sz="2400" baseline="30000" dirty="0">
                <a:solidFill>
                  <a:srgbClr val="FF0000"/>
                </a:solidFill>
              </a:rPr>
              <a:t>w−1</a:t>
            </a:r>
            <a:endParaRPr lang="zh-CN" altLang="en-US" sz="2400" dirty="0">
              <a:solidFill>
                <a:srgbClr val="FF0000"/>
              </a:solidFill>
            </a:endParaRPr>
          </a:p>
        </p:txBody>
      </p:sp>
      <p:cxnSp>
        <p:nvCxnSpPr>
          <p:cNvPr id="11" name="直接箭头连接符 10"/>
          <p:cNvCxnSpPr/>
          <p:nvPr/>
        </p:nvCxnSpPr>
        <p:spPr bwMode="auto">
          <a:xfrm>
            <a:off x="9958813" y="1910281"/>
            <a:ext cx="18106" cy="461727"/>
          </a:xfrm>
          <a:prstGeom prst="straightConnector1">
            <a:avLst/>
          </a:prstGeom>
          <a:solidFill>
            <a:schemeClr val="accent1"/>
          </a:solidFill>
          <a:ln w="28575" cap="flat" cmpd="sng" algn="ctr">
            <a:solidFill>
              <a:schemeClr val="tx1"/>
            </a:solidFill>
            <a:prstDash val="dash"/>
            <a:round/>
            <a:headEnd type="none" w="med" len="med"/>
            <a:tailEnd type="triangle"/>
          </a:ln>
        </p:spPr>
      </p:cxnSp>
      <p:sp>
        <p:nvSpPr>
          <p:cNvPr id="14" name="椭圆 13"/>
          <p:cNvSpPr/>
          <p:nvPr/>
        </p:nvSpPr>
        <p:spPr bwMode="auto">
          <a:xfrm>
            <a:off x="9868276" y="2408220"/>
            <a:ext cx="253497" cy="325926"/>
          </a:xfrm>
          <a:prstGeom prst="ellipse">
            <a:avLst/>
          </a:prstGeom>
          <a:noFill/>
          <a:ln w="19050" cap="flat" cmpd="sng" algn="ctr">
            <a:solidFill>
              <a:srgbClr val="FF0000"/>
            </a:solidFill>
            <a:prstDash val="sysDot"/>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ndParaRPr>
          </a:p>
        </p:txBody>
      </p:sp>
      <p:sp>
        <p:nvSpPr>
          <p:cNvPr id="17" name="椭圆 16"/>
          <p:cNvSpPr/>
          <p:nvPr/>
        </p:nvSpPr>
        <p:spPr bwMode="auto">
          <a:xfrm>
            <a:off x="8899556" y="949103"/>
            <a:ext cx="206720" cy="325926"/>
          </a:xfrm>
          <a:prstGeom prst="ellipse">
            <a:avLst/>
          </a:prstGeom>
          <a:noFill/>
          <a:ln w="19050" cap="flat" cmpd="sng" algn="ctr">
            <a:solidFill>
              <a:srgbClr val="00B050"/>
            </a:solidFill>
            <a:prstDash val="sysDot"/>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22" presetClass="entr" presetSubtype="4"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4615" y="464185"/>
            <a:ext cx="3567430" cy="460375"/>
          </a:xfrm>
          <a:prstGeom prst="rect">
            <a:avLst/>
          </a:prstGeom>
          <a:noFill/>
        </p:spPr>
        <p:txBody>
          <a:bodyPr wrap="square" rtlCol="0">
            <a:spAutoFit/>
          </a:bodyPr>
          <a:lstStyle/>
          <a:p>
            <a:r>
              <a:rPr lang="zh-CN" altLang="en-US" sz="2400" b="1" dirty="0"/>
              <a:t>无符号数转换为补码：</a:t>
            </a:r>
          </a:p>
        </p:txBody>
      </p:sp>
      <p:sp>
        <p:nvSpPr>
          <p:cNvPr id="6" name="矩形 5"/>
          <p:cNvSpPr/>
          <p:nvPr/>
        </p:nvSpPr>
        <p:spPr>
          <a:xfrm>
            <a:off x="1833387" y="925926"/>
            <a:ext cx="9681210" cy="1938020"/>
          </a:xfrm>
          <a:prstGeom prst="rect">
            <a:avLst/>
          </a:prstGeom>
        </p:spPr>
        <p:txBody>
          <a:bodyPr wrap="square">
            <a:spAutoFit/>
          </a:bodyPr>
          <a:lstStyle/>
          <a:p>
            <a:r>
              <a:rPr lang="zh-CN" altLang="en-US" sz="2400" dirty="0">
                <a:solidFill>
                  <a:srgbClr val="231F20"/>
                </a:solidFill>
                <a:latin typeface="+mn-lt"/>
              </a:rPr>
              <a:t>考察两者位模式的差异</a:t>
            </a:r>
            <a:r>
              <a:rPr lang="zh-CN" altLang="en-US" sz="2400" i="1" dirty="0">
                <a:solidFill>
                  <a:srgbClr val="231F20"/>
                </a:solidFill>
                <a:latin typeface="+mn-lt"/>
              </a:rPr>
              <a:t>：</a:t>
            </a:r>
            <a:r>
              <a:rPr lang="en-US" altLang="zh-CN" sz="2400" dirty="0">
                <a:latin typeface="+mn-lt"/>
              </a:rPr>
              <a:t>B2T</a:t>
            </a:r>
            <a:r>
              <a:rPr lang="en-US" altLang="zh-CN" sz="2400" baseline="-25000" dirty="0">
                <a:latin typeface="+mn-lt"/>
              </a:rPr>
              <a:t>w</a:t>
            </a:r>
            <a:r>
              <a:rPr lang="en-US" altLang="zh-CN" sz="2400" dirty="0">
                <a:latin typeface="+mn-lt"/>
              </a:rPr>
              <a:t>(x) −B2U</a:t>
            </a:r>
            <a:r>
              <a:rPr lang="en-US" altLang="zh-CN" sz="2400" baseline="-25000" dirty="0">
                <a:latin typeface="+mn-lt"/>
              </a:rPr>
              <a:t>w</a:t>
            </a:r>
            <a:r>
              <a:rPr lang="en-US" altLang="zh-CN" sz="2400" dirty="0">
                <a:latin typeface="+mn-lt"/>
              </a:rPr>
              <a:t>(x) = x</a:t>
            </a:r>
            <a:r>
              <a:rPr lang="en-US" altLang="zh-CN" sz="2400" baseline="-25000" dirty="0">
                <a:latin typeface="+mn-lt"/>
              </a:rPr>
              <a:t>w−1</a:t>
            </a:r>
            <a:r>
              <a:rPr lang="en-US" altLang="zh-CN" sz="2400" dirty="0">
                <a:latin typeface="+mn-lt"/>
              </a:rPr>
              <a:t>(</a:t>
            </a:r>
            <a:r>
              <a:rPr lang="en-US" altLang="zh-CN" sz="2400" dirty="0">
                <a:solidFill>
                  <a:srgbClr val="FF0000"/>
                </a:solidFill>
                <a:latin typeface="+mn-lt"/>
              </a:rPr>
              <a:t>−</a:t>
            </a:r>
            <a:r>
              <a:rPr lang="en-US" altLang="zh-CN" sz="2400" dirty="0">
                <a:latin typeface="+mn-lt"/>
              </a:rPr>
              <a:t>2</a:t>
            </a:r>
            <a:r>
              <a:rPr lang="en-US" altLang="zh-CN" sz="2400" baseline="30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 = -x</a:t>
            </a:r>
            <a:r>
              <a:rPr lang="en-US" altLang="zh-CN" sz="2400" baseline="-25000" dirty="0">
                <a:latin typeface="+mn-lt"/>
              </a:rPr>
              <a:t>w−1</a:t>
            </a:r>
            <a:r>
              <a:rPr lang="en-US" altLang="zh-CN" sz="2400" dirty="0">
                <a:latin typeface="+mn-lt"/>
              </a:rPr>
              <a:t>2</a:t>
            </a:r>
            <a:r>
              <a:rPr lang="en-US" altLang="zh-CN" sz="2400" baseline="30000" dirty="0">
                <a:latin typeface="+mn-lt"/>
              </a:rPr>
              <a:t>w</a:t>
            </a:r>
          </a:p>
          <a:p>
            <a:r>
              <a:rPr lang="zh-CN" altLang="en-US" sz="2400" dirty="0">
                <a:latin typeface="+mn-lt"/>
              </a:rPr>
              <a:t>有</a:t>
            </a:r>
            <a:r>
              <a:rPr lang="en-US" altLang="zh-CN" sz="2400" i="1" dirty="0">
                <a:latin typeface="+mn-lt"/>
              </a:rPr>
              <a:t>B2T</a:t>
            </a:r>
            <a:r>
              <a:rPr lang="en-US" altLang="zh-CN" sz="2400" i="1" baseline="-25000" dirty="0">
                <a:latin typeface="+mn-lt"/>
              </a:rPr>
              <a:t>w</a:t>
            </a:r>
            <a:r>
              <a:rPr lang="en-US" altLang="zh-CN" sz="2400" i="1" dirty="0">
                <a:latin typeface="+mn-lt"/>
              </a:rPr>
              <a:t>(x)</a:t>
            </a:r>
            <a:r>
              <a:rPr lang="en-US" altLang="zh-CN" sz="2400" dirty="0">
                <a:latin typeface="+mn-lt"/>
              </a:rPr>
              <a:t> =</a:t>
            </a:r>
            <a:r>
              <a:rPr lang="en-US" altLang="zh-CN" sz="2400" i="1" dirty="0">
                <a:latin typeface="+mn-lt"/>
              </a:rPr>
              <a:t>B2U</a:t>
            </a:r>
            <a:r>
              <a:rPr lang="en-US" altLang="zh-CN" sz="2400" i="1" baseline="-25000" dirty="0">
                <a:latin typeface="+mn-lt"/>
              </a:rPr>
              <a:t>w</a:t>
            </a:r>
            <a:r>
              <a:rPr lang="en-US" altLang="zh-CN" sz="2400" i="1" dirty="0">
                <a:latin typeface="+mn-lt"/>
              </a:rPr>
              <a:t>(x) </a:t>
            </a:r>
            <a:r>
              <a:rPr lang="en-US" altLang="zh-CN" sz="2400" dirty="0">
                <a:latin typeface="+mn-lt"/>
              </a:rPr>
              <a:t>-</a:t>
            </a:r>
            <a:r>
              <a:rPr lang="en-US" altLang="zh-CN" sz="2400" i="1" dirty="0">
                <a:latin typeface="+mn-lt"/>
              </a:rPr>
              <a:t>x</a:t>
            </a:r>
            <a:r>
              <a:rPr lang="en-US" altLang="zh-CN" sz="2400" i="1" baseline="-25000" dirty="0">
                <a:latin typeface="+mn-lt"/>
              </a:rPr>
              <a:t>w</a:t>
            </a:r>
            <a:r>
              <a:rPr lang="en-US" altLang="zh-CN" sz="2400" baseline="-25000" dirty="0">
                <a:latin typeface="+mn-lt"/>
              </a:rPr>
              <a:t>−1</a:t>
            </a:r>
            <a:r>
              <a:rPr lang="en-US" altLang="zh-CN" sz="2400" dirty="0">
                <a:latin typeface="+mn-lt"/>
              </a:rPr>
              <a:t>2</a:t>
            </a:r>
            <a:r>
              <a:rPr lang="en-US" altLang="zh-CN" sz="2400" i="1" baseline="30000" dirty="0">
                <a:latin typeface="+mn-lt"/>
              </a:rPr>
              <a:t>w</a:t>
            </a:r>
            <a:r>
              <a:rPr lang="en-US" altLang="zh-CN" sz="2400" dirty="0">
                <a:latin typeface="+mn-lt"/>
              </a:rPr>
              <a:t>.</a:t>
            </a:r>
          </a:p>
          <a:p>
            <a:endParaRPr lang="en-US" altLang="zh-CN" sz="2400" dirty="0">
              <a:latin typeface="+mn-lt"/>
            </a:endParaRPr>
          </a:p>
          <a:p>
            <a:endParaRPr lang="en-US" altLang="zh-CN" sz="2400" dirty="0">
              <a:latin typeface="+mn-lt"/>
            </a:endParaRPr>
          </a:p>
          <a:p>
            <a:r>
              <a:rPr lang="zh-CN" altLang="en-US" sz="2400" dirty="0">
                <a:latin typeface="+mn-lt"/>
                <a:sym typeface="+mn-ea"/>
              </a:rPr>
              <a:t>对满足</a:t>
            </a:r>
            <a:r>
              <a:rPr lang="en-US" altLang="zh-CN" sz="2400" dirty="0">
                <a:latin typeface="+mn-lt"/>
                <a:sym typeface="+mn-ea"/>
              </a:rPr>
              <a:t>0≤u≤UMax</a:t>
            </a:r>
            <a:r>
              <a:rPr lang="en-US" altLang="zh-CN" sz="2400" baseline="-25000" dirty="0">
                <a:latin typeface="+mn-lt"/>
                <a:sym typeface="+mn-ea"/>
              </a:rPr>
              <a:t>w</a:t>
            </a:r>
            <a:r>
              <a:rPr lang="zh-CN" altLang="en-US" sz="2400" dirty="0">
                <a:latin typeface="+mn-lt"/>
                <a:ea typeface="宋体" panose="02010600030101010101" pitchFamily="2" charset="-122"/>
                <a:sym typeface="+mn-ea"/>
              </a:rPr>
              <a:t>的</a:t>
            </a:r>
            <a:r>
              <a:rPr lang="en-US" altLang="zh-CN" sz="2400" dirty="0">
                <a:latin typeface="+mn-lt"/>
                <a:ea typeface="宋体" panose="02010600030101010101" pitchFamily="2" charset="-122"/>
                <a:sym typeface="+mn-ea"/>
              </a:rPr>
              <a:t>u</a:t>
            </a:r>
            <a:r>
              <a:rPr lang="zh-CN" altLang="en-US" sz="2400" dirty="0">
                <a:latin typeface="+mn-lt"/>
                <a:ea typeface="宋体" panose="02010600030101010101" pitchFamily="2" charset="-122"/>
                <a:sym typeface="+mn-ea"/>
              </a:rPr>
              <a:t>有</a:t>
            </a:r>
            <a:r>
              <a:rPr lang="zh-CN" altLang="en-US" sz="2400" dirty="0">
                <a:latin typeface="+mn-lt"/>
              </a:rPr>
              <a:t>：</a:t>
            </a:r>
          </a:p>
        </p:txBody>
      </p:sp>
      <p:pic>
        <p:nvPicPr>
          <p:cNvPr id="9" name="图片 8"/>
          <p:cNvPicPr>
            <a:picLocks noChangeAspect="1"/>
          </p:cNvPicPr>
          <p:nvPr/>
        </p:nvPicPr>
        <p:blipFill>
          <a:blip r:embed="rId2" cstate="print"/>
          <a:srcRect r="7640" b="-2155"/>
          <a:stretch>
            <a:fillRect/>
          </a:stretch>
        </p:blipFill>
        <p:spPr>
          <a:xfrm>
            <a:off x="2733675" y="1895475"/>
            <a:ext cx="7507605" cy="451485"/>
          </a:xfrm>
          <a:prstGeom prst="rect">
            <a:avLst/>
          </a:prstGeom>
        </p:spPr>
      </p:pic>
      <p:pic>
        <p:nvPicPr>
          <p:cNvPr id="10" name="图片 9"/>
          <p:cNvPicPr>
            <a:picLocks noChangeAspect="1"/>
          </p:cNvPicPr>
          <p:nvPr/>
        </p:nvPicPr>
        <p:blipFill>
          <a:blip r:embed="rId3" cstate="print"/>
          <a:srcRect r="9351"/>
          <a:stretch>
            <a:fillRect/>
          </a:stretch>
        </p:blipFill>
        <p:spPr>
          <a:xfrm>
            <a:off x="3365500" y="2863850"/>
            <a:ext cx="6795770" cy="861060"/>
          </a:xfrm>
          <a:prstGeom prst="rect">
            <a:avLst/>
          </a:prstGeom>
        </p:spPr>
      </p:pic>
      <p:pic>
        <p:nvPicPr>
          <p:cNvPr id="11" name="图片 10"/>
          <p:cNvPicPr>
            <a:picLocks noChangeAspect="1"/>
          </p:cNvPicPr>
          <p:nvPr/>
        </p:nvPicPr>
        <p:blipFill>
          <a:blip r:embed="rId4" cstate="print"/>
          <a:stretch>
            <a:fillRect/>
          </a:stretch>
        </p:blipFill>
        <p:spPr>
          <a:xfrm>
            <a:off x="7569342" y="4199891"/>
            <a:ext cx="3705225" cy="1962150"/>
          </a:xfrm>
          <a:prstGeom prst="rect">
            <a:avLst/>
          </a:prstGeom>
        </p:spPr>
      </p:pic>
      <p:pic>
        <p:nvPicPr>
          <p:cNvPr id="12" name="图片 11"/>
          <p:cNvPicPr>
            <a:picLocks noChangeAspect="1"/>
          </p:cNvPicPr>
          <p:nvPr/>
        </p:nvPicPr>
        <p:blipFill>
          <a:blip r:embed="rId5" cstate="print"/>
          <a:stretch>
            <a:fillRect/>
          </a:stretch>
        </p:blipFill>
        <p:spPr>
          <a:xfrm>
            <a:off x="2016760" y="3742690"/>
            <a:ext cx="5343525" cy="2713990"/>
          </a:xfrm>
          <a:prstGeom prst="rect">
            <a:avLst/>
          </a:prstGeom>
        </p:spPr>
      </p:pic>
      <p:sp>
        <p:nvSpPr>
          <p:cNvPr id="8" name="矩形 7"/>
          <p:cNvSpPr/>
          <p:nvPr/>
        </p:nvSpPr>
        <p:spPr>
          <a:xfrm>
            <a:off x="9777291" y="1515124"/>
            <a:ext cx="671979" cy="461665"/>
          </a:xfrm>
          <a:prstGeom prst="rect">
            <a:avLst/>
          </a:prstGeom>
        </p:spPr>
        <p:txBody>
          <a:bodyPr wrap="none">
            <a:spAutoFit/>
          </a:bodyPr>
          <a:lstStyle/>
          <a:p>
            <a:r>
              <a:rPr lang="en-US" altLang="zh-CN" sz="2400" dirty="0"/>
              <a:t>x</a:t>
            </a:r>
            <a:r>
              <a:rPr lang="en-US" altLang="zh-CN" sz="2400" baseline="-25000" dirty="0"/>
              <a:t>w−1</a:t>
            </a:r>
            <a:endParaRPr lang="zh-CN" altLang="en-US" sz="2400" dirty="0"/>
          </a:p>
        </p:txBody>
      </p:sp>
      <p:cxnSp>
        <p:nvCxnSpPr>
          <p:cNvPr id="13" name="直接箭头连接符 12"/>
          <p:cNvCxnSpPr/>
          <p:nvPr/>
        </p:nvCxnSpPr>
        <p:spPr bwMode="auto">
          <a:xfrm>
            <a:off x="9958813" y="1910281"/>
            <a:ext cx="18106" cy="461727"/>
          </a:xfrm>
          <a:prstGeom prst="straightConnector1">
            <a:avLst/>
          </a:prstGeom>
          <a:solidFill>
            <a:schemeClr val="accent1"/>
          </a:solidFill>
          <a:ln w="28575" cap="flat" cmpd="sng" algn="ctr">
            <a:solidFill>
              <a:schemeClr val="tx1"/>
            </a:solidFill>
            <a:prstDash val="dash"/>
            <a:round/>
            <a:headEnd type="none" w="med" len="med"/>
            <a:tailEnd type="triangle"/>
          </a:ln>
        </p:spPr>
      </p:cxnSp>
      <p:sp>
        <p:nvSpPr>
          <p:cNvPr id="14" name="椭圆 13"/>
          <p:cNvSpPr/>
          <p:nvPr/>
        </p:nvSpPr>
        <p:spPr bwMode="auto">
          <a:xfrm>
            <a:off x="9868276" y="2408220"/>
            <a:ext cx="253497" cy="325926"/>
          </a:xfrm>
          <a:prstGeom prst="ellipse">
            <a:avLst/>
          </a:prstGeom>
          <a:noFill/>
          <a:ln w="19050" cap="flat" cmpd="sng" algn="ctr">
            <a:solidFill>
              <a:srgbClr val="FF0000"/>
            </a:solidFill>
            <a:prstDash val="sysDot"/>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ndParaRPr>
          </a:p>
        </p:txBody>
      </p:sp>
      <p:sp>
        <p:nvSpPr>
          <p:cNvPr id="15" name="矩形 14"/>
          <p:cNvSpPr/>
          <p:nvPr/>
        </p:nvSpPr>
        <p:spPr>
          <a:xfrm>
            <a:off x="9278650" y="2319982"/>
            <a:ext cx="2090637" cy="461665"/>
          </a:xfrm>
          <a:prstGeom prst="rect">
            <a:avLst/>
          </a:prstGeom>
        </p:spPr>
        <p:txBody>
          <a:bodyPr wrap="none">
            <a:spAutoFit/>
          </a:bodyPr>
          <a:lstStyle/>
          <a:p>
            <a:pPr marL="552450" lvl="1" eaLnBrk="1" hangingPunct="1"/>
            <a:r>
              <a:rPr lang="en-US" altLang="zh-CN" sz="2400" dirty="0">
                <a:solidFill>
                  <a:srgbClr val="00B050"/>
                </a:solidFill>
              </a:rPr>
              <a:t>1</a:t>
            </a:r>
            <a:r>
              <a:rPr lang="en-US" altLang="zh-CN" sz="2400" dirty="0">
                <a:solidFill>
                  <a:srgbClr val="FF0000"/>
                </a:solidFill>
              </a:rPr>
              <a:t>1111111</a:t>
            </a:r>
            <a:r>
              <a:rPr lang="en-US" altLang="zh-CN" sz="2400" baseline="-6000" dirty="0"/>
              <a:t>2</a:t>
            </a:r>
            <a:endParaRPr lang="en-US" altLang="zh-CN"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down)">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2.2.5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语言中的有符号数与无符号数</a:t>
                      </a:r>
                    </a:p>
                  </a:txBody>
                  <a:tcPr>
                    <a:solidFill>
                      <a:srgbClr val="52B6B1"/>
                    </a:solidFill>
                  </a:tcPr>
                </a:tc>
                <a:extLst>
                  <a:ext uri="{0D108BD9-81ED-4DB2-BD59-A6C34878D82A}">
                    <a16:rowId xmlns:a16="http://schemas.microsoft.com/office/drawing/2014/main" val="10000"/>
                  </a:ext>
                </a:extLst>
              </a:tr>
            </a:tbl>
          </a:graphicData>
        </a:graphic>
      </p:graphicFrame>
      <p:sp>
        <p:nvSpPr>
          <p:cNvPr id="119811" name="Rectangle 3"/>
          <p:cNvSpPr>
            <a:spLocks noGrp="1" noChangeArrowheads="1"/>
          </p:cNvSpPr>
          <p:nvPr/>
        </p:nvSpPr>
        <p:spPr>
          <a:xfrm>
            <a:off x="1407478" y="1251268"/>
            <a:ext cx="8853487" cy="5224462"/>
          </a:xfrm>
          <a:prstGeom prst="rect">
            <a:avLst/>
          </a:prstGeom>
          <a:noFill/>
          <a:ln w="9525">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D0D0D"/>
              </a:buClr>
              <a:defRPr/>
            </a:pPr>
            <a:r>
              <a:rPr lang="zh-CN" altLang="en-US" dirty="0">
                <a:ea typeface="宋体" panose="02010600030101010101" pitchFamily="2" charset="-122"/>
              </a:rPr>
              <a:t>常数</a:t>
            </a:r>
          </a:p>
          <a:p>
            <a:pPr lvl="1" eaLnBrk="1" hangingPunct="1">
              <a:buClr>
                <a:srgbClr val="000000"/>
              </a:buClr>
              <a:defRPr/>
            </a:pPr>
            <a:r>
              <a:rPr lang="zh-CN" altLang="en-US" dirty="0">
                <a:ea typeface="宋体" panose="02010600030101010101" pitchFamily="2" charset="-122"/>
              </a:rPr>
              <a:t>大多数情况下默认是有符号的</a:t>
            </a:r>
          </a:p>
          <a:p>
            <a:pPr lvl="1" eaLnBrk="1" hangingPunct="1">
              <a:buClr>
                <a:srgbClr val="181717"/>
              </a:buClr>
              <a:defRPr/>
            </a:pPr>
            <a:r>
              <a:rPr lang="zh-CN" altLang="en-US" dirty="0">
                <a:ea typeface="宋体" panose="02010600030101010101" pitchFamily="2" charset="-122"/>
              </a:rPr>
              <a:t>创建无符号常量必须加上后缀字符</a:t>
            </a:r>
            <a:r>
              <a:rPr lang="en-US" altLang="zh-CN" dirty="0">
                <a:ea typeface="宋体" panose="02010600030101010101" pitchFamily="2" charset="-122"/>
              </a:rPr>
              <a:t>‘U’</a:t>
            </a:r>
          </a:p>
          <a:p>
            <a:pPr lvl="2" eaLnBrk="1" hangingPunct="1">
              <a:buFont typeface="Wingdings" panose="05000000000000000000" pitchFamily="2" charset="2"/>
              <a:buNone/>
              <a:defRPr/>
            </a:pPr>
            <a:r>
              <a:rPr lang="en-US" b="1" dirty="0">
                <a:latin typeface="Courier New" panose="02070309020205020404" charset="0"/>
              </a:rPr>
              <a:t>0U, 4294967259U</a:t>
            </a:r>
          </a:p>
          <a:p>
            <a:pPr eaLnBrk="1" hangingPunct="1">
              <a:buClr>
                <a:srgbClr val="0D0D0D"/>
              </a:buClr>
              <a:defRPr/>
            </a:pPr>
            <a:r>
              <a:rPr lang="zh-CN" altLang="en-US" dirty="0">
                <a:ea typeface="宋体" panose="02010600030101010101" pitchFamily="2" charset="-122"/>
              </a:rPr>
              <a:t>类型转换</a:t>
            </a:r>
          </a:p>
          <a:p>
            <a:pPr lvl="1" eaLnBrk="1" hangingPunct="1">
              <a:buClr>
                <a:srgbClr val="0D0D0D"/>
              </a:buClr>
              <a:defRPr/>
            </a:pPr>
            <a:r>
              <a:rPr lang="zh-CN" altLang="en-US" dirty="0">
                <a:ea typeface="宋体" panose="02010600030101010101" pitchFamily="2" charset="-122"/>
              </a:rPr>
              <a:t>显示的强制类型转换就会导致转换发生：</a:t>
            </a:r>
          </a:p>
          <a:p>
            <a:pPr lvl="2" eaLnBrk="1" hangingPunct="1">
              <a:buFont typeface="Wingdings" panose="05000000000000000000" pitchFamily="2" charset="2"/>
              <a:buNone/>
              <a:defRPr/>
            </a:pPr>
            <a:r>
              <a:rPr lang="en-US" sz="1800" b="1" dirty="0" err="1">
                <a:latin typeface="Courier New" panose="02070309020205020404" charset="0"/>
              </a:rPr>
              <a:t>int</a:t>
            </a:r>
            <a:r>
              <a:rPr lang="en-US" sz="1800" b="1" dirty="0">
                <a:latin typeface="Courier New" panose="02070309020205020404" charset="0"/>
              </a:rPr>
              <a:t> </a:t>
            </a:r>
            <a:r>
              <a:rPr lang="en-US" sz="1800" b="1" dirty="0" err="1">
                <a:latin typeface="Courier New" panose="02070309020205020404" charset="0"/>
              </a:rPr>
              <a:t>tx</a:t>
            </a:r>
            <a:r>
              <a:rPr lang="en-US" sz="1800" b="1" dirty="0">
                <a:latin typeface="Courier New" panose="02070309020205020404" charset="0"/>
              </a:rPr>
              <a:t>, </a:t>
            </a:r>
            <a:r>
              <a:rPr lang="en-US" sz="1800" b="1" dirty="0" err="1">
                <a:latin typeface="Courier New" panose="02070309020205020404" charset="0"/>
              </a:rPr>
              <a:t>ty</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a:latin typeface="Courier New" panose="02070309020205020404" charset="0"/>
              </a:rPr>
              <a:t>unsigned </a:t>
            </a:r>
            <a:r>
              <a:rPr lang="en-US" sz="1800" b="1" dirty="0" err="1">
                <a:latin typeface="Courier New" panose="02070309020205020404" charset="0"/>
              </a:rPr>
              <a:t>ux</a:t>
            </a:r>
            <a:r>
              <a:rPr lang="en-US" sz="1800" b="1" dirty="0">
                <a:latin typeface="Courier New" panose="02070309020205020404" charset="0"/>
              </a:rPr>
              <a:t>, </a:t>
            </a:r>
            <a:r>
              <a:rPr lang="en-US" sz="1800" b="1" dirty="0" err="1">
                <a:latin typeface="Courier New" panose="02070309020205020404" charset="0"/>
              </a:rPr>
              <a:t>uy</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err="1">
                <a:latin typeface="Courier New" panose="02070309020205020404" charset="0"/>
              </a:rPr>
              <a:t>tx</a:t>
            </a:r>
            <a:r>
              <a:rPr lang="en-US" sz="1800" b="1" dirty="0">
                <a:latin typeface="Courier New" panose="02070309020205020404" charset="0"/>
              </a:rPr>
              <a:t> = (</a:t>
            </a:r>
            <a:r>
              <a:rPr lang="en-US" sz="1800" b="1" dirty="0" err="1">
                <a:latin typeface="Courier New" panose="02070309020205020404" charset="0"/>
              </a:rPr>
              <a:t>int</a:t>
            </a:r>
            <a:r>
              <a:rPr lang="en-US" sz="1800" b="1" dirty="0">
                <a:latin typeface="Courier New" panose="02070309020205020404" charset="0"/>
              </a:rPr>
              <a:t>) </a:t>
            </a:r>
            <a:r>
              <a:rPr lang="en-US" sz="1800" b="1" dirty="0" err="1">
                <a:latin typeface="Courier New" panose="02070309020205020404" charset="0"/>
              </a:rPr>
              <a:t>ux</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err="1">
                <a:latin typeface="Courier New" panose="02070309020205020404" charset="0"/>
              </a:rPr>
              <a:t>uy</a:t>
            </a:r>
            <a:r>
              <a:rPr lang="en-US" sz="1800" b="1" dirty="0">
                <a:latin typeface="Courier New" panose="02070309020205020404" charset="0"/>
              </a:rPr>
              <a:t> = (unsigned) </a:t>
            </a:r>
            <a:r>
              <a:rPr lang="en-US" sz="1800" b="1" dirty="0" err="1">
                <a:latin typeface="Courier New" panose="02070309020205020404" charset="0"/>
              </a:rPr>
              <a:t>ty</a:t>
            </a:r>
            <a:r>
              <a:rPr lang="en-US" sz="1800" b="1" dirty="0">
                <a:latin typeface="Courier New" panose="02070309020205020404" charset="0"/>
              </a:rPr>
              <a:t>;</a:t>
            </a:r>
          </a:p>
          <a:p>
            <a:pPr lvl="1" eaLnBrk="1" hangingPunct="1">
              <a:defRPr/>
            </a:pPr>
            <a:endParaRPr lang="en-US" dirty="0"/>
          </a:p>
          <a:p>
            <a:pPr lvl="1" eaLnBrk="1" hangingPunct="1">
              <a:buClr>
                <a:srgbClr val="0D0D0D"/>
              </a:buClr>
              <a:defRPr/>
            </a:pPr>
            <a:r>
              <a:rPr lang="en-US" dirty="0">
                <a:sym typeface="+mn-ea"/>
              </a:rPr>
              <a:t>赋值和过程调</a:t>
            </a:r>
            <a:r>
              <a:rPr lang="zh-CN" altLang="en-US" dirty="0">
                <a:ea typeface="宋体" panose="02010600030101010101" pitchFamily="2" charset="-122"/>
                <a:sym typeface="+mn-ea"/>
              </a:rPr>
              <a:t>导致</a:t>
            </a:r>
            <a:r>
              <a:rPr lang="en-US" dirty="0"/>
              <a:t>隐式转换</a:t>
            </a:r>
            <a:r>
              <a:rPr lang="zh-CN" altLang="en-US" dirty="0">
                <a:ea typeface="宋体" panose="02010600030101010101" pitchFamily="2" charset="-122"/>
              </a:rPr>
              <a:t>：</a:t>
            </a:r>
          </a:p>
          <a:p>
            <a:pPr lvl="2" eaLnBrk="1" hangingPunct="1">
              <a:buFont typeface="Wingdings" panose="05000000000000000000" pitchFamily="2" charset="2"/>
              <a:buNone/>
              <a:defRPr/>
            </a:pPr>
            <a:r>
              <a:rPr lang="en-US" sz="1800" b="1" dirty="0" err="1">
                <a:latin typeface="Courier New" panose="02070309020205020404" charset="0"/>
              </a:rPr>
              <a:t>tx</a:t>
            </a:r>
            <a:r>
              <a:rPr lang="en-US" sz="1800" b="1" dirty="0">
                <a:latin typeface="Courier New" panose="02070309020205020404" charset="0"/>
              </a:rPr>
              <a:t> = </a:t>
            </a:r>
            <a:r>
              <a:rPr lang="en-US" sz="1800" b="1" dirty="0" err="1">
                <a:latin typeface="Courier New" panose="02070309020205020404" charset="0"/>
              </a:rPr>
              <a:t>ux</a:t>
            </a:r>
            <a:r>
              <a:rPr lang="en-US" sz="1800" b="1" dirty="0">
                <a:latin typeface="Courier New" panose="02070309020205020404" charset="0"/>
              </a:rPr>
              <a:t>;</a:t>
            </a:r>
          </a:p>
          <a:p>
            <a:pPr lvl="2" eaLnBrk="1" hangingPunct="1">
              <a:buFont typeface="Wingdings" panose="05000000000000000000" pitchFamily="2" charset="2"/>
              <a:buNone/>
              <a:defRPr/>
            </a:pPr>
            <a:r>
              <a:rPr lang="en-US" sz="1800" b="1" dirty="0" err="1">
                <a:latin typeface="Courier New" panose="02070309020205020404" charset="0"/>
              </a:rPr>
              <a:t>uy</a:t>
            </a:r>
            <a:r>
              <a:rPr lang="en-US" sz="1800" b="1" dirty="0">
                <a:latin typeface="Courier New" panose="02070309020205020404" charset="0"/>
              </a:rPr>
              <a:t> = </a:t>
            </a:r>
            <a:r>
              <a:rPr lang="en-US" sz="1800" b="1" dirty="0" err="1">
                <a:latin typeface="Courier New" panose="02070309020205020404" charset="0"/>
              </a:rPr>
              <a:t>ty</a:t>
            </a:r>
            <a:r>
              <a:rPr lang="en-US" sz="1800" b="1" dirty="0">
                <a:latin typeface="Courier New" panose="02070309020205020404" charset="0"/>
              </a:rPr>
              <a:t>;</a:t>
            </a:r>
          </a:p>
          <a:p>
            <a:pPr eaLnBrk="1" hangingPunct="1">
              <a:defRPr/>
            </a:pPr>
            <a:endParaRPr lang="en-US" sz="1800" b="0" dirty="0">
              <a:latin typeface="Courier New" panose="0207030902020502040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wipe(down)">
                                      <p:cBhvr>
                                        <p:cTn id="7" dur="500"/>
                                        <p:tgtEl>
                                          <p:spTgt spid="1198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9811">
                                            <p:txEl>
                                              <p:pRg st="2" end="2"/>
                                            </p:txEl>
                                          </p:spTgt>
                                        </p:tgtEl>
                                        <p:attrNameLst>
                                          <p:attrName>style.visibility</p:attrName>
                                        </p:attrNameLst>
                                      </p:cBhvr>
                                      <p:to>
                                        <p:strVal val="visible"/>
                                      </p:to>
                                    </p:set>
                                    <p:animEffect transition="in" filter="wipe(down)">
                                      <p:cBhvr>
                                        <p:cTn id="12" dur="500"/>
                                        <p:tgtEl>
                                          <p:spTgt spid="1198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9811">
                                            <p:txEl>
                                              <p:pRg st="3" end="3"/>
                                            </p:txEl>
                                          </p:spTgt>
                                        </p:tgtEl>
                                        <p:attrNameLst>
                                          <p:attrName>style.visibility</p:attrName>
                                        </p:attrNameLst>
                                      </p:cBhvr>
                                      <p:to>
                                        <p:strVal val="visible"/>
                                      </p:to>
                                    </p:set>
                                    <p:animEffect transition="in" filter="wipe(down)">
                                      <p:cBhvr>
                                        <p:cTn id="17" dur="500"/>
                                        <p:tgtEl>
                                          <p:spTgt spid="1198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9811">
                                            <p:txEl>
                                              <p:pRg st="4" end="4"/>
                                            </p:txEl>
                                          </p:spTgt>
                                        </p:tgtEl>
                                        <p:attrNameLst>
                                          <p:attrName>style.visibility</p:attrName>
                                        </p:attrNameLst>
                                      </p:cBhvr>
                                      <p:to>
                                        <p:strVal val="visible"/>
                                      </p:to>
                                    </p:set>
                                    <p:animEffect transition="in" filter="wipe(down)">
                                      <p:cBhvr>
                                        <p:cTn id="22" dur="500"/>
                                        <p:tgtEl>
                                          <p:spTgt spid="1198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9811">
                                            <p:txEl>
                                              <p:pRg st="5" end="5"/>
                                            </p:txEl>
                                          </p:spTgt>
                                        </p:tgtEl>
                                        <p:attrNameLst>
                                          <p:attrName>style.visibility</p:attrName>
                                        </p:attrNameLst>
                                      </p:cBhvr>
                                      <p:to>
                                        <p:strVal val="visible"/>
                                      </p:to>
                                    </p:set>
                                    <p:animEffect transition="in" filter="wipe(down)">
                                      <p:cBhvr>
                                        <p:cTn id="27" dur="500"/>
                                        <p:tgtEl>
                                          <p:spTgt spid="1198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9811">
                                            <p:txEl>
                                              <p:pRg st="6" end="6"/>
                                            </p:txEl>
                                          </p:spTgt>
                                        </p:tgtEl>
                                        <p:attrNameLst>
                                          <p:attrName>style.visibility</p:attrName>
                                        </p:attrNameLst>
                                      </p:cBhvr>
                                      <p:to>
                                        <p:strVal val="visible"/>
                                      </p:to>
                                    </p:set>
                                    <p:animEffect transition="in" filter="wipe(down)">
                                      <p:cBhvr>
                                        <p:cTn id="32" dur="500"/>
                                        <p:tgtEl>
                                          <p:spTgt spid="119811">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19811">
                                            <p:txEl>
                                              <p:pRg st="7" end="7"/>
                                            </p:txEl>
                                          </p:spTgt>
                                        </p:tgtEl>
                                        <p:attrNameLst>
                                          <p:attrName>style.visibility</p:attrName>
                                        </p:attrNameLst>
                                      </p:cBhvr>
                                      <p:to>
                                        <p:strVal val="visible"/>
                                      </p:to>
                                    </p:set>
                                    <p:animEffect transition="in" filter="wipe(down)">
                                      <p:cBhvr>
                                        <p:cTn id="35" dur="500"/>
                                        <p:tgtEl>
                                          <p:spTgt spid="119811">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19811">
                                            <p:txEl>
                                              <p:pRg st="8" end="8"/>
                                            </p:txEl>
                                          </p:spTgt>
                                        </p:tgtEl>
                                        <p:attrNameLst>
                                          <p:attrName>style.visibility</p:attrName>
                                        </p:attrNameLst>
                                      </p:cBhvr>
                                      <p:to>
                                        <p:strVal val="visible"/>
                                      </p:to>
                                    </p:set>
                                    <p:animEffect transition="in" filter="wipe(down)">
                                      <p:cBhvr>
                                        <p:cTn id="38" dur="500"/>
                                        <p:tgtEl>
                                          <p:spTgt spid="119811">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19811">
                                            <p:txEl>
                                              <p:pRg st="9" end="9"/>
                                            </p:txEl>
                                          </p:spTgt>
                                        </p:tgtEl>
                                        <p:attrNameLst>
                                          <p:attrName>style.visibility</p:attrName>
                                        </p:attrNameLst>
                                      </p:cBhvr>
                                      <p:to>
                                        <p:strVal val="visible"/>
                                      </p:to>
                                    </p:set>
                                    <p:animEffect transition="in" filter="wipe(down)">
                                      <p:cBhvr>
                                        <p:cTn id="41" dur="500"/>
                                        <p:tgtEl>
                                          <p:spTgt spid="119811">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19811">
                                            <p:txEl>
                                              <p:pRg st="11" end="11"/>
                                            </p:txEl>
                                          </p:spTgt>
                                        </p:tgtEl>
                                        <p:attrNameLst>
                                          <p:attrName>style.visibility</p:attrName>
                                        </p:attrNameLst>
                                      </p:cBhvr>
                                      <p:to>
                                        <p:strVal val="visible"/>
                                      </p:to>
                                    </p:set>
                                    <p:animEffect transition="in" filter="wipe(down)">
                                      <p:cBhvr>
                                        <p:cTn id="46" dur="500"/>
                                        <p:tgtEl>
                                          <p:spTgt spid="119811">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19811">
                                            <p:txEl>
                                              <p:pRg st="12" end="12"/>
                                            </p:txEl>
                                          </p:spTgt>
                                        </p:tgtEl>
                                        <p:attrNameLst>
                                          <p:attrName>style.visibility</p:attrName>
                                        </p:attrNameLst>
                                      </p:cBhvr>
                                      <p:to>
                                        <p:strVal val="visible"/>
                                      </p:to>
                                    </p:set>
                                    <p:animEffect transition="in" filter="wipe(down)">
                                      <p:cBhvr>
                                        <p:cTn id="51" dur="500"/>
                                        <p:tgtEl>
                                          <p:spTgt spid="119811">
                                            <p:txEl>
                                              <p:pRg st="12" end="1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19811">
                                            <p:txEl>
                                              <p:pRg st="13" end="13"/>
                                            </p:txEl>
                                          </p:spTgt>
                                        </p:tgtEl>
                                        <p:attrNameLst>
                                          <p:attrName>style.visibility</p:attrName>
                                        </p:attrNameLst>
                                      </p:cBhvr>
                                      <p:to>
                                        <p:strVal val="visible"/>
                                      </p:to>
                                    </p:set>
                                    <p:animEffect transition="in" filter="wipe(down)">
                                      <p:cBhvr>
                                        <p:cTn id="54" dur="500"/>
                                        <p:tgtEl>
                                          <p:spTgt spid="1198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0"/>
          <p:cNvSpPr>
            <a:spLocks noChangeArrowheads="1"/>
          </p:cNvSpPr>
          <p:nvPr/>
        </p:nvSpPr>
        <p:spPr bwMode="auto">
          <a:xfrm>
            <a:off x="4344989" y="3557588"/>
            <a:ext cx="50276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大多数计算机使用</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位的块，或者字节，作为最小的可寻址的内存单位</a:t>
            </a:r>
            <a:r>
              <a:rPr lang="zh-CN" altLang="en-US" dirty="0">
                <a:latin typeface="微软雅黑" panose="020B0503020204020204" pitchFamily="34" charset="-122"/>
                <a:ea typeface="微软雅黑" panose="020B0503020204020204" pitchFamily="34" charset="-122"/>
              </a:rPr>
              <a:t>。</a:t>
            </a:r>
          </a:p>
        </p:txBody>
      </p:sp>
      <p:cxnSp>
        <p:nvCxnSpPr>
          <p:cNvPr id="11267" name="直接连接符 15"/>
          <p:cNvCxnSpPr>
            <a:cxnSpLocks noChangeShapeType="1"/>
          </p:cNvCxnSpPr>
          <p:nvPr/>
        </p:nvCxnSpPr>
        <p:spPr bwMode="auto">
          <a:xfrm>
            <a:off x="4344988" y="35734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11268" name="矩形 5"/>
          <p:cNvSpPr>
            <a:spLocks noChangeArrowheads="1"/>
          </p:cNvSpPr>
          <p:nvPr/>
        </p:nvSpPr>
        <p:spPr bwMode="auto">
          <a:xfrm>
            <a:off x="4344988" y="2743200"/>
            <a:ext cx="31375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dirty="0">
                <a:latin typeface="微软雅黑" panose="020B0503020204020204" pitchFamily="34" charset="-122"/>
                <a:ea typeface="微软雅黑" panose="020B0503020204020204" pitchFamily="34" charset="-122"/>
              </a:rPr>
              <a:t>2.1 </a:t>
            </a:r>
            <a:r>
              <a:rPr lang="zh-CN" altLang="en-US" sz="4000" b="1" dirty="0">
                <a:latin typeface="微软雅黑" panose="020B0503020204020204" pitchFamily="34" charset="-122"/>
                <a:ea typeface="微软雅黑" panose="020B0503020204020204" pitchFamily="34" charset="-122"/>
              </a:rPr>
              <a:t>信息存储</a:t>
            </a:r>
          </a:p>
        </p:txBody>
      </p:sp>
      <p:sp>
        <p:nvSpPr>
          <p:cNvPr id="15365" name="矩形 12"/>
          <p:cNvSpPr>
            <a:spLocks noChangeArrowheads="1"/>
          </p:cNvSpPr>
          <p:nvPr/>
        </p:nvSpPr>
        <p:spPr bwMode="auto">
          <a:xfrm>
            <a:off x="1373188" y="2336800"/>
            <a:ext cx="202406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nvSpPr>
        <p:spPr>
          <a:xfrm>
            <a:off x="1407478" y="495300"/>
            <a:ext cx="9005887" cy="5867400"/>
          </a:xfrm>
          <a:prstGeom prst="rect">
            <a:avLst/>
          </a:prstGeom>
          <a:noFill/>
          <a:ln w="9525">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表达式求值</a:t>
            </a:r>
          </a:p>
          <a:p>
            <a:pPr marL="687705" lvl="1" indent="-187325"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如果在一条表达式中既有无符号数又有有符号数</a:t>
            </a:r>
            <a:r>
              <a:rPr lang="en-US" dirty="0"/>
              <a:t>, </a:t>
            </a:r>
            <a:br>
              <a:rPr lang="en-US" dirty="0"/>
            </a:br>
            <a:r>
              <a:rPr lang="zh-CN" altLang="en-US" b="1" dirty="0">
                <a:solidFill>
                  <a:srgbClr val="C00000"/>
                </a:solidFill>
                <a:ea typeface="宋体" panose="02010600030101010101" pitchFamily="2" charset="-122"/>
              </a:rPr>
              <a:t>则有符号数隐式转换为无符号数</a:t>
            </a:r>
          </a:p>
          <a:p>
            <a:pPr marL="687705" lvl="1" indent="-187325"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包含比较操作</a:t>
            </a:r>
            <a:r>
              <a:rPr lang="en-US" dirty="0"/>
              <a:t> </a:t>
            </a:r>
            <a:r>
              <a:rPr lang="en-US" b="1" dirty="0">
                <a:latin typeface="Courier New" panose="02070309020205020404" charset="0"/>
              </a:rPr>
              <a:t>&lt;</a:t>
            </a:r>
            <a:r>
              <a:rPr lang="en-US" b="1" dirty="0"/>
              <a:t>, </a:t>
            </a:r>
            <a:r>
              <a:rPr lang="en-US" b="1" dirty="0">
                <a:latin typeface="Courier New" panose="02070309020205020404" charset="0"/>
              </a:rPr>
              <a:t>&gt;</a:t>
            </a:r>
            <a:r>
              <a:rPr lang="en-US" b="1" dirty="0"/>
              <a:t>, </a:t>
            </a:r>
            <a:r>
              <a:rPr lang="en-US" b="1" dirty="0">
                <a:latin typeface="Courier New" panose="02070309020205020404" charset="0"/>
              </a:rPr>
              <a:t>==</a:t>
            </a:r>
            <a:r>
              <a:rPr lang="en-US" b="1" dirty="0"/>
              <a:t>, </a:t>
            </a:r>
            <a:r>
              <a:rPr lang="en-US" b="1" dirty="0">
                <a:latin typeface="Courier New" panose="02070309020205020404" charset="0"/>
              </a:rPr>
              <a:t>&lt;=</a:t>
            </a:r>
            <a:r>
              <a:rPr lang="en-US" b="1" dirty="0"/>
              <a:t>, </a:t>
            </a:r>
            <a:r>
              <a:rPr lang="en-US" b="1" dirty="0">
                <a:latin typeface="Courier New" panose="02070309020205020404" charset="0"/>
              </a:rPr>
              <a:t>&gt;=</a:t>
            </a:r>
          </a:p>
          <a:p>
            <a:pPr marL="687705" lvl="1" indent="-187325">
              <a:buClr>
                <a:srgbClr val="0D0D0D"/>
              </a:buClr>
              <a:tabLst>
                <a:tab pos="457200" algn="l"/>
                <a:tab pos="2857500" algn="l"/>
                <a:tab pos="5549900" algn="l"/>
                <a:tab pos="6972300" algn="l"/>
              </a:tabLst>
              <a:defRPr/>
            </a:pPr>
            <a:r>
              <a:rPr lang="zh-CN" altLang="en-US" dirty="0">
                <a:ea typeface="宋体" panose="02010600030101010101" pitchFamily="2" charset="-122"/>
              </a:rPr>
              <a:t>例如当</a:t>
            </a:r>
            <a:r>
              <a:rPr lang="en-US" dirty="0"/>
              <a:t> </a:t>
            </a:r>
            <a:r>
              <a:rPr lang="en-US" i="1" dirty="0"/>
              <a:t>W</a:t>
            </a:r>
            <a:r>
              <a:rPr lang="en-US" dirty="0"/>
              <a:t> = 32:    </a:t>
            </a:r>
            <a:r>
              <a:rPr lang="en-US" b="1" dirty="0">
                <a:solidFill>
                  <a:srgbClr val="C00000"/>
                </a:solidFill>
              </a:rPr>
              <a:t>TMIN = -2,147,483,648 ,     TMAX = 2,147,483,647</a:t>
            </a:r>
          </a:p>
          <a:p>
            <a:pPr eaLnBrk="1" hangingPunct="1">
              <a:buClr>
                <a:srgbClr val="0D0D0D"/>
              </a:buClr>
              <a:tabLst>
                <a:tab pos="457200" algn="l"/>
                <a:tab pos="2857500" algn="l"/>
                <a:tab pos="5549900" algn="l"/>
                <a:tab pos="6972300" algn="l"/>
              </a:tabLst>
              <a:defRPr/>
            </a:pPr>
            <a:r>
              <a:rPr lang="zh-CN" altLang="en-US" dirty="0">
                <a:ea typeface="宋体" panose="02010600030101010101" pitchFamily="2" charset="-122"/>
              </a:rPr>
              <a:t>值</a:t>
            </a:r>
            <a:r>
              <a:rPr lang="en-US" altLang="zh-CN" dirty="0">
                <a:ea typeface="宋体" panose="02010600030101010101" pitchFamily="2" charset="-122"/>
              </a:rPr>
              <a:t>1</a:t>
            </a:r>
            <a:r>
              <a:rPr lang="en-US" dirty="0"/>
              <a:t>	</a:t>
            </a:r>
            <a:r>
              <a:rPr lang="zh-CN" altLang="en-US" dirty="0">
                <a:ea typeface="宋体" panose="02010600030101010101" pitchFamily="2" charset="-122"/>
              </a:rPr>
              <a:t>值</a:t>
            </a:r>
            <a:r>
              <a:rPr lang="en-US" altLang="zh-CN" dirty="0">
                <a:ea typeface="宋体" panose="02010600030101010101" pitchFamily="2" charset="-122"/>
              </a:rPr>
              <a:t>2</a:t>
            </a:r>
            <a:r>
              <a:rPr lang="en-US" dirty="0"/>
              <a:t>	</a:t>
            </a:r>
            <a:r>
              <a:rPr lang="zh-CN" altLang="en-US" dirty="0">
                <a:ea typeface="宋体" panose="02010600030101010101" pitchFamily="2" charset="-122"/>
              </a:rPr>
              <a:t>关系</a:t>
            </a:r>
            <a:r>
              <a:rPr lang="en-US" dirty="0"/>
              <a:t>	     </a:t>
            </a:r>
            <a:r>
              <a:rPr lang="zh-CN" altLang="en-US" dirty="0">
                <a:ea typeface="宋体" panose="02010600030101010101" pitchFamily="2" charset="-122"/>
              </a:rPr>
              <a:t>类型</a:t>
            </a:r>
          </a:p>
          <a:p>
            <a:pPr marL="288925" lvl="1" indent="-117475" eaLnBrk="1" hangingPunct="1">
              <a:buFont typeface="Wingdings" panose="05000000000000000000" pitchFamily="2" charset="2"/>
              <a:buNone/>
              <a:tabLst>
                <a:tab pos="226695" algn="l"/>
                <a:tab pos="2860675" algn="l"/>
                <a:tab pos="5657850" algn="l"/>
                <a:tab pos="6972300" algn="l"/>
              </a:tabLst>
              <a:defRPr/>
            </a:pPr>
            <a:r>
              <a:rPr lang="en-US" sz="2100" dirty="0"/>
              <a:t>	0	0U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-1	0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-1	0U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2147483647	-2147483647-1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2147483647U	-2147483647-1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-1	-2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(unsigned)-1	-2 	</a:t>
            </a:r>
          </a:p>
          <a:p>
            <a:pPr marL="288925" lvl="1" indent="-117475" eaLnBrk="1" hangingPunct="1">
              <a:buFont typeface="Wingdings" panose="05000000000000000000" pitchFamily="2" charset="2"/>
              <a:buNone/>
              <a:tabLst>
                <a:tab pos="226695" algn="l"/>
                <a:tab pos="2860675" algn="l"/>
                <a:tab pos="5713095" algn="l"/>
                <a:tab pos="6972300" algn="l"/>
              </a:tabLst>
              <a:defRPr/>
            </a:pPr>
            <a:r>
              <a:rPr lang="en-US" sz="2100" dirty="0"/>
              <a:t>	 2147483647 	2147483648U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a:t>	 2147483647 	(</a:t>
            </a:r>
            <a:r>
              <a:rPr lang="en-US" sz="2100" dirty="0" err="1"/>
              <a:t>int</a:t>
            </a:r>
            <a:r>
              <a:rPr lang="en-US" sz="2100" dirty="0"/>
              <a:t>) 2147483648U </a:t>
            </a:r>
            <a:r>
              <a:rPr lang="en-US" dirty="0">
                <a:latin typeface="Courier New" panose="02070309020205020404" charset="0"/>
              </a:rPr>
              <a:t>	</a:t>
            </a:r>
          </a:p>
        </p:txBody>
      </p:sp>
      <p:sp>
        <p:nvSpPr>
          <p:cNvPr id="121858" name="Rectangle 2"/>
          <p:cNvSpPr>
            <a:spLocks noChangeArrowheads="1"/>
          </p:cNvSpPr>
          <p:nvPr/>
        </p:nvSpPr>
        <p:spPr bwMode="auto">
          <a:xfrm>
            <a:off x="1669415" y="2797175"/>
            <a:ext cx="8853170" cy="3702685"/>
          </a:xfrm>
          <a:prstGeom prst="rect">
            <a:avLst/>
          </a:prstGeom>
          <a:noFill/>
          <a:ln w="12700">
            <a:noFill/>
            <a:miter lim="800000"/>
          </a:ln>
        </p:spPr>
        <p:txBody>
          <a:bodyPr lIns="90487" tIns="44450" rIns="90487" bIns="44450"/>
          <a:lstStyle/>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&lt;	</a:t>
            </a:r>
            <a:r>
              <a:rPr lang="en-US" sz="2000" dirty="0">
                <a:latin typeface="Calibri" panose="020F0502020204030204" pitchFamily="34" charset="0"/>
              </a:rPr>
              <a:t>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&gt;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&lt;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&lt;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endParaRPr 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1858">
                                            <p:txEl>
                                              <p:pRg st="0" end="0"/>
                                            </p:txEl>
                                          </p:spTgt>
                                        </p:tgtEl>
                                        <p:attrNameLst>
                                          <p:attrName>style.visibility</p:attrName>
                                        </p:attrNameLst>
                                      </p:cBhvr>
                                      <p:to>
                                        <p:strVal val="visible"/>
                                      </p:to>
                                    </p:set>
                                    <p:animEffect transition="in" filter="wipe(down)">
                                      <p:cBhvr>
                                        <p:cTn id="7" dur="500"/>
                                        <p:tgtEl>
                                          <p:spTgt spid="1218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1858">
                                            <p:txEl>
                                              <p:pRg st="1" end="1"/>
                                            </p:txEl>
                                          </p:spTgt>
                                        </p:tgtEl>
                                        <p:attrNameLst>
                                          <p:attrName>style.visibility</p:attrName>
                                        </p:attrNameLst>
                                      </p:cBhvr>
                                      <p:to>
                                        <p:strVal val="visible"/>
                                      </p:to>
                                    </p:set>
                                    <p:animEffect transition="in" filter="wipe(down)">
                                      <p:cBhvr>
                                        <p:cTn id="12" dur="500"/>
                                        <p:tgtEl>
                                          <p:spTgt spid="1218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1858">
                                            <p:txEl>
                                              <p:pRg st="2" end="2"/>
                                            </p:txEl>
                                          </p:spTgt>
                                        </p:tgtEl>
                                        <p:attrNameLst>
                                          <p:attrName>style.visibility</p:attrName>
                                        </p:attrNameLst>
                                      </p:cBhvr>
                                      <p:to>
                                        <p:strVal val="visible"/>
                                      </p:to>
                                    </p:set>
                                    <p:animEffect transition="in" filter="wipe(down)">
                                      <p:cBhvr>
                                        <p:cTn id="17" dur="500"/>
                                        <p:tgtEl>
                                          <p:spTgt spid="1218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1858">
                                            <p:txEl>
                                              <p:pRg st="3" end="3"/>
                                            </p:txEl>
                                          </p:spTgt>
                                        </p:tgtEl>
                                        <p:attrNameLst>
                                          <p:attrName>style.visibility</p:attrName>
                                        </p:attrNameLst>
                                      </p:cBhvr>
                                      <p:to>
                                        <p:strVal val="visible"/>
                                      </p:to>
                                    </p:set>
                                    <p:animEffect transition="in" filter="wipe(down)">
                                      <p:cBhvr>
                                        <p:cTn id="22" dur="500"/>
                                        <p:tgtEl>
                                          <p:spTgt spid="1218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1858">
                                            <p:txEl>
                                              <p:pRg st="4" end="4"/>
                                            </p:txEl>
                                          </p:spTgt>
                                        </p:tgtEl>
                                        <p:attrNameLst>
                                          <p:attrName>style.visibility</p:attrName>
                                        </p:attrNameLst>
                                      </p:cBhvr>
                                      <p:to>
                                        <p:strVal val="visible"/>
                                      </p:to>
                                    </p:set>
                                    <p:animEffect transition="in" filter="wipe(down)">
                                      <p:cBhvr>
                                        <p:cTn id="27" dur="500"/>
                                        <p:tgtEl>
                                          <p:spTgt spid="1218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1858">
                                            <p:txEl>
                                              <p:pRg st="5" end="5"/>
                                            </p:txEl>
                                          </p:spTgt>
                                        </p:tgtEl>
                                        <p:attrNameLst>
                                          <p:attrName>style.visibility</p:attrName>
                                        </p:attrNameLst>
                                      </p:cBhvr>
                                      <p:to>
                                        <p:strVal val="visible"/>
                                      </p:to>
                                    </p:set>
                                    <p:animEffect transition="in" filter="wipe(down)">
                                      <p:cBhvr>
                                        <p:cTn id="32" dur="500"/>
                                        <p:tgtEl>
                                          <p:spTgt spid="1218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1858">
                                            <p:txEl>
                                              <p:pRg st="6" end="6"/>
                                            </p:txEl>
                                          </p:spTgt>
                                        </p:tgtEl>
                                        <p:attrNameLst>
                                          <p:attrName>style.visibility</p:attrName>
                                        </p:attrNameLst>
                                      </p:cBhvr>
                                      <p:to>
                                        <p:strVal val="visible"/>
                                      </p:to>
                                    </p:set>
                                    <p:animEffect transition="in" filter="wipe(down)">
                                      <p:cBhvr>
                                        <p:cTn id="37" dur="500"/>
                                        <p:tgtEl>
                                          <p:spTgt spid="1218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1858">
                                            <p:txEl>
                                              <p:pRg st="7" end="7"/>
                                            </p:txEl>
                                          </p:spTgt>
                                        </p:tgtEl>
                                        <p:attrNameLst>
                                          <p:attrName>style.visibility</p:attrName>
                                        </p:attrNameLst>
                                      </p:cBhvr>
                                      <p:to>
                                        <p:strVal val="visible"/>
                                      </p:to>
                                    </p:set>
                                    <p:animEffect transition="in" filter="wipe(down)">
                                      <p:cBhvr>
                                        <p:cTn id="42" dur="500"/>
                                        <p:tgtEl>
                                          <p:spTgt spid="1218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1858">
                                            <p:txEl>
                                              <p:pRg st="8" end="8"/>
                                            </p:txEl>
                                          </p:spTgt>
                                        </p:tgtEl>
                                        <p:attrNameLst>
                                          <p:attrName>style.visibility</p:attrName>
                                        </p:attrNameLst>
                                      </p:cBhvr>
                                      <p:to>
                                        <p:strVal val="visible"/>
                                      </p:to>
                                    </p:set>
                                    <p:animEffect transition="in" filter="wipe(down)">
                                      <p:cBhvr>
                                        <p:cTn id="47" dur="500"/>
                                        <p:tgtEl>
                                          <p:spTgt spid="1218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1553817" y="436356"/>
            <a:ext cx="10482471" cy="561975"/>
          </a:xfrm>
        </p:spPr>
        <p:txBody>
          <a:bodyPr/>
          <a:lstStyle/>
          <a:p>
            <a:r>
              <a:rPr lang="en-US" altLang="zh-CN" sz="3600" dirty="0">
                <a:ea typeface="宋体" pitchFamily="2" charset="-122"/>
              </a:rPr>
              <a:t>C</a:t>
            </a:r>
            <a:r>
              <a:rPr lang="zh-CN" altLang="en-US" sz="3600" dirty="0">
                <a:ea typeface="宋体" pitchFamily="2" charset="-122"/>
              </a:rPr>
              <a:t>语言程序中的整数</a:t>
            </a:r>
          </a:p>
        </p:txBody>
      </p:sp>
      <p:sp>
        <p:nvSpPr>
          <p:cNvPr id="621571" name="Rectangle 3"/>
          <p:cNvSpPr>
            <a:spLocks noGrp="1" noChangeArrowheads="1"/>
          </p:cNvSpPr>
          <p:nvPr>
            <p:ph type="body" idx="1"/>
          </p:nvPr>
        </p:nvSpPr>
        <p:spPr>
          <a:xfrm>
            <a:off x="1529521" y="1147142"/>
            <a:ext cx="10139017" cy="5283476"/>
          </a:xfrm>
        </p:spPr>
        <p:txBody>
          <a:bodyPr/>
          <a:lstStyle/>
          <a:p>
            <a:pPr>
              <a:lnSpc>
                <a:spcPct val="100000"/>
              </a:lnSpc>
              <a:buFontTx/>
              <a:buNone/>
            </a:pPr>
            <a:r>
              <a:rPr lang="zh-CN" altLang="en-US" sz="2200" dirty="0">
                <a:latin typeface="宋体" panose="02010600030101010101" pitchFamily="2" charset="-122"/>
                <a:ea typeface="宋体" panose="02010600030101010101" pitchFamily="2" charset="-122"/>
              </a:rPr>
              <a:t>例如，考虑以下</a:t>
            </a:r>
            <a:r>
              <a:rPr lang="en-US" altLang="zh-CN" sz="2200" dirty="0">
                <a:latin typeface="宋体" panose="02010600030101010101" pitchFamily="2" charset="-122"/>
                <a:ea typeface="宋体" panose="02010600030101010101" pitchFamily="2" charset="-122"/>
              </a:rPr>
              <a:t>C</a:t>
            </a:r>
            <a:r>
              <a:rPr lang="zh-CN" altLang="en-US" sz="2200" dirty="0">
                <a:latin typeface="宋体" panose="02010600030101010101" pitchFamily="2" charset="-122"/>
                <a:ea typeface="宋体" panose="02010600030101010101" pitchFamily="2" charset="-122"/>
              </a:rPr>
              <a:t>代码：</a:t>
            </a:r>
          </a:p>
          <a:p>
            <a:pPr>
              <a:lnSpc>
                <a:spcPct val="100000"/>
              </a:lnSpc>
              <a:buFontTx/>
              <a:buNone/>
            </a:pPr>
            <a:r>
              <a:rPr lang="en-US" altLang="zh-CN" sz="2200" dirty="0">
                <a:latin typeface="宋体" panose="02010600030101010101" pitchFamily="2" charset="-122"/>
                <a:ea typeface="宋体" panose="02010600030101010101" pitchFamily="2" charset="-122"/>
              </a:rPr>
              <a:t>1 	</a:t>
            </a:r>
            <a:r>
              <a:rPr lang="en-US" altLang="zh-CN" sz="2200" dirty="0" err="1">
                <a:latin typeface="宋体" panose="02010600030101010101" pitchFamily="2" charset="-122"/>
                <a:ea typeface="宋体" panose="02010600030101010101" pitchFamily="2" charset="-122"/>
              </a:rPr>
              <a:t>int</a:t>
            </a:r>
            <a:r>
              <a:rPr lang="en-US" altLang="zh-CN" sz="2200" dirty="0">
                <a:latin typeface="宋体" panose="02010600030101010101" pitchFamily="2" charset="-122"/>
                <a:ea typeface="宋体" panose="02010600030101010101" pitchFamily="2" charset="-122"/>
              </a:rPr>
              <a:t> x = –1;</a:t>
            </a:r>
          </a:p>
          <a:p>
            <a:pPr>
              <a:lnSpc>
                <a:spcPct val="100000"/>
              </a:lnSpc>
              <a:buFontTx/>
              <a:buNone/>
            </a:pPr>
            <a:r>
              <a:rPr lang="en-US" altLang="zh-CN" sz="2200" dirty="0">
                <a:latin typeface="宋体" panose="02010600030101010101" pitchFamily="2" charset="-122"/>
                <a:ea typeface="宋体" panose="02010600030101010101" pitchFamily="2" charset="-122"/>
              </a:rPr>
              <a:t>2 	unsigned u = 2147483648; %</a:t>
            </a:r>
            <a:r>
              <a:rPr lang="en-US" altLang="zh-CN" sz="2200" dirty="0">
                <a:solidFill>
                  <a:srgbClr val="0033CC"/>
                </a:solidFill>
                <a:latin typeface="宋体" panose="02010600030101010101" pitchFamily="2" charset="-122"/>
                <a:ea typeface="宋体" panose="02010600030101010101" pitchFamily="2" charset="-122"/>
              </a:rPr>
              <a:t> </a:t>
            </a:r>
            <a:r>
              <a:rPr lang="en-US" altLang="zh-CN" sz="2200" dirty="0">
                <a:solidFill>
                  <a:srgbClr val="FF0000"/>
                </a:solidFill>
                <a:latin typeface="宋体" panose="02010600030101010101" pitchFamily="2" charset="-122"/>
                <a:ea typeface="宋体" panose="02010600030101010101" pitchFamily="2" charset="-122"/>
              </a:rPr>
              <a:t>2</a:t>
            </a:r>
            <a:r>
              <a:rPr lang="en-US" altLang="zh-CN" sz="2200" baseline="30000" dirty="0">
                <a:solidFill>
                  <a:srgbClr val="FF0000"/>
                </a:solidFill>
                <a:latin typeface="宋体" panose="02010600030101010101" pitchFamily="2" charset="-122"/>
                <a:ea typeface="宋体" panose="02010600030101010101" pitchFamily="2" charset="-122"/>
              </a:rPr>
              <a:t>31</a:t>
            </a:r>
            <a:endParaRPr lang="pt-BR" altLang="zh-CN" sz="2200" dirty="0">
              <a:solidFill>
                <a:srgbClr val="FF0000"/>
              </a:solidFill>
              <a:latin typeface="宋体" panose="02010600030101010101" pitchFamily="2" charset="-122"/>
              <a:ea typeface="宋体" panose="02010600030101010101" pitchFamily="2" charset="-122"/>
            </a:endParaRPr>
          </a:p>
          <a:p>
            <a:pPr>
              <a:lnSpc>
                <a:spcPct val="100000"/>
              </a:lnSpc>
              <a:buFontTx/>
              <a:buNone/>
            </a:pPr>
            <a:r>
              <a:rPr lang="pt-BR" altLang="zh-CN" sz="2200" dirty="0">
                <a:latin typeface="宋体" panose="02010600030101010101" pitchFamily="2" charset="-122"/>
                <a:ea typeface="宋体" panose="02010600030101010101" pitchFamily="2" charset="-122"/>
              </a:rPr>
              <a:t>3</a:t>
            </a:r>
          </a:p>
          <a:p>
            <a:pPr>
              <a:lnSpc>
                <a:spcPct val="100000"/>
              </a:lnSpc>
              <a:buFontTx/>
              <a:buNone/>
            </a:pPr>
            <a:r>
              <a:rPr lang="pt-BR" altLang="zh-CN" sz="2200" dirty="0">
                <a:latin typeface="宋体" panose="02010600030101010101" pitchFamily="2" charset="-122"/>
                <a:ea typeface="宋体" panose="02010600030101010101" pitchFamily="2" charset="-122"/>
              </a:rPr>
              <a:t>4	printf ( “x = %u = %d\n”, x, x);</a:t>
            </a:r>
            <a:endParaRPr lang="en-US" altLang="zh-CN" sz="2200" dirty="0">
              <a:latin typeface="宋体" panose="02010600030101010101" pitchFamily="2" charset="-122"/>
              <a:ea typeface="宋体" panose="02010600030101010101" pitchFamily="2" charset="-122"/>
            </a:endParaRPr>
          </a:p>
          <a:p>
            <a:pPr>
              <a:lnSpc>
                <a:spcPct val="100000"/>
              </a:lnSpc>
              <a:buFontTx/>
              <a:buNone/>
            </a:pPr>
            <a:r>
              <a:rPr lang="en-US" altLang="zh-CN" sz="2200" dirty="0">
                <a:latin typeface="宋体" panose="02010600030101010101" pitchFamily="2" charset="-122"/>
                <a:ea typeface="宋体" panose="02010600030101010101" pitchFamily="2" charset="-122"/>
              </a:rPr>
              <a:t>5	</a:t>
            </a:r>
            <a:r>
              <a:rPr lang="en-US" altLang="zh-CN" sz="2200" dirty="0" err="1">
                <a:latin typeface="宋体" panose="02010600030101010101" pitchFamily="2" charset="-122"/>
                <a:ea typeface="宋体" panose="02010600030101010101" pitchFamily="2" charset="-122"/>
              </a:rPr>
              <a:t>printf</a:t>
            </a:r>
            <a:r>
              <a:rPr lang="en-US" altLang="zh-CN" sz="2200" dirty="0">
                <a:latin typeface="宋体" panose="02010600030101010101" pitchFamily="2" charset="-122"/>
                <a:ea typeface="宋体" panose="02010600030101010101" pitchFamily="2" charset="-122"/>
              </a:rPr>
              <a:t> ( “u = %u = %d\n”, u, u);</a:t>
            </a:r>
          </a:p>
          <a:p>
            <a:pPr>
              <a:spcBef>
                <a:spcPct val="25000"/>
              </a:spcBef>
              <a:buFontTx/>
              <a:buNone/>
            </a:pPr>
            <a:r>
              <a:rPr lang="zh-CN" altLang="en-US" sz="2200" dirty="0">
                <a:latin typeface="宋体" panose="02010600030101010101" pitchFamily="2" charset="-122"/>
                <a:ea typeface="宋体" panose="02010600030101010101" pitchFamily="2" charset="-122"/>
              </a:rPr>
              <a:t>在</a:t>
            </a:r>
            <a:r>
              <a:rPr lang="en-US" altLang="zh-CN" sz="2200" dirty="0">
                <a:latin typeface="宋体" panose="02010600030101010101" pitchFamily="2" charset="-122"/>
                <a:ea typeface="宋体" panose="02010600030101010101" pitchFamily="2" charset="-122"/>
              </a:rPr>
              <a:t>32</a:t>
            </a:r>
            <a:r>
              <a:rPr lang="zh-CN" altLang="en-US" sz="2200" dirty="0">
                <a:latin typeface="宋体" panose="02010600030101010101" pitchFamily="2" charset="-122"/>
                <a:ea typeface="宋体" panose="02010600030101010101" pitchFamily="2" charset="-122"/>
              </a:rPr>
              <a:t>位机器上运行上述代码时，它的输出结果是什么？为什么？</a:t>
            </a:r>
          </a:p>
          <a:p>
            <a:pPr>
              <a:spcBef>
                <a:spcPct val="25000"/>
              </a:spcBef>
              <a:buFontTx/>
              <a:buNone/>
            </a:pPr>
            <a:r>
              <a:rPr lang="en-US" altLang="zh-CN" sz="2200" dirty="0">
                <a:solidFill>
                  <a:srgbClr val="008000"/>
                </a:solidFill>
                <a:latin typeface="宋体" panose="02010600030101010101" pitchFamily="2" charset="-122"/>
                <a:ea typeface="宋体" panose="02010600030101010101" pitchFamily="2" charset="-122"/>
              </a:rPr>
              <a:t>x = 4294967295 = –1</a:t>
            </a:r>
          </a:p>
          <a:p>
            <a:pPr>
              <a:spcBef>
                <a:spcPct val="25000"/>
              </a:spcBef>
              <a:buFontTx/>
              <a:buNone/>
            </a:pPr>
            <a:r>
              <a:rPr lang="en-US" altLang="zh-CN" sz="2200" dirty="0">
                <a:solidFill>
                  <a:srgbClr val="008000"/>
                </a:solidFill>
                <a:latin typeface="宋体" panose="02010600030101010101" pitchFamily="2" charset="-122"/>
                <a:ea typeface="宋体" panose="02010600030101010101" pitchFamily="2" charset="-122"/>
              </a:rPr>
              <a:t>u = 2147483648 = –2147483648</a:t>
            </a:r>
            <a:endParaRPr lang="en-US" altLang="zh-CN" sz="2200" i="1" dirty="0">
              <a:solidFill>
                <a:srgbClr val="008000"/>
              </a:solidFill>
              <a:latin typeface="宋体" panose="02010600030101010101" pitchFamily="2" charset="-122"/>
              <a:ea typeface="宋体" panose="02010600030101010101" pitchFamily="2" charset="-122"/>
            </a:endParaRPr>
          </a:p>
          <a:p>
            <a:pPr>
              <a:spcBef>
                <a:spcPct val="25000"/>
              </a:spcBef>
              <a:buClr>
                <a:srgbClr val="0033CC"/>
              </a:buClr>
              <a:buFont typeface="Wingdings" pitchFamily="2" charset="2"/>
              <a:buChar char="u"/>
            </a:pPr>
            <a:r>
              <a:rPr lang="zh-CN" altLang="en-US" sz="2200" dirty="0">
                <a:latin typeface="宋体" panose="02010600030101010101" pitchFamily="2" charset="-122"/>
                <a:ea typeface="宋体" panose="02010600030101010101" pitchFamily="2" charset="-122"/>
              </a:rPr>
              <a:t> </a:t>
            </a:r>
            <a:r>
              <a:rPr lang="zh-CN" altLang="en-US" sz="2200" dirty="0">
                <a:solidFill>
                  <a:srgbClr val="0033CC"/>
                </a:solidFill>
                <a:latin typeface="宋体" panose="02010600030101010101" pitchFamily="2" charset="-122"/>
                <a:ea typeface="宋体" panose="02010600030101010101" pitchFamily="2" charset="-122"/>
              </a:rPr>
              <a:t>因为</a:t>
            </a:r>
            <a:r>
              <a:rPr lang="en-US" altLang="zh-CN" sz="2200" dirty="0">
                <a:solidFill>
                  <a:srgbClr val="0033CC"/>
                </a:solidFill>
                <a:latin typeface="宋体" panose="02010600030101010101" pitchFamily="2" charset="-122"/>
                <a:ea typeface="宋体" panose="02010600030101010101" pitchFamily="2" charset="-122"/>
              </a:rPr>
              <a:t>–1</a:t>
            </a:r>
            <a:r>
              <a:rPr lang="zh-CN" altLang="en-US" sz="2200" dirty="0">
                <a:solidFill>
                  <a:srgbClr val="0033CC"/>
                </a:solidFill>
                <a:latin typeface="宋体" panose="02010600030101010101" pitchFamily="2" charset="-122"/>
                <a:ea typeface="宋体" panose="02010600030101010101" pitchFamily="2" charset="-122"/>
              </a:rPr>
              <a:t>的补码整数表示为“</a:t>
            </a:r>
            <a:r>
              <a:rPr lang="en-US" altLang="zh-CN" sz="2200" dirty="0">
                <a:solidFill>
                  <a:srgbClr val="0033CC"/>
                </a:solidFill>
                <a:latin typeface="宋体" panose="02010600030101010101" pitchFamily="2" charset="-122"/>
                <a:ea typeface="宋体" panose="02010600030101010101" pitchFamily="2" charset="-122"/>
              </a:rPr>
              <a:t>11…1”</a:t>
            </a:r>
            <a:r>
              <a:rPr lang="zh-CN" altLang="en-US" sz="2200" dirty="0">
                <a:solidFill>
                  <a:srgbClr val="0033CC"/>
                </a:solidFill>
                <a:latin typeface="宋体" panose="02010600030101010101" pitchFamily="2" charset="-122"/>
                <a:ea typeface="宋体" panose="02010600030101010101" pitchFamily="2" charset="-122"/>
              </a:rPr>
              <a:t>，作为</a:t>
            </a:r>
            <a:r>
              <a:rPr lang="en-US" altLang="zh-CN" sz="2200" dirty="0">
                <a:solidFill>
                  <a:srgbClr val="0033CC"/>
                </a:solidFill>
                <a:latin typeface="宋体" panose="02010600030101010101" pitchFamily="2" charset="-122"/>
                <a:ea typeface="宋体" panose="02010600030101010101" pitchFamily="2" charset="-122"/>
              </a:rPr>
              <a:t>32</a:t>
            </a:r>
            <a:r>
              <a:rPr lang="zh-CN" altLang="en-US" sz="2200" dirty="0">
                <a:solidFill>
                  <a:srgbClr val="0033CC"/>
                </a:solidFill>
                <a:latin typeface="宋体" panose="02010600030101010101" pitchFamily="2" charset="-122"/>
                <a:ea typeface="宋体" panose="02010600030101010101" pitchFamily="2" charset="-122"/>
              </a:rPr>
              <a:t>位无符号数解释时，其值为</a:t>
            </a:r>
            <a:r>
              <a:rPr lang="en-US" altLang="zh-CN" sz="2200" dirty="0">
                <a:solidFill>
                  <a:srgbClr val="0033CC"/>
                </a:solidFill>
                <a:latin typeface="宋体" panose="02010600030101010101" pitchFamily="2" charset="-122"/>
                <a:ea typeface="宋体" panose="02010600030101010101" pitchFamily="2" charset="-122"/>
              </a:rPr>
              <a:t>2</a:t>
            </a:r>
            <a:r>
              <a:rPr lang="en-US" altLang="zh-CN" sz="2200" baseline="30000" dirty="0">
                <a:solidFill>
                  <a:srgbClr val="0033CC"/>
                </a:solidFill>
                <a:latin typeface="宋体" panose="02010600030101010101" pitchFamily="2" charset="-122"/>
                <a:ea typeface="宋体" panose="02010600030101010101" pitchFamily="2" charset="-122"/>
              </a:rPr>
              <a:t>32</a:t>
            </a:r>
            <a:r>
              <a:rPr lang="en-US" altLang="zh-CN" sz="2200" dirty="0">
                <a:solidFill>
                  <a:srgbClr val="0033CC"/>
                </a:solidFill>
                <a:latin typeface="宋体" panose="02010600030101010101" pitchFamily="2" charset="-122"/>
                <a:ea typeface="宋体" panose="02010600030101010101" pitchFamily="2" charset="-122"/>
              </a:rPr>
              <a:t>–1= 4 294 967 296–1 = 4 294 967 295</a:t>
            </a:r>
            <a:r>
              <a:rPr lang="zh-CN" altLang="en-US" sz="2200" dirty="0">
                <a:solidFill>
                  <a:srgbClr val="0033CC"/>
                </a:solidFill>
                <a:latin typeface="宋体" panose="02010600030101010101" pitchFamily="2" charset="-122"/>
                <a:ea typeface="宋体" panose="02010600030101010101" pitchFamily="2" charset="-122"/>
              </a:rPr>
              <a:t>。</a:t>
            </a:r>
            <a:endParaRPr lang="zh-CN" altLang="en-US" sz="2200" i="1" dirty="0">
              <a:solidFill>
                <a:srgbClr val="0033CC"/>
              </a:solidFill>
              <a:latin typeface="宋体" panose="02010600030101010101" pitchFamily="2" charset="-122"/>
              <a:ea typeface="宋体" panose="02010600030101010101" pitchFamily="2" charset="-122"/>
            </a:endParaRPr>
          </a:p>
          <a:p>
            <a:pPr>
              <a:spcBef>
                <a:spcPct val="25000"/>
              </a:spcBef>
              <a:buClr>
                <a:srgbClr val="0033CC"/>
              </a:buClr>
              <a:buFont typeface="Wingdings" pitchFamily="2" charset="2"/>
              <a:buChar char="u"/>
            </a:pPr>
            <a:r>
              <a:rPr lang="en-US" altLang="zh-CN" sz="2200" dirty="0">
                <a:solidFill>
                  <a:srgbClr val="0033CC"/>
                </a:solidFill>
                <a:latin typeface="宋体" panose="02010600030101010101" pitchFamily="2" charset="-122"/>
                <a:ea typeface="宋体" panose="02010600030101010101" pitchFamily="2" charset="-122"/>
              </a:rPr>
              <a:t> 2</a:t>
            </a:r>
            <a:r>
              <a:rPr lang="en-US" altLang="zh-CN" sz="2200" baseline="30000" dirty="0">
                <a:solidFill>
                  <a:srgbClr val="0033CC"/>
                </a:solidFill>
                <a:latin typeface="宋体" panose="02010600030101010101" pitchFamily="2" charset="-122"/>
                <a:ea typeface="宋体" panose="02010600030101010101" pitchFamily="2" charset="-122"/>
              </a:rPr>
              <a:t>31</a:t>
            </a:r>
            <a:r>
              <a:rPr lang="zh-CN" altLang="en-US" sz="2200" dirty="0">
                <a:solidFill>
                  <a:srgbClr val="0033CC"/>
                </a:solidFill>
                <a:latin typeface="宋体" panose="02010600030101010101" pitchFamily="2" charset="-122"/>
                <a:ea typeface="宋体" panose="02010600030101010101" pitchFamily="2" charset="-122"/>
              </a:rPr>
              <a:t>的无符号数表示为“</a:t>
            </a:r>
            <a:r>
              <a:rPr lang="en-US" altLang="zh-CN" sz="2200" dirty="0">
                <a:solidFill>
                  <a:srgbClr val="0033CC"/>
                </a:solidFill>
                <a:latin typeface="宋体" panose="02010600030101010101" pitchFamily="2" charset="-122"/>
                <a:ea typeface="宋体" panose="02010600030101010101" pitchFamily="2" charset="-122"/>
              </a:rPr>
              <a:t>100…0”</a:t>
            </a:r>
            <a:r>
              <a:rPr lang="zh-CN" altLang="en-US" sz="2200" dirty="0">
                <a:solidFill>
                  <a:srgbClr val="0033CC"/>
                </a:solidFill>
                <a:latin typeface="宋体" panose="02010600030101010101" pitchFamily="2" charset="-122"/>
                <a:ea typeface="宋体" panose="02010600030101010101" pitchFamily="2" charset="-122"/>
              </a:rPr>
              <a:t>，被解释为</a:t>
            </a:r>
            <a:r>
              <a:rPr lang="en-US" altLang="zh-CN" sz="2200" dirty="0">
                <a:solidFill>
                  <a:srgbClr val="0033CC"/>
                </a:solidFill>
                <a:latin typeface="宋体" panose="02010600030101010101" pitchFamily="2" charset="-122"/>
                <a:ea typeface="宋体" panose="02010600030101010101" pitchFamily="2" charset="-122"/>
              </a:rPr>
              <a:t>32</a:t>
            </a:r>
            <a:r>
              <a:rPr lang="zh-CN" altLang="en-US" sz="2200" dirty="0">
                <a:solidFill>
                  <a:srgbClr val="0033CC"/>
                </a:solidFill>
                <a:latin typeface="宋体" panose="02010600030101010101" pitchFamily="2" charset="-122"/>
                <a:ea typeface="宋体" panose="02010600030101010101" pitchFamily="2" charset="-122"/>
              </a:rPr>
              <a:t>位</a:t>
            </a:r>
            <a:r>
              <a:rPr lang="zh-CN" altLang="en-US" sz="2200" dirty="0">
                <a:solidFill>
                  <a:srgbClr val="FF0000"/>
                </a:solidFill>
                <a:latin typeface="宋体" panose="02010600030101010101" pitchFamily="2" charset="-122"/>
                <a:ea typeface="宋体" panose="02010600030101010101" pitchFamily="2" charset="-122"/>
              </a:rPr>
              <a:t>带符号</a:t>
            </a:r>
            <a:r>
              <a:rPr lang="zh-CN" altLang="en-US" sz="2200" dirty="0">
                <a:solidFill>
                  <a:srgbClr val="0033CC"/>
                </a:solidFill>
                <a:latin typeface="宋体" panose="02010600030101010101" pitchFamily="2" charset="-122"/>
                <a:ea typeface="宋体" panose="02010600030101010101" pitchFamily="2" charset="-122"/>
              </a:rPr>
              <a:t>整数时，其值为最小负数：</a:t>
            </a:r>
            <a:r>
              <a:rPr lang="en-US" altLang="zh-CN" sz="2200" dirty="0">
                <a:solidFill>
                  <a:srgbClr val="0033CC"/>
                </a:solidFill>
                <a:latin typeface="宋体" panose="02010600030101010101" pitchFamily="2" charset="-122"/>
                <a:ea typeface="宋体" panose="02010600030101010101" pitchFamily="2" charset="-122"/>
              </a:rPr>
              <a:t>–2</a:t>
            </a:r>
            <a:r>
              <a:rPr lang="en-US" altLang="zh-CN" sz="2200" baseline="30000" dirty="0">
                <a:solidFill>
                  <a:srgbClr val="0033CC"/>
                </a:solidFill>
                <a:latin typeface="宋体" panose="02010600030101010101" pitchFamily="2" charset="-122"/>
                <a:ea typeface="宋体" panose="02010600030101010101" pitchFamily="2" charset="-122"/>
              </a:rPr>
              <a:t>32-1</a:t>
            </a:r>
            <a:r>
              <a:rPr lang="en-US" altLang="zh-CN" sz="2200" dirty="0">
                <a:solidFill>
                  <a:srgbClr val="0033CC"/>
                </a:solidFill>
                <a:latin typeface="宋体" panose="02010600030101010101" pitchFamily="2" charset="-122"/>
                <a:ea typeface="宋体" panose="02010600030101010101" pitchFamily="2" charset="-122"/>
              </a:rPr>
              <a:t> = –2</a:t>
            </a:r>
            <a:r>
              <a:rPr lang="en-US" altLang="zh-CN" sz="2200" baseline="30000" dirty="0">
                <a:solidFill>
                  <a:srgbClr val="0033CC"/>
                </a:solidFill>
                <a:latin typeface="宋体" panose="02010600030101010101" pitchFamily="2" charset="-122"/>
                <a:ea typeface="宋体" panose="02010600030101010101" pitchFamily="2" charset="-122"/>
              </a:rPr>
              <a:t>31</a:t>
            </a:r>
            <a:r>
              <a:rPr lang="en-US" altLang="zh-CN" sz="2200" dirty="0">
                <a:solidFill>
                  <a:srgbClr val="0033CC"/>
                </a:solidFill>
                <a:latin typeface="宋体" panose="02010600030101010101" pitchFamily="2" charset="-122"/>
                <a:ea typeface="宋体" panose="02010600030101010101" pitchFamily="2" charset="-122"/>
              </a:rPr>
              <a:t> = –2 147 483 648</a:t>
            </a:r>
            <a:r>
              <a:rPr lang="zh-CN" altLang="en-US" sz="2200" dirty="0">
                <a:solidFill>
                  <a:srgbClr val="0033CC"/>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6523671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71">
                                            <p:txEl>
                                              <p:pRg st="7" end="7"/>
                                            </p:txEl>
                                          </p:spTgt>
                                        </p:tgtEl>
                                        <p:attrNameLst>
                                          <p:attrName>style.visibility</p:attrName>
                                        </p:attrNameLst>
                                      </p:cBhvr>
                                      <p:to>
                                        <p:strVal val="visible"/>
                                      </p:to>
                                    </p:set>
                                    <p:animEffect transition="in" filter="blinds(horizontal)">
                                      <p:cBhvr>
                                        <p:cTn id="7" dur="500"/>
                                        <p:tgtEl>
                                          <p:spTgt spid="62157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1571">
                                            <p:txEl>
                                              <p:pRg st="8" end="8"/>
                                            </p:txEl>
                                          </p:spTgt>
                                        </p:tgtEl>
                                        <p:attrNameLst>
                                          <p:attrName>style.visibility</p:attrName>
                                        </p:attrNameLst>
                                      </p:cBhvr>
                                      <p:to>
                                        <p:strVal val="visible"/>
                                      </p:to>
                                    </p:set>
                                    <p:animEffect transition="in" filter="blinds(horizontal)">
                                      <p:cBhvr>
                                        <p:cTn id="10" dur="500"/>
                                        <p:tgtEl>
                                          <p:spTgt spid="621571">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21571">
                                            <p:txEl>
                                              <p:pRg st="9" end="9"/>
                                            </p:txEl>
                                          </p:spTgt>
                                        </p:tgtEl>
                                        <p:attrNameLst>
                                          <p:attrName>style.visibility</p:attrName>
                                        </p:attrNameLst>
                                      </p:cBhvr>
                                      <p:to>
                                        <p:strVal val="visible"/>
                                      </p:to>
                                    </p:set>
                                    <p:animEffect transition="in" filter="blinds(horizontal)">
                                      <p:cBhvr>
                                        <p:cTn id="15" dur="500"/>
                                        <p:tgtEl>
                                          <p:spTgt spid="621571">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21571">
                                            <p:txEl>
                                              <p:pRg st="10" end="10"/>
                                            </p:txEl>
                                          </p:spTgt>
                                        </p:tgtEl>
                                        <p:attrNameLst>
                                          <p:attrName>style.visibility</p:attrName>
                                        </p:attrNameLst>
                                      </p:cBhvr>
                                      <p:to>
                                        <p:strVal val="visible"/>
                                      </p:to>
                                    </p:set>
                                    <p:animEffect transition="in" filter="blinds(horizontal)">
                                      <p:cBhvr>
                                        <p:cTn id="20" dur="500"/>
                                        <p:tgtEl>
                                          <p:spTgt spid="621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2.2.6  </a:t>
                      </a:r>
                      <a:r>
                        <a:rPr lang="zh-CN" altLang="en-US" sz="2400">
                          <a:solidFill>
                            <a:schemeClr val="bg1"/>
                          </a:solidFill>
                          <a:ea typeface="宋体" panose="02010600030101010101" pitchFamily="2" charset="-122"/>
                        </a:rPr>
                        <a:t>扩展一个数字的位表示</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437005" y="1233805"/>
            <a:ext cx="6972935" cy="3692525"/>
          </a:xfrm>
          <a:prstGeom prst="rect">
            <a:avLst/>
          </a:prstGeom>
          <a:noFill/>
        </p:spPr>
        <p:txBody>
          <a:bodyPr wrap="square" rtlCol="0">
            <a:spAutoFit/>
          </a:bodyPr>
          <a:lstStyle/>
          <a:p>
            <a:r>
              <a:rPr lang="zh-CN" altLang="en-US" sz="2800" dirty="0"/>
              <a:t>假如给定一个</a:t>
            </a:r>
            <a:r>
              <a:rPr lang="en-US" altLang="zh-CN" sz="2800" dirty="0"/>
              <a:t>w</a:t>
            </a:r>
            <a:r>
              <a:rPr lang="zh-CN" altLang="en-US" sz="2800" dirty="0">
                <a:ea typeface="宋体" panose="02010600030101010101" pitchFamily="2" charset="-122"/>
              </a:rPr>
              <a:t>位的数</a:t>
            </a:r>
            <a:r>
              <a:rPr lang="en-US" altLang="zh-CN" sz="2800" dirty="0">
                <a:ea typeface="宋体" panose="02010600030101010101" pitchFamily="2" charset="-122"/>
              </a:rPr>
              <a:t>x</a:t>
            </a:r>
            <a:r>
              <a:rPr lang="zh-CN" altLang="en-US" sz="2800" dirty="0">
                <a:ea typeface="宋体" panose="02010600030101010101" pitchFamily="2" charset="-122"/>
              </a:rPr>
              <a:t>，要求将其扩展到</a:t>
            </a:r>
            <a:r>
              <a:rPr lang="en-US" altLang="zh-CN" sz="2800" dirty="0" err="1">
                <a:ea typeface="宋体" panose="02010600030101010101" pitchFamily="2" charset="-122"/>
              </a:rPr>
              <a:t>w+k</a:t>
            </a:r>
            <a:r>
              <a:rPr lang="zh-CN" altLang="en-US" sz="2800" dirty="0">
                <a:ea typeface="宋体" panose="02010600030101010101" pitchFamily="2" charset="-122"/>
              </a:rPr>
              <a:t>位，如何做？</a:t>
            </a:r>
          </a:p>
          <a:p>
            <a:endParaRPr lang="zh-CN" altLang="en-US" sz="3200" dirty="0">
              <a:ea typeface="宋体" panose="02010600030101010101" pitchFamily="2" charset="-122"/>
            </a:endParaRPr>
          </a:p>
          <a:p>
            <a:r>
              <a:rPr lang="en-US" altLang="zh-CN" sz="2400" dirty="0">
                <a:ea typeface="宋体" panose="02010600030101010101" pitchFamily="2" charset="-122"/>
              </a:rPr>
              <a:t>——</a:t>
            </a:r>
            <a:r>
              <a:rPr lang="zh-CN" altLang="en-US" sz="2400" dirty="0">
                <a:ea typeface="宋体" panose="02010600030101010101" pitchFamily="2" charset="-122"/>
              </a:rPr>
              <a:t>无符号数的零扩展</a:t>
            </a:r>
          </a:p>
          <a:p>
            <a:r>
              <a:rPr lang="en-US" altLang="zh-CN" sz="2400" dirty="0">
                <a:ea typeface="宋体" panose="02010600030101010101" pitchFamily="2" charset="-122"/>
              </a:rPr>
              <a:t>——</a:t>
            </a:r>
            <a:r>
              <a:rPr lang="zh-CN" altLang="en-US" sz="2400" dirty="0">
                <a:ea typeface="宋体" panose="02010600030101010101" pitchFamily="2" charset="-122"/>
              </a:rPr>
              <a:t>有符号数的符号扩展</a:t>
            </a:r>
          </a:p>
          <a:p>
            <a:pPr marL="457200" lvl="1" indent="0">
              <a:buFont typeface="Wingdings" panose="05000000000000000000" charset="0"/>
              <a:buChar char=""/>
            </a:pPr>
            <a:r>
              <a:rPr lang="zh-CN" altLang="en-US" sz="2000" dirty="0">
                <a:ea typeface="宋体" panose="02010600030101010101" pitchFamily="2" charset="-122"/>
              </a:rPr>
              <a:t>将</a:t>
            </a:r>
            <a:r>
              <a:rPr lang="en-US" altLang="zh-CN" sz="2000" dirty="0">
                <a:ea typeface="宋体" panose="02010600030101010101" pitchFamily="2" charset="-122"/>
              </a:rPr>
              <a:t>w=3</a:t>
            </a:r>
            <a:r>
              <a:rPr lang="zh-CN" altLang="en-US" sz="2000" dirty="0">
                <a:ea typeface="宋体" panose="02010600030101010101" pitchFamily="2" charset="-122"/>
              </a:rPr>
              <a:t>的数</a:t>
            </a:r>
            <a:r>
              <a:rPr lang="en-US" altLang="zh-CN" sz="2000" dirty="0">
                <a:ea typeface="宋体" panose="02010600030101010101" pitchFamily="2" charset="-122"/>
              </a:rPr>
              <a:t>[101]</a:t>
            </a:r>
            <a:r>
              <a:rPr lang="en-US" altLang="zh-CN" sz="2000" baseline="-25000" dirty="0">
                <a:ea typeface="宋体" panose="02010600030101010101" pitchFamily="2" charset="-122"/>
              </a:rPr>
              <a:t>2</a:t>
            </a:r>
            <a:r>
              <a:rPr lang="zh-CN" altLang="en-US" sz="2000" dirty="0">
                <a:ea typeface="宋体" panose="02010600030101010101" pitchFamily="2" charset="-122"/>
              </a:rPr>
              <a:t>扩展为</a:t>
            </a:r>
            <a:r>
              <a:rPr lang="en-US" altLang="zh-CN" sz="2000" dirty="0">
                <a:ea typeface="宋体" panose="02010600030101010101" pitchFamily="2" charset="-122"/>
              </a:rPr>
              <a:t>w=4</a:t>
            </a:r>
            <a:r>
              <a:rPr lang="zh-CN" altLang="en-US" sz="2000" dirty="0">
                <a:ea typeface="宋体" panose="02010600030101010101" pitchFamily="2" charset="-122"/>
              </a:rPr>
              <a:t>的数，即</a:t>
            </a:r>
            <a:r>
              <a:rPr lang="en-US" altLang="zh-CN" sz="2000" dirty="0">
                <a:ea typeface="宋体" panose="02010600030101010101" pitchFamily="2" charset="-122"/>
              </a:rPr>
              <a:t>[1101]</a:t>
            </a:r>
            <a:r>
              <a:rPr lang="en-US" altLang="zh-CN" sz="2000" baseline="-25000" dirty="0">
                <a:ea typeface="宋体" panose="02010600030101010101" pitchFamily="2" charset="-122"/>
              </a:rPr>
              <a:t>2</a:t>
            </a:r>
          </a:p>
          <a:p>
            <a:r>
              <a:rPr lang="en-US" altLang="zh-CN" sz="2000" baseline="-25000" dirty="0">
                <a:ea typeface="宋体" panose="02010600030101010101" pitchFamily="2" charset="-122"/>
              </a:rPr>
              <a:t>               </a:t>
            </a:r>
            <a:r>
              <a:rPr lang="en-US" altLang="zh-CN" sz="2000" dirty="0">
                <a:ea typeface="宋体" panose="02010600030101010101" pitchFamily="2" charset="-122"/>
                <a:sym typeface="+mn-ea"/>
              </a:rPr>
              <a:t>[101]</a:t>
            </a:r>
            <a:r>
              <a:rPr lang="en-US" altLang="zh-CN" sz="2000" baseline="-25000" dirty="0">
                <a:ea typeface="宋体" panose="02010600030101010101" pitchFamily="2" charset="-122"/>
                <a:sym typeface="+mn-ea"/>
              </a:rPr>
              <a:t>2</a:t>
            </a:r>
            <a:r>
              <a:rPr lang="en-US" altLang="zh-CN" sz="2000" dirty="0">
                <a:ea typeface="宋体" panose="02010600030101010101" pitchFamily="2" charset="-122"/>
                <a:sym typeface="+mn-ea"/>
              </a:rPr>
              <a:t>=-3</a:t>
            </a:r>
            <a:r>
              <a:rPr lang="zh-CN" altLang="en-US" sz="2000" dirty="0">
                <a:ea typeface="宋体" panose="02010600030101010101" pitchFamily="2" charset="-122"/>
                <a:sym typeface="+mn-ea"/>
              </a:rPr>
              <a:t>，符号扩展后</a:t>
            </a:r>
            <a:r>
              <a:rPr lang="en-US" altLang="zh-CN" sz="2000" dirty="0">
                <a:ea typeface="宋体" panose="02010600030101010101" pitchFamily="2" charset="-122"/>
                <a:sym typeface="+mn-ea"/>
              </a:rPr>
              <a:t>[1101]</a:t>
            </a:r>
            <a:r>
              <a:rPr lang="en-US" altLang="zh-CN" sz="2000" baseline="-25000" dirty="0">
                <a:ea typeface="宋体" panose="02010600030101010101" pitchFamily="2" charset="-122"/>
                <a:sym typeface="+mn-ea"/>
              </a:rPr>
              <a:t>2</a:t>
            </a:r>
            <a:r>
              <a:rPr lang="en-US" altLang="zh-CN" sz="2000" dirty="0">
                <a:ea typeface="宋体" panose="02010600030101010101" pitchFamily="2" charset="-122"/>
                <a:sym typeface="+mn-ea"/>
              </a:rPr>
              <a:t>=-3</a:t>
            </a:r>
          </a:p>
          <a:p>
            <a:pPr marL="457200" lvl="1" indent="0">
              <a:buFont typeface="Wingdings" panose="05000000000000000000" charset="0"/>
              <a:buChar char=""/>
            </a:pPr>
            <a:r>
              <a:rPr lang="zh-CN" altLang="en-US" sz="2000" dirty="0">
                <a:ea typeface="宋体" panose="02010600030101010101" pitchFamily="2" charset="-122"/>
                <a:sym typeface="+mn-ea"/>
              </a:rPr>
              <a:t>将</a:t>
            </a:r>
            <a:r>
              <a:rPr lang="en-US" altLang="zh-CN" sz="2000" dirty="0">
                <a:ea typeface="宋体" panose="02010600030101010101" pitchFamily="2" charset="-122"/>
                <a:sym typeface="+mn-ea"/>
              </a:rPr>
              <a:t>w=3</a:t>
            </a:r>
            <a:r>
              <a:rPr lang="zh-CN" altLang="en-US" sz="2000" dirty="0">
                <a:ea typeface="宋体" panose="02010600030101010101" pitchFamily="2" charset="-122"/>
                <a:sym typeface="+mn-ea"/>
              </a:rPr>
              <a:t>的数</a:t>
            </a:r>
            <a:r>
              <a:rPr lang="en-US" altLang="zh-CN" sz="2000" dirty="0">
                <a:ea typeface="宋体" panose="02010600030101010101" pitchFamily="2" charset="-122"/>
                <a:sym typeface="+mn-ea"/>
              </a:rPr>
              <a:t>[111]</a:t>
            </a:r>
            <a:r>
              <a:rPr lang="en-US" altLang="zh-CN" sz="2000" baseline="-25000" dirty="0">
                <a:ea typeface="宋体" panose="02010600030101010101" pitchFamily="2" charset="-122"/>
                <a:sym typeface="+mn-ea"/>
              </a:rPr>
              <a:t>2</a:t>
            </a:r>
            <a:r>
              <a:rPr lang="zh-CN" altLang="en-US" sz="2000" dirty="0">
                <a:ea typeface="宋体" panose="02010600030101010101" pitchFamily="2" charset="-122"/>
                <a:sym typeface="+mn-ea"/>
              </a:rPr>
              <a:t>扩展为</a:t>
            </a:r>
            <a:r>
              <a:rPr lang="en-US" altLang="zh-CN" sz="2000" dirty="0">
                <a:ea typeface="宋体" panose="02010600030101010101" pitchFamily="2" charset="-122"/>
                <a:sym typeface="+mn-ea"/>
              </a:rPr>
              <a:t>w=4</a:t>
            </a:r>
            <a:r>
              <a:rPr lang="zh-CN" altLang="en-US" sz="2000" dirty="0">
                <a:ea typeface="宋体" panose="02010600030101010101" pitchFamily="2" charset="-122"/>
                <a:sym typeface="+mn-ea"/>
              </a:rPr>
              <a:t>的数，即</a:t>
            </a:r>
            <a:r>
              <a:rPr lang="en-US" altLang="zh-CN" sz="2000" dirty="0">
                <a:ea typeface="宋体" panose="02010600030101010101" pitchFamily="2" charset="-122"/>
                <a:sym typeface="+mn-ea"/>
              </a:rPr>
              <a:t>[1111]</a:t>
            </a:r>
            <a:r>
              <a:rPr lang="en-US" altLang="zh-CN" sz="2400" baseline="-25000" dirty="0">
                <a:ea typeface="宋体" panose="02010600030101010101" pitchFamily="2" charset="-122"/>
                <a:sym typeface="+mn-ea"/>
              </a:rPr>
              <a:t>2</a:t>
            </a:r>
          </a:p>
          <a:p>
            <a:r>
              <a:rPr lang="en-US" altLang="zh-CN" sz="2000" baseline="-25000" dirty="0">
                <a:ea typeface="宋体" panose="02010600030101010101" pitchFamily="2" charset="-122"/>
                <a:sym typeface="+mn-ea"/>
              </a:rPr>
              <a:t>               </a:t>
            </a:r>
            <a:r>
              <a:rPr lang="en-US" altLang="zh-CN" sz="2000" dirty="0">
                <a:ea typeface="宋体" panose="02010600030101010101" pitchFamily="2" charset="-122"/>
                <a:sym typeface="+mn-ea"/>
              </a:rPr>
              <a:t>[111]</a:t>
            </a:r>
            <a:r>
              <a:rPr lang="en-US" altLang="zh-CN" sz="2000" baseline="-25000" dirty="0">
                <a:ea typeface="宋体" panose="02010600030101010101" pitchFamily="2" charset="-122"/>
                <a:sym typeface="+mn-ea"/>
              </a:rPr>
              <a:t>2</a:t>
            </a:r>
            <a:r>
              <a:rPr lang="en-US" altLang="zh-CN" sz="2000" dirty="0">
                <a:ea typeface="宋体" panose="02010600030101010101" pitchFamily="2" charset="-122"/>
                <a:sym typeface="+mn-ea"/>
              </a:rPr>
              <a:t>=-1</a:t>
            </a:r>
            <a:r>
              <a:rPr lang="zh-CN" altLang="en-US" sz="2000" dirty="0">
                <a:ea typeface="宋体" panose="02010600030101010101" pitchFamily="2" charset="-122"/>
                <a:sym typeface="+mn-ea"/>
              </a:rPr>
              <a:t>，符号扩展后</a:t>
            </a:r>
            <a:r>
              <a:rPr lang="en-US" altLang="zh-CN" sz="2000" dirty="0">
                <a:ea typeface="宋体" panose="02010600030101010101" pitchFamily="2" charset="-122"/>
                <a:sym typeface="+mn-ea"/>
              </a:rPr>
              <a:t>[1111]</a:t>
            </a:r>
            <a:r>
              <a:rPr lang="en-US" altLang="zh-CN" sz="2000" baseline="-25000" dirty="0">
                <a:ea typeface="宋体" panose="02010600030101010101" pitchFamily="2" charset="-122"/>
                <a:sym typeface="+mn-ea"/>
              </a:rPr>
              <a:t>2</a:t>
            </a:r>
            <a:r>
              <a:rPr lang="en-US" altLang="zh-CN" sz="2000" dirty="0">
                <a:ea typeface="宋体" panose="02010600030101010101" pitchFamily="2" charset="-122"/>
                <a:sym typeface="+mn-ea"/>
              </a:rPr>
              <a:t>=-1</a:t>
            </a:r>
          </a:p>
          <a:p>
            <a:endParaRPr lang="en-US" altLang="zh-CN" sz="1800" dirty="0">
              <a:ea typeface="宋体" panose="02010600030101010101" pitchFamily="2" charset="-122"/>
              <a:sym typeface="+mn-ea"/>
            </a:endParaRPr>
          </a:p>
        </p:txBody>
      </p:sp>
      <p:grpSp>
        <p:nvGrpSpPr>
          <p:cNvPr id="4" name="Group 6"/>
          <p:cNvGrpSpPr/>
          <p:nvPr/>
        </p:nvGrpSpPr>
        <p:grpSpPr bwMode="auto">
          <a:xfrm>
            <a:off x="7900035" y="705485"/>
            <a:ext cx="3851910" cy="2356397"/>
            <a:chOff x="1392" y="2104"/>
            <a:chExt cx="3264" cy="1830"/>
          </a:xfrm>
        </p:grpSpPr>
        <p:grpSp>
          <p:nvGrpSpPr>
            <p:cNvPr id="5" name="Group 7"/>
            <p:cNvGrpSpPr/>
            <p:nvPr/>
          </p:nvGrpSpPr>
          <p:grpSpPr bwMode="auto">
            <a:xfrm>
              <a:off x="1392" y="2352"/>
              <a:ext cx="3264" cy="1294"/>
              <a:chOff x="1392" y="2352"/>
              <a:chExt cx="3264" cy="1294"/>
            </a:xfrm>
          </p:grpSpPr>
          <p:grpSp>
            <p:nvGrpSpPr>
              <p:cNvPr id="6" name="Group 8"/>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2544" y="2352"/>
                <a:ext cx="248" cy="286"/>
              </a:xfrm>
              <a:prstGeom prst="rect">
                <a:avLst/>
              </a:prstGeom>
              <a:noFill/>
              <a:ln w="25400">
                <a:noFill/>
                <a:miter lim="800000"/>
              </a:ln>
            </p:spPr>
            <p:txBody>
              <a:bodyPr wrap="square">
                <a:spAutoFit/>
              </a:bodyPr>
              <a:lstStyle/>
              <a:p>
                <a:pPr>
                  <a:lnSpc>
                    <a:spcPct val="100000"/>
                  </a:lnSpc>
                </a:pPr>
                <a:r>
                  <a:rPr lang="en-US" i="1">
                    <a:latin typeface="Times" pitchFamily="18" charset="0"/>
                  </a:rPr>
                  <a:t>X</a:t>
                </a:r>
                <a:r>
                  <a:rPr lang="en-US" b="0">
                    <a:latin typeface="Times" pitchFamily="18" charset="0"/>
                  </a:rPr>
                  <a:t> </a:t>
                </a:r>
                <a:endParaRPr lang="en-US" b="0">
                  <a:latin typeface="Symbol" panose="05050102010706020507" pitchFamily="18" charset="2"/>
                </a:endParaRPr>
              </a:p>
            </p:txBody>
          </p:sp>
          <p:sp>
            <p:nvSpPr>
              <p:cNvPr id="28688" name="Rectangle 17"/>
              <p:cNvSpPr>
                <a:spLocks noChangeArrowheads="1"/>
              </p:cNvSpPr>
              <p:nvPr/>
            </p:nvSpPr>
            <p:spPr bwMode="auto">
              <a:xfrm>
                <a:off x="1392" y="3360"/>
                <a:ext cx="284" cy="286"/>
              </a:xfrm>
              <a:prstGeom prst="rect">
                <a:avLst/>
              </a:prstGeom>
              <a:noFill/>
              <a:ln w="25400">
                <a:noFill/>
                <a:miter lim="800000"/>
              </a:ln>
            </p:spPr>
            <p:txBody>
              <a:bodyPr wrap="square">
                <a:spAutoFit/>
              </a:bodyPr>
              <a:lstStyle/>
              <a:p>
                <a:pPr>
                  <a:lnSpc>
                    <a:spcPct val="100000"/>
                  </a:lnSpc>
                </a:pPr>
                <a:r>
                  <a:rPr lang="en-US" i="1">
                    <a:latin typeface="Times" pitchFamily="18" charset="0"/>
                  </a:rPr>
                  <a:t>X</a:t>
                </a:r>
                <a:r>
                  <a:rPr lang="en-US" b="0">
                    <a:latin typeface="Times" pitchFamily="18" charset="0"/>
                  </a:rPr>
                  <a:t> </a:t>
                </a:r>
                <a:r>
                  <a:rPr lang="en-US" b="0">
                    <a:latin typeface="Symbol" panose="05050102010706020507"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tailEnd type="triangle" w="med" len="med"/>
              </a:ln>
            </p:spPr>
            <p:txBody>
              <a:bodyPr wrap="none" anchor="ctr"/>
              <a:lstStyle/>
              <a:p>
                <a:endParaRPr lang="en-US"/>
              </a:p>
            </p:txBody>
          </p:sp>
          <p:grpSp>
            <p:nvGrpSpPr>
              <p:cNvPr id="7" name="Group 20"/>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grpSp>
              <p:nvGrpSpPr>
                <p:cNvPr id="8" name="Group 26"/>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700" name="Rectangle 42"/>
              <p:cNvSpPr>
                <a:spLocks noChangeArrowheads="1"/>
              </p:cNvSpPr>
              <p:nvPr/>
            </p:nvSpPr>
            <p:spPr bwMode="auto">
              <a:xfrm>
                <a:off x="2352" y="3148"/>
                <a:ext cx="451" cy="247"/>
              </a:xfrm>
              <a:prstGeom prst="rect">
                <a:avLst/>
              </a:prstGeom>
              <a:noFill/>
              <a:ln w="25400">
                <a:noFill/>
                <a:miter lim="800000"/>
              </a:ln>
            </p:spPr>
            <p:txBody>
              <a:bodyPr wrap="squar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104"/>
              <a:ext cx="255"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k</a:t>
              </a:r>
            </a:p>
          </p:txBody>
        </p:sp>
      </p:grpSp>
      <p:pic>
        <p:nvPicPr>
          <p:cNvPr id="9" name="图片 8"/>
          <p:cNvPicPr>
            <a:picLocks noChangeAspect="1"/>
          </p:cNvPicPr>
          <p:nvPr/>
        </p:nvPicPr>
        <p:blipFill>
          <a:blip r:embed="rId2" cstate="print"/>
          <a:stretch>
            <a:fillRect/>
          </a:stretch>
        </p:blipFill>
        <p:spPr>
          <a:xfrm>
            <a:off x="7205345" y="3328670"/>
            <a:ext cx="3714750" cy="2965450"/>
          </a:xfrm>
          <a:prstGeom prst="rect">
            <a:avLst/>
          </a:prstGeom>
        </p:spPr>
      </p:pic>
      <p:sp>
        <p:nvSpPr>
          <p:cNvPr id="10" name="矩形 9"/>
          <p:cNvSpPr/>
          <p:nvPr/>
        </p:nvSpPr>
        <p:spPr>
          <a:xfrm>
            <a:off x="7051040" y="4820285"/>
            <a:ext cx="688340" cy="61150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1" name="矩形 10"/>
          <p:cNvSpPr/>
          <p:nvPr/>
        </p:nvSpPr>
        <p:spPr>
          <a:xfrm>
            <a:off x="7051040" y="5559425"/>
            <a:ext cx="688340" cy="61150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down)">
                                      <p:cBhvr>
                                        <p:cTn id="21" dur="500"/>
                                        <p:tgtEl>
                                          <p:spTgt spid="2">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2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2.2.7  </a:t>
                      </a:r>
                      <a:r>
                        <a:rPr lang="zh-CN" altLang="en-US" sz="2400">
                          <a:solidFill>
                            <a:schemeClr val="bg1"/>
                          </a:solidFill>
                          <a:ea typeface="宋体" panose="02010600030101010101" pitchFamily="2" charset="-122"/>
                        </a:rPr>
                        <a:t>截断数字</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437005" y="1233805"/>
            <a:ext cx="10481310" cy="4707890"/>
          </a:xfrm>
          <a:prstGeom prst="rect">
            <a:avLst/>
          </a:prstGeom>
          <a:noFill/>
        </p:spPr>
        <p:txBody>
          <a:bodyPr wrap="square" rtlCol="0">
            <a:spAutoFit/>
          </a:bodyPr>
          <a:lstStyle/>
          <a:p>
            <a:r>
              <a:rPr lang="zh-CN" altLang="en-US" sz="2800" dirty="0">
                <a:ea typeface="宋体" panose="02010600030101010101" pitchFamily="2" charset="-122"/>
              </a:rPr>
              <a:t>将一个</a:t>
            </a:r>
            <a:r>
              <a:rPr lang="en-US" altLang="zh-CN" sz="2800" dirty="0">
                <a:ea typeface="宋体" panose="02010600030101010101" pitchFamily="2" charset="-122"/>
              </a:rPr>
              <a:t>w</a:t>
            </a:r>
            <a:r>
              <a:rPr lang="zh-CN" altLang="en-US" sz="2800" dirty="0">
                <a:ea typeface="宋体" panose="02010600030101010101" pitchFamily="2" charset="-122"/>
              </a:rPr>
              <a:t>位的数截断为</a:t>
            </a:r>
            <a:r>
              <a:rPr lang="en-US" altLang="zh-CN" sz="2800" dirty="0">
                <a:ea typeface="宋体" panose="02010600030101010101" pitchFamily="2" charset="-122"/>
              </a:rPr>
              <a:t>k</a:t>
            </a:r>
            <a:r>
              <a:rPr lang="zh-CN" altLang="en-US" sz="2800" dirty="0">
                <a:ea typeface="宋体" panose="02010600030101010101" pitchFamily="2" charset="-122"/>
              </a:rPr>
              <a:t>位数字时，丢弃高</a:t>
            </a:r>
            <a:r>
              <a:rPr lang="en-US" altLang="zh-CN" sz="2800" dirty="0">
                <a:solidFill>
                  <a:srgbClr val="FF0000"/>
                </a:solidFill>
                <a:ea typeface="宋体" panose="02010600030101010101" pitchFamily="2" charset="-122"/>
              </a:rPr>
              <a:t>w-k</a:t>
            </a:r>
            <a:r>
              <a:rPr lang="zh-CN" altLang="en-US" sz="2800" dirty="0">
                <a:ea typeface="宋体" panose="02010600030101010101" pitchFamily="2" charset="-122"/>
              </a:rPr>
              <a:t>位，得到一个新的数。截断一个数字可能会改变它的值。</a:t>
            </a:r>
          </a:p>
          <a:p>
            <a:endParaRPr lang="zh-CN" altLang="en-US" sz="3200" dirty="0">
              <a:ea typeface="宋体" panose="02010600030101010101" pitchFamily="2" charset="-122"/>
            </a:endParaRPr>
          </a:p>
          <a:p>
            <a:r>
              <a:rPr lang="en-US" altLang="zh-CN" sz="2400" dirty="0">
                <a:ea typeface="宋体" panose="02010600030101010101" pitchFamily="2" charset="-122"/>
              </a:rPr>
              <a:t>——</a:t>
            </a:r>
            <a:r>
              <a:rPr lang="zh-CN" altLang="en-US" sz="2400" dirty="0">
                <a:ea typeface="宋体" panose="02010600030101010101" pitchFamily="2" charset="-122"/>
              </a:rPr>
              <a:t>截断</a:t>
            </a:r>
            <a:r>
              <a:rPr lang="zh-CN" altLang="en-US" sz="2400" b="1" dirty="0">
                <a:solidFill>
                  <a:srgbClr val="FF0000"/>
                </a:solidFill>
                <a:ea typeface="宋体" panose="02010600030101010101" pitchFamily="2" charset="-122"/>
              </a:rPr>
              <a:t>无符号</a:t>
            </a:r>
            <a:r>
              <a:rPr lang="zh-CN" altLang="en-US" sz="2400" dirty="0">
                <a:ea typeface="宋体" panose="02010600030101010101" pitchFamily="2" charset="-122"/>
              </a:rPr>
              <a:t>数</a:t>
            </a:r>
          </a:p>
          <a:p>
            <a:r>
              <a:rPr lang="en-US" altLang="zh-CN" sz="2400" dirty="0">
                <a:ea typeface="宋体" panose="02010600030101010101" pitchFamily="2" charset="-122"/>
              </a:rPr>
              <a:t>x’=x mod 2</a:t>
            </a:r>
            <a:r>
              <a:rPr lang="en-US" altLang="zh-CN" sz="2400" baseline="30000" dirty="0">
                <a:ea typeface="宋体" panose="02010600030101010101" pitchFamily="2" charset="-122"/>
              </a:rPr>
              <a:t>k</a:t>
            </a:r>
          </a:p>
          <a:p>
            <a:r>
              <a:rPr lang="en-US" altLang="zh-CN" sz="2400" i="1" dirty="0">
                <a:sym typeface="+mn-ea"/>
              </a:rPr>
              <a:t>B2U</a:t>
            </a:r>
            <a:r>
              <a:rPr lang="en-US" altLang="zh-CN" sz="2400" i="1" baseline="-25000" dirty="0">
                <a:sym typeface="+mn-ea"/>
              </a:rPr>
              <a:t>k</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k</a:t>
            </a:r>
            <a:r>
              <a:rPr lang="en-US" altLang="zh-CN" sz="2400" baseline="-25000" dirty="0">
                <a:sym typeface="+mn-ea"/>
              </a:rPr>
              <a:t>−1</a:t>
            </a:r>
            <a:r>
              <a:rPr lang="en-US" altLang="zh-CN" sz="2400" i="1" dirty="0">
                <a:sym typeface="+mn-ea"/>
              </a:rPr>
              <a:t>, x</a:t>
            </a:r>
            <a:r>
              <a:rPr lang="en-US" altLang="zh-CN" sz="2400" i="1" baseline="-25000" dirty="0">
                <a:sym typeface="+mn-ea"/>
              </a:rPr>
              <a:t>k−2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 </a:t>
            </a:r>
            <a:r>
              <a:rPr lang="en-US" altLang="zh-CN" sz="2400" i="1" dirty="0">
                <a:sym typeface="+mn-ea"/>
              </a:rPr>
              <a:t>B2U</a:t>
            </a:r>
            <a:r>
              <a:rPr lang="en-US" altLang="zh-CN" sz="2400" i="1" baseline="-25000" dirty="0">
                <a:sym typeface="+mn-ea"/>
              </a:rPr>
              <a:t>w</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w</a:t>
            </a:r>
            <a:r>
              <a:rPr lang="en-US" altLang="zh-CN" sz="2400" baseline="-25000" dirty="0">
                <a:sym typeface="+mn-ea"/>
              </a:rPr>
              <a:t>−1</a:t>
            </a:r>
            <a:r>
              <a:rPr lang="en-US" altLang="zh-CN" sz="2400" i="1" dirty="0">
                <a:sym typeface="+mn-ea"/>
              </a:rPr>
              <a:t>, x</a:t>
            </a:r>
            <a:r>
              <a:rPr lang="en-US" altLang="zh-CN" sz="2400" i="1" baseline="-25000" dirty="0">
                <a:sym typeface="+mn-ea"/>
              </a:rPr>
              <a:t>w</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mod 2</a:t>
            </a:r>
            <a:r>
              <a:rPr lang="en-US" altLang="zh-CN" sz="2400" i="1" baseline="30000" dirty="0">
                <a:sym typeface="+mn-ea"/>
              </a:rPr>
              <a:t>k</a:t>
            </a:r>
            <a:r>
              <a:rPr lang="en-US" altLang="zh-CN" sz="2400" i="1" dirty="0">
                <a:sym typeface="+mn-ea"/>
              </a:rPr>
              <a:t> </a:t>
            </a:r>
          </a:p>
          <a:p>
            <a:pPr indent="0">
              <a:buNone/>
            </a:pPr>
            <a:endParaRPr lang="en-US" altLang="zh-CN" sz="2800" i="1" dirty="0">
              <a:ea typeface="宋体" panose="02010600030101010101" pitchFamily="2" charset="-122"/>
              <a:sym typeface="+mn-ea"/>
            </a:endParaRPr>
          </a:p>
          <a:p>
            <a:r>
              <a:rPr lang="en-US" altLang="zh-CN" sz="2400" dirty="0">
                <a:ea typeface="宋体" panose="02010600030101010101" pitchFamily="2" charset="-122"/>
              </a:rPr>
              <a:t>——</a:t>
            </a:r>
            <a:r>
              <a:rPr lang="zh-CN" altLang="en-US" sz="2400" dirty="0">
                <a:ea typeface="宋体" panose="02010600030101010101" pitchFamily="2" charset="-122"/>
              </a:rPr>
              <a:t>截断</a:t>
            </a:r>
            <a:r>
              <a:rPr lang="zh-CN" altLang="en-US" sz="2400" b="1" dirty="0">
                <a:solidFill>
                  <a:srgbClr val="FF0000"/>
                </a:solidFill>
                <a:ea typeface="宋体" panose="02010600030101010101" pitchFamily="2" charset="-122"/>
              </a:rPr>
              <a:t>补码</a:t>
            </a:r>
            <a:r>
              <a:rPr lang="zh-CN" altLang="en-US" sz="2400" dirty="0">
                <a:ea typeface="宋体" panose="02010600030101010101" pitchFamily="2" charset="-122"/>
              </a:rPr>
              <a:t>数值</a:t>
            </a:r>
          </a:p>
          <a:p>
            <a:r>
              <a:rPr lang="en-US" altLang="zh-CN" sz="2400" i="1" dirty="0">
                <a:sym typeface="+mn-ea"/>
              </a:rPr>
              <a:t>B2T</a:t>
            </a:r>
            <a:r>
              <a:rPr lang="en-US" altLang="zh-CN" sz="2400" i="1" baseline="-25000" dirty="0">
                <a:sym typeface="+mn-ea"/>
              </a:rPr>
              <a:t>k</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k</a:t>
            </a:r>
            <a:r>
              <a:rPr lang="en-US" altLang="zh-CN" sz="2400" baseline="-25000" dirty="0">
                <a:sym typeface="+mn-ea"/>
              </a:rPr>
              <a:t>−1</a:t>
            </a:r>
            <a:r>
              <a:rPr lang="en-US" altLang="zh-CN" sz="2400" i="1" dirty="0">
                <a:sym typeface="+mn-ea"/>
              </a:rPr>
              <a:t>, x</a:t>
            </a:r>
            <a:r>
              <a:rPr lang="en-US" altLang="zh-CN" sz="2400" i="1" baseline="-25000" dirty="0">
                <a:sym typeface="+mn-ea"/>
              </a:rPr>
              <a:t>k</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 </a:t>
            </a:r>
            <a:r>
              <a:rPr lang="en-US" altLang="zh-CN" sz="2400" i="1" dirty="0">
                <a:sym typeface="+mn-ea"/>
              </a:rPr>
              <a:t>U2T</a:t>
            </a:r>
            <a:r>
              <a:rPr lang="en-US" altLang="zh-CN" sz="2400" i="1" baseline="-25000" dirty="0">
                <a:sym typeface="+mn-ea"/>
              </a:rPr>
              <a:t>k</a:t>
            </a:r>
            <a:r>
              <a:rPr lang="en-US" altLang="zh-CN" sz="2400" i="1" dirty="0">
                <a:sym typeface="+mn-ea"/>
              </a:rPr>
              <a:t>(B2U</a:t>
            </a:r>
            <a:r>
              <a:rPr lang="en-US" altLang="zh-CN" sz="2400" i="1" baseline="-25000" dirty="0">
                <a:sym typeface="+mn-ea"/>
              </a:rPr>
              <a:t>w</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w</a:t>
            </a:r>
            <a:r>
              <a:rPr lang="en-US" altLang="zh-CN" sz="2400" baseline="-25000" dirty="0">
                <a:sym typeface="+mn-ea"/>
              </a:rPr>
              <a:t>−1</a:t>
            </a:r>
            <a:r>
              <a:rPr lang="en-US" altLang="zh-CN" sz="2400" i="1" dirty="0">
                <a:sym typeface="+mn-ea"/>
              </a:rPr>
              <a:t>, x</a:t>
            </a:r>
            <a:r>
              <a:rPr lang="en-US" altLang="zh-CN" sz="2400" i="1" baseline="-25000" dirty="0">
                <a:sym typeface="+mn-ea"/>
              </a:rPr>
              <a:t>w</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mod 2</a:t>
            </a:r>
            <a:r>
              <a:rPr lang="en-US" altLang="zh-CN" sz="2400" i="1" baseline="30000" dirty="0">
                <a:sym typeface="+mn-ea"/>
              </a:rPr>
              <a:t>k</a:t>
            </a:r>
            <a:r>
              <a:rPr lang="en-US" altLang="zh-CN" sz="2400" i="1" dirty="0">
                <a:sym typeface="+mn-ea"/>
              </a:rPr>
              <a:t>) </a:t>
            </a:r>
            <a:endParaRPr lang="en-US" altLang="zh-CN" sz="2800" i="1" dirty="0">
              <a:ea typeface="宋体" panose="02010600030101010101" pitchFamily="2" charset="-122"/>
              <a:sym typeface="+mn-ea"/>
            </a:endParaRPr>
          </a:p>
          <a:p>
            <a:endParaRPr lang="en-US" altLang="zh-CN" sz="3200" i="1" dirty="0">
              <a:ea typeface="宋体" panose="02010600030101010101" pitchFamily="2" charset="-122"/>
              <a:sym typeface="+mn-ea"/>
            </a:endParaRPr>
          </a:p>
          <a:p>
            <a:endParaRPr lang="en-US" altLang="zh-CN" sz="3200" i="1" dirty="0">
              <a:ea typeface="宋体" panose="02010600030101010101" pitchFamily="2" charset="-122"/>
              <a:sym typeface="+mn-ea"/>
            </a:endParaRPr>
          </a:p>
        </p:txBody>
      </p:sp>
      <p:sp>
        <p:nvSpPr>
          <p:cNvPr id="12" name="Line 18"/>
          <p:cNvSpPr>
            <a:spLocks noChangeShapeType="1"/>
          </p:cNvSpPr>
          <p:nvPr/>
        </p:nvSpPr>
        <p:spPr bwMode="auto">
          <a:xfrm>
            <a:off x="93275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3" name="Line 37"/>
          <p:cNvSpPr>
            <a:spLocks noChangeShapeType="1"/>
          </p:cNvSpPr>
          <p:nvPr/>
        </p:nvSpPr>
        <p:spPr bwMode="auto">
          <a:xfrm>
            <a:off x="95561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4" name="Line 38"/>
          <p:cNvSpPr>
            <a:spLocks noChangeShapeType="1"/>
          </p:cNvSpPr>
          <p:nvPr/>
        </p:nvSpPr>
        <p:spPr bwMode="auto">
          <a:xfrm>
            <a:off x="97847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5" name="Line 39"/>
          <p:cNvSpPr>
            <a:spLocks noChangeShapeType="1"/>
          </p:cNvSpPr>
          <p:nvPr/>
        </p:nvSpPr>
        <p:spPr bwMode="auto">
          <a:xfrm>
            <a:off x="113849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6" name="Line 40"/>
          <p:cNvSpPr>
            <a:spLocks noChangeShapeType="1"/>
          </p:cNvSpPr>
          <p:nvPr/>
        </p:nvSpPr>
        <p:spPr bwMode="auto">
          <a:xfrm>
            <a:off x="116135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7" name="Line 41"/>
          <p:cNvSpPr>
            <a:spLocks noChangeShapeType="1"/>
          </p:cNvSpPr>
          <p:nvPr/>
        </p:nvSpPr>
        <p:spPr bwMode="auto">
          <a:xfrm>
            <a:off x="118421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8" name="Rectangle 42"/>
          <p:cNvSpPr>
            <a:spLocks noChangeArrowheads="1"/>
          </p:cNvSpPr>
          <p:nvPr/>
        </p:nvSpPr>
        <p:spPr bwMode="auto">
          <a:xfrm>
            <a:off x="8061538" y="3068246"/>
            <a:ext cx="715963" cy="304800"/>
          </a:xfrm>
          <a:prstGeom prst="rect">
            <a:avLst/>
          </a:prstGeom>
          <a:noFill/>
          <a:ln w="25400">
            <a:noFill/>
            <a:miter lim="800000"/>
          </a:ln>
        </p:spPr>
        <p:txBody>
          <a:bodyPr wrap="none">
            <a:spAutoFit/>
          </a:bodyPr>
          <a:lstStyle/>
          <a:p>
            <a:pPr>
              <a:lnSpc>
                <a:spcPct val="100000"/>
              </a:lnSpc>
            </a:pPr>
            <a:r>
              <a:rPr lang="en-US" sz="1400" b="0" dirty="0"/>
              <a:t>• • •</a:t>
            </a:r>
          </a:p>
        </p:txBody>
      </p:sp>
      <p:grpSp>
        <p:nvGrpSpPr>
          <p:cNvPr id="19" name="Group 8"/>
          <p:cNvGrpSpPr/>
          <p:nvPr/>
        </p:nvGrpSpPr>
        <p:grpSpPr bwMode="auto">
          <a:xfrm>
            <a:off x="9175115" y="4030980"/>
            <a:ext cx="2743200" cy="228600"/>
            <a:chOff x="2928" y="2400"/>
            <a:chExt cx="1728" cy="144"/>
          </a:xfrm>
        </p:grpSpPr>
        <p:sp>
          <p:nvSpPr>
            <p:cNvPr id="20"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1"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7" name="Rectangle 16"/>
          <p:cNvSpPr>
            <a:spLocks noChangeArrowheads="1"/>
          </p:cNvSpPr>
          <p:nvPr/>
        </p:nvSpPr>
        <p:spPr bwMode="auto">
          <a:xfrm>
            <a:off x="8565515" y="3954780"/>
            <a:ext cx="619080" cy="461665"/>
          </a:xfrm>
          <a:prstGeom prst="rect">
            <a:avLst/>
          </a:prstGeom>
          <a:noFill/>
          <a:ln w="25400">
            <a:noFill/>
            <a:miter lim="800000"/>
          </a:ln>
        </p:spPr>
        <p:txBody>
          <a:bodyPr wrap="none">
            <a:spAutoFit/>
          </a:bodyPr>
          <a:lstStyle/>
          <a:p>
            <a:pPr>
              <a:lnSpc>
                <a:spcPct val="100000"/>
              </a:lnSpc>
            </a:pPr>
            <a:r>
              <a:rPr lang="en-US" i="1" dirty="0">
                <a:latin typeface="Times" pitchFamily="18" charset="0"/>
              </a:rPr>
              <a:t>X</a:t>
            </a:r>
            <a:r>
              <a:rPr lang="en-US" b="0" dirty="0">
                <a:latin typeface="Symbol" panose="05050102010706020507" pitchFamily="18" charset="2"/>
              </a:rPr>
              <a:t> </a:t>
            </a:r>
            <a:r>
              <a:rPr lang="en-US" b="0" dirty="0">
                <a:latin typeface="Times" pitchFamily="18" charset="0"/>
              </a:rPr>
              <a:t> </a:t>
            </a:r>
            <a:endParaRPr lang="en-US" b="0" dirty="0">
              <a:latin typeface="Symbol" panose="05050102010706020507" pitchFamily="18" charset="2"/>
            </a:endParaRPr>
          </a:p>
        </p:txBody>
      </p:sp>
      <p:sp>
        <p:nvSpPr>
          <p:cNvPr id="28" name="Rectangle 17"/>
          <p:cNvSpPr>
            <a:spLocks noChangeArrowheads="1"/>
          </p:cNvSpPr>
          <p:nvPr/>
        </p:nvSpPr>
        <p:spPr bwMode="auto">
          <a:xfrm>
            <a:off x="6736715" y="2258675"/>
            <a:ext cx="389850" cy="461665"/>
          </a:xfrm>
          <a:prstGeom prst="rect">
            <a:avLst/>
          </a:prstGeom>
          <a:noFill/>
          <a:ln w="25400">
            <a:noFill/>
            <a:miter lim="800000"/>
          </a:ln>
        </p:spPr>
        <p:txBody>
          <a:bodyPr wrap="none">
            <a:spAutoFit/>
          </a:bodyPr>
          <a:lstStyle/>
          <a:p>
            <a:pPr>
              <a:lnSpc>
                <a:spcPct val="100000"/>
              </a:lnSpc>
            </a:pPr>
            <a:r>
              <a:rPr lang="en-US" i="1" dirty="0">
                <a:latin typeface="Times" pitchFamily="18" charset="0"/>
              </a:rPr>
              <a:t>X</a:t>
            </a:r>
            <a:endParaRPr lang="en-US" b="0" dirty="0">
              <a:latin typeface="Symbol" panose="05050102010706020507" pitchFamily="18" charset="2"/>
            </a:endParaRPr>
          </a:p>
        </p:txBody>
      </p:sp>
      <p:grpSp>
        <p:nvGrpSpPr>
          <p:cNvPr id="29" name="Group 20"/>
          <p:cNvGrpSpPr/>
          <p:nvPr/>
        </p:nvGrpSpPr>
        <p:grpSpPr bwMode="auto">
          <a:xfrm>
            <a:off x="7422515" y="2411075"/>
            <a:ext cx="4495800" cy="228600"/>
            <a:chOff x="1824" y="3456"/>
            <a:chExt cx="2832" cy="144"/>
          </a:xfrm>
        </p:grpSpPr>
        <p:sp>
          <p:nvSpPr>
            <p:cNvPr id="30" name="Rectangle 21"/>
            <p:cNvSpPr>
              <a:spLocks noChangeArrowheads="1"/>
            </p:cNvSpPr>
            <p:nvPr/>
          </p:nvSpPr>
          <p:spPr bwMode="auto">
            <a:xfrm>
              <a:off x="2112" y="3456"/>
              <a:ext cx="528"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r>
                <a:rPr lang="en-US" b="0"/>
                <a:t>• • •</a:t>
              </a:r>
            </a:p>
          </p:txBody>
        </p:sp>
        <p:sp>
          <p:nvSpPr>
            <p:cNvPr id="31" name="Rectangle 22"/>
            <p:cNvSpPr>
              <a:spLocks noChangeArrowheads="1"/>
            </p:cNvSpPr>
            <p:nvPr/>
          </p:nvSpPr>
          <p:spPr bwMode="auto">
            <a:xfrm>
              <a:off x="2784"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2" name="Rectangle 23"/>
            <p:cNvSpPr>
              <a:spLocks noChangeArrowheads="1"/>
            </p:cNvSpPr>
            <p:nvPr/>
          </p:nvSpPr>
          <p:spPr bwMode="auto">
            <a:xfrm>
              <a:off x="2640"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3" name="Rectangle 24"/>
            <p:cNvSpPr>
              <a:spLocks noChangeArrowheads="1"/>
            </p:cNvSpPr>
            <p:nvPr/>
          </p:nvSpPr>
          <p:spPr bwMode="auto">
            <a:xfrm>
              <a:off x="1968"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4"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grpSp>
          <p:nvGrpSpPr>
            <p:cNvPr id="35" name="Group 26"/>
            <p:cNvGrpSpPr/>
            <p:nvPr/>
          </p:nvGrpSpPr>
          <p:grpSpPr bwMode="auto">
            <a:xfrm>
              <a:off x="2928" y="3456"/>
              <a:ext cx="1728" cy="144"/>
              <a:chOff x="2928" y="3456"/>
              <a:chExt cx="1728" cy="144"/>
            </a:xfrm>
          </p:grpSpPr>
          <p:sp>
            <p:nvSpPr>
              <p:cNvPr id="36" name="Rectangle 27"/>
              <p:cNvSpPr>
                <a:spLocks noChangeArrowheads="1"/>
              </p:cNvSpPr>
              <p:nvPr/>
            </p:nvSpPr>
            <p:spPr bwMode="auto">
              <a:xfrm>
                <a:off x="2928"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7"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8"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9"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2"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grpSp>
        <p:nvGrpSpPr>
          <p:cNvPr id="43" name="Group 9"/>
          <p:cNvGrpSpPr/>
          <p:nvPr/>
        </p:nvGrpSpPr>
        <p:grpSpPr>
          <a:xfrm>
            <a:off x="7391583" y="1882438"/>
            <a:ext cx="4513724" cy="1986591"/>
            <a:chOff x="2559868" y="4173538"/>
            <a:chExt cx="4513724" cy="1986591"/>
          </a:xfrm>
        </p:grpSpPr>
        <p:sp>
          <p:nvSpPr>
            <p:cNvPr id="44" name="Line 45"/>
            <p:cNvSpPr>
              <a:spLocks noChangeShapeType="1"/>
            </p:cNvSpPr>
            <p:nvPr/>
          </p:nvSpPr>
          <p:spPr bwMode="auto">
            <a:xfrm>
              <a:off x="2559868" y="4402011"/>
              <a:ext cx="4513724" cy="7600"/>
            </a:xfrm>
            <a:prstGeom prst="line">
              <a:avLst/>
            </a:prstGeom>
            <a:noFill/>
            <a:ln w="25400">
              <a:solidFill>
                <a:srgbClr val="FF0000"/>
              </a:solidFill>
              <a:round/>
              <a:headEnd type="arrow" w="med" len="med"/>
              <a:tailEnd type="arrow" w="med" len="med"/>
            </a:ln>
          </p:spPr>
          <p:txBody>
            <a:bodyPr wrap="none" anchor="ctr"/>
            <a:lstStyle/>
            <a:p>
              <a:endParaRPr lang="en-US"/>
            </a:p>
          </p:txBody>
        </p:sp>
        <p:sp>
          <p:nvSpPr>
            <p:cNvPr id="45" name="Rectangle 46"/>
            <p:cNvSpPr>
              <a:spLocks noChangeArrowheads="1"/>
            </p:cNvSpPr>
            <p:nvPr/>
          </p:nvSpPr>
          <p:spPr bwMode="auto">
            <a:xfrm>
              <a:off x="4430917" y="4173538"/>
              <a:ext cx="404813" cy="461962"/>
            </a:xfrm>
            <a:prstGeom prst="rect">
              <a:avLst/>
            </a:prstGeom>
            <a:solidFill>
              <a:schemeClr val="bg1"/>
            </a:solidFill>
            <a:ln w="25400">
              <a:noFill/>
              <a:miter lim="800000"/>
            </a:ln>
          </p:spPr>
          <p:txBody>
            <a:bodyPr wrap="none">
              <a:spAutoFit/>
            </a:bodyPr>
            <a:lstStyle/>
            <a:p>
              <a:pPr>
                <a:lnSpc>
                  <a:spcPct val="100000"/>
                </a:lnSpc>
              </a:pPr>
              <a:r>
                <a:rPr lang="en-US" b="0" i="1" dirty="0">
                  <a:latin typeface="Calibri" panose="020F0502020204030204" pitchFamily="34" charset="0"/>
                </a:rPr>
                <a:t>w</a:t>
              </a:r>
            </a:p>
          </p:txBody>
        </p:sp>
        <p:sp>
          <p:nvSpPr>
            <p:cNvPr id="46" name="Line 47"/>
            <p:cNvSpPr>
              <a:spLocks noChangeShapeType="1"/>
            </p:cNvSpPr>
            <p:nvPr/>
          </p:nvSpPr>
          <p:spPr bwMode="auto">
            <a:xfrm>
              <a:off x="4457141" y="5894379"/>
              <a:ext cx="2553077" cy="9054"/>
            </a:xfrm>
            <a:prstGeom prst="line">
              <a:avLst/>
            </a:prstGeom>
            <a:noFill/>
            <a:ln w="25400">
              <a:solidFill>
                <a:srgbClr val="00B050"/>
              </a:solidFill>
              <a:round/>
              <a:headEnd type="arrow" w="med" len="med"/>
              <a:tailEnd type="arrow" w="med" len="med"/>
            </a:ln>
          </p:spPr>
          <p:txBody>
            <a:bodyPr wrap="none" anchor="ctr"/>
            <a:lstStyle/>
            <a:p>
              <a:endParaRPr lang="en-US"/>
            </a:p>
          </p:txBody>
        </p:sp>
        <p:sp>
          <p:nvSpPr>
            <p:cNvPr id="47" name="Rectangle 48"/>
            <p:cNvSpPr>
              <a:spLocks noChangeArrowheads="1"/>
            </p:cNvSpPr>
            <p:nvPr/>
          </p:nvSpPr>
          <p:spPr bwMode="auto">
            <a:xfrm>
              <a:off x="5581462" y="5698167"/>
              <a:ext cx="323850" cy="461962"/>
            </a:xfrm>
            <a:prstGeom prst="rect">
              <a:avLst/>
            </a:prstGeom>
            <a:solidFill>
              <a:schemeClr val="bg1"/>
            </a:solidFill>
            <a:ln w="25400">
              <a:noFill/>
              <a:miter lim="800000"/>
            </a:ln>
          </p:spPr>
          <p:txBody>
            <a:bodyPr wrap="none">
              <a:spAutoFit/>
            </a:bodyPr>
            <a:lstStyle/>
            <a:p>
              <a:pPr>
                <a:lnSpc>
                  <a:spcPct val="100000"/>
                </a:lnSpc>
              </a:pPr>
              <a:r>
                <a:rPr lang="en-US" b="0" i="1" dirty="0">
                  <a:latin typeface="Calibri" panose="020F0502020204030204" pitchFamily="34" charset="0"/>
                </a:rPr>
                <a:t>k</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2000"/>
                                        <p:tgtEl>
                                          <p:spTgt spid="12"/>
                                        </p:tgtEl>
                                      </p:cBhvr>
                                    </p:animEffect>
                                  </p:childTnLst>
                                </p:cTn>
                              </p:par>
                              <p:par>
                                <p:cTn id="13" presetID="4"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2000"/>
                                        <p:tgtEl>
                                          <p:spTgt spid="13"/>
                                        </p:tgtEl>
                                      </p:cBhvr>
                                    </p:animEffect>
                                  </p:childTnLst>
                                </p:cTn>
                              </p:par>
                              <p:par>
                                <p:cTn id="16" presetID="4" presetClass="entr" presetSubtype="16"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2000"/>
                                        <p:tgtEl>
                                          <p:spTgt spid="14"/>
                                        </p:tgtEl>
                                      </p:cBhvr>
                                    </p:animEffect>
                                  </p:childTnLst>
                                </p:cTn>
                              </p:par>
                              <p:par>
                                <p:cTn id="19" presetID="4" presetClass="entr" presetSubtype="16"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ox(in)">
                                      <p:cBhvr>
                                        <p:cTn id="21" dur="2000"/>
                                        <p:tgtEl>
                                          <p:spTgt spid="15"/>
                                        </p:tgtEl>
                                      </p:cBhvr>
                                    </p:animEffect>
                                  </p:childTnLst>
                                </p:cTn>
                              </p:par>
                              <p:par>
                                <p:cTn id="22" presetID="4" presetClass="entr" presetSubtype="16"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2000"/>
                                        <p:tgtEl>
                                          <p:spTgt spid="16"/>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2000"/>
                                        <p:tgtEl>
                                          <p:spTgt spid="1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2000"/>
                                        <p:tgtEl>
                                          <p:spTgt spid="18"/>
                                        </p:tgtEl>
                                      </p:cBhvr>
                                    </p:animEffect>
                                  </p:childTnLst>
                                </p:cTn>
                              </p:par>
                              <p:par>
                                <p:cTn id="31" presetID="4" presetClass="entr" presetSubtype="16"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ox(in)">
                                      <p:cBhvr>
                                        <p:cTn id="33" dur="2000"/>
                                        <p:tgtEl>
                                          <p:spTgt spid="1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ox(in)">
                                      <p:cBhvr>
                                        <p:cTn id="36" dur="2000"/>
                                        <p:tgtEl>
                                          <p:spTgt spid="28"/>
                                        </p:tgtEl>
                                      </p:cBhvr>
                                    </p:animEffect>
                                  </p:childTnLst>
                                </p:cTn>
                              </p:par>
                              <p:par>
                                <p:cTn id="37" presetID="4" presetClass="entr" presetSubtype="16"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box(in)">
                                      <p:cBhvr>
                                        <p:cTn id="39" dur="2000"/>
                                        <p:tgtEl>
                                          <p:spTgt spid="29"/>
                                        </p:tgtEl>
                                      </p:cBhvr>
                                    </p:animEffect>
                                  </p:childTnLst>
                                </p:cTn>
                              </p:par>
                              <p:par>
                                <p:cTn id="40" presetID="4" presetClass="entr" presetSubtype="16"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box(in)">
                                      <p:cBhvr>
                                        <p:cTn id="42" dur="20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Par">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wipe(down)">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wipe(down)">
                                      <p:cBhvr>
                                        <p:cTn id="57" dur="500"/>
                                        <p:tgtEl>
                                          <p:spTgt spid="2">
                                            <p:txEl>
                                              <p:pRg st="3" end="3"/>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wipe(down)">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wipe(down)">
                                      <p:cBhvr>
                                        <p:cTn id="65" dur="500"/>
                                        <p:tgtEl>
                                          <p:spTgt spid="2">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2">
                                            <p:txEl>
                                              <p:pRg st="7" end="7"/>
                                            </p:txEl>
                                          </p:spTgt>
                                        </p:tgtEl>
                                        <p:attrNameLst>
                                          <p:attrName>style.visibility</p:attrName>
                                        </p:attrNameLst>
                                      </p:cBhvr>
                                      <p:to>
                                        <p:strVal val="visible"/>
                                      </p:to>
                                    </p:set>
                                    <p:animEffect transition="in" filter="wipe(down)">
                                      <p:cBhvr>
                                        <p:cTn id="7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909115" y="18586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10 = </a:t>
            </a:r>
          </a:p>
        </p:txBody>
      </p:sp>
      <p:graphicFrame>
        <p:nvGraphicFramePr>
          <p:cNvPr id="5" name="Table 2"/>
          <p:cNvGraphicFramePr>
            <a:graphicFrameLocks noGrp="1"/>
          </p:cNvGraphicFramePr>
          <p:nvPr/>
        </p:nvGraphicFramePr>
        <p:xfrm>
          <a:off x="7842971" y="14776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TextBox 17"/>
          <p:cNvSpPr txBox="1"/>
          <p:nvPr/>
        </p:nvSpPr>
        <p:spPr>
          <a:xfrm>
            <a:off x="6909115" y="2942610"/>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-6 = </a:t>
            </a:r>
          </a:p>
        </p:txBody>
      </p:sp>
      <p:graphicFrame>
        <p:nvGraphicFramePr>
          <p:cNvPr id="7" name="Table 18"/>
          <p:cNvGraphicFramePr>
            <a:graphicFrameLocks noGrp="1"/>
          </p:cNvGraphicFramePr>
          <p:nvPr/>
        </p:nvGraphicFramePr>
        <p:xfrm>
          <a:off x="7842971" y="25616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8" name="TextBox 19"/>
          <p:cNvSpPr txBox="1"/>
          <p:nvPr/>
        </p:nvSpPr>
        <p:spPr>
          <a:xfrm>
            <a:off x="6734975" y="4508480"/>
            <a:ext cx="1107996"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-10 = </a:t>
            </a:r>
          </a:p>
        </p:txBody>
      </p:sp>
      <p:graphicFrame>
        <p:nvGraphicFramePr>
          <p:cNvPr id="9" name="Table 21"/>
          <p:cNvGraphicFramePr>
            <a:graphicFrameLocks noGrp="1"/>
          </p:cNvGraphicFramePr>
          <p:nvPr/>
        </p:nvGraphicFramePr>
        <p:xfrm>
          <a:off x="7842971" y="412748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0" name="TextBox 22"/>
          <p:cNvSpPr txBox="1"/>
          <p:nvPr/>
        </p:nvSpPr>
        <p:spPr>
          <a:xfrm>
            <a:off x="6909115" y="55924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 6 = </a:t>
            </a:r>
          </a:p>
        </p:txBody>
      </p:sp>
      <p:graphicFrame>
        <p:nvGraphicFramePr>
          <p:cNvPr id="11" name="Table 23"/>
          <p:cNvGraphicFramePr>
            <a:graphicFrameLocks noGrp="1"/>
          </p:cNvGraphicFramePr>
          <p:nvPr/>
        </p:nvGraphicFramePr>
        <p:xfrm>
          <a:off x="7842971" y="52114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12" name="Straight Connector 27"/>
          <p:cNvCxnSpPr/>
          <p:nvPr/>
        </p:nvCxnSpPr>
        <p:spPr bwMode="auto">
          <a:xfrm>
            <a:off x="6513830" y="1096645"/>
            <a:ext cx="0" cy="5181600"/>
          </a:xfrm>
          <a:prstGeom prst="line">
            <a:avLst/>
          </a:prstGeom>
          <a:noFill/>
          <a:ln w="25400" cap="flat" cmpd="sng" algn="ctr">
            <a:solidFill>
              <a:schemeClr val="bg2">
                <a:lumMod val="75000"/>
              </a:schemeClr>
            </a:solidFill>
            <a:prstDash val="solid"/>
            <a:round/>
            <a:headEnd type="none" w="med" len="med"/>
            <a:tailEnd type="none" w="med" len="med"/>
          </a:ln>
          <a:effectLst/>
        </p:spPr>
      </p:cxnSp>
      <p:sp>
        <p:nvSpPr>
          <p:cNvPr id="13" name="TextBox 29"/>
          <p:cNvSpPr txBox="1"/>
          <p:nvPr/>
        </p:nvSpPr>
        <p:spPr>
          <a:xfrm>
            <a:off x="7690571" y="868045"/>
            <a:ext cx="1097280" cy="368300"/>
          </a:xfrm>
          <a:prstGeom prst="rect">
            <a:avLst/>
          </a:prstGeom>
          <a:noFill/>
        </p:spPr>
        <p:txBody>
          <a:bodyPr wrap="none" rtlCol="0">
            <a:spAutoFit/>
          </a:bodyPr>
          <a:lstStyle/>
          <a:p>
            <a:r>
              <a:rPr lang="zh-CN" altLang="en-US" dirty="0">
                <a:solidFill>
                  <a:schemeClr val="bg2">
                    <a:lumMod val="75000"/>
                  </a:schemeClr>
                </a:solidFill>
                <a:latin typeface="Calibri" panose="020F0502020204030204" pitchFamily="34" charset="0"/>
                <a:ea typeface="宋体" panose="02010600030101010101" pitchFamily="2" charset="-122"/>
              </a:rPr>
              <a:t>符号改变</a:t>
            </a:r>
          </a:p>
        </p:txBody>
      </p:sp>
      <p:sp>
        <p:nvSpPr>
          <p:cNvPr id="14" name="TextBox 30"/>
          <p:cNvSpPr txBox="1"/>
          <p:nvPr/>
        </p:nvSpPr>
        <p:spPr>
          <a:xfrm>
            <a:off x="2318352" y="1858645"/>
            <a:ext cx="800219"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2 = </a:t>
            </a:r>
          </a:p>
        </p:txBody>
      </p:sp>
      <p:graphicFrame>
        <p:nvGraphicFramePr>
          <p:cNvPr id="15" name="Table 31"/>
          <p:cNvGraphicFramePr>
            <a:graphicFrameLocks noGrp="1"/>
          </p:cNvGraphicFramePr>
          <p:nvPr/>
        </p:nvGraphicFramePr>
        <p:xfrm>
          <a:off x="3118571" y="14776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6" name="TextBox 32"/>
          <p:cNvSpPr txBox="1"/>
          <p:nvPr/>
        </p:nvSpPr>
        <p:spPr>
          <a:xfrm>
            <a:off x="2318352" y="2942610"/>
            <a:ext cx="800219"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2 = </a:t>
            </a:r>
          </a:p>
        </p:txBody>
      </p:sp>
      <p:graphicFrame>
        <p:nvGraphicFramePr>
          <p:cNvPr id="17" name="Table 33"/>
          <p:cNvGraphicFramePr>
            <a:graphicFrameLocks noGrp="1"/>
          </p:cNvGraphicFramePr>
          <p:nvPr/>
        </p:nvGraphicFramePr>
        <p:xfrm>
          <a:off x="3118571" y="25616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1" name="TextBox 34"/>
          <p:cNvSpPr txBox="1"/>
          <p:nvPr/>
        </p:nvSpPr>
        <p:spPr>
          <a:xfrm>
            <a:off x="2164464" y="4508480"/>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-6 = </a:t>
            </a:r>
          </a:p>
        </p:txBody>
      </p:sp>
      <p:graphicFrame>
        <p:nvGraphicFramePr>
          <p:cNvPr id="25" name="Table 35"/>
          <p:cNvGraphicFramePr>
            <a:graphicFrameLocks noGrp="1"/>
          </p:cNvGraphicFramePr>
          <p:nvPr/>
        </p:nvGraphicFramePr>
        <p:xfrm>
          <a:off x="3118571" y="412748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r>
                        <a:rPr lang="en-US" sz="1600" b="1" dirty="0">
                          <a:solidFill>
                            <a:schemeClr val="tx1"/>
                          </a:solidFill>
                          <a:latin typeface="Courier New" panose="02070309020205020404" charset="0"/>
                          <a:cs typeface="Courier New" panose="02070309020205020404"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F1C7C7"/>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6" name="TextBox 36"/>
          <p:cNvSpPr txBox="1"/>
          <p:nvPr/>
        </p:nvSpPr>
        <p:spPr>
          <a:xfrm>
            <a:off x="2184715" y="55924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-6 = </a:t>
            </a:r>
          </a:p>
        </p:txBody>
      </p:sp>
      <p:graphicFrame>
        <p:nvGraphicFramePr>
          <p:cNvPr id="27" name="Table 37"/>
          <p:cNvGraphicFramePr>
            <a:graphicFrameLocks noGrp="1"/>
          </p:cNvGraphicFramePr>
          <p:nvPr/>
        </p:nvGraphicFramePr>
        <p:xfrm>
          <a:off x="3118571" y="521144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a:solidFill>
                            <a:schemeClr val="tx1"/>
                          </a:solidFill>
                          <a:latin typeface="Courier New" panose="02070309020205020404" charset="0"/>
                          <a:cs typeface="Courier New" panose="02070309020205020404"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rgbClr val="CDF1C5"/>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charset="0"/>
                          <a:cs typeface="Courier New" panose="02070309020205020404"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9" name="TextBox 38"/>
          <p:cNvSpPr txBox="1"/>
          <p:nvPr/>
        </p:nvSpPr>
        <p:spPr>
          <a:xfrm>
            <a:off x="2966171" y="868045"/>
            <a:ext cx="1325880" cy="368300"/>
          </a:xfrm>
          <a:prstGeom prst="rect">
            <a:avLst/>
          </a:prstGeom>
          <a:noFill/>
        </p:spPr>
        <p:txBody>
          <a:bodyPr wrap="none" rtlCol="0">
            <a:spAutoFit/>
          </a:bodyPr>
          <a:lstStyle/>
          <a:p>
            <a:r>
              <a:rPr lang="zh-CN" altLang="en-US" dirty="0">
                <a:solidFill>
                  <a:schemeClr val="bg2">
                    <a:lumMod val="75000"/>
                  </a:schemeClr>
                </a:solidFill>
                <a:latin typeface="Calibri" panose="020F0502020204030204" pitchFamily="34" charset="0"/>
                <a:ea typeface="宋体" panose="02010600030101010101" pitchFamily="2" charset="-122"/>
              </a:rPr>
              <a:t>不改变符号</a:t>
            </a:r>
          </a:p>
        </p:txBody>
      </p:sp>
      <p:sp>
        <p:nvSpPr>
          <p:cNvPr id="43" name="TextBox 39"/>
          <p:cNvSpPr txBox="1"/>
          <p:nvPr/>
        </p:nvSpPr>
        <p:spPr>
          <a:xfrm>
            <a:off x="6590030" y="6049645"/>
            <a:ext cx="4134465"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-10 mod 16 = 22U mod 16 = 6U = 6</a:t>
            </a:r>
          </a:p>
        </p:txBody>
      </p:sp>
      <p:sp>
        <p:nvSpPr>
          <p:cNvPr id="44" name="TextBox 40"/>
          <p:cNvSpPr txBox="1"/>
          <p:nvPr/>
        </p:nvSpPr>
        <p:spPr>
          <a:xfrm>
            <a:off x="3628789" y="3352880"/>
            <a:ext cx="1665841"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2 mod 16 = 2</a:t>
            </a:r>
          </a:p>
        </p:txBody>
      </p:sp>
      <p:sp>
        <p:nvSpPr>
          <p:cNvPr id="45" name="TextBox 41"/>
          <p:cNvSpPr txBox="1"/>
          <p:nvPr/>
        </p:nvSpPr>
        <p:spPr>
          <a:xfrm>
            <a:off x="1941830" y="6049645"/>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-6 mod 16 = 26U mod 16 = 10U = -6</a:t>
            </a:r>
          </a:p>
        </p:txBody>
      </p:sp>
      <p:sp>
        <p:nvSpPr>
          <p:cNvPr id="46" name="TextBox 6"/>
          <p:cNvSpPr txBox="1"/>
          <p:nvPr/>
        </p:nvSpPr>
        <p:spPr>
          <a:xfrm>
            <a:off x="6734810" y="3352880"/>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charset="0"/>
                <a:cs typeface="Courier New" panose="02070309020205020404" charset="0"/>
              </a:rPr>
              <a:t>10 mod 16 = 10U mod 16 = 10U = -6</a:t>
            </a:r>
          </a:p>
        </p:txBody>
      </p:sp>
      <p:sp>
        <p:nvSpPr>
          <p:cNvPr id="47" name="文本框 46"/>
          <p:cNvSpPr txBox="1"/>
          <p:nvPr/>
        </p:nvSpPr>
        <p:spPr>
          <a:xfrm>
            <a:off x="1376045" y="544830"/>
            <a:ext cx="2554605" cy="368300"/>
          </a:xfrm>
          <a:prstGeom prst="rect">
            <a:avLst/>
          </a:prstGeom>
          <a:noFill/>
        </p:spPr>
        <p:txBody>
          <a:bodyPr wrap="square" rtlCol="0">
            <a:spAutoFit/>
          </a:bodyPr>
          <a:lstStyle/>
          <a:p>
            <a:r>
              <a:rPr lang="zh-CN" altLang="en-US"/>
              <a:t>数字截断例子：</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3" grpId="0"/>
      <p:bldP spid="16" grpId="0"/>
      <p:bldP spid="21" grpId="0"/>
      <p:bldP spid="26" grpId="0"/>
      <p:bldP spid="43" grpId="0"/>
      <p:bldP spid="44" grpId="0"/>
      <p:bldP spid="45"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24579" name="矩形 10"/>
          <p:cNvSpPr>
            <a:spLocks noChangeArrowheads="1"/>
          </p:cNvSpPr>
          <p:nvPr/>
        </p:nvSpPr>
        <p:spPr bwMode="auto">
          <a:xfrm>
            <a:off x="4831080" y="3659505"/>
            <a:ext cx="577342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计算机运算的有限性可能使得两个正数相加得到一个负数，比较</a:t>
            </a:r>
            <a:r>
              <a:rPr lang="en-US" altLang="zh-CN" dirty="0">
                <a:solidFill>
                  <a:srgbClr val="FF0000"/>
                </a:solidFill>
                <a:latin typeface="微软雅黑" panose="020B0503020204020204" pitchFamily="34" charset="-122"/>
                <a:ea typeface="微软雅黑" panose="020B0503020204020204" pitchFamily="34" charset="-122"/>
              </a:rPr>
              <a:t>x&lt;y</a:t>
            </a:r>
            <a:r>
              <a:rPr lang="zh-CN" altLang="en-US" dirty="0">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x-y</a:t>
            </a:r>
            <a:r>
              <a:rPr lang="en-US" altLang="zh-CN" dirty="0">
                <a:latin typeface="微软雅黑" panose="020B0503020204020204" pitchFamily="34" charset="-122"/>
                <a:ea typeface="微软雅黑" panose="020B0503020204020204" pitchFamily="34" charset="-122"/>
              </a:rPr>
              <a:t>&lt;0</a:t>
            </a:r>
            <a:r>
              <a:rPr lang="zh-CN" altLang="en-US" dirty="0">
                <a:latin typeface="微软雅黑" panose="020B0503020204020204" pitchFamily="34" charset="-122"/>
                <a:ea typeface="微软雅黑" panose="020B0503020204020204" pitchFamily="34" charset="-122"/>
              </a:rPr>
              <a:t>得到不同的结果。</a:t>
            </a:r>
          </a:p>
        </p:txBody>
      </p:sp>
      <p:cxnSp>
        <p:nvCxnSpPr>
          <p:cNvPr id="24580" name="直接连接符 15"/>
          <p:cNvCxnSpPr>
            <a:cxnSpLocks noChangeShapeType="1"/>
          </p:cNvCxnSpPr>
          <p:nvPr/>
        </p:nvCxnSpPr>
        <p:spPr bwMode="auto">
          <a:xfrm>
            <a:off x="4830763" y="36750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24581" name="矩形 5"/>
          <p:cNvSpPr>
            <a:spLocks noChangeArrowheads="1"/>
          </p:cNvSpPr>
          <p:nvPr/>
        </p:nvSpPr>
        <p:spPr bwMode="auto">
          <a:xfrm>
            <a:off x="4830763" y="2844800"/>
            <a:ext cx="2986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2.3</a:t>
            </a:r>
            <a:r>
              <a:rPr lang="zh-CN" altLang="en-US" sz="4000" b="1">
                <a:latin typeface="微软雅黑" panose="020B0503020204020204" pitchFamily="34" charset="-122"/>
                <a:ea typeface="微软雅黑" panose="020B0503020204020204" pitchFamily="34" charset="-122"/>
              </a:rPr>
              <a:t>整数运算</a:t>
            </a:r>
          </a:p>
        </p:txBody>
      </p:sp>
      <p:sp>
        <p:nvSpPr>
          <p:cNvPr id="28678" name="矩形 12"/>
          <p:cNvSpPr>
            <a:spLocks noChangeArrowheads="1"/>
          </p:cNvSpPr>
          <p:nvPr/>
        </p:nvSpPr>
        <p:spPr bwMode="auto">
          <a:xfrm>
            <a:off x="1397000" y="2471738"/>
            <a:ext cx="202406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841625" cy="457200"/>
        </p:xfrm>
        <a:graphic>
          <a:graphicData uri="http://schemas.openxmlformats.org/drawingml/2006/table">
            <a:tbl>
              <a:tblPr firstRow="1" bandRow="1">
                <a:tableStyleId>{5C22544A-7EE6-4342-B048-85BDC9FD1C3A}</a:tableStyleId>
              </a:tblPr>
              <a:tblGrid>
                <a:gridCol w="284162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2.3.1  </a:t>
                      </a:r>
                      <a:r>
                        <a:rPr lang="zh-CN" altLang="en-US" sz="2400">
                          <a:solidFill>
                            <a:schemeClr val="bg1"/>
                          </a:solidFill>
                          <a:ea typeface="宋体" panose="02010600030101010101" pitchFamily="2" charset="-122"/>
                        </a:rPr>
                        <a:t>无符号加法</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409845" y="1233805"/>
            <a:ext cx="10481310" cy="2178685"/>
          </a:xfrm>
          <a:prstGeom prst="rect">
            <a:avLst/>
          </a:prstGeom>
          <a:noFill/>
        </p:spPr>
        <p:txBody>
          <a:bodyPr wrap="square" rtlCol="0">
            <a:spAutoFit/>
          </a:bodyPr>
          <a:lstStyle/>
          <a:p>
            <a:pPr marL="342900" indent="-342900">
              <a:buFont typeface="Wingdings" panose="05000000000000000000" charset="0"/>
              <a:buChar char=""/>
            </a:pPr>
            <a:r>
              <a:rPr lang="zh-CN" altLang="en-US" sz="2400" dirty="0">
                <a:sym typeface="+mn-ea"/>
              </a:rPr>
              <a:t>无符号整数加法</a:t>
            </a:r>
          </a:p>
          <a:p>
            <a:pPr marL="0" indent="0">
              <a:buFont typeface="Wingdings" panose="05000000000000000000" charset="0"/>
              <a:buNone/>
            </a:pPr>
            <a:r>
              <a:rPr lang="en-US" altLang="zh-CN" sz="2000" dirty="0">
                <a:sym typeface="+mn-ea"/>
              </a:rPr>
              <a:t>	——</a:t>
            </a:r>
            <a:r>
              <a:rPr lang="zh-CN" altLang="en-US" sz="2000" dirty="0">
                <a:sym typeface="+mn-ea"/>
              </a:rPr>
              <a:t>操作数范围：</a:t>
            </a:r>
            <a:r>
              <a:rPr lang="en-US" altLang="zh-CN" sz="2000" dirty="0">
                <a:sym typeface="+mn-ea"/>
              </a:rPr>
              <a:t>0 ≤ </a:t>
            </a:r>
            <a:r>
              <a:rPr lang="en-US" altLang="zh-CN" sz="2000" i="1" dirty="0">
                <a:sym typeface="+mn-ea"/>
              </a:rPr>
              <a:t>x, y </a:t>
            </a:r>
            <a:r>
              <a:rPr lang="en-US" altLang="zh-CN" sz="2000" dirty="0">
                <a:sym typeface="+mn-ea"/>
              </a:rPr>
              <a:t>≤ 2</a:t>
            </a:r>
            <a:r>
              <a:rPr lang="en-US" altLang="zh-CN" sz="2000" i="1" baseline="30000" dirty="0">
                <a:sym typeface="+mn-ea"/>
              </a:rPr>
              <a:t>w</a:t>
            </a:r>
            <a:r>
              <a:rPr lang="en-US" altLang="zh-CN" sz="2000" i="1" dirty="0">
                <a:sym typeface="+mn-ea"/>
              </a:rPr>
              <a:t> </a:t>
            </a:r>
            <a:r>
              <a:rPr lang="en-US" altLang="zh-CN" sz="2000" dirty="0">
                <a:sym typeface="+mn-ea"/>
              </a:rPr>
              <a:t>− 1</a:t>
            </a:r>
            <a:r>
              <a:rPr lang="en-US" altLang="zh-CN" sz="2000" dirty="0">
                <a:solidFill>
                  <a:srgbClr val="FF0000"/>
                </a:solidFill>
                <a:sym typeface="+mn-ea"/>
              </a:rPr>
              <a:t>&lt; 2</a:t>
            </a:r>
            <a:r>
              <a:rPr lang="en-US" altLang="zh-CN" sz="2000" i="1" baseline="30000" dirty="0">
                <a:solidFill>
                  <a:srgbClr val="FF0000"/>
                </a:solidFill>
                <a:sym typeface="+mn-ea"/>
              </a:rPr>
              <a:t>w</a:t>
            </a:r>
            <a:endParaRPr lang="en-US" altLang="zh-CN" sz="2000" dirty="0">
              <a:solidFill>
                <a:srgbClr val="FF0000"/>
              </a:solidFill>
            </a:endParaRPr>
          </a:p>
          <a:p>
            <a:pPr lvl="2"/>
            <a:r>
              <a:rPr lang="en-US" altLang="zh-CN" sz="2000" dirty="0">
                <a:sym typeface="+mn-ea"/>
              </a:rPr>
              <a:t>——</a:t>
            </a:r>
            <a:r>
              <a:rPr lang="zh-CN" altLang="en-US" sz="2000" b="1" dirty="0">
                <a:solidFill>
                  <a:srgbClr val="FF0000"/>
                </a:solidFill>
                <a:sym typeface="+mn-ea"/>
              </a:rPr>
              <a:t>和的范围</a:t>
            </a:r>
            <a:r>
              <a:rPr lang="zh-CN" altLang="en-US" sz="2000" dirty="0">
                <a:sym typeface="+mn-ea"/>
              </a:rPr>
              <a:t>：</a:t>
            </a:r>
            <a:r>
              <a:rPr lang="en-US" altLang="zh-CN" sz="2000" dirty="0">
                <a:sym typeface="+mn-ea"/>
              </a:rPr>
              <a:t>0≤ </a:t>
            </a:r>
            <a:r>
              <a:rPr lang="en-US" altLang="zh-CN" sz="2000" i="1" dirty="0">
                <a:sym typeface="+mn-ea"/>
              </a:rPr>
              <a:t>x </a:t>
            </a:r>
            <a:r>
              <a:rPr lang="en-US" altLang="zh-CN" sz="2000" dirty="0">
                <a:sym typeface="+mn-ea"/>
              </a:rPr>
              <a:t>+ </a:t>
            </a:r>
            <a:r>
              <a:rPr lang="en-US" altLang="zh-CN" sz="2000" i="1" dirty="0">
                <a:sym typeface="+mn-ea"/>
              </a:rPr>
              <a:t>y </a:t>
            </a:r>
            <a:r>
              <a:rPr lang="en-US" altLang="zh-CN" sz="2000" dirty="0">
                <a:sym typeface="+mn-ea"/>
              </a:rPr>
              <a:t>≤ 2</a:t>
            </a:r>
            <a:r>
              <a:rPr lang="en-US" altLang="zh-CN" sz="2000" i="1" baseline="30000" dirty="0">
                <a:sym typeface="+mn-ea"/>
              </a:rPr>
              <a:t>w</a:t>
            </a:r>
            <a:r>
              <a:rPr lang="en-US" altLang="zh-CN" sz="2000" baseline="30000" dirty="0">
                <a:sym typeface="+mn-ea"/>
              </a:rPr>
              <a:t>+1</a:t>
            </a:r>
            <a:r>
              <a:rPr lang="en-US" altLang="zh-CN" sz="2000" dirty="0">
                <a:sym typeface="+mn-ea"/>
              </a:rPr>
              <a:t> − 2</a:t>
            </a:r>
          </a:p>
          <a:p>
            <a:pPr lvl="2"/>
            <a:r>
              <a:rPr lang="en-US" altLang="zh-CN" sz="2000" dirty="0">
                <a:ea typeface="宋体" panose="02010600030101010101" pitchFamily="2" charset="-122"/>
                <a:sym typeface="+mn-ea"/>
              </a:rPr>
              <a:t>——</a:t>
            </a:r>
            <a:r>
              <a:rPr lang="zh-CN" altLang="en-US" sz="2000" dirty="0">
                <a:ea typeface="宋体" panose="02010600030101010101" pitchFamily="2" charset="-122"/>
                <a:sym typeface="+mn-ea"/>
              </a:rPr>
              <a:t>可表示范围：</a:t>
            </a:r>
            <a:r>
              <a:rPr lang="en-US" altLang="zh-CN" sz="2000" dirty="0">
                <a:ea typeface="宋体" panose="02010600030101010101" pitchFamily="2" charset="-122"/>
                <a:sym typeface="+mn-ea"/>
              </a:rPr>
              <a:t>w</a:t>
            </a:r>
            <a:r>
              <a:rPr lang="zh-CN" altLang="en-US" sz="2000" dirty="0">
                <a:ea typeface="宋体" panose="02010600030101010101" pitchFamily="2" charset="-122"/>
                <a:sym typeface="+mn-ea"/>
              </a:rPr>
              <a:t>位的加法操作和结果</a:t>
            </a:r>
          </a:p>
          <a:p>
            <a:pPr lvl="2"/>
            <a:r>
              <a:rPr lang="zh-CN" altLang="en-US" sz="2000" dirty="0">
                <a:ea typeface="宋体" panose="02010600030101010101" pitchFamily="2" charset="-122"/>
                <a:sym typeface="+mn-ea"/>
              </a:rPr>
              <a:t>可能需要</a:t>
            </a:r>
            <a:r>
              <a:rPr lang="en-US" altLang="zh-CN" sz="2000" b="1" dirty="0">
                <a:solidFill>
                  <a:srgbClr val="FF0000"/>
                </a:solidFill>
                <a:ea typeface="宋体" panose="02010600030101010101" pitchFamily="2" charset="-122"/>
                <a:sym typeface="+mn-ea"/>
              </a:rPr>
              <a:t>w+1</a:t>
            </a:r>
            <a:r>
              <a:rPr lang="zh-CN" altLang="en-US" sz="2000" b="1" dirty="0">
                <a:solidFill>
                  <a:srgbClr val="FF0000"/>
                </a:solidFill>
                <a:ea typeface="宋体" panose="02010600030101010101" pitchFamily="2" charset="-122"/>
                <a:sym typeface="+mn-ea"/>
              </a:rPr>
              <a:t>位</a:t>
            </a:r>
            <a:r>
              <a:rPr lang="zh-CN" altLang="en-US" sz="2000" dirty="0">
                <a:ea typeface="宋体" panose="02010600030101010101" pitchFamily="2" charset="-122"/>
                <a:sym typeface="+mn-ea"/>
              </a:rPr>
              <a:t>来表示</a:t>
            </a:r>
          </a:p>
          <a:p>
            <a:pPr lvl="2"/>
            <a:r>
              <a:rPr lang="en-US" altLang="zh-CN" sz="2000" dirty="0">
                <a:ea typeface="宋体" panose="02010600030101010101" pitchFamily="2" charset="-122"/>
                <a:sym typeface="+mn-ea"/>
              </a:rPr>
              <a:t>——</a:t>
            </a:r>
            <a:r>
              <a:rPr lang="zh-CN" altLang="en-US" sz="2000" dirty="0">
                <a:ea typeface="宋体" panose="02010600030101010101" pitchFamily="2" charset="-122"/>
                <a:sym typeface="+mn-ea"/>
              </a:rPr>
              <a:t>对满足</a:t>
            </a:r>
            <a:r>
              <a:rPr lang="en-US" altLang="zh-CN" sz="2000" dirty="0">
                <a:ea typeface="宋体" panose="02010600030101010101" pitchFamily="2" charset="-122"/>
                <a:sym typeface="+mn-ea"/>
              </a:rPr>
              <a:t>0</a:t>
            </a:r>
            <a:r>
              <a:rPr lang="en-US" altLang="zh-CN" sz="2000" dirty="0">
                <a:latin typeface="Arial" panose="020B0604020202020204" pitchFamily="34" charset="0"/>
                <a:ea typeface="宋体" panose="02010600030101010101" pitchFamily="2" charset="-122"/>
                <a:sym typeface="+mn-ea"/>
              </a:rPr>
              <a:t>≤x,y&lt;2</a:t>
            </a:r>
            <a:r>
              <a:rPr lang="en-US" altLang="zh-CN" sz="2000" baseline="30000" dirty="0">
                <a:latin typeface="Arial" panose="020B0604020202020204" pitchFamily="34" charset="0"/>
                <a:ea typeface="宋体" panose="02010600030101010101" pitchFamily="2" charset="-122"/>
                <a:sym typeface="+mn-ea"/>
              </a:rPr>
              <a:t>w</a:t>
            </a:r>
            <a:r>
              <a:rPr lang="zh-CN" altLang="en-US" sz="2000" dirty="0">
                <a:latin typeface="Arial" panose="020B0604020202020204" pitchFamily="34" charset="0"/>
                <a:ea typeface="宋体" panose="02010600030101010101" pitchFamily="2" charset="-122"/>
                <a:sym typeface="+mn-ea"/>
              </a:rPr>
              <a:t>的</a:t>
            </a:r>
            <a:r>
              <a:rPr lang="en-US" altLang="zh-CN" sz="2000" dirty="0">
                <a:latin typeface="Arial" panose="020B0604020202020204" pitchFamily="34" charset="0"/>
                <a:ea typeface="宋体" panose="02010600030101010101" pitchFamily="2" charset="-122"/>
                <a:sym typeface="+mn-ea"/>
              </a:rPr>
              <a:t>x</a:t>
            </a:r>
            <a:r>
              <a:rPr lang="zh-CN" altLang="en-US" sz="2000" dirty="0">
                <a:latin typeface="Arial" panose="020B0604020202020204" pitchFamily="34" charset="0"/>
                <a:ea typeface="宋体" panose="02010600030101010101" pitchFamily="2" charset="-122"/>
                <a:sym typeface="+mn-ea"/>
              </a:rPr>
              <a:t>和</a:t>
            </a:r>
            <a:r>
              <a:rPr lang="en-US" altLang="zh-CN" sz="2000" dirty="0">
                <a:latin typeface="Arial" panose="020B0604020202020204" pitchFamily="34" charset="0"/>
                <a:ea typeface="宋体" panose="02010600030101010101" pitchFamily="2" charset="-122"/>
                <a:sym typeface="+mn-ea"/>
              </a:rPr>
              <a:t>y</a:t>
            </a:r>
            <a:r>
              <a:rPr lang="zh-CN" altLang="en-US" sz="2000" dirty="0">
                <a:latin typeface="Arial" panose="020B0604020202020204" pitchFamily="34" charset="0"/>
                <a:ea typeface="宋体" panose="02010600030101010101" pitchFamily="2" charset="-122"/>
                <a:sym typeface="+mn-ea"/>
              </a:rPr>
              <a:t>有：</a:t>
            </a:r>
          </a:p>
          <a:p>
            <a:pPr lvl="2"/>
            <a:endParaRPr lang="zh-CN" altLang="en-US" sz="1800" baseline="30000" dirty="0">
              <a:latin typeface="Arial" panose="020B0604020202020204" pitchFamily="34" charset="0"/>
              <a:ea typeface="宋体" panose="02010600030101010101" pitchFamily="2" charset="-122"/>
              <a:sym typeface="+mn-ea"/>
            </a:endParaRPr>
          </a:p>
        </p:txBody>
      </p:sp>
      <p:grpSp>
        <p:nvGrpSpPr>
          <p:cNvPr id="4" name="Group 5"/>
          <p:cNvGrpSpPr/>
          <p:nvPr/>
        </p:nvGrpSpPr>
        <p:grpSpPr bwMode="auto">
          <a:xfrm>
            <a:off x="8667750" y="1005205"/>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5" name="Group 13"/>
          <p:cNvGrpSpPr/>
          <p:nvPr/>
        </p:nvGrpSpPr>
        <p:grpSpPr bwMode="auto">
          <a:xfrm>
            <a:off x="8667750" y="1462405"/>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8128000" y="852805"/>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7176" name="Rectangle 22"/>
          <p:cNvSpPr>
            <a:spLocks noChangeArrowheads="1"/>
          </p:cNvSpPr>
          <p:nvPr/>
        </p:nvSpPr>
        <p:spPr bwMode="auto">
          <a:xfrm>
            <a:off x="8140700" y="1310005"/>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7177" name="Line 23"/>
          <p:cNvSpPr>
            <a:spLocks noChangeShapeType="1"/>
          </p:cNvSpPr>
          <p:nvPr/>
        </p:nvSpPr>
        <p:spPr bwMode="auto">
          <a:xfrm>
            <a:off x="7677150" y="1767205"/>
            <a:ext cx="3886200" cy="0"/>
          </a:xfrm>
          <a:prstGeom prst="line">
            <a:avLst/>
          </a:prstGeom>
          <a:noFill/>
          <a:ln w="25400">
            <a:solidFill>
              <a:schemeClr val="tx1"/>
            </a:solidFill>
            <a:round/>
          </a:ln>
        </p:spPr>
        <p:txBody>
          <a:bodyPr wrap="none" anchor="ctr"/>
          <a:lstStyle/>
          <a:p>
            <a:endParaRPr lang="en-US"/>
          </a:p>
        </p:txBody>
      </p:sp>
      <p:sp>
        <p:nvSpPr>
          <p:cNvPr id="7178" name="Rectangle 24"/>
          <p:cNvSpPr>
            <a:spLocks noChangeArrowheads="1"/>
          </p:cNvSpPr>
          <p:nvPr/>
        </p:nvSpPr>
        <p:spPr bwMode="auto">
          <a:xfrm>
            <a:off x="7849467" y="1317365"/>
            <a:ext cx="357790" cy="461665"/>
          </a:xfrm>
          <a:prstGeom prst="rect">
            <a:avLst/>
          </a:prstGeom>
          <a:noFill/>
          <a:ln w="25400">
            <a:noFill/>
            <a:miter lim="800000"/>
          </a:ln>
        </p:spPr>
        <p:txBody>
          <a:bodyPr wrap="none">
            <a:spAutoFit/>
          </a:bodyPr>
          <a:lstStyle/>
          <a:p>
            <a:pPr>
              <a:lnSpc>
                <a:spcPct val="100000"/>
              </a:lnSpc>
            </a:pPr>
            <a:r>
              <a:rPr lang="en-US" b="0">
                <a:latin typeface="Times" pitchFamily="18" charset="0"/>
              </a:rPr>
              <a:t>+</a:t>
            </a:r>
          </a:p>
        </p:txBody>
      </p:sp>
      <p:grpSp>
        <p:nvGrpSpPr>
          <p:cNvPr id="6" name="Group 25"/>
          <p:cNvGrpSpPr/>
          <p:nvPr/>
        </p:nvGrpSpPr>
        <p:grpSpPr bwMode="auto">
          <a:xfrm>
            <a:off x="8439150" y="1919605"/>
            <a:ext cx="2971800" cy="228600"/>
            <a:chOff x="2832" y="1392"/>
            <a:chExt cx="1872" cy="144"/>
          </a:xfrm>
        </p:grpSpPr>
        <p:grpSp>
          <p:nvGrpSpPr>
            <p:cNvPr id="7" name="Group 26"/>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7783512" y="1767205"/>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8" name="Group 36"/>
          <p:cNvGrpSpPr/>
          <p:nvPr/>
        </p:nvGrpSpPr>
        <p:grpSpPr bwMode="auto">
          <a:xfrm>
            <a:off x="8667750" y="2376805"/>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7677150" y="2224405"/>
            <a:ext cx="3886200" cy="0"/>
          </a:xfrm>
          <a:prstGeom prst="line">
            <a:avLst/>
          </a:prstGeom>
          <a:noFill/>
          <a:ln w="25400">
            <a:solidFill>
              <a:schemeClr val="tx1"/>
            </a:solidFill>
            <a:round/>
          </a:ln>
        </p:spPr>
        <p:txBody>
          <a:bodyPr wrap="none" anchor="ctr"/>
          <a:lstStyle/>
          <a:p>
            <a:endParaRPr lang="en-US"/>
          </a:p>
        </p:txBody>
      </p:sp>
      <p:sp>
        <p:nvSpPr>
          <p:cNvPr id="7186" name="Rectangle 48"/>
          <p:cNvSpPr>
            <a:spLocks noChangeArrowheads="1"/>
          </p:cNvSpPr>
          <p:nvPr/>
        </p:nvSpPr>
        <p:spPr bwMode="auto">
          <a:xfrm>
            <a:off x="7139131" y="2224405"/>
            <a:ext cx="13843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UAdd</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aphicFrame>
        <p:nvGraphicFramePr>
          <p:cNvPr id="9" name="对象 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0457" r:id="rId3" imgW="914400" imgH="215640" progId="Equation.3">
                  <p:embed/>
                </p:oleObj>
              </mc:Choice>
              <mc:Fallback>
                <p:oleObj r:id="rId3" imgW="914400" imgH="2156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图片 9"/>
          <p:cNvPicPr>
            <a:picLocks noChangeAspect="1"/>
          </p:cNvPicPr>
          <p:nvPr/>
        </p:nvPicPr>
        <p:blipFill>
          <a:blip r:embed="rId5" cstate="print"/>
          <a:stretch>
            <a:fillRect/>
          </a:stretch>
        </p:blipFill>
        <p:spPr>
          <a:xfrm>
            <a:off x="2642741" y="3211432"/>
            <a:ext cx="7105737" cy="760095"/>
          </a:xfrm>
          <a:prstGeom prst="rect">
            <a:avLst/>
          </a:prstGeom>
        </p:spPr>
      </p:pic>
      <p:sp>
        <p:nvSpPr>
          <p:cNvPr id="12" name="椭圆形标注 11"/>
          <p:cNvSpPr/>
          <p:nvPr/>
        </p:nvSpPr>
        <p:spPr>
          <a:xfrm>
            <a:off x="7005955" y="2846705"/>
            <a:ext cx="1030605" cy="428625"/>
          </a:xfrm>
          <a:prstGeom prst="wedgeEllipseCallout">
            <a:avLst>
              <a:gd name="adj1" fmla="val -57948"/>
              <a:gd name="adj2" fmla="val 69555"/>
            </a:avLst>
          </a:prstGeom>
          <a:gradFill>
            <a:gsLst>
              <a:gs pos="100000">
                <a:schemeClr val="accent1">
                  <a:lumMod val="5000"/>
                  <a:lumOff val="95000"/>
                </a:schemeClr>
              </a:gs>
              <a:gs pos="0">
                <a:srgbClr val="7DC8C4"/>
              </a:gs>
              <a:gs pos="58000">
                <a:srgbClr val="A2D2DB">
                  <a:alpha val="100000"/>
                </a:srgbClr>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正常</a:t>
            </a:r>
          </a:p>
        </p:txBody>
      </p:sp>
      <p:sp>
        <p:nvSpPr>
          <p:cNvPr id="13" name="椭圆形标注 12"/>
          <p:cNvSpPr/>
          <p:nvPr/>
        </p:nvSpPr>
        <p:spPr>
          <a:xfrm>
            <a:off x="7888605" y="3837306"/>
            <a:ext cx="1122045" cy="428625"/>
          </a:xfrm>
          <a:prstGeom prst="wedgeEllipseCallout">
            <a:avLst>
              <a:gd name="adj1" fmla="val -79485"/>
              <a:gd name="adj2" fmla="val -51629"/>
            </a:avLst>
          </a:prstGeom>
          <a:gradFill>
            <a:gsLst>
              <a:gs pos="100000">
                <a:schemeClr val="accent1">
                  <a:lumMod val="5000"/>
                  <a:lumOff val="95000"/>
                </a:schemeClr>
              </a:gs>
              <a:gs pos="0">
                <a:srgbClr val="7DC8C4"/>
              </a:gs>
              <a:gs pos="58000">
                <a:srgbClr val="A2D2DB">
                  <a:alpha val="100000"/>
                </a:srgbClr>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溢出</a:t>
            </a:r>
          </a:p>
        </p:txBody>
      </p:sp>
      <p:pic>
        <p:nvPicPr>
          <p:cNvPr id="14" name="图片 13"/>
          <p:cNvPicPr>
            <a:picLocks noChangeAspect="1"/>
          </p:cNvPicPr>
          <p:nvPr/>
        </p:nvPicPr>
        <p:blipFill>
          <a:blip r:embed="rId6" cstate="print"/>
          <a:stretch>
            <a:fillRect/>
          </a:stretch>
        </p:blipFill>
        <p:spPr>
          <a:xfrm>
            <a:off x="8953500" y="4335780"/>
            <a:ext cx="2228850" cy="1790700"/>
          </a:xfrm>
          <a:prstGeom prst="rect">
            <a:avLst/>
          </a:prstGeom>
        </p:spPr>
      </p:pic>
      <p:sp>
        <p:nvSpPr>
          <p:cNvPr id="15" name="文本框 14"/>
          <p:cNvSpPr txBox="1"/>
          <p:nvPr/>
        </p:nvSpPr>
        <p:spPr>
          <a:xfrm>
            <a:off x="1574800" y="4462145"/>
            <a:ext cx="5262245" cy="1537970"/>
          </a:xfrm>
          <a:prstGeom prst="rect">
            <a:avLst/>
          </a:prstGeom>
          <a:noFill/>
        </p:spPr>
        <p:txBody>
          <a:bodyPr wrap="square" rtlCol="0">
            <a:spAutoFit/>
          </a:bodyPr>
          <a:lstStyle/>
          <a:p>
            <a:pPr marL="285750" indent="-285750">
              <a:buFont typeface="Wingdings" panose="05000000000000000000" charset="0"/>
              <a:buChar char=""/>
            </a:pPr>
            <a:r>
              <a:rPr lang="zh-CN" altLang="en-US" sz="2000" dirty="0"/>
              <a:t>标准的加法函数：</a:t>
            </a:r>
          </a:p>
          <a:p>
            <a:pPr marL="0" indent="0">
              <a:buFont typeface="Wingdings" panose="05000000000000000000" charset="0"/>
              <a:buNone/>
            </a:pPr>
            <a:r>
              <a:rPr lang="en-US" altLang="zh-CN" dirty="0"/>
              <a:t>	——</a:t>
            </a:r>
            <a:r>
              <a:rPr lang="zh-CN" altLang="en-US" dirty="0">
                <a:ea typeface="宋体" panose="02010600030101010101" pitchFamily="2" charset="-122"/>
              </a:rPr>
              <a:t>忽略进位输出</a:t>
            </a:r>
          </a:p>
          <a:p>
            <a:pPr marL="0" indent="0">
              <a:buFont typeface="Wingdings" panose="05000000000000000000" charset="0"/>
              <a:buChar char=""/>
            </a:pPr>
            <a:r>
              <a:rPr lang="zh-CN" altLang="en-US" sz="2000" dirty="0">
                <a:ea typeface="宋体" panose="02010600030101010101" pitchFamily="2" charset="-122"/>
              </a:rPr>
              <a:t>实现模块化的算法</a:t>
            </a:r>
          </a:p>
          <a:p>
            <a:pPr marL="0" lvl="1" indent="0">
              <a:buFont typeface="Wingdings" panose="05000000000000000000" charset="0"/>
              <a:buNone/>
            </a:pPr>
            <a:r>
              <a:rPr lang="en-US" altLang="zh-CN" dirty="0">
                <a:ea typeface="宋体" panose="02010600030101010101" pitchFamily="2" charset="-122"/>
              </a:rPr>
              <a:t>	——</a:t>
            </a:r>
            <a:r>
              <a:rPr lang="en-US" i="1" dirty="0">
                <a:sym typeface="+mn-ea"/>
              </a:rPr>
              <a:t>s</a:t>
            </a:r>
            <a:r>
              <a:rPr lang="en-US" dirty="0">
                <a:sym typeface="+mn-ea"/>
              </a:rPr>
              <a:t>= </a:t>
            </a:r>
            <a:r>
              <a:rPr lang="en-US" dirty="0" err="1">
                <a:sym typeface="+mn-ea"/>
              </a:rPr>
              <a:t>UAdd</a:t>
            </a:r>
            <a:r>
              <a:rPr lang="en-US" i="1" baseline="-25000" dirty="0" err="1">
                <a:sym typeface="+mn-ea"/>
              </a:rPr>
              <a:t>w</a:t>
            </a:r>
            <a:r>
              <a:rPr lang="en-US" dirty="0">
                <a:sym typeface="+mn-ea"/>
              </a:rPr>
              <a:t>(</a:t>
            </a:r>
            <a:r>
              <a:rPr lang="en-US" i="1" dirty="0">
                <a:sym typeface="+mn-ea"/>
              </a:rPr>
              <a:t>u</a:t>
            </a:r>
            <a:r>
              <a:rPr lang="en-US" dirty="0">
                <a:sym typeface="+mn-ea"/>
              </a:rPr>
              <a:t> , </a:t>
            </a:r>
            <a:r>
              <a:rPr lang="en-US" i="1" dirty="0">
                <a:sym typeface="+mn-ea"/>
              </a:rPr>
              <a:t>v</a:t>
            </a:r>
            <a:r>
              <a:rPr lang="en-US" dirty="0">
                <a:sym typeface="+mn-ea"/>
              </a:rPr>
              <a:t>)	=</a:t>
            </a:r>
            <a:r>
              <a:rPr lang="zh-CN" altLang="en-US" dirty="0">
                <a:sym typeface="+mn-ea"/>
              </a:rPr>
              <a:t>（</a:t>
            </a:r>
            <a:r>
              <a:rPr lang="en-US" i="1" dirty="0">
                <a:sym typeface="+mn-ea"/>
              </a:rPr>
              <a:t>u</a:t>
            </a:r>
            <a:r>
              <a:rPr lang="en-US" dirty="0">
                <a:sym typeface="+mn-ea"/>
              </a:rPr>
              <a:t> + </a:t>
            </a:r>
            <a:r>
              <a:rPr lang="en-US" i="1" dirty="0">
                <a:sym typeface="+mn-ea"/>
              </a:rPr>
              <a:t>v</a:t>
            </a:r>
            <a:r>
              <a:rPr lang="en-US" dirty="0">
                <a:sym typeface="+mn-ea"/>
              </a:rPr>
              <a:t> </a:t>
            </a:r>
            <a:r>
              <a:rPr lang="zh-CN" altLang="en-US" dirty="0">
                <a:sym typeface="+mn-ea"/>
              </a:rPr>
              <a:t>）</a:t>
            </a:r>
            <a:r>
              <a:rPr lang="en-US" dirty="0">
                <a:sym typeface="+mn-ea"/>
              </a:rPr>
              <a:t> mod 2</a:t>
            </a:r>
            <a:r>
              <a:rPr lang="en-US" i="1" baseline="30000" dirty="0">
                <a:sym typeface="+mn-ea"/>
              </a:rPr>
              <a:t>w</a:t>
            </a:r>
            <a:endParaRPr lang="en-US" b="0" i="1" baseline="30000" dirty="0"/>
          </a:p>
          <a:p>
            <a:pPr marL="0" indent="0">
              <a:buFont typeface="Wingdings" panose="05000000000000000000" charset="0"/>
              <a:buNone/>
            </a:pPr>
            <a:endParaRPr lang="en-US" altLang="zh-CN" dirty="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2000"/>
                                        <p:tgtEl>
                                          <p:spTgt spid="4"/>
                                        </p:tgtEl>
                                      </p:cBhvr>
                                    </p:animEffect>
                                  </p:childTnLst>
                                </p:cTn>
                              </p:par>
                            </p:childTnLst>
                          </p:cTn>
                        </p:par>
                        <p:par>
                          <p:cTn id="12" fill="hold">
                            <p:stCondLst>
                              <p:cond delay="2500"/>
                            </p:stCondLst>
                            <p:childTnLst>
                              <p:par>
                                <p:cTn id="13" presetID="4"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2000"/>
                                        <p:tgtEl>
                                          <p:spTgt spid="5"/>
                                        </p:tgtEl>
                                      </p:cBhvr>
                                    </p:animEffect>
                                  </p:childTnLst>
                                </p:cTn>
                              </p:par>
                            </p:childTnLst>
                          </p:cTn>
                        </p:par>
                        <p:par>
                          <p:cTn id="16" fill="hold">
                            <p:stCondLst>
                              <p:cond delay="4500"/>
                            </p:stCondLst>
                            <p:childTnLst>
                              <p:par>
                                <p:cTn id="17" presetID="4" presetClass="entr" presetSubtype="16" fill="hold" grpId="0" nodeType="afterEffect">
                                  <p:stCondLst>
                                    <p:cond delay="0"/>
                                  </p:stCondLst>
                                  <p:childTnLst>
                                    <p:set>
                                      <p:cBhvr>
                                        <p:cTn id="18" dur="1" fill="hold">
                                          <p:stCondLst>
                                            <p:cond delay="0"/>
                                          </p:stCondLst>
                                        </p:cTn>
                                        <p:tgtEl>
                                          <p:spTgt spid="7175"/>
                                        </p:tgtEl>
                                        <p:attrNameLst>
                                          <p:attrName>style.visibility</p:attrName>
                                        </p:attrNameLst>
                                      </p:cBhvr>
                                      <p:to>
                                        <p:strVal val="visible"/>
                                      </p:to>
                                    </p:set>
                                    <p:animEffect transition="in" filter="box(in)">
                                      <p:cBhvr>
                                        <p:cTn id="19" dur="2000"/>
                                        <p:tgtEl>
                                          <p:spTgt spid="7175"/>
                                        </p:tgtEl>
                                      </p:cBhvr>
                                    </p:animEffect>
                                  </p:childTnLst>
                                </p:cTn>
                              </p:par>
                            </p:childTnLst>
                          </p:cTn>
                        </p:par>
                        <p:par>
                          <p:cTn id="20" fill="hold">
                            <p:stCondLst>
                              <p:cond delay="6500"/>
                            </p:stCondLst>
                            <p:childTnLst>
                              <p:par>
                                <p:cTn id="21" presetID="4" presetClass="entr" presetSubtype="16" fill="hold" grpId="0" nodeType="afterEffect">
                                  <p:stCondLst>
                                    <p:cond delay="0"/>
                                  </p:stCondLst>
                                  <p:childTnLst>
                                    <p:set>
                                      <p:cBhvr>
                                        <p:cTn id="22" dur="1" fill="hold">
                                          <p:stCondLst>
                                            <p:cond delay="0"/>
                                          </p:stCondLst>
                                        </p:cTn>
                                        <p:tgtEl>
                                          <p:spTgt spid="7176"/>
                                        </p:tgtEl>
                                        <p:attrNameLst>
                                          <p:attrName>style.visibility</p:attrName>
                                        </p:attrNameLst>
                                      </p:cBhvr>
                                      <p:to>
                                        <p:strVal val="visible"/>
                                      </p:to>
                                    </p:set>
                                    <p:animEffect transition="in" filter="box(in)">
                                      <p:cBhvr>
                                        <p:cTn id="23" dur="2000"/>
                                        <p:tgtEl>
                                          <p:spTgt spid="7176"/>
                                        </p:tgtEl>
                                      </p:cBhvr>
                                    </p:animEffect>
                                  </p:childTnLst>
                                </p:cTn>
                              </p:par>
                            </p:childTnLst>
                          </p:cTn>
                        </p:par>
                        <p:par>
                          <p:cTn id="24" fill="hold">
                            <p:stCondLst>
                              <p:cond delay="8500"/>
                            </p:stCondLst>
                            <p:childTnLst>
                              <p:par>
                                <p:cTn id="25" presetID="4" presetClass="entr" presetSubtype="16" fill="hold" nodeType="afterEffect">
                                  <p:stCondLst>
                                    <p:cond delay="0"/>
                                  </p:stCondLst>
                                  <p:childTnLst>
                                    <p:set>
                                      <p:cBhvr>
                                        <p:cTn id="26" dur="1" fill="hold">
                                          <p:stCondLst>
                                            <p:cond delay="0"/>
                                          </p:stCondLst>
                                        </p:cTn>
                                        <p:tgtEl>
                                          <p:spTgt spid="7177"/>
                                        </p:tgtEl>
                                        <p:attrNameLst>
                                          <p:attrName>style.visibility</p:attrName>
                                        </p:attrNameLst>
                                      </p:cBhvr>
                                      <p:to>
                                        <p:strVal val="visible"/>
                                      </p:to>
                                    </p:set>
                                    <p:animEffect transition="in" filter="box(in)">
                                      <p:cBhvr>
                                        <p:cTn id="27" dur="2000"/>
                                        <p:tgtEl>
                                          <p:spTgt spid="7177"/>
                                        </p:tgtEl>
                                      </p:cBhvr>
                                    </p:animEffect>
                                  </p:childTnLst>
                                </p:cTn>
                              </p:par>
                            </p:childTnLst>
                          </p:cTn>
                        </p:par>
                        <p:par>
                          <p:cTn id="28" fill="hold">
                            <p:stCondLst>
                              <p:cond delay="10500"/>
                            </p:stCondLst>
                            <p:childTnLst>
                              <p:par>
                                <p:cTn id="29" presetID="4" presetClass="entr" presetSubtype="16" fill="hold" grpId="0" nodeType="afterEffect">
                                  <p:stCondLst>
                                    <p:cond delay="0"/>
                                  </p:stCondLst>
                                  <p:childTnLst>
                                    <p:set>
                                      <p:cBhvr>
                                        <p:cTn id="30" dur="1" fill="hold">
                                          <p:stCondLst>
                                            <p:cond delay="0"/>
                                          </p:stCondLst>
                                        </p:cTn>
                                        <p:tgtEl>
                                          <p:spTgt spid="7178"/>
                                        </p:tgtEl>
                                        <p:attrNameLst>
                                          <p:attrName>style.visibility</p:attrName>
                                        </p:attrNameLst>
                                      </p:cBhvr>
                                      <p:to>
                                        <p:strVal val="visible"/>
                                      </p:to>
                                    </p:set>
                                    <p:animEffect transition="in" filter="box(in)">
                                      <p:cBhvr>
                                        <p:cTn id="31" dur="2000"/>
                                        <p:tgtEl>
                                          <p:spTgt spid="7178"/>
                                        </p:tgtEl>
                                      </p:cBhvr>
                                    </p:animEffect>
                                  </p:childTnLst>
                                </p:cTn>
                              </p:par>
                            </p:childTnLst>
                          </p:cTn>
                        </p:par>
                        <p:par>
                          <p:cTn id="32" fill="hold">
                            <p:stCondLst>
                              <p:cond delay="12500"/>
                            </p:stCondLst>
                            <p:childTnLst>
                              <p:par>
                                <p:cTn id="33" presetID="4" presetClass="entr" presetSubtype="16"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in)">
                                      <p:cBhvr>
                                        <p:cTn id="35" dur="2000"/>
                                        <p:tgtEl>
                                          <p:spTgt spid="6"/>
                                        </p:tgtEl>
                                      </p:cBhvr>
                                    </p:animEffect>
                                  </p:childTnLst>
                                </p:cTn>
                              </p:par>
                            </p:childTnLst>
                          </p:cTn>
                        </p:par>
                        <p:par>
                          <p:cTn id="36" fill="hold">
                            <p:stCondLst>
                              <p:cond delay="14500"/>
                            </p:stCondLst>
                            <p:childTnLst>
                              <p:par>
                                <p:cTn id="37" presetID="4" presetClass="entr" presetSubtype="16" fill="hold" grpId="0" nodeType="afterEffect">
                                  <p:stCondLst>
                                    <p:cond delay="0"/>
                                  </p:stCondLst>
                                  <p:childTnLst>
                                    <p:set>
                                      <p:cBhvr>
                                        <p:cTn id="38" dur="1" fill="hold">
                                          <p:stCondLst>
                                            <p:cond delay="0"/>
                                          </p:stCondLst>
                                        </p:cTn>
                                        <p:tgtEl>
                                          <p:spTgt spid="7180"/>
                                        </p:tgtEl>
                                        <p:attrNameLst>
                                          <p:attrName>style.visibility</p:attrName>
                                        </p:attrNameLst>
                                      </p:cBhvr>
                                      <p:to>
                                        <p:strVal val="visible"/>
                                      </p:to>
                                    </p:set>
                                    <p:animEffect transition="in" filter="box(in)">
                                      <p:cBhvr>
                                        <p:cTn id="39" dur="2000"/>
                                        <p:tgtEl>
                                          <p:spTgt spid="7180"/>
                                        </p:tgtEl>
                                      </p:cBhvr>
                                    </p:animEffect>
                                  </p:childTnLst>
                                </p:cTn>
                              </p:par>
                            </p:childTnLst>
                          </p:cTn>
                        </p:par>
                        <p:par>
                          <p:cTn id="40" fill="hold">
                            <p:stCondLst>
                              <p:cond delay="16500"/>
                            </p:stCondLst>
                            <p:childTnLst>
                              <p:par>
                                <p:cTn id="41" presetID="4" presetClass="entr" presetSubtype="16"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ox(in)">
                                      <p:cBhvr>
                                        <p:cTn id="43" dur="2000"/>
                                        <p:tgtEl>
                                          <p:spTgt spid="8"/>
                                        </p:tgtEl>
                                      </p:cBhvr>
                                    </p:animEffect>
                                  </p:childTnLst>
                                </p:cTn>
                              </p:par>
                            </p:childTnLst>
                          </p:cTn>
                        </p:par>
                        <p:par>
                          <p:cTn id="44" fill="hold">
                            <p:stCondLst>
                              <p:cond delay="18500"/>
                            </p:stCondLst>
                            <p:childTnLst>
                              <p:par>
                                <p:cTn id="45" presetID="4" presetClass="entr" presetSubtype="16" fill="hold" nodeType="afterEffect">
                                  <p:stCondLst>
                                    <p:cond delay="0"/>
                                  </p:stCondLst>
                                  <p:childTnLst>
                                    <p:set>
                                      <p:cBhvr>
                                        <p:cTn id="46" dur="1" fill="hold">
                                          <p:stCondLst>
                                            <p:cond delay="0"/>
                                          </p:stCondLst>
                                        </p:cTn>
                                        <p:tgtEl>
                                          <p:spTgt spid="7182"/>
                                        </p:tgtEl>
                                        <p:attrNameLst>
                                          <p:attrName>style.visibility</p:attrName>
                                        </p:attrNameLst>
                                      </p:cBhvr>
                                      <p:to>
                                        <p:strVal val="visible"/>
                                      </p:to>
                                    </p:set>
                                    <p:animEffect transition="in" filter="box(in)">
                                      <p:cBhvr>
                                        <p:cTn id="47" dur="2000"/>
                                        <p:tgtEl>
                                          <p:spTgt spid="7182"/>
                                        </p:tgtEl>
                                      </p:cBhvr>
                                    </p:animEffect>
                                  </p:childTnLst>
                                </p:cTn>
                              </p:par>
                            </p:childTnLst>
                          </p:cTn>
                        </p:par>
                        <p:par>
                          <p:cTn id="48" fill="hold">
                            <p:stCondLst>
                              <p:cond delay="20500"/>
                            </p:stCondLst>
                            <p:childTnLst>
                              <p:par>
                                <p:cTn id="49" presetID="22" presetClass="entr" presetSubtype="4" fill="hold" grpId="0" nodeType="afterEffect">
                                  <p:stCondLst>
                                    <p:cond delay="0"/>
                                  </p:stCondLst>
                                  <p:childTnLst>
                                    <p:set>
                                      <p:cBhvr>
                                        <p:cTn id="50" dur="1" fill="hold">
                                          <p:stCondLst>
                                            <p:cond delay="0"/>
                                          </p:stCondLst>
                                        </p:cTn>
                                        <p:tgtEl>
                                          <p:spTgt spid="7186"/>
                                        </p:tgtEl>
                                        <p:attrNameLst>
                                          <p:attrName>style.visibility</p:attrName>
                                        </p:attrNameLst>
                                      </p:cBhvr>
                                      <p:to>
                                        <p:strVal val="visible"/>
                                      </p:to>
                                    </p:set>
                                    <p:animEffect transition="in" filter="wipe(down)">
                                      <p:cBhvr>
                                        <p:cTn id="51" dur="500"/>
                                        <p:tgtEl>
                                          <p:spTgt spid="718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
                                            <p:txEl>
                                              <p:pRg st="1" end="1"/>
                                            </p:txEl>
                                          </p:spTgt>
                                        </p:tgtEl>
                                        <p:attrNameLst>
                                          <p:attrName>style.visibility</p:attrName>
                                        </p:attrNameLst>
                                      </p:cBhvr>
                                      <p:to>
                                        <p:strVal val="visible"/>
                                      </p:to>
                                    </p:set>
                                    <p:animEffect transition="in" filter="wipe(down)">
                                      <p:cBhvr>
                                        <p:cTn id="56" dur="500"/>
                                        <p:tgtEl>
                                          <p:spTgt spid="2">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animEffect transition="in" filter="wipe(down)">
                                      <p:cBhvr>
                                        <p:cTn id="61" dur="500"/>
                                        <p:tgtEl>
                                          <p:spTgt spid="2">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
                                            <p:txEl>
                                              <p:pRg st="3" end="3"/>
                                            </p:txEl>
                                          </p:spTgt>
                                        </p:tgtEl>
                                        <p:attrNameLst>
                                          <p:attrName>style.visibility</p:attrName>
                                        </p:attrNameLst>
                                      </p:cBhvr>
                                      <p:to>
                                        <p:strVal val="visible"/>
                                      </p:to>
                                    </p:set>
                                    <p:animEffect transition="in" filter="wipe(down)">
                                      <p:cBhvr>
                                        <p:cTn id="66" dur="500"/>
                                        <p:tgtEl>
                                          <p:spTgt spid="2">
                                            <p:txEl>
                                              <p:pRg st="3" end="3"/>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2">
                                            <p:txEl>
                                              <p:pRg st="4" end="4"/>
                                            </p:txEl>
                                          </p:spTgt>
                                        </p:tgtEl>
                                        <p:attrNameLst>
                                          <p:attrName>style.visibility</p:attrName>
                                        </p:attrNameLst>
                                      </p:cBhvr>
                                      <p:to>
                                        <p:strVal val="visible"/>
                                      </p:to>
                                    </p:set>
                                    <p:animEffect transition="in" filter="wipe(down)">
                                      <p:cBhvr>
                                        <p:cTn id="69" dur="500"/>
                                        <p:tgtEl>
                                          <p:spTgt spid="2">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
                                            <p:txEl>
                                              <p:pRg st="5" end="5"/>
                                            </p:txEl>
                                          </p:spTgt>
                                        </p:tgtEl>
                                        <p:attrNameLst>
                                          <p:attrName>style.visibility</p:attrName>
                                        </p:attrNameLst>
                                      </p:cBhvr>
                                      <p:to>
                                        <p:strVal val="visible"/>
                                      </p:to>
                                    </p:set>
                                    <p:animEffect transition="in" filter="wipe(down)">
                                      <p:cBhvr>
                                        <p:cTn id="74" dur="500"/>
                                        <p:tgtEl>
                                          <p:spTgt spid="2">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down)">
                                      <p:cBhvr>
                                        <p:cTn id="79" dur="5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additive="base">
                                        <p:cTn id="84" dur="500" fill="hold"/>
                                        <p:tgtEl>
                                          <p:spTgt spid="12"/>
                                        </p:tgtEl>
                                        <p:attrNameLst>
                                          <p:attrName>ppt_x</p:attrName>
                                        </p:attrNameLst>
                                      </p:cBhvr>
                                      <p:tavLst>
                                        <p:tav tm="0">
                                          <p:val>
                                            <p:strVal val="#ppt_x"/>
                                          </p:val>
                                        </p:tav>
                                        <p:tav tm="100000">
                                          <p:val>
                                            <p:strVal val="#ppt_x"/>
                                          </p:val>
                                        </p:tav>
                                      </p:tavLst>
                                    </p:anim>
                                    <p:anim calcmode="lin" valueType="num">
                                      <p:cBhvr additive="base">
                                        <p:cTn id="8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3"/>
                                        </p:tgtEl>
                                        <p:attrNameLst>
                                          <p:attrName>style.visibility</p:attrName>
                                        </p:attrNameLst>
                                      </p:cBhvr>
                                      <p:to>
                                        <p:strVal val="visible"/>
                                      </p:to>
                                    </p:set>
                                    <p:anim calcmode="lin" valueType="num">
                                      <p:cBhvr additive="base">
                                        <p:cTn id="90" dur="500" fill="hold"/>
                                        <p:tgtEl>
                                          <p:spTgt spid="13"/>
                                        </p:tgtEl>
                                        <p:attrNameLst>
                                          <p:attrName>ppt_x</p:attrName>
                                        </p:attrNameLst>
                                      </p:cBhvr>
                                      <p:tavLst>
                                        <p:tav tm="0">
                                          <p:val>
                                            <p:strVal val="#ppt_x"/>
                                          </p:val>
                                        </p:tav>
                                        <p:tav tm="100000">
                                          <p:val>
                                            <p:strVal val="#ppt_x"/>
                                          </p:val>
                                        </p:tav>
                                      </p:tavLst>
                                    </p:anim>
                                    <p:anim calcmode="lin" valueType="num">
                                      <p:cBhvr additive="base">
                                        <p:cTn id="9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box(in)">
                                      <p:cBhvr>
                                        <p:cTn id="96" dur="2000"/>
                                        <p:tgtEl>
                                          <p:spTgt spid="1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15">
                                            <p:txEl>
                                              <p:pRg st="0" end="0"/>
                                            </p:txEl>
                                          </p:spTgt>
                                        </p:tgtEl>
                                        <p:attrNameLst>
                                          <p:attrName>style.visibility</p:attrName>
                                        </p:attrNameLst>
                                      </p:cBhvr>
                                      <p:to>
                                        <p:strVal val="visible"/>
                                      </p:to>
                                    </p:set>
                                    <p:animEffect transition="in" filter="wipe(down)">
                                      <p:cBhvr>
                                        <p:cTn id="101" dur="500"/>
                                        <p:tgtEl>
                                          <p:spTgt spid="15">
                                            <p:txEl>
                                              <p:pRg st="0" end="0"/>
                                            </p:txEl>
                                          </p:spTgt>
                                        </p:tgtEl>
                                      </p:cBhvr>
                                    </p:animEffect>
                                  </p:childTnLst>
                                </p:cTn>
                              </p:par>
                              <p:par>
                                <p:cTn id="102" presetID="22" presetClass="entr" presetSubtype="4" fill="hold" nodeType="withEffect">
                                  <p:stCondLst>
                                    <p:cond delay="0"/>
                                  </p:stCondLst>
                                  <p:childTnLst>
                                    <p:set>
                                      <p:cBhvr>
                                        <p:cTn id="103" dur="1" fill="hold">
                                          <p:stCondLst>
                                            <p:cond delay="0"/>
                                          </p:stCondLst>
                                        </p:cTn>
                                        <p:tgtEl>
                                          <p:spTgt spid="15">
                                            <p:txEl>
                                              <p:pRg st="1" end="1"/>
                                            </p:txEl>
                                          </p:spTgt>
                                        </p:tgtEl>
                                        <p:attrNameLst>
                                          <p:attrName>style.visibility</p:attrName>
                                        </p:attrNameLst>
                                      </p:cBhvr>
                                      <p:to>
                                        <p:strVal val="visible"/>
                                      </p:to>
                                    </p:set>
                                    <p:animEffect transition="in" filter="wipe(down)">
                                      <p:cBhvr>
                                        <p:cTn id="104" dur="500"/>
                                        <p:tgtEl>
                                          <p:spTgt spid="15">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15">
                                            <p:txEl>
                                              <p:pRg st="2" end="2"/>
                                            </p:txEl>
                                          </p:spTgt>
                                        </p:tgtEl>
                                        <p:attrNameLst>
                                          <p:attrName>style.visibility</p:attrName>
                                        </p:attrNameLst>
                                      </p:cBhvr>
                                      <p:to>
                                        <p:strVal val="visible"/>
                                      </p:to>
                                    </p:set>
                                    <p:animEffect transition="in" filter="wipe(down)">
                                      <p:cBhvr>
                                        <p:cTn id="109" dur="500"/>
                                        <p:tgtEl>
                                          <p:spTgt spid="15">
                                            <p:txEl>
                                              <p:pRg st="2" end="2"/>
                                            </p:txEl>
                                          </p:spTgt>
                                        </p:tgtEl>
                                      </p:cBhvr>
                                    </p:animEffect>
                                  </p:childTnLst>
                                </p:cTn>
                              </p:par>
                              <p:par>
                                <p:cTn id="110" presetID="22" presetClass="entr" presetSubtype="4" fill="hold" nodeType="withEffect">
                                  <p:stCondLst>
                                    <p:cond delay="0"/>
                                  </p:stCondLst>
                                  <p:childTnLst>
                                    <p:set>
                                      <p:cBhvr>
                                        <p:cTn id="111" dur="1" fill="hold">
                                          <p:stCondLst>
                                            <p:cond delay="0"/>
                                          </p:stCondLst>
                                        </p:cTn>
                                        <p:tgtEl>
                                          <p:spTgt spid="15">
                                            <p:txEl>
                                              <p:pRg st="3" end="3"/>
                                            </p:txEl>
                                          </p:spTgt>
                                        </p:tgtEl>
                                        <p:attrNameLst>
                                          <p:attrName>style.visibility</p:attrName>
                                        </p:attrNameLst>
                                      </p:cBhvr>
                                      <p:to>
                                        <p:strVal val="visible"/>
                                      </p:to>
                                    </p:set>
                                    <p:animEffect transition="in" filter="wipe(down)">
                                      <p:cBhvr>
                                        <p:cTn id="11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6" grpId="0"/>
      <p:bldP spid="7178" grpId="0"/>
      <p:bldP spid="7180" grpId="0"/>
      <p:bldP spid="7186" grpId="0"/>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87670" y="703302"/>
            <a:ext cx="2091690" cy="369332"/>
          </a:xfrm>
          <a:prstGeom prst="rect">
            <a:avLst/>
          </a:prstGeom>
          <a:noFill/>
        </p:spPr>
        <p:txBody>
          <a:bodyPr wrap="square" rtlCol="0">
            <a:spAutoFit/>
          </a:bodyPr>
          <a:lstStyle/>
          <a:p>
            <a:r>
              <a:rPr lang="en-US" altLang="zh-CN" dirty="0"/>
              <a:t>4-bit</a:t>
            </a:r>
            <a:r>
              <a:rPr lang="zh-CN" altLang="en-US" dirty="0"/>
              <a:t>无符号加法</a:t>
            </a:r>
          </a:p>
        </p:txBody>
      </p:sp>
      <p:pic>
        <p:nvPicPr>
          <p:cNvPr id="3" name="图片 2"/>
          <p:cNvPicPr>
            <a:picLocks noChangeAspect="1"/>
          </p:cNvPicPr>
          <p:nvPr/>
        </p:nvPicPr>
        <p:blipFill>
          <a:blip r:embed="rId2" cstate="print"/>
          <a:stretch>
            <a:fillRect/>
          </a:stretch>
        </p:blipFill>
        <p:spPr>
          <a:xfrm>
            <a:off x="1543685" y="1598930"/>
            <a:ext cx="4680585" cy="3782060"/>
          </a:xfrm>
          <a:prstGeom prst="rect">
            <a:avLst/>
          </a:prstGeom>
        </p:spPr>
      </p:pic>
      <p:pic>
        <p:nvPicPr>
          <p:cNvPr id="5" name="图片 4"/>
          <p:cNvPicPr>
            <a:picLocks noChangeAspect="1"/>
          </p:cNvPicPr>
          <p:nvPr/>
        </p:nvPicPr>
        <p:blipFill>
          <a:blip r:embed="rId3" cstate="print"/>
          <a:stretch>
            <a:fillRect/>
          </a:stretch>
        </p:blipFill>
        <p:spPr>
          <a:xfrm>
            <a:off x="7192010" y="1507490"/>
            <a:ext cx="4572000" cy="3842385"/>
          </a:xfrm>
          <a:prstGeom prst="rect">
            <a:avLst/>
          </a:prstGeom>
        </p:spPr>
      </p:pic>
      <p:sp>
        <p:nvSpPr>
          <p:cNvPr id="6" name="文本框 5"/>
          <p:cNvSpPr txBox="1"/>
          <p:nvPr/>
        </p:nvSpPr>
        <p:spPr>
          <a:xfrm>
            <a:off x="2468245" y="5441077"/>
            <a:ext cx="2278380" cy="369332"/>
          </a:xfrm>
          <a:prstGeom prst="rect">
            <a:avLst/>
          </a:prstGeom>
          <a:noFill/>
        </p:spPr>
        <p:txBody>
          <a:bodyPr wrap="square" rtlCol="0">
            <a:spAutoFit/>
          </a:bodyPr>
          <a:lstStyle/>
          <a:p>
            <a:r>
              <a:rPr lang="en-US" altLang="zh-CN" dirty="0"/>
              <a:t>4-bit</a:t>
            </a:r>
            <a:r>
              <a:rPr lang="zh-CN" altLang="en-US" dirty="0"/>
              <a:t>无符号加法结果</a:t>
            </a:r>
          </a:p>
        </p:txBody>
      </p:sp>
      <p:sp>
        <p:nvSpPr>
          <p:cNvPr id="7" name="文本框 6"/>
          <p:cNvSpPr txBox="1"/>
          <p:nvPr/>
        </p:nvSpPr>
        <p:spPr>
          <a:xfrm>
            <a:off x="7579360" y="5441077"/>
            <a:ext cx="3509010" cy="369332"/>
          </a:xfrm>
          <a:prstGeom prst="rect">
            <a:avLst/>
          </a:prstGeom>
          <a:noFill/>
        </p:spPr>
        <p:txBody>
          <a:bodyPr wrap="square" rtlCol="0">
            <a:spAutoFit/>
          </a:bodyPr>
          <a:lstStyle/>
          <a:p>
            <a:r>
              <a:rPr lang="en-US" altLang="zh-CN" dirty="0"/>
              <a:t>4-bit</a:t>
            </a:r>
            <a:r>
              <a:rPr lang="zh-CN" altLang="en-US" dirty="0"/>
              <a:t>无符号加法“可表示”结果</a:t>
            </a:r>
          </a:p>
        </p:txBody>
      </p:sp>
      <p:cxnSp>
        <p:nvCxnSpPr>
          <p:cNvPr id="8" name="直接连接符 7"/>
          <p:cNvCxnSpPr/>
          <p:nvPr/>
        </p:nvCxnSpPr>
        <p:spPr bwMode="auto">
          <a:xfrm flipH="1">
            <a:off x="9922598" y="1702051"/>
            <a:ext cx="235390" cy="3485585"/>
          </a:xfrm>
          <a:prstGeom prst="line">
            <a:avLst/>
          </a:prstGeom>
          <a:solidFill>
            <a:schemeClr val="accent1"/>
          </a:solidFill>
          <a:ln w="38100" cap="flat" cmpd="sng" algn="ctr">
            <a:solidFill>
              <a:srgbClr val="FF0000"/>
            </a:solidFill>
            <a:prstDash val="sysDot"/>
            <a:round/>
            <a:headEnd type="none" w="med" len="med"/>
            <a:tailEnd type="none" w="med" len="med"/>
          </a:ln>
        </p:spPr>
      </p:cxn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3" cstate="print"/>
          <a:stretch>
            <a:fillRect/>
          </a:stretch>
        </p:blipFill>
        <p:spPr>
          <a:xfrm>
            <a:off x="2552700" y="5189220"/>
            <a:ext cx="8201025" cy="1207770"/>
          </a:xfrm>
          <a:prstGeom prst="rect">
            <a:avLst/>
          </a:prstGeom>
        </p:spPr>
      </p:pic>
      <p:graphicFrame>
        <p:nvGraphicFramePr>
          <p:cNvPr id="3" name="表格 2"/>
          <p:cNvGraphicFramePr/>
          <p:nvPr/>
        </p:nvGraphicFramePr>
        <p:xfrm>
          <a:off x="1264920" y="563880"/>
          <a:ext cx="3163570" cy="457200"/>
        </p:xfrm>
        <a:graphic>
          <a:graphicData uri="http://schemas.openxmlformats.org/drawingml/2006/table">
            <a:tbl>
              <a:tblPr firstRow="1" bandRow="1">
                <a:tableStyleId>{5C22544A-7EE6-4342-B048-85BDC9FD1C3A}</a:tableStyleId>
              </a:tblPr>
              <a:tblGrid>
                <a:gridCol w="316357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2.3.2  </a:t>
                      </a:r>
                      <a:r>
                        <a:rPr lang="zh-CN" altLang="en-US" sz="2400">
                          <a:solidFill>
                            <a:schemeClr val="bg1"/>
                          </a:solidFill>
                          <a:ea typeface="宋体" panose="02010600030101010101" pitchFamily="2" charset="-122"/>
                        </a:rPr>
                        <a:t>补码加法</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519555" y="1021080"/>
            <a:ext cx="10267315" cy="4333240"/>
          </a:xfrm>
          <a:prstGeom prst="rect">
            <a:avLst/>
          </a:prstGeom>
          <a:noFill/>
        </p:spPr>
        <p:txBody>
          <a:bodyPr wrap="square" rtlCol="0">
            <a:spAutoFit/>
          </a:bodyPr>
          <a:lstStyle/>
          <a:p>
            <a:pPr marL="0" lvl="1" indent="-342900">
              <a:buFont typeface="Wingdings" panose="05000000000000000000" charset="0"/>
              <a:buChar char=""/>
            </a:pPr>
            <a:r>
              <a:rPr lang="zh-CN" altLang="en-US" sz="2400" dirty="0">
                <a:sym typeface="+mn-ea"/>
              </a:rPr>
              <a:t>有符号整数（补码）加法</a:t>
            </a:r>
          </a:p>
          <a:p>
            <a:pPr marL="0" indent="0">
              <a:buFont typeface="Wingdings" panose="05000000000000000000" charset="0"/>
              <a:buNone/>
            </a:pPr>
            <a:r>
              <a:rPr lang="en-US" altLang="zh-CN" sz="2000" dirty="0">
                <a:sym typeface="+mn-ea"/>
              </a:rPr>
              <a:t>	——</a:t>
            </a:r>
            <a:r>
              <a:rPr lang="zh-CN" altLang="en-US" sz="2000" dirty="0">
                <a:sym typeface="+mn-ea"/>
              </a:rPr>
              <a:t>操作数范围：</a:t>
            </a:r>
            <a:r>
              <a:rPr lang="es-ES" altLang="zh-CN" sz="2000" dirty="0">
                <a:sym typeface="+mn-ea"/>
              </a:rPr>
              <a:t>−2</a:t>
            </a:r>
            <a:r>
              <a:rPr lang="es-ES" altLang="zh-CN" sz="2000" i="1" baseline="30000" dirty="0">
                <a:sym typeface="+mn-ea"/>
              </a:rPr>
              <a:t>w</a:t>
            </a:r>
            <a:r>
              <a:rPr lang="es-ES" altLang="zh-CN" sz="2000" baseline="30000" dirty="0">
                <a:sym typeface="+mn-ea"/>
              </a:rPr>
              <a:t>−1</a:t>
            </a:r>
            <a:r>
              <a:rPr lang="es-ES" altLang="zh-CN" sz="2000" dirty="0">
                <a:sym typeface="+mn-ea"/>
              </a:rPr>
              <a:t> ≤ </a:t>
            </a:r>
            <a:r>
              <a:rPr lang="es-ES" altLang="zh-CN" sz="2000" i="1" dirty="0">
                <a:sym typeface="+mn-ea"/>
              </a:rPr>
              <a:t>x, y </a:t>
            </a:r>
            <a:r>
              <a:rPr lang="es-ES" altLang="zh-CN" sz="2000" dirty="0">
                <a:sym typeface="+mn-ea"/>
              </a:rPr>
              <a:t>≤ 2</a:t>
            </a:r>
            <a:r>
              <a:rPr lang="es-ES" altLang="zh-CN" sz="2000" i="1" baseline="30000" dirty="0">
                <a:sym typeface="+mn-ea"/>
              </a:rPr>
              <a:t>w</a:t>
            </a:r>
            <a:r>
              <a:rPr lang="es-ES" altLang="zh-CN" sz="2000" baseline="30000" dirty="0">
                <a:sym typeface="+mn-ea"/>
              </a:rPr>
              <a:t>−1</a:t>
            </a:r>
            <a:r>
              <a:rPr lang="es-ES" altLang="zh-CN" sz="2000" dirty="0">
                <a:sym typeface="+mn-ea"/>
              </a:rPr>
              <a:t> − 1</a:t>
            </a:r>
          </a:p>
          <a:p>
            <a:pPr marL="0" indent="0">
              <a:buFont typeface="Wingdings" panose="05000000000000000000" charset="0"/>
              <a:buNone/>
            </a:pPr>
            <a:r>
              <a:rPr lang="en-US" altLang="es-ES" sz="2000" dirty="0">
                <a:sym typeface="+mn-ea"/>
              </a:rPr>
              <a:t>	</a:t>
            </a:r>
            <a:r>
              <a:rPr lang="en-US" altLang="zh-CN" sz="2000" dirty="0">
                <a:sym typeface="+mn-ea"/>
              </a:rPr>
              <a:t>——</a:t>
            </a:r>
            <a:r>
              <a:rPr lang="zh-CN" altLang="en-US" sz="2000" dirty="0">
                <a:sym typeface="+mn-ea"/>
              </a:rPr>
              <a:t>和的范围：</a:t>
            </a:r>
            <a:r>
              <a:rPr lang="pl-PL" altLang="zh-CN" sz="2000" dirty="0">
                <a:sym typeface="+mn-ea"/>
              </a:rPr>
              <a:t>− 2</a:t>
            </a:r>
            <a:r>
              <a:rPr lang="pl-PL" altLang="zh-CN" sz="2000" i="1" baseline="30000" dirty="0">
                <a:sym typeface="+mn-ea"/>
              </a:rPr>
              <a:t>w</a:t>
            </a:r>
            <a:r>
              <a:rPr lang="pl-PL" altLang="zh-CN" sz="2000" i="1" dirty="0">
                <a:sym typeface="+mn-ea"/>
              </a:rPr>
              <a:t> </a:t>
            </a:r>
            <a:r>
              <a:rPr lang="pl-PL" altLang="zh-CN" sz="2000" dirty="0">
                <a:sym typeface="+mn-ea"/>
              </a:rPr>
              <a:t>≤ </a:t>
            </a:r>
            <a:r>
              <a:rPr lang="pl-PL" altLang="zh-CN" sz="2000" i="1" dirty="0">
                <a:sym typeface="+mn-ea"/>
              </a:rPr>
              <a:t>x </a:t>
            </a:r>
            <a:r>
              <a:rPr lang="pl-PL" altLang="zh-CN" sz="2000" dirty="0">
                <a:sym typeface="+mn-ea"/>
              </a:rPr>
              <a:t>+ </a:t>
            </a:r>
            <a:r>
              <a:rPr lang="pl-PL" altLang="zh-CN" sz="2000" i="1" dirty="0">
                <a:sym typeface="+mn-ea"/>
              </a:rPr>
              <a:t>y </a:t>
            </a:r>
            <a:r>
              <a:rPr lang="pl-PL" altLang="zh-CN" sz="2000" dirty="0">
                <a:sym typeface="+mn-ea"/>
              </a:rPr>
              <a:t>≤ 2</a:t>
            </a:r>
            <a:r>
              <a:rPr lang="pl-PL" altLang="zh-CN" sz="2000" i="1" baseline="30000" dirty="0">
                <a:sym typeface="+mn-ea"/>
              </a:rPr>
              <a:t>w</a:t>
            </a:r>
            <a:r>
              <a:rPr lang="pl-PL" altLang="zh-CN" sz="2000" i="1" dirty="0">
                <a:sym typeface="+mn-ea"/>
              </a:rPr>
              <a:t> </a:t>
            </a:r>
            <a:r>
              <a:rPr lang="pl-PL" altLang="zh-CN" sz="2000" dirty="0">
                <a:sym typeface="+mn-ea"/>
              </a:rPr>
              <a:t>− 2</a:t>
            </a:r>
            <a:endParaRPr lang="en-US" altLang="zh-CN" sz="2000" dirty="0">
              <a:sym typeface="+mn-ea"/>
            </a:endParaRPr>
          </a:p>
          <a:p>
            <a:pPr lvl="2"/>
            <a:r>
              <a:rPr lang="en-US" altLang="zh-CN" sz="2000" dirty="0">
                <a:ea typeface="宋体" panose="02010600030101010101" pitchFamily="2" charset="-122"/>
                <a:sym typeface="+mn-ea"/>
              </a:rPr>
              <a:t>——</a:t>
            </a:r>
            <a:r>
              <a:rPr lang="zh-CN" altLang="en-US" sz="2000" dirty="0">
                <a:ea typeface="宋体" panose="02010600030101010101" pitchFamily="2" charset="-122"/>
                <a:sym typeface="+mn-ea"/>
              </a:rPr>
              <a:t>可表示范围：</a:t>
            </a:r>
            <a:r>
              <a:rPr lang="en-US" altLang="zh-CN" sz="2000" dirty="0">
                <a:ea typeface="宋体" panose="02010600030101010101" pitchFamily="2" charset="-122"/>
                <a:sym typeface="+mn-ea"/>
              </a:rPr>
              <a:t>w</a:t>
            </a:r>
            <a:r>
              <a:rPr lang="zh-CN" altLang="en-US" sz="2000" dirty="0">
                <a:ea typeface="宋体" panose="02010600030101010101" pitchFamily="2" charset="-122"/>
                <a:sym typeface="+mn-ea"/>
              </a:rPr>
              <a:t>位的加法操作和</a:t>
            </a:r>
          </a:p>
          <a:p>
            <a:pPr lvl="2"/>
            <a:r>
              <a:rPr lang="zh-CN" altLang="en-US" sz="2000" dirty="0">
                <a:ea typeface="宋体" panose="02010600030101010101" pitchFamily="2" charset="-122"/>
                <a:sym typeface="+mn-ea"/>
              </a:rPr>
              <a:t>可能需要</a:t>
            </a:r>
            <a:r>
              <a:rPr lang="en-US" altLang="zh-CN" sz="2000" dirty="0">
                <a:ea typeface="宋体" panose="02010600030101010101" pitchFamily="2" charset="-122"/>
                <a:sym typeface="+mn-ea"/>
              </a:rPr>
              <a:t>w+1</a:t>
            </a:r>
            <a:r>
              <a:rPr lang="zh-CN" altLang="en-US" sz="2000" dirty="0">
                <a:ea typeface="宋体" panose="02010600030101010101" pitchFamily="2" charset="-122"/>
                <a:sym typeface="+mn-ea"/>
              </a:rPr>
              <a:t>位来表示</a:t>
            </a:r>
          </a:p>
          <a:p>
            <a:pPr lvl="2"/>
            <a:r>
              <a:rPr lang="en-US" altLang="zh-CN" sz="2000" dirty="0">
                <a:ea typeface="宋体" panose="02010600030101010101" pitchFamily="2" charset="-122"/>
                <a:sym typeface="+mn-ea"/>
              </a:rPr>
              <a:t>——</a:t>
            </a:r>
            <a:r>
              <a:rPr lang="zh-CN" altLang="en-US" sz="2000" dirty="0">
                <a:sym typeface="+mn-ea"/>
              </a:rPr>
              <a:t>也使用</a:t>
            </a:r>
            <a:r>
              <a:rPr lang="zh-CN" altLang="en-US" sz="2000" b="1" dirty="0">
                <a:solidFill>
                  <a:srgbClr val="FF0000"/>
                </a:solidFill>
                <a:sym typeface="+mn-ea"/>
              </a:rPr>
              <a:t>无符号加法器</a:t>
            </a:r>
            <a:r>
              <a:rPr lang="zh-CN" altLang="en-US" sz="2000" dirty="0">
                <a:sym typeface="+mn-ea"/>
              </a:rPr>
              <a:t>：</a:t>
            </a:r>
            <a:endParaRPr lang="en-US" altLang="zh-CN" sz="2000" dirty="0"/>
          </a:p>
          <a:p>
            <a:pPr lvl="2"/>
            <a:r>
              <a:rPr lang="zh-CN" altLang="en-US" sz="2000" dirty="0">
                <a:sym typeface="+mn-ea"/>
              </a:rPr>
              <a:t>        将</a:t>
            </a:r>
            <a:r>
              <a:rPr lang="en-US" altLang="zh-CN" sz="2000" dirty="0">
                <a:sym typeface="+mn-ea"/>
              </a:rPr>
              <a:t>T2U</a:t>
            </a:r>
            <a:r>
              <a:rPr lang="en-US" altLang="zh-CN" sz="2000" baseline="-25000" dirty="0">
                <a:sym typeface="+mn-ea"/>
              </a:rPr>
              <a:t>w</a:t>
            </a:r>
            <a:r>
              <a:rPr lang="en-US" altLang="zh-CN" sz="2000" dirty="0">
                <a:sym typeface="+mn-ea"/>
              </a:rPr>
              <a:t>(x)</a:t>
            </a:r>
            <a:r>
              <a:rPr lang="zh-CN" altLang="en-US" sz="2000" dirty="0">
                <a:sym typeface="+mn-ea"/>
              </a:rPr>
              <a:t>写成</a:t>
            </a:r>
            <a:r>
              <a:rPr lang="en-US" altLang="zh-CN" sz="2000" dirty="0">
                <a:solidFill>
                  <a:srgbClr val="FF0000"/>
                </a:solidFill>
                <a:sym typeface="+mn-ea"/>
              </a:rPr>
              <a:t>x</a:t>
            </a:r>
            <a:r>
              <a:rPr lang="en-US" altLang="zh-CN" sz="2000" baseline="-25000" dirty="0">
                <a:solidFill>
                  <a:srgbClr val="FF0000"/>
                </a:solidFill>
                <a:sym typeface="+mn-ea"/>
              </a:rPr>
              <a:t>w−1</a:t>
            </a:r>
            <a:r>
              <a:rPr lang="en-US" altLang="zh-CN" sz="2000" dirty="0">
                <a:solidFill>
                  <a:srgbClr val="FF0000"/>
                </a:solidFill>
                <a:sym typeface="+mn-ea"/>
              </a:rPr>
              <a:t>2</a:t>
            </a:r>
            <a:r>
              <a:rPr lang="en-US" altLang="zh-CN" sz="2000" baseline="30000" dirty="0">
                <a:solidFill>
                  <a:srgbClr val="FF0000"/>
                </a:solidFill>
                <a:sym typeface="+mn-ea"/>
              </a:rPr>
              <a:t>w</a:t>
            </a:r>
            <a:r>
              <a:rPr lang="en-US" altLang="zh-CN" sz="2000" dirty="0">
                <a:solidFill>
                  <a:srgbClr val="FF0000"/>
                </a:solidFill>
                <a:sym typeface="+mn-ea"/>
              </a:rPr>
              <a:t> + x</a:t>
            </a:r>
            <a:r>
              <a:rPr lang="en-US" altLang="zh-CN" sz="2000" dirty="0">
                <a:sym typeface="+mn-ea"/>
              </a:rPr>
              <a:t>, </a:t>
            </a:r>
            <a:r>
              <a:rPr lang="zh-CN" altLang="en-US" sz="2000" dirty="0">
                <a:sym typeface="+mn-ea"/>
              </a:rPr>
              <a:t>将</a:t>
            </a:r>
            <a:r>
              <a:rPr lang="en-US" altLang="zh-CN" sz="2000" dirty="0">
                <a:sym typeface="+mn-ea"/>
              </a:rPr>
              <a:t>T2U</a:t>
            </a:r>
            <a:r>
              <a:rPr lang="en-US" altLang="zh-CN" sz="2000" baseline="-25000" dirty="0">
                <a:sym typeface="+mn-ea"/>
              </a:rPr>
              <a:t>w</a:t>
            </a:r>
            <a:r>
              <a:rPr lang="en-US" altLang="zh-CN" sz="2000" dirty="0">
                <a:sym typeface="+mn-ea"/>
              </a:rPr>
              <a:t>(y) </a:t>
            </a:r>
            <a:r>
              <a:rPr lang="zh-CN" altLang="en-US" sz="2000" dirty="0">
                <a:sym typeface="+mn-ea"/>
              </a:rPr>
              <a:t>写成</a:t>
            </a:r>
            <a:r>
              <a:rPr lang="en-US" altLang="zh-CN" sz="2000" dirty="0">
                <a:solidFill>
                  <a:srgbClr val="FF0000"/>
                </a:solidFill>
                <a:sym typeface="+mn-ea"/>
              </a:rPr>
              <a:t>y</a:t>
            </a:r>
            <a:r>
              <a:rPr lang="en-US" altLang="zh-CN" sz="2000" baseline="-25000" dirty="0">
                <a:solidFill>
                  <a:srgbClr val="FF0000"/>
                </a:solidFill>
                <a:sym typeface="+mn-ea"/>
              </a:rPr>
              <a:t>w−1</a:t>
            </a:r>
            <a:r>
              <a:rPr lang="en-US" altLang="zh-CN" sz="2000" dirty="0">
                <a:solidFill>
                  <a:srgbClr val="FF0000"/>
                </a:solidFill>
                <a:sym typeface="+mn-ea"/>
              </a:rPr>
              <a:t>2</a:t>
            </a:r>
            <a:r>
              <a:rPr lang="en-US" altLang="zh-CN" sz="2000" baseline="30000" dirty="0">
                <a:solidFill>
                  <a:srgbClr val="FF0000"/>
                </a:solidFill>
                <a:sym typeface="+mn-ea"/>
              </a:rPr>
              <a:t>w</a:t>
            </a:r>
            <a:r>
              <a:rPr lang="en-US" altLang="zh-CN" sz="2000" dirty="0">
                <a:solidFill>
                  <a:srgbClr val="FF0000"/>
                </a:solidFill>
                <a:sym typeface="+mn-ea"/>
              </a:rPr>
              <a:t> +y</a:t>
            </a:r>
            <a:r>
              <a:rPr lang="zh-CN" altLang="en-US" sz="2000" dirty="0">
                <a:sym typeface="+mn-ea"/>
              </a:rPr>
              <a:t>，根据</a:t>
            </a:r>
            <a:r>
              <a:rPr lang="en-US" altLang="zh-CN" sz="2000" dirty="0">
                <a:sym typeface="+mn-ea"/>
              </a:rPr>
              <a:t> +</a:t>
            </a:r>
            <a:r>
              <a:rPr lang="en-US" altLang="zh-CN" sz="2000" baseline="-25000" dirty="0" err="1">
                <a:sym typeface="+mn-ea"/>
              </a:rPr>
              <a:t>w</a:t>
            </a:r>
            <a:r>
              <a:rPr lang="en-US" altLang="zh-CN" sz="2000" baseline="30000" dirty="0" err="1">
                <a:sym typeface="+mn-ea"/>
              </a:rPr>
              <a:t>u</a:t>
            </a:r>
            <a:r>
              <a:rPr lang="en-US" altLang="zh-CN" sz="2000" dirty="0">
                <a:sym typeface="+mn-ea"/>
              </a:rPr>
              <a:t> </a:t>
            </a:r>
            <a:r>
              <a:rPr lang="zh-CN" altLang="en-US" sz="2000" dirty="0">
                <a:sym typeface="+mn-ea"/>
              </a:rPr>
              <a:t>是模</a:t>
            </a:r>
            <a:r>
              <a:rPr lang="en-US" altLang="zh-CN" sz="2000" dirty="0">
                <a:sym typeface="+mn-ea"/>
              </a:rPr>
              <a:t>2</a:t>
            </a:r>
            <a:r>
              <a:rPr lang="en-US" altLang="zh-CN" sz="2000" baseline="30000" dirty="0">
                <a:sym typeface="+mn-ea"/>
              </a:rPr>
              <a:t>w</a:t>
            </a:r>
            <a:r>
              <a:rPr lang="zh-CN" altLang="en-US" sz="2000" dirty="0">
                <a:sym typeface="+mn-ea"/>
              </a:rPr>
              <a:t>属性：</a:t>
            </a:r>
          </a:p>
          <a:p>
            <a:pPr lvl="2"/>
            <a:endParaRPr lang="en-US" altLang="zh-CN" sz="2000" dirty="0"/>
          </a:p>
          <a:p>
            <a:pPr marL="1371600" lvl="3" indent="0">
              <a:buNone/>
            </a:pPr>
            <a:r>
              <a:rPr lang="pl-PL" altLang="zh-CN" sz="2000" dirty="0">
                <a:sym typeface="+mn-ea"/>
              </a:rPr>
              <a:t>x +</a:t>
            </a:r>
            <a:r>
              <a:rPr lang="pl-PL" altLang="zh-CN" sz="2000" baseline="-25000" dirty="0">
                <a:sym typeface="+mn-ea"/>
              </a:rPr>
              <a:t>w</a:t>
            </a:r>
            <a:r>
              <a:rPr lang="pl-PL" altLang="zh-CN" sz="2000" baseline="30000" dirty="0">
                <a:sym typeface="+mn-ea"/>
              </a:rPr>
              <a:t>t</a:t>
            </a:r>
            <a:r>
              <a:rPr lang="pl-PL" altLang="zh-CN" sz="2000" dirty="0">
                <a:sym typeface="+mn-ea"/>
              </a:rPr>
              <a:t> y </a:t>
            </a:r>
            <a:r>
              <a:rPr lang="en-US" altLang="zh-CN" sz="2000" dirty="0">
                <a:sym typeface="+mn-ea"/>
              </a:rPr>
              <a:t>	</a:t>
            </a:r>
            <a:r>
              <a:rPr lang="pl-PL" altLang="zh-CN" sz="2000" dirty="0">
                <a:sym typeface="+mn-ea"/>
              </a:rPr>
              <a:t>= U2T</a:t>
            </a:r>
            <a:r>
              <a:rPr lang="pl-PL" altLang="zh-CN" sz="2000" baseline="-25000" dirty="0">
                <a:sym typeface="+mn-ea"/>
              </a:rPr>
              <a:t>w</a:t>
            </a:r>
            <a:r>
              <a:rPr lang="pl-PL" altLang="zh-CN" sz="2000" dirty="0">
                <a:sym typeface="+mn-ea"/>
              </a:rPr>
              <a:t>(T2U</a:t>
            </a:r>
            <a:r>
              <a:rPr lang="pl-PL" altLang="zh-CN" sz="2000" baseline="-25000" dirty="0">
                <a:sym typeface="+mn-ea"/>
              </a:rPr>
              <a:t>w</a:t>
            </a:r>
            <a:r>
              <a:rPr lang="pl-PL" altLang="zh-CN" sz="2000" dirty="0">
                <a:sym typeface="+mn-ea"/>
              </a:rPr>
              <a:t>(x) +</a:t>
            </a:r>
            <a:r>
              <a:rPr lang="pl-PL" altLang="zh-CN" sz="2000" baseline="-25000" dirty="0">
                <a:sym typeface="+mn-ea"/>
              </a:rPr>
              <a:t>w</a:t>
            </a:r>
            <a:r>
              <a:rPr lang="pl-PL" altLang="zh-CN" sz="2000" baseline="30000" dirty="0">
                <a:sym typeface="+mn-ea"/>
              </a:rPr>
              <a:t>u</a:t>
            </a:r>
            <a:r>
              <a:rPr lang="pl-PL" altLang="zh-CN" sz="2000" dirty="0">
                <a:sym typeface="+mn-ea"/>
              </a:rPr>
              <a:t> T2U</a:t>
            </a:r>
            <a:r>
              <a:rPr lang="pl-PL" altLang="zh-CN" sz="2000" baseline="-25000" dirty="0">
                <a:sym typeface="+mn-ea"/>
              </a:rPr>
              <a:t>w</a:t>
            </a:r>
            <a:r>
              <a:rPr lang="pl-PL" altLang="zh-CN" sz="2000" dirty="0">
                <a:sym typeface="+mn-ea"/>
              </a:rPr>
              <a:t>(y))</a:t>
            </a:r>
            <a:endParaRPr lang="pl-PL" altLang="zh-CN" sz="2000" dirty="0"/>
          </a:p>
          <a:p>
            <a:pPr marL="1371600" lvl="3" indent="0">
              <a:buNone/>
            </a:pPr>
            <a:r>
              <a:rPr lang="en-US" altLang="zh-CN" sz="2000" dirty="0">
                <a:sym typeface="+mn-ea"/>
              </a:rPr>
              <a:t>		</a:t>
            </a:r>
            <a:r>
              <a:rPr lang="pl-PL" altLang="zh-CN" sz="2000" dirty="0">
                <a:sym typeface="+mn-ea"/>
              </a:rPr>
              <a:t>= U2T</a:t>
            </a:r>
            <a:r>
              <a:rPr lang="pl-PL" altLang="zh-CN" sz="2000" baseline="-25000" dirty="0">
                <a:sym typeface="+mn-ea"/>
              </a:rPr>
              <a:t>w</a:t>
            </a:r>
            <a:r>
              <a:rPr lang="pl-PL" altLang="zh-CN" sz="2000" dirty="0">
                <a:sym typeface="+mn-ea"/>
              </a:rPr>
              <a:t>[(x</a:t>
            </a:r>
            <a:r>
              <a:rPr lang="pl-PL" altLang="zh-CN" sz="2000" baseline="-25000" dirty="0">
                <a:sym typeface="+mn-ea"/>
              </a:rPr>
              <a:t>w−1</a:t>
            </a:r>
            <a:r>
              <a:rPr lang="pl-PL" altLang="zh-CN" sz="2000" dirty="0">
                <a:sym typeface="+mn-ea"/>
              </a:rPr>
              <a:t>2</a:t>
            </a:r>
            <a:r>
              <a:rPr lang="pl-PL" altLang="zh-CN" sz="2000" baseline="30000" dirty="0">
                <a:sym typeface="+mn-ea"/>
              </a:rPr>
              <a:t>w</a:t>
            </a:r>
            <a:r>
              <a:rPr lang="pl-PL" altLang="zh-CN" sz="2000" dirty="0">
                <a:sym typeface="+mn-ea"/>
              </a:rPr>
              <a:t> + x + y</a:t>
            </a:r>
            <a:r>
              <a:rPr lang="pl-PL" altLang="zh-CN" sz="2000" baseline="-25000" dirty="0">
                <a:sym typeface="+mn-ea"/>
              </a:rPr>
              <a:t>w−1</a:t>
            </a:r>
            <a:r>
              <a:rPr lang="pl-PL" altLang="zh-CN" sz="2000" dirty="0">
                <a:sym typeface="+mn-ea"/>
              </a:rPr>
              <a:t>2</a:t>
            </a:r>
            <a:r>
              <a:rPr lang="pl-PL" altLang="zh-CN" sz="2000" baseline="30000" dirty="0">
                <a:sym typeface="+mn-ea"/>
              </a:rPr>
              <a:t>w</a:t>
            </a:r>
            <a:r>
              <a:rPr lang="pl-PL" altLang="zh-CN" sz="2000" dirty="0">
                <a:sym typeface="+mn-ea"/>
              </a:rPr>
              <a:t> + y) mod 2</a:t>
            </a:r>
            <a:r>
              <a:rPr lang="pl-PL" altLang="zh-CN" sz="2000" baseline="30000" dirty="0">
                <a:sym typeface="+mn-ea"/>
              </a:rPr>
              <a:t>w</a:t>
            </a:r>
            <a:r>
              <a:rPr lang="pl-PL" altLang="zh-CN" sz="2000" dirty="0">
                <a:sym typeface="+mn-ea"/>
              </a:rPr>
              <a:t>]</a:t>
            </a:r>
            <a:endParaRPr lang="pl-PL" altLang="zh-CN" sz="2000" dirty="0"/>
          </a:p>
          <a:p>
            <a:pPr marL="1371600" lvl="3" indent="0">
              <a:buNone/>
            </a:pPr>
            <a:r>
              <a:rPr lang="en-US" altLang="zh-CN" sz="2000" dirty="0">
                <a:sym typeface="+mn-ea"/>
              </a:rPr>
              <a:t>		</a:t>
            </a:r>
            <a:r>
              <a:rPr lang="pl-PL" altLang="zh-CN" sz="2000" dirty="0">
                <a:sym typeface="+mn-ea"/>
              </a:rPr>
              <a:t>= </a:t>
            </a:r>
            <a:r>
              <a:rPr lang="pl-PL" altLang="zh-CN" sz="2000" dirty="0">
                <a:solidFill>
                  <a:srgbClr val="FF0000"/>
                </a:solidFill>
                <a:sym typeface="+mn-ea"/>
              </a:rPr>
              <a:t>U</a:t>
            </a:r>
            <a:r>
              <a:rPr lang="pl-PL" altLang="zh-CN" sz="2000" dirty="0">
                <a:sym typeface="+mn-ea"/>
              </a:rPr>
              <a:t>2T</a:t>
            </a:r>
            <a:r>
              <a:rPr lang="pl-PL" altLang="zh-CN" sz="2000" baseline="-25000" dirty="0">
                <a:sym typeface="+mn-ea"/>
              </a:rPr>
              <a:t>w</a:t>
            </a:r>
            <a:r>
              <a:rPr lang="pl-PL" altLang="zh-CN" sz="2000" dirty="0">
                <a:sym typeface="+mn-ea"/>
              </a:rPr>
              <a:t>[(x + y) mod 2</a:t>
            </a:r>
            <a:r>
              <a:rPr lang="pl-PL" altLang="zh-CN" sz="2000" baseline="30000" dirty="0">
                <a:sym typeface="+mn-ea"/>
              </a:rPr>
              <a:t>w</a:t>
            </a:r>
            <a:r>
              <a:rPr lang="pl-PL" altLang="zh-CN" sz="2000" dirty="0">
                <a:sym typeface="+mn-ea"/>
              </a:rPr>
              <a:t>]</a:t>
            </a:r>
            <a:endParaRPr lang="en-US" altLang="zh-CN" sz="2000" dirty="0"/>
          </a:p>
          <a:p>
            <a:pPr lvl="2"/>
            <a:endParaRPr lang="en-US" altLang="zh-CN" sz="2000" dirty="0">
              <a:ea typeface="宋体" panose="02010600030101010101" pitchFamily="2" charset="-122"/>
              <a:sym typeface="+mn-ea"/>
            </a:endParaRPr>
          </a:p>
          <a:p>
            <a:pPr lvl="2"/>
            <a:r>
              <a:rPr lang="en-US" altLang="zh-CN" sz="2000" dirty="0">
                <a:ea typeface="宋体" panose="02010600030101010101" pitchFamily="2" charset="-122"/>
                <a:sym typeface="+mn-ea"/>
              </a:rPr>
              <a:t>——</a:t>
            </a:r>
            <a:r>
              <a:rPr lang="zh-CN" altLang="en-US" sz="2000" dirty="0">
                <a:ea typeface="宋体" panose="02010600030101010101" pitchFamily="2" charset="-122"/>
                <a:sym typeface="+mn-ea"/>
              </a:rPr>
              <a:t>对满足</a:t>
            </a:r>
            <a:r>
              <a:rPr lang="en-US" altLang="zh-CN" sz="2000" dirty="0">
                <a:ea typeface="宋体" panose="02010600030101010101" pitchFamily="2" charset="-122"/>
                <a:sym typeface="+mn-ea"/>
              </a:rPr>
              <a:t>-2</a:t>
            </a:r>
            <a:r>
              <a:rPr lang="pl-PL" altLang="zh-CN" sz="2000" i="1" baseline="30000" dirty="0">
                <a:sym typeface="+mn-ea"/>
              </a:rPr>
              <a:t>w</a:t>
            </a:r>
            <a:r>
              <a:rPr lang="en-US" altLang="pl-PL" sz="2000" i="1" baseline="30000" dirty="0">
                <a:sym typeface="+mn-ea"/>
              </a:rPr>
              <a:t>-1</a:t>
            </a:r>
            <a:r>
              <a:rPr lang="en-US" altLang="zh-CN" sz="2000" dirty="0">
                <a:latin typeface="Arial" panose="020B0604020202020204" pitchFamily="34" charset="0"/>
                <a:ea typeface="宋体" panose="02010600030101010101" pitchFamily="2" charset="-122"/>
                <a:sym typeface="+mn-ea"/>
              </a:rPr>
              <a:t>≤x,y≤</a:t>
            </a:r>
            <a:r>
              <a:rPr lang="en-US" altLang="zh-CN" sz="2000" dirty="0">
                <a:ea typeface="宋体" panose="02010600030101010101" pitchFamily="2" charset="-122"/>
                <a:sym typeface="+mn-ea"/>
              </a:rPr>
              <a:t>2</a:t>
            </a:r>
            <a:r>
              <a:rPr lang="en-US" altLang="zh-CN" sz="2000" baseline="30000" dirty="0">
                <a:ea typeface="宋体" panose="02010600030101010101" pitchFamily="2" charset="-122"/>
                <a:sym typeface="+mn-ea"/>
              </a:rPr>
              <a:t>w-1</a:t>
            </a:r>
            <a:r>
              <a:rPr lang="en-US" altLang="zh-CN" sz="2000" dirty="0">
                <a:latin typeface="Arial" panose="020B0604020202020204" pitchFamily="34" charset="0"/>
                <a:ea typeface="宋体" panose="02010600030101010101" pitchFamily="2" charset="-122"/>
                <a:sym typeface="+mn-ea"/>
              </a:rPr>
              <a:t>-1</a:t>
            </a:r>
            <a:r>
              <a:rPr lang="zh-CN" altLang="en-US" sz="2000" dirty="0">
                <a:latin typeface="Arial" panose="020B0604020202020204" pitchFamily="34" charset="0"/>
                <a:ea typeface="宋体" panose="02010600030101010101" pitchFamily="2" charset="-122"/>
                <a:sym typeface="+mn-ea"/>
              </a:rPr>
              <a:t>的整数</a:t>
            </a:r>
            <a:r>
              <a:rPr lang="en-US" altLang="zh-CN" sz="2000" dirty="0">
                <a:latin typeface="Arial" panose="020B0604020202020204" pitchFamily="34" charset="0"/>
                <a:ea typeface="宋体" panose="02010600030101010101" pitchFamily="2" charset="-122"/>
                <a:sym typeface="+mn-ea"/>
              </a:rPr>
              <a:t>x</a:t>
            </a:r>
            <a:r>
              <a:rPr lang="zh-CN" altLang="en-US" sz="2000" dirty="0">
                <a:latin typeface="Arial" panose="020B0604020202020204" pitchFamily="34" charset="0"/>
                <a:ea typeface="宋体" panose="02010600030101010101" pitchFamily="2" charset="-122"/>
                <a:sym typeface="+mn-ea"/>
              </a:rPr>
              <a:t>和</a:t>
            </a:r>
            <a:r>
              <a:rPr lang="en-US" altLang="zh-CN" sz="2000" dirty="0">
                <a:latin typeface="Arial" panose="020B0604020202020204" pitchFamily="34" charset="0"/>
                <a:ea typeface="宋体" panose="02010600030101010101" pitchFamily="2" charset="-122"/>
                <a:sym typeface="+mn-ea"/>
              </a:rPr>
              <a:t>y</a:t>
            </a:r>
            <a:r>
              <a:rPr lang="zh-CN" altLang="en-US" sz="2000" dirty="0">
                <a:latin typeface="Arial" panose="020B0604020202020204" pitchFamily="34" charset="0"/>
                <a:ea typeface="宋体" panose="02010600030101010101" pitchFamily="2" charset="-122"/>
                <a:sym typeface="+mn-ea"/>
              </a:rPr>
              <a:t>有：</a:t>
            </a:r>
          </a:p>
          <a:p>
            <a:pPr lvl="2"/>
            <a:endParaRPr lang="zh-CN" altLang="en-US" sz="1800" baseline="30000" dirty="0">
              <a:latin typeface="Arial" panose="020B0604020202020204" pitchFamily="34" charset="0"/>
              <a:ea typeface="宋体" panose="02010600030101010101" pitchFamily="2" charset="-122"/>
              <a:sym typeface="+mn-ea"/>
            </a:endParaRPr>
          </a:p>
        </p:txBody>
      </p:sp>
      <p:graphicFrame>
        <p:nvGraphicFramePr>
          <p:cNvPr id="9" name="对象 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484" r:id="rId4" imgW="914400" imgH="215640" progId="Equation.3">
                  <p:embed/>
                </p:oleObj>
              </mc:Choice>
              <mc:Fallback>
                <p:oleObj r:id="rId4" imgW="914400" imgH="21564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4"/>
          <p:cNvGrpSpPr/>
          <p:nvPr/>
        </p:nvGrpSpPr>
        <p:grpSpPr bwMode="auto">
          <a:xfrm>
            <a:off x="8696249" y="1020906"/>
            <a:ext cx="2743200" cy="228600"/>
            <a:chOff x="2976" y="816"/>
            <a:chExt cx="1728" cy="144"/>
          </a:xfrm>
        </p:grpSpPr>
        <p:sp>
          <p:nvSpPr>
            <p:cNvPr id="2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28" name="Group 12"/>
          <p:cNvGrpSpPr/>
          <p:nvPr/>
        </p:nvGrpSpPr>
        <p:grpSpPr bwMode="auto">
          <a:xfrm>
            <a:off x="8696249" y="1478106"/>
            <a:ext cx="2743200" cy="228600"/>
            <a:chOff x="2976" y="1104"/>
            <a:chExt cx="1728" cy="144"/>
          </a:xfrm>
        </p:grpSpPr>
        <p:sp>
          <p:nvSpPr>
            <p:cNvPr id="2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 name="Rectangle 20"/>
          <p:cNvSpPr>
            <a:spLocks noChangeArrowheads="1"/>
          </p:cNvSpPr>
          <p:nvPr/>
        </p:nvSpPr>
        <p:spPr bwMode="auto">
          <a:xfrm>
            <a:off x="8086649" y="944706"/>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7" name="Rectangle 21"/>
          <p:cNvSpPr>
            <a:spLocks noChangeArrowheads="1"/>
          </p:cNvSpPr>
          <p:nvPr/>
        </p:nvSpPr>
        <p:spPr bwMode="auto">
          <a:xfrm>
            <a:off x="8086649" y="1401906"/>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8" name="Line 22"/>
          <p:cNvSpPr>
            <a:spLocks noChangeShapeType="1"/>
          </p:cNvSpPr>
          <p:nvPr/>
        </p:nvSpPr>
        <p:spPr bwMode="auto">
          <a:xfrm>
            <a:off x="7705649" y="1782906"/>
            <a:ext cx="3886200" cy="0"/>
          </a:xfrm>
          <a:prstGeom prst="line">
            <a:avLst/>
          </a:prstGeom>
          <a:noFill/>
          <a:ln w="25400">
            <a:solidFill>
              <a:schemeClr val="tx1"/>
            </a:solidFill>
            <a:round/>
          </a:ln>
        </p:spPr>
        <p:txBody>
          <a:bodyPr wrap="none" anchor="ctr"/>
          <a:lstStyle/>
          <a:p>
            <a:endParaRPr lang="en-US"/>
          </a:p>
        </p:txBody>
      </p:sp>
      <p:sp>
        <p:nvSpPr>
          <p:cNvPr id="39" name="Rectangle 23"/>
          <p:cNvSpPr>
            <a:spLocks noChangeArrowheads="1"/>
          </p:cNvSpPr>
          <p:nvPr/>
        </p:nvSpPr>
        <p:spPr bwMode="auto">
          <a:xfrm>
            <a:off x="7705649" y="1401906"/>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40" name="Group 24"/>
          <p:cNvGrpSpPr/>
          <p:nvPr/>
        </p:nvGrpSpPr>
        <p:grpSpPr bwMode="auto">
          <a:xfrm>
            <a:off x="8467649" y="1935306"/>
            <a:ext cx="2971800" cy="228600"/>
            <a:chOff x="2832" y="1392"/>
            <a:chExt cx="1872" cy="144"/>
          </a:xfrm>
        </p:grpSpPr>
        <p:grpSp>
          <p:nvGrpSpPr>
            <p:cNvPr id="41" name="Group 25"/>
            <p:cNvGrpSpPr/>
            <p:nvPr/>
          </p:nvGrpSpPr>
          <p:grpSpPr bwMode="auto">
            <a:xfrm>
              <a:off x="2976" y="1392"/>
              <a:ext cx="1728" cy="144"/>
              <a:chOff x="2976" y="1392"/>
              <a:chExt cx="1728" cy="144"/>
            </a:xfrm>
          </p:grpSpPr>
          <p:sp>
            <p:nvSpPr>
              <p:cNvPr id="42"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3"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4"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5"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6"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7"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8"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9" name="Rectangle 33"/>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50" name="Rectangle 34"/>
          <p:cNvSpPr>
            <a:spLocks noChangeArrowheads="1"/>
          </p:cNvSpPr>
          <p:nvPr/>
        </p:nvSpPr>
        <p:spPr bwMode="auto">
          <a:xfrm>
            <a:off x="7705649" y="1782906"/>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1" name="Group 35"/>
          <p:cNvGrpSpPr/>
          <p:nvPr/>
        </p:nvGrpSpPr>
        <p:grpSpPr bwMode="auto">
          <a:xfrm>
            <a:off x="8696249" y="2392506"/>
            <a:ext cx="2743200" cy="228600"/>
            <a:chOff x="2976" y="1392"/>
            <a:chExt cx="1728" cy="144"/>
          </a:xfrm>
        </p:grpSpPr>
        <p:sp>
          <p:nvSpPr>
            <p:cNvPr id="52"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3"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4"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5"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6"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7"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8"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59" name="Line 43"/>
          <p:cNvSpPr>
            <a:spLocks noChangeShapeType="1"/>
          </p:cNvSpPr>
          <p:nvPr/>
        </p:nvSpPr>
        <p:spPr bwMode="auto">
          <a:xfrm>
            <a:off x="7705649" y="2240106"/>
            <a:ext cx="3886200" cy="0"/>
          </a:xfrm>
          <a:prstGeom prst="line">
            <a:avLst/>
          </a:prstGeom>
          <a:noFill/>
          <a:ln w="25400">
            <a:solidFill>
              <a:schemeClr val="tx1"/>
            </a:solidFill>
            <a:round/>
          </a:ln>
        </p:spPr>
        <p:txBody>
          <a:bodyPr wrap="none" anchor="ctr"/>
          <a:lstStyle/>
          <a:p>
            <a:endParaRPr lang="en-US"/>
          </a:p>
        </p:txBody>
      </p:sp>
      <p:sp>
        <p:nvSpPr>
          <p:cNvPr id="60" name="Rectangle 47"/>
          <p:cNvSpPr>
            <a:spLocks noChangeArrowheads="1"/>
          </p:cNvSpPr>
          <p:nvPr/>
        </p:nvSpPr>
        <p:spPr bwMode="auto">
          <a:xfrm>
            <a:off x="7117715" y="2297196"/>
            <a:ext cx="1502334" cy="400110"/>
          </a:xfrm>
          <a:prstGeom prst="rect">
            <a:avLst/>
          </a:prstGeom>
          <a:noFill/>
          <a:ln w="25400">
            <a:noFill/>
            <a:miter lim="800000"/>
          </a:ln>
        </p:spPr>
        <p:txBody>
          <a:bodyPr wrap="none">
            <a:spAutoFit/>
          </a:bodyPr>
          <a:lstStyle/>
          <a:p>
            <a:pPr algn="r">
              <a:lnSpc>
                <a:spcPct val="100000"/>
              </a:lnSpc>
            </a:pPr>
            <a:r>
              <a:rPr lang="en-US" sz="2000" b="0">
                <a:latin typeface="Times" pitchFamily="18" charset="0"/>
              </a:rPr>
              <a:t>TAdd</a:t>
            </a:r>
            <a:r>
              <a:rPr lang="en-US" sz="2000" b="0" i="1" baseline="-25000">
                <a:latin typeface="Times" pitchFamily="18" charset="0"/>
              </a:rPr>
              <a:t>w</a:t>
            </a:r>
            <a:r>
              <a:rPr lang="en-US" sz="2000" b="0">
                <a:latin typeface="Times" pitchFamily="18" charset="0"/>
              </a:rPr>
              <a:t>(</a:t>
            </a:r>
            <a:r>
              <a:rPr lang="en-US" sz="2000" b="0" i="1">
                <a:latin typeface="Times" pitchFamily="18" charset="0"/>
              </a:rPr>
              <a:t>u</a:t>
            </a:r>
            <a:r>
              <a:rPr lang="en-US" sz="2000" b="0">
                <a:latin typeface="Times" pitchFamily="18" charset="0"/>
              </a:rPr>
              <a:t> , </a:t>
            </a:r>
            <a:r>
              <a:rPr lang="en-US" sz="2000" b="0" i="1">
                <a:latin typeface="Times" pitchFamily="18" charset="0"/>
              </a:rPr>
              <a:t>v</a:t>
            </a:r>
            <a:r>
              <a:rPr lang="en-US" sz="2000" b="0">
                <a:latin typeface="Times" pitchFamily="18" charset="0"/>
              </a:rPr>
              <a:t>)</a:t>
            </a:r>
          </a:p>
        </p:txBody>
      </p:sp>
      <p:sp>
        <p:nvSpPr>
          <p:cNvPr id="4" name="矩形 3"/>
          <p:cNvSpPr/>
          <p:nvPr/>
        </p:nvSpPr>
        <p:spPr>
          <a:xfrm>
            <a:off x="8591522" y="419652"/>
            <a:ext cx="567784" cy="369332"/>
          </a:xfrm>
          <a:prstGeom prst="rect">
            <a:avLst/>
          </a:prstGeom>
        </p:spPr>
        <p:txBody>
          <a:bodyPr wrap="none">
            <a:spAutoFit/>
          </a:bodyPr>
          <a:lstStyle/>
          <a:p>
            <a:r>
              <a:rPr lang="es-ES" altLang="zh-CN" dirty="0">
                <a:sym typeface="+mn-ea"/>
              </a:rPr>
              <a:t>2</a:t>
            </a:r>
            <a:r>
              <a:rPr lang="es-ES" altLang="zh-CN" i="1" baseline="30000" dirty="0">
                <a:sym typeface="+mn-ea"/>
              </a:rPr>
              <a:t>w</a:t>
            </a:r>
            <a:r>
              <a:rPr lang="es-ES" altLang="zh-CN" baseline="30000" dirty="0">
                <a:sym typeface="+mn-ea"/>
              </a:rPr>
              <a:t>−1</a:t>
            </a:r>
            <a:endParaRPr lang="zh-CN" altLang="en-US" dirty="0"/>
          </a:p>
        </p:txBody>
      </p:sp>
      <p:cxnSp>
        <p:nvCxnSpPr>
          <p:cNvPr id="6" name="直接箭头连接符 5"/>
          <p:cNvCxnSpPr/>
          <p:nvPr/>
        </p:nvCxnSpPr>
        <p:spPr bwMode="auto">
          <a:xfrm>
            <a:off x="8845236" y="679010"/>
            <a:ext cx="1" cy="325925"/>
          </a:xfrm>
          <a:prstGeom prst="straightConnector1">
            <a:avLst/>
          </a:prstGeom>
          <a:solidFill>
            <a:schemeClr val="accent1"/>
          </a:solidFill>
          <a:ln w="28575" cap="flat" cmpd="sng" algn="ctr">
            <a:solidFill>
              <a:srgbClr val="FF0000"/>
            </a:solidFill>
            <a:prstDash val="solid"/>
            <a:round/>
            <a:headEnd type="none" w="med" len="med"/>
            <a:tailEnd type="triangle"/>
          </a:ln>
        </p:spPr>
      </p:cxnSp>
      <p:pic>
        <p:nvPicPr>
          <p:cNvPr id="61" name="图片 60"/>
          <p:cNvPicPr>
            <a:picLocks noChangeAspect="1"/>
          </p:cNvPicPr>
          <p:nvPr/>
        </p:nvPicPr>
        <p:blipFill rotWithShape="1">
          <a:blip r:embed="rId6" cstate="print"/>
          <a:srcRect r="42866"/>
          <a:stretch/>
        </p:blipFill>
        <p:spPr>
          <a:xfrm>
            <a:off x="7413762" y="4260532"/>
            <a:ext cx="3022174" cy="607548"/>
          </a:xfrm>
          <a:prstGeom prst="rect">
            <a:avLst/>
          </a:prstGeom>
          <a:ln>
            <a:solidFill>
              <a:srgbClr val="FF0000"/>
            </a:solidFill>
          </a:ln>
        </p:spPr>
      </p:pic>
      <p:pic>
        <p:nvPicPr>
          <p:cNvPr id="63" name="图片 62"/>
          <p:cNvPicPr>
            <a:picLocks noChangeAspect="1"/>
          </p:cNvPicPr>
          <p:nvPr/>
        </p:nvPicPr>
        <p:blipFill rotWithShape="1">
          <a:blip r:embed="rId7" cstate="print"/>
          <a:srcRect r="46212"/>
          <a:stretch/>
        </p:blipFill>
        <p:spPr>
          <a:xfrm>
            <a:off x="8663046" y="3529763"/>
            <a:ext cx="2135659" cy="616787"/>
          </a:xfrm>
          <a:prstGeom prst="rect">
            <a:avLst/>
          </a:prstGeom>
          <a:ln w="19050">
            <a:solidFill>
              <a:srgbClr val="FF0000"/>
            </a:solidFill>
            <a:prstDash val="sysDot"/>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down)">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down)">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wipe(down)">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wipe(down)">
                                      <p:cBhvr>
                                        <p:cTn id="40" dur="500"/>
                                        <p:tgtEl>
                                          <p:spTgt spid="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wipe(down)">
                                      <p:cBhvr>
                                        <p:cTn id="45" dur="500"/>
                                        <p:tgtEl>
                                          <p:spTgt spid="2">
                                            <p:txEl>
                                              <p:pRg st="8" end="8"/>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wipe(down)">
                                      <p:cBhvr>
                                        <p:cTn id="48" dur="500"/>
                                        <p:tgtEl>
                                          <p:spTgt spid="2">
                                            <p:txEl>
                                              <p:pRg st="9" end="9"/>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wipe(down)">
                                      <p:cBhvr>
                                        <p:cTn id="51" dur="500"/>
                                        <p:tgtEl>
                                          <p:spTgt spid="2">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
                                            <p:txEl>
                                              <p:pRg st="12" end="12"/>
                                            </p:txEl>
                                          </p:spTgt>
                                        </p:tgtEl>
                                        <p:attrNameLst>
                                          <p:attrName>style.visibility</p:attrName>
                                        </p:attrNameLst>
                                      </p:cBhvr>
                                      <p:to>
                                        <p:strVal val="visible"/>
                                      </p:to>
                                    </p:set>
                                    <p:animEffect transition="in" filter="wipe(down)">
                                      <p:cBhvr>
                                        <p:cTn id="56" dur="500"/>
                                        <p:tgtEl>
                                          <p:spTgt spid="2">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Par">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wipe(down)">
                                      <p:cBhvr>
                                        <p:cTn id="61" dur="500"/>
                                        <p:tgtEl>
                                          <p:spTgt spid="6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wipe(down)">
                                      <p:cBhvr>
                                        <p:cTn id="66" dur="500"/>
                                        <p:tgtEl>
                                          <p:spTgt spid="61"/>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8445" y="667385"/>
            <a:ext cx="7891145" cy="2614930"/>
          </a:xfrm>
          <a:prstGeom prst="rect">
            <a:avLst/>
          </a:prstGeom>
          <a:noFill/>
        </p:spPr>
        <p:txBody>
          <a:bodyPr wrap="square" rtlCol="0">
            <a:spAutoFit/>
          </a:bodyPr>
          <a:lstStyle/>
          <a:p>
            <a:pPr marL="342900" indent="-342900" eaLnBrk="1" hangingPunct="1">
              <a:buFont typeface="Wingdings" panose="05000000000000000000" charset="0"/>
              <a:buChar char=""/>
              <a:tabLst>
                <a:tab pos="1371600" algn="l"/>
                <a:tab pos="1892300" algn="l"/>
                <a:tab pos="2349500" algn="l"/>
              </a:tabLst>
              <a:defRPr/>
            </a:pPr>
            <a:r>
              <a:rPr lang="zh-CN" altLang="en-US" sz="2400">
                <a:ea typeface="宋体" panose="02010600030101010101" pitchFamily="2" charset="-122"/>
                <a:sym typeface="+mn-ea"/>
              </a:rPr>
              <a:t>有符号加法和无符号加法</a:t>
            </a:r>
            <a:r>
              <a:rPr lang="en-US" sz="2400">
                <a:sym typeface="+mn-ea"/>
              </a:rPr>
              <a:t>有相同的位级的行为</a:t>
            </a:r>
          </a:p>
          <a:p>
            <a:pPr marL="0" indent="0" eaLnBrk="1" hangingPunct="1">
              <a:buFont typeface="Wingdings" panose="05000000000000000000" charset="0"/>
              <a:buNone/>
              <a:tabLst>
                <a:tab pos="1371600" algn="l"/>
                <a:tab pos="1892300" algn="l"/>
                <a:tab pos="2349500" algn="l"/>
              </a:tabLst>
              <a:defRPr/>
            </a:pPr>
            <a:r>
              <a:rPr lang="en-US" altLang="zh-CN" sz="2000" dirty="0">
                <a:ea typeface="宋体" panose="02010600030101010101" pitchFamily="2" charset="-122"/>
              </a:rPr>
              <a:t>——</a:t>
            </a:r>
            <a:r>
              <a:rPr lang="zh-CN" altLang="en-US" sz="2000" dirty="0">
                <a:ea typeface="宋体" panose="02010600030101010101" pitchFamily="2" charset="-122"/>
              </a:rPr>
              <a:t>以下代码运行得到的结果为：</a:t>
            </a:r>
            <a:r>
              <a:rPr lang="en-US" sz="2000" dirty="0">
                <a:latin typeface="Courier New" panose="02070309020205020404" charset="0"/>
                <a:sym typeface="+mn-ea"/>
              </a:rPr>
              <a:t> </a:t>
            </a:r>
            <a:r>
              <a:rPr lang="en-US" sz="2000" b="1" dirty="0">
                <a:latin typeface="Courier New" panose="02070309020205020404" charset="0"/>
                <a:sym typeface="+mn-ea"/>
              </a:rPr>
              <a:t>s == t</a:t>
            </a:r>
          </a:p>
          <a:p>
            <a:pPr marL="0" indent="0" eaLnBrk="1" hangingPunct="1">
              <a:buFont typeface="Wingdings" panose="05000000000000000000" charset="0"/>
              <a:buNone/>
              <a:tabLst>
                <a:tab pos="1371600" algn="l"/>
                <a:tab pos="1892300" algn="l"/>
                <a:tab pos="2349500" algn="l"/>
              </a:tabLst>
              <a:defRPr/>
            </a:pPr>
            <a:r>
              <a:rPr lang="en-US" sz="2000" b="1" dirty="0">
                <a:latin typeface="Courier New" panose="02070309020205020404" charset="0"/>
                <a:sym typeface="+mn-ea"/>
              </a:rPr>
              <a:t>	</a:t>
            </a:r>
            <a:r>
              <a:rPr lang="en-US" sz="2000" b="1" dirty="0" err="1">
                <a:latin typeface="Courier New" panose="02070309020205020404" charset="0"/>
                <a:sym typeface="+mn-ea"/>
              </a:rPr>
              <a:t>int</a:t>
            </a:r>
            <a:r>
              <a:rPr lang="en-US" sz="2000" b="1" dirty="0">
                <a:latin typeface="Courier New" panose="02070309020205020404" charset="0"/>
                <a:sym typeface="+mn-ea"/>
              </a:rPr>
              <a:t> s, t, u, v;</a:t>
            </a:r>
            <a:endParaRPr lang="en-US" sz="2000" b="1" dirty="0">
              <a:latin typeface="Courier New" panose="02070309020205020404" charset="0"/>
            </a:endParaRPr>
          </a:p>
          <a:p>
            <a:pPr lvl="1" eaLnBrk="1" hangingPunct="1">
              <a:buFont typeface="Wingdings" panose="05000000000000000000" pitchFamily="2" charset="2"/>
              <a:buNone/>
              <a:tabLst>
                <a:tab pos="1371600" algn="l"/>
                <a:tab pos="1892300" algn="l"/>
                <a:tab pos="2349500" algn="l"/>
              </a:tabLst>
              <a:defRPr/>
            </a:pPr>
            <a:r>
              <a:rPr lang="en-US" sz="2000" b="1" dirty="0">
                <a:latin typeface="Courier New" panose="02070309020205020404" charset="0"/>
                <a:sym typeface="+mn-ea"/>
              </a:rPr>
              <a:t>	s = (</a:t>
            </a:r>
            <a:r>
              <a:rPr lang="en-US" sz="2000" b="1" dirty="0" err="1">
                <a:latin typeface="Courier New" panose="02070309020205020404" charset="0"/>
                <a:sym typeface="+mn-ea"/>
              </a:rPr>
              <a:t>int</a:t>
            </a:r>
            <a:r>
              <a:rPr lang="en-US" sz="2000" b="1" dirty="0">
                <a:latin typeface="Courier New" panose="02070309020205020404" charset="0"/>
                <a:sym typeface="+mn-ea"/>
              </a:rPr>
              <a:t>) ((unsigned) u + (unsigned) v);</a:t>
            </a:r>
            <a:endParaRPr lang="en-US" sz="2000" b="1" dirty="0">
              <a:latin typeface="Courier New" panose="02070309020205020404" charset="0"/>
            </a:endParaRPr>
          </a:p>
          <a:p>
            <a:pPr lvl="1" eaLnBrk="1" hangingPunct="1">
              <a:buFont typeface="Wingdings" panose="05000000000000000000" pitchFamily="2" charset="2"/>
              <a:buNone/>
              <a:tabLst>
                <a:tab pos="1371600" algn="l"/>
                <a:tab pos="1892300" algn="l"/>
                <a:tab pos="2349500" algn="l"/>
              </a:tabLst>
              <a:defRPr/>
            </a:pPr>
            <a:r>
              <a:rPr lang="en-US" sz="2000" b="1" dirty="0">
                <a:latin typeface="Courier New" panose="02070309020205020404" charset="0"/>
                <a:sym typeface="+mn-ea"/>
              </a:rPr>
              <a:t> 	t = u + v</a:t>
            </a:r>
          </a:p>
          <a:p>
            <a:pPr lvl="1" eaLnBrk="1" hangingPunct="1">
              <a:buFont typeface="Wingdings" panose="05000000000000000000" pitchFamily="2" charset="2"/>
              <a:buNone/>
              <a:tabLst>
                <a:tab pos="1371600" algn="l"/>
                <a:tab pos="1892300" algn="l"/>
                <a:tab pos="2349500" algn="l"/>
              </a:tabLst>
              <a:defRPr/>
            </a:pPr>
            <a:endParaRPr lang="zh-CN" altLang="en-US" sz="2000"/>
          </a:p>
          <a:p>
            <a:pPr lvl="1" eaLnBrk="1" hangingPunct="1">
              <a:buFont typeface="Wingdings" panose="05000000000000000000" pitchFamily="2" charset="2"/>
              <a:buNone/>
              <a:tabLst>
                <a:tab pos="1371600" algn="l"/>
                <a:tab pos="1892300" algn="l"/>
                <a:tab pos="2349500" algn="l"/>
              </a:tabLst>
              <a:defRPr/>
            </a:pPr>
            <a:endParaRPr lang="zh-CN" altLang="en-US" sz="2000"/>
          </a:p>
          <a:p>
            <a:pPr lvl="1" eaLnBrk="1" hangingPunct="1">
              <a:buFont typeface="Wingdings" panose="05000000000000000000" pitchFamily="2" charset="2"/>
              <a:buNone/>
              <a:tabLst>
                <a:tab pos="1371600" algn="l"/>
                <a:tab pos="1892300" algn="l"/>
                <a:tab pos="2349500" algn="l"/>
              </a:tabLst>
              <a:defRPr/>
            </a:pPr>
            <a:endParaRPr lang="zh-CN" altLang="en-US" sz="2000"/>
          </a:p>
        </p:txBody>
      </p:sp>
      <p:pic>
        <p:nvPicPr>
          <p:cNvPr id="6" name="图片 5"/>
          <p:cNvPicPr>
            <a:picLocks noChangeAspect="1"/>
          </p:cNvPicPr>
          <p:nvPr/>
        </p:nvPicPr>
        <p:blipFill rotWithShape="1">
          <a:blip r:embed="rId2" cstate="print"/>
          <a:srcRect r="18466"/>
          <a:stretch/>
        </p:blipFill>
        <p:spPr>
          <a:xfrm>
            <a:off x="7252944" y="2747790"/>
            <a:ext cx="3873764" cy="3451225"/>
          </a:xfrm>
          <a:prstGeom prst="rect">
            <a:avLst/>
          </a:prstGeom>
        </p:spPr>
      </p:pic>
      <p:sp>
        <p:nvSpPr>
          <p:cNvPr id="4" name="文本框 3"/>
          <p:cNvSpPr txBox="1"/>
          <p:nvPr/>
        </p:nvSpPr>
        <p:spPr>
          <a:xfrm>
            <a:off x="1544320" y="3060700"/>
            <a:ext cx="4865370" cy="1383665"/>
          </a:xfrm>
          <a:prstGeom prst="rect">
            <a:avLst/>
          </a:prstGeom>
          <a:noFill/>
        </p:spPr>
        <p:txBody>
          <a:bodyPr wrap="square" rtlCol="0">
            <a:spAutoFit/>
          </a:bodyPr>
          <a:lstStyle/>
          <a:p>
            <a:pPr marL="342900" indent="-342900">
              <a:buFont typeface="Wingdings" panose="05000000000000000000" charset="0"/>
              <a:buChar char=""/>
            </a:pPr>
            <a:r>
              <a:rPr lang="zh-CN" altLang="en-US" sz="2400" dirty="0"/>
              <a:t>右图为补码加法的一些实例：</a:t>
            </a:r>
          </a:p>
          <a:p>
            <a:pPr marL="0" indent="0">
              <a:buFont typeface="Wingdings" panose="05000000000000000000" charset="0"/>
              <a:buNone/>
            </a:pPr>
            <a:r>
              <a:rPr lang="en-US" altLang="zh-CN" sz="2000" dirty="0"/>
              <a:t>——</a:t>
            </a:r>
            <a:r>
              <a:rPr lang="zh-CN" altLang="en-US" sz="2000" dirty="0">
                <a:ea typeface="宋体" panose="02010600030101010101" pitchFamily="2" charset="-122"/>
              </a:rPr>
              <a:t>通过执行运算数的二进制加法并将结果截断到</a:t>
            </a:r>
            <a:r>
              <a:rPr lang="en-US" altLang="zh-CN" sz="2000" dirty="0">
                <a:ea typeface="宋体" panose="02010600030101010101" pitchFamily="2" charset="-122"/>
              </a:rPr>
              <a:t>4</a:t>
            </a:r>
            <a:r>
              <a:rPr lang="zh-CN" altLang="en-US" sz="2000" dirty="0">
                <a:ea typeface="宋体" panose="02010600030101010101" pitchFamily="2" charset="-122"/>
              </a:rPr>
              <a:t>位，可以获得</a:t>
            </a:r>
            <a:r>
              <a:rPr lang="en-US" altLang="zh-CN" sz="2000" dirty="0">
                <a:ea typeface="宋体" panose="02010600030101010101" pitchFamily="2" charset="-122"/>
              </a:rPr>
              <a:t>4</a:t>
            </a:r>
            <a:r>
              <a:rPr lang="zh-CN" altLang="en-US" sz="2000" dirty="0">
                <a:ea typeface="宋体" panose="02010600030101010101" pitchFamily="2" charset="-122"/>
              </a:rPr>
              <a:t>位补码和的位级表示。</a:t>
            </a:r>
          </a:p>
        </p:txBody>
      </p:sp>
      <p:pic>
        <p:nvPicPr>
          <p:cNvPr id="5" name="图片 4"/>
          <p:cNvPicPr>
            <a:picLocks noChangeAspect="1"/>
          </p:cNvPicPr>
          <p:nvPr/>
        </p:nvPicPr>
        <p:blipFill>
          <a:blip r:embed="rId3" cstate="print"/>
          <a:stretch>
            <a:fillRect/>
          </a:stretch>
        </p:blipFill>
        <p:spPr>
          <a:xfrm>
            <a:off x="1390651" y="4500562"/>
            <a:ext cx="5300980" cy="11811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down)">
                                      <p:cBhvr>
                                        <p:cTn id="28" dur="5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wipe(down)">
                                      <p:cBhvr>
                                        <p:cTn id="3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3" name="Rectangle 27"/>
          <p:cNvSpPr>
            <a:spLocks noGrp="1" noChangeArrowheads="1"/>
          </p:cNvSpPr>
          <p:nvPr/>
        </p:nvSpPr>
        <p:spPr>
          <a:xfrm>
            <a:off x="1311275" y="116395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Clr>
                <a:srgbClr val="000000"/>
              </a:buClr>
            </a:pPr>
            <a:r>
              <a:rPr lang="zh-CN" altLang="en-US" dirty="0">
                <a:ea typeface="宋体" panose="02010600030101010101" pitchFamily="2" charset="-122"/>
              </a:rPr>
              <a:t>每一位都是</a:t>
            </a:r>
            <a:r>
              <a:rPr lang="en-US" altLang="zh-CN" dirty="0">
                <a:ea typeface="宋体" panose="02010600030101010101" pitchFamily="2" charset="-122"/>
              </a:rPr>
              <a:t>0/1</a:t>
            </a:r>
          </a:p>
          <a:p>
            <a:pPr>
              <a:buClr>
                <a:srgbClr val="0D0D0D"/>
              </a:buClr>
            </a:pPr>
            <a:r>
              <a:rPr lang="en-US" dirty="0"/>
              <a:t>通过各种方式编码/解释比特集</a:t>
            </a:r>
          </a:p>
          <a:p>
            <a:pPr lvl="1">
              <a:buClr>
                <a:srgbClr val="0D0D0D"/>
              </a:buClr>
            </a:pPr>
            <a:r>
              <a:rPr lang="en-US" dirty="0"/>
              <a:t>计算机决定做什么（指令）</a:t>
            </a:r>
          </a:p>
          <a:p>
            <a:pPr lvl="1">
              <a:buClr>
                <a:srgbClr val="0D0D0D"/>
              </a:buClr>
            </a:pPr>
            <a:r>
              <a:rPr lang="en-US" dirty="0"/>
              <a:t>表示</a:t>
            </a:r>
            <a:r>
              <a:rPr lang="zh-CN" altLang="en-US" dirty="0">
                <a:ea typeface="宋体" panose="02010600030101010101" pitchFamily="2" charset="-122"/>
              </a:rPr>
              <a:t>、</a:t>
            </a:r>
            <a:r>
              <a:rPr lang="en-US" dirty="0"/>
              <a:t>操作数字、集合、字符串</a:t>
            </a:r>
            <a:r>
              <a:rPr lang="zh-CN" altLang="en-US" dirty="0">
                <a:ea typeface="宋体" panose="02010600030101010101" pitchFamily="2" charset="-122"/>
              </a:rPr>
              <a:t>等 </a:t>
            </a:r>
          </a:p>
          <a:p>
            <a:pPr>
              <a:buClr>
                <a:srgbClr val="0D0D0D"/>
              </a:buClr>
            </a:pPr>
            <a:r>
              <a:rPr lang="en-US" dirty="0"/>
              <a:t>为什么？----</a:t>
            </a:r>
            <a:r>
              <a:rPr lang="zh-CN" altLang="en-US" dirty="0">
                <a:ea typeface="宋体" panose="02010600030101010101" pitchFamily="2" charset="-122"/>
              </a:rPr>
              <a:t>易于</a:t>
            </a:r>
            <a:r>
              <a:rPr lang="en-US" dirty="0"/>
              <a:t>电子实现</a:t>
            </a:r>
          </a:p>
          <a:p>
            <a:pPr lvl="1">
              <a:buClr>
                <a:srgbClr val="0D0D0D"/>
              </a:buClr>
            </a:pPr>
            <a:r>
              <a:rPr lang="en-US"/>
              <a:t>易储存</a:t>
            </a:r>
          </a:p>
          <a:p>
            <a:pPr lvl="1">
              <a:buClr>
                <a:srgbClr val="0D0D0D"/>
              </a:buClr>
            </a:pPr>
            <a:r>
              <a:rPr lang="en-US" dirty="0"/>
              <a:t>在有噪声和不准确的电线上可靠传输 </a:t>
            </a:r>
          </a:p>
        </p:txBody>
      </p:sp>
      <p:sp>
        <p:nvSpPr>
          <p:cNvPr id="9242" name="Rectangle 26"/>
          <p:cNvSpPr>
            <a:spLocks noGrp="1" noChangeArrowheads="1"/>
          </p:cNvSpPr>
          <p:nvPr/>
        </p:nvSpPr>
        <p:spPr>
          <a:xfrm>
            <a:off x="1432708" y="42043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charset="0"/>
              </a:defRPr>
            </a:lvl2pPr>
            <a:lvl3pPr marL="119380" indent="-119380" algn="l" rtl="0" eaLnBrk="1" fontAlgn="base" hangingPunct="1">
              <a:spcBef>
                <a:spcPct val="0"/>
              </a:spcBef>
              <a:spcAft>
                <a:spcPct val="0"/>
              </a:spcAft>
              <a:defRPr sz="3600" b="1">
                <a:solidFill>
                  <a:schemeClr val="tx1"/>
                </a:solidFill>
                <a:latin typeface="Arial Narrow" panose="020B0606020202030204" charset="0"/>
              </a:defRPr>
            </a:lvl3pPr>
            <a:lvl4pPr marL="119380" indent="-119380" algn="l" rtl="0" eaLnBrk="1" fontAlgn="base" hangingPunct="1">
              <a:spcBef>
                <a:spcPct val="0"/>
              </a:spcBef>
              <a:spcAft>
                <a:spcPct val="0"/>
              </a:spcAft>
              <a:defRPr sz="3600" b="1">
                <a:solidFill>
                  <a:schemeClr val="tx1"/>
                </a:solidFill>
                <a:latin typeface="Arial Narrow" panose="020B0606020202030204" charset="0"/>
              </a:defRPr>
            </a:lvl4pPr>
            <a:lvl5pPr marL="119380" indent="-119380" algn="l" rtl="0" eaLnBrk="1" fontAlgn="base" hangingPunct="1">
              <a:spcBef>
                <a:spcPct val="0"/>
              </a:spcBef>
              <a:spcAft>
                <a:spcPct val="0"/>
              </a:spcAft>
              <a:defRPr sz="3600" b="1">
                <a:solidFill>
                  <a:schemeClr val="tx1"/>
                </a:solidFill>
                <a:latin typeface="Arial Narrow" panose="020B0606020202030204" charset="0"/>
              </a:defRPr>
            </a:lvl5pPr>
            <a:lvl6pPr marL="576580" algn="l" rtl="0" eaLnBrk="1" fontAlgn="base" hangingPunct="1">
              <a:spcBef>
                <a:spcPct val="0"/>
              </a:spcBef>
              <a:spcAft>
                <a:spcPct val="0"/>
              </a:spcAft>
              <a:defRPr sz="3600" b="1">
                <a:solidFill>
                  <a:schemeClr val="tx1"/>
                </a:solidFill>
                <a:latin typeface="Arial Narrow" panose="020B0606020202030204" charset="0"/>
              </a:defRPr>
            </a:lvl6pPr>
            <a:lvl7pPr marL="1033780" algn="l" rtl="0" eaLnBrk="1" fontAlgn="base" hangingPunct="1">
              <a:spcBef>
                <a:spcPct val="0"/>
              </a:spcBef>
              <a:spcAft>
                <a:spcPct val="0"/>
              </a:spcAft>
              <a:defRPr sz="3600" b="1">
                <a:solidFill>
                  <a:schemeClr val="tx1"/>
                </a:solidFill>
                <a:latin typeface="Arial Narrow" panose="020B0606020202030204" charset="0"/>
              </a:defRPr>
            </a:lvl7pPr>
            <a:lvl8pPr marL="1490980" algn="l" rtl="0" eaLnBrk="1" fontAlgn="base" hangingPunct="1">
              <a:spcBef>
                <a:spcPct val="0"/>
              </a:spcBef>
              <a:spcAft>
                <a:spcPct val="0"/>
              </a:spcAft>
              <a:defRPr sz="3600" b="1">
                <a:solidFill>
                  <a:schemeClr val="tx1"/>
                </a:solidFill>
                <a:latin typeface="Arial Narrow" panose="020B0606020202030204" charset="0"/>
              </a:defRPr>
            </a:lvl8pPr>
            <a:lvl9pPr marL="1948180" algn="l" rtl="0" eaLnBrk="1" fontAlgn="base" hangingPunct="1">
              <a:spcBef>
                <a:spcPct val="0"/>
              </a:spcBef>
              <a:spcAft>
                <a:spcPct val="0"/>
              </a:spcAft>
              <a:defRPr sz="3600" b="1">
                <a:solidFill>
                  <a:schemeClr val="tx1"/>
                </a:solidFill>
                <a:latin typeface="Arial Narrow" panose="020B0606020202030204" charset="0"/>
              </a:defRPr>
            </a:lvl9pPr>
          </a:lstStyle>
          <a:p>
            <a:r>
              <a:rPr lang="en-US" dirty="0"/>
              <a:t>“</a:t>
            </a:r>
            <a:r>
              <a:rPr lang="zh-CN" dirty="0">
                <a:ea typeface="宋体" panose="02010600030101010101" pitchFamily="2" charset="-122"/>
              </a:rPr>
              <a:t>万物皆位</a:t>
            </a:r>
            <a:r>
              <a:rPr lang="en-US" dirty="0"/>
              <a:t>”</a:t>
            </a:r>
          </a:p>
        </p:txBody>
      </p:sp>
      <p:grpSp>
        <p:nvGrpSpPr>
          <p:cNvPr id="26" name="Group 4"/>
          <p:cNvGrpSpPr/>
          <p:nvPr/>
        </p:nvGrpSpPr>
        <p:grpSpPr bwMode="auto">
          <a:xfrm>
            <a:off x="1463040" y="4191000"/>
            <a:ext cx="6858000" cy="2209800"/>
            <a:chOff x="0" y="0"/>
            <a:chExt cx="4320" cy="1392"/>
          </a:xfrm>
        </p:grpSpPr>
        <p:sp>
          <p:nvSpPr>
            <p:cNvPr id="27" name="Rectangle 5"/>
            <p:cNvSpPr/>
            <p:nvPr/>
          </p:nvSpPr>
          <p:spPr bwMode="auto">
            <a:xfrm>
              <a:off x="575" y="1008"/>
              <a:ext cx="3745" cy="240"/>
            </a:xfrm>
            <a:prstGeom prst="rect">
              <a:avLst/>
            </a:prstGeom>
            <a:solidFill>
              <a:srgbClr val="00FF99"/>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6"/>
            <p:cNvSpPr/>
            <p:nvPr/>
          </p:nvSpPr>
          <p:spPr bwMode="auto">
            <a:xfrm>
              <a:off x="575" y="384"/>
              <a:ext cx="3745" cy="240"/>
            </a:xfrm>
            <a:prstGeom prst="rect">
              <a:avLst/>
            </a:prstGeom>
            <a:solidFill>
              <a:srgbClr val="00FF99"/>
            </a:solidFill>
            <a:ln w="25400">
              <a:noFill/>
              <a:miter lim="800000"/>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Freeform 7"/>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Line 8"/>
            <p:cNvSpPr>
              <a:spLocks noChangeShapeType="1"/>
            </p:cNvSpPr>
            <p:nvPr/>
          </p:nvSpPr>
          <p:spPr bwMode="auto">
            <a:xfrm flipH="1">
              <a:off x="432" y="1248"/>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Line 9"/>
            <p:cNvSpPr>
              <a:spLocks noChangeShapeType="1"/>
            </p:cNvSpPr>
            <p:nvPr/>
          </p:nvSpPr>
          <p:spPr bwMode="auto">
            <a:xfrm flipH="1">
              <a:off x="432" y="384"/>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10"/>
            <p:cNvSpPr/>
            <p:nvPr/>
          </p:nvSpPr>
          <p:spPr bwMode="auto">
            <a:xfrm>
              <a:off x="0" y="1152"/>
              <a:ext cx="393" cy="240"/>
            </a:xfrm>
            <a:prstGeom prst="rect">
              <a:avLst/>
            </a:prstGeom>
            <a:noFill/>
            <a:ln w="25400">
              <a:noFill/>
              <a:miter lim="800000"/>
            </a:ln>
          </p:spPr>
          <p:txBody>
            <a:bodyPr wrap="none" lIns="50800" tIns="50800" bIns="50800">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33" name="Rectangle 11"/>
            <p:cNvSpPr/>
            <p:nvPr/>
          </p:nvSpPr>
          <p:spPr bwMode="auto">
            <a:xfrm>
              <a:off x="0" y="912"/>
              <a:ext cx="397" cy="239"/>
            </a:xfrm>
            <a:prstGeom prst="rect">
              <a:avLst/>
            </a:prstGeom>
            <a:noFill/>
            <a:ln w="25400">
              <a:noFill/>
              <a:miter lim="800000"/>
            </a:ln>
          </p:spPr>
          <p:txBody>
            <a:bodyPr wrap="none" lIns="50800" tIns="50800" bIns="50800">
              <a:spAutoFit/>
            </a:bodyPr>
            <a:lstStyle/>
            <a:p>
              <a:pPr eaLnBrk="1" hangingPunct="1"/>
              <a:r>
                <a:rPr lang="en-US" sz="1800" b="0" dirty="0">
                  <a:solidFill>
                    <a:srgbClr val="000066"/>
                  </a:solidFill>
                  <a:latin typeface="Helvetica" charset="0"/>
                  <a:ea typeface="Helvetica" charset="0"/>
                  <a:cs typeface="Helvetica" charset="0"/>
                  <a:sym typeface="Helvetica" charset="0"/>
                </a:rPr>
                <a:t>0.2V</a:t>
              </a:r>
            </a:p>
          </p:txBody>
        </p:sp>
        <p:sp>
          <p:nvSpPr>
            <p:cNvPr id="34" name="Rectangle 12"/>
            <p:cNvSpPr/>
            <p:nvPr/>
          </p:nvSpPr>
          <p:spPr bwMode="auto">
            <a:xfrm>
              <a:off x="0" y="528"/>
              <a:ext cx="397" cy="239"/>
            </a:xfrm>
            <a:prstGeom prst="rect">
              <a:avLst/>
            </a:prstGeom>
            <a:noFill/>
            <a:ln w="25400">
              <a:noFill/>
              <a:miter lim="800000"/>
            </a:ln>
          </p:spPr>
          <p:txBody>
            <a:bodyPr wrap="none" lIns="50800" tIns="50800" bIns="50800">
              <a:spAutoFit/>
            </a:bodyPr>
            <a:lstStyle/>
            <a:p>
              <a:pPr eaLnBrk="1" hangingPunct="1"/>
              <a:r>
                <a:rPr lang="en-US" sz="1800" b="0" dirty="0">
                  <a:solidFill>
                    <a:srgbClr val="000066"/>
                  </a:solidFill>
                  <a:latin typeface="Helvetica" charset="0"/>
                  <a:ea typeface="Helvetica" charset="0"/>
                  <a:cs typeface="Helvetica" charset="0"/>
                  <a:sym typeface="Helvetica" charset="0"/>
                </a:rPr>
                <a:t>0.9V</a:t>
              </a:r>
            </a:p>
          </p:txBody>
        </p:sp>
        <p:sp>
          <p:nvSpPr>
            <p:cNvPr id="35" name="Rectangle 13"/>
            <p:cNvSpPr/>
            <p:nvPr/>
          </p:nvSpPr>
          <p:spPr bwMode="auto">
            <a:xfrm>
              <a:off x="0" y="288"/>
              <a:ext cx="397" cy="239"/>
            </a:xfrm>
            <a:prstGeom prst="rect">
              <a:avLst/>
            </a:prstGeom>
            <a:noFill/>
            <a:ln w="25400">
              <a:noFill/>
              <a:miter lim="800000"/>
            </a:ln>
          </p:spPr>
          <p:txBody>
            <a:bodyPr wrap="none" lIns="50800" tIns="50800" bIns="50800">
              <a:spAutoFit/>
            </a:bodyPr>
            <a:lstStyle/>
            <a:p>
              <a:pPr eaLnBrk="1" hangingPunct="1"/>
              <a:r>
                <a:rPr lang="en-US" sz="1800" b="0" dirty="0">
                  <a:solidFill>
                    <a:srgbClr val="000066"/>
                  </a:solidFill>
                  <a:latin typeface="Helvetica" charset="0"/>
                  <a:ea typeface="Helvetica" charset="0"/>
                  <a:cs typeface="Helvetica" charset="0"/>
                  <a:sym typeface="Helvetica" charset="0"/>
                </a:rPr>
                <a:t>1.1V</a:t>
              </a:r>
            </a:p>
          </p:txBody>
        </p:sp>
        <p:sp>
          <p:nvSpPr>
            <p:cNvPr id="36"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7"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8"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9" name="Line 17"/>
            <p:cNvSpPr>
              <a:spLocks noChangeShapeType="1"/>
            </p:cNvSpPr>
            <p:nvPr/>
          </p:nvSpPr>
          <p:spPr bwMode="auto">
            <a:xfrm>
              <a:off x="1968" y="48"/>
              <a:ext cx="1" cy="1008"/>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0" name="Line 18"/>
            <p:cNvSpPr>
              <a:spLocks noChangeShapeType="1"/>
            </p:cNvSpPr>
            <p:nvPr/>
          </p:nvSpPr>
          <p:spPr bwMode="auto">
            <a:xfrm>
              <a:off x="2160" y="48"/>
              <a:ext cx="1" cy="576"/>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1" name="Line 19"/>
            <p:cNvSpPr>
              <a:spLocks noChangeShapeType="1"/>
            </p:cNvSpPr>
            <p:nvPr/>
          </p:nvSpPr>
          <p:spPr bwMode="auto">
            <a:xfrm>
              <a:off x="3600" y="48"/>
              <a:ext cx="1" cy="576"/>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2" name="Line 20"/>
            <p:cNvSpPr>
              <a:spLocks noChangeShapeType="1"/>
            </p:cNvSpPr>
            <p:nvPr/>
          </p:nvSpPr>
          <p:spPr bwMode="auto">
            <a:xfrm>
              <a:off x="3792" y="48"/>
              <a:ext cx="1" cy="960"/>
            </a:xfrm>
            <a:prstGeom prst="line">
              <a:avLst/>
            </a:prstGeom>
            <a:noFill/>
            <a:ln w="127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 name="Rectangle 21"/>
            <p:cNvSpPr/>
            <p:nvPr/>
          </p:nvSpPr>
          <p:spPr bwMode="auto">
            <a:xfrm>
              <a:off x="1105" y="0"/>
              <a:ext cx="304"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4" name="Rectangle 22"/>
            <p:cNvSpPr/>
            <p:nvPr/>
          </p:nvSpPr>
          <p:spPr bwMode="auto">
            <a:xfrm>
              <a:off x="2641" y="0"/>
              <a:ext cx="304"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45" name="Rectangle 23"/>
            <p:cNvSpPr/>
            <p:nvPr/>
          </p:nvSpPr>
          <p:spPr bwMode="auto">
            <a:xfrm>
              <a:off x="3936" y="0"/>
              <a:ext cx="200"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6" name="Line 24"/>
            <p:cNvSpPr>
              <a:spLocks noChangeShapeType="1"/>
            </p:cNvSpPr>
            <p:nvPr/>
          </p:nvSpPr>
          <p:spPr bwMode="auto">
            <a:xfrm flipH="1">
              <a:off x="432" y="1008"/>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7" name="Line 25"/>
            <p:cNvSpPr>
              <a:spLocks noChangeShapeType="1"/>
            </p:cNvSpPr>
            <p:nvPr/>
          </p:nvSpPr>
          <p:spPr bwMode="auto">
            <a:xfrm flipH="1">
              <a:off x="432" y="624"/>
              <a:ext cx="144" cy="1"/>
            </a:xfrm>
            <a:prstGeom prst="line">
              <a:avLst/>
            </a:prstGeom>
            <a:noFill/>
            <a:ln w="25400">
              <a:solidFill>
                <a:srgbClr val="000066"/>
              </a:solidFill>
              <a:round/>
            </a:ln>
          </p:spPr>
          <p:txBody>
            <a:bodyPr lIns="0" tIns="0" rIns="0" bIns="0"/>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2" name="线形标注 1(带强调线) 1"/>
          <p:cNvSpPr/>
          <p:nvPr/>
        </p:nvSpPr>
        <p:spPr>
          <a:xfrm>
            <a:off x="8473440" y="830580"/>
            <a:ext cx="3185160" cy="2118360"/>
          </a:xfrm>
          <a:prstGeom prst="accentCallout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例如：基数为</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2</a:t>
            </a: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的表示法</a:t>
            </a: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表示</a:t>
            </a:r>
            <a:r>
              <a:rPr lang="en-US" sz="1800" dirty="0">
                <a:sym typeface="+mn-ea"/>
              </a:rPr>
              <a:t>15213</a:t>
            </a:r>
            <a:r>
              <a:rPr lang="en-US" sz="1800" baseline="-25000" dirty="0">
                <a:sym typeface="+mn-ea"/>
              </a:rPr>
              <a:t>10</a:t>
            </a: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为</a:t>
            </a:r>
            <a:r>
              <a:rPr lang="en-US" sz="1800" dirty="0">
                <a:sym typeface="+mn-ea"/>
              </a:rPr>
              <a:t>11101101101101</a:t>
            </a:r>
            <a:r>
              <a:rPr lang="en-US" sz="1800" baseline="-25000" dirty="0">
                <a:sym typeface="+mn-ea"/>
              </a:rPr>
              <a:t>2</a:t>
            </a: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lang="zh-CN" altLang="en-US" sz="1800" dirty="0">
                <a:ln>
                  <a:noFill/>
                </a:ln>
                <a:effectLst/>
                <a:ea typeface="宋体" panose="02010600030101010101" pitchFamily="2" charset="-122"/>
                <a:sym typeface="+mn-ea"/>
              </a:rPr>
              <a:t>表示</a:t>
            </a:r>
            <a:r>
              <a:rPr lang="en-US" sz="1800" dirty="0">
                <a:sym typeface="+mn-ea"/>
              </a:rPr>
              <a:t>1.20</a:t>
            </a:r>
            <a:r>
              <a:rPr lang="en-US" sz="1800" baseline="-25000" dirty="0">
                <a:sym typeface="+mn-ea"/>
              </a:rPr>
              <a:t>10</a:t>
            </a:r>
            <a:r>
              <a:rPr lang="zh-CN" altLang="en-US" sz="1800" dirty="0">
                <a:ln>
                  <a:noFill/>
                </a:ln>
                <a:effectLst/>
                <a:ea typeface="宋体" panose="02010600030101010101" pitchFamily="2" charset="-122"/>
                <a:sym typeface="+mn-ea"/>
              </a:rPr>
              <a:t>为</a:t>
            </a:r>
            <a:r>
              <a:rPr lang="en-US" sz="1800" dirty="0">
                <a:sym typeface="+mn-ea"/>
              </a:rPr>
              <a:t>1.</a:t>
            </a:r>
            <a:r>
              <a:rPr lang="en-US" sz="1800" b="1" dirty="0">
                <a:solidFill>
                  <a:srgbClr val="FF0000"/>
                </a:solidFill>
                <a:sym typeface="+mn-ea"/>
              </a:rPr>
              <a:t>0011</a:t>
            </a:r>
            <a:r>
              <a:rPr lang="en-US" sz="1800" dirty="0">
                <a:sym typeface="+mn-ea"/>
              </a:rPr>
              <a:t>001100110011[</a:t>
            </a:r>
            <a:r>
              <a:rPr lang="en-US" sz="1800" dirty="0">
                <a:solidFill>
                  <a:srgbClr val="FF0000"/>
                </a:solidFill>
                <a:sym typeface="+mn-ea"/>
              </a:rPr>
              <a:t>0011</a:t>
            </a:r>
            <a:r>
              <a:rPr lang="en-US" sz="1800" dirty="0">
                <a:sym typeface="+mn-ea"/>
              </a:rPr>
              <a:t>]…</a:t>
            </a:r>
            <a:r>
              <a:rPr lang="en-US" sz="1800" baseline="-25000" dirty="0">
                <a:sym typeface="+mn-ea"/>
              </a:rPr>
              <a:t>2</a:t>
            </a: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lang="zh-CN" altLang="en-US" sz="1800" dirty="0">
                <a:ln>
                  <a:noFill/>
                </a:ln>
                <a:effectLst/>
                <a:ea typeface="宋体" panose="02010600030101010101" pitchFamily="2" charset="-122"/>
                <a:sym typeface="+mn-ea"/>
              </a:rPr>
              <a:t>表示</a:t>
            </a:r>
            <a:r>
              <a:rPr lang="en-US" sz="1800" dirty="0">
                <a:sym typeface="+mn-ea"/>
              </a:rPr>
              <a:t>1.5213 X 10</a:t>
            </a:r>
            <a:r>
              <a:rPr lang="en-US" sz="1800" baseline="30000" dirty="0">
                <a:sym typeface="+mn-ea"/>
              </a:rPr>
              <a:t>4</a:t>
            </a:r>
            <a:r>
              <a:rPr lang="zh-CN" altLang="en-US" sz="1800" dirty="0">
                <a:ln>
                  <a:noFill/>
                </a:ln>
                <a:effectLst/>
                <a:ea typeface="宋体" panose="02010600030101010101" pitchFamily="2" charset="-122"/>
                <a:sym typeface="+mn-ea"/>
              </a:rPr>
              <a:t>为</a:t>
            </a:r>
            <a:r>
              <a:rPr lang="en-US" sz="1800" dirty="0">
                <a:sym typeface="+mn-ea"/>
              </a:rPr>
              <a:t>1.1101101101101</a:t>
            </a:r>
            <a:r>
              <a:rPr lang="en-US" sz="1800" baseline="-25000" dirty="0">
                <a:sym typeface="+mn-ea"/>
              </a:rPr>
              <a:t>2</a:t>
            </a:r>
            <a:r>
              <a:rPr lang="en-US" sz="1800" dirty="0">
                <a:sym typeface="+mn-ea"/>
              </a:rPr>
              <a:t> X 2</a:t>
            </a:r>
            <a:r>
              <a:rPr lang="en-US" sz="1800" baseline="30000" dirty="0">
                <a:sym typeface="+mn-ea"/>
              </a:rPr>
              <a:t>13</a:t>
            </a:r>
            <a:endParaRPr lang="en-US" sz="1800" baseline="30000" dirty="0"/>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0" marR="0" indent="0" algn="l" defTabSz="914400" rtl="0" eaLnBrk="0" fontAlgn="base" latinLnBrk="0" hangingPunct="0">
              <a:lnSpc>
                <a:spcPct val="100000"/>
              </a:lnSpc>
              <a:spcBef>
                <a:spcPct val="0"/>
              </a:spcBef>
              <a:spcAft>
                <a:spcPct val="0"/>
              </a:spcAft>
              <a:buClrTx/>
              <a:buSzTx/>
              <a:buFont typeface="Wingdings" panose="05000000000000000000" charset="0"/>
              <a:buNone/>
            </a:pPr>
            <a:endParaRPr lang="en-US" sz="1800" baseline="-25000" dirty="0">
              <a:sym typeface="+mn-ea"/>
            </a:endParaRP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uiExpand="1" build="p"/>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2425065" y="2680970"/>
            <a:ext cx="4092575" cy="3338195"/>
          </a:xfrm>
          <a:prstGeom prst="rect">
            <a:avLst/>
          </a:prstGeom>
        </p:spPr>
      </p:pic>
      <p:cxnSp>
        <p:nvCxnSpPr>
          <p:cNvPr id="6" name="直接连接符 5"/>
          <p:cNvCxnSpPr/>
          <p:nvPr/>
        </p:nvCxnSpPr>
        <p:spPr>
          <a:xfrm>
            <a:off x="2631440" y="4438015"/>
            <a:ext cx="1666240" cy="5505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297680" y="3825875"/>
            <a:ext cx="2080895" cy="11823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631440" y="3458845"/>
            <a:ext cx="2232660" cy="9791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864100" y="3437890"/>
            <a:ext cx="1544955" cy="3727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297680" y="3413125"/>
            <a:ext cx="566420" cy="16065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376045" y="545465"/>
            <a:ext cx="4329430" cy="1445260"/>
          </a:xfrm>
          <a:prstGeom prst="rect">
            <a:avLst/>
          </a:prstGeom>
          <a:noFill/>
        </p:spPr>
        <p:txBody>
          <a:bodyPr wrap="square" rtlCol="0">
            <a:spAutoFit/>
          </a:bodyPr>
          <a:lstStyle/>
          <a:p>
            <a:r>
              <a:rPr lang="zh-CN" altLang="en-US" sz="2400"/>
              <a:t>补码加法中的溢出：</a:t>
            </a:r>
          </a:p>
          <a:p>
            <a:endParaRPr lang="en-US" altLang="zh-CN" sz="2400"/>
          </a:p>
          <a:p>
            <a:r>
              <a:rPr lang="en-US" altLang="zh-CN" sz="2000"/>
              <a:t>——</a:t>
            </a:r>
            <a:r>
              <a:rPr lang="zh-CN" altLang="en-US" sz="2000">
                <a:ea typeface="宋体" panose="02010600030101010101" pitchFamily="2" charset="-122"/>
              </a:rPr>
              <a:t>正溢出：如果</a:t>
            </a:r>
            <a:r>
              <a:rPr lang="en-US" altLang="zh-CN" sz="2000">
                <a:ea typeface="宋体" panose="02010600030101010101" pitchFamily="2" charset="-122"/>
              </a:rPr>
              <a:t>x&gt;0</a:t>
            </a:r>
            <a:r>
              <a:rPr lang="zh-CN" altLang="en-US" sz="2000">
                <a:ea typeface="宋体" panose="02010600030101010101" pitchFamily="2" charset="-122"/>
              </a:rPr>
              <a:t>，</a:t>
            </a:r>
            <a:r>
              <a:rPr lang="en-US" altLang="zh-CN" sz="2000">
                <a:ea typeface="宋体" panose="02010600030101010101" pitchFamily="2" charset="-122"/>
              </a:rPr>
              <a:t>y&gt;0</a:t>
            </a:r>
            <a:r>
              <a:rPr lang="zh-CN" altLang="en-US" sz="2000">
                <a:ea typeface="宋体" panose="02010600030101010101" pitchFamily="2" charset="-122"/>
              </a:rPr>
              <a:t>，而</a:t>
            </a:r>
            <a:r>
              <a:rPr lang="en-US" altLang="zh-CN" sz="2000">
                <a:ea typeface="宋体" panose="02010600030101010101" pitchFamily="2" charset="-122"/>
              </a:rPr>
              <a:t>s</a:t>
            </a:r>
            <a:r>
              <a:rPr lang="en-US" altLang="zh-CN" sz="2000">
                <a:latin typeface="Arial" panose="020B0604020202020204" pitchFamily="34" charset="0"/>
                <a:ea typeface="宋体" panose="02010600030101010101" pitchFamily="2" charset="-122"/>
              </a:rPr>
              <a:t>≤0</a:t>
            </a:r>
          </a:p>
          <a:p>
            <a:r>
              <a:rPr lang="en-US" altLang="zh-CN" sz="2000">
                <a:sym typeface="+mn-ea"/>
              </a:rPr>
              <a:t>——</a:t>
            </a:r>
            <a:r>
              <a:rPr lang="zh-CN" altLang="en-US" sz="2000">
                <a:ea typeface="宋体" panose="02010600030101010101" pitchFamily="2" charset="-122"/>
                <a:sym typeface="+mn-ea"/>
              </a:rPr>
              <a:t>负溢出：如果</a:t>
            </a:r>
            <a:r>
              <a:rPr lang="en-US" altLang="zh-CN" sz="2000">
                <a:ea typeface="宋体" panose="02010600030101010101" pitchFamily="2" charset="-122"/>
                <a:sym typeface="+mn-ea"/>
              </a:rPr>
              <a:t>x&lt;0</a:t>
            </a:r>
            <a:r>
              <a:rPr lang="zh-CN" altLang="en-US" sz="2000">
                <a:ea typeface="宋体" panose="02010600030101010101" pitchFamily="2" charset="-122"/>
                <a:sym typeface="+mn-ea"/>
              </a:rPr>
              <a:t>，</a:t>
            </a:r>
            <a:r>
              <a:rPr lang="en-US" altLang="zh-CN" sz="2000">
                <a:ea typeface="宋体" panose="02010600030101010101" pitchFamily="2" charset="-122"/>
                <a:sym typeface="+mn-ea"/>
              </a:rPr>
              <a:t>y&lt;0</a:t>
            </a:r>
            <a:r>
              <a:rPr lang="zh-CN" altLang="en-US" sz="2000">
                <a:ea typeface="宋体" panose="02010600030101010101" pitchFamily="2" charset="-122"/>
                <a:sym typeface="+mn-ea"/>
              </a:rPr>
              <a:t>，而</a:t>
            </a:r>
            <a:r>
              <a:rPr lang="en-US" altLang="zh-CN" sz="2000">
                <a:ea typeface="宋体" panose="02010600030101010101" pitchFamily="2" charset="-122"/>
                <a:sym typeface="+mn-ea"/>
              </a:rPr>
              <a:t>s</a:t>
            </a:r>
            <a:r>
              <a:rPr lang="en-US" altLang="zh-CN" sz="2000">
                <a:latin typeface="Arial" panose="020B0604020202020204" pitchFamily="34" charset="0"/>
                <a:ea typeface="宋体" panose="02010600030101010101" pitchFamily="2" charset="-122"/>
                <a:sym typeface="+mn-ea"/>
              </a:rPr>
              <a:t>≥0</a:t>
            </a:r>
          </a:p>
        </p:txBody>
      </p:sp>
      <p:sp>
        <p:nvSpPr>
          <p:cNvPr id="5" name="Rectangle 5"/>
          <p:cNvSpPr>
            <a:spLocks noChangeArrowheads="1"/>
          </p:cNvSpPr>
          <p:nvPr/>
        </p:nvSpPr>
        <p:spPr bwMode="auto">
          <a:xfrm>
            <a:off x="8768605" y="4796302"/>
            <a:ext cx="714137"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–1</a:t>
            </a:r>
            <a:endParaRPr lang="en-US" sz="1800" b="0" dirty="0">
              <a:latin typeface="Calibri" panose="020F0502020204030204" pitchFamily="34" charset="0"/>
            </a:endParaRPr>
          </a:p>
        </p:txBody>
      </p:sp>
      <p:sp>
        <p:nvSpPr>
          <p:cNvPr id="34821" name="Rectangle 6"/>
          <p:cNvSpPr>
            <a:spLocks noChangeArrowheads="1"/>
          </p:cNvSpPr>
          <p:nvPr/>
        </p:nvSpPr>
        <p:spPr bwMode="auto">
          <a:xfrm>
            <a:off x="8956958" y="5481726"/>
            <a:ext cx="525784"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p>
        </p:txBody>
      </p:sp>
      <p:sp>
        <p:nvSpPr>
          <p:cNvPr id="7" name="Line 8"/>
          <p:cNvSpPr>
            <a:spLocks noChangeShapeType="1"/>
          </p:cNvSpPr>
          <p:nvPr/>
        </p:nvSpPr>
        <p:spPr bwMode="auto">
          <a:xfrm>
            <a:off x="9628276" y="2931477"/>
            <a:ext cx="0" cy="1346200"/>
          </a:xfrm>
          <a:prstGeom prst="line">
            <a:avLst/>
          </a:prstGeom>
          <a:noFill/>
          <a:ln w="25400">
            <a:solidFill>
              <a:schemeClr val="tx1"/>
            </a:solidFill>
            <a:round/>
          </a:ln>
        </p:spPr>
        <p:txBody>
          <a:bodyPr wrap="none" anchor="ctr"/>
          <a:lstStyle/>
          <a:p>
            <a:endParaRPr lang="en-US"/>
          </a:p>
        </p:txBody>
      </p:sp>
      <p:sp>
        <p:nvSpPr>
          <p:cNvPr id="9" name="Line 9"/>
          <p:cNvSpPr>
            <a:spLocks noChangeShapeType="1"/>
          </p:cNvSpPr>
          <p:nvPr/>
        </p:nvSpPr>
        <p:spPr bwMode="auto">
          <a:xfrm>
            <a:off x="9564061" y="4290377"/>
            <a:ext cx="127000" cy="0"/>
          </a:xfrm>
          <a:prstGeom prst="line">
            <a:avLst/>
          </a:prstGeom>
          <a:noFill/>
          <a:ln w="25400">
            <a:solidFill>
              <a:schemeClr val="tx1"/>
            </a:solidFill>
            <a:round/>
          </a:ln>
        </p:spPr>
        <p:txBody>
          <a:bodyPr wrap="none" anchor="ctr"/>
          <a:lstStyle/>
          <a:p>
            <a:endParaRPr lang="en-US"/>
          </a:p>
        </p:txBody>
      </p:sp>
      <p:sp>
        <p:nvSpPr>
          <p:cNvPr id="10" name="Line 10"/>
          <p:cNvSpPr>
            <a:spLocks noChangeShapeType="1"/>
          </p:cNvSpPr>
          <p:nvPr/>
        </p:nvSpPr>
        <p:spPr bwMode="auto">
          <a:xfrm>
            <a:off x="9564061" y="3604577"/>
            <a:ext cx="127000" cy="0"/>
          </a:xfrm>
          <a:prstGeom prst="line">
            <a:avLst/>
          </a:prstGeom>
          <a:noFill/>
          <a:ln w="25400">
            <a:solidFill>
              <a:schemeClr val="tx1"/>
            </a:solidFill>
            <a:round/>
          </a:ln>
        </p:spPr>
        <p:txBody>
          <a:bodyPr wrap="none" anchor="ctr"/>
          <a:lstStyle/>
          <a:p>
            <a:endParaRPr lang="en-US"/>
          </a:p>
        </p:txBody>
      </p:sp>
      <p:sp>
        <p:nvSpPr>
          <p:cNvPr id="11" name="Line 11"/>
          <p:cNvSpPr>
            <a:spLocks noChangeShapeType="1"/>
          </p:cNvSpPr>
          <p:nvPr/>
        </p:nvSpPr>
        <p:spPr bwMode="auto">
          <a:xfrm>
            <a:off x="9564061" y="2918777"/>
            <a:ext cx="127000" cy="0"/>
          </a:xfrm>
          <a:prstGeom prst="line">
            <a:avLst/>
          </a:prstGeom>
          <a:noFill/>
          <a:ln w="25400">
            <a:solidFill>
              <a:schemeClr val="tx1"/>
            </a:solidFill>
            <a:round/>
          </a:ln>
        </p:spPr>
        <p:txBody>
          <a:bodyPr wrap="none" anchor="ctr"/>
          <a:lstStyle/>
          <a:p>
            <a:endParaRPr lang="en-US"/>
          </a:p>
        </p:txBody>
      </p:sp>
      <p:sp>
        <p:nvSpPr>
          <p:cNvPr id="13" name="Line 12"/>
          <p:cNvSpPr>
            <a:spLocks noChangeShapeType="1"/>
          </p:cNvSpPr>
          <p:nvPr/>
        </p:nvSpPr>
        <p:spPr bwMode="auto">
          <a:xfrm>
            <a:off x="10922963" y="3617277"/>
            <a:ext cx="0" cy="660400"/>
          </a:xfrm>
          <a:prstGeom prst="line">
            <a:avLst/>
          </a:prstGeom>
          <a:noFill/>
          <a:ln w="25400">
            <a:solidFill>
              <a:schemeClr val="tx1"/>
            </a:solidFill>
            <a:round/>
          </a:ln>
        </p:spPr>
        <p:txBody>
          <a:bodyPr wrap="none" anchor="ctr"/>
          <a:lstStyle/>
          <a:p>
            <a:endParaRPr lang="en-US"/>
          </a:p>
        </p:txBody>
      </p:sp>
      <p:sp>
        <p:nvSpPr>
          <p:cNvPr id="14" name="Line 13"/>
          <p:cNvSpPr>
            <a:spLocks noChangeShapeType="1"/>
          </p:cNvSpPr>
          <p:nvPr/>
        </p:nvSpPr>
        <p:spPr bwMode="auto">
          <a:xfrm>
            <a:off x="10859463" y="4290377"/>
            <a:ext cx="127000" cy="0"/>
          </a:xfrm>
          <a:prstGeom prst="line">
            <a:avLst/>
          </a:prstGeom>
          <a:noFill/>
          <a:ln w="25400">
            <a:solidFill>
              <a:schemeClr val="tx1"/>
            </a:solidFill>
            <a:round/>
          </a:ln>
        </p:spPr>
        <p:txBody>
          <a:bodyPr wrap="none" anchor="ctr"/>
          <a:lstStyle/>
          <a:p>
            <a:endParaRPr lang="en-US"/>
          </a:p>
        </p:txBody>
      </p:sp>
      <p:sp>
        <p:nvSpPr>
          <p:cNvPr id="15" name="Line 14"/>
          <p:cNvSpPr>
            <a:spLocks noChangeShapeType="1"/>
          </p:cNvSpPr>
          <p:nvPr/>
        </p:nvSpPr>
        <p:spPr bwMode="auto">
          <a:xfrm>
            <a:off x="10859463" y="3604577"/>
            <a:ext cx="127000" cy="0"/>
          </a:xfrm>
          <a:prstGeom prst="line">
            <a:avLst/>
          </a:prstGeom>
          <a:noFill/>
          <a:ln w="25400">
            <a:solidFill>
              <a:schemeClr val="tx1"/>
            </a:solidFill>
            <a:round/>
          </a:ln>
        </p:spPr>
        <p:txBody>
          <a:bodyPr wrap="none" anchor="ctr"/>
          <a:lstStyle/>
          <a:p>
            <a:endParaRPr lang="en-US"/>
          </a:p>
        </p:txBody>
      </p:sp>
      <p:sp>
        <p:nvSpPr>
          <p:cNvPr id="17" name="Line 15"/>
          <p:cNvSpPr>
            <a:spLocks noChangeShapeType="1"/>
          </p:cNvSpPr>
          <p:nvPr/>
        </p:nvSpPr>
        <p:spPr bwMode="auto">
          <a:xfrm>
            <a:off x="9792661" y="3833177"/>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19" name="Freeform 16"/>
          <p:cNvSpPr/>
          <p:nvPr/>
        </p:nvSpPr>
        <p:spPr bwMode="auto">
          <a:xfrm>
            <a:off x="9779961" y="3299777"/>
            <a:ext cx="992189" cy="1296988"/>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rgbClr val="C00000"/>
            </a:solidFill>
            <a:round/>
            <a:tailEnd type="triangle" w="med" len="med"/>
          </a:ln>
        </p:spPr>
        <p:txBody>
          <a:bodyPr/>
          <a:lstStyle/>
          <a:p>
            <a:endParaRPr lang="en-US"/>
          </a:p>
        </p:txBody>
      </p:sp>
      <p:sp>
        <p:nvSpPr>
          <p:cNvPr id="20" name="Rectangle 17"/>
          <p:cNvSpPr>
            <a:spLocks noChangeArrowheads="1"/>
          </p:cNvSpPr>
          <p:nvPr/>
        </p:nvSpPr>
        <p:spPr bwMode="auto">
          <a:xfrm>
            <a:off x="9182981" y="4103196"/>
            <a:ext cx="299761"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0</a:t>
            </a:r>
          </a:p>
        </p:txBody>
      </p:sp>
      <p:sp>
        <p:nvSpPr>
          <p:cNvPr id="21" name="Rectangle 18"/>
          <p:cNvSpPr>
            <a:spLocks noChangeArrowheads="1"/>
          </p:cNvSpPr>
          <p:nvPr/>
        </p:nvSpPr>
        <p:spPr bwMode="auto">
          <a:xfrm>
            <a:off x="8768605" y="3424702"/>
            <a:ext cx="944143" cy="366767"/>
          </a:xfrm>
          <a:prstGeom prst="rect">
            <a:avLst/>
          </a:prstGeom>
          <a:noFill/>
          <a:ln w="25400">
            <a:noFill/>
            <a:miter lim="800000"/>
          </a:ln>
        </p:spPr>
        <p:txBody>
          <a:bodyPr wrap="squar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–1</a:t>
            </a:r>
            <a:r>
              <a:rPr lang="en-US" sz="1800" b="0" dirty="0">
                <a:latin typeface="Calibri" panose="020F0502020204030204" pitchFamily="34" charset="0"/>
              </a:rPr>
              <a:t>–1</a:t>
            </a:r>
          </a:p>
        </p:txBody>
      </p:sp>
      <p:sp>
        <p:nvSpPr>
          <p:cNvPr id="22" name="Rectangle 19"/>
          <p:cNvSpPr>
            <a:spLocks noChangeArrowheads="1"/>
          </p:cNvSpPr>
          <p:nvPr/>
        </p:nvSpPr>
        <p:spPr bwMode="auto">
          <a:xfrm>
            <a:off x="8839938" y="2731596"/>
            <a:ext cx="642804"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r>
              <a:rPr lang="en-US" sz="1800" b="0" dirty="0">
                <a:latin typeface="Calibri" panose="020F0502020204030204" pitchFamily="34" charset="0"/>
              </a:rPr>
              <a:t>–1</a:t>
            </a:r>
          </a:p>
        </p:txBody>
      </p:sp>
      <p:sp>
        <p:nvSpPr>
          <p:cNvPr id="23" name="Line 20"/>
          <p:cNvSpPr>
            <a:spLocks noChangeShapeType="1"/>
          </p:cNvSpPr>
          <p:nvPr/>
        </p:nvSpPr>
        <p:spPr bwMode="auto">
          <a:xfrm>
            <a:off x="9627561" y="4303077"/>
            <a:ext cx="0" cy="1346200"/>
          </a:xfrm>
          <a:prstGeom prst="line">
            <a:avLst/>
          </a:prstGeom>
          <a:noFill/>
          <a:ln w="25400">
            <a:solidFill>
              <a:schemeClr val="tx1"/>
            </a:solidFill>
            <a:round/>
          </a:ln>
        </p:spPr>
        <p:txBody>
          <a:bodyPr wrap="none" anchor="ctr"/>
          <a:lstStyle/>
          <a:p>
            <a:endParaRPr lang="en-US"/>
          </a:p>
        </p:txBody>
      </p:sp>
      <p:sp>
        <p:nvSpPr>
          <p:cNvPr id="24" name="Line 21"/>
          <p:cNvSpPr>
            <a:spLocks noChangeShapeType="1"/>
          </p:cNvSpPr>
          <p:nvPr/>
        </p:nvSpPr>
        <p:spPr bwMode="auto">
          <a:xfrm>
            <a:off x="9564061" y="5661977"/>
            <a:ext cx="127000" cy="0"/>
          </a:xfrm>
          <a:prstGeom prst="line">
            <a:avLst/>
          </a:prstGeom>
          <a:noFill/>
          <a:ln w="25400">
            <a:solidFill>
              <a:schemeClr val="tx1"/>
            </a:solidFill>
            <a:round/>
          </a:ln>
        </p:spPr>
        <p:txBody>
          <a:bodyPr wrap="none" anchor="ctr"/>
          <a:lstStyle/>
          <a:p>
            <a:endParaRPr lang="en-US"/>
          </a:p>
        </p:txBody>
      </p:sp>
      <p:sp>
        <p:nvSpPr>
          <p:cNvPr id="25" name="Line 22"/>
          <p:cNvSpPr>
            <a:spLocks noChangeShapeType="1"/>
          </p:cNvSpPr>
          <p:nvPr/>
        </p:nvSpPr>
        <p:spPr bwMode="auto">
          <a:xfrm>
            <a:off x="9564061" y="4976177"/>
            <a:ext cx="127000" cy="0"/>
          </a:xfrm>
          <a:prstGeom prst="line">
            <a:avLst/>
          </a:prstGeom>
          <a:noFill/>
          <a:ln w="25400">
            <a:solidFill>
              <a:schemeClr val="tx1"/>
            </a:solidFill>
            <a:round/>
          </a:ln>
        </p:spPr>
        <p:txBody>
          <a:bodyPr wrap="none" anchor="ctr"/>
          <a:lstStyle/>
          <a:p>
            <a:endParaRPr lang="en-US"/>
          </a:p>
        </p:txBody>
      </p:sp>
      <p:sp>
        <p:nvSpPr>
          <p:cNvPr id="26" name="Line 23"/>
          <p:cNvSpPr>
            <a:spLocks noChangeShapeType="1"/>
          </p:cNvSpPr>
          <p:nvPr/>
        </p:nvSpPr>
        <p:spPr bwMode="auto">
          <a:xfrm>
            <a:off x="9691061" y="4417377"/>
            <a:ext cx="127000" cy="0"/>
          </a:xfrm>
          <a:prstGeom prst="line">
            <a:avLst/>
          </a:prstGeom>
          <a:noFill/>
          <a:ln w="25400">
            <a:solidFill>
              <a:schemeClr val="tx1"/>
            </a:solidFill>
            <a:round/>
          </a:ln>
        </p:spPr>
        <p:txBody>
          <a:bodyPr wrap="none" anchor="ctr"/>
          <a:lstStyle/>
          <a:p>
            <a:endParaRPr lang="en-US"/>
          </a:p>
        </p:txBody>
      </p:sp>
      <p:sp>
        <p:nvSpPr>
          <p:cNvPr id="29" name="Line 24"/>
          <p:cNvSpPr>
            <a:spLocks noChangeShapeType="1"/>
          </p:cNvSpPr>
          <p:nvPr/>
        </p:nvSpPr>
        <p:spPr bwMode="auto">
          <a:xfrm>
            <a:off x="10922963" y="4303077"/>
            <a:ext cx="0" cy="660400"/>
          </a:xfrm>
          <a:prstGeom prst="line">
            <a:avLst/>
          </a:prstGeom>
          <a:noFill/>
          <a:ln w="25400">
            <a:solidFill>
              <a:schemeClr val="tx1"/>
            </a:solidFill>
            <a:round/>
          </a:ln>
        </p:spPr>
        <p:txBody>
          <a:bodyPr wrap="none" anchor="ctr"/>
          <a:lstStyle/>
          <a:p>
            <a:endParaRPr lang="en-US"/>
          </a:p>
        </p:txBody>
      </p:sp>
      <p:sp>
        <p:nvSpPr>
          <p:cNvPr id="30" name="Line 25"/>
          <p:cNvSpPr>
            <a:spLocks noChangeShapeType="1"/>
          </p:cNvSpPr>
          <p:nvPr/>
        </p:nvSpPr>
        <p:spPr bwMode="auto">
          <a:xfrm>
            <a:off x="10859463" y="4976177"/>
            <a:ext cx="127000" cy="0"/>
          </a:xfrm>
          <a:prstGeom prst="line">
            <a:avLst/>
          </a:prstGeom>
          <a:noFill/>
          <a:ln w="25400">
            <a:solidFill>
              <a:schemeClr val="tx1"/>
            </a:solidFill>
            <a:round/>
          </a:ln>
        </p:spPr>
        <p:txBody>
          <a:bodyPr wrap="none" anchor="ctr"/>
          <a:lstStyle/>
          <a:p>
            <a:endParaRPr lang="en-US"/>
          </a:p>
        </p:txBody>
      </p:sp>
      <p:sp>
        <p:nvSpPr>
          <p:cNvPr id="31" name="Line 26"/>
          <p:cNvSpPr>
            <a:spLocks noChangeShapeType="1"/>
          </p:cNvSpPr>
          <p:nvPr/>
        </p:nvSpPr>
        <p:spPr bwMode="auto">
          <a:xfrm>
            <a:off x="10986463" y="4417377"/>
            <a:ext cx="127000" cy="0"/>
          </a:xfrm>
          <a:prstGeom prst="line">
            <a:avLst/>
          </a:prstGeom>
          <a:noFill/>
          <a:ln w="25400">
            <a:solidFill>
              <a:schemeClr val="tx1"/>
            </a:solidFill>
            <a:round/>
          </a:ln>
        </p:spPr>
        <p:txBody>
          <a:bodyPr wrap="none" anchor="ctr"/>
          <a:lstStyle/>
          <a:p>
            <a:endParaRPr lang="en-US"/>
          </a:p>
        </p:txBody>
      </p:sp>
      <p:sp>
        <p:nvSpPr>
          <p:cNvPr id="32" name="Line 27"/>
          <p:cNvSpPr>
            <a:spLocks noChangeShapeType="1"/>
          </p:cNvSpPr>
          <p:nvPr/>
        </p:nvSpPr>
        <p:spPr bwMode="auto">
          <a:xfrm>
            <a:off x="9792661" y="4747577"/>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33" name="Freeform 28"/>
          <p:cNvSpPr/>
          <p:nvPr/>
        </p:nvSpPr>
        <p:spPr bwMode="auto">
          <a:xfrm>
            <a:off x="9779961" y="4061777"/>
            <a:ext cx="992189" cy="1296988"/>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rgbClr val="C00000"/>
            </a:solidFill>
            <a:round/>
            <a:tailEnd type="triangle" w="med" len="med"/>
          </a:ln>
        </p:spPr>
        <p:txBody>
          <a:bodyPr/>
          <a:lstStyle/>
          <a:p>
            <a:endParaRPr lang="en-US"/>
          </a:p>
        </p:txBody>
      </p:sp>
      <p:sp>
        <p:nvSpPr>
          <p:cNvPr id="35" name="Rectangle 31"/>
          <p:cNvSpPr>
            <a:spLocks noChangeArrowheads="1"/>
          </p:cNvSpPr>
          <p:nvPr/>
        </p:nvSpPr>
        <p:spPr bwMode="auto">
          <a:xfrm>
            <a:off x="7695565" y="54571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000…0</a:t>
            </a:r>
          </a:p>
        </p:txBody>
      </p:sp>
      <p:sp>
        <p:nvSpPr>
          <p:cNvPr id="36" name="Rectangle 32"/>
          <p:cNvSpPr>
            <a:spLocks noChangeArrowheads="1"/>
          </p:cNvSpPr>
          <p:nvPr/>
        </p:nvSpPr>
        <p:spPr bwMode="auto">
          <a:xfrm>
            <a:off x="7695565" y="47713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011…1</a:t>
            </a:r>
          </a:p>
        </p:txBody>
      </p:sp>
      <p:sp>
        <p:nvSpPr>
          <p:cNvPr id="37" name="Rectangle 33"/>
          <p:cNvSpPr>
            <a:spLocks noChangeArrowheads="1"/>
          </p:cNvSpPr>
          <p:nvPr/>
        </p:nvSpPr>
        <p:spPr bwMode="auto">
          <a:xfrm>
            <a:off x="7695565" y="40855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000…0</a:t>
            </a:r>
          </a:p>
        </p:txBody>
      </p:sp>
      <p:sp>
        <p:nvSpPr>
          <p:cNvPr id="38" name="Rectangle 34"/>
          <p:cNvSpPr>
            <a:spLocks noChangeArrowheads="1"/>
          </p:cNvSpPr>
          <p:nvPr/>
        </p:nvSpPr>
        <p:spPr bwMode="auto">
          <a:xfrm>
            <a:off x="7695565" y="33997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100…0</a:t>
            </a:r>
          </a:p>
        </p:txBody>
      </p:sp>
      <p:sp>
        <p:nvSpPr>
          <p:cNvPr id="39" name="Rectangle 35"/>
          <p:cNvSpPr>
            <a:spLocks noChangeArrowheads="1"/>
          </p:cNvSpPr>
          <p:nvPr/>
        </p:nvSpPr>
        <p:spPr bwMode="auto">
          <a:xfrm>
            <a:off x="7695565" y="27139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111…1</a:t>
            </a:r>
          </a:p>
        </p:txBody>
      </p:sp>
      <p:sp>
        <p:nvSpPr>
          <p:cNvPr id="40" name="Rectangle 36"/>
          <p:cNvSpPr>
            <a:spLocks noChangeArrowheads="1"/>
          </p:cNvSpPr>
          <p:nvPr/>
        </p:nvSpPr>
        <p:spPr bwMode="auto">
          <a:xfrm>
            <a:off x="11200765" y="48475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100…0</a:t>
            </a:r>
          </a:p>
        </p:txBody>
      </p:sp>
      <p:sp>
        <p:nvSpPr>
          <p:cNvPr id="41" name="Rectangle 37"/>
          <p:cNvSpPr>
            <a:spLocks noChangeArrowheads="1"/>
          </p:cNvSpPr>
          <p:nvPr/>
        </p:nvSpPr>
        <p:spPr bwMode="auto">
          <a:xfrm>
            <a:off x="11200765" y="41617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000…0</a:t>
            </a:r>
          </a:p>
        </p:txBody>
      </p:sp>
      <p:sp>
        <p:nvSpPr>
          <p:cNvPr id="42" name="Rectangle 38"/>
          <p:cNvSpPr>
            <a:spLocks noChangeArrowheads="1"/>
          </p:cNvSpPr>
          <p:nvPr/>
        </p:nvSpPr>
        <p:spPr bwMode="auto">
          <a:xfrm>
            <a:off x="11200765" y="34759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011…1</a:t>
            </a:r>
          </a:p>
        </p:txBody>
      </p:sp>
      <p:sp>
        <p:nvSpPr>
          <p:cNvPr id="43" name="Text Box 39"/>
          <p:cNvSpPr txBox="1">
            <a:spLocks noChangeArrowheads="1"/>
          </p:cNvSpPr>
          <p:nvPr/>
        </p:nvSpPr>
        <p:spPr bwMode="auto">
          <a:xfrm>
            <a:off x="9676765" y="2972752"/>
            <a:ext cx="790088"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PosOver</a:t>
            </a:r>
            <a:endParaRPr lang="en-US" sz="1400" b="0" dirty="0">
              <a:latin typeface="Calibri" panose="020F0502020204030204" pitchFamily="34" charset="0"/>
            </a:endParaRPr>
          </a:p>
        </p:txBody>
      </p:sp>
      <p:sp>
        <p:nvSpPr>
          <p:cNvPr id="44" name="Text Box 40"/>
          <p:cNvSpPr txBox="1">
            <a:spLocks noChangeArrowheads="1"/>
          </p:cNvSpPr>
          <p:nvPr/>
        </p:nvSpPr>
        <p:spPr bwMode="auto">
          <a:xfrm>
            <a:off x="9752965" y="5411152"/>
            <a:ext cx="825739"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NegOver</a:t>
            </a:r>
            <a:endParaRPr lang="en-US" sz="1400" b="0" dirty="0">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down)">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2.3.3  </a:t>
                      </a:r>
                      <a:r>
                        <a:rPr lang="zh-CN" altLang="en-US" sz="2400">
                          <a:solidFill>
                            <a:schemeClr val="bg1"/>
                          </a:solidFill>
                          <a:ea typeface="宋体" panose="02010600030101010101" pitchFamily="2" charset="-122"/>
                        </a:rPr>
                        <a:t>补码的非</a:t>
                      </a:r>
                    </a:p>
                  </a:txBody>
                  <a:tcPr>
                    <a:solidFill>
                      <a:srgbClr val="52B6B1"/>
                    </a:solidFill>
                  </a:tcPr>
                </a:tc>
                <a:extLst>
                  <a:ext uri="{0D108BD9-81ED-4DB2-BD59-A6C34878D82A}">
                    <a16:rowId xmlns:a16="http://schemas.microsoft.com/office/drawing/2014/main" val="10000"/>
                  </a:ext>
                </a:extLst>
              </a:tr>
            </a:tbl>
          </a:graphicData>
        </a:graphic>
      </p:graphicFrame>
      <p:pic>
        <p:nvPicPr>
          <p:cNvPr id="13" name="图片 12"/>
          <p:cNvPicPr>
            <a:picLocks noChangeAspect="1"/>
          </p:cNvPicPr>
          <p:nvPr/>
        </p:nvPicPr>
        <p:blipFill>
          <a:blip r:embed="rId2" cstate="print"/>
          <a:stretch>
            <a:fillRect/>
          </a:stretch>
        </p:blipFill>
        <p:spPr>
          <a:xfrm>
            <a:off x="1938655" y="1180465"/>
            <a:ext cx="9547860" cy="1437005"/>
          </a:xfrm>
          <a:prstGeom prst="rect">
            <a:avLst/>
          </a:prstGeom>
        </p:spPr>
      </p:pic>
      <p:sp>
        <p:nvSpPr>
          <p:cNvPr id="14" name="文本框 13"/>
          <p:cNvSpPr txBox="1"/>
          <p:nvPr/>
        </p:nvSpPr>
        <p:spPr>
          <a:xfrm>
            <a:off x="2125345" y="2871470"/>
            <a:ext cx="9132570" cy="398780"/>
          </a:xfrm>
          <a:prstGeom prst="rect">
            <a:avLst/>
          </a:prstGeom>
          <a:noFill/>
        </p:spPr>
        <p:txBody>
          <a:bodyPr wrap="square" rtlCol="0">
            <a:spAutoFit/>
          </a:bodyPr>
          <a:lstStyle/>
          <a:p>
            <a:r>
              <a:rPr lang="zh-CN" altLang="en-US" sz="2000"/>
              <a:t>在</a:t>
            </a:r>
            <a:r>
              <a:rPr lang="en-US" altLang="zh-CN" sz="2000"/>
              <a:t>C</a:t>
            </a:r>
            <a:r>
              <a:rPr lang="zh-CN" altLang="en-US" sz="2000">
                <a:ea typeface="宋体" panose="02010600030101010101" pitchFamily="2" charset="-122"/>
              </a:rPr>
              <a:t>语言中，对于任意整数值</a:t>
            </a:r>
            <a:r>
              <a:rPr lang="en-US" altLang="zh-CN" sz="2000">
                <a:ea typeface="宋体" panose="02010600030101010101" pitchFamily="2" charset="-122"/>
              </a:rPr>
              <a:t>x</a:t>
            </a:r>
            <a:r>
              <a:rPr lang="zh-CN" altLang="en-US" sz="2000">
                <a:ea typeface="宋体" panose="02010600030101010101" pitchFamily="2" charset="-122"/>
              </a:rPr>
              <a:t>，计算表达式</a:t>
            </a:r>
            <a:r>
              <a:rPr lang="en-US" altLang="zh-CN" sz="2000">
                <a:ea typeface="宋体" panose="02010600030101010101" pitchFamily="2" charset="-122"/>
              </a:rPr>
              <a:t>-x</a:t>
            </a:r>
            <a:r>
              <a:rPr lang="zh-CN" altLang="en-US" sz="2000">
                <a:ea typeface="宋体" panose="02010600030101010101" pitchFamily="2" charset="-122"/>
              </a:rPr>
              <a:t>和</a:t>
            </a:r>
            <a:r>
              <a:rPr lang="en-US" altLang="zh-CN" sz="2000">
                <a:ea typeface="宋体" panose="02010600030101010101" pitchFamily="2" charset="-122"/>
              </a:rPr>
              <a:t>~x+1</a:t>
            </a:r>
            <a:r>
              <a:rPr lang="zh-CN" altLang="en-US" sz="2000">
                <a:ea typeface="宋体" panose="02010600030101010101" pitchFamily="2" charset="-122"/>
              </a:rPr>
              <a:t>得到的结果完全一样。</a:t>
            </a:r>
          </a:p>
        </p:txBody>
      </p:sp>
      <p:graphicFrame>
        <p:nvGraphicFramePr>
          <p:cNvPr id="15" name="表格 14"/>
          <p:cNvGraphicFramePr/>
          <p:nvPr/>
        </p:nvGraphicFramePr>
        <p:xfrm>
          <a:off x="1264920" y="401066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2.3.4  </a:t>
                      </a:r>
                      <a:r>
                        <a:rPr lang="zh-CN" altLang="en-US" sz="2400">
                          <a:solidFill>
                            <a:schemeClr val="bg1"/>
                          </a:solidFill>
                          <a:ea typeface="宋体" panose="02010600030101010101" pitchFamily="2" charset="-122"/>
                        </a:rPr>
                        <a:t>无符号乘法</a:t>
                      </a:r>
                    </a:p>
                  </a:txBody>
                  <a:tcPr>
                    <a:solidFill>
                      <a:srgbClr val="52B6B1"/>
                    </a:solidFill>
                  </a:tcPr>
                </a:tc>
                <a:extLst>
                  <a:ext uri="{0D108BD9-81ED-4DB2-BD59-A6C34878D82A}">
                    <a16:rowId xmlns:a16="http://schemas.microsoft.com/office/drawing/2014/main" val="10000"/>
                  </a:ext>
                </a:extLst>
              </a:tr>
            </a:tbl>
          </a:graphicData>
        </a:graphic>
      </p:graphicFrame>
      <p:pic>
        <p:nvPicPr>
          <p:cNvPr id="16" name="图片 15"/>
          <p:cNvPicPr>
            <a:picLocks noChangeAspect="1"/>
          </p:cNvPicPr>
          <p:nvPr/>
        </p:nvPicPr>
        <p:blipFill>
          <a:blip r:embed="rId3" cstate="print"/>
          <a:stretch>
            <a:fillRect/>
          </a:stretch>
        </p:blipFill>
        <p:spPr>
          <a:xfrm>
            <a:off x="1316990" y="5222240"/>
            <a:ext cx="8340725" cy="1155700"/>
          </a:xfrm>
          <a:prstGeom prst="rect">
            <a:avLst/>
          </a:prstGeom>
        </p:spPr>
      </p:pic>
      <p:grpSp>
        <p:nvGrpSpPr>
          <p:cNvPr id="17" name="Group 4"/>
          <p:cNvGrpSpPr/>
          <p:nvPr/>
        </p:nvGrpSpPr>
        <p:grpSpPr bwMode="auto">
          <a:xfrm>
            <a:off x="8971915" y="3622040"/>
            <a:ext cx="2743200" cy="228600"/>
            <a:chOff x="2976" y="816"/>
            <a:chExt cx="1728" cy="144"/>
          </a:xfrm>
        </p:grpSpPr>
        <p:sp>
          <p:nvSpPr>
            <p:cNvPr id="3691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18" name="Group 12"/>
          <p:cNvGrpSpPr/>
          <p:nvPr/>
        </p:nvGrpSpPr>
        <p:grpSpPr bwMode="auto">
          <a:xfrm>
            <a:off x="8971915" y="4079240"/>
            <a:ext cx="2743200" cy="228600"/>
            <a:chOff x="2976" y="1104"/>
            <a:chExt cx="1728" cy="144"/>
          </a:xfrm>
        </p:grpSpPr>
        <p:sp>
          <p:nvSpPr>
            <p:cNvPr id="36904"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5"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6"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7"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8"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9"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0"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0" name="Rectangle 20"/>
          <p:cNvSpPr>
            <a:spLocks noChangeArrowheads="1"/>
          </p:cNvSpPr>
          <p:nvPr/>
        </p:nvSpPr>
        <p:spPr bwMode="auto">
          <a:xfrm>
            <a:off x="8362315" y="354584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6871" name="Rectangle 21"/>
          <p:cNvSpPr>
            <a:spLocks noChangeArrowheads="1"/>
          </p:cNvSpPr>
          <p:nvPr/>
        </p:nvSpPr>
        <p:spPr bwMode="auto">
          <a:xfrm>
            <a:off x="8362315" y="400304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6872" name="Line 22"/>
          <p:cNvSpPr>
            <a:spLocks noChangeShapeType="1"/>
          </p:cNvSpPr>
          <p:nvPr/>
        </p:nvSpPr>
        <p:spPr bwMode="auto">
          <a:xfrm>
            <a:off x="5542915" y="4384040"/>
            <a:ext cx="6324600" cy="0"/>
          </a:xfrm>
          <a:prstGeom prst="line">
            <a:avLst/>
          </a:prstGeom>
          <a:noFill/>
          <a:ln w="25400">
            <a:solidFill>
              <a:schemeClr val="tx1"/>
            </a:solidFill>
            <a:round/>
          </a:ln>
        </p:spPr>
        <p:txBody>
          <a:bodyPr wrap="none" anchor="ctr"/>
          <a:lstStyle/>
          <a:p>
            <a:endParaRPr lang="en-US"/>
          </a:p>
        </p:txBody>
      </p:sp>
      <p:sp>
        <p:nvSpPr>
          <p:cNvPr id="36873" name="Rectangle 23"/>
          <p:cNvSpPr>
            <a:spLocks noChangeArrowheads="1"/>
          </p:cNvSpPr>
          <p:nvPr/>
        </p:nvSpPr>
        <p:spPr bwMode="auto">
          <a:xfrm>
            <a:off x="7981315" y="400304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19" name="Group 24"/>
          <p:cNvGrpSpPr/>
          <p:nvPr/>
        </p:nvGrpSpPr>
        <p:grpSpPr bwMode="auto">
          <a:xfrm>
            <a:off x="8971915" y="4536440"/>
            <a:ext cx="2743200" cy="228600"/>
            <a:chOff x="2976" y="1392"/>
            <a:chExt cx="1728" cy="144"/>
          </a:xfrm>
        </p:grpSpPr>
        <p:sp>
          <p:nvSpPr>
            <p:cNvPr id="36897"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8"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9"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0"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1"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2"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3"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5" name="Rectangle 32"/>
          <p:cNvSpPr>
            <a:spLocks noChangeArrowheads="1"/>
          </p:cNvSpPr>
          <p:nvPr/>
        </p:nvSpPr>
        <p:spPr bwMode="auto">
          <a:xfrm>
            <a:off x="5657215" y="438404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20" name="Group 33"/>
          <p:cNvGrpSpPr/>
          <p:nvPr/>
        </p:nvGrpSpPr>
        <p:grpSpPr bwMode="auto">
          <a:xfrm>
            <a:off x="8971915" y="4993640"/>
            <a:ext cx="2743200" cy="228600"/>
            <a:chOff x="2976" y="1392"/>
            <a:chExt cx="1728" cy="144"/>
          </a:xfrm>
        </p:grpSpPr>
        <p:sp>
          <p:nvSpPr>
            <p:cNvPr id="36890"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1"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2"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3"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4"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5"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6"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7" name="Line 41"/>
          <p:cNvSpPr>
            <a:spLocks noChangeShapeType="1"/>
          </p:cNvSpPr>
          <p:nvPr/>
        </p:nvSpPr>
        <p:spPr bwMode="auto">
          <a:xfrm flipV="1">
            <a:off x="5542915" y="4841240"/>
            <a:ext cx="6324600" cy="0"/>
          </a:xfrm>
          <a:prstGeom prst="line">
            <a:avLst/>
          </a:prstGeom>
          <a:noFill/>
          <a:ln w="25400">
            <a:solidFill>
              <a:schemeClr val="tx1"/>
            </a:solidFill>
            <a:round/>
          </a:ln>
        </p:spPr>
        <p:txBody>
          <a:bodyPr wrap="none" anchor="ctr"/>
          <a:lstStyle/>
          <a:p>
            <a:endParaRPr lang="en-US"/>
          </a:p>
        </p:txBody>
      </p:sp>
      <p:sp>
        <p:nvSpPr>
          <p:cNvPr id="36881" name="Rectangle 45"/>
          <p:cNvSpPr>
            <a:spLocks noChangeArrowheads="1"/>
          </p:cNvSpPr>
          <p:nvPr/>
        </p:nvSpPr>
        <p:spPr bwMode="auto">
          <a:xfrm>
            <a:off x="7384415" y="4841240"/>
            <a:ext cx="1435100" cy="366713"/>
          </a:xfrm>
          <a:prstGeom prst="rect">
            <a:avLst/>
          </a:prstGeom>
          <a:noFill/>
          <a:ln w="25400">
            <a:noFill/>
            <a:miter lim="800000"/>
          </a:ln>
        </p:spPr>
        <p:txBody>
          <a:bodyPr wrap="none">
            <a:spAutoFit/>
          </a:bodyPr>
          <a:lstStyle/>
          <a:p>
            <a:pPr algn="r">
              <a:lnSpc>
                <a:spcPct val="100000"/>
              </a:lnSpc>
            </a:pPr>
            <a:r>
              <a:rPr lang="en-US" b="0">
                <a:latin typeface="Times" pitchFamily="18" charset="0"/>
              </a:rPr>
              <a:t>UMult</a:t>
            </a:r>
            <a:r>
              <a:rPr lang="en-US" b="0" i="1" baseline="-25000">
                <a:latin typeface="Times" pitchFamily="18" charset="0"/>
              </a:rPr>
              <a:t>w</a:t>
            </a:r>
            <a:r>
              <a:rPr lang="en-US" b="0">
                <a:latin typeface="Times" pitchFamily="18" charset="0"/>
              </a:rPr>
              <a:t>(</a:t>
            </a:r>
            <a:r>
              <a:rPr lang="en-US" b="0" i="1">
                <a:latin typeface="Times" pitchFamily="18" charset="0"/>
              </a:rPr>
              <a:t>u</a:t>
            </a:r>
            <a:r>
              <a:rPr lang="en-US" b="0">
                <a:latin typeface="Times" pitchFamily="18" charset="0"/>
              </a:rPr>
              <a:t> , </a:t>
            </a:r>
            <a:r>
              <a:rPr lang="en-US" b="0" i="1">
                <a:latin typeface="Times" pitchFamily="18" charset="0"/>
              </a:rPr>
              <a:t>v</a:t>
            </a:r>
            <a:r>
              <a:rPr lang="en-US" b="0">
                <a:latin typeface="Times" pitchFamily="18" charset="0"/>
              </a:rPr>
              <a:t>)</a:t>
            </a:r>
          </a:p>
        </p:txBody>
      </p:sp>
      <p:grpSp>
        <p:nvGrpSpPr>
          <p:cNvPr id="21" name="Group 46"/>
          <p:cNvGrpSpPr/>
          <p:nvPr/>
        </p:nvGrpSpPr>
        <p:grpSpPr bwMode="auto">
          <a:xfrm>
            <a:off x="6228715" y="4536440"/>
            <a:ext cx="2743200" cy="228600"/>
            <a:chOff x="2976" y="1392"/>
            <a:chExt cx="1728" cy="144"/>
          </a:xfrm>
          <a:solidFill>
            <a:schemeClr val="accent2">
              <a:lumMod val="40000"/>
              <a:lumOff val="60000"/>
            </a:schemeClr>
          </a:solidFill>
        </p:grpSpPr>
        <p:sp>
          <p:nvSpPr>
            <p:cNvPr id="36883" name="Rectangle 47"/>
            <p:cNvSpPr>
              <a:spLocks noChangeArrowheads="1"/>
            </p:cNvSpPr>
            <p:nvPr/>
          </p:nvSpPr>
          <p:spPr bwMode="auto">
            <a:xfrm>
              <a:off x="297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4" name="Rectangle 48"/>
            <p:cNvSpPr>
              <a:spLocks noChangeArrowheads="1"/>
            </p:cNvSpPr>
            <p:nvPr/>
          </p:nvSpPr>
          <p:spPr bwMode="auto">
            <a:xfrm>
              <a:off x="312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5" name="Rectangle 49"/>
            <p:cNvSpPr>
              <a:spLocks noChangeArrowheads="1"/>
            </p:cNvSpPr>
            <p:nvPr/>
          </p:nvSpPr>
          <p:spPr bwMode="auto">
            <a:xfrm>
              <a:off x="3264"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6" name="Rectangle 50"/>
            <p:cNvSpPr>
              <a:spLocks noChangeArrowheads="1"/>
            </p:cNvSpPr>
            <p:nvPr/>
          </p:nvSpPr>
          <p:spPr bwMode="auto">
            <a:xfrm>
              <a:off x="4272"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7" name="Rectangle 51"/>
            <p:cNvSpPr>
              <a:spLocks noChangeArrowheads="1"/>
            </p:cNvSpPr>
            <p:nvPr/>
          </p:nvSpPr>
          <p:spPr bwMode="auto">
            <a:xfrm>
              <a:off x="441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8" name="Rectangle 52"/>
            <p:cNvSpPr>
              <a:spLocks noChangeArrowheads="1"/>
            </p:cNvSpPr>
            <p:nvPr/>
          </p:nvSpPr>
          <p:spPr bwMode="auto">
            <a:xfrm>
              <a:off x="456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9" name="Rectangle 53"/>
            <p:cNvSpPr>
              <a:spLocks noChangeArrowheads="1"/>
            </p:cNvSpPr>
            <p:nvPr/>
          </p:nvSpPr>
          <p:spPr bwMode="auto">
            <a:xfrm>
              <a:off x="3408" y="1392"/>
              <a:ext cx="864" cy="144"/>
            </a:xfrm>
            <a:prstGeom prst="rect">
              <a:avLst/>
            </a:prstGeom>
            <a:grpFill/>
            <a:ln w="25400">
              <a:solidFill>
                <a:schemeClr val="tx1"/>
              </a:solidFill>
              <a:miter lim="800000"/>
            </a:ln>
          </p:spPr>
          <p:txBody>
            <a:bodyPr wrap="none" anchor="ctr"/>
            <a:lstStyle/>
            <a:p>
              <a:pPr algn="ctr">
                <a:lnSpc>
                  <a:spcPct val="100000"/>
                </a:lnSpc>
              </a:pPr>
              <a:r>
                <a:rPr lang="en-US" b="0"/>
                <a:t>• • •</a:t>
              </a:r>
            </a:p>
          </p:txBody>
        </p:sp>
      </p:gr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2.3.5  </a:t>
                      </a:r>
                      <a:r>
                        <a:rPr lang="zh-CN" altLang="en-US" sz="2400">
                          <a:solidFill>
                            <a:schemeClr val="bg1"/>
                          </a:solidFill>
                          <a:ea typeface="宋体" panose="02010600030101010101" pitchFamily="2" charset="-122"/>
                        </a:rPr>
                        <a:t>补码乘法</a:t>
                      </a:r>
                    </a:p>
                  </a:txBody>
                  <a:tcPr>
                    <a:solidFill>
                      <a:srgbClr val="52B6B1"/>
                    </a:solidFill>
                  </a:tcPr>
                </a:tc>
                <a:extLst>
                  <a:ext uri="{0D108BD9-81ED-4DB2-BD59-A6C34878D82A}">
                    <a16:rowId xmlns:a16="http://schemas.microsoft.com/office/drawing/2014/main" val="10000"/>
                  </a:ext>
                </a:extLst>
              </a:tr>
            </a:tbl>
          </a:graphicData>
        </a:graphic>
      </p:graphicFrame>
      <p:grpSp>
        <p:nvGrpSpPr>
          <p:cNvPr id="8" name="Group 4"/>
          <p:cNvGrpSpPr/>
          <p:nvPr/>
        </p:nvGrpSpPr>
        <p:grpSpPr bwMode="auto">
          <a:xfrm>
            <a:off x="8818245" y="1153100"/>
            <a:ext cx="2743200" cy="228600"/>
            <a:chOff x="2976" y="816"/>
            <a:chExt cx="1728" cy="144"/>
          </a:xfrm>
        </p:grpSpPr>
        <p:sp>
          <p:nvSpPr>
            <p:cNvPr id="9"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0"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1"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2"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7"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8"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9"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20" name="Group 12"/>
          <p:cNvGrpSpPr/>
          <p:nvPr/>
        </p:nvGrpSpPr>
        <p:grpSpPr bwMode="auto">
          <a:xfrm>
            <a:off x="8818245" y="1610300"/>
            <a:ext cx="2743200" cy="228600"/>
            <a:chOff x="2976" y="1104"/>
            <a:chExt cx="1728" cy="144"/>
          </a:xfrm>
        </p:grpSpPr>
        <p:sp>
          <p:nvSpPr>
            <p:cNvPr id="21"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7"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8" name="Rectangle 20"/>
          <p:cNvSpPr>
            <a:spLocks noChangeArrowheads="1"/>
          </p:cNvSpPr>
          <p:nvPr/>
        </p:nvSpPr>
        <p:spPr bwMode="auto">
          <a:xfrm>
            <a:off x="8208645" y="107690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29" name="Rectangle 21"/>
          <p:cNvSpPr>
            <a:spLocks noChangeArrowheads="1"/>
          </p:cNvSpPr>
          <p:nvPr/>
        </p:nvSpPr>
        <p:spPr bwMode="auto">
          <a:xfrm>
            <a:off x="8208645" y="15341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0" name="Line 22"/>
          <p:cNvSpPr>
            <a:spLocks noChangeShapeType="1"/>
          </p:cNvSpPr>
          <p:nvPr/>
        </p:nvSpPr>
        <p:spPr bwMode="auto">
          <a:xfrm>
            <a:off x="5389245" y="1915100"/>
            <a:ext cx="6324600" cy="0"/>
          </a:xfrm>
          <a:prstGeom prst="line">
            <a:avLst/>
          </a:prstGeom>
          <a:noFill/>
          <a:ln w="25400">
            <a:solidFill>
              <a:schemeClr val="tx1"/>
            </a:solidFill>
            <a:round/>
          </a:ln>
        </p:spPr>
        <p:txBody>
          <a:bodyPr wrap="none" anchor="ctr"/>
          <a:lstStyle/>
          <a:p>
            <a:endParaRPr lang="en-US"/>
          </a:p>
        </p:txBody>
      </p:sp>
      <p:sp>
        <p:nvSpPr>
          <p:cNvPr id="31" name="Rectangle 23"/>
          <p:cNvSpPr>
            <a:spLocks noChangeArrowheads="1"/>
          </p:cNvSpPr>
          <p:nvPr/>
        </p:nvSpPr>
        <p:spPr bwMode="auto">
          <a:xfrm>
            <a:off x="7827645" y="153410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32" name="Group 24"/>
          <p:cNvGrpSpPr/>
          <p:nvPr/>
        </p:nvGrpSpPr>
        <p:grpSpPr bwMode="auto">
          <a:xfrm>
            <a:off x="8818245" y="2067500"/>
            <a:ext cx="2743200" cy="228600"/>
            <a:chOff x="2976" y="1392"/>
            <a:chExt cx="1728" cy="144"/>
          </a:xfrm>
        </p:grpSpPr>
        <p:sp>
          <p:nvSpPr>
            <p:cNvPr id="33"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4"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5"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7"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8"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9"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0" name="Rectangle 32"/>
          <p:cNvSpPr>
            <a:spLocks noChangeArrowheads="1"/>
          </p:cNvSpPr>
          <p:nvPr/>
        </p:nvSpPr>
        <p:spPr bwMode="auto">
          <a:xfrm>
            <a:off x="5503545" y="191510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41" name="Group 33"/>
          <p:cNvGrpSpPr/>
          <p:nvPr/>
        </p:nvGrpSpPr>
        <p:grpSpPr bwMode="auto">
          <a:xfrm>
            <a:off x="8818245" y="2524700"/>
            <a:ext cx="2743200" cy="228600"/>
            <a:chOff x="2976" y="1392"/>
            <a:chExt cx="1728" cy="144"/>
          </a:xfrm>
        </p:grpSpPr>
        <p:sp>
          <p:nvSpPr>
            <p:cNvPr id="42"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3"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4"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5"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6"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7"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8"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9" name="Line 41"/>
          <p:cNvSpPr>
            <a:spLocks noChangeShapeType="1"/>
          </p:cNvSpPr>
          <p:nvPr/>
        </p:nvSpPr>
        <p:spPr bwMode="auto">
          <a:xfrm flipV="1">
            <a:off x="5389245" y="2372300"/>
            <a:ext cx="6324600" cy="0"/>
          </a:xfrm>
          <a:prstGeom prst="line">
            <a:avLst/>
          </a:prstGeom>
          <a:noFill/>
          <a:ln w="25400">
            <a:solidFill>
              <a:schemeClr val="tx1"/>
            </a:solidFill>
            <a:round/>
          </a:ln>
        </p:spPr>
        <p:txBody>
          <a:bodyPr wrap="none" anchor="ctr"/>
          <a:lstStyle/>
          <a:p>
            <a:endParaRPr lang="en-US"/>
          </a:p>
        </p:txBody>
      </p:sp>
      <p:sp>
        <p:nvSpPr>
          <p:cNvPr id="50" name="Rectangle 45"/>
          <p:cNvSpPr>
            <a:spLocks noChangeArrowheads="1"/>
          </p:cNvSpPr>
          <p:nvPr/>
        </p:nvSpPr>
        <p:spPr bwMode="auto">
          <a:xfrm>
            <a:off x="7294245" y="2372300"/>
            <a:ext cx="14097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TMult</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pSp>
        <p:nvGrpSpPr>
          <p:cNvPr id="51" name="Group 46"/>
          <p:cNvGrpSpPr/>
          <p:nvPr/>
        </p:nvGrpSpPr>
        <p:grpSpPr bwMode="auto">
          <a:xfrm>
            <a:off x="6075045" y="2067500"/>
            <a:ext cx="2743200" cy="228600"/>
            <a:chOff x="2976" y="1392"/>
            <a:chExt cx="1728" cy="144"/>
          </a:xfrm>
        </p:grpSpPr>
        <p:sp>
          <p:nvSpPr>
            <p:cNvPr id="52" name="Rectangle 47"/>
            <p:cNvSpPr>
              <a:spLocks noChangeArrowheads="1"/>
            </p:cNvSpPr>
            <p:nvPr/>
          </p:nvSpPr>
          <p:spPr bwMode="auto">
            <a:xfrm>
              <a:off x="297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3" name="Rectangle 48"/>
            <p:cNvSpPr>
              <a:spLocks noChangeArrowheads="1"/>
            </p:cNvSpPr>
            <p:nvPr/>
          </p:nvSpPr>
          <p:spPr bwMode="auto">
            <a:xfrm>
              <a:off x="312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4" name="Rectangle 49"/>
            <p:cNvSpPr>
              <a:spLocks noChangeArrowheads="1"/>
            </p:cNvSpPr>
            <p:nvPr/>
          </p:nvSpPr>
          <p:spPr bwMode="auto">
            <a:xfrm>
              <a:off x="3264"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5" name="Rectangle 50"/>
            <p:cNvSpPr>
              <a:spLocks noChangeArrowheads="1"/>
            </p:cNvSpPr>
            <p:nvPr/>
          </p:nvSpPr>
          <p:spPr bwMode="auto">
            <a:xfrm>
              <a:off x="4272"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6" name="Rectangle 51"/>
            <p:cNvSpPr>
              <a:spLocks noChangeArrowheads="1"/>
            </p:cNvSpPr>
            <p:nvPr/>
          </p:nvSpPr>
          <p:spPr bwMode="auto">
            <a:xfrm>
              <a:off x="441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7" name="Rectangle 52"/>
            <p:cNvSpPr>
              <a:spLocks noChangeArrowheads="1"/>
            </p:cNvSpPr>
            <p:nvPr/>
          </p:nvSpPr>
          <p:spPr bwMode="auto">
            <a:xfrm>
              <a:off x="456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8" name="Rectangle 53"/>
            <p:cNvSpPr>
              <a:spLocks noChangeArrowheads="1"/>
            </p:cNvSpPr>
            <p:nvPr/>
          </p:nvSpPr>
          <p:spPr bwMode="auto">
            <a:xfrm>
              <a:off x="3408" y="1392"/>
              <a:ext cx="86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 • •</a:t>
              </a:r>
            </a:p>
          </p:txBody>
        </p:sp>
      </p:grpSp>
      <p:sp>
        <p:nvSpPr>
          <p:cNvPr id="40975" name="Text Box 43"/>
          <p:cNvSpPr txBox="1">
            <a:spLocks noChangeArrowheads="1"/>
          </p:cNvSpPr>
          <p:nvPr/>
        </p:nvSpPr>
        <p:spPr bwMode="auto">
          <a:xfrm>
            <a:off x="1360170" y="1381700"/>
            <a:ext cx="1562735" cy="398780"/>
          </a:xfrm>
          <a:prstGeom prst="rect">
            <a:avLst/>
          </a:prstGeom>
          <a:noFill/>
          <a:ln w="25400">
            <a:noFill/>
            <a:miter lim="800000"/>
          </a:ln>
        </p:spPr>
        <p:txBody>
          <a:bodyPr wrap="none">
            <a:spAutoFit/>
          </a:bodyPr>
          <a:lstStyle/>
          <a:p>
            <a:pPr>
              <a:lnSpc>
                <a:spcPct val="100000"/>
              </a:lnSpc>
            </a:pPr>
            <a:r>
              <a:rPr lang="zh-CN" altLang="en-US" sz="2000" b="0" dirty="0">
                <a:latin typeface="Calibri" panose="020F0502020204030204" pitchFamily="34" charset="0"/>
                <a:ea typeface="宋体" panose="02010600030101010101" pitchFamily="2" charset="-122"/>
              </a:rPr>
              <a:t>操作数</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p:txBody>
      </p:sp>
      <p:sp>
        <p:nvSpPr>
          <p:cNvPr id="40974" name="Text Box 42"/>
          <p:cNvSpPr txBox="1">
            <a:spLocks noChangeArrowheads="1"/>
          </p:cNvSpPr>
          <p:nvPr/>
        </p:nvSpPr>
        <p:spPr bwMode="auto">
          <a:xfrm>
            <a:off x="1387475" y="1838900"/>
            <a:ext cx="2383155" cy="398780"/>
          </a:xfrm>
          <a:prstGeom prst="rect">
            <a:avLst/>
          </a:prstGeom>
          <a:noFill/>
          <a:ln w="25400">
            <a:noFill/>
            <a:miter lim="800000"/>
          </a:ln>
        </p:spPr>
        <p:txBody>
          <a:bodyPr wrap="none">
            <a:spAutoFit/>
          </a:bodyPr>
          <a:lstStyle/>
          <a:p>
            <a:pPr>
              <a:lnSpc>
                <a:spcPct val="100000"/>
              </a:lnSpc>
            </a:pPr>
            <a:r>
              <a:rPr lang="zh-CN" altLang="en-US" sz="2000" b="0" dirty="0">
                <a:latin typeface="Calibri" panose="020F0502020204030204" pitchFamily="34" charset="0"/>
                <a:ea typeface="宋体" panose="02010600030101010101" pitchFamily="2" charset="-122"/>
              </a:rPr>
              <a:t>正确的结果</a:t>
            </a:r>
            <a:r>
              <a:rPr lang="en-US" sz="2000" b="0" dirty="0">
                <a:latin typeface="Calibri" panose="020F0502020204030204" pitchFamily="34" charset="0"/>
              </a:rPr>
              <a:t>: 2*</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p:txBody>
      </p:sp>
      <p:sp>
        <p:nvSpPr>
          <p:cNvPr id="40976" name="Text Box 44"/>
          <p:cNvSpPr txBox="1">
            <a:spLocks noChangeArrowheads="1"/>
          </p:cNvSpPr>
          <p:nvPr/>
        </p:nvSpPr>
        <p:spPr bwMode="auto">
          <a:xfrm>
            <a:off x="1387475" y="2282190"/>
            <a:ext cx="3361690" cy="1014730"/>
          </a:xfrm>
          <a:prstGeom prst="rect">
            <a:avLst/>
          </a:prstGeom>
          <a:noFill/>
          <a:ln w="25400">
            <a:noFill/>
            <a:miter lim="800000"/>
          </a:ln>
        </p:spPr>
        <p:txBody>
          <a:bodyPr wrap="square">
            <a:spAutoFit/>
          </a:bodyPr>
          <a:lstStyle/>
          <a:p>
            <a:pPr>
              <a:lnSpc>
                <a:spcPct val="100000"/>
              </a:lnSpc>
            </a:pPr>
            <a:r>
              <a:rPr lang="zh-CN" altLang="en-US" sz="2000" b="0" dirty="0">
                <a:latin typeface="Calibri" panose="020F0502020204030204" pitchFamily="34" charset="0"/>
                <a:ea typeface="宋体" panose="02010600030101010101" pitchFamily="2" charset="-122"/>
              </a:rPr>
              <a:t>丢弃</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a:p>
            <a:pPr marL="0" lvl="2" indent="-342900">
              <a:lnSpc>
                <a:spcPct val="100000"/>
              </a:lnSpc>
              <a:buFont typeface="Wingdings" panose="05000000000000000000" charset="0"/>
              <a:buChar char=""/>
            </a:pPr>
            <a:r>
              <a:rPr lang="zh-CN" altLang="en-US" sz="2000" dirty="0">
                <a:sym typeface="+mn-ea"/>
              </a:rPr>
              <a:t>可表示范围内进行截断</a:t>
            </a:r>
            <a:endParaRPr lang="en-US" altLang="zh-CN" sz="2000" dirty="0"/>
          </a:p>
          <a:p>
            <a:pPr marL="342900" indent="-342900">
              <a:lnSpc>
                <a:spcPct val="100000"/>
              </a:lnSpc>
              <a:buFont typeface="Wingdings" panose="05000000000000000000" charset="0"/>
              <a:buChar char=""/>
            </a:pPr>
            <a:endParaRPr lang="zh-CN" altLang="en-US" sz="2000" b="0" dirty="0">
              <a:latin typeface="Calibri" panose="020F0502020204030204" pitchFamily="34" charset="0"/>
              <a:ea typeface="宋体" panose="02010600030101010101" pitchFamily="2" charset="-122"/>
            </a:endParaRPr>
          </a:p>
        </p:txBody>
      </p:sp>
      <p:pic>
        <p:nvPicPr>
          <p:cNvPr id="61" name="图片 60"/>
          <p:cNvPicPr>
            <a:picLocks noChangeAspect="1"/>
          </p:cNvPicPr>
          <p:nvPr/>
        </p:nvPicPr>
        <p:blipFill>
          <a:blip r:embed="rId2" cstate="print"/>
          <a:srcRect l="-4900" t="5742" r="11311" b="-5742"/>
          <a:stretch>
            <a:fillRect/>
          </a:stretch>
        </p:blipFill>
        <p:spPr>
          <a:xfrm>
            <a:off x="2207136" y="3006935"/>
            <a:ext cx="7592377" cy="530650"/>
          </a:xfrm>
          <a:prstGeom prst="rect">
            <a:avLst/>
          </a:prstGeom>
        </p:spPr>
      </p:pic>
      <p:pic>
        <p:nvPicPr>
          <p:cNvPr id="62" name="图片 61"/>
          <p:cNvPicPr>
            <a:picLocks noChangeAspect="1"/>
          </p:cNvPicPr>
          <p:nvPr/>
        </p:nvPicPr>
        <p:blipFill>
          <a:blip r:embed="rId3" cstate="print"/>
          <a:stretch>
            <a:fillRect/>
          </a:stretch>
        </p:blipFill>
        <p:spPr>
          <a:xfrm>
            <a:off x="2183765" y="3642360"/>
            <a:ext cx="8468360" cy="2637790"/>
          </a:xfrm>
          <a:prstGeom prst="rect">
            <a:avLst/>
          </a:prstGeom>
        </p:spPr>
      </p:pic>
      <p:sp>
        <p:nvSpPr>
          <p:cNvPr id="63" name="任意多边形 62"/>
          <p:cNvSpPr/>
          <p:nvPr/>
        </p:nvSpPr>
        <p:spPr>
          <a:xfrm>
            <a:off x="7535545" y="4367530"/>
            <a:ext cx="1696085" cy="12192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7635240" y="4689475"/>
            <a:ext cx="1595755" cy="10541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7635240" y="5057140"/>
            <a:ext cx="1595755" cy="7620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7635875" y="5361305"/>
            <a:ext cx="1594485" cy="9144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635875" y="5774690"/>
            <a:ext cx="1639570" cy="10668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606665" y="6158230"/>
            <a:ext cx="1767205" cy="12192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74"/>
                                        </p:tgtEl>
                                        <p:attrNameLst>
                                          <p:attrName>style.visibility</p:attrName>
                                        </p:attrNameLst>
                                      </p:cBhvr>
                                      <p:to>
                                        <p:strVal val="visible"/>
                                      </p:to>
                                    </p:set>
                                    <p:animEffect transition="in" filter="wipe(down)">
                                      <p:cBhvr>
                                        <p:cTn id="7" dur="500"/>
                                        <p:tgtEl>
                                          <p:spTgt spid="40974"/>
                                        </p:tgtEl>
                                      </p:cBhvr>
                                    </p:animEffect>
                                  </p:childTnLst>
                                </p:cTn>
                              </p:par>
                              <p:par>
                                <p:cTn id="8" presetID="22" presetClass="entr" presetSubtype="4" fill="hold" nodeType="withEffect">
                                  <p:stCondLst>
                                    <p:cond delay="0"/>
                                  </p:stCondLst>
                                  <p:childTnLst>
                                    <p:set>
                                      <p:cBhvr>
                                        <p:cTn id="9" dur="1" fill="hold">
                                          <p:stCondLst>
                                            <p:cond delay="0"/>
                                          </p:stCondLst>
                                        </p:cTn>
                                        <p:tgtEl>
                                          <p:spTgt spid="40976">
                                            <p:txEl>
                                              <p:pRg st="0" end="0"/>
                                            </p:txEl>
                                          </p:spTgt>
                                        </p:tgtEl>
                                        <p:attrNameLst>
                                          <p:attrName>style.visibility</p:attrName>
                                        </p:attrNameLst>
                                      </p:cBhvr>
                                      <p:to>
                                        <p:strVal val="visible"/>
                                      </p:to>
                                    </p:set>
                                    <p:animEffect transition="in" filter="wipe(down)">
                                      <p:cBhvr>
                                        <p:cTn id="10" dur="500"/>
                                        <p:tgtEl>
                                          <p:spTgt spid="40976">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wipe(down)">
                                      <p:cBhvr>
                                        <p:cTn id="13" dur="500"/>
                                        <p:tgtEl>
                                          <p:spTgt spid="61"/>
                                        </p:tgtEl>
                                      </p:cBhvr>
                                    </p:animEffect>
                                  </p:childTnLst>
                                </p:cTn>
                              </p:par>
                              <p:par>
                                <p:cTn id="14" presetID="22" presetClass="entr" presetSubtype="4" fill="hold" nodeType="withEffect">
                                  <p:stCondLst>
                                    <p:cond delay="0"/>
                                  </p:stCondLst>
                                  <p:childTnLst>
                                    <p:set>
                                      <p:cBhvr>
                                        <p:cTn id="15" dur="1" fill="hold">
                                          <p:stCondLst>
                                            <p:cond delay="0"/>
                                          </p:stCondLst>
                                        </p:cTn>
                                        <p:tgtEl>
                                          <p:spTgt spid="40976">
                                            <p:txEl>
                                              <p:pRg st="1" end="1"/>
                                            </p:txEl>
                                          </p:spTgt>
                                        </p:tgtEl>
                                        <p:attrNameLst>
                                          <p:attrName>style.visibility</p:attrName>
                                        </p:attrNameLst>
                                      </p:cBhvr>
                                      <p:to>
                                        <p:strVal val="visible"/>
                                      </p:to>
                                    </p:set>
                                    <p:animEffect transition="in" filter="wipe(down)">
                                      <p:cBhvr>
                                        <p:cTn id="16" dur="500"/>
                                        <p:tgtEl>
                                          <p:spTgt spid="40976">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0975">
                                            <p:txEl>
                                              <p:pRg st="0" end="0"/>
                                            </p:txEl>
                                          </p:spTgt>
                                        </p:tgtEl>
                                        <p:attrNameLst>
                                          <p:attrName>style.visibility</p:attrName>
                                        </p:attrNameLst>
                                      </p:cBhvr>
                                      <p:to>
                                        <p:strVal val="visible"/>
                                      </p:to>
                                    </p:set>
                                    <p:animEffect transition="in" filter="wipe(down)">
                                      <p:cBhvr>
                                        <p:cTn id="19" dur="500"/>
                                        <p:tgtEl>
                                          <p:spTgt spid="4097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down)">
                                      <p:cBhvr>
                                        <p:cTn id="30" dur="500"/>
                                        <p:tgtEl>
                                          <p:spTgt spid="6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down)">
                                      <p:cBhvr>
                                        <p:cTn id="33" dur="500"/>
                                        <p:tgtEl>
                                          <p:spTgt spid="6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wipe(down)">
                                      <p:cBhvr>
                                        <p:cTn id="39" dur="500"/>
                                        <p:tgtEl>
                                          <p:spTgt spid="6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down)">
                                      <p:cBhvr>
                                        <p:cTn id="42" dur="500"/>
                                        <p:tgtEl>
                                          <p:spTgt spid="6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down)">
                                      <p:cBhvr>
                                        <p:cTn id="4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4" grpId="0"/>
      <p:bldP spid="63" grpId="0" animBg="1"/>
      <p:bldP spid="64" grpId="0" animBg="1"/>
      <p:bldP spid="65" grpId="0" animBg="1"/>
      <p:bldP spid="66" grpId="0" animBg="1"/>
      <p:bldP spid="67" grpId="0" animBg="1"/>
      <p:bldP spid="6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body" idx="1"/>
          </p:nvPr>
        </p:nvSpPr>
        <p:spPr>
          <a:xfrm>
            <a:off x="1302435" y="446991"/>
            <a:ext cx="10515600" cy="1452147"/>
          </a:xfrm>
        </p:spPr>
        <p:txBody>
          <a:bodyPr/>
          <a:lstStyle/>
          <a:p>
            <a:pPr>
              <a:lnSpc>
                <a:spcPct val="100000"/>
              </a:lnSpc>
              <a:spcBef>
                <a:spcPct val="10000"/>
              </a:spcBef>
            </a:pPr>
            <a:r>
              <a:rPr lang="en-US" altLang="zh-CN" sz="2400" b="1" dirty="0">
                <a:latin typeface="微软雅黑" pitchFamily="34" charset="-122"/>
                <a:ea typeface="微软雅黑" pitchFamily="34" charset="-122"/>
              </a:rPr>
              <a:t>X</a:t>
            </a:r>
            <a:r>
              <a:rPr lang="pt-BR" altLang="zh-CN" sz="3200" b="1" dirty="0">
                <a:ea typeface="微软雅黑" pitchFamily="34" charset="-122"/>
              </a:rPr>
              <a:t>×</a:t>
            </a:r>
            <a:r>
              <a:rPr lang="en-US" altLang="zh-CN" sz="2400" b="1" dirty="0">
                <a:latin typeface="微软雅黑" pitchFamily="34" charset="-122"/>
                <a:ea typeface="微软雅黑" pitchFamily="34" charset="-122"/>
              </a:rPr>
              <a:t>Y</a:t>
            </a:r>
            <a:r>
              <a:rPr lang="zh-CN" altLang="en-US" sz="2400" b="1" dirty="0">
                <a:latin typeface="微软雅黑" pitchFamily="34" charset="-122"/>
                <a:ea typeface="微软雅黑" pitchFamily="34" charset="-122"/>
              </a:rPr>
              <a:t>的高</a:t>
            </a:r>
            <a:r>
              <a:rPr lang="en-US" altLang="zh-CN" sz="2400" b="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位可以用来判断溢出，规则如下：</a:t>
            </a:r>
          </a:p>
          <a:p>
            <a:pPr lvl="1">
              <a:lnSpc>
                <a:spcPct val="100000"/>
              </a:lnSpc>
              <a:spcBef>
                <a:spcPct val="10000"/>
              </a:spcBef>
            </a:pPr>
            <a:r>
              <a:rPr lang="zh-CN" altLang="en-US" dirty="0">
                <a:latin typeface="微软雅黑" pitchFamily="34" charset="-122"/>
                <a:ea typeface="微软雅黑" pitchFamily="34" charset="-122"/>
              </a:rPr>
              <a:t>无符号：若高</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位全</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，则不溢出，否则溢出</a:t>
            </a:r>
          </a:p>
          <a:p>
            <a:pPr lvl="1">
              <a:lnSpc>
                <a:spcPct val="100000"/>
              </a:lnSpc>
              <a:spcBef>
                <a:spcPct val="10000"/>
              </a:spcBef>
            </a:pPr>
            <a:r>
              <a:rPr lang="zh-CN" altLang="en-US" dirty="0">
                <a:latin typeface="微软雅黑" pitchFamily="34" charset="-122"/>
                <a:ea typeface="微软雅黑" pitchFamily="34" charset="-122"/>
              </a:rPr>
              <a:t>带符号：若高</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位全</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或全</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且等于低</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位的最高位，则不溢出。</a:t>
            </a:r>
          </a:p>
        </p:txBody>
      </p:sp>
      <p:pic>
        <p:nvPicPr>
          <p:cNvPr id="553989" name="Picture 5"/>
          <p:cNvPicPr>
            <a:picLocks noChangeAspect="1" noChangeArrowheads="1"/>
          </p:cNvPicPr>
          <p:nvPr/>
        </p:nvPicPr>
        <p:blipFill>
          <a:blip r:embed="rId2" cstate="print"/>
          <a:srcRect/>
          <a:stretch>
            <a:fillRect/>
          </a:stretch>
        </p:blipFill>
        <p:spPr bwMode="auto">
          <a:xfrm>
            <a:off x="1865313" y="1981150"/>
            <a:ext cx="8551862" cy="4498975"/>
          </a:xfrm>
          <a:prstGeom prst="rect">
            <a:avLst/>
          </a:prstGeom>
          <a:noFill/>
        </p:spPr>
      </p:pic>
      <p:sp>
        <p:nvSpPr>
          <p:cNvPr id="553991" name="Rectangle 7"/>
          <p:cNvSpPr>
            <a:spLocks noChangeArrowheads="1"/>
          </p:cNvSpPr>
          <p:nvPr/>
        </p:nvSpPr>
        <p:spPr bwMode="auto">
          <a:xfrm>
            <a:off x="1865314" y="4456062"/>
            <a:ext cx="8505825" cy="944562"/>
          </a:xfrm>
          <a:prstGeom prst="rect">
            <a:avLst/>
          </a:prstGeom>
          <a:solidFill>
            <a:srgbClr val="FF0000">
              <a:alpha val="23000"/>
            </a:srgbClr>
          </a:solidFill>
          <a:ln w="38100">
            <a:solidFill>
              <a:srgbClr val="FF0000"/>
            </a:solidFill>
            <a:miter lim="800000"/>
            <a:headEnd/>
            <a:tailEnd/>
          </a:ln>
          <a:effectLst/>
        </p:spPr>
        <p:txBody>
          <a:bodyPr wrap="none" anchor="ctr"/>
          <a:lstStyle/>
          <a:p>
            <a:endParaRPr lang="zh-CN" altLang="en-US"/>
          </a:p>
        </p:txBody>
      </p:sp>
      <p:sp>
        <p:nvSpPr>
          <p:cNvPr id="553993" name="Rectangle 9"/>
          <p:cNvSpPr>
            <a:spLocks noChangeArrowheads="1"/>
          </p:cNvSpPr>
          <p:nvPr/>
        </p:nvSpPr>
        <p:spPr bwMode="auto">
          <a:xfrm>
            <a:off x="1865314" y="2520900"/>
            <a:ext cx="8505825" cy="944563"/>
          </a:xfrm>
          <a:prstGeom prst="rect">
            <a:avLst/>
          </a:prstGeom>
          <a:solidFill>
            <a:schemeClr val="accent1">
              <a:alpha val="35001"/>
            </a:schemeClr>
          </a:solidFill>
          <a:ln w="9525">
            <a:solidFill>
              <a:schemeClr val="tx1"/>
            </a:solidFill>
            <a:miter lim="800000"/>
            <a:headEnd/>
            <a:tailEnd/>
          </a:ln>
          <a:effectLst/>
        </p:spPr>
        <p:txBody>
          <a:bodyPr wrap="none" anchor="ctr"/>
          <a:lstStyle/>
          <a:p>
            <a:endParaRPr lang="zh-CN" altLang="en-US"/>
          </a:p>
        </p:txBody>
      </p:sp>
      <p:sp>
        <p:nvSpPr>
          <p:cNvPr id="553994" name="Line 10"/>
          <p:cNvSpPr>
            <a:spLocks noChangeShapeType="1"/>
          </p:cNvSpPr>
          <p:nvPr/>
        </p:nvSpPr>
        <p:spPr bwMode="auto">
          <a:xfrm>
            <a:off x="6905625" y="6300737"/>
            <a:ext cx="539750" cy="0"/>
          </a:xfrm>
          <a:prstGeom prst="line">
            <a:avLst/>
          </a:prstGeom>
          <a:noFill/>
          <a:ln w="57150">
            <a:solidFill>
              <a:srgbClr val="0033CC"/>
            </a:solidFill>
            <a:round/>
            <a:headEnd/>
            <a:tailEnd/>
          </a:ln>
          <a:effectLst/>
        </p:spPr>
        <p:txBody>
          <a:bodyPr/>
          <a:lstStyle/>
          <a:p>
            <a:endParaRPr lang="zh-CN" altLang="en-US"/>
          </a:p>
        </p:txBody>
      </p:sp>
      <p:sp>
        <p:nvSpPr>
          <p:cNvPr id="553995" name="Line 11"/>
          <p:cNvSpPr>
            <a:spLocks noChangeShapeType="1"/>
          </p:cNvSpPr>
          <p:nvPr/>
        </p:nvSpPr>
        <p:spPr bwMode="auto">
          <a:xfrm>
            <a:off x="6905625" y="5356174"/>
            <a:ext cx="539750" cy="0"/>
          </a:xfrm>
          <a:prstGeom prst="line">
            <a:avLst/>
          </a:prstGeom>
          <a:noFill/>
          <a:ln w="57150">
            <a:solidFill>
              <a:srgbClr val="0033CC"/>
            </a:solidFill>
            <a:round/>
            <a:headEnd/>
            <a:tailEnd/>
          </a:ln>
          <a:effectLst/>
        </p:spPr>
        <p:txBody>
          <a:bodyPr/>
          <a:lstStyle/>
          <a:p>
            <a:endParaRPr lang="zh-CN" altLang="en-US"/>
          </a:p>
        </p:txBody>
      </p:sp>
    </p:spTree>
    <p:extLst>
      <p:ext uri="{BB962C8B-B14F-4D97-AF65-F5344CB8AC3E}">
        <p14:creationId xmlns:p14="http://schemas.microsoft.com/office/powerpoint/2010/main" val="3394280211"/>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1474763" y="520457"/>
            <a:ext cx="8229600" cy="561975"/>
          </a:xfrm>
        </p:spPr>
        <p:txBody>
          <a:bodyPr/>
          <a:lstStyle/>
          <a:p>
            <a:r>
              <a:rPr lang="zh-CN" altLang="en-US" sz="3600" dirty="0"/>
              <a:t>整数的乘运算 </a:t>
            </a:r>
          </a:p>
        </p:txBody>
      </p:sp>
      <p:sp>
        <p:nvSpPr>
          <p:cNvPr id="546819" name="Rectangle 3"/>
          <p:cNvSpPr>
            <a:spLocks noGrp="1" noChangeArrowheads="1"/>
          </p:cNvSpPr>
          <p:nvPr>
            <p:ph type="body" idx="1"/>
          </p:nvPr>
        </p:nvSpPr>
        <p:spPr>
          <a:xfrm>
            <a:off x="1505243" y="1314994"/>
            <a:ext cx="10312288" cy="5207726"/>
          </a:xfrm>
        </p:spPr>
        <p:txBody>
          <a:bodyPr/>
          <a:lstStyle/>
          <a:p>
            <a:r>
              <a:rPr lang="zh-CN" altLang="en-US" sz="2200" dirty="0">
                <a:latin typeface="微软雅黑" pitchFamily="34" charset="-122"/>
                <a:ea typeface="微软雅黑" pitchFamily="34" charset="-122"/>
              </a:rPr>
              <a:t>高级语言中两个</a:t>
            </a:r>
            <a:r>
              <a:rPr lang="en-US" altLang="zh-CN" sz="2200" dirty="0">
                <a:latin typeface="微软雅黑" pitchFamily="34" charset="-122"/>
                <a:ea typeface="微软雅黑" pitchFamily="34" charset="-122"/>
              </a:rPr>
              <a:t>n</a:t>
            </a:r>
            <a:r>
              <a:rPr lang="zh-CN" altLang="en-US" sz="2200" dirty="0">
                <a:latin typeface="微软雅黑" pitchFamily="34" charset="-122"/>
                <a:ea typeface="微软雅黑" pitchFamily="34" charset="-122"/>
              </a:rPr>
              <a:t>位整数相乘得到的结果通常也是一个</a:t>
            </a:r>
            <a:r>
              <a:rPr lang="en-US" altLang="zh-CN" sz="2200" dirty="0">
                <a:latin typeface="微软雅黑" pitchFamily="34" charset="-122"/>
                <a:ea typeface="微软雅黑" pitchFamily="34" charset="-122"/>
              </a:rPr>
              <a:t>n</a:t>
            </a:r>
            <a:r>
              <a:rPr lang="zh-CN" altLang="en-US" sz="2200" dirty="0">
                <a:latin typeface="微软雅黑" pitchFamily="34" charset="-122"/>
                <a:ea typeface="微软雅黑" pitchFamily="34" charset="-122"/>
              </a:rPr>
              <a:t>位整数，也即结果只取</a:t>
            </a:r>
            <a:r>
              <a:rPr lang="en-US" altLang="zh-CN" sz="2200" dirty="0">
                <a:latin typeface="微软雅黑" pitchFamily="34" charset="-122"/>
                <a:ea typeface="微软雅黑" pitchFamily="34" charset="-122"/>
              </a:rPr>
              <a:t>2n</a:t>
            </a:r>
            <a:r>
              <a:rPr lang="zh-CN" altLang="en-US" sz="2200" dirty="0">
                <a:latin typeface="微软雅黑" pitchFamily="34" charset="-122"/>
                <a:ea typeface="微软雅黑" pitchFamily="34" charset="-122"/>
              </a:rPr>
              <a:t>位乘积中的低</a:t>
            </a:r>
            <a:r>
              <a:rPr lang="en-US" altLang="zh-CN" sz="2200" dirty="0">
                <a:latin typeface="微软雅黑" pitchFamily="34" charset="-122"/>
                <a:ea typeface="微软雅黑" pitchFamily="34" charset="-122"/>
              </a:rPr>
              <a:t>n</a:t>
            </a:r>
            <a:r>
              <a:rPr lang="zh-CN" altLang="en-US" sz="2200" dirty="0">
                <a:latin typeface="微软雅黑" pitchFamily="34" charset="-122"/>
                <a:ea typeface="微软雅黑" pitchFamily="34" charset="-122"/>
              </a:rPr>
              <a:t>位。</a:t>
            </a:r>
          </a:p>
          <a:p>
            <a:r>
              <a:rPr lang="zh-CN" altLang="en-US" sz="2200" dirty="0">
                <a:latin typeface="微软雅黑" pitchFamily="34" charset="-122"/>
                <a:ea typeface="微软雅黑" pitchFamily="34" charset="-122"/>
              </a:rPr>
              <a:t>例如，在</a:t>
            </a:r>
            <a:r>
              <a:rPr lang="en-US" altLang="zh-CN" sz="2200" dirty="0">
                <a:latin typeface="微软雅黑" pitchFamily="34" charset="-122"/>
                <a:ea typeface="微软雅黑" pitchFamily="34" charset="-122"/>
              </a:rPr>
              <a:t>C</a:t>
            </a:r>
            <a:r>
              <a:rPr lang="zh-CN" altLang="en-US" sz="2200" dirty="0">
                <a:latin typeface="微软雅黑" pitchFamily="34" charset="-122"/>
                <a:ea typeface="微软雅黑" pitchFamily="34" charset="-122"/>
              </a:rPr>
              <a:t>语言中，参加运算的两个操作数的类型和结果的类型必须一致，如果不一致则会先转换为一致的数据类型再进行计算。</a:t>
            </a:r>
          </a:p>
        </p:txBody>
      </p:sp>
      <p:sp>
        <p:nvSpPr>
          <p:cNvPr id="546821" name="Rectangle 5"/>
          <p:cNvSpPr>
            <a:spLocks noChangeArrowheads="1"/>
          </p:cNvSpPr>
          <p:nvPr/>
        </p:nvSpPr>
        <p:spPr bwMode="auto">
          <a:xfrm>
            <a:off x="1477108" y="4149725"/>
            <a:ext cx="10227211" cy="2260600"/>
          </a:xfrm>
          <a:prstGeom prst="rect">
            <a:avLst/>
          </a:prstGeom>
          <a:noFill/>
          <a:ln w="9525">
            <a:noFill/>
            <a:miter lim="800000"/>
            <a:headEnd/>
            <a:tailEnd/>
          </a:ln>
          <a:effectLst/>
        </p:spPr>
        <p:txBody>
          <a:bodyPr wrap="square" anchor="ctr">
            <a:spAutoFit/>
          </a:bodyPr>
          <a:lstStyle/>
          <a:p>
            <a:pPr eaLnBrk="0" hangingPunct="0">
              <a:lnSpc>
                <a:spcPct val="130000"/>
              </a:lnSpc>
              <a:spcBef>
                <a:spcPct val="30000"/>
              </a:spcBef>
            </a:pPr>
            <a:r>
              <a:rPr lang="zh-CN" altLang="en-US" sz="2000" b="1" dirty="0">
                <a:latin typeface="微软雅黑" pitchFamily="34" charset="-122"/>
                <a:ea typeface="微软雅黑" pitchFamily="34" charset="-122"/>
              </a:rPr>
              <a:t>结论：假定</a:t>
            </a:r>
            <a:r>
              <a:rPr lang="zh-CN" altLang="en-US" sz="2000" b="1" dirty="0">
                <a:solidFill>
                  <a:srgbClr val="FF0000"/>
                </a:solidFill>
                <a:latin typeface="微软雅黑" pitchFamily="34" charset="-122"/>
                <a:ea typeface="微软雅黑" pitchFamily="34" charset="-122"/>
              </a:rPr>
              <a:t>两个</a:t>
            </a:r>
            <a:r>
              <a:rPr lang="en-US" altLang="zh-CN" sz="2000" b="1" dirty="0">
                <a:solidFill>
                  <a:srgbClr val="FF0000"/>
                </a:solidFill>
                <a:latin typeface="微软雅黑" pitchFamily="34" charset="-122"/>
                <a:ea typeface="微软雅黑" pitchFamily="34" charset="-122"/>
              </a:rPr>
              <a:t>n</a:t>
            </a:r>
            <a:r>
              <a:rPr lang="zh-CN" altLang="en-US" sz="2000" b="1" dirty="0">
                <a:solidFill>
                  <a:srgbClr val="FF0000"/>
                </a:solidFill>
                <a:latin typeface="微软雅黑" pitchFamily="34" charset="-122"/>
                <a:ea typeface="微软雅黑" pitchFamily="34" charset="-122"/>
              </a:rPr>
              <a:t>位无符号</a:t>
            </a:r>
            <a:r>
              <a:rPr lang="zh-CN" altLang="en-US" sz="2000" b="1" dirty="0">
                <a:latin typeface="微软雅黑" pitchFamily="34" charset="-122"/>
                <a:ea typeface="微软雅黑" pitchFamily="34" charset="-122"/>
              </a:rPr>
              <a:t>整数</a:t>
            </a:r>
            <a:r>
              <a:rPr lang="en-US" altLang="zh-CN" sz="2000" b="1" dirty="0" err="1">
                <a:latin typeface="微软雅黑" pitchFamily="34" charset="-122"/>
                <a:ea typeface="微软雅黑" pitchFamily="34" charset="-122"/>
              </a:rPr>
              <a:t>x</a:t>
            </a:r>
            <a:r>
              <a:rPr lang="en-US" altLang="zh-CN" sz="2000" b="1" baseline="-25000" dirty="0" err="1">
                <a:latin typeface="微软雅黑" pitchFamily="34" charset="-122"/>
                <a:ea typeface="微软雅黑" pitchFamily="34" charset="-122"/>
              </a:rPr>
              <a:t>u</a:t>
            </a:r>
            <a:r>
              <a:rPr lang="zh-CN" altLang="en-US" sz="2000" b="1" dirty="0">
                <a:latin typeface="微软雅黑" pitchFamily="34" charset="-122"/>
                <a:ea typeface="微软雅黑" pitchFamily="34" charset="-122"/>
              </a:rPr>
              <a:t>和</a:t>
            </a:r>
            <a:r>
              <a:rPr lang="en-US" altLang="zh-CN" sz="2000" b="1" dirty="0" err="1">
                <a:latin typeface="微软雅黑" pitchFamily="34" charset="-122"/>
                <a:ea typeface="微软雅黑" pitchFamily="34" charset="-122"/>
              </a:rPr>
              <a:t>y</a:t>
            </a:r>
            <a:r>
              <a:rPr lang="en-US" altLang="zh-CN" sz="2000" b="1" baseline="-25000" dirty="0" err="1">
                <a:latin typeface="微软雅黑" pitchFamily="34" charset="-122"/>
                <a:ea typeface="微软雅黑" pitchFamily="34" charset="-122"/>
              </a:rPr>
              <a:t>u</a:t>
            </a:r>
            <a:r>
              <a:rPr lang="zh-CN" altLang="en-US" sz="2000" b="1" dirty="0">
                <a:latin typeface="微软雅黑" pitchFamily="34" charset="-122"/>
                <a:ea typeface="微软雅黑" pitchFamily="34" charset="-122"/>
              </a:rPr>
              <a:t>对应的机器数为</a:t>
            </a:r>
            <a:r>
              <a:rPr lang="en-US" altLang="zh-CN" sz="2000" b="1" dirty="0" err="1">
                <a:latin typeface="微软雅黑" pitchFamily="34" charset="-122"/>
                <a:ea typeface="微软雅黑" pitchFamily="34" charset="-122"/>
              </a:rPr>
              <a:t>X</a:t>
            </a:r>
            <a:r>
              <a:rPr lang="en-US" altLang="zh-CN" sz="2000" b="1" baseline="-25000" dirty="0" err="1">
                <a:latin typeface="微软雅黑" pitchFamily="34" charset="-122"/>
                <a:ea typeface="微软雅黑" pitchFamily="34" charset="-122"/>
              </a:rPr>
              <a:t>u</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Y</a:t>
            </a:r>
            <a:r>
              <a:rPr lang="en-US" altLang="zh-CN" sz="2000" b="1" baseline="-25000" dirty="0">
                <a:latin typeface="微软雅黑" pitchFamily="34" charset="-122"/>
                <a:ea typeface="微软雅黑" pitchFamily="34" charset="-122"/>
              </a:rPr>
              <a:t>u</a:t>
            </a:r>
            <a:r>
              <a:rPr lang="zh-CN" altLang="en-US"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a:t>
            </a:r>
            <a:r>
              <a:rPr lang="en-US" altLang="zh-CN" sz="2000" b="1" baseline="-25000" dirty="0" err="1">
                <a:latin typeface="微软雅黑" pitchFamily="34" charset="-122"/>
                <a:ea typeface="微软雅黑" pitchFamily="34" charset="-122"/>
              </a:rPr>
              <a:t>u</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x</a:t>
            </a:r>
            <a:r>
              <a:rPr lang="en-US" altLang="zh-CN" sz="2000" b="1" baseline="-25000" dirty="0" err="1">
                <a:latin typeface="微软雅黑" pitchFamily="34" charset="-122"/>
                <a:ea typeface="微软雅黑" pitchFamily="34" charset="-122"/>
              </a:rPr>
              <a:t>u</a:t>
            </a:r>
            <a:r>
              <a:rPr lang="pt-BR"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y</a:t>
            </a:r>
            <a:r>
              <a:rPr lang="en-US" altLang="zh-CN" sz="2000" b="1" baseline="-25000" dirty="0" err="1">
                <a:latin typeface="微软雅黑" pitchFamily="34" charset="-122"/>
                <a:ea typeface="微软雅黑" pitchFamily="34" charset="-122"/>
              </a:rPr>
              <a:t>u</a:t>
            </a:r>
            <a:r>
              <a:rPr lang="zh-CN" altLang="en-US"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a:t>
            </a:r>
            <a:r>
              <a:rPr lang="en-US" altLang="zh-CN" sz="2000" b="1" baseline="-25000" dirty="0" err="1">
                <a:latin typeface="微软雅黑" pitchFamily="34" charset="-122"/>
                <a:ea typeface="微软雅黑" pitchFamily="34" charset="-122"/>
              </a:rPr>
              <a:t>u</a:t>
            </a:r>
            <a:r>
              <a:rPr lang="zh-CN" altLang="en-US" sz="2000" b="1" dirty="0">
                <a:latin typeface="微软雅黑" pitchFamily="34" charset="-122"/>
                <a:ea typeface="微软雅黑" pitchFamily="34" charset="-122"/>
              </a:rPr>
              <a:t>为</a:t>
            </a:r>
            <a:r>
              <a:rPr lang="en-US" altLang="zh-CN" sz="2000" b="1" dirty="0">
                <a:solidFill>
                  <a:srgbClr val="FF0000"/>
                </a:solidFill>
                <a:latin typeface="微软雅黑" pitchFamily="34" charset="-122"/>
                <a:ea typeface="微软雅黑" pitchFamily="34" charset="-122"/>
              </a:rPr>
              <a:t>n</a:t>
            </a:r>
            <a:r>
              <a:rPr lang="zh-CN" altLang="en-US" sz="2000" b="1" dirty="0">
                <a:solidFill>
                  <a:srgbClr val="FF0000"/>
                </a:solidFill>
                <a:latin typeface="微软雅黑" pitchFamily="34" charset="-122"/>
                <a:ea typeface="微软雅黑" pitchFamily="34" charset="-122"/>
              </a:rPr>
              <a:t>位无符号整数</a:t>
            </a:r>
            <a:r>
              <a:rPr lang="zh-CN" altLang="en-US" sz="2000" b="1" dirty="0">
                <a:latin typeface="微软雅黑" pitchFamily="34" charset="-122"/>
                <a:ea typeface="微软雅黑" pitchFamily="34" charset="-122"/>
              </a:rPr>
              <a:t>且对应的机器数为</a:t>
            </a:r>
            <a:r>
              <a:rPr lang="en-US" altLang="zh-CN" sz="2000" b="1" dirty="0" err="1">
                <a:latin typeface="微软雅黑" pitchFamily="34" charset="-122"/>
                <a:ea typeface="微软雅黑" pitchFamily="34" charset="-122"/>
              </a:rPr>
              <a:t>P</a:t>
            </a:r>
            <a:r>
              <a:rPr lang="en-US" altLang="zh-CN" sz="2000" b="1" baseline="-25000" dirty="0" err="1">
                <a:latin typeface="微软雅黑" pitchFamily="34" charset="-122"/>
                <a:ea typeface="微软雅黑" pitchFamily="34" charset="-122"/>
              </a:rPr>
              <a:t>u</a:t>
            </a:r>
            <a:r>
              <a:rPr lang="zh-CN" altLang="en-US" sz="2000" b="1" dirty="0">
                <a:latin typeface="微软雅黑" pitchFamily="34" charset="-122"/>
                <a:ea typeface="微软雅黑" pitchFamily="34" charset="-122"/>
              </a:rPr>
              <a:t>；</a:t>
            </a:r>
          </a:p>
          <a:p>
            <a:pPr eaLnBrk="0" hangingPunct="0">
              <a:lnSpc>
                <a:spcPct val="130000"/>
              </a:lnSpc>
              <a:spcBef>
                <a:spcPct val="30000"/>
              </a:spcBef>
            </a:pPr>
            <a:r>
              <a:rPr lang="zh-CN" altLang="en-US" sz="2000" b="1" dirty="0">
                <a:solidFill>
                  <a:srgbClr val="FF0000"/>
                </a:solidFill>
                <a:latin typeface="微软雅黑" pitchFamily="34" charset="-122"/>
                <a:ea typeface="微软雅黑" pitchFamily="34" charset="-122"/>
              </a:rPr>
              <a:t>两个</a:t>
            </a:r>
            <a:r>
              <a:rPr lang="en-US" altLang="zh-CN" sz="2000" b="1" dirty="0">
                <a:solidFill>
                  <a:srgbClr val="FF0000"/>
                </a:solidFill>
                <a:latin typeface="微软雅黑" pitchFamily="34" charset="-122"/>
                <a:ea typeface="微软雅黑" pitchFamily="34" charset="-122"/>
              </a:rPr>
              <a:t>n</a:t>
            </a:r>
            <a:r>
              <a:rPr lang="zh-CN" altLang="en-US" sz="2000" b="1" dirty="0">
                <a:solidFill>
                  <a:srgbClr val="FF0000"/>
                </a:solidFill>
                <a:latin typeface="微软雅黑" pitchFamily="34" charset="-122"/>
                <a:ea typeface="微软雅黑" pitchFamily="34" charset="-122"/>
              </a:rPr>
              <a:t>位带符号</a:t>
            </a:r>
            <a:r>
              <a:rPr lang="zh-CN" altLang="en-US" sz="2000" b="1" dirty="0">
                <a:latin typeface="微软雅黑" pitchFamily="34" charset="-122"/>
                <a:ea typeface="微软雅黑" pitchFamily="34" charset="-122"/>
              </a:rPr>
              <a:t>整数</a:t>
            </a:r>
            <a:r>
              <a:rPr lang="en-US" altLang="zh-CN" sz="2000" b="1" dirty="0" err="1">
                <a:latin typeface="微软雅黑" pitchFamily="34" charset="-122"/>
                <a:ea typeface="微软雅黑" pitchFamily="34" charset="-122"/>
              </a:rPr>
              <a:t>x</a:t>
            </a:r>
            <a:r>
              <a:rPr lang="en-US" altLang="zh-CN" sz="2000" b="1" baseline="-25000" dirty="0" err="1">
                <a:latin typeface="微软雅黑" pitchFamily="34" charset="-122"/>
                <a:ea typeface="微软雅黑" pitchFamily="34" charset="-122"/>
              </a:rPr>
              <a:t>s</a:t>
            </a:r>
            <a:r>
              <a:rPr lang="zh-CN" altLang="en-US" sz="2000" b="1" dirty="0">
                <a:latin typeface="微软雅黑" pitchFamily="34" charset="-122"/>
                <a:ea typeface="微软雅黑" pitchFamily="34" charset="-122"/>
              </a:rPr>
              <a:t>和</a:t>
            </a:r>
            <a:r>
              <a:rPr lang="en-US" altLang="zh-CN" sz="2000" b="1" dirty="0" err="1">
                <a:latin typeface="微软雅黑" pitchFamily="34" charset="-122"/>
                <a:ea typeface="微软雅黑" pitchFamily="34" charset="-122"/>
              </a:rPr>
              <a:t>y</a:t>
            </a:r>
            <a:r>
              <a:rPr lang="en-US" altLang="zh-CN" sz="2000" b="1" baseline="-25000" dirty="0" err="1">
                <a:latin typeface="微软雅黑" pitchFamily="34" charset="-122"/>
                <a:ea typeface="微软雅黑" pitchFamily="34" charset="-122"/>
              </a:rPr>
              <a:t>s</a:t>
            </a:r>
            <a:r>
              <a:rPr lang="zh-CN" altLang="en-US" sz="2000" b="1" dirty="0">
                <a:latin typeface="微软雅黑" pitchFamily="34" charset="-122"/>
                <a:ea typeface="微软雅黑" pitchFamily="34" charset="-122"/>
              </a:rPr>
              <a:t>对应的机器数为</a:t>
            </a:r>
            <a:r>
              <a:rPr lang="en-US" altLang="zh-CN" sz="2000" b="1" dirty="0" err="1">
                <a:latin typeface="微软雅黑" pitchFamily="34" charset="-122"/>
                <a:ea typeface="微软雅黑" pitchFamily="34" charset="-122"/>
              </a:rPr>
              <a:t>X</a:t>
            </a:r>
            <a:r>
              <a:rPr lang="en-US" altLang="zh-CN" sz="2000" b="1" baseline="-25000" dirty="0" err="1">
                <a:latin typeface="微软雅黑" pitchFamily="34" charset="-122"/>
                <a:ea typeface="微软雅黑" pitchFamily="34" charset="-122"/>
              </a:rPr>
              <a:t>s</a:t>
            </a:r>
            <a:r>
              <a:rPr lang="zh-CN" altLang="en-US" sz="2000" b="1" dirty="0">
                <a:latin typeface="微软雅黑" pitchFamily="34" charset="-122"/>
                <a:ea typeface="微软雅黑" pitchFamily="34" charset="-122"/>
              </a:rPr>
              <a:t>和</a:t>
            </a:r>
            <a:r>
              <a:rPr lang="en-US" altLang="zh-CN" sz="2000" b="1" dirty="0" err="1">
                <a:latin typeface="微软雅黑" pitchFamily="34" charset="-122"/>
                <a:ea typeface="微软雅黑" pitchFamily="34" charset="-122"/>
              </a:rPr>
              <a:t>Y</a:t>
            </a:r>
            <a:r>
              <a:rPr lang="en-US" altLang="zh-CN" sz="2000" b="1" baseline="-25000" dirty="0" err="1">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a:t>
            </a:r>
            <a:r>
              <a:rPr lang="en-US" altLang="zh-CN" sz="2000" b="1" baseline="-25000" dirty="0" err="1">
                <a:latin typeface="微软雅黑" pitchFamily="34" charset="-122"/>
                <a:ea typeface="微软雅黑" pitchFamily="34" charset="-122"/>
              </a:rPr>
              <a:t>s</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x</a:t>
            </a:r>
            <a:r>
              <a:rPr lang="en-US" altLang="zh-CN" sz="2000" b="1" baseline="-25000" dirty="0" err="1">
                <a:latin typeface="微软雅黑" pitchFamily="34" charset="-122"/>
                <a:ea typeface="微软雅黑" pitchFamily="34" charset="-122"/>
              </a:rPr>
              <a:t>s</a:t>
            </a:r>
            <a:r>
              <a:rPr lang="pt-BR"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y</a:t>
            </a:r>
            <a:r>
              <a:rPr lang="en-US" altLang="zh-CN" sz="2000" b="1" baseline="-25000" dirty="0" err="1">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a:t>
            </a:r>
            <a:r>
              <a:rPr lang="en-US" altLang="zh-CN" sz="2000" b="1" baseline="-25000" dirty="0" err="1">
                <a:latin typeface="微软雅黑" pitchFamily="34" charset="-122"/>
                <a:ea typeface="微软雅黑" pitchFamily="34" charset="-122"/>
              </a:rPr>
              <a:t>s</a:t>
            </a:r>
            <a:r>
              <a:rPr lang="zh-CN" altLang="en-US" sz="2000" b="1" dirty="0">
                <a:latin typeface="微软雅黑" pitchFamily="34" charset="-122"/>
                <a:ea typeface="微软雅黑" pitchFamily="34" charset="-122"/>
              </a:rPr>
              <a:t>为</a:t>
            </a:r>
            <a:r>
              <a:rPr lang="en-US" altLang="zh-CN" sz="2000" b="1" dirty="0">
                <a:solidFill>
                  <a:srgbClr val="FF0000"/>
                </a:solidFill>
                <a:latin typeface="微软雅黑" pitchFamily="34" charset="-122"/>
                <a:ea typeface="微软雅黑" pitchFamily="34" charset="-122"/>
              </a:rPr>
              <a:t>n</a:t>
            </a:r>
            <a:r>
              <a:rPr lang="zh-CN" altLang="en-US" sz="2000" b="1" dirty="0">
                <a:solidFill>
                  <a:srgbClr val="FF0000"/>
                </a:solidFill>
                <a:latin typeface="微软雅黑" pitchFamily="34" charset="-122"/>
                <a:ea typeface="微软雅黑" pitchFamily="34" charset="-122"/>
              </a:rPr>
              <a:t>位带符号整数</a:t>
            </a:r>
            <a:r>
              <a:rPr lang="zh-CN" altLang="en-US" sz="2000" b="1" dirty="0">
                <a:latin typeface="微软雅黑" pitchFamily="34" charset="-122"/>
                <a:ea typeface="微软雅黑" pitchFamily="34" charset="-122"/>
              </a:rPr>
              <a:t>且对应的机器数为</a:t>
            </a:r>
            <a:r>
              <a:rPr lang="en-US" altLang="zh-CN" sz="2000" b="1" dirty="0">
                <a:latin typeface="微软雅黑" pitchFamily="34" charset="-122"/>
                <a:ea typeface="微软雅黑" pitchFamily="34" charset="-122"/>
              </a:rPr>
              <a:t>P</a:t>
            </a:r>
            <a:r>
              <a:rPr lang="en-US" altLang="zh-CN" sz="2000" b="1" baseline="-25000"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p>
          <a:p>
            <a:pPr eaLnBrk="0" hangingPunct="0">
              <a:lnSpc>
                <a:spcPct val="130000"/>
              </a:lnSpc>
              <a:spcBef>
                <a:spcPct val="30000"/>
              </a:spcBef>
            </a:pPr>
            <a:r>
              <a:rPr lang="zh-CN" altLang="en-US" sz="2000" b="1" dirty="0">
                <a:latin typeface="微软雅黑" pitchFamily="34" charset="-122"/>
                <a:ea typeface="微软雅黑" pitchFamily="34" charset="-122"/>
              </a:rPr>
              <a:t>若</a:t>
            </a:r>
            <a:r>
              <a:rPr lang="en-US" altLang="zh-CN" sz="2000" b="1" dirty="0" err="1">
                <a:latin typeface="微软雅黑" pitchFamily="34" charset="-122"/>
                <a:ea typeface="微软雅黑" pitchFamily="34" charset="-122"/>
              </a:rPr>
              <a:t>X</a:t>
            </a:r>
            <a:r>
              <a:rPr lang="en-US" altLang="zh-CN" sz="2000" b="1" baseline="-25000" dirty="0" err="1">
                <a:latin typeface="微软雅黑" pitchFamily="34" charset="-122"/>
                <a:ea typeface="微软雅黑" pitchFamily="34" charset="-122"/>
              </a:rPr>
              <a:t>u</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X</a:t>
            </a:r>
            <a:r>
              <a:rPr lang="en-US" altLang="zh-CN" sz="2000" b="1" baseline="-25000" dirty="0" err="1">
                <a:latin typeface="微软雅黑" pitchFamily="34" charset="-122"/>
                <a:ea typeface="微软雅黑" pitchFamily="34" charset="-122"/>
              </a:rPr>
              <a:t>s</a:t>
            </a:r>
            <a:r>
              <a:rPr lang="zh-CN" altLang="en-US" sz="2000" b="1" dirty="0">
                <a:latin typeface="微软雅黑" pitchFamily="34" charset="-122"/>
                <a:ea typeface="微软雅黑" pitchFamily="34" charset="-122"/>
              </a:rPr>
              <a:t>且</a:t>
            </a:r>
            <a:r>
              <a:rPr lang="en-US" altLang="zh-CN" sz="2000" b="1" dirty="0">
                <a:latin typeface="微软雅黑" pitchFamily="34" charset="-122"/>
                <a:ea typeface="微软雅黑" pitchFamily="34" charset="-122"/>
              </a:rPr>
              <a:t>Y</a:t>
            </a:r>
            <a:r>
              <a:rPr lang="en-US" altLang="zh-CN" sz="2000" b="1" baseline="-25000" dirty="0">
                <a:latin typeface="微软雅黑" pitchFamily="34" charset="-122"/>
                <a:ea typeface="微软雅黑" pitchFamily="34" charset="-122"/>
              </a:rPr>
              <a:t>u</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Y</a:t>
            </a:r>
            <a:r>
              <a:rPr lang="en-US" altLang="zh-CN" sz="2000" b="1" baseline="-25000" dirty="0" err="1">
                <a:latin typeface="微软雅黑" pitchFamily="34" charset="-122"/>
                <a:ea typeface="微软雅黑" pitchFamily="34" charset="-122"/>
              </a:rPr>
              <a:t>s</a:t>
            </a:r>
            <a:r>
              <a:rPr lang="zh-CN" altLang="en-US" sz="2000" b="1" dirty="0">
                <a:latin typeface="微软雅黑" pitchFamily="34" charset="-122"/>
                <a:ea typeface="微软雅黑" pitchFamily="34" charset="-122"/>
              </a:rPr>
              <a:t>，则</a:t>
            </a:r>
            <a:r>
              <a:rPr lang="en-US" altLang="zh-CN" sz="2000" b="1" dirty="0" err="1">
                <a:latin typeface="微软雅黑" pitchFamily="34" charset="-122"/>
                <a:ea typeface="微软雅黑" pitchFamily="34" charset="-122"/>
              </a:rPr>
              <a:t>P</a:t>
            </a:r>
            <a:r>
              <a:rPr lang="en-US" altLang="zh-CN" sz="2000" b="1" baseline="-25000" dirty="0" err="1">
                <a:latin typeface="微软雅黑" pitchFamily="34" charset="-122"/>
                <a:ea typeface="微软雅黑" pitchFamily="34" charset="-122"/>
              </a:rPr>
              <a:t>u</a:t>
            </a:r>
            <a:r>
              <a:rPr lang="en-US" altLang="zh-CN" sz="2000" b="1" dirty="0">
                <a:latin typeface="微软雅黑" pitchFamily="34" charset="-122"/>
                <a:ea typeface="微软雅黑" pitchFamily="34" charset="-122"/>
              </a:rPr>
              <a:t>=P</a:t>
            </a:r>
            <a:r>
              <a:rPr lang="en-US" altLang="zh-CN" sz="2000" b="1" baseline="-25000"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 </a:t>
            </a:r>
          </a:p>
        </p:txBody>
      </p:sp>
      <p:sp>
        <p:nvSpPr>
          <p:cNvPr id="546822" name="Rectangle 6"/>
          <p:cNvSpPr>
            <a:spLocks noChangeArrowheads="1"/>
          </p:cNvSpPr>
          <p:nvPr/>
        </p:nvSpPr>
        <p:spPr bwMode="auto">
          <a:xfrm>
            <a:off x="2495551" y="3194220"/>
            <a:ext cx="1034257" cy="461665"/>
          </a:xfrm>
          <a:prstGeom prst="rect">
            <a:avLst/>
          </a:prstGeom>
          <a:noFill/>
          <a:ln w="9525">
            <a:noFill/>
            <a:miter lim="800000"/>
            <a:headEnd/>
            <a:tailEnd/>
          </a:ln>
          <a:effectLst/>
        </p:spPr>
        <p:txBody>
          <a:bodyPr wrap="none">
            <a:spAutoFit/>
          </a:bodyPr>
          <a:lstStyle/>
          <a:p>
            <a:r>
              <a:rPr lang="en-US" altLang="zh-CN" sz="2400" b="1"/>
              <a:t>x</a:t>
            </a:r>
            <a:r>
              <a:rPr lang="en-US" altLang="zh-CN" sz="2400" b="1" baseline="30000"/>
              <a:t>2</a:t>
            </a:r>
            <a:r>
              <a:rPr lang="en-US" altLang="zh-CN" sz="2400" b="1"/>
              <a:t> </a:t>
            </a:r>
            <a:r>
              <a:rPr lang="en-US" altLang="zh-CN" sz="2400" b="1">
                <a:sym typeface="Symbol" pitchFamily="18" charset="2"/>
              </a:rPr>
              <a:t></a:t>
            </a:r>
            <a:r>
              <a:rPr lang="en-US" altLang="zh-CN" sz="2400" b="1"/>
              <a:t> 0?</a:t>
            </a:r>
            <a:endParaRPr lang="zh-CN" altLang="en-US" sz="2400" b="1"/>
          </a:p>
        </p:txBody>
      </p:sp>
      <p:sp>
        <p:nvSpPr>
          <p:cNvPr id="546823" name="Text Box 7"/>
          <p:cNvSpPr txBox="1">
            <a:spLocks noChangeArrowheads="1"/>
          </p:cNvSpPr>
          <p:nvPr/>
        </p:nvSpPr>
        <p:spPr bwMode="auto">
          <a:xfrm>
            <a:off x="3890964" y="3091032"/>
            <a:ext cx="1800225" cy="7016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ea typeface="微软雅黑" pitchFamily="34" charset="-122"/>
              </a:rPr>
              <a:t>对于带符号整数，不一定！</a:t>
            </a:r>
          </a:p>
        </p:txBody>
      </p:sp>
      <p:sp>
        <p:nvSpPr>
          <p:cNvPr id="546825" name="Text Box 9"/>
          <p:cNvSpPr txBox="1">
            <a:spLocks noChangeArrowheads="1"/>
          </p:cNvSpPr>
          <p:nvPr/>
        </p:nvSpPr>
        <p:spPr bwMode="auto">
          <a:xfrm>
            <a:off x="5826126" y="3272006"/>
            <a:ext cx="3870325" cy="427038"/>
          </a:xfrm>
          <a:prstGeom prst="rect">
            <a:avLst/>
          </a:prstGeom>
          <a:noFill/>
          <a:ln w="9525">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例如，当</a:t>
            </a:r>
            <a:r>
              <a:rPr lang="en-US" altLang="zh-CN" sz="2200" b="1">
                <a:latin typeface="微软雅黑" pitchFamily="34" charset="-122"/>
                <a:ea typeface="微软雅黑" pitchFamily="34" charset="-122"/>
              </a:rPr>
              <a:t>n=4</a:t>
            </a:r>
            <a:r>
              <a:rPr lang="zh-CN" altLang="en-US" sz="2200" b="1">
                <a:latin typeface="微软雅黑" pitchFamily="34" charset="-122"/>
                <a:ea typeface="微软雅黑" pitchFamily="34" charset="-122"/>
              </a:rPr>
              <a:t>时</a:t>
            </a:r>
            <a:r>
              <a:rPr lang="en-US" altLang="zh-CN" sz="2200" b="1">
                <a:latin typeface="微软雅黑" pitchFamily="34" charset="-122"/>
                <a:ea typeface="微软雅黑" pitchFamily="34" charset="-122"/>
              </a:rPr>
              <a:t>, 5</a:t>
            </a:r>
            <a:r>
              <a:rPr lang="en-US" altLang="zh-CN" sz="2200" b="1" baseline="30000">
                <a:latin typeface="微软雅黑" pitchFamily="34" charset="-122"/>
                <a:ea typeface="微软雅黑" pitchFamily="34" charset="-122"/>
              </a:rPr>
              <a:t>2</a:t>
            </a:r>
            <a:r>
              <a:rPr lang="en-US" altLang="zh-CN" sz="2200" b="1">
                <a:latin typeface="微软雅黑" pitchFamily="34" charset="-122"/>
                <a:ea typeface="微软雅黑" pitchFamily="34" charset="-122"/>
              </a:rPr>
              <a:t>=-7&lt;0!</a:t>
            </a:r>
          </a:p>
        </p:txBody>
      </p:sp>
      <p:sp>
        <p:nvSpPr>
          <p:cNvPr id="546826" name="Text Box 10"/>
          <p:cNvSpPr txBox="1">
            <a:spLocks noChangeArrowheads="1"/>
          </p:cNvSpPr>
          <p:nvPr/>
        </p:nvSpPr>
        <p:spPr bwMode="auto">
          <a:xfrm>
            <a:off x="6186489" y="5678489"/>
            <a:ext cx="4275137"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微软雅黑" pitchFamily="34" charset="-122"/>
                <a:ea typeface="微软雅黑" pitchFamily="34" charset="-122"/>
              </a:rPr>
              <a:t>说明可用无符号乘来实现带符号乘，但高</a:t>
            </a:r>
            <a:r>
              <a:rPr lang="en-US" altLang="zh-CN" sz="2000" b="1">
                <a:solidFill>
                  <a:srgbClr val="0000FF"/>
                </a:solidFill>
                <a:latin typeface="微软雅黑" pitchFamily="34" charset="-122"/>
                <a:ea typeface="微软雅黑" pitchFamily="34" charset="-122"/>
              </a:rPr>
              <a:t>n</a:t>
            </a:r>
            <a:r>
              <a:rPr lang="zh-CN" altLang="en-US" sz="2000" b="1">
                <a:solidFill>
                  <a:srgbClr val="0000FF"/>
                </a:solidFill>
                <a:latin typeface="微软雅黑" pitchFamily="34" charset="-122"/>
                <a:ea typeface="微软雅黑" pitchFamily="34" charset="-122"/>
              </a:rPr>
              <a:t>位无法得到，不能判断溢出。</a:t>
            </a:r>
          </a:p>
        </p:txBody>
      </p:sp>
    </p:spTree>
    <p:extLst>
      <p:ext uri="{BB962C8B-B14F-4D97-AF65-F5344CB8AC3E}">
        <p14:creationId xmlns:p14="http://schemas.microsoft.com/office/powerpoint/2010/main" val="29171035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2"/>
                                        </p:tgtEl>
                                        <p:attrNameLst>
                                          <p:attrName>style.visibility</p:attrName>
                                        </p:attrNameLst>
                                      </p:cBhvr>
                                      <p:to>
                                        <p:strVal val="visible"/>
                                      </p:to>
                                    </p:set>
                                    <p:animEffect transition="in" filter="blinds(horizontal)">
                                      <p:cBhvr>
                                        <p:cTn id="7" dur="500"/>
                                        <p:tgtEl>
                                          <p:spTgt spid="5468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23"/>
                                        </p:tgtEl>
                                        <p:attrNameLst>
                                          <p:attrName>style.visibility</p:attrName>
                                        </p:attrNameLst>
                                      </p:cBhvr>
                                      <p:to>
                                        <p:strVal val="visible"/>
                                      </p:to>
                                    </p:set>
                                    <p:animEffect transition="in" filter="blinds(horizontal)">
                                      <p:cBhvr>
                                        <p:cTn id="12" dur="500"/>
                                        <p:tgtEl>
                                          <p:spTgt spid="5468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6825"/>
                                        </p:tgtEl>
                                        <p:attrNameLst>
                                          <p:attrName>style.visibility</p:attrName>
                                        </p:attrNameLst>
                                      </p:cBhvr>
                                      <p:to>
                                        <p:strVal val="visible"/>
                                      </p:to>
                                    </p:set>
                                    <p:animEffect transition="in" filter="blinds(horizontal)">
                                      <p:cBhvr>
                                        <p:cTn id="17" dur="500"/>
                                        <p:tgtEl>
                                          <p:spTgt spid="5468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6821"/>
                                        </p:tgtEl>
                                        <p:attrNameLst>
                                          <p:attrName>style.visibility</p:attrName>
                                        </p:attrNameLst>
                                      </p:cBhvr>
                                      <p:to>
                                        <p:strVal val="visible"/>
                                      </p:to>
                                    </p:set>
                                    <p:animEffect transition="in" filter="blinds(horizontal)">
                                      <p:cBhvr>
                                        <p:cTn id="22" dur="500"/>
                                        <p:tgtEl>
                                          <p:spTgt spid="5468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6826"/>
                                        </p:tgtEl>
                                        <p:attrNameLst>
                                          <p:attrName>style.visibility</p:attrName>
                                        </p:attrNameLst>
                                      </p:cBhvr>
                                      <p:to>
                                        <p:strVal val="visible"/>
                                      </p:to>
                                    </p:set>
                                    <p:animEffect transition="in" filter="blinds(horizontal)">
                                      <p:cBhvr>
                                        <p:cTn id="27" dur="500"/>
                                        <p:tgtEl>
                                          <p:spTgt spid="546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p:bldP spid="546822" grpId="0"/>
      <p:bldP spid="546823" grpId="0"/>
      <p:bldP spid="546825" grpId="0"/>
      <p:bldP spid="5468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07"/>
          <p:cNvSpPr>
            <a:spLocks noChangeArrowheads="1"/>
          </p:cNvSpPr>
          <p:nvPr/>
        </p:nvSpPr>
        <p:spPr bwMode="auto">
          <a:xfrm>
            <a:off x="4213225" y="1460500"/>
            <a:ext cx="5745587" cy="3817938"/>
          </a:xfrm>
          <a:prstGeom prst="roundRect">
            <a:avLst>
              <a:gd name="adj" fmla="val 4171"/>
            </a:avLst>
          </a:prstGeom>
          <a:solidFill>
            <a:srgbClr val="FFFFFF">
              <a:alpha val="25098"/>
            </a:srgbClr>
          </a:solidFill>
          <a:ln w="19050">
            <a:solidFill>
              <a:schemeClr val="tx1"/>
            </a:solidFill>
            <a:round/>
          </a:ln>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6627" name="Group 3"/>
          <p:cNvGrpSpPr/>
          <p:nvPr/>
        </p:nvGrpSpPr>
        <p:grpSpPr bwMode="auto">
          <a:xfrm>
            <a:off x="4308474" y="4464050"/>
            <a:ext cx="5614123" cy="755650"/>
            <a:chOff x="0" y="0"/>
            <a:chExt cx="5335323" cy="756100"/>
          </a:xfrm>
        </p:grpSpPr>
        <p:sp>
          <p:nvSpPr>
            <p:cNvPr id="22559" name="AutoShape 218"/>
            <p:cNvSpPr>
              <a:spLocks noChangeArrowheads="1"/>
            </p:cNvSpPr>
            <p:nvPr/>
          </p:nvSpPr>
          <p:spPr bwMode="auto">
            <a:xfrm>
              <a:off x="174616" y="476534"/>
              <a:ext cx="5047999" cy="279566"/>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60" name="Group 5"/>
            <p:cNvGrpSpPr/>
            <p:nvPr/>
          </p:nvGrpSpPr>
          <p:grpSpPr bwMode="auto">
            <a:xfrm>
              <a:off x="-59560" y="-38377"/>
              <a:ext cx="5455649" cy="750255"/>
              <a:chOff x="0" y="0"/>
              <a:chExt cx="5455920" cy="749808"/>
            </a:xfrm>
          </p:grpSpPr>
          <p:pic>
            <p:nvPicPr>
              <p:cNvPr id="22561" name="AutoShape 18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455920" cy="74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2" name="Text Box 7"/>
              <p:cNvSpPr txBox="1">
                <a:spLocks noChangeArrowheads="1"/>
              </p:cNvSpPr>
              <p:nvPr/>
            </p:nvSpPr>
            <p:spPr bwMode="auto">
              <a:xfrm>
                <a:off x="151263" y="130054"/>
                <a:ext cx="5152188" cy="44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latin typeface="微软雅黑" panose="020B0503020204020204" pitchFamily="34" charset="-122"/>
                  <a:ea typeface="Malgun Gothic" panose="020B0503020000020004" pitchFamily="34" charset="-127"/>
                </a:endParaRPr>
              </a:p>
            </p:txBody>
          </p:sp>
        </p:grpSp>
      </p:grpSp>
      <p:grpSp>
        <p:nvGrpSpPr>
          <p:cNvPr id="26632" name="Group 8"/>
          <p:cNvGrpSpPr/>
          <p:nvPr/>
        </p:nvGrpSpPr>
        <p:grpSpPr bwMode="auto">
          <a:xfrm>
            <a:off x="4308475" y="2587625"/>
            <a:ext cx="5632230" cy="779463"/>
            <a:chOff x="0" y="0"/>
            <a:chExt cx="5335323" cy="779736"/>
          </a:xfrm>
        </p:grpSpPr>
        <p:sp>
          <p:nvSpPr>
            <p:cNvPr id="22555" name="AutoShape 213"/>
            <p:cNvSpPr>
              <a:spLocks noChangeArrowheads="1"/>
            </p:cNvSpPr>
            <p:nvPr/>
          </p:nvSpPr>
          <p:spPr bwMode="auto">
            <a:xfrm>
              <a:off x="214302" y="500238"/>
              <a:ext cx="5047999" cy="279498"/>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56" name="Group 10"/>
            <p:cNvGrpSpPr/>
            <p:nvPr/>
          </p:nvGrpSpPr>
          <p:grpSpPr bwMode="auto">
            <a:xfrm>
              <a:off x="-53464" y="-33413"/>
              <a:ext cx="5443458" cy="737874"/>
              <a:chOff x="0" y="0"/>
              <a:chExt cx="5443728" cy="737616"/>
            </a:xfrm>
          </p:grpSpPr>
          <p:pic>
            <p:nvPicPr>
              <p:cNvPr id="22557" name="AutoShape 18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5443728" cy="7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8" name="Text Box 12"/>
              <p:cNvSpPr txBox="1">
                <a:spLocks noChangeArrowheads="1"/>
              </p:cNvSpPr>
              <p:nvPr/>
            </p:nvSpPr>
            <p:spPr bwMode="auto">
              <a:xfrm>
                <a:off x="145190" y="125124"/>
                <a:ext cx="5152142" cy="44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solidFill>
                    <a:schemeClr val="bg1"/>
                  </a:solidFill>
                  <a:latin typeface="微软雅黑" panose="020B0503020204020204" pitchFamily="34" charset="-122"/>
                  <a:ea typeface="Malgun Gothic" panose="020B0503020000020004" pitchFamily="34" charset="-127"/>
                </a:endParaRPr>
              </a:p>
            </p:txBody>
          </p:sp>
        </p:grpSp>
      </p:grpSp>
      <p:grpSp>
        <p:nvGrpSpPr>
          <p:cNvPr id="26637" name="Group 13"/>
          <p:cNvGrpSpPr/>
          <p:nvPr/>
        </p:nvGrpSpPr>
        <p:grpSpPr bwMode="auto">
          <a:xfrm>
            <a:off x="4308474" y="3525838"/>
            <a:ext cx="5632231" cy="768350"/>
            <a:chOff x="0" y="0"/>
            <a:chExt cx="5335323" cy="768695"/>
          </a:xfrm>
        </p:grpSpPr>
        <p:sp>
          <p:nvSpPr>
            <p:cNvPr id="22551" name="AutoShape 217"/>
            <p:cNvSpPr>
              <a:spLocks noChangeArrowheads="1"/>
            </p:cNvSpPr>
            <p:nvPr/>
          </p:nvSpPr>
          <p:spPr bwMode="auto">
            <a:xfrm>
              <a:off x="90484" y="489170"/>
              <a:ext cx="5047999" cy="279525"/>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52" name="Group 15"/>
            <p:cNvGrpSpPr/>
            <p:nvPr/>
          </p:nvGrpSpPr>
          <p:grpSpPr bwMode="auto">
            <a:xfrm>
              <a:off x="-53464" y="-32845"/>
              <a:ext cx="5443458" cy="737947"/>
              <a:chOff x="0" y="0"/>
              <a:chExt cx="5443728" cy="737616"/>
            </a:xfrm>
          </p:grpSpPr>
          <p:pic>
            <p:nvPicPr>
              <p:cNvPr id="22553" name="AutoShape 1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5443728" cy="7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Text Box 17"/>
              <p:cNvSpPr txBox="1">
                <a:spLocks noChangeArrowheads="1"/>
              </p:cNvSpPr>
              <p:nvPr/>
            </p:nvSpPr>
            <p:spPr bwMode="auto">
              <a:xfrm>
                <a:off x="145181" y="124544"/>
                <a:ext cx="5152160" cy="44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grpSp>
      </p:grpSp>
      <p:grpSp>
        <p:nvGrpSpPr>
          <p:cNvPr id="26642" name="Group 18"/>
          <p:cNvGrpSpPr/>
          <p:nvPr/>
        </p:nvGrpSpPr>
        <p:grpSpPr bwMode="auto">
          <a:xfrm>
            <a:off x="2395538" y="1255713"/>
            <a:ext cx="1755775" cy="4144962"/>
            <a:chOff x="0" y="0"/>
            <a:chExt cx="1106" cy="2611"/>
          </a:xfrm>
        </p:grpSpPr>
        <p:pic>
          <p:nvPicPr>
            <p:cNvPr id="22549" name="AutoShape 1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106" cy="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Text Box 20"/>
            <p:cNvSpPr txBox="1">
              <a:spLocks noChangeArrowheads="1"/>
            </p:cNvSpPr>
            <p:nvPr/>
          </p:nvSpPr>
          <p:spPr bwMode="auto">
            <a:xfrm>
              <a:off x="188" y="428"/>
              <a:ext cx="732" cy="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endParaRPr lang="ko-KR" altLang="en-US">
                <a:latin typeface="微软雅黑" panose="020B0503020204020204" pitchFamily="34" charset="-122"/>
                <a:ea typeface="Malgun Gothic" panose="020B0503020000020004" pitchFamily="34" charset="-127"/>
              </a:endParaRPr>
            </a:p>
          </p:txBody>
        </p:sp>
      </p:grpSp>
      <p:sp>
        <p:nvSpPr>
          <p:cNvPr id="22535" name="Oval 148"/>
          <p:cNvSpPr>
            <a:spLocks noChangeArrowheads="1"/>
          </p:cNvSpPr>
          <p:nvPr/>
        </p:nvSpPr>
        <p:spPr bwMode="auto">
          <a:xfrm>
            <a:off x="2868613" y="4384675"/>
            <a:ext cx="785812" cy="787400"/>
          </a:xfrm>
          <a:prstGeom prst="ellipse">
            <a:avLst/>
          </a:pr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sp>
        <p:nvSpPr>
          <p:cNvPr id="22536" name="Oval 150"/>
          <p:cNvSpPr>
            <a:spLocks noChangeArrowheads="1"/>
          </p:cNvSpPr>
          <p:nvPr/>
        </p:nvSpPr>
        <p:spPr bwMode="auto">
          <a:xfrm>
            <a:off x="2868613" y="3444875"/>
            <a:ext cx="785812" cy="787400"/>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C00000"/>
              </a:solidFill>
              <a:latin typeface="微软雅黑" panose="020B0503020204020204" pitchFamily="34" charset="-122"/>
              <a:ea typeface="Malgun Gothic" panose="020B0503020000020004" pitchFamily="34" charset="-127"/>
            </a:endParaRPr>
          </a:p>
        </p:txBody>
      </p:sp>
      <p:sp>
        <p:nvSpPr>
          <p:cNvPr id="22537" name="Oval 152"/>
          <p:cNvSpPr>
            <a:spLocks noChangeArrowheads="1"/>
          </p:cNvSpPr>
          <p:nvPr/>
        </p:nvSpPr>
        <p:spPr bwMode="auto">
          <a:xfrm>
            <a:off x="2868613" y="2506663"/>
            <a:ext cx="785812" cy="787400"/>
          </a:xfrm>
          <a:prstGeom prst="ellipse">
            <a:avLst/>
          </a:pr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sp>
        <p:nvSpPr>
          <p:cNvPr id="26648" name="Line 186"/>
          <p:cNvSpPr>
            <a:spLocks noChangeShapeType="1"/>
          </p:cNvSpPr>
          <p:nvPr/>
        </p:nvSpPr>
        <p:spPr bwMode="auto">
          <a:xfrm flipH="1">
            <a:off x="3722688" y="28987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187"/>
          <p:cNvSpPr>
            <a:spLocks noChangeShapeType="1"/>
          </p:cNvSpPr>
          <p:nvPr/>
        </p:nvSpPr>
        <p:spPr bwMode="auto">
          <a:xfrm flipH="1">
            <a:off x="3722688" y="38385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188"/>
          <p:cNvSpPr>
            <a:spLocks noChangeShapeType="1"/>
          </p:cNvSpPr>
          <p:nvPr/>
        </p:nvSpPr>
        <p:spPr bwMode="auto">
          <a:xfrm flipH="1">
            <a:off x="3722688" y="47783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AutoShape 208"/>
          <p:cNvSpPr>
            <a:spLocks noChangeArrowheads="1"/>
          </p:cNvSpPr>
          <p:nvPr/>
        </p:nvSpPr>
        <p:spPr bwMode="auto">
          <a:xfrm>
            <a:off x="4378325" y="1597025"/>
            <a:ext cx="5195888" cy="739775"/>
          </a:xfrm>
          <a:prstGeom prst="roundRect">
            <a:avLst>
              <a:gd name="adj" fmla="val 17352"/>
            </a:avLst>
          </a:prstGeom>
          <a:gradFill rotWithShape="1">
            <a:gsLst>
              <a:gs pos="0">
                <a:srgbClr val="FFFFFF"/>
              </a:gs>
              <a:gs pos="35000">
                <a:srgbClr val="FFFFFF"/>
              </a:gs>
              <a:gs pos="100000">
                <a:srgbClr val="FFFFFF"/>
              </a:gs>
            </a:gsLst>
            <a:lin ang="5400000" scaled="1"/>
          </a:gradFill>
          <a:ln w="9525">
            <a:solidFill>
              <a:srgbClr val="F9F9F9"/>
            </a:solidFill>
            <a:round/>
          </a:ln>
          <a:effectLst>
            <a:outerShdw dist="20000" dir="5400000" algn="ctr" rotWithShape="0">
              <a:srgbClr val="000000">
                <a:alpha val="37000"/>
              </a:srgbClr>
            </a:outerShdw>
          </a:effectLst>
        </p:spPr>
        <p:txBody>
          <a:bodyPr wrap="none" anchor="ctr"/>
          <a:lstStyle/>
          <a:p>
            <a:pPr eaLnBrk="1" hangingPunct="1"/>
            <a:endParaRPr lang="ko-KR" altLang="en-US">
              <a:latin typeface="微软雅黑" panose="020B0503020204020204" pitchFamily="34" charset="-122"/>
              <a:ea typeface="Malgun Gothic" panose="020B0503020000020004" pitchFamily="34" charset="-127"/>
            </a:endParaRPr>
          </a:p>
        </p:txBody>
      </p:sp>
      <p:sp>
        <p:nvSpPr>
          <p:cNvPr id="26652" name="Text Box 25"/>
          <p:cNvSpPr txBox="1">
            <a:spLocks noChangeArrowheads="1"/>
          </p:cNvSpPr>
          <p:nvPr/>
        </p:nvSpPr>
        <p:spPr bwMode="auto">
          <a:xfrm>
            <a:off x="2935288" y="2693670"/>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zh-CN" altLang="en-US">
                <a:solidFill>
                  <a:schemeClr val="bg1"/>
                </a:solidFill>
                <a:latin typeface="微软雅黑" panose="020B0503020204020204" pitchFamily="34" charset="-122"/>
                <a:ea typeface="微软雅黑" panose="020B0503020204020204" pitchFamily="34" charset="-122"/>
              </a:rPr>
              <a:t>拆</a:t>
            </a:r>
          </a:p>
        </p:txBody>
      </p:sp>
      <p:sp>
        <p:nvSpPr>
          <p:cNvPr id="26653" name="Text Box 25"/>
          <p:cNvSpPr txBox="1">
            <a:spLocks noChangeArrowheads="1"/>
          </p:cNvSpPr>
          <p:nvPr/>
        </p:nvSpPr>
        <p:spPr bwMode="auto">
          <a:xfrm>
            <a:off x="2935288" y="3670300"/>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a:latin typeface="微软雅黑" panose="020B0503020204020204" pitchFamily="34" charset="-122"/>
                <a:ea typeface="微软雅黑" panose="020B0503020204020204" pitchFamily="34" charset="-122"/>
              </a:rPr>
              <a:t>替</a:t>
            </a:r>
          </a:p>
        </p:txBody>
      </p:sp>
      <p:sp>
        <p:nvSpPr>
          <p:cNvPr id="26654" name="Text Box 25"/>
          <p:cNvSpPr txBox="1">
            <a:spLocks noChangeArrowheads="1"/>
          </p:cNvSpPr>
          <p:nvPr/>
        </p:nvSpPr>
        <p:spPr bwMode="auto">
          <a:xfrm>
            <a:off x="2935288" y="4602163"/>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a:solidFill>
                  <a:srgbClr val="FFFFFF"/>
                </a:solidFill>
                <a:latin typeface="微软雅黑" panose="020B0503020204020204" pitchFamily="34" charset="-122"/>
                <a:ea typeface="微软雅黑" panose="020B0503020204020204" pitchFamily="34" charset="-122"/>
              </a:rPr>
              <a:t>等</a:t>
            </a:r>
          </a:p>
        </p:txBody>
      </p:sp>
      <p:sp>
        <p:nvSpPr>
          <p:cNvPr id="26655" name="Rectangle 24"/>
          <p:cNvSpPr>
            <a:spLocks noChangeArrowheads="1"/>
          </p:cNvSpPr>
          <p:nvPr/>
        </p:nvSpPr>
        <p:spPr bwMode="auto">
          <a:xfrm>
            <a:off x="4953000" y="2755900"/>
            <a:ext cx="4000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dirty="0">
                <a:latin typeface="宋体" panose="02010600030101010101" pitchFamily="2" charset="-122"/>
                <a:ea typeface="宋体" panose="02010600030101010101" pitchFamily="2" charset="-122"/>
                <a:sym typeface="+mn-ea"/>
              </a:rPr>
              <a:t>计算</a:t>
            </a:r>
            <a:r>
              <a:rPr lang="en-US" altLang="zh-CN" dirty="0">
                <a:latin typeface="宋体" panose="02010600030101010101" pitchFamily="2" charset="-122"/>
                <a:ea typeface="宋体" panose="02010600030101010101" pitchFamily="2" charset="-122"/>
                <a:sym typeface="+mn-ea"/>
              </a:rPr>
              <a:t>x*14</a:t>
            </a:r>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14=2</a:t>
            </a:r>
            <a:r>
              <a:rPr lang="en-US" altLang="zh-CN" baseline="30000" dirty="0">
                <a:latin typeface="宋体" panose="02010600030101010101" pitchFamily="2" charset="-122"/>
                <a:ea typeface="宋体" panose="02010600030101010101" pitchFamily="2" charset="-122"/>
                <a:sym typeface="+mn-ea"/>
              </a:rPr>
              <a:t>3</a:t>
            </a:r>
            <a:r>
              <a:rPr lang="en-US" altLang="zh-CN" dirty="0">
                <a:latin typeface="宋体" panose="02010600030101010101" pitchFamily="2" charset="-122"/>
                <a:ea typeface="宋体" panose="02010600030101010101" pitchFamily="2" charset="-122"/>
                <a:sym typeface="+mn-ea"/>
              </a:rPr>
              <a:t>+2</a:t>
            </a:r>
            <a:r>
              <a:rPr lang="en-US" altLang="zh-CN" baseline="30000" dirty="0">
                <a:latin typeface="宋体" panose="02010600030101010101" pitchFamily="2" charset="-122"/>
                <a:ea typeface="宋体" panose="02010600030101010101" pitchFamily="2" charset="-122"/>
                <a:sym typeface="+mn-ea"/>
              </a:rPr>
              <a:t>2</a:t>
            </a:r>
            <a:r>
              <a:rPr lang="en-US" altLang="zh-CN" dirty="0">
                <a:latin typeface="宋体" panose="02010600030101010101" pitchFamily="2" charset="-122"/>
                <a:ea typeface="宋体" panose="02010600030101010101" pitchFamily="2" charset="-122"/>
                <a:sym typeface="+mn-ea"/>
              </a:rPr>
              <a:t>+2</a:t>
            </a:r>
            <a:r>
              <a:rPr lang="en-US" altLang="zh-CN" baseline="30000" dirty="0">
                <a:latin typeface="宋体" panose="02010600030101010101" pitchFamily="2" charset="-122"/>
                <a:ea typeface="宋体" panose="02010600030101010101" pitchFamily="2" charset="-122"/>
                <a:sym typeface="+mn-ea"/>
              </a:rPr>
              <a:t>1</a:t>
            </a:r>
            <a:endParaRPr lang="zh-CN" altLang="en-US" dirty="0">
              <a:solidFill>
                <a:schemeClr val="bg1"/>
              </a:solidFill>
              <a:latin typeface="宋体" panose="02010600030101010101" pitchFamily="2" charset="-122"/>
              <a:ea typeface="宋体" panose="02010600030101010101" pitchFamily="2" charset="-122"/>
              <a:sym typeface="+mn-ea"/>
            </a:endParaRPr>
          </a:p>
        </p:txBody>
      </p:sp>
      <p:sp>
        <p:nvSpPr>
          <p:cNvPr id="26656" name="Rectangle 24"/>
          <p:cNvSpPr>
            <a:spLocks noChangeArrowheads="1"/>
          </p:cNvSpPr>
          <p:nvPr/>
        </p:nvSpPr>
        <p:spPr bwMode="auto">
          <a:xfrm>
            <a:off x="4952999" y="3562985"/>
            <a:ext cx="4960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spcBef>
                <a:spcPct val="50000"/>
              </a:spcBef>
              <a:buFont typeface="Arial" panose="020B0604020202020204" pitchFamily="34" charset="0"/>
              <a:buChar char="•"/>
            </a:pPr>
            <a:r>
              <a:rPr lang="zh-CN" altLang="en-US" dirty="0">
                <a:latin typeface="宋体" panose="02010600030101010101" pitchFamily="2" charset="-122"/>
                <a:ea typeface="宋体" panose="02010600030101010101" pitchFamily="2" charset="-122"/>
                <a:sym typeface="+mn-ea"/>
              </a:rPr>
              <a:t>编译器将乘法重写为（</a:t>
            </a:r>
            <a:r>
              <a:rPr lang="en-US" altLang="zh-CN" dirty="0">
                <a:latin typeface="宋体" panose="02010600030101010101" pitchFamily="2" charset="-122"/>
                <a:ea typeface="宋体" panose="02010600030101010101" pitchFamily="2" charset="-122"/>
                <a:sym typeface="+mn-ea"/>
              </a:rPr>
              <a:t>x&lt;&lt;4</a:t>
            </a:r>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+(x&lt;&lt;2)+</a:t>
            </a:r>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x&lt;&lt;1</a:t>
            </a:r>
            <a:r>
              <a:rPr lang="zh-CN" altLang="en-US" dirty="0">
                <a:latin typeface="宋体" panose="02010600030101010101" pitchFamily="2" charset="-122"/>
                <a:ea typeface="宋体" panose="02010600030101010101" pitchFamily="2" charset="-122"/>
                <a:sym typeface="+mn-ea"/>
              </a:rPr>
              <a:t>）</a:t>
            </a:r>
            <a:endParaRPr lang="zh-CN" altLang="en-US" dirty="0">
              <a:solidFill>
                <a:srgbClr val="000000"/>
              </a:solidFill>
              <a:latin typeface="宋体" panose="02010600030101010101" pitchFamily="2" charset="-122"/>
              <a:ea typeface="宋体" panose="02010600030101010101" pitchFamily="2" charset="-122"/>
            </a:endParaRPr>
          </a:p>
        </p:txBody>
      </p:sp>
      <p:sp>
        <p:nvSpPr>
          <p:cNvPr id="26657" name="Rectangle 24"/>
          <p:cNvSpPr>
            <a:spLocks noChangeArrowheads="1"/>
          </p:cNvSpPr>
          <p:nvPr/>
        </p:nvSpPr>
        <p:spPr bwMode="auto">
          <a:xfrm>
            <a:off x="4952999" y="4463550"/>
            <a:ext cx="49605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spcBef>
                <a:spcPct val="50000"/>
              </a:spcBef>
              <a:buFont typeface="Arial" panose="020B0604020202020204" pitchFamily="34" charset="0"/>
              <a:buChar char="•"/>
            </a:pPr>
            <a:r>
              <a:rPr lang="zh-CN" altLang="en-US" dirty="0">
                <a:latin typeface="宋体" panose="02010600030101010101" pitchFamily="2" charset="-122"/>
                <a:ea typeface="宋体" panose="02010600030101010101" pitchFamily="2" charset="-122"/>
                <a:sym typeface="+mn-ea"/>
              </a:rPr>
              <a:t>无论</a:t>
            </a:r>
            <a:r>
              <a:rPr lang="en-US" altLang="zh-CN" dirty="0">
                <a:latin typeface="宋体" panose="02010600030101010101" pitchFamily="2" charset="-122"/>
                <a:ea typeface="宋体" panose="02010600030101010101" pitchFamily="2" charset="-122"/>
                <a:sym typeface="+mn-ea"/>
              </a:rPr>
              <a:t>x</a:t>
            </a:r>
            <a:r>
              <a:rPr lang="zh-CN" altLang="en-US" dirty="0">
                <a:latin typeface="宋体" panose="02010600030101010101" pitchFamily="2" charset="-122"/>
                <a:ea typeface="宋体" panose="02010600030101010101" pitchFamily="2" charset="-122"/>
                <a:sym typeface="+mn-ea"/>
              </a:rPr>
              <a:t>是无符号还是有符号的，即使溢出，两种计算会得到一样的结果</a:t>
            </a:r>
            <a:r>
              <a:rPr lang="zh-CN" altLang="en-US" sz="1600" dirty="0">
                <a:latin typeface="宋体" panose="02010600030101010101" pitchFamily="2" charset="-122"/>
                <a:ea typeface="宋体" panose="02010600030101010101" pitchFamily="2" charset="-122"/>
                <a:sym typeface="+mn-ea"/>
              </a:rPr>
              <a:t>。</a:t>
            </a:r>
            <a:endParaRPr lang="zh-CN" altLang="en-US" sz="1600" dirty="0">
              <a:solidFill>
                <a:schemeClr val="bg1"/>
              </a:solidFill>
              <a:latin typeface="宋体" panose="02010600030101010101" pitchFamily="2" charset="-122"/>
              <a:ea typeface="宋体" panose="02010600030101010101" pitchFamily="2" charset="-122"/>
            </a:endParaRPr>
          </a:p>
        </p:txBody>
      </p:sp>
      <p:sp>
        <p:nvSpPr>
          <p:cNvPr id="26658" name="Text Box 25"/>
          <p:cNvSpPr txBox="1">
            <a:spLocks noChangeArrowheads="1"/>
          </p:cNvSpPr>
          <p:nvPr/>
        </p:nvSpPr>
        <p:spPr bwMode="auto">
          <a:xfrm>
            <a:off x="4483735" y="1546860"/>
            <a:ext cx="509016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sz="2400">
                <a:ea typeface="宋体" panose="02010600030101010101" pitchFamily="2" charset="-122"/>
                <a:sym typeface="+mn-ea"/>
              </a:rPr>
              <a:t>以移位、加法和减法的组合来消除整数乘以常数的情况。</a:t>
            </a:r>
            <a:endParaRPr lang="zh-CN" altLang="en-US" sz="2400" b="1">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2.3.6  </a:t>
                      </a:r>
                      <a:r>
                        <a:rPr lang="zh-CN" altLang="en-US" sz="2400">
                          <a:solidFill>
                            <a:schemeClr val="bg1"/>
                          </a:solidFill>
                          <a:ea typeface="宋体" panose="02010600030101010101" pitchFamily="2" charset="-122"/>
                        </a:rPr>
                        <a:t>乘以常数</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椭圆形标注 1"/>
          <p:cNvSpPr/>
          <p:nvPr/>
        </p:nvSpPr>
        <p:spPr>
          <a:xfrm>
            <a:off x="9552305" y="472440"/>
            <a:ext cx="2290445" cy="1131570"/>
          </a:xfrm>
          <a:prstGeom prst="wedgeEllipseCallout">
            <a:avLst>
              <a:gd name="adj1" fmla="val -48114"/>
              <a:gd name="adj2" fmla="val 71306"/>
            </a:avLst>
          </a:prstGeom>
          <a:gradFill>
            <a:gsLst>
              <a:gs pos="100000">
                <a:schemeClr val="accent1">
                  <a:lumMod val="5000"/>
                  <a:lumOff val="95000"/>
                </a:schemeClr>
              </a:gs>
              <a:gs pos="0">
                <a:srgbClr val="7DC8C4"/>
              </a:gs>
              <a:gs pos="58000">
                <a:srgbClr val="A2D2DB"/>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sym typeface="+mn-ea"/>
              </a:rPr>
              <a:t>整数乘法比移位和加法的代价要大得多</a:t>
            </a: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6642"/>
                                        </p:tgtEl>
                                        <p:attrNameLst>
                                          <p:attrName>style.visibility</p:attrName>
                                        </p:attrNameLst>
                                      </p:cBhvr>
                                      <p:to>
                                        <p:strVal val="visible"/>
                                      </p:to>
                                    </p:set>
                                    <p:animEffect transition="in" filter="slide(fromBottom)">
                                      <p:cBhvr>
                                        <p:cTn id="7" dur="1000"/>
                                        <p:tgtEl>
                                          <p:spTgt spid="26642"/>
                                        </p:tgtEl>
                                      </p:cBhvr>
                                    </p:animEffect>
                                  </p:childTnLst>
                                </p:cTn>
                              </p:par>
                            </p:childTnLst>
                          </p:cTn>
                        </p:par>
                        <p:par>
                          <p:cTn id="8" fill="hold">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6654"/>
                                        </p:tgtEl>
                                        <p:attrNameLst>
                                          <p:attrName>style.visibility</p:attrName>
                                        </p:attrNameLst>
                                      </p:cBhvr>
                                      <p:to>
                                        <p:strVal val="visible"/>
                                      </p:to>
                                    </p:set>
                                    <p:anim calcmode="lin" valueType="num">
                                      <p:cBhvr>
                                        <p:cTn id="11" dur="500" fill="hold"/>
                                        <p:tgtEl>
                                          <p:spTgt spid="26654"/>
                                        </p:tgtEl>
                                        <p:attrNameLst>
                                          <p:attrName>ppt_w</p:attrName>
                                        </p:attrNameLst>
                                      </p:cBhvr>
                                      <p:tavLst>
                                        <p:tav tm="0">
                                          <p:val>
                                            <p:fltVal val="0"/>
                                          </p:val>
                                        </p:tav>
                                        <p:tav tm="100000">
                                          <p:val>
                                            <p:strVal val="#ppt_w"/>
                                          </p:val>
                                        </p:tav>
                                      </p:tavLst>
                                    </p:anim>
                                    <p:anim calcmode="lin" valueType="num">
                                      <p:cBhvr>
                                        <p:cTn id="12" dur="500" fill="hold"/>
                                        <p:tgtEl>
                                          <p:spTgt spid="26654"/>
                                        </p:tgtEl>
                                        <p:attrNameLst>
                                          <p:attrName>ppt_h</p:attrName>
                                        </p:attrNameLst>
                                      </p:cBhvr>
                                      <p:tavLst>
                                        <p:tav tm="0">
                                          <p:val>
                                            <p:fltVal val="0"/>
                                          </p:val>
                                        </p:tav>
                                        <p:tav tm="100000">
                                          <p:val>
                                            <p:strVal val="#ppt_h"/>
                                          </p:val>
                                        </p:tav>
                                      </p:tavLst>
                                    </p:anim>
                                    <p:anim calcmode="lin" valueType="num">
                                      <p:cBhvr>
                                        <p:cTn id="13" dur="500" fill="hold"/>
                                        <p:tgtEl>
                                          <p:spTgt spid="26654"/>
                                        </p:tgtEl>
                                        <p:attrNameLst>
                                          <p:attrName>style.rotation</p:attrName>
                                        </p:attrNameLst>
                                      </p:cBhvr>
                                      <p:tavLst>
                                        <p:tav tm="0">
                                          <p:val>
                                            <p:fltVal val="360"/>
                                          </p:val>
                                        </p:tav>
                                        <p:tav tm="100000">
                                          <p:val>
                                            <p:fltVal val="0"/>
                                          </p:val>
                                        </p:tav>
                                      </p:tavLst>
                                    </p:anim>
                                    <p:animEffect transition="in" filter="fade">
                                      <p:cBhvr>
                                        <p:cTn id="14" dur="500"/>
                                        <p:tgtEl>
                                          <p:spTgt spid="26654"/>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26653"/>
                                        </p:tgtEl>
                                        <p:attrNameLst>
                                          <p:attrName>style.visibility</p:attrName>
                                        </p:attrNameLst>
                                      </p:cBhvr>
                                      <p:to>
                                        <p:strVal val="visible"/>
                                      </p:to>
                                    </p:set>
                                    <p:anim calcmode="lin" valueType="num">
                                      <p:cBhvr>
                                        <p:cTn id="18" dur="500" fill="hold"/>
                                        <p:tgtEl>
                                          <p:spTgt spid="26653"/>
                                        </p:tgtEl>
                                        <p:attrNameLst>
                                          <p:attrName>ppt_w</p:attrName>
                                        </p:attrNameLst>
                                      </p:cBhvr>
                                      <p:tavLst>
                                        <p:tav tm="0">
                                          <p:val>
                                            <p:fltVal val="0"/>
                                          </p:val>
                                        </p:tav>
                                        <p:tav tm="100000">
                                          <p:val>
                                            <p:strVal val="#ppt_w"/>
                                          </p:val>
                                        </p:tav>
                                      </p:tavLst>
                                    </p:anim>
                                    <p:anim calcmode="lin" valueType="num">
                                      <p:cBhvr>
                                        <p:cTn id="19" dur="500" fill="hold"/>
                                        <p:tgtEl>
                                          <p:spTgt spid="26653"/>
                                        </p:tgtEl>
                                        <p:attrNameLst>
                                          <p:attrName>ppt_h</p:attrName>
                                        </p:attrNameLst>
                                      </p:cBhvr>
                                      <p:tavLst>
                                        <p:tav tm="0">
                                          <p:val>
                                            <p:fltVal val="0"/>
                                          </p:val>
                                        </p:tav>
                                        <p:tav tm="100000">
                                          <p:val>
                                            <p:strVal val="#ppt_h"/>
                                          </p:val>
                                        </p:tav>
                                      </p:tavLst>
                                    </p:anim>
                                    <p:anim calcmode="lin" valueType="num">
                                      <p:cBhvr>
                                        <p:cTn id="20" dur="500" fill="hold"/>
                                        <p:tgtEl>
                                          <p:spTgt spid="26653"/>
                                        </p:tgtEl>
                                        <p:attrNameLst>
                                          <p:attrName>style.rotation</p:attrName>
                                        </p:attrNameLst>
                                      </p:cBhvr>
                                      <p:tavLst>
                                        <p:tav tm="0">
                                          <p:val>
                                            <p:fltVal val="360"/>
                                          </p:val>
                                        </p:tav>
                                        <p:tav tm="100000">
                                          <p:val>
                                            <p:fltVal val="0"/>
                                          </p:val>
                                        </p:tav>
                                      </p:tavLst>
                                    </p:anim>
                                    <p:animEffect transition="in" filter="fade">
                                      <p:cBhvr>
                                        <p:cTn id="21" dur="500"/>
                                        <p:tgtEl>
                                          <p:spTgt spid="26653"/>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26652"/>
                                        </p:tgtEl>
                                        <p:attrNameLst>
                                          <p:attrName>style.visibility</p:attrName>
                                        </p:attrNameLst>
                                      </p:cBhvr>
                                      <p:to>
                                        <p:strVal val="visible"/>
                                      </p:to>
                                    </p:set>
                                    <p:anim calcmode="lin" valueType="num">
                                      <p:cBhvr>
                                        <p:cTn id="25" dur="500" fill="hold"/>
                                        <p:tgtEl>
                                          <p:spTgt spid="26652"/>
                                        </p:tgtEl>
                                        <p:attrNameLst>
                                          <p:attrName>ppt_w</p:attrName>
                                        </p:attrNameLst>
                                      </p:cBhvr>
                                      <p:tavLst>
                                        <p:tav tm="0">
                                          <p:val>
                                            <p:fltVal val="0"/>
                                          </p:val>
                                        </p:tav>
                                        <p:tav tm="100000">
                                          <p:val>
                                            <p:strVal val="#ppt_w"/>
                                          </p:val>
                                        </p:tav>
                                      </p:tavLst>
                                    </p:anim>
                                    <p:anim calcmode="lin" valueType="num">
                                      <p:cBhvr>
                                        <p:cTn id="26" dur="500" fill="hold"/>
                                        <p:tgtEl>
                                          <p:spTgt spid="26652"/>
                                        </p:tgtEl>
                                        <p:attrNameLst>
                                          <p:attrName>ppt_h</p:attrName>
                                        </p:attrNameLst>
                                      </p:cBhvr>
                                      <p:tavLst>
                                        <p:tav tm="0">
                                          <p:val>
                                            <p:fltVal val="0"/>
                                          </p:val>
                                        </p:tav>
                                        <p:tav tm="100000">
                                          <p:val>
                                            <p:strVal val="#ppt_h"/>
                                          </p:val>
                                        </p:tav>
                                      </p:tavLst>
                                    </p:anim>
                                    <p:anim calcmode="lin" valueType="num">
                                      <p:cBhvr>
                                        <p:cTn id="27" dur="500" fill="hold"/>
                                        <p:tgtEl>
                                          <p:spTgt spid="26652"/>
                                        </p:tgtEl>
                                        <p:attrNameLst>
                                          <p:attrName>style.rotation</p:attrName>
                                        </p:attrNameLst>
                                      </p:cBhvr>
                                      <p:tavLst>
                                        <p:tav tm="0">
                                          <p:val>
                                            <p:fltVal val="360"/>
                                          </p:val>
                                        </p:tav>
                                        <p:tav tm="100000">
                                          <p:val>
                                            <p:fltVal val="0"/>
                                          </p:val>
                                        </p:tav>
                                      </p:tavLst>
                                    </p:anim>
                                    <p:animEffect transition="in" filter="fade">
                                      <p:cBhvr>
                                        <p:cTn id="28" dur="500"/>
                                        <p:tgtEl>
                                          <p:spTgt spid="26652"/>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26648"/>
                                        </p:tgtEl>
                                        <p:attrNameLst>
                                          <p:attrName>style.visibility</p:attrName>
                                        </p:attrNameLst>
                                      </p:cBhvr>
                                      <p:to>
                                        <p:strVal val="visible"/>
                                      </p:to>
                                    </p:set>
                                    <p:animEffect transition="in" filter="slide(fromLeft)">
                                      <p:cBhvr>
                                        <p:cTn id="32" dur="500"/>
                                        <p:tgtEl>
                                          <p:spTgt spid="26648"/>
                                        </p:tgtEl>
                                      </p:cBhvr>
                                    </p:animEffect>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6632"/>
                                        </p:tgtEl>
                                        <p:attrNameLst>
                                          <p:attrName>style.visibility</p:attrName>
                                        </p:attrNameLst>
                                      </p:cBhvr>
                                      <p:to>
                                        <p:strVal val="visible"/>
                                      </p:to>
                                    </p:set>
                                    <p:animEffect transition="in" filter="slide(fromLeft)">
                                      <p:cBhvr>
                                        <p:cTn id="36" dur="500"/>
                                        <p:tgtEl>
                                          <p:spTgt spid="26632"/>
                                        </p:tgtEl>
                                      </p:cBhvr>
                                    </p:animEffect>
                                  </p:childTnLst>
                                </p:cTn>
                              </p:par>
                            </p:childTnLst>
                          </p:cTn>
                        </p:par>
                        <p:par>
                          <p:cTn id="37" fill="hold">
                            <p:stCondLst>
                              <p:cond delay="3500"/>
                            </p:stCondLst>
                            <p:childTnLst>
                              <p:par>
                                <p:cTn id="38" presetID="12" presetClass="entr" presetSubtype="4" fill="hold" grpId="0" nodeType="afterEffect">
                                  <p:stCondLst>
                                    <p:cond delay="0"/>
                                  </p:stCondLst>
                                  <p:childTnLst>
                                    <p:set>
                                      <p:cBhvr>
                                        <p:cTn id="39" dur="1" fill="hold">
                                          <p:stCondLst>
                                            <p:cond delay="0"/>
                                          </p:stCondLst>
                                        </p:cTn>
                                        <p:tgtEl>
                                          <p:spTgt spid="26655"/>
                                        </p:tgtEl>
                                        <p:attrNameLst>
                                          <p:attrName>style.visibility</p:attrName>
                                        </p:attrNameLst>
                                      </p:cBhvr>
                                      <p:to>
                                        <p:strVal val="visible"/>
                                      </p:to>
                                    </p:set>
                                    <p:animEffect transition="in" filter="slide(fromBottom)">
                                      <p:cBhvr>
                                        <p:cTn id="40" dur="500"/>
                                        <p:tgtEl>
                                          <p:spTgt spid="26655"/>
                                        </p:tgtEl>
                                      </p:cBhvr>
                                    </p:animEffect>
                                  </p:childTnLst>
                                </p:cTn>
                              </p:par>
                            </p:childTnLst>
                          </p:cTn>
                        </p:par>
                        <p:par>
                          <p:cTn id="41" fill="hold">
                            <p:stCondLst>
                              <p:cond delay="4000"/>
                            </p:stCondLst>
                            <p:childTnLst>
                              <p:par>
                                <p:cTn id="42" presetID="12" presetClass="entr" presetSubtype="8" fill="hold" grpId="0" nodeType="afterEffect">
                                  <p:stCondLst>
                                    <p:cond delay="0"/>
                                  </p:stCondLst>
                                  <p:childTnLst>
                                    <p:set>
                                      <p:cBhvr>
                                        <p:cTn id="43" dur="1" fill="hold">
                                          <p:stCondLst>
                                            <p:cond delay="0"/>
                                          </p:stCondLst>
                                        </p:cTn>
                                        <p:tgtEl>
                                          <p:spTgt spid="26649"/>
                                        </p:tgtEl>
                                        <p:attrNameLst>
                                          <p:attrName>style.visibility</p:attrName>
                                        </p:attrNameLst>
                                      </p:cBhvr>
                                      <p:to>
                                        <p:strVal val="visible"/>
                                      </p:to>
                                    </p:set>
                                    <p:animEffect transition="in" filter="slide(fromLeft)">
                                      <p:cBhvr>
                                        <p:cTn id="44" dur="500"/>
                                        <p:tgtEl>
                                          <p:spTgt spid="26649"/>
                                        </p:tgtEl>
                                      </p:cBhvr>
                                    </p:animEffect>
                                  </p:childTnLst>
                                </p:cTn>
                              </p:par>
                            </p:childTnLst>
                          </p:cTn>
                        </p:par>
                        <p:par>
                          <p:cTn id="45" fill="hold">
                            <p:stCondLst>
                              <p:cond delay="4500"/>
                            </p:stCondLst>
                            <p:childTnLst>
                              <p:par>
                                <p:cTn id="46" presetID="12" presetClass="entr" presetSubtype="8" fill="hold" nodeType="afterEffect">
                                  <p:stCondLst>
                                    <p:cond delay="0"/>
                                  </p:stCondLst>
                                  <p:childTnLst>
                                    <p:set>
                                      <p:cBhvr>
                                        <p:cTn id="47" dur="1" fill="hold">
                                          <p:stCondLst>
                                            <p:cond delay="0"/>
                                          </p:stCondLst>
                                        </p:cTn>
                                        <p:tgtEl>
                                          <p:spTgt spid="26637"/>
                                        </p:tgtEl>
                                        <p:attrNameLst>
                                          <p:attrName>style.visibility</p:attrName>
                                        </p:attrNameLst>
                                      </p:cBhvr>
                                      <p:to>
                                        <p:strVal val="visible"/>
                                      </p:to>
                                    </p:set>
                                    <p:animEffect transition="in" filter="slide(fromLeft)">
                                      <p:cBhvr>
                                        <p:cTn id="48" dur="500"/>
                                        <p:tgtEl>
                                          <p:spTgt spid="26637"/>
                                        </p:tgtEl>
                                      </p:cBhvr>
                                    </p:animEffect>
                                  </p:childTnLst>
                                </p:cTn>
                              </p:par>
                            </p:childTnLst>
                          </p:cTn>
                        </p:par>
                        <p:par>
                          <p:cTn id="49" fill="hold">
                            <p:stCondLst>
                              <p:cond delay="5000"/>
                            </p:stCondLst>
                            <p:childTnLst>
                              <p:par>
                                <p:cTn id="50" presetID="12" presetClass="entr" presetSubtype="4" fill="hold" grpId="0" nodeType="afterEffect">
                                  <p:stCondLst>
                                    <p:cond delay="0"/>
                                  </p:stCondLst>
                                  <p:childTnLst>
                                    <p:set>
                                      <p:cBhvr>
                                        <p:cTn id="51" dur="1" fill="hold">
                                          <p:stCondLst>
                                            <p:cond delay="0"/>
                                          </p:stCondLst>
                                        </p:cTn>
                                        <p:tgtEl>
                                          <p:spTgt spid="26656"/>
                                        </p:tgtEl>
                                        <p:attrNameLst>
                                          <p:attrName>style.visibility</p:attrName>
                                        </p:attrNameLst>
                                      </p:cBhvr>
                                      <p:to>
                                        <p:strVal val="visible"/>
                                      </p:to>
                                    </p:set>
                                    <p:animEffect transition="in" filter="slide(fromBottom)">
                                      <p:cBhvr>
                                        <p:cTn id="52" dur="500"/>
                                        <p:tgtEl>
                                          <p:spTgt spid="26656"/>
                                        </p:tgtEl>
                                      </p:cBhvr>
                                    </p:animEffect>
                                  </p:childTnLst>
                                </p:cTn>
                              </p:par>
                            </p:childTnLst>
                          </p:cTn>
                        </p:par>
                        <p:par>
                          <p:cTn id="53" fill="hold">
                            <p:stCondLst>
                              <p:cond delay="5500"/>
                            </p:stCondLst>
                            <p:childTnLst>
                              <p:par>
                                <p:cTn id="54" presetID="12" presetClass="entr" presetSubtype="8" fill="hold" grpId="0" nodeType="afterEffect">
                                  <p:stCondLst>
                                    <p:cond delay="0"/>
                                  </p:stCondLst>
                                  <p:childTnLst>
                                    <p:set>
                                      <p:cBhvr>
                                        <p:cTn id="55" dur="1" fill="hold">
                                          <p:stCondLst>
                                            <p:cond delay="0"/>
                                          </p:stCondLst>
                                        </p:cTn>
                                        <p:tgtEl>
                                          <p:spTgt spid="26650"/>
                                        </p:tgtEl>
                                        <p:attrNameLst>
                                          <p:attrName>style.visibility</p:attrName>
                                        </p:attrNameLst>
                                      </p:cBhvr>
                                      <p:to>
                                        <p:strVal val="visible"/>
                                      </p:to>
                                    </p:set>
                                    <p:animEffect transition="in" filter="slide(fromLeft)">
                                      <p:cBhvr>
                                        <p:cTn id="56" dur="500"/>
                                        <p:tgtEl>
                                          <p:spTgt spid="26650"/>
                                        </p:tgtEl>
                                      </p:cBhvr>
                                    </p:animEffect>
                                  </p:childTnLst>
                                </p:cTn>
                              </p:par>
                            </p:childTnLst>
                          </p:cTn>
                        </p:par>
                        <p:par>
                          <p:cTn id="57" fill="hold">
                            <p:stCondLst>
                              <p:cond delay="6000"/>
                            </p:stCondLst>
                            <p:childTnLst>
                              <p:par>
                                <p:cTn id="58" presetID="12" presetClass="entr" presetSubtype="8" fill="hold" nodeType="afterEffect">
                                  <p:stCondLst>
                                    <p:cond delay="0"/>
                                  </p:stCondLst>
                                  <p:childTnLst>
                                    <p:set>
                                      <p:cBhvr>
                                        <p:cTn id="59" dur="1" fill="hold">
                                          <p:stCondLst>
                                            <p:cond delay="0"/>
                                          </p:stCondLst>
                                        </p:cTn>
                                        <p:tgtEl>
                                          <p:spTgt spid="26627"/>
                                        </p:tgtEl>
                                        <p:attrNameLst>
                                          <p:attrName>style.visibility</p:attrName>
                                        </p:attrNameLst>
                                      </p:cBhvr>
                                      <p:to>
                                        <p:strVal val="visible"/>
                                      </p:to>
                                    </p:set>
                                    <p:animEffect transition="in" filter="slide(fromLeft)">
                                      <p:cBhvr>
                                        <p:cTn id="60" dur="500"/>
                                        <p:tgtEl>
                                          <p:spTgt spid="26627"/>
                                        </p:tgtEl>
                                      </p:cBhvr>
                                    </p:animEffect>
                                  </p:childTnLst>
                                </p:cTn>
                              </p:par>
                            </p:childTnLst>
                          </p:cTn>
                        </p:par>
                        <p:par>
                          <p:cTn id="61" fill="hold">
                            <p:stCondLst>
                              <p:cond delay="6500"/>
                            </p:stCondLst>
                            <p:childTnLst>
                              <p:par>
                                <p:cTn id="62" presetID="12" presetClass="entr" presetSubtype="4" fill="hold" grpId="0" nodeType="afterEffect">
                                  <p:stCondLst>
                                    <p:cond delay="0"/>
                                  </p:stCondLst>
                                  <p:childTnLst>
                                    <p:set>
                                      <p:cBhvr>
                                        <p:cTn id="63" dur="1" fill="hold">
                                          <p:stCondLst>
                                            <p:cond delay="0"/>
                                          </p:stCondLst>
                                        </p:cTn>
                                        <p:tgtEl>
                                          <p:spTgt spid="26657"/>
                                        </p:tgtEl>
                                        <p:attrNameLst>
                                          <p:attrName>style.visibility</p:attrName>
                                        </p:attrNameLst>
                                      </p:cBhvr>
                                      <p:to>
                                        <p:strVal val="visible"/>
                                      </p:to>
                                    </p:set>
                                    <p:animEffect transition="in" filter="slide(fromBottom)">
                                      <p:cBhvr>
                                        <p:cTn id="64" dur="500"/>
                                        <p:tgtEl>
                                          <p:spTgt spid="26657"/>
                                        </p:tgtEl>
                                      </p:cBhvr>
                                    </p:animEffect>
                                  </p:childTnLst>
                                </p:cTn>
                              </p:par>
                            </p:childTnLst>
                          </p:cTn>
                        </p:par>
                        <p:par>
                          <p:cTn id="65" fill="hold">
                            <p:stCondLst>
                              <p:cond delay="7000"/>
                            </p:stCondLst>
                            <p:childTnLst>
                              <p:par>
                                <p:cTn id="66" presetID="12" presetClass="entr" presetSubtype="4" fill="hold" grpId="0" nodeType="afterEffect">
                                  <p:stCondLst>
                                    <p:cond delay="0"/>
                                  </p:stCondLst>
                                  <p:childTnLst>
                                    <p:set>
                                      <p:cBhvr>
                                        <p:cTn id="67" dur="1" fill="hold">
                                          <p:stCondLst>
                                            <p:cond delay="0"/>
                                          </p:stCondLst>
                                        </p:cTn>
                                        <p:tgtEl>
                                          <p:spTgt spid="26626"/>
                                        </p:tgtEl>
                                        <p:attrNameLst>
                                          <p:attrName>style.visibility</p:attrName>
                                        </p:attrNameLst>
                                      </p:cBhvr>
                                      <p:to>
                                        <p:strVal val="visible"/>
                                      </p:to>
                                    </p:set>
                                    <p:animEffect transition="in" filter="slide(fromBottom)">
                                      <p:cBhvr>
                                        <p:cTn id="68" dur="500"/>
                                        <p:tgtEl>
                                          <p:spTgt spid="26626"/>
                                        </p:tgtEl>
                                      </p:cBhvr>
                                    </p:animEffect>
                                  </p:childTnLst>
                                </p:cTn>
                              </p:par>
                            </p:childTnLst>
                          </p:cTn>
                        </p:par>
                        <p:par>
                          <p:cTn id="69" fill="hold">
                            <p:stCondLst>
                              <p:cond delay="7500"/>
                            </p:stCondLst>
                            <p:childTnLst>
                              <p:par>
                                <p:cTn id="70" presetID="23" presetClass="entr" presetSubtype="16" fill="hold" grpId="0" nodeType="afterEffect">
                                  <p:stCondLst>
                                    <p:cond delay="0"/>
                                  </p:stCondLst>
                                  <p:childTnLst>
                                    <p:set>
                                      <p:cBhvr>
                                        <p:cTn id="71" dur="1" fill="hold">
                                          <p:stCondLst>
                                            <p:cond delay="0"/>
                                          </p:stCondLst>
                                        </p:cTn>
                                        <p:tgtEl>
                                          <p:spTgt spid="26651"/>
                                        </p:tgtEl>
                                        <p:attrNameLst>
                                          <p:attrName>style.visibility</p:attrName>
                                        </p:attrNameLst>
                                      </p:cBhvr>
                                      <p:to>
                                        <p:strVal val="visible"/>
                                      </p:to>
                                    </p:set>
                                    <p:anim calcmode="lin" valueType="num">
                                      <p:cBhvr>
                                        <p:cTn id="72" dur="500" fill="hold"/>
                                        <p:tgtEl>
                                          <p:spTgt spid="26651"/>
                                        </p:tgtEl>
                                        <p:attrNameLst>
                                          <p:attrName>ppt_w</p:attrName>
                                        </p:attrNameLst>
                                      </p:cBhvr>
                                      <p:tavLst>
                                        <p:tav tm="0">
                                          <p:val>
                                            <p:fltVal val="0"/>
                                          </p:val>
                                        </p:tav>
                                        <p:tav tm="100000">
                                          <p:val>
                                            <p:strVal val="#ppt_w"/>
                                          </p:val>
                                        </p:tav>
                                      </p:tavLst>
                                    </p:anim>
                                    <p:anim calcmode="lin" valueType="num">
                                      <p:cBhvr>
                                        <p:cTn id="73" dur="500" fill="hold"/>
                                        <p:tgtEl>
                                          <p:spTgt spid="26651"/>
                                        </p:tgtEl>
                                        <p:attrNameLst>
                                          <p:attrName>ppt_h</p:attrName>
                                        </p:attrNameLst>
                                      </p:cBhvr>
                                      <p:tavLst>
                                        <p:tav tm="0">
                                          <p:val>
                                            <p:fltVal val="0"/>
                                          </p:val>
                                        </p:tav>
                                        <p:tav tm="100000">
                                          <p:val>
                                            <p:strVal val="#ppt_h"/>
                                          </p:val>
                                        </p:tav>
                                      </p:tavLst>
                                    </p:anim>
                                  </p:childTnLst>
                                </p:cTn>
                              </p:par>
                            </p:childTnLst>
                          </p:cTn>
                        </p:par>
                        <p:par>
                          <p:cTn id="74" fill="hold">
                            <p:stCondLst>
                              <p:cond delay="8000"/>
                            </p:stCondLst>
                            <p:childTnLst>
                              <p:par>
                                <p:cTn id="75" presetID="12" presetClass="entr" presetSubtype="4" fill="hold" grpId="0" nodeType="afterEffect">
                                  <p:stCondLst>
                                    <p:cond delay="0"/>
                                  </p:stCondLst>
                                  <p:childTnLst>
                                    <p:set>
                                      <p:cBhvr>
                                        <p:cTn id="76" dur="1" fill="hold">
                                          <p:stCondLst>
                                            <p:cond delay="0"/>
                                          </p:stCondLst>
                                        </p:cTn>
                                        <p:tgtEl>
                                          <p:spTgt spid="26658"/>
                                        </p:tgtEl>
                                        <p:attrNameLst>
                                          <p:attrName>style.visibility</p:attrName>
                                        </p:attrNameLst>
                                      </p:cBhvr>
                                      <p:to>
                                        <p:strVal val="visible"/>
                                      </p:to>
                                    </p:set>
                                    <p:animEffect transition="in" filter="slide(fromBottom)">
                                      <p:cBhvr>
                                        <p:cTn id="77" dur="500"/>
                                        <p:tgtEl>
                                          <p:spTgt spid="26658"/>
                                        </p:tgtEl>
                                      </p:cBhvr>
                                    </p:animEffect>
                                  </p:childTnLst>
                                </p:cTn>
                              </p:par>
                            </p:childTnLst>
                          </p:cTn>
                        </p:par>
                        <p:par>
                          <p:cTn id="78" fill="hold">
                            <p:stCondLst>
                              <p:cond delay="8500"/>
                            </p:stCondLst>
                            <p:childTnLst>
                              <p:par>
                                <p:cTn id="79" presetID="22" presetClass="entr" presetSubtype="4" fill="hold" grpId="0"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wipe(down)">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ldLvl="0" animBg="1" autoUpdateAnimBg="0"/>
      <p:bldP spid="26648" grpId="0" bldLvl="0" animBg="1"/>
      <p:bldP spid="26649" grpId="0" bldLvl="0" animBg="1"/>
      <p:bldP spid="26650" grpId="0" bldLvl="0" animBg="1"/>
      <p:bldP spid="26651" grpId="0" bldLvl="0" animBg="1" autoUpdateAnimBg="0"/>
      <p:bldP spid="26652" grpId="0" autoUpdateAnimBg="0"/>
      <p:bldP spid="26653" grpId="0" autoUpdateAnimBg="0"/>
      <p:bldP spid="26654" grpId="0" autoUpdateAnimBg="0"/>
      <p:bldP spid="26655" grpId="0" autoUpdateAnimBg="0"/>
      <p:bldP spid="26656" grpId="0" autoUpdateAnimBg="0"/>
      <p:bldP spid="26657" grpId="0" autoUpdateAnimBg="0"/>
      <p:bldP spid="26658" grpId="0" autoUpdateAnimBg="0"/>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277816" y="337577"/>
            <a:ext cx="8229600" cy="561975"/>
          </a:xfrm>
        </p:spPr>
        <p:txBody>
          <a:bodyPr/>
          <a:lstStyle/>
          <a:p>
            <a:r>
              <a:rPr lang="zh-CN" altLang="en-US" sz="3600" dirty="0">
                <a:solidFill>
                  <a:srgbClr val="FFC000"/>
                </a:solidFill>
              </a:rPr>
              <a:t>整数溢出漏洞</a:t>
            </a:r>
          </a:p>
        </p:txBody>
      </p:sp>
      <p:sp>
        <p:nvSpPr>
          <p:cNvPr id="555011" name="Rectangle 3"/>
          <p:cNvSpPr>
            <a:spLocks noGrp="1" noChangeArrowheads="1"/>
          </p:cNvSpPr>
          <p:nvPr>
            <p:ph type="body" idx="1"/>
          </p:nvPr>
        </p:nvSpPr>
        <p:spPr>
          <a:xfrm>
            <a:off x="1730376" y="728664"/>
            <a:ext cx="8640763" cy="765175"/>
          </a:xfrm>
        </p:spPr>
        <p:txBody>
          <a:bodyPr/>
          <a:lstStyle/>
          <a:p>
            <a:r>
              <a:rPr lang="zh-CN" altLang="en-US" sz="2200">
                <a:solidFill>
                  <a:srgbClr val="0000FF"/>
                </a:solidFill>
                <a:latin typeface="微软雅黑" pitchFamily="34" charset="-122"/>
                <a:ea typeface="微软雅黑" pitchFamily="34" charset="-122"/>
              </a:rPr>
              <a:t>说明以下程序存在什么漏洞，引起该漏洞的原因是什么。</a:t>
            </a:r>
            <a:r>
              <a:rPr lang="zh-CN" altLang="en-US">
                <a:solidFill>
                  <a:srgbClr val="0000FF"/>
                </a:solidFill>
                <a:latin typeface="微软雅黑" pitchFamily="34" charset="-122"/>
                <a:ea typeface="微软雅黑" pitchFamily="34" charset="-122"/>
              </a:rPr>
              <a:t> </a:t>
            </a:r>
          </a:p>
        </p:txBody>
      </p:sp>
      <p:sp>
        <p:nvSpPr>
          <p:cNvPr id="555014" name="Rectangle 6"/>
          <p:cNvSpPr>
            <a:spLocks noChangeArrowheads="1"/>
          </p:cNvSpPr>
          <p:nvPr/>
        </p:nvSpPr>
        <p:spPr bwMode="auto">
          <a:xfrm>
            <a:off x="1595438" y="1223963"/>
            <a:ext cx="8229600" cy="4483100"/>
          </a:xfrm>
          <a:prstGeom prst="rect">
            <a:avLst/>
          </a:prstGeom>
          <a:noFill/>
          <a:ln w="9525">
            <a:noFill/>
            <a:miter lim="800000"/>
            <a:headEnd/>
            <a:tailEnd/>
          </a:ln>
        </p:spPr>
        <p:txBody>
          <a:bodyPr/>
          <a:lstStyle/>
          <a:p>
            <a:pPr marL="457200" indent="-457200">
              <a:lnSpc>
                <a:spcPct val="115000"/>
              </a:lnSpc>
              <a:spcBef>
                <a:spcPct val="5000"/>
              </a:spcBef>
            </a:pP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复制数组到堆中，</a:t>
            </a:r>
            <a:r>
              <a:rPr lang="en-US" altLang="zh-CN" sz="2000" b="1" dirty="0">
                <a:latin typeface="微软雅黑" pitchFamily="34" charset="-122"/>
                <a:ea typeface="微软雅黑" pitchFamily="34" charset="-122"/>
              </a:rPr>
              <a:t>count</a:t>
            </a:r>
            <a:r>
              <a:rPr lang="zh-CN" altLang="en-US" sz="2000" b="1" dirty="0">
                <a:latin typeface="微软雅黑" pitchFamily="34" charset="-122"/>
                <a:ea typeface="微软雅黑" pitchFamily="34" charset="-122"/>
              </a:rPr>
              <a:t>为数组元素个数 *</a:t>
            </a:r>
            <a:r>
              <a:rPr lang="en-US" altLang="zh-CN" sz="2000" b="1" dirty="0">
                <a:latin typeface="微软雅黑" pitchFamily="34" charset="-122"/>
                <a:ea typeface="微软雅黑" pitchFamily="34" charset="-122"/>
              </a:rPr>
              <a:t>/</a:t>
            </a:r>
          </a:p>
          <a:p>
            <a:pPr marL="457200" indent="-457200">
              <a:lnSpc>
                <a:spcPct val="115000"/>
              </a:lnSpc>
              <a:spcBef>
                <a:spcPct val="5000"/>
              </a:spcBef>
            </a:pP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copy_array</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*array, </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count) { </a:t>
            </a:r>
          </a:p>
          <a:p>
            <a:pPr marL="457200" indent="-457200">
              <a:lnSpc>
                <a:spcPct val="115000"/>
              </a:lnSpc>
              <a:spcBef>
                <a:spcPct val="5000"/>
              </a:spcBef>
            </a:pP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i</a:t>
            </a:r>
            <a:r>
              <a:rPr lang="en-US" altLang="zh-CN" sz="2000" b="1" dirty="0">
                <a:latin typeface="微软雅黑" pitchFamily="34" charset="-122"/>
                <a:ea typeface="微软雅黑" pitchFamily="34" charset="-122"/>
              </a:rPr>
              <a:t>;  </a:t>
            </a:r>
          </a:p>
          <a:p>
            <a:pPr marL="457200" indent="-457200">
              <a:lnSpc>
                <a:spcPct val="115000"/>
              </a:lnSpc>
              <a:spcBef>
                <a:spcPct val="5000"/>
              </a:spcBef>
            </a:pPr>
            <a:r>
              <a:rPr lang="en-US" altLang="zh-CN" sz="2000" b="1" dirty="0">
                <a:latin typeface="微软雅黑" pitchFamily="34" charset="-122"/>
                <a:ea typeface="微软雅黑" pitchFamily="34" charset="-122"/>
              </a:rPr>
              <a:t> 	/* </a:t>
            </a:r>
            <a:r>
              <a:rPr lang="zh-CN" altLang="en-US" sz="2000" b="1" dirty="0">
                <a:latin typeface="微软雅黑" pitchFamily="34" charset="-122"/>
                <a:ea typeface="微软雅黑" pitchFamily="34" charset="-122"/>
              </a:rPr>
              <a:t>在堆区申请一块内存 *</a:t>
            </a:r>
            <a:r>
              <a:rPr lang="en-US" altLang="zh-CN" sz="2000" b="1" dirty="0">
                <a:latin typeface="微软雅黑" pitchFamily="34" charset="-122"/>
                <a:ea typeface="微软雅黑" pitchFamily="34" charset="-122"/>
              </a:rPr>
              <a:t>/</a:t>
            </a:r>
          </a:p>
          <a:p>
            <a:pPr marL="457200" indent="-457200">
              <a:lnSpc>
                <a:spcPct val="115000"/>
              </a:lnSpc>
              <a:spcBef>
                <a:spcPct val="5000"/>
              </a:spcBef>
            </a:pP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myarray</a:t>
            </a:r>
            <a:r>
              <a:rPr lang="en-US" altLang="zh-CN" sz="2000" b="1" dirty="0">
                <a:latin typeface="微软雅黑" pitchFamily="34" charset="-122"/>
                <a:ea typeface="微软雅黑" pitchFamily="34" charset="-122"/>
              </a:rPr>
              <a:t> = (</a:t>
            </a: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 </a:t>
            </a:r>
            <a:r>
              <a:rPr lang="en-US" altLang="zh-CN" sz="2000" b="1" dirty="0" err="1">
                <a:solidFill>
                  <a:srgbClr val="0000FF"/>
                </a:solidFill>
                <a:latin typeface="微软雅黑" pitchFamily="34" charset="-122"/>
                <a:ea typeface="微软雅黑" pitchFamily="34" charset="-122"/>
              </a:rPr>
              <a:t>malloc</a:t>
            </a:r>
            <a:r>
              <a:rPr lang="en-US" altLang="zh-CN" sz="2000" b="1" dirty="0">
                <a:solidFill>
                  <a:srgbClr val="0000FF"/>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count*</a:t>
            </a:r>
            <a:r>
              <a:rPr lang="en-US" altLang="zh-CN" sz="2000" b="1" dirty="0" err="1">
                <a:solidFill>
                  <a:srgbClr val="FF0000"/>
                </a:solidFill>
                <a:latin typeface="微软雅黑" pitchFamily="34" charset="-122"/>
                <a:ea typeface="微软雅黑" pitchFamily="34" charset="-122"/>
              </a:rPr>
              <a:t>sizeof</a:t>
            </a:r>
            <a:r>
              <a:rPr lang="en-US" altLang="zh-CN" sz="2000" b="1" dirty="0">
                <a:solidFill>
                  <a:srgbClr val="FF0000"/>
                </a:solidFill>
                <a:latin typeface="微软雅黑" pitchFamily="34" charset="-122"/>
                <a:ea typeface="微软雅黑" pitchFamily="34" charset="-122"/>
              </a:rPr>
              <a:t>(</a:t>
            </a:r>
            <a:r>
              <a:rPr lang="en-US" altLang="zh-CN" sz="2000" b="1" dirty="0" err="1">
                <a:solidFill>
                  <a:srgbClr val="FF0000"/>
                </a:solidFill>
                <a:latin typeface="微软雅黑" pitchFamily="34" charset="-122"/>
                <a:ea typeface="微软雅黑" pitchFamily="34" charset="-122"/>
              </a:rPr>
              <a:t>int</a:t>
            </a:r>
            <a:r>
              <a:rPr lang="en-US" altLang="zh-CN" sz="2000" b="1" dirty="0">
                <a:solidFill>
                  <a:srgbClr val="FF0000"/>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a:t>
            </a:r>
            <a:r>
              <a:rPr lang="en-US" altLang="zh-CN" sz="2000" b="1" dirty="0">
                <a:latin typeface="微软雅黑" pitchFamily="34" charset="-122"/>
                <a:ea typeface="微软雅黑" pitchFamily="34" charset="-122"/>
              </a:rPr>
              <a:t>; </a:t>
            </a:r>
          </a:p>
          <a:p>
            <a:pPr marL="457200" indent="-457200">
              <a:lnSpc>
                <a:spcPct val="115000"/>
              </a:lnSpc>
              <a:spcBef>
                <a:spcPct val="5000"/>
              </a:spcBef>
            </a:pPr>
            <a:r>
              <a:rPr lang="en-US" altLang="zh-CN" sz="2000" b="1" dirty="0">
                <a:latin typeface="微软雅黑" pitchFamily="34" charset="-122"/>
                <a:ea typeface="微软雅黑" pitchFamily="34" charset="-122"/>
              </a:rPr>
              <a:t>   	if (</a:t>
            </a:r>
            <a:r>
              <a:rPr lang="en-US" altLang="zh-CN" sz="2000" b="1" dirty="0" err="1">
                <a:latin typeface="微软雅黑" pitchFamily="34" charset="-122"/>
                <a:ea typeface="微软雅黑" pitchFamily="34" charset="-122"/>
              </a:rPr>
              <a:t>myarray</a:t>
            </a:r>
            <a:r>
              <a:rPr lang="en-US" altLang="zh-CN" sz="2000" b="1" dirty="0">
                <a:latin typeface="微软雅黑" pitchFamily="34" charset="-122"/>
                <a:ea typeface="微软雅黑" pitchFamily="34" charset="-122"/>
              </a:rPr>
              <a:t> == NULL) </a:t>
            </a:r>
          </a:p>
          <a:p>
            <a:pPr marL="457200" indent="-457200">
              <a:lnSpc>
                <a:spcPct val="115000"/>
              </a:lnSpc>
              <a:spcBef>
                <a:spcPct val="5000"/>
              </a:spcBef>
            </a:pPr>
            <a:r>
              <a:rPr lang="en-US" altLang="zh-CN" sz="2000" b="1" dirty="0">
                <a:latin typeface="微软雅黑" pitchFamily="34" charset="-122"/>
                <a:ea typeface="微软雅黑" pitchFamily="34" charset="-122"/>
              </a:rPr>
              <a:t>       	return -1;</a:t>
            </a:r>
          </a:p>
          <a:p>
            <a:pPr marL="457200" indent="-457200">
              <a:lnSpc>
                <a:spcPct val="115000"/>
              </a:lnSpc>
              <a:spcBef>
                <a:spcPct val="5000"/>
              </a:spcBef>
            </a:pPr>
            <a:r>
              <a:rPr lang="en-US" altLang="zh-CN" sz="2000" b="1" dirty="0">
                <a:latin typeface="微软雅黑" pitchFamily="34" charset="-122"/>
                <a:ea typeface="微软雅黑" pitchFamily="34" charset="-122"/>
              </a:rPr>
              <a:t>  	for (</a:t>
            </a:r>
            <a:r>
              <a:rPr lang="en-US" altLang="zh-CN" sz="2000" b="1" dirty="0" err="1">
                <a:latin typeface="微软雅黑" pitchFamily="34" charset="-122"/>
                <a:ea typeface="微软雅黑" pitchFamily="34" charset="-122"/>
              </a:rPr>
              <a:t>i</a:t>
            </a:r>
            <a:r>
              <a:rPr lang="en-US" altLang="zh-CN" sz="2000" b="1" dirty="0">
                <a:latin typeface="微软雅黑" pitchFamily="34" charset="-122"/>
                <a:ea typeface="微软雅黑" pitchFamily="34" charset="-122"/>
              </a:rPr>
              <a:t> = 0; </a:t>
            </a:r>
            <a:r>
              <a:rPr lang="en-US" altLang="zh-CN" sz="2000" b="1" dirty="0" err="1">
                <a:latin typeface="微软雅黑" pitchFamily="34" charset="-122"/>
                <a:ea typeface="微软雅黑" pitchFamily="34" charset="-122"/>
              </a:rPr>
              <a:t>i</a:t>
            </a:r>
            <a:r>
              <a:rPr lang="en-US" altLang="zh-CN" sz="2000" b="1" dirty="0">
                <a:latin typeface="微软雅黑" pitchFamily="34" charset="-122"/>
                <a:ea typeface="微软雅黑" pitchFamily="34" charset="-122"/>
              </a:rPr>
              <a:t> &lt; count; </a:t>
            </a:r>
            <a:r>
              <a:rPr lang="en-US" altLang="zh-CN" sz="2000" b="1" dirty="0" err="1">
                <a:latin typeface="微软雅黑" pitchFamily="34" charset="-122"/>
                <a:ea typeface="微软雅黑" pitchFamily="34" charset="-122"/>
              </a:rPr>
              <a:t>i</a:t>
            </a:r>
            <a:r>
              <a:rPr lang="en-US" altLang="zh-CN" sz="2000" b="1" dirty="0">
                <a:latin typeface="微软雅黑" pitchFamily="34" charset="-122"/>
                <a:ea typeface="微软雅黑" pitchFamily="34" charset="-122"/>
              </a:rPr>
              <a:t>++) </a:t>
            </a:r>
          </a:p>
          <a:p>
            <a:pPr marL="457200" indent="-457200">
              <a:lnSpc>
                <a:spcPct val="115000"/>
              </a:lnSpc>
              <a:spcBef>
                <a:spcPct val="5000"/>
              </a:spcBef>
            </a:pP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myarray</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i</a:t>
            </a:r>
            <a:r>
              <a:rPr lang="en-US" altLang="zh-CN" sz="2000" b="1" dirty="0">
                <a:latin typeface="微软雅黑" pitchFamily="34" charset="-122"/>
                <a:ea typeface="微软雅黑" pitchFamily="34" charset="-122"/>
              </a:rPr>
              <a:t>] = array[</a:t>
            </a:r>
            <a:r>
              <a:rPr lang="en-US" altLang="zh-CN" sz="2000" b="1" dirty="0" err="1">
                <a:latin typeface="微软雅黑" pitchFamily="34" charset="-122"/>
                <a:ea typeface="微软雅黑" pitchFamily="34" charset="-122"/>
              </a:rPr>
              <a:t>i</a:t>
            </a:r>
            <a:r>
              <a:rPr lang="en-US" altLang="zh-CN" sz="2000" b="1" dirty="0">
                <a:latin typeface="微软雅黑" pitchFamily="34" charset="-122"/>
                <a:ea typeface="微软雅黑" pitchFamily="34" charset="-122"/>
              </a:rPr>
              <a:t>]; </a:t>
            </a:r>
          </a:p>
          <a:p>
            <a:pPr marL="457200" indent="-457200">
              <a:lnSpc>
                <a:spcPct val="115000"/>
              </a:lnSpc>
              <a:spcBef>
                <a:spcPct val="5000"/>
              </a:spcBef>
            </a:pPr>
            <a:r>
              <a:rPr lang="en-US" altLang="zh-CN" sz="2000" b="1" dirty="0">
                <a:latin typeface="微软雅黑" pitchFamily="34" charset="-122"/>
                <a:ea typeface="微软雅黑" pitchFamily="34" charset="-122"/>
              </a:rPr>
              <a:t>   	return count; </a:t>
            </a:r>
          </a:p>
          <a:p>
            <a:pPr marL="457200" indent="-457200">
              <a:lnSpc>
                <a:spcPct val="115000"/>
              </a:lnSpc>
              <a:spcBef>
                <a:spcPct val="5000"/>
              </a:spcBef>
            </a:pPr>
            <a:r>
              <a:rPr lang="en-US" altLang="zh-CN" sz="2000" b="1" dirty="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555015" name="Rectangle 7"/>
          <p:cNvSpPr>
            <a:spLocks noChangeArrowheads="1"/>
          </p:cNvSpPr>
          <p:nvPr/>
        </p:nvSpPr>
        <p:spPr bwMode="auto">
          <a:xfrm>
            <a:off x="2720975" y="5045114"/>
            <a:ext cx="3735388" cy="1446550"/>
          </a:xfrm>
          <a:prstGeom prst="rect">
            <a:avLst/>
          </a:prstGeom>
          <a:noFill/>
          <a:ln w="9525">
            <a:noFill/>
            <a:miter lim="800000"/>
            <a:headEnd/>
            <a:tailEnd/>
          </a:ln>
          <a:effectLst/>
        </p:spPr>
        <p:txBody>
          <a:bodyPr anchor="ctr">
            <a:spAutoFit/>
          </a:bodyPr>
          <a:lstStyle/>
          <a:p>
            <a:pPr eaLnBrk="0" hangingPunct="0"/>
            <a:r>
              <a:rPr lang="zh-CN" altLang="en-US" sz="2200" b="1" dirty="0">
                <a:solidFill>
                  <a:srgbClr val="0000FF"/>
                </a:solidFill>
                <a:latin typeface="微软雅黑" pitchFamily="34" charset="-122"/>
                <a:ea typeface="微软雅黑" pitchFamily="34" charset="-122"/>
              </a:rPr>
              <a:t>当参数</a:t>
            </a:r>
            <a:r>
              <a:rPr lang="en-US" altLang="zh-CN" sz="2200" b="1" dirty="0">
                <a:solidFill>
                  <a:srgbClr val="0000FF"/>
                </a:solidFill>
                <a:latin typeface="微软雅黑" pitchFamily="34" charset="-122"/>
                <a:ea typeface="微软雅黑" pitchFamily="34" charset="-122"/>
              </a:rPr>
              <a:t>count</a:t>
            </a:r>
            <a:r>
              <a:rPr lang="zh-CN" altLang="en-US" sz="2200" b="1" dirty="0">
                <a:solidFill>
                  <a:srgbClr val="0000FF"/>
                </a:solidFill>
                <a:latin typeface="微软雅黑" pitchFamily="34" charset="-122"/>
                <a:ea typeface="微软雅黑" pitchFamily="34" charset="-122"/>
              </a:rPr>
              <a:t>很大时，则</a:t>
            </a:r>
            <a:r>
              <a:rPr lang="en-US" altLang="zh-CN" sz="2200" b="1" dirty="0">
                <a:solidFill>
                  <a:srgbClr val="0000FF"/>
                </a:solidFill>
                <a:latin typeface="微软雅黑" pitchFamily="34" charset="-122"/>
                <a:ea typeface="微软雅黑" pitchFamily="34" charset="-122"/>
              </a:rPr>
              <a:t>count*</a:t>
            </a:r>
            <a:r>
              <a:rPr lang="en-US" altLang="zh-CN" sz="2200" b="1" dirty="0" err="1">
                <a:solidFill>
                  <a:srgbClr val="0000FF"/>
                </a:solidFill>
                <a:latin typeface="微软雅黑" pitchFamily="34" charset="-122"/>
                <a:ea typeface="微软雅黑" pitchFamily="34" charset="-122"/>
              </a:rPr>
              <a:t>sizeof</a:t>
            </a:r>
            <a:r>
              <a:rPr lang="en-US" altLang="zh-CN" sz="2200" b="1" dirty="0">
                <a:solidFill>
                  <a:srgbClr val="0000FF"/>
                </a:solidFill>
                <a:latin typeface="微软雅黑" pitchFamily="34" charset="-122"/>
                <a:ea typeface="微软雅黑" pitchFamily="34" charset="-122"/>
              </a:rPr>
              <a:t>(</a:t>
            </a:r>
            <a:r>
              <a:rPr lang="en-US" altLang="zh-CN" sz="2200" b="1" dirty="0" err="1">
                <a:solidFill>
                  <a:srgbClr val="0000FF"/>
                </a:solidFill>
                <a:latin typeface="微软雅黑" pitchFamily="34" charset="-122"/>
                <a:ea typeface="微软雅黑" pitchFamily="34" charset="-122"/>
              </a:rPr>
              <a:t>int</a:t>
            </a:r>
            <a:r>
              <a:rPr lang="en-US" altLang="zh-CN" sz="2200" b="1" dirty="0">
                <a:solidFill>
                  <a:srgbClr val="0000FF"/>
                </a:solidFill>
                <a:latin typeface="微软雅黑" pitchFamily="34" charset="-122"/>
                <a:ea typeface="微软雅黑" pitchFamily="34" charset="-122"/>
              </a:rPr>
              <a:t>)</a:t>
            </a:r>
            <a:r>
              <a:rPr lang="zh-CN" altLang="en-US" sz="2200" b="1" dirty="0">
                <a:solidFill>
                  <a:srgbClr val="0000FF"/>
                </a:solidFill>
                <a:latin typeface="微软雅黑" pitchFamily="34" charset="-122"/>
                <a:ea typeface="微软雅黑" pitchFamily="34" charset="-122"/>
              </a:rPr>
              <a:t>会溢出。如</a:t>
            </a:r>
            <a:r>
              <a:rPr lang="en-US" altLang="zh-CN" sz="2200" b="1" dirty="0">
                <a:solidFill>
                  <a:srgbClr val="0000FF"/>
                </a:solidFill>
                <a:latin typeface="微软雅黑" pitchFamily="34" charset="-122"/>
                <a:ea typeface="微软雅黑" pitchFamily="34" charset="-122"/>
              </a:rPr>
              <a:t>count=2</a:t>
            </a:r>
            <a:r>
              <a:rPr lang="en-US" altLang="zh-CN" sz="2200" b="1" baseline="30000" dirty="0">
                <a:solidFill>
                  <a:srgbClr val="0000FF"/>
                </a:solidFill>
                <a:latin typeface="微软雅黑" pitchFamily="34" charset="-122"/>
                <a:ea typeface="微软雅黑" pitchFamily="34" charset="-122"/>
              </a:rPr>
              <a:t>30</a:t>
            </a:r>
            <a:r>
              <a:rPr lang="en-US" altLang="zh-CN" sz="2200" b="1" dirty="0">
                <a:solidFill>
                  <a:srgbClr val="0000FF"/>
                </a:solidFill>
                <a:latin typeface="微软雅黑" pitchFamily="34" charset="-122"/>
                <a:ea typeface="微软雅黑" pitchFamily="34" charset="-122"/>
              </a:rPr>
              <a:t>+1</a:t>
            </a:r>
            <a:r>
              <a:rPr lang="zh-CN" altLang="en-US" sz="2200" b="1" dirty="0">
                <a:solidFill>
                  <a:srgbClr val="0000FF"/>
                </a:solidFill>
                <a:latin typeface="微软雅黑" pitchFamily="34" charset="-122"/>
                <a:ea typeface="微软雅黑" pitchFamily="34" charset="-122"/>
              </a:rPr>
              <a:t>时， </a:t>
            </a:r>
            <a:r>
              <a:rPr lang="en-US" altLang="zh-CN" sz="2200" b="1" dirty="0">
                <a:solidFill>
                  <a:srgbClr val="0000FF"/>
                </a:solidFill>
                <a:latin typeface="微软雅黑" pitchFamily="34" charset="-122"/>
                <a:ea typeface="微软雅黑" pitchFamily="34" charset="-122"/>
              </a:rPr>
              <a:t>count*</a:t>
            </a:r>
            <a:r>
              <a:rPr lang="en-US" altLang="zh-CN" sz="2200" b="1" dirty="0" err="1">
                <a:solidFill>
                  <a:srgbClr val="0000FF"/>
                </a:solidFill>
                <a:latin typeface="微软雅黑" pitchFamily="34" charset="-122"/>
                <a:ea typeface="微软雅黑" pitchFamily="34" charset="-122"/>
              </a:rPr>
              <a:t>sizeof</a:t>
            </a:r>
            <a:r>
              <a:rPr lang="en-US" altLang="zh-CN" sz="2200" b="1" dirty="0">
                <a:solidFill>
                  <a:srgbClr val="0000FF"/>
                </a:solidFill>
                <a:latin typeface="微软雅黑" pitchFamily="34" charset="-122"/>
                <a:ea typeface="微软雅黑" pitchFamily="34" charset="-122"/>
              </a:rPr>
              <a:t>(</a:t>
            </a:r>
            <a:r>
              <a:rPr lang="en-US" altLang="zh-CN" sz="2200" b="1" dirty="0" err="1">
                <a:solidFill>
                  <a:srgbClr val="0000FF"/>
                </a:solidFill>
                <a:latin typeface="微软雅黑" pitchFamily="34" charset="-122"/>
                <a:ea typeface="微软雅黑" pitchFamily="34" charset="-122"/>
              </a:rPr>
              <a:t>int</a:t>
            </a:r>
            <a:r>
              <a:rPr lang="en-US" altLang="zh-CN" sz="2200" b="1" dirty="0">
                <a:solidFill>
                  <a:srgbClr val="0000FF"/>
                </a:solidFill>
                <a:latin typeface="微软雅黑" pitchFamily="34" charset="-122"/>
                <a:ea typeface="微软雅黑" pitchFamily="34" charset="-122"/>
              </a:rPr>
              <a:t>)=4</a:t>
            </a:r>
            <a:r>
              <a:rPr lang="zh-CN" altLang="en-US" sz="2200" b="1" dirty="0">
                <a:solidFill>
                  <a:srgbClr val="0000FF"/>
                </a:solidFill>
                <a:latin typeface="微软雅黑" pitchFamily="34" charset="-122"/>
                <a:ea typeface="微软雅黑" pitchFamily="34" charset="-122"/>
              </a:rPr>
              <a:t>。</a:t>
            </a:r>
          </a:p>
        </p:txBody>
      </p:sp>
      <p:sp>
        <p:nvSpPr>
          <p:cNvPr id="555016" name="AutoShape 8"/>
          <p:cNvSpPr>
            <a:spLocks noChangeArrowheads="1"/>
          </p:cNvSpPr>
          <p:nvPr/>
        </p:nvSpPr>
        <p:spPr bwMode="auto">
          <a:xfrm>
            <a:off x="6367463" y="5740400"/>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55017" name="Rectangle 9"/>
          <p:cNvSpPr>
            <a:spLocks noChangeArrowheads="1"/>
          </p:cNvSpPr>
          <p:nvPr/>
        </p:nvSpPr>
        <p:spPr bwMode="auto">
          <a:xfrm>
            <a:off x="7175500" y="5678488"/>
            <a:ext cx="2655888" cy="76200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555018" name="Rectangle 10"/>
          <p:cNvSpPr>
            <a:spLocks noChangeArrowheads="1"/>
          </p:cNvSpPr>
          <p:nvPr/>
        </p:nvSpPr>
        <p:spPr bwMode="auto">
          <a:xfrm>
            <a:off x="6275389" y="3249614"/>
            <a:ext cx="3984625" cy="1997075"/>
          </a:xfrm>
          <a:prstGeom prst="rect">
            <a:avLst/>
          </a:prstGeom>
          <a:noFill/>
          <a:ln w="9525">
            <a:noFill/>
            <a:miter lim="800000"/>
            <a:headEnd/>
            <a:tailEnd/>
          </a:ln>
          <a:effectLst/>
        </p:spPr>
        <p:txBody>
          <a:bodyPr>
            <a:spAutoFit/>
          </a:bodyPr>
          <a:lstStyle/>
          <a:p>
            <a:pPr eaLnBrk="0" hangingPunct="0">
              <a:lnSpc>
                <a:spcPct val="125000"/>
              </a:lnSpc>
              <a:spcBef>
                <a:spcPct val="20000"/>
              </a:spcBef>
            </a:pPr>
            <a:r>
              <a:rPr lang="zh-CN" altLang="en-US" sz="2000" b="1">
                <a:ea typeface="微软雅黑" pitchFamily="34" charset="-122"/>
              </a:rPr>
              <a:t>攻击者可构造特殊参数来触发整数溢出，以一段</a:t>
            </a:r>
            <a:r>
              <a:rPr lang="zh-CN" altLang="en-US" sz="2000" b="1">
                <a:solidFill>
                  <a:srgbClr val="008000"/>
                </a:solidFill>
                <a:ea typeface="微软雅黑" pitchFamily="34" charset="-122"/>
              </a:rPr>
              <a:t>预设信息</a:t>
            </a:r>
            <a:r>
              <a:rPr lang="zh-CN" altLang="en-US" sz="2000" b="1">
                <a:solidFill>
                  <a:srgbClr val="FF3300"/>
                </a:solidFill>
                <a:ea typeface="微软雅黑" pitchFamily="34" charset="-122"/>
              </a:rPr>
              <a:t>覆盖一个已分配的堆缓冲区</a:t>
            </a:r>
            <a:r>
              <a:rPr lang="zh-CN" altLang="en-US" sz="2000" b="1">
                <a:ea typeface="微软雅黑" pitchFamily="34" charset="-122"/>
              </a:rPr>
              <a:t>，造成远程服务崩溃或者改变内存数据并执行任意代码。</a:t>
            </a:r>
          </a:p>
        </p:txBody>
      </p:sp>
      <p:sp>
        <p:nvSpPr>
          <p:cNvPr id="555019" name="Line 11"/>
          <p:cNvSpPr>
            <a:spLocks noChangeShapeType="1"/>
          </p:cNvSpPr>
          <p:nvPr/>
        </p:nvSpPr>
        <p:spPr bwMode="auto">
          <a:xfrm flipH="1">
            <a:off x="5421314" y="4014789"/>
            <a:ext cx="2744787" cy="269875"/>
          </a:xfrm>
          <a:prstGeom prst="line">
            <a:avLst/>
          </a:prstGeom>
          <a:noFill/>
          <a:ln w="38100">
            <a:solidFill>
              <a:srgbClr val="FF0000"/>
            </a:solidFill>
            <a:round/>
            <a:headEnd/>
            <a:tailEnd type="triangle" w="med" len="med"/>
          </a:ln>
          <a:effectLst/>
        </p:spPr>
        <p:txBody>
          <a:bodyPr/>
          <a:lstStyle/>
          <a:p>
            <a:endParaRPr lang="zh-CN" altLang="en-US"/>
          </a:p>
        </p:txBody>
      </p:sp>
      <p:sp>
        <p:nvSpPr>
          <p:cNvPr id="555020" name="Rectangle 12"/>
          <p:cNvSpPr>
            <a:spLocks noChangeArrowheads="1"/>
          </p:cNvSpPr>
          <p:nvPr/>
        </p:nvSpPr>
        <p:spPr bwMode="auto">
          <a:xfrm>
            <a:off x="6996114" y="1179514"/>
            <a:ext cx="3898309" cy="1200329"/>
          </a:xfrm>
          <a:prstGeom prst="rect">
            <a:avLst/>
          </a:prstGeom>
          <a:noFill/>
          <a:ln w="9525">
            <a:solidFill>
              <a:srgbClr val="CC3300"/>
            </a:solidFill>
            <a:miter lim="800000"/>
            <a:headEnd/>
            <a:tailEnd/>
          </a:ln>
          <a:effectLst/>
        </p:spPr>
        <p:txBody>
          <a:bodyPr wrap="square">
            <a:spAutoFit/>
          </a:bodyPr>
          <a:lstStyle/>
          <a:p>
            <a:r>
              <a:rPr lang="en-US" altLang="zh-CN" b="1" dirty="0">
                <a:solidFill>
                  <a:srgbClr val="CC3300"/>
                </a:solidFill>
                <a:latin typeface="微软雅黑" pitchFamily="34" charset="-122"/>
                <a:ea typeface="微软雅黑" pitchFamily="34" charset="-122"/>
              </a:rPr>
              <a:t>2002</a:t>
            </a:r>
            <a:r>
              <a:rPr lang="zh-CN" altLang="en-US" b="1" dirty="0">
                <a:solidFill>
                  <a:srgbClr val="CC3300"/>
                </a:solidFill>
                <a:latin typeface="微软雅黑" pitchFamily="34" charset="-122"/>
                <a:ea typeface="微软雅黑" pitchFamily="34" charset="-122"/>
              </a:rPr>
              <a:t>年，</a:t>
            </a:r>
            <a:r>
              <a:rPr lang="en-US" altLang="zh-CN" b="1" dirty="0">
                <a:solidFill>
                  <a:srgbClr val="CC3300"/>
                </a:solidFill>
                <a:latin typeface="微软雅黑" pitchFamily="34" charset="-122"/>
                <a:ea typeface="微软雅黑" pitchFamily="34" charset="-122"/>
              </a:rPr>
              <a:t>Sun Microsystems</a:t>
            </a:r>
            <a:r>
              <a:rPr lang="zh-CN" altLang="en-US" b="1" dirty="0">
                <a:solidFill>
                  <a:srgbClr val="CC3300"/>
                </a:solidFill>
                <a:latin typeface="微软雅黑" pitchFamily="34" charset="-122"/>
                <a:ea typeface="微软雅黑" pitchFamily="34" charset="-122"/>
              </a:rPr>
              <a:t>公司的</a:t>
            </a:r>
            <a:r>
              <a:rPr lang="en-US" altLang="zh-CN" b="1" dirty="0">
                <a:solidFill>
                  <a:srgbClr val="CC3300"/>
                </a:solidFill>
                <a:latin typeface="微软雅黑" pitchFamily="34" charset="-122"/>
                <a:ea typeface="微软雅黑" pitchFamily="34" charset="-122"/>
              </a:rPr>
              <a:t>RPC XDR</a:t>
            </a:r>
            <a:r>
              <a:rPr lang="zh-CN" altLang="en-US" b="1" dirty="0">
                <a:solidFill>
                  <a:srgbClr val="CC3300"/>
                </a:solidFill>
                <a:latin typeface="微软雅黑" pitchFamily="34" charset="-122"/>
                <a:ea typeface="微软雅黑" pitchFamily="34" charset="-122"/>
              </a:rPr>
              <a:t>库带的</a:t>
            </a:r>
            <a:r>
              <a:rPr lang="en-US" altLang="zh-CN" b="1" dirty="0" err="1">
                <a:solidFill>
                  <a:srgbClr val="CC3300"/>
                </a:solidFill>
                <a:latin typeface="微软雅黑" pitchFamily="34" charset="-122"/>
                <a:ea typeface="微软雅黑" pitchFamily="34" charset="-122"/>
              </a:rPr>
              <a:t>xdr_array</a:t>
            </a:r>
            <a:r>
              <a:rPr lang="zh-CN" altLang="en-US" b="1" dirty="0">
                <a:solidFill>
                  <a:srgbClr val="CC3300"/>
                </a:solidFill>
                <a:latin typeface="微软雅黑" pitchFamily="34" charset="-122"/>
                <a:ea typeface="微软雅黑" pitchFamily="34" charset="-122"/>
              </a:rPr>
              <a:t>函数发生整数溢出漏洞，攻击者可利用该漏洞从远程或本地获取</a:t>
            </a:r>
            <a:r>
              <a:rPr lang="en-US" altLang="zh-CN" b="1" dirty="0">
                <a:solidFill>
                  <a:srgbClr val="CC3300"/>
                </a:solidFill>
                <a:latin typeface="微软雅黑" pitchFamily="34" charset="-122"/>
                <a:ea typeface="微软雅黑" pitchFamily="34" charset="-122"/>
              </a:rPr>
              <a:t>root</a:t>
            </a:r>
            <a:r>
              <a:rPr lang="zh-CN" altLang="en-US" b="1" dirty="0">
                <a:solidFill>
                  <a:srgbClr val="CC3300"/>
                </a:solidFill>
                <a:latin typeface="微软雅黑" pitchFamily="34" charset="-122"/>
                <a:ea typeface="微软雅黑" pitchFamily="34" charset="-122"/>
              </a:rPr>
              <a:t>权限。</a:t>
            </a:r>
          </a:p>
        </p:txBody>
      </p:sp>
    </p:spTree>
    <p:extLst>
      <p:ext uri="{BB962C8B-B14F-4D97-AF65-F5344CB8AC3E}">
        <p14:creationId xmlns:p14="http://schemas.microsoft.com/office/powerpoint/2010/main" val="304971168"/>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2.3.7  </a:t>
                      </a:r>
                      <a:r>
                        <a:rPr lang="zh-CN" altLang="en-US" sz="2400">
                          <a:solidFill>
                            <a:schemeClr val="bg1"/>
                          </a:solidFill>
                          <a:ea typeface="宋体" panose="02010600030101010101" pitchFamily="2" charset="-122"/>
                        </a:rPr>
                        <a:t>除以</a:t>
                      </a:r>
                      <a:r>
                        <a:rPr lang="en-US" altLang="zh-CN" sz="2400">
                          <a:solidFill>
                            <a:schemeClr val="bg1"/>
                          </a:solidFill>
                          <a:ea typeface="宋体" panose="02010600030101010101" pitchFamily="2" charset="-122"/>
                        </a:rPr>
                        <a:t>2</a:t>
                      </a:r>
                      <a:r>
                        <a:rPr lang="zh-CN" altLang="en-US" sz="2400">
                          <a:solidFill>
                            <a:schemeClr val="bg1"/>
                          </a:solidFill>
                          <a:ea typeface="宋体" panose="02010600030101010101" pitchFamily="2" charset="-122"/>
                        </a:rPr>
                        <a:t>的幂</a:t>
                      </a:r>
                    </a:p>
                  </a:txBody>
                  <a:tcPr>
                    <a:solidFill>
                      <a:srgbClr val="52B6B1"/>
                    </a:solidFill>
                  </a:tcPr>
                </a:tc>
                <a:extLst>
                  <a:ext uri="{0D108BD9-81ED-4DB2-BD59-A6C34878D82A}">
                    <a16:rowId xmlns:a16="http://schemas.microsoft.com/office/drawing/2014/main" val="10000"/>
                  </a:ext>
                </a:extLst>
              </a:tr>
            </a:tbl>
          </a:graphicData>
        </a:graphic>
      </p:graphicFrame>
      <p:sp>
        <p:nvSpPr>
          <p:cNvPr id="168963" name="Rectangle 3"/>
          <p:cNvSpPr>
            <a:spLocks noGrp="1" noChangeArrowheads="1"/>
          </p:cNvSpPr>
          <p:nvPr/>
        </p:nvSpPr>
        <p:spPr>
          <a:xfrm>
            <a:off x="1112838" y="1249363"/>
            <a:ext cx="8307387" cy="1268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eaLnBrk="1" hangingPunct="1">
              <a:tabLst>
                <a:tab pos="2971800" algn="l"/>
              </a:tabLst>
              <a:defRPr/>
            </a:pPr>
            <a:r>
              <a:rPr lang="zh-CN" altLang="en-US" b="1" dirty="0">
                <a:latin typeface="Courier New" panose="02070309020205020404" charset="0"/>
                <a:ea typeface="宋体" panose="02010600030101010101" pitchFamily="2" charset="-122"/>
              </a:rPr>
              <a:t>无符号数的除法</a:t>
            </a:r>
          </a:p>
          <a:p>
            <a:pPr lvl="1" eaLnBrk="1" hangingPunct="1">
              <a:tabLst>
                <a:tab pos="2971800" algn="l"/>
              </a:tabLst>
              <a:defRPr/>
            </a:pPr>
            <a:r>
              <a:rPr lang="en-US" b="1" dirty="0">
                <a:latin typeface="Courier New" panose="02070309020205020404" charset="0"/>
              </a:rPr>
              <a:t>u &gt;&gt; k</a:t>
            </a:r>
            <a:r>
              <a:rPr lang="en-US" b="1" dirty="0"/>
              <a:t> </a:t>
            </a:r>
            <a:r>
              <a:rPr lang="zh-CN" altLang="en-US" b="1" dirty="0">
                <a:ea typeface="宋体" panose="02010600030101010101" pitchFamily="2" charset="-122"/>
              </a:rPr>
              <a:t>等价于</a:t>
            </a:r>
            <a:r>
              <a:rPr lang="en-US" dirty="0"/>
              <a:t> </a:t>
            </a:r>
            <a:r>
              <a:rPr lang="en-US" b="1" dirty="0">
                <a:sym typeface="Symbol" panose="05050102010706020507" pitchFamily="18" charset="2"/>
              </a:rPr>
              <a:t> </a:t>
            </a:r>
            <a:r>
              <a:rPr lang="en-US" b="1" dirty="0">
                <a:latin typeface="Courier New" panose="02070309020205020404" charset="0"/>
              </a:rPr>
              <a:t>u / </a:t>
            </a:r>
            <a:r>
              <a:rPr lang="en-US" b="1" i="1" dirty="0"/>
              <a:t>2</a:t>
            </a:r>
            <a:r>
              <a:rPr lang="en-US" b="1" i="1" baseline="30000" dirty="0"/>
              <a:t>k </a:t>
            </a:r>
            <a:r>
              <a:rPr lang="en-US" b="1" dirty="0">
                <a:sym typeface="Symbol" panose="05050102010706020507" pitchFamily="18" charset="2"/>
              </a:rPr>
              <a:t></a:t>
            </a:r>
            <a:endParaRPr lang="en-US" b="1" i="1" baseline="30000" dirty="0"/>
          </a:p>
          <a:p>
            <a:pPr lvl="1" eaLnBrk="1" hangingPunct="1">
              <a:tabLst>
                <a:tab pos="2971800" algn="l"/>
              </a:tabLst>
              <a:defRPr/>
            </a:pPr>
            <a:r>
              <a:rPr lang="zh-CN" altLang="en-US" b="1" dirty="0">
                <a:solidFill>
                  <a:schemeClr val="tx1"/>
                </a:solidFill>
                <a:ea typeface="宋体" panose="02010600030101010101" pitchFamily="2" charset="-122"/>
              </a:rPr>
              <a:t>使用逻辑右移</a:t>
            </a:r>
          </a:p>
        </p:txBody>
      </p:sp>
      <p:sp>
        <p:nvSpPr>
          <p:cNvPr id="13317" name="Rectangle 5"/>
          <p:cNvSpPr>
            <a:spLocks noChangeArrowheads="1"/>
          </p:cNvSpPr>
          <p:nvPr/>
        </p:nvSpPr>
        <p:spPr bwMode="auto">
          <a:xfrm>
            <a:off x="71342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18" name="Rectangle 6"/>
          <p:cNvSpPr>
            <a:spLocks noChangeArrowheads="1"/>
          </p:cNvSpPr>
          <p:nvPr/>
        </p:nvSpPr>
        <p:spPr bwMode="auto">
          <a:xfrm>
            <a:off x="73628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19" name="Rectangle 7"/>
          <p:cNvSpPr>
            <a:spLocks noChangeArrowheads="1"/>
          </p:cNvSpPr>
          <p:nvPr/>
        </p:nvSpPr>
        <p:spPr bwMode="auto">
          <a:xfrm>
            <a:off x="82772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20" name="Rectangle 8"/>
          <p:cNvSpPr>
            <a:spLocks noChangeArrowheads="1"/>
          </p:cNvSpPr>
          <p:nvPr/>
        </p:nvSpPr>
        <p:spPr bwMode="auto">
          <a:xfrm>
            <a:off x="71342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21" name="Rectangle 9"/>
          <p:cNvSpPr>
            <a:spLocks noChangeArrowheads="1"/>
          </p:cNvSpPr>
          <p:nvPr/>
        </p:nvSpPr>
        <p:spPr bwMode="auto">
          <a:xfrm>
            <a:off x="80486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2" name="Rectangle 10"/>
          <p:cNvSpPr>
            <a:spLocks noChangeArrowheads="1"/>
          </p:cNvSpPr>
          <p:nvPr/>
        </p:nvSpPr>
        <p:spPr bwMode="auto">
          <a:xfrm>
            <a:off x="8277225" y="147828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2000" b="0" dirty="0"/>
              <a:t>1</a:t>
            </a:r>
          </a:p>
        </p:txBody>
      </p:sp>
      <p:sp>
        <p:nvSpPr>
          <p:cNvPr id="13323" name="Rectangle 11"/>
          <p:cNvSpPr>
            <a:spLocks noChangeArrowheads="1"/>
          </p:cNvSpPr>
          <p:nvPr/>
        </p:nvSpPr>
        <p:spPr bwMode="auto">
          <a:xfrm>
            <a:off x="85058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4" name="Rectangle 12"/>
          <p:cNvSpPr>
            <a:spLocks noChangeArrowheads="1"/>
          </p:cNvSpPr>
          <p:nvPr/>
        </p:nvSpPr>
        <p:spPr bwMode="auto">
          <a:xfrm>
            <a:off x="94202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5" name="Rectangle 13"/>
          <p:cNvSpPr>
            <a:spLocks noChangeArrowheads="1"/>
          </p:cNvSpPr>
          <p:nvPr/>
        </p:nvSpPr>
        <p:spPr bwMode="auto">
          <a:xfrm>
            <a:off x="96488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6" name="Rectangle 14"/>
          <p:cNvSpPr>
            <a:spLocks noChangeArrowheads="1"/>
          </p:cNvSpPr>
          <p:nvPr/>
        </p:nvSpPr>
        <p:spPr bwMode="auto">
          <a:xfrm>
            <a:off x="7362825" y="14782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sp>
        <p:nvSpPr>
          <p:cNvPr id="13327" name="Rectangle 15"/>
          <p:cNvSpPr>
            <a:spLocks noChangeArrowheads="1"/>
          </p:cNvSpPr>
          <p:nvPr/>
        </p:nvSpPr>
        <p:spPr bwMode="auto">
          <a:xfrm>
            <a:off x="6524625" y="94488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13328" name="Rectangle 16"/>
          <p:cNvSpPr>
            <a:spLocks noChangeArrowheads="1"/>
          </p:cNvSpPr>
          <p:nvPr/>
        </p:nvSpPr>
        <p:spPr bwMode="auto">
          <a:xfrm>
            <a:off x="6524625" y="140208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3329" name="Line 17"/>
          <p:cNvSpPr>
            <a:spLocks noChangeShapeType="1"/>
          </p:cNvSpPr>
          <p:nvPr/>
        </p:nvSpPr>
        <p:spPr bwMode="auto">
          <a:xfrm>
            <a:off x="5381625" y="1783080"/>
            <a:ext cx="6324600" cy="0"/>
          </a:xfrm>
          <a:prstGeom prst="line">
            <a:avLst/>
          </a:prstGeom>
          <a:noFill/>
          <a:ln w="25400">
            <a:solidFill>
              <a:schemeClr val="tx1"/>
            </a:solidFill>
            <a:round/>
          </a:ln>
        </p:spPr>
        <p:txBody>
          <a:bodyPr wrap="none" anchor="ctr"/>
          <a:lstStyle/>
          <a:p>
            <a:endParaRPr lang="en-US"/>
          </a:p>
        </p:txBody>
      </p:sp>
      <p:sp>
        <p:nvSpPr>
          <p:cNvPr id="13330" name="Rectangle 18"/>
          <p:cNvSpPr>
            <a:spLocks noChangeArrowheads="1"/>
          </p:cNvSpPr>
          <p:nvPr/>
        </p:nvSpPr>
        <p:spPr bwMode="auto">
          <a:xfrm>
            <a:off x="6143625" y="140208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3331" name="Rectangle 19"/>
          <p:cNvSpPr>
            <a:spLocks noChangeArrowheads="1"/>
          </p:cNvSpPr>
          <p:nvPr/>
        </p:nvSpPr>
        <p:spPr bwMode="auto">
          <a:xfrm>
            <a:off x="6219825" y="1859280"/>
            <a:ext cx="6588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3334" name="Rectangle 22"/>
          <p:cNvSpPr>
            <a:spLocks noChangeArrowheads="1"/>
          </p:cNvSpPr>
          <p:nvPr/>
        </p:nvSpPr>
        <p:spPr bwMode="auto">
          <a:xfrm>
            <a:off x="8734425" y="14782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sp>
        <p:nvSpPr>
          <p:cNvPr id="13336" name="Rectangle 24"/>
          <p:cNvSpPr>
            <a:spLocks noChangeArrowheads="1"/>
          </p:cNvSpPr>
          <p:nvPr/>
        </p:nvSpPr>
        <p:spPr bwMode="auto">
          <a:xfrm>
            <a:off x="7591425" y="10210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grpSp>
        <p:nvGrpSpPr>
          <p:cNvPr id="2" name="Group 25"/>
          <p:cNvGrpSpPr/>
          <p:nvPr/>
        </p:nvGrpSpPr>
        <p:grpSpPr bwMode="auto">
          <a:xfrm>
            <a:off x="8505825" y="1021080"/>
            <a:ext cx="1371600" cy="228600"/>
            <a:chOff x="3744" y="1488"/>
            <a:chExt cx="864" cy="144"/>
          </a:xfrm>
        </p:grpSpPr>
        <p:sp>
          <p:nvSpPr>
            <p:cNvPr id="13367"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68"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69"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70"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3338" name="Rectangle 30"/>
          <p:cNvSpPr>
            <a:spLocks noChangeArrowheads="1"/>
          </p:cNvSpPr>
          <p:nvPr/>
        </p:nvSpPr>
        <p:spPr bwMode="auto">
          <a:xfrm>
            <a:off x="85058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39" name="Rectangle 31"/>
          <p:cNvSpPr>
            <a:spLocks noChangeArrowheads="1"/>
          </p:cNvSpPr>
          <p:nvPr/>
        </p:nvSpPr>
        <p:spPr bwMode="auto">
          <a:xfrm>
            <a:off x="87344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40" name="Rectangle 32"/>
          <p:cNvSpPr>
            <a:spLocks noChangeArrowheads="1"/>
          </p:cNvSpPr>
          <p:nvPr/>
        </p:nvSpPr>
        <p:spPr bwMode="auto">
          <a:xfrm>
            <a:off x="96488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41" name="Rectangle 33"/>
          <p:cNvSpPr>
            <a:spLocks noChangeArrowheads="1"/>
          </p:cNvSpPr>
          <p:nvPr/>
        </p:nvSpPr>
        <p:spPr bwMode="auto">
          <a:xfrm>
            <a:off x="8963025" y="19354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2000" b="0"/>
              <a:t>•••</a:t>
            </a:r>
          </a:p>
        </p:txBody>
      </p:sp>
      <p:sp>
        <p:nvSpPr>
          <p:cNvPr id="13342" name="Rectangle 34"/>
          <p:cNvSpPr>
            <a:spLocks noChangeArrowheads="1"/>
          </p:cNvSpPr>
          <p:nvPr/>
        </p:nvSpPr>
        <p:spPr bwMode="auto">
          <a:xfrm>
            <a:off x="71342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43" name="Rectangle 35"/>
          <p:cNvSpPr>
            <a:spLocks noChangeArrowheads="1"/>
          </p:cNvSpPr>
          <p:nvPr/>
        </p:nvSpPr>
        <p:spPr bwMode="auto">
          <a:xfrm>
            <a:off x="80486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44" name="Rectangle 36"/>
          <p:cNvSpPr>
            <a:spLocks noChangeArrowheads="1"/>
          </p:cNvSpPr>
          <p:nvPr/>
        </p:nvSpPr>
        <p:spPr bwMode="auto">
          <a:xfrm>
            <a:off x="82772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45" name="Rectangle 37"/>
          <p:cNvSpPr>
            <a:spLocks noChangeArrowheads="1"/>
          </p:cNvSpPr>
          <p:nvPr/>
        </p:nvSpPr>
        <p:spPr bwMode="auto">
          <a:xfrm>
            <a:off x="7362825" y="19354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grpSp>
        <p:nvGrpSpPr>
          <p:cNvPr id="4" name="Group 38"/>
          <p:cNvGrpSpPr/>
          <p:nvPr/>
        </p:nvGrpSpPr>
        <p:grpSpPr bwMode="auto">
          <a:xfrm>
            <a:off x="9953625" y="1935480"/>
            <a:ext cx="1371600" cy="228600"/>
            <a:chOff x="4416" y="2256"/>
            <a:chExt cx="864" cy="144"/>
          </a:xfrm>
        </p:grpSpPr>
        <p:sp>
          <p:nvSpPr>
            <p:cNvPr id="13363"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4"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5"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6"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2000" b="0"/>
                <a:t>•••</a:t>
              </a:r>
            </a:p>
          </p:txBody>
        </p:sp>
      </p:grpSp>
      <p:sp>
        <p:nvSpPr>
          <p:cNvPr id="13347" name="Line 43"/>
          <p:cNvSpPr>
            <a:spLocks noChangeShapeType="1"/>
          </p:cNvSpPr>
          <p:nvPr/>
        </p:nvSpPr>
        <p:spPr bwMode="auto">
          <a:xfrm>
            <a:off x="5381625" y="2316480"/>
            <a:ext cx="6324600" cy="0"/>
          </a:xfrm>
          <a:prstGeom prst="line">
            <a:avLst/>
          </a:prstGeom>
          <a:noFill/>
          <a:ln w="25400">
            <a:solidFill>
              <a:schemeClr val="tx1"/>
            </a:solidFill>
            <a:round/>
          </a:ln>
        </p:spPr>
        <p:txBody>
          <a:bodyPr wrap="none" anchor="ctr"/>
          <a:lstStyle/>
          <a:p>
            <a:endParaRPr lang="en-US"/>
          </a:p>
        </p:txBody>
      </p:sp>
      <p:sp>
        <p:nvSpPr>
          <p:cNvPr id="13348" name="Rectangle 44"/>
          <p:cNvSpPr>
            <a:spLocks noChangeArrowheads="1"/>
          </p:cNvSpPr>
          <p:nvPr/>
        </p:nvSpPr>
        <p:spPr bwMode="auto">
          <a:xfrm>
            <a:off x="5814566" y="2411730"/>
            <a:ext cx="1162498" cy="461665"/>
          </a:xfrm>
          <a:prstGeom prst="rect">
            <a:avLst/>
          </a:prstGeom>
          <a:noFill/>
          <a:ln w="25400">
            <a:noFill/>
            <a:miter lim="800000"/>
          </a:ln>
        </p:spPr>
        <p:txBody>
          <a:bodyPr wrap="none">
            <a:spAutoFit/>
          </a:bodyPr>
          <a:lstStyle/>
          <a:p>
            <a:pPr algn="r">
              <a:lnSpc>
                <a:spcPct val="100000"/>
              </a:lnSpc>
            </a:pPr>
            <a:r>
              <a:rPr lang="en-US" b="0" dirty="0">
                <a:solidFill>
                  <a:schemeClr val="tx2"/>
                </a:solidFill>
                <a:latin typeface="Calibri" panose="020F0502020204030204" pitchFamily="34" charset="0"/>
                <a:sym typeface="Symbol" panose="05050102010706020507" pitchFamily="18" charset="2"/>
              </a:rPr>
              <a:t></a:t>
            </a:r>
            <a:r>
              <a:rPr lang="en-US" sz="1600" b="0" i="1" dirty="0">
                <a:latin typeface="Times" pitchFamily="18" charset="0"/>
              </a:rPr>
              <a:t> </a:t>
            </a:r>
            <a:r>
              <a:rPr lang="en-US" b="0" i="1" dirty="0">
                <a:latin typeface="Times" pitchFamily="18" charset="0"/>
              </a:rPr>
              <a:t>u </a:t>
            </a:r>
            <a:r>
              <a:rPr lang="en-US" b="0" dirty="0">
                <a:latin typeface="Times" pitchFamily="18" charset="0"/>
              </a:rPr>
              <a:t>/ 2</a:t>
            </a:r>
            <a:r>
              <a:rPr lang="en-US" b="0" i="1" baseline="30000" dirty="0">
                <a:latin typeface="Times" pitchFamily="18" charset="0"/>
              </a:rPr>
              <a:t>k </a:t>
            </a:r>
            <a:r>
              <a:rPr lang="en-US" b="0" dirty="0">
                <a:solidFill>
                  <a:schemeClr val="tx2"/>
                </a:solidFill>
                <a:latin typeface="Calibri" panose="020F0502020204030204" pitchFamily="34" charset="0"/>
                <a:sym typeface="Symbol" panose="05050102010706020507" pitchFamily="18" charset="2"/>
              </a:rPr>
              <a:t></a:t>
            </a:r>
          </a:p>
        </p:txBody>
      </p:sp>
      <p:sp>
        <p:nvSpPr>
          <p:cNvPr id="13349" name="Rectangle 45"/>
          <p:cNvSpPr>
            <a:spLocks noChangeArrowheads="1"/>
          </p:cNvSpPr>
          <p:nvPr/>
        </p:nvSpPr>
        <p:spPr bwMode="auto">
          <a:xfrm>
            <a:off x="85058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0" name="Rectangle 46"/>
          <p:cNvSpPr>
            <a:spLocks noChangeArrowheads="1"/>
          </p:cNvSpPr>
          <p:nvPr/>
        </p:nvSpPr>
        <p:spPr bwMode="auto">
          <a:xfrm>
            <a:off x="87344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1" name="Rectangle 47"/>
          <p:cNvSpPr>
            <a:spLocks noChangeArrowheads="1"/>
          </p:cNvSpPr>
          <p:nvPr/>
        </p:nvSpPr>
        <p:spPr bwMode="auto">
          <a:xfrm>
            <a:off x="96488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2" name="Rectangle 48"/>
          <p:cNvSpPr>
            <a:spLocks noChangeArrowheads="1"/>
          </p:cNvSpPr>
          <p:nvPr/>
        </p:nvSpPr>
        <p:spPr bwMode="auto">
          <a:xfrm>
            <a:off x="8963025" y="24688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2000" b="0"/>
              <a:t>•••</a:t>
            </a:r>
          </a:p>
        </p:txBody>
      </p:sp>
      <p:sp>
        <p:nvSpPr>
          <p:cNvPr id="13354" name="Text Box 50"/>
          <p:cNvSpPr txBox="1">
            <a:spLocks noChangeArrowheads="1"/>
          </p:cNvSpPr>
          <p:nvPr/>
        </p:nvSpPr>
        <p:spPr bwMode="auto">
          <a:xfrm>
            <a:off x="9801225" y="1859280"/>
            <a:ext cx="248786"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a:t>
            </a:r>
          </a:p>
        </p:txBody>
      </p:sp>
      <p:sp>
        <p:nvSpPr>
          <p:cNvPr id="13355" name="Text Box 51"/>
          <p:cNvSpPr txBox="1">
            <a:spLocks noChangeArrowheads="1"/>
          </p:cNvSpPr>
          <p:nvPr/>
        </p:nvSpPr>
        <p:spPr bwMode="auto">
          <a:xfrm>
            <a:off x="10106025" y="944880"/>
            <a:ext cx="1695144"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3356" name="Line 52"/>
          <p:cNvSpPr>
            <a:spLocks noChangeShapeType="1"/>
          </p:cNvSpPr>
          <p:nvPr/>
        </p:nvSpPr>
        <p:spPr bwMode="auto">
          <a:xfrm flipH="1">
            <a:off x="9953625" y="1325880"/>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3358" name="Rectangle 54"/>
          <p:cNvSpPr>
            <a:spLocks noChangeArrowheads="1"/>
          </p:cNvSpPr>
          <p:nvPr/>
        </p:nvSpPr>
        <p:spPr bwMode="auto">
          <a:xfrm>
            <a:off x="7134225" y="2468880"/>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sz="2000" b="0"/>
              <a:t>0</a:t>
            </a:r>
          </a:p>
        </p:txBody>
      </p:sp>
      <p:sp>
        <p:nvSpPr>
          <p:cNvPr id="13359" name="Rectangle 55"/>
          <p:cNvSpPr>
            <a:spLocks noChangeArrowheads="1"/>
          </p:cNvSpPr>
          <p:nvPr/>
        </p:nvSpPr>
        <p:spPr bwMode="auto">
          <a:xfrm>
            <a:off x="8048625" y="2468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60" name="Rectangle 56"/>
          <p:cNvSpPr>
            <a:spLocks noChangeArrowheads="1"/>
          </p:cNvSpPr>
          <p:nvPr/>
        </p:nvSpPr>
        <p:spPr bwMode="auto">
          <a:xfrm>
            <a:off x="8277225" y="2468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61" name="Rectangle 57"/>
          <p:cNvSpPr>
            <a:spLocks noChangeArrowheads="1"/>
          </p:cNvSpPr>
          <p:nvPr/>
        </p:nvSpPr>
        <p:spPr bwMode="auto">
          <a:xfrm>
            <a:off x="7362825" y="2468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graphicFrame>
        <p:nvGraphicFramePr>
          <p:cNvPr id="13314" name="Object 4"/>
          <p:cNvGraphicFramePr>
            <a:graphicFrameLocks noChangeAspect="1"/>
          </p:cNvGraphicFramePr>
          <p:nvPr/>
        </p:nvGraphicFramePr>
        <p:xfrm>
          <a:off x="1986915" y="3573780"/>
          <a:ext cx="9109710" cy="1942465"/>
        </p:xfrm>
        <a:graphic>
          <a:graphicData uri="http://schemas.openxmlformats.org/presentationml/2006/ole">
            <mc:AlternateContent xmlns:mc="http://schemas.openxmlformats.org/markup-compatibility/2006">
              <mc:Choice xmlns:v="urn:schemas-microsoft-com:vml" Requires="v">
                <p:oleObj spid="_x0000_s70721" name="Document" r:id="rId3" imgW="7974834" imgH="1647053" progId="Word.Document.8">
                  <p:embed/>
                </p:oleObj>
              </mc:Choice>
              <mc:Fallback>
                <p:oleObj name="Document" r:id="rId3" imgW="7974834" imgH="1647053"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915" y="3573780"/>
                        <a:ext cx="9109710" cy="1942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3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3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p:bldP spid="13338" grpId="0" bldLvl="0" animBg="1"/>
      <p:bldP spid="13339" grpId="0" bldLvl="0" animBg="1"/>
      <p:bldP spid="13340" grpId="0" bldLvl="0" animBg="1"/>
      <p:bldP spid="13341" grpId="0" bldLvl="0" animBg="1"/>
      <p:bldP spid="13342" grpId="0" bldLvl="0" animBg="1"/>
      <p:bldP spid="13343" grpId="0" bldLvl="0" animBg="1"/>
      <p:bldP spid="13344" grpId="0" bldLvl="0" animBg="1"/>
      <p:bldP spid="13345" grpId="0" bldLvl="0" animBg="1"/>
      <p:bldP spid="13347" grpId="0" bldLvl="0" animBg="1"/>
      <p:bldP spid="13348" grpId="0"/>
      <p:bldP spid="13349" grpId="0" bldLvl="0" animBg="1"/>
      <p:bldP spid="13350" grpId="0" bldLvl="0" animBg="1"/>
      <p:bldP spid="13351" grpId="0" bldLvl="0" animBg="1"/>
      <p:bldP spid="13352" grpId="0" bldLvl="0" animBg="1"/>
      <p:bldP spid="13354" grpId="0"/>
      <p:bldP spid="13355" grpId="0"/>
      <p:bldP spid="13356" grpId="0" bldLvl="0" animBg="1"/>
      <p:bldP spid="13358" grpId="0" bldLvl="0" animBg="1"/>
      <p:bldP spid="13359" grpId="0" bldLvl="0" animBg="1"/>
      <p:bldP spid="13360" grpId="0" bldLvl="0" animBg="1"/>
      <p:bldP spid="1336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2.3.7  </a:t>
                      </a:r>
                      <a:r>
                        <a:rPr lang="zh-CN" altLang="en-US" sz="2400">
                          <a:solidFill>
                            <a:schemeClr val="bg1"/>
                          </a:solidFill>
                          <a:ea typeface="宋体" panose="02010600030101010101" pitchFamily="2" charset="-122"/>
                        </a:rPr>
                        <a:t>除以</a:t>
                      </a:r>
                      <a:r>
                        <a:rPr lang="en-US" altLang="zh-CN" sz="2400">
                          <a:solidFill>
                            <a:schemeClr val="bg1"/>
                          </a:solidFill>
                          <a:ea typeface="宋体" panose="02010600030101010101" pitchFamily="2" charset="-122"/>
                        </a:rPr>
                        <a:t>2</a:t>
                      </a:r>
                      <a:r>
                        <a:rPr lang="zh-CN" altLang="en-US" sz="2400">
                          <a:solidFill>
                            <a:schemeClr val="bg1"/>
                          </a:solidFill>
                          <a:ea typeface="宋体" panose="02010600030101010101" pitchFamily="2" charset="-122"/>
                        </a:rPr>
                        <a:t>的幂</a:t>
                      </a:r>
                    </a:p>
                  </a:txBody>
                  <a:tcPr>
                    <a:solidFill>
                      <a:srgbClr val="52B6B1"/>
                    </a:solidFill>
                  </a:tcPr>
                </a:tc>
                <a:extLst>
                  <a:ext uri="{0D108BD9-81ED-4DB2-BD59-A6C34878D82A}">
                    <a16:rowId xmlns:a16="http://schemas.microsoft.com/office/drawing/2014/main" val="10000"/>
                  </a:ext>
                </a:extLst>
              </a:tr>
            </a:tbl>
          </a:graphicData>
        </a:graphic>
      </p:graphicFrame>
      <p:sp>
        <p:nvSpPr>
          <p:cNvPr id="168963" name="Rectangle 3"/>
          <p:cNvSpPr>
            <a:spLocks noGrp="1" noChangeArrowheads="1"/>
          </p:cNvSpPr>
          <p:nvPr/>
        </p:nvSpPr>
        <p:spPr>
          <a:xfrm>
            <a:off x="1112838" y="1249363"/>
            <a:ext cx="8307387" cy="1268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eaLnBrk="1" hangingPunct="1">
              <a:tabLst>
                <a:tab pos="2971800" algn="l"/>
              </a:tabLst>
              <a:defRPr/>
            </a:pPr>
            <a:r>
              <a:rPr lang="zh-CN" altLang="en-US" b="1" dirty="0">
                <a:latin typeface="Courier New" panose="02070309020205020404" charset="0"/>
                <a:ea typeface="宋体" panose="02010600030101010101" pitchFamily="2" charset="-122"/>
              </a:rPr>
              <a:t>有符号数的除法</a:t>
            </a:r>
          </a:p>
          <a:p>
            <a:pPr lvl="1" eaLnBrk="1" hangingPunct="1">
              <a:tabLst>
                <a:tab pos="2971800" algn="l"/>
              </a:tabLst>
              <a:defRPr/>
            </a:pPr>
            <a:r>
              <a:rPr lang="en-US" b="1" dirty="0">
                <a:latin typeface="Courier New" panose="02070309020205020404" charset="0"/>
              </a:rPr>
              <a:t>x &gt;&gt; k</a:t>
            </a:r>
            <a:r>
              <a:rPr lang="en-US" b="1" dirty="0"/>
              <a:t> </a:t>
            </a:r>
            <a:r>
              <a:rPr lang="zh-CN" altLang="en-US" b="1" dirty="0">
                <a:ea typeface="宋体" panose="02010600030101010101" pitchFamily="2" charset="-122"/>
              </a:rPr>
              <a:t>等价于</a:t>
            </a:r>
            <a:r>
              <a:rPr lang="en-US" dirty="0"/>
              <a:t> </a:t>
            </a:r>
            <a:r>
              <a:rPr lang="en-US" b="1" dirty="0">
                <a:sym typeface="Symbol" panose="05050102010706020507" pitchFamily="18" charset="2"/>
              </a:rPr>
              <a:t> x</a:t>
            </a:r>
            <a:r>
              <a:rPr lang="en-US" b="1" dirty="0">
                <a:latin typeface="Courier New" panose="02070309020205020404" charset="0"/>
              </a:rPr>
              <a:t> / </a:t>
            </a:r>
            <a:r>
              <a:rPr lang="en-US" b="1" i="1" dirty="0"/>
              <a:t>2</a:t>
            </a:r>
            <a:r>
              <a:rPr lang="en-US" b="1" i="1" baseline="30000" dirty="0"/>
              <a:t>k </a:t>
            </a:r>
            <a:r>
              <a:rPr lang="en-US" b="1" dirty="0">
                <a:sym typeface="Symbol" panose="05050102010706020507" pitchFamily="18" charset="2"/>
              </a:rPr>
              <a:t></a:t>
            </a:r>
            <a:endParaRPr lang="en-US" b="1" i="1" baseline="30000" dirty="0"/>
          </a:p>
          <a:p>
            <a:pPr lvl="1" eaLnBrk="1" hangingPunct="1">
              <a:tabLst>
                <a:tab pos="2971800" algn="l"/>
              </a:tabLst>
              <a:defRPr/>
            </a:pPr>
            <a:r>
              <a:rPr lang="zh-CN" altLang="en-US" b="1" dirty="0">
                <a:solidFill>
                  <a:schemeClr val="tx1"/>
                </a:solidFill>
                <a:ea typeface="宋体" panose="02010600030101010101" pitchFamily="2" charset="-122"/>
              </a:rPr>
              <a:t>使用算术右移</a:t>
            </a:r>
          </a:p>
          <a:p>
            <a:pPr lvl="1" eaLnBrk="1" hangingPunct="1">
              <a:tabLst>
                <a:tab pos="2971800" algn="l"/>
              </a:tabLst>
              <a:defRPr/>
            </a:pPr>
            <a:r>
              <a:rPr lang="zh-CN" altLang="en-US" b="1" dirty="0">
                <a:solidFill>
                  <a:schemeClr val="tx1"/>
                </a:solidFill>
                <a:ea typeface="宋体" panose="02010600030101010101" pitchFamily="2" charset="-122"/>
              </a:rPr>
              <a:t>当x＜0时出错</a:t>
            </a:r>
          </a:p>
        </p:txBody>
      </p:sp>
      <p:sp>
        <p:nvSpPr>
          <p:cNvPr id="14342" name="Rectangle 5"/>
          <p:cNvSpPr>
            <a:spLocks noChangeArrowheads="1"/>
          </p:cNvSpPr>
          <p:nvPr/>
        </p:nvSpPr>
        <p:spPr bwMode="auto">
          <a:xfrm>
            <a:off x="7025640" y="12496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43" name="Rectangle 6"/>
          <p:cNvSpPr>
            <a:spLocks noChangeArrowheads="1"/>
          </p:cNvSpPr>
          <p:nvPr/>
        </p:nvSpPr>
        <p:spPr bwMode="auto">
          <a:xfrm>
            <a:off x="7254240" y="12496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4" name="Rectangle 7"/>
          <p:cNvSpPr>
            <a:spLocks noChangeArrowheads="1"/>
          </p:cNvSpPr>
          <p:nvPr/>
        </p:nvSpPr>
        <p:spPr bwMode="auto">
          <a:xfrm>
            <a:off x="8168640" y="12496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5" name="Rectangle 8"/>
          <p:cNvSpPr>
            <a:spLocks noChangeArrowheads="1"/>
          </p:cNvSpPr>
          <p:nvPr/>
        </p:nvSpPr>
        <p:spPr bwMode="auto">
          <a:xfrm>
            <a:off x="70256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4346" name="Rectangle 9"/>
          <p:cNvSpPr>
            <a:spLocks noChangeArrowheads="1"/>
          </p:cNvSpPr>
          <p:nvPr/>
        </p:nvSpPr>
        <p:spPr bwMode="auto">
          <a:xfrm>
            <a:off x="79400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47" name="Rectangle 10"/>
          <p:cNvSpPr>
            <a:spLocks noChangeArrowheads="1"/>
          </p:cNvSpPr>
          <p:nvPr/>
        </p:nvSpPr>
        <p:spPr bwMode="auto">
          <a:xfrm>
            <a:off x="8168640" y="170688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2000" b="0" dirty="0"/>
              <a:t>1</a:t>
            </a:r>
          </a:p>
        </p:txBody>
      </p:sp>
      <p:sp>
        <p:nvSpPr>
          <p:cNvPr id="14348" name="Rectangle 11"/>
          <p:cNvSpPr>
            <a:spLocks noChangeArrowheads="1"/>
          </p:cNvSpPr>
          <p:nvPr/>
        </p:nvSpPr>
        <p:spPr bwMode="auto">
          <a:xfrm>
            <a:off x="83972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49" name="Rectangle 12"/>
          <p:cNvSpPr>
            <a:spLocks noChangeArrowheads="1"/>
          </p:cNvSpPr>
          <p:nvPr/>
        </p:nvSpPr>
        <p:spPr bwMode="auto">
          <a:xfrm>
            <a:off x="93116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50" name="Rectangle 13"/>
          <p:cNvSpPr>
            <a:spLocks noChangeArrowheads="1"/>
          </p:cNvSpPr>
          <p:nvPr/>
        </p:nvSpPr>
        <p:spPr bwMode="auto">
          <a:xfrm>
            <a:off x="95402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51" name="Rectangle 14"/>
          <p:cNvSpPr>
            <a:spLocks noChangeArrowheads="1"/>
          </p:cNvSpPr>
          <p:nvPr/>
        </p:nvSpPr>
        <p:spPr bwMode="auto">
          <a:xfrm>
            <a:off x="7254240" y="1706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dirty="0"/>
              <a:t>•••</a:t>
            </a:r>
          </a:p>
        </p:txBody>
      </p:sp>
      <p:sp>
        <p:nvSpPr>
          <p:cNvPr id="14352" name="Rectangle 15"/>
          <p:cNvSpPr>
            <a:spLocks noChangeArrowheads="1"/>
          </p:cNvSpPr>
          <p:nvPr/>
        </p:nvSpPr>
        <p:spPr bwMode="auto">
          <a:xfrm>
            <a:off x="6416040" y="117348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x</a:t>
            </a:r>
          </a:p>
        </p:txBody>
      </p:sp>
      <p:sp>
        <p:nvSpPr>
          <p:cNvPr id="14353" name="Rectangle 16"/>
          <p:cNvSpPr>
            <a:spLocks noChangeArrowheads="1"/>
          </p:cNvSpPr>
          <p:nvPr/>
        </p:nvSpPr>
        <p:spPr bwMode="auto">
          <a:xfrm>
            <a:off x="6416040" y="163068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4354" name="Line 17"/>
          <p:cNvSpPr>
            <a:spLocks noChangeShapeType="1"/>
          </p:cNvSpPr>
          <p:nvPr/>
        </p:nvSpPr>
        <p:spPr bwMode="auto">
          <a:xfrm>
            <a:off x="5273040" y="2011680"/>
            <a:ext cx="6324600" cy="0"/>
          </a:xfrm>
          <a:prstGeom prst="line">
            <a:avLst/>
          </a:prstGeom>
          <a:noFill/>
          <a:ln w="25400">
            <a:solidFill>
              <a:schemeClr val="tx1"/>
            </a:solidFill>
            <a:round/>
          </a:ln>
        </p:spPr>
        <p:txBody>
          <a:bodyPr wrap="none" anchor="ctr"/>
          <a:lstStyle/>
          <a:p>
            <a:endParaRPr lang="en-US"/>
          </a:p>
        </p:txBody>
      </p:sp>
      <p:sp>
        <p:nvSpPr>
          <p:cNvPr id="14355" name="Rectangle 18"/>
          <p:cNvSpPr>
            <a:spLocks noChangeArrowheads="1"/>
          </p:cNvSpPr>
          <p:nvPr/>
        </p:nvSpPr>
        <p:spPr bwMode="auto">
          <a:xfrm>
            <a:off x="6035040" y="163068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4356" name="Rectangle 19"/>
          <p:cNvSpPr>
            <a:spLocks noChangeArrowheads="1"/>
          </p:cNvSpPr>
          <p:nvPr/>
        </p:nvSpPr>
        <p:spPr bwMode="auto">
          <a:xfrm>
            <a:off x="6123940" y="2087880"/>
            <a:ext cx="6461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x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4359" name="Rectangle 22"/>
          <p:cNvSpPr>
            <a:spLocks noChangeArrowheads="1"/>
          </p:cNvSpPr>
          <p:nvPr/>
        </p:nvSpPr>
        <p:spPr bwMode="auto">
          <a:xfrm>
            <a:off x="8625840" y="1706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a:t>
            </a:r>
          </a:p>
        </p:txBody>
      </p:sp>
      <p:sp>
        <p:nvSpPr>
          <p:cNvPr id="14361" name="Rectangle 24"/>
          <p:cNvSpPr>
            <a:spLocks noChangeArrowheads="1"/>
          </p:cNvSpPr>
          <p:nvPr/>
        </p:nvSpPr>
        <p:spPr bwMode="auto">
          <a:xfrm>
            <a:off x="7482840" y="12496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grpSp>
        <p:nvGrpSpPr>
          <p:cNvPr id="5" name="Group 25"/>
          <p:cNvGrpSpPr/>
          <p:nvPr/>
        </p:nvGrpSpPr>
        <p:grpSpPr bwMode="auto">
          <a:xfrm>
            <a:off x="8397240" y="1249680"/>
            <a:ext cx="1371600" cy="228600"/>
            <a:chOff x="3744" y="1488"/>
            <a:chExt cx="864" cy="144"/>
          </a:xfrm>
        </p:grpSpPr>
        <p:sp>
          <p:nvSpPr>
            <p:cNvPr id="14392"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3"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4"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5"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63" name="Rectangle 30"/>
          <p:cNvSpPr>
            <a:spLocks noChangeArrowheads="1"/>
          </p:cNvSpPr>
          <p:nvPr/>
        </p:nvSpPr>
        <p:spPr bwMode="auto">
          <a:xfrm>
            <a:off x="83972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4" name="Rectangle 31"/>
          <p:cNvSpPr>
            <a:spLocks noChangeArrowheads="1"/>
          </p:cNvSpPr>
          <p:nvPr/>
        </p:nvSpPr>
        <p:spPr bwMode="auto">
          <a:xfrm>
            <a:off x="8625840" y="2164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5" name="Rectangle 32"/>
          <p:cNvSpPr>
            <a:spLocks noChangeArrowheads="1"/>
          </p:cNvSpPr>
          <p:nvPr/>
        </p:nvSpPr>
        <p:spPr bwMode="auto">
          <a:xfrm>
            <a:off x="9540240" y="2164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6" name="Rectangle 33"/>
          <p:cNvSpPr>
            <a:spLocks noChangeArrowheads="1"/>
          </p:cNvSpPr>
          <p:nvPr/>
        </p:nvSpPr>
        <p:spPr bwMode="auto">
          <a:xfrm>
            <a:off x="8854440" y="21640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67" name="Rectangle 34"/>
          <p:cNvSpPr>
            <a:spLocks noChangeArrowheads="1"/>
          </p:cNvSpPr>
          <p:nvPr/>
        </p:nvSpPr>
        <p:spPr bwMode="auto">
          <a:xfrm>
            <a:off x="7025640" y="21640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0</a:t>
            </a:r>
          </a:p>
        </p:txBody>
      </p:sp>
      <p:sp>
        <p:nvSpPr>
          <p:cNvPr id="14368" name="Rectangle 35"/>
          <p:cNvSpPr>
            <a:spLocks noChangeArrowheads="1"/>
          </p:cNvSpPr>
          <p:nvPr/>
        </p:nvSpPr>
        <p:spPr bwMode="auto">
          <a:xfrm>
            <a:off x="79400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9" name="Rectangle 36"/>
          <p:cNvSpPr>
            <a:spLocks noChangeArrowheads="1"/>
          </p:cNvSpPr>
          <p:nvPr/>
        </p:nvSpPr>
        <p:spPr bwMode="auto">
          <a:xfrm>
            <a:off x="81686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0" name="Rectangle 37"/>
          <p:cNvSpPr>
            <a:spLocks noChangeArrowheads="1"/>
          </p:cNvSpPr>
          <p:nvPr/>
        </p:nvSpPr>
        <p:spPr bwMode="auto">
          <a:xfrm>
            <a:off x="7254240" y="216408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grpSp>
        <p:nvGrpSpPr>
          <p:cNvPr id="6" name="Group 38"/>
          <p:cNvGrpSpPr/>
          <p:nvPr/>
        </p:nvGrpSpPr>
        <p:grpSpPr bwMode="auto">
          <a:xfrm>
            <a:off x="9845040" y="2164080"/>
            <a:ext cx="1371600" cy="228600"/>
            <a:chOff x="4416" y="2256"/>
            <a:chExt cx="864" cy="144"/>
          </a:xfrm>
        </p:grpSpPr>
        <p:sp>
          <p:nvSpPr>
            <p:cNvPr id="14388"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89"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0"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1"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72" name="Line 43"/>
          <p:cNvSpPr>
            <a:spLocks noChangeShapeType="1"/>
          </p:cNvSpPr>
          <p:nvPr/>
        </p:nvSpPr>
        <p:spPr bwMode="auto">
          <a:xfrm>
            <a:off x="5273040" y="2545080"/>
            <a:ext cx="6324600" cy="0"/>
          </a:xfrm>
          <a:prstGeom prst="line">
            <a:avLst/>
          </a:prstGeom>
          <a:noFill/>
          <a:ln w="25400">
            <a:solidFill>
              <a:schemeClr val="tx1"/>
            </a:solidFill>
            <a:round/>
          </a:ln>
        </p:spPr>
        <p:txBody>
          <a:bodyPr wrap="none" anchor="ctr"/>
          <a:lstStyle/>
          <a:p>
            <a:endParaRPr lang="en-US"/>
          </a:p>
        </p:txBody>
      </p:sp>
      <p:sp>
        <p:nvSpPr>
          <p:cNvPr id="14374" name="Rectangle 45"/>
          <p:cNvSpPr>
            <a:spLocks noChangeArrowheads="1"/>
          </p:cNvSpPr>
          <p:nvPr/>
        </p:nvSpPr>
        <p:spPr bwMode="auto">
          <a:xfrm>
            <a:off x="83972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5" name="Rectangle 46"/>
          <p:cNvSpPr>
            <a:spLocks noChangeArrowheads="1"/>
          </p:cNvSpPr>
          <p:nvPr/>
        </p:nvSpPr>
        <p:spPr bwMode="auto">
          <a:xfrm>
            <a:off x="8625840" y="2697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6" name="Rectangle 47"/>
          <p:cNvSpPr>
            <a:spLocks noChangeArrowheads="1"/>
          </p:cNvSpPr>
          <p:nvPr/>
        </p:nvSpPr>
        <p:spPr bwMode="auto">
          <a:xfrm>
            <a:off x="9540240" y="2697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7" name="Rectangle 48"/>
          <p:cNvSpPr>
            <a:spLocks noChangeArrowheads="1"/>
          </p:cNvSpPr>
          <p:nvPr/>
        </p:nvSpPr>
        <p:spPr bwMode="auto">
          <a:xfrm>
            <a:off x="8854440" y="26974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79" name="Text Box 50"/>
          <p:cNvSpPr txBox="1">
            <a:spLocks noChangeArrowheads="1"/>
          </p:cNvSpPr>
          <p:nvPr/>
        </p:nvSpPr>
        <p:spPr bwMode="auto">
          <a:xfrm>
            <a:off x="9692640" y="2087880"/>
            <a:ext cx="261938"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a:t>
            </a:r>
          </a:p>
        </p:txBody>
      </p:sp>
      <p:sp>
        <p:nvSpPr>
          <p:cNvPr id="14380" name="Text Box 51"/>
          <p:cNvSpPr txBox="1">
            <a:spLocks noChangeArrowheads="1"/>
          </p:cNvSpPr>
          <p:nvPr/>
        </p:nvSpPr>
        <p:spPr bwMode="auto">
          <a:xfrm>
            <a:off x="9997440" y="1173480"/>
            <a:ext cx="1695450"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4381" name="Line 52"/>
          <p:cNvSpPr>
            <a:spLocks noChangeShapeType="1"/>
          </p:cNvSpPr>
          <p:nvPr/>
        </p:nvSpPr>
        <p:spPr bwMode="auto">
          <a:xfrm flipH="1">
            <a:off x="9845040" y="1554480"/>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4382" name="Rectangle 53"/>
          <p:cNvSpPr>
            <a:spLocks noChangeArrowheads="1"/>
          </p:cNvSpPr>
          <p:nvPr/>
        </p:nvSpPr>
        <p:spPr bwMode="auto">
          <a:xfrm>
            <a:off x="70256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3" name="Rectangle 54"/>
          <p:cNvSpPr>
            <a:spLocks noChangeArrowheads="1"/>
          </p:cNvSpPr>
          <p:nvPr/>
        </p:nvSpPr>
        <p:spPr bwMode="auto">
          <a:xfrm>
            <a:off x="7025640" y="2697480"/>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b="0"/>
              <a:t>0</a:t>
            </a:r>
          </a:p>
        </p:txBody>
      </p:sp>
      <p:sp>
        <p:nvSpPr>
          <p:cNvPr id="14384" name="Rectangle 55"/>
          <p:cNvSpPr>
            <a:spLocks noChangeArrowheads="1"/>
          </p:cNvSpPr>
          <p:nvPr/>
        </p:nvSpPr>
        <p:spPr bwMode="auto">
          <a:xfrm>
            <a:off x="79400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5" name="Rectangle 56"/>
          <p:cNvSpPr>
            <a:spLocks noChangeArrowheads="1"/>
          </p:cNvSpPr>
          <p:nvPr/>
        </p:nvSpPr>
        <p:spPr bwMode="auto">
          <a:xfrm>
            <a:off x="81686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6" name="Rectangle 57"/>
          <p:cNvSpPr>
            <a:spLocks noChangeArrowheads="1"/>
          </p:cNvSpPr>
          <p:nvPr/>
        </p:nvSpPr>
        <p:spPr bwMode="auto">
          <a:xfrm>
            <a:off x="7254240" y="269748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sp>
        <p:nvSpPr>
          <p:cNvPr id="14387" name="Rectangle 58"/>
          <p:cNvSpPr>
            <a:spLocks noChangeArrowheads="1"/>
          </p:cNvSpPr>
          <p:nvPr/>
        </p:nvSpPr>
        <p:spPr bwMode="auto">
          <a:xfrm>
            <a:off x="70256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graphicFrame>
        <p:nvGraphicFramePr>
          <p:cNvPr id="14338" name="Object 59"/>
          <p:cNvGraphicFramePr>
            <a:graphicFrameLocks noChangeAspect="1"/>
          </p:cNvGraphicFramePr>
          <p:nvPr/>
        </p:nvGraphicFramePr>
        <p:xfrm>
          <a:off x="1943735" y="3638550"/>
          <a:ext cx="9244330" cy="1984375"/>
        </p:xfrm>
        <a:graphic>
          <a:graphicData uri="http://schemas.openxmlformats.org/presentationml/2006/ole">
            <mc:AlternateContent xmlns:mc="http://schemas.openxmlformats.org/markup-compatibility/2006">
              <mc:Choice xmlns:v="urn:schemas-microsoft-com:vml" Requires="v">
                <p:oleObj spid="_x0000_s71746" name="Document" r:id="rId3" imgW="7829838" imgH="1649024" progId="Word.Document.8">
                  <p:embed/>
                </p:oleObj>
              </mc:Choice>
              <mc:Fallback>
                <p:oleObj name="Document" r:id="rId3" imgW="7829838" imgH="1649024"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735" y="3638550"/>
                        <a:ext cx="9244330" cy="1984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8428776" y="5712737"/>
            <a:ext cx="1502875" cy="369332"/>
          </a:xfrm>
          <a:prstGeom prst="rect">
            <a:avLst/>
          </a:prstGeom>
          <a:noFill/>
        </p:spPr>
        <p:txBody>
          <a:bodyPr wrap="square" rtlCol="0">
            <a:spAutoFit/>
          </a:bodyPr>
          <a:lstStyle/>
          <a:p>
            <a:r>
              <a:rPr lang="zh-CN" altLang="en-US" dirty="0">
                <a:solidFill>
                  <a:srgbClr val="FF0000"/>
                </a:solidFill>
              </a:rPr>
              <a:t>作业</a:t>
            </a:r>
            <a:r>
              <a:rPr lang="en-US" altLang="zh-CN" dirty="0">
                <a:solidFill>
                  <a:srgbClr val="FF0000"/>
                </a:solidFill>
              </a:rPr>
              <a:t>2.29 2.22</a:t>
            </a:r>
            <a:endParaRPr lang="zh-CN" altLang="en-US"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43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8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3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p:bldP spid="14363" grpId="0" bldLvl="0" animBg="1"/>
      <p:bldP spid="14364" grpId="0" bldLvl="0" animBg="1"/>
      <p:bldP spid="14365" grpId="0" bldLvl="0" animBg="1"/>
      <p:bldP spid="14366" grpId="0" bldLvl="0" animBg="1"/>
      <p:bldP spid="14367" grpId="0" bldLvl="0" animBg="1"/>
      <p:bldP spid="14368" grpId="0" bldLvl="0" animBg="1"/>
      <p:bldP spid="14369" grpId="0" bldLvl="0" animBg="1"/>
      <p:bldP spid="14370" grpId="0" bldLvl="0" animBg="1"/>
      <p:bldP spid="14372" grpId="0" bldLvl="0" animBg="1"/>
      <p:bldP spid="14372" grpId="1" bldLvl="0" animBg="1"/>
      <p:bldP spid="14374" grpId="0" bldLvl="0" animBg="1"/>
      <p:bldP spid="14375" grpId="0" bldLvl="0" animBg="1"/>
      <p:bldP spid="14376" grpId="0" bldLvl="0" animBg="1"/>
      <p:bldP spid="14377" grpId="0" bldLvl="0" animBg="1"/>
      <p:bldP spid="14379" grpId="0"/>
      <p:bldP spid="14380" grpId="0"/>
      <p:bldP spid="14381" grpId="0" bldLvl="0" animBg="1"/>
      <p:bldP spid="14382" grpId="0" bldLvl="0" animBg="1"/>
      <p:bldP spid="14383" grpId="0" bldLvl="0" animBg="1"/>
      <p:bldP spid="14384" grpId="0" bldLvl="0" animBg="1"/>
      <p:bldP spid="14385" grpId="0" bldLvl="0" animBg="1"/>
      <p:bldP spid="14386" grpId="0" bldLvl="0" animBg="1"/>
      <p:bldP spid="14387" grpId="0" bldLvl="0" animBg="1"/>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29699" name="矩形 10"/>
          <p:cNvSpPr>
            <a:spLocks noChangeArrowheads="1"/>
          </p:cNvSpPr>
          <p:nvPr/>
        </p:nvSpPr>
        <p:spPr bwMode="auto">
          <a:xfrm>
            <a:off x="4344988" y="3525838"/>
            <a:ext cx="514667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a:solidFill>
                  <a:srgbClr val="2B2B2B"/>
                </a:solidFill>
                <a:latin typeface="微软雅黑" panose="020B0503020204020204" pitchFamily="34" charset="-122"/>
                <a:ea typeface="微软雅黑" panose="020B0503020204020204" pitchFamily="34" charset="-122"/>
              </a:rPr>
              <a:t>IEEE754</a:t>
            </a:r>
            <a:r>
              <a:rPr lang="zh-CN" altLang="en-US">
                <a:solidFill>
                  <a:srgbClr val="2B2B2B"/>
                </a:solidFill>
                <a:latin typeface="微软雅黑" panose="020B0503020204020204" pitchFamily="34" charset="-122"/>
                <a:ea typeface="微软雅黑" panose="020B0503020204020204" pitchFamily="34" charset="-122"/>
              </a:rPr>
              <a:t>浮点格式中数字的表示方式是重要的。</a:t>
            </a:r>
          </a:p>
        </p:txBody>
      </p:sp>
      <p:cxnSp>
        <p:nvCxnSpPr>
          <p:cNvPr id="29700" name="直接连接符 15"/>
          <p:cNvCxnSpPr>
            <a:cxnSpLocks noChangeShapeType="1"/>
          </p:cNvCxnSpPr>
          <p:nvPr/>
        </p:nvCxnSpPr>
        <p:spPr bwMode="auto">
          <a:xfrm>
            <a:off x="4344988" y="354171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29701" name="矩形 5"/>
          <p:cNvSpPr>
            <a:spLocks noChangeArrowheads="1"/>
          </p:cNvSpPr>
          <p:nvPr/>
        </p:nvSpPr>
        <p:spPr bwMode="auto">
          <a:xfrm>
            <a:off x="4344988" y="2711450"/>
            <a:ext cx="2478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dirty="0">
                <a:latin typeface="微软雅黑" panose="020B0503020204020204" pitchFamily="34" charset="-122"/>
                <a:ea typeface="微软雅黑" panose="020B0503020204020204" pitchFamily="34" charset="-122"/>
              </a:rPr>
              <a:t>2.4</a:t>
            </a:r>
            <a:r>
              <a:rPr lang="zh-CN" altLang="zh-CN" sz="4000" b="1" dirty="0">
                <a:latin typeface="微软雅黑" panose="020B0503020204020204" pitchFamily="34" charset="-122"/>
                <a:ea typeface="微软雅黑" panose="020B0503020204020204" pitchFamily="34" charset="-122"/>
              </a:rPr>
              <a:t>浮点数</a:t>
            </a:r>
          </a:p>
        </p:txBody>
      </p:sp>
      <p:sp>
        <p:nvSpPr>
          <p:cNvPr id="33798" name="矩形 12"/>
          <p:cNvSpPr>
            <a:spLocks noChangeArrowheads="1"/>
          </p:cNvSpPr>
          <p:nvPr/>
        </p:nvSpPr>
        <p:spPr bwMode="auto">
          <a:xfrm>
            <a:off x="1389063" y="2473325"/>
            <a:ext cx="202406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a:t>
            </a:r>
          </a:p>
        </p:txBody>
      </p:sp>
      <p:graphicFrame>
        <p:nvGraphicFramePr>
          <p:cNvPr id="3" name="对象 2"/>
          <p:cNvGraphicFramePr>
            <a:graphicFrameLocks noChangeAspect="1"/>
          </p:cNvGraphicFramePr>
          <p:nvPr>
            <p:extLst/>
          </p:nvPr>
        </p:nvGraphicFramePr>
        <p:xfrm>
          <a:off x="7036020" y="772832"/>
          <a:ext cx="642794" cy="910625"/>
        </p:xfrm>
        <a:graphic>
          <a:graphicData uri="http://schemas.openxmlformats.org/presentationml/2006/ole">
            <mc:AlternateContent xmlns:mc="http://schemas.openxmlformats.org/markup-compatibility/2006">
              <mc:Choice xmlns:v="urn:schemas-microsoft-com:vml" Requires="v">
                <p:oleObj spid="_x0000_s72760" name="Equation" r:id="rId3" imgW="304560" imgH="431640" progId="Equation.DSMT4">
                  <p:embed/>
                </p:oleObj>
              </mc:Choice>
              <mc:Fallback>
                <p:oleObj name="Equation" r:id="rId3" imgW="30456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6020" y="772832"/>
                        <a:ext cx="642794" cy="91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nvPr>
        </p:nvGraphicFramePr>
        <p:xfrm>
          <a:off x="3978275" y="1682686"/>
          <a:ext cx="2940050" cy="911225"/>
        </p:xfrm>
        <a:graphic>
          <a:graphicData uri="http://schemas.openxmlformats.org/presentationml/2006/ole">
            <mc:AlternateContent xmlns:mc="http://schemas.openxmlformats.org/markup-compatibility/2006">
              <mc:Choice xmlns:v="urn:schemas-microsoft-com:vml" Requires="v">
                <p:oleObj spid="_x0000_s72761" name="Equation" r:id="rId5" imgW="1396800" imgH="431640" progId="Equation.DSMT4">
                  <p:embed/>
                </p:oleObj>
              </mc:Choice>
              <mc:Fallback>
                <p:oleObj name="Equation" r:id="rId5" imgW="139680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8275" y="1682686"/>
                        <a:ext cx="294005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730348883"/>
              </p:ext>
            </p:extLst>
          </p:nvPr>
        </p:nvGraphicFramePr>
        <p:xfrm>
          <a:off x="7836340" y="1774047"/>
          <a:ext cx="3073400" cy="911225"/>
        </p:xfrm>
        <a:graphic>
          <a:graphicData uri="http://schemas.openxmlformats.org/presentationml/2006/ole">
            <mc:AlternateContent xmlns:mc="http://schemas.openxmlformats.org/markup-compatibility/2006">
              <mc:Choice xmlns:v="urn:schemas-microsoft-com:vml" Requires="v">
                <p:oleObj spid="_x0000_s72762" name="Equation" r:id="rId7" imgW="1460160" imgH="431640" progId="Equation.DSMT4">
                  <p:embed/>
                </p:oleObj>
              </mc:Choice>
              <mc:Fallback>
                <p:oleObj name="Equation" r:id="rId7" imgW="146016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36340" y="1774047"/>
                        <a:ext cx="30734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758161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a16="http://schemas.microsoft.com/office/drawing/2014/main" val="10000"/>
                  </a:ext>
                </a:extLst>
              </a:tr>
            </a:tbl>
          </a:graphicData>
        </a:graphic>
      </p:graphicFrame>
      <p:sp>
        <p:nvSpPr>
          <p:cNvPr id="37" name="Rectangle 4"/>
          <p:cNvSpPr txBox="1">
            <a:spLocks noChangeArrowheads="1"/>
          </p:cNvSpPr>
          <p:nvPr/>
        </p:nvSpPr>
        <p:spPr bwMode="auto">
          <a:xfrm>
            <a:off x="1386840" y="1165860"/>
            <a:ext cx="6811010" cy="160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r>
              <a:rPr lang="zh-CN" altLang="en-US" sz="2800" dirty="0"/>
              <a:t>字节</a:t>
            </a:r>
            <a:r>
              <a:rPr lang="en-US" sz="2800" dirty="0"/>
              <a:t>Byte = 8 bits</a:t>
            </a:r>
          </a:p>
          <a:p>
            <a:pPr marL="552450" lvl="1" eaLnBrk="1" hangingPunct="1"/>
            <a:r>
              <a:rPr lang="zh-CN" altLang="en-US" sz="2400" dirty="0"/>
              <a:t>二进制：</a:t>
            </a:r>
            <a:r>
              <a:rPr lang="en-US" sz="2400" dirty="0"/>
              <a:t>00000000</a:t>
            </a:r>
            <a:r>
              <a:rPr lang="en-US" sz="2400" baseline="-6000" dirty="0"/>
              <a:t>2</a:t>
            </a:r>
            <a:r>
              <a:rPr lang="en-US" sz="2400" dirty="0"/>
              <a:t> </a:t>
            </a:r>
            <a:r>
              <a:rPr lang="en-US" altLang="zh-CN" sz="2400" dirty="0"/>
              <a:t>~</a:t>
            </a:r>
            <a:r>
              <a:rPr lang="en-US" sz="2400" dirty="0"/>
              <a:t> 11111111</a:t>
            </a:r>
            <a:r>
              <a:rPr lang="en-US" sz="2400" baseline="-6000" dirty="0"/>
              <a:t>2</a:t>
            </a:r>
            <a:endParaRPr lang="en-US" sz="2400" dirty="0"/>
          </a:p>
          <a:p>
            <a:pPr marL="552450" lvl="1" eaLnBrk="1" hangingPunct="1"/>
            <a:r>
              <a:rPr lang="zh-CN" altLang="en-US" sz="2400" dirty="0"/>
              <a:t>十进制</a:t>
            </a:r>
            <a:r>
              <a:rPr lang="en-US" sz="2400" dirty="0"/>
              <a:t>:   0</a:t>
            </a:r>
            <a:r>
              <a:rPr lang="en-US" sz="2400" baseline="-6000" dirty="0"/>
              <a:t>10</a:t>
            </a:r>
            <a:r>
              <a:rPr lang="en-US" sz="2400" dirty="0"/>
              <a:t> to 255</a:t>
            </a:r>
            <a:r>
              <a:rPr lang="en-US" sz="2400" baseline="-6000" dirty="0"/>
              <a:t>10</a:t>
            </a:r>
          </a:p>
          <a:p>
            <a:pPr marL="266700" lvl="1" indent="0" eaLnBrk="1" hangingPunct="1">
              <a:buNone/>
            </a:pPr>
            <a:endParaRPr lang="zh-CN" altLang="en-US" dirty="0">
              <a:ea typeface="宋体" panose="02010600030101010101" pitchFamily="2" charset="-122"/>
            </a:endParaRPr>
          </a:p>
          <a:p>
            <a:pPr marL="266700" lvl="1" indent="0" eaLnBrk="1" hangingPunct="1">
              <a:buNone/>
            </a:pPr>
            <a:endParaRPr lang="en-US" dirty="0"/>
          </a:p>
          <a:p>
            <a:pPr marL="1181100" lvl="3" eaLnBrk="1" hangingPunct="1">
              <a:buFont typeface="Arial" panose="020B0604020202020204" pitchFamily="34" charset="0"/>
              <a:buNone/>
            </a:pPr>
            <a:endParaRPr lang="en-US" dirty="0"/>
          </a:p>
        </p:txBody>
      </p:sp>
      <p:sp>
        <p:nvSpPr>
          <p:cNvPr id="38" name="线形标注 2 37"/>
          <p:cNvSpPr/>
          <p:nvPr/>
        </p:nvSpPr>
        <p:spPr>
          <a:xfrm>
            <a:off x="7711440" y="448945"/>
            <a:ext cx="4101465" cy="1345565"/>
          </a:xfrm>
          <a:prstGeom prst="borderCallout2">
            <a:avLst>
              <a:gd name="adj1" fmla="val 18750"/>
              <a:gd name="adj2" fmla="val -8333"/>
              <a:gd name="adj3" fmla="val 18750"/>
              <a:gd name="adj4" fmla="val -16667"/>
              <a:gd name="adj5" fmla="val 73482"/>
              <a:gd name="adj6" fmla="val -65295"/>
            </a:avLst>
          </a:prstGeom>
          <a:gradFill>
            <a:gsLst>
              <a:gs pos="100000">
                <a:schemeClr val="accent1">
                  <a:lumMod val="5000"/>
                  <a:lumOff val="95000"/>
                </a:schemeClr>
              </a:gs>
              <a:gs pos="0">
                <a:srgbClr val="7DC8C4"/>
              </a:gs>
              <a:gs pos="58000">
                <a:srgbClr val="D6E6F5">
                  <a:alpha val="100000"/>
                </a:srgbClr>
              </a:gs>
              <a:gs pos="40000">
                <a:srgbClr val="C6DCF1">
                  <a:alpha val="100000"/>
                </a:srgbClr>
              </a:gs>
              <a:gs pos="13000">
                <a:schemeClr val="accent1">
                  <a:lumMod val="45000"/>
                  <a:lumOff val="55000"/>
                </a:schemeClr>
              </a:gs>
              <a:gs pos="100000">
                <a:schemeClr val="accent1">
                  <a:lumMod val="40000"/>
                  <a:lumOff val="60000"/>
                </a:schemeClr>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对于位模式的描述来说，二进制表示法过于冗长，十进制表示法与位模式的互相转换很麻烦。替代的方法是，以</a:t>
            </a: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16</a:t>
            </a: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为基数（十六进制数），来表示位模式。</a:t>
            </a:r>
          </a:p>
        </p:txBody>
      </p:sp>
      <p:grpSp>
        <p:nvGrpSpPr>
          <p:cNvPr id="14" name="Group 5"/>
          <p:cNvGrpSpPr/>
          <p:nvPr/>
        </p:nvGrpSpPr>
        <p:grpSpPr bwMode="auto">
          <a:xfrm>
            <a:off x="7802880" y="1794510"/>
            <a:ext cx="3676650" cy="4587670"/>
            <a:chOff x="0" y="282"/>
            <a:chExt cx="1170" cy="26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rgbClr val="7DC8C4"/>
              </a:gs>
            </a:gsLst>
            <a:lin ang="5400000" scaled="0"/>
          </a:gradFill>
        </p:grpSpPr>
        <p:grpSp>
          <p:nvGrpSpPr>
            <p:cNvPr id="16" name="Group 6"/>
            <p:cNvGrpSpPr/>
            <p:nvPr/>
          </p:nvGrpSpPr>
          <p:grpSpPr bwMode="auto">
            <a:xfrm>
              <a:off x="0" y="511"/>
              <a:ext cx="1104" cy="2375"/>
              <a:chOff x="0" y="4"/>
              <a:chExt cx="1104" cy="2375"/>
            </a:xfrm>
            <a:grpFill/>
          </p:grpSpPr>
          <p:grpSp>
            <p:nvGrpSpPr>
              <p:cNvPr id="20" name="Group 7"/>
              <p:cNvGrpSpPr/>
              <p:nvPr/>
            </p:nvGrpSpPr>
            <p:grpSpPr bwMode="auto">
              <a:xfrm>
                <a:off x="0" y="4"/>
                <a:ext cx="288" cy="215"/>
                <a:chOff x="0" y="4"/>
                <a:chExt cx="288" cy="215"/>
              </a:xfrm>
              <a:grpFill/>
            </p:grpSpPr>
            <p:sp>
              <p:nvSpPr>
                <p:cNvPr id="162" name="Rectangle 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63" name="Rectangle 9"/>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a:t>
                  </a:r>
                </a:p>
              </p:txBody>
            </p:sp>
          </p:grpSp>
          <p:grpSp>
            <p:nvGrpSpPr>
              <p:cNvPr id="21" name="Group 10"/>
              <p:cNvGrpSpPr/>
              <p:nvPr/>
            </p:nvGrpSpPr>
            <p:grpSpPr bwMode="auto">
              <a:xfrm>
                <a:off x="288" y="4"/>
                <a:ext cx="288" cy="215"/>
                <a:chOff x="0" y="4"/>
                <a:chExt cx="288" cy="215"/>
              </a:xfrm>
              <a:grpFill/>
            </p:grpSpPr>
            <p:sp>
              <p:nvSpPr>
                <p:cNvPr id="160" name="Rectangle 1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61" name="Rectangle 12"/>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a:t>
                  </a:r>
                </a:p>
              </p:txBody>
            </p:sp>
          </p:grpSp>
          <p:grpSp>
            <p:nvGrpSpPr>
              <p:cNvPr id="22" name="Group 13"/>
              <p:cNvGrpSpPr/>
              <p:nvPr/>
            </p:nvGrpSpPr>
            <p:grpSpPr bwMode="auto">
              <a:xfrm>
                <a:off x="576" y="4"/>
                <a:ext cx="528" cy="215"/>
                <a:chOff x="0" y="4"/>
                <a:chExt cx="528" cy="215"/>
              </a:xfrm>
              <a:grpFill/>
            </p:grpSpPr>
            <p:sp>
              <p:nvSpPr>
                <p:cNvPr id="158" name="Rectangle 14"/>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9" name="Rectangle 15"/>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0000</a:t>
                  </a:r>
                </a:p>
              </p:txBody>
            </p:sp>
          </p:grpSp>
          <p:grpSp>
            <p:nvGrpSpPr>
              <p:cNvPr id="23" name="Group 16"/>
              <p:cNvGrpSpPr/>
              <p:nvPr/>
            </p:nvGrpSpPr>
            <p:grpSpPr bwMode="auto">
              <a:xfrm>
                <a:off x="0" y="148"/>
                <a:ext cx="288" cy="215"/>
                <a:chOff x="0" y="4"/>
                <a:chExt cx="288" cy="215"/>
              </a:xfrm>
              <a:grpFill/>
            </p:grpSpPr>
            <p:sp>
              <p:nvSpPr>
                <p:cNvPr id="156" name="Rectangle 1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7" name="Rectangle 18"/>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a:t>
                  </a:r>
                </a:p>
              </p:txBody>
            </p:sp>
          </p:grpSp>
          <p:grpSp>
            <p:nvGrpSpPr>
              <p:cNvPr id="24" name="Group 19"/>
              <p:cNvGrpSpPr/>
              <p:nvPr/>
            </p:nvGrpSpPr>
            <p:grpSpPr bwMode="auto">
              <a:xfrm>
                <a:off x="288" y="148"/>
                <a:ext cx="288" cy="215"/>
                <a:chOff x="0" y="4"/>
                <a:chExt cx="288" cy="215"/>
              </a:xfrm>
              <a:grpFill/>
            </p:grpSpPr>
            <p:sp>
              <p:nvSpPr>
                <p:cNvPr id="154" name="Rectangle 2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5" name="Rectangle 21"/>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a:t>
                  </a:r>
                </a:p>
              </p:txBody>
            </p:sp>
          </p:grpSp>
          <p:grpSp>
            <p:nvGrpSpPr>
              <p:cNvPr id="25" name="Group 22"/>
              <p:cNvGrpSpPr/>
              <p:nvPr/>
            </p:nvGrpSpPr>
            <p:grpSpPr bwMode="auto">
              <a:xfrm>
                <a:off x="576" y="148"/>
                <a:ext cx="528" cy="215"/>
                <a:chOff x="0" y="4"/>
                <a:chExt cx="528" cy="215"/>
              </a:xfrm>
              <a:grpFill/>
            </p:grpSpPr>
            <p:sp>
              <p:nvSpPr>
                <p:cNvPr id="152" name="Rectangle 23"/>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3" name="Rectangle 24"/>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0001</a:t>
                  </a:r>
                </a:p>
              </p:txBody>
            </p:sp>
          </p:grpSp>
          <p:grpSp>
            <p:nvGrpSpPr>
              <p:cNvPr id="26" name="Group 25"/>
              <p:cNvGrpSpPr/>
              <p:nvPr/>
            </p:nvGrpSpPr>
            <p:grpSpPr bwMode="auto">
              <a:xfrm>
                <a:off x="0" y="292"/>
                <a:ext cx="288" cy="215"/>
                <a:chOff x="0" y="4"/>
                <a:chExt cx="288" cy="215"/>
              </a:xfrm>
              <a:grpFill/>
            </p:grpSpPr>
            <p:sp>
              <p:nvSpPr>
                <p:cNvPr id="150" name="Rectangle 2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1" name="Rectangle 27"/>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2</a:t>
                  </a:r>
                </a:p>
              </p:txBody>
            </p:sp>
          </p:grpSp>
          <p:grpSp>
            <p:nvGrpSpPr>
              <p:cNvPr id="27" name="Group 28"/>
              <p:cNvGrpSpPr/>
              <p:nvPr/>
            </p:nvGrpSpPr>
            <p:grpSpPr bwMode="auto">
              <a:xfrm>
                <a:off x="288" y="292"/>
                <a:ext cx="288" cy="215"/>
                <a:chOff x="0" y="4"/>
                <a:chExt cx="288" cy="215"/>
              </a:xfrm>
              <a:grpFill/>
            </p:grpSpPr>
            <p:sp>
              <p:nvSpPr>
                <p:cNvPr id="148" name="Rectangle 2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9" name="Rectangle 30"/>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2</a:t>
                  </a:r>
                </a:p>
              </p:txBody>
            </p:sp>
          </p:grpSp>
          <p:grpSp>
            <p:nvGrpSpPr>
              <p:cNvPr id="28" name="Group 31"/>
              <p:cNvGrpSpPr/>
              <p:nvPr/>
            </p:nvGrpSpPr>
            <p:grpSpPr bwMode="auto">
              <a:xfrm>
                <a:off x="576" y="292"/>
                <a:ext cx="528" cy="215"/>
                <a:chOff x="0" y="4"/>
                <a:chExt cx="528" cy="215"/>
              </a:xfrm>
              <a:grpFill/>
            </p:grpSpPr>
            <p:sp>
              <p:nvSpPr>
                <p:cNvPr id="146" name="Rectangle 32"/>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7" name="Rectangle 33"/>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0010</a:t>
                  </a:r>
                </a:p>
              </p:txBody>
            </p:sp>
          </p:grpSp>
          <p:grpSp>
            <p:nvGrpSpPr>
              <p:cNvPr id="29" name="Group 34"/>
              <p:cNvGrpSpPr/>
              <p:nvPr/>
            </p:nvGrpSpPr>
            <p:grpSpPr bwMode="auto">
              <a:xfrm>
                <a:off x="0" y="436"/>
                <a:ext cx="288" cy="215"/>
                <a:chOff x="0" y="4"/>
                <a:chExt cx="288" cy="215"/>
              </a:xfrm>
              <a:grpFill/>
            </p:grpSpPr>
            <p:sp>
              <p:nvSpPr>
                <p:cNvPr id="144" name="Rectangle 3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5" name="Rectangle 36"/>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3</a:t>
                  </a:r>
                </a:p>
              </p:txBody>
            </p:sp>
          </p:grpSp>
          <p:grpSp>
            <p:nvGrpSpPr>
              <p:cNvPr id="30" name="Group 37"/>
              <p:cNvGrpSpPr/>
              <p:nvPr/>
            </p:nvGrpSpPr>
            <p:grpSpPr bwMode="auto">
              <a:xfrm>
                <a:off x="288" y="436"/>
                <a:ext cx="288" cy="215"/>
                <a:chOff x="0" y="4"/>
                <a:chExt cx="288" cy="215"/>
              </a:xfrm>
              <a:grpFill/>
            </p:grpSpPr>
            <p:sp>
              <p:nvSpPr>
                <p:cNvPr id="142" name="Rectangle 3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3" name="Rectangle 39"/>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3</a:t>
                  </a:r>
                </a:p>
              </p:txBody>
            </p:sp>
          </p:grpSp>
          <p:grpSp>
            <p:nvGrpSpPr>
              <p:cNvPr id="31" name="Group 40"/>
              <p:cNvGrpSpPr/>
              <p:nvPr/>
            </p:nvGrpSpPr>
            <p:grpSpPr bwMode="auto">
              <a:xfrm>
                <a:off x="576" y="436"/>
                <a:ext cx="528" cy="215"/>
                <a:chOff x="0" y="4"/>
                <a:chExt cx="528" cy="215"/>
              </a:xfrm>
              <a:grpFill/>
            </p:grpSpPr>
            <p:sp>
              <p:nvSpPr>
                <p:cNvPr id="140" name="Rectangle 41"/>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1" name="Rectangle 42"/>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0011</a:t>
                  </a:r>
                </a:p>
              </p:txBody>
            </p:sp>
          </p:grpSp>
          <p:grpSp>
            <p:nvGrpSpPr>
              <p:cNvPr id="32" name="Group 43"/>
              <p:cNvGrpSpPr/>
              <p:nvPr/>
            </p:nvGrpSpPr>
            <p:grpSpPr bwMode="auto">
              <a:xfrm>
                <a:off x="0" y="580"/>
                <a:ext cx="288" cy="215"/>
                <a:chOff x="0" y="4"/>
                <a:chExt cx="288" cy="215"/>
              </a:xfrm>
              <a:grpFill/>
            </p:grpSpPr>
            <p:sp>
              <p:nvSpPr>
                <p:cNvPr id="138" name="Rectangle 4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9" name="Rectangle 45"/>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4</a:t>
                  </a:r>
                </a:p>
              </p:txBody>
            </p:sp>
          </p:grpSp>
          <p:grpSp>
            <p:nvGrpSpPr>
              <p:cNvPr id="33" name="Group 46"/>
              <p:cNvGrpSpPr/>
              <p:nvPr/>
            </p:nvGrpSpPr>
            <p:grpSpPr bwMode="auto">
              <a:xfrm>
                <a:off x="288" y="580"/>
                <a:ext cx="288" cy="215"/>
                <a:chOff x="0" y="4"/>
                <a:chExt cx="288" cy="215"/>
              </a:xfrm>
              <a:grpFill/>
            </p:grpSpPr>
            <p:sp>
              <p:nvSpPr>
                <p:cNvPr id="136" name="Rectangle 4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7" name="Rectangle 48"/>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4</a:t>
                  </a:r>
                </a:p>
              </p:txBody>
            </p:sp>
          </p:grpSp>
          <p:grpSp>
            <p:nvGrpSpPr>
              <p:cNvPr id="34" name="Group 49"/>
              <p:cNvGrpSpPr/>
              <p:nvPr/>
            </p:nvGrpSpPr>
            <p:grpSpPr bwMode="auto">
              <a:xfrm>
                <a:off x="576" y="580"/>
                <a:ext cx="528" cy="215"/>
                <a:chOff x="0" y="4"/>
                <a:chExt cx="528" cy="215"/>
              </a:xfrm>
              <a:grpFill/>
            </p:grpSpPr>
            <p:sp>
              <p:nvSpPr>
                <p:cNvPr id="134" name="Rectangle 50"/>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5" name="Rectangle 51"/>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0100</a:t>
                  </a:r>
                </a:p>
              </p:txBody>
            </p:sp>
          </p:grpSp>
          <p:grpSp>
            <p:nvGrpSpPr>
              <p:cNvPr id="35" name="Group 52"/>
              <p:cNvGrpSpPr/>
              <p:nvPr/>
            </p:nvGrpSpPr>
            <p:grpSpPr bwMode="auto">
              <a:xfrm>
                <a:off x="0" y="724"/>
                <a:ext cx="288" cy="215"/>
                <a:chOff x="0" y="4"/>
                <a:chExt cx="288" cy="215"/>
              </a:xfrm>
              <a:grpFill/>
            </p:grpSpPr>
            <p:sp>
              <p:nvSpPr>
                <p:cNvPr id="132" name="Rectangle 5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3" name="Rectangle 54"/>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5</a:t>
                  </a:r>
                </a:p>
              </p:txBody>
            </p:sp>
          </p:grpSp>
          <p:grpSp>
            <p:nvGrpSpPr>
              <p:cNvPr id="36" name="Group 55"/>
              <p:cNvGrpSpPr/>
              <p:nvPr/>
            </p:nvGrpSpPr>
            <p:grpSpPr bwMode="auto">
              <a:xfrm>
                <a:off x="288" y="724"/>
                <a:ext cx="288" cy="215"/>
                <a:chOff x="0" y="4"/>
                <a:chExt cx="288" cy="215"/>
              </a:xfrm>
              <a:grpFill/>
            </p:grpSpPr>
            <p:sp>
              <p:nvSpPr>
                <p:cNvPr id="130" name="Rectangle 5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1" name="Rectangle 57"/>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5</a:t>
                  </a:r>
                </a:p>
              </p:txBody>
            </p:sp>
          </p:grpSp>
          <p:grpSp>
            <p:nvGrpSpPr>
              <p:cNvPr id="2" name="Group 58"/>
              <p:cNvGrpSpPr/>
              <p:nvPr/>
            </p:nvGrpSpPr>
            <p:grpSpPr bwMode="auto">
              <a:xfrm>
                <a:off x="576" y="724"/>
                <a:ext cx="528" cy="215"/>
                <a:chOff x="0" y="4"/>
                <a:chExt cx="528" cy="215"/>
              </a:xfrm>
              <a:grpFill/>
            </p:grpSpPr>
            <p:sp>
              <p:nvSpPr>
                <p:cNvPr id="128" name="Rectangle 59"/>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9" name="Rectangle 60"/>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0101</a:t>
                  </a:r>
                </a:p>
              </p:txBody>
            </p:sp>
          </p:grpSp>
          <p:grpSp>
            <p:nvGrpSpPr>
              <p:cNvPr id="4" name="Group 61"/>
              <p:cNvGrpSpPr/>
              <p:nvPr/>
            </p:nvGrpSpPr>
            <p:grpSpPr bwMode="auto">
              <a:xfrm>
                <a:off x="0" y="868"/>
                <a:ext cx="288" cy="215"/>
                <a:chOff x="0" y="4"/>
                <a:chExt cx="288" cy="215"/>
              </a:xfrm>
              <a:grpFill/>
            </p:grpSpPr>
            <p:sp>
              <p:nvSpPr>
                <p:cNvPr id="126" name="Rectangle 62"/>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7" name="Rectangle 63"/>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6</a:t>
                  </a:r>
                </a:p>
              </p:txBody>
            </p:sp>
          </p:grpSp>
          <p:grpSp>
            <p:nvGrpSpPr>
              <p:cNvPr id="39" name="Group 64"/>
              <p:cNvGrpSpPr/>
              <p:nvPr/>
            </p:nvGrpSpPr>
            <p:grpSpPr bwMode="auto">
              <a:xfrm>
                <a:off x="288" y="868"/>
                <a:ext cx="288" cy="215"/>
                <a:chOff x="0" y="4"/>
                <a:chExt cx="288" cy="215"/>
              </a:xfrm>
              <a:grpFill/>
            </p:grpSpPr>
            <p:sp>
              <p:nvSpPr>
                <p:cNvPr id="124" name="Rectangle 6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5" name="Rectangle 66"/>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6</a:t>
                  </a:r>
                </a:p>
              </p:txBody>
            </p:sp>
          </p:grpSp>
          <p:grpSp>
            <p:nvGrpSpPr>
              <p:cNvPr id="40" name="Group 67"/>
              <p:cNvGrpSpPr/>
              <p:nvPr/>
            </p:nvGrpSpPr>
            <p:grpSpPr bwMode="auto">
              <a:xfrm>
                <a:off x="576" y="868"/>
                <a:ext cx="528" cy="215"/>
                <a:chOff x="0" y="4"/>
                <a:chExt cx="528" cy="215"/>
              </a:xfrm>
              <a:grpFill/>
            </p:grpSpPr>
            <p:sp>
              <p:nvSpPr>
                <p:cNvPr id="122" name="Rectangle 68"/>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3" name="Rectangle 69"/>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0110</a:t>
                  </a:r>
                </a:p>
              </p:txBody>
            </p:sp>
          </p:grpSp>
          <p:grpSp>
            <p:nvGrpSpPr>
              <p:cNvPr id="41" name="Group 70"/>
              <p:cNvGrpSpPr/>
              <p:nvPr/>
            </p:nvGrpSpPr>
            <p:grpSpPr bwMode="auto">
              <a:xfrm>
                <a:off x="0" y="1012"/>
                <a:ext cx="288" cy="215"/>
                <a:chOff x="0" y="4"/>
                <a:chExt cx="288" cy="215"/>
              </a:xfrm>
              <a:grpFill/>
            </p:grpSpPr>
            <p:sp>
              <p:nvSpPr>
                <p:cNvPr id="120" name="Rectangle 7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1" name="Rectangle 72"/>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7</a:t>
                  </a:r>
                </a:p>
              </p:txBody>
            </p:sp>
          </p:grpSp>
          <p:grpSp>
            <p:nvGrpSpPr>
              <p:cNvPr id="42" name="Group 73"/>
              <p:cNvGrpSpPr/>
              <p:nvPr/>
            </p:nvGrpSpPr>
            <p:grpSpPr bwMode="auto">
              <a:xfrm>
                <a:off x="288" y="1012"/>
                <a:ext cx="288" cy="215"/>
                <a:chOff x="0" y="4"/>
                <a:chExt cx="288" cy="215"/>
              </a:xfrm>
              <a:grpFill/>
            </p:grpSpPr>
            <p:sp>
              <p:nvSpPr>
                <p:cNvPr id="118" name="Rectangle 7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9" name="Rectangle 75"/>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7</a:t>
                  </a:r>
                </a:p>
              </p:txBody>
            </p:sp>
          </p:grpSp>
          <p:grpSp>
            <p:nvGrpSpPr>
              <p:cNvPr id="43" name="Group 76"/>
              <p:cNvGrpSpPr/>
              <p:nvPr/>
            </p:nvGrpSpPr>
            <p:grpSpPr bwMode="auto">
              <a:xfrm>
                <a:off x="576" y="1012"/>
                <a:ext cx="528" cy="215"/>
                <a:chOff x="0" y="4"/>
                <a:chExt cx="528" cy="215"/>
              </a:xfrm>
              <a:grpFill/>
            </p:grpSpPr>
            <p:sp>
              <p:nvSpPr>
                <p:cNvPr id="116" name="Rectangle 77"/>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7" name="Rectangle 78"/>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0111</a:t>
                  </a:r>
                </a:p>
              </p:txBody>
            </p:sp>
          </p:grpSp>
          <p:grpSp>
            <p:nvGrpSpPr>
              <p:cNvPr id="44" name="Group 79"/>
              <p:cNvGrpSpPr/>
              <p:nvPr/>
            </p:nvGrpSpPr>
            <p:grpSpPr bwMode="auto">
              <a:xfrm>
                <a:off x="0" y="1156"/>
                <a:ext cx="288" cy="215"/>
                <a:chOff x="0" y="4"/>
                <a:chExt cx="288" cy="215"/>
              </a:xfrm>
              <a:grpFill/>
            </p:grpSpPr>
            <p:sp>
              <p:nvSpPr>
                <p:cNvPr id="114" name="Rectangle 8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5" name="Rectangle 81"/>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8</a:t>
                  </a:r>
                </a:p>
              </p:txBody>
            </p:sp>
          </p:grpSp>
          <p:grpSp>
            <p:nvGrpSpPr>
              <p:cNvPr id="45" name="Group 82"/>
              <p:cNvGrpSpPr/>
              <p:nvPr/>
            </p:nvGrpSpPr>
            <p:grpSpPr bwMode="auto">
              <a:xfrm>
                <a:off x="288" y="1156"/>
                <a:ext cx="288" cy="215"/>
                <a:chOff x="0" y="4"/>
                <a:chExt cx="288" cy="215"/>
              </a:xfrm>
              <a:grpFill/>
            </p:grpSpPr>
            <p:sp>
              <p:nvSpPr>
                <p:cNvPr id="112" name="Rectangle 8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3" name="Rectangle 84"/>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8</a:t>
                  </a:r>
                </a:p>
              </p:txBody>
            </p:sp>
          </p:grpSp>
          <p:grpSp>
            <p:nvGrpSpPr>
              <p:cNvPr id="46" name="Group 85"/>
              <p:cNvGrpSpPr/>
              <p:nvPr/>
            </p:nvGrpSpPr>
            <p:grpSpPr bwMode="auto">
              <a:xfrm>
                <a:off x="576" y="1156"/>
                <a:ext cx="528" cy="215"/>
                <a:chOff x="0" y="4"/>
                <a:chExt cx="528" cy="215"/>
              </a:xfrm>
              <a:grpFill/>
            </p:grpSpPr>
            <p:sp>
              <p:nvSpPr>
                <p:cNvPr id="110" name="Rectangle 86"/>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1" name="Rectangle 87"/>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dirty="0">
                      <a:solidFill>
                        <a:srgbClr val="000066"/>
                      </a:solidFill>
                      <a:latin typeface="Courier New Bold" charset="0"/>
                      <a:ea typeface="Courier New Bold" charset="0"/>
                      <a:cs typeface="Courier New Bold" charset="0"/>
                      <a:sym typeface="Courier New Bold" charset="0"/>
                    </a:rPr>
                    <a:t>1000</a:t>
                  </a:r>
                </a:p>
              </p:txBody>
            </p:sp>
          </p:grpSp>
          <p:grpSp>
            <p:nvGrpSpPr>
              <p:cNvPr id="47" name="Group 88"/>
              <p:cNvGrpSpPr/>
              <p:nvPr/>
            </p:nvGrpSpPr>
            <p:grpSpPr bwMode="auto">
              <a:xfrm>
                <a:off x="0" y="1300"/>
                <a:ext cx="288" cy="215"/>
                <a:chOff x="0" y="4"/>
                <a:chExt cx="288" cy="215"/>
              </a:xfrm>
              <a:grpFill/>
            </p:grpSpPr>
            <p:sp>
              <p:nvSpPr>
                <p:cNvPr id="108" name="Rectangle 8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9" name="Rectangle 90"/>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9</a:t>
                  </a:r>
                </a:p>
              </p:txBody>
            </p:sp>
          </p:grpSp>
          <p:grpSp>
            <p:nvGrpSpPr>
              <p:cNvPr id="48" name="Group 91"/>
              <p:cNvGrpSpPr/>
              <p:nvPr/>
            </p:nvGrpSpPr>
            <p:grpSpPr bwMode="auto">
              <a:xfrm>
                <a:off x="288" y="1300"/>
                <a:ext cx="288" cy="215"/>
                <a:chOff x="0" y="4"/>
                <a:chExt cx="288" cy="215"/>
              </a:xfrm>
              <a:grpFill/>
            </p:grpSpPr>
            <p:sp>
              <p:nvSpPr>
                <p:cNvPr id="106" name="Rectangle 92"/>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7" name="Rectangle 93"/>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9</a:t>
                  </a:r>
                </a:p>
              </p:txBody>
            </p:sp>
          </p:grpSp>
          <p:grpSp>
            <p:nvGrpSpPr>
              <p:cNvPr id="49" name="Group 94"/>
              <p:cNvGrpSpPr/>
              <p:nvPr/>
            </p:nvGrpSpPr>
            <p:grpSpPr bwMode="auto">
              <a:xfrm>
                <a:off x="576" y="1300"/>
                <a:ext cx="528" cy="215"/>
                <a:chOff x="0" y="4"/>
                <a:chExt cx="528" cy="215"/>
              </a:xfrm>
              <a:grpFill/>
            </p:grpSpPr>
            <p:sp>
              <p:nvSpPr>
                <p:cNvPr id="104" name="Rectangle 95"/>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5" name="Rectangle 96"/>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1001</a:t>
                  </a:r>
                </a:p>
              </p:txBody>
            </p:sp>
          </p:grpSp>
          <p:grpSp>
            <p:nvGrpSpPr>
              <p:cNvPr id="50" name="Group 97"/>
              <p:cNvGrpSpPr/>
              <p:nvPr/>
            </p:nvGrpSpPr>
            <p:grpSpPr bwMode="auto">
              <a:xfrm>
                <a:off x="0" y="1444"/>
                <a:ext cx="288" cy="215"/>
                <a:chOff x="0" y="4"/>
                <a:chExt cx="288" cy="215"/>
              </a:xfrm>
              <a:grpFill/>
            </p:grpSpPr>
            <p:sp>
              <p:nvSpPr>
                <p:cNvPr id="102" name="Rectangle 9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3" name="Rectangle 99"/>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A</a:t>
                  </a:r>
                </a:p>
              </p:txBody>
            </p:sp>
          </p:grpSp>
          <p:grpSp>
            <p:nvGrpSpPr>
              <p:cNvPr id="51" name="Group 100"/>
              <p:cNvGrpSpPr/>
              <p:nvPr/>
            </p:nvGrpSpPr>
            <p:grpSpPr bwMode="auto">
              <a:xfrm>
                <a:off x="288" y="1444"/>
                <a:ext cx="288" cy="215"/>
                <a:chOff x="0" y="4"/>
                <a:chExt cx="288" cy="215"/>
              </a:xfrm>
              <a:grpFill/>
            </p:grpSpPr>
            <p:sp>
              <p:nvSpPr>
                <p:cNvPr id="100" name="Rectangle 10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1" name="Rectangle 102"/>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a:t>
                  </a:r>
                </a:p>
              </p:txBody>
            </p:sp>
          </p:grpSp>
          <p:grpSp>
            <p:nvGrpSpPr>
              <p:cNvPr id="52" name="Group 103"/>
              <p:cNvGrpSpPr/>
              <p:nvPr/>
            </p:nvGrpSpPr>
            <p:grpSpPr bwMode="auto">
              <a:xfrm>
                <a:off x="576" y="1444"/>
                <a:ext cx="528" cy="215"/>
                <a:chOff x="0" y="4"/>
                <a:chExt cx="528" cy="215"/>
              </a:xfrm>
              <a:grpFill/>
            </p:grpSpPr>
            <p:sp>
              <p:nvSpPr>
                <p:cNvPr id="98" name="Rectangle 104"/>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9" name="Rectangle 105"/>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1010</a:t>
                  </a:r>
                </a:p>
              </p:txBody>
            </p:sp>
          </p:grpSp>
          <p:grpSp>
            <p:nvGrpSpPr>
              <p:cNvPr id="53" name="Group 106"/>
              <p:cNvGrpSpPr/>
              <p:nvPr/>
            </p:nvGrpSpPr>
            <p:grpSpPr bwMode="auto">
              <a:xfrm>
                <a:off x="0" y="1588"/>
                <a:ext cx="288" cy="215"/>
                <a:chOff x="0" y="4"/>
                <a:chExt cx="288" cy="215"/>
              </a:xfrm>
              <a:grpFill/>
            </p:grpSpPr>
            <p:sp>
              <p:nvSpPr>
                <p:cNvPr id="96" name="Rectangle 10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7" name="Rectangle 108"/>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B</a:t>
                  </a:r>
                </a:p>
              </p:txBody>
            </p:sp>
          </p:grpSp>
          <p:grpSp>
            <p:nvGrpSpPr>
              <p:cNvPr id="54" name="Group 109"/>
              <p:cNvGrpSpPr/>
              <p:nvPr/>
            </p:nvGrpSpPr>
            <p:grpSpPr bwMode="auto">
              <a:xfrm>
                <a:off x="288" y="1588"/>
                <a:ext cx="288" cy="215"/>
                <a:chOff x="0" y="4"/>
                <a:chExt cx="288" cy="215"/>
              </a:xfrm>
              <a:grpFill/>
            </p:grpSpPr>
            <p:sp>
              <p:nvSpPr>
                <p:cNvPr id="94" name="Rectangle 11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5" name="Rectangle 111"/>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a:t>
                  </a:r>
                </a:p>
              </p:txBody>
            </p:sp>
          </p:grpSp>
          <p:grpSp>
            <p:nvGrpSpPr>
              <p:cNvPr id="55" name="Group 112"/>
              <p:cNvGrpSpPr/>
              <p:nvPr/>
            </p:nvGrpSpPr>
            <p:grpSpPr bwMode="auto">
              <a:xfrm>
                <a:off x="576" y="1588"/>
                <a:ext cx="528" cy="215"/>
                <a:chOff x="0" y="4"/>
                <a:chExt cx="528" cy="215"/>
              </a:xfrm>
              <a:grpFill/>
            </p:grpSpPr>
            <p:sp>
              <p:nvSpPr>
                <p:cNvPr id="92" name="Rectangle 113"/>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3" name="Rectangle 114"/>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1011</a:t>
                  </a:r>
                </a:p>
              </p:txBody>
            </p:sp>
          </p:grpSp>
          <p:grpSp>
            <p:nvGrpSpPr>
              <p:cNvPr id="56" name="Group 115"/>
              <p:cNvGrpSpPr/>
              <p:nvPr/>
            </p:nvGrpSpPr>
            <p:grpSpPr bwMode="auto">
              <a:xfrm>
                <a:off x="0" y="1732"/>
                <a:ext cx="288" cy="215"/>
                <a:chOff x="0" y="4"/>
                <a:chExt cx="288" cy="215"/>
              </a:xfrm>
              <a:grpFill/>
            </p:grpSpPr>
            <p:sp>
              <p:nvSpPr>
                <p:cNvPr id="90" name="Rectangle 11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1" name="Rectangle 117"/>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C</a:t>
                  </a:r>
                </a:p>
              </p:txBody>
            </p:sp>
          </p:grpSp>
          <p:grpSp>
            <p:nvGrpSpPr>
              <p:cNvPr id="57" name="Group 118"/>
              <p:cNvGrpSpPr/>
              <p:nvPr/>
            </p:nvGrpSpPr>
            <p:grpSpPr bwMode="auto">
              <a:xfrm>
                <a:off x="288" y="1732"/>
                <a:ext cx="288" cy="215"/>
                <a:chOff x="0" y="4"/>
                <a:chExt cx="288" cy="215"/>
              </a:xfrm>
              <a:grpFill/>
            </p:grpSpPr>
            <p:sp>
              <p:nvSpPr>
                <p:cNvPr id="88" name="Rectangle 11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9" name="Rectangle 120"/>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12</a:t>
                  </a:r>
                </a:p>
              </p:txBody>
            </p:sp>
          </p:grpSp>
          <p:grpSp>
            <p:nvGrpSpPr>
              <p:cNvPr id="58" name="Group 121"/>
              <p:cNvGrpSpPr/>
              <p:nvPr/>
            </p:nvGrpSpPr>
            <p:grpSpPr bwMode="auto">
              <a:xfrm>
                <a:off x="576" y="1732"/>
                <a:ext cx="528" cy="215"/>
                <a:chOff x="0" y="4"/>
                <a:chExt cx="528" cy="215"/>
              </a:xfrm>
              <a:grpFill/>
            </p:grpSpPr>
            <p:sp>
              <p:nvSpPr>
                <p:cNvPr id="86" name="Rectangle 122"/>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7" name="Rectangle 123"/>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1100</a:t>
                  </a:r>
                </a:p>
              </p:txBody>
            </p:sp>
          </p:grpSp>
          <p:grpSp>
            <p:nvGrpSpPr>
              <p:cNvPr id="59" name="Group 124"/>
              <p:cNvGrpSpPr/>
              <p:nvPr/>
            </p:nvGrpSpPr>
            <p:grpSpPr bwMode="auto">
              <a:xfrm>
                <a:off x="0" y="1876"/>
                <a:ext cx="288" cy="215"/>
                <a:chOff x="0" y="4"/>
                <a:chExt cx="288" cy="215"/>
              </a:xfrm>
              <a:grpFill/>
            </p:grpSpPr>
            <p:sp>
              <p:nvSpPr>
                <p:cNvPr id="84" name="Rectangle 12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5" name="Rectangle 126"/>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D</a:t>
                  </a:r>
                </a:p>
              </p:txBody>
            </p:sp>
          </p:grpSp>
          <p:grpSp>
            <p:nvGrpSpPr>
              <p:cNvPr id="60" name="Group 127"/>
              <p:cNvGrpSpPr/>
              <p:nvPr/>
            </p:nvGrpSpPr>
            <p:grpSpPr bwMode="auto">
              <a:xfrm>
                <a:off x="288" y="1876"/>
                <a:ext cx="288" cy="215"/>
                <a:chOff x="0" y="4"/>
                <a:chExt cx="288" cy="215"/>
              </a:xfrm>
              <a:grpFill/>
            </p:grpSpPr>
            <p:sp>
              <p:nvSpPr>
                <p:cNvPr id="82" name="Rectangle 12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3" name="Rectangle 129"/>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13</a:t>
                  </a:r>
                </a:p>
              </p:txBody>
            </p:sp>
          </p:grpSp>
          <p:grpSp>
            <p:nvGrpSpPr>
              <p:cNvPr id="61" name="Group 130"/>
              <p:cNvGrpSpPr/>
              <p:nvPr/>
            </p:nvGrpSpPr>
            <p:grpSpPr bwMode="auto">
              <a:xfrm>
                <a:off x="576" y="1876"/>
                <a:ext cx="528" cy="215"/>
                <a:chOff x="0" y="4"/>
                <a:chExt cx="528" cy="215"/>
              </a:xfrm>
              <a:grpFill/>
            </p:grpSpPr>
            <p:sp>
              <p:nvSpPr>
                <p:cNvPr id="80" name="Rectangle 131"/>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1" name="Rectangle 132"/>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1101</a:t>
                  </a:r>
                </a:p>
              </p:txBody>
            </p:sp>
          </p:grpSp>
          <p:grpSp>
            <p:nvGrpSpPr>
              <p:cNvPr id="62" name="Group 133"/>
              <p:cNvGrpSpPr/>
              <p:nvPr/>
            </p:nvGrpSpPr>
            <p:grpSpPr bwMode="auto">
              <a:xfrm>
                <a:off x="0" y="2020"/>
                <a:ext cx="288" cy="215"/>
                <a:chOff x="0" y="4"/>
                <a:chExt cx="288" cy="215"/>
              </a:xfrm>
              <a:grpFill/>
            </p:grpSpPr>
            <p:sp>
              <p:nvSpPr>
                <p:cNvPr id="78" name="Rectangle 13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9" name="Rectangle 135"/>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E</a:t>
                  </a:r>
                </a:p>
              </p:txBody>
            </p:sp>
          </p:grpSp>
          <p:grpSp>
            <p:nvGrpSpPr>
              <p:cNvPr id="63" name="Group 136"/>
              <p:cNvGrpSpPr/>
              <p:nvPr/>
            </p:nvGrpSpPr>
            <p:grpSpPr bwMode="auto">
              <a:xfrm>
                <a:off x="288" y="2020"/>
                <a:ext cx="288" cy="215"/>
                <a:chOff x="0" y="4"/>
                <a:chExt cx="288" cy="215"/>
              </a:xfrm>
              <a:grpFill/>
            </p:grpSpPr>
            <p:sp>
              <p:nvSpPr>
                <p:cNvPr id="76" name="Rectangle 13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7" name="Rectangle 138"/>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14</a:t>
                  </a:r>
                </a:p>
              </p:txBody>
            </p:sp>
          </p:grpSp>
          <p:grpSp>
            <p:nvGrpSpPr>
              <p:cNvPr id="64" name="Group 139"/>
              <p:cNvGrpSpPr/>
              <p:nvPr/>
            </p:nvGrpSpPr>
            <p:grpSpPr bwMode="auto">
              <a:xfrm>
                <a:off x="576" y="2020"/>
                <a:ext cx="528" cy="215"/>
                <a:chOff x="0" y="4"/>
                <a:chExt cx="528" cy="215"/>
              </a:xfrm>
              <a:grpFill/>
            </p:grpSpPr>
            <p:sp>
              <p:nvSpPr>
                <p:cNvPr id="74" name="Rectangle 140"/>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5" name="Rectangle 141"/>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1110</a:t>
                  </a:r>
                </a:p>
              </p:txBody>
            </p:sp>
          </p:grpSp>
          <p:grpSp>
            <p:nvGrpSpPr>
              <p:cNvPr id="65" name="Group 142"/>
              <p:cNvGrpSpPr/>
              <p:nvPr/>
            </p:nvGrpSpPr>
            <p:grpSpPr bwMode="auto">
              <a:xfrm>
                <a:off x="0" y="2164"/>
                <a:ext cx="288" cy="215"/>
                <a:chOff x="0" y="4"/>
                <a:chExt cx="288" cy="215"/>
              </a:xfrm>
              <a:grpFill/>
            </p:grpSpPr>
            <p:sp>
              <p:nvSpPr>
                <p:cNvPr id="72" name="Rectangle 14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3" name="Rectangle 144"/>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F</a:t>
                  </a:r>
                </a:p>
              </p:txBody>
            </p:sp>
          </p:grpSp>
          <p:grpSp>
            <p:nvGrpSpPr>
              <p:cNvPr id="66" name="Group 145"/>
              <p:cNvGrpSpPr/>
              <p:nvPr/>
            </p:nvGrpSpPr>
            <p:grpSpPr bwMode="auto">
              <a:xfrm>
                <a:off x="288" y="2164"/>
                <a:ext cx="288" cy="215"/>
                <a:chOff x="0" y="4"/>
                <a:chExt cx="288" cy="215"/>
              </a:xfrm>
              <a:grpFill/>
            </p:grpSpPr>
            <p:sp>
              <p:nvSpPr>
                <p:cNvPr id="70" name="Rectangle 14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1" name="Rectangle 147"/>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15</a:t>
                  </a:r>
                </a:p>
              </p:txBody>
            </p:sp>
          </p:grpSp>
          <p:grpSp>
            <p:nvGrpSpPr>
              <p:cNvPr id="67" name="Group 148"/>
              <p:cNvGrpSpPr/>
              <p:nvPr/>
            </p:nvGrpSpPr>
            <p:grpSpPr bwMode="auto">
              <a:xfrm>
                <a:off x="576" y="2164"/>
                <a:ext cx="528" cy="215"/>
                <a:chOff x="0" y="4"/>
                <a:chExt cx="528" cy="215"/>
              </a:xfrm>
              <a:grpFill/>
            </p:grpSpPr>
            <p:sp>
              <p:nvSpPr>
                <p:cNvPr id="68" name="Rectangle 149"/>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9" name="Rectangle 150"/>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1111</a:t>
                  </a:r>
                </a:p>
              </p:txBody>
            </p:sp>
          </p:grpSp>
        </p:grpSp>
        <p:sp>
          <p:nvSpPr>
            <p:cNvPr id="17" name="Rectangle 151"/>
            <p:cNvSpPr/>
            <p:nvPr/>
          </p:nvSpPr>
          <p:spPr bwMode="auto">
            <a:xfrm>
              <a:off x="0" y="282"/>
              <a:ext cx="362" cy="215"/>
            </a:xfrm>
            <a:prstGeom prst="rect">
              <a:avLst/>
            </a:prstGeom>
            <a:grpFill/>
            <a:ln w="25400">
              <a:noFill/>
              <a:miter lim="800000"/>
            </a:ln>
          </p:spPr>
          <p:txBody>
            <a:bodyPr wrap="square" lIns="50800" tIns="50800" bIns="50800">
              <a:spAutoFit/>
            </a:bodyPr>
            <a:lstStyle/>
            <a:p>
              <a:pPr eaLnBrk="1" hangingPunct="1"/>
              <a:r>
                <a:rPr lang="en-US">
                  <a:solidFill>
                    <a:srgbClr val="000066"/>
                  </a:solidFill>
                  <a:latin typeface="Helvetica" charset="0"/>
                  <a:ea typeface="Helvetica" charset="0"/>
                  <a:cs typeface="Helvetica" charset="0"/>
                  <a:sym typeface="Helvetica" charset="0"/>
                </a:rPr>
                <a:t>Hex</a:t>
              </a:r>
            </a:p>
          </p:txBody>
        </p:sp>
        <p:sp>
          <p:nvSpPr>
            <p:cNvPr id="18" name="Rectangle 152"/>
            <p:cNvSpPr/>
            <p:nvPr/>
          </p:nvSpPr>
          <p:spPr bwMode="auto">
            <a:xfrm>
              <a:off x="299" y="282"/>
              <a:ext cx="641" cy="215"/>
            </a:xfrm>
            <a:prstGeom prst="rect">
              <a:avLst/>
            </a:prstGeom>
            <a:grpFill/>
            <a:ln w="25400">
              <a:noFill/>
              <a:miter lim="800000"/>
            </a:ln>
          </p:spPr>
          <p:txBody>
            <a:bodyPr wrap="square" lIns="50800" tIns="50800" bIns="50800">
              <a:spAutoFit/>
            </a:bodyPr>
            <a:lstStyle/>
            <a:p>
              <a:pPr eaLnBrk="1" hangingPunct="1"/>
              <a:r>
                <a:rPr lang="en-US">
                  <a:solidFill>
                    <a:srgbClr val="000066"/>
                  </a:solidFill>
                  <a:latin typeface="Helvetica" charset="0"/>
                  <a:ea typeface="Helvetica" charset="0"/>
                  <a:cs typeface="Helvetica" charset="0"/>
                  <a:sym typeface="Helvetica" charset="0"/>
                </a:rPr>
                <a:t>Decimal</a:t>
              </a:r>
            </a:p>
          </p:txBody>
        </p:sp>
        <p:sp>
          <p:nvSpPr>
            <p:cNvPr id="19" name="Rectangle 153"/>
            <p:cNvSpPr/>
            <p:nvPr/>
          </p:nvSpPr>
          <p:spPr bwMode="auto">
            <a:xfrm>
              <a:off x="719" y="282"/>
              <a:ext cx="451" cy="215"/>
            </a:xfrm>
            <a:prstGeom prst="rect">
              <a:avLst/>
            </a:prstGeom>
            <a:grpFill/>
            <a:ln w="25400">
              <a:noFill/>
              <a:miter lim="800000"/>
            </a:ln>
          </p:spPr>
          <p:txBody>
            <a:bodyPr wrap="square" lIns="50800" tIns="50800" bIns="50800">
              <a:spAutoFit/>
            </a:bodyPr>
            <a:lstStyle/>
            <a:p>
              <a:pPr eaLnBrk="1" hangingPunct="1"/>
              <a:r>
                <a:rPr lang="en-US">
                  <a:solidFill>
                    <a:srgbClr val="000066"/>
                  </a:solidFill>
                  <a:latin typeface="Helvetica" charset="0"/>
                  <a:ea typeface="Helvetica" charset="0"/>
                  <a:cs typeface="Helvetica" charset="0"/>
                  <a:sym typeface="Helvetica" charset="0"/>
                </a:rPr>
                <a:t>Binary</a:t>
              </a:r>
            </a:p>
          </p:txBody>
        </p:sp>
      </p:grpSp>
      <p:sp>
        <p:nvSpPr>
          <p:cNvPr id="5" name="文本框 4"/>
          <p:cNvSpPr txBox="1"/>
          <p:nvPr/>
        </p:nvSpPr>
        <p:spPr>
          <a:xfrm>
            <a:off x="1112520" y="2807335"/>
            <a:ext cx="6030664" cy="1938992"/>
          </a:xfrm>
          <a:prstGeom prst="rect">
            <a:avLst/>
          </a:prstGeom>
          <a:noFill/>
        </p:spPr>
        <p:txBody>
          <a:bodyPr wrap="square" rtlCol="0">
            <a:spAutoFit/>
          </a:bodyPr>
          <a:lstStyle/>
          <a:p>
            <a:pPr marL="838200" lvl="1" indent="-285750" eaLnBrk="1" hangingPunct="1">
              <a:buFont typeface="BatangChe" panose="02030609000101010101" charset="-127"/>
              <a:buChar char="-"/>
            </a:pPr>
            <a:r>
              <a:rPr lang="en-US" altLang="zh-CN" sz="2400" dirty="0">
                <a:sym typeface="+mn-ea"/>
              </a:rPr>
              <a:t>16</a:t>
            </a:r>
            <a:r>
              <a:rPr lang="zh-CN" altLang="en-US" sz="2400" dirty="0">
                <a:sym typeface="+mn-ea"/>
              </a:rPr>
              <a:t>进制</a:t>
            </a:r>
            <a:r>
              <a:rPr lang="en-US" sz="2400" dirty="0">
                <a:sym typeface="+mn-ea"/>
              </a:rPr>
              <a:t> 00</a:t>
            </a:r>
            <a:r>
              <a:rPr lang="en-US" sz="2400" baseline="-6000" dirty="0">
                <a:sym typeface="+mn-ea"/>
              </a:rPr>
              <a:t>16</a:t>
            </a:r>
            <a:r>
              <a:rPr lang="en-US" sz="2400" dirty="0">
                <a:sym typeface="+mn-ea"/>
              </a:rPr>
              <a:t> to FF</a:t>
            </a:r>
            <a:r>
              <a:rPr lang="en-US" sz="2400" baseline="-6000" dirty="0">
                <a:sym typeface="+mn-ea"/>
              </a:rPr>
              <a:t>16</a:t>
            </a:r>
            <a:endParaRPr lang="en-US" sz="2400" dirty="0"/>
          </a:p>
          <a:p>
            <a:pPr marL="1123950" lvl="2" indent="-285750" eaLnBrk="1" hangingPunct="1">
              <a:buFont typeface="BatangChe" panose="02030609000101010101" charset="-127"/>
              <a:buChar char="-"/>
            </a:pPr>
            <a:r>
              <a:rPr lang="zh-CN" altLang="en-US" sz="2400" dirty="0">
                <a:sym typeface="+mn-ea"/>
              </a:rPr>
              <a:t>数字：</a:t>
            </a:r>
            <a:r>
              <a:rPr lang="en-US" sz="2400" dirty="0">
                <a:sym typeface="+mn-ea"/>
              </a:rPr>
              <a:t>‘0’ </a:t>
            </a:r>
            <a:r>
              <a:rPr lang="en-US" altLang="zh-CN" sz="2400" dirty="0">
                <a:sym typeface="+mn-ea"/>
              </a:rPr>
              <a:t>~</a:t>
            </a:r>
            <a:r>
              <a:rPr lang="en-US" sz="2400" dirty="0">
                <a:sym typeface="+mn-ea"/>
              </a:rPr>
              <a:t> ‘9’ </a:t>
            </a:r>
            <a:r>
              <a:rPr lang="zh-CN" altLang="en-US" sz="2400" dirty="0">
                <a:sym typeface="+mn-ea"/>
              </a:rPr>
              <a:t>以及</a:t>
            </a:r>
            <a:r>
              <a:rPr lang="en-US" sz="2400" dirty="0">
                <a:sym typeface="+mn-ea"/>
              </a:rPr>
              <a:t> ‘A’ </a:t>
            </a:r>
            <a:r>
              <a:rPr lang="en-US" altLang="zh-CN" sz="2400" dirty="0">
                <a:sym typeface="+mn-ea"/>
              </a:rPr>
              <a:t>~</a:t>
            </a:r>
            <a:r>
              <a:rPr lang="en-US" sz="2400" dirty="0">
                <a:sym typeface="+mn-ea"/>
              </a:rPr>
              <a:t> ‘F’</a:t>
            </a:r>
            <a:endParaRPr lang="en-US" sz="2400" dirty="0"/>
          </a:p>
          <a:p>
            <a:pPr marL="1123950" lvl="2" indent="-285750" eaLnBrk="1" hangingPunct="1">
              <a:buFont typeface="BatangChe" panose="02030609000101010101" charset="-127"/>
              <a:buChar char="-"/>
            </a:pPr>
            <a:r>
              <a:rPr lang="en-US" sz="2400" dirty="0">
                <a:sym typeface="+mn-ea"/>
              </a:rPr>
              <a:t>FA1D37B</a:t>
            </a:r>
            <a:r>
              <a:rPr lang="en-US" sz="2400" baseline="-6000" dirty="0">
                <a:sym typeface="+mn-ea"/>
              </a:rPr>
              <a:t>16</a:t>
            </a:r>
            <a:r>
              <a:rPr lang="en-US" sz="2400" dirty="0">
                <a:sym typeface="+mn-ea"/>
              </a:rPr>
              <a:t> </a:t>
            </a:r>
            <a:r>
              <a:rPr lang="zh-CN" altLang="en-US" sz="2400" dirty="0">
                <a:sym typeface="+mn-ea"/>
              </a:rPr>
              <a:t>的</a:t>
            </a:r>
            <a:r>
              <a:rPr lang="en-US" sz="2400" dirty="0">
                <a:sym typeface="+mn-ea"/>
              </a:rPr>
              <a:t> C</a:t>
            </a:r>
            <a:r>
              <a:rPr lang="zh-CN" altLang="en-US" sz="2400" dirty="0">
                <a:sym typeface="+mn-ea"/>
              </a:rPr>
              <a:t>语言表示</a:t>
            </a:r>
            <a:r>
              <a:rPr lang="zh-CN" altLang="en-US" sz="2400" i="1" dirty="0">
                <a:sym typeface="+mn-ea"/>
              </a:rPr>
              <a:t>（</a:t>
            </a:r>
            <a:r>
              <a:rPr lang="en-US" altLang="zh-CN" sz="2400" i="1" dirty="0">
                <a:sym typeface="+mn-ea"/>
              </a:rPr>
              <a:t>0x</a:t>
            </a:r>
            <a:r>
              <a:rPr lang="zh-CN" altLang="en-US" sz="2400" i="1" dirty="0">
                <a:sym typeface="+mn-ea"/>
              </a:rPr>
              <a:t>开头）</a:t>
            </a:r>
            <a:r>
              <a:rPr lang="zh-CN" altLang="en-US" sz="2400" dirty="0">
                <a:sym typeface="+mn-ea"/>
              </a:rPr>
              <a:t>：</a:t>
            </a:r>
            <a:endParaRPr lang="en-US" sz="2400" dirty="0"/>
          </a:p>
          <a:p>
            <a:pPr marL="1295400" lvl="3"/>
            <a:r>
              <a:rPr lang="en-US" sz="2400" dirty="0">
                <a:solidFill>
                  <a:srgbClr val="FF0000"/>
                </a:solidFill>
                <a:sym typeface="+mn-ea"/>
              </a:rPr>
              <a:t>0x</a:t>
            </a:r>
            <a:r>
              <a:rPr lang="en-US" sz="2400" dirty="0">
                <a:sym typeface="+mn-ea"/>
              </a:rPr>
              <a:t>FA1D37B</a:t>
            </a:r>
            <a:endParaRPr lang="en-US" sz="2400" dirty="0"/>
          </a:p>
          <a:p>
            <a:pPr marL="1295400" lvl="3"/>
            <a:r>
              <a:rPr lang="en-US" sz="2400" dirty="0">
                <a:solidFill>
                  <a:srgbClr val="FF0000"/>
                </a:solidFill>
                <a:sym typeface="+mn-ea"/>
              </a:rPr>
              <a:t>0x</a:t>
            </a:r>
            <a:r>
              <a:rPr lang="en-US" sz="2400" dirty="0">
                <a:sym typeface="+mn-ea"/>
              </a:rPr>
              <a:t>fa1d37b </a:t>
            </a:r>
            <a:endParaRPr lang="zh-CN" alt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4294967295"/>
          </p:nvPr>
        </p:nvSpPr>
        <p:spPr>
          <a:xfrm>
            <a:off x="2046513" y="766354"/>
            <a:ext cx="8403999" cy="3877985"/>
          </a:xfrm>
        </p:spPr>
        <p:txBody>
          <a:bodyPr vert="horz" wrap="square" lIns="63500" tIns="25400" rIns="63500" bIns="25400" numCol="1" anchor="t" anchorCtr="0" compatLnSpc="1">
            <a:spAutoFit/>
          </a:bodyPr>
          <a:lstStyle/>
          <a:p>
            <a:pPr>
              <a:lnSpc>
                <a:spcPct val="90000"/>
              </a:lnSpc>
              <a:buFontTx/>
              <a:buNone/>
            </a:pPr>
            <a:r>
              <a:rPr lang="en-US" altLang="zh-CN" sz="2200" dirty="0"/>
              <a:t>Example:</a:t>
            </a:r>
          </a:p>
          <a:p>
            <a:pPr>
              <a:lnSpc>
                <a:spcPct val="90000"/>
              </a:lnSpc>
              <a:buFontTx/>
              <a:buNone/>
            </a:pPr>
            <a:r>
              <a:rPr lang="en-US" altLang="zh-CN" sz="2200" dirty="0"/>
              <a:t>	</a:t>
            </a:r>
            <a:r>
              <a:rPr lang="en-US" altLang="zh-CN" sz="2200" i="1" dirty="0"/>
              <a:t>mantissa (</a:t>
            </a:r>
            <a:r>
              <a:rPr lang="zh-CN" altLang="en-US" sz="2200" i="1" dirty="0"/>
              <a:t>尾数</a:t>
            </a:r>
            <a:r>
              <a:rPr lang="en-US" altLang="zh-CN" sz="2200" i="1" dirty="0"/>
              <a:t>)                                       exponent(</a:t>
            </a:r>
            <a:r>
              <a:rPr lang="zh-CN" altLang="en-US" sz="2200" i="1" dirty="0"/>
              <a:t>阶码、指数</a:t>
            </a:r>
            <a:r>
              <a:rPr lang="en-US" altLang="zh-CN" sz="2200" i="1" dirty="0"/>
              <a:t>)</a:t>
            </a:r>
            <a:r>
              <a:rPr lang="zh-CN" altLang="en-US" sz="2200" dirty="0"/>
              <a:t> 	</a:t>
            </a:r>
          </a:p>
          <a:p>
            <a:pPr>
              <a:lnSpc>
                <a:spcPct val="90000"/>
              </a:lnSpc>
              <a:buFontTx/>
              <a:buNone/>
            </a:pPr>
            <a:r>
              <a:rPr lang="en-US" altLang="zh-CN" sz="2200" dirty="0"/>
              <a:t>                                </a:t>
            </a:r>
            <a:r>
              <a:rPr lang="en-US" altLang="zh-CN" dirty="0"/>
              <a:t>6</a:t>
            </a:r>
            <a:r>
              <a:rPr lang="en-US" altLang="zh-CN" dirty="0">
                <a:solidFill>
                  <a:srgbClr val="FF0000"/>
                </a:solidFill>
              </a:rPr>
              <a:t>.</a:t>
            </a:r>
            <a:r>
              <a:rPr lang="en-US" altLang="zh-CN" dirty="0"/>
              <a:t>02     </a:t>
            </a:r>
            <a:r>
              <a:rPr lang="en-US" altLang="zh-CN" sz="1800" dirty="0">
                <a:solidFill>
                  <a:srgbClr val="000000"/>
                </a:solidFill>
                <a:latin typeface="Tahoma" pitchFamily="34" charset="0"/>
              </a:rPr>
              <a:t>x</a:t>
            </a:r>
            <a:r>
              <a:rPr lang="en-US" altLang="zh-CN" dirty="0"/>
              <a:t>    10 </a:t>
            </a:r>
            <a:r>
              <a:rPr lang="en-US" altLang="zh-CN" baseline="30000" dirty="0"/>
              <a:t>21</a:t>
            </a:r>
          </a:p>
          <a:p>
            <a:pPr>
              <a:lnSpc>
                <a:spcPct val="60000"/>
              </a:lnSpc>
              <a:buFontTx/>
              <a:buNone/>
            </a:pPr>
            <a:r>
              <a:rPr lang="en-US" altLang="zh-CN" sz="2200" dirty="0"/>
              <a:t>                       </a:t>
            </a:r>
          </a:p>
          <a:p>
            <a:pPr>
              <a:lnSpc>
                <a:spcPct val="100000"/>
              </a:lnSpc>
              <a:buFontTx/>
              <a:buNone/>
            </a:pPr>
            <a:r>
              <a:rPr lang="en-US" altLang="zh-CN" sz="2200" dirty="0"/>
              <a:t>                 </a:t>
            </a:r>
            <a:r>
              <a:rPr lang="en-US" altLang="zh-CN" sz="2200" i="1" dirty="0"/>
              <a:t>decimal point</a:t>
            </a:r>
            <a:r>
              <a:rPr lang="en-US" altLang="zh-CN" sz="2200" dirty="0"/>
              <a:t>            </a:t>
            </a:r>
            <a:r>
              <a:rPr lang="en-US" altLang="zh-CN" sz="2200" i="1" dirty="0"/>
              <a:t>radix (base</a:t>
            </a:r>
            <a:r>
              <a:rPr lang="zh-CN" altLang="en-US" sz="2200" i="1" dirty="0"/>
              <a:t>，基</a:t>
            </a:r>
            <a:r>
              <a:rPr lang="en-US" altLang="zh-CN" sz="2200" i="1" dirty="0"/>
              <a:t>) </a:t>
            </a:r>
          </a:p>
          <a:p>
            <a:pPr>
              <a:lnSpc>
                <a:spcPct val="100000"/>
              </a:lnSpc>
              <a:buFontTx/>
              <a:buNone/>
            </a:pPr>
            <a:r>
              <a:rPr lang="en-US" altLang="zh-CN" sz="2200" dirty="0"/>
              <a:t>° </a:t>
            </a:r>
            <a:r>
              <a:rPr lang="en-US" altLang="zh-CN" sz="2000" dirty="0">
                <a:solidFill>
                  <a:srgbClr val="990000"/>
                </a:solidFill>
                <a:ea typeface="黑体" pitchFamily="49" charset="-122"/>
              </a:rPr>
              <a:t>Normalized form</a:t>
            </a:r>
            <a:r>
              <a:rPr lang="zh-CN" altLang="en-US" sz="2000" dirty="0">
                <a:solidFill>
                  <a:srgbClr val="990000"/>
                </a:solidFill>
                <a:ea typeface="黑体" pitchFamily="49" charset="-122"/>
              </a:rPr>
              <a:t>（规格化形式）</a:t>
            </a:r>
            <a:r>
              <a:rPr lang="en-US" altLang="zh-CN" sz="2000" dirty="0">
                <a:solidFill>
                  <a:srgbClr val="990000"/>
                </a:solidFill>
                <a:ea typeface="黑体" pitchFamily="49" charset="-122"/>
              </a:rPr>
              <a:t>: </a:t>
            </a:r>
            <a:r>
              <a:rPr lang="zh-CN" altLang="en-US" sz="2000" dirty="0">
                <a:solidFill>
                  <a:schemeClr val="tx2"/>
                </a:solidFill>
                <a:ea typeface="黑体" pitchFamily="49" charset="-122"/>
              </a:rPr>
              <a:t>小数点前只有一位非</a:t>
            </a:r>
            <a:r>
              <a:rPr lang="en-US" altLang="zh-CN" sz="2000" dirty="0">
                <a:solidFill>
                  <a:schemeClr val="tx2"/>
                </a:solidFill>
                <a:ea typeface="黑体" pitchFamily="49" charset="-122"/>
              </a:rPr>
              <a:t>0</a:t>
            </a:r>
            <a:r>
              <a:rPr lang="zh-CN" altLang="en-US" sz="2000" dirty="0">
                <a:solidFill>
                  <a:schemeClr val="tx2"/>
                </a:solidFill>
                <a:ea typeface="黑体" pitchFamily="49" charset="-122"/>
              </a:rPr>
              <a:t>数</a:t>
            </a:r>
          </a:p>
          <a:p>
            <a:pPr>
              <a:lnSpc>
                <a:spcPct val="100000"/>
              </a:lnSpc>
              <a:buFontTx/>
              <a:buNone/>
            </a:pPr>
            <a:r>
              <a:rPr lang="en-US" altLang="zh-CN" sz="2000" dirty="0">
                <a:ea typeface="黑体" pitchFamily="49" charset="-122"/>
              </a:rPr>
              <a:t>° </a:t>
            </a:r>
            <a:r>
              <a:rPr lang="zh-CN" altLang="en-US" sz="2000" dirty="0">
                <a:ea typeface="黑体" pitchFamily="49" charset="-122"/>
              </a:rPr>
              <a:t>同一个数有多种表示形式。例：对于数 </a:t>
            </a:r>
            <a:r>
              <a:rPr lang="en-US" altLang="zh-CN" sz="2000" dirty="0">
                <a:ea typeface="黑体" pitchFamily="49" charset="-122"/>
              </a:rPr>
              <a:t>1/1,000,000,000</a:t>
            </a:r>
          </a:p>
          <a:p>
            <a:pPr>
              <a:lnSpc>
                <a:spcPct val="100000"/>
              </a:lnSpc>
              <a:buFontTx/>
              <a:buNone/>
            </a:pPr>
            <a:r>
              <a:rPr lang="en-US" altLang="zh-CN" sz="2000" dirty="0">
                <a:ea typeface="黑体" pitchFamily="49" charset="-122"/>
              </a:rPr>
              <a:t>     • Normalized (</a:t>
            </a:r>
            <a:r>
              <a:rPr lang="zh-CN" altLang="en-US" sz="2000" dirty="0">
                <a:ea typeface="黑体" pitchFamily="49" charset="-122"/>
              </a:rPr>
              <a:t>唯一的规格化形式</a:t>
            </a:r>
            <a:r>
              <a:rPr lang="en-US" altLang="zh-CN" sz="2000" dirty="0">
                <a:ea typeface="黑体" pitchFamily="49" charset="-122"/>
              </a:rPr>
              <a:t>): 1.0 </a:t>
            </a:r>
            <a:r>
              <a:rPr lang="en-US" altLang="zh-CN" sz="2000" dirty="0">
                <a:solidFill>
                  <a:srgbClr val="000000"/>
                </a:solidFill>
                <a:ea typeface="黑体" pitchFamily="49" charset="-122"/>
              </a:rPr>
              <a:t>x</a:t>
            </a:r>
            <a:r>
              <a:rPr lang="en-US" altLang="zh-CN" sz="2000" dirty="0">
                <a:ea typeface="黑体" pitchFamily="49" charset="-122"/>
              </a:rPr>
              <a:t> 10</a:t>
            </a:r>
            <a:r>
              <a:rPr lang="en-US" altLang="zh-CN" sz="2000" baseline="30000" dirty="0">
                <a:ea typeface="黑体" pitchFamily="49" charset="-122"/>
              </a:rPr>
              <a:t>-9</a:t>
            </a:r>
          </a:p>
          <a:p>
            <a:pPr>
              <a:lnSpc>
                <a:spcPct val="100000"/>
              </a:lnSpc>
              <a:buFontTx/>
              <a:buNone/>
            </a:pPr>
            <a:r>
              <a:rPr lang="en-US" altLang="zh-CN" sz="2000" dirty="0">
                <a:ea typeface="黑体" pitchFamily="49" charset="-122"/>
              </a:rPr>
              <a:t>     • </a:t>
            </a:r>
            <a:r>
              <a:rPr lang="en-US" altLang="zh-CN" sz="2000" dirty="0" err="1">
                <a:ea typeface="黑体" pitchFamily="49" charset="-122"/>
              </a:rPr>
              <a:t>Denormalized</a:t>
            </a:r>
            <a:r>
              <a:rPr lang="zh-CN" altLang="en-US" sz="2000" dirty="0">
                <a:ea typeface="黑体" pitchFamily="49" charset="-122"/>
              </a:rPr>
              <a:t>（非规格化形式不唯一）</a:t>
            </a:r>
            <a:r>
              <a:rPr lang="en-US" altLang="zh-CN" sz="2000" dirty="0">
                <a:ea typeface="黑体" pitchFamily="49" charset="-122"/>
              </a:rPr>
              <a:t>: 0.1 </a:t>
            </a:r>
            <a:r>
              <a:rPr lang="en-US" altLang="zh-CN" sz="2000" dirty="0">
                <a:solidFill>
                  <a:srgbClr val="000000"/>
                </a:solidFill>
                <a:ea typeface="黑体" pitchFamily="49" charset="-122"/>
              </a:rPr>
              <a:t>x</a:t>
            </a:r>
            <a:r>
              <a:rPr lang="en-US" altLang="zh-CN" sz="2000" dirty="0">
                <a:ea typeface="黑体" pitchFamily="49" charset="-122"/>
              </a:rPr>
              <a:t> 10</a:t>
            </a:r>
            <a:r>
              <a:rPr lang="en-US" altLang="zh-CN" sz="2000" baseline="30000" dirty="0">
                <a:ea typeface="黑体" pitchFamily="49" charset="-122"/>
              </a:rPr>
              <a:t>-8</a:t>
            </a:r>
            <a:r>
              <a:rPr lang="en-US" altLang="zh-CN" sz="2000" dirty="0">
                <a:ea typeface="黑体" pitchFamily="49" charset="-122"/>
              </a:rPr>
              <a:t>, 10.0 </a:t>
            </a:r>
            <a:r>
              <a:rPr lang="en-US" altLang="zh-CN" sz="2000" dirty="0">
                <a:solidFill>
                  <a:srgbClr val="000000"/>
                </a:solidFill>
                <a:ea typeface="黑体" pitchFamily="49" charset="-122"/>
              </a:rPr>
              <a:t>x</a:t>
            </a:r>
            <a:r>
              <a:rPr lang="en-US" altLang="zh-CN" sz="2000" dirty="0">
                <a:ea typeface="黑体" pitchFamily="49" charset="-122"/>
              </a:rPr>
              <a:t> 10</a:t>
            </a:r>
            <a:r>
              <a:rPr lang="en-US" altLang="zh-CN" sz="2000" baseline="30000" dirty="0">
                <a:ea typeface="黑体" pitchFamily="49" charset="-122"/>
              </a:rPr>
              <a:t>-10</a:t>
            </a:r>
          </a:p>
        </p:txBody>
      </p:sp>
      <p:sp>
        <p:nvSpPr>
          <p:cNvPr id="575491" name="Line 3"/>
          <p:cNvSpPr>
            <a:spLocks noChangeShapeType="1"/>
          </p:cNvSpPr>
          <p:nvPr/>
        </p:nvSpPr>
        <p:spPr bwMode="auto">
          <a:xfrm>
            <a:off x="4117844" y="1475020"/>
            <a:ext cx="410613" cy="236685"/>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2" name="Line 4"/>
          <p:cNvSpPr>
            <a:spLocks noChangeShapeType="1"/>
          </p:cNvSpPr>
          <p:nvPr/>
        </p:nvSpPr>
        <p:spPr bwMode="auto">
          <a:xfrm flipH="1">
            <a:off x="6287588" y="1421326"/>
            <a:ext cx="312199" cy="290379"/>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3" name="Line 5"/>
          <p:cNvSpPr>
            <a:spLocks noChangeShapeType="1"/>
          </p:cNvSpPr>
          <p:nvPr/>
        </p:nvSpPr>
        <p:spPr bwMode="auto">
          <a:xfrm flipV="1">
            <a:off x="3889280" y="1961748"/>
            <a:ext cx="457129" cy="659532"/>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4" name="Line 6"/>
          <p:cNvSpPr>
            <a:spLocks noChangeShapeType="1"/>
          </p:cNvSpPr>
          <p:nvPr/>
        </p:nvSpPr>
        <p:spPr bwMode="auto">
          <a:xfrm flipH="1" flipV="1">
            <a:off x="5828707" y="1959355"/>
            <a:ext cx="1141099" cy="539232"/>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5" name="Rectangle 8"/>
          <p:cNvSpPr>
            <a:spLocks noGrp="1" noChangeArrowheads="1"/>
          </p:cNvSpPr>
          <p:nvPr>
            <p:ph type="title" idx="4294967295"/>
          </p:nvPr>
        </p:nvSpPr>
        <p:spPr>
          <a:xfrm>
            <a:off x="2554288" y="357592"/>
            <a:ext cx="7896225" cy="494494"/>
          </a:xfrm>
          <a:noFill/>
        </p:spPr>
        <p:txBody>
          <a:bodyPr vert="horz" wrap="square" lIns="63500" tIns="25400" rIns="63500" bIns="25400" numCol="1" anchor="b" anchorCtr="0" compatLnSpc="1">
            <a:spAutoFit/>
          </a:bodyPr>
          <a:lstStyle/>
          <a:p>
            <a:r>
              <a:rPr lang="zh-CN" altLang="en-US" sz="3200" dirty="0"/>
              <a:t>科学计数法</a:t>
            </a:r>
            <a:r>
              <a:rPr lang="en-US" altLang="zh-CN" sz="3200" dirty="0"/>
              <a:t>(Scientific Notation)</a:t>
            </a:r>
            <a:r>
              <a:rPr lang="zh-CN" altLang="en-US" sz="3200" dirty="0"/>
              <a:t>与浮点数</a:t>
            </a:r>
          </a:p>
        </p:txBody>
      </p:sp>
      <p:grpSp>
        <p:nvGrpSpPr>
          <p:cNvPr id="2" name="Group 14"/>
          <p:cNvGrpSpPr>
            <a:grpSpLocks/>
          </p:cNvGrpSpPr>
          <p:nvPr/>
        </p:nvGrpSpPr>
        <p:grpSpPr bwMode="auto">
          <a:xfrm>
            <a:off x="1774825" y="4689475"/>
            <a:ext cx="8497888" cy="1695450"/>
            <a:chOff x="270" y="2853"/>
            <a:chExt cx="5353" cy="1068"/>
          </a:xfrm>
        </p:grpSpPr>
        <p:sp>
          <p:nvSpPr>
            <p:cNvPr id="575497" name="Rectangle 9"/>
            <p:cNvSpPr>
              <a:spLocks noChangeArrowheads="1"/>
            </p:cNvSpPr>
            <p:nvPr/>
          </p:nvSpPr>
          <p:spPr bwMode="auto">
            <a:xfrm>
              <a:off x="270" y="2853"/>
              <a:ext cx="5353" cy="106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pPr>
              <a:r>
                <a:rPr kumimoji="1" lang="zh-CN" altLang="en-US" sz="2800" dirty="0">
                  <a:latin typeface="Times New Roman" pitchFamily="18" charset="0"/>
                </a:rPr>
                <a:t>		 </a:t>
              </a:r>
              <a:r>
                <a:rPr kumimoji="1" lang="en-US" altLang="zh-CN" sz="2000" b="1" i="1" dirty="0">
                  <a:cs typeface="Arial" pitchFamily="34" charset="0"/>
                </a:rPr>
                <a:t>mantissa</a:t>
              </a:r>
              <a:r>
                <a:rPr kumimoji="1" lang="zh-CN" altLang="en-US" sz="2000" b="1" i="1" dirty="0">
                  <a:cs typeface="Arial" pitchFamily="34" charset="0"/>
                </a:rPr>
                <a:t>（尾数）                            </a:t>
              </a:r>
              <a:r>
                <a:rPr kumimoji="1" lang="en-US" altLang="zh-CN" sz="2000" b="1" i="1" dirty="0">
                  <a:cs typeface="Arial" pitchFamily="34" charset="0"/>
                </a:rPr>
                <a:t>exponent</a:t>
              </a:r>
              <a:r>
                <a:rPr kumimoji="1" lang="zh-CN" altLang="en-US" sz="2000" b="1" i="1" dirty="0">
                  <a:cs typeface="Arial" pitchFamily="34" charset="0"/>
                </a:rPr>
                <a:t>（指数）</a:t>
              </a:r>
              <a:endParaRPr kumimoji="1" lang="zh-CN" altLang="en-US" sz="2000" b="1" dirty="0">
                <a:cs typeface="Arial" pitchFamily="34" charset="0"/>
              </a:endParaRPr>
            </a:p>
            <a:p>
              <a:pPr marL="342900" indent="-342900">
                <a:lnSpc>
                  <a:spcPct val="90000"/>
                </a:lnSpc>
                <a:spcBef>
                  <a:spcPct val="20000"/>
                </a:spcBef>
                <a:buClr>
                  <a:schemeClr val="folHlink"/>
                </a:buClr>
                <a:buSzPct val="60000"/>
              </a:pPr>
              <a:r>
                <a:rPr kumimoji="1" lang="en-US" altLang="zh-CN" sz="2000" b="1" dirty="0">
                  <a:cs typeface="Arial" pitchFamily="34" charset="0"/>
                </a:rPr>
                <a:t>                                                   0.101</a:t>
              </a:r>
              <a:r>
                <a:rPr kumimoji="1" lang="en-US" altLang="zh-CN" sz="2000" b="1" baseline="-25000" dirty="0">
                  <a:solidFill>
                    <a:schemeClr val="accent2"/>
                  </a:solidFill>
                  <a:cs typeface="Arial" pitchFamily="34" charset="0"/>
                </a:rPr>
                <a:t>two</a:t>
              </a:r>
              <a:r>
                <a:rPr kumimoji="1" lang="en-US" altLang="zh-CN" sz="2000" b="1" dirty="0">
                  <a:cs typeface="Arial" pitchFamily="34" charset="0"/>
                </a:rPr>
                <a:t>   </a:t>
              </a:r>
              <a:r>
                <a:rPr kumimoji="1" lang="en-US" altLang="zh-CN" sz="2000" b="1" dirty="0">
                  <a:solidFill>
                    <a:srgbClr val="000000"/>
                  </a:solidFill>
                  <a:cs typeface="Arial" pitchFamily="34" charset="0"/>
                </a:rPr>
                <a:t>x</a:t>
              </a:r>
              <a:r>
                <a:rPr kumimoji="1" lang="en-US" altLang="zh-CN" sz="2000" b="1" dirty="0">
                  <a:cs typeface="Arial" pitchFamily="34" charset="0"/>
                </a:rPr>
                <a:t>   </a:t>
              </a:r>
              <a:r>
                <a:rPr kumimoji="1" lang="en-US" altLang="zh-CN" sz="2000" b="1" dirty="0">
                  <a:solidFill>
                    <a:schemeClr val="accent2"/>
                  </a:solidFill>
                  <a:cs typeface="Arial" pitchFamily="34" charset="0"/>
                </a:rPr>
                <a:t>2</a:t>
              </a:r>
              <a:r>
                <a:rPr kumimoji="1" lang="en-US" altLang="zh-CN" sz="2000" b="1" dirty="0">
                  <a:cs typeface="Arial" pitchFamily="34" charset="0"/>
                </a:rPr>
                <a:t> </a:t>
              </a:r>
              <a:r>
                <a:rPr kumimoji="1" lang="en-US" altLang="zh-CN" sz="2000" b="1" baseline="30000" dirty="0">
                  <a:cs typeface="Arial" pitchFamily="34" charset="0"/>
                </a:rPr>
                <a:t>-10</a:t>
              </a:r>
            </a:p>
            <a:p>
              <a:pPr marL="342900" indent="-342900">
                <a:lnSpc>
                  <a:spcPct val="60000"/>
                </a:lnSpc>
                <a:spcBef>
                  <a:spcPct val="20000"/>
                </a:spcBef>
                <a:buClr>
                  <a:schemeClr val="folHlink"/>
                </a:buClr>
                <a:buSzPct val="60000"/>
              </a:pPr>
              <a:r>
                <a:rPr kumimoji="1" lang="en-US" altLang="zh-CN" sz="2000" b="1" dirty="0">
                  <a:cs typeface="Arial" pitchFamily="34" charset="0"/>
                </a:rPr>
                <a:t>                       </a:t>
              </a:r>
            </a:p>
            <a:p>
              <a:pPr marL="342900" indent="-342900">
                <a:lnSpc>
                  <a:spcPct val="90000"/>
                </a:lnSpc>
                <a:spcBef>
                  <a:spcPct val="20000"/>
                </a:spcBef>
                <a:buClr>
                  <a:schemeClr val="folHlink"/>
                </a:buClr>
                <a:buSzPct val="60000"/>
              </a:pPr>
              <a:r>
                <a:rPr kumimoji="1" lang="en-US" altLang="zh-CN" sz="2000" b="1" dirty="0">
                  <a:cs typeface="Arial" pitchFamily="34" charset="0"/>
                </a:rPr>
                <a:t>                      	   </a:t>
              </a:r>
              <a:r>
                <a:rPr kumimoji="1" lang="en-US" altLang="zh-CN" sz="2000" b="1" i="1" dirty="0">
                  <a:solidFill>
                    <a:schemeClr val="accent2"/>
                  </a:solidFill>
                  <a:cs typeface="Arial" pitchFamily="34" charset="0"/>
                </a:rPr>
                <a:t>binary </a:t>
              </a:r>
              <a:r>
                <a:rPr kumimoji="1" lang="en-US" altLang="zh-CN" sz="2000" b="1" i="1" dirty="0">
                  <a:cs typeface="Arial" pitchFamily="34" charset="0"/>
                </a:rPr>
                <a:t>point                      </a:t>
              </a:r>
              <a:r>
                <a:rPr kumimoji="1" lang="zh-CN" altLang="en-US" sz="2000" b="1" i="1" dirty="0">
                  <a:cs typeface="Arial" pitchFamily="34" charset="0"/>
                </a:rPr>
                <a:t>基为</a:t>
              </a:r>
              <a:r>
                <a:rPr kumimoji="1" lang="en-US" altLang="zh-CN" sz="2000" b="1" i="1" dirty="0">
                  <a:cs typeface="Arial" pitchFamily="34" charset="0"/>
                </a:rPr>
                <a:t>2</a:t>
              </a:r>
              <a:endParaRPr kumimoji="1" lang="en-US" altLang="zh-CN" sz="2000" b="1" baseline="30000" dirty="0">
                <a:cs typeface="Arial" pitchFamily="34" charset="0"/>
              </a:endParaRPr>
            </a:p>
          </p:txBody>
        </p:sp>
        <p:sp>
          <p:nvSpPr>
            <p:cNvPr id="575498" name="Line 10"/>
            <p:cNvSpPr>
              <a:spLocks noChangeShapeType="1"/>
            </p:cNvSpPr>
            <p:nvPr/>
          </p:nvSpPr>
          <p:spPr bwMode="auto">
            <a:xfrm>
              <a:off x="2123" y="3052"/>
              <a:ext cx="305" cy="96"/>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9" name="Line 11"/>
            <p:cNvSpPr>
              <a:spLocks noChangeShapeType="1"/>
            </p:cNvSpPr>
            <p:nvPr/>
          </p:nvSpPr>
          <p:spPr bwMode="auto">
            <a:xfrm flipH="1">
              <a:off x="3248" y="3084"/>
              <a:ext cx="489" cy="143"/>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0" name="Line 12"/>
            <p:cNvSpPr>
              <a:spLocks noChangeShapeType="1"/>
            </p:cNvSpPr>
            <p:nvPr/>
          </p:nvSpPr>
          <p:spPr bwMode="auto">
            <a:xfrm flipH="1" flipV="1">
              <a:off x="2275" y="3297"/>
              <a:ext cx="176" cy="255"/>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1" name="Line 13"/>
            <p:cNvSpPr>
              <a:spLocks noChangeShapeType="1"/>
            </p:cNvSpPr>
            <p:nvPr/>
          </p:nvSpPr>
          <p:spPr bwMode="auto">
            <a:xfrm flipH="1" flipV="1">
              <a:off x="3006" y="3292"/>
              <a:ext cx="243" cy="208"/>
            </a:xfrm>
            <a:prstGeom prst="line">
              <a:avLst/>
            </a:prstGeom>
            <a:noFill/>
            <a:ln w="38100">
              <a:solidFill>
                <a:srgbClr val="990000"/>
              </a:solidFill>
              <a:miter lim="800000"/>
              <a:headEnd/>
              <a:tailEnd type="triangle" w="med" len="med"/>
            </a:ln>
          </p:spPr>
          <p:txBody>
            <a:bodyPr wrap="none"/>
            <a:lstStyle/>
            <a:p>
              <a:endParaRPr lang="zh-CN" altLang="en-US"/>
            </a:p>
          </p:txBody>
        </p:sp>
      </p:grpSp>
      <p:sp>
        <p:nvSpPr>
          <p:cNvPr id="300047" name="Rectangle 15"/>
          <p:cNvSpPr>
            <a:spLocks noChangeArrowheads="1"/>
          </p:cNvSpPr>
          <p:nvPr/>
        </p:nvSpPr>
        <p:spPr bwMode="auto">
          <a:xfrm>
            <a:off x="1909764" y="4419601"/>
            <a:ext cx="2336409" cy="461665"/>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en-US" altLang="zh-CN" sz="2000" b="1" dirty="0">
                <a:solidFill>
                  <a:srgbClr val="063DE9"/>
                </a:solidFill>
                <a:cs typeface="Arial" pitchFamily="34" charset="0"/>
              </a:rPr>
              <a:t>for Binary Numbers:</a:t>
            </a:r>
          </a:p>
        </p:txBody>
      </p:sp>
      <p:sp>
        <p:nvSpPr>
          <p:cNvPr id="300048" name="Text Box 16"/>
          <p:cNvSpPr txBox="1">
            <a:spLocks noChangeArrowheads="1"/>
          </p:cNvSpPr>
          <p:nvPr/>
        </p:nvSpPr>
        <p:spPr bwMode="auto">
          <a:xfrm>
            <a:off x="1673226" y="6046788"/>
            <a:ext cx="8856663" cy="457200"/>
          </a:xfrm>
          <a:prstGeom prst="rect">
            <a:avLst/>
          </a:prstGeom>
          <a:noFill/>
          <a:ln w="12700">
            <a:noFill/>
            <a:miter lim="800000"/>
            <a:headEnd/>
            <a:tailEnd/>
          </a:ln>
        </p:spPr>
        <p:txBody>
          <a:bodyPr>
            <a:spAutoFit/>
          </a:bodyPr>
          <a:lstStyle/>
          <a:p>
            <a:pPr eaLnBrk="0" hangingPunct="0">
              <a:spcBef>
                <a:spcPct val="50000"/>
              </a:spcBef>
            </a:pPr>
            <a:r>
              <a:rPr lang="zh-CN" altLang="en-US" sz="2400" b="1" dirty="0">
                <a:solidFill>
                  <a:srgbClr val="CC0000"/>
                </a:solidFill>
                <a:latin typeface="Times New Roman" pitchFamily="18" charset="0"/>
                <a:ea typeface="黑体" pitchFamily="49" charset="-122"/>
              </a:rPr>
              <a:t>只要对尾数和指数分别编码，就可表示一个浮点数（即：实数）</a:t>
            </a:r>
          </a:p>
        </p:txBody>
      </p:sp>
    </p:spTree>
    <p:extLst>
      <p:ext uri="{BB962C8B-B14F-4D97-AF65-F5344CB8AC3E}">
        <p14:creationId xmlns:p14="http://schemas.microsoft.com/office/powerpoint/2010/main" val="19196960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4">
                                            <p:txEl>
                                              <p:pRg st="5" end="5"/>
                                            </p:txEl>
                                          </p:spTgt>
                                        </p:tgtEl>
                                        <p:attrNameLst>
                                          <p:attrName>style.visibility</p:attrName>
                                        </p:attrNameLst>
                                      </p:cBhvr>
                                      <p:to>
                                        <p:strVal val="visible"/>
                                      </p:to>
                                    </p:set>
                                    <p:animEffect transition="in" filter="blinds(horizontal)">
                                      <p:cBhvr>
                                        <p:cTn id="7" dur="500"/>
                                        <p:tgtEl>
                                          <p:spTgt spid="3000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12" dur="500"/>
                                        <p:tgtEl>
                                          <p:spTgt spid="3000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17" dur="500"/>
                                        <p:tgtEl>
                                          <p:spTgt spid="3000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22" dur="500"/>
                                        <p:tgtEl>
                                          <p:spTgt spid="30003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47"/>
                                        </p:tgtEl>
                                        <p:attrNameLst>
                                          <p:attrName>style.visibility</p:attrName>
                                        </p:attrNameLst>
                                      </p:cBhvr>
                                      <p:to>
                                        <p:strVal val="visible"/>
                                      </p:to>
                                    </p:set>
                                    <p:animEffect transition="in" filter="blinds(horizontal)">
                                      <p:cBhvr>
                                        <p:cTn id="27" dur="500"/>
                                        <p:tgtEl>
                                          <p:spTgt spid="3000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37"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2.4.1  </a:t>
                      </a:r>
                      <a:r>
                        <a:rPr lang="zh-CN" altLang="en-US" sz="2400">
                          <a:solidFill>
                            <a:schemeClr val="bg1"/>
                          </a:solidFill>
                          <a:ea typeface="宋体" panose="02010600030101010101" pitchFamily="2" charset="-122"/>
                        </a:rPr>
                        <a:t>二进制小数</a:t>
                      </a:r>
                    </a:p>
                  </a:txBody>
                  <a:tcPr>
                    <a:solidFill>
                      <a:srgbClr val="52B6B1"/>
                    </a:solidFill>
                  </a:tcPr>
                </a:tc>
                <a:extLst>
                  <a:ext uri="{0D108BD9-81ED-4DB2-BD59-A6C34878D82A}">
                    <a16:rowId xmlns:a16="http://schemas.microsoft.com/office/drawing/2014/main" val="10000"/>
                  </a:ext>
                </a:extLst>
              </a:tr>
            </a:tbl>
          </a:graphicData>
        </a:graphic>
      </p:graphicFrame>
      <p:sp>
        <p:nvSpPr>
          <p:cNvPr id="21506" name="Line 1"/>
          <p:cNvSpPr>
            <a:spLocks noChangeShapeType="1"/>
          </p:cNvSpPr>
          <p:nvPr/>
        </p:nvSpPr>
        <p:spPr bwMode="auto">
          <a:xfrm>
            <a:off x="3474085" y="3610610"/>
            <a:ext cx="7048500"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1509" name="Group 7"/>
          <p:cNvGrpSpPr/>
          <p:nvPr/>
        </p:nvGrpSpPr>
        <p:grpSpPr bwMode="auto">
          <a:xfrm>
            <a:off x="7545705" y="1696085"/>
            <a:ext cx="4044950" cy="1718310"/>
            <a:chOff x="0" y="0"/>
            <a:chExt cx="2913063" cy="1718310"/>
          </a:xfrm>
        </p:grpSpPr>
        <p:sp>
          <p:nvSpPr>
            <p:cNvPr id="21537" name="AutoShape 7"/>
            <p:cNvSpPr/>
            <p:nvPr/>
          </p:nvSpPr>
          <p:spPr bwMode="auto">
            <a:xfrm>
              <a:off x="0" y="0"/>
              <a:ext cx="2913063" cy="1717675"/>
            </a:xfrm>
            <a:prstGeom prst="roundRect">
              <a:avLst>
                <a:gd name="adj" fmla="val 6736"/>
              </a:avLst>
            </a:prstGeom>
            <a:solidFill>
              <a:srgbClr val="FFFFFF">
                <a:alpha val="69019"/>
              </a:srgbClr>
            </a:solidFill>
            <a:ln w="12700">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ea typeface="宋体" panose="02010600030101010101" pitchFamily="2" charset="-122"/>
                <a:sym typeface="Calibri" panose="020F0502020204030204" pitchFamily="34" charset="0"/>
              </a:endParaRPr>
            </a:p>
          </p:txBody>
        </p:sp>
        <p:sp>
          <p:nvSpPr>
            <p:cNvPr id="21538" name="AutoShape 8"/>
            <p:cNvSpPr>
              <a:spLocks noChangeArrowheads="1"/>
            </p:cNvSpPr>
            <p:nvPr/>
          </p:nvSpPr>
          <p:spPr bwMode="auto">
            <a:xfrm>
              <a:off x="34290" y="635"/>
              <a:ext cx="2845435" cy="1717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en-US">
                <a:solidFill>
                  <a:srgbClr val="000000"/>
                </a:solidFill>
                <a:ea typeface="宋体" panose="02010600030101010101" pitchFamily="2" charset="-122"/>
                <a:sym typeface="Calibri" panose="020F0502020204030204" pitchFamily="34" charset="0"/>
              </a:endParaRPr>
            </a:p>
          </p:txBody>
        </p:sp>
      </p:grpSp>
      <p:sp>
        <p:nvSpPr>
          <p:cNvPr id="21533" name="AutoShape 13"/>
          <p:cNvSpPr/>
          <p:nvPr/>
        </p:nvSpPr>
        <p:spPr bwMode="auto">
          <a:xfrm>
            <a:off x="2484120" y="4302760"/>
            <a:ext cx="4129405" cy="1718945"/>
          </a:xfrm>
          <a:prstGeom prst="roundRect">
            <a:avLst>
              <a:gd name="adj" fmla="val 6736"/>
            </a:avLst>
          </a:prstGeom>
          <a:solidFill>
            <a:srgbClr val="FFFFFF">
              <a:alpha val="69019"/>
            </a:srgbClr>
          </a:solidFill>
          <a:ln w="12700">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ea typeface="宋体" panose="02010600030101010101" pitchFamily="2" charset="-122"/>
              <a:sym typeface="Calibri" panose="020F0502020204030204" pitchFamily="34" charset="0"/>
            </a:endParaRPr>
          </a:p>
        </p:txBody>
      </p:sp>
      <p:grpSp>
        <p:nvGrpSpPr>
          <p:cNvPr id="21513" name="Group 21"/>
          <p:cNvGrpSpPr/>
          <p:nvPr/>
        </p:nvGrpSpPr>
        <p:grpSpPr bwMode="auto">
          <a:xfrm>
            <a:off x="10814685" y="979805"/>
            <a:ext cx="976313" cy="974725"/>
            <a:chOff x="0" y="0"/>
            <a:chExt cx="976313" cy="974725"/>
          </a:xfrm>
        </p:grpSpPr>
        <p:sp>
          <p:nvSpPr>
            <p:cNvPr id="21525" name="AutoShape 21"/>
            <p:cNvSpPr/>
            <p:nvPr/>
          </p:nvSpPr>
          <p:spPr bwMode="auto">
            <a:xfrm>
              <a:off x="0" y="0"/>
              <a:ext cx="976313" cy="974725"/>
            </a:xfrm>
            <a:custGeom>
              <a:avLst/>
              <a:gdLst>
                <a:gd name="T0" fmla="*/ 2050992598 w 19679"/>
                <a:gd name="T1" fmla="*/ 350089480 h 19679"/>
                <a:gd name="T2" fmla="*/ 2050992598 w 19679"/>
                <a:gd name="T3" fmla="*/ 2040999308 h 19679"/>
                <a:gd name="T4" fmla="*/ 351804633 w 19679"/>
                <a:gd name="T5" fmla="*/ 2040999308 h 19679"/>
                <a:gd name="T6" fmla="*/ 351804633 w 19679"/>
                <a:gd name="T7" fmla="*/ 350089480 h 19679"/>
                <a:gd name="T8" fmla="*/ 2050992598 w 19679"/>
                <a:gd name="T9" fmla="*/ 350089480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6" name="Group 23"/>
            <p:cNvGrpSpPr/>
            <p:nvPr/>
          </p:nvGrpSpPr>
          <p:grpSpPr bwMode="auto">
            <a:xfrm>
              <a:off x="93703" y="73342"/>
              <a:ext cx="788906" cy="828040"/>
              <a:chOff x="0" y="0"/>
              <a:chExt cx="788906" cy="828040"/>
            </a:xfrm>
          </p:grpSpPr>
          <p:sp>
            <p:nvSpPr>
              <p:cNvPr id="21527" name="AutoShape 23"/>
              <p:cNvSpPr/>
              <p:nvPr/>
            </p:nvSpPr>
            <p:spPr bwMode="auto">
              <a:xfrm>
                <a:off x="0" y="20208"/>
                <a:ext cx="788906" cy="787624"/>
              </a:xfrm>
              <a:custGeom>
                <a:avLst/>
                <a:gdLst>
                  <a:gd name="T0" fmla="*/ 1082112562 w 19679"/>
                  <a:gd name="T1" fmla="*/ 184710375 h 19679"/>
                  <a:gd name="T2" fmla="*/ 1082112562 w 19679"/>
                  <a:gd name="T3" fmla="*/ 1076845985 h 19679"/>
                  <a:gd name="T4" fmla="*/ 185614280 w 19679"/>
                  <a:gd name="T5" fmla="*/ 1076845985 h 19679"/>
                  <a:gd name="T6" fmla="*/ 185614280 w 19679"/>
                  <a:gd name="T7" fmla="*/ 184710375 h 19679"/>
                  <a:gd name="T8" fmla="*/ 1082112562 w 19679"/>
                  <a:gd name="T9" fmla="*/ 184710375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52B6B1">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8" name="AutoShape 24"/>
              <p:cNvSpPr>
                <a:spLocks noChangeArrowheads="1"/>
              </p:cNvSpPr>
              <p:nvPr/>
            </p:nvSpPr>
            <p:spPr bwMode="auto">
              <a:xfrm>
                <a:off x="115523" y="0"/>
                <a:ext cx="557859" cy="82804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chemeClr val="bg1"/>
                    </a:solidFill>
                    <a:ea typeface="宋体" panose="02010600030101010101" pitchFamily="2" charset="-122"/>
                    <a:sym typeface="Calibri" panose="020F0502020204030204" pitchFamily="34" charset="0"/>
                  </a:rPr>
                  <a:t>十进制</a:t>
                </a:r>
              </a:p>
            </p:txBody>
          </p:sp>
        </p:grpSp>
      </p:grpSp>
      <p:grpSp>
        <p:nvGrpSpPr>
          <p:cNvPr id="21514" name="Group 26"/>
          <p:cNvGrpSpPr/>
          <p:nvPr/>
        </p:nvGrpSpPr>
        <p:grpSpPr bwMode="auto">
          <a:xfrm>
            <a:off x="1808798" y="5381625"/>
            <a:ext cx="976312" cy="976313"/>
            <a:chOff x="0" y="0"/>
            <a:chExt cx="976313" cy="976313"/>
          </a:xfrm>
        </p:grpSpPr>
        <p:sp>
          <p:nvSpPr>
            <p:cNvPr id="21521" name="AutoShape 26"/>
            <p:cNvSpPr/>
            <p:nvPr/>
          </p:nvSpPr>
          <p:spPr bwMode="auto">
            <a:xfrm>
              <a:off x="0" y="0"/>
              <a:ext cx="976313" cy="976313"/>
            </a:xfrm>
            <a:custGeom>
              <a:avLst/>
              <a:gdLst>
                <a:gd name="T0" fmla="*/ 2050992598 w 19679"/>
                <a:gd name="T1" fmla="*/ 351804633 h 19679"/>
                <a:gd name="T2" fmla="*/ 2050992598 w 19679"/>
                <a:gd name="T3" fmla="*/ 2050992598 h 19679"/>
                <a:gd name="T4" fmla="*/ 351804633 w 19679"/>
                <a:gd name="T5" fmla="*/ 2050992598 h 19679"/>
                <a:gd name="T6" fmla="*/ 351804633 w 19679"/>
                <a:gd name="T7" fmla="*/ 351804633 h 19679"/>
                <a:gd name="T8" fmla="*/ 2050992598 w 19679"/>
                <a:gd name="T9" fmla="*/ 351804633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2" name="Group 28"/>
            <p:cNvGrpSpPr/>
            <p:nvPr/>
          </p:nvGrpSpPr>
          <p:grpSpPr bwMode="auto">
            <a:xfrm>
              <a:off x="93703" y="74135"/>
              <a:ext cx="788906" cy="828041"/>
              <a:chOff x="0" y="0"/>
              <a:chExt cx="788906" cy="828040"/>
            </a:xfrm>
          </p:grpSpPr>
          <p:sp>
            <p:nvSpPr>
              <p:cNvPr id="21523" name="AutoShape 28"/>
              <p:cNvSpPr/>
              <p:nvPr/>
            </p:nvSpPr>
            <p:spPr bwMode="auto">
              <a:xfrm>
                <a:off x="0" y="19567"/>
                <a:ext cx="788906" cy="788906"/>
              </a:xfrm>
              <a:custGeom>
                <a:avLst/>
                <a:gdLst>
                  <a:gd name="T0" fmla="*/ 1082112562 w 19679"/>
                  <a:gd name="T1" fmla="*/ 185614280 h 19679"/>
                  <a:gd name="T2" fmla="*/ 1082112562 w 19679"/>
                  <a:gd name="T3" fmla="*/ 1082112562 h 19679"/>
                  <a:gd name="T4" fmla="*/ 185614280 w 19679"/>
                  <a:gd name="T5" fmla="*/ 1082112562 h 19679"/>
                  <a:gd name="T6" fmla="*/ 185614280 w 19679"/>
                  <a:gd name="T7" fmla="*/ 185614280 h 19679"/>
                  <a:gd name="T8" fmla="*/ 1082112562 w 19679"/>
                  <a:gd name="T9" fmla="*/ 185614280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52B6B1">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4" name="AutoShape 29"/>
              <p:cNvSpPr>
                <a:spLocks noChangeArrowheads="1"/>
              </p:cNvSpPr>
              <p:nvPr/>
            </p:nvSpPr>
            <p:spPr bwMode="auto">
              <a:xfrm>
                <a:off x="115523" y="0"/>
                <a:ext cx="557859" cy="82804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a:solidFill>
                      <a:schemeClr val="bg1"/>
                    </a:solidFill>
                    <a:ea typeface="宋体" panose="02010600030101010101" pitchFamily="2" charset="-122"/>
                    <a:sym typeface="Calibri" panose="020F0502020204030204" pitchFamily="34" charset="0"/>
                  </a:rPr>
                  <a:t>二进制</a:t>
                </a:r>
              </a:p>
            </p:txBody>
          </p:sp>
        </p:grpSp>
      </p:grpSp>
      <p:graphicFrame>
        <p:nvGraphicFramePr>
          <p:cNvPr id="12337" name="Group 49"/>
          <p:cNvGraphicFramePr>
            <a:graphicFrameLocks noGrp="1"/>
          </p:cNvGraphicFramePr>
          <p:nvPr/>
        </p:nvGraphicFramePr>
        <p:xfrm>
          <a:off x="3667125" y="3610610"/>
          <a:ext cx="6527800" cy="546100"/>
        </p:xfrm>
        <a:graphic>
          <a:graphicData uri="http://schemas.openxmlformats.org/drawingml/2006/table">
            <a:tbl>
              <a:tblPr/>
              <a:tblGrid>
                <a:gridCol w="5715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571500">
                  <a:extLst>
                    <a:ext uri="{9D8B030D-6E8A-4147-A177-3AD203B41FA5}">
                      <a16:colId xmlns:a16="http://schemas.microsoft.com/office/drawing/2014/main" val="20010"/>
                    </a:ext>
                  </a:extLst>
                </a:gridCol>
              </a:tblGrid>
              <a:tr h="5461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i</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i-1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-j</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85" name="Rectangle 97"/>
          <p:cNvSpPr/>
          <p:nvPr/>
        </p:nvSpPr>
        <p:spPr bwMode="auto">
          <a:xfrm rot="10800000">
            <a:off x="8970963" y="4480560"/>
            <a:ext cx="561975"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88" name="Freeform 100"/>
          <p:cNvSpPr/>
          <p:nvPr/>
        </p:nvSpPr>
        <p:spPr bwMode="auto">
          <a:xfrm>
            <a:off x="6805613" y="3440748"/>
            <a:ext cx="1651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sz="3600"/>
          </a:p>
        </p:txBody>
      </p:sp>
      <p:sp>
        <p:nvSpPr>
          <p:cNvPr id="12389" name="Freeform 101"/>
          <p:cNvSpPr/>
          <p:nvPr/>
        </p:nvSpPr>
        <p:spPr bwMode="auto">
          <a:xfrm>
            <a:off x="6270625" y="3008948"/>
            <a:ext cx="698500" cy="53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0" name="Freeform 102"/>
          <p:cNvSpPr/>
          <p:nvPr/>
        </p:nvSpPr>
        <p:spPr bwMode="auto">
          <a:xfrm>
            <a:off x="5721350" y="2767648"/>
            <a:ext cx="12446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1" name="Freeform 103"/>
          <p:cNvSpPr/>
          <p:nvPr/>
        </p:nvSpPr>
        <p:spPr bwMode="auto">
          <a:xfrm>
            <a:off x="4543425" y="2094548"/>
            <a:ext cx="2425700" cy="14478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2" name="Freeform 104"/>
          <p:cNvSpPr/>
          <p:nvPr/>
        </p:nvSpPr>
        <p:spPr bwMode="auto">
          <a:xfrm>
            <a:off x="3794125" y="1738948"/>
            <a:ext cx="3175000" cy="180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3" name="Rectangle 105"/>
          <p:cNvSpPr/>
          <p:nvPr/>
        </p:nvSpPr>
        <p:spPr bwMode="auto">
          <a:xfrm>
            <a:off x="4876800" y="2843848"/>
            <a:ext cx="560388"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94" name="Freeform 106"/>
          <p:cNvSpPr/>
          <p:nvPr/>
        </p:nvSpPr>
        <p:spPr bwMode="auto">
          <a:xfrm rot="10800000">
            <a:off x="7064375" y="4201160"/>
            <a:ext cx="3429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5" name="Freeform 107"/>
          <p:cNvSpPr/>
          <p:nvPr/>
        </p:nvSpPr>
        <p:spPr bwMode="auto">
          <a:xfrm rot="10800000">
            <a:off x="7051675" y="4201160"/>
            <a:ext cx="977900" cy="393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6" name="Freeform 108"/>
          <p:cNvSpPr/>
          <p:nvPr/>
        </p:nvSpPr>
        <p:spPr bwMode="auto">
          <a:xfrm rot="10800000">
            <a:off x="7050088" y="4213860"/>
            <a:ext cx="15748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7" name="Freeform 109"/>
          <p:cNvSpPr/>
          <p:nvPr/>
        </p:nvSpPr>
        <p:spPr bwMode="auto">
          <a:xfrm rot="10800000">
            <a:off x="7040563" y="4175760"/>
            <a:ext cx="2717800" cy="137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8" name="Oval 110"/>
          <p:cNvSpPr/>
          <p:nvPr/>
        </p:nvSpPr>
        <p:spPr bwMode="auto">
          <a:xfrm>
            <a:off x="7107176" y="4052636"/>
            <a:ext cx="165100" cy="165100"/>
          </a:xfrm>
          <a:prstGeom prst="ellipse">
            <a:avLst/>
          </a:prstGeom>
          <a:solidFill>
            <a:srgbClr val="000000"/>
          </a:solidFill>
          <a:ln w="25400" cap="flat">
            <a:solidFill>
              <a:schemeClr val="tx1"/>
            </a:solidFill>
            <a:prstDash val="solid"/>
            <a:miter lim="800000"/>
            <a:headEnd type="none" w="med" len="med"/>
            <a:tailEnd type="none" w="med" len="med"/>
          </a:ln>
        </p:spPr>
        <p:txBody>
          <a:bodyPr lIns="0" tIns="0" rIns="0" bIns="0"/>
          <a:lstStyle/>
          <a:p>
            <a:endParaRPr lang="en-US"/>
          </a:p>
        </p:txBody>
      </p:sp>
      <p:graphicFrame>
        <p:nvGraphicFramePr>
          <p:cNvPr id="12289" name="Group 1"/>
          <p:cNvGraphicFramePr>
            <a:graphicFrameLocks noGrp="1"/>
          </p:cNvGraphicFramePr>
          <p:nvPr/>
        </p:nvGraphicFramePr>
        <p:xfrm>
          <a:off x="6823075" y="1480820"/>
          <a:ext cx="584200" cy="2129801"/>
        </p:xfrm>
        <a:graphic>
          <a:graphicData uri="http://schemas.openxmlformats.org/drawingml/2006/table">
            <a:tbl>
              <a:tblPr/>
              <a:tblGrid>
                <a:gridCol w="584200">
                  <a:extLst>
                    <a:ext uri="{9D8B030D-6E8A-4147-A177-3AD203B41FA5}">
                      <a16:colId xmlns:a16="http://schemas.microsoft.com/office/drawing/2014/main" val="20000"/>
                    </a:ext>
                  </a:extLst>
                </a:gridCol>
              </a:tblGrid>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18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i</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18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i-1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1800" b="0" i="0" u="none" strike="noStrike" cap="none" normalizeH="0" baseline="0" dirty="0">
                        <a:ln>
                          <a:noFill/>
                        </a:ln>
                        <a:solidFill>
                          <a:srgbClr val="980002"/>
                        </a:solidFill>
                        <a:effectLst/>
                        <a:latin typeface="Calibri" panose="020F0502020204030204" pitchFamily="34" charset="0"/>
                        <a:ea typeface="ヒラギノ角ゴ ProN W3" charset="0"/>
                        <a:cs typeface="ヒラギノ角ゴ ProN W3" charset="0"/>
                        <a:sym typeface="Calibri" panose="020F0502020204030204" pitchFamily="3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2315" name="Group 27"/>
          <p:cNvGraphicFramePr>
            <a:graphicFrameLocks noGrp="1"/>
          </p:cNvGraphicFramePr>
          <p:nvPr/>
        </p:nvGraphicFramePr>
        <p:xfrm>
          <a:off x="6558280" y="4217670"/>
          <a:ext cx="660400" cy="1677035"/>
        </p:xfrm>
        <a:graphic>
          <a:graphicData uri="http://schemas.openxmlformats.org/drawingml/2006/table">
            <a:tbl>
              <a:tblPr/>
              <a:tblGrid>
                <a:gridCol w="660400">
                  <a:extLst>
                    <a:ext uri="{9D8B030D-6E8A-4147-A177-3AD203B41FA5}">
                      <a16:colId xmlns:a16="http://schemas.microsoft.com/office/drawing/2014/main" val="20000"/>
                    </a:ext>
                  </a:extLst>
                </a:gridCol>
              </a:tblGrid>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2000" b="0" i="0" u="none" strike="noStrike" cap="none" normalizeH="0" baseline="0">
                        <a:ln>
                          <a:noFill/>
                        </a:ln>
                        <a:solidFill>
                          <a:srgbClr val="980002"/>
                        </a:solidFill>
                        <a:effectLst/>
                        <a:latin typeface="Calibri" panose="020F0502020204030204" pitchFamily="34" charset="0"/>
                        <a:ea typeface="ヒラギノ角ゴ ProN W3" charset="0"/>
                        <a:cs typeface="ヒラギノ角ゴ ProN W3" charset="0"/>
                        <a:sym typeface="Calibri" panose="020F0502020204030204" pitchFamily="3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-j</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框 4"/>
          <p:cNvSpPr txBox="1"/>
          <p:nvPr/>
        </p:nvSpPr>
        <p:spPr>
          <a:xfrm>
            <a:off x="7602220" y="1731645"/>
            <a:ext cx="3872865" cy="1655445"/>
          </a:xfrm>
          <a:prstGeom prst="rect">
            <a:avLst/>
          </a:prstGeom>
          <a:noFill/>
        </p:spPr>
        <p:txBody>
          <a:bodyPr wrap="square" rtlCol="0">
            <a:spAutoFit/>
          </a:bodyPr>
          <a:lstStyle/>
          <a:p>
            <a:pPr marL="0" lvl="1"/>
            <a:r>
              <a:rPr lang="zh-CN" altLang="en-US" dirty="0">
                <a:ea typeface="宋体" panose="02010600030101010101" pitchFamily="2" charset="-122"/>
                <a:sym typeface="+mn-ea"/>
              </a:rPr>
              <a:t>形式：</a:t>
            </a:r>
            <a:r>
              <a:rPr lang="en-US" altLang="zh-CN" dirty="0">
                <a:sym typeface="+mn-ea"/>
              </a:rPr>
              <a:t>d</a:t>
            </a:r>
            <a:r>
              <a:rPr lang="en-US" altLang="zh-CN" baseline="-25000" dirty="0">
                <a:sym typeface="+mn-ea"/>
              </a:rPr>
              <a:t>m</a:t>
            </a:r>
            <a:r>
              <a:rPr lang="en-US" altLang="zh-CN" dirty="0">
                <a:sym typeface="+mn-ea"/>
              </a:rPr>
              <a:t>d</a:t>
            </a:r>
            <a:r>
              <a:rPr lang="en-US" altLang="zh-CN" baseline="-25000" dirty="0">
                <a:sym typeface="+mn-ea"/>
              </a:rPr>
              <a:t>m−1</a:t>
            </a:r>
            <a:r>
              <a:rPr lang="en-US" altLang="zh-CN" dirty="0">
                <a:sym typeface="+mn-ea"/>
              </a:rPr>
              <a:t> . . . d</a:t>
            </a:r>
            <a:r>
              <a:rPr lang="en-US" altLang="zh-CN" baseline="-25000" dirty="0">
                <a:sym typeface="+mn-ea"/>
              </a:rPr>
              <a:t>1</a:t>
            </a:r>
            <a:r>
              <a:rPr lang="en-US" altLang="zh-CN" dirty="0">
                <a:sym typeface="+mn-ea"/>
              </a:rPr>
              <a:t>d</a:t>
            </a:r>
            <a:r>
              <a:rPr lang="en-US" altLang="zh-CN" baseline="-25000" dirty="0">
                <a:sym typeface="+mn-ea"/>
              </a:rPr>
              <a:t>0  </a:t>
            </a:r>
            <a:r>
              <a:rPr lang="en-US" altLang="zh-CN" dirty="0">
                <a:solidFill>
                  <a:srgbClr val="FF0000"/>
                </a:solidFill>
                <a:sym typeface="+mn-ea"/>
              </a:rPr>
              <a:t>.</a:t>
            </a:r>
            <a:r>
              <a:rPr lang="zh-CN" altLang="en-US" dirty="0">
                <a:sym typeface="+mn-ea"/>
              </a:rPr>
              <a:t>  </a:t>
            </a:r>
            <a:r>
              <a:rPr lang="en-US" altLang="zh-CN" dirty="0">
                <a:sym typeface="+mn-ea"/>
              </a:rPr>
              <a:t>d</a:t>
            </a:r>
            <a:r>
              <a:rPr lang="en-US" altLang="zh-CN" baseline="-25000" dirty="0">
                <a:sym typeface="+mn-ea"/>
              </a:rPr>
              <a:t>−1</a:t>
            </a:r>
            <a:r>
              <a:rPr lang="en-US" altLang="zh-CN" dirty="0">
                <a:sym typeface="+mn-ea"/>
              </a:rPr>
              <a:t>d</a:t>
            </a:r>
            <a:r>
              <a:rPr lang="en-US" altLang="zh-CN" baseline="-25000" dirty="0">
                <a:sym typeface="+mn-ea"/>
              </a:rPr>
              <a:t>−2</a:t>
            </a:r>
            <a:r>
              <a:rPr lang="en-US" altLang="zh-CN" dirty="0">
                <a:sym typeface="+mn-ea"/>
              </a:rPr>
              <a:t> . . . d</a:t>
            </a:r>
            <a:r>
              <a:rPr lang="en-US" altLang="zh-CN" baseline="-25000" dirty="0">
                <a:sym typeface="+mn-ea"/>
              </a:rPr>
              <a:t>−n</a:t>
            </a:r>
          </a:p>
          <a:p>
            <a:pPr marL="0" lvl="1"/>
            <a:endParaRPr lang="zh-CN" altLang="en-US" baseline="-25000" dirty="0">
              <a:ea typeface="宋体" panose="02010600030101010101" pitchFamily="2" charset="-122"/>
              <a:sym typeface="+mn-ea"/>
            </a:endParaRPr>
          </a:p>
          <a:p>
            <a:r>
              <a:rPr lang="zh-CN" altLang="en-US"/>
              <a:t>定义：</a:t>
            </a:r>
          </a:p>
          <a:p>
            <a:endParaRPr lang="zh-CN" altLang="en-US"/>
          </a:p>
          <a:p>
            <a:r>
              <a:rPr lang="zh-CN" altLang="en-US"/>
              <a:t>示例：</a:t>
            </a:r>
          </a:p>
          <a:p>
            <a:r>
              <a:rPr lang="en-US" altLang="zh-CN" dirty="0">
                <a:sym typeface="+mn-ea"/>
              </a:rPr>
              <a:t>12.34</a:t>
            </a:r>
            <a:r>
              <a:rPr lang="en-US" altLang="zh-CN" baseline="-25000" dirty="0">
                <a:sym typeface="+mn-ea"/>
              </a:rPr>
              <a:t>10</a:t>
            </a:r>
            <a:r>
              <a:rPr lang="en-US" altLang="zh-CN" dirty="0">
                <a:sym typeface="+mn-ea"/>
              </a:rPr>
              <a:t>= 1×10</a:t>
            </a:r>
            <a:r>
              <a:rPr lang="en-US" altLang="zh-CN" baseline="30000" dirty="0">
                <a:sym typeface="+mn-ea"/>
              </a:rPr>
              <a:t>1</a:t>
            </a:r>
            <a:r>
              <a:rPr lang="en-US" altLang="zh-CN" dirty="0">
                <a:sym typeface="+mn-ea"/>
              </a:rPr>
              <a:t> + 2×10</a:t>
            </a:r>
            <a:r>
              <a:rPr lang="en-US" altLang="zh-CN" baseline="30000" dirty="0">
                <a:sym typeface="+mn-ea"/>
              </a:rPr>
              <a:t>0</a:t>
            </a:r>
            <a:r>
              <a:rPr lang="en-US" altLang="zh-CN" dirty="0">
                <a:sym typeface="+mn-ea"/>
              </a:rPr>
              <a:t> +3×10</a:t>
            </a:r>
            <a:r>
              <a:rPr lang="en-US" altLang="zh-CN" baseline="30000" dirty="0">
                <a:sym typeface="+mn-ea"/>
              </a:rPr>
              <a:t>−1</a:t>
            </a:r>
            <a:r>
              <a:rPr lang="en-US" altLang="zh-CN" dirty="0">
                <a:sym typeface="+mn-ea"/>
              </a:rPr>
              <a:t>+4×10</a:t>
            </a:r>
            <a:r>
              <a:rPr lang="en-US" altLang="zh-CN" baseline="30000" dirty="0">
                <a:sym typeface="+mn-ea"/>
              </a:rPr>
              <a:t>−2</a:t>
            </a:r>
            <a:r>
              <a:rPr lang="en-US" altLang="zh-CN" dirty="0">
                <a:sym typeface="+mn-ea"/>
              </a:rPr>
              <a:t> </a:t>
            </a:r>
            <a:endParaRPr lang="zh-CN" altLang="en-US"/>
          </a:p>
        </p:txBody>
      </p:sp>
      <p:pic>
        <p:nvPicPr>
          <p:cNvPr id="8" name="图片 7"/>
          <p:cNvPicPr>
            <a:picLocks noChangeAspect="1"/>
          </p:cNvPicPr>
          <p:nvPr/>
        </p:nvPicPr>
        <p:blipFill>
          <a:blip r:embed="rId2" cstate="print"/>
          <a:stretch>
            <a:fillRect/>
          </a:stretch>
        </p:blipFill>
        <p:spPr>
          <a:xfrm>
            <a:off x="8373110" y="2078355"/>
            <a:ext cx="1758315" cy="689610"/>
          </a:xfrm>
          <a:prstGeom prst="rect">
            <a:avLst/>
          </a:prstGeom>
        </p:spPr>
      </p:pic>
      <p:sp>
        <p:nvSpPr>
          <p:cNvPr id="6" name="文本框 5"/>
          <p:cNvSpPr txBox="1"/>
          <p:nvPr/>
        </p:nvSpPr>
        <p:spPr>
          <a:xfrm>
            <a:off x="2484120" y="4302760"/>
            <a:ext cx="4129405" cy="1932940"/>
          </a:xfrm>
          <a:prstGeom prst="rect">
            <a:avLst/>
          </a:prstGeom>
          <a:noFill/>
        </p:spPr>
        <p:txBody>
          <a:bodyPr wrap="square" rtlCol="0">
            <a:spAutoFit/>
          </a:bodyPr>
          <a:lstStyle/>
          <a:p>
            <a:pPr marL="0" lvl="1"/>
            <a:r>
              <a:rPr lang="zh-CN" altLang="en-US" dirty="0">
                <a:ea typeface="宋体" panose="02010600030101010101" pitchFamily="2" charset="-122"/>
                <a:sym typeface="+mn-ea"/>
              </a:rPr>
              <a:t>形式：</a:t>
            </a:r>
            <a:r>
              <a:rPr lang="en-US" altLang="zh-CN" dirty="0">
                <a:sym typeface="+mn-ea"/>
              </a:rPr>
              <a:t>b</a:t>
            </a:r>
            <a:r>
              <a:rPr lang="en-US" altLang="zh-CN" baseline="-25000" dirty="0">
                <a:sym typeface="+mn-ea"/>
              </a:rPr>
              <a:t>m</a:t>
            </a:r>
            <a:r>
              <a:rPr lang="en-US" altLang="zh-CN" dirty="0">
                <a:sym typeface="+mn-ea"/>
              </a:rPr>
              <a:t>b</a:t>
            </a:r>
            <a:r>
              <a:rPr lang="en-US" altLang="zh-CN" baseline="-25000" dirty="0">
                <a:sym typeface="+mn-ea"/>
              </a:rPr>
              <a:t>m−1</a:t>
            </a:r>
            <a:r>
              <a:rPr lang="en-US" altLang="zh-CN" dirty="0">
                <a:sym typeface="+mn-ea"/>
              </a:rPr>
              <a:t> . . . b</a:t>
            </a:r>
            <a:r>
              <a:rPr lang="en-US" altLang="zh-CN" baseline="-25000" dirty="0">
                <a:sym typeface="+mn-ea"/>
              </a:rPr>
              <a:t>1</a:t>
            </a:r>
            <a:r>
              <a:rPr lang="en-US" altLang="zh-CN" dirty="0">
                <a:sym typeface="+mn-ea"/>
              </a:rPr>
              <a:t>b</a:t>
            </a:r>
            <a:r>
              <a:rPr lang="en-US" altLang="zh-CN" baseline="-25000" dirty="0">
                <a:sym typeface="+mn-ea"/>
              </a:rPr>
              <a:t>0</a:t>
            </a:r>
            <a:r>
              <a:rPr lang="zh-CN" altLang="en-US" baseline="-25000" dirty="0">
                <a:sym typeface="+mn-ea"/>
              </a:rPr>
              <a:t> </a:t>
            </a:r>
            <a:r>
              <a:rPr lang="en-US" altLang="zh-CN" dirty="0">
                <a:sym typeface="+mn-ea"/>
              </a:rPr>
              <a:t>.</a:t>
            </a:r>
            <a:r>
              <a:rPr lang="zh-CN" altLang="en-US" dirty="0">
                <a:sym typeface="+mn-ea"/>
              </a:rPr>
              <a:t> </a:t>
            </a:r>
            <a:r>
              <a:rPr lang="en-US" altLang="zh-CN" dirty="0">
                <a:sym typeface="+mn-ea"/>
              </a:rPr>
              <a:t>b</a:t>
            </a:r>
            <a:r>
              <a:rPr lang="en-US" altLang="zh-CN" baseline="-25000" dirty="0">
                <a:sym typeface="+mn-ea"/>
              </a:rPr>
              <a:t>−1</a:t>
            </a:r>
            <a:r>
              <a:rPr lang="en-US" altLang="zh-CN" dirty="0">
                <a:sym typeface="+mn-ea"/>
              </a:rPr>
              <a:t>b</a:t>
            </a:r>
            <a:r>
              <a:rPr lang="en-US" altLang="zh-CN" baseline="-25000" dirty="0">
                <a:sym typeface="+mn-ea"/>
              </a:rPr>
              <a:t>−2</a:t>
            </a:r>
            <a:r>
              <a:rPr lang="en-US" altLang="zh-CN" dirty="0">
                <a:sym typeface="+mn-ea"/>
              </a:rPr>
              <a:t> . . .b</a:t>
            </a:r>
            <a:r>
              <a:rPr lang="en-US" altLang="zh-CN" baseline="-25000" dirty="0">
                <a:sym typeface="+mn-ea"/>
              </a:rPr>
              <a:t>−(n−1)</a:t>
            </a:r>
            <a:r>
              <a:rPr lang="en-US" altLang="zh-CN" dirty="0">
                <a:sym typeface="+mn-ea"/>
              </a:rPr>
              <a:t>b</a:t>
            </a:r>
            <a:r>
              <a:rPr lang="en-US" altLang="zh-CN" baseline="-25000" dirty="0">
                <a:sym typeface="+mn-ea"/>
              </a:rPr>
              <a:t>−n</a:t>
            </a:r>
            <a:endParaRPr lang="en-US" altLang="zh-CN" baseline="-25000" dirty="0"/>
          </a:p>
          <a:p>
            <a:pPr marL="0" lvl="1"/>
            <a:endParaRPr lang="zh-CN" altLang="en-US" baseline="-25000" dirty="0">
              <a:ea typeface="宋体" panose="02010600030101010101" pitchFamily="2" charset="-122"/>
              <a:sym typeface="+mn-ea"/>
            </a:endParaRPr>
          </a:p>
          <a:p>
            <a:r>
              <a:rPr lang="zh-CN" altLang="en-US"/>
              <a:t>定义：</a:t>
            </a:r>
          </a:p>
          <a:p>
            <a:endParaRPr lang="zh-CN" altLang="en-US"/>
          </a:p>
          <a:p>
            <a:r>
              <a:rPr lang="zh-CN" altLang="en-US"/>
              <a:t>示例：</a:t>
            </a:r>
          </a:p>
          <a:p>
            <a:r>
              <a:rPr lang="en-US" dirty="0">
                <a:latin typeface="+mn-lt"/>
                <a:ea typeface="Monaco" charset="0"/>
                <a:cs typeface="Courier New" panose="02070309020205020404"/>
                <a:sym typeface="Monaco" charset="0"/>
              </a:rPr>
              <a:t>      101.11</a:t>
            </a:r>
            <a:r>
              <a:rPr lang="en-US" baseline="-6000" dirty="0">
                <a:latin typeface="+mn-lt"/>
                <a:ea typeface="Monaco" charset="0"/>
                <a:cs typeface="Courier New" panose="02070309020205020404"/>
                <a:sym typeface="Monaco" charset="0"/>
              </a:rPr>
              <a:t>2 </a:t>
            </a:r>
            <a:r>
              <a:rPr lang="en-US" altLang="zh-CN" dirty="0">
                <a:sym typeface="+mn-ea"/>
              </a:rPr>
              <a:t>= </a:t>
            </a:r>
            <a:r>
              <a:rPr lang="en-US" dirty="0">
                <a:latin typeface="Calibri" panose="020F0502020204030204"/>
                <a:ea typeface="Monaco" charset="0"/>
                <a:cs typeface="Calibri" panose="020F0502020204030204"/>
                <a:sym typeface="Monaco" charset="0"/>
              </a:rPr>
              <a:t> 4 + 1 + 1/2  + 1/4</a:t>
            </a:r>
            <a:endParaRPr lang="en-US" dirty="0">
              <a:solidFill>
                <a:schemeClr val="tx1"/>
              </a:solidFill>
              <a:latin typeface="Calibri" panose="020F0502020204030204"/>
              <a:ea typeface="Monaco" charset="0"/>
              <a:cs typeface="Calibri" panose="020F0502020204030204"/>
              <a:sym typeface="Calibri" panose="020F0502020204030204" pitchFamily="34" charset="0"/>
            </a:endParaRPr>
          </a:p>
          <a:p>
            <a:r>
              <a:rPr lang="en-US" altLang="zh-CN" dirty="0">
                <a:sym typeface="+mn-ea"/>
              </a:rPr>
              <a:t> </a:t>
            </a:r>
            <a:endParaRPr lang="zh-CN" altLang="en-US"/>
          </a:p>
        </p:txBody>
      </p:sp>
      <p:pic>
        <p:nvPicPr>
          <p:cNvPr id="9" name="图片 8"/>
          <p:cNvPicPr>
            <a:picLocks noChangeAspect="1"/>
          </p:cNvPicPr>
          <p:nvPr/>
        </p:nvPicPr>
        <p:blipFill>
          <a:blip r:embed="rId3" cstate="print"/>
          <a:srcRect r="62510"/>
          <a:stretch>
            <a:fillRect/>
          </a:stretch>
        </p:blipFill>
        <p:spPr>
          <a:xfrm>
            <a:off x="3474085" y="4652645"/>
            <a:ext cx="1772285" cy="72898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down)">
                                      <p:cBhvr>
                                        <p:cTn id="23" dur="500"/>
                                        <p:tgtEl>
                                          <p:spTgt spid="5">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2166" y="470853"/>
            <a:ext cx="8445500" cy="5218112"/>
          </a:xfrm>
        </p:spPr>
        <p:txBody>
          <a:bodyPr/>
          <a:lstStyle/>
          <a:p>
            <a:pPr>
              <a:buFont typeface="Wingdings" pitchFamily="2" charset="2"/>
              <a:buChar char="n"/>
            </a:pPr>
            <a:r>
              <a:rPr lang="en-US" altLang="zh-CN" b="1" dirty="0">
                <a:solidFill>
                  <a:srgbClr val="FF0000"/>
                </a:solidFill>
              </a:rPr>
              <a:t>0.1 </a:t>
            </a:r>
            <a:r>
              <a:rPr lang="zh-CN" altLang="en-US" b="0" dirty="0"/>
              <a:t>在计算机中可以精确表示吗</a:t>
            </a:r>
            <a:r>
              <a:rPr lang="en-US" altLang="zh-CN" b="0" dirty="0"/>
              <a:t>?</a:t>
            </a:r>
            <a:endParaRPr lang="zh-CN" altLang="en-US" dirty="0"/>
          </a:p>
        </p:txBody>
      </p:sp>
      <p:pic>
        <p:nvPicPr>
          <p:cNvPr id="642051" name="Picture 3"/>
          <p:cNvPicPr>
            <a:picLocks noChangeAspect="1" noChangeArrowheads="1"/>
          </p:cNvPicPr>
          <p:nvPr/>
        </p:nvPicPr>
        <p:blipFill>
          <a:blip r:embed="rId2" cstate="print"/>
          <a:srcRect/>
          <a:stretch>
            <a:fillRect/>
          </a:stretch>
        </p:blipFill>
        <p:spPr bwMode="auto">
          <a:xfrm>
            <a:off x="2540001" y="1517650"/>
            <a:ext cx="5737303" cy="4356100"/>
          </a:xfrm>
          <a:prstGeom prst="rect">
            <a:avLst/>
          </a:prstGeom>
          <a:noFill/>
          <a:ln w="9525">
            <a:noFill/>
            <a:miter lim="800000"/>
            <a:headEnd/>
            <a:tailEnd/>
          </a:ln>
          <a:effectLst/>
        </p:spPr>
      </p:pic>
      <p:sp>
        <p:nvSpPr>
          <p:cNvPr id="6" name="TextBox 5"/>
          <p:cNvSpPr txBox="1"/>
          <p:nvPr/>
        </p:nvSpPr>
        <p:spPr>
          <a:xfrm>
            <a:off x="2051050" y="6051550"/>
            <a:ext cx="5955476" cy="400110"/>
          </a:xfrm>
          <a:prstGeom prst="rect">
            <a:avLst/>
          </a:prstGeom>
          <a:noFill/>
        </p:spPr>
        <p:txBody>
          <a:bodyPr wrap="none" rtlCol="0">
            <a:spAutoFit/>
          </a:bodyPr>
          <a:lstStyle/>
          <a:p>
            <a:r>
              <a:rPr lang="zh-CN" altLang="en-US" sz="2000" b="1" dirty="0">
                <a:latin typeface="+mn-ea"/>
              </a:rPr>
              <a:t>这是一个无限循环的二进制小数： </a:t>
            </a:r>
            <a:r>
              <a:rPr lang="en-US" altLang="zh-CN" sz="2000" b="1" dirty="0">
                <a:latin typeface="+mn-ea"/>
              </a:rPr>
              <a:t>0.000110011….</a:t>
            </a:r>
            <a:endParaRPr lang="zh-CN" altLang="en-US" sz="2000" b="1" dirty="0">
              <a:latin typeface="+mn-ea"/>
            </a:endParaRPr>
          </a:p>
        </p:txBody>
      </p:sp>
      <p:sp>
        <p:nvSpPr>
          <p:cNvPr id="9" name="TextBox 8"/>
          <p:cNvSpPr txBox="1"/>
          <p:nvPr/>
        </p:nvSpPr>
        <p:spPr>
          <a:xfrm>
            <a:off x="7251700" y="1028700"/>
            <a:ext cx="3155950" cy="1511300"/>
          </a:xfrm>
          <a:prstGeom prst="star12">
            <a:avLst>
              <a:gd name="adj" fmla="val 41376"/>
            </a:avLst>
          </a:prstGeom>
          <a:solidFill>
            <a:schemeClr val="bg1"/>
          </a:solidFill>
          <a:ln w="31750">
            <a:solidFill>
              <a:srgbClr val="FFC000"/>
            </a:solidFill>
          </a:ln>
        </p:spPr>
        <p:txBody>
          <a:bodyPr lIns="0" tIns="0" rIns="0" bIns="0"/>
          <a:lstStyle/>
          <a:p>
            <a:pPr algn="ctr" eaLnBrk="0" hangingPunct="0"/>
            <a:r>
              <a:rPr lang="zh-CN" altLang="en-US" sz="2400" b="1" dirty="0">
                <a:solidFill>
                  <a:srgbClr val="FF0066"/>
                </a:solidFill>
                <a:latin typeface="+mn-ea"/>
              </a:rPr>
              <a:t>浮点数</a:t>
            </a:r>
            <a:endParaRPr lang="en-US" altLang="zh-CN" sz="2400" b="1" dirty="0">
              <a:solidFill>
                <a:srgbClr val="FF0066"/>
              </a:solidFill>
              <a:latin typeface="+mn-ea"/>
            </a:endParaRPr>
          </a:p>
          <a:p>
            <a:pPr algn="ctr" eaLnBrk="0" hangingPunct="0"/>
            <a:r>
              <a:rPr lang="zh-CN" altLang="en-US" sz="2400" b="1" dirty="0">
                <a:solidFill>
                  <a:srgbClr val="FF0066"/>
                </a:solidFill>
                <a:latin typeface="+mn-ea"/>
              </a:rPr>
              <a:t>不能精确表示</a:t>
            </a:r>
          </a:p>
        </p:txBody>
      </p:sp>
    </p:spTree>
    <p:extLst>
      <p:ext uri="{BB962C8B-B14F-4D97-AF65-F5344CB8AC3E}">
        <p14:creationId xmlns:p14="http://schemas.microsoft.com/office/powerpoint/2010/main" val="587057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nvSpPr>
        <p:spPr>
          <a:xfrm>
            <a:off x="1402080" y="71120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tabLst>
                <a:tab pos="1828800" algn="l"/>
              </a:tabLst>
            </a:pPr>
            <a:r>
              <a:rPr lang="zh-CN" altLang="en-US" dirty="0">
                <a:ea typeface="宋体" panose="02010600030101010101" pitchFamily="2" charset="-122"/>
              </a:rPr>
              <a:t>限制</a:t>
            </a:r>
            <a:r>
              <a:rPr lang="en-US" dirty="0"/>
              <a:t> 1</a:t>
            </a:r>
          </a:p>
          <a:p>
            <a:pPr marL="552450" lvl="1">
              <a:buClr>
                <a:srgbClr val="0D0D0D"/>
              </a:buClr>
              <a:tabLst>
                <a:tab pos="1828800" algn="l"/>
              </a:tabLst>
            </a:pPr>
            <a:r>
              <a:rPr lang="en-US" dirty="0"/>
              <a:t>只能精确地表示</a:t>
            </a:r>
            <a:r>
              <a:rPr lang="zh-CN" altLang="en-US" dirty="0">
                <a:ea typeface="宋体" panose="02010600030101010101" pitchFamily="2" charset="-122"/>
              </a:rPr>
              <a:t>形式为</a:t>
            </a:r>
            <a:r>
              <a:rPr lang="en-US" dirty="0"/>
              <a:t> x/2</a:t>
            </a:r>
            <a:r>
              <a:rPr lang="en-US" baseline="32000" dirty="0"/>
              <a:t>k</a:t>
            </a:r>
            <a:r>
              <a:rPr lang="zh-CN" altLang="en-US" dirty="0">
                <a:ea typeface="宋体" panose="02010600030101010101" pitchFamily="2" charset="-122"/>
              </a:rPr>
              <a:t>的数</a:t>
            </a:r>
          </a:p>
          <a:p>
            <a:pPr marL="838200" lvl="2">
              <a:tabLst>
                <a:tab pos="1828800" algn="l"/>
              </a:tabLst>
            </a:pPr>
            <a:r>
              <a:rPr lang="en-US" dirty="0"/>
              <a:t>其他有理数</a:t>
            </a:r>
            <a:r>
              <a:rPr lang="zh-CN" altLang="en-US" dirty="0">
                <a:ea typeface="宋体" panose="02010600030101010101" pitchFamily="2" charset="-122"/>
              </a:rPr>
              <a:t>只能近似地表示</a:t>
            </a:r>
          </a:p>
          <a:p>
            <a:pPr lvl="4">
              <a:tabLst>
                <a:tab pos="1828800" algn="l"/>
              </a:tabLst>
            </a:pPr>
            <a:endParaRPr lang="en-US" sz="200" dirty="0"/>
          </a:p>
          <a:p>
            <a:pPr lvl="1">
              <a:buClr>
                <a:srgbClr val="0D0D0D"/>
              </a:buClr>
              <a:tabLst>
                <a:tab pos="1828800" algn="l"/>
              </a:tabLst>
            </a:pPr>
            <a:r>
              <a:rPr lang="zh-CN" altLang="en-US" dirty="0">
                <a:ea typeface="宋体" panose="02010600030101010101" pitchFamily="2" charset="-122"/>
              </a:rPr>
              <a:t>      值</a:t>
            </a:r>
            <a:r>
              <a:rPr lang="en-US" dirty="0"/>
              <a:t>	</a:t>
            </a:r>
            <a:r>
              <a:rPr lang="zh-CN" altLang="en-US" dirty="0">
                <a:ea typeface="宋体" panose="02010600030101010101" pitchFamily="2" charset="-122"/>
              </a:rPr>
              <a:t>二进制表示</a:t>
            </a:r>
          </a:p>
          <a:p>
            <a:pPr marL="838200" lvl="2">
              <a:tabLst>
                <a:tab pos="1828800" algn="l"/>
              </a:tabLst>
            </a:pPr>
            <a:r>
              <a:rPr lang="en-US" dirty="0"/>
              <a:t>1/3	</a:t>
            </a:r>
            <a:r>
              <a:rPr lang="en-US" b="1" dirty="0">
                <a:latin typeface="Courier New" panose="02070309020205020404"/>
                <a:ea typeface="Monaco" charset="0"/>
                <a:cs typeface="Courier New" panose="02070309020205020404"/>
                <a:sym typeface="Monaco" charset="0"/>
              </a:rPr>
              <a:t>0.0101010101[</a:t>
            </a:r>
            <a:r>
              <a:rPr lang="en-US" b="1" dirty="0">
                <a:solidFill>
                  <a:srgbClr val="FF0000"/>
                </a:solidFill>
                <a:latin typeface="Courier New" panose="02070309020205020404"/>
                <a:ea typeface="Monaco" charset="0"/>
                <a:cs typeface="Courier New" panose="02070309020205020404"/>
                <a:sym typeface="Monaco" charset="0"/>
              </a:rPr>
              <a:t>01</a:t>
            </a:r>
            <a:r>
              <a:rPr lang="en-US" b="1" dirty="0">
                <a:latin typeface="Courier New" panose="02070309020205020404"/>
                <a:ea typeface="Monaco" charset="0"/>
                <a:cs typeface="Courier New" panose="02070309020205020404"/>
                <a:sym typeface="Monaco" charset="0"/>
              </a:rPr>
              <a:t>]…</a:t>
            </a:r>
            <a:r>
              <a:rPr lang="en-US" b="1" baseline="-6000" dirty="0">
                <a:latin typeface="Courier New" panose="02070309020205020404"/>
                <a:ea typeface="Monaco" charset="0"/>
                <a:cs typeface="Courier New" panose="02070309020205020404"/>
                <a:sym typeface="Monaco" charset="0"/>
              </a:rPr>
              <a:t>2</a:t>
            </a:r>
            <a:endParaRPr lang="en-US" b="1" dirty="0">
              <a:latin typeface="Courier New" panose="02070309020205020404"/>
              <a:cs typeface="Courier New" panose="02070309020205020404"/>
              <a:sym typeface="Monaco" charset="0"/>
            </a:endParaRPr>
          </a:p>
          <a:p>
            <a:pPr marL="838200" lvl="2">
              <a:tabLst>
                <a:tab pos="1828800" algn="l"/>
              </a:tabLst>
            </a:pPr>
            <a:r>
              <a:rPr lang="en-US" dirty="0"/>
              <a:t>1/5	</a:t>
            </a:r>
            <a:r>
              <a:rPr lang="en-US" b="1" dirty="0">
                <a:latin typeface="Courier New" panose="02070309020205020404"/>
                <a:ea typeface="Monaco" charset="0"/>
                <a:cs typeface="Courier New" panose="02070309020205020404"/>
                <a:sym typeface="Monaco" charset="0"/>
              </a:rPr>
              <a:t>0.001100110011[</a:t>
            </a:r>
            <a:r>
              <a:rPr lang="en-US" b="1" dirty="0">
                <a:solidFill>
                  <a:srgbClr val="FF0000"/>
                </a:solidFill>
                <a:latin typeface="Courier New" panose="02070309020205020404"/>
                <a:ea typeface="Monaco" charset="0"/>
                <a:cs typeface="Courier New" panose="02070309020205020404"/>
                <a:sym typeface="Monaco" charset="0"/>
              </a:rPr>
              <a:t>0011</a:t>
            </a:r>
            <a:r>
              <a:rPr lang="en-US" b="1" dirty="0">
                <a:latin typeface="Courier New" panose="02070309020205020404"/>
                <a:ea typeface="Monaco" charset="0"/>
                <a:cs typeface="Courier New" panose="02070309020205020404"/>
                <a:sym typeface="Monaco" charset="0"/>
              </a:rPr>
              <a:t>]…</a:t>
            </a:r>
            <a:r>
              <a:rPr lang="en-US" b="1" baseline="-6000" dirty="0">
                <a:latin typeface="Courier New" panose="02070309020205020404"/>
                <a:ea typeface="Monaco" charset="0"/>
                <a:cs typeface="Courier New" panose="02070309020205020404"/>
                <a:sym typeface="Monaco" charset="0"/>
              </a:rPr>
              <a:t>2</a:t>
            </a:r>
            <a:endParaRPr lang="en-US" b="1" dirty="0">
              <a:latin typeface="Courier New" panose="02070309020205020404"/>
              <a:cs typeface="Courier New" panose="02070309020205020404"/>
              <a:sym typeface="Monaco" charset="0"/>
            </a:endParaRPr>
          </a:p>
          <a:p>
            <a:pPr marL="838200" lvl="2">
              <a:tabLst>
                <a:tab pos="1828800" algn="l"/>
              </a:tabLst>
            </a:pPr>
            <a:r>
              <a:rPr lang="en-US" dirty="0"/>
              <a:t>1/10	</a:t>
            </a:r>
            <a:r>
              <a:rPr lang="en-US" b="1" dirty="0">
                <a:latin typeface="Courier New" panose="02070309020205020404"/>
                <a:ea typeface="Monaco" charset="0"/>
                <a:cs typeface="Courier New" panose="02070309020205020404"/>
                <a:sym typeface="Monaco" charset="0"/>
              </a:rPr>
              <a:t>0.0001100110011[</a:t>
            </a:r>
            <a:r>
              <a:rPr lang="en-US" b="1" dirty="0">
                <a:solidFill>
                  <a:srgbClr val="FF0000"/>
                </a:solidFill>
                <a:latin typeface="Courier New" panose="02070309020205020404"/>
                <a:ea typeface="Monaco" charset="0"/>
                <a:cs typeface="Courier New" panose="02070309020205020404"/>
                <a:sym typeface="Monaco" charset="0"/>
              </a:rPr>
              <a:t>0011</a:t>
            </a:r>
            <a:r>
              <a:rPr lang="en-US" b="1" dirty="0">
                <a:latin typeface="Courier New" panose="02070309020205020404"/>
                <a:ea typeface="Monaco" charset="0"/>
                <a:cs typeface="Courier New" panose="02070309020205020404"/>
                <a:sym typeface="Monaco" charset="0"/>
              </a:rPr>
              <a:t>]…</a:t>
            </a:r>
            <a:r>
              <a:rPr lang="en-US" b="1" baseline="-6000" dirty="0">
                <a:latin typeface="Courier New" panose="02070309020205020404"/>
                <a:ea typeface="Monaco" charset="0"/>
                <a:cs typeface="Courier New" panose="02070309020205020404"/>
                <a:sym typeface="Monaco" charset="0"/>
              </a:rPr>
              <a:t>2</a:t>
            </a:r>
            <a:endParaRPr lang="en-US" b="1" baseline="-6000" dirty="0">
              <a:latin typeface="Courier New" panose="02070309020205020404"/>
              <a:cs typeface="Courier New" panose="02070309020205020404"/>
              <a:sym typeface="Monaco" charset="0"/>
            </a:endParaRPr>
          </a:p>
          <a:p>
            <a:pPr>
              <a:tabLst>
                <a:tab pos="1828800" algn="l"/>
              </a:tabLst>
            </a:pPr>
            <a:endParaRPr lang="en-US" dirty="0"/>
          </a:p>
          <a:p>
            <a:pPr>
              <a:buClr>
                <a:srgbClr val="0D0D0D"/>
              </a:buClr>
              <a:tabLst>
                <a:tab pos="1828800" algn="l"/>
              </a:tabLst>
            </a:pPr>
            <a:r>
              <a:rPr lang="zh-CN" altLang="en-US" dirty="0">
                <a:ea typeface="宋体" panose="02010600030101010101" pitchFamily="2" charset="-122"/>
              </a:rPr>
              <a:t>限制 </a:t>
            </a:r>
            <a:r>
              <a:rPr lang="en-US" dirty="0"/>
              <a:t>2</a:t>
            </a:r>
          </a:p>
          <a:p>
            <a:pPr marL="552450" lvl="1">
              <a:buClr>
                <a:srgbClr val="0D0D0D"/>
              </a:buClr>
              <a:tabLst>
                <a:tab pos="1828800" algn="l"/>
              </a:tabLst>
            </a:pPr>
            <a:r>
              <a:rPr lang="en-US" dirty="0"/>
              <a:t>在</a:t>
            </a:r>
            <a:r>
              <a:rPr lang="en-US" i="1" dirty="0">
                <a:sym typeface="+mn-ea"/>
              </a:rPr>
              <a:t>w</a:t>
            </a:r>
            <a:r>
              <a:rPr lang="en-US" dirty="0"/>
              <a:t>位中只设置一个二进制点 </a:t>
            </a:r>
            <a:r>
              <a:rPr lang="en-US" i="1" dirty="0"/>
              <a:t> </a:t>
            </a:r>
            <a:endParaRPr lang="en-US" dirty="0">
              <a:latin typeface="Monaco" charset="0"/>
              <a:sym typeface="Monaco" charset="0"/>
            </a:endParaRPr>
          </a:p>
          <a:p>
            <a:pPr marL="838200" lvl="2">
              <a:tabLst>
                <a:tab pos="1828800" algn="l"/>
              </a:tabLst>
            </a:pPr>
            <a:r>
              <a:rPr lang="en-US" dirty="0"/>
              <a:t>有限的数字范围 (</a:t>
            </a:r>
            <a:r>
              <a:rPr lang="zh-CN" altLang="en-US" dirty="0">
                <a:ea typeface="宋体" panose="02010600030101010101" pitchFamily="2" charset="-122"/>
              </a:rPr>
              <a:t>非常小的数怎么表示</a:t>
            </a:r>
            <a:r>
              <a:rPr lang="en-US" dirty="0"/>
              <a:t>?  </a:t>
            </a:r>
            <a:r>
              <a:rPr lang="zh-CN" altLang="en-US" dirty="0">
                <a:ea typeface="宋体" panose="02010600030101010101" pitchFamily="2" charset="-122"/>
              </a:rPr>
              <a:t>非常大呢</a:t>
            </a:r>
            <a:r>
              <a:rPr lang="en-US" dirty="0"/>
              <a:t>?)</a:t>
            </a:r>
            <a:endParaRPr lang="en-US" dirty="0">
              <a:latin typeface="Monaco" charset="0"/>
              <a:sym typeface="Monaco" charset="0"/>
            </a:endParaRPr>
          </a:p>
        </p:txBody>
      </p:sp>
      <p:sp>
        <p:nvSpPr>
          <p:cNvPr id="2" name="线形标注 1(带强调线) 1"/>
          <p:cNvSpPr/>
          <p:nvPr/>
        </p:nvSpPr>
        <p:spPr>
          <a:xfrm>
            <a:off x="6781800" y="982980"/>
            <a:ext cx="3139440" cy="608965"/>
          </a:xfrm>
          <a:prstGeom prst="accentCallout1">
            <a:avLst>
              <a:gd name="adj1" fmla="val 18750"/>
              <a:gd name="adj2" fmla="val -8333"/>
              <a:gd name="adj3" fmla="val 112513"/>
              <a:gd name="adj4" fmla="val -44639"/>
            </a:avLst>
          </a:prstGeom>
          <a:gradFill>
            <a:gsLst>
              <a:gs pos="73000">
                <a:srgbClr val="9CD5D3">
                  <a:alpha val="100000"/>
                </a:srgbClr>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增加二进制表示的长度可以提高表示的精度</a:t>
            </a:r>
          </a:p>
        </p:txBody>
      </p:sp>
      <p:sp>
        <p:nvSpPr>
          <p:cNvPr id="3" name="文本框 2"/>
          <p:cNvSpPr txBox="1"/>
          <p:nvPr/>
        </p:nvSpPr>
        <p:spPr>
          <a:xfrm>
            <a:off x="5400091" y="5016999"/>
            <a:ext cx="2951429" cy="646331"/>
          </a:xfrm>
          <a:prstGeom prst="rect">
            <a:avLst/>
          </a:prstGeom>
          <a:noFill/>
        </p:spPr>
        <p:txBody>
          <a:bodyPr wrap="square" rtlCol="0">
            <a:spAutoFit/>
          </a:bodyPr>
          <a:lstStyle/>
          <a:p>
            <a:r>
              <a:rPr lang="en-US" altLang="zh-CN" sz="3600" dirty="0"/>
              <a:t>10</a:t>
            </a:r>
            <a:r>
              <a:rPr lang="en-US" altLang="zh-CN" sz="3600" baseline="30000" dirty="0"/>
              <a:t>-20       </a:t>
            </a:r>
            <a:r>
              <a:rPr lang="en-US" altLang="zh-CN" sz="3600" dirty="0"/>
              <a:t>+</a:t>
            </a:r>
            <a:r>
              <a:rPr lang="zh-CN" altLang="en-US" sz="3600" dirty="0"/>
              <a:t>∞ </a:t>
            </a:r>
            <a:endParaRPr lang="zh-CN" altLang="en-US" sz="3600" baseline="30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Effect transition="in" filter="wipe(down)">
                                      <p:cBhvr>
                                        <p:cTn id="7" dur="500"/>
                                        <p:tgtEl>
                                          <p:spTgt spid="163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8">
                                            <p:txEl>
                                              <p:pRg st="2" end="2"/>
                                            </p:txEl>
                                          </p:spTgt>
                                        </p:tgtEl>
                                        <p:attrNameLst>
                                          <p:attrName>style.visibility</p:attrName>
                                        </p:attrNameLst>
                                      </p:cBhvr>
                                      <p:to>
                                        <p:strVal val="visible"/>
                                      </p:to>
                                    </p:set>
                                    <p:animEffect transition="in" filter="wipe(down)">
                                      <p:cBhvr>
                                        <p:cTn id="12" dur="500"/>
                                        <p:tgtEl>
                                          <p:spTgt spid="163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388">
                                            <p:txEl>
                                              <p:pRg st="4" end="4"/>
                                            </p:txEl>
                                          </p:spTgt>
                                        </p:tgtEl>
                                        <p:attrNameLst>
                                          <p:attrName>style.visibility</p:attrName>
                                        </p:attrNameLst>
                                      </p:cBhvr>
                                      <p:to>
                                        <p:strVal val="visible"/>
                                      </p:to>
                                    </p:set>
                                    <p:animEffect transition="in" filter="wipe(down)">
                                      <p:cBhvr>
                                        <p:cTn id="22" dur="500"/>
                                        <p:tgtEl>
                                          <p:spTgt spid="16388">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6388">
                                            <p:txEl>
                                              <p:pRg st="5" end="5"/>
                                            </p:txEl>
                                          </p:spTgt>
                                        </p:tgtEl>
                                        <p:attrNameLst>
                                          <p:attrName>style.visibility</p:attrName>
                                        </p:attrNameLst>
                                      </p:cBhvr>
                                      <p:to>
                                        <p:strVal val="visible"/>
                                      </p:to>
                                    </p:set>
                                    <p:animEffect transition="in" filter="wipe(down)">
                                      <p:cBhvr>
                                        <p:cTn id="25" dur="500"/>
                                        <p:tgtEl>
                                          <p:spTgt spid="16388">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6388">
                                            <p:txEl>
                                              <p:pRg st="6" end="6"/>
                                            </p:txEl>
                                          </p:spTgt>
                                        </p:tgtEl>
                                        <p:attrNameLst>
                                          <p:attrName>style.visibility</p:attrName>
                                        </p:attrNameLst>
                                      </p:cBhvr>
                                      <p:to>
                                        <p:strVal val="visible"/>
                                      </p:to>
                                    </p:set>
                                    <p:animEffect transition="in" filter="wipe(down)">
                                      <p:cBhvr>
                                        <p:cTn id="28" dur="500"/>
                                        <p:tgtEl>
                                          <p:spTgt spid="16388">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6388">
                                            <p:txEl>
                                              <p:pRg st="7" end="7"/>
                                            </p:txEl>
                                          </p:spTgt>
                                        </p:tgtEl>
                                        <p:attrNameLst>
                                          <p:attrName>style.visibility</p:attrName>
                                        </p:attrNameLst>
                                      </p:cBhvr>
                                      <p:to>
                                        <p:strVal val="visible"/>
                                      </p:to>
                                    </p:set>
                                    <p:animEffect transition="in" filter="wipe(down)">
                                      <p:cBhvr>
                                        <p:cTn id="31" dur="500"/>
                                        <p:tgtEl>
                                          <p:spTgt spid="16388">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6388">
                                            <p:txEl>
                                              <p:pRg st="9" end="9"/>
                                            </p:txEl>
                                          </p:spTgt>
                                        </p:tgtEl>
                                        <p:attrNameLst>
                                          <p:attrName>style.visibility</p:attrName>
                                        </p:attrNameLst>
                                      </p:cBhvr>
                                      <p:to>
                                        <p:strVal val="visible"/>
                                      </p:to>
                                    </p:set>
                                    <p:animEffect transition="in" filter="wipe(down)">
                                      <p:cBhvr>
                                        <p:cTn id="36" dur="500"/>
                                        <p:tgtEl>
                                          <p:spTgt spid="16388">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6388">
                                            <p:txEl>
                                              <p:pRg st="10" end="10"/>
                                            </p:txEl>
                                          </p:spTgt>
                                        </p:tgtEl>
                                        <p:attrNameLst>
                                          <p:attrName>style.visibility</p:attrName>
                                        </p:attrNameLst>
                                      </p:cBhvr>
                                      <p:to>
                                        <p:strVal val="visible"/>
                                      </p:to>
                                    </p:set>
                                    <p:animEffect transition="in" filter="wipe(down)">
                                      <p:cBhvr>
                                        <p:cTn id="41" dur="500"/>
                                        <p:tgtEl>
                                          <p:spTgt spid="16388">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6388">
                                            <p:txEl>
                                              <p:pRg st="11" end="11"/>
                                            </p:txEl>
                                          </p:spTgt>
                                        </p:tgtEl>
                                        <p:attrNameLst>
                                          <p:attrName>style.visibility</p:attrName>
                                        </p:attrNameLst>
                                      </p:cBhvr>
                                      <p:to>
                                        <p:strVal val="visible"/>
                                      </p:to>
                                    </p:set>
                                    <p:animEffect transition="in" filter="wipe(down)">
                                      <p:cBhvr>
                                        <p:cTn id="46" dur="500"/>
                                        <p:tgtEl>
                                          <p:spTgt spid="16388">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2.4.2  </a:t>
                      </a:r>
                      <a:r>
                        <a:rPr lang="en-US" altLang="zh-CN" sz="2400">
                          <a:solidFill>
                            <a:schemeClr val="bg1"/>
                          </a:solidFill>
                          <a:ea typeface="宋体" panose="02010600030101010101" pitchFamily="2" charset="-122"/>
                        </a:rPr>
                        <a:t>IEEE</a:t>
                      </a:r>
                      <a:r>
                        <a:rPr lang="zh-CN" altLang="en-US" sz="2400">
                          <a:solidFill>
                            <a:schemeClr val="bg1"/>
                          </a:solidFill>
                          <a:ea typeface="宋体" panose="02010600030101010101" pitchFamily="2" charset="-122"/>
                        </a:rPr>
                        <a:t>浮点表示</a:t>
                      </a:r>
                    </a:p>
                  </a:txBody>
                  <a:tcPr>
                    <a:solidFill>
                      <a:srgbClr val="52B6B1"/>
                    </a:solidFill>
                  </a:tcPr>
                </a:tc>
                <a:extLst>
                  <a:ext uri="{0D108BD9-81ED-4DB2-BD59-A6C34878D82A}">
                    <a16:rowId xmlns:a16="http://schemas.microsoft.com/office/drawing/2014/main" val="10000"/>
                  </a:ext>
                </a:extLst>
              </a:tr>
            </a:tbl>
          </a:graphicData>
        </a:graphic>
      </p:graphicFrame>
      <p:sp>
        <p:nvSpPr>
          <p:cNvPr id="19459" name="Rectangle 3"/>
          <p:cNvSpPr>
            <a:spLocks noGrp="1" noChangeArrowheads="1"/>
          </p:cNvSpPr>
          <p:nvPr/>
        </p:nvSpPr>
        <p:spPr>
          <a:xfrm>
            <a:off x="1386840" y="123444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zh-CN" altLang="en-US" dirty="0">
                <a:ea typeface="宋体" panose="02010600030101010101" pitchFamily="2" charset="-122"/>
              </a:rPr>
              <a:t>数值形式</a:t>
            </a:r>
            <a:r>
              <a:rPr lang="en-US" dirty="0"/>
              <a:t>: </a:t>
            </a:r>
            <a:br>
              <a:rPr lang="en-US" dirty="0"/>
            </a:br>
            <a:r>
              <a:rPr lang="en-US" dirty="0"/>
              <a:t>			(–1)</a:t>
            </a:r>
            <a:r>
              <a:rPr lang="en-US" baseline="32000" dirty="0"/>
              <a:t>s</a:t>
            </a:r>
            <a:r>
              <a:rPr lang="en-US" dirty="0"/>
              <a:t> </a:t>
            </a:r>
            <a:r>
              <a:rPr lang="en-US" dirty="0">
                <a:latin typeface="Calibri Bold Italic" charset="0"/>
                <a:ea typeface="Calibri Bold Italic" charset="0"/>
                <a:cs typeface="Calibri Bold Italic" charset="0"/>
                <a:sym typeface="Calibri Bold Italic" charset="0"/>
              </a:rPr>
              <a:t>M</a:t>
            </a:r>
            <a:r>
              <a:rPr lang="en-US" dirty="0"/>
              <a:t>  2</a:t>
            </a:r>
            <a:r>
              <a:rPr lang="en-US" baseline="32000" dirty="0">
                <a:latin typeface="Calibri Bold Italic" charset="0"/>
                <a:ea typeface="Calibri Bold Italic" charset="0"/>
                <a:cs typeface="Calibri Bold Italic" charset="0"/>
                <a:sym typeface="Calibri Bold Italic" charset="0"/>
              </a:rPr>
              <a:t>E</a:t>
            </a:r>
            <a:endParaRPr lang="en-US" dirty="0"/>
          </a:p>
          <a:p>
            <a:pPr marL="552450" lvl="1">
              <a:buClr>
                <a:srgbClr val="0D0D0D"/>
              </a:buClr>
            </a:pPr>
            <a:r>
              <a:rPr lang="en-US" dirty="0"/>
              <a:t>符号位S决定数字是负数还是正数</a:t>
            </a:r>
          </a:p>
          <a:p>
            <a:pPr marL="552450" lvl="1">
              <a:buClr>
                <a:srgbClr val="0D0D0D"/>
              </a:buClr>
            </a:pPr>
            <a:r>
              <a:rPr lang="zh-CN" altLang="en-US" dirty="0">
                <a:ea typeface="宋体" panose="02010600030101010101" pitchFamily="2" charset="-122"/>
              </a:rPr>
              <a:t>尾数</a:t>
            </a:r>
            <a:r>
              <a:rPr lang="en-US" altLang="zh-CN" dirty="0">
                <a:ea typeface="宋体" panose="02010600030101010101" pitchFamily="2" charset="-122"/>
              </a:rPr>
              <a:t>M</a:t>
            </a:r>
            <a:r>
              <a:rPr lang="zh-CN" altLang="en-US" dirty="0">
                <a:ea typeface="宋体" panose="02010600030101010101" pitchFamily="2" charset="-122"/>
              </a:rPr>
              <a:t>的范围是</a:t>
            </a:r>
            <a:r>
              <a:rPr lang="en-US" dirty="0"/>
              <a:t> [</a:t>
            </a:r>
            <a:r>
              <a:rPr lang="en-US" dirty="0">
                <a:solidFill>
                  <a:srgbClr val="FF0000"/>
                </a:solidFill>
              </a:rPr>
              <a:t>1.0</a:t>
            </a:r>
            <a:r>
              <a:rPr lang="en-US" dirty="0"/>
              <a:t>,2.0)</a:t>
            </a:r>
          </a:p>
          <a:p>
            <a:pPr marL="552450" lvl="1">
              <a:buClr>
                <a:srgbClr val="0D0D0D"/>
              </a:buClr>
            </a:pPr>
            <a:r>
              <a:rPr lang="zh-CN" altLang="en-US" dirty="0">
                <a:ea typeface="宋体" panose="02010600030101010101" pitchFamily="2" charset="-122"/>
              </a:rPr>
              <a:t>阶码的作用是对浮点数加权</a:t>
            </a:r>
          </a:p>
          <a:p>
            <a:endParaRPr lang="en-US" dirty="0"/>
          </a:p>
          <a:p>
            <a:pPr>
              <a:buClr>
                <a:srgbClr val="0D0D0D"/>
              </a:buClr>
            </a:pPr>
            <a:r>
              <a:rPr lang="zh-CN" altLang="en-US" dirty="0">
                <a:ea typeface="宋体" panose="02010600030101010101" pitchFamily="2" charset="-122"/>
              </a:rPr>
              <a:t>编码：</a:t>
            </a:r>
          </a:p>
          <a:p>
            <a:pPr marL="552450" lvl="1">
              <a:buClr>
                <a:srgbClr val="0D0D0D"/>
              </a:buClr>
            </a:pPr>
            <a:r>
              <a:rPr lang="zh-CN" altLang="en-US" dirty="0" err="1">
                <a:latin typeface="+mn-lt"/>
                <a:ea typeface="宋体" panose="02010600030101010101" pitchFamily="2" charset="-122"/>
                <a:cs typeface="Monaco" charset="0"/>
                <a:sym typeface="Monaco" charset="0"/>
              </a:rPr>
              <a:t>一位单独的符号位直接写入</a:t>
            </a:r>
            <a:r>
              <a:rPr lang="en-US" altLang="zh-CN" dirty="0" err="1">
                <a:latin typeface="+mn-lt"/>
                <a:ea typeface="宋体" panose="02010600030101010101" pitchFamily="2" charset="-122"/>
                <a:cs typeface="Monaco" charset="0"/>
                <a:sym typeface="Monaco" charset="0"/>
              </a:rPr>
              <a:t>s</a:t>
            </a:r>
            <a:r>
              <a:rPr lang="zh-CN" altLang="en-US" dirty="0" err="1">
                <a:latin typeface="+mn-lt"/>
                <a:ea typeface="宋体" panose="02010600030101010101" pitchFamily="2" charset="-122"/>
                <a:cs typeface="Monaco" charset="0"/>
                <a:sym typeface="Monaco" charset="0"/>
              </a:rPr>
              <a:t>字段</a:t>
            </a:r>
          </a:p>
          <a:p>
            <a:pPr marL="552450" lvl="1">
              <a:buClr>
                <a:srgbClr val="0D0D0D"/>
              </a:buClr>
            </a:pPr>
            <a:r>
              <a:rPr lang="en-US" dirty="0" err="1">
                <a:latin typeface="+mn-lt"/>
                <a:ea typeface="Monaco" charset="0"/>
                <a:cs typeface="Monaco" charset="0"/>
                <a:sym typeface="Monaco" charset="0"/>
              </a:rPr>
              <a:t>exp</a:t>
            </a:r>
            <a:r>
              <a:rPr lang="en-US" dirty="0">
                <a:latin typeface="+mn-lt"/>
              </a:rPr>
              <a:t> </a:t>
            </a:r>
            <a:r>
              <a:rPr lang="en-US" dirty="0"/>
              <a:t>字段编码E</a:t>
            </a:r>
            <a:r>
              <a:rPr lang="zh-CN" altLang="en-US" dirty="0">
                <a:ea typeface="宋体" panose="02010600030101010101" pitchFamily="2" charset="-122"/>
              </a:rPr>
              <a:t>（</a:t>
            </a:r>
            <a:r>
              <a:rPr lang="zh-CN" altLang="en-US" dirty="0">
                <a:solidFill>
                  <a:srgbClr val="FF0000"/>
                </a:solidFill>
                <a:ea typeface="宋体" panose="02010600030101010101" pitchFamily="2" charset="-122"/>
              </a:rPr>
              <a:t>但不等于</a:t>
            </a:r>
            <a:r>
              <a:rPr lang="en-US" altLang="zh-CN" dirty="0">
                <a:solidFill>
                  <a:srgbClr val="FF0000"/>
                </a:solidFill>
                <a:ea typeface="宋体" panose="02010600030101010101" pitchFamily="2" charset="-122"/>
              </a:rPr>
              <a:t>E</a:t>
            </a:r>
            <a:r>
              <a:rPr lang="zh-CN" altLang="en-US" dirty="0">
                <a:ea typeface="宋体" panose="02010600030101010101" pitchFamily="2" charset="-122"/>
              </a:rPr>
              <a:t>）</a:t>
            </a:r>
          </a:p>
          <a:p>
            <a:pPr marL="552450" lvl="1">
              <a:buClr>
                <a:srgbClr val="0D0D0D"/>
              </a:buClr>
            </a:pPr>
            <a:r>
              <a:rPr lang="en-US" dirty="0" err="1">
                <a:latin typeface="+mn-lt"/>
                <a:ea typeface="Monaco" charset="0"/>
                <a:cs typeface="Monaco" charset="0"/>
                <a:sym typeface="Monaco" charset="0"/>
              </a:rPr>
              <a:t>frac</a:t>
            </a:r>
            <a:r>
              <a:rPr lang="en-US" dirty="0"/>
              <a:t> </a:t>
            </a:r>
            <a:r>
              <a:rPr lang="zh-CN" altLang="en-US" dirty="0">
                <a:ea typeface="宋体" panose="02010600030101010101" pitchFamily="2" charset="-122"/>
              </a:rPr>
              <a:t>字段编码尾数M（</a:t>
            </a:r>
            <a:r>
              <a:rPr lang="zh-CN" altLang="en-US" dirty="0">
                <a:solidFill>
                  <a:srgbClr val="FF0000"/>
                </a:solidFill>
                <a:ea typeface="宋体" panose="02010600030101010101" pitchFamily="2" charset="-122"/>
              </a:rPr>
              <a:t>但不等于</a:t>
            </a:r>
            <a:r>
              <a:rPr lang="en-US" altLang="zh-CN" dirty="0">
                <a:solidFill>
                  <a:srgbClr val="FF0000"/>
                </a:solidFill>
                <a:ea typeface="宋体" panose="02010600030101010101" pitchFamily="2" charset="-122"/>
              </a:rPr>
              <a:t>M</a:t>
            </a:r>
            <a:r>
              <a:rPr lang="zh-CN" altLang="en-US" dirty="0">
                <a:ea typeface="宋体" panose="02010600030101010101" pitchFamily="2" charset="-122"/>
              </a:rPr>
              <a:t>）</a:t>
            </a:r>
          </a:p>
        </p:txBody>
      </p:sp>
      <p:graphicFrame>
        <p:nvGraphicFramePr>
          <p:cNvPr id="19461" name="Group 5"/>
          <p:cNvGraphicFramePr>
            <a:graphicFrameLocks noGrp="1"/>
          </p:cNvGraphicFramePr>
          <p:nvPr/>
        </p:nvGraphicFramePr>
        <p:xfrm>
          <a:off x="2080895" y="5415280"/>
          <a:ext cx="7366000" cy="508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bl>
          </a:graphicData>
        </a:graphic>
      </p:graphicFrame>
      <p:sp>
        <p:nvSpPr>
          <p:cNvPr id="2" name="Rectangle 1"/>
          <p:cNvSpPr/>
          <p:nvPr/>
        </p:nvSpPr>
        <p:spPr>
          <a:xfrm>
            <a:off x="6280150" y="1235075"/>
            <a:ext cx="4646295" cy="645160"/>
          </a:xfrm>
          <a:prstGeom prst="rect">
            <a:avLst/>
          </a:prstGeom>
          <a:gradFill>
            <a:gsLst>
              <a:gs pos="73000">
                <a:srgbClr val="9CD5D3"/>
              </a:gs>
              <a:gs pos="11000">
                <a:schemeClr val="accent1">
                  <a:lumMod val="5000"/>
                  <a:lumOff val="95000"/>
                </a:schemeClr>
              </a:gs>
              <a:gs pos="100000">
                <a:schemeClr val="bg1"/>
              </a:gs>
            </a:gsLst>
            <a:lin ang="18900000" scaled="0"/>
          </a:gradFill>
        </p:spPr>
        <p:txBody>
          <a:bodyPr wrap="square">
            <a:spAutoFit/>
          </a:bodyPr>
          <a:lstStyle/>
          <a:p>
            <a:pPr marL="0" lvl="1" algn="l" defTabSz="895350">
              <a:lnSpc>
                <a:spcPct val="90000"/>
              </a:lnSpc>
              <a:tabLst>
                <a:tab pos="914400" algn="l"/>
                <a:tab pos="1828800" algn="l"/>
                <a:tab pos="2400300" algn="l"/>
                <a:tab pos="2971800" algn="l"/>
              </a:tabLst>
            </a:pPr>
            <a:r>
              <a:rPr lang="zh-CN" altLang="en-US" sz="2000" dirty="0">
                <a:latin typeface="+mj-lt"/>
                <a:ea typeface="宋体" panose="02010600030101010101" pitchFamily="2" charset="-122"/>
              </a:rPr>
              <a:t>例子</a:t>
            </a:r>
            <a:r>
              <a:rPr lang="en-US" sz="2000" dirty="0">
                <a:latin typeface="+mj-lt"/>
              </a:rPr>
              <a:t>: </a:t>
            </a:r>
            <a:br>
              <a:rPr lang="en-US" sz="2000" dirty="0">
                <a:latin typeface="+mj-lt"/>
              </a:rPr>
            </a:br>
            <a:r>
              <a:rPr lang="en-US" sz="2000" dirty="0">
                <a:latin typeface="+mj-lt"/>
              </a:rPr>
              <a:t>15213</a:t>
            </a:r>
            <a:r>
              <a:rPr lang="en-US" sz="2000" baseline="-25000" dirty="0">
                <a:latin typeface="+mj-lt"/>
              </a:rPr>
              <a:t>10</a:t>
            </a:r>
            <a:r>
              <a:rPr lang="en-US" sz="2000" dirty="0">
                <a:latin typeface="+mj-lt"/>
              </a:rPr>
              <a:t>  = (-1)</a:t>
            </a:r>
            <a:r>
              <a:rPr lang="en-US" sz="2000" baseline="30000" dirty="0">
                <a:latin typeface="+mj-lt"/>
              </a:rPr>
              <a:t>0</a:t>
            </a:r>
            <a:r>
              <a:rPr lang="en-US" sz="2000" dirty="0"/>
              <a:t> x </a:t>
            </a:r>
            <a:r>
              <a:rPr lang="en-US" sz="2000" dirty="0">
                <a:latin typeface="+mj-lt"/>
              </a:rPr>
              <a:t>1.1101101101101</a:t>
            </a:r>
            <a:r>
              <a:rPr lang="en-US" sz="2000" baseline="-25000" dirty="0">
                <a:latin typeface="+mj-lt"/>
              </a:rPr>
              <a:t>2</a:t>
            </a:r>
            <a:r>
              <a:rPr lang="en-US" sz="2000" dirty="0">
                <a:latin typeface="+mj-lt"/>
              </a:rPr>
              <a:t> x 2</a:t>
            </a:r>
            <a:r>
              <a:rPr lang="en-US" sz="2000" baseline="30000" dirty="0">
                <a:latin typeface="+mj-lt"/>
              </a:rPr>
              <a:t>13</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clickPar">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down)">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Par">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ipe(down)">
                                      <p:cBhvr>
                                        <p:cTn id="17" dur="500"/>
                                        <p:tgtEl>
                                          <p:spTgt spid="194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Par">
                                  <p:stCondLst>
                                    <p:cond delay="0"/>
                                  </p:stCondLst>
                                  <p:childTnLst>
                                    <p:set>
                                      <p:cBhvr>
                                        <p:cTn id="21" dur="1" fill="hold">
                                          <p:stCondLst>
                                            <p:cond delay="0"/>
                                          </p:stCondLst>
                                        </p:cTn>
                                        <p:tgtEl>
                                          <p:spTgt spid="19459">
                                            <p:txEl>
                                              <p:pRg st="2" end="2"/>
                                            </p:txEl>
                                          </p:spTgt>
                                        </p:tgtEl>
                                        <p:attrNameLst>
                                          <p:attrName>style.visibility</p:attrName>
                                        </p:attrNameLst>
                                      </p:cBhvr>
                                      <p:to>
                                        <p:strVal val="visible"/>
                                      </p:to>
                                    </p:set>
                                    <p:animEffect transition="in" filter="wipe(down)">
                                      <p:cBhvr>
                                        <p:cTn id="22" dur="500"/>
                                        <p:tgtEl>
                                          <p:spTgt spid="194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Par">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animEffect transition="in" filter="wipe(down)">
                                      <p:cBhvr>
                                        <p:cTn id="27" dur="500"/>
                                        <p:tgtEl>
                                          <p:spTgt spid="194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Par">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Effect transition="in" filter="wipe(down)">
                                      <p:cBhvr>
                                        <p:cTn id="32" dur="500"/>
                                        <p:tgtEl>
                                          <p:spTgt spid="19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Par">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Effect transition="in" filter="wipe(down)">
                                      <p:cBhvr>
                                        <p:cTn id="37" dur="500"/>
                                        <p:tgtEl>
                                          <p:spTgt spid="19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Par">
                                  <p:stCondLst>
                                    <p:cond delay="0"/>
                                  </p:stCondLst>
                                  <p:childTnLst>
                                    <p:set>
                                      <p:cBhvr>
                                        <p:cTn id="41" dur="1" fill="hold">
                                          <p:stCondLst>
                                            <p:cond delay="0"/>
                                          </p:stCondLst>
                                        </p:cTn>
                                        <p:tgtEl>
                                          <p:spTgt spid="19459">
                                            <p:txEl>
                                              <p:pRg st="7" end="7"/>
                                            </p:txEl>
                                          </p:spTgt>
                                        </p:tgtEl>
                                        <p:attrNameLst>
                                          <p:attrName>style.visibility</p:attrName>
                                        </p:attrNameLst>
                                      </p:cBhvr>
                                      <p:to>
                                        <p:strVal val="visible"/>
                                      </p:to>
                                    </p:set>
                                    <p:animEffect transition="in" filter="wipe(down)">
                                      <p:cBhvr>
                                        <p:cTn id="42" dur="500"/>
                                        <p:tgtEl>
                                          <p:spTgt spid="194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Par">
                                  <p:stCondLst>
                                    <p:cond delay="0"/>
                                  </p:stCondLst>
                                  <p:childTnLst>
                                    <p:set>
                                      <p:cBhvr>
                                        <p:cTn id="46" dur="1" fill="hold">
                                          <p:stCondLst>
                                            <p:cond delay="0"/>
                                          </p:stCondLst>
                                        </p:cTn>
                                        <p:tgtEl>
                                          <p:spTgt spid="19459">
                                            <p:txEl>
                                              <p:pRg st="8" end="8"/>
                                            </p:txEl>
                                          </p:spTgt>
                                        </p:tgtEl>
                                        <p:attrNameLst>
                                          <p:attrName>style.visibility</p:attrName>
                                        </p:attrNameLst>
                                      </p:cBhvr>
                                      <p:to>
                                        <p:strVal val="visible"/>
                                      </p:to>
                                    </p:set>
                                    <p:animEffect transition="in" filter="wipe(down)">
                                      <p:cBhvr>
                                        <p:cTn id="47" dur="500"/>
                                        <p:tgtEl>
                                          <p:spTgt spid="194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Par">
                                  <p:stCondLst>
                                    <p:cond delay="0"/>
                                  </p:stCondLst>
                                  <p:childTnLst>
                                    <p:set>
                                      <p:cBhvr>
                                        <p:cTn id="51" dur="1" fill="hold">
                                          <p:stCondLst>
                                            <p:cond delay="0"/>
                                          </p:stCondLst>
                                        </p:cTn>
                                        <p:tgtEl>
                                          <p:spTgt spid="19461"/>
                                        </p:tgtEl>
                                        <p:attrNameLst>
                                          <p:attrName>style.visibility</p:attrName>
                                        </p:attrNameLst>
                                      </p:cBhvr>
                                      <p:to>
                                        <p:strVal val="visible"/>
                                      </p:to>
                                    </p:set>
                                    <p:animEffect transition="in" filter="wipe(down)">
                                      <p:cBhvr>
                                        <p:cTn id="52"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nvSpPr>
        <p:spPr>
          <a:xfrm>
            <a:off x="1417320" y="52832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zh-CN" altLang="en-US" dirty="0">
                <a:ea typeface="宋体" panose="02010600030101010101" pitchFamily="2" charset="-122"/>
              </a:rPr>
              <a:t>单精度</a:t>
            </a:r>
            <a:r>
              <a:rPr lang="en-US" dirty="0"/>
              <a:t>: 32 </a:t>
            </a:r>
            <a:r>
              <a:rPr lang="zh-CN" altLang="en-US" dirty="0">
                <a:ea typeface="宋体" panose="02010600030101010101" pitchFamily="2" charset="-122"/>
              </a:rPr>
              <a:t>位</a:t>
            </a:r>
          </a:p>
          <a:p>
            <a:endParaRPr lang="zh-CN" altLang="en-US" dirty="0">
              <a:ea typeface="宋体" panose="02010600030101010101" pitchFamily="2" charset="-122"/>
            </a:endParaRPr>
          </a:p>
          <a:p>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a:p>
            <a:pPr>
              <a:buClr>
                <a:srgbClr val="0D0D0D"/>
              </a:buClr>
            </a:pPr>
            <a:r>
              <a:rPr lang="zh-CN" altLang="en-US" dirty="0">
                <a:ea typeface="宋体" panose="02010600030101010101" pitchFamily="2" charset="-122"/>
              </a:rPr>
              <a:t>双精度</a:t>
            </a:r>
            <a:r>
              <a:rPr lang="en-US" dirty="0"/>
              <a:t>: 64 </a:t>
            </a:r>
            <a:r>
              <a:rPr lang="zh-CN" altLang="en-US" dirty="0">
                <a:ea typeface="宋体" panose="02010600030101010101" pitchFamily="2" charset="-122"/>
              </a:rPr>
              <a:t>位</a:t>
            </a:r>
          </a:p>
          <a:p>
            <a:endParaRPr lang="zh-CN" altLang="en-US" dirty="0">
              <a:ea typeface="宋体" panose="02010600030101010101" pitchFamily="2" charset="-122"/>
            </a:endParaRPr>
          </a:p>
          <a:p>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a:p>
            <a:pPr>
              <a:buClr>
                <a:srgbClr val="0D0D0D"/>
              </a:buClr>
            </a:pPr>
            <a:r>
              <a:rPr lang="zh-CN" altLang="en-US" dirty="0">
                <a:ea typeface="宋体" panose="02010600030101010101" pitchFamily="2" charset="-122"/>
              </a:rPr>
              <a:t>三种不同的编码情况：</a:t>
            </a:r>
            <a:br>
              <a:rPr lang="en-US" dirty="0"/>
            </a:br>
            <a:endParaRPr lang="en-US" baseline="30000" dirty="0">
              <a:latin typeface="Calibri" panose="020F0502020204030204" pitchFamily="34" charset="0"/>
            </a:endParaRPr>
          </a:p>
          <a:p>
            <a:pPr marL="0" indent="0">
              <a:spcBef>
                <a:spcPts val="10000"/>
              </a:spcBef>
              <a:buNone/>
            </a:pPr>
            <a:r>
              <a:rPr lang="en-US" dirty="0"/>
              <a:t> </a:t>
            </a:r>
          </a:p>
        </p:txBody>
      </p:sp>
      <p:graphicFrame>
        <p:nvGraphicFramePr>
          <p:cNvPr id="20485" name="Group 5"/>
          <p:cNvGraphicFramePr>
            <a:graphicFrameLocks noGrp="1"/>
          </p:cNvGraphicFramePr>
          <p:nvPr/>
        </p:nvGraphicFramePr>
        <p:xfrm>
          <a:off x="1925320" y="117856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8</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23</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0509" name="Group 29"/>
          <p:cNvGraphicFramePr>
            <a:graphicFrameLocks noGrp="1"/>
          </p:cNvGraphicFramePr>
          <p:nvPr/>
        </p:nvGraphicFramePr>
        <p:xfrm>
          <a:off x="1925320" y="292100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11</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52</a:t>
                      </a:r>
                      <a:r>
                        <a:rPr kumimoji="0" lang="zh-CN" altLang="en-US" sz="2000" b="0" i="0" u="none" strike="noStrike" cap="none" normalizeH="0" baseline="0" dirty="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3" name="图片 2"/>
          <p:cNvPicPr>
            <a:picLocks noChangeAspect="1"/>
          </p:cNvPicPr>
          <p:nvPr/>
        </p:nvPicPr>
        <p:blipFill>
          <a:blip r:embed="rId2" cstate="print"/>
          <a:stretch>
            <a:fillRect/>
          </a:stretch>
        </p:blipFill>
        <p:spPr>
          <a:xfrm>
            <a:off x="4876165" y="4074795"/>
            <a:ext cx="4674235" cy="2258695"/>
          </a:xfrm>
          <a:prstGeom prst="rect">
            <a:avLst/>
          </a:prstGeom>
        </p:spPr>
      </p:pic>
      <p:sp>
        <p:nvSpPr>
          <p:cNvPr id="4" name="文本框 3"/>
          <p:cNvSpPr txBox="1"/>
          <p:nvPr/>
        </p:nvSpPr>
        <p:spPr>
          <a:xfrm>
            <a:off x="9799014" y="4153229"/>
            <a:ext cx="1008993" cy="369332"/>
          </a:xfrm>
          <a:prstGeom prst="rect">
            <a:avLst/>
          </a:prstGeom>
          <a:noFill/>
        </p:spPr>
        <p:txBody>
          <a:bodyPr wrap="square" rtlCol="0">
            <a:spAutoFit/>
          </a:bodyPr>
          <a:lstStyle/>
          <a:p>
            <a:r>
              <a:rPr lang="zh-CN" altLang="en-US" dirty="0"/>
              <a:t>规格化</a:t>
            </a:r>
            <a:endParaRPr lang="en-US" altLang="zh-CN" dirty="0"/>
          </a:p>
        </p:txBody>
      </p:sp>
      <p:sp>
        <p:nvSpPr>
          <p:cNvPr id="5" name="文本框 4"/>
          <p:cNvSpPr txBox="1"/>
          <p:nvPr/>
        </p:nvSpPr>
        <p:spPr>
          <a:xfrm>
            <a:off x="9799014" y="4762719"/>
            <a:ext cx="1166648" cy="369332"/>
          </a:xfrm>
          <a:prstGeom prst="rect">
            <a:avLst/>
          </a:prstGeom>
          <a:noFill/>
        </p:spPr>
        <p:txBody>
          <a:bodyPr wrap="square" rtlCol="0">
            <a:spAutoFit/>
          </a:bodyPr>
          <a:lstStyle/>
          <a:p>
            <a:r>
              <a:rPr lang="zh-CN" altLang="en-US" dirty="0"/>
              <a:t>非规格化</a:t>
            </a:r>
            <a:endParaRPr lang="en-US" altLang="zh-CN" dirty="0"/>
          </a:p>
        </p:txBody>
      </p:sp>
      <p:sp>
        <p:nvSpPr>
          <p:cNvPr id="6" name="文本框 5"/>
          <p:cNvSpPr txBox="1"/>
          <p:nvPr/>
        </p:nvSpPr>
        <p:spPr>
          <a:xfrm>
            <a:off x="9799014" y="5371574"/>
            <a:ext cx="1166648" cy="369332"/>
          </a:xfrm>
          <a:prstGeom prst="rect">
            <a:avLst/>
          </a:prstGeom>
          <a:noFill/>
        </p:spPr>
        <p:txBody>
          <a:bodyPr wrap="square" rtlCol="0">
            <a:spAutoFit/>
          </a:bodyPr>
          <a:lstStyle/>
          <a:p>
            <a:r>
              <a:rPr lang="zh-CN" altLang="en-US" dirty="0"/>
              <a:t>无穷大</a:t>
            </a:r>
            <a:endParaRPr lang="en-US" altLang="zh-CN" dirty="0"/>
          </a:p>
        </p:txBody>
      </p:sp>
      <p:sp>
        <p:nvSpPr>
          <p:cNvPr id="7" name="文本框 6"/>
          <p:cNvSpPr txBox="1"/>
          <p:nvPr/>
        </p:nvSpPr>
        <p:spPr>
          <a:xfrm>
            <a:off x="9799320" y="5963920"/>
            <a:ext cx="1395095" cy="368300"/>
          </a:xfrm>
          <a:prstGeom prst="rect">
            <a:avLst/>
          </a:prstGeom>
          <a:noFill/>
        </p:spPr>
        <p:txBody>
          <a:bodyPr wrap="square" rtlCol="0">
            <a:spAutoFit/>
          </a:bodyPr>
          <a:lstStyle/>
          <a:p>
            <a:r>
              <a:rPr lang="zh-CN" altLang="en-US" dirty="0">
                <a:ea typeface="宋体" panose="02010600030101010101" pitchFamily="2" charset="-122"/>
              </a:rPr>
              <a:t>不是一个数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down)">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down)">
                                      <p:cBhvr>
                                        <p:cTn id="12" dur="5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animEffect transition="in" filter="wipe(down)">
                                      <p:cBhvr>
                                        <p:cTn id="17" dur="500"/>
                                        <p:tgtEl>
                                          <p:spTgt spid="2048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9"/>
                                        </p:tgtEl>
                                        <p:attrNameLst>
                                          <p:attrName>style.visibility</p:attrName>
                                        </p:attrNameLst>
                                      </p:cBhvr>
                                      <p:to>
                                        <p:strVal val="visible"/>
                                      </p:to>
                                    </p:set>
                                    <p:animEffect transition="in" filter="wipe(down)">
                                      <p:cBhvr>
                                        <p:cTn id="22" dur="500"/>
                                        <p:tgtEl>
                                          <p:spTgt spid="205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484">
                                            <p:txEl>
                                              <p:pRg st="8" end="8"/>
                                            </p:txEl>
                                          </p:spTgt>
                                        </p:tgtEl>
                                        <p:attrNameLst>
                                          <p:attrName>style.visibility</p:attrName>
                                        </p:attrNameLst>
                                      </p:cBhvr>
                                      <p:to>
                                        <p:strVal val="visible"/>
                                      </p:to>
                                    </p:set>
                                    <p:animEffect transition="in" filter="wipe(down)">
                                      <p:cBhvr>
                                        <p:cTn id="27" dur="500"/>
                                        <p:tgtEl>
                                          <p:spTgt spid="2048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Rectangle 3"/>
          <p:cNvSpPr>
            <a:spLocks noGrp="1" noChangeArrowheads="1"/>
          </p:cNvSpPr>
          <p:nvPr>
            <p:ph type="body" idx="4294967295"/>
          </p:nvPr>
        </p:nvSpPr>
        <p:spPr>
          <a:xfrm>
            <a:off x="1271504" y="859564"/>
            <a:ext cx="10571629" cy="2291909"/>
          </a:xfrm>
        </p:spPr>
        <p:txBody>
          <a:bodyPr wrap="square" lIns="63500" tIns="25400" rIns="63500" bIns="25400">
            <a:spAutoFit/>
          </a:bodyPr>
          <a:lstStyle/>
          <a:p>
            <a:pPr marL="203200" indent="-203200">
              <a:buFontTx/>
              <a:buNone/>
            </a:pPr>
            <a:r>
              <a:rPr lang="zh-CN" altLang="en-US" sz="2200" dirty="0">
                <a:ea typeface="黑体" pitchFamily="49" charset="-122"/>
              </a:rPr>
              <a:t>例：画出下述</a:t>
            </a:r>
            <a:r>
              <a:rPr lang="en-US" altLang="zh-CN" sz="2200" dirty="0">
                <a:ea typeface="黑体" pitchFamily="49" charset="-122"/>
              </a:rPr>
              <a:t>32</a:t>
            </a:r>
            <a:r>
              <a:rPr lang="zh-CN" altLang="en-US" sz="2200" dirty="0">
                <a:ea typeface="黑体" pitchFamily="49" charset="-122"/>
              </a:rPr>
              <a:t>位浮点数格式的规格化数的表示范围。</a:t>
            </a:r>
          </a:p>
          <a:p>
            <a:pPr marL="203200" indent="-203200">
              <a:buFontTx/>
              <a:buNone/>
            </a:pPr>
            <a:r>
              <a:rPr lang="en-US" altLang="zh-CN" dirty="0"/>
              <a:t>         </a:t>
            </a:r>
            <a:r>
              <a:rPr lang="en-US" altLang="zh-CN" sz="1800" dirty="0"/>
              <a:t>0     1                     8   9                                                                           31</a:t>
            </a:r>
          </a:p>
          <a:p>
            <a:pPr marL="203200" indent="-203200">
              <a:buFontTx/>
              <a:buNone/>
            </a:pPr>
            <a:endParaRPr lang="en-US" altLang="zh-CN" sz="1800" dirty="0"/>
          </a:p>
          <a:p>
            <a:pPr marL="203200" indent="-203200">
              <a:buFontTx/>
              <a:buNone/>
            </a:pPr>
            <a:r>
              <a:rPr lang="zh-CN" altLang="en-US" sz="2200" dirty="0"/>
              <a:t>   </a:t>
            </a:r>
            <a:r>
              <a:rPr lang="zh-CN" altLang="en-US" sz="2200" dirty="0">
                <a:latin typeface="黑体" pitchFamily="49" charset="-122"/>
                <a:ea typeface="黑体" pitchFamily="49" charset="-122"/>
              </a:rPr>
              <a:t>第</a:t>
            </a:r>
            <a:r>
              <a:rPr lang="en-US" altLang="zh-CN" sz="2200" dirty="0">
                <a:latin typeface="黑体" pitchFamily="49" charset="-122"/>
                <a:ea typeface="黑体" pitchFamily="49" charset="-122"/>
              </a:rPr>
              <a:t>0</a:t>
            </a:r>
            <a:r>
              <a:rPr lang="zh-CN" altLang="en-US" sz="2200" dirty="0">
                <a:latin typeface="黑体" pitchFamily="49" charset="-122"/>
                <a:ea typeface="黑体" pitchFamily="49" charset="-122"/>
              </a:rPr>
              <a:t>位数符</a:t>
            </a:r>
            <a:r>
              <a:rPr lang="en-US" altLang="zh-CN" sz="2200" dirty="0">
                <a:latin typeface="黑体" pitchFamily="49" charset="-122"/>
                <a:ea typeface="黑体" pitchFamily="49" charset="-122"/>
              </a:rPr>
              <a:t>S</a:t>
            </a:r>
            <a:r>
              <a:rPr lang="zh-CN" altLang="en-US" sz="2200" dirty="0">
                <a:latin typeface="黑体" pitchFamily="49" charset="-122"/>
                <a:ea typeface="黑体" pitchFamily="49" charset="-122"/>
              </a:rPr>
              <a:t>；第</a:t>
            </a:r>
            <a:r>
              <a:rPr lang="en-US" altLang="zh-CN" sz="2200" dirty="0">
                <a:latin typeface="黑体" pitchFamily="49" charset="-122"/>
                <a:ea typeface="黑体" pitchFamily="49" charset="-122"/>
              </a:rPr>
              <a:t>1</a:t>
            </a:r>
            <a:r>
              <a:rPr lang="zh-CN" altLang="en-US" sz="2200" dirty="0">
                <a:latin typeface="黑体" pitchFamily="49" charset="-122"/>
                <a:ea typeface="黑体" pitchFamily="49" charset="-122"/>
              </a:rPr>
              <a:t>～</a:t>
            </a:r>
            <a:r>
              <a:rPr lang="en-US" altLang="zh-CN" sz="2200" dirty="0">
                <a:latin typeface="黑体" pitchFamily="49" charset="-122"/>
                <a:ea typeface="黑体" pitchFamily="49" charset="-122"/>
              </a:rPr>
              <a:t>8</a:t>
            </a:r>
            <a:r>
              <a:rPr lang="zh-CN" altLang="en-US" sz="2200" dirty="0">
                <a:latin typeface="黑体" pitchFamily="49" charset="-122"/>
                <a:ea typeface="黑体" pitchFamily="49" charset="-122"/>
              </a:rPr>
              <a:t>位为</a:t>
            </a:r>
            <a:r>
              <a:rPr lang="en-US" altLang="zh-CN" sz="2200" dirty="0">
                <a:latin typeface="黑体" pitchFamily="49" charset="-122"/>
                <a:ea typeface="黑体" pitchFamily="49" charset="-122"/>
              </a:rPr>
              <a:t>8</a:t>
            </a:r>
            <a:r>
              <a:rPr lang="zh-CN" altLang="en-US" sz="2200" dirty="0">
                <a:latin typeface="黑体" pitchFamily="49" charset="-122"/>
                <a:ea typeface="黑体" pitchFamily="49" charset="-122"/>
              </a:rPr>
              <a:t>位移码表示阶码</a:t>
            </a:r>
            <a:r>
              <a:rPr lang="en-US" altLang="zh-CN" sz="2200" dirty="0">
                <a:latin typeface="黑体" pitchFamily="49" charset="-122"/>
                <a:ea typeface="黑体" pitchFamily="49" charset="-122"/>
              </a:rPr>
              <a:t>E</a:t>
            </a:r>
            <a:r>
              <a:rPr lang="zh-CN" altLang="en-US" sz="2200" dirty="0">
                <a:latin typeface="黑体" pitchFamily="49" charset="-122"/>
                <a:ea typeface="黑体" pitchFamily="49" charset="-122"/>
              </a:rPr>
              <a:t>（偏置常数为</a:t>
            </a:r>
            <a:r>
              <a:rPr lang="en-US" altLang="zh-CN" sz="2200" dirty="0">
                <a:latin typeface="黑体" pitchFamily="49" charset="-122"/>
                <a:ea typeface="黑体" pitchFamily="49" charset="-122"/>
              </a:rPr>
              <a:t>128</a:t>
            </a:r>
            <a:r>
              <a:rPr lang="zh-CN" altLang="en-US" sz="2200" dirty="0">
                <a:latin typeface="黑体" pitchFamily="49" charset="-122"/>
                <a:ea typeface="黑体" pitchFamily="49" charset="-122"/>
              </a:rPr>
              <a:t>）；第</a:t>
            </a:r>
            <a:r>
              <a:rPr lang="en-US" altLang="zh-CN" sz="2200" dirty="0">
                <a:latin typeface="黑体" pitchFamily="49" charset="-122"/>
                <a:ea typeface="黑体" pitchFamily="49" charset="-122"/>
              </a:rPr>
              <a:t>9</a:t>
            </a:r>
            <a:r>
              <a:rPr lang="zh-CN" altLang="en-US" sz="2200" dirty="0">
                <a:latin typeface="黑体" pitchFamily="49" charset="-122"/>
                <a:ea typeface="黑体" pitchFamily="49" charset="-122"/>
              </a:rPr>
              <a:t>～</a:t>
            </a:r>
            <a:r>
              <a:rPr lang="en-US" altLang="zh-CN" sz="2200" dirty="0">
                <a:latin typeface="黑体" pitchFamily="49" charset="-122"/>
                <a:ea typeface="黑体" pitchFamily="49" charset="-122"/>
              </a:rPr>
              <a:t>31</a:t>
            </a:r>
            <a:r>
              <a:rPr lang="zh-CN" altLang="en-US" sz="2200" dirty="0">
                <a:latin typeface="黑体" pitchFamily="49" charset="-122"/>
                <a:ea typeface="黑体" pitchFamily="49" charset="-122"/>
              </a:rPr>
              <a:t>位为</a:t>
            </a:r>
            <a:r>
              <a:rPr lang="en-US" altLang="zh-CN" sz="2200" dirty="0">
                <a:latin typeface="黑体" pitchFamily="49" charset="-122"/>
                <a:ea typeface="黑体" pitchFamily="49" charset="-122"/>
              </a:rPr>
              <a:t>24</a:t>
            </a:r>
            <a:r>
              <a:rPr lang="zh-CN" altLang="en-US" sz="2200" dirty="0">
                <a:latin typeface="黑体" pitchFamily="49" charset="-122"/>
                <a:ea typeface="黑体" pitchFamily="49" charset="-122"/>
              </a:rPr>
              <a:t>位二进制原码小数表示的尾数</a:t>
            </a:r>
            <a:r>
              <a:rPr lang="en-US" altLang="zh-CN" sz="2200" dirty="0">
                <a:latin typeface="黑体" pitchFamily="49" charset="-122"/>
                <a:ea typeface="黑体" pitchFamily="49" charset="-122"/>
              </a:rPr>
              <a:t>M</a:t>
            </a:r>
            <a:r>
              <a:rPr lang="zh-CN" altLang="en-US" sz="2200" dirty="0">
                <a:latin typeface="黑体" pitchFamily="49" charset="-122"/>
                <a:ea typeface="黑体" pitchFamily="49" charset="-122"/>
              </a:rPr>
              <a:t>。规格化尾数的</a:t>
            </a:r>
            <a:r>
              <a:rPr lang="zh-CN" altLang="en-US" sz="2200" dirty="0">
                <a:solidFill>
                  <a:srgbClr val="006600"/>
                </a:solidFill>
                <a:latin typeface="黑体" pitchFamily="49" charset="-122"/>
                <a:ea typeface="黑体" pitchFamily="49" charset="-122"/>
              </a:rPr>
              <a:t>小数点后第一位总是</a:t>
            </a:r>
            <a:r>
              <a:rPr lang="en-US" altLang="zh-CN" sz="2200" dirty="0">
                <a:solidFill>
                  <a:srgbClr val="006600"/>
                </a:solidFill>
                <a:latin typeface="黑体" pitchFamily="49" charset="-122"/>
                <a:ea typeface="黑体" pitchFamily="49" charset="-122"/>
              </a:rPr>
              <a:t>1</a:t>
            </a:r>
            <a:r>
              <a:rPr lang="zh-CN" altLang="en-US" sz="2200" dirty="0">
                <a:latin typeface="黑体" pitchFamily="49" charset="-122"/>
                <a:ea typeface="黑体" pitchFamily="49" charset="-122"/>
              </a:rPr>
              <a:t>，故规定第一位默认的</a:t>
            </a:r>
            <a:r>
              <a:rPr lang="zh-CN" altLang="en-US" sz="2200" dirty="0">
                <a:ea typeface="黑体" pitchFamily="49" charset="-122"/>
              </a:rPr>
              <a:t>“</a:t>
            </a:r>
            <a:r>
              <a:rPr lang="en-US" altLang="zh-CN" sz="2200" dirty="0">
                <a:latin typeface="黑体" pitchFamily="49" charset="-122"/>
                <a:ea typeface="黑体" pitchFamily="49" charset="-122"/>
              </a:rPr>
              <a:t>1</a:t>
            </a:r>
            <a:r>
              <a:rPr lang="en-US" altLang="zh-CN" sz="2200" dirty="0">
                <a:ea typeface="黑体" pitchFamily="49" charset="-122"/>
              </a:rPr>
              <a:t>”</a:t>
            </a:r>
            <a:r>
              <a:rPr lang="zh-CN" altLang="en-US" sz="2200" dirty="0">
                <a:latin typeface="黑体" pitchFamily="49" charset="-122"/>
                <a:ea typeface="黑体" pitchFamily="49" charset="-122"/>
              </a:rPr>
              <a:t>不明显表示出来。这样可用</a:t>
            </a:r>
            <a:r>
              <a:rPr lang="en-US" altLang="zh-CN" sz="2200" dirty="0">
                <a:latin typeface="黑体" pitchFamily="49" charset="-122"/>
                <a:ea typeface="黑体" pitchFamily="49" charset="-122"/>
              </a:rPr>
              <a:t>23</a:t>
            </a:r>
            <a:r>
              <a:rPr lang="zh-CN" altLang="en-US" sz="2200" dirty="0">
                <a:latin typeface="黑体" pitchFamily="49" charset="-122"/>
                <a:ea typeface="黑体" pitchFamily="49" charset="-122"/>
              </a:rPr>
              <a:t>个数位表示</a:t>
            </a:r>
            <a:r>
              <a:rPr lang="en-US" altLang="zh-CN" sz="2200" dirty="0">
                <a:latin typeface="黑体" pitchFamily="49" charset="-122"/>
                <a:ea typeface="黑体" pitchFamily="49" charset="-122"/>
              </a:rPr>
              <a:t>24</a:t>
            </a:r>
            <a:r>
              <a:rPr lang="zh-CN" altLang="en-US" sz="2200" dirty="0">
                <a:latin typeface="黑体" pitchFamily="49" charset="-122"/>
                <a:ea typeface="黑体" pitchFamily="49" charset="-122"/>
              </a:rPr>
              <a:t>位尾数。</a:t>
            </a:r>
          </a:p>
        </p:txBody>
      </p:sp>
      <p:sp>
        <p:nvSpPr>
          <p:cNvPr id="577540" name="Rectangle 5"/>
          <p:cNvSpPr>
            <a:spLocks noChangeArrowheads="1"/>
          </p:cNvSpPr>
          <p:nvPr/>
        </p:nvSpPr>
        <p:spPr bwMode="auto">
          <a:xfrm>
            <a:off x="0" y="2769186"/>
            <a:ext cx="184731" cy="338554"/>
          </a:xfrm>
          <a:prstGeom prst="rect">
            <a:avLst/>
          </a:prstGeom>
          <a:noFill/>
          <a:ln w="12700">
            <a:noFill/>
            <a:miter lim="800000"/>
            <a:headEnd/>
            <a:tailEnd/>
          </a:ln>
        </p:spPr>
        <p:txBody>
          <a:bodyPr wrap="none" anchor="ctr">
            <a:spAutoFit/>
          </a:bodyPr>
          <a:lstStyle/>
          <a:p>
            <a:pPr eaLnBrk="0" hangingPunct="0"/>
            <a:endParaRPr lang="zh-CN" altLang="en-US" sz="1600" b="1">
              <a:latin typeface="Times New Roman" pitchFamily="18" charset="0"/>
            </a:endParaRPr>
          </a:p>
        </p:txBody>
      </p:sp>
      <p:sp>
        <p:nvSpPr>
          <p:cNvPr id="577541" name="Rectangle 6"/>
          <p:cNvSpPr>
            <a:spLocks noChangeArrowheads="1"/>
          </p:cNvSpPr>
          <p:nvPr/>
        </p:nvSpPr>
        <p:spPr bwMode="auto">
          <a:xfrm>
            <a:off x="1818064" y="1617376"/>
            <a:ext cx="6483349" cy="368300"/>
          </a:xfrm>
          <a:prstGeom prst="rect">
            <a:avLst/>
          </a:prstGeom>
          <a:noFill/>
          <a:ln w="19050">
            <a:solidFill>
              <a:srgbClr val="00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7542" name="Line 7"/>
          <p:cNvSpPr>
            <a:spLocks noChangeShapeType="1"/>
          </p:cNvSpPr>
          <p:nvPr/>
        </p:nvSpPr>
        <p:spPr bwMode="auto">
          <a:xfrm>
            <a:off x="2385484" y="1606550"/>
            <a:ext cx="0" cy="368300"/>
          </a:xfrm>
          <a:prstGeom prst="line">
            <a:avLst/>
          </a:prstGeom>
          <a:noFill/>
          <a:ln w="12700">
            <a:solidFill>
              <a:srgbClr val="000000"/>
            </a:solidFill>
            <a:round/>
            <a:headEnd/>
            <a:tailEnd/>
          </a:ln>
        </p:spPr>
        <p:txBody>
          <a:bodyPr/>
          <a:lstStyle/>
          <a:p>
            <a:endParaRPr lang="zh-CN" altLang="en-US"/>
          </a:p>
        </p:txBody>
      </p:sp>
      <p:sp>
        <p:nvSpPr>
          <p:cNvPr id="577543" name="Line 8"/>
          <p:cNvSpPr>
            <a:spLocks noChangeShapeType="1"/>
          </p:cNvSpPr>
          <p:nvPr/>
        </p:nvSpPr>
        <p:spPr bwMode="auto">
          <a:xfrm>
            <a:off x="3818467" y="1620838"/>
            <a:ext cx="0" cy="368300"/>
          </a:xfrm>
          <a:prstGeom prst="line">
            <a:avLst/>
          </a:prstGeom>
          <a:noFill/>
          <a:ln w="12700">
            <a:solidFill>
              <a:srgbClr val="000000"/>
            </a:solidFill>
            <a:round/>
            <a:headEnd/>
            <a:tailEnd/>
          </a:ln>
        </p:spPr>
        <p:txBody>
          <a:bodyPr/>
          <a:lstStyle/>
          <a:p>
            <a:endParaRPr lang="zh-CN" altLang="en-US"/>
          </a:p>
        </p:txBody>
      </p:sp>
      <p:sp>
        <p:nvSpPr>
          <p:cNvPr id="577544" name="Text Box 9"/>
          <p:cNvSpPr txBox="1">
            <a:spLocks noChangeArrowheads="1"/>
          </p:cNvSpPr>
          <p:nvPr/>
        </p:nvSpPr>
        <p:spPr bwMode="auto">
          <a:xfrm>
            <a:off x="1983317" y="1550988"/>
            <a:ext cx="431800" cy="366712"/>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FF9900"/>
                </a:solidFill>
                <a:latin typeface="Times New Roman" pitchFamily="18" charset="0"/>
              </a:rPr>
              <a:t>S</a:t>
            </a:r>
          </a:p>
        </p:txBody>
      </p:sp>
      <p:sp>
        <p:nvSpPr>
          <p:cNvPr id="577545" name="Text Box 10"/>
          <p:cNvSpPr txBox="1">
            <a:spLocks noChangeArrowheads="1"/>
          </p:cNvSpPr>
          <p:nvPr/>
        </p:nvSpPr>
        <p:spPr bwMode="auto">
          <a:xfrm>
            <a:off x="2561167" y="1593851"/>
            <a:ext cx="1265767"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CC0000"/>
                </a:solidFill>
                <a:ea typeface="黑体" pitchFamily="49" charset="-122"/>
              </a:rPr>
              <a:t>阶码</a:t>
            </a:r>
            <a:r>
              <a:rPr lang="en-US" altLang="zh-CN" b="1">
                <a:solidFill>
                  <a:srgbClr val="CC0000"/>
                </a:solidFill>
                <a:ea typeface="黑体" pitchFamily="49" charset="-122"/>
              </a:rPr>
              <a:t>E</a:t>
            </a:r>
          </a:p>
        </p:txBody>
      </p:sp>
      <p:sp>
        <p:nvSpPr>
          <p:cNvPr id="577546" name="Text Box 11"/>
          <p:cNvSpPr txBox="1">
            <a:spLocks noChangeArrowheads="1"/>
          </p:cNvSpPr>
          <p:nvPr/>
        </p:nvSpPr>
        <p:spPr bwMode="auto">
          <a:xfrm>
            <a:off x="5603837" y="1625019"/>
            <a:ext cx="1386416" cy="366712"/>
          </a:xfrm>
          <a:prstGeom prst="rect">
            <a:avLst/>
          </a:prstGeom>
          <a:noFill/>
          <a:ln w="12700">
            <a:noFill/>
            <a:miter lim="800000"/>
            <a:headEnd/>
            <a:tailEnd/>
          </a:ln>
        </p:spPr>
        <p:txBody>
          <a:bodyPr>
            <a:spAutoFit/>
          </a:bodyPr>
          <a:lstStyle/>
          <a:p>
            <a:pPr eaLnBrk="0" hangingPunct="0">
              <a:spcBef>
                <a:spcPct val="50000"/>
              </a:spcBef>
            </a:pPr>
            <a:r>
              <a:rPr lang="zh-CN" altLang="en-US" b="1" dirty="0">
                <a:solidFill>
                  <a:srgbClr val="000099"/>
                </a:solidFill>
                <a:ea typeface="黑体" pitchFamily="49" charset="-122"/>
              </a:rPr>
              <a:t>尾数</a:t>
            </a:r>
            <a:r>
              <a:rPr lang="en-US" altLang="zh-CN" b="1" dirty="0">
                <a:solidFill>
                  <a:srgbClr val="000099"/>
                </a:solidFill>
                <a:ea typeface="黑体" pitchFamily="49" charset="-122"/>
              </a:rPr>
              <a:t>M</a:t>
            </a:r>
          </a:p>
        </p:txBody>
      </p:sp>
      <p:sp>
        <p:nvSpPr>
          <p:cNvPr id="405516" name="Text Box 12"/>
          <p:cNvSpPr txBox="1">
            <a:spLocks noChangeArrowheads="1"/>
          </p:cNvSpPr>
          <p:nvPr/>
        </p:nvSpPr>
        <p:spPr bwMode="auto">
          <a:xfrm>
            <a:off x="1238455" y="3159050"/>
            <a:ext cx="6112933" cy="366713"/>
          </a:xfrm>
          <a:prstGeom prst="rect">
            <a:avLst/>
          </a:prstGeom>
          <a:noFill/>
          <a:ln w="12700">
            <a:noFill/>
            <a:miter lim="800000"/>
            <a:headEnd/>
            <a:tailEnd/>
          </a:ln>
        </p:spPr>
        <p:txBody>
          <a:bodyPr>
            <a:spAutoFit/>
          </a:bodyPr>
          <a:lstStyle/>
          <a:p>
            <a:pPr eaLnBrk="0" hangingPunct="0">
              <a:spcBef>
                <a:spcPct val="50000"/>
              </a:spcBef>
            </a:pPr>
            <a:r>
              <a:rPr lang="zh-CN" altLang="en-US" b="1" dirty="0">
                <a:solidFill>
                  <a:srgbClr val="3333FF"/>
                </a:solidFill>
                <a:ea typeface="黑体" pitchFamily="49" charset="-122"/>
              </a:rPr>
              <a:t>最大正数：</a:t>
            </a:r>
            <a:r>
              <a:rPr lang="en-US" altLang="zh-CN" b="1" dirty="0">
                <a:solidFill>
                  <a:srgbClr val="3333FF"/>
                </a:solidFill>
                <a:ea typeface="黑体" pitchFamily="49" charset="-122"/>
              </a:rPr>
              <a:t>0.</a:t>
            </a:r>
            <a:r>
              <a:rPr lang="en-US" altLang="zh-CN" b="1" dirty="0">
                <a:solidFill>
                  <a:srgbClr val="CC0000"/>
                </a:solidFill>
                <a:ea typeface="黑体" pitchFamily="49" charset="-122"/>
              </a:rPr>
              <a:t>1</a:t>
            </a:r>
            <a:r>
              <a:rPr lang="en-US" altLang="zh-CN" b="1" dirty="0">
                <a:solidFill>
                  <a:srgbClr val="3333FF"/>
                </a:solidFill>
                <a:ea typeface="黑体" pitchFamily="49" charset="-122"/>
              </a:rPr>
              <a:t>1…1 x 2</a:t>
            </a:r>
            <a:r>
              <a:rPr lang="en-US" altLang="zh-CN" b="1" baseline="30000" dirty="0">
                <a:solidFill>
                  <a:srgbClr val="3333FF"/>
                </a:solidFill>
                <a:ea typeface="黑体" pitchFamily="49" charset="-122"/>
              </a:rPr>
              <a:t>11…1-128 </a:t>
            </a:r>
            <a:r>
              <a:rPr lang="en-US" altLang="zh-CN" b="1" dirty="0">
                <a:solidFill>
                  <a:srgbClr val="3333FF"/>
                </a:solidFill>
                <a:ea typeface="黑体" pitchFamily="49" charset="-122"/>
              </a:rPr>
              <a:t> =(1-2</a:t>
            </a:r>
            <a:r>
              <a:rPr lang="en-US" altLang="zh-CN" b="1" baseline="30000" dirty="0">
                <a:solidFill>
                  <a:srgbClr val="3333FF"/>
                </a:solidFill>
                <a:ea typeface="黑体" pitchFamily="49" charset="-122"/>
              </a:rPr>
              <a:t>-24</a:t>
            </a:r>
            <a:r>
              <a:rPr lang="en-US" altLang="zh-CN" b="1" dirty="0">
                <a:solidFill>
                  <a:srgbClr val="3333FF"/>
                </a:solidFill>
                <a:ea typeface="黑体" pitchFamily="49" charset="-122"/>
              </a:rPr>
              <a:t>) x 2</a:t>
            </a:r>
            <a:r>
              <a:rPr lang="en-US" altLang="zh-CN" b="1" baseline="30000" dirty="0">
                <a:solidFill>
                  <a:srgbClr val="3333FF"/>
                </a:solidFill>
                <a:ea typeface="黑体" pitchFamily="49" charset="-122"/>
              </a:rPr>
              <a:t>127</a:t>
            </a:r>
            <a:r>
              <a:rPr lang="en-US" altLang="zh-CN" b="1" dirty="0">
                <a:solidFill>
                  <a:srgbClr val="3333FF"/>
                </a:solidFill>
                <a:latin typeface="Times New Roman" pitchFamily="18" charset="0"/>
              </a:rPr>
              <a:t> </a:t>
            </a:r>
            <a:endParaRPr lang="zh-CN" altLang="en-US" b="1" dirty="0">
              <a:solidFill>
                <a:srgbClr val="3333FF"/>
              </a:solidFill>
              <a:latin typeface="Times New Roman" pitchFamily="18" charset="0"/>
            </a:endParaRPr>
          </a:p>
        </p:txBody>
      </p:sp>
      <p:sp>
        <p:nvSpPr>
          <p:cNvPr id="405517" name="Text Box 13"/>
          <p:cNvSpPr txBox="1">
            <a:spLocks noChangeArrowheads="1"/>
          </p:cNvSpPr>
          <p:nvPr/>
        </p:nvSpPr>
        <p:spPr bwMode="auto">
          <a:xfrm>
            <a:off x="5706228" y="3141682"/>
            <a:ext cx="5839884" cy="366713"/>
          </a:xfrm>
          <a:prstGeom prst="rect">
            <a:avLst/>
          </a:prstGeom>
          <a:noFill/>
          <a:ln w="12700">
            <a:noFill/>
            <a:miter lim="800000"/>
            <a:headEnd/>
            <a:tailEnd/>
          </a:ln>
        </p:spPr>
        <p:txBody>
          <a:bodyPr>
            <a:spAutoFit/>
          </a:bodyPr>
          <a:lstStyle/>
          <a:p>
            <a:pPr eaLnBrk="0" hangingPunct="0">
              <a:spcBef>
                <a:spcPct val="50000"/>
              </a:spcBef>
            </a:pPr>
            <a:r>
              <a:rPr lang="zh-CN" altLang="en-US" b="1" dirty="0">
                <a:solidFill>
                  <a:srgbClr val="3333FF"/>
                </a:solidFill>
                <a:ea typeface="黑体" pitchFamily="49" charset="-122"/>
              </a:rPr>
              <a:t>最小正数：</a:t>
            </a:r>
            <a:r>
              <a:rPr lang="en-US" altLang="zh-CN" b="1" dirty="0">
                <a:solidFill>
                  <a:srgbClr val="3333FF"/>
                </a:solidFill>
                <a:ea typeface="黑体" pitchFamily="49" charset="-122"/>
              </a:rPr>
              <a:t>0.</a:t>
            </a:r>
            <a:r>
              <a:rPr lang="en-US" altLang="zh-CN" b="1" dirty="0">
                <a:solidFill>
                  <a:srgbClr val="CC0000"/>
                </a:solidFill>
                <a:ea typeface="黑体" pitchFamily="49" charset="-122"/>
              </a:rPr>
              <a:t>1</a:t>
            </a:r>
            <a:r>
              <a:rPr lang="en-US" altLang="zh-CN" b="1" dirty="0">
                <a:solidFill>
                  <a:srgbClr val="3333FF"/>
                </a:solidFill>
                <a:ea typeface="黑体" pitchFamily="49" charset="-122"/>
              </a:rPr>
              <a:t>0…0 x 2</a:t>
            </a:r>
            <a:r>
              <a:rPr lang="en-US" altLang="zh-CN" b="1" baseline="30000" dirty="0">
                <a:solidFill>
                  <a:srgbClr val="3333FF"/>
                </a:solidFill>
                <a:ea typeface="黑体" pitchFamily="49" charset="-122"/>
              </a:rPr>
              <a:t>00…0-128 </a:t>
            </a:r>
            <a:r>
              <a:rPr lang="en-US" altLang="zh-CN" b="1" dirty="0">
                <a:solidFill>
                  <a:srgbClr val="3333FF"/>
                </a:solidFill>
                <a:ea typeface="黑体" pitchFamily="49" charset="-122"/>
              </a:rPr>
              <a:t> =(1/2) x 2</a:t>
            </a:r>
            <a:r>
              <a:rPr lang="en-US" altLang="zh-CN" b="1" baseline="30000" dirty="0">
                <a:solidFill>
                  <a:srgbClr val="3333FF"/>
                </a:solidFill>
                <a:ea typeface="黑体" pitchFamily="49" charset="-122"/>
              </a:rPr>
              <a:t>-128</a:t>
            </a:r>
            <a:r>
              <a:rPr lang="en-US" altLang="zh-CN" b="1" dirty="0">
                <a:latin typeface="Times New Roman" pitchFamily="18" charset="0"/>
              </a:rPr>
              <a:t> </a:t>
            </a:r>
            <a:endParaRPr lang="zh-CN" altLang="en-US" b="1" dirty="0">
              <a:latin typeface="Times New Roman" pitchFamily="18" charset="0"/>
            </a:endParaRPr>
          </a:p>
        </p:txBody>
      </p:sp>
      <p:sp>
        <p:nvSpPr>
          <p:cNvPr id="405518" name="Text Box 14"/>
          <p:cNvSpPr txBox="1">
            <a:spLocks noChangeArrowheads="1"/>
          </p:cNvSpPr>
          <p:nvPr/>
        </p:nvSpPr>
        <p:spPr bwMode="auto">
          <a:xfrm>
            <a:off x="1256204" y="3541064"/>
            <a:ext cx="10081683" cy="396875"/>
          </a:xfrm>
          <a:prstGeom prst="rect">
            <a:avLst/>
          </a:prstGeom>
          <a:noFill/>
          <a:ln w="12700">
            <a:noFill/>
            <a:miter lim="800000"/>
            <a:headEnd/>
            <a:tailEnd/>
          </a:ln>
        </p:spPr>
        <p:txBody>
          <a:bodyPr>
            <a:spAutoFit/>
          </a:bodyPr>
          <a:lstStyle/>
          <a:p>
            <a:pPr eaLnBrk="0" hangingPunct="0">
              <a:spcBef>
                <a:spcPct val="50000"/>
              </a:spcBef>
            </a:pPr>
            <a:r>
              <a:rPr lang="zh-CN" altLang="en-US" sz="2000" b="1" dirty="0">
                <a:solidFill>
                  <a:srgbClr val="FF0066"/>
                </a:solidFill>
                <a:latin typeface="Times New Roman" pitchFamily="18" charset="0"/>
                <a:ea typeface="黑体" pitchFamily="49" charset="-122"/>
              </a:rPr>
              <a:t>因为原码是对称的，所以其表示范围关于原点对称。</a:t>
            </a:r>
          </a:p>
        </p:txBody>
      </p:sp>
      <p:sp>
        <p:nvSpPr>
          <p:cNvPr id="405519" name="Text Box 15"/>
          <p:cNvSpPr txBox="1">
            <a:spLocks noChangeArrowheads="1"/>
          </p:cNvSpPr>
          <p:nvPr/>
        </p:nvSpPr>
        <p:spPr bwMode="auto">
          <a:xfrm>
            <a:off x="1444256" y="5651577"/>
            <a:ext cx="9947185" cy="777875"/>
          </a:xfrm>
          <a:prstGeom prst="rect">
            <a:avLst/>
          </a:prstGeom>
          <a:noFill/>
          <a:ln w="12700">
            <a:noFill/>
            <a:miter lim="800000"/>
            <a:headEnd/>
            <a:tailEnd/>
          </a:ln>
        </p:spPr>
        <p:txBody>
          <a:bodyPr wrap="square">
            <a:spAutoFit/>
          </a:bodyPr>
          <a:lstStyle/>
          <a:p>
            <a:pPr eaLnBrk="0" hangingPunct="0">
              <a:spcBef>
                <a:spcPts val="600"/>
              </a:spcBef>
            </a:pPr>
            <a:r>
              <a:rPr lang="zh-CN" altLang="en-US" sz="2000" b="1" dirty="0">
                <a:solidFill>
                  <a:srgbClr val="CC0000"/>
                </a:solidFill>
                <a:latin typeface="黑体" pitchFamily="49" charset="-122"/>
                <a:ea typeface="黑体" pitchFamily="49" charset="-122"/>
              </a:rPr>
              <a:t>机器</a:t>
            </a:r>
            <a:r>
              <a:rPr lang="en-US" altLang="zh-CN" sz="2000" b="1" dirty="0">
                <a:solidFill>
                  <a:srgbClr val="CC0000"/>
                </a:solidFill>
                <a:latin typeface="黑体" pitchFamily="49" charset="-122"/>
                <a:ea typeface="黑体" pitchFamily="49" charset="-122"/>
              </a:rPr>
              <a:t>0</a:t>
            </a:r>
            <a:r>
              <a:rPr lang="zh-CN" altLang="en-US" sz="2000" b="1" dirty="0">
                <a:solidFill>
                  <a:srgbClr val="CC0000"/>
                </a:solidFill>
                <a:latin typeface="黑体" pitchFamily="49" charset="-122"/>
                <a:ea typeface="黑体" pitchFamily="49" charset="-122"/>
              </a:rPr>
              <a:t>：尾数为</a:t>
            </a:r>
            <a:r>
              <a:rPr lang="en-US" altLang="zh-CN" sz="2000" b="1" dirty="0">
                <a:solidFill>
                  <a:srgbClr val="CC0000"/>
                </a:solidFill>
                <a:latin typeface="黑体" pitchFamily="49" charset="-122"/>
                <a:ea typeface="黑体" pitchFamily="49" charset="-122"/>
              </a:rPr>
              <a:t>0 </a:t>
            </a:r>
            <a:r>
              <a:rPr lang="zh-CN" altLang="en-US" sz="2000" b="1" dirty="0">
                <a:solidFill>
                  <a:srgbClr val="CC0000"/>
                </a:solidFill>
                <a:latin typeface="黑体" pitchFamily="49" charset="-122"/>
                <a:ea typeface="黑体" pitchFamily="49" charset="-122"/>
              </a:rPr>
              <a:t>或 落在下溢区中的数</a:t>
            </a:r>
          </a:p>
          <a:p>
            <a:pPr eaLnBrk="0" hangingPunct="0">
              <a:spcBef>
                <a:spcPts val="600"/>
              </a:spcBef>
            </a:pPr>
            <a:r>
              <a:rPr lang="zh-CN" altLang="en-US" sz="2000" b="1" dirty="0">
                <a:solidFill>
                  <a:srgbClr val="CC0000"/>
                </a:solidFill>
                <a:latin typeface="黑体" pitchFamily="49" charset="-122"/>
                <a:ea typeface="黑体" pitchFamily="49" charset="-122"/>
              </a:rPr>
              <a:t>浮点数范围比定点数大，但数的</a:t>
            </a:r>
            <a:r>
              <a:rPr lang="zh-CN" altLang="en-US" sz="2000" b="1" dirty="0">
                <a:solidFill>
                  <a:srgbClr val="0066CC"/>
                </a:solidFill>
                <a:latin typeface="黑体" pitchFamily="49" charset="-122"/>
                <a:ea typeface="黑体" pitchFamily="49" charset="-122"/>
              </a:rPr>
              <a:t>个数没变多</a:t>
            </a:r>
            <a:r>
              <a:rPr lang="zh-CN" altLang="en-US" sz="2000" b="1" dirty="0">
                <a:solidFill>
                  <a:srgbClr val="CC0000"/>
                </a:solidFill>
                <a:latin typeface="黑体" pitchFamily="49" charset="-122"/>
                <a:ea typeface="黑体" pitchFamily="49" charset="-122"/>
              </a:rPr>
              <a:t>，故数之间更稀疏，且不均匀</a:t>
            </a:r>
          </a:p>
        </p:txBody>
      </p:sp>
      <p:grpSp>
        <p:nvGrpSpPr>
          <p:cNvPr id="2" name="Group 17"/>
          <p:cNvGrpSpPr>
            <a:grpSpLocks noChangeAspect="1"/>
          </p:cNvGrpSpPr>
          <p:nvPr/>
        </p:nvGrpSpPr>
        <p:grpSpPr bwMode="auto">
          <a:xfrm>
            <a:off x="1244832" y="4030453"/>
            <a:ext cx="10598302" cy="1757363"/>
            <a:chOff x="111" y="2538"/>
            <a:chExt cx="5482" cy="1161"/>
          </a:xfrm>
        </p:grpSpPr>
        <p:sp>
          <p:nvSpPr>
            <p:cNvPr id="577552" name="AutoShape 16"/>
            <p:cNvSpPr>
              <a:spLocks noChangeAspect="1" noChangeArrowheads="1" noTextEdit="1"/>
            </p:cNvSpPr>
            <p:nvPr/>
          </p:nvSpPr>
          <p:spPr bwMode="auto">
            <a:xfrm>
              <a:off x="112" y="2538"/>
              <a:ext cx="5474" cy="1161"/>
            </a:xfrm>
            <a:prstGeom prst="rect">
              <a:avLst/>
            </a:prstGeom>
            <a:noFill/>
            <a:ln w="9525">
              <a:noFill/>
              <a:miter lim="800000"/>
              <a:headEnd/>
              <a:tailEnd/>
            </a:ln>
          </p:spPr>
          <p:txBody>
            <a:bodyPr/>
            <a:lstStyle/>
            <a:p>
              <a:endParaRPr lang="zh-CN" altLang="en-US"/>
            </a:p>
          </p:txBody>
        </p:sp>
        <p:sp>
          <p:nvSpPr>
            <p:cNvPr id="577553" name="Rectangle 18"/>
            <p:cNvSpPr>
              <a:spLocks noChangeArrowheads="1"/>
            </p:cNvSpPr>
            <p:nvPr/>
          </p:nvSpPr>
          <p:spPr bwMode="auto">
            <a:xfrm>
              <a:off x="111" y="2542"/>
              <a:ext cx="28" cy="193"/>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54" name="Rectangle 19"/>
            <p:cNvSpPr>
              <a:spLocks noChangeArrowheads="1"/>
            </p:cNvSpPr>
            <p:nvPr/>
          </p:nvSpPr>
          <p:spPr bwMode="auto">
            <a:xfrm>
              <a:off x="2743" y="3054"/>
              <a:ext cx="300"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正下溢</a:t>
              </a:r>
              <a:endParaRPr lang="zh-CN" altLang="en-US" sz="1600" b="1">
                <a:latin typeface="黑体" pitchFamily="49" charset="-122"/>
                <a:ea typeface="黑体" pitchFamily="49" charset="-122"/>
              </a:endParaRPr>
            </a:p>
          </p:txBody>
        </p:sp>
        <p:sp>
          <p:nvSpPr>
            <p:cNvPr id="577555" name="Rectangle 20"/>
            <p:cNvSpPr>
              <a:spLocks noChangeArrowheads="1"/>
            </p:cNvSpPr>
            <p:nvPr/>
          </p:nvSpPr>
          <p:spPr bwMode="auto">
            <a:xfrm>
              <a:off x="3111" y="3050"/>
              <a:ext cx="25"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6" name="Rectangle 21"/>
            <p:cNvSpPr>
              <a:spLocks noChangeArrowheads="1"/>
            </p:cNvSpPr>
            <p:nvPr/>
          </p:nvSpPr>
          <p:spPr bwMode="auto">
            <a:xfrm>
              <a:off x="2236" y="3044"/>
              <a:ext cx="300" cy="173"/>
            </a:xfrm>
            <a:prstGeom prst="rect">
              <a:avLst/>
            </a:prstGeom>
            <a:noFill/>
            <a:ln w="9525">
              <a:noFill/>
              <a:miter lim="800000"/>
              <a:headEnd/>
              <a:tailEnd/>
            </a:ln>
          </p:spPr>
          <p:txBody>
            <a:bodyPr wrap="none" lIns="0" tIns="0" rIns="0" bIns="0">
              <a:spAutoFit/>
            </a:bodyPr>
            <a:lstStyle/>
            <a:p>
              <a:pPr eaLnBrk="0" hangingPunct="0"/>
              <a:r>
                <a:rPr lang="zh-CN" altLang="en-US" sz="1700" dirty="0">
                  <a:solidFill>
                    <a:srgbClr val="000000"/>
                  </a:solidFill>
                  <a:latin typeface="黑体" pitchFamily="49" charset="-122"/>
                  <a:ea typeface="黑体" pitchFamily="49" charset="-122"/>
                </a:rPr>
                <a:t>负下溢</a:t>
              </a:r>
              <a:endParaRPr lang="zh-CN" altLang="en-US" sz="1600" b="1" dirty="0">
                <a:latin typeface="黑体" pitchFamily="49" charset="-122"/>
                <a:ea typeface="黑体" pitchFamily="49" charset="-122"/>
              </a:endParaRPr>
            </a:p>
          </p:txBody>
        </p:sp>
        <p:sp>
          <p:nvSpPr>
            <p:cNvPr id="577557" name="Rectangle 22"/>
            <p:cNvSpPr>
              <a:spLocks noChangeArrowheads="1"/>
            </p:cNvSpPr>
            <p:nvPr/>
          </p:nvSpPr>
          <p:spPr bwMode="auto">
            <a:xfrm>
              <a:off x="2604" y="3040"/>
              <a:ext cx="25"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8" name="Rectangle 23"/>
            <p:cNvSpPr>
              <a:spLocks noChangeArrowheads="1"/>
            </p:cNvSpPr>
            <p:nvPr/>
          </p:nvSpPr>
          <p:spPr bwMode="auto">
            <a:xfrm>
              <a:off x="338" y="3324"/>
              <a:ext cx="1041"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59" name="Rectangle 24"/>
            <p:cNvSpPr>
              <a:spLocks noChangeArrowheads="1"/>
            </p:cNvSpPr>
            <p:nvPr/>
          </p:nvSpPr>
          <p:spPr bwMode="auto">
            <a:xfrm>
              <a:off x="436" y="3383"/>
              <a:ext cx="37"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0" name="Rectangle 25"/>
            <p:cNvSpPr>
              <a:spLocks noChangeArrowheads="1"/>
            </p:cNvSpPr>
            <p:nvPr/>
          </p:nvSpPr>
          <p:spPr bwMode="auto">
            <a:xfrm>
              <a:off x="484" y="3383"/>
              <a:ext cx="121" cy="193"/>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561" name="Rectangle 26"/>
            <p:cNvSpPr>
              <a:spLocks noChangeArrowheads="1"/>
            </p:cNvSpPr>
            <p:nvPr/>
          </p:nvSpPr>
          <p:spPr bwMode="auto">
            <a:xfrm>
              <a:off x="639" y="3383"/>
              <a:ext cx="37"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2" name="Rectangle 27"/>
            <p:cNvSpPr>
              <a:spLocks noChangeArrowheads="1"/>
            </p:cNvSpPr>
            <p:nvPr/>
          </p:nvSpPr>
          <p:spPr bwMode="auto">
            <a:xfrm>
              <a:off x="687" y="3383"/>
              <a:ext cx="56"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63" name="Rectangle 28"/>
            <p:cNvSpPr>
              <a:spLocks noChangeArrowheads="1"/>
            </p:cNvSpPr>
            <p:nvPr/>
          </p:nvSpPr>
          <p:spPr bwMode="auto">
            <a:xfrm>
              <a:off x="758" y="3355"/>
              <a:ext cx="26" cy="132"/>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64" name="Rectangle 29"/>
            <p:cNvSpPr>
              <a:spLocks noChangeArrowheads="1"/>
            </p:cNvSpPr>
            <p:nvPr/>
          </p:nvSpPr>
          <p:spPr bwMode="auto">
            <a:xfrm>
              <a:off x="790" y="3355"/>
              <a:ext cx="38" cy="132"/>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2</a:t>
              </a:r>
              <a:endParaRPr lang="en-US" altLang="zh-CN" sz="1600" b="1">
                <a:latin typeface="Times New Roman" pitchFamily="18" charset="0"/>
              </a:endParaRPr>
            </a:p>
          </p:txBody>
        </p:sp>
        <p:sp>
          <p:nvSpPr>
            <p:cNvPr id="577565" name="Rectangle 30"/>
            <p:cNvSpPr>
              <a:spLocks noChangeArrowheads="1"/>
            </p:cNvSpPr>
            <p:nvPr/>
          </p:nvSpPr>
          <p:spPr bwMode="auto">
            <a:xfrm>
              <a:off x="838" y="3355"/>
              <a:ext cx="38" cy="132"/>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566" name="Rectangle 31"/>
            <p:cNvSpPr>
              <a:spLocks noChangeArrowheads="1"/>
            </p:cNvSpPr>
            <p:nvPr/>
          </p:nvSpPr>
          <p:spPr bwMode="auto">
            <a:xfrm>
              <a:off x="886" y="3383"/>
              <a:ext cx="37"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7" name="Rectangle 32"/>
            <p:cNvSpPr>
              <a:spLocks noChangeArrowheads="1"/>
            </p:cNvSpPr>
            <p:nvPr/>
          </p:nvSpPr>
          <p:spPr bwMode="auto">
            <a:xfrm>
              <a:off x="933" y="3383"/>
              <a:ext cx="28" cy="193"/>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68" name="Rectangle 33"/>
            <p:cNvSpPr>
              <a:spLocks noChangeArrowheads="1"/>
            </p:cNvSpPr>
            <p:nvPr/>
          </p:nvSpPr>
          <p:spPr bwMode="auto">
            <a:xfrm>
              <a:off x="969" y="3383"/>
              <a:ext cx="46" cy="142"/>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569" name="Rectangle 34"/>
            <p:cNvSpPr>
              <a:spLocks noChangeArrowheads="1"/>
            </p:cNvSpPr>
            <p:nvPr/>
          </p:nvSpPr>
          <p:spPr bwMode="auto">
            <a:xfrm>
              <a:off x="1049" y="3383"/>
              <a:ext cx="56" cy="193"/>
            </a:xfrm>
            <a:prstGeom prst="rect">
              <a:avLst/>
            </a:prstGeom>
            <a:noFill/>
            <a:ln w="9525">
              <a:noFill/>
              <a:miter lim="800000"/>
              <a:headEnd/>
              <a:tailEnd/>
            </a:ln>
          </p:spPr>
          <p:txBody>
            <a:bodyPr wrap="none" lIns="0" tIns="0" rIns="0" bIns="0">
              <a:spAutoFit/>
            </a:bodyPr>
            <a:lstStyle/>
            <a:p>
              <a:pPr eaLnBrk="0" hangingPunct="0"/>
              <a:r>
                <a:rPr lang="en-US" altLang="zh-CN" sz="1900" b="1">
                  <a:solidFill>
                    <a:srgbClr val="000000"/>
                  </a:solidFill>
                  <a:latin typeface="Times New Roman" pitchFamily="18" charset="0"/>
                </a:rPr>
                <a:t>2</a:t>
              </a:r>
              <a:endParaRPr lang="en-US" altLang="zh-CN" sz="1600" b="1">
                <a:latin typeface="Times New Roman" pitchFamily="18" charset="0"/>
              </a:endParaRPr>
            </a:p>
          </p:txBody>
        </p:sp>
        <p:sp>
          <p:nvSpPr>
            <p:cNvPr id="577570" name="Rectangle 35"/>
            <p:cNvSpPr>
              <a:spLocks noChangeArrowheads="1"/>
            </p:cNvSpPr>
            <p:nvPr/>
          </p:nvSpPr>
          <p:spPr bwMode="auto">
            <a:xfrm>
              <a:off x="1121" y="3355"/>
              <a:ext cx="115" cy="132"/>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571" name="Rectangle 36"/>
            <p:cNvSpPr>
              <a:spLocks noChangeArrowheads="1"/>
            </p:cNvSpPr>
            <p:nvPr/>
          </p:nvSpPr>
          <p:spPr bwMode="auto">
            <a:xfrm>
              <a:off x="1264" y="3355"/>
              <a:ext cx="19" cy="132"/>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72" name="Rectangle 37"/>
            <p:cNvSpPr>
              <a:spLocks noChangeArrowheads="1"/>
            </p:cNvSpPr>
            <p:nvPr/>
          </p:nvSpPr>
          <p:spPr bwMode="auto">
            <a:xfrm>
              <a:off x="5089" y="3346"/>
              <a:ext cx="504" cy="353"/>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3" name="Rectangle 38"/>
            <p:cNvSpPr>
              <a:spLocks noChangeArrowheads="1"/>
            </p:cNvSpPr>
            <p:nvPr/>
          </p:nvSpPr>
          <p:spPr bwMode="auto">
            <a:xfrm>
              <a:off x="5187" y="3418"/>
              <a:ext cx="200"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数轴</a:t>
              </a:r>
              <a:endParaRPr lang="zh-CN" altLang="en-US" sz="1600" b="1">
                <a:latin typeface="黑体" pitchFamily="49" charset="-122"/>
                <a:ea typeface="黑体" pitchFamily="49" charset="-122"/>
              </a:endParaRPr>
            </a:p>
          </p:txBody>
        </p:sp>
        <p:sp>
          <p:nvSpPr>
            <p:cNvPr id="577574" name="Rectangle 39"/>
            <p:cNvSpPr>
              <a:spLocks noChangeArrowheads="1"/>
            </p:cNvSpPr>
            <p:nvPr/>
          </p:nvSpPr>
          <p:spPr bwMode="auto">
            <a:xfrm>
              <a:off x="5432" y="3414"/>
              <a:ext cx="25"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5" name="Rectangle 40"/>
            <p:cNvSpPr>
              <a:spLocks noChangeArrowheads="1"/>
            </p:cNvSpPr>
            <p:nvPr/>
          </p:nvSpPr>
          <p:spPr bwMode="auto">
            <a:xfrm>
              <a:off x="2539" y="2540"/>
              <a:ext cx="411" cy="331"/>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6" name="Rectangle 41"/>
            <p:cNvSpPr>
              <a:spLocks noChangeArrowheads="1"/>
            </p:cNvSpPr>
            <p:nvPr/>
          </p:nvSpPr>
          <p:spPr bwMode="auto">
            <a:xfrm>
              <a:off x="2638" y="2614"/>
              <a:ext cx="100"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零</a:t>
              </a:r>
              <a:endParaRPr lang="zh-CN" altLang="en-US" sz="1600" b="1">
                <a:latin typeface="黑体" pitchFamily="49" charset="-122"/>
                <a:ea typeface="黑体" pitchFamily="49" charset="-122"/>
              </a:endParaRPr>
            </a:p>
          </p:txBody>
        </p:sp>
        <p:sp>
          <p:nvSpPr>
            <p:cNvPr id="577577" name="Rectangle 42"/>
            <p:cNvSpPr>
              <a:spLocks noChangeArrowheads="1"/>
            </p:cNvSpPr>
            <p:nvPr/>
          </p:nvSpPr>
          <p:spPr bwMode="auto">
            <a:xfrm>
              <a:off x="2761" y="2609"/>
              <a:ext cx="25"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8" name="Rectangle 43"/>
            <p:cNvSpPr>
              <a:spLocks noChangeArrowheads="1"/>
            </p:cNvSpPr>
            <p:nvPr/>
          </p:nvSpPr>
          <p:spPr bwMode="auto">
            <a:xfrm>
              <a:off x="3431" y="2573"/>
              <a:ext cx="989" cy="298"/>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9" name="Rectangle 44"/>
            <p:cNvSpPr>
              <a:spLocks noChangeArrowheads="1"/>
            </p:cNvSpPr>
            <p:nvPr/>
          </p:nvSpPr>
          <p:spPr bwMode="auto">
            <a:xfrm>
              <a:off x="3529" y="2646"/>
              <a:ext cx="600"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可表示的正数</a:t>
              </a:r>
              <a:endParaRPr lang="zh-CN" altLang="en-US" sz="1600" b="1">
                <a:latin typeface="黑体" pitchFamily="49" charset="-122"/>
                <a:ea typeface="黑体" pitchFamily="49" charset="-122"/>
              </a:endParaRPr>
            </a:p>
          </p:txBody>
        </p:sp>
        <p:sp>
          <p:nvSpPr>
            <p:cNvPr id="577580" name="Rectangle 45"/>
            <p:cNvSpPr>
              <a:spLocks noChangeArrowheads="1"/>
            </p:cNvSpPr>
            <p:nvPr/>
          </p:nvSpPr>
          <p:spPr bwMode="auto">
            <a:xfrm>
              <a:off x="4264" y="2642"/>
              <a:ext cx="25"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1" name="Rectangle 46"/>
            <p:cNvSpPr>
              <a:spLocks noChangeArrowheads="1"/>
            </p:cNvSpPr>
            <p:nvPr/>
          </p:nvSpPr>
          <p:spPr bwMode="auto">
            <a:xfrm>
              <a:off x="1020" y="2606"/>
              <a:ext cx="947"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2" name="Rectangle 47"/>
            <p:cNvSpPr>
              <a:spLocks noChangeArrowheads="1"/>
            </p:cNvSpPr>
            <p:nvPr/>
          </p:nvSpPr>
          <p:spPr bwMode="auto">
            <a:xfrm>
              <a:off x="1119" y="2677"/>
              <a:ext cx="600"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可表示的负数</a:t>
              </a:r>
              <a:endParaRPr lang="zh-CN" altLang="en-US" sz="1600" b="1">
                <a:latin typeface="黑体" pitchFamily="49" charset="-122"/>
                <a:ea typeface="黑体" pitchFamily="49" charset="-122"/>
              </a:endParaRPr>
            </a:p>
          </p:txBody>
        </p:sp>
        <p:sp>
          <p:nvSpPr>
            <p:cNvPr id="577583" name="Rectangle 48"/>
            <p:cNvSpPr>
              <a:spLocks noChangeArrowheads="1"/>
            </p:cNvSpPr>
            <p:nvPr/>
          </p:nvSpPr>
          <p:spPr bwMode="auto">
            <a:xfrm>
              <a:off x="1854" y="2674"/>
              <a:ext cx="25"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4" name="Freeform 49"/>
            <p:cNvSpPr>
              <a:spLocks noEditPoints="1"/>
            </p:cNvSpPr>
            <p:nvPr/>
          </p:nvSpPr>
          <p:spPr bwMode="auto">
            <a:xfrm>
              <a:off x="136" y="3235"/>
              <a:ext cx="5168" cy="89"/>
            </a:xfrm>
            <a:custGeom>
              <a:avLst/>
              <a:gdLst>
                <a:gd name="T0" fmla="*/ 68 w 10337"/>
                <a:gd name="T1" fmla="*/ 33 h 177"/>
                <a:gd name="T2" fmla="*/ 5100 w 10337"/>
                <a:gd name="T3" fmla="*/ 33 h 177"/>
                <a:gd name="T4" fmla="*/ 5100 w 10337"/>
                <a:gd name="T5" fmla="*/ 55 h 177"/>
                <a:gd name="T6" fmla="*/ 68 w 10337"/>
                <a:gd name="T7" fmla="*/ 55 h 177"/>
                <a:gd name="T8" fmla="*/ 68 w 10337"/>
                <a:gd name="T9" fmla="*/ 33 h 177"/>
                <a:gd name="T10" fmla="*/ 82 w 10337"/>
                <a:gd name="T11" fmla="*/ 89 h 177"/>
                <a:gd name="T12" fmla="*/ 0 w 10337"/>
                <a:gd name="T13" fmla="*/ 44 h 177"/>
                <a:gd name="T14" fmla="*/ 82 w 10337"/>
                <a:gd name="T15" fmla="*/ 0 h 177"/>
                <a:gd name="T16" fmla="*/ 82 w 10337"/>
                <a:gd name="T17" fmla="*/ 89 h 177"/>
                <a:gd name="T18" fmla="*/ 5087 w 10337"/>
                <a:gd name="T19" fmla="*/ 0 h 177"/>
                <a:gd name="T20" fmla="*/ 5168 w 10337"/>
                <a:gd name="T21" fmla="*/ 44 h 177"/>
                <a:gd name="T22" fmla="*/ 5087 w 10337"/>
                <a:gd name="T23" fmla="*/ 89 h 177"/>
                <a:gd name="T24" fmla="*/ 5087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577585" name="Line 50"/>
            <p:cNvSpPr>
              <a:spLocks noChangeShapeType="1"/>
            </p:cNvSpPr>
            <p:nvPr/>
          </p:nvSpPr>
          <p:spPr bwMode="auto">
            <a:xfrm>
              <a:off x="2704" y="2860"/>
              <a:ext cx="0" cy="420"/>
            </a:xfrm>
            <a:prstGeom prst="line">
              <a:avLst/>
            </a:prstGeom>
            <a:noFill/>
            <a:ln w="17463">
              <a:solidFill>
                <a:srgbClr val="000000"/>
              </a:solidFill>
              <a:round/>
              <a:headEnd/>
              <a:tailEnd/>
            </a:ln>
          </p:spPr>
          <p:txBody>
            <a:bodyPr/>
            <a:lstStyle/>
            <a:p>
              <a:endParaRPr lang="zh-CN" altLang="en-US"/>
            </a:p>
          </p:txBody>
        </p:sp>
        <p:sp>
          <p:nvSpPr>
            <p:cNvPr id="577586" name="Line 51"/>
            <p:cNvSpPr>
              <a:spLocks noChangeShapeType="1"/>
            </p:cNvSpPr>
            <p:nvPr/>
          </p:nvSpPr>
          <p:spPr bwMode="auto">
            <a:xfrm>
              <a:off x="845" y="2959"/>
              <a:ext cx="0" cy="321"/>
            </a:xfrm>
            <a:prstGeom prst="line">
              <a:avLst/>
            </a:prstGeom>
            <a:noFill/>
            <a:ln w="31750">
              <a:solidFill>
                <a:srgbClr val="000000"/>
              </a:solidFill>
              <a:round/>
              <a:headEnd/>
              <a:tailEnd/>
            </a:ln>
          </p:spPr>
          <p:txBody>
            <a:bodyPr/>
            <a:lstStyle/>
            <a:p>
              <a:endParaRPr lang="zh-CN" altLang="en-US"/>
            </a:p>
          </p:txBody>
        </p:sp>
        <p:sp>
          <p:nvSpPr>
            <p:cNvPr id="577587" name="Rectangle 52"/>
            <p:cNvSpPr>
              <a:spLocks noChangeArrowheads="1"/>
            </p:cNvSpPr>
            <p:nvPr/>
          </p:nvSpPr>
          <p:spPr bwMode="auto">
            <a:xfrm>
              <a:off x="1859" y="3346"/>
              <a:ext cx="60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8" name="Rectangle 53"/>
            <p:cNvSpPr>
              <a:spLocks noChangeArrowheads="1"/>
            </p:cNvSpPr>
            <p:nvPr/>
          </p:nvSpPr>
          <p:spPr bwMode="auto">
            <a:xfrm>
              <a:off x="1958" y="3405"/>
              <a:ext cx="37"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89" name="Rectangle 54"/>
            <p:cNvSpPr>
              <a:spLocks noChangeArrowheads="1"/>
            </p:cNvSpPr>
            <p:nvPr/>
          </p:nvSpPr>
          <p:spPr bwMode="auto">
            <a:xfrm>
              <a:off x="2006" y="3405"/>
              <a:ext cx="56" cy="193"/>
            </a:xfrm>
            <a:prstGeom prst="rect">
              <a:avLst/>
            </a:prstGeom>
            <a:noFill/>
            <a:ln w="9525">
              <a:noFill/>
              <a:miter lim="800000"/>
              <a:headEnd/>
              <a:tailEnd/>
            </a:ln>
          </p:spPr>
          <p:txBody>
            <a:bodyPr wrap="none" lIns="0" tIns="0" rIns="0" bIns="0">
              <a:spAutoFit/>
            </a:bodyPr>
            <a:lstStyle/>
            <a:p>
              <a:pPr eaLnBrk="0" hangingPunct="0"/>
              <a:r>
                <a:rPr lang="en-US" altLang="zh-CN" sz="1900" dirty="0">
                  <a:solidFill>
                    <a:srgbClr val="000000"/>
                  </a:solidFill>
                  <a:latin typeface="Times New Roman" pitchFamily="18" charset="0"/>
                </a:rPr>
                <a:t>2</a:t>
              </a:r>
              <a:endParaRPr lang="en-US" altLang="zh-CN" sz="1600" b="1" dirty="0">
                <a:latin typeface="Times New Roman" pitchFamily="18" charset="0"/>
              </a:endParaRPr>
            </a:p>
          </p:txBody>
        </p:sp>
        <p:sp>
          <p:nvSpPr>
            <p:cNvPr id="577590" name="Rectangle 55"/>
            <p:cNvSpPr>
              <a:spLocks noChangeArrowheads="1"/>
            </p:cNvSpPr>
            <p:nvPr/>
          </p:nvSpPr>
          <p:spPr bwMode="auto">
            <a:xfrm>
              <a:off x="2078" y="3377"/>
              <a:ext cx="26" cy="132"/>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1" name="Rectangle 56"/>
            <p:cNvSpPr>
              <a:spLocks noChangeArrowheads="1"/>
            </p:cNvSpPr>
            <p:nvPr/>
          </p:nvSpPr>
          <p:spPr bwMode="auto">
            <a:xfrm>
              <a:off x="2109" y="3377"/>
              <a:ext cx="115" cy="132"/>
            </a:xfrm>
            <a:prstGeom prst="rect">
              <a:avLst/>
            </a:prstGeom>
            <a:noFill/>
            <a:ln w="9525">
              <a:noFill/>
              <a:miter lim="800000"/>
              <a:headEnd/>
              <a:tailEnd/>
            </a:ln>
          </p:spPr>
          <p:txBody>
            <a:bodyPr wrap="none" lIns="0" tIns="0" rIns="0" bIns="0">
              <a:spAutoFit/>
            </a:bodyPr>
            <a:lstStyle/>
            <a:p>
              <a:pPr eaLnBrk="0" hangingPunct="0"/>
              <a:r>
                <a:rPr lang="en-US" altLang="zh-CN" sz="1300" b="1" dirty="0">
                  <a:solidFill>
                    <a:srgbClr val="000000"/>
                  </a:solidFill>
                  <a:latin typeface="黑体" pitchFamily="49" charset="-122"/>
                  <a:ea typeface="黑体" pitchFamily="49" charset="-122"/>
                </a:rPr>
                <a:t>129</a:t>
              </a:r>
              <a:endParaRPr lang="en-US" altLang="zh-CN" sz="1600" b="1" dirty="0">
                <a:latin typeface="黑体" pitchFamily="49" charset="-122"/>
                <a:ea typeface="黑体" pitchFamily="49" charset="-122"/>
              </a:endParaRPr>
            </a:p>
          </p:txBody>
        </p:sp>
        <p:sp>
          <p:nvSpPr>
            <p:cNvPr id="577592" name="Rectangle 57"/>
            <p:cNvSpPr>
              <a:spLocks noChangeArrowheads="1"/>
            </p:cNvSpPr>
            <p:nvPr/>
          </p:nvSpPr>
          <p:spPr bwMode="auto">
            <a:xfrm>
              <a:off x="2253" y="3377"/>
              <a:ext cx="19" cy="132"/>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93" name="Rectangle 58"/>
            <p:cNvSpPr>
              <a:spLocks noChangeArrowheads="1"/>
            </p:cNvSpPr>
            <p:nvPr/>
          </p:nvSpPr>
          <p:spPr bwMode="auto">
            <a:xfrm>
              <a:off x="2581" y="3357"/>
              <a:ext cx="33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4" name="Rectangle 59"/>
            <p:cNvSpPr>
              <a:spLocks noChangeArrowheads="1"/>
            </p:cNvSpPr>
            <p:nvPr/>
          </p:nvSpPr>
          <p:spPr bwMode="auto">
            <a:xfrm>
              <a:off x="2680" y="3416"/>
              <a:ext cx="56"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0</a:t>
              </a:r>
              <a:endParaRPr lang="en-US" altLang="zh-CN" sz="1600" b="1">
                <a:latin typeface="Times New Roman" pitchFamily="18" charset="0"/>
              </a:endParaRPr>
            </a:p>
          </p:txBody>
        </p:sp>
        <p:sp>
          <p:nvSpPr>
            <p:cNvPr id="577595" name="Rectangle 60"/>
            <p:cNvSpPr>
              <a:spLocks noChangeArrowheads="1"/>
            </p:cNvSpPr>
            <p:nvPr/>
          </p:nvSpPr>
          <p:spPr bwMode="auto">
            <a:xfrm>
              <a:off x="2752" y="3416"/>
              <a:ext cx="28" cy="193"/>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96" name="Rectangle 61"/>
            <p:cNvSpPr>
              <a:spLocks noChangeArrowheads="1"/>
            </p:cNvSpPr>
            <p:nvPr/>
          </p:nvSpPr>
          <p:spPr bwMode="auto">
            <a:xfrm>
              <a:off x="3003" y="3357"/>
              <a:ext cx="497" cy="27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7" name="Rectangle 62"/>
            <p:cNvSpPr>
              <a:spLocks noChangeArrowheads="1"/>
            </p:cNvSpPr>
            <p:nvPr/>
          </p:nvSpPr>
          <p:spPr bwMode="auto">
            <a:xfrm>
              <a:off x="3102" y="3416"/>
              <a:ext cx="56"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98" name="Rectangle 63"/>
            <p:cNvSpPr>
              <a:spLocks noChangeArrowheads="1"/>
            </p:cNvSpPr>
            <p:nvPr/>
          </p:nvSpPr>
          <p:spPr bwMode="auto">
            <a:xfrm>
              <a:off x="3174" y="3389"/>
              <a:ext cx="26" cy="132"/>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9" name="Rectangle 64"/>
            <p:cNvSpPr>
              <a:spLocks noChangeArrowheads="1"/>
            </p:cNvSpPr>
            <p:nvPr/>
          </p:nvSpPr>
          <p:spPr bwMode="auto">
            <a:xfrm>
              <a:off x="3206" y="3389"/>
              <a:ext cx="115" cy="132"/>
            </a:xfrm>
            <a:prstGeom prst="rect">
              <a:avLst/>
            </a:prstGeom>
            <a:noFill/>
            <a:ln w="9525">
              <a:noFill/>
              <a:miter lim="800000"/>
              <a:headEnd/>
              <a:tailEnd/>
            </a:ln>
          </p:spPr>
          <p:txBody>
            <a:bodyPr wrap="none" lIns="0" tIns="0" rIns="0" bIns="0">
              <a:spAutoFit/>
            </a:bodyPr>
            <a:lstStyle/>
            <a:p>
              <a:pPr eaLnBrk="0" hangingPunct="0"/>
              <a:r>
                <a:rPr lang="en-US" altLang="zh-CN" sz="1300" b="1" dirty="0">
                  <a:solidFill>
                    <a:srgbClr val="000000"/>
                  </a:solidFill>
                  <a:latin typeface="黑体" pitchFamily="49" charset="-122"/>
                  <a:ea typeface="黑体" pitchFamily="49" charset="-122"/>
                </a:rPr>
                <a:t>129</a:t>
              </a:r>
              <a:endParaRPr lang="en-US" altLang="zh-CN" sz="1600" b="1" dirty="0">
                <a:latin typeface="黑体" pitchFamily="49" charset="-122"/>
                <a:ea typeface="黑体" pitchFamily="49" charset="-122"/>
              </a:endParaRPr>
            </a:p>
          </p:txBody>
        </p:sp>
        <p:sp>
          <p:nvSpPr>
            <p:cNvPr id="577600" name="Rectangle 65"/>
            <p:cNvSpPr>
              <a:spLocks noChangeArrowheads="1"/>
            </p:cNvSpPr>
            <p:nvPr/>
          </p:nvSpPr>
          <p:spPr bwMode="auto">
            <a:xfrm>
              <a:off x="3349" y="3389"/>
              <a:ext cx="19" cy="132"/>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01" name="Rectangle 66"/>
            <p:cNvSpPr>
              <a:spLocks noChangeArrowheads="1"/>
            </p:cNvSpPr>
            <p:nvPr/>
          </p:nvSpPr>
          <p:spPr bwMode="auto">
            <a:xfrm>
              <a:off x="3944" y="3325"/>
              <a:ext cx="1225"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602" name="Rectangle 67"/>
            <p:cNvSpPr>
              <a:spLocks noChangeArrowheads="1"/>
            </p:cNvSpPr>
            <p:nvPr/>
          </p:nvSpPr>
          <p:spPr bwMode="auto">
            <a:xfrm>
              <a:off x="4043" y="3383"/>
              <a:ext cx="93"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603" name="Rectangle 68"/>
            <p:cNvSpPr>
              <a:spLocks noChangeArrowheads="1"/>
            </p:cNvSpPr>
            <p:nvPr/>
          </p:nvSpPr>
          <p:spPr bwMode="auto">
            <a:xfrm>
              <a:off x="4162" y="3383"/>
              <a:ext cx="37"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4" name="Rectangle 69"/>
            <p:cNvSpPr>
              <a:spLocks noChangeArrowheads="1"/>
            </p:cNvSpPr>
            <p:nvPr/>
          </p:nvSpPr>
          <p:spPr bwMode="auto">
            <a:xfrm>
              <a:off x="4210" y="3383"/>
              <a:ext cx="56"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05" name="Rectangle 70"/>
            <p:cNvSpPr>
              <a:spLocks noChangeArrowheads="1"/>
            </p:cNvSpPr>
            <p:nvPr/>
          </p:nvSpPr>
          <p:spPr bwMode="auto">
            <a:xfrm>
              <a:off x="4282" y="3355"/>
              <a:ext cx="26" cy="132"/>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606" name="Rectangle 71"/>
            <p:cNvSpPr>
              <a:spLocks noChangeArrowheads="1"/>
            </p:cNvSpPr>
            <p:nvPr/>
          </p:nvSpPr>
          <p:spPr bwMode="auto">
            <a:xfrm>
              <a:off x="4314" y="3355"/>
              <a:ext cx="38" cy="132"/>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ea typeface="黑体" pitchFamily="49" charset="-122"/>
                </a:rPr>
                <a:t>2</a:t>
              </a:r>
              <a:endParaRPr lang="en-US" altLang="zh-CN" sz="1600" b="1">
                <a:latin typeface="Times New Roman" pitchFamily="18" charset="0"/>
                <a:ea typeface="黑体" pitchFamily="49" charset="-122"/>
              </a:endParaRPr>
            </a:p>
          </p:txBody>
        </p:sp>
        <p:sp>
          <p:nvSpPr>
            <p:cNvPr id="577607" name="Rectangle 72"/>
            <p:cNvSpPr>
              <a:spLocks noChangeArrowheads="1"/>
            </p:cNvSpPr>
            <p:nvPr/>
          </p:nvSpPr>
          <p:spPr bwMode="auto">
            <a:xfrm>
              <a:off x="4361" y="3355"/>
              <a:ext cx="38" cy="132"/>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608" name="Rectangle 73"/>
            <p:cNvSpPr>
              <a:spLocks noChangeArrowheads="1"/>
            </p:cNvSpPr>
            <p:nvPr/>
          </p:nvSpPr>
          <p:spPr bwMode="auto">
            <a:xfrm>
              <a:off x="4409" y="3383"/>
              <a:ext cx="37"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9" name="Rectangle 74"/>
            <p:cNvSpPr>
              <a:spLocks noChangeArrowheads="1"/>
            </p:cNvSpPr>
            <p:nvPr/>
          </p:nvSpPr>
          <p:spPr bwMode="auto">
            <a:xfrm>
              <a:off x="4457" y="3383"/>
              <a:ext cx="28" cy="193"/>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610" name="Rectangle 75"/>
            <p:cNvSpPr>
              <a:spLocks noChangeArrowheads="1"/>
            </p:cNvSpPr>
            <p:nvPr/>
          </p:nvSpPr>
          <p:spPr bwMode="auto">
            <a:xfrm>
              <a:off x="4493" y="3383"/>
              <a:ext cx="46" cy="142"/>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611" name="Rectangle 76"/>
            <p:cNvSpPr>
              <a:spLocks noChangeArrowheads="1"/>
            </p:cNvSpPr>
            <p:nvPr/>
          </p:nvSpPr>
          <p:spPr bwMode="auto">
            <a:xfrm>
              <a:off x="4573" y="3383"/>
              <a:ext cx="56" cy="193"/>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12" name="Rectangle 77"/>
            <p:cNvSpPr>
              <a:spLocks noChangeArrowheads="1"/>
            </p:cNvSpPr>
            <p:nvPr/>
          </p:nvSpPr>
          <p:spPr bwMode="auto">
            <a:xfrm>
              <a:off x="4645" y="3355"/>
              <a:ext cx="115" cy="132"/>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613" name="Rectangle 78"/>
            <p:cNvSpPr>
              <a:spLocks noChangeArrowheads="1"/>
            </p:cNvSpPr>
            <p:nvPr/>
          </p:nvSpPr>
          <p:spPr bwMode="auto">
            <a:xfrm>
              <a:off x="4787" y="3355"/>
              <a:ext cx="19" cy="132"/>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14" name="Line 79"/>
            <p:cNvSpPr>
              <a:spLocks noChangeShapeType="1"/>
            </p:cNvSpPr>
            <p:nvPr/>
          </p:nvSpPr>
          <p:spPr bwMode="auto">
            <a:xfrm>
              <a:off x="2184" y="2971"/>
              <a:ext cx="0" cy="297"/>
            </a:xfrm>
            <a:prstGeom prst="line">
              <a:avLst/>
            </a:prstGeom>
            <a:noFill/>
            <a:ln w="31750">
              <a:solidFill>
                <a:srgbClr val="000000"/>
              </a:solidFill>
              <a:round/>
              <a:headEnd/>
              <a:tailEnd/>
            </a:ln>
          </p:spPr>
          <p:txBody>
            <a:bodyPr/>
            <a:lstStyle/>
            <a:p>
              <a:endParaRPr lang="zh-CN" altLang="en-US"/>
            </a:p>
          </p:txBody>
        </p:sp>
        <p:sp>
          <p:nvSpPr>
            <p:cNvPr id="577615" name="Rectangle 80"/>
            <p:cNvSpPr>
              <a:spLocks noChangeArrowheads="1"/>
            </p:cNvSpPr>
            <p:nvPr/>
          </p:nvSpPr>
          <p:spPr bwMode="auto">
            <a:xfrm>
              <a:off x="857" y="2979"/>
              <a:ext cx="1318" cy="287"/>
            </a:xfrm>
            <a:prstGeom prst="rect">
              <a:avLst/>
            </a:prstGeom>
            <a:blipFill dpi="0" rotWithShape="0">
              <a:blip r:embed="rId3" cstate="print"/>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6" name="Line 81"/>
            <p:cNvSpPr>
              <a:spLocks noChangeShapeType="1"/>
            </p:cNvSpPr>
            <p:nvPr/>
          </p:nvSpPr>
          <p:spPr bwMode="auto">
            <a:xfrm>
              <a:off x="3236" y="2949"/>
              <a:ext cx="0" cy="319"/>
            </a:xfrm>
            <a:prstGeom prst="line">
              <a:avLst/>
            </a:prstGeom>
            <a:noFill/>
            <a:ln w="31750">
              <a:solidFill>
                <a:srgbClr val="000000"/>
              </a:solidFill>
              <a:round/>
              <a:headEnd/>
              <a:tailEnd/>
            </a:ln>
          </p:spPr>
          <p:txBody>
            <a:bodyPr/>
            <a:lstStyle/>
            <a:p>
              <a:endParaRPr lang="zh-CN" altLang="en-US"/>
            </a:p>
          </p:txBody>
        </p:sp>
        <p:sp>
          <p:nvSpPr>
            <p:cNvPr id="577617" name="Line 82"/>
            <p:cNvSpPr>
              <a:spLocks noChangeShapeType="1"/>
            </p:cNvSpPr>
            <p:nvPr/>
          </p:nvSpPr>
          <p:spPr bwMode="auto">
            <a:xfrm>
              <a:off x="4586" y="2958"/>
              <a:ext cx="0" cy="299"/>
            </a:xfrm>
            <a:prstGeom prst="line">
              <a:avLst/>
            </a:prstGeom>
            <a:noFill/>
            <a:ln w="31750">
              <a:solidFill>
                <a:srgbClr val="000000"/>
              </a:solidFill>
              <a:round/>
              <a:headEnd/>
              <a:tailEnd/>
            </a:ln>
          </p:spPr>
          <p:txBody>
            <a:bodyPr/>
            <a:lstStyle/>
            <a:p>
              <a:endParaRPr lang="zh-CN" altLang="en-US"/>
            </a:p>
          </p:txBody>
        </p:sp>
        <p:sp>
          <p:nvSpPr>
            <p:cNvPr id="577618" name="Rectangle 83"/>
            <p:cNvSpPr>
              <a:spLocks noChangeArrowheads="1"/>
            </p:cNvSpPr>
            <p:nvPr/>
          </p:nvSpPr>
          <p:spPr bwMode="auto">
            <a:xfrm>
              <a:off x="3247" y="2970"/>
              <a:ext cx="1318" cy="287"/>
            </a:xfrm>
            <a:prstGeom prst="rect">
              <a:avLst/>
            </a:prstGeom>
            <a:blipFill dpi="0" rotWithShape="0">
              <a:blip r:embed="rId4" cstate="print"/>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9" name="Rectangle 84"/>
            <p:cNvSpPr>
              <a:spLocks noChangeArrowheads="1"/>
            </p:cNvSpPr>
            <p:nvPr/>
          </p:nvSpPr>
          <p:spPr bwMode="auto">
            <a:xfrm>
              <a:off x="3247" y="2970"/>
              <a:ext cx="1318" cy="287"/>
            </a:xfrm>
            <a:prstGeom prst="rect">
              <a:avLst/>
            </a:prstGeom>
            <a:noFill/>
            <a:ln w="11113">
              <a:solidFill>
                <a:srgbClr val="FFFFFF"/>
              </a:solidFill>
              <a:miter lim="800000"/>
              <a:headEnd/>
              <a:tailEnd/>
            </a:ln>
          </p:spPr>
          <p:txBody>
            <a:bodyPr/>
            <a:lstStyle/>
            <a:p>
              <a:pPr eaLnBrk="0" hangingPunct="0"/>
              <a:endParaRPr lang="zh-CN" altLang="en-US" sz="1600" b="1">
                <a:latin typeface="Times New Roman" pitchFamily="18" charset="0"/>
              </a:endParaRPr>
            </a:p>
          </p:txBody>
        </p:sp>
        <p:sp>
          <p:nvSpPr>
            <p:cNvPr id="577620" name="Rectangle 85"/>
            <p:cNvSpPr>
              <a:spLocks noChangeArrowheads="1"/>
            </p:cNvSpPr>
            <p:nvPr/>
          </p:nvSpPr>
          <p:spPr bwMode="auto">
            <a:xfrm>
              <a:off x="4694" y="3033"/>
              <a:ext cx="300"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正上溢</a:t>
              </a:r>
              <a:endParaRPr lang="zh-CN" altLang="en-US" sz="1600" b="1">
                <a:latin typeface="黑体" pitchFamily="49" charset="-122"/>
                <a:ea typeface="黑体" pitchFamily="49" charset="-122"/>
              </a:endParaRPr>
            </a:p>
          </p:txBody>
        </p:sp>
        <p:sp>
          <p:nvSpPr>
            <p:cNvPr id="577621" name="Rectangle 86"/>
            <p:cNvSpPr>
              <a:spLocks noChangeArrowheads="1"/>
            </p:cNvSpPr>
            <p:nvPr/>
          </p:nvSpPr>
          <p:spPr bwMode="auto">
            <a:xfrm>
              <a:off x="5061" y="3028"/>
              <a:ext cx="25"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622" name="Rectangle 87"/>
            <p:cNvSpPr>
              <a:spLocks noChangeArrowheads="1"/>
            </p:cNvSpPr>
            <p:nvPr/>
          </p:nvSpPr>
          <p:spPr bwMode="auto">
            <a:xfrm>
              <a:off x="234" y="3033"/>
              <a:ext cx="300"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负上溢</a:t>
              </a:r>
              <a:endParaRPr lang="zh-CN" altLang="en-US" sz="1600" b="1">
                <a:latin typeface="黑体" pitchFamily="49" charset="-122"/>
                <a:ea typeface="黑体" pitchFamily="49" charset="-122"/>
              </a:endParaRPr>
            </a:p>
          </p:txBody>
        </p:sp>
        <p:sp>
          <p:nvSpPr>
            <p:cNvPr id="577623" name="Rectangle 88"/>
            <p:cNvSpPr>
              <a:spLocks noChangeArrowheads="1"/>
            </p:cNvSpPr>
            <p:nvPr/>
          </p:nvSpPr>
          <p:spPr bwMode="auto">
            <a:xfrm>
              <a:off x="602" y="3029"/>
              <a:ext cx="25" cy="17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grpSp>
      <p:sp>
        <p:nvSpPr>
          <p:cNvPr id="577624" name="Rectangle 88"/>
          <p:cNvSpPr>
            <a:spLocks noChangeArrowheads="1"/>
          </p:cNvSpPr>
          <p:nvPr/>
        </p:nvSpPr>
        <p:spPr bwMode="auto">
          <a:xfrm>
            <a:off x="8301413" y="1484819"/>
            <a:ext cx="3502882" cy="584775"/>
          </a:xfrm>
          <a:prstGeom prst="rect">
            <a:avLst/>
          </a:prstGeom>
          <a:noFill/>
          <a:ln w="12700">
            <a:noFill/>
            <a:miter lim="800000"/>
            <a:headEnd/>
            <a:tailEnd/>
          </a:ln>
          <a:effectLst/>
        </p:spPr>
        <p:txBody>
          <a:bodyPr wrap="none">
            <a:spAutoFit/>
          </a:bodyPr>
          <a:lstStyle/>
          <a:p>
            <a:pPr eaLnBrk="0" hangingPunct="0">
              <a:spcBef>
                <a:spcPct val="30000"/>
              </a:spcBef>
              <a:buClr>
                <a:schemeClr val="tx1"/>
              </a:buClr>
              <a:buSzPct val="60000"/>
              <a:buFont typeface="Wingdings" pitchFamily="2" charset="2"/>
              <a:buNone/>
            </a:pPr>
            <a:r>
              <a:rPr lang="en-US" altLang="zh-CN" sz="3200" b="1" dirty="0">
                <a:solidFill>
                  <a:srgbClr val="FF6600"/>
                </a:solidFill>
              </a:rPr>
              <a:t>+/-</a:t>
            </a:r>
            <a:r>
              <a:rPr lang="en-US" altLang="zh-CN" sz="3200" b="1" dirty="0"/>
              <a:t>0.1</a:t>
            </a:r>
            <a:r>
              <a:rPr lang="en-US" altLang="zh-CN" sz="3200" b="1" dirty="0">
                <a:solidFill>
                  <a:srgbClr val="063DE9"/>
                </a:solidFill>
              </a:rPr>
              <a:t>xxxxx</a:t>
            </a:r>
            <a:r>
              <a:rPr lang="en-US" altLang="zh-CN" sz="3200" b="1" dirty="0">
                <a:solidFill>
                  <a:srgbClr val="000000"/>
                </a:solidFill>
              </a:rPr>
              <a:t> </a:t>
            </a:r>
            <a:r>
              <a:rPr lang="en-US" altLang="zh-CN" sz="3200" b="1" dirty="0">
                <a:latin typeface="Times New Roman" pitchFamily="18" charset="0"/>
              </a:rPr>
              <a:t>×</a:t>
            </a:r>
            <a:r>
              <a:rPr lang="en-US" altLang="zh-CN" sz="3200" b="1" dirty="0">
                <a:solidFill>
                  <a:srgbClr val="000000"/>
                </a:solidFill>
              </a:rPr>
              <a:t> 2</a:t>
            </a:r>
            <a:r>
              <a:rPr lang="en-US" altLang="zh-CN" sz="3600" b="1" baseline="30000" dirty="0">
                <a:solidFill>
                  <a:srgbClr val="CC0000"/>
                </a:solidFill>
              </a:rPr>
              <a:t>E-128</a:t>
            </a:r>
          </a:p>
        </p:txBody>
      </p:sp>
      <p:graphicFrame>
        <p:nvGraphicFramePr>
          <p:cNvPr id="89" name="表格 88"/>
          <p:cNvGraphicFramePr/>
          <p:nvPr>
            <p:extLst>
              <p:ext uri="{D42A27DB-BD31-4B8C-83A1-F6EECF244321}">
                <p14:modId xmlns:p14="http://schemas.microsoft.com/office/powerpoint/2010/main" val="2870240114"/>
              </p:ext>
            </p:extLst>
          </p:nvPr>
        </p:nvGraphicFramePr>
        <p:xfrm>
          <a:off x="1286953" y="-18106"/>
          <a:ext cx="3429902" cy="457200"/>
        </p:xfrm>
        <a:graphic>
          <a:graphicData uri="http://schemas.openxmlformats.org/drawingml/2006/table">
            <a:tbl>
              <a:tblPr firstRow="1" bandRow="1">
                <a:tableStyleId>{5C22544A-7EE6-4342-B048-85BDC9FD1C3A}</a:tableStyleId>
              </a:tblPr>
              <a:tblGrid>
                <a:gridCol w="3429902">
                  <a:extLst>
                    <a:ext uri="{9D8B030D-6E8A-4147-A177-3AD203B41FA5}">
                      <a16:colId xmlns:a16="http://schemas.microsoft.com/office/drawing/2014/main" val="20000"/>
                    </a:ext>
                  </a:extLst>
                </a:gridCol>
              </a:tblGrid>
              <a:tr h="407405">
                <a:tc>
                  <a:txBody>
                    <a:bodyPr/>
                    <a:lstStyle/>
                    <a:p>
                      <a:pPr>
                        <a:buNone/>
                      </a:pPr>
                      <a:r>
                        <a:rPr lang="en-US" altLang="zh-CN" sz="2400" dirty="0">
                          <a:solidFill>
                            <a:schemeClr val="bg1"/>
                          </a:solidFill>
                        </a:rPr>
                        <a:t>2.4.2  </a:t>
                      </a:r>
                      <a:r>
                        <a:rPr lang="zh-CN" altLang="en-US" sz="2400" dirty="0">
                          <a:solidFill>
                            <a:schemeClr val="bg1"/>
                          </a:solidFill>
                          <a:ea typeface="宋体" panose="02010600030101010101" pitchFamily="2" charset="-122"/>
                        </a:rPr>
                        <a:t>浮点表示范围</a:t>
                      </a:r>
                    </a:p>
                  </a:txBody>
                  <a:tcPr>
                    <a:solidFill>
                      <a:srgbClr val="52B6B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185780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16"/>
                                        </p:tgtEl>
                                        <p:attrNameLst>
                                          <p:attrName>style.visibility</p:attrName>
                                        </p:attrNameLst>
                                      </p:cBhvr>
                                      <p:to>
                                        <p:strVal val="visible"/>
                                      </p:to>
                                    </p:set>
                                    <p:animEffect transition="in" filter="blinds(horizontal)">
                                      <p:cBhvr>
                                        <p:cTn id="7" dur="500"/>
                                        <p:tgtEl>
                                          <p:spTgt spid="405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17"/>
                                        </p:tgtEl>
                                        <p:attrNameLst>
                                          <p:attrName>style.visibility</p:attrName>
                                        </p:attrNameLst>
                                      </p:cBhvr>
                                      <p:to>
                                        <p:strVal val="visible"/>
                                      </p:to>
                                    </p:set>
                                    <p:animEffect transition="in" filter="blinds(horizontal)">
                                      <p:cBhvr>
                                        <p:cTn id="12" dur="500"/>
                                        <p:tgtEl>
                                          <p:spTgt spid="4055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5518"/>
                                        </p:tgtEl>
                                        <p:attrNameLst>
                                          <p:attrName>style.visibility</p:attrName>
                                        </p:attrNameLst>
                                      </p:cBhvr>
                                      <p:to>
                                        <p:strVal val="visible"/>
                                      </p:to>
                                    </p:set>
                                    <p:animEffect transition="in" filter="blinds(horizontal)">
                                      <p:cBhvr>
                                        <p:cTn id="17" dur="500"/>
                                        <p:tgtEl>
                                          <p:spTgt spid="4055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5519"/>
                                        </p:tgtEl>
                                        <p:attrNameLst>
                                          <p:attrName>style.visibility</p:attrName>
                                        </p:attrNameLst>
                                      </p:cBhvr>
                                      <p:to>
                                        <p:strVal val="visible"/>
                                      </p:to>
                                    </p:set>
                                    <p:animEffect transition="in" filter="blinds(horizontal)">
                                      <p:cBhvr>
                                        <p:cTn id="22" dur="500"/>
                                        <p:tgtEl>
                                          <p:spTgt spid="405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6" grpId="0"/>
      <p:bldP spid="405517" grpId="0"/>
      <p:bldP spid="405518" grpId="0"/>
      <p:bldP spid="4055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4294967295"/>
          </p:nvPr>
        </p:nvSpPr>
        <p:spPr>
          <a:xfrm>
            <a:off x="1311007" y="532326"/>
            <a:ext cx="10656875" cy="6083717"/>
          </a:xfrm>
          <a:noFill/>
        </p:spPr>
        <p:txBody>
          <a:bodyPr wrap="square" lIns="63500" tIns="25400" rIns="63500" bIns="25400">
            <a:spAutoFit/>
          </a:bodyPr>
          <a:lstStyle/>
          <a:p>
            <a:pPr>
              <a:lnSpc>
                <a:spcPct val="100000"/>
              </a:lnSpc>
              <a:spcBef>
                <a:spcPct val="30000"/>
              </a:spcBef>
              <a:buFontTx/>
              <a:buNone/>
            </a:pPr>
            <a:r>
              <a:rPr lang="zh-CN" altLang="en-US" sz="2200" dirty="0">
                <a:solidFill>
                  <a:srgbClr val="000000"/>
                </a:solidFill>
              </a:rPr>
              <a:t>°</a:t>
            </a:r>
            <a:r>
              <a:rPr lang="en-US" altLang="zh-CN" sz="2800" dirty="0">
                <a:solidFill>
                  <a:srgbClr val="FF0000"/>
                </a:solidFill>
              </a:rPr>
              <a:t>Normal format</a:t>
            </a:r>
            <a:r>
              <a:rPr lang="zh-CN" altLang="en-US" dirty="0">
                <a:solidFill>
                  <a:srgbClr val="000000"/>
                </a:solidFill>
              </a:rPr>
              <a:t>（规格化数形式） ：</a:t>
            </a:r>
          </a:p>
          <a:p>
            <a:pPr>
              <a:lnSpc>
                <a:spcPct val="100000"/>
              </a:lnSpc>
              <a:spcBef>
                <a:spcPct val="30000"/>
              </a:spcBef>
              <a:buFontTx/>
              <a:buNone/>
            </a:pPr>
            <a:r>
              <a:rPr lang="en-US" altLang="zh-CN" dirty="0">
                <a:solidFill>
                  <a:srgbClr val="000000"/>
                </a:solidFill>
              </a:rPr>
              <a:t>          </a:t>
            </a:r>
            <a:r>
              <a:rPr lang="en-US" altLang="zh-CN" dirty="0">
                <a:solidFill>
                  <a:srgbClr val="FF6600"/>
                </a:solidFill>
                <a:cs typeface="Arial" pitchFamily="34" charset="0"/>
              </a:rPr>
              <a:t>+/-</a:t>
            </a:r>
            <a:r>
              <a:rPr lang="en-US" altLang="zh-CN" i="1" dirty="0">
                <a:solidFill>
                  <a:srgbClr val="FF0000"/>
                </a:solidFill>
                <a:effectLst>
                  <a:outerShdw blurRad="38100" dist="38100" dir="2700000" algn="tl">
                    <a:srgbClr val="000000">
                      <a:alpha val="43137"/>
                    </a:srgbClr>
                  </a:outerShdw>
                </a:effectLst>
                <a:cs typeface="Arial" pitchFamily="34" charset="0"/>
              </a:rPr>
              <a:t>1</a:t>
            </a:r>
            <a:r>
              <a:rPr lang="en-US" altLang="zh-CN" dirty="0">
                <a:solidFill>
                  <a:srgbClr val="FF0000"/>
                </a:solidFill>
                <a:cs typeface="Arial" pitchFamily="34" charset="0"/>
              </a:rPr>
              <a:t>.</a:t>
            </a:r>
            <a:r>
              <a:rPr lang="en-US" altLang="zh-CN" dirty="0">
                <a:solidFill>
                  <a:srgbClr val="063DE9"/>
                </a:solidFill>
                <a:cs typeface="Arial" pitchFamily="34" charset="0"/>
              </a:rPr>
              <a:t>xxxxxxxxxx</a:t>
            </a:r>
            <a:r>
              <a:rPr lang="en-US" altLang="zh-CN" baseline="-25000" dirty="0">
                <a:solidFill>
                  <a:srgbClr val="000000"/>
                </a:solidFill>
                <a:cs typeface="Arial" pitchFamily="34" charset="0"/>
              </a:rPr>
              <a:t> </a:t>
            </a:r>
            <a:r>
              <a:rPr lang="en-US" altLang="zh-CN" dirty="0"/>
              <a:t>×</a:t>
            </a:r>
            <a:r>
              <a:rPr lang="en-US" altLang="zh-CN" dirty="0">
                <a:solidFill>
                  <a:srgbClr val="000000"/>
                </a:solidFill>
                <a:cs typeface="Arial" pitchFamily="34" charset="0"/>
              </a:rPr>
              <a:t> </a:t>
            </a:r>
            <a:r>
              <a:rPr lang="en-US" altLang="zh-CN" dirty="0" err="1">
                <a:solidFill>
                  <a:srgbClr val="000000"/>
                </a:solidFill>
                <a:cs typeface="Arial" pitchFamily="34" charset="0"/>
              </a:rPr>
              <a:t>R</a:t>
            </a:r>
            <a:r>
              <a:rPr lang="en-US" altLang="zh-CN" baseline="30000" dirty="0" err="1">
                <a:solidFill>
                  <a:srgbClr val="CC0000"/>
                </a:solidFill>
                <a:cs typeface="Arial" pitchFamily="34" charset="0"/>
              </a:rPr>
              <a:t>Exponent</a:t>
            </a:r>
            <a:endParaRPr lang="en-US" altLang="zh-CN" baseline="-6000" dirty="0">
              <a:solidFill>
                <a:srgbClr val="CC0000"/>
              </a:solidFill>
              <a:cs typeface="Arial" pitchFamily="34" charset="0"/>
            </a:endParaRPr>
          </a:p>
          <a:p>
            <a:pPr>
              <a:lnSpc>
                <a:spcPct val="100000"/>
              </a:lnSpc>
              <a:spcBef>
                <a:spcPct val="30000"/>
              </a:spcBef>
              <a:buFontTx/>
              <a:buNone/>
            </a:pPr>
            <a:r>
              <a:rPr lang="en-US" altLang="zh-CN" dirty="0">
                <a:solidFill>
                  <a:srgbClr val="000000"/>
                </a:solidFill>
                <a:cs typeface="Arial" pitchFamily="34" charset="0"/>
              </a:rPr>
              <a:t>°32-bit </a:t>
            </a:r>
            <a:r>
              <a:rPr lang="zh-CN" altLang="en-US" dirty="0">
                <a:solidFill>
                  <a:srgbClr val="000000"/>
                </a:solidFill>
                <a:cs typeface="Arial" pitchFamily="34" charset="0"/>
              </a:rPr>
              <a:t>规格化数： </a:t>
            </a:r>
          </a:p>
          <a:p>
            <a:pPr>
              <a:lnSpc>
                <a:spcPct val="100000"/>
              </a:lnSpc>
              <a:spcBef>
                <a:spcPct val="30000"/>
              </a:spcBef>
              <a:buFontTx/>
              <a:buNone/>
            </a:pPr>
            <a:r>
              <a:rPr lang="en-US" altLang="zh-CN" dirty="0">
                <a:solidFill>
                  <a:srgbClr val="000000"/>
                </a:solidFill>
              </a:rPr>
              <a:t>        31  30                       23  22                                                             0 </a:t>
            </a:r>
          </a:p>
          <a:p>
            <a:pPr>
              <a:lnSpc>
                <a:spcPct val="100000"/>
              </a:lnSpc>
              <a:spcBef>
                <a:spcPct val="30000"/>
              </a:spcBef>
              <a:buFontTx/>
              <a:buNone/>
            </a:pPr>
            <a:r>
              <a:rPr lang="en-US" altLang="zh-CN" dirty="0">
                <a:solidFill>
                  <a:srgbClr val="00E0CB"/>
                </a:solidFill>
              </a:rPr>
              <a:t>         </a:t>
            </a:r>
            <a:r>
              <a:rPr lang="en-US" altLang="zh-CN" dirty="0">
                <a:solidFill>
                  <a:srgbClr val="FF6600"/>
                </a:solidFill>
              </a:rPr>
              <a:t>S</a:t>
            </a:r>
            <a:r>
              <a:rPr lang="en-US" altLang="zh-CN" dirty="0">
                <a:solidFill>
                  <a:srgbClr val="00E0CB"/>
                </a:solidFill>
              </a:rPr>
              <a:t>     </a:t>
            </a:r>
            <a:r>
              <a:rPr lang="en-US" altLang="zh-CN" dirty="0">
                <a:solidFill>
                  <a:srgbClr val="CC0000"/>
                </a:solidFill>
              </a:rPr>
              <a:t>Exponent </a:t>
            </a:r>
            <a:r>
              <a:rPr lang="en-US" altLang="zh-CN" dirty="0">
                <a:solidFill>
                  <a:srgbClr val="FD0128"/>
                </a:solidFill>
              </a:rPr>
              <a:t>                     </a:t>
            </a:r>
            <a:r>
              <a:rPr lang="en-US" altLang="zh-CN" dirty="0" err="1">
                <a:solidFill>
                  <a:srgbClr val="063DE9"/>
                </a:solidFill>
              </a:rPr>
              <a:t>Significand</a:t>
            </a:r>
            <a:endParaRPr lang="en-US" altLang="zh-CN" dirty="0">
              <a:solidFill>
                <a:srgbClr val="FD0128"/>
              </a:solidFill>
            </a:endParaRPr>
          </a:p>
          <a:p>
            <a:pPr>
              <a:lnSpc>
                <a:spcPct val="100000"/>
              </a:lnSpc>
              <a:spcBef>
                <a:spcPct val="30000"/>
              </a:spcBef>
              <a:buFontTx/>
              <a:buNone/>
            </a:pPr>
            <a:r>
              <a:rPr lang="en-US" altLang="zh-CN" dirty="0">
                <a:solidFill>
                  <a:srgbClr val="000000"/>
                </a:solidFill>
              </a:rPr>
              <a:t>       1 bit      ? bits                             ? bits</a:t>
            </a:r>
          </a:p>
          <a:p>
            <a:pPr>
              <a:lnSpc>
                <a:spcPct val="100000"/>
              </a:lnSpc>
              <a:spcBef>
                <a:spcPct val="30000"/>
              </a:spcBef>
              <a:buFontTx/>
              <a:buNone/>
            </a:pPr>
            <a:r>
              <a:rPr lang="en-US" altLang="zh-CN" dirty="0">
                <a:solidFill>
                  <a:srgbClr val="00E0CB"/>
                </a:solidFill>
              </a:rPr>
              <a:t>     </a:t>
            </a:r>
            <a:r>
              <a:rPr lang="en-US" altLang="zh-CN" dirty="0">
                <a:solidFill>
                  <a:srgbClr val="FF6600"/>
                </a:solidFill>
                <a:ea typeface="黑体" pitchFamily="49" charset="-122"/>
              </a:rPr>
              <a:t>S</a:t>
            </a:r>
            <a:r>
              <a:rPr lang="en-US" altLang="zh-CN" dirty="0">
                <a:solidFill>
                  <a:srgbClr val="00E0CB"/>
                </a:solidFill>
                <a:ea typeface="黑体" pitchFamily="49" charset="-122"/>
              </a:rPr>
              <a:t> </a:t>
            </a:r>
            <a:r>
              <a:rPr lang="zh-CN" altLang="en-US" dirty="0">
                <a:ea typeface="黑体" pitchFamily="49" charset="-122"/>
              </a:rPr>
              <a:t>是符号位（</a:t>
            </a:r>
            <a:r>
              <a:rPr lang="en-US" altLang="zh-CN" dirty="0">
                <a:ea typeface="黑体" pitchFamily="49" charset="-122"/>
              </a:rPr>
              <a:t>Sign</a:t>
            </a:r>
            <a:r>
              <a:rPr lang="zh-CN" altLang="en-US" dirty="0">
                <a:ea typeface="黑体" pitchFamily="49" charset="-122"/>
              </a:rPr>
              <a:t>）</a:t>
            </a:r>
          </a:p>
          <a:p>
            <a:pPr>
              <a:lnSpc>
                <a:spcPct val="100000"/>
              </a:lnSpc>
              <a:spcBef>
                <a:spcPct val="30000"/>
              </a:spcBef>
              <a:buFontTx/>
              <a:buNone/>
            </a:pPr>
            <a:r>
              <a:rPr lang="en-US" altLang="zh-CN" dirty="0">
                <a:solidFill>
                  <a:srgbClr val="000000"/>
                </a:solidFill>
                <a:ea typeface="黑体" pitchFamily="49" charset="-122"/>
              </a:rPr>
              <a:t>    </a:t>
            </a:r>
            <a:r>
              <a:rPr lang="en-US" altLang="zh-CN" dirty="0">
                <a:solidFill>
                  <a:srgbClr val="CC0000"/>
                </a:solidFill>
                <a:ea typeface="黑体" pitchFamily="49" charset="-122"/>
              </a:rPr>
              <a:t> Exponent</a:t>
            </a:r>
            <a:r>
              <a:rPr lang="zh-CN" altLang="en-US" dirty="0">
                <a:ea typeface="黑体" pitchFamily="49" charset="-122"/>
              </a:rPr>
              <a:t>用表示有偏移的数，区分正负数值 </a:t>
            </a:r>
            <a:endParaRPr lang="en-US" altLang="zh-CN" dirty="0">
              <a:ea typeface="黑体" pitchFamily="49" charset="-122"/>
            </a:endParaRPr>
          </a:p>
          <a:p>
            <a:pPr>
              <a:lnSpc>
                <a:spcPct val="100000"/>
              </a:lnSpc>
              <a:spcBef>
                <a:spcPct val="30000"/>
              </a:spcBef>
              <a:buFontTx/>
              <a:buNone/>
            </a:pPr>
            <a:r>
              <a:rPr lang="en-US" altLang="zh-CN" dirty="0">
                <a:solidFill>
                  <a:srgbClr val="063DE9"/>
                </a:solidFill>
                <a:ea typeface="黑体" pitchFamily="49" charset="-122"/>
              </a:rPr>
              <a:t>     </a:t>
            </a:r>
            <a:r>
              <a:rPr lang="en-US" altLang="zh-CN" dirty="0" err="1">
                <a:solidFill>
                  <a:srgbClr val="063DE9"/>
                </a:solidFill>
                <a:ea typeface="黑体" pitchFamily="49" charset="-122"/>
              </a:rPr>
              <a:t>Significand</a:t>
            </a:r>
            <a:r>
              <a:rPr lang="en-US" altLang="zh-CN" dirty="0">
                <a:solidFill>
                  <a:srgbClr val="063DE9"/>
                </a:solidFill>
                <a:ea typeface="黑体" pitchFamily="49" charset="-122"/>
              </a:rPr>
              <a:t> </a:t>
            </a:r>
            <a:r>
              <a:rPr lang="zh-CN" altLang="en-US" dirty="0">
                <a:solidFill>
                  <a:srgbClr val="000000"/>
                </a:solidFill>
                <a:ea typeface="黑体" pitchFamily="49" charset="-122"/>
              </a:rPr>
              <a:t>表示 </a:t>
            </a:r>
            <a:r>
              <a:rPr lang="en-US" altLang="zh-CN" dirty="0" err="1">
                <a:solidFill>
                  <a:schemeClr val="accent2"/>
                </a:solidFill>
                <a:ea typeface="黑体" pitchFamily="49" charset="-122"/>
              </a:rPr>
              <a:t>xxxxxxxxxxxxx</a:t>
            </a:r>
            <a:r>
              <a:rPr lang="zh-CN" altLang="en-US" dirty="0">
                <a:ea typeface="黑体" pitchFamily="49" charset="-122"/>
              </a:rPr>
              <a:t>，尾数部分</a:t>
            </a:r>
          </a:p>
          <a:p>
            <a:pPr>
              <a:lnSpc>
                <a:spcPct val="100000"/>
              </a:lnSpc>
              <a:spcBef>
                <a:spcPct val="30000"/>
              </a:spcBef>
              <a:buFontTx/>
              <a:buNone/>
            </a:pPr>
            <a:r>
              <a:rPr lang="en-US" altLang="zh-CN" dirty="0">
                <a:solidFill>
                  <a:srgbClr val="000000"/>
                </a:solidFill>
                <a:ea typeface="黑体" pitchFamily="49" charset="-122"/>
              </a:rPr>
              <a:t>         </a:t>
            </a:r>
            <a:r>
              <a:rPr lang="en-US" altLang="zh-CN" dirty="0">
                <a:solidFill>
                  <a:srgbClr val="990000"/>
                </a:solidFill>
                <a:ea typeface="黑体" pitchFamily="49" charset="-122"/>
              </a:rPr>
              <a:t>(</a:t>
            </a:r>
            <a:r>
              <a:rPr lang="zh-CN" altLang="en-US" dirty="0">
                <a:solidFill>
                  <a:srgbClr val="990000"/>
                </a:solidFill>
                <a:ea typeface="黑体" pitchFamily="49" charset="-122"/>
              </a:rPr>
              <a:t>基可以是 </a:t>
            </a:r>
            <a:r>
              <a:rPr lang="en-US" altLang="zh-CN" dirty="0">
                <a:solidFill>
                  <a:srgbClr val="990000"/>
                </a:solidFill>
                <a:ea typeface="黑体" pitchFamily="49" charset="-122"/>
              </a:rPr>
              <a:t>2/ 4 / 8 / 16</a:t>
            </a:r>
            <a:r>
              <a:rPr lang="zh-CN" altLang="en-US" dirty="0">
                <a:solidFill>
                  <a:srgbClr val="990000"/>
                </a:solidFill>
                <a:ea typeface="黑体" pitchFamily="49" charset="-122"/>
              </a:rPr>
              <a:t>，约定信息，无需显式表示 </a:t>
            </a:r>
            <a:r>
              <a:rPr lang="en-US" altLang="zh-CN" dirty="0">
                <a:solidFill>
                  <a:srgbClr val="990000"/>
                </a:solidFill>
                <a:ea typeface="黑体" pitchFamily="49" charset="-122"/>
              </a:rPr>
              <a:t>)</a:t>
            </a:r>
          </a:p>
          <a:p>
            <a:pPr>
              <a:lnSpc>
                <a:spcPct val="100000"/>
              </a:lnSpc>
              <a:spcBef>
                <a:spcPct val="30000"/>
              </a:spcBef>
              <a:buFontTx/>
              <a:buNone/>
            </a:pPr>
            <a:r>
              <a:rPr lang="en-US" altLang="zh-CN" dirty="0">
                <a:solidFill>
                  <a:srgbClr val="000000"/>
                </a:solidFill>
                <a:ea typeface="黑体" pitchFamily="49" charset="-122"/>
              </a:rPr>
              <a:t>°</a:t>
            </a:r>
            <a:r>
              <a:rPr lang="zh-CN" altLang="en-US" dirty="0">
                <a:solidFill>
                  <a:srgbClr val="000000"/>
                </a:solidFill>
                <a:ea typeface="黑体" pitchFamily="49" charset="-122"/>
              </a:rPr>
              <a:t>早期的计算机，各自定义自己的浮点数格式</a:t>
            </a:r>
            <a:endParaRPr lang="en-US" altLang="zh-CN" dirty="0">
              <a:solidFill>
                <a:srgbClr val="000000"/>
              </a:solidFill>
              <a:ea typeface="黑体" pitchFamily="49" charset="-122"/>
            </a:endParaRPr>
          </a:p>
        </p:txBody>
      </p:sp>
      <p:grpSp>
        <p:nvGrpSpPr>
          <p:cNvPr id="2" name="Group 8"/>
          <p:cNvGrpSpPr>
            <a:grpSpLocks/>
          </p:cNvGrpSpPr>
          <p:nvPr/>
        </p:nvGrpSpPr>
        <p:grpSpPr bwMode="auto">
          <a:xfrm>
            <a:off x="1820564" y="2762500"/>
            <a:ext cx="9042400" cy="460375"/>
            <a:chOff x="525" y="1319"/>
            <a:chExt cx="4272" cy="290"/>
          </a:xfrm>
        </p:grpSpPr>
        <p:sp>
          <p:nvSpPr>
            <p:cNvPr id="578565" name="Rectangle 4"/>
            <p:cNvSpPr>
              <a:spLocks noChangeArrowheads="1"/>
            </p:cNvSpPr>
            <p:nvPr/>
          </p:nvSpPr>
          <p:spPr bwMode="auto">
            <a:xfrm>
              <a:off x="525" y="1321"/>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8566" name="Line 5"/>
            <p:cNvSpPr>
              <a:spLocks noChangeShapeType="1"/>
            </p:cNvSpPr>
            <p:nvPr/>
          </p:nvSpPr>
          <p:spPr bwMode="auto">
            <a:xfrm>
              <a:off x="813" y="1319"/>
              <a:ext cx="0" cy="288"/>
            </a:xfrm>
            <a:prstGeom prst="line">
              <a:avLst/>
            </a:prstGeom>
            <a:noFill/>
            <a:ln w="28575">
              <a:solidFill>
                <a:schemeClr val="tx1"/>
              </a:solidFill>
              <a:miter lim="800000"/>
              <a:headEnd/>
              <a:tailEnd/>
            </a:ln>
          </p:spPr>
          <p:txBody>
            <a:bodyPr wrap="none"/>
            <a:lstStyle/>
            <a:p>
              <a:endParaRPr lang="zh-CN" altLang="en-US"/>
            </a:p>
          </p:txBody>
        </p:sp>
        <p:sp>
          <p:nvSpPr>
            <p:cNvPr id="578567" name="Line 6"/>
            <p:cNvSpPr>
              <a:spLocks noChangeShapeType="1"/>
            </p:cNvSpPr>
            <p:nvPr/>
          </p:nvSpPr>
          <p:spPr bwMode="auto">
            <a:xfrm>
              <a:off x="2109" y="1319"/>
              <a:ext cx="0" cy="288"/>
            </a:xfrm>
            <a:prstGeom prst="line">
              <a:avLst/>
            </a:prstGeom>
            <a:noFill/>
            <a:ln w="28575">
              <a:solidFill>
                <a:schemeClr val="tx1"/>
              </a:solidFill>
              <a:miter lim="800000"/>
              <a:headEnd/>
              <a:tailEnd/>
            </a:ln>
          </p:spPr>
          <p:txBody>
            <a:bodyPr wrap="none"/>
            <a:lstStyle/>
            <a:p>
              <a:endParaRPr lang="zh-CN" altLang="en-US"/>
            </a:p>
          </p:txBody>
        </p:sp>
      </p:grpSp>
      <p:sp>
        <p:nvSpPr>
          <p:cNvPr id="304137" name="Text Box 9"/>
          <p:cNvSpPr txBox="1">
            <a:spLocks noChangeArrowheads="1"/>
          </p:cNvSpPr>
          <p:nvPr/>
        </p:nvSpPr>
        <p:spPr bwMode="auto">
          <a:xfrm>
            <a:off x="7634689" y="979373"/>
            <a:ext cx="3404211" cy="830997"/>
          </a:xfrm>
          <a:prstGeom prst="rect">
            <a:avLst/>
          </a:prstGeom>
          <a:noFill/>
          <a:ln w="12700">
            <a:noFill/>
            <a:miter lim="800000"/>
            <a:headEnd/>
            <a:tailEnd/>
          </a:ln>
        </p:spPr>
        <p:txBody>
          <a:bodyPr wrap="square">
            <a:spAutoFit/>
          </a:bodyPr>
          <a:lstStyle/>
          <a:p>
            <a:pPr eaLnBrk="0" hangingPunct="0">
              <a:spcBef>
                <a:spcPct val="50000"/>
              </a:spcBef>
            </a:pPr>
            <a:r>
              <a:rPr lang="zh-CN" altLang="en-US" sz="2400" b="1" dirty="0">
                <a:solidFill>
                  <a:srgbClr val="CC0000"/>
                </a:solidFill>
                <a:latin typeface="黑体" pitchFamily="49" charset="-122"/>
                <a:ea typeface="黑体" pitchFamily="49" charset="-122"/>
              </a:rPr>
              <a:t>问题：浮点数表示不统一会带来什么问题？</a:t>
            </a:r>
          </a:p>
        </p:txBody>
      </p:sp>
      <p:graphicFrame>
        <p:nvGraphicFramePr>
          <p:cNvPr id="10" name="表格 9"/>
          <p:cNvGraphicFramePr/>
          <p:nvPr>
            <p:extLst>
              <p:ext uri="{D42A27DB-BD31-4B8C-83A1-F6EECF244321}">
                <p14:modId xmlns:p14="http://schemas.microsoft.com/office/powerpoint/2010/main" val="883367081"/>
              </p:ext>
            </p:extLst>
          </p:nvPr>
        </p:nvGraphicFramePr>
        <p:xfrm>
          <a:off x="1286953" y="11017"/>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37187">
                <a:tc>
                  <a:txBody>
                    <a:bodyPr/>
                    <a:lstStyle/>
                    <a:p>
                      <a:pPr>
                        <a:buNone/>
                      </a:pPr>
                      <a:r>
                        <a:rPr lang="en-US" altLang="zh-CN" sz="2400" dirty="0">
                          <a:solidFill>
                            <a:schemeClr val="bg1"/>
                          </a:solidFill>
                        </a:rPr>
                        <a:t>2.4.2  </a:t>
                      </a:r>
                      <a:r>
                        <a:rPr lang="en-US" altLang="zh-CN" sz="2400" dirty="0">
                          <a:solidFill>
                            <a:schemeClr val="bg1"/>
                          </a:solidFill>
                          <a:ea typeface="宋体" panose="02010600030101010101" pitchFamily="2" charset="-122"/>
                        </a:rPr>
                        <a:t>IEEE</a:t>
                      </a:r>
                      <a:r>
                        <a:rPr lang="zh-CN" altLang="en-US" sz="2400" dirty="0">
                          <a:solidFill>
                            <a:schemeClr val="bg1"/>
                          </a:solidFill>
                          <a:ea typeface="宋体" panose="02010600030101010101" pitchFamily="2" charset="-122"/>
                        </a:rPr>
                        <a:t>浮点表示</a:t>
                      </a:r>
                    </a:p>
                  </a:txBody>
                  <a:tcPr>
                    <a:solidFill>
                      <a:srgbClr val="52B6B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316076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7" dur="500"/>
                                        <p:tgtEl>
                                          <p:spTgt spid="30413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xEl>
                                              <p:pRg st="7" end="7"/>
                                            </p:txEl>
                                          </p:spTgt>
                                        </p:tgtEl>
                                        <p:attrNameLst>
                                          <p:attrName>style.visibility</p:attrName>
                                        </p:attrNameLst>
                                      </p:cBhvr>
                                      <p:to>
                                        <p:strVal val="visible"/>
                                      </p:to>
                                    </p:set>
                                    <p:animEffect transition="in" filter="blinds(horizontal)">
                                      <p:cBhvr>
                                        <p:cTn id="12" dur="500"/>
                                        <p:tgtEl>
                                          <p:spTgt spid="30413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1">
                                            <p:txEl>
                                              <p:pRg st="8" end="8"/>
                                            </p:txEl>
                                          </p:spTgt>
                                        </p:tgtEl>
                                        <p:attrNameLst>
                                          <p:attrName>style.visibility</p:attrName>
                                        </p:attrNameLst>
                                      </p:cBhvr>
                                      <p:to>
                                        <p:strVal val="visible"/>
                                      </p:to>
                                    </p:set>
                                    <p:animEffect transition="in" filter="blinds(horizontal)">
                                      <p:cBhvr>
                                        <p:cTn id="17" dur="500"/>
                                        <p:tgtEl>
                                          <p:spTgt spid="30413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4131">
                                            <p:txEl>
                                              <p:pRg st="9" end="9"/>
                                            </p:txEl>
                                          </p:spTgt>
                                        </p:tgtEl>
                                        <p:attrNameLst>
                                          <p:attrName>style.visibility</p:attrName>
                                        </p:attrNameLst>
                                      </p:cBhvr>
                                      <p:to>
                                        <p:strVal val="visible"/>
                                      </p:to>
                                    </p:set>
                                    <p:animEffect transition="in" filter="blinds(horizontal)">
                                      <p:cBhvr>
                                        <p:cTn id="22" dur="500"/>
                                        <p:tgtEl>
                                          <p:spTgt spid="30413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4131">
                                            <p:txEl>
                                              <p:pRg st="10" end="10"/>
                                            </p:txEl>
                                          </p:spTgt>
                                        </p:tgtEl>
                                        <p:attrNameLst>
                                          <p:attrName>style.visibility</p:attrName>
                                        </p:attrNameLst>
                                      </p:cBhvr>
                                      <p:to>
                                        <p:strVal val="visible"/>
                                      </p:to>
                                    </p:set>
                                    <p:animEffect transition="in" filter="blinds(horizontal)">
                                      <p:cBhvr>
                                        <p:cTn id="27" dur="500"/>
                                        <p:tgtEl>
                                          <p:spTgt spid="30413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37"/>
                                        </p:tgtEl>
                                        <p:attrNameLst>
                                          <p:attrName>style.visibility</p:attrName>
                                        </p:attrNameLst>
                                      </p:cBhvr>
                                      <p:to>
                                        <p:strVal val="visible"/>
                                      </p:to>
                                    </p:set>
                                    <p:animEffect transition="in" filter="blinds(horizontal)">
                                      <p:cBhvr>
                                        <p:cTn id="32" dur="500"/>
                                        <p:tgtEl>
                                          <p:spTgt spid="30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2658" name="Rectangle 2"/>
          <p:cNvSpPr>
            <a:spLocks noGrp="1" noChangeArrowheads="1"/>
          </p:cNvSpPr>
          <p:nvPr>
            <p:ph type="title" idx="4294967295"/>
          </p:nvPr>
        </p:nvSpPr>
        <p:spPr>
          <a:xfrm>
            <a:off x="804863" y="-24712"/>
            <a:ext cx="8229600" cy="549894"/>
          </a:xfrm>
        </p:spPr>
        <p:txBody>
          <a:bodyPr vert="horz" wrap="square" lIns="63500" tIns="25400" rIns="63500" bIns="25400" numCol="1" anchor="t" anchorCtr="0" compatLnSpc="1">
            <a:prstTxWarp prst="textNoShape">
              <a:avLst/>
            </a:prstTxWarp>
            <a:spAutoFit/>
          </a:bodyPr>
          <a:lstStyle/>
          <a:p>
            <a:pPr algn="l"/>
            <a:r>
              <a:rPr lang="en-US" altLang="zh-CN" sz="3600" dirty="0">
                <a:ea typeface="宋体" pitchFamily="2" charset="-122"/>
              </a:rPr>
              <a:t>    </a:t>
            </a:r>
            <a:r>
              <a:rPr lang="en-US" altLang="zh-CN" sz="3600" b="1" dirty="0">
                <a:ea typeface="宋体" pitchFamily="2" charset="-122"/>
              </a:rPr>
              <a:t>IEEE 754</a:t>
            </a:r>
            <a:r>
              <a:rPr lang="zh-CN" altLang="en-US" sz="3600" b="1" dirty="0">
                <a:ea typeface="宋体" pitchFamily="2" charset="-122"/>
              </a:rPr>
              <a:t>标准</a:t>
            </a:r>
          </a:p>
        </p:txBody>
      </p:sp>
      <p:sp>
        <p:nvSpPr>
          <p:cNvPr id="582659" name="Rectangle 3"/>
          <p:cNvSpPr>
            <a:spLocks noGrp="1" noChangeArrowheads="1"/>
          </p:cNvSpPr>
          <p:nvPr>
            <p:ph type="body" idx="4294967295"/>
          </p:nvPr>
        </p:nvSpPr>
        <p:spPr>
          <a:xfrm>
            <a:off x="2076451" y="677383"/>
            <a:ext cx="8183562" cy="2014911"/>
          </a:xfrm>
        </p:spPr>
        <p:txBody>
          <a:bodyPr vert="horz" wrap="square" lIns="63500" tIns="25400" rIns="63500" bIns="25400" numCol="1" anchor="t" anchorCtr="0" compatLnSpc="1">
            <a:prstTxWarp prst="textNoShape">
              <a:avLst/>
            </a:prstTxWarp>
            <a:spAutoFit/>
          </a:bodyPr>
          <a:lstStyle/>
          <a:p>
            <a:pPr>
              <a:lnSpc>
                <a:spcPct val="90000"/>
              </a:lnSpc>
              <a:buFontTx/>
              <a:buNone/>
            </a:pPr>
            <a:r>
              <a:rPr lang="zh-CN" altLang="en-US" sz="2200" b="0" dirty="0"/>
              <a:t>    </a:t>
            </a:r>
          </a:p>
          <a:p>
            <a:pPr>
              <a:lnSpc>
                <a:spcPct val="90000"/>
              </a:lnSpc>
              <a:buFontTx/>
              <a:buNone/>
            </a:pPr>
            <a:r>
              <a:rPr lang="en-US" altLang="zh-CN" sz="2500" dirty="0"/>
              <a:t>Single Precision </a:t>
            </a:r>
            <a:r>
              <a:rPr lang="en-US" altLang="zh-CN" sz="2500" dirty="0">
                <a:solidFill>
                  <a:srgbClr val="000000"/>
                </a:solidFill>
              </a:rPr>
              <a:t>： </a:t>
            </a:r>
            <a:endParaRPr lang="en-US" altLang="zh-CN" sz="2500" dirty="0">
              <a:solidFill>
                <a:srgbClr val="990000"/>
              </a:solidFill>
            </a:endParaRPr>
          </a:p>
          <a:p>
            <a:pPr>
              <a:lnSpc>
                <a:spcPct val="90000"/>
              </a:lnSpc>
              <a:buFontTx/>
              <a:buNone/>
            </a:pPr>
            <a:r>
              <a:rPr lang="en-US" altLang="zh-CN" sz="2500" dirty="0">
                <a:solidFill>
                  <a:srgbClr val="FF6600"/>
                </a:solidFill>
              </a:rPr>
              <a:t>		  </a:t>
            </a:r>
            <a:r>
              <a:rPr lang="en-US" altLang="zh-CN" dirty="0">
                <a:solidFill>
                  <a:srgbClr val="FF6600"/>
                </a:solidFill>
              </a:rPr>
              <a:t>S</a:t>
            </a:r>
            <a:r>
              <a:rPr lang="en-US" altLang="zh-CN" dirty="0">
                <a:solidFill>
                  <a:srgbClr val="00E0CB"/>
                </a:solidFill>
              </a:rPr>
              <a:t>     </a:t>
            </a:r>
            <a:r>
              <a:rPr lang="en-US" altLang="zh-CN" dirty="0">
                <a:solidFill>
                  <a:srgbClr val="009242"/>
                </a:solidFill>
              </a:rPr>
              <a:t>Exponent</a:t>
            </a:r>
            <a:r>
              <a:rPr lang="en-US" altLang="zh-CN" dirty="0">
                <a:solidFill>
                  <a:srgbClr val="FD0128"/>
                </a:solidFill>
              </a:rPr>
              <a:t>                </a:t>
            </a:r>
            <a:r>
              <a:rPr lang="en-US" altLang="zh-CN" dirty="0">
                <a:solidFill>
                  <a:srgbClr val="063DE9"/>
                </a:solidFill>
              </a:rPr>
              <a:t>Significand/</a:t>
            </a:r>
            <a:r>
              <a:rPr lang="en-US" altLang="zh-CN" dirty="0" err="1">
                <a:solidFill>
                  <a:srgbClr val="063DE9"/>
                </a:solidFill>
              </a:rPr>
              <a:t>frac</a:t>
            </a:r>
            <a:endParaRPr lang="en-US" altLang="zh-CN" dirty="0">
              <a:solidFill>
                <a:srgbClr val="FD0128"/>
              </a:solidFill>
            </a:endParaRPr>
          </a:p>
          <a:p>
            <a:pPr>
              <a:lnSpc>
                <a:spcPct val="90000"/>
              </a:lnSpc>
              <a:buFontTx/>
              <a:buNone/>
            </a:pPr>
            <a:r>
              <a:rPr lang="en-US" altLang="zh-CN" dirty="0">
                <a:solidFill>
                  <a:srgbClr val="000000"/>
                </a:solidFill>
                <a:latin typeface="Arial,Bold" charset="0"/>
              </a:rPr>
              <a:t>          </a:t>
            </a:r>
            <a:r>
              <a:rPr lang="en-US" altLang="zh-CN" dirty="0">
                <a:solidFill>
                  <a:srgbClr val="000000"/>
                </a:solidFill>
              </a:rPr>
              <a:t>1 bit      8 bits                       23 bits</a:t>
            </a:r>
          </a:p>
          <a:p>
            <a:pPr>
              <a:lnSpc>
                <a:spcPct val="90000"/>
              </a:lnSpc>
              <a:buFontTx/>
              <a:buNone/>
            </a:pPr>
            <a:endParaRPr lang="zh-CN" altLang="en-US" dirty="0">
              <a:solidFill>
                <a:srgbClr val="CCCC00"/>
              </a:solidFill>
            </a:endParaRPr>
          </a:p>
        </p:txBody>
      </p:sp>
      <p:grpSp>
        <p:nvGrpSpPr>
          <p:cNvPr id="582660" name="Group 13"/>
          <p:cNvGrpSpPr>
            <a:grpSpLocks/>
          </p:cNvGrpSpPr>
          <p:nvPr/>
        </p:nvGrpSpPr>
        <p:grpSpPr bwMode="auto">
          <a:xfrm>
            <a:off x="2820193" y="1601844"/>
            <a:ext cx="6781800" cy="368300"/>
            <a:chOff x="611" y="1221"/>
            <a:chExt cx="4272" cy="295"/>
          </a:xfrm>
        </p:grpSpPr>
        <p:sp>
          <p:nvSpPr>
            <p:cNvPr id="582661"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pPr>
                <a:buFontTx/>
                <a:buNone/>
              </a:pPr>
              <a:endParaRPr lang="zh-CN" altLang="en-US" sz="1600" b="1">
                <a:solidFill>
                  <a:srgbClr val="000000"/>
                </a:solidFill>
                <a:latin typeface="Times New Roman" pitchFamily="18" charset="0"/>
              </a:endParaRPr>
            </a:p>
          </p:txBody>
        </p:sp>
        <p:sp>
          <p:nvSpPr>
            <p:cNvPr id="582662" name="Line 5"/>
            <p:cNvSpPr>
              <a:spLocks noChangeShapeType="1"/>
            </p:cNvSpPr>
            <p:nvPr/>
          </p:nvSpPr>
          <p:spPr bwMode="auto">
            <a:xfrm>
              <a:off x="1152" y="1221"/>
              <a:ext cx="0" cy="288"/>
            </a:xfrm>
            <a:prstGeom prst="line">
              <a:avLst/>
            </a:prstGeom>
            <a:noFill/>
            <a:ln w="28575">
              <a:solidFill>
                <a:schemeClr val="tx1"/>
              </a:solidFill>
              <a:miter lim="800000"/>
              <a:headEnd/>
              <a:tailEnd/>
            </a:ln>
          </p:spPr>
          <p:txBody>
            <a:bodyPr wrap="none"/>
            <a:lstStyle/>
            <a:p>
              <a:pPr eaLnBrk="1" hangingPunct="1">
                <a:buFontTx/>
                <a:buNone/>
              </a:pPr>
              <a:endParaRPr lang="zh-CN" altLang="en-US">
                <a:solidFill>
                  <a:srgbClr val="000000"/>
                </a:solidFill>
                <a:latin typeface="Arial" pitchFamily="34" charset="0"/>
              </a:endParaRPr>
            </a:p>
          </p:txBody>
        </p:sp>
        <p:sp>
          <p:nvSpPr>
            <p:cNvPr id="582663" name="Line 6"/>
            <p:cNvSpPr>
              <a:spLocks noChangeShapeType="1"/>
            </p:cNvSpPr>
            <p:nvPr/>
          </p:nvSpPr>
          <p:spPr bwMode="auto">
            <a:xfrm>
              <a:off x="2544" y="1221"/>
              <a:ext cx="0" cy="288"/>
            </a:xfrm>
            <a:prstGeom prst="line">
              <a:avLst/>
            </a:prstGeom>
            <a:noFill/>
            <a:ln w="28575">
              <a:solidFill>
                <a:schemeClr val="tx1"/>
              </a:solidFill>
              <a:miter lim="800000"/>
              <a:headEnd/>
              <a:tailEnd/>
            </a:ln>
          </p:spPr>
          <p:txBody>
            <a:bodyPr wrap="none"/>
            <a:lstStyle/>
            <a:p>
              <a:pPr eaLnBrk="1" hangingPunct="1">
                <a:buFontTx/>
                <a:buNone/>
              </a:pPr>
              <a:endParaRPr lang="zh-CN" altLang="en-US">
                <a:solidFill>
                  <a:srgbClr val="000000"/>
                </a:solidFill>
                <a:latin typeface="Arial" pitchFamily="34" charset="0"/>
              </a:endParaRPr>
            </a:p>
          </p:txBody>
        </p:sp>
      </p:grpSp>
      <p:sp>
        <p:nvSpPr>
          <p:cNvPr id="310279" name="Text Box 7"/>
          <p:cNvSpPr txBox="1">
            <a:spLocks noChangeArrowheads="1"/>
          </p:cNvSpPr>
          <p:nvPr/>
        </p:nvSpPr>
        <p:spPr bwMode="auto">
          <a:xfrm>
            <a:off x="1801813" y="2640438"/>
            <a:ext cx="7091362" cy="420688"/>
          </a:xfrm>
          <a:prstGeom prst="rect">
            <a:avLst/>
          </a:prstGeom>
          <a:noFill/>
          <a:ln w="9525">
            <a:noFill/>
            <a:miter lim="800000"/>
            <a:headEnd/>
            <a:tailEnd/>
          </a:ln>
        </p:spPr>
        <p:txBody>
          <a:bodyPr>
            <a:spAutoFit/>
          </a:bodyPr>
          <a:lstStyle/>
          <a:p>
            <a:pPr eaLnBrk="1" hangingPunct="1">
              <a:lnSpc>
                <a:spcPct val="90000"/>
              </a:lnSpc>
              <a:spcBef>
                <a:spcPct val="20000"/>
              </a:spcBef>
              <a:buClr>
                <a:srgbClr val="99CC00"/>
              </a:buClr>
              <a:buSzPct val="60000"/>
              <a:buFont typeface="Wingdings" pitchFamily="2" charset="2"/>
              <a:buNone/>
            </a:pPr>
            <a:r>
              <a:rPr kumimoji="1" lang="zh-CN" altLang="en-US" sz="2000" b="1" dirty="0">
                <a:solidFill>
                  <a:srgbClr val="000000"/>
                </a:solidFill>
                <a:latin typeface="Arial" pitchFamily="34" charset="0"/>
                <a:cs typeface="Arial" pitchFamily="34" charset="0"/>
              </a:rPr>
              <a:t>° </a:t>
            </a:r>
            <a:r>
              <a:rPr kumimoji="1" lang="en-US" altLang="zh-CN" sz="2400" b="1" dirty="0">
                <a:solidFill>
                  <a:srgbClr val="FF6600"/>
                </a:solidFill>
                <a:latin typeface="Arial" pitchFamily="34" charset="0"/>
                <a:cs typeface="Arial" pitchFamily="34" charset="0"/>
              </a:rPr>
              <a:t>Sign bit: 1 </a:t>
            </a:r>
            <a:r>
              <a:rPr kumimoji="1" lang="zh-CN" altLang="en-US" sz="2400" b="1" dirty="0">
                <a:solidFill>
                  <a:srgbClr val="FF6600"/>
                </a:solidFill>
                <a:latin typeface="Arial" pitchFamily="34" charset="0"/>
                <a:cs typeface="Arial" pitchFamily="34" charset="0"/>
              </a:rPr>
              <a:t>表示</a:t>
            </a:r>
            <a:r>
              <a:rPr kumimoji="1" lang="en-US" altLang="zh-CN" sz="2400" b="1" dirty="0">
                <a:solidFill>
                  <a:srgbClr val="FF6600"/>
                </a:solidFill>
                <a:latin typeface="Arial" pitchFamily="34" charset="0"/>
                <a:cs typeface="Arial" pitchFamily="34" charset="0"/>
              </a:rPr>
              <a:t>negative ; 0</a:t>
            </a:r>
            <a:r>
              <a:rPr kumimoji="1" lang="zh-CN" altLang="en-US" sz="2400" b="1" dirty="0">
                <a:solidFill>
                  <a:srgbClr val="FF6600"/>
                </a:solidFill>
                <a:latin typeface="Arial" pitchFamily="34" charset="0"/>
                <a:cs typeface="Arial" pitchFamily="34" charset="0"/>
              </a:rPr>
              <a:t>表示 </a:t>
            </a:r>
            <a:r>
              <a:rPr kumimoji="1" lang="en-US" altLang="zh-CN" sz="2400" b="1" dirty="0">
                <a:solidFill>
                  <a:srgbClr val="FF6600"/>
                </a:solidFill>
                <a:latin typeface="Arial" pitchFamily="34" charset="0"/>
                <a:cs typeface="Arial" pitchFamily="34" charset="0"/>
              </a:rPr>
              <a:t>positive</a:t>
            </a:r>
          </a:p>
        </p:txBody>
      </p:sp>
      <p:sp>
        <p:nvSpPr>
          <p:cNvPr id="310280" name="Text Box 8"/>
          <p:cNvSpPr txBox="1">
            <a:spLocks noChangeArrowheads="1"/>
          </p:cNvSpPr>
          <p:nvPr/>
        </p:nvSpPr>
        <p:spPr bwMode="auto">
          <a:xfrm>
            <a:off x="1730375" y="4233864"/>
            <a:ext cx="7962900" cy="1409617"/>
          </a:xfrm>
          <a:prstGeom prst="rect">
            <a:avLst/>
          </a:prstGeom>
          <a:noFill/>
          <a:ln w="9525">
            <a:noFill/>
            <a:miter lim="800000"/>
            <a:headEnd/>
            <a:tailEnd/>
          </a:ln>
        </p:spPr>
        <p:txBody>
          <a:bodyPr>
            <a:spAutoFit/>
          </a:bodyPr>
          <a:lstStyle/>
          <a:p>
            <a:pPr eaLnBrk="1" hangingPunct="1">
              <a:spcBef>
                <a:spcPct val="20000"/>
              </a:spcBef>
              <a:buClr>
                <a:srgbClr val="99CC00"/>
              </a:buClr>
              <a:buSzPct val="60000"/>
              <a:buFont typeface="Wingdings" pitchFamily="2" charset="2"/>
              <a:buNone/>
            </a:pPr>
            <a:r>
              <a:rPr kumimoji="1" lang="zh-CN" altLang="en-US" sz="2800" dirty="0">
                <a:solidFill>
                  <a:srgbClr val="000000"/>
                </a:solidFill>
                <a:latin typeface="Times New Roman" pitchFamily="18" charset="0"/>
              </a:rPr>
              <a:t>°</a:t>
            </a:r>
            <a:r>
              <a:rPr kumimoji="1" lang="en-US" altLang="zh-CN" sz="2400" b="1" dirty="0">
                <a:solidFill>
                  <a:srgbClr val="3333FF"/>
                </a:solidFill>
                <a:latin typeface="Arial" pitchFamily="34" charset="0"/>
                <a:cs typeface="Arial" pitchFamily="34" charset="0"/>
              </a:rPr>
              <a:t>Significand</a:t>
            </a:r>
            <a:r>
              <a:rPr kumimoji="1" lang="zh-CN" altLang="en-US" sz="2400" b="1" dirty="0">
                <a:solidFill>
                  <a:srgbClr val="3333FF"/>
                </a:solidFill>
                <a:latin typeface="Arial" pitchFamily="34" charset="0"/>
                <a:cs typeface="Arial" pitchFamily="34" charset="0"/>
              </a:rPr>
              <a:t>（尾数）</a:t>
            </a:r>
            <a:r>
              <a:rPr kumimoji="1" lang="en-US" altLang="zh-CN" sz="2400" b="1" dirty="0">
                <a:solidFill>
                  <a:srgbClr val="3333FF"/>
                </a:solidFill>
                <a:latin typeface="Arial" pitchFamily="34" charset="0"/>
                <a:cs typeface="Arial" pitchFamily="34" charset="0"/>
              </a:rPr>
              <a:t>:</a:t>
            </a:r>
          </a:p>
          <a:p>
            <a:pPr eaLnBrk="1" hangingPunct="1">
              <a:spcBef>
                <a:spcPct val="20000"/>
              </a:spcBef>
              <a:buClr>
                <a:srgbClr val="99CC00"/>
              </a:buClr>
              <a:buSzPct val="60000"/>
              <a:buFont typeface="Wingdings" pitchFamily="2" charset="2"/>
              <a:buNone/>
            </a:pPr>
            <a:r>
              <a:rPr kumimoji="1" lang="en-US" altLang="zh-CN" sz="2400" b="1" dirty="0">
                <a:solidFill>
                  <a:srgbClr val="3333FF"/>
                </a:solidFill>
                <a:latin typeface="Arial" pitchFamily="34" charset="0"/>
                <a:cs typeface="Arial" pitchFamily="34" charset="0"/>
              </a:rPr>
              <a:t>   • </a:t>
            </a:r>
            <a:r>
              <a:rPr kumimoji="1" lang="zh-CN" altLang="en-US" sz="2400" b="1" dirty="0">
                <a:solidFill>
                  <a:srgbClr val="3333FF"/>
                </a:solidFill>
                <a:latin typeface="Arial" pitchFamily="34" charset="0"/>
                <a:cs typeface="Arial" pitchFamily="34" charset="0"/>
              </a:rPr>
              <a:t>规格化尾数最高位总是</a:t>
            </a:r>
            <a:r>
              <a:rPr kumimoji="1" lang="en-US" altLang="zh-CN" sz="2400" b="1" dirty="0">
                <a:solidFill>
                  <a:srgbClr val="3333FF"/>
                </a:solidFill>
                <a:latin typeface="Arial" pitchFamily="34" charset="0"/>
                <a:cs typeface="Arial" pitchFamily="34" charset="0"/>
              </a:rPr>
              <a:t>1</a:t>
            </a:r>
            <a:r>
              <a:rPr kumimoji="1" lang="zh-CN" altLang="en-US" sz="2400" b="1" dirty="0">
                <a:solidFill>
                  <a:srgbClr val="3333FF"/>
                </a:solidFill>
                <a:latin typeface="Arial" pitchFamily="34" charset="0"/>
                <a:cs typeface="Arial" pitchFamily="34" charset="0"/>
              </a:rPr>
              <a:t>，所以隐含表示，省</a:t>
            </a:r>
            <a:r>
              <a:rPr kumimoji="1" lang="en-US" altLang="zh-CN" sz="2400" b="1" dirty="0">
                <a:solidFill>
                  <a:srgbClr val="3333FF"/>
                </a:solidFill>
                <a:latin typeface="Arial" pitchFamily="34" charset="0"/>
                <a:cs typeface="Arial" pitchFamily="34" charset="0"/>
              </a:rPr>
              <a:t>1</a:t>
            </a:r>
            <a:r>
              <a:rPr kumimoji="1" lang="zh-CN" altLang="en-US" sz="2400" b="1" dirty="0">
                <a:solidFill>
                  <a:srgbClr val="3333FF"/>
                </a:solidFill>
                <a:latin typeface="Arial" pitchFamily="34" charset="0"/>
                <a:cs typeface="Arial" pitchFamily="34" charset="0"/>
              </a:rPr>
              <a:t>位</a:t>
            </a:r>
          </a:p>
          <a:p>
            <a:pPr eaLnBrk="1" hangingPunct="1">
              <a:spcBef>
                <a:spcPct val="20000"/>
              </a:spcBef>
              <a:buClr>
                <a:srgbClr val="99CC00"/>
              </a:buClr>
              <a:buSzPct val="60000"/>
              <a:buFont typeface="Wingdings" pitchFamily="2" charset="2"/>
              <a:buNone/>
            </a:pPr>
            <a:r>
              <a:rPr kumimoji="1" lang="en-US" altLang="zh-CN" sz="2400" b="1" dirty="0">
                <a:solidFill>
                  <a:srgbClr val="3333FF"/>
                </a:solidFill>
                <a:latin typeface="Arial" pitchFamily="34" charset="0"/>
                <a:cs typeface="Arial" pitchFamily="34" charset="0"/>
              </a:rPr>
              <a:t>   • 1 + 23 bits </a:t>
            </a:r>
            <a:r>
              <a:rPr kumimoji="1" lang="zh-CN" altLang="en-US" sz="2400" b="1" dirty="0">
                <a:solidFill>
                  <a:srgbClr val="3333FF"/>
                </a:solidFill>
                <a:latin typeface="Arial" pitchFamily="34" charset="0"/>
                <a:cs typeface="Arial" pitchFamily="34" charset="0"/>
              </a:rPr>
              <a:t>（ </a:t>
            </a:r>
            <a:r>
              <a:rPr kumimoji="1" lang="en-US" altLang="zh-CN" sz="2400" b="1" dirty="0">
                <a:solidFill>
                  <a:srgbClr val="3333FF"/>
                </a:solidFill>
                <a:latin typeface="Arial" pitchFamily="34" charset="0"/>
                <a:cs typeface="Arial" pitchFamily="34" charset="0"/>
              </a:rPr>
              <a:t>single</a:t>
            </a:r>
            <a:r>
              <a:rPr kumimoji="1" lang="zh-CN" altLang="en-US" sz="2400" b="1" dirty="0">
                <a:solidFill>
                  <a:srgbClr val="3333FF"/>
                </a:solidFill>
                <a:latin typeface="Arial" pitchFamily="34" charset="0"/>
                <a:cs typeface="Arial" pitchFamily="34" charset="0"/>
              </a:rPr>
              <a:t>），</a:t>
            </a:r>
            <a:r>
              <a:rPr kumimoji="1" lang="en-US" altLang="zh-CN" sz="2400" b="1" dirty="0">
                <a:solidFill>
                  <a:srgbClr val="3333FF"/>
                </a:solidFill>
                <a:latin typeface="Arial" pitchFamily="34" charset="0"/>
                <a:cs typeface="Arial" pitchFamily="34" charset="0"/>
              </a:rPr>
              <a:t>1 + 52 bits </a:t>
            </a:r>
            <a:r>
              <a:rPr kumimoji="1" lang="zh-CN" altLang="en-US" sz="2400" b="1" dirty="0">
                <a:solidFill>
                  <a:srgbClr val="3333FF"/>
                </a:solidFill>
                <a:latin typeface="Arial" pitchFamily="34" charset="0"/>
                <a:cs typeface="Arial" pitchFamily="34" charset="0"/>
              </a:rPr>
              <a:t>（</a:t>
            </a:r>
            <a:r>
              <a:rPr kumimoji="1" lang="en-US" altLang="zh-CN" sz="2400" b="1" dirty="0">
                <a:solidFill>
                  <a:srgbClr val="3333FF"/>
                </a:solidFill>
                <a:latin typeface="Arial" pitchFamily="34" charset="0"/>
                <a:cs typeface="Arial" pitchFamily="34" charset="0"/>
              </a:rPr>
              <a:t>double</a:t>
            </a:r>
            <a:r>
              <a:rPr kumimoji="1" lang="zh-CN" altLang="en-US" sz="2400" b="1" dirty="0">
                <a:solidFill>
                  <a:srgbClr val="3333FF"/>
                </a:solidFill>
                <a:latin typeface="Arial" pitchFamily="34" charset="0"/>
                <a:cs typeface="Arial" pitchFamily="34" charset="0"/>
              </a:rPr>
              <a:t>）</a:t>
            </a:r>
          </a:p>
        </p:txBody>
      </p:sp>
      <p:sp>
        <p:nvSpPr>
          <p:cNvPr id="310281" name="Text Box 9"/>
          <p:cNvSpPr txBox="1">
            <a:spLocks noChangeArrowheads="1"/>
          </p:cNvSpPr>
          <p:nvPr/>
        </p:nvSpPr>
        <p:spPr bwMode="auto">
          <a:xfrm>
            <a:off x="1730375" y="2890838"/>
            <a:ext cx="8961437" cy="1495794"/>
          </a:xfrm>
          <a:prstGeom prst="rect">
            <a:avLst/>
          </a:prstGeom>
          <a:noFill/>
          <a:ln w="9525">
            <a:noFill/>
            <a:miter lim="800000"/>
            <a:headEnd/>
            <a:tailEnd/>
          </a:ln>
        </p:spPr>
        <p:txBody>
          <a:bodyPr>
            <a:spAutoFit/>
          </a:bodyPr>
          <a:lstStyle/>
          <a:p>
            <a:pPr eaLnBrk="1" hangingPunct="1">
              <a:lnSpc>
                <a:spcPct val="120000"/>
              </a:lnSpc>
              <a:buClr>
                <a:srgbClr val="99CC00"/>
              </a:buClr>
              <a:buSzPct val="60000"/>
              <a:buFont typeface="Wingdings" pitchFamily="2" charset="2"/>
              <a:buNone/>
            </a:pPr>
            <a:r>
              <a:rPr kumimoji="1" lang="zh-CN" altLang="en-US" sz="2800" dirty="0">
                <a:solidFill>
                  <a:srgbClr val="000000"/>
                </a:solidFill>
                <a:latin typeface="Times New Roman" pitchFamily="18" charset="0"/>
              </a:rPr>
              <a:t>°</a:t>
            </a:r>
            <a:r>
              <a:rPr kumimoji="1" lang="en-US" altLang="zh-CN" sz="2400" b="1" dirty="0">
                <a:solidFill>
                  <a:srgbClr val="006600"/>
                </a:solidFill>
                <a:latin typeface="Arial" pitchFamily="34" charset="0"/>
                <a:cs typeface="Arial" pitchFamily="34" charset="0"/>
              </a:rPr>
              <a:t>Exponent</a:t>
            </a:r>
            <a:r>
              <a:rPr kumimoji="1" lang="zh-CN" altLang="en-US" sz="2400" b="1" dirty="0">
                <a:solidFill>
                  <a:srgbClr val="006600"/>
                </a:solidFill>
                <a:latin typeface="Arial" pitchFamily="34" charset="0"/>
                <a:cs typeface="Arial" pitchFamily="34" charset="0"/>
              </a:rPr>
              <a:t>（阶码 </a:t>
            </a:r>
            <a:r>
              <a:rPr kumimoji="1" lang="en-US" altLang="zh-CN" sz="2400" b="1" dirty="0">
                <a:solidFill>
                  <a:srgbClr val="006600"/>
                </a:solidFill>
                <a:latin typeface="Arial" pitchFamily="34" charset="0"/>
                <a:cs typeface="Arial" pitchFamily="34" charset="0"/>
              </a:rPr>
              <a:t>/ </a:t>
            </a:r>
            <a:r>
              <a:rPr kumimoji="1" lang="zh-CN" altLang="en-US" sz="2400" b="1" dirty="0">
                <a:solidFill>
                  <a:srgbClr val="006600"/>
                </a:solidFill>
                <a:latin typeface="Arial" pitchFamily="34" charset="0"/>
                <a:cs typeface="Arial" pitchFamily="34" charset="0"/>
              </a:rPr>
              <a:t>指数）</a:t>
            </a:r>
            <a:r>
              <a:rPr kumimoji="1" lang="en-US" altLang="zh-CN" sz="2400" b="1" dirty="0">
                <a:solidFill>
                  <a:srgbClr val="006600"/>
                </a:solidFill>
                <a:latin typeface="Arial" pitchFamily="34" charset="0"/>
                <a:cs typeface="Arial" pitchFamily="34" charset="0"/>
              </a:rPr>
              <a:t>:  </a:t>
            </a:r>
          </a:p>
          <a:p>
            <a:pPr lvl="1" eaLnBrk="1" hangingPunct="1">
              <a:lnSpc>
                <a:spcPct val="120000"/>
              </a:lnSpc>
              <a:buClr>
                <a:srgbClr val="006600"/>
              </a:buClr>
              <a:buFontTx/>
              <a:buChar char="•"/>
            </a:pPr>
            <a:r>
              <a:rPr kumimoji="1" lang="en-US" altLang="zh-CN" sz="2400" b="1" dirty="0">
                <a:solidFill>
                  <a:srgbClr val="006600"/>
                </a:solidFill>
                <a:latin typeface="Arial" pitchFamily="34" charset="0"/>
                <a:cs typeface="Arial" pitchFamily="34" charset="0"/>
              </a:rPr>
              <a:t>SP</a:t>
            </a:r>
            <a:r>
              <a:rPr kumimoji="1" lang="zh-CN" altLang="en-US" sz="2400" b="1" dirty="0">
                <a:solidFill>
                  <a:srgbClr val="006600"/>
                </a:solidFill>
                <a:latin typeface="Arial" pitchFamily="34" charset="0"/>
                <a:cs typeface="Arial" pitchFamily="34" charset="0"/>
              </a:rPr>
              <a:t>规格化数阶码范围为</a:t>
            </a:r>
            <a:r>
              <a:rPr kumimoji="1" lang="en-US" altLang="zh-CN" sz="2400" b="1" dirty="0">
                <a:solidFill>
                  <a:srgbClr val="006600"/>
                </a:solidFill>
                <a:latin typeface="Arial" pitchFamily="34" charset="0"/>
                <a:cs typeface="Arial" pitchFamily="34" charset="0"/>
              </a:rPr>
              <a:t>0000 0001 (-126) ~ </a:t>
            </a:r>
            <a:r>
              <a:rPr kumimoji="1" lang="en-US" altLang="zh-CN" sz="2400" b="1" dirty="0">
                <a:solidFill>
                  <a:srgbClr val="FF0000"/>
                </a:solidFill>
                <a:latin typeface="Arial" pitchFamily="34" charset="0"/>
                <a:cs typeface="Arial" pitchFamily="34" charset="0"/>
              </a:rPr>
              <a:t>1111 1110 </a:t>
            </a:r>
            <a:r>
              <a:rPr kumimoji="1" lang="en-US" altLang="zh-CN" sz="2400" b="1" dirty="0">
                <a:solidFill>
                  <a:srgbClr val="006600"/>
                </a:solidFill>
                <a:latin typeface="Arial" pitchFamily="34" charset="0"/>
                <a:cs typeface="Arial" pitchFamily="34" charset="0"/>
              </a:rPr>
              <a:t>(127)</a:t>
            </a:r>
          </a:p>
          <a:p>
            <a:pPr lvl="1" eaLnBrk="1" hangingPunct="1">
              <a:lnSpc>
                <a:spcPct val="120000"/>
              </a:lnSpc>
              <a:buClr>
                <a:srgbClr val="006600"/>
              </a:buClr>
              <a:buFontTx/>
              <a:buChar char="•"/>
            </a:pPr>
            <a:r>
              <a:rPr kumimoji="1" lang="en-US" altLang="zh-CN" sz="2400" b="1" dirty="0">
                <a:solidFill>
                  <a:srgbClr val="006600"/>
                </a:solidFill>
                <a:latin typeface="Arial" pitchFamily="34" charset="0"/>
                <a:cs typeface="Arial" pitchFamily="34" charset="0"/>
              </a:rPr>
              <a:t>bias</a:t>
            </a:r>
            <a:r>
              <a:rPr kumimoji="1" lang="zh-CN" altLang="en-US" sz="2400" b="1" dirty="0">
                <a:solidFill>
                  <a:srgbClr val="006600"/>
                </a:solidFill>
                <a:latin typeface="Arial" pitchFamily="34" charset="0"/>
                <a:cs typeface="Arial" pitchFamily="34" charset="0"/>
              </a:rPr>
              <a:t>为</a:t>
            </a:r>
            <a:r>
              <a:rPr kumimoji="1" lang="en-US" altLang="zh-CN" sz="2400" b="1" dirty="0">
                <a:solidFill>
                  <a:srgbClr val="FF0000"/>
                </a:solidFill>
                <a:latin typeface="Arial" pitchFamily="34" charset="0"/>
                <a:cs typeface="Arial" pitchFamily="34" charset="0"/>
              </a:rPr>
              <a:t>127</a:t>
            </a:r>
            <a:r>
              <a:rPr kumimoji="1" lang="en-US" altLang="zh-CN" sz="2400" b="1" dirty="0">
                <a:solidFill>
                  <a:srgbClr val="006600"/>
                </a:solidFill>
                <a:latin typeface="Arial" pitchFamily="34" charset="0"/>
                <a:cs typeface="Arial" pitchFamily="34" charset="0"/>
              </a:rPr>
              <a:t> (single), 1023 (double)</a:t>
            </a:r>
            <a:endParaRPr kumimoji="1" lang="zh-CN" altLang="en-US" sz="2400" b="1" dirty="0">
              <a:solidFill>
                <a:srgbClr val="006600"/>
              </a:solidFill>
              <a:latin typeface="Arial" pitchFamily="34" charset="0"/>
            </a:endParaRPr>
          </a:p>
        </p:txBody>
      </p:sp>
      <p:sp>
        <p:nvSpPr>
          <p:cNvPr id="310282" name="Text Box 10"/>
          <p:cNvSpPr txBox="1">
            <a:spLocks noChangeArrowheads="1"/>
          </p:cNvSpPr>
          <p:nvPr/>
        </p:nvSpPr>
        <p:spPr bwMode="auto">
          <a:xfrm>
            <a:off x="1654175" y="5627688"/>
            <a:ext cx="7239000" cy="457200"/>
          </a:xfrm>
          <a:prstGeom prst="rect">
            <a:avLst/>
          </a:prstGeom>
          <a:noFill/>
          <a:ln w="9525">
            <a:noFill/>
            <a:miter lim="800000"/>
            <a:headEnd/>
            <a:tailEnd/>
          </a:ln>
        </p:spPr>
        <p:txBody>
          <a:bodyPr>
            <a:spAutoFit/>
          </a:bodyPr>
          <a:lstStyle/>
          <a:p>
            <a:pPr eaLnBrk="1" hangingPunct="1">
              <a:spcBef>
                <a:spcPct val="20000"/>
              </a:spcBef>
              <a:buClr>
                <a:srgbClr val="99CC00"/>
              </a:buClr>
              <a:buSzPct val="60000"/>
              <a:buFont typeface="Wingdings" pitchFamily="2" charset="2"/>
              <a:buNone/>
            </a:pPr>
            <a:r>
              <a:rPr kumimoji="1" lang="en-US" altLang="zh-CN" sz="2400" b="1" dirty="0">
                <a:solidFill>
                  <a:srgbClr val="990000"/>
                </a:solidFill>
                <a:latin typeface="Arial" pitchFamily="34" charset="0"/>
                <a:cs typeface="Arial" pitchFamily="34" charset="0"/>
              </a:rPr>
              <a:t>SP:  (-1)</a:t>
            </a:r>
            <a:r>
              <a:rPr kumimoji="1" lang="en-US" altLang="zh-CN" sz="2400" b="1" baseline="30000" dirty="0">
                <a:solidFill>
                  <a:srgbClr val="FF9900"/>
                </a:solidFill>
                <a:latin typeface="Arial" pitchFamily="34" charset="0"/>
                <a:cs typeface="Arial" pitchFamily="34" charset="0"/>
              </a:rPr>
              <a:t>S</a:t>
            </a:r>
            <a:r>
              <a:rPr kumimoji="1" lang="en-US" altLang="zh-CN" sz="2400" b="1" dirty="0">
                <a:solidFill>
                  <a:srgbClr val="990000"/>
                </a:solidFill>
                <a:latin typeface="Arial" pitchFamily="34" charset="0"/>
                <a:cs typeface="Arial" pitchFamily="34" charset="0"/>
              </a:rPr>
              <a:t> x (1 + </a:t>
            </a:r>
            <a:r>
              <a:rPr kumimoji="1" lang="en-US" altLang="zh-CN" sz="2400" b="1" dirty="0">
                <a:solidFill>
                  <a:srgbClr val="333399"/>
                </a:solidFill>
                <a:latin typeface="Arial" pitchFamily="34" charset="0"/>
                <a:cs typeface="Arial" pitchFamily="34" charset="0"/>
              </a:rPr>
              <a:t>Significand</a:t>
            </a:r>
            <a:r>
              <a:rPr kumimoji="1" lang="en-US" altLang="zh-CN" sz="2400" b="1" dirty="0">
                <a:solidFill>
                  <a:srgbClr val="990000"/>
                </a:solidFill>
                <a:latin typeface="Arial" pitchFamily="34" charset="0"/>
                <a:cs typeface="Arial" pitchFamily="34" charset="0"/>
              </a:rPr>
              <a:t>) x 2</a:t>
            </a:r>
            <a:r>
              <a:rPr kumimoji="1" lang="en-US" altLang="zh-CN" sz="2400" b="1" baseline="30000" dirty="0">
                <a:solidFill>
                  <a:srgbClr val="990000"/>
                </a:solidFill>
                <a:latin typeface="Arial" pitchFamily="34" charset="0"/>
                <a:cs typeface="Arial" pitchFamily="34" charset="0"/>
              </a:rPr>
              <a:t>(</a:t>
            </a:r>
            <a:r>
              <a:rPr kumimoji="1" lang="en-US" altLang="zh-CN" sz="2400" b="1" baseline="30000" dirty="0">
                <a:solidFill>
                  <a:srgbClr val="009242"/>
                </a:solidFill>
                <a:latin typeface="Arial" pitchFamily="34" charset="0"/>
                <a:cs typeface="Arial" pitchFamily="34" charset="0"/>
              </a:rPr>
              <a:t>Exponent</a:t>
            </a:r>
            <a:r>
              <a:rPr kumimoji="1" lang="en-US" altLang="zh-CN" sz="2400" b="1" baseline="30000" dirty="0">
                <a:solidFill>
                  <a:srgbClr val="990000"/>
                </a:solidFill>
                <a:latin typeface="Arial" pitchFamily="34" charset="0"/>
                <a:cs typeface="Arial" pitchFamily="34" charset="0"/>
              </a:rPr>
              <a:t>-127)</a:t>
            </a:r>
          </a:p>
        </p:txBody>
      </p:sp>
      <p:sp>
        <p:nvSpPr>
          <p:cNvPr id="310283" name="Text Box 11"/>
          <p:cNvSpPr txBox="1">
            <a:spLocks noChangeArrowheads="1"/>
          </p:cNvSpPr>
          <p:nvPr/>
        </p:nvSpPr>
        <p:spPr bwMode="auto">
          <a:xfrm>
            <a:off x="1654176" y="6092825"/>
            <a:ext cx="6511925" cy="457200"/>
          </a:xfrm>
          <a:prstGeom prst="rect">
            <a:avLst/>
          </a:prstGeom>
          <a:noFill/>
          <a:ln w="9525">
            <a:noFill/>
            <a:miter lim="800000"/>
            <a:headEnd/>
            <a:tailEnd/>
          </a:ln>
        </p:spPr>
        <p:txBody>
          <a:bodyPr>
            <a:spAutoFit/>
          </a:bodyPr>
          <a:lstStyle/>
          <a:p>
            <a:pPr eaLnBrk="1" hangingPunct="1">
              <a:spcBef>
                <a:spcPct val="20000"/>
              </a:spcBef>
              <a:buClr>
                <a:srgbClr val="99CC00"/>
              </a:buClr>
              <a:buSzPct val="60000"/>
              <a:buFont typeface="Wingdings" pitchFamily="2" charset="2"/>
              <a:buNone/>
            </a:pPr>
            <a:r>
              <a:rPr kumimoji="1" lang="en-US" altLang="zh-CN" sz="2400" b="1" dirty="0">
                <a:solidFill>
                  <a:srgbClr val="990000"/>
                </a:solidFill>
                <a:latin typeface="Arial" pitchFamily="34" charset="0"/>
                <a:cs typeface="Arial" pitchFamily="34" charset="0"/>
              </a:rPr>
              <a:t>DP:  (-1)</a:t>
            </a:r>
            <a:r>
              <a:rPr kumimoji="1" lang="en-US" altLang="zh-CN" sz="2400" b="1" baseline="30000" dirty="0">
                <a:solidFill>
                  <a:srgbClr val="FF9900"/>
                </a:solidFill>
                <a:latin typeface="Arial" pitchFamily="34" charset="0"/>
                <a:cs typeface="Arial" pitchFamily="34" charset="0"/>
              </a:rPr>
              <a:t>S</a:t>
            </a:r>
            <a:r>
              <a:rPr kumimoji="1" lang="en-US" altLang="zh-CN" sz="2400" b="1" dirty="0">
                <a:solidFill>
                  <a:srgbClr val="990000"/>
                </a:solidFill>
                <a:latin typeface="Arial" pitchFamily="34" charset="0"/>
                <a:cs typeface="Arial" pitchFamily="34" charset="0"/>
              </a:rPr>
              <a:t> x (1 + </a:t>
            </a:r>
            <a:r>
              <a:rPr kumimoji="1" lang="en-US" altLang="zh-CN" sz="2400" b="1" dirty="0">
                <a:solidFill>
                  <a:srgbClr val="333399"/>
                </a:solidFill>
                <a:latin typeface="Arial" pitchFamily="34" charset="0"/>
                <a:cs typeface="Arial" pitchFamily="34" charset="0"/>
              </a:rPr>
              <a:t>Significand</a:t>
            </a:r>
            <a:r>
              <a:rPr kumimoji="1" lang="en-US" altLang="zh-CN" sz="2400" b="1" dirty="0">
                <a:solidFill>
                  <a:srgbClr val="990000"/>
                </a:solidFill>
                <a:latin typeface="Arial" pitchFamily="34" charset="0"/>
                <a:cs typeface="Arial" pitchFamily="34" charset="0"/>
              </a:rPr>
              <a:t>) x 2</a:t>
            </a:r>
            <a:r>
              <a:rPr kumimoji="1" lang="en-US" altLang="zh-CN" sz="2400" b="1" baseline="30000" dirty="0">
                <a:solidFill>
                  <a:srgbClr val="990000"/>
                </a:solidFill>
                <a:latin typeface="Arial" pitchFamily="34" charset="0"/>
                <a:cs typeface="Arial" pitchFamily="34" charset="0"/>
              </a:rPr>
              <a:t>(</a:t>
            </a:r>
            <a:r>
              <a:rPr kumimoji="1" lang="en-US" altLang="zh-CN" sz="2400" b="1" baseline="30000" dirty="0">
                <a:solidFill>
                  <a:srgbClr val="009242"/>
                </a:solidFill>
                <a:latin typeface="Arial" pitchFamily="34" charset="0"/>
                <a:cs typeface="Arial" pitchFamily="34" charset="0"/>
              </a:rPr>
              <a:t>Exponent</a:t>
            </a:r>
            <a:r>
              <a:rPr kumimoji="1" lang="en-US" altLang="zh-CN" sz="2400" b="1" baseline="30000" dirty="0">
                <a:solidFill>
                  <a:srgbClr val="990000"/>
                </a:solidFill>
                <a:latin typeface="Arial" pitchFamily="34" charset="0"/>
                <a:cs typeface="Arial" pitchFamily="34" charset="0"/>
              </a:rPr>
              <a:t>-1023)</a:t>
            </a:r>
          </a:p>
        </p:txBody>
      </p:sp>
      <p:sp>
        <p:nvSpPr>
          <p:cNvPr id="310284" name="Text Box 12"/>
          <p:cNvSpPr txBox="1">
            <a:spLocks noChangeArrowheads="1"/>
          </p:cNvSpPr>
          <p:nvPr/>
        </p:nvSpPr>
        <p:spPr bwMode="auto">
          <a:xfrm>
            <a:off x="6642101" y="2890838"/>
            <a:ext cx="3878263" cy="457200"/>
          </a:xfrm>
          <a:prstGeom prst="rect">
            <a:avLst/>
          </a:prstGeom>
          <a:noFill/>
          <a:ln w="12700">
            <a:noFill/>
            <a:miter lim="800000"/>
            <a:headEnd/>
            <a:tailEnd/>
          </a:ln>
        </p:spPr>
        <p:txBody>
          <a:bodyPr>
            <a:spAutoFit/>
          </a:bodyPr>
          <a:lstStyle/>
          <a:p>
            <a:pPr>
              <a:spcBef>
                <a:spcPct val="50000"/>
              </a:spcBef>
              <a:buFontTx/>
              <a:buNone/>
            </a:pPr>
            <a:r>
              <a:rPr lang="zh-CN" altLang="en-US" sz="2400" b="1" dirty="0">
                <a:solidFill>
                  <a:srgbClr val="CC0000"/>
                </a:solidFill>
                <a:latin typeface="黑体" pitchFamily="49" charset="-122"/>
                <a:ea typeface="黑体" pitchFamily="49" charset="-122"/>
                <a:cs typeface="Arial" pitchFamily="34" charset="0"/>
              </a:rPr>
              <a:t>全</a:t>
            </a:r>
            <a:r>
              <a:rPr lang="en-US" altLang="zh-CN" sz="2400" b="1" dirty="0">
                <a:solidFill>
                  <a:srgbClr val="79A002"/>
                </a:solidFill>
                <a:latin typeface="黑体" pitchFamily="49" charset="-122"/>
                <a:ea typeface="黑体" pitchFamily="49" charset="-122"/>
                <a:cs typeface="Arial" pitchFamily="34" charset="0"/>
              </a:rPr>
              <a:t>0</a:t>
            </a:r>
            <a:r>
              <a:rPr lang="zh-CN" altLang="en-US" sz="2400" b="1" dirty="0">
                <a:solidFill>
                  <a:srgbClr val="CC0000"/>
                </a:solidFill>
                <a:latin typeface="黑体" pitchFamily="49" charset="-122"/>
                <a:ea typeface="黑体" pitchFamily="49" charset="-122"/>
                <a:cs typeface="Arial" pitchFamily="34" charset="0"/>
              </a:rPr>
              <a:t>和全</a:t>
            </a:r>
            <a:r>
              <a:rPr lang="en-US" altLang="zh-CN" sz="2400" b="1" dirty="0">
                <a:solidFill>
                  <a:srgbClr val="79A002"/>
                </a:solidFill>
                <a:latin typeface="黑体" pitchFamily="49" charset="-122"/>
                <a:ea typeface="黑体" pitchFamily="49" charset="-122"/>
                <a:cs typeface="Arial" pitchFamily="34" charset="0"/>
              </a:rPr>
              <a:t>1</a:t>
            </a:r>
            <a:r>
              <a:rPr lang="zh-CN" altLang="en-US" sz="2400" b="1" dirty="0">
                <a:solidFill>
                  <a:srgbClr val="CC0000"/>
                </a:solidFill>
                <a:latin typeface="黑体" pitchFamily="49" charset="-122"/>
                <a:ea typeface="黑体" pitchFamily="49" charset="-122"/>
                <a:cs typeface="Arial" pitchFamily="34" charset="0"/>
              </a:rPr>
              <a:t>用来表示特殊值！</a:t>
            </a:r>
          </a:p>
        </p:txBody>
      </p:sp>
      <p:sp>
        <p:nvSpPr>
          <p:cNvPr id="310286" name="Rectangle 14"/>
          <p:cNvSpPr>
            <a:spLocks noChangeArrowheads="1"/>
          </p:cNvSpPr>
          <p:nvPr/>
        </p:nvSpPr>
        <p:spPr bwMode="auto">
          <a:xfrm>
            <a:off x="6958014" y="3851276"/>
            <a:ext cx="3367087" cy="830997"/>
          </a:xfrm>
          <a:prstGeom prst="rect">
            <a:avLst/>
          </a:prstGeom>
          <a:noFill/>
          <a:ln w="12700">
            <a:noFill/>
            <a:miter lim="800000"/>
            <a:headEnd/>
            <a:tailEnd/>
          </a:ln>
        </p:spPr>
        <p:txBody>
          <a:bodyPr>
            <a:spAutoFit/>
          </a:bodyPr>
          <a:lstStyle/>
          <a:p>
            <a:pPr lvl="1" eaLnBrk="1" hangingPunct="1">
              <a:lnSpc>
                <a:spcPct val="120000"/>
              </a:lnSpc>
              <a:buClr>
                <a:srgbClr val="006600"/>
              </a:buClr>
              <a:buFontTx/>
              <a:buNone/>
            </a:pPr>
            <a:r>
              <a:rPr kumimoji="1" lang="zh-CN" altLang="en-US" sz="2000" b="1">
                <a:solidFill>
                  <a:srgbClr val="CC0000"/>
                </a:solidFill>
                <a:latin typeface="黑体" pitchFamily="49" charset="-122"/>
                <a:ea typeface="黑体" pitchFamily="49" charset="-122"/>
              </a:rPr>
              <a:t>为什么用</a:t>
            </a:r>
            <a:r>
              <a:rPr kumimoji="1" lang="en-US" altLang="zh-CN" sz="2000" b="1">
                <a:solidFill>
                  <a:srgbClr val="CC0000"/>
                </a:solidFill>
                <a:latin typeface="黑体" pitchFamily="49" charset="-122"/>
                <a:ea typeface="黑体" pitchFamily="49" charset="-122"/>
              </a:rPr>
              <a:t>127</a:t>
            </a:r>
            <a:r>
              <a:rPr kumimoji="1" lang="zh-CN" altLang="en-US" sz="2000" b="1">
                <a:solidFill>
                  <a:srgbClr val="CC0000"/>
                </a:solidFill>
                <a:latin typeface="黑体" pitchFamily="49" charset="-122"/>
                <a:ea typeface="黑体" pitchFamily="49" charset="-122"/>
              </a:rPr>
              <a:t>？若用</a:t>
            </a:r>
            <a:r>
              <a:rPr kumimoji="1" lang="en-US" altLang="zh-CN" sz="2000" b="1">
                <a:solidFill>
                  <a:srgbClr val="CC0000"/>
                </a:solidFill>
                <a:latin typeface="黑体" pitchFamily="49" charset="-122"/>
                <a:ea typeface="黑体" pitchFamily="49" charset="-122"/>
              </a:rPr>
              <a:t>128,</a:t>
            </a:r>
            <a:r>
              <a:rPr kumimoji="1" lang="zh-CN" altLang="en-US" sz="2000" b="1">
                <a:solidFill>
                  <a:srgbClr val="CC0000"/>
                </a:solidFill>
                <a:latin typeface="黑体" pitchFamily="49" charset="-122"/>
                <a:ea typeface="黑体" pitchFamily="49" charset="-122"/>
              </a:rPr>
              <a:t>则阶码范围为多少？</a:t>
            </a:r>
          </a:p>
        </p:txBody>
      </p:sp>
      <p:grpSp>
        <p:nvGrpSpPr>
          <p:cNvPr id="3" name="Group 17"/>
          <p:cNvGrpSpPr>
            <a:grpSpLocks/>
          </p:cNvGrpSpPr>
          <p:nvPr/>
        </p:nvGrpSpPr>
        <p:grpSpPr bwMode="auto">
          <a:xfrm>
            <a:off x="7531101" y="4678365"/>
            <a:ext cx="2963863" cy="1688825"/>
            <a:chOff x="3912" y="2947"/>
            <a:chExt cx="1721" cy="1102"/>
          </a:xfrm>
        </p:grpSpPr>
        <p:sp>
          <p:nvSpPr>
            <p:cNvPr id="310287" name="Rectangle 15"/>
            <p:cNvSpPr>
              <a:spLocks noChangeArrowheads="1"/>
            </p:cNvSpPr>
            <p:nvPr/>
          </p:nvSpPr>
          <p:spPr bwMode="auto">
            <a:xfrm>
              <a:off x="3912" y="3507"/>
              <a:ext cx="1721" cy="542"/>
            </a:xfrm>
            <a:prstGeom prst="rect">
              <a:avLst/>
            </a:prstGeom>
            <a:noFill/>
            <a:ln w="12700">
              <a:noFill/>
              <a:miter lim="800000"/>
              <a:headEnd/>
              <a:tailEnd/>
            </a:ln>
            <a:effectLst/>
          </p:spPr>
          <p:txBody>
            <a:bodyPr>
              <a:spAutoFit/>
            </a:bodyPr>
            <a:lstStyle/>
            <a:p>
              <a:pPr lvl="1" eaLnBrk="1" hangingPunct="1">
                <a:lnSpc>
                  <a:spcPct val="120000"/>
                </a:lnSpc>
                <a:buClr>
                  <a:srgbClr val="006600"/>
                </a:buClr>
                <a:buFontTx/>
                <a:buNone/>
              </a:pPr>
              <a:r>
                <a:rPr kumimoji="1" lang="en-US" altLang="zh-CN" sz="2000" b="1">
                  <a:solidFill>
                    <a:srgbClr val="FF0066"/>
                  </a:solidFill>
                  <a:latin typeface="Arial" pitchFamily="34" charset="0"/>
                </a:rPr>
                <a:t>0000 0001 (-127) </a:t>
              </a:r>
              <a:r>
                <a:rPr kumimoji="1" lang="zh-CN" altLang="en-US" sz="2000" b="1">
                  <a:solidFill>
                    <a:srgbClr val="FF0066"/>
                  </a:solidFill>
                  <a:latin typeface="Arial" pitchFamily="34" charset="0"/>
                </a:rPr>
                <a:t>～ </a:t>
              </a:r>
              <a:r>
                <a:rPr kumimoji="1" lang="en-US" altLang="zh-CN" sz="2000" b="1">
                  <a:solidFill>
                    <a:srgbClr val="FF0066"/>
                  </a:solidFill>
                  <a:latin typeface="Arial" pitchFamily="34" charset="0"/>
                </a:rPr>
                <a:t>1111 1110 (126)</a:t>
              </a:r>
            </a:p>
          </p:txBody>
        </p:sp>
        <p:sp>
          <p:nvSpPr>
            <p:cNvPr id="582673"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p:spPr>
          <p:txBody>
            <a:bodyPr/>
            <a:lstStyle/>
            <a:p>
              <a:pPr eaLnBrk="1" hangingPunct="1">
                <a:buFontTx/>
                <a:buNone/>
              </a:pPr>
              <a:endParaRPr lang="zh-CN" altLang="en-US">
                <a:solidFill>
                  <a:srgbClr val="000000"/>
                </a:solidFill>
                <a:latin typeface="Arial" pitchFamily="34" charset="0"/>
              </a:endParaRPr>
            </a:p>
          </p:txBody>
        </p:sp>
      </p:grpSp>
      <p:sp>
        <p:nvSpPr>
          <p:cNvPr id="582674" name="Rectangle 18"/>
          <p:cNvSpPr>
            <a:spLocks noChangeArrowheads="1"/>
          </p:cNvSpPr>
          <p:nvPr/>
        </p:nvSpPr>
        <p:spPr bwMode="auto">
          <a:xfrm>
            <a:off x="1698626" y="703263"/>
            <a:ext cx="5241307" cy="400110"/>
          </a:xfrm>
          <a:prstGeom prst="rect">
            <a:avLst/>
          </a:prstGeom>
          <a:noFill/>
          <a:ln w="12700">
            <a:noFill/>
            <a:miter lim="800000"/>
            <a:headEnd/>
            <a:tailEnd/>
          </a:ln>
          <a:effectLst/>
        </p:spPr>
        <p:txBody>
          <a:bodyPr wrap="none">
            <a:spAutoFit/>
          </a:bodyPr>
          <a:lstStyle/>
          <a:p>
            <a:pPr>
              <a:buFontTx/>
              <a:buNone/>
            </a:pPr>
            <a:r>
              <a:rPr lang="zh-CN" altLang="en-US" sz="2000" b="1" dirty="0">
                <a:solidFill>
                  <a:srgbClr val="FF6600"/>
                </a:solidFill>
                <a:latin typeface="微软雅黑" pitchFamily="34" charset="-122"/>
                <a:ea typeface="微软雅黑" pitchFamily="34" charset="-122"/>
              </a:rPr>
              <a:t>规格化数：</a:t>
            </a:r>
            <a:r>
              <a:rPr lang="en-US" altLang="zh-CN" sz="2000" b="1" dirty="0">
                <a:solidFill>
                  <a:srgbClr val="FF6600"/>
                </a:solidFill>
                <a:latin typeface="微软雅黑" pitchFamily="34" charset="-122"/>
                <a:ea typeface="微软雅黑" pitchFamily="34" charset="-122"/>
              </a:rPr>
              <a:t>+/-</a:t>
            </a:r>
            <a:r>
              <a:rPr lang="en-US" altLang="zh-CN" sz="20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1</a:t>
            </a:r>
            <a:r>
              <a:rPr lang="en-US" altLang="zh-CN" sz="2000" b="1" dirty="0">
                <a:solidFill>
                  <a:srgbClr val="000000"/>
                </a:solidFill>
                <a:latin typeface="微软雅黑" pitchFamily="34" charset="-122"/>
                <a:ea typeface="微软雅黑" pitchFamily="34" charset="-122"/>
              </a:rPr>
              <a:t>.</a:t>
            </a:r>
            <a:r>
              <a:rPr lang="en-US" altLang="zh-CN" sz="2000" b="1" dirty="0">
                <a:solidFill>
                  <a:srgbClr val="063DE9"/>
                </a:solidFill>
                <a:latin typeface="微软雅黑" pitchFamily="34" charset="-122"/>
                <a:ea typeface="微软雅黑" pitchFamily="34" charset="-122"/>
              </a:rPr>
              <a:t>xxxxxxxxxx</a:t>
            </a:r>
            <a:r>
              <a:rPr lang="en-US" altLang="zh-CN" sz="2000" b="1" baseline="-25000" dirty="0">
                <a:solidFill>
                  <a:srgbClr val="000000"/>
                </a:solidFill>
                <a:latin typeface="微软雅黑" pitchFamily="34" charset="-122"/>
                <a:ea typeface="微软雅黑" pitchFamily="34" charset="-122"/>
              </a:rPr>
              <a:t>two</a:t>
            </a:r>
            <a:r>
              <a:rPr lang="en-US" altLang="zh-CN" sz="2000" b="1" dirty="0">
                <a:solidFill>
                  <a:srgbClr val="000000"/>
                </a:solidFill>
                <a:latin typeface="微软雅黑" pitchFamily="34" charset="-122"/>
                <a:ea typeface="微软雅黑" pitchFamily="34" charset="-122"/>
              </a:rPr>
              <a:t> x 2</a:t>
            </a:r>
            <a:r>
              <a:rPr lang="en-US" altLang="zh-CN" sz="2000" b="1" baseline="30000" dirty="0">
                <a:solidFill>
                  <a:srgbClr val="009242"/>
                </a:solidFill>
                <a:latin typeface="微软雅黑" pitchFamily="34" charset="-122"/>
                <a:ea typeface="微软雅黑" pitchFamily="34" charset="-122"/>
              </a:rPr>
              <a:t>Exponent</a:t>
            </a:r>
            <a:endParaRPr lang="zh-CN" altLang="en-US" sz="2000" b="1" baseline="30000" dirty="0">
              <a:solidFill>
                <a:srgbClr val="009242"/>
              </a:solidFill>
              <a:latin typeface="微软雅黑" pitchFamily="34" charset="-122"/>
              <a:ea typeface="微软雅黑" pitchFamily="34" charset="-122"/>
            </a:endParaRPr>
          </a:p>
        </p:txBody>
      </p:sp>
      <p:sp>
        <p:nvSpPr>
          <p:cNvPr id="304138" name="Text Box 10"/>
          <p:cNvSpPr txBox="1">
            <a:spLocks noChangeArrowheads="1"/>
          </p:cNvSpPr>
          <p:nvPr/>
        </p:nvSpPr>
        <p:spPr bwMode="auto">
          <a:xfrm>
            <a:off x="7491413" y="174626"/>
            <a:ext cx="2768600" cy="1311275"/>
          </a:xfrm>
          <a:prstGeom prst="rect">
            <a:avLst/>
          </a:prstGeom>
          <a:solidFill>
            <a:srgbClr val="FFFFFF"/>
          </a:solidFill>
          <a:ln w="12700">
            <a:noFill/>
            <a:miter lim="800000"/>
            <a:headEnd/>
            <a:tailEnd/>
          </a:ln>
        </p:spPr>
        <p:txBody>
          <a:bodyPr>
            <a:spAutoFit/>
          </a:bodyPr>
          <a:lstStyle/>
          <a:p>
            <a:pPr>
              <a:spcBef>
                <a:spcPct val="50000"/>
              </a:spcBef>
              <a:buFontTx/>
              <a:buNone/>
            </a:pPr>
            <a:r>
              <a:rPr lang="zh-CN" altLang="en-US" sz="2000" b="1">
                <a:solidFill>
                  <a:srgbClr val="FF0066"/>
                </a:solidFill>
                <a:latin typeface="黑体" pitchFamily="49" charset="-122"/>
                <a:ea typeface="黑体" pitchFamily="49" charset="-122"/>
              </a:rPr>
              <a:t>规定：</a:t>
            </a:r>
            <a:r>
              <a:rPr lang="zh-CN" altLang="en-US" sz="2000" b="1">
                <a:solidFill>
                  <a:srgbClr val="3333FF"/>
                </a:solidFill>
                <a:latin typeface="黑体" pitchFamily="49" charset="-122"/>
                <a:ea typeface="黑体" pitchFamily="49" charset="-122"/>
              </a:rPr>
              <a:t>小数点前总是</a:t>
            </a:r>
            <a:r>
              <a:rPr lang="zh-CN" altLang="en-US" sz="2000" b="1">
                <a:solidFill>
                  <a:srgbClr val="3333FF"/>
                </a:solidFill>
                <a:latin typeface="Times New Roman" pitchFamily="18" charset="0"/>
                <a:ea typeface="黑体" pitchFamily="49" charset="-122"/>
              </a:rPr>
              <a:t>“</a:t>
            </a:r>
            <a:r>
              <a:rPr lang="en-US" altLang="zh-CN" sz="2000" b="1">
                <a:solidFill>
                  <a:srgbClr val="3333FF"/>
                </a:solidFill>
                <a:latin typeface="黑体" pitchFamily="49" charset="-122"/>
                <a:ea typeface="黑体" pitchFamily="49" charset="-122"/>
              </a:rPr>
              <a:t>1</a:t>
            </a:r>
            <a:r>
              <a:rPr lang="en-US" altLang="zh-CN" sz="2000" b="1">
                <a:solidFill>
                  <a:srgbClr val="3333FF"/>
                </a:solidFill>
                <a:latin typeface="Times New Roman" pitchFamily="18" charset="0"/>
                <a:ea typeface="黑体" pitchFamily="49" charset="-122"/>
              </a:rPr>
              <a:t>”</a:t>
            </a:r>
            <a:r>
              <a:rPr lang="zh-CN" altLang="en-US" sz="2000" b="1">
                <a:solidFill>
                  <a:srgbClr val="3333FF"/>
                </a:solidFill>
                <a:latin typeface="黑体" pitchFamily="49" charset="-122"/>
                <a:ea typeface="黑体" pitchFamily="49" charset="-122"/>
              </a:rPr>
              <a:t>，故可隐含表示。</a:t>
            </a:r>
            <a:r>
              <a:rPr lang="zh-CN" altLang="en-US" sz="2000" b="1">
                <a:solidFill>
                  <a:srgbClr val="009242"/>
                </a:solidFill>
                <a:latin typeface="黑体" pitchFamily="49" charset="-122"/>
                <a:ea typeface="黑体" pitchFamily="49" charset="-122"/>
              </a:rPr>
              <a:t>注意：和前面例子规定不一样</a:t>
            </a:r>
            <a:r>
              <a:rPr lang="en-US" altLang="zh-CN" sz="2000" b="1">
                <a:solidFill>
                  <a:srgbClr val="009242"/>
                </a:solidFill>
                <a:latin typeface="黑体" pitchFamily="49" charset="-122"/>
                <a:ea typeface="黑体" pitchFamily="49" charset="-122"/>
              </a:rPr>
              <a:t>,</a:t>
            </a:r>
            <a:r>
              <a:rPr lang="zh-CN" altLang="en-US" sz="2000" b="1">
                <a:solidFill>
                  <a:srgbClr val="009242"/>
                </a:solidFill>
                <a:latin typeface="黑体" pitchFamily="49" charset="-122"/>
                <a:ea typeface="黑体" pitchFamily="49" charset="-122"/>
              </a:rPr>
              <a:t>这里更合理</a:t>
            </a:r>
            <a:r>
              <a:rPr lang="en-US" altLang="zh-CN" sz="2000" b="1">
                <a:solidFill>
                  <a:srgbClr val="009242"/>
                </a:solidFill>
                <a:latin typeface="黑体" pitchFamily="49" charset="-122"/>
                <a:ea typeface="黑体" pitchFamily="49" charset="-122"/>
              </a:rPr>
              <a:t>!</a:t>
            </a:r>
          </a:p>
        </p:txBody>
      </p:sp>
    </p:spTree>
    <p:extLst>
      <p:ext uri="{BB962C8B-B14F-4D97-AF65-F5344CB8AC3E}">
        <p14:creationId xmlns:p14="http://schemas.microsoft.com/office/powerpoint/2010/main" val="6426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4706" name="Rectangle 2"/>
          <p:cNvSpPr>
            <a:spLocks noGrp="1" noChangeArrowheads="1"/>
          </p:cNvSpPr>
          <p:nvPr>
            <p:ph type="title" idx="4294967295"/>
          </p:nvPr>
        </p:nvSpPr>
        <p:spPr>
          <a:xfrm>
            <a:off x="2347913" y="317936"/>
            <a:ext cx="8077200" cy="605294"/>
          </a:xfrm>
        </p:spPr>
        <p:txBody>
          <a:bodyPr vert="horz" wrap="square" lIns="63500" tIns="25400" rIns="63500" bIns="25400" numCol="1" anchor="t" anchorCtr="0" compatLnSpc="1">
            <a:prstTxWarp prst="textNoShape">
              <a:avLst/>
            </a:prstTxWarp>
            <a:spAutoFit/>
          </a:bodyPr>
          <a:lstStyle/>
          <a:p>
            <a:r>
              <a:rPr lang="en-US" altLang="zh-CN" sz="3600" dirty="0">
                <a:ea typeface="宋体" pitchFamily="2" charset="-122"/>
              </a:rPr>
              <a:t>Ex: Converting Binary FP to Decimal</a:t>
            </a:r>
          </a:p>
        </p:txBody>
      </p:sp>
      <p:sp>
        <p:nvSpPr>
          <p:cNvPr id="312323" name="Rectangle 3"/>
          <p:cNvSpPr>
            <a:spLocks noGrp="1" noChangeArrowheads="1"/>
          </p:cNvSpPr>
          <p:nvPr>
            <p:ph type="body" idx="4294967295"/>
          </p:nvPr>
        </p:nvSpPr>
        <p:spPr>
          <a:xfrm>
            <a:off x="2000251" y="1538288"/>
            <a:ext cx="7942263" cy="968983"/>
          </a:xfrm>
        </p:spPr>
        <p:txBody>
          <a:bodyPr vert="horz" wrap="square" lIns="63500" tIns="25400" rIns="63500" bIns="25400" numCol="1" anchor="t" anchorCtr="0" compatLnSpc="1">
            <a:prstTxWarp prst="textNoShape">
              <a:avLst/>
            </a:prstTxWarp>
            <a:spAutoFit/>
          </a:bodyPr>
          <a:lstStyle/>
          <a:p>
            <a:pPr>
              <a:buFontTx/>
              <a:buNone/>
            </a:pPr>
            <a:r>
              <a:rPr lang="zh-CN" altLang="en-US" sz="2900" b="0" dirty="0"/>
              <a:t>1 011 11101 110 0000 0000 0000 0000 0000</a:t>
            </a:r>
            <a:endParaRPr lang="zh-CN" altLang="en-US" sz="2900" dirty="0"/>
          </a:p>
          <a:p>
            <a:pPr>
              <a:buFontTx/>
              <a:buNone/>
            </a:pPr>
            <a:endParaRPr lang="zh-CN" altLang="en-US" dirty="0"/>
          </a:p>
        </p:txBody>
      </p:sp>
      <p:grpSp>
        <p:nvGrpSpPr>
          <p:cNvPr id="584708" name="Group 13"/>
          <p:cNvGrpSpPr>
            <a:grpSpLocks/>
          </p:cNvGrpSpPr>
          <p:nvPr/>
        </p:nvGrpSpPr>
        <p:grpSpPr bwMode="auto">
          <a:xfrm>
            <a:off x="2046288" y="1517650"/>
            <a:ext cx="6716712" cy="479425"/>
            <a:chOff x="336" y="1063"/>
            <a:chExt cx="4608" cy="302"/>
          </a:xfrm>
        </p:grpSpPr>
        <p:sp>
          <p:nvSpPr>
            <p:cNvPr id="584709"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pPr>
                <a:buFontTx/>
                <a:buNone/>
              </a:pPr>
              <a:endParaRPr lang="zh-CN" altLang="en-US" sz="1600" b="1">
                <a:solidFill>
                  <a:srgbClr val="000000"/>
                </a:solidFill>
                <a:latin typeface="Times New Roman" pitchFamily="18" charset="0"/>
              </a:endParaRPr>
            </a:p>
          </p:txBody>
        </p:sp>
        <p:sp>
          <p:nvSpPr>
            <p:cNvPr id="584710"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pPr eaLnBrk="1" hangingPunct="1">
                <a:buFontTx/>
                <a:buNone/>
              </a:pPr>
              <a:endParaRPr lang="zh-CN" altLang="en-US">
                <a:solidFill>
                  <a:srgbClr val="000000"/>
                </a:solidFill>
                <a:latin typeface="Arial" pitchFamily="34" charset="0"/>
              </a:endParaRPr>
            </a:p>
          </p:txBody>
        </p:sp>
        <p:sp>
          <p:nvSpPr>
            <p:cNvPr id="584711" name="Line 6"/>
            <p:cNvSpPr>
              <a:spLocks noChangeShapeType="1"/>
            </p:cNvSpPr>
            <p:nvPr/>
          </p:nvSpPr>
          <p:spPr bwMode="auto">
            <a:xfrm>
              <a:off x="1634" y="1077"/>
              <a:ext cx="1" cy="288"/>
            </a:xfrm>
            <a:prstGeom prst="line">
              <a:avLst/>
            </a:prstGeom>
            <a:noFill/>
            <a:ln w="28575">
              <a:solidFill>
                <a:schemeClr val="accent1"/>
              </a:solidFill>
              <a:miter lim="800000"/>
              <a:headEnd/>
              <a:tailEnd/>
            </a:ln>
          </p:spPr>
          <p:txBody>
            <a:bodyPr wrap="none"/>
            <a:lstStyle/>
            <a:p>
              <a:pPr eaLnBrk="1" hangingPunct="1">
                <a:buFontTx/>
                <a:buNone/>
              </a:pPr>
              <a:endParaRPr lang="zh-CN" altLang="en-US">
                <a:solidFill>
                  <a:srgbClr val="000000"/>
                </a:solidFill>
                <a:latin typeface="Arial" pitchFamily="34" charset="0"/>
              </a:endParaRPr>
            </a:p>
          </p:txBody>
        </p:sp>
      </p:grpSp>
      <p:sp>
        <p:nvSpPr>
          <p:cNvPr id="312327" name="Text Box 7"/>
          <p:cNvSpPr txBox="1">
            <a:spLocks noChangeArrowheads="1"/>
          </p:cNvSpPr>
          <p:nvPr/>
        </p:nvSpPr>
        <p:spPr bwMode="auto">
          <a:xfrm>
            <a:off x="1882775" y="2714625"/>
            <a:ext cx="7010400" cy="457200"/>
          </a:xfrm>
          <a:prstGeom prst="rect">
            <a:avLst/>
          </a:prstGeom>
          <a:noFill/>
          <a:ln w="9525">
            <a:noFill/>
            <a:miter lim="800000"/>
            <a:headEnd/>
            <a:tailEnd/>
          </a:ln>
        </p:spPr>
        <p:txBody>
          <a:bodyPr>
            <a:spAutoFit/>
          </a:bodyPr>
          <a:lstStyle/>
          <a:p>
            <a:pPr eaLnBrk="1" hangingPunct="1">
              <a:spcBef>
                <a:spcPct val="50000"/>
              </a:spcBef>
              <a:buFontTx/>
              <a:buNone/>
            </a:pPr>
            <a:r>
              <a:rPr kumimoji="1" lang="zh-CN" altLang="en-US" sz="2400">
                <a:solidFill>
                  <a:srgbClr val="000000"/>
                </a:solidFill>
                <a:latin typeface="Times New Roman" pitchFamily="18" charset="0"/>
              </a:rPr>
              <a:t>°</a:t>
            </a:r>
            <a:r>
              <a:rPr kumimoji="1" lang="en-US" altLang="zh-CN" sz="2400" b="1">
                <a:solidFill>
                  <a:srgbClr val="CC0000"/>
                </a:solidFill>
                <a:latin typeface="Arial" pitchFamily="34" charset="0"/>
              </a:rPr>
              <a:t>Sign</a:t>
            </a:r>
            <a:r>
              <a:rPr kumimoji="1" lang="en-US" altLang="zh-CN" sz="2400" b="1">
                <a:solidFill>
                  <a:srgbClr val="000000"/>
                </a:solidFill>
                <a:latin typeface="Arial" pitchFamily="34" charset="0"/>
              </a:rPr>
              <a:t>: 1 =&gt; negative</a:t>
            </a:r>
            <a:endParaRPr kumimoji="1" lang="en-US" altLang="zh-CN" sz="2400">
              <a:solidFill>
                <a:srgbClr val="000000"/>
              </a:solidFill>
              <a:latin typeface="Arial" pitchFamily="34" charset="0"/>
            </a:endParaRPr>
          </a:p>
        </p:txBody>
      </p:sp>
      <p:sp>
        <p:nvSpPr>
          <p:cNvPr id="312328" name="Text Box 8"/>
          <p:cNvSpPr txBox="1">
            <a:spLocks noChangeArrowheads="1"/>
          </p:cNvSpPr>
          <p:nvPr/>
        </p:nvSpPr>
        <p:spPr bwMode="auto">
          <a:xfrm>
            <a:off x="1871663" y="3240089"/>
            <a:ext cx="7315200" cy="1274195"/>
          </a:xfrm>
          <a:prstGeom prst="rect">
            <a:avLst/>
          </a:prstGeom>
          <a:noFill/>
          <a:ln w="9525">
            <a:noFill/>
            <a:miter lim="800000"/>
            <a:headEnd/>
            <a:tailEnd/>
          </a:ln>
        </p:spPr>
        <p:txBody>
          <a:bodyPr>
            <a:spAutoFit/>
          </a:bodyPr>
          <a:lstStyle/>
          <a:p>
            <a:pPr eaLnBrk="1" hangingPunct="1">
              <a:spcBef>
                <a:spcPct val="10000"/>
              </a:spcBef>
              <a:buFontTx/>
              <a:buNone/>
            </a:pPr>
            <a:r>
              <a:rPr kumimoji="1" lang="zh-CN" altLang="en-US" sz="2400">
                <a:solidFill>
                  <a:srgbClr val="000000"/>
                </a:solidFill>
                <a:latin typeface="Arial" pitchFamily="34" charset="0"/>
              </a:rPr>
              <a:t>°</a:t>
            </a:r>
            <a:r>
              <a:rPr kumimoji="1" lang="en-US" altLang="zh-CN" sz="2400" b="1">
                <a:solidFill>
                  <a:srgbClr val="CC0000"/>
                </a:solidFill>
                <a:latin typeface="Arial" pitchFamily="34" charset="0"/>
              </a:rPr>
              <a:t>Exponent</a:t>
            </a:r>
            <a:r>
              <a:rPr kumimoji="1" lang="en-US" altLang="zh-CN" sz="2400" b="1">
                <a:solidFill>
                  <a:srgbClr val="000000"/>
                </a:solidFill>
                <a:latin typeface="Arial" pitchFamily="34" charset="0"/>
              </a:rPr>
              <a:t>:</a:t>
            </a:r>
          </a:p>
          <a:p>
            <a:pPr eaLnBrk="1" hangingPunct="1">
              <a:spcBef>
                <a:spcPct val="10000"/>
              </a:spcBef>
              <a:buFontTx/>
              <a:buNone/>
            </a:pPr>
            <a:r>
              <a:rPr kumimoji="1" lang="en-US" altLang="zh-CN" sz="2400">
                <a:solidFill>
                  <a:srgbClr val="000000"/>
                </a:solidFill>
                <a:latin typeface="Arial" pitchFamily="34" charset="0"/>
              </a:rPr>
              <a:t>               • </a:t>
            </a:r>
            <a:r>
              <a:rPr kumimoji="1" lang="en-US" altLang="zh-CN" sz="2400" b="1">
                <a:solidFill>
                  <a:srgbClr val="000000"/>
                </a:solidFill>
                <a:latin typeface="Arial" pitchFamily="34" charset="0"/>
              </a:rPr>
              <a:t>0111 1101</a:t>
            </a:r>
            <a:r>
              <a:rPr kumimoji="1" lang="en-US" altLang="zh-CN" sz="2400" b="1" baseline="-25000">
                <a:solidFill>
                  <a:srgbClr val="000000"/>
                </a:solidFill>
                <a:latin typeface="Arial" pitchFamily="34" charset="0"/>
              </a:rPr>
              <a:t>two</a:t>
            </a:r>
            <a:r>
              <a:rPr kumimoji="1" lang="en-US" altLang="zh-CN" sz="2400" b="1">
                <a:solidFill>
                  <a:srgbClr val="000000"/>
                </a:solidFill>
                <a:latin typeface="Arial" pitchFamily="34" charset="0"/>
              </a:rPr>
              <a:t> = 125</a:t>
            </a:r>
            <a:r>
              <a:rPr kumimoji="1" lang="en-US" altLang="zh-CN" sz="2400" b="1" baseline="-25000">
                <a:solidFill>
                  <a:srgbClr val="000000"/>
                </a:solidFill>
                <a:latin typeface="Arial" pitchFamily="34" charset="0"/>
              </a:rPr>
              <a:t>ten</a:t>
            </a:r>
          </a:p>
          <a:p>
            <a:pPr eaLnBrk="1" hangingPunct="1">
              <a:spcBef>
                <a:spcPct val="10000"/>
              </a:spcBef>
              <a:buFontTx/>
              <a:buNone/>
            </a:pPr>
            <a:r>
              <a:rPr kumimoji="1" lang="en-US" altLang="zh-CN" sz="2400">
                <a:solidFill>
                  <a:srgbClr val="000000"/>
                </a:solidFill>
                <a:latin typeface="Arial" pitchFamily="34" charset="0"/>
              </a:rPr>
              <a:t>               • </a:t>
            </a:r>
            <a:r>
              <a:rPr kumimoji="1" lang="en-US" altLang="zh-CN" sz="2400" b="1">
                <a:solidFill>
                  <a:srgbClr val="000000"/>
                </a:solidFill>
                <a:latin typeface="Arial" pitchFamily="34" charset="0"/>
              </a:rPr>
              <a:t>Bias adjustment: 125 - 127 = -2</a:t>
            </a:r>
            <a:endParaRPr kumimoji="1" lang="en-US" altLang="zh-CN" sz="2400">
              <a:solidFill>
                <a:srgbClr val="000000"/>
              </a:solidFill>
              <a:latin typeface="Arial" pitchFamily="34" charset="0"/>
            </a:endParaRPr>
          </a:p>
        </p:txBody>
      </p:sp>
      <p:sp>
        <p:nvSpPr>
          <p:cNvPr id="312329" name="Text Box 9"/>
          <p:cNvSpPr txBox="1">
            <a:spLocks noChangeArrowheads="1"/>
          </p:cNvSpPr>
          <p:nvPr/>
        </p:nvSpPr>
        <p:spPr bwMode="auto">
          <a:xfrm>
            <a:off x="1860550" y="4559301"/>
            <a:ext cx="8229600" cy="1274195"/>
          </a:xfrm>
          <a:prstGeom prst="rect">
            <a:avLst/>
          </a:prstGeom>
          <a:noFill/>
          <a:ln w="9525">
            <a:noFill/>
            <a:miter lim="800000"/>
            <a:headEnd/>
            <a:tailEnd/>
          </a:ln>
        </p:spPr>
        <p:txBody>
          <a:bodyPr>
            <a:spAutoFit/>
          </a:bodyPr>
          <a:lstStyle/>
          <a:p>
            <a:pPr eaLnBrk="1" hangingPunct="1">
              <a:spcBef>
                <a:spcPct val="10000"/>
              </a:spcBef>
              <a:buFontTx/>
              <a:buNone/>
            </a:pPr>
            <a:r>
              <a:rPr kumimoji="1" lang="zh-CN" altLang="en-US" sz="2400" dirty="0">
                <a:solidFill>
                  <a:srgbClr val="000000"/>
                </a:solidFill>
                <a:latin typeface="Arial" pitchFamily="34" charset="0"/>
              </a:rPr>
              <a:t>°</a:t>
            </a:r>
            <a:r>
              <a:rPr kumimoji="1" lang="en-US" altLang="zh-CN" sz="2400" b="1" dirty="0">
                <a:solidFill>
                  <a:srgbClr val="CC0000"/>
                </a:solidFill>
                <a:latin typeface="Arial" pitchFamily="34" charset="0"/>
              </a:rPr>
              <a:t>Significand</a:t>
            </a:r>
            <a:r>
              <a:rPr kumimoji="1" lang="en-US" altLang="zh-CN" sz="2400" b="1" dirty="0">
                <a:solidFill>
                  <a:srgbClr val="000000"/>
                </a:solidFill>
                <a:latin typeface="Arial" pitchFamily="34" charset="0"/>
              </a:rPr>
              <a:t>:</a:t>
            </a:r>
          </a:p>
          <a:p>
            <a:pPr eaLnBrk="1" hangingPunct="1">
              <a:spcBef>
                <a:spcPct val="10000"/>
              </a:spcBef>
              <a:buFontTx/>
              <a:buNone/>
            </a:pPr>
            <a:r>
              <a:rPr kumimoji="1" lang="en-US" altLang="zh-CN" sz="2400" b="1" dirty="0">
                <a:solidFill>
                  <a:srgbClr val="000000"/>
                </a:solidFill>
                <a:latin typeface="Arial" pitchFamily="34" charset="0"/>
              </a:rPr>
              <a:t>           </a:t>
            </a:r>
            <a:r>
              <a:rPr kumimoji="1" lang="en-US" altLang="zh-CN" sz="2400" b="1" dirty="0">
                <a:solidFill>
                  <a:srgbClr val="FF0066"/>
                </a:solidFill>
                <a:latin typeface="Arial" pitchFamily="34" charset="0"/>
              </a:rPr>
              <a:t>1 +</a:t>
            </a:r>
            <a:r>
              <a:rPr kumimoji="1" lang="en-US" altLang="zh-CN" sz="2400" b="1" dirty="0">
                <a:solidFill>
                  <a:srgbClr val="000000"/>
                </a:solidFill>
                <a:latin typeface="Arial" pitchFamily="34" charset="0"/>
              </a:rPr>
              <a:t> 1</a:t>
            </a:r>
            <a:r>
              <a:rPr kumimoji="1" lang="en-US" altLang="zh-CN" sz="2400" dirty="0">
                <a:solidFill>
                  <a:srgbClr val="000000"/>
                </a:solidFill>
                <a:latin typeface="Arial" pitchFamily="34" charset="0"/>
              </a:rPr>
              <a:t>x</a:t>
            </a:r>
            <a:r>
              <a:rPr kumimoji="1" lang="en-US" altLang="zh-CN" sz="2400" b="1" dirty="0">
                <a:solidFill>
                  <a:srgbClr val="000000"/>
                </a:solidFill>
                <a:latin typeface="Arial" pitchFamily="34" charset="0"/>
              </a:rPr>
              <a:t>2</a:t>
            </a:r>
            <a:r>
              <a:rPr kumimoji="1" lang="en-US" altLang="zh-CN" sz="2400" b="1" baseline="30000" dirty="0">
                <a:solidFill>
                  <a:srgbClr val="000000"/>
                </a:solidFill>
                <a:latin typeface="Arial" pitchFamily="34" charset="0"/>
              </a:rPr>
              <a:t>-1</a:t>
            </a:r>
            <a:r>
              <a:rPr kumimoji="1" lang="en-US" altLang="zh-CN" sz="2400" b="1" dirty="0">
                <a:solidFill>
                  <a:srgbClr val="000000"/>
                </a:solidFill>
                <a:latin typeface="Arial" pitchFamily="34" charset="0"/>
              </a:rPr>
              <a:t>+ 1</a:t>
            </a:r>
            <a:r>
              <a:rPr kumimoji="1" lang="en-US" altLang="zh-CN" sz="2400" dirty="0">
                <a:solidFill>
                  <a:srgbClr val="000000"/>
                </a:solidFill>
                <a:latin typeface="Arial" pitchFamily="34" charset="0"/>
              </a:rPr>
              <a:t>x</a:t>
            </a:r>
            <a:r>
              <a:rPr kumimoji="1" lang="en-US" altLang="zh-CN" sz="2400" b="1" dirty="0">
                <a:solidFill>
                  <a:srgbClr val="000000"/>
                </a:solidFill>
                <a:latin typeface="Arial" pitchFamily="34" charset="0"/>
              </a:rPr>
              <a:t>2</a:t>
            </a:r>
            <a:r>
              <a:rPr kumimoji="1" lang="en-US" altLang="zh-CN" sz="2400" b="1" baseline="30000" dirty="0">
                <a:solidFill>
                  <a:srgbClr val="000000"/>
                </a:solidFill>
                <a:latin typeface="Arial" pitchFamily="34" charset="0"/>
              </a:rPr>
              <a:t>-2</a:t>
            </a:r>
            <a:r>
              <a:rPr kumimoji="1" lang="en-US" altLang="zh-CN" sz="2400" b="1" dirty="0">
                <a:solidFill>
                  <a:srgbClr val="000000"/>
                </a:solidFill>
                <a:latin typeface="Arial" pitchFamily="34" charset="0"/>
              </a:rPr>
              <a:t> + 0</a:t>
            </a:r>
            <a:r>
              <a:rPr kumimoji="1" lang="en-US" altLang="zh-CN" sz="2400" dirty="0">
                <a:solidFill>
                  <a:srgbClr val="000000"/>
                </a:solidFill>
                <a:latin typeface="Arial" pitchFamily="34" charset="0"/>
              </a:rPr>
              <a:t>x</a:t>
            </a:r>
            <a:r>
              <a:rPr kumimoji="1" lang="en-US" altLang="zh-CN" sz="2400" b="1" dirty="0">
                <a:solidFill>
                  <a:srgbClr val="000000"/>
                </a:solidFill>
                <a:latin typeface="Arial" pitchFamily="34" charset="0"/>
              </a:rPr>
              <a:t>2</a:t>
            </a:r>
            <a:r>
              <a:rPr kumimoji="1" lang="en-US" altLang="zh-CN" sz="2400" b="1" baseline="30000" dirty="0">
                <a:solidFill>
                  <a:srgbClr val="000000"/>
                </a:solidFill>
                <a:latin typeface="Arial" pitchFamily="34" charset="0"/>
              </a:rPr>
              <a:t>-3</a:t>
            </a:r>
            <a:r>
              <a:rPr kumimoji="1" lang="en-US" altLang="zh-CN" sz="2400" b="1" dirty="0">
                <a:solidFill>
                  <a:srgbClr val="000000"/>
                </a:solidFill>
                <a:latin typeface="Arial" pitchFamily="34" charset="0"/>
              </a:rPr>
              <a:t> + 0</a:t>
            </a:r>
            <a:r>
              <a:rPr kumimoji="1" lang="en-US" altLang="zh-CN" sz="2400" dirty="0">
                <a:solidFill>
                  <a:srgbClr val="000000"/>
                </a:solidFill>
                <a:latin typeface="Arial" pitchFamily="34" charset="0"/>
              </a:rPr>
              <a:t>x</a:t>
            </a:r>
            <a:r>
              <a:rPr kumimoji="1" lang="en-US" altLang="zh-CN" sz="2400" b="1" dirty="0">
                <a:solidFill>
                  <a:srgbClr val="000000"/>
                </a:solidFill>
                <a:latin typeface="Arial" pitchFamily="34" charset="0"/>
              </a:rPr>
              <a:t>2</a:t>
            </a:r>
            <a:r>
              <a:rPr kumimoji="1" lang="en-US" altLang="zh-CN" sz="2400" b="1" baseline="30000" dirty="0">
                <a:solidFill>
                  <a:srgbClr val="000000"/>
                </a:solidFill>
                <a:latin typeface="Arial" pitchFamily="34" charset="0"/>
              </a:rPr>
              <a:t>-4</a:t>
            </a:r>
            <a:r>
              <a:rPr kumimoji="1" lang="en-US" altLang="zh-CN" sz="2400" b="1" dirty="0">
                <a:solidFill>
                  <a:srgbClr val="000000"/>
                </a:solidFill>
                <a:latin typeface="Arial" pitchFamily="34" charset="0"/>
              </a:rPr>
              <a:t> + 0</a:t>
            </a:r>
            <a:r>
              <a:rPr kumimoji="1" lang="en-US" altLang="zh-CN" sz="2400" dirty="0">
                <a:solidFill>
                  <a:srgbClr val="000000"/>
                </a:solidFill>
                <a:latin typeface="Arial" pitchFamily="34" charset="0"/>
              </a:rPr>
              <a:t>x</a:t>
            </a:r>
            <a:r>
              <a:rPr kumimoji="1" lang="en-US" altLang="zh-CN" sz="2400" b="1" dirty="0">
                <a:solidFill>
                  <a:srgbClr val="000000"/>
                </a:solidFill>
                <a:latin typeface="Arial" pitchFamily="34" charset="0"/>
              </a:rPr>
              <a:t>2</a:t>
            </a:r>
            <a:r>
              <a:rPr kumimoji="1" lang="en-US" altLang="zh-CN" sz="2400" b="1" baseline="30000" dirty="0">
                <a:solidFill>
                  <a:srgbClr val="000000"/>
                </a:solidFill>
                <a:latin typeface="Arial" pitchFamily="34" charset="0"/>
              </a:rPr>
              <a:t>-5</a:t>
            </a:r>
            <a:r>
              <a:rPr kumimoji="1" lang="en-US" altLang="zh-CN" sz="2400" b="1" dirty="0">
                <a:solidFill>
                  <a:srgbClr val="000000"/>
                </a:solidFill>
                <a:latin typeface="Arial" pitchFamily="34" charset="0"/>
              </a:rPr>
              <a:t> +...</a:t>
            </a:r>
          </a:p>
          <a:p>
            <a:pPr eaLnBrk="1" hangingPunct="1">
              <a:spcBef>
                <a:spcPct val="10000"/>
              </a:spcBef>
              <a:buFontTx/>
              <a:buNone/>
            </a:pPr>
            <a:r>
              <a:rPr kumimoji="1" lang="en-US" altLang="zh-CN" sz="2400" b="1" dirty="0">
                <a:solidFill>
                  <a:srgbClr val="000000"/>
                </a:solidFill>
                <a:latin typeface="Arial" pitchFamily="34" charset="0"/>
              </a:rPr>
              <a:t>         =1+2</a:t>
            </a:r>
            <a:r>
              <a:rPr kumimoji="1" lang="en-US" altLang="zh-CN" sz="2400" b="1" baseline="30000" dirty="0">
                <a:solidFill>
                  <a:srgbClr val="000000"/>
                </a:solidFill>
                <a:latin typeface="Arial" pitchFamily="34" charset="0"/>
              </a:rPr>
              <a:t>-1</a:t>
            </a:r>
            <a:r>
              <a:rPr kumimoji="1" lang="en-US" altLang="zh-CN" sz="2400" b="1" dirty="0">
                <a:solidFill>
                  <a:srgbClr val="000000"/>
                </a:solidFill>
                <a:latin typeface="Arial" pitchFamily="34" charset="0"/>
              </a:rPr>
              <a:t> +2</a:t>
            </a:r>
            <a:r>
              <a:rPr kumimoji="1" lang="en-US" altLang="zh-CN" sz="2400" b="1" baseline="30000" dirty="0">
                <a:solidFill>
                  <a:srgbClr val="000000"/>
                </a:solidFill>
                <a:latin typeface="Arial" pitchFamily="34" charset="0"/>
              </a:rPr>
              <a:t>-2</a:t>
            </a:r>
            <a:r>
              <a:rPr kumimoji="1" lang="en-US" altLang="zh-CN" sz="2400" b="1" dirty="0">
                <a:solidFill>
                  <a:srgbClr val="000000"/>
                </a:solidFill>
                <a:latin typeface="Arial" pitchFamily="34" charset="0"/>
              </a:rPr>
              <a:t> = 1+0.5 +0.25 = 1.75</a:t>
            </a:r>
          </a:p>
        </p:txBody>
      </p:sp>
      <p:sp>
        <p:nvSpPr>
          <p:cNvPr id="312330" name="Text Box 10"/>
          <p:cNvSpPr txBox="1">
            <a:spLocks noChangeArrowheads="1"/>
          </p:cNvSpPr>
          <p:nvPr/>
        </p:nvSpPr>
        <p:spPr bwMode="auto">
          <a:xfrm>
            <a:off x="1905000" y="5908675"/>
            <a:ext cx="8458200" cy="457200"/>
          </a:xfrm>
          <a:prstGeom prst="rect">
            <a:avLst/>
          </a:prstGeom>
          <a:noFill/>
          <a:ln w="9525">
            <a:noFill/>
            <a:miter lim="800000"/>
            <a:headEnd/>
            <a:tailEnd/>
          </a:ln>
        </p:spPr>
        <p:txBody>
          <a:bodyPr>
            <a:spAutoFit/>
          </a:bodyPr>
          <a:lstStyle/>
          <a:p>
            <a:pPr eaLnBrk="1" hangingPunct="1">
              <a:spcBef>
                <a:spcPct val="50000"/>
              </a:spcBef>
              <a:buFontTx/>
              <a:buNone/>
            </a:pPr>
            <a:r>
              <a:rPr kumimoji="1" lang="zh-CN" altLang="en-US" sz="2400">
                <a:solidFill>
                  <a:srgbClr val="000000"/>
                </a:solidFill>
                <a:latin typeface="Arial" pitchFamily="34" charset="0"/>
              </a:rPr>
              <a:t>°</a:t>
            </a:r>
            <a:r>
              <a:rPr kumimoji="1" lang="en-US" altLang="zh-CN" sz="2400" b="1">
                <a:solidFill>
                  <a:srgbClr val="CC0000"/>
                </a:solidFill>
                <a:latin typeface="Arial" pitchFamily="34" charset="0"/>
              </a:rPr>
              <a:t>Represents</a:t>
            </a:r>
            <a:r>
              <a:rPr kumimoji="1" lang="en-US" altLang="zh-CN" sz="2400" b="1">
                <a:solidFill>
                  <a:srgbClr val="000000"/>
                </a:solidFill>
                <a:latin typeface="Arial" pitchFamily="34" charset="0"/>
              </a:rPr>
              <a:t>: -1.75</a:t>
            </a:r>
            <a:r>
              <a:rPr kumimoji="1" lang="en-US" altLang="zh-CN" sz="2400" b="1" baseline="-25000">
                <a:solidFill>
                  <a:srgbClr val="000000"/>
                </a:solidFill>
                <a:latin typeface="Arial" pitchFamily="34" charset="0"/>
              </a:rPr>
              <a:t>ten</a:t>
            </a:r>
            <a:r>
              <a:rPr kumimoji="1" lang="en-US" altLang="zh-CN" sz="2400">
                <a:solidFill>
                  <a:srgbClr val="000000"/>
                </a:solidFill>
                <a:latin typeface="Arial" pitchFamily="34" charset="0"/>
              </a:rPr>
              <a:t>x</a:t>
            </a:r>
            <a:r>
              <a:rPr kumimoji="1" lang="en-US" altLang="zh-CN" sz="2400" b="1">
                <a:solidFill>
                  <a:srgbClr val="000000"/>
                </a:solidFill>
                <a:latin typeface="Arial" pitchFamily="34" charset="0"/>
              </a:rPr>
              <a:t>2</a:t>
            </a:r>
            <a:r>
              <a:rPr kumimoji="1" lang="en-US" altLang="zh-CN" sz="2400" b="1" baseline="30000">
                <a:solidFill>
                  <a:srgbClr val="000000"/>
                </a:solidFill>
                <a:latin typeface="Arial" pitchFamily="34" charset="0"/>
              </a:rPr>
              <a:t>-2</a:t>
            </a:r>
            <a:r>
              <a:rPr kumimoji="1" lang="en-US" altLang="zh-CN" sz="2400" b="1">
                <a:solidFill>
                  <a:srgbClr val="000000"/>
                </a:solidFill>
                <a:latin typeface="Arial" pitchFamily="34" charset="0"/>
              </a:rPr>
              <a:t> = - 0.4375</a:t>
            </a:r>
          </a:p>
        </p:txBody>
      </p:sp>
      <p:sp>
        <p:nvSpPr>
          <p:cNvPr id="312331" name="Rectangle 11"/>
          <p:cNvSpPr>
            <a:spLocks noChangeArrowheads="1"/>
          </p:cNvSpPr>
          <p:nvPr/>
        </p:nvSpPr>
        <p:spPr bwMode="auto">
          <a:xfrm>
            <a:off x="2819400" y="2193926"/>
            <a:ext cx="6356350" cy="519113"/>
          </a:xfrm>
          <a:prstGeom prst="rect">
            <a:avLst/>
          </a:prstGeom>
          <a:noFill/>
          <a:ln w="9525">
            <a:noFill/>
            <a:miter lim="800000"/>
            <a:headEnd/>
            <a:tailEnd/>
          </a:ln>
        </p:spPr>
        <p:txBody>
          <a:bodyPr wrap="none">
            <a:spAutoFit/>
          </a:bodyPr>
          <a:lstStyle/>
          <a:p>
            <a:pPr eaLnBrk="1" hangingPunct="1">
              <a:buFontTx/>
              <a:buNone/>
            </a:pPr>
            <a:r>
              <a:rPr kumimoji="1" lang="zh-CN" altLang="en-US" sz="2800" b="1" dirty="0">
                <a:solidFill>
                  <a:srgbClr val="996633"/>
                </a:solidFill>
                <a:latin typeface="Arial" pitchFamily="34" charset="0"/>
              </a:rPr>
              <a:t>(-1)</a:t>
            </a:r>
            <a:r>
              <a:rPr kumimoji="1" lang="en-US" altLang="zh-CN" sz="2800" b="1" baseline="30000" dirty="0">
                <a:solidFill>
                  <a:srgbClr val="996633"/>
                </a:solidFill>
                <a:latin typeface="Arial" pitchFamily="34" charset="0"/>
              </a:rPr>
              <a:t>S</a:t>
            </a:r>
            <a:r>
              <a:rPr kumimoji="1" lang="en-US" altLang="zh-CN" sz="2800" b="1" dirty="0">
                <a:solidFill>
                  <a:srgbClr val="996633"/>
                </a:solidFill>
                <a:latin typeface="Arial" pitchFamily="34" charset="0"/>
              </a:rPr>
              <a:t> </a:t>
            </a:r>
            <a:r>
              <a:rPr kumimoji="1" lang="en-US" altLang="zh-CN" sz="2800" dirty="0">
                <a:solidFill>
                  <a:srgbClr val="996633"/>
                </a:solidFill>
                <a:latin typeface="Arial" pitchFamily="34" charset="0"/>
              </a:rPr>
              <a:t>x</a:t>
            </a:r>
            <a:r>
              <a:rPr kumimoji="1" lang="en-US" altLang="zh-CN" sz="2800" b="1" dirty="0">
                <a:solidFill>
                  <a:srgbClr val="996633"/>
                </a:solidFill>
                <a:latin typeface="Arial" pitchFamily="34" charset="0"/>
              </a:rPr>
              <a:t> (</a:t>
            </a:r>
            <a:r>
              <a:rPr kumimoji="1" lang="en-US" altLang="zh-CN" sz="2800" b="1" dirty="0">
                <a:solidFill>
                  <a:srgbClr val="FF0066"/>
                </a:solidFill>
                <a:latin typeface="Arial" pitchFamily="34" charset="0"/>
              </a:rPr>
              <a:t>1 +</a:t>
            </a:r>
            <a:r>
              <a:rPr kumimoji="1" lang="en-US" altLang="zh-CN" sz="2800" b="1" dirty="0">
                <a:solidFill>
                  <a:srgbClr val="996633"/>
                </a:solidFill>
                <a:latin typeface="Arial" pitchFamily="34" charset="0"/>
              </a:rPr>
              <a:t> Significand) </a:t>
            </a:r>
            <a:r>
              <a:rPr kumimoji="1" lang="en-US" altLang="zh-CN" sz="2800" dirty="0">
                <a:solidFill>
                  <a:srgbClr val="996633"/>
                </a:solidFill>
                <a:latin typeface="Arial" pitchFamily="34" charset="0"/>
              </a:rPr>
              <a:t>x</a:t>
            </a:r>
            <a:r>
              <a:rPr kumimoji="1" lang="en-US" altLang="zh-CN" sz="2800" b="1" dirty="0">
                <a:solidFill>
                  <a:srgbClr val="996633"/>
                </a:solidFill>
                <a:latin typeface="Arial" pitchFamily="34" charset="0"/>
              </a:rPr>
              <a:t> 2</a:t>
            </a:r>
            <a:r>
              <a:rPr kumimoji="1" lang="en-US" altLang="zh-CN" sz="2800" b="1" baseline="30000" dirty="0">
                <a:solidFill>
                  <a:srgbClr val="996633"/>
                </a:solidFill>
                <a:latin typeface="Arial" pitchFamily="34" charset="0"/>
              </a:rPr>
              <a:t>(Exponent-127)</a:t>
            </a:r>
          </a:p>
        </p:txBody>
      </p:sp>
      <p:sp>
        <p:nvSpPr>
          <p:cNvPr id="584717" name="Text Box 12"/>
          <p:cNvSpPr txBox="1">
            <a:spLocks noChangeArrowheads="1"/>
          </p:cNvSpPr>
          <p:nvPr/>
        </p:nvSpPr>
        <p:spPr bwMode="auto">
          <a:xfrm>
            <a:off x="1668463" y="827088"/>
            <a:ext cx="8667750" cy="457200"/>
          </a:xfrm>
          <a:prstGeom prst="rect">
            <a:avLst/>
          </a:prstGeom>
          <a:noFill/>
          <a:ln w="9525">
            <a:noFill/>
            <a:miter lim="800000"/>
            <a:headEnd/>
            <a:tailEnd/>
          </a:ln>
        </p:spPr>
        <p:txBody>
          <a:bodyPr>
            <a:spAutoFit/>
          </a:bodyPr>
          <a:lstStyle/>
          <a:p>
            <a:pPr eaLnBrk="1" hangingPunct="1">
              <a:spcBef>
                <a:spcPct val="50000"/>
              </a:spcBef>
              <a:buFontTx/>
              <a:buNone/>
            </a:pPr>
            <a:r>
              <a:rPr kumimoji="1" lang="en-GB" altLang="zh-CN" sz="2400" b="1" dirty="0">
                <a:solidFill>
                  <a:srgbClr val="000000"/>
                </a:solidFill>
                <a:latin typeface="Arial" pitchFamily="34" charset="0"/>
              </a:rPr>
              <a:t>BEE00000H</a:t>
            </a:r>
            <a:r>
              <a:rPr kumimoji="1" lang="en-GB" altLang="zh-CN" sz="2400" b="1" baseline="-30000" dirty="0">
                <a:solidFill>
                  <a:srgbClr val="000000"/>
                </a:solidFill>
                <a:latin typeface="Arial" pitchFamily="34" charset="0"/>
              </a:rPr>
              <a:t> </a:t>
            </a:r>
            <a:r>
              <a:rPr kumimoji="1" lang="en-GB" altLang="zh-CN" sz="2400" b="1" dirty="0">
                <a:solidFill>
                  <a:srgbClr val="000000"/>
                </a:solidFill>
                <a:latin typeface="Arial" pitchFamily="34" charset="0"/>
              </a:rPr>
              <a:t>is the hex. Rep. of an IEEE 754 SP FP number</a:t>
            </a:r>
            <a:endParaRPr kumimoji="1" lang="en-US" altLang="zh-CN" sz="2400" b="1" dirty="0">
              <a:solidFill>
                <a:srgbClr val="000000"/>
              </a:solidFill>
              <a:latin typeface="Arial" pitchFamily="34" charset="0"/>
            </a:endParaRPr>
          </a:p>
        </p:txBody>
      </p:sp>
    </p:spTree>
    <p:extLst>
      <p:ext uri="{BB962C8B-B14F-4D97-AF65-F5344CB8AC3E}">
        <p14:creationId xmlns:p14="http://schemas.microsoft.com/office/powerpoint/2010/main" val="32330654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4"/>
          <p:cNvSpPr txBox="1">
            <a:spLocks noChangeArrowheads="1"/>
          </p:cNvSpPr>
          <p:nvPr/>
        </p:nvSpPr>
        <p:spPr bwMode="auto">
          <a:xfrm>
            <a:off x="138683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1100" lvl="3" eaLnBrk="1" hangingPunct="1">
              <a:buFont typeface="Arial" panose="020B0604020202020204" pitchFamily="34" charset="0"/>
              <a:buNone/>
            </a:pPr>
            <a:endParaRPr lang="zh-CN" altLang="en-US" sz="1600" b="1" dirty="0">
              <a:ea typeface="宋体" panose="02010600030101010101" pitchFamily="2" charset="-122"/>
              <a:sym typeface="+mn-ea"/>
            </a:endParaRP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a16="http://schemas.microsoft.com/office/drawing/2014/main" val="10000"/>
                  </a:ext>
                </a:extLst>
              </a:tr>
            </a:tbl>
          </a:graphicData>
        </a:graphic>
      </p:graphicFrame>
      <p:sp>
        <p:nvSpPr>
          <p:cNvPr id="12293" name="AutoShape 6"/>
          <p:cNvSpPr/>
          <p:nvPr/>
        </p:nvSpPr>
        <p:spPr bwMode="auto">
          <a:xfrm>
            <a:off x="1724025" y="159512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2" name="文本框 1"/>
          <p:cNvSpPr txBox="1"/>
          <p:nvPr/>
        </p:nvSpPr>
        <p:spPr>
          <a:xfrm>
            <a:off x="3248025" y="1165225"/>
            <a:ext cx="8626475" cy="2584450"/>
          </a:xfrm>
          <a:prstGeom prst="rect">
            <a:avLst/>
          </a:prstGeom>
          <a:noFill/>
        </p:spPr>
        <p:txBody>
          <a:bodyPr wrap="square" rtlCol="0">
            <a:spAutoFit/>
          </a:bodyPr>
          <a:lstStyle/>
          <a:p>
            <a:pPr marL="0" indent="0" eaLnBrk="1" hangingPunct="1">
              <a:buNone/>
            </a:pPr>
            <a:r>
              <a:rPr lang="en-US" altLang="zh-CN" dirty="0">
                <a:ea typeface="宋体" panose="02010600030101010101" pitchFamily="2" charset="-122"/>
                <a:sym typeface="+mn-ea"/>
              </a:rPr>
              <a:t>          </a:t>
            </a:r>
            <a:endParaRPr lang="en-US" altLang="zh-CN" dirty="0">
              <a:ea typeface="宋体" panose="02010600030101010101" pitchFamily="2" charset="-122"/>
            </a:endParaRPr>
          </a:p>
          <a:p>
            <a:pPr marL="0" indent="0" eaLnBrk="1" hangingPunct="1">
              <a:buNone/>
            </a:pPr>
            <a:r>
              <a:rPr lang="zh-CN" altLang="en-US" dirty="0">
                <a:ea typeface="宋体" panose="02010600030101010101" pitchFamily="2" charset="-122"/>
                <a:sym typeface="+mn-ea"/>
              </a:rPr>
              <a:t> 十六进制转换为二进制：</a:t>
            </a:r>
          </a:p>
          <a:p>
            <a:pPr marL="0" indent="0" eaLnBrk="1" hangingPunct="1">
              <a:buNone/>
            </a:pPr>
            <a:r>
              <a:rPr lang="zh-CN" altLang="en-US" dirty="0">
                <a:ea typeface="宋体" panose="02010600030101010101" pitchFamily="2" charset="-122"/>
                <a:sym typeface="+mn-ea"/>
              </a:rPr>
              <a:t>通过展开每个十六 进制数字，将其转换为二进制格式</a:t>
            </a:r>
          </a:p>
          <a:p>
            <a:pPr marL="0" indent="0" eaLnBrk="1" hangingPunct="1">
              <a:buNone/>
            </a:pPr>
            <a:endParaRPr lang="zh-CN" altLang="en-US" dirty="0">
              <a:ea typeface="宋体" panose="02010600030101010101" pitchFamily="2" charset="-122"/>
              <a:sym typeface="+mn-ea"/>
            </a:endParaRPr>
          </a:p>
          <a:p>
            <a:pPr marL="0" indent="0" eaLnBrk="1" hangingPunct="1">
              <a:buNone/>
            </a:pPr>
            <a:r>
              <a:rPr lang="zh-CN" altLang="en-US" dirty="0">
                <a:ea typeface="宋体" panose="02010600030101010101" pitchFamily="2" charset="-122"/>
                <a:sym typeface="+mn-ea"/>
              </a:rPr>
              <a:t>十六进制数</a:t>
            </a:r>
            <a:r>
              <a:rPr lang="en-US" altLang="zh-CN" dirty="0">
                <a:ea typeface="宋体" panose="02010600030101010101" pitchFamily="2" charset="-122"/>
                <a:sym typeface="+mn-ea"/>
              </a:rPr>
              <a:t>0x173A4C</a:t>
            </a:r>
          </a:p>
          <a:p>
            <a:pPr marL="266700" lvl="1" indent="0" eaLnBrk="1" hangingPunct="1">
              <a:buNone/>
            </a:pPr>
            <a:endParaRPr lang="zh-CN" altLang="en-US" dirty="0">
              <a:ea typeface="宋体" panose="02010600030101010101" pitchFamily="2" charset="-122"/>
              <a:sym typeface="+mn-ea"/>
            </a:endParaRPr>
          </a:p>
          <a:p>
            <a:pPr marL="552450" lvl="1" eaLnBrk="1" hangingPunct="1"/>
            <a:endParaRPr lang="zh-CN" altLang="en-US" dirty="0">
              <a:ea typeface="宋体" panose="02010600030101010101" pitchFamily="2" charset="-122"/>
              <a:sym typeface="+mn-ea"/>
            </a:endParaRPr>
          </a:p>
          <a:p>
            <a:pPr marL="1181100" lvl="3" eaLnBrk="1" hangingPunct="1">
              <a:buFont typeface="Arial" panose="020B0604020202020204" pitchFamily="34" charset="0"/>
              <a:buNone/>
            </a:pPr>
            <a:endParaRPr lang="zh-CN" altLang="en-US" dirty="0">
              <a:ea typeface="宋体" panose="02010600030101010101" pitchFamily="2" charset="-122"/>
              <a:sym typeface="+mn-ea"/>
            </a:endParaRPr>
          </a:p>
          <a:p>
            <a:endParaRPr lang="zh-CN" altLang="en-US"/>
          </a:p>
        </p:txBody>
      </p:sp>
      <p:sp>
        <p:nvSpPr>
          <p:cNvPr id="7" name="文本框 6"/>
          <p:cNvSpPr txBox="1"/>
          <p:nvPr/>
        </p:nvSpPr>
        <p:spPr>
          <a:xfrm>
            <a:off x="2110105" y="1524000"/>
            <a:ext cx="367665" cy="368300"/>
          </a:xfrm>
          <a:prstGeom prst="rect">
            <a:avLst/>
          </a:prstGeom>
          <a:noFill/>
        </p:spPr>
        <p:txBody>
          <a:bodyPr wrap="square" rtlCol="0">
            <a:spAutoFit/>
          </a:bodyPr>
          <a:lstStyle/>
          <a:p>
            <a:r>
              <a:rPr lang="zh-CN" altLang="en-US" b="1"/>
              <a:t>一</a:t>
            </a:r>
          </a:p>
        </p:txBody>
      </p:sp>
      <p:sp>
        <p:nvSpPr>
          <p:cNvPr id="8" name="AutoShape 6"/>
          <p:cNvSpPr/>
          <p:nvPr/>
        </p:nvSpPr>
        <p:spPr bwMode="auto">
          <a:xfrm>
            <a:off x="1702435" y="393573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9" name="文本框 8"/>
          <p:cNvSpPr txBox="1"/>
          <p:nvPr/>
        </p:nvSpPr>
        <p:spPr>
          <a:xfrm>
            <a:off x="2110105" y="3797935"/>
            <a:ext cx="367665" cy="368300"/>
          </a:xfrm>
          <a:prstGeom prst="rect">
            <a:avLst/>
          </a:prstGeom>
          <a:noFill/>
        </p:spPr>
        <p:txBody>
          <a:bodyPr wrap="square" rtlCol="0">
            <a:spAutoFit/>
          </a:bodyPr>
          <a:lstStyle/>
          <a:p>
            <a:r>
              <a:rPr lang="zh-CN" altLang="en-US" b="1"/>
              <a:t>二</a:t>
            </a:r>
          </a:p>
        </p:txBody>
      </p:sp>
      <p:graphicFrame>
        <p:nvGraphicFramePr>
          <p:cNvPr id="10" name="表格 9"/>
          <p:cNvGraphicFramePr/>
          <p:nvPr/>
        </p:nvGraphicFramePr>
        <p:xfrm>
          <a:off x="3295650" y="2726690"/>
          <a:ext cx="8530590" cy="762000"/>
        </p:xfrm>
        <a:graphic>
          <a:graphicData uri="http://schemas.openxmlformats.org/drawingml/2006/table">
            <a:tbl>
              <a:tblPr firstRow="1" bandRow="1">
                <a:tableStyleId>{5C22544A-7EE6-4342-B048-85BDC9FD1C3A}</a:tableStyleId>
              </a:tblPr>
              <a:tblGrid>
                <a:gridCol w="1421765">
                  <a:extLst>
                    <a:ext uri="{9D8B030D-6E8A-4147-A177-3AD203B41FA5}">
                      <a16:colId xmlns:a16="http://schemas.microsoft.com/office/drawing/2014/main" val="20000"/>
                    </a:ext>
                  </a:extLst>
                </a:gridCol>
                <a:gridCol w="1421765">
                  <a:extLst>
                    <a:ext uri="{9D8B030D-6E8A-4147-A177-3AD203B41FA5}">
                      <a16:colId xmlns:a16="http://schemas.microsoft.com/office/drawing/2014/main" val="20001"/>
                    </a:ext>
                  </a:extLst>
                </a:gridCol>
                <a:gridCol w="1421765">
                  <a:extLst>
                    <a:ext uri="{9D8B030D-6E8A-4147-A177-3AD203B41FA5}">
                      <a16:colId xmlns:a16="http://schemas.microsoft.com/office/drawing/2014/main" val="20002"/>
                    </a:ext>
                  </a:extLst>
                </a:gridCol>
                <a:gridCol w="1421765">
                  <a:extLst>
                    <a:ext uri="{9D8B030D-6E8A-4147-A177-3AD203B41FA5}">
                      <a16:colId xmlns:a16="http://schemas.microsoft.com/office/drawing/2014/main" val="20003"/>
                    </a:ext>
                  </a:extLst>
                </a:gridCol>
                <a:gridCol w="1421765">
                  <a:extLst>
                    <a:ext uri="{9D8B030D-6E8A-4147-A177-3AD203B41FA5}">
                      <a16:colId xmlns:a16="http://schemas.microsoft.com/office/drawing/2014/main" val="20004"/>
                    </a:ext>
                  </a:extLst>
                </a:gridCol>
                <a:gridCol w="1421765">
                  <a:extLst>
                    <a:ext uri="{9D8B030D-6E8A-4147-A177-3AD203B41FA5}">
                      <a16:colId xmlns:a16="http://schemas.microsoft.com/office/drawing/2014/main" val="20005"/>
                    </a:ext>
                  </a:extLst>
                </a:gridCol>
              </a:tblGrid>
              <a:tr h="381000">
                <a:tc>
                  <a:txBody>
                    <a:bodyPr/>
                    <a:lstStyle/>
                    <a:p>
                      <a:pPr algn="ctr">
                        <a:buNone/>
                      </a:pPr>
                      <a:r>
                        <a:rPr lang="en-US" altLang="zh-CN"/>
                        <a:t>1</a:t>
                      </a:r>
                    </a:p>
                  </a:txBody>
                  <a:tcPr/>
                </a:tc>
                <a:tc>
                  <a:txBody>
                    <a:bodyPr/>
                    <a:lstStyle/>
                    <a:p>
                      <a:pPr algn="ctr">
                        <a:buNone/>
                      </a:pPr>
                      <a:r>
                        <a:rPr lang="en-US" altLang="zh-CN"/>
                        <a:t>7</a:t>
                      </a:r>
                    </a:p>
                  </a:txBody>
                  <a:tcPr/>
                </a:tc>
                <a:tc>
                  <a:txBody>
                    <a:bodyPr/>
                    <a:lstStyle/>
                    <a:p>
                      <a:pPr algn="ctr">
                        <a:buNone/>
                      </a:pPr>
                      <a:r>
                        <a:rPr lang="en-US" altLang="zh-CN"/>
                        <a:t>3</a:t>
                      </a:r>
                    </a:p>
                  </a:txBody>
                  <a:tcPr/>
                </a:tc>
                <a:tc>
                  <a:txBody>
                    <a:bodyPr/>
                    <a:lstStyle/>
                    <a:p>
                      <a:pPr algn="ctr">
                        <a:buNone/>
                      </a:pPr>
                      <a:r>
                        <a:rPr lang="en-US" altLang="zh-CN"/>
                        <a:t>A</a:t>
                      </a:r>
                    </a:p>
                  </a:txBody>
                  <a:tcPr/>
                </a:tc>
                <a:tc>
                  <a:txBody>
                    <a:bodyPr/>
                    <a:lstStyle/>
                    <a:p>
                      <a:pPr algn="ctr">
                        <a:buNone/>
                      </a:pPr>
                      <a:r>
                        <a:rPr lang="en-US" altLang="zh-CN"/>
                        <a:t>4</a:t>
                      </a:r>
                    </a:p>
                  </a:txBody>
                  <a:tcPr/>
                </a:tc>
                <a:tc>
                  <a:txBody>
                    <a:bodyPr/>
                    <a:lstStyle/>
                    <a:p>
                      <a:pPr algn="ctr">
                        <a:buNone/>
                      </a:pPr>
                      <a:r>
                        <a:rPr lang="en-US" altLang="zh-CN"/>
                        <a:t>C</a:t>
                      </a:r>
                    </a:p>
                  </a:txBody>
                  <a:tcPr/>
                </a:tc>
                <a:extLst>
                  <a:ext uri="{0D108BD9-81ED-4DB2-BD59-A6C34878D82A}">
                    <a16:rowId xmlns:a16="http://schemas.microsoft.com/office/drawing/2014/main" val="10000"/>
                  </a:ext>
                </a:extLst>
              </a:tr>
              <a:tr h="381000">
                <a:tc>
                  <a:txBody>
                    <a:bodyPr/>
                    <a:lstStyle/>
                    <a:p>
                      <a:pPr algn="ctr">
                        <a:buNone/>
                      </a:pPr>
                      <a:r>
                        <a:rPr lang="en-US" altLang="zh-CN"/>
                        <a:t>0001</a:t>
                      </a:r>
                    </a:p>
                  </a:txBody>
                  <a:tcPr/>
                </a:tc>
                <a:tc>
                  <a:txBody>
                    <a:bodyPr/>
                    <a:lstStyle/>
                    <a:p>
                      <a:pPr algn="ctr">
                        <a:buNone/>
                      </a:pPr>
                      <a:r>
                        <a:rPr lang="en-US" altLang="zh-CN"/>
                        <a:t>0111</a:t>
                      </a:r>
                    </a:p>
                  </a:txBody>
                  <a:tcPr/>
                </a:tc>
                <a:tc>
                  <a:txBody>
                    <a:bodyPr/>
                    <a:lstStyle/>
                    <a:p>
                      <a:pPr algn="ctr">
                        <a:buNone/>
                      </a:pPr>
                      <a:r>
                        <a:rPr lang="en-US" altLang="zh-CN"/>
                        <a:t>0011</a:t>
                      </a:r>
                    </a:p>
                  </a:txBody>
                  <a:tcPr/>
                </a:tc>
                <a:tc>
                  <a:txBody>
                    <a:bodyPr/>
                    <a:lstStyle/>
                    <a:p>
                      <a:pPr algn="ctr">
                        <a:buNone/>
                      </a:pPr>
                      <a:r>
                        <a:rPr lang="en-US" altLang="zh-CN"/>
                        <a:t>1010</a:t>
                      </a:r>
                    </a:p>
                  </a:txBody>
                  <a:tcPr/>
                </a:tc>
                <a:tc>
                  <a:txBody>
                    <a:bodyPr/>
                    <a:lstStyle/>
                    <a:p>
                      <a:pPr algn="ctr">
                        <a:buNone/>
                      </a:pPr>
                      <a:r>
                        <a:rPr lang="en-US" altLang="zh-CN"/>
                        <a:t>0100</a:t>
                      </a:r>
                    </a:p>
                  </a:txBody>
                  <a:tcPr/>
                </a:tc>
                <a:tc>
                  <a:txBody>
                    <a:bodyPr/>
                    <a:lstStyle/>
                    <a:p>
                      <a:pPr algn="ctr">
                        <a:buNone/>
                      </a:pPr>
                      <a:r>
                        <a:rPr lang="en-US" altLang="zh-CN"/>
                        <a:t>1100</a:t>
                      </a:r>
                    </a:p>
                  </a:txBody>
                  <a:tcPr/>
                </a:tc>
                <a:extLst>
                  <a:ext uri="{0D108BD9-81ED-4DB2-BD59-A6C34878D82A}">
                    <a16:rowId xmlns:a16="http://schemas.microsoft.com/office/drawing/2014/main" val="10001"/>
                  </a:ext>
                </a:extLst>
              </a:tr>
            </a:tbl>
          </a:graphicData>
        </a:graphic>
      </p:graphicFrame>
      <p:sp>
        <p:nvSpPr>
          <p:cNvPr id="11" name="文本框 10"/>
          <p:cNvSpPr txBox="1"/>
          <p:nvPr/>
        </p:nvSpPr>
        <p:spPr>
          <a:xfrm>
            <a:off x="3288030" y="3810635"/>
            <a:ext cx="8642985" cy="1753235"/>
          </a:xfrm>
          <a:prstGeom prst="rect">
            <a:avLst/>
          </a:prstGeom>
          <a:noFill/>
        </p:spPr>
        <p:txBody>
          <a:bodyPr wrap="square" rtlCol="0">
            <a:spAutoFit/>
          </a:bodyPr>
          <a:lstStyle/>
          <a:p>
            <a:r>
              <a:rPr lang="zh-CN" altLang="en-US"/>
              <a:t>二进制转换为十六进制：</a:t>
            </a:r>
          </a:p>
          <a:p>
            <a:r>
              <a:rPr lang="zh-CN" altLang="en-US"/>
              <a:t>首先将二进制数字分为每</a:t>
            </a:r>
            <a:r>
              <a:rPr lang="en-US" altLang="zh-CN"/>
              <a:t>4</a:t>
            </a:r>
            <a:r>
              <a:rPr lang="zh-CN" altLang="en-US">
                <a:ea typeface="宋体" panose="02010600030101010101" pitchFamily="2" charset="-122"/>
              </a:rPr>
              <a:t>位一组来转换为十六进制。如果位总数不是</a:t>
            </a:r>
            <a:r>
              <a:rPr lang="en-US" altLang="zh-CN">
                <a:ea typeface="宋体" panose="02010600030101010101" pitchFamily="2" charset="-122"/>
              </a:rPr>
              <a:t>4</a:t>
            </a:r>
            <a:r>
              <a:rPr lang="zh-CN" altLang="en-US">
                <a:ea typeface="宋体" panose="02010600030101010101" pitchFamily="2" charset="-122"/>
              </a:rPr>
              <a:t>的倍数，最左边的一组可以少于</a:t>
            </a:r>
            <a:r>
              <a:rPr lang="en-US" altLang="zh-CN">
                <a:ea typeface="宋体" panose="02010600030101010101" pitchFamily="2" charset="-122"/>
              </a:rPr>
              <a:t>4</a:t>
            </a:r>
            <a:r>
              <a:rPr lang="zh-CN" altLang="en-US">
                <a:ea typeface="宋体" panose="02010600030101010101" pitchFamily="2" charset="-122"/>
              </a:rPr>
              <a:t>位，前面用</a:t>
            </a:r>
            <a:r>
              <a:rPr lang="en-US" altLang="zh-CN">
                <a:ea typeface="宋体" panose="02010600030101010101" pitchFamily="2" charset="-122"/>
              </a:rPr>
              <a:t>0</a:t>
            </a:r>
            <a:r>
              <a:rPr lang="zh-CN" altLang="en-US">
                <a:ea typeface="宋体" panose="02010600030101010101" pitchFamily="2" charset="-122"/>
              </a:rPr>
              <a:t>补足。</a:t>
            </a:r>
          </a:p>
          <a:p>
            <a:endParaRPr lang="zh-CN" altLang="en-US">
              <a:ea typeface="宋体" panose="02010600030101010101" pitchFamily="2" charset="-122"/>
            </a:endParaRPr>
          </a:p>
          <a:p>
            <a:r>
              <a:rPr lang="zh-CN" altLang="en-US">
                <a:ea typeface="宋体" panose="02010600030101010101" pitchFamily="2" charset="-122"/>
              </a:rPr>
              <a:t>二进制数</a:t>
            </a:r>
            <a:r>
              <a:rPr lang="en-US" altLang="zh-CN">
                <a:ea typeface="宋体" panose="02010600030101010101" pitchFamily="2" charset="-122"/>
              </a:rPr>
              <a:t>1111001010110110110011</a:t>
            </a:r>
          </a:p>
          <a:p>
            <a:endParaRPr lang="en-US" altLang="zh-CN">
              <a:ea typeface="宋体" panose="02010600030101010101" pitchFamily="2" charset="-122"/>
            </a:endParaRPr>
          </a:p>
        </p:txBody>
      </p:sp>
      <p:graphicFrame>
        <p:nvGraphicFramePr>
          <p:cNvPr id="12" name="表格 11"/>
          <p:cNvGraphicFramePr/>
          <p:nvPr/>
        </p:nvGraphicFramePr>
        <p:xfrm>
          <a:off x="3400425" y="5281295"/>
          <a:ext cx="8530590" cy="762000"/>
        </p:xfrm>
        <a:graphic>
          <a:graphicData uri="http://schemas.openxmlformats.org/drawingml/2006/table">
            <a:tbl>
              <a:tblPr firstRow="1" bandRow="1">
                <a:tableStyleId>{5C22544A-7EE6-4342-B048-85BDC9FD1C3A}</a:tableStyleId>
              </a:tblPr>
              <a:tblGrid>
                <a:gridCol w="1421765">
                  <a:extLst>
                    <a:ext uri="{9D8B030D-6E8A-4147-A177-3AD203B41FA5}">
                      <a16:colId xmlns:a16="http://schemas.microsoft.com/office/drawing/2014/main" val="20000"/>
                    </a:ext>
                  </a:extLst>
                </a:gridCol>
                <a:gridCol w="1421765">
                  <a:extLst>
                    <a:ext uri="{9D8B030D-6E8A-4147-A177-3AD203B41FA5}">
                      <a16:colId xmlns:a16="http://schemas.microsoft.com/office/drawing/2014/main" val="20001"/>
                    </a:ext>
                  </a:extLst>
                </a:gridCol>
                <a:gridCol w="1421765">
                  <a:extLst>
                    <a:ext uri="{9D8B030D-6E8A-4147-A177-3AD203B41FA5}">
                      <a16:colId xmlns:a16="http://schemas.microsoft.com/office/drawing/2014/main" val="20002"/>
                    </a:ext>
                  </a:extLst>
                </a:gridCol>
                <a:gridCol w="1421765">
                  <a:extLst>
                    <a:ext uri="{9D8B030D-6E8A-4147-A177-3AD203B41FA5}">
                      <a16:colId xmlns:a16="http://schemas.microsoft.com/office/drawing/2014/main" val="20003"/>
                    </a:ext>
                  </a:extLst>
                </a:gridCol>
                <a:gridCol w="1421765">
                  <a:extLst>
                    <a:ext uri="{9D8B030D-6E8A-4147-A177-3AD203B41FA5}">
                      <a16:colId xmlns:a16="http://schemas.microsoft.com/office/drawing/2014/main" val="20004"/>
                    </a:ext>
                  </a:extLst>
                </a:gridCol>
                <a:gridCol w="1421765">
                  <a:extLst>
                    <a:ext uri="{9D8B030D-6E8A-4147-A177-3AD203B41FA5}">
                      <a16:colId xmlns:a16="http://schemas.microsoft.com/office/drawing/2014/main" val="20005"/>
                    </a:ext>
                  </a:extLst>
                </a:gridCol>
              </a:tblGrid>
              <a:tr h="381000">
                <a:tc>
                  <a:txBody>
                    <a:bodyPr/>
                    <a:lstStyle/>
                    <a:p>
                      <a:pPr algn="ctr">
                        <a:buNone/>
                      </a:pPr>
                      <a:r>
                        <a:rPr lang="en-US" altLang="zh-CN">
                          <a:solidFill>
                            <a:srgbClr val="FF0000"/>
                          </a:solidFill>
                        </a:rPr>
                        <a:t>00</a:t>
                      </a:r>
                      <a:r>
                        <a:rPr lang="en-US" altLang="zh-CN"/>
                        <a:t>11</a:t>
                      </a:r>
                    </a:p>
                  </a:txBody>
                  <a:tcPr/>
                </a:tc>
                <a:tc>
                  <a:txBody>
                    <a:bodyPr/>
                    <a:lstStyle/>
                    <a:p>
                      <a:pPr algn="ctr">
                        <a:buNone/>
                      </a:pPr>
                      <a:r>
                        <a:rPr lang="en-US" altLang="zh-CN"/>
                        <a:t>1100</a:t>
                      </a:r>
                    </a:p>
                  </a:txBody>
                  <a:tcPr/>
                </a:tc>
                <a:tc>
                  <a:txBody>
                    <a:bodyPr/>
                    <a:lstStyle/>
                    <a:p>
                      <a:pPr algn="ctr">
                        <a:buNone/>
                      </a:pPr>
                      <a:r>
                        <a:rPr lang="en-US" altLang="zh-CN"/>
                        <a:t>1010</a:t>
                      </a:r>
                    </a:p>
                  </a:txBody>
                  <a:tcPr/>
                </a:tc>
                <a:tc>
                  <a:txBody>
                    <a:bodyPr/>
                    <a:lstStyle/>
                    <a:p>
                      <a:pPr algn="ctr">
                        <a:buNone/>
                      </a:pPr>
                      <a:r>
                        <a:rPr lang="en-US" altLang="zh-CN"/>
                        <a:t>1101</a:t>
                      </a:r>
                    </a:p>
                  </a:txBody>
                  <a:tcPr/>
                </a:tc>
                <a:tc>
                  <a:txBody>
                    <a:bodyPr/>
                    <a:lstStyle/>
                    <a:p>
                      <a:pPr algn="ctr">
                        <a:buNone/>
                      </a:pPr>
                      <a:r>
                        <a:rPr lang="en-US" altLang="zh-CN"/>
                        <a:t>1011</a:t>
                      </a:r>
                    </a:p>
                  </a:txBody>
                  <a:tcPr/>
                </a:tc>
                <a:tc>
                  <a:txBody>
                    <a:bodyPr/>
                    <a:lstStyle/>
                    <a:p>
                      <a:pPr algn="ctr">
                        <a:buNone/>
                      </a:pPr>
                      <a:r>
                        <a:rPr lang="en-US" altLang="zh-CN"/>
                        <a:t>0011</a:t>
                      </a:r>
                    </a:p>
                  </a:txBody>
                  <a:tcPr/>
                </a:tc>
                <a:extLst>
                  <a:ext uri="{0D108BD9-81ED-4DB2-BD59-A6C34878D82A}">
                    <a16:rowId xmlns:a16="http://schemas.microsoft.com/office/drawing/2014/main" val="10000"/>
                  </a:ext>
                </a:extLst>
              </a:tr>
              <a:tr h="381000">
                <a:tc>
                  <a:txBody>
                    <a:bodyPr/>
                    <a:lstStyle/>
                    <a:p>
                      <a:pPr algn="ctr">
                        <a:buNone/>
                      </a:pPr>
                      <a:r>
                        <a:rPr lang="en-US" altLang="zh-CN"/>
                        <a:t>3</a:t>
                      </a:r>
                    </a:p>
                  </a:txBody>
                  <a:tcPr/>
                </a:tc>
                <a:tc>
                  <a:txBody>
                    <a:bodyPr/>
                    <a:lstStyle/>
                    <a:p>
                      <a:pPr algn="ctr">
                        <a:buNone/>
                      </a:pPr>
                      <a:r>
                        <a:rPr lang="en-US" altLang="zh-CN"/>
                        <a:t>C</a:t>
                      </a:r>
                    </a:p>
                  </a:txBody>
                  <a:tcPr/>
                </a:tc>
                <a:tc>
                  <a:txBody>
                    <a:bodyPr/>
                    <a:lstStyle/>
                    <a:p>
                      <a:pPr algn="ctr">
                        <a:buNone/>
                      </a:pPr>
                      <a:r>
                        <a:rPr lang="en-US" altLang="zh-CN"/>
                        <a:t>A</a:t>
                      </a:r>
                    </a:p>
                  </a:txBody>
                  <a:tcPr/>
                </a:tc>
                <a:tc>
                  <a:txBody>
                    <a:bodyPr/>
                    <a:lstStyle/>
                    <a:p>
                      <a:pPr algn="ctr">
                        <a:buNone/>
                      </a:pPr>
                      <a:r>
                        <a:rPr lang="en-US" altLang="zh-CN"/>
                        <a:t>D</a:t>
                      </a:r>
                    </a:p>
                  </a:txBody>
                  <a:tcPr/>
                </a:tc>
                <a:tc>
                  <a:txBody>
                    <a:bodyPr/>
                    <a:lstStyle/>
                    <a:p>
                      <a:pPr algn="ctr">
                        <a:buNone/>
                      </a:pPr>
                      <a:r>
                        <a:rPr lang="en-US" altLang="zh-CN"/>
                        <a:t>B</a:t>
                      </a:r>
                    </a:p>
                  </a:txBody>
                  <a:tcPr/>
                </a:tc>
                <a:tc>
                  <a:txBody>
                    <a:bodyPr/>
                    <a:lstStyle/>
                    <a:p>
                      <a:pPr algn="ctr">
                        <a:buNone/>
                      </a:pPr>
                      <a:r>
                        <a:rPr lang="en-US" altLang="zh-CN"/>
                        <a:t>3</a:t>
                      </a:r>
                    </a:p>
                  </a:txBody>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idx="4294967295"/>
          </p:nvPr>
        </p:nvSpPr>
        <p:spPr>
          <a:xfrm>
            <a:off x="2826519" y="349634"/>
            <a:ext cx="7642225" cy="600075"/>
          </a:xfrm>
        </p:spPr>
        <p:txBody>
          <a:bodyPr vert="horz" wrap="square" lIns="63500" tIns="25400" rIns="63500" bIns="25400" numCol="1" anchor="t" anchorCtr="0" compatLnSpc="1">
            <a:prstTxWarp prst="textNoShape">
              <a:avLst/>
            </a:prstTxWarp>
            <a:spAutoFit/>
          </a:bodyPr>
          <a:lstStyle/>
          <a:p>
            <a:r>
              <a:rPr lang="en-US" altLang="zh-CN" sz="3600" dirty="0">
                <a:ea typeface="宋体" pitchFamily="2" charset="-122"/>
              </a:rPr>
              <a:t>Normalized numbers</a:t>
            </a:r>
            <a:r>
              <a:rPr lang="zh-CN" altLang="en-US" sz="3600" dirty="0">
                <a:ea typeface="宋体" pitchFamily="2" charset="-122"/>
              </a:rPr>
              <a:t>（规格化数）</a:t>
            </a:r>
          </a:p>
        </p:txBody>
      </p:sp>
      <p:sp>
        <p:nvSpPr>
          <p:cNvPr id="316419" name="Text Box 3"/>
          <p:cNvSpPr txBox="1">
            <a:spLocks noChangeArrowheads="1"/>
          </p:cNvSpPr>
          <p:nvPr/>
        </p:nvSpPr>
        <p:spPr bwMode="auto">
          <a:xfrm>
            <a:off x="3048000" y="2392364"/>
            <a:ext cx="6629400" cy="3724275"/>
          </a:xfrm>
          <a:prstGeom prst="rect">
            <a:avLst/>
          </a:prstGeom>
          <a:noFill/>
          <a:ln w="9525">
            <a:noFill/>
            <a:miter lim="800000"/>
            <a:headEnd/>
            <a:tailEnd/>
          </a:ln>
        </p:spPr>
        <p:txBody>
          <a:bodyPr>
            <a:spAutoFit/>
          </a:bodyPr>
          <a:lstStyle/>
          <a:p>
            <a:pPr eaLnBrk="1" hangingPunct="1">
              <a:spcBef>
                <a:spcPct val="50000"/>
              </a:spcBef>
              <a:buFontTx/>
              <a:buNone/>
            </a:pPr>
            <a:r>
              <a:rPr kumimoji="1" lang="en-US" altLang="zh-CN" sz="2800" b="1" dirty="0">
                <a:solidFill>
                  <a:srgbClr val="000000"/>
                </a:solidFill>
                <a:latin typeface="Arial" pitchFamily="34" charset="0"/>
              </a:rPr>
              <a:t>Exponent    Significand            Object</a:t>
            </a:r>
          </a:p>
          <a:p>
            <a:pPr eaLnBrk="1" hangingPunct="1">
              <a:spcBef>
                <a:spcPct val="50000"/>
              </a:spcBef>
              <a:buFontTx/>
              <a:buNone/>
            </a:pPr>
            <a:r>
              <a:rPr kumimoji="1" lang="en-US" altLang="zh-CN" sz="2800" b="1" dirty="0">
                <a:solidFill>
                  <a:srgbClr val="CC0000"/>
                </a:solidFill>
                <a:latin typeface="Arial" pitchFamily="34" charset="0"/>
              </a:rPr>
              <a:t>1-254            anything               Norms</a:t>
            </a:r>
          </a:p>
          <a:p>
            <a:pPr eaLnBrk="1" hangingPunct="1">
              <a:buFontTx/>
              <a:buNone/>
            </a:pPr>
            <a:r>
              <a:rPr kumimoji="1" lang="en-US" altLang="zh-CN" sz="2800" b="1" dirty="0">
                <a:solidFill>
                  <a:srgbClr val="CC0000"/>
                </a:solidFill>
                <a:latin typeface="Arial" pitchFamily="34" charset="0"/>
              </a:rPr>
              <a:t>               implicit leading 1</a:t>
            </a:r>
          </a:p>
          <a:p>
            <a:pPr>
              <a:buFontTx/>
              <a:buNone/>
            </a:pPr>
            <a:r>
              <a:rPr kumimoji="1" lang="en-US" altLang="zh-CN" sz="2800" b="1" dirty="0">
                <a:solidFill>
                  <a:srgbClr val="000000"/>
                </a:solidFill>
                <a:latin typeface="Arial" pitchFamily="34" charset="0"/>
                <a:cs typeface="Tahoma" pitchFamily="34" charset="0"/>
              </a:rPr>
              <a:t>0                    0                               ?</a:t>
            </a:r>
          </a:p>
          <a:p>
            <a:pPr>
              <a:buFontTx/>
              <a:buNone/>
            </a:pPr>
            <a:r>
              <a:rPr kumimoji="1" lang="en-US" altLang="zh-CN" sz="2800" b="1" dirty="0">
                <a:solidFill>
                  <a:srgbClr val="000000"/>
                </a:solidFill>
                <a:latin typeface="Arial" pitchFamily="34" charset="0"/>
                <a:cs typeface="Tahoma" pitchFamily="34" charset="0"/>
              </a:rPr>
              <a:t>0                    nonzero                   ? </a:t>
            </a:r>
            <a:endParaRPr kumimoji="1" lang="en-US" altLang="zh-CN" sz="2800" b="1" dirty="0">
              <a:solidFill>
                <a:srgbClr val="CC0000"/>
              </a:solidFill>
              <a:latin typeface="Arial" pitchFamily="34" charset="0"/>
              <a:cs typeface="Tahoma" pitchFamily="34" charset="0"/>
            </a:endParaRPr>
          </a:p>
          <a:p>
            <a:pPr eaLnBrk="1" hangingPunct="1">
              <a:spcBef>
                <a:spcPct val="50000"/>
              </a:spcBef>
              <a:buFontTx/>
              <a:buNone/>
            </a:pPr>
            <a:r>
              <a:rPr kumimoji="1" lang="en-US" altLang="zh-CN" sz="2800" b="1" dirty="0">
                <a:solidFill>
                  <a:srgbClr val="000000"/>
                </a:solidFill>
                <a:latin typeface="Arial" pitchFamily="34" charset="0"/>
              </a:rPr>
              <a:t>255                0                               ?</a:t>
            </a:r>
          </a:p>
          <a:p>
            <a:pPr eaLnBrk="1" hangingPunct="1">
              <a:spcBef>
                <a:spcPct val="50000"/>
              </a:spcBef>
              <a:buFontTx/>
              <a:buNone/>
            </a:pPr>
            <a:r>
              <a:rPr kumimoji="1" lang="en-US" altLang="zh-CN" sz="2800" b="1" dirty="0">
                <a:solidFill>
                  <a:srgbClr val="000000"/>
                </a:solidFill>
                <a:latin typeface="Arial" pitchFamily="34" charset="0"/>
              </a:rPr>
              <a:t>255                nonzero                   ?</a:t>
            </a:r>
          </a:p>
        </p:txBody>
      </p:sp>
      <p:sp>
        <p:nvSpPr>
          <p:cNvPr id="588804" name="Text Box 4"/>
          <p:cNvSpPr txBox="1">
            <a:spLocks noChangeArrowheads="1"/>
          </p:cNvSpPr>
          <p:nvPr/>
        </p:nvSpPr>
        <p:spPr bwMode="auto">
          <a:xfrm>
            <a:off x="1905000" y="963613"/>
            <a:ext cx="8763000" cy="1160462"/>
          </a:xfrm>
          <a:prstGeom prst="rect">
            <a:avLst/>
          </a:prstGeom>
          <a:noFill/>
          <a:ln w="9525">
            <a:noFill/>
            <a:miter lim="800000"/>
            <a:headEnd/>
            <a:tailEnd/>
          </a:ln>
        </p:spPr>
        <p:txBody>
          <a:bodyPr>
            <a:spAutoFit/>
          </a:bodyPr>
          <a:lstStyle/>
          <a:p>
            <a:pPr eaLnBrk="1" hangingPunct="1">
              <a:spcBef>
                <a:spcPct val="50000"/>
              </a:spcBef>
              <a:buFontTx/>
              <a:buNone/>
            </a:pPr>
            <a:r>
              <a:rPr kumimoji="1" lang="zh-CN" altLang="en-US" sz="2800" b="1" dirty="0">
                <a:solidFill>
                  <a:srgbClr val="333399"/>
                </a:solidFill>
                <a:latin typeface="Arial" pitchFamily="34" charset="0"/>
                <a:ea typeface="黑体" pitchFamily="49" charset="-122"/>
              </a:rPr>
              <a:t>针对规格化数（</a:t>
            </a:r>
            <a:r>
              <a:rPr kumimoji="1" lang="en-US" altLang="zh-CN" sz="2800" b="1" dirty="0">
                <a:solidFill>
                  <a:srgbClr val="333399"/>
                </a:solidFill>
                <a:latin typeface="Arial" pitchFamily="34" charset="0"/>
                <a:ea typeface="黑体" pitchFamily="49" charset="-122"/>
              </a:rPr>
              <a:t>normalized form</a:t>
            </a:r>
            <a:r>
              <a:rPr kumimoji="1" lang="zh-CN" altLang="en-US" sz="2800" b="1" dirty="0">
                <a:solidFill>
                  <a:srgbClr val="333399"/>
                </a:solidFill>
                <a:latin typeface="Arial" pitchFamily="34" charset="0"/>
                <a:ea typeface="黑体" pitchFamily="49" charset="-122"/>
              </a:rPr>
              <a:t>）</a:t>
            </a:r>
          </a:p>
          <a:p>
            <a:pPr eaLnBrk="1" hangingPunct="1">
              <a:spcBef>
                <a:spcPct val="50000"/>
              </a:spcBef>
              <a:buFontTx/>
              <a:buNone/>
            </a:pPr>
            <a:r>
              <a:rPr kumimoji="1" lang="en-US" altLang="zh-CN" sz="2800" b="1" dirty="0">
                <a:solidFill>
                  <a:srgbClr val="000000"/>
                </a:solidFill>
                <a:latin typeface="Arial" pitchFamily="34" charset="0"/>
                <a:ea typeface="黑体" pitchFamily="49" charset="-122"/>
              </a:rPr>
              <a:t>How about other patterns?</a:t>
            </a:r>
          </a:p>
        </p:txBody>
      </p:sp>
      <p:sp>
        <p:nvSpPr>
          <p:cNvPr id="588805" name="Line 5"/>
          <p:cNvSpPr>
            <a:spLocks noChangeShapeType="1"/>
          </p:cNvSpPr>
          <p:nvPr/>
        </p:nvSpPr>
        <p:spPr bwMode="auto">
          <a:xfrm>
            <a:off x="3024189" y="2960688"/>
            <a:ext cx="6478587" cy="0"/>
          </a:xfrm>
          <a:prstGeom prst="line">
            <a:avLst/>
          </a:prstGeom>
          <a:noFill/>
          <a:ln w="9525">
            <a:solidFill>
              <a:schemeClr val="tx1"/>
            </a:solidFill>
            <a:miter lim="800000"/>
            <a:headEnd/>
            <a:tailEnd/>
          </a:ln>
        </p:spPr>
        <p:txBody>
          <a:bodyPr wrap="none"/>
          <a:lstStyle/>
          <a:p>
            <a:pPr eaLnBrk="1" hangingPunct="1">
              <a:buFontTx/>
              <a:buNone/>
            </a:pPr>
            <a:endParaRPr lang="zh-CN" altLang="en-US">
              <a:solidFill>
                <a:srgbClr val="000000"/>
              </a:solidFill>
              <a:latin typeface="Arial" pitchFamily="34" charset="0"/>
            </a:endParaRPr>
          </a:p>
        </p:txBody>
      </p:sp>
    </p:spTree>
    <p:extLst>
      <p:ext uri="{BB962C8B-B14F-4D97-AF65-F5344CB8AC3E}">
        <p14:creationId xmlns:p14="http://schemas.microsoft.com/office/powerpoint/2010/main" val="12010939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idx="4294967295"/>
          </p:nvPr>
        </p:nvSpPr>
        <p:spPr>
          <a:xfrm>
            <a:off x="1972146" y="420689"/>
            <a:ext cx="8229600" cy="660400"/>
          </a:xfrm>
        </p:spPr>
        <p:txBody>
          <a:bodyPr vert="horz" wrap="square" lIns="63500" tIns="25400" rIns="63500" bIns="25400" numCol="1" anchor="t" anchorCtr="0" compatLnSpc="1">
            <a:prstTxWarp prst="textNoShape">
              <a:avLst/>
            </a:prstTxWarp>
            <a:spAutoFit/>
          </a:bodyPr>
          <a:lstStyle/>
          <a:p>
            <a:r>
              <a:rPr lang="en-US" altLang="zh-CN" dirty="0">
                <a:solidFill>
                  <a:srgbClr val="FF0000"/>
                </a:solidFill>
                <a:ea typeface="宋体" pitchFamily="2" charset="-122"/>
              </a:rPr>
              <a:t>0</a:t>
            </a:r>
            <a:r>
              <a:rPr lang="zh-CN" altLang="en-US" dirty="0">
                <a:ea typeface="宋体" pitchFamily="2" charset="-122"/>
              </a:rPr>
              <a:t>的表示</a:t>
            </a:r>
            <a:endParaRPr lang="en-US" altLang="zh-CN" dirty="0">
              <a:ea typeface="宋体" pitchFamily="2" charset="-122"/>
            </a:endParaRPr>
          </a:p>
        </p:txBody>
      </p:sp>
      <p:sp>
        <p:nvSpPr>
          <p:cNvPr id="318467" name="Rectangle 3"/>
          <p:cNvSpPr>
            <a:spLocks noGrp="1" noChangeArrowheads="1"/>
          </p:cNvSpPr>
          <p:nvPr>
            <p:ph type="body" idx="4294967295"/>
          </p:nvPr>
        </p:nvSpPr>
        <p:spPr>
          <a:xfrm>
            <a:off x="1792289" y="1081089"/>
            <a:ext cx="7902575" cy="4179349"/>
          </a:xfrm>
        </p:spPr>
        <p:txBody>
          <a:bodyPr vert="horz" wrap="square" lIns="63500" tIns="25400" rIns="63500" bIns="25400" numCol="1" anchor="t" anchorCtr="0" compatLnSpc="1">
            <a:prstTxWarp prst="textNoShape">
              <a:avLst/>
            </a:prstTxWarp>
            <a:spAutoFit/>
          </a:bodyPr>
          <a:lstStyle/>
          <a:p>
            <a:pPr>
              <a:buFontTx/>
              <a:buNone/>
            </a:pPr>
            <a:r>
              <a:rPr lang="en-US" altLang="zh-CN" sz="2900" dirty="0"/>
              <a:t>How to represent 0?</a:t>
            </a:r>
          </a:p>
          <a:p>
            <a:pPr>
              <a:buFontTx/>
              <a:buNone/>
            </a:pPr>
            <a:r>
              <a:rPr lang="en-US" altLang="zh-CN" sz="2900" dirty="0"/>
              <a:t>     </a:t>
            </a:r>
            <a:r>
              <a:rPr lang="en-US" altLang="zh-CN" sz="2900" dirty="0">
                <a:solidFill>
                  <a:srgbClr val="CC0000"/>
                </a:solidFill>
              </a:rPr>
              <a:t>exponent </a:t>
            </a:r>
            <a:r>
              <a:rPr lang="zh-CN" altLang="en-US" sz="2900" dirty="0">
                <a:solidFill>
                  <a:srgbClr val="CC0000"/>
                </a:solidFill>
              </a:rPr>
              <a:t>阶码</a:t>
            </a:r>
            <a:r>
              <a:rPr lang="en-US" altLang="zh-CN" sz="2900" dirty="0"/>
              <a:t>: all </a:t>
            </a:r>
            <a:r>
              <a:rPr lang="en-US" altLang="zh-CN" sz="2900" dirty="0" err="1"/>
              <a:t>zeros</a:t>
            </a:r>
            <a:endParaRPr lang="en-US" altLang="zh-CN" sz="2900" dirty="0"/>
          </a:p>
          <a:p>
            <a:pPr>
              <a:buFontTx/>
              <a:buNone/>
            </a:pPr>
            <a:r>
              <a:rPr lang="en-US" altLang="zh-CN" sz="2900" dirty="0"/>
              <a:t>     </a:t>
            </a:r>
            <a:r>
              <a:rPr lang="en-US" altLang="zh-CN" sz="2900" dirty="0" err="1">
                <a:solidFill>
                  <a:srgbClr val="3333FF"/>
                </a:solidFill>
              </a:rPr>
              <a:t>significand</a:t>
            </a:r>
            <a:r>
              <a:rPr lang="zh-CN" altLang="en-US" sz="2900" dirty="0">
                <a:solidFill>
                  <a:srgbClr val="3333FF"/>
                </a:solidFill>
              </a:rPr>
              <a:t>尾数</a:t>
            </a:r>
            <a:r>
              <a:rPr lang="en-US" altLang="zh-CN" sz="2900" dirty="0"/>
              <a:t>: all </a:t>
            </a:r>
            <a:r>
              <a:rPr lang="en-US" altLang="zh-CN" sz="2900" dirty="0" err="1"/>
              <a:t>zeros</a:t>
            </a:r>
            <a:endParaRPr lang="en-US" altLang="zh-CN" sz="2900" dirty="0"/>
          </a:p>
          <a:p>
            <a:pPr>
              <a:buFontTx/>
              <a:buNone/>
            </a:pPr>
            <a:r>
              <a:rPr lang="en-US" altLang="zh-CN" sz="2900" dirty="0"/>
              <a:t>     </a:t>
            </a:r>
            <a:r>
              <a:rPr lang="en-US" altLang="zh-CN" sz="2900" dirty="0">
                <a:solidFill>
                  <a:srgbClr val="FF6600"/>
                </a:solidFill>
              </a:rPr>
              <a:t>What about sign?</a:t>
            </a:r>
            <a:r>
              <a:rPr lang="en-US" altLang="zh-CN" sz="2900" dirty="0"/>
              <a:t> Both cases valid.</a:t>
            </a:r>
          </a:p>
          <a:p>
            <a:pPr>
              <a:buFontTx/>
              <a:buNone/>
            </a:pPr>
            <a:r>
              <a:rPr lang="en-US" altLang="zh-CN" sz="2900" dirty="0"/>
              <a:t>  +0: 0 00000000 00000000000000000000000</a:t>
            </a:r>
          </a:p>
          <a:p>
            <a:pPr>
              <a:buFontTx/>
              <a:buNone/>
            </a:pPr>
            <a:r>
              <a:rPr lang="en-US" altLang="zh-CN" sz="2900" dirty="0"/>
              <a:t>   -0: 1 00000000 00000000000000000000000</a:t>
            </a:r>
          </a:p>
          <a:p>
            <a:endParaRPr lang="zh-CN" altLang="en-US" sz="2900" dirty="0"/>
          </a:p>
        </p:txBody>
      </p:sp>
    </p:spTree>
    <p:extLst>
      <p:ext uri="{BB962C8B-B14F-4D97-AF65-F5344CB8AC3E}">
        <p14:creationId xmlns:p14="http://schemas.microsoft.com/office/powerpoint/2010/main" val="35334753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idx="4294967295"/>
          </p:nvPr>
        </p:nvSpPr>
        <p:spPr>
          <a:xfrm>
            <a:off x="4667477" y="373899"/>
            <a:ext cx="6705600" cy="660401"/>
          </a:xfrm>
          <a:noFill/>
        </p:spPr>
        <p:txBody>
          <a:bodyPr vert="horz" wrap="square" lIns="63500" tIns="25400" rIns="63500" bIns="25400" numCol="1" anchor="b" anchorCtr="0" compatLnSpc="1">
            <a:prstTxWarp prst="textNoShape">
              <a:avLst/>
            </a:prstTxWarp>
            <a:spAutoFit/>
          </a:bodyPr>
          <a:lstStyle/>
          <a:p>
            <a:r>
              <a:rPr lang="en-US" altLang="zh-CN" dirty="0">
                <a:ea typeface="宋体" pitchFamily="2" charset="-122"/>
              </a:rPr>
              <a:t>+</a:t>
            </a:r>
            <a:r>
              <a:rPr lang="en-US" altLang="zh-CN" dirty="0">
                <a:latin typeface="宋体" pitchFamily="2" charset="-122"/>
                <a:ea typeface="宋体" pitchFamily="2" charset="-122"/>
              </a:rPr>
              <a:t>∞</a:t>
            </a:r>
            <a:r>
              <a:rPr lang="en-US" altLang="zh-CN" dirty="0">
                <a:ea typeface="宋体" pitchFamily="2" charset="-122"/>
              </a:rPr>
              <a:t>/-</a:t>
            </a:r>
            <a:r>
              <a:rPr lang="en-US" altLang="zh-CN" dirty="0">
                <a:latin typeface="宋体" pitchFamily="2" charset="-122"/>
                <a:ea typeface="宋体" pitchFamily="2" charset="-122"/>
              </a:rPr>
              <a:t>∞</a:t>
            </a:r>
            <a:r>
              <a:rPr lang="zh-CN" altLang="en-US" dirty="0">
                <a:latin typeface="宋体" pitchFamily="2" charset="-122"/>
                <a:ea typeface="宋体" pitchFamily="2" charset="-122"/>
              </a:rPr>
              <a:t>表示</a:t>
            </a:r>
            <a:endParaRPr lang="en-US" altLang="zh-CN" b="0" dirty="0">
              <a:solidFill>
                <a:srgbClr val="063DE9"/>
              </a:solidFill>
              <a:ea typeface="宋体" pitchFamily="2" charset="-122"/>
            </a:endParaRPr>
          </a:p>
        </p:txBody>
      </p:sp>
      <p:sp>
        <p:nvSpPr>
          <p:cNvPr id="320515" name="Rectangle 3"/>
          <p:cNvSpPr>
            <a:spLocks noChangeArrowheads="1"/>
          </p:cNvSpPr>
          <p:nvPr/>
        </p:nvSpPr>
        <p:spPr bwMode="auto">
          <a:xfrm>
            <a:off x="1889125" y="2570163"/>
            <a:ext cx="8153400" cy="1938992"/>
          </a:xfrm>
          <a:prstGeom prst="rect">
            <a:avLst/>
          </a:prstGeom>
          <a:noFill/>
          <a:ln w="9525">
            <a:noFill/>
            <a:miter lim="800000"/>
            <a:headEnd/>
            <a:tailEnd/>
          </a:ln>
        </p:spPr>
        <p:txBody>
          <a:bodyPr>
            <a:spAutoFit/>
          </a:bodyPr>
          <a:lstStyle/>
          <a:p>
            <a:pPr eaLnBrk="1" hangingPunct="1">
              <a:buClr>
                <a:srgbClr val="99CC00"/>
              </a:buClr>
              <a:buSzPct val="60000"/>
              <a:buFont typeface="Wingdings" pitchFamily="2" charset="2"/>
              <a:buNone/>
            </a:pPr>
            <a:r>
              <a:rPr kumimoji="1" lang="en-US" altLang="zh-CN" sz="2400" b="1" dirty="0">
                <a:solidFill>
                  <a:srgbClr val="000000"/>
                </a:solidFill>
                <a:latin typeface="Arial" pitchFamily="34" charset="0"/>
              </a:rPr>
              <a:t>How to represent +∞/-∞?</a:t>
            </a:r>
          </a:p>
          <a:p>
            <a:pPr eaLnBrk="1" hangingPunct="1">
              <a:buClr>
                <a:srgbClr val="99CC00"/>
              </a:buClr>
              <a:buSzPct val="60000"/>
              <a:buFont typeface="Wingdings" pitchFamily="2" charset="2"/>
              <a:buNone/>
            </a:pPr>
            <a:r>
              <a:rPr kumimoji="1" lang="en-US" altLang="zh-CN" sz="2400" dirty="0">
                <a:solidFill>
                  <a:srgbClr val="000000"/>
                </a:solidFill>
                <a:latin typeface="Arial" pitchFamily="34" charset="0"/>
              </a:rPr>
              <a:t>     • </a:t>
            </a:r>
            <a:r>
              <a:rPr kumimoji="1" lang="en-US" altLang="zh-CN" sz="2400" b="1" dirty="0">
                <a:solidFill>
                  <a:srgbClr val="CC0000"/>
                </a:solidFill>
                <a:latin typeface="Arial" pitchFamily="34" charset="0"/>
              </a:rPr>
              <a:t>Exponent </a:t>
            </a:r>
            <a:r>
              <a:rPr kumimoji="1" lang="zh-CN" altLang="en-US" sz="2400" b="1" dirty="0">
                <a:solidFill>
                  <a:srgbClr val="CC0000"/>
                </a:solidFill>
                <a:latin typeface="Arial" pitchFamily="34" charset="0"/>
              </a:rPr>
              <a:t>阶码</a:t>
            </a:r>
            <a:r>
              <a:rPr kumimoji="1" lang="en-US" altLang="zh-CN" sz="2400" b="1" dirty="0">
                <a:solidFill>
                  <a:srgbClr val="000000"/>
                </a:solidFill>
                <a:latin typeface="Arial" pitchFamily="34" charset="0"/>
              </a:rPr>
              <a:t> :</a:t>
            </a:r>
            <a:r>
              <a:rPr kumimoji="1" lang="en-US" altLang="zh-CN" sz="2400" dirty="0">
                <a:solidFill>
                  <a:srgbClr val="000000"/>
                </a:solidFill>
                <a:latin typeface="Arial" pitchFamily="34" charset="0"/>
              </a:rPr>
              <a:t> </a:t>
            </a:r>
            <a:r>
              <a:rPr kumimoji="1" lang="en-US" altLang="zh-CN" sz="2400" b="1" dirty="0">
                <a:solidFill>
                  <a:srgbClr val="000000"/>
                </a:solidFill>
                <a:latin typeface="Arial" pitchFamily="34" charset="0"/>
              </a:rPr>
              <a:t>all ones (11111111B = 255)</a:t>
            </a:r>
          </a:p>
          <a:p>
            <a:pPr eaLnBrk="1" hangingPunct="1">
              <a:buClr>
                <a:srgbClr val="99CC00"/>
              </a:buClr>
              <a:buSzPct val="60000"/>
              <a:buFont typeface="Wingdings" pitchFamily="2" charset="2"/>
              <a:buNone/>
            </a:pPr>
            <a:r>
              <a:rPr kumimoji="1" lang="en-US" altLang="zh-CN" sz="2400" dirty="0">
                <a:solidFill>
                  <a:srgbClr val="000000"/>
                </a:solidFill>
                <a:latin typeface="Arial" pitchFamily="34" charset="0"/>
              </a:rPr>
              <a:t>     • </a:t>
            </a:r>
            <a:r>
              <a:rPr kumimoji="1" lang="en-US" altLang="zh-CN" sz="2400" b="1" dirty="0">
                <a:solidFill>
                  <a:srgbClr val="CC0000"/>
                </a:solidFill>
                <a:latin typeface="Arial" pitchFamily="34" charset="0"/>
              </a:rPr>
              <a:t>Significand</a:t>
            </a:r>
            <a:r>
              <a:rPr kumimoji="1" lang="zh-CN" altLang="en-US" sz="2400" b="1" dirty="0">
                <a:solidFill>
                  <a:srgbClr val="CC0000"/>
                </a:solidFill>
                <a:latin typeface="Arial" pitchFamily="34" charset="0"/>
              </a:rPr>
              <a:t>尾数</a:t>
            </a:r>
            <a:r>
              <a:rPr kumimoji="1" lang="en-US" altLang="zh-CN" sz="2400" b="1" dirty="0">
                <a:solidFill>
                  <a:srgbClr val="000000"/>
                </a:solidFill>
                <a:latin typeface="Arial" pitchFamily="34" charset="0"/>
              </a:rPr>
              <a:t>: all zeros</a:t>
            </a:r>
          </a:p>
          <a:p>
            <a:pPr eaLnBrk="1" hangingPunct="1">
              <a:buClr>
                <a:srgbClr val="99CC00"/>
              </a:buClr>
              <a:buSzPct val="60000"/>
              <a:buFont typeface="Wingdings" pitchFamily="2" charset="2"/>
              <a:buNone/>
            </a:pPr>
            <a:r>
              <a:rPr kumimoji="1" lang="en-US" altLang="zh-CN" sz="2400" dirty="0">
                <a:solidFill>
                  <a:srgbClr val="000000"/>
                </a:solidFill>
                <a:latin typeface="Arial" pitchFamily="34" charset="0"/>
              </a:rPr>
              <a:t>        </a:t>
            </a:r>
            <a:r>
              <a:rPr kumimoji="1" lang="en-US" altLang="zh-CN" sz="2400" b="1" dirty="0">
                <a:solidFill>
                  <a:srgbClr val="000000"/>
                </a:solidFill>
                <a:latin typeface="Arial" pitchFamily="34" charset="0"/>
              </a:rPr>
              <a:t>+</a:t>
            </a:r>
            <a:r>
              <a:rPr kumimoji="1" lang="en-US" altLang="zh-CN" sz="2400" b="1" dirty="0">
                <a:solidFill>
                  <a:srgbClr val="063DE9"/>
                </a:solidFill>
                <a:latin typeface="Arial" pitchFamily="34" charset="0"/>
              </a:rPr>
              <a:t>∞</a:t>
            </a:r>
            <a:r>
              <a:rPr kumimoji="1" lang="en-US" altLang="zh-CN" sz="2400" b="1" dirty="0">
                <a:solidFill>
                  <a:srgbClr val="000000"/>
                </a:solidFill>
                <a:latin typeface="Arial" pitchFamily="34" charset="0"/>
              </a:rPr>
              <a:t> : 0 11111111 00000000000000000000000</a:t>
            </a:r>
          </a:p>
          <a:p>
            <a:pPr eaLnBrk="1" hangingPunct="1">
              <a:buClr>
                <a:srgbClr val="99CC00"/>
              </a:buClr>
              <a:buSzPct val="60000"/>
              <a:buFont typeface="Wingdings" pitchFamily="2" charset="2"/>
              <a:buNone/>
            </a:pPr>
            <a:r>
              <a:rPr kumimoji="1" lang="en-US" altLang="zh-CN" sz="2400" b="1" dirty="0">
                <a:solidFill>
                  <a:srgbClr val="000000"/>
                </a:solidFill>
                <a:latin typeface="Arial" pitchFamily="34" charset="0"/>
              </a:rPr>
              <a:t>         -</a:t>
            </a:r>
            <a:r>
              <a:rPr kumimoji="1" lang="en-US" altLang="zh-CN" sz="2400" b="1" dirty="0">
                <a:solidFill>
                  <a:srgbClr val="063DE9"/>
                </a:solidFill>
                <a:latin typeface="Arial" pitchFamily="34" charset="0"/>
              </a:rPr>
              <a:t>∞</a:t>
            </a:r>
            <a:r>
              <a:rPr kumimoji="1" lang="en-US" altLang="zh-CN" sz="2400" b="1" dirty="0">
                <a:solidFill>
                  <a:srgbClr val="000000"/>
                </a:solidFill>
                <a:latin typeface="Arial" pitchFamily="34" charset="0"/>
              </a:rPr>
              <a:t> : 1 11111111 00000000000000000000000</a:t>
            </a:r>
          </a:p>
        </p:txBody>
      </p:sp>
      <p:sp>
        <p:nvSpPr>
          <p:cNvPr id="320516" name="Rectangle 4"/>
          <p:cNvSpPr>
            <a:spLocks noChangeArrowheads="1"/>
          </p:cNvSpPr>
          <p:nvPr/>
        </p:nvSpPr>
        <p:spPr bwMode="auto">
          <a:xfrm>
            <a:off x="1936750" y="4573588"/>
            <a:ext cx="7391400" cy="1569660"/>
          </a:xfrm>
          <a:prstGeom prst="rect">
            <a:avLst/>
          </a:prstGeom>
          <a:noFill/>
          <a:ln w="9525">
            <a:noFill/>
            <a:miter lim="800000"/>
            <a:headEnd/>
            <a:tailEnd/>
          </a:ln>
        </p:spPr>
        <p:txBody>
          <a:bodyPr>
            <a:spAutoFit/>
          </a:bodyPr>
          <a:lstStyle/>
          <a:p>
            <a:pPr eaLnBrk="1" hangingPunct="1">
              <a:buClr>
                <a:srgbClr val="99CC00"/>
              </a:buClr>
              <a:buSzPct val="60000"/>
              <a:buFont typeface="Wingdings" pitchFamily="2" charset="2"/>
              <a:buNone/>
            </a:pPr>
            <a:r>
              <a:rPr kumimoji="1" lang="en-US" altLang="zh-CN" sz="2400" b="1">
                <a:solidFill>
                  <a:srgbClr val="000000"/>
                </a:solidFill>
                <a:latin typeface="Arial" pitchFamily="34" charset="0"/>
              </a:rPr>
              <a:t>Operations </a:t>
            </a:r>
          </a:p>
          <a:p>
            <a:pPr eaLnBrk="1" hangingPunct="1">
              <a:buClr>
                <a:srgbClr val="99CC00"/>
              </a:buClr>
              <a:buSzPct val="60000"/>
              <a:buFont typeface="Wingdings" pitchFamily="2" charset="2"/>
              <a:buNone/>
            </a:pPr>
            <a:r>
              <a:rPr kumimoji="1" lang="en-US" altLang="zh-CN" sz="2400" b="1">
                <a:solidFill>
                  <a:srgbClr val="000000"/>
                </a:solidFill>
                <a:latin typeface="Arial" pitchFamily="34" charset="0"/>
              </a:rPr>
              <a:t>          5.0 / 0 = +∞,            -5.0 / 0 =  -∞ </a:t>
            </a:r>
          </a:p>
          <a:p>
            <a:pPr eaLnBrk="1" hangingPunct="1">
              <a:buClr>
                <a:srgbClr val="99CC00"/>
              </a:buClr>
              <a:buSzPct val="60000"/>
              <a:buFont typeface="Wingdings" pitchFamily="2" charset="2"/>
              <a:buNone/>
            </a:pPr>
            <a:r>
              <a:rPr kumimoji="1" lang="en-US" altLang="zh-CN" sz="2400" b="1">
                <a:solidFill>
                  <a:srgbClr val="000000"/>
                </a:solidFill>
                <a:latin typeface="Arial" pitchFamily="34" charset="0"/>
              </a:rPr>
              <a:t>          5+(+∞) = +∞,      (+∞)+(+∞) = +∞</a:t>
            </a:r>
          </a:p>
          <a:p>
            <a:pPr eaLnBrk="1" hangingPunct="1">
              <a:buClr>
                <a:srgbClr val="99CC00"/>
              </a:buClr>
              <a:buSzPct val="60000"/>
              <a:buFont typeface="Monotype Sorts" pitchFamily="2" charset="2"/>
              <a:buChar char=" "/>
            </a:pPr>
            <a:r>
              <a:rPr kumimoji="1" lang="en-US" altLang="zh-CN" sz="2400" b="1">
                <a:solidFill>
                  <a:srgbClr val="000000"/>
                </a:solidFill>
                <a:latin typeface="Arial" pitchFamily="34" charset="0"/>
              </a:rPr>
              <a:t>        5 - (+∞) = -∞,       (-∞) - (+∞) = -∞     etc</a:t>
            </a:r>
          </a:p>
        </p:txBody>
      </p:sp>
      <p:sp>
        <p:nvSpPr>
          <p:cNvPr id="320517" name="Rectangle 5"/>
          <p:cNvSpPr>
            <a:spLocks noChangeArrowheads="1"/>
          </p:cNvSpPr>
          <p:nvPr/>
        </p:nvSpPr>
        <p:spPr bwMode="auto">
          <a:xfrm>
            <a:off x="1814514" y="1624014"/>
            <a:ext cx="8670925" cy="830997"/>
          </a:xfrm>
          <a:prstGeom prst="rect">
            <a:avLst/>
          </a:prstGeom>
          <a:noFill/>
          <a:ln w="9525">
            <a:noFill/>
            <a:miter lim="800000"/>
            <a:headEnd/>
            <a:tailEnd/>
          </a:ln>
        </p:spPr>
        <p:txBody>
          <a:bodyPr>
            <a:spAutoFit/>
          </a:bodyPr>
          <a:lstStyle/>
          <a:p>
            <a:pPr eaLnBrk="1" hangingPunct="1">
              <a:buClr>
                <a:srgbClr val="99CC00"/>
              </a:buClr>
              <a:buSzPct val="65000"/>
              <a:buFont typeface="Wingdings" pitchFamily="2" charset="2"/>
              <a:buNone/>
            </a:pPr>
            <a:r>
              <a:rPr kumimoji="1" lang="zh-CN" altLang="en-US" sz="2400" b="1">
                <a:solidFill>
                  <a:srgbClr val="000000"/>
                </a:solidFill>
                <a:latin typeface="Arial" pitchFamily="34" charset="0"/>
                <a:ea typeface="黑体" pitchFamily="49" charset="-122"/>
              </a:rPr>
              <a:t>为什么要这样处理</a:t>
            </a:r>
            <a:r>
              <a:rPr kumimoji="1" lang="en-US" altLang="zh-CN" sz="2400" b="1">
                <a:solidFill>
                  <a:srgbClr val="000000"/>
                </a:solidFill>
                <a:latin typeface="Arial" pitchFamily="34" charset="0"/>
                <a:ea typeface="黑体" pitchFamily="49" charset="-122"/>
              </a:rPr>
              <a:t>?</a:t>
            </a:r>
          </a:p>
          <a:p>
            <a:pPr lvl="1" eaLnBrk="1" hangingPunct="1">
              <a:buClr>
                <a:srgbClr val="99CC00"/>
              </a:buClr>
              <a:buSzPct val="65000"/>
              <a:buFontTx/>
              <a:buNone/>
            </a:pPr>
            <a:r>
              <a:rPr kumimoji="1" lang="en-US" altLang="zh-CN" sz="2400" b="1">
                <a:solidFill>
                  <a:srgbClr val="000000"/>
                </a:solidFill>
                <a:latin typeface="Arial" pitchFamily="34" charset="0"/>
                <a:ea typeface="黑体" pitchFamily="49" charset="-122"/>
              </a:rPr>
              <a:t>• </a:t>
            </a:r>
            <a:r>
              <a:rPr kumimoji="1" lang="zh-CN" altLang="en-US" sz="2400" b="1">
                <a:solidFill>
                  <a:srgbClr val="333399"/>
                </a:solidFill>
                <a:latin typeface="Arial" pitchFamily="34" charset="0"/>
                <a:ea typeface="黑体" pitchFamily="49" charset="-122"/>
                <a:cs typeface="Arial" pitchFamily="34" charset="0"/>
              </a:rPr>
              <a:t>可以利用</a:t>
            </a:r>
            <a:r>
              <a:rPr kumimoji="1" lang="en-US" altLang="zh-CN" sz="2400" b="1">
                <a:solidFill>
                  <a:srgbClr val="333399"/>
                </a:solidFill>
                <a:latin typeface="Arial" pitchFamily="34" charset="0"/>
                <a:ea typeface="黑体" pitchFamily="49" charset="-122"/>
                <a:cs typeface="Arial" pitchFamily="34" charset="0"/>
              </a:rPr>
              <a:t>+∞</a:t>
            </a:r>
            <a:r>
              <a:rPr kumimoji="1" lang="en-US" altLang="zh-CN" sz="2400" b="1">
                <a:solidFill>
                  <a:srgbClr val="333399"/>
                </a:solidFill>
                <a:latin typeface="Arial" pitchFamily="34" charset="0"/>
                <a:ea typeface="黑体" pitchFamily="49" charset="-122"/>
                <a:cs typeface="Times New Roman" pitchFamily="18" charset="0"/>
              </a:rPr>
              <a:t>/-</a:t>
            </a:r>
            <a:r>
              <a:rPr kumimoji="1" lang="en-US" altLang="zh-CN" sz="2400" b="1">
                <a:solidFill>
                  <a:srgbClr val="333399"/>
                </a:solidFill>
                <a:latin typeface="Arial" pitchFamily="34" charset="0"/>
                <a:ea typeface="黑体" pitchFamily="49" charset="-122"/>
                <a:cs typeface="Arial" pitchFamily="34" charset="0"/>
              </a:rPr>
              <a:t>∞</a:t>
            </a:r>
            <a:r>
              <a:rPr kumimoji="1" lang="zh-CN" altLang="en-US" sz="2400" b="1">
                <a:solidFill>
                  <a:srgbClr val="333399"/>
                </a:solidFill>
                <a:latin typeface="Arial" pitchFamily="34" charset="0"/>
                <a:ea typeface="黑体" pitchFamily="49" charset="-122"/>
              </a:rPr>
              <a:t>作比较。 例如：</a:t>
            </a:r>
            <a:r>
              <a:rPr kumimoji="1" lang="en-US" altLang="zh-CN" sz="2400" b="1">
                <a:solidFill>
                  <a:srgbClr val="333399"/>
                </a:solidFill>
                <a:latin typeface="Arial" pitchFamily="34" charset="0"/>
                <a:ea typeface="黑体" pitchFamily="49" charset="-122"/>
              </a:rPr>
              <a:t>X/0&gt;Y</a:t>
            </a:r>
            <a:r>
              <a:rPr kumimoji="1" lang="zh-CN" altLang="en-US" sz="2400" b="1">
                <a:solidFill>
                  <a:srgbClr val="333399"/>
                </a:solidFill>
                <a:latin typeface="Arial" pitchFamily="34" charset="0"/>
                <a:ea typeface="黑体" pitchFamily="49" charset="-122"/>
              </a:rPr>
              <a:t>可作为有效比较</a:t>
            </a:r>
          </a:p>
        </p:txBody>
      </p:sp>
      <p:sp>
        <p:nvSpPr>
          <p:cNvPr id="320518" name="Rectangle 6"/>
          <p:cNvSpPr>
            <a:spLocks noChangeArrowheads="1"/>
          </p:cNvSpPr>
          <p:nvPr/>
        </p:nvSpPr>
        <p:spPr bwMode="auto">
          <a:xfrm>
            <a:off x="1725613" y="952500"/>
            <a:ext cx="8794750" cy="457200"/>
          </a:xfrm>
          <a:prstGeom prst="rect">
            <a:avLst/>
          </a:prstGeom>
          <a:noFill/>
          <a:ln w="9525">
            <a:noFill/>
            <a:miter lim="800000"/>
            <a:headEnd/>
            <a:tailEnd/>
          </a:ln>
        </p:spPr>
        <p:txBody>
          <a:bodyPr>
            <a:spAutoFit/>
          </a:bodyPr>
          <a:lstStyle/>
          <a:p>
            <a:pPr eaLnBrk="1" hangingPunct="1">
              <a:buClr>
                <a:srgbClr val="99CC00"/>
              </a:buClr>
              <a:buSzPct val="65000"/>
              <a:buFont typeface="Wingdings" pitchFamily="2" charset="2"/>
              <a:buNone/>
            </a:pPr>
            <a:r>
              <a:rPr kumimoji="1" lang="en-US" altLang="zh-CN" sz="2400" b="1">
                <a:solidFill>
                  <a:srgbClr val="000000"/>
                </a:solidFill>
                <a:latin typeface="Arial" pitchFamily="34" charset="0"/>
                <a:ea typeface="黑体" pitchFamily="49" charset="-122"/>
              </a:rPr>
              <a:t>In FP, </a:t>
            </a:r>
            <a:r>
              <a:rPr kumimoji="1" lang="zh-CN" altLang="en-US" sz="2400" b="1">
                <a:solidFill>
                  <a:srgbClr val="000000"/>
                </a:solidFill>
                <a:latin typeface="Arial" pitchFamily="34" charset="0"/>
                <a:ea typeface="黑体" pitchFamily="49" charset="-122"/>
              </a:rPr>
              <a:t>除数为</a:t>
            </a:r>
            <a:r>
              <a:rPr kumimoji="1" lang="en-US" altLang="zh-CN" sz="2400" b="1">
                <a:solidFill>
                  <a:srgbClr val="000000"/>
                </a:solidFill>
                <a:latin typeface="Arial" pitchFamily="34" charset="0"/>
                <a:ea typeface="黑体" pitchFamily="49" charset="-122"/>
              </a:rPr>
              <a:t>0</a:t>
            </a:r>
            <a:r>
              <a:rPr kumimoji="1" lang="zh-CN" altLang="en-US" sz="2400" b="1">
                <a:solidFill>
                  <a:srgbClr val="000000"/>
                </a:solidFill>
                <a:latin typeface="Arial" pitchFamily="34" charset="0"/>
                <a:ea typeface="黑体" pitchFamily="49" charset="-122"/>
              </a:rPr>
              <a:t>的结果是 </a:t>
            </a:r>
            <a:r>
              <a:rPr kumimoji="1" lang="en-US" altLang="zh-CN" sz="2400" b="1">
                <a:solidFill>
                  <a:srgbClr val="000000"/>
                </a:solidFill>
                <a:latin typeface="Arial" pitchFamily="34" charset="0"/>
                <a:ea typeface="黑体" pitchFamily="49" charset="-122"/>
              </a:rPr>
              <a:t>+/- ∞, </a:t>
            </a:r>
            <a:r>
              <a:rPr kumimoji="1" lang="zh-CN" altLang="en-US" sz="2400" b="1">
                <a:solidFill>
                  <a:srgbClr val="000000"/>
                </a:solidFill>
                <a:latin typeface="Arial" pitchFamily="34" charset="0"/>
                <a:ea typeface="黑体" pitchFamily="49" charset="-122"/>
              </a:rPr>
              <a:t>不是溢出异常</a:t>
            </a:r>
            <a:r>
              <a:rPr kumimoji="1" lang="en-US" altLang="zh-CN" sz="2400" b="1">
                <a:solidFill>
                  <a:srgbClr val="000000"/>
                </a:solidFill>
                <a:latin typeface="Arial" pitchFamily="34" charset="0"/>
                <a:ea typeface="黑体" pitchFamily="49" charset="-122"/>
              </a:rPr>
              <a:t>.</a:t>
            </a:r>
            <a:r>
              <a:rPr kumimoji="1" lang="zh-CN" altLang="en-US" sz="2400" b="1">
                <a:solidFill>
                  <a:srgbClr val="000000"/>
                </a:solidFill>
                <a:latin typeface="Arial" pitchFamily="34" charset="0"/>
                <a:ea typeface="黑体" pitchFamily="49" charset="-122"/>
              </a:rPr>
              <a:t>（整数除</a:t>
            </a:r>
            <a:r>
              <a:rPr kumimoji="1" lang="en-US" altLang="zh-CN" sz="2400" b="1">
                <a:solidFill>
                  <a:srgbClr val="000000"/>
                </a:solidFill>
                <a:latin typeface="Arial" pitchFamily="34" charset="0"/>
                <a:ea typeface="黑体" pitchFamily="49" charset="-122"/>
              </a:rPr>
              <a:t>0</a:t>
            </a:r>
            <a:r>
              <a:rPr kumimoji="1" lang="zh-CN" altLang="en-US" sz="2400" b="1">
                <a:solidFill>
                  <a:srgbClr val="000000"/>
                </a:solidFill>
                <a:latin typeface="Arial" pitchFamily="34" charset="0"/>
                <a:ea typeface="黑体" pitchFamily="49" charset="-122"/>
              </a:rPr>
              <a:t>为异常）</a:t>
            </a:r>
          </a:p>
        </p:txBody>
      </p:sp>
      <p:sp>
        <p:nvSpPr>
          <p:cNvPr id="592903" name="Rectangle 7"/>
          <p:cNvSpPr>
            <a:spLocks noChangeArrowheads="1"/>
          </p:cNvSpPr>
          <p:nvPr/>
        </p:nvSpPr>
        <p:spPr bwMode="auto">
          <a:xfrm>
            <a:off x="7805738" y="1493838"/>
            <a:ext cx="1822450" cy="457200"/>
          </a:xfrm>
          <a:prstGeom prst="rect">
            <a:avLst/>
          </a:prstGeom>
          <a:noFill/>
          <a:ln w="12700">
            <a:noFill/>
            <a:miter lim="800000"/>
            <a:headEnd/>
            <a:tailEnd/>
          </a:ln>
        </p:spPr>
        <p:txBody>
          <a:bodyPr>
            <a:spAutoFit/>
          </a:bodyPr>
          <a:lstStyle/>
          <a:p>
            <a:pPr>
              <a:buFontTx/>
              <a:buNone/>
            </a:pPr>
            <a:r>
              <a:rPr kumimoji="1" lang="en-US" altLang="zh-CN" sz="2400" b="1">
                <a:solidFill>
                  <a:srgbClr val="FF0066"/>
                </a:solidFill>
                <a:latin typeface="Times New Roman" pitchFamily="18" charset="0"/>
              </a:rPr>
              <a:t>∞ </a:t>
            </a:r>
            <a:r>
              <a:rPr kumimoji="1" lang="zh-CN" altLang="en-US" sz="2400" b="1">
                <a:solidFill>
                  <a:srgbClr val="FF0066"/>
                </a:solidFill>
                <a:latin typeface="Times New Roman" pitchFamily="18" charset="0"/>
              </a:rPr>
              <a:t>：</a:t>
            </a:r>
            <a:r>
              <a:rPr kumimoji="1" lang="en-US" altLang="zh-CN" sz="2400" b="1">
                <a:solidFill>
                  <a:srgbClr val="FF0066"/>
                </a:solidFill>
                <a:latin typeface="Times New Roman" pitchFamily="18" charset="0"/>
              </a:rPr>
              <a:t>infinity</a:t>
            </a:r>
            <a:endParaRPr kumimoji="1" lang="zh-CN" altLang="en-US" sz="2400" b="1">
              <a:solidFill>
                <a:srgbClr val="FF0066"/>
              </a:solidFill>
              <a:latin typeface="Times New Roman" pitchFamily="18" charset="0"/>
            </a:endParaRPr>
          </a:p>
        </p:txBody>
      </p:sp>
    </p:spTree>
    <p:extLst>
      <p:ext uri="{BB962C8B-B14F-4D97-AF65-F5344CB8AC3E}">
        <p14:creationId xmlns:p14="http://schemas.microsoft.com/office/powerpoint/2010/main" val="42829437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p:cNvSpPr>
            <a:spLocks noGrp="1" noChangeArrowheads="1"/>
          </p:cNvSpPr>
          <p:nvPr>
            <p:ph type="title" idx="4294967295"/>
          </p:nvPr>
        </p:nvSpPr>
        <p:spPr>
          <a:xfrm>
            <a:off x="2546670" y="421483"/>
            <a:ext cx="8551863" cy="549894"/>
          </a:xfrm>
        </p:spPr>
        <p:txBody>
          <a:bodyPr vert="horz" wrap="square" lIns="63500" tIns="25400" rIns="63500" bIns="25400" numCol="1" anchor="t" anchorCtr="0" compatLnSpc="1">
            <a:prstTxWarp prst="textNoShape">
              <a:avLst/>
            </a:prstTxWarp>
            <a:spAutoFit/>
          </a:bodyPr>
          <a:lstStyle/>
          <a:p>
            <a:r>
              <a:rPr lang="en-US" altLang="zh-CN" sz="3600" dirty="0">
                <a:ea typeface="宋体" pitchFamily="2" charset="-122"/>
              </a:rPr>
              <a:t>Representation </a:t>
            </a:r>
            <a:r>
              <a:rPr lang="en-US" altLang="zh-CN" sz="3600" dirty="0" err="1">
                <a:ea typeface="宋体" pitchFamily="2" charset="-122"/>
              </a:rPr>
              <a:t>for</a:t>
            </a:r>
            <a:r>
              <a:rPr lang="en-US" altLang="zh-CN" sz="3600" dirty="0" err="1">
                <a:latin typeface="黑体"/>
                <a:ea typeface="宋体" pitchFamily="2" charset="-122"/>
              </a:rPr>
              <a:t>“</a:t>
            </a:r>
            <a:r>
              <a:rPr lang="en-US" altLang="zh-CN" sz="3600" b="1" dirty="0" err="1">
                <a:solidFill>
                  <a:srgbClr val="FF0000"/>
                </a:solidFill>
                <a:ea typeface="宋体" pitchFamily="2" charset="-122"/>
              </a:rPr>
              <a:t>Not</a:t>
            </a:r>
            <a:r>
              <a:rPr lang="en-US" altLang="zh-CN" sz="3600" b="1" dirty="0">
                <a:solidFill>
                  <a:srgbClr val="FF0000"/>
                </a:solidFill>
                <a:ea typeface="宋体" pitchFamily="2" charset="-122"/>
              </a:rPr>
              <a:t> a Number</a:t>
            </a:r>
            <a:r>
              <a:rPr lang="en-US" altLang="zh-CN" sz="3600" dirty="0">
                <a:latin typeface="黑体"/>
                <a:ea typeface="宋体" pitchFamily="2" charset="-122"/>
              </a:rPr>
              <a:t>”</a:t>
            </a:r>
            <a:endParaRPr lang="en-US" altLang="zh-CN" sz="3600" dirty="0">
              <a:ea typeface="宋体" pitchFamily="2" charset="-122"/>
            </a:endParaRPr>
          </a:p>
        </p:txBody>
      </p:sp>
      <p:sp>
        <p:nvSpPr>
          <p:cNvPr id="322563" name="Rectangle 3"/>
          <p:cNvSpPr>
            <a:spLocks noGrp="1" noChangeArrowheads="1"/>
          </p:cNvSpPr>
          <p:nvPr>
            <p:ph type="body" idx="4294967295"/>
          </p:nvPr>
        </p:nvSpPr>
        <p:spPr>
          <a:xfrm>
            <a:off x="2327275" y="955138"/>
            <a:ext cx="7464425" cy="1146211"/>
          </a:xfrm>
        </p:spPr>
        <p:txBody>
          <a:bodyPr vert="horz" wrap="square" lIns="63500" tIns="25400" rIns="63500" bIns="25400" numCol="1" anchor="t" anchorCtr="0" compatLnSpc="1">
            <a:prstTxWarp prst="textNoShape">
              <a:avLst/>
            </a:prstTxWarp>
            <a:spAutoFit/>
          </a:bodyPr>
          <a:lstStyle/>
          <a:p>
            <a:pPr>
              <a:buFontTx/>
              <a:buNone/>
            </a:pPr>
            <a:r>
              <a:rPr lang="en-US" altLang="zh-CN" sz="2900" dirty="0" err="1">
                <a:ea typeface="Dotum" pitchFamily="34" charset="-127"/>
              </a:rPr>
              <a:t>Sqrt</a:t>
            </a:r>
            <a:r>
              <a:rPr lang="en-US" altLang="zh-CN" sz="2900" dirty="0">
                <a:ea typeface="Dotum" pitchFamily="34" charset="-127"/>
              </a:rPr>
              <a:t> (- 4.0) = ?         0/0 = ?</a:t>
            </a:r>
          </a:p>
          <a:p>
            <a:pPr lvl="1"/>
            <a:r>
              <a:rPr lang="en-US" altLang="zh-CN" sz="2800" dirty="0">
                <a:solidFill>
                  <a:srgbClr val="000000"/>
                </a:solidFill>
              </a:rPr>
              <a:t> Called </a:t>
            </a:r>
            <a:r>
              <a:rPr lang="en-US" altLang="zh-CN" sz="2800" dirty="0">
                <a:solidFill>
                  <a:srgbClr val="FD0128"/>
                </a:solidFill>
              </a:rPr>
              <a:t>N</a:t>
            </a:r>
            <a:r>
              <a:rPr lang="en-US" altLang="zh-CN" sz="2800" dirty="0">
                <a:solidFill>
                  <a:srgbClr val="000000"/>
                </a:solidFill>
              </a:rPr>
              <a:t>ot </a:t>
            </a:r>
            <a:r>
              <a:rPr lang="en-US" altLang="zh-CN" sz="2800" dirty="0">
                <a:solidFill>
                  <a:srgbClr val="FD0128"/>
                </a:solidFill>
              </a:rPr>
              <a:t>a N</a:t>
            </a:r>
            <a:r>
              <a:rPr lang="en-US" altLang="zh-CN" sz="2800" dirty="0">
                <a:solidFill>
                  <a:srgbClr val="000000"/>
                </a:solidFill>
              </a:rPr>
              <a:t>umber (</a:t>
            </a:r>
            <a:r>
              <a:rPr lang="en-US" altLang="zh-CN" sz="2800" dirty="0" err="1">
                <a:solidFill>
                  <a:srgbClr val="FD0128"/>
                </a:solidFill>
              </a:rPr>
              <a:t>NaN</a:t>
            </a:r>
            <a:r>
              <a:rPr lang="en-US" altLang="zh-CN" sz="2800" dirty="0">
                <a:solidFill>
                  <a:srgbClr val="000000"/>
                </a:solidFill>
              </a:rPr>
              <a:t>)  -  “</a:t>
            </a:r>
            <a:r>
              <a:rPr lang="zh-CN" altLang="en-US" sz="2800" dirty="0">
                <a:solidFill>
                  <a:srgbClr val="000000"/>
                </a:solidFill>
              </a:rPr>
              <a:t>非数”</a:t>
            </a:r>
          </a:p>
        </p:txBody>
      </p:sp>
      <p:sp>
        <p:nvSpPr>
          <p:cNvPr id="322564" name="Rectangle 4"/>
          <p:cNvSpPr>
            <a:spLocks noChangeArrowheads="1"/>
          </p:cNvSpPr>
          <p:nvPr/>
        </p:nvSpPr>
        <p:spPr bwMode="auto">
          <a:xfrm>
            <a:off x="2327275" y="4160838"/>
            <a:ext cx="7512050" cy="2355850"/>
          </a:xfrm>
          <a:prstGeom prst="rect">
            <a:avLst/>
          </a:prstGeom>
          <a:noFill/>
          <a:ln w="9525">
            <a:noFill/>
            <a:miter lim="800000"/>
            <a:headEnd/>
            <a:tailEnd/>
          </a:ln>
        </p:spPr>
        <p:txBody>
          <a:bodyPr>
            <a:spAutoFit/>
          </a:bodyPr>
          <a:lstStyle/>
          <a:p>
            <a:pPr eaLnBrk="1" hangingPunct="1">
              <a:lnSpc>
                <a:spcPct val="90000"/>
              </a:lnSpc>
              <a:spcBef>
                <a:spcPct val="40000"/>
              </a:spcBef>
              <a:buClr>
                <a:srgbClr val="000000"/>
              </a:buClr>
              <a:buSzPct val="60000"/>
              <a:buFont typeface="Wingdings" pitchFamily="2" charset="2"/>
              <a:buNone/>
            </a:pPr>
            <a:r>
              <a:rPr kumimoji="1" lang="en-US" altLang="zh-CN" sz="2800" b="1">
                <a:solidFill>
                  <a:srgbClr val="000000"/>
                </a:solidFill>
                <a:latin typeface="Arial" pitchFamily="34" charset="0"/>
              </a:rPr>
              <a:t>Operations</a:t>
            </a:r>
          </a:p>
          <a:p>
            <a:pPr eaLnBrk="1" hangingPunct="1">
              <a:lnSpc>
                <a:spcPct val="90000"/>
              </a:lnSpc>
              <a:spcBef>
                <a:spcPct val="20000"/>
              </a:spcBef>
              <a:buClr>
                <a:srgbClr val="99CC00"/>
              </a:buClr>
              <a:buSzPct val="60000"/>
              <a:buFont typeface="Wingdings" pitchFamily="2" charset="2"/>
              <a:buNone/>
            </a:pPr>
            <a:r>
              <a:rPr kumimoji="1" lang="en-US" altLang="zh-CN" sz="2800">
                <a:solidFill>
                  <a:srgbClr val="000000"/>
                </a:solidFill>
                <a:latin typeface="Arial" pitchFamily="34" charset="0"/>
                <a:ea typeface="Dotum" pitchFamily="34" charset="-127"/>
                <a:cs typeface="Arial" pitchFamily="34" charset="0"/>
              </a:rPr>
              <a:t>    </a:t>
            </a:r>
            <a:r>
              <a:rPr kumimoji="1" lang="en-US" altLang="zh-CN" sz="2800" b="1">
                <a:solidFill>
                  <a:srgbClr val="333399"/>
                </a:solidFill>
                <a:latin typeface="Arial" pitchFamily="34" charset="0"/>
                <a:ea typeface="Dotum" pitchFamily="34" charset="-127"/>
                <a:cs typeface="Arial" pitchFamily="34" charset="0"/>
              </a:rPr>
              <a:t>sqrt (-4.0) = NaN               0/0 = NaN</a:t>
            </a:r>
          </a:p>
          <a:p>
            <a:pPr eaLnBrk="1" hangingPunct="1">
              <a:lnSpc>
                <a:spcPct val="90000"/>
              </a:lnSpc>
              <a:spcBef>
                <a:spcPct val="20000"/>
              </a:spcBef>
              <a:buClr>
                <a:srgbClr val="99CC00"/>
              </a:buClr>
              <a:buSzPct val="60000"/>
              <a:buFont typeface="Wingdings" pitchFamily="2" charset="2"/>
              <a:buNone/>
            </a:pPr>
            <a:r>
              <a:rPr kumimoji="1" lang="en-US" altLang="zh-CN" sz="2800" b="1">
                <a:solidFill>
                  <a:srgbClr val="333399"/>
                </a:solidFill>
                <a:latin typeface="Arial" pitchFamily="34" charset="0"/>
                <a:ea typeface="Dotum" pitchFamily="34" charset="-127"/>
                <a:cs typeface="Arial" pitchFamily="34" charset="0"/>
              </a:rPr>
              <a:t>    op (NaN,x) = NaN             +∞+(-∞) = NaN</a:t>
            </a:r>
          </a:p>
          <a:p>
            <a:pPr eaLnBrk="1" hangingPunct="1">
              <a:lnSpc>
                <a:spcPct val="90000"/>
              </a:lnSpc>
              <a:spcBef>
                <a:spcPct val="20000"/>
              </a:spcBef>
              <a:buClr>
                <a:srgbClr val="99CC00"/>
              </a:buClr>
              <a:buSzPct val="60000"/>
              <a:buFont typeface="Wingdings" pitchFamily="2" charset="2"/>
              <a:buNone/>
            </a:pPr>
            <a:r>
              <a:rPr kumimoji="1" lang="en-US" altLang="zh-CN" sz="2800" b="1">
                <a:solidFill>
                  <a:srgbClr val="333399"/>
                </a:solidFill>
                <a:latin typeface="Arial" pitchFamily="34" charset="0"/>
                <a:ea typeface="Dotum" pitchFamily="34" charset="-127"/>
                <a:cs typeface="Arial" pitchFamily="34" charset="0"/>
              </a:rPr>
              <a:t>    +∞- (+∞) = NaN               ∞/∞ = NaN  </a:t>
            </a:r>
          </a:p>
          <a:p>
            <a:pPr eaLnBrk="1" hangingPunct="1">
              <a:lnSpc>
                <a:spcPct val="90000"/>
              </a:lnSpc>
              <a:spcBef>
                <a:spcPct val="20000"/>
              </a:spcBef>
              <a:buClr>
                <a:srgbClr val="99CC00"/>
              </a:buClr>
              <a:buSzPct val="60000"/>
              <a:buFont typeface="Wingdings" pitchFamily="2" charset="2"/>
              <a:buNone/>
            </a:pPr>
            <a:r>
              <a:rPr kumimoji="1" lang="en-US" altLang="zh-CN" sz="2800" b="1">
                <a:solidFill>
                  <a:srgbClr val="333399"/>
                </a:solidFill>
                <a:latin typeface="Arial" pitchFamily="34" charset="0"/>
                <a:ea typeface="Dotum" pitchFamily="34" charset="-127"/>
                <a:cs typeface="Arial" pitchFamily="34" charset="0"/>
              </a:rPr>
              <a:t>      etc.  </a:t>
            </a:r>
          </a:p>
        </p:txBody>
      </p:sp>
      <p:sp>
        <p:nvSpPr>
          <p:cNvPr id="322565" name="Rectangle 5"/>
          <p:cNvSpPr>
            <a:spLocks noChangeArrowheads="1"/>
          </p:cNvSpPr>
          <p:nvPr/>
        </p:nvSpPr>
        <p:spPr bwMode="auto">
          <a:xfrm>
            <a:off x="2293938" y="1541464"/>
            <a:ext cx="6786562" cy="2471737"/>
          </a:xfrm>
          <a:prstGeom prst="rect">
            <a:avLst/>
          </a:prstGeom>
          <a:noFill/>
          <a:ln w="9525">
            <a:noFill/>
            <a:miter lim="800000"/>
            <a:headEnd/>
            <a:tailEnd/>
          </a:ln>
        </p:spPr>
        <p:txBody>
          <a:bodyPr>
            <a:spAutoFit/>
          </a:bodyPr>
          <a:lstStyle/>
          <a:p>
            <a:pPr lvl="1" eaLnBrk="1" hangingPunct="1">
              <a:lnSpc>
                <a:spcPct val="90000"/>
              </a:lnSpc>
              <a:spcBef>
                <a:spcPct val="50000"/>
              </a:spcBef>
              <a:buClr>
                <a:srgbClr val="009999"/>
              </a:buClr>
              <a:buSzPct val="55000"/>
              <a:buFont typeface="Wingdings" pitchFamily="2" charset="2"/>
              <a:buNone/>
            </a:pPr>
            <a:endParaRPr kumimoji="1" lang="zh-CN" altLang="en-US" sz="2400" b="1" dirty="0">
              <a:solidFill>
                <a:srgbClr val="000000"/>
              </a:solidFill>
              <a:latin typeface="Times New Roman" pitchFamily="18" charset="0"/>
            </a:endParaRPr>
          </a:p>
          <a:p>
            <a:pPr eaLnBrk="1" hangingPunct="1">
              <a:lnSpc>
                <a:spcPct val="110000"/>
              </a:lnSpc>
              <a:spcBef>
                <a:spcPct val="10000"/>
              </a:spcBef>
              <a:buClr>
                <a:srgbClr val="000000"/>
              </a:buClr>
              <a:buSzPct val="60000"/>
              <a:buFont typeface="Wingdings" pitchFamily="2" charset="2"/>
              <a:buNone/>
            </a:pPr>
            <a:r>
              <a:rPr kumimoji="1" lang="en-US" altLang="zh-CN" sz="2800" b="1" dirty="0">
                <a:solidFill>
                  <a:srgbClr val="000000"/>
                </a:solidFill>
                <a:latin typeface="Arial" pitchFamily="34" charset="0"/>
              </a:rPr>
              <a:t>How to represent </a:t>
            </a:r>
            <a:r>
              <a:rPr kumimoji="1" lang="en-US" altLang="zh-CN" sz="2800" b="1" dirty="0" err="1">
                <a:solidFill>
                  <a:srgbClr val="000000"/>
                </a:solidFill>
                <a:latin typeface="Arial" pitchFamily="34" charset="0"/>
              </a:rPr>
              <a:t>NaN</a:t>
            </a:r>
            <a:r>
              <a:rPr kumimoji="1" lang="en-US" altLang="zh-CN" sz="2800" dirty="0">
                <a:solidFill>
                  <a:srgbClr val="000000"/>
                </a:solidFill>
                <a:latin typeface="Arial" pitchFamily="34" charset="0"/>
              </a:rPr>
              <a:t> </a:t>
            </a:r>
          </a:p>
          <a:p>
            <a:pPr eaLnBrk="1" hangingPunct="1">
              <a:lnSpc>
                <a:spcPct val="110000"/>
              </a:lnSpc>
              <a:spcBef>
                <a:spcPct val="10000"/>
              </a:spcBef>
              <a:buClr>
                <a:srgbClr val="99CC00"/>
              </a:buClr>
              <a:buSzPct val="60000"/>
              <a:buFont typeface="Wingdings" pitchFamily="2" charset="2"/>
              <a:buNone/>
            </a:pPr>
            <a:r>
              <a:rPr kumimoji="1" lang="en-US" altLang="zh-CN" sz="2800" dirty="0">
                <a:solidFill>
                  <a:srgbClr val="000000"/>
                </a:solidFill>
                <a:latin typeface="Arial" pitchFamily="34" charset="0"/>
              </a:rPr>
              <a:t>    </a:t>
            </a:r>
            <a:r>
              <a:rPr kumimoji="1" lang="en-US" altLang="zh-CN" sz="2800" b="1" dirty="0">
                <a:solidFill>
                  <a:srgbClr val="333399"/>
                </a:solidFill>
                <a:latin typeface="Arial" pitchFamily="34" charset="0"/>
              </a:rPr>
              <a:t>Exponent </a:t>
            </a:r>
            <a:r>
              <a:rPr kumimoji="1" lang="zh-CN" altLang="en-US" sz="2800" b="1" dirty="0">
                <a:solidFill>
                  <a:srgbClr val="333399"/>
                </a:solidFill>
                <a:latin typeface="Arial" pitchFamily="34" charset="0"/>
              </a:rPr>
              <a:t>阶码</a:t>
            </a:r>
            <a:r>
              <a:rPr kumimoji="1" lang="en-US" altLang="zh-CN" sz="2800" b="1" dirty="0">
                <a:solidFill>
                  <a:srgbClr val="000000"/>
                </a:solidFill>
                <a:latin typeface="Arial" pitchFamily="34" charset="0"/>
              </a:rPr>
              <a:t> = 255</a:t>
            </a:r>
          </a:p>
          <a:p>
            <a:pPr eaLnBrk="1" hangingPunct="1">
              <a:lnSpc>
                <a:spcPct val="110000"/>
              </a:lnSpc>
              <a:spcBef>
                <a:spcPct val="10000"/>
              </a:spcBef>
              <a:buClr>
                <a:srgbClr val="99CC00"/>
              </a:buClr>
              <a:buSzPct val="60000"/>
              <a:buFont typeface="Wingdings" pitchFamily="2" charset="2"/>
              <a:buNone/>
            </a:pPr>
            <a:r>
              <a:rPr kumimoji="1" lang="en-US" altLang="zh-CN" sz="2800" b="1" dirty="0">
                <a:solidFill>
                  <a:srgbClr val="000000"/>
                </a:solidFill>
                <a:latin typeface="Arial" pitchFamily="34" charset="0"/>
              </a:rPr>
              <a:t>    </a:t>
            </a:r>
            <a:r>
              <a:rPr kumimoji="1" lang="en-US" altLang="zh-CN" sz="2800" b="1" dirty="0">
                <a:solidFill>
                  <a:srgbClr val="3333FF"/>
                </a:solidFill>
                <a:latin typeface="Arial" pitchFamily="34" charset="0"/>
              </a:rPr>
              <a:t>Significand</a:t>
            </a:r>
            <a:r>
              <a:rPr kumimoji="1" lang="zh-CN" altLang="en-US" sz="2800" b="1" dirty="0">
                <a:solidFill>
                  <a:srgbClr val="3333FF"/>
                </a:solidFill>
                <a:latin typeface="Arial" pitchFamily="34" charset="0"/>
              </a:rPr>
              <a:t>尾数</a:t>
            </a:r>
            <a:r>
              <a:rPr kumimoji="1" lang="en-US" altLang="zh-CN" sz="2800" b="1" dirty="0">
                <a:solidFill>
                  <a:srgbClr val="000000"/>
                </a:solidFill>
                <a:latin typeface="Arial" pitchFamily="34" charset="0"/>
              </a:rPr>
              <a:t>: </a:t>
            </a:r>
            <a:r>
              <a:rPr kumimoji="1" lang="en-US" altLang="zh-CN" sz="2800" b="1" dirty="0">
                <a:solidFill>
                  <a:srgbClr val="FF0000"/>
                </a:solidFill>
                <a:latin typeface="Arial" pitchFamily="34" charset="0"/>
              </a:rPr>
              <a:t>nonzero</a:t>
            </a:r>
          </a:p>
          <a:p>
            <a:pPr eaLnBrk="1" hangingPunct="1">
              <a:lnSpc>
                <a:spcPct val="110000"/>
              </a:lnSpc>
              <a:spcBef>
                <a:spcPct val="10000"/>
              </a:spcBef>
              <a:buClr>
                <a:srgbClr val="99CC00"/>
              </a:buClr>
              <a:buSzPct val="60000"/>
              <a:buFont typeface="Wingdings" pitchFamily="2" charset="2"/>
              <a:buNone/>
            </a:pPr>
            <a:r>
              <a:rPr kumimoji="1" lang="en-US" altLang="zh-CN" sz="2800" b="1" dirty="0">
                <a:solidFill>
                  <a:srgbClr val="DE2916"/>
                </a:solidFill>
                <a:latin typeface="Arial" pitchFamily="34" charset="0"/>
              </a:rPr>
              <a:t>    </a:t>
            </a:r>
            <a:r>
              <a:rPr kumimoji="1" lang="en-US" altLang="zh-CN" sz="2800" b="1" dirty="0" err="1">
                <a:solidFill>
                  <a:srgbClr val="DE2916"/>
                </a:solidFill>
                <a:latin typeface="Arial" pitchFamily="34" charset="0"/>
              </a:rPr>
              <a:t>NaNs</a:t>
            </a:r>
            <a:r>
              <a:rPr kumimoji="1" lang="en-US" altLang="zh-CN" sz="2800" b="1" dirty="0">
                <a:solidFill>
                  <a:srgbClr val="DE2916"/>
                </a:solidFill>
                <a:latin typeface="Arial" pitchFamily="34" charset="0"/>
              </a:rPr>
              <a:t> can help with debugging</a:t>
            </a:r>
            <a:endParaRPr kumimoji="1" lang="en-US" altLang="zh-CN" sz="2800" b="1" dirty="0">
              <a:solidFill>
                <a:srgbClr val="000000"/>
              </a:solidFill>
              <a:latin typeface="Arial" pitchFamily="34" charset="0"/>
            </a:endParaRPr>
          </a:p>
        </p:txBody>
      </p:sp>
    </p:spTree>
    <p:extLst>
      <p:ext uri="{BB962C8B-B14F-4D97-AF65-F5344CB8AC3E}">
        <p14:creationId xmlns:p14="http://schemas.microsoft.com/office/powerpoint/2010/main" val="2479174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322564" grpId="0" autoUpdateAnimBg="0"/>
      <p:bldP spid="32256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2051050" y="908050"/>
            <a:ext cx="8616950" cy="609600"/>
          </a:xfrm>
          <a:prstGeom prst="rect">
            <a:avLst/>
          </a:prstGeom>
          <a:noFill/>
          <a:ln w="9525">
            <a:noFill/>
            <a:miter lim="800000"/>
            <a:headEnd/>
            <a:tailEnd/>
          </a:ln>
        </p:spPr>
        <p:txBody>
          <a:bodyPr/>
          <a:lstStyle/>
          <a:p>
            <a:pPr marL="342900" indent="-342900" eaLnBrk="1" hangingPunct="1">
              <a:spcBef>
                <a:spcPct val="20000"/>
              </a:spcBef>
              <a:buClr>
                <a:srgbClr val="99CC00"/>
              </a:buClr>
              <a:buSzPct val="60000"/>
            </a:pPr>
            <a:r>
              <a:rPr kumimoji="1" lang="en-US" altLang="zh-CN" sz="2800" b="1" dirty="0">
                <a:solidFill>
                  <a:srgbClr val="990000"/>
                </a:solidFill>
                <a:latin typeface="Arial" pitchFamily="34" charset="0"/>
                <a:ea typeface="黑体" pitchFamily="49" charset="-122"/>
              </a:rPr>
              <a:t>What have we defined so far? (for SP)</a:t>
            </a:r>
          </a:p>
        </p:txBody>
      </p:sp>
      <p:sp>
        <p:nvSpPr>
          <p:cNvPr id="596995" name="Rectangle 4"/>
          <p:cNvSpPr>
            <a:spLocks noGrp="1" noChangeArrowheads="1"/>
          </p:cNvSpPr>
          <p:nvPr>
            <p:ph type="title" idx="4294967295"/>
          </p:nvPr>
        </p:nvSpPr>
        <p:spPr>
          <a:xfrm>
            <a:off x="2589213" y="265886"/>
            <a:ext cx="8078787" cy="543739"/>
          </a:xfrm>
          <a:noFill/>
        </p:spPr>
        <p:txBody>
          <a:bodyPr vert="horz" wrap="square" lIns="63500" tIns="25400" rIns="63500" bIns="25400" numCol="1" anchor="b" anchorCtr="0" compatLnSpc="1">
            <a:prstTxWarp prst="textNoShape">
              <a:avLst/>
            </a:prstTxWarp>
            <a:spAutoFit/>
          </a:bodyPr>
          <a:lstStyle/>
          <a:p>
            <a:r>
              <a:rPr lang="en-US" altLang="zh-CN" sz="3200" dirty="0">
                <a:ea typeface="宋体" pitchFamily="2" charset="-122"/>
              </a:rPr>
              <a:t>Representation for </a:t>
            </a:r>
            <a:r>
              <a:rPr lang="en-US" altLang="zh-CN" sz="3200" dirty="0" err="1">
                <a:ea typeface="宋体" pitchFamily="2" charset="-122"/>
              </a:rPr>
              <a:t>Denorms</a:t>
            </a:r>
            <a:r>
              <a:rPr lang="en-US" altLang="zh-CN" sz="3200" dirty="0">
                <a:ea typeface="宋体" pitchFamily="2" charset="-122"/>
              </a:rPr>
              <a:t>(</a:t>
            </a:r>
            <a:r>
              <a:rPr lang="zh-CN" altLang="en-US" sz="3200" dirty="0">
                <a:ea typeface="宋体" pitchFamily="2" charset="-122"/>
              </a:rPr>
              <a:t>非规格化数</a:t>
            </a:r>
            <a:r>
              <a:rPr lang="en-US" altLang="zh-CN" sz="3200" dirty="0">
                <a:ea typeface="宋体" pitchFamily="2" charset="-122"/>
              </a:rPr>
              <a:t>)</a:t>
            </a:r>
            <a:endParaRPr lang="zh-CN" altLang="en-US" sz="3200" dirty="0">
              <a:ea typeface="宋体" pitchFamily="2" charset="-122"/>
            </a:endParaRPr>
          </a:p>
        </p:txBody>
      </p:sp>
      <p:sp>
        <p:nvSpPr>
          <p:cNvPr id="324614" name="AutoShape 6"/>
          <p:cNvSpPr>
            <a:spLocks noChangeArrowheads="1"/>
          </p:cNvSpPr>
          <p:nvPr/>
        </p:nvSpPr>
        <p:spPr bwMode="auto">
          <a:xfrm>
            <a:off x="8154988" y="1204856"/>
            <a:ext cx="2925388" cy="1825683"/>
          </a:xfrm>
          <a:prstGeom prst="wedgeEllipseCallout">
            <a:avLst>
              <a:gd name="adj1" fmla="val -49259"/>
              <a:gd name="adj2" fmla="val 49588"/>
            </a:avLst>
          </a:prstGeom>
          <a:noFill/>
          <a:ln w="28575">
            <a:solidFill>
              <a:srgbClr val="FF3300"/>
            </a:solidFill>
            <a:miter lim="800000"/>
            <a:headEnd type="none" w="sm" len="sm"/>
            <a:tailEnd type="none" w="sm" len="sm"/>
          </a:ln>
        </p:spPr>
        <p:txBody>
          <a:bodyPr wrap="none" anchor="ctr"/>
          <a:lstStyle/>
          <a:p>
            <a:pPr algn="ctr">
              <a:buFontTx/>
              <a:buNone/>
            </a:pPr>
            <a:r>
              <a:rPr lang="zh-CN" altLang="en-US" sz="2200" b="1" dirty="0">
                <a:solidFill>
                  <a:srgbClr val="CC0000"/>
                </a:solidFill>
                <a:latin typeface="Times New Roman" pitchFamily="18" charset="0"/>
                <a:ea typeface="Dotum" pitchFamily="34" charset="-127"/>
              </a:rPr>
              <a:t> </a:t>
            </a:r>
            <a:r>
              <a:rPr lang="en-US" altLang="zh-CN" sz="2000" b="1" dirty="0">
                <a:solidFill>
                  <a:srgbClr val="CC0000"/>
                </a:solidFill>
                <a:latin typeface="Arial" pitchFamily="34" charset="0"/>
                <a:ea typeface="Dotum" pitchFamily="34" charset="-127"/>
                <a:cs typeface="Arial" pitchFamily="34" charset="0"/>
              </a:rPr>
              <a:t>Used to represent </a:t>
            </a:r>
          </a:p>
          <a:p>
            <a:pPr algn="ctr">
              <a:buFontTx/>
              <a:buNone/>
            </a:pPr>
            <a:r>
              <a:rPr lang="en-US" altLang="zh-CN" sz="2000" b="1" dirty="0" err="1">
                <a:solidFill>
                  <a:srgbClr val="CC0000"/>
                </a:solidFill>
                <a:latin typeface="Arial" pitchFamily="34" charset="0"/>
                <a:ea typeface="Dotum" pitchFamily="34" charset="-127"/>
                <a:cs typeface="Arial" pitchFamily="34" charset="0"/>
              </a:rPr>
              <a:t>Denormalized</a:t>
            </a:r>
            <a:r>
              <a:rPr lang="en-US" altLang="zh-CN" sz="2000" b="1" dirty="0">
                <a:solidFill>
                  <a:srgbClr val="CC0000"/>
                </a:solidFill>
                <a:latin typeface="Arial" pitchFamily="34" charset="0"/>
                <a:ea typeface="Dotum" pitchFamily="34" charset="-127"/>
                <a:cs typeface="Arial" pitchFamily="34" charset="0"/>
              </a:rPr>
              <a:t> </a:t>
            </a:r>
          </a:p>
          <a:p>
            <a:pPr algn="ctr">
              <a:buFontTx/>
              <a:buNone/>
            </a:pPr>
            <a:r>
              <a:rPr lang="en-US" altLang="zh-CN" sz="2000" b="1" dirty="0">
                <a:solidFill>
                  <a:srgbClr val="CC0000"/>
                </a:solidFill>
                <a:latin typeface="Arial" pitchFamily="34" charset="0"/>
                <a:ea typeface="Dotum" pitchFamily="34" charset="-127"/>
                <a:cs typeface="Arial" pitchFamily="34" charset="0"/>
              </a:rPr>
              <a:t>numbers </a:t>
            </a:r>
          </a:p>
        </p:txBody>
      </p:sp>
      <p:sp>
        <p:nvSpPr>
          <p:cNvPr id="324615" name="Text Box 7"/>
          <p:cNvSpPr txBox="1">
            <a:spLocks noChangeArrowheads="1"/>
          </p:cNvSpPr>
          <p:nvPr/>
        </p:nvSpPr>
        <p:spPr bwMode="auto">
          <a:xfrm>
            <a:off x="1951039" y="1616075"/>
            <a:ext cx="7348537" cy="4152900"/>
          </a:xfrm>
          <a:prstGeom prst="rect">
            <a:avLst/>
          </a:prstGeom>
          <a:noFill/>
          <a:ln w="9525">
            <a:noFill/>
            <a:miter lim="800000"/>
            <a:headEnd/>
            <a:tailEnd/>
          </a:ln>
        </p:spPr>
        <p:txBody>
          <a:bodyPr>
            <a:spAutoFit/>
          </a:bodyPr>
          <a:lstStyle/>
          <a:p>
            <a:pPr eaLnBrk="1" hangingPunct="1">
              <a:spcBef>
                <a:spcPct val="50000"/>
              </a:spcBef>
              <a:buFontTx/>
              <a:buNone/>
            </a:pPr>
            <a:r>
              <a:rPr kumimoji="1" lang="en-US" altLang="zh-CN" sz="2800" b="1" dirty="0">
                <a:solidFill>
                  <a:srgbClr val="000000"/>
                </a:solidFill>
                <a:latin typeface="Arial" pitchFamily="34" charset="0"/>
              </a:rPr>
              <a:t>Exponent    Significand          Object</a:t>
            </a:r>
          </a:p>
          <a:p>
            <a:pPr eaLnBrk="1" hangingPunct="1">
              <a:spcBef>
                <a:spcPct val="50000"/>
              </a:spcBef>
              <a:buFontTx/>
              <a:buNone/>
            </a:pPr>
            <a:r>
              <a:rPr kumimoji="1" lang="en-US" altLang="zh-CN" sz="2800" b="1" dirty="0">
                <a:solidFill>
                  <a:srgbClr val="333399"/>
                </a:solidFill>
                <a:latin typeface="Arial" pitchFamily="34" charset="0"/>
              </a:rPr>
              <a:t>0                    0                            +/-0</a:t>
            </a:r>
          </a:p>
          <a:p>
            <a:pPr eaLnBrk="1" hangingPunct="1">
              <a:spcBef>
                <a:spcPct val="50000"/>
              </a:spcBef>
              <a:buFontTx/>
              <a:buNone/>
            </a:pPr>
            <a:r>
              <a:rPr kumimoji="1" lang="en-US" altLang="zh-CN" sz="2800" b="1" dirty="0">
                <a:solidFill>
                  <a:srgbClr val="CC0000"/>
                </a:solidFill>
                <a:latin typeface="Arial" pitchFamily="34" charset="0"/>
              </a:rPr>
              <a:t>0                    nonzero                </a:t>
            </a:r>
            <a:r>
              <a:rPr kumimoji="1" lang="en-US" altLang="zh-CN" sz="2800" b="1" dirty="0" err="1">
                <a:solidFill>
                  <a:srgbClr val="CC0000"/>
                </a:solidFill>
                <a:latin typeface="Arial" pitchFamily="34" charset="0"/>
              </a:rPr>
              <a:t>Denorms</a:t>
            </a:r>
            <a:r>
              <a:rPr kumimoji="1" lang="en-US" altLang="zh-CN" sz="2800" b="1" dirty="0">
                <a:solidFill>
                  <a:srgbClr val="000000"/>
                </a:solidFill>
                <a:latin typeface="Arial" pitchFamily="34" charset="0"/>
              </a:rPr>
              <a:t> </a:t>
            </a:r>
          </a:p>
          <a:p>
            <a:pPr eaLnBrk="1" hangingPunct="1">
              <a:spcBef>
                <a:spcPct val="50000"/>
              </a:spcBef>
              <a:buFontTx/>
              <a:buNone/>
            </a:pPr>
            <a:r>
              <a:rPr kumimoji="1" lang="en-US" altLang="zh-CN" sz="2800" b="1" dirty="0">
                <a:solidFill>
                  <a:srgbClr val="333399"/>
                </a:solidFill>
                <a:latin typeface="Arial" pitchFamily="34" charset="0"/>
              </a:rPr>
              <a:t>1-254            anything               Norms</a:t>
            </a:r>
          </a:p>
          <a:p>
            <a:pPr eaLnBrk="1" hangingPunct="1">
              <a:buFontTx/>
              <a:buNone/>
            </a:pPr>
            <a:r>
              <a:rPr kumimoji="1" lang="en-US" altLang="zh-CN" sz="2800" b="1" dirty="0">
                <a:solidFill>
                  <a:srgbClr val="333399"/>
                </a:solidFill>
                <a:latin typeface="Arial" pitchFamily="34" charset="0"/>
              </a:rPr>
              <a:t>               implicit leading 1</a:t>
            </a:r>
          </a:p>
          <a:p>
            <a:pPr eaLnBrk="1" hangingPunct="1">
              <a:spcBef>
                <a:spcPct val="50000"/>
              </a:spcBef>
              <a:buFontTx/>
              <a:buNone/>
            </a:pPr>
            <a:r>
              <a:rPr kumimoji="1" lang="en-US" altLang="zh-CN" sz="2800" b="1" dirty="0">
                <a:solidFill>
                  <a:srgbClr val="333399"/>
                </a:solidFill>
                <a:latin typeface="Arial" pitchFamily="34" charset="0"/>
              </a:rPr>
              <a:t>255                0                            +/- infinity</a:t>
            </a:r>
          </a:p>
          <a:p>
            <a:pPr eaLnBrk="1" hangingPunct="1">
              <a:spcBef>
                <a:spcPct val="50000"/>
              </a:spcBef>
              <a:buFontTx/>
              <a:buNone/>
            </a:pPr>
            <a:r>
              <a:rPr kumimoji="1" lang="en-US" altLang="zh-CN" sz="2800" b="1" dirty="0">
                <a:solidFill>
                  <a:srgbClr val="333399"/>
                </a:solidFill>
                <a:latin typeface="Arial" pitchFamily="34" charset="0"/>
              </a:rPr>
              <a:t>255                nonzero                </a:t>
            </a:r>
            <a:r>
              <a:rPr kumimoji="1" lang="en-US" altLang="zh-CN" sz="2800" b="1" dirty="0" err="1">
                <a:solidFill>
                  <a:srgbClr val="333399"/>
                </a:solidFill>
                <a:latin typeface="Arial" pitchFamily="34" charset="0"/>
              </a:rPr>
              <a:t>NaN</a:t>
            </a:r>
            <a:endParaRPr kumimoji="1" lang="en-US" altLang="zh-CN" sz="2800" b="1" dirty="0">
              <a:solidFill>
                <a:srgbClr val="333399"/>
              </a:solidFill>
              <a:latin typeface="Arial" pitchFamily="34" charset="0"/>
            </a:endParaRPr>
          </a:p>
        </p:txBody>
      </p:sp>
    </p:spTree>
    <p:extLst>
      <p:ext uri="{BB962C8B-B14F-4D97-AF65-F5344CB8AC3E}">
        <p14:creationId xmlns:p14="http://schemas.microsoft.com/office/powerpoint/2010/main" val="32036951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nvSpPr>
        <p:spPr bwMode="auto">
          <a:xfrm>
            <a:off x="4840289" y="3084513"/>
            <a:ext cx="2479675" cy="449262"/>
          </a:xfrm>
          <a:prstGeom prst="rect">
            <a:avLst/>
          </a:prstGeom>
          <a:solidFill>
            <a:schemeClr val="bg1"/>
          </a:solidFill>
          <a:ln w="9525">
            <a:noFill/>
            <a:miter lim="800000"/>
            <a:headEnd/>
            <a:tailEnd/>
          </a:ln>
        </p:spPr>
        <p:txBody>
          <a:bodyPr wrap="none" anchor="ctr"/>
          <a:lstStyle/>
          <a:p>
            <a:pPr>
              <a:buFontTx/>
              <a:buNone/>
            </a:pPr>
            <a:endParaRPr lang="zh-CN" altLang="en-US" sz="1600" b="1">
              <a:solidFill>
                <a:srgbClr val="000000"/>
              </a:solidFill>
              <a:latin typeface="Times New Roman" pitchFamily="18" charset="0"/>
            </a:endParaRPr>
          </a:p>
        </p:txBody>
      </p:sp>
      <p:pic>
        <p:nvPicPr>
          <p:cNvPr id="599043" name="Picture 3" descr="非规格化数的密度"/>
          <p:cNvPicPr>
            <a:picLocks noChangeAspect="1" noChangeArrowheads="1"/>
          </p:cNvPicPr>
          <p:nvPr/>
        </p:nvPicPr>
        <p:blipFill>
          <a:blip r:embed="rId3"/>
          <a:srcRect/>
          <a:stretch>
            <a:fillRect/>
          </a:stretch>
        </p:blipFill>
        <p:spPr bwMode="auto">
          <a:xfrm>
            <a:off x="1736725" y="1120775"/>
            <a:ext cx="8915400" cy="5232400"/>
          </a:xfrm>
          <a:prstGeom prst="rect">
            <a:avLst/>
          </a:prstGeom>
          <a:noFill/>
          <a:ln w="9525">
            <a:noFill/>
            <a:miter lim="800000"/>
            <a:headEnd/>
            <a:tailEnd/>
          </a:ln>
        </p:spPr>
      </p:pic>
      <p:sp>
        <p:nvSpPr>
          <p:cNvPr id="599044" name="Rectangle 4"/>
          <p:cNvSpPr>
            <a:spLocks noGrp="1" noChangeArrowheads="1"/>
          </p:cNvSpPr>
          <p:nvPr>
            <p:ph type="title" idx="4294967295"/>
          </p:nvPr>
        </p:nvSpPr>
        <p:spPr>
          <a:xfrm>
            <a:off x="2808221" y="241152"/>
            <a:ext cx="6620753" cy="666849"/>
          </a:xfrm>
          <a:noFill/>
        </p:spPr>
        <p:txBody>
          <a:bodyPr vert="horz" wrap="square" lIns="63500" tIns="25400" rIns="63500" bIns="25400" numCol="1" anchor="b" anchorCtr="0" compatLnSpc="1">
            <a:prstTxWarp prst="textNoShape">
              <a:avLst/>
            </a:prstTxWarp>
            <a:spAutoFit/>
          </a:bodyPr>
          <a:lstStyle/>
          <a:p>
            <a:r>
              <a:rPr lang="en-US" altLang="zh-CN" dirty="0">
                <a:ea typeface="宋体" pitchFamily="2" charset="-122"/>
              </a:rPr>
              <a:t>Representation for </a:t>
            </a:r>
            <a:r>
              <a:rPr lang="en-US" altLang="zh-CN" dirty="0" err="1">
                <a:ea typeface="宋体" pitchFamily="2" charset="-122"/>
              </a:rPr>
              <a:t>Denorms</a:t>
            </a:r>
            <a:endParaRPr lang="en-US" altLang="zh-CN" dirty="0">
              <a:ea typeface="宋体" pitchFamily="2" charset="-122"/>
            </a:endParaRPr>
          </a:p>
        </p:txBody>
      </p:sp>
      <p:sp>
        <p:nvSpPr>
          <p:cNvPr id="326661" name="Text Box 5"/>
          <p:cNvSpPr txBox="1">
            <a:spLocks noChangeArrowheads="1"/>
          </p:cNvSpPr>
          <p:nvPr/>
        </p:nvSpPr>
        <p:spPr bwMode="auto">
          <a:xfrm>
            <a:off x="2984501" y="2312990"/>
            <a:ext cx="852487"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dirty="0">
                <a:solidFill>
                  <a:srgbClr val="FF0000"/>
                </a:solidFill>
                <a:latin typeface="Tahoma" pitchFamily="34" charset="0"/>
              </a:rPr>
              <a:t>2</a:t>
            </a:r>
            <a:r>
              <a:rPr kumimoji="1" lang="zh-CN" altLang="en-US" sz="2400" b="1" baseline="30000" dirty="0">
                <a:solidFill>
                  <a:srgbClr val="FF0000"/>
                </a:solidFill>
                <a:latin typeface="Tahoma" pitchFamily="34" charset="0"/>
              </a:rPr>
              <a:t>-126</a:t>
            </a:r>
          </a:p>
        </p:txBody>
      </p:sp>
      <p:sp>
        <p:nvSpPr>
          <p:cNvPr id="599046" name="Text Box 6"/>
          <p:cNvSpPr txBox="1">
            <a:spLocks noChangeArrowheads="1"/>
          </p:cNvSpPr>
          <p:nvPr/>
        </p:nvSpPr>
        <p:spPr bwMode="auto">
          <a:xfrm>
            <a:off x="4100513" y="2241550"/>
            <a:ext cx="1352550"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b="1">
                <a:solidFill>
                  <a:srgbClr val="000000"/>
                </a:solidFill>
                <a:latin typeface="Tahoma" pitchFamily="34" charset="0"/>
              </a:rPr>
              <a:t>2</a:t>
            </a:r>
            <a:r>
              <a:rPr kumimoji="1" lang="zh-CN" altLang="en-US" sz="2400" b="1" baseline="30000">
                <a:solidFill>
                  <a:srgbClr val="000000"/>
                </a:solidFill>
                <a:latin typeface="Tahoma" pitchFamily="34" charset="0"/>
              </a:rPr>
              <a:t>-125</a:t>
            </a:r>
          </a:p>
        </p:txBody>
      </p:sp>
      <p:sp>
        <p:nvSpPr>
          <p:cNvPr id="599047" name="Text Box 7"/>
          <p:cNvSpPr txBox="1">
            <a:spLocks noChangeArrowheads="1"/>
          </p:cNvSpPr>
          <p:nvPr/>
        </p:nvSpPr>
        <p:spPr bwMode="auto">
          <a:xfrm>
            <a:off x="5899150" y="2271713"/>
            <a:ext cx="1309688"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b="1">
                <a:solidFill>
                  <a:srgbClr val="000000"/>
                </a:solidFill>
                <a:latin typeface="Tahoma" pitchFamily="34" charset="0"/>
              </a:rPr>
              <a:t>2</a:t>
            </a:r>
            <a:r>
              <a:rPr kumimoji="1" lang="zh-CN" altLang="en-US" sz="2400" b="1" baseline="30000">
                <a:solidFill>
                  <a:srgbClr val="000000"/>
                </a:solidFill>
                <a:latin typeface="Tahoma" pitchFamily="34" charset="0"/>
              </a:rPr>
              <a:t>-124</a:t>
            </a:r>
          </a:p>
        </p:txBody>
      </p:sp>
      <p:sp>
        <p:nvSpPr>
          <p:cNvPr id="599048" name="Text Box 8"/>
          <p:cNvSpPr txBox="1">
            <a:spLocks noChangeArrowheads="1"/>
          </p:cNvSpPr>
          <p:nvPr/>
        </p:nvSpPr>
        <p:spPr bwMode="auto">
          <a:xfrm>
            <a:off x="9415463" y="2268538"/>
            <a:ext cx="1096962"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b="1">
                <a:solidFill>
                  <a:srgbClr val="000000"/>
                </a:solidFill>
                <a:latin typeface="Tahoma" pitchFamily="34" charset="0"/>
              </a:rPr>
              <a:t>2</a:t>
            </a:r>
            <a:r>
              <a:rPr kumimoji="1" lang="zh-CN" altLang="en-US" sz="2400" b="1" baseline="30000">
                <a:solidFill>
                  <a:srgbClr val="000000"/>
                </a:solidFill>
                <a:latin typeface="Tahoma" pitchFamily="34" charset="0"/>
              </a:rPr>
              <a:t>-123</a:t>
            </a:r>
          </a:p>
        </p:txBody>
      </p:sp>
      <p:sp>
        <p:nvSpPr>
          <p:cNvPr id="326665" name="Text Box 9"/>
          <p:cNvSpPr txBox="1">
            <a:spLocks noChangeArrowheads="1"/>
          </p:cNvSpPr>
          <p:nvPr/>
        </p:nvSpPr>
        <p:spPr bwMode="auto">
          <a:xfrm>
            <a:off x="2203450" y="1033463"/>
            <a:ext cx="4643438"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b="1">
                <a:solidFill>
                  <a:srgbClr val="000000"/>
                </a:solidFill>
                <a:latin typeface="Tahoma" pitchFamily="34" charset="0"/>
              </a:rPr>
              <a:t>1.0</a:t>
            </a:r>
            <a:r>
              <a:rPr kumimoji="1" lang="zh-CN" altLang="en-US" sz="2400" b="1">
                <a:solidFill>
                  <a:srgbClr val="000000"/>
                </a:solidFill>
                <a:latin typeface="Times New Roman" pitchFamily="18" charset="0"/>
              </a:rPr>
              <a:t>…</a:t>
            </a:r>
            <a:r>
              <a:rPr kumimoji="1" lang="zh-CN" altLang="en-US" sz="2400" b="1">
                <a:solidFill>
                  <a:srgbClr val="000000"/>
                </a:solidFill>
                <a:latin typeface="Tahoma" pitchFamily="34" charset="0"/>
              </a:rPr>
              <a:t>0</a:t>
            </a:r>
            <a:r>
              <a:rPr kumimoji="1" lang="en-US" altLang="zh-CN" sz="2400" b="1">
                <a:solidFill>
                  <a:srgbClr val="000000"/>
                </a:solidFill>
                <a:latin typeface="Tahoma" pitchFamily="34" charset="0"/>
              </a:rPr>
              <a:t>x2</a:t>
            </a:r>
            <a:r>
              <a:rPr kumimoji="1" lang="en-US" altLang="zh-CN" sz="2400" b="1" baseline="30000">
                <a:solidFill>
                  <a:srgbClr val="000000"/>
                </a:solidFill>
                <a:latin typeface="Tahoma" pitchFamily="34" charset="0"/>
              </a:rPr>
              <a:t>-126</a:t>
            </a:r>
            <a:r>
              <a:rPr kumimoji="1" lang="en-US" altLang="zh-CN" sz="2400" b="1">
                <a:solidFill>
                  <a:srgbClr val="000000"/>
                </a:solidFill>
                <a:latin typeface="Tahoma" pitchFamily="34" charset="0"/>
              </a:rPr>
              <a:t>~ 1.1</a:t>
            </a:r>
            <a:r>
              <a:rPr kumimoji="1" lang="en-US" altLang="zh-CN" sz="2400" b="1">
                <a:solidFill>
                  <a:srgbClr val="000000"/>
                </a:solidFill>
                <a:latin typeface="Times New Roman" pitchFamily="18" charset="0"/>
              </a:rPr>
              <a:t>…</a:t>
            </a:r>
            <a:r>
              <a:rPr kumimoji="1" lang="en-US" altLang="zh-CN" sz="2400" b="1">
                <a:solidFill>
                  <a:srgbClr val="000000"/>
                </a:solidFill>
                <a:latin typeface="Tahoma" pitchFamily="34" charset="0"/>
              </a:rPr>
              <a:t>1x2</a:t>
            </a:r>
            <a:r>
              <a:rPr kumimoji="1" lang="en-US" altLang="zh-CN" sz="2400" b="1" baseline="30000">
                <a:solidFill>
                  <a:srgbClr val="000000"/>
                </a:solidFill>
                <a:latin typeface="Tahoma" pitchFamily="34" charset="0"/>
              </a:rPr>
              <a:t>-126</a:t>
            </a:r>
          </a:p>
        </p:txBody>
      </p:sp>
      <p:sp>
        <p:nvSpPr>
          <p:cNvPr id="599050" name="Rectangle 10"/>
          <p:cNvSpPr>
            <a:spLocks noChangeArrowheads="1"/>
          </p:cNvSpPr>
          <p:nvPr/>
        </p:nvSpPr>
        <p:spPr bwMode="auto">
          <a:xfrm>
            <a:off x="4189413" y="1458913"/>
            <a:ext cx="774700" cy="387350"/>
          </a:xfrm>
          <a:prstGeom prst="rect">
            <a:avLst/>
          </a:prstGeom>
          <a:solidFill>
            <a:schemeClr val="bg1"/>
          </a:solidFill>
          <a:ln w="9525">
            <a:noFill/>
            <a:miter lim="800000"/>
            <a:headEnd/>
            <a:tailEnd/>
          </a:ln>
        </p:spPr>
        <p:txBody>
          <a:bodyPr wrap="none" anchor="ctr"/>
          <a:lstStyle/>
          <a:p>
            <a:pPr>
              <a:buFontTx/>
              <a:buNone/>
            </a:pPr>
            <a:endParaRPr lang="zh-CN" altLang="en-US" sz="1600" b="1">
              <a:solidFill>
                <a:srgbClr val="000000"/>
              </a:solidFill>
              <a:latin typeface="Times New Roman" pitchFamily="18" charset="0"/>
            </a:endParaRPr>
          </a:p>
        </p:txBody>
      </p:sp>
      <p:sp>
        <p:nvSpPr>
          <p:cNvPr id="599051" name="Line 11"/>
          <p:cNvSpPr>
            <a:spLocks noChangeShapeType="1"/>
          </p:cNvSpPr>
          <p:nvPr/>
        </p:nvSpPr>
        <p:spPr bwMode="auto">
          <a:xfrm flipH="1">
            <a:off x="4251326" y="1471613"/>
            <a:ext cx="650875" cy="404812"/>
          </a:xfrm>
          <a:prstGeom prst="line">
            <a:avLst/>
          </a:prstGeom>
          <a:noFill/>
          <a:ln w="38100">
            <a:solidFill>
              <a:srgbClr val="4D4D4D"/>
            </a:solidFill>
            <a:miter lim="800000"/>
            <a:headEnd/>
            <a:tailEnd type="triangle" w="med" len="med"/>
          </a:ln>
        </p:spPr>
        <p:txBody>
          <a:bodyPr wrap="none"/>
          <a:lstStyle/>
          <a:p>
            <a:pPr eaLnBrk="1" hangingPunct="1">
              <a:buFontTx/>
              <a:buNone/>
            </a:pPr>
            <a:endParaRPr lang="zh-CN" altLang="en-US">
              <a:solidFill>
                <a:srgbClr val="000000"/>
              </a:solidFill>
              <a:latin typeface="Arial" pitchFamily="34" charset="0"/>
            </a:endParaRPr>
          </a:p>
        </p:txBody>
      </p:sp>
      <p:sp>
        <p:nvSpPr>
          <p:cNvPr id="326668" name="Text Box 12"/>
          <p:cNvSpPr txBox="1">
            <a:spLocks noChangeArrowheads="1"/>
          </p:cNvSpPr>
          <p:nvPr/>
        </p:nvSpPr>
        <p:spPr bwMode="auto">
          <a:xfrm>
            <a:off x="1524001" y="3513138"/>
            <a:ext cx="4792663"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b="1">
                <a:solidFill>
                  <a:srgbClr val="000000"/>
                </a:solidFill>
                <a:latin typeface="Tahoma" pitchFamily="34" charset="0"/>
              </a:rPr>
              <a:t>0.0</a:t>
            </a:r>
            <a:r>
              <a:rPr kumimoji="1" lang="zh-CN" altLang="en-US" sz="2400" b="1">
                <a:solidFill>
                  <a:srgbClr val="000000"/>
                </a:solidFill>
                <a:latin typeface="Times New Roman" pitchFamily="18" charset="0"/>
              </a:rPr>
              <a:t>…</a:t>
            </a:r>
            <a:r>
              <a:rPr kumimoji="1" lang="zh-CN" altLang="en-US" sz="2400" b="1">
                <a:solidFill>
                  <a:srgbClr val="000000"/>
                </a:solidFill>
                <a:latin typeface="Tahoma" pitchFamily="34" charset="0"/>
              </a:rPr>
              <a:t>0</a:t>
            </a:r>
            <a:r>
              <a:rPr kumimoji="1" lang="en-US" altLang="zh-CN" sz="2400" b="1">
                <a:solidFill>
                  <a:srgbClr val="000000"/>
                </a:solidFill>
                <a:latin typeface="Tahoma" pitchFamily="34" charset="0"/>
              </a:rPr>
              <a:t>x2</a:t>
            </a:r>
            <a:r>
              <a:rPr kumimoji="1" lang="en-US" altLang="zh-CN" sz="2400" b="1" baseline="30000">
                <a:solidFill>
                  <a:srgbClr val="000000"/>
                </a:solidFill>
                <a:latin typeface="Tahoma" pitchFamily="34" charset="0"/>
              </a:rPr>
              <a:t>-126</a:t>
            </a:r>
            <a:r>
              <a:rPr kumimoji="1" lang="en-US" altLang="zh-CN" sz="2400" b="1">
                <a:solidFill>
                  <a:srgbClr val="000000"/>
                </a:solidFill>
                <a:latin typeface="Tahoma" pitchFamily="34" charset="0"/>
              </a:rPr>
              <a:t>~ 0.1</a:t>
            </a:r>
            <a:r>
              <a:rPr kumimoji="1" lang="en-US" altLang="zh-CN" sz="2400" b="1">
                <a:solidFill>
                  <a:srgbClr val="000000"/>
                </a:solidFill>
                <a:latin typeface="Times New Roman" pitchFamily="18" charset="0"/>
              </a:rPr>
              <a:t>…</a:t>
            </a:r>
            <a:r>
              <a:rPr kumimoji="1" lang="en-US" altLang="zh-CN" sz="2400" b="1">
                <a:solidFill>
                  <a:srgbClr val="000000"/>
                </a:solidFill>
                <a:latin typeface="Tahoma" pitchFamily="34" charset="0"/>
              </a:rPr>
              <a:t>1x2</a:t>
            </a:r>
            <a:r>
              <a:rPr kumimoji="1" lang="en-US" altLang="zh-CN" sz="2400" b="1" baseline="30000">
                <a:solidFill>
                  <a:srgbClr val="000000"/>
                </a:solidFill>
                <a:latin typeface="Tahoma" pitchFamily="34" charset="0"/>
              </a:rPr>
              <a:t>-126</a:t>
            </a:r>
          </a:p>
        </p:txBody>
      </p:sp>
      <p:sp>
        <p:nvSpPr>
          <p:cNvPr id="599053" name="Rectangle 13"/>
          <p:cNvSpPr>
            <a:spLocks noChangeArrowheads="1"/>
          </p:cNvSpPr>
          <p:nvPr/>
        </p:nvSpPr>
        <p:spPr bwMode="auto">
          <a:xfrm>
            <a:off x="3260726" y="3892551"/>
            <a:ext cx="944563" cy="479425"/>
          </a:xfrm>
          <a:prstGeom prst="rect">
            <a:avLst/>
          </a:prstGeom>
          <a:solidFill>
            <a:schemeClr val="bg1"/>
          </a:solidFill>
          <a:ln w="9525">
            <a:noFill/>
            <a:miter lim="800000"/>
            <a:headEnd/>
            <a:tailEnd/>
          </a:ln>
        </p:spPr>
        <p:txBody>
          <a:bodyPr wrap="none" anchor="ctr"/>
          <a:lstStyle/>
          <a:p>
            <a:pPr>
              <a:buFontTx/>
              <a:buNone/>
            </a:pPr>
            <a:endParaRPr lang="zh-CN" altLang="en-US" sz="1600" b="1">
              <a:solidFill>
                <a:srgbClr val="000000"/>
              </a:solidFill>
              <a:latin typeface="Times New Roman" pitchFamily="18" charset="0"/>
            </a:endParaRPr>
          </a:p>
        </p:txBody>
      </p:sp>
      <p:sp>
        <p:nvSpPr>
          <p:cNvPr id="599054" name="Line 14"/>
          <p:cNvSpPr>
            <a:spLocks noChangeShapeType="1"/>
          </p:cNvSpPr>
          <p:nvPr/>
        </p:nvSpPr>
        <p:spPr bwMode="auto">
          <a:xfrm flipH="1">
            <a:off x="3257550" y="3871914"/>
            <a:ext cx="882650" cy="592137"/>
          </a:xfrm>
          <a:prstGeom prst="line">
            <a:avLst/>
          </a:prstGeom>
          <a:noFill/>
          <a:ln w="38100">
            <a:solidFill>
              <a:srgbClr val="4D4D4D"/>
            </a:solidFill>
            <a:miter lim="800000"/>
            <a:headEnd/>
            <a:tailEnd type="triangle" w="med" len="med"/>
          </a:ln>
        </p:spPr>
        <p:txBody>
          <a:bodyPr wrap="none"/>
          <a:lstStyle/>
          <a:p>
            <a:pPr eaLnBrk="1" hangingPunct="1">
              <a:buFontTx/>
              <a:buNone/>
            </a:pPr>
            <a:endParaRPr lang="zh-CN" altLang="en-US">
              <a:solidFill>
                <a:srgbClr val="000000"/>
              </a:solidFill>
              <a:latin typeface="Arial" pitchFamily="34" charset="0"/>
            </a:endParaRPr>
          </a:p>
        </p:txBody>
      </p:sp>
      <p:sp>
        <p:nvSpPr>
          <p:cNvPr id="599055" name="Text Box 15"/>
          <p:cNvSpPr txBox="1">
            <a:spLocks noChangeArrowheads="1"/>
          </p:cNvSpPr>
          <p:nvPr/>
        </p:nvSpPr>
        <p:spPr bwMode="auto">
          <a:xfrm>
            <a:off x="3070225" y="4848225"/>
            <a:ext cx="852488"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b="1" dirty="0">
                <a:solidFill>
                  <a:srgbClr val="FF0000"/>
                </a:solidFill>
                <a:latin typeface="Arial" pitchFamily="34" charset="0"/>
              </a:rPr>
              <a:t>2</a:t>
            </a:r>
            <a:r>
              <a:rPr kumimoji="1" lang="zh-CN" altLang="en-US" sz="2400" b="1" baseline="30000" dirty="0">
                <a:solidFill>
                  <a:srgbClr val="FF0000"/>
                </a:solidFill>
                <a:latin typeface="Arial" pitchFamily="34" charset="0"/>
              </a:rPr>
              <a:t>-126</a:t>
            </a:r>
          </a:p>
        </p:txBody>
      </p:sp>
      <p:sp>
        <p:nvSpPr>
          <p:cNvPr id="599056" name="Text Box 16"/>
          <p:cNvSpPr txBox="1">
            <a:spLocks noChangeArrowheads="1"/>
          </p:cNvSpPr>
          <p:nvPr/>
        </p:nvSpPr>
        <p:spPr bwMode="auto">
          <a:xfrm>
            <a:off x="4016375" y="4813300"/>
            <a:ext cx="1087438"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b="1">
                <a:solidFill>
                  <a:srgbClr val="000000"/>
                </a:solidFill>
                <a:latin typeface="Tahoma" pitchFamily="34" charset="0"/>
              </a:rPr>
              <a:t>2</a:t>
            </a:r>
            <a:r>
              <a:rPr kumimoji="1" lang="zh-CN" altLang="en-US" sz="2400" b="1" baseline="30000">
                <a:solidFill>
                  <a:srgbClr val="000000"/>
                </a:solidFill>
                <a:latin typeface="Tahoma" pitchFamily="34" charset="0"/>
              </a:rPr>
              <a:t>-125</a:t>
            </a:r>
          </a:p>
        </p:txBody>
      </p:sp>
      <p:sp>
        <p:nvSpPr>
          <p:cNvPr id="599057" name="Text Box 17"/>
          <p:cNvSpPr txBox="1">
            <a:spLocks noChangeArrowheads="1"/>
          </p:cNvSpPr>
          <p:nvPr/>
        </p:nvSpPr>
        <p:spPr bwMode="auto">
          <a:xfrm>
            <a:off x="5751514" y="4795838"/>
            <a:ext cx="1182687"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b="1">
                <a:solidFill>
                  <a:srgbClr val="000000"/>
                </a:solidFill>
                <a:latin typeface="Tahoma" pitchFamily="34" charset="0"/>
              </a:rPr>
              <a:t>2</a:t>
            </a:r>
            <a:r>
              <a:rPr kumimoji="1" lang="zh-CN" altLang="en-US" sz="2400" b="1" baseline="30000">
                <a:solidFill>
                  <a:srgbClr val="000000"/>
                </a:solidFill>
                <a:latin typeface="Tahoma" pitchFamily="34" charset="0"/>
              </a:rPr>
              <a:t>-124</a:t>
            </a:r>
          </a:p>
        </p:txBody>
      </p:sp>
      <p:sp>
        <p:nvSpPr>
          <p:cNvPr id="599058" name="Text Box 18"/>
          <p:cNvSpPr txBox="1">
            <a:spLocks noChangeArrowheads="1"/>
          </p:cNvSpPr>
          <p:nvPr/>
        </p:nvSpPr>
        <p:spPr bwMode="auto">
          <a:xfrm>
            <a:off x="9394826" y="4840288"/>
            <a:ext cx="1108075"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b="1">
                <a:solidFill>
                  <a:srgbClr val="000000"/>
                </a:solidFill>
                <a:latin typeface="Tahoma" pitchFamily="34" charset="0"/>
              </a:rPr>
              <a:t>2</a:t>
            </a:r>
            <a:r>
              <a:rPr kumimoji="1" lang="zh-CN" altLang="en-US" sz="2400" b="1" baseline="30000">
                <a:solidFill>
                  <a:srgbClr val="000000"/>
                </a:solidFill>
                <a:latin typeface="Tahoma" pitchFamily="34" charset="0"/>
              </a:rPr>
              <a:t>-123</a:t>
            </a:r>
          </a:p>
        </p:txBody>
      </p:sp>
      <p:sp>
        <p:nvSpPr>
          <p:cNvPr id="599059" name="Text Box 19"/>
          <p:cNvSpPr txBox="1">
            <a:spLocks noChangeArrowheads="1"/>
          </p:cNvSpPr>
          <p:nvPr/>
        </p:nvSpPr>
        <p:spPr bwMode="auto">
          <a:xfrm>
            <a:off x="2284414" y="4927600"/>
            <a:ext cx="465137"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a:solidFill>
                  <a:srgbClr val="3333FF"/>
                </a:solidFill>
                <a:latin typeface="Tahoma" pitchFamily="34" charset="0"/>
              </a:rPr>
              <a:t>0</a:t>
            </a:r>
          </a:p>
        </p:txBody>
      </p:sp>
      <p:sp>
        <p:nvSpPr>
          <p:cNvPr id="326676" name="Text Box 20"/>
          <p:cNvSpPr txBox="1">
            <a:spLocks noChangeArrowheads="1"/>
          </p:cNvSpPr>
          <p:nvPr/>
        </p:nvSpPr>
        <p:spPr bwMode="auto">
          <a:xfrm>
            <a:off x="2360614" y="2336800"/>
            <a:ext cx="465137" cy="457200"/>
          </a:xfrm>
          <a:prstGeom prst="rect">
            <a:avLst/>
          </a:prstGeom>
          <a:solidFill>
            <a:schemeClr val="bg1"/>
          </a:solidFill>
          <a:ln w="9525">
            <a:noFill/>
            <a:miter lim="800000"/>
            <a:headEnd/>
            <a:tailEnd/>
          </a:ln>
        </p:spPr>
        <p:txBody>
          <a:bodyPr>
            <a:spAutoFit/>
          </a:bodyPr>
          <a:lstStyle/>
          <a:p>
            <a:pPr eaLnBrk="1" hangingPunct="1">
              <a:spcBef>
                <a:spcPct val="50000"/>
              </a:spcBef>
              <a:buFontTx/>
              <a:buNone/>
            </a:pPr>
            <a:r>
              <a:rPr kumimoji="1" lang="zh-CN" altLang="en-US" sz="2400">
                <a:solidFill>
                  <a:srgbClr val="3333FF"/>
                </a:solidFill>
                <a:latin typeface="Tahoma" pitchFamily="34" charset="0"/>
              </a:rPr>
              <a:t>0</a:t>
            </a:r>
          </a:p>
        </p:txBody>
      </p:sp>
      <p:sp>
        <p:nvSpPr>
          <p:cNvPr id="599061" name="Text Box 21"/>
          <p:cNvSpPr txBox="1">
            <a:spLocks noChangeArrowheads="1"/>
          </p:cNvSpPr>
          <p:nvPr/>
        </p:nvSpPr>
        <p:spPr bwMode="auto">
          <a:xfrm>
            <a:off x="4686301" y="5672138"/>
            <a:ext cx="3021013" cy="457200"/>
          </a:xfrm>
          <a:prstGeom prst="rect">
            <a:avLst/>
          </a:prstGeom>
          <a:noFill/>
          <a:ln w="9525">
            <a:noFill/>
            <a:miter lim="800000"/>
            <a:headEnd/>
            <a:tailEnd/>
          </a:ln>
        </p:spPr>
        <p:txBody>
          <a:bodyPr>
            <a:spAutoFit/>
          </a:bodyPr>
          <a:lstStyle/>
          <a:p>
            <a:pPr eaLnBrk="1" hangingPunct="1">
              <a:spcBef>
                <a:spcPct val="50000"/>
              </a:spcBef>
              <a:buFontTx/>
              <a:buNone/>
            </a:pPr>
            <a:endParaRPr kumimoji="1" lang="zh-CN" altLang="en-US" sz="2400">
              <a:solidFill>
                <a:srgbClr val="000000"/>
              </a:solidFill>
              <a:latin typeface="Tahoma" pitchFamily="34" charset="0"/>
            </a:endParaRPr>
          </a:p>
        </p:txBody>
      </p:sp>
      <p:sp>
        <p:nvSpPr>
          <p:cNvPr id="599062" name="Line 22"/>
          <p:cNvSpPr>
            <a:spLocks noChangeShapeType="1"/>
          </p:cNvSpPr>
          <p:nvPr/>
        </p:nvSpPr>
        <p:spPr bwMode="auto">
          <a:xfrm flipH="1">
            <a:off x="3400426" y="1516063"/>
            <a:ext cx="49213" cy="4667250"/>
          </a:xfrm>
          <a:prstGeom prst="line">
            <a:avLst/>
          </a:prstGeom>
          <a:noFill/>
          <a:ln w="38100">
            <a:solidFill>
              <a:srgbClr val="3333FF"/>
            </a:solidFill>
            <a:prstDash val="sysDot"/>
            <a:miter lim="800000"/>
            <a:headEnd/>
            <a:tailEnd/>
          </a:ln>
        </p:spPr>
        <p:txBody>
          <a:bodyPr wrap="none"/>
          <a:lstStyle/>
          <a:p>
            <a:pPr eaLnBrk="1" hangingPunct="1">
              <a:buFontTx/>
              <a:buNone/>
            </a:pPr>
            <a:endParaRPr lang="zh-CN" altLang="en-US">
              <a:solidFill>
                <a:srgbClr val="000000"/>
              </a:solidFill>
              <a:latin typeface="Arial" pitchFamily="34" charset="0"/>
            </a:endParaRPr>
          </a:p>
        </p:txBody>
      </p:sp>
      <p:sp>
        <p:nvSpPr>
          <p:cNvPr id="599063" name="Line 24"/>
          <p:cNvSpPr>
            <a:spLocks noChangeShapeType="1"/>
          </p:cNvSpPr>
          <p:nvPr/>
        </p:nvSpPr>
        <p:spPr bwMode="auto">
          <a:xfrm>
            <a:off x="2454275" y="5330825"/>
            <a:ext cx="0" cy="869950"/>
          </a:xfrm>
          <a:prstGeom prst="line">
            <a:avLst/>
          </a:prstGeom>
          <a:noFill/>
          <a:ln w="38100">
            <a:solidFill>
              <a:srgbClr val="3333FF"/>
            </a:solidFill>
            <a:prstDash val="sysDot"/>
            <a:miter lim="800000"/>
            <a:headEnd/>
            <a:tailEnd/>
          </a:ln>
        </p:spPr>
        <p:txBody>
          <a:bodyPr wrap="none"/>
          <a:lstStyle/>
          <a:p>
            <a:pPr eaLnBrk="1" hangingPunct="1">
              <a:buFontTx/>
              <a:buNone/>
            </a:pPr>
            <a:endParaRPr lang="zh-CN" altLang="en-US">
              <a:solidFill>
                <a:srgbClr val="000000"/>
              </a:solidFill>
              <a:latin typeface="Arial" pitchFamily="34" charset="0"/>
            </a:endParaRPr>
          </a:p>
        </p:txBody>
      </p:sp>
      <p:sp>
        <p:nvSpPr>
          <p:cNvPr id="599064" name="Rectangle 25"/>
          <p:cNvSpPr>
            <a:spLocks noChangeArrowheads="1"/>
          </p:cNvSpPr>
          <p:nvPr/>
        </p:nvSpPr>
        <p:spPr bwMode="auto">
          <a:xfrm>
            <a:off x="4918076" y="3068639"/>
            <a:ext cx="2511425" cy="465137"/>
          </a:xfrm>
          <a:prstGeom prst="rect">
            <a:avLst/>
          </a:prstGeom>
          <a:solidFill>
            <a:schemeClr val="bg1"/>
          </a:solidFill>
          <a:ln w="9525">
            <a:noFill/>
            <a:miter lim="800000"/>
            <a:headEnd/>
            <a:tailEnd/>
          </a:ln>
        </p:spPr>
        <p:txBody>
          <a:bodyPr wrap="none" anchor="ctr"/>
          <a:lstStyle/>
          <a:p>
            <a:pPr>
              <a:buFontTx/>
              <a:buNone/>
            </a:pPr>
            <a:endParaRPr lang="zh-CN" altLang="en-US" sz="1600" b="1">
              <a:solidFill>
                <a:srgbClr val="000000"/>
              </a:solidFill>
              <a:latin typeface="Times New Roman" pitchFamily="18" charset="0"/>
            </a:endParaRPr>
          </a:p>
        </p:txBody>
      </p:sp>
      <p:sp>
        <p:nvSpPr>
          <p:cNvPr id="326682" name="Oval 26"/>
          <p:cNvSpPr>
            <a:spLocks noChangeArrowheads="1"/>
          </p:cNvSpPr>
          <p:nvPr/>
        </p:nvSpPr>
        <p:spPr bwMode="auto">
          <a:xfrm>
            <a:off x="2546350" y="1876425"/>
            <a:ext cx="882650" cy="558800"/>
          </a:xfrm>
          <a:prstGeom prst="ellipse">
            <a:avLst/>
          </a:prstGeom>
          <a:noFill/>
          <a:ln w="38100">
            <a:solidFill>
              <a:srgbClr val="FF0000"/>
            </a:solidFill>
            <a:miter lim="800000"/>
            <a:headEnd/>
            <a:tailEnd/>
          </a:ln>
        </p:spPr>
        <p:txBody>
          <a:bodyPr wrap="none" anchor="ctr"/>
          <a:lstStyle/>
          <a:p>
            <a:pPr>
              <a:buFontTx/>
              <a:buNone/>
            </a:pPr>
            <a:endParaRPr lang="zh-CN" altLang="en-US" sz="1600" b="1">
              <a:solidFill>
                <a:srgbClr val="000000"/>
              </a:solidFill>
              <a:latin typeface="Times New Roman" pitchFamily="18" charset="0"/>
            </a:endParaRPr>
          </a:p>
        </p:txBody>
      </p:sp>
      <p:sp>
        <p:nvSpPr>
          <p:cNvPr id="599066" name="Text Box 27"/>
          <p:cNvSpPr txBox="1">
            <a:spLocks noChangeArrowheads="1"/>
          </p:cNvSpPr>
          <p:nvPr/>
        </p:nvSpPr>
        <p:spPr bwMode="auto">
          <a:xfrm>
            <a:off x="2593976" y="2003426"/>
            <a:ext cx="836613" cy="396875"/>
          </a:xfrm>
          <a:prstGeom prst="rect">
            <a:avLst/>
          </a:prstGeom>
          <a:noFill/>
          <a:ln w="9525">
            <a:noFill/>
            <a:miter lim="800000"/>
            <a:headEnd/>
            <a:tailEnd/>
          </a:ln>
        </p:spPr>
        <p:txBody>
          <a:bodyPr>
            <a:spAutoFit/>
          </a:bodyPr>
          <a:lstStyle/>
          <a:p>
            <a:pPr eaLnBrk="1" hangingPunct="1">
              <a:spcBef>
                <a:spcPct val="50000"/>
              </a:spcBef>
              <a:buFontTx/>
              <a:buNone/>
            </a:pPr>
            <a:r>
              <a:rPr kumimoji="1" lang="en-US" altLang="zh-CN" sz="2000" b="1">
                <a:solidFill>
                  <a:srgbClr val="000000"/>
                </a:solidFill>
                <a:latin typeface="Tahoma" pitchFamily="34" charset="0"/>
              </a:rPr>
              <a:t>GAP</a:t>
            </a:r>
          </a:p>
        </p:txBody>
      </p:sp>
      <p:grpSp>
        <p:nvGrpSpPr>
          <p:cNvPr id="2" name="Group 28"/>
          <p:cNvGrpSpPr>
            <a:grpSpLocks/>
          </p:cNvGrpSpPr>
          <p:nvPr/>
        </p:nvGrpSpPr>
        <p:grpSpPr bwMode="auto">
          <a:xfrm>
            <a:off x="3427413" y="2797176"/>
            <a:ext cx="4595812" cy="688975"/>
            <a:chOff x="1199" y="2017"/>
            <a:chExt cx="2895" cy="434"/>
          </a:xfrm>
        </p:grpSpPr>
        <p:sp>
          <p:nvSpPr>
            <p:cNvPr id="599068" name="Text Box 29"/>
            <p:cNvSpPr txBox="1">
              <a:spLocks noChangeArrowheads="1"/>
            </p:cNvSpPr>
            <p:nvPr/>
          </p:nvSpPr>
          <p:spPr bwMode="auto">
            <a:xfrm>
              <a:off x="1550" y="2017"/>
              <a:ext cx="2544" cy="434"/>
            </a:xfrm>
            <a:prstGeom prst="rect">
              <a:avLst/>
            </a:prstGeom>
            <a:noFill/>
            <a:ln w="9525">
              <a:noFill/>
              <a:miter lim="800000"/>
              <a:headEnd/>
              <a:tailEnd/>
            </a:ln>
          </p:spPr>
          <p:txBody>
            <a:bodyPr bIns="216000">
              <a:spAutoFit/>
            </a:bodyPr>
            <a:lstStyle/>
            <a:p>
              <a:pPr eaLnBrk="1" hangingPunct="1">
                <a:spcBef>
                  <a:spcPct val="50000"/>
                </a:spcBef>
                <a:buFontTx/>
                <a:buNone/>
              </a:pPr>
              <a:r>
                <a:rPr kumimoji="1" lang="zh-CN" altLang="en-US" sz="2400" b="1">
                  <a:solidFill>
                    <a:srgbClr val="000000"/>
                  </a:solidFill>
                  <a:latin typeface="Tahoma" pitchFamily="34" charset="0"/>
                </a:rPr>
                <a:t> </a:t>
              </a:r>
              <a:r>
                <a:rPr kumimoji="1" lang="en-US" altLang="zh-CN" sz="2800" b="1">
                  <a:solidFill>
                    <a:srgbClr val="CC0000"/>
                  </a:solidFill>
                  <a:latin typeface="Arial" pitchFamily="34" charset="0"/>
                </a:rPr>
                <a:t>Normalized numbers</a:t>
              </a:r>
            </a:p>
          </p:txBody>
        </p:sp>
        <p:sp>
          <p:nvSpPr>
            <p:cNvPr id="599069"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p:spPr>
          <p:txBody>
            <a:bodyPr wrap="none"/>
            <a:lstStyle/>
            <a:p>
              <a:pPr eaLnBrk="1" hangingPunct="1">
                <a:buFontTx/>
                <a:buNone/>
              </a:pPr>
              <a:endParaRPr lang="zh-CN" altLang="en-US">
                <a:solidFill>
                  <a:srgbClr val="000000"/>
                </a:solidFill>
                <a:latin typeface="Arial" pitchFamily="34" charset="0"/>
              </a:endParaRPr>
            </a:p>
          </p:txBody>
        </p:sp>
      </p:grpSp>
      <p:sp>
        <p:nvSpPr>
          <p:cNvPr id="599070" name="Rectangle 31"/>
          <p:cNvSpPr>
            <a:spLocks noChangeArrowheads="1"/>
          </p:cNvSpPr>
          <p:nvPr/>
        </p:nvSpPr>
        <p:spPr bwMode="auto">
          <a:xfrm>
            <a:off x="4933950" y="5749926"/>
            <a:ext cx="2355850" cy="481013"/>
          </a:xfrm>
          <a:prstGeom prst="rect">
            <a:avLst/>
          </a:prstGeom>
          <a:solidFill>
            <a:schemeClr val="bg1"/>
          </a:solidFill>
          <a:ln w="9525">
            <a:noFill/>
            <a:miter lim="800000"/>
            <a:headEnd/>
            <a:tailEnd/>
          </a:ln>
        </p:spPr>
        <p:txBody>
          <a:bodyPr wrap="none" anchor="ctr"/>
          <a:lstStyle/>
          <a:p>
            <a:pPr>
              <a:buFontTx/>
              <a:buNone/>
            </a:pPr>
            <a:endParaRPr lang="zh-CN" altLang="en-US" sz="1600" b="1">
              <a:solidFill>
                <a:srgbClr val="000000"/>
              </a:solidFill>
              <a:latin typeface="Times New Roman" pitchFamily="18" charset="0"/>
            </a:endParaRPr>
          </a:p>
        </p:txBody>
      </p:sp>
      <p:grpSp>
        <p:nvGrpSpPr>
          <p:cNvPr id="3" name="Group 34"/>
          <p:cNvGrpSpPr>
            <a:grpSpLocks/>
          </p:cNvGrpSpPr>
          <p:nvPr/>
        </p:nvGrpSpPr>
        <p:grpSpPr bwMode="auto">
          <a:xfrm>
            <a:off x="2455863" y="5362575"/>
            <a:ext cx="3014662" cy="858838"/>
            <a:chOff x="587" y="3378"/>
            <a:chExt cx="1899" cy="541"/>
          </a:xfrm>
        </p:grpSpPr>
        <p:sp>
          <p:nvSpPr>
            <p:cNvPr id="599072"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p:spPr>
          <p:txBody>
            <a:bodyPr wrap="none"/>
            <a:lstStyle/>
            <a:p>
              <a:pPr eaLnBrk="1" hangingPunct="1">
                <a:buFontTx/>
                <a:buNone/>
              </a:pPr>
              <a:endParaRPr lang="zh-CN" altLang="en-US">
                <a:solidFill>
                  <a:srgbClr val="000000"/>
                </a:solidFill>
                <a:latin typeface="Arial" pitchFamily="34" charset="0"/>
              </a:endParaRPr>
            </a:p>
          </p:txBody>
        </p:sp>
        <p:sp>
          <p:nvSpPr>
            <p:cNvPr id="599073"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p>
              <a:pPr algn="ctr">
                <a:buFontTx/>
                <a:buNone/>
              </a:pPr>
              <a:r>
                <a:rPr kumimoji="1" lang="en-US" altLang="zh-CN" sz="2400" b="1">
                  <a:solidFill>
                    <a:srgbClr val="000000"/>
                  </a:solidFill>
                  <a:latin typeface="Arial" pitchFamily="34" charset="0"/>
                </a:rPr>
                <a:t>Denorms</a:t>
              </a:r>
            </a:p>
          </p:txBody>
        </p:sp>
      </p:grpSp>
      <p:sp>
        <p:nvSpPr>
          <p:cNvPr id="326689" name="Rectangle 33"/>
          <p:cNvSpPr>
            <a:spLocks noChangeArrowheads="1"/>
          </p:cNvSpPr>
          <p:nvPr/>
        </p:nvSpPr>
        <p:spPr bwMode="auto">
          <a:xfrm>
            <a:off x="5776914" y="5603876"/>
            <a:ext cx="4192587" cy="519113"/>
          </a:xfrm>
          <a:prstGeom prst="rect">
            <a:avLst/>
          </a:prstGeom>
          <a:noFill/>
          <a:ln w="9525">
            <a:noFill/>
            <a:miter lim="800000"/>
            <a:headEnd/>
            <a:tailEnd/>
          </a:ln>
        </p:spPr>
        <p:txBody>
          <a:bodyPr>
            <a:spAutoFit/>
          </a:bodyPr>
          <a:lstStyle/>
          <a:p>
            <a:pPr eaLnBrk="1" hangingPunct="1">
              <a:buFontTx/>
              <a:buNone/>
            </a:pPr>
            <a:r>
              <a:rPr kumimoji="1" lang="zh-CN" altLang="en-US" sz="2800" b="1">
                <a:solidFill>
                  <a:srgbClr val="000000"/>
                </a:solidFill>
                <a:latin typeface="Arial" pitchFamily="34" charset="0"/>
              </a:rPr>
              <a:t>(-1)</a:t>
            </a:r>
            <a:r>
              <a:rPr kumimoji="1" lang="en-US" altLang="zh-CN" sz="2800" b="1" baseline="30000">
                <a:solidFill>
                  <a:srgbClr val="000000"/>
                </a:solidFill>
                <a:latin typeface="Arial" pitchFamily="34" charset="0"/>
              </a:rPr>
              <a:t>s</a:t>
            </a:r>
            <a:r>
              <a:rPr kumimoji="1" lang="en-US" altLang="zh-CN" sz="2800" b="1">
                <a:solidFill>
                  <a:srgbClr val="000000"/>
                </a:solidFill>
                <a:latin typeface="Arial" pitchFamily="34" charset="0"/>
              </a:rPr>
              <a:t>×</a:t>
            </a:r>
            <a:r>
              <a:rPr kumimoji="1" lang="en-US" altLang="zh-CN" sz="2800" b="1">
                <a:solidFill>
                  <a:srgbClr val="FF0066"/>
                </a:solidFill>
                <a:latin typeface="Arial" pitchFamily="34" charset="0"/>
              </a:rPr>
              <a:t>0.</a:t>
            </a:r>
            <a:r>
              <a:rPr kumimoji="1" lang="en-US" altLang="zh-CN" sz="2800" b="1">
                <a:solidFill>
                  <a:srgbClr val="000000"/>
                </a:solidFill>
                <a:latin typeface="Arial" pitchFamily="34" charset="0"/>
              </a:rPr>
              <a:t>xx…x ×2</a:t>
            </a:r>
            <a:r>
              <a:rPr kumimoji="1" lang="en-US" altLang="zh-CN" sz="2800" b="1" baseline="30000">
                <a:solidFill>
                  <a:srgbClr val="000000"/>
                </a:solidFill>
                <a:latin typeface="Arial" pitchFamily="34" charset="0"/>
              </a:rPr>
              <a:t>-126</a:t>
            </a:r>
          </a:p>
        </p:txBody>
      </p:sp>
    </p:spTree>
    <p:extLst>
      <p:ext uri="{BB962C8B-B14F-4D97-AF65-F5344CB8AC3E}">
        <p14:creationId xmlns:p14="http://schemas.microsoft.com/office/powerpoint/2010/main" val="17023896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p:nvPr/>
        </p:nvGrpSpPr>
        <p:grpSpPr bwMode="auto">
          <a:xfrm>
            <a:off x="5381625" y="2052003"/>
            <a:ext cx="4821238" cy="2609850"/>
            <a:chOff x="0" y="162"/>
            <a:chExt cx="3037" cy="1644"/>
          </a:xfrm>
        </p:grpSpPr>
        <p:sp>
          <p:nvSpPr>
            <p:cNvPr id="25612" name="Line 9"/>
            <p:cNvSpPr>
              <a:spLocks noChangeShapeType="1"/>
            </p:cNvSpPr>
            <p:nvPr/>
          </p:nvSpPr>
          <p:spPr bwMode="auto">
            <a:xfrm rot="180000">
              <a:off x="2998" y="585"/>
              <a:ext cx="39" cy="1221"/>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9"/>
            <p:cNvSpPr>
              <a:spLocks noChangeShapeType="1"/>
            </p:cNvSpPr>
            <p:nvPr/>
          </p:nvSpPr>
          <p:spPr bwMode="auto">
            <a:xfrm>
              <a:off x="1524" y="336"/>
              <a:ext cx="0" cy="1470"/>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9"/>
            <p:cNvSpPr>
              <a:spLocks noChangeShapeType="1"/>
            </p:cNvSpPr>
            <p:nvPr/>
          </p:nvSpPr>
          <p:spPr bwMode="auto">
            <a:xfrm>
              <a:off x="0" y="162"/>
              <a:ext cx="20" cy="1644"/>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3" name="AutoShape 15"/>
          <p:cNvSpPr>
            <a:spLocks noChangeArrowheads="1"/>
          </p:cNvSpPr>
          <p:nvPr/>
        </p:nvSpPr>
        <p:spPr bwMode="auto">
          <a:xfrm>
            <a:off x="8232775"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特殊值</a:t>
            </a:r>
          </a:p>
        </p:txBody>
      </p:sp>
      <p:sp>
        <p:nvSpPr>
          <p:cNvPr id="25604" name="Text Box 16"/>
          <p:cNvSpPr txBox="1">
            <a:spLocks noChangeArrowheads="1"/>
          </p:cNvSpPr>
          <p:nvPr/>
        </p:nvSpPr>
        <p:spPr bwMode="auto">
          <a:xfrm>
            <a:off x="5413375" y="2723515"/>
            <a:ext cx="22923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latinLnBrk="0">
              <a:lnSpc>
                <a:spcPct val="150000"/>
              </a:lnSpc>
              <a:buFont typeface="+mj-lt"/>
              <a:buAutoNum type="arabicPeriod"/>
            </a:pPr>
            <a:r>
              <a:rPr lang="en-US" altLang="zh-CN" sz="1800" dirty="0" err="1">
                <a:latin typeface="微软雅黑" panose="020B0503020204020204" pitchFamily="34" charset="-122"/>
                <a:ea typeface="微软雅黑" panose="020B0503020204020204" pitchFamily="34" charset="-122"/>
              </a:rPr>
              <a:t>exp</a:t>
            </a:r>
            <a:r>
              <a:rPr lang="zh-CN" altLang="en-US" sz="1800" dirty="0">
                <a:latin typeface="微软雅黑" panose="020B0503020204020204" pitchFamily="34" charset="-122"/>
                <a:ea typeface="微软雅黑" panose="020B0503020204020204" pitchFamily="34" charset="-122"/>
              </a:rPr>
              <a:t>字段全为</a:t>
            </a:r>
            <a:r>
              <a:rPr lang="en-US" altLang="zh-CN" sz="1800" dirty="0">
                <a:latin typeface="微软雅黑" panose="020B0503020204020204" pitchFamily="34" charset="-122"/>
                <a:ea typeface="微软雅黑" panose="020B0503020204020204" pitchFamily="34" charset="-122"/>
              </a:rPr>
              <a:t>0</a:t>
            </a:r>
          </a:p>
          <a:p>
            <a:pPr marL="342900" indent="-342900" latinLnBrk="0">
              <a:lnSpc>
                <a:spcPct val="150000"/>
              </a:lnSpc>
              <a:buFont typeface="+mj-lt"/>
              <a:buAutoNum type="arabicPeriod"/>
            </a:pPr>
            <a:r>
              <a:rPr lang="en-US" altLang="zh-CN" sz="1800" dirty="0">
                <a:solidFill>
                  <a:srgbClr val="FF0000"/>
                </a:solidFill>
                <a:latin typeface="微软雅黑" panose="020B0503020204020204" pitchFamily="34" charset="-122"/>
                <a:ea typeface="微软雅黑" panose="020B0503020204020204" pitchFamily="34" charset="-122"/>
              </a:rPr>
              <a:t>E=1-bias</a:t>
            </a:r>
          </a:p>
          <a:p>
            <a:pPr marL="342900" indent="-342900" latinLnBrk="0">
              <a:lnSpc>
                <a:spcPct val="150000"/>
              </a:lnSpc>
              <a:buFont typeface="+mj-lt"/>
              <a:buAutoNum type="arabicPeriod"/>
            </a:pPr>
            <a:r>
              <a:rPr lang="en-US" altLang="zh-CN" sz="1800" dirty="0">
                <a:latin typeface="微软雅黑" panose="020B0503020204020204" pitchFamily="34" charset="-122"/>
                <a:ea typeface="微软雅黑" panose="020B0503020204020204" pitchFamily="34" charset="-122"/>
              </a:rPr>
              <a:t>M=f</a:t>
            </a:r>
          </a:p>
          <a:p>
            <a:pPr marL="342900" indent="-342900" latinLnBrk="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提供了表示数值</a:t>
            </a:r>
            <a:r>
              <a:rPr lang="zh-CN" altLang="en-US" dirty="0">
                <a:latin typeface="微软雅黑" panose="020B0503020204020204" pitchFamily="34" charset="-122"/>
                <a:ea typeface="微软雅黑" panose="020B0503020204020204" pitchFamily="34" charset="-122"/>
              </a:rPr>
              <a:t>接近</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的方法</a:t>
            </a:r>
          </a:p>
        </p:txBody>
      </p:sp>
      <p:sp>
        <p:nvSpPr>
          <p:cNvPr id="25605" name="Text Box 16"/>
          <p:cNvSpPr txBox="1">
            <a:spLocks noChangeArrowheads="1"/>
          </p:cNvSpPr>
          <p:nvPr/>
        </p:nvSpPr>
        <p:spPr bwMode="auto">
          <a:xfrm>
            <a:off x="2032000" y="2188845"/>
            <a:ext cx="338137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sz="1800" dirty="0">
                <a:latin typeface="微软雅黑" panose="020B0503020204020204" pitchFamily="34" charset="-122"/>
                <a:ea typeface="微软雅黑" panose="020B0503020204020204" pitchFamily="34" charset="-122"/>
                <a:sym typeface="+mn-ea"/>
              </a:rPr>
              <a:t>exp </a:t>
            </a:r>
            <a:r>
              <a:rPr lang="zh-CN" altLang="en-US" sz="1800" dirty="0">
                <a:latin typeface="微软雅黑" panose="020B0503020204020204" pitchFamily="34" charset="-122"/>
                <a:ea typeface="微软雅黑" panose="020B0503020204020204" pitchFamily="34" charset="-122"/>
                <a:sym typeface="+mn-ea"/>
              </a:rPr>
              <a:t>字段不全为</a:t>
            </a:r>
            <a:r>
              <a:rPr lang="en-US" altLang="zh-CN" sz="1800" dirty="0">
                <a:latin typeface="微软雅黑" panose="020B0503020204020204" pitchFamily="34" charset="-122"/>
                <a:ea typeface="微软雅黑" panose="020B0503020204020204" pitchFamily="34" charset="-122"/>
                <a:sym typeface="+mn-ea"/>
              </a:rPr>
              <a:t>0</a:t>
            </a:r>
            <a:r>
              <a:rPr lang="zh-CN" altLang="en-US" sz="1800" dirty="0">
                <a:latin typeface="微软雅黑" panose="020B0503020204020204" pitchFamily="34" charset="-122"/>
                <a:ea typeface="微软雅黑" panose="020B0503020204020204" pitchFamily="34" charset="-122"/>
                <a:sym typeface="+mn-ea"/>
              </a:rPr>
              <a:t>且不全为</a:t>
            </a:r>
            <a:r>
              <a:rPr lang="en-US" altLang="zh-CN" sz="1800" dirty="0">
                <a:latin typeface="微软雅黑" panose="020B0503020204020204" pitchFamily="34" charset="-122"/>
                <a:ea typeface="微软雅黑" panose="020B0503020204020204" pitchFamily="34" charset="-122"/>
                <a:sym typeface="+mn-ea"/>
              </a:rPr>
              <a:t>1</a:t>
            </a:r>
          </a:p>
          <a:p>
            <a:pPr marL="342900" indent="-342900" algn="ctr" latinLnBrk="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阶码的值为</a:t>
            </a:r>
            <a:r>
              <a:rPr lang="en-US" altLang="zh-CN" sz="1800" dirty="0">
                <a:latin typeface="微软雅黑" panose="020B0503020204020204" pitchFamily="34" charset="-122"/>
                <a:ea typeface="微软雅黑" panose="020B0503020204020204" pitchFamily="34" charset="-122"/>
              </a:rPr>
              <a:t>E=e-bias</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e</a:t>
            </a:r>
            <a:r>
              <a:rPr lang="zh-CN" altLang="en-US" sz="1800" dirty="0">
                <a:latin typeface="微软雅黑" panose="020B0503020204020204" pitchFamily="34" charset="-122"/>
                <a:ea typeface="微软雅黑" panose="020B0503020204020204" pitchFamily="34" charset="-122"/>
              </a:rPr>
              <a:t>是无符号数，单精度时</a:t>
            </a:r>
            <a:r>
              <a:rPr lang="en-US" altLang="zh-CN" sz="1800" dirty="0">
                <a:latin typeface="微软雅黑" panose="020B0503020204020204" pitchFamily="34" charset="-122"/>
                <a:ea typeface="微软雅黑" panose="020B0503020204020204" pitchFamily="34" charset="-122"/>
              </a:rPr>
              <a:t>bias</a:t>
            </a:r>
            <a:r>
              <a:rPr lang="zh-CN" altLang="en-US" sz="1800" dirty="0">
                <a:latin typeface="微软雅黑" panose="020B0503020204020204" pitchFamily="34" charset="-122"/>
                <a:ea typeface="微软雅黑" panose="020B0503020204020204" pitchFamily="34" charset="-122"/>
              </a:rPr>
              <a:t>为</a:t>
            </a:r>
            <a:r>
              <a:rPr lang="en-US" altLang="zh-CN" sz="1800" dirty="0">
                <a:latin typeface="微软雅黑" panose="020B0503020204020204" pitchFamily="34" charset="-122"/>
                <a:ea typeface="微软雅黑" panose="020B0503020204020204" pitchFamily="34" charset="-122"/>
              </a:rPr>
              <a:t>127</a:t>
            </a:r>
            <a:r>
              <a:rPr lang="zh-CN" altLang="en-US" sz="1800" dirty="0">
                <a:latin typeface="微软雅黑" panose="020B0503020204020204" pitchFamily="34" charset="-122"/>
                <a:ea typeface="微软雅黑" panose="020B0503020204020204" pitchFamily="34" charset="-122"/>
              </a:rPr>
              <a:t>，双精度为</a:t>
            </a:r>
            <a:r>
              <a:rPr lang="en-US" altLang="zh-CN" sz="1800" dirty="0">
                <a:latin typeface="微软雅黑" panose="020B0503020204020204" pitchFamily="34" charset="-122"/>
                <a:ea typeface="微软雅黑" panose="020B0503020204020204" pitchFamily="34" charset="-122"/>
              </a:rPr>
              <a:t>1023</a:t>
            </a:r>
          </a:p>
          <a:p>
            <a:pPr marL="342900" indent="-342900" algn="ctr" latinLnBrk="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尾数</a:t>
            </a:r>
            <a:r>
              <a:rPr lang="en-US" altLang="zh-CN" sz="1800" dirty="0">
                <a:latin typeface="微软雅黑" panose="020B0503020204020204" pitchFamily="34" charset="-122"/>
                <a:ea typeface="微软雅黑" panose="020B0503020204020204" pitchFamily="34" charset="-122"/>
              </a:rPr>
              <a:t>M=1+f</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f</a:t>
            </a:r>
            <a:r>
              <a:rPr lang="zh-CN" altLang="en-US" sz="1800" dirty="0">
                <a:latin typeface="微软雅黑" panose="020B0503020204020204" pitchFamily="34" charset="-122"/>
                <a:ea typeface="微软雅黑" panose="020B0503020204020204" pitchFamily="34" charset="-122"/>
              </a:rPr>
              <a:t>为小数字段</a:t>
            </a:r>
            <a:r>
              <a:rPr lang="en-US" altLang="zh-CN" sz="1800" dirty="0" err="1">
                <a:latin typeface="微软雅黑" panose="020B0503020204020204" pitchFamily="34" charset="-122"/>
                <a:ea typeface="微软雅黑" panose="020B0503020204020204" pitchFamily="34" charset="-122"/>
              </a:rPr>
              <a:t>frac</a:t>
            </a:r>
            <a:r>
              <a:rPr lang="zh-CN" altLang="en-US" sz="1800" dirty="0">
                <a:latin typeface="微软雅黑" panose="020B0503020204020204" pitchFamily="34" charset="-122"/>
                <a:ea typeface="微软雅黑" panose="020B0503020204020204" pitchFamily="34" charset="-122"/>
              </a:rPr>
              <a:t>的小数值</a:t>
            </a:r>
          </a:p>
          <a:p>
            <a:pPr algn="ctr" latinLnBrk="0">
              <a:lnSpc>
                <a:spcPct val="100000"/>
              </a:lnSpc>
            </a:pPr>
            <a:endParaRPr lang="zh-CN" altLang="en-US" sz="1800" dirty="0">
              <a:latin typeface="微软雅黑" panose="020B0503020204020204" pitchFamily="34" charset="-122"/>
              <a:ea typeface="微软雅黑" panose="020B0503020204020204" pitchFamily="34" charset="-122"/>
            </a:endParaRPr>
          </a:p>
        </p:txBody>
      </p:sp>
      <p:sp>
        <p:nvSpPr>
          <p:cNvPr id="25607" name="AutoShape 15"/>
          <p:cNvSpPr>
            <a:spLocks noChangeArrowheads="1"/>
          </p:cNvSpPr>
          <p:nvPr/>
        </p:nvSpPr>
        <p:spPr bwMode="auto">
          <a:xfrm>
            <a:off x="5819458"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非规格化的值</a:t>
            </a:r>
          </a:p>
        </p:txBody>
      </p:sp>
      <p:sp>
        <p:nvSpPr>
          <p:cNvPr id="25608" name="AutoShape 15"/>
          <p:cNvSpPr>
            <a:spLocks noChangeArrowheads="1"/>
          </p:cNvSpPr>
          <p:nvPr/>
        </p:nvSpPr>
        <p:spPr bwMode="auto">
          <a:xfrm>
            <a:off x="2830830"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规格化的值</a:t>
            </a:r>
          </a:p>
        </p:txBody>
      </p:sp>
      <p:sp>
        <p:nvSpPr>
          <p:cNvPr id="25609" name="椭圆 1"/>
          <p:cNvSpPr>
            <a:spLocks noChangeArrowheads="1"/>
          </p:cNvSpPr>
          <p:nvPr/>
        </p:nvSpPr>
        <p:spPr bwMode="auto">
          <a:xfrm>
            <a:off x="8794750" y="2461578"/>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3</a:t>
            </a:r>
          </a:p>
        </p:txBody>
      </p:sp>
      <p:sp>
        <p:nvSpPr>
          <p:cNvPr id="25610" name="椭圆 31"/>
          <p:cNvSpPr>
            <a:spLocks noChangeArrowheads="1"/>
          </p:cNvSpPr>
          <p:nvPr/>
        </p:nvSpPr>
        <p:spPr bwMode="auto">
          <a:xfrm>
            <a:off x="6351588" y="2066290"/>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2</a:t>
            </a:r>
            <a:endParaRPr lang="zh-CN" altLang="en-US" sz="3600">
              <a:solidFill>
                <a:schemeClr val="bg1"/>
              </a:solidFill>
              <a:ea typeface="宋体" panose="02010600030101010101" pitchFamily="2" charset="-122"/>
            </a:endParaRPr>
          </a:p>
        </p:txBody>
      </p:sp>
      <p:sp>
        <p:nvSpPr>
          <p:cNvPr id="25611" name="椭圆 32"/>
          <p:cNvSpPr>
            <a:spLocks noChangeArrowheads="1"/>
          </p:cNvSpPr>
          <p:nvPr/>
        </p:nvSpPr>
        <p:spPr bwMode="auto">
          <a:xfrm>
            <a:off x="3392805" y="1531303"/>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1</a:t>
            </a:r>
          </a:p>
        </p:txBody>
      </p:sp>
      <p:sp>
        <p:nvSpPr>
          <p:cNvPr id="2" name="Text Box 16"/>
          <p:cNvSpPr txBox="1">
            <a:spLocks noChangeArrowheads="1"/>
          </p:cNvSpPr>
          <p:nvPr/>
        </p:nvSpPr>
        <p:spPr bwMode="auto">
          <a:xfrm>
            <a:off x="7800975" y="3138805"/>
            <a:ext cx="26447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latinLnBrk="0">
              <a:lnSpc>
                <a:spcPct val="150000"/>
              </a:lnSpc>
              <a:buFont typeface="+mj-lt"/>
              <a:buAutoNum type="arabicPeriod"/>
            </a:pPr>
            <a:r>
              <a:rPr lang="en-US" altLang="zh-CN" sz="1800" dirty="0" err="1">
                <a:latin typeface="微软雅黑" panose="020B0503020204020204" pitchFamily="34" charset="-122"/>
                <a:ea typeface="微软雅黑" panose="020B0503020204020204" pitchFamily="34" charset="-122"/>
              </a:rPr>
              <a:t>exp</a:t>
            </a:r>
            <a:r>
              <a:rPr lang="zh-CN" altLang="en-US" sz="1800" dirty="0">
                <a:latin typeface="微软雅黑" panose="020B0503020204020204" pitchFamily="34" charset="-122"/>
                <a:ea typeface="微软雅黑" panose="020B0503020204020204" pitchFamily="34" charset="-122"/>
              </a:rPr>
              <a:t>字段全为</a:t>
            </a:r>
            <a:r>
              <a:rPr lang="en-US" altLang="zh-CN" sz="1800" dirty="0">
                <a:latin typeface="微软雅黑" panose="020B0503020204020204" pitchFamily="34" charset="-122"/>
                <a:ea typeface="微软雅黑" panose="020B0503020204020204" pitchFamily="34" charset="-122"/>
              </a:rPr>
              <a:t>1</a:t>
            </a:r>
          </a:p>
          <a:p>
            <a:pPr marL="342900" indent="-342900" latinLnBrk="0">
              <a:lnSpc>
                <a:spcPct val="150000"/>
              </a:lnSpc>
              <a:buFont typeface="+mj-lt"/>
              <a:buAutoNum type="arabicPeriod"/>
            </a:pPr>
            <a:r>
              <a:rPr lang="en-US" altLang="zh-CN" sz="1800" dirty="0" err="1">
                <a:latin typeface="微软雅黑" panose="020B0503020204020204" pitchFamily="34" charset="-122"/>
                <a:ea typeface="微软雅黑" panose="020B0503020204020204" pitchFamily="34" charset="-122"/>
              </a:rPr>
              <a:t>frac</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，表示无穷</a:t>
            </a:r>
          </a:p>
          <a:p>
            <a:pPr marL="0" indent="0" algn="ctr" latinLnBrk="0">
              <a:lnSpc>
                <a:spcPct val="150000"/>
              </a:lnSpc>
              <a:buFont typeface="+mj-lt"/>
              <a:buNone/>
            </a:pP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06518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down)">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2.4.3  </a:t>
                      </a:r>
                      <a:r>
                        <a:rPr lang="zh-CN" altLang="en-US" sz="2400">
                          <a:solidFill>
                            <a:schemeClr val="bg1"/>
                          </a:solidFill>
                          <a:ea typeface="宋体" panose="02010600030101010101" pitchFamily="2" charset="-122"/>
                        </a:rPr>
                        <a:t>数字示例</a:t>
                      </a:r>
                    </a:p>
                  </a:txBody>
                  <a:tcPr>
                    <a:solidFill>
                      <a:srgbClr val="52B6B1"/>
                    </a:solidFill>
                  </a:tcPr>
                </a:tc>
                <a:extLst>
                  <a:ext uri="{0D108BD9-81ED-4DB2-BD59-A6C34878D82A}">
                    <a16:rowId xmlns:a16="http://schemas.microsoft.com/office/drawing/2014/main" val="10000"/>
                  </a:ext>
                </a:extLst>
              </a:tr>
            </a:tbl>
          </a:graphicData>
        </a:graphic>
      </p:graphicFrame>
      <p:pic>
        <p:nvPicPr>
          <p:cNvPr id="8" name="图片 7"/>
          <p:cNvPicPr>
            <a:picLocks noChangeAspect="1"/>
          </p:cNvPicPr>
          <p:nvPr/>
        </p:nvPicPr>
        <p:blipFill>
          <a:blip r:embed="rId2" cstate="print"/>
          <a:stretch>
            <a:fillRect/>
          </a:stretch>
        </p:blipFill>
        <p:spPr>
          <a:xfrm>
            <a:off x="2588111" y="1995788"/>
            <a:ext cx="8580401" cy="3124802"/>
          </a:xfrm>
          <a:prstGeom prst="rect">
            <a:avLst/>
          </a:prstGeom>
        </p:spPr>
      </p:pic>
      <p:sp>
        <p:nvSpPr>
          <p:cNvPr id="4" name="文本框 3"/>
          <p:cNvSpPr txBox="1"/>
          <p:nvPr/>
        </p:nvSpPr>
        <p:spPr>
          <a:xfrm>
            <a:off x="5176814" y="5406333"/>
            <a:ext cx="3001895" cy="400110"/>
          </a:xfrm>
          <a:prstGeom prst="rect">
            <a:avLst/>
          </a:prstGeom>
          <a:noFill/>
        </p:spPr>
        <p:txBody>
          <a:bodyPr wrap="square" rtlCol="0">
            <a:spAutoFit/>
          </a:bodyPr>
          <a:lstStyle/>
          <a:p>
            <a:r>
              <a:rPr lang="en-US" altLang="zh-CN" sz="2000" b="1" dirty="0">
                <a:solidFill>
                  <a:srgbClr val="FF0000"/>
                </a:solidFill>
                <a:sym typeface="+mn-ea"/>
              </a:rPr>
              <a:t>6</a:t>
            </a:r>
            <a:r>
              <a:rPr lang="zh-CN" altLang="en-US" sz="2000" b="1" dirty="0">
                <a:solidFill>
                  <a:srgbClr val="FF0000"/>
                </a:solidFill>
                <a:sym typeface="+mn-ea"/>
              </a:rPr>
              <a:t>位浮点</a:t>
            </a:r>
            <a:r>
              <a:rPr lang="zh-CN" altLang="en-US" sz="2000" dirty="0">
                <a:sym typeface="+mn-ea"/>
              </a:rPr>
              <a:t>格式可表示的值</a:t>
            </a:r>
            <a:endParaRPr lang="zh-CN" altLang="en-US" sz="2000" dirty="0"/>
          </a:p>
        </p:txBody>
      </p:sp>
      <p:sp>
        <p:nvSpPr>
          <p:cNvPr id="5" name="线形标注 2(带边框和强调线) 4"/>
          <p:cNvSpPr/>
          <p:nvPr/>
        </p:nvSpPr>
        <p:spPr>
          <a:xfrm>
            <a:off x="8240731" y="1279508"/>
            <a:ext cx="1785396" cy="716280"/>
          </a:xfrm>
          <a:prstGeom prst="accentBorderCallout2">
            <a:avLst>
              <a:gd name="adj1" fmla="val 18750"/>
              <a:gd name="adj2" fmla="val -8333"/>
              <a:gd name="adj3" fmla="val 18750"/>
              <a:gd name="adj4" fmla="val -16667"/>
              <a:gd name="adj5" fmla="val 108244"/>
              <a:gd name="adj6" fmla="val -72591"/>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越靠近原点可表示的数越稠密</a:t>
            </a:r>
          </a:p>
        </p:txBody>
      </p:sp>
      <p:sp>
        <p:nvSpPr>
          <p:cNvPr id="7" name="文本框 6"/>
          <p:cNvSpPr txBox="1"/>
          <p:nvPr/>
        </p:nvSpPr>
        <p:spPr>
          <a:xfrm>
            <a:off x="1082937" y="1599996"/>
            <a:ext cx="2517140" cy="2646045"/>
          </a:xfrm>
          <a:prstGeom prst="rect">
            <a:avLst/>
          </a:prstGeom>
          <a:noFill/>
        </p:spPr>
        <p:txBody>
          <a:bodyPr wrap="square" rtlCol="0" anchor="t">
            <a:spAutoFit/>
          </a:bodyPr>
          <a:lstStyle/>
          <a:p>
            <a:r>
              <a:rPr lang="zh-CN" altLang="en-US" sz="16600" dirty="0">
                <a:latin typeface="宋体" panose="02010600030101010101" pitchFamily="2" charset="-122"/>
                <a:ea typeface="宋体" panose="02010600030101010101" pitchFamily="2" charset="-122"/>
              </a:rPr>
              <a:t>｛</a:t>
            </a:r>
          </a:p>
        </p:txBody>
      </p:sp>
      <p:sp>
        <p:nvSpPr>
          <p:cNvPr id="9" name="文本框 8"/>
          <p:cNvSpPr txBox="1"/>
          <p:nvPr/>
        </p:nvSpPr>
        <p:spPr>
          <a:xfrm>
            <a:off x="1264920" y="2422298"/>
            <a:ext cx="1323191" cy="1569660"/>
          </a:xfrm>
          <a:prstGeom prst="rect">
            <a:avLst/>
          </a:prstGeom>
          <a:noFill/>
        </p:spPr>
        <p:txBody>
          <a:bodyPr wrap="square" rtlCol="0">
            <a:spAutoFit/>
          </a:bodyPr>
          <a:lstStyle/>
          <a:p>
            <a:r>
              <a:rPr lang="en-US" altLang="zh-CN" sz="2400" dirty="0"/>
              <a:t>k=3</a:t>
            </a:r>
            <a:r>
              <a:rPr lang="zh-CN" altLang="en-US" sz="2400" dirty="0">
                <a:ea typeface="宋体" panose="02010600030101010101" pitchFamily="2" charset="-122"/>
              </a:rPr>
              <a:t>的阶码位和</a:t>
            </a:r>
            <a:r>
              <a:rPr lang="en-US" altLang="zh-CN" sz="2400" dirty="0">
                <a:ea typeface="宋体" panose="02010600030101010101" pitchFamily="2" charset="-122"/>
              </a:rPr>
              <a:t>n=2</a:t>
            </a:r>
            <a:r>
              <a:rPr lang="zh-CN" altLang="en-US" sz="2400" dirty="0">
                <a:ea typeface="宋体" panose="02010600030101010101" pitchFamily="2" charset="-122"/>
              </a:rPr>
              <a:t>的尾数位</a:t>
            </a:r>
          </a:p>
        </p:txBody>
      </p:sp>
      <p:grpSp>
        <p:nvGrpSpPr>
          <p:cNvPr id="14" name="Group 13"/>
          <p:cNvGrpSpPr>
            <a:grpSpLocks/>
          </p:cNvGrpSpPr>
          <p:nvPr/>
        </p:nvGrpSpPr>
        <p:grpSpPr bwMode="auto">
          <a:xfrm>
            <a:off x="4504461" y="5889040"/>
            <a:ext cx="4346602" cy="359561"/>
            <a:chOff x="611" y="1228"/>
            <a:chExt cx="4272" cy="288"/>
          </a:xfrm>
        </p:grpSpPr>
        <p:sp>
          <p:nvSpPr>
            <p:cNvPr id="15"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pPr>
                <a:buFontTx/>
                <a:buNone/>
              </a:pPr>
              <a:endParaRPr lang="zh-CN" altLang="en-US" sz="1600" b="1">
                <a:solidFill>
                  <a:srgbClr val="000000"/>
                </a:solidFill>
                <a:latin typeface="Times New Roman" pitchFamily="18" charset="0"/>
              </a:endParaRPr>
            </a:p>
          </p:txBody>
        </p:sp>
        <p:sp>
          <p:nvSpPr>
            <p:cNvPr id="16" name="Line 5"/>
            <p:cNvSpPr>
              <a:spLocks noChangeShapeType="1"/>
            </p:cNvSpPr>
            <p:nvPr/>
          </p:nvSpPr>
          <p:spPr bwMode="auto">
            <a:xfrm>
              <a:off x="1555" y="1228"/>
              <a:ext cx="0" cy="288"/>
            </a:xfrm>
            <a:prstGeom prst="line">
              <a:avLst/>
            </a:prstGeom>
            <a:noFill/>
            <a:ln w="28575">
              <a:solidFill>
                <a:schemeClr val="tx1"/>
              </a:solidFill>
              <a:miter lim="800000"/>
              <a:headEnd/>
              <a:tailEnd/>
            </a:ln>
          </p:spPr>
          <p:txBody>
            <a:bodyPr wrap="none"/>
            <a:lstStyle/>
            <a:p>
              <a:pPr eaLnBrk="1" hangingPunct="1">
                <a:buFontTx/>
                <a:buNone/>
              </a:pPr>
              <a:endParaRPr lang="zh-CN" altLang="en-US">
                <a:solidFill>
                  <a:srgbClr val="000000"/>
                </a:solidFill>
                <a:latin typeface="Arial" pitchFamily="34" charset="0"/>
              </a:endParaRPr>
            </a:p>
          </p:txBody>
        </p:sp>
        <p:sp>
          <p:nvSpPr>
            <p:cNvPr id="17" name="Line 6"/>
            <p:cNvSpPr>
              <a:spLocks noChangeShapeType="1"/>
            </p:cNvSpPr>
            <p:nvPr/>
          </p:nvSpPr>
          <p:spPr bwMode="auto">
            <a:xfrm>
              <a:off x="3443" y="1228"/>
              <a:ext cx="0" cy="288"/>
            </a:xfrm>
            <a:prstGeom prst="line">
              <a:avLst/>
            </a:prstGeom>
            <a:noFill/>
            <a:ln w="28575">
              <a:solidFill>
                <a:schemeClr val="tx1"/>
              </a:solidFill>
              <a:miter lim="800000"/>
              <a:headEnd/>
              <a:tailEnd/>
            </a:ln>
          </p:spPr>
          <p:txBody>
            <a:bodyPr wrap="none"/>
            <a:lstStyle/>
            <a:p>
              <a:pPr eaLnBrk="1" hangingPunct="1">
                <a:buFontTx/>
                <a:buNone/>
              </a:pPr>
              <a:endParaRPr lang="zh-CN" altLang="en-US">
                <a:solidFill>
                  <a:srgbClr val="000000"/>
                </a:solidFill>
                <a:latin typeface="Arial" pitchFamily="34" charset="0"/>
              </a:endParaRPr>
            </a:p>
          </p:txBody>
        </p:sp>
      </p:grpSp>
      <p:sp>
        <p:nvSpPr>
          <p:cNvPr id="2" name="矩形 1"/>
          <p:cNvSpPr/>
          <p:nvPr/>
        </p:nvSpPr>
        <p:spPr>
          <a:xfrm>
            <a:off x="4668306" y="5833975"/>
            <a:ext cx="4121641" cy="424732"/>
          </a:xfrm>
          <a:prstGeom prst="rect">
            <a:avLst/>
          </a:prstGeom>
        </p:spPr>
        <p:txBody>
          <a:bodyPr wrap="none">
            <a:spAutoFit/>
          </a:bodyPr>
          <a:lstStyle/>
          <a:p>
            <a:pPr marL="342900" lvl="0" indent="-342900">
              <a:lnSpc>
                <a:spcPct val="90000"/>
              </a:lnSpc>
              <a:spcBef>
                <a:spcPct val="20000"/>
              </a:spcBef>
            </a:pPr>
            <a:r>
              <a:rPr lang="en-US" altLang="zh-CN" sz="2400" b="1" kern="0" dirty="0">
                <a:solidFill>
                  <a:srgbClr val="000000"/>
                </a:solidFill>
                <a:latin typeface="Arial"/>
                <a:ea typeface="宋体"/>
              </a:rPr>
              <a:t>1 bit        3 bits             2bits</a:t>
            </a:r>
          </a:p>
        </p:txBody>
      </p:sp>
    </p:spTree>
    <p:extLst>
      <p:ext uri="{BB962C8B-B14F-4D97-AF65-F5344CB8AC3E}">
        <p14:creationId xmlns:p14="http://schemas.microsoft.com/office/powerpoint/2010/main" val="30826621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371600" y="55626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1524000" y="1148185"/>
            <a:ext cx="2793260"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charset="0"/>
                <a:cs typeface="Courier New" panose="02070309020205020404" charset="0"/>
              </a:rPr>
              <a:t>0xC0A00000</a:t>
            </a:r>
            <a:endParaRPr lang="en-US" sz="2400" b="1" dirty="0">
              <a:latin typeface="+mj-lt"/>
            </a:endParaRPr>
          </a:p>
        </p:txBody>
      </p:sp>
      <p:sp>
        <p:nvSpPr>
          <p:cNvPr id="6" name="TextBox 5"/>
          <p:cNvSpPr txBox="1"/>
          <p:nvPr/>
        </p:nvSpPr>
        <p:spPr>
          <a:xfrm>
            <a:off x="1524000" y="1752600"/>
            <a:ext cx="9403080" cy="460375"/>
          </a:xfrm>
          <a:prstGeom prst="rect">
            <a:avLst/>
          </a:prstGeom>
          <a:noFill/>
        </p:spPr>
        <p:txBody>
          <a:bodyPr wrap="square" rtlCol="0">
            <a:spAutoFit/>
          </a:bodyPr>
          <a:lstStyle/>
          <a:p>
            <a:pPr algn="l"/>
            <a:r>
              <a:rPr lang="zh-CN" altLang="en-US" sz="2400" dirty="0">
                <a:latin typeface="+mj-lt"/>
                <a:ea typeface="宋体" panose="02010600030101010101" pitchFamily="2" charset="-122"/>
              </a:rPr>
              <a:t>二进制表示</a:t>
            </a:r>
            <a:r>
              <a:rPr lang="en-US" sz="2400" dirty="0">
                <a:latin typeface="+mj-lt"/>
              </a:rPr>
              <a:t>: </a:t>
            </a:r>
            <a:r>
              <a:rPr lang="en-US" sz="2400" b="1" dirty="0">
                <a:solidFill>
                  <a:srgbClr val="CC9900"/>
                </a:solidFill>
                <a:latin typeface="Courier New" panose="02070309020205020404" charset="0"/>
                <a:cs typeface="Courier New" panose="02070309020205020404" charset="0"/>
              </a:rPr>
              <a:t>1</a:t>
            </a:r>
            <a:r>
              <a:rPr lang="en-US" sz="2400" b="1" dirty="0">
                <a:solidFill>
                  <a:srgbClr val="C00000"/>
                </a:solidFill>
                <a:latin typeface="Courier New" panose="02070309020205020404" charset="0"/>
                <a:cs typeface="Courier New" panose="02070309020205020404" charset="0"/>
              </a:rPr>
              <a:t>100 0000 1</a:t>
            </a:r>
            <a:r>
              <a:rPr lang="en-US" sz="2400" b="1" dirty="0">
                <a:solidFill>
                  <a:schemeClr val="accent6">
                    <a:lumMod val="60000"/>
                    <a:lumOff val="40000"/>
                  </a:schemeClr>
                </a:solidFill>
                <a:latin typeface="Courier New" panose="02070309020205020404" charset="0"/>
                <a:cs typeface="Courier New" panose="02070309020205020404" charset="0"/>
              </a:rPr>
              <a:t>010 0000 0000 0000 0000 0000</a:t>
            </a:r>
            <a:r>
              <a:rPr lang="en-US" sz="2400" b="1" dirty="0">
                <a:latin typeface="Courier New" panose="02070309020205020404" charset="0"/>
                <a:cs typeface="Courier New" panose="02070309020205020404" charset="0"/>
              </a:rPr>
              <a:t> </a:t>
            </a:r>
            <a:endParaRPr lang="en-US" sz="2400" b="1" dirty="0">
              <a:latin typeface="+mj-lt"/>
            </a:endParaRPr>
          </a:p>
        </p:txBody>
      </p:sp>
      <p:graphicFrame>
        <p:nvGraphicFramePr>
          <p:cNvPr id="8" name="Group 5"/>
          <p:cNvGraphicFramePr>
            <a:graphicFrameLocks noGrp="1"/>
          </p:cNvGraphicFramePr>
          <p:nvPr/>
        </p:nvGraphicFramePr>
        <p:xfrm>
          <a:off x="2438400" y="2362200"/>
          <a:ext cx="6781800" cy="1016000"/>
        </p:xfrm>
        <a:graphic>
          <a:graphicData uri="http://schemas.openxmlformats.org/drawingml/2006/table">
            <a:tbl>
              <a:tblPr/>
              <a:tblGrid>
                <a:gridCol w="346010">
                  <a:extLst>
                    <a:ext uri="{9D8B030D-6E8A-4147-A177-3AD203B41FA5}">
                      <a16:colId xmlns:a16="http://schemas.microsoft.com/office/drawing/2014/main" val="20000"/>
                    </a:ext>
                  </a:extLst>
                </a:gridCol>
                <a:gridCol w="1660849">
                  <a:extLst>
                    <a:ext uri="{9D8B030D-6E8A-4147-A177-3AD203B41FA5}">
                      <a16:colId xmlns:a16="http://schemas.microsoft.com/office/drawing/2014/main" val="20001"/>
                    </a:ext>
                  </a:extLst>
                </a:gridCol>
                <a:gridCol w="4774941">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rPr>
                        <a:t>1</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1000 0001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010 0000 0000 0000 0000 0000 </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8</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23</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TextBox 8"/>
          <p:cNvSpPr txBox="1"/>
          <p:nvPr/>
        </p:nvSpPr>
        <p:spPr>
          <a:xfrm>
            <a:off x="1524000" y="3429000"/>
            <a:ext cx="6705600" cy="46037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129 -&gt; </a:t>
            </a:r>
            <a:r>
              <a:rPr lang="en-US" sz="2400" dirty="0" err="1">
                <a:latin typeface="+mj-lt"/>
              </a:rPr>
              <a:t>Exp</a:t>
            </a:r>
            <a:r>
              <a:rPr lang="en-US" sz="2400" dirty="0">
                <a:latin typeface="+mj-lt"/>
              </a:rPr>
              <a:t> = 129 – 127 = </a:t>
            </a:r>
            <a:r>
              <a:rPr lang="en-US" sz="2400" dirty="0">
                <a:solidFill>
                  <a:srgbClr val="C00000"/>
                </a:solidFill>
                <a:latin typeface="+mj-lt"/>
              </a:rPr>
              <a:t>2</a:t>
            </a:r>
            <a:r>
              <a:rPr lang="en-US" sz="2400" dirty="0">
                <a:latin typeface="+mj-lt"/>
              </a:rPr>
              <a:t> </a:t>
            </a:r>
            <a:endParaRPr lang="en-US" sz="2400" b="1" dirty="0">
              <a:latin typeface="Calibri" panose="020F0502020204030204" pitchFamily="34" charset="0"/>
            </a:endParaRPr>
          </a:p>
        </p:txBody>
      </p:sp>
      <p:sp>
        <p:nvSpPr>
          <p:cNvPr id="10" name="TextBox 9"/>
          <p:cNvSpPr txBox="1"/>
          <p:nvPr/>
        </p:nvSpPr>
        <p:spPr>
          <a:xfrm>
            <a:off x="1524000" y="3962400"/>
            <a:ext cx="6705600" cy="460375"/>
          </a:xfrm>
          <a:prstGeom prst="rect">
            <a:avLst/>
          </a:prstGeom>
          <a:noFill/>
        </p:spPr>
        <p:txBody>
          <a:bodyPr wrap="square" rtlCol="0">
            <a:spAutoFit/>
          </a:bodyPr>
          <a:lstStyle/>
          <a:p>
            <a:pPr algn="l"/>
            <a:r>
              <a:rPr lang="en-US" sz="2400" dirty="0">
                <a:solidFill>
                  <a:srgbClr val="C00000"/>
                </a:solidFill>
                <a:latin typeface="+mj-lt"/>
              </a:rPr>
              <a:t>S = 1 </a:t>
            </a:r>
            <a:r>
              <a:rPr lang="en-US" sz="2400" dirty="0">
                <a:latin typeface="+mj-lt"/>
              </a:rPr>
              <a:t>-&gt; </a:t>
            </a:r>
            <a:r>
              <a:rPr lang="zh-CN" altLang="en-US" sz="2400" dirty="0">
                <a:latin typeface="+mj-lt"/>
                <a:ea typeface="宋体" panose="02010600030101010101" pitchFamily="2" charset="-122"/>
              </a:rPr>
              <a:t>负数</a:t>
            </a:r>
            <a:endParaRPr lang="zh-CN" altLang="en-US" sz="2400" b="1" dirty="0">
              <a:latin typeface="+mj-lt"/>
              <a:ea typeface="宋体" panose="02010600030101010101" pitchFamily="2" charset="-122"/>
            </a:endParaRPr>
          </a:p>
        </p:txBody>
      </p:sp>
      <p:sp>
        <p:nvSpPr>
          <p:cNvPr id="11" name="TextBox 10"/>
          <p:cNvSpPr txBox="1"/>
          <p:nvPr/>
        </p:nvSpPr>
        <p:spPr>
          <a:xfrm>
            <a:off x="1524000" y="44958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a:t>
            </a:r>
            <a:r>
              <a:rPr lang="en-US" sz="2400" b="1" dirty="0">
                <a:latin typeface="Courier New" panose="02070309020205020404" charset="0"/>
                <a:cs typeface="Courier New" panose="02070309020205020404" charset="0"/>
              </a:rPr>
              <a:t>010 0000 0000 0000 0000 0000 </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2" name="TextBox 11"/>
          <p:cNvSpPr txBox="1"/>
          <p:nvPr/>
        </p:nvSpPr>
        <p:spPr>
          <a:xfrm>
            <a:off x="1524000" y="49574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 + 1/4 </a:t>
            </a:r>
            <a:r>
              <a:rPr lang="en-US" sz="2400" dirty="0">
                <a:solidFill>
                  <a:srgbClr val="C00000"/>
                </a:solidFill>
                <a:latin typeface="Calibri Bold"/>
              </a:rPr>
              <a:t>=</a:t>
            </a:r>
            <a:r>
              <a:rPr lang="en-US" sz="2400" b="1" dirty="0">
                <a:solidFill>
                  <a:srgbClr val="C00000"/>
                </a:solidFill>
                <a:latin typeface="Courier New" panose="02070309020205020404" charset="0"/>
                <a:cs typeface="Courier New" panose="02070309020205020404" charset="0"/>
              </a:rPr>
              <a:t> 1.25</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4" name="TextBox 13"/>
          <p:cNvSpPr txBox="1"/>
          <p:nvPr/>
        </p:nvSpPr>
        <p:spPr>
          <a:xfrm>
            <a:off x="1524000" y="5562600"/>
            <a:ext cx="4876800" cy="461665"/>
          </a:xfrm>
          <a:prstGeom prst="rect">
            <a:avLst/>
          </a:prstGeom>
          <a:noFill/>
        </p:spPr>
        <p:txBody>
          <a:bodyPr wrap="square" rtlCol="0">
            <a:spAutoFit/>
          </a:bodyPr>
          <a:lstStyle/>
          <a:p>
            <a:pPr algn="l"/>
            <a:r>
              <a:rPr lang="en-US" sz="2400" b="1" dirty="0">
                <a:solidFill>
                  <a:srgbClr val="C00000"/>
                </a:solidFill>
                <a:latin typeface="Calibri" panose="020F0502020204030204" pitchFamily="34" charset="0"/>
              </a:rPr>
              <a:t>v =</a:t>
            </a:r>
            <a:r>
              <a:rPr lang="en-US" sz="2400" b="1" dirty="0">
                <a:latin typeface="Calibri" panose="020F0502020204030204" pitchFamily="34" charset="0"/>
              </a:rPr>
              <a:t> (–1)</a:t>
            </a:r>
            <a:r>
              <a:rPr lang="en-US" sz="2400" b="1" baseline="32000" dirty="0">
                <a:latin typeface="Calibri" panose="020F0502020204030204" pitchFamily="34" charset="0"/>
              </a:rPr>
              <a:t>s</a:t>
            </a:r>
            <a:r>
              <a:rPr lang="en-US" sz="2400" b="1" dirty="0">
                <a:latin typeface="Calibri" panose="020F0502020204030204" pitchFamily="34" charset="0"/>
              </a:rPr>
              <a:t> </a:t>
            </a:r>
            <a:r>
              <a:rPr lang="en-US" sz="2400" b="1" dirty="0">
                <a:latin typeface="Calibri" panose="020F0502020204030204" pitchFamily="34" charset="0"/>
                <a:ea typeface="Calibri Bold Italic" charset="0"/>
                <a:cs typeface="Calibri Bold Italic" charset="0"/>
                <a:sym typeface="Calibri Bold Italic" charset="0"/>
              </a:rPr>
              <a:t>M</a:t>
            </a:r>
            <a:r>
              <a:rPr lang="en-US" sz="2400" b="1" dirty="0">
                <a:latin typeface="Calibri" panose="020F0502020204030204" pitchFamily="34" charset="0"/>
              </a:rPr>
              <a:t> 2</a:t>
            </a:r>
            <a:r>
              <a:rPr lang="en-US" sz="2400" b="1" baseline="32000" dirty="0">
                <a:latin typeface="Calibri" panose="020F0502020204030204" pitchFamily="34" charset="0"/>
                <a:ea typeface="Calibri Bold Italic" charset="0"/>
                <a:cs typeface="Calibri Bold Italic" charset="0"/>
                <a:sym typeface="Calibri Bold Italic" charset="0"/>
              </a:rPr>
              <a:t>E  </a:t>
            </a:r>
            <a:r>
              <a:rPr lang="en-US" sz="2400" b="1" dirty="0">
                <a:latin typeface="Calibri" panose="020F0502020204030204" pitchFamily="34" charset="0"/>
              </a:rPr>
              <a:t>= (-1)</a:t>
            </a:r>
            <a:r>
              <a:rPr lang="en-US" sz="2400" b="1" baseline="30000" dirty="0">
                <a:latin typeface="Calibri" panose="020F0502020204030204" pitchFamily="34" charset="0"/>
              </a:rPr>
              <a:t>1</a:t>
            </a:r>
            <a:r>
              <a:rPr lang="en-US" sz="2400" b="1" dirty="0">
                <a:latin typeface="Calibri" panose="020F0502020204030204" pitchFamily="34" charset="0"/>
              </a:rPr>
              <a:t> * 1.25 * 2</a:t>
            </a:r>
            <a:r>
              <a:rPr lang="en-US" sz="2400" b="1" baseline="30000" dirty="0">
                <a:latin typeface="Calibri" panose="020F0502020204030204" pitchFamily="34" charset="0"/>
              </a:rPr>
              <a:t>2</a:t>
            </a:r>
            <a:r>
              <a:rPr lang="en-US" sz="2400" b="1" dirty="0">
                <a:latin typeface="Calibri" panose="020F0502020204030204" pitchFamily="34" charset="0"/>
              </a:rPr>
              <a:t> = </a:t>
            </a:r>
            <a:r>
              <a:rPr lang="en-US" sz="2400" b="1" dirty="0">
                <a:solidFill>
                  <a:srgbClr val="C00000"/>
                </a:solidFill>
                <a:latin typeface="Calibri" panose="020F0502020204030204" pitchFamily="34" charset="0"/>
              </a:rPr>
              <a:t>-5</a:t>
            </a:r>
            <a:endParaRPr lang="en-US" sz="2400" b="1" baseline="32000" dirty="0">
              <a:solidFill>
                <a:srgbClr val="C00000"/>
              </a:solidFill>
              <a:latin typeface="Calibri" panose="020F0502020204030204" pitchFamily="34" charset="0"/>
              <a:ea typeface="Calibri Bold Italic" charset="0"/>
              <a:cs typeface="Calibri Bold Italic" charset="0"/>
              <a:sym typeface="Calibri Bold Italic" charset="0"/>
            </a:endParaRPr>
          </a:p>
        </p:txBody>
      </p:sp>
      <p:cxnSp>
        <p:nvCxnSpPr>
          <p:cNvPr id="17" name="Straight Connector 16"/>
          <p:cNvCxnSpPr/>
          <p:nvPr/>
        </p:nvCxnSpPr>
        <p:spPr bwMode="auto">
          <a:xfrm>
            <a:off x="9707880"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0" name="Straight Connector 169"/>
          <p:cNvCxnSpPr/>
          <p:nvPr/>
        </p:nvCxnSpPr>
        <p:spPr bwMode="auto">
          <a:xfrm>
            <a:off x="3230880"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1" name="Straight Connector 170"/>
          <p:cNvCxnSpPr/>
          <p:nvPr/>
        </p:nvCxnSpPr>
        <p:spPr bwMode="auto">
          <a:xfrm>
            <a:off x="4180205"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2" name="Straight Connector 171"/>
          <p:cNvCxnSpPr/>
          <p:nvPr/>
        </p:nvCxnSpPr>
        <p:spPr bwMode="auto">
          <a:xfrm>
            <a:off x="5088744"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6035040"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6943725"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7871378"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8789653"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
        <p:nvSpPr>
          <p:cNvPr id="2" name="文本框 1"/>
          <p:cNvSpPr txBox="1"/>
          <p:nvPr/>
        </p:nvSpPr>
        <p:spPr>
          <a:xfrm>
            <a:off x="1356360" y="586740"/>
            <a:ext cx="3886200" cy="460375"/>
          </a:xfrm>
          <a:prstGeom prst="rect">
            <a:avLst/>
          </a:prstGeom>
          <a:noFill/>
        </p:spPr>
        <p:txBody>
          <a:bodyPr wrap="square" rtlCol="0">
            <a:spAutoFit/>
          </a:bodyPr>
          <a:lstStyle/>
          <a:p>
            <a:r>
              <a:rPr lang="zh-CN" altLang="en-US" sz="2400">
                <a:ea typeface="宋体" panose="02010600030101010101" pitchFamily="2" charset="-122"/>
              </a:rPr>
              <a:t>实例：</a:t>
            </a:r>
          </a:p>
        </p:txBody>
      </p:sp>
    </p:spTree>
    <p:extLst>
      <p:ext uri="{BB962C8B-B14F-4D97-AF65-F5344CB8AC3E}">
        <p14:creationId xmlns:p14="http://schemas.microsoft.com/office/powerpoint/2010/main" val="316107130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down)">
                                      <p:cBhvr>
                                        <p:cTn id="15" dur="500"/>
                                        <p:tgtEl>
                                          <p:spTgt spid="170"/>
                                        </p:tgtEl>
                                      </p:cBhvr>
                                    </p:animEffect>
                                  </p:childTnLst>
                                </p:cTn>
                              </p:par>
                              <p:par>
                                <p:cTn id="16" presetID="22" presetClass="entr" presetSubtype="4" fill="hold" nodeType="withEffect">
                                  <p:stCondLst>
                                    <p:cond delay="0"/>
                                  </p:stCondLst>
                                  <p:childTnLst>
                                    <p:set>
                                      <p:cBhvr>
                                        <p:cTn id="17" dur="1" fill="hold">
                                          <p:stCondLst>
                                            <p:cond delay="0"/>
                                          </p:stCondLst>
                                        </p:cTn>
                                        <p:tgtEl>
                                          <p:spTgt spid="171"/>
                                        </p:tgtEl>
                                        <p:attrNameLst>
                                          <p:attrName>style.visibility</p:attrName>
                                        </p:attrNameLst>
                                      </p:cBhvr>
                                      <p:to>
                                        <p:strVal val="visible"/>
                                      </p:to>
                                    </p:set>
                                    <p:animEffect transition="in" filter="wipe(down)">
                                      <p:cBhvr>
                                        <p:cTn id="18" dur="500"/>
                                        <p:tgtEl>
                                          <p:spTgt spid="171"/>
                                        </p:tgtEl>
                                      </p:cBhvr>
                                    </p:animEffect>
                                  </p:childTnLst>
                                </p:cTn>
                              </p:par>
                              <p:par>
                                <p:cTn id="19" presetID="22" presetClass="entr" presetSubtype="4" fill="hold" nodeType="withEffect">
                                  <p:stCondLst>
                                    <p:cond delay="0"/>
                                  </p:stCondLst>
                                  <p:childTnLst>
                                    <p:set>
                                      <p:cBhvr>
                                        <p:cTn id="20" dur="1" fill="hold">
                                          <p:stCondLst>
                                            <p:cond delay="0"/>
                                          </p:stCondLst>
                                        </p:cTn>
                                        <p:tgtEl>
                                          <p:spTgt spid="172"/>
                                        </p:tgtEl>
                                        <p:attrNameLst>
                                          <p:attrName>style.visibility</p:attrName>
                                        </p:attrNameLst>
                                      </p:cBhvr>
                                      <p:to>
                                        <p:strVal val="visible"/>
                                      </p:to>
                                    </p:set>
                                    <p:animEffect transition="in" filter="wipe(down)">
                                      <p:cBhvr>
                                        <p:cTn id="21" dur="500"/>
                                        <p:tgtEl>
                                          <p:spTgt spid="172"/>
                                        </p:tgtEl>
                                      </p:cBhvr>
                                    </p:animEffect>
                                  </p:childTnLst>
                                </p:cTn>
                              </p:par>
                              <p:par>
                                <p:cTn id="22" presetID="22" presetClass="entr" presetSubtype="4" fill="hold" nodeType="withEffect">
                                  <p:stCondLst>
                                    <p:cond delay="0"/>
                                  </p:stCondLst>
                                  <p:childTnLst>
                                    <p:set>
                                      <p:cBhvr>
                                        <p:cTn id="23" dur="1" fill="hold">
                                          <p:stCondLst>
                                            <p:cond delay="0"/>
                                          </p:stCondLst>
                                        </p:cTn>
                                        <p:tgtEl>
                                          <p:spTgt spid="173"/>
                                        </p:tgtEl>
                                        <p:attrNameLst>
                                          <p:attrName>style.visibility</p:attrName>
                                        </p:attrNameLst>
                                      </p:cBhvr>
                                      <p:to>
                                        <p:strVal val="visible"/>
                                      </p:to>
                                    </p:set>
                                    <p:animEffect transition="in" filter="wipe(down)">
                                      <p:cBhvr>
                                        <p:cTn id="24" dur="500"/>
                                        <p:tgtEl>
                                          <p:spTgt spid="173"/>
                                        </p:tgtEl>
                                      </p:cBhvr>
                                    </p:animEffect>
                                  </p:childTnLst>
                                </p:cTn>
                              </p:par>
                              <p:par>
                                <p:cTn id="25" presetID="22" presetClass="entr" presetSubtype="4" fill="hold" nodeType="with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par>
                                <p:cTn id="28" presetID="22" presetClass="entr" presetSubtype="4" fill="hold" nodeType="withEffect">
                                  <p:stCondLst>
                                    <p:cond delay="0"/>
                                  </p:stCondLst>
                                  <p:childTnLst>
                                    <p:set>
                                      <p:cBhvr>
                                        <p:cTn id="29" dur="1" fill="hold">
                                          <p:stCondLst>
                                            <p:cond delay="0"/>
                                          </p:stCondLst>
                                        </p:cTn>
                                        <p:tgtEl>
                                          <p:spTgt spid="175"/>
                                        </p:tgtEl>
                                        <p:attrNameLst>
                                          <p:attrName>style.visibility</p:attrName>
                                        </p:attrNameLst>
                                      </p:cBhvr>
                                      <p:to>
                                        <p:strVal val="visible"/>
                                      </p:to>
                                    </p:set>
                                    <p:animEffect transition="in" filter="wipe(down)">
                                      <p:cBhvr>
                                        <p:cTn id="30" dur="500"/>
                                        <p:tgtEl>
                                          <p:spTgt spid="175"/>
                                        </p:tgtEl>
                                      </p:cBhvr>
                                    </p:animEffect>
                                  </p:childTnLst>
                                </p:cTn>
                              </p:par>
                              <p:par>
                                <p:cTn id="31" presetID="22" presetClass="entr" presetSubtype="4" fill="hold" nodeType="with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wipe(down)">
                                      <p:cBhvr>
                                        <p:cTn id="33" dur="500"/>
                                        <p:tgtEl>
                                          <p:spTgt spid="176"/>
                                        </p:tgtEl>
                                      </p:cBhvr>
                                    </p:animEffect>
                                  </p:childTnLst>
                                </p:cTn>
                              </p:par>
                              <p:par>
                                <p:cTn id="34" presetID="22" presetClass="entr" presetSubtype="4"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down)">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down)">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down)">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1" grpId="0"/>
      <p:bldP spid="12"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idx="4294967295"/>
          </p:nvPr>
        </p:nvSpPr>
        <p:spPr>
          <a:xfrm>
            <a:off x="1270611" y="364887"/>
            <a:ext cx="10583538" cy="494494"/>
          </a:xfrm>
        </p:spPr>
        <p:txBody>
          <a:bodyPr wrap="square" lIns="63500" tIns="25400" rIns="63500" bIns="25400" anchor="t">
            <a:spAutoFit/>
          </a:bodyPr>
          <a:lstStyle/>
          <a:p>
            <a:r>
              <a:rPr lang="en-US" altLang="zh-CN" sz="3200" dirty="0">
                <a:ea typeface="宋体" pitchFamily="2" charset="-122"/>
              </a:rPr>
              <a:t>Converting Decimal to FP</a:t>
            </a:r>
            <a:r>
              <a:rPr lang="zh-CN" altLang="en-US" sz="3200" dirty="0">
                <a:ea typeface="宋体" pitchFamily="2" charset="-122"/>
              </a:rPr>
              <a:t>十进制转化成浮点数</a:t>
            </a:r>
            <a:endParaRPr lang="en-US" altLang="zh-CN" sz="3200" dirty="0">
              <a:ea typeface="宋体" pitchFamily="2" charset="-122"/>
            </a:endParaRPr>
          </a:p>
        </p:txBody>
      </p:sp>
      <p:sp>
        <p:nvSpPr>
          <p:cNvPr id="586755" name="Rectangle 3"/>
          <p:cNvSpPr>
            <a:spLocks noGrp="1" noChangeArrowheads="1"/>
          </p:cNvSpPr>
          <p:nvPr>
            <p:ph type="body" idx="4294967295"/>
          </p:nvPr>
        </p:nvSpPr>
        <p:spPr>
          <a:xfrm>
            <a:off x="4596984" y="840400"/>
            <a:ext cx="1093811" cy="452945"/>
          </a:xfrm>
        </p:spPr>
        <p:txBody>
          <a:bodyPr wrap="square" lIns="63500" tIns="25400" rIns="63500" bIns="25400">
            <a:spAutoFit/>
          </a:bodyPr>
          <a:lstStyle/>
          <a:p>
            <a:pPr>
              <a:buFontTx/>
              <a:buNone/>
            </a:pPr>
            <a:r>
              <a:rPr lang="zh-CN" altLang="en-US" sz="2900" dirty="0">
                <a:solidFill>
                  <a:srgbClr val="FF0000"/>
                </a:solidFill>
              </a:rPr>
              <a:t>-12.75 </a:t>
            </a:r>
            <a:endParaRPr lang="en-US" altLang="zh-CN" sz="2900" baseline="30000" dirty="0">
              <a:solidFill>
                <a:srgbClr val="FF0000"/>
              </a:solidFill>
            </a:endParaRPr>
          </a:p>
        </p:txBody>
      </p:sp>
      <p:sp>
        <p:nvSpPr>
          <p:cNvPr id="314372" name="Text Box 4"/>
          <p:cNvSpPr txBox="1">
            <a:spLocks noChangeArrowheads="1"/>
          </p:cNvSpPr>
          <p:nvPr/>
        </p:nvSpPr>
        <p:spPr bwMode="auto">
          <a:xfrm>
            <a:off x="1350714" y="1320800"/>
            <a:ext cx="3821361" cy="457200"/>
          </a:xfrm>
          <a:prstGeom prst="rect">
            <a:avLst/>
          </a:prstGeom>
          <a:noFill/>
          <a:ln w="9525">
            <a:noFill/>
            <a:miter lim="800000"/>
            <a:headEnd/>
            <a:tailEnd/>
          </a:ln>
        </p:spPr>
        <p:txBody>
          <a:bodyPr wrap="square">
            <a:spAutoFit/>
          </a:bodyPr>
          <a:lstStyle/>
          <a:p>
            <a:pPr>
              <a:spcBef>
                <a:spcPct val="50000"/>
              </a:spcBef>
            </a:pPr>
            <a:r>
              <a:rPr kumimoji="1" lang="zh-CN" altLang="en-US" sz="2400" b="1" dirty="0"/>
              <a:t>1. </a:t>
            </a:r>
            <a:r>
              <a:rPr kumimoji="1" lang="en-US" altLang="zh-CN" sz="2400" b="1" dirty="0"/>
              <a:t>Normalize: -12.75</a:t>
            </a:r>
            <a:endParaRPr kumimoji="1" lang="en-US" altLang="zh-CN" sz="2400" dirty="0"/>
          </a:p>
        </p:txBody>
      </p:sp>
      <p:sp>
        <p:nvSpPr>
          <p:cNvPr id="314373" name="Text Box 5"/>
          <p:cNvSpPr txBox="1">
            <a:spLocks noChangeArrowheads="1"/>
          </p:cNvSpPr>
          <p:nvPr/>
        </p:nvSpPr>
        <p:spPr bwMode="auto">
          <a:xfrm>
            <a:off x="1369763" y="1735139"/>
            <a:ext cx="4478587" cy="867930"/>
          </a:xfrm>
          <a:prstGeom prst="rect">
            <a:avLst/>
          </a:prstGeom>
          <a:noFill/>
          <a:ln w="9525">
            <a:noFill/>
            <a:miter lim="800000"/>
            <a:headEnd/>
            <a:tailEnd/>
          </a:ln>
        </p:spPr>
        <p:txBody>
          <a:bodyPr wrap="square">
            <a:spAutoFit/>
          </a:bodyPr>
          <a:lstStyle/>
          <a:p>
            <a:pPr>
              <a:spcBef>
                <a:spcPct val="10000"/>
              </a:spcBef>
            </a:pPr>
            <a:r>
              <a:rPr kumimoji="1" lang="zh-CN" altLang="en-US" sz="2400" b="1" dirty="0">
                <a:solidFill>
                  <a:srgbClr val="000000"/>
                </a:solidFill>
              </a:rPr>
              <a:t>2. </a:t>
            </a:r>
            <a:r>
              <a:rPr kumimoji="1" lang="en-US" altLang="zh-CN" sz="2400" b="1" dirty="0">
                <a:solidFill>
                  <a:srgbClr val="000000"/>
                </a:solidFill>
              </a:rPr>
              <a:t>Convert integer part</a:t>
            </a:r>
            <a:r>
              <a:rPr kumimoji="1" lang="zh-CN" altLang="en-US" sz="2400" b="1" dirty="0">
                <a:solidFill>
                  <a:srgbClr val="000000"/>
                </a:solidFill>
              </a:rPr>
              <a:t>整数部分</a:t>
            </a:r>
            <a:r>
              <a:rPr kumimoji="1" lang="en-US" altLang="zh-CN" sz="2400" b="1" dirty="0">
                <a:solidFill>
                  <a:srgbClr val="000000"/>
                </a:solidFill>
              </a:rPr>
              <a:t>:</a:t>
            </a:r>
          </a:p>
          <a:p>
            <a:pPr>
              <a:spcBef>
                <a:spcPct val="10000"/>
              </a:spcBef>
            </a:pPr>
            <a:r>
              <a:rPr kumimoji="1" lang="en-US" altLang="zh-CN" sz="2400" b="1" dirty="0">
                <a:solidFill>
                  <a:srgbClr val="000000"/>
                </a:solidFill>
              </a:rPr>
              <a:t>           12 = </a:t>
            </a:r>
            <a:r>
              <a:rPr kumimoji="1" lang="en-US" altLang="zh-CN" sz="2400" b="1" dirty="0">
                <a:solidFill>
                  <a:srgbClr val="063DE9"/>
                </a:solidFill>
              </a:rPr>
              <a:t>8 </a:t>
            </a:r>
            <a:r>
              <a:rPr kumimoji="1" lang="en-US" altLang="zh-CN" sz="2400" b="1" dirty="0">
                <a:solidFill>
                  <a:srgbClr val="000000"/>
                </a:solidFill>
              </a:rPr>
              <a:t>+ </a:t>
            </a:r>
            <a:r>
              <a:rPr kumimoji="1" lang="en-US" altLang="zh-CN" sz="2400" b="1" dirty="0">
                <a:solidFill>
                  <a:srgbClr val="063DE9"/>
                </a:solidFill>
              </a:rPr>
              <a:t>4 </a:t>
            </a:r>
            <a:r>
              <a:rPr kumimoji="1" lang="en-US" altLang="zh-CN" sz="2400" b="1" dirty="0">
                <a:solidFill>
                  <a:srgbClr val="000000"/>
                </a:solidFill>
              </a:rPr>
              <a:t>= </a:t>
            </a:r>
            <a:r>
              <a:rPr kumimoji="1" lang="en-US" altLang="zh-CN" sz="2400" b="1" dirty="0">
                <a:solidFill>
                  <a:srgbClr val="063DE9"/>
                </a:solidFill>
              </a:rPr>
              <a:t>1100</a:t>
            </a:r>
            <a:r>
              <a:rPr kumimoji="1" lang="en-US" altLang="zh-CN" sz="2400" b="1" baseline="-25000" dirty="0">
                <a:solidFill>
                  <a:srgbClr val="000000"/>
                </a:solidFill>
              </a:rPr>
              <a:t>2</a:t>
            </a:r>
            <a:endParaRPr kumimoji="1" lang="en-US" altLang="zh-CN" sz="2400" baseline="-25000" dirty="0">
              <a:solidFill>
                <a:srgbClr val="000000"/>
              </a:solidFill>
            </a:endParaRPr>
          </a:p>
        </p:txBody>
      </p:sp>
      <p:sp>
        <p:nvSpPr>
          <p:cNvPr id="314374" name="Text Box 6"/>
          <p:cNvSpPr txBox="1">
            <a:spLocks noChangeArrowheads="1"/>
          </p:cNvSpPr>
          <p:nvPr/>
        </p:nvSpPr>
        <p:spPr bwMode="auto">
          <a:xfrm>
            <a:off x="1347729" y="2603069"/>
            <a:ext cx="10506420" cy="867930"/>
          </a:xfrm>
          <a:prstGeom prst="rect">
            <a:avLst/>
          </a:prstGeom>
          <a:noFill/>
          <a:ln w="9525">
            <a:noFill/>
            <a:miter lim="800000"/>
            <a:headEnd/>
            <a:tailEnd/>
          </a:ln>
        </p:spPr>
        <p:txBody>
          <a:bodyPr wrap="square">
            <a:spAutoFit/>
          </a:bodyPr>
          <a:lstStyle/>
          <a:p>
            <a:pPr>
              <a:spcBef>
                <a:spcPct val="10000"/>
              </a:spcBef>
            </a:pPr>
            <a:r>
              <a:rPr kumimoji="1" lang="zh-CN" altLang="en-US" sz="2400" b="1" dirty="0">
                <a:solidFill>
                  <a:srgbClr val="000000"/>
                </a:solidFill>
              </a:rPr>
              <a:t>3. </a:t>
            </a:r>
            <a:r>
              <a:rPr kumimoji="1" lang="en-US" altLang="zh-CN" sz="2400" b="1" dirty="0">
                <a:solidFill>
                  <a:srgbClr val="000000"/>
                </a:solidFill>
              </a:rPr>
              <a:t>Convert fractional part</a:t>
            </a:r>
            <a:r>
              <a:rPr kumimoji="1" lang="zh-CN" altLang="en-US" sz="2400" b="1" dirty="0">
                <a:solidFill>
                  <a:srgbClr val="000000"/>
                </a:solidFill>
              </a:rPr>
              <a:t>小数部分</a:t>
            </a:r>
            <a:r>
              <a:rPr kumimoji="1" lang="en-US" altLang="zh-CN" sz="2400" b="1" dirty="0">
                <a:solidFill>
                  <a:srgbClr val="000000"/>
                </a:solidFill>
              </a:rPr>
              <a:t>:</a:t>
            </a:r>
          </a:p>
          <a:p>
            <a:pPr>
              <a:spcBef>
                <a:spcPct val="10000"/>
              </a:spcBef>
            </a:pPr>
            <a:r>
              <a:rPr kumimoji="1" lang="en-US" altLang="zh-CN" sz="2400" b="1" dirty="0">
                <a:solidFill>
                  <a:srgbClr val="000000"/>
                </a:solidFill>
              </a:rPr>
              <a:t>           .75 = </a:t>
            </a:r>
            <a:r>
              <a:rPr kumimoji="1" lang="en-US" altLang="zh-CN" sz="2400" b="1" dirty="0">
                <a:solidFill>
                  <a:srgbClr val="063DE9"/>
                </a:solidFill>
              </a:rPr>
              <a:t>.5 + .25 = .11</a:t>
            </a:r>
            <a:r>
              <a:rPr kumimoji="1" lang="en-US" altLang="zh-CN" sz="2400" b="1" baseline="-25000" dirty="0">
                <a:solidFill>
                  <a:srgbClr val="000000"/>
                </a:solidFill>
              </a:rPr>
              <a:t>2</a:t>
            </a:r>
            <a:endParaRPr kumimoji="1" lang="en-US" altLang="zh-CN" sz="2400" baseline="-25000" dirty="0">
              <a:solidFill>
                <a:srgbClr val="000000"/>
              </a:solidFill>
            </a:endParaRPr>
          </a:p>
        </p:txBody>
      </p:sp>
      <p:sp>
        <p:nvSpPr>
          <p:cNvPr id="314375" name="Text Box 7"/>
          <p:cNvSpPr txBox="1">
            <a:spLocks noChangeArrowheads="1"/>
          </p:cNvSpPr>
          <p:nvPr/>
        </p:nvSpPr>
        <p:spPr bwMode="auto">
          <a:xfrm>
            <a:off x="1369763" y="3502025"/>
            <a:ext cx="10261600" cy="867930"/>
          </a:xfrm>
          <a:prstGeom prst="rect">
            <a:avLst/>
          </a:prstGeom>
          <a:noFill/>
          <a:ln w="9525">
            <a:noFill/>
            <a:miter lim="800000"/>
            <a:headEnd/>
            <a:tailEnd/>
          </a:ln>
        </p:spPr>
        <p:txBody>
          <a:bodyPr>
            <a:spAutoFit/>
          </a:bodyPr>
          <a:lstStyle/>
          <a:p>
            <a:pPr>
              <a:spcBef>
                <a:spcPct val="10000"/>
              </a:spcBef>
            </a:pPr>
            <a:r>
              <a:rPr kumimoji="1" lang="zh-CN" altLang="en-US" sz="2400" b="1" dirty="0"/>
              <a:t>4. </a:t>
            </a:r>
            <a:r>
              <a:rPr kumimoji="1" lang="en-US" altLang="zh-CN" sz="2400" b="1" dirty="0"/>
              <a:t>Put parts together and normalize</a:t>
            </a:r>
            <a:r>
              <a:rPr kumimoji="1" lang="zh-CN" altLang="en-US" sz="2400" b="1" dirty="0"/>
              <a:t>规格化</a:t>
            </a:r>
            <a:r>
              <a:rPr kumimoji="1" lang="en-US" altLang="zh-CN" sz="2400" b="1" dirty="0"/>
              <a:t>:</a:t>
            </a:r>
          </a:p>
          <a:p>
            <a:pPr>
              <a:spcBef>
                <a:spcPct val="10000"/>
              </a:spcBef>
            </a:pPr>
            <a:r>
              <a:rPr kumimoji="1" lang="en-US" altLang="zh-CN" sz="2400" b="1" dirty="0"/>
              <a:t>           1100.11 = </a:t>
            </a:r>
            <a:r>
              <a:rPr kumimoji="1" lang="en-US" altLang="zh-CN" sz="2400" b="1" dirty="0">
                <a:solidFill>
                  <a:srgbClr val="FF0066"/>
                </a:solidFill>
              </a:rPr>
              <a:t>1.</a:t>
            </a:r>
            <a:r>
              <a:rPr kumimoji="1" lang="en-US" altLang="zh-CN" sz="2400" b="1" dirty="0"/>
              <a:t>10011</a:t>
            </a:r>
            <a:r>
              <a:rPr kumimoji="1" lang="en-US" altLang="zh-CN" sz="2400" dirty="0"/>
              <a:t> x</a:t>
            </a:r>
            <a:r>
              <a:rPr kumimoji="1" lang="en-US" altLang="zh-CN" sz="2400" b="1" dirty="0"/>
              <a:t> 2</a:t>
            </a:r>
            <a:r>
              <a:rPr kumimoji="1" lang="en-US" altLang="zh-CN" sz="2400" b="1" baseline="30000" dirty="0"/>
              <a:t>3</a:t>
            </a:r>
            <a:endParaRPr kumimoji="1" lang="en-US" altLang="zh-CN" sz="2400" baseline="30000" dirty="0"/>
          </a:p>
        </p:txBody>
      </p:sp>
      <p:sp>
        <p:nvSpPr>
          <p:cNvPr id="314376" name="Text Box 8"/>
          <p:cNvSpPr txBox="1">
            <a:spLocks noChangeArrowheads="1"/>
          </p:cNvSpPr>
          <p:nvPr/>
        </p:nvSpPr>
        <p:spPr bwMode="auto">
          <a:xfrm>
            <a:off x="1369764" y="4416425"/>
            <a:ext cx="10511367" cy="457200"/>
          </a:xfrm>
          <a:prstGeom prst="rect">
            <a:avLst/>
          </a:prstGeom>
          <a:noFill/>
          <a:ln w="9525">
            <a:noFill/>
            <a:miter lim="800000"/>
            <a:headEnd/>
            <a:tailEnd/>
          </a:ln>
        </p:spPr>
        <p:txBody>
          <a:bodyPr>
            <a:spAutoFit/>
          </a:bodyPr>
          <a:lstStyle/>
          <a:p>
            <a:pPr>
              <a:spcBef>
                <a:spcPct val="50000"/>
              </a:spcBef>
            </a:pPr>
            <a:r>
              <a:rPr kumimoji="1" lang="zh-CN" altLang="en-US" sz="2400" b="1" dirty="0"/>
              <a:t>5. </a:t>
            </a:r>
            <a:r>
              <a:rPr kumimoji="1" lang="en-US" altLang="zh-CN" sz="2400" b="1" dirty="0"/>
              <a:t>Convert exponent: 127 + 3 = </a:t>
            </a:r>
            <a:r>
              <a:rPr kumimoji="1" lang="en-US" altLang="zh-CN" sz="2400" b="1" dirty="0">
                <a:solidFill>
                  <a:srgbClr val="3333FF"/>
                </a:solidFill>
              </a:rPr>
              <a:t>128 </a:t>
            </a:r>
            <a:r>
              <a:rPr kumimoji="1" lang="en-US" altLang="zh-CN" sz="2400" b="1" dirty="0"/>
              <a:t>+ </a:t>
            </a:r>
            <a:r>
              <a:rPr kumimoji="1" lang="en-US" altLang="zh-CN" sz="2400" b="1" dirty="0">
                <a:solidFill>
                  <a:srgbClr val="3333FF"/>
                </a:solidFill>
              </a:rPr>
              <a:t>2 </a:t>
            </a:r>
            <a:r>
              <a:rPr kumimoji="1" lang="en-US" altLang="zh-CN" sz="2400" b="1" dirty="0"/>
              <a:t>= </a:t>
            </a:r>
            <a:r>
              <a:rPr kumimoji="1" lang="en-US" altLang="zh-CN" sz="2400" b="1" dirty="0">
                <a:solidFill>
                  <a:srgbClr val="3333FF"/>
                </a:solidFill>
              </a:rPr>
              <a:t>1000 0010</a:t>
            </a:r>
            <a:r>
              <a:rPr kumimoji="1" lang="en-US" altLang="zh-CN" sz="2400" b="1" baseline="-25000" dirty="0"/>
              <a:t>2</a:t>
            </a:r>
            <a:endParaRPr kumimoji="1" lang="en-US" altLang="zh-CN" sz="2400" dirty="0"/>
          </a:p>
        </p:txBody>
      </p:sp>
      <p:sp>
        <p:nvSpPr>
          <p:cNvPr id="314377" name="Text Box 9"/>
          <p:cNvSpPr txBox="1">
            <a:spLocks noChangeArrowheads="1"/>
          </p:cNvSpPr>
          <p:nvPr/>
        </p:nvSpPr>
        <p:spPr bwMode="auto">
          <a:xfrm>
            <a:off x="1659748" y="5157788"/>
            <a:ext cx="9019116" cy="519112"/>
          </a:xfrm>
          <a:prstGeom prst="rect">
            <a:avLst/>
          </a:prstGeom>
          <a:noFill/>
          <a:ln w="9525">
            <a:noFill/>
            <a:miter lim="800000"/>
            <a:headEnd/>
            <a:tailEnd/>
          </a:ln>
        </p:spPr>
        <p:txBody>
          <a:bodyPr>
            <a:spAutoFit/>
          </a:bodyPr>
          <a:lstStyle/>
          <a:p>
            <a:pPr>
              <a:spcBef>
                <a:spcPct val="50000"/>
              </a:spcBef>
            </a:pPr>
            <a:r>
              <a:rPr kumimoji="1" lang="zh-CN" altLang="en-US" sz="2800" b="1" dirty="0">
                <a:latin typeface="Times New Roman" pitchFamily="18" charset="0"/>
              </a:rPr>
              <a:t>1 </a:t>
            </a:r>
            <a:r>
              <a:rPr kumimoji="1" lang="zh-CN" altLang="en-US" sz="2800" b="1" dirty="0">
                <a:solidFill>
                  <a:srgbClr val="3404BC"/>
                </a:solidFill>
                <a:latin typeface="Times New Roman" pitchFamily="18" charset="0"/>
              </a:rPr>
              <a:t>1000 0010 </a:t>
            </a:r>
            <a:r>
              <a:rPr kumimoji="1" lang="zh-CN" altLang="en-US" sz="2800" b="1" dirty="0">
                <a:latin typeface="Times New Roman" pitchFamily="18" charset="0"/>
              </a:rPr>
              <a:t>100 1100 0000 0000 0000 0000</a:t>
            </a:r>
            <a:endParaRPr kumimoji="1" lang="zh-CN" altLang="en-US" sz="2800" dirty="0">
              <a:latin typeface="Times New Roman" pitchFamily="18" charset="0"/>
            </a:endParaRPr>
          </a:p>
        </p:txBody>
      </p:sp>
      <p:sp>
        <p:nvSpPr>
          <p:cNvPr id="586762" name="Rectangle 10"/>
          <p:cNvSpPr>
            <a:spLocks noChangeArrowheads="1"/>
          </p:cNvSpPr>
          <p:nvPr/>
        </p:nvSpPr>
        <p:spPr bwMode="auto">
          <a:xfrm>
            <a:off x="1663063" y="5245005"/>
            <a:ext cx="6522470" cy="457200"/>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6763" name="Line 11"/>
          <p:cNvSpPr>
            <a:spLocks noChangeShapeType="1"/>
          </p:cNvSpPr>
          <p:nvPr/>
        </p:nvSpPr>
        <p:spPr bwMode="auto">
          <a:xfrm>
            <a:off x="1907728" y="5267039"/>
            <a:ext cx="0" cy="457200"/>
          </a:xfrm>
          <a:prstGeom prst="line">
            <a:avLst/>
          </a:prstGeom>
          <a:noFill/>
          <a:ln w="28575">
            <a:solidFill>
              <a:schemeClr val="accent1"/>
            </a:solidFill>
            <a:miter lim="800000"/>
            <a:headEnd/>
            <a:tailEnd/>
          </a:ln>
        </p:spPr>
        <p:txBody>
          <a:bodyPr wrap="none"/>
          <a:lstStyle/>
          <a:p>
            <a:endParaRPr lang="zh-CN" altLang="en-US"/>
          </a:p>
        </p:txBody>
      </p:sp>
      <p:sp>
        <p:nvSpPr>
          <p:cNvPr id="586764" name="Line 12"/>
          <p:cNvSpPr>
            <a:spLocks noChangeShapeType="1"/>
          </p:cNvSpPr>
          <p:nvPr/>
        </p:nvSpPr>
        <p:spPr bwMode="auto">
          <a:xfrm>
            <a:off x="3551970" y="5254339"/>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1716896" y="5899150"/>
            <a:ext cx="6705600" cy="457200"/>
          </a:xfrm>
          <a:prstGeom prst="rect">
            <a:avLst/>
          </a:prstGeom>
          <a:noFill/>
          <a:ln w="9525">
            <a:noFill/>
            <a:miter lim="800000"/>
            <a:headEnd/>
            <a:tailEnd/>
          </a:ln>
        </p:spPr>
        <p:txBody>
          <a:bodyPr>
            <a:spAutoFit/>
          </a:bodyPr>
          <a:lstStyle/>
          <a:p>
            <a:pPr>
              <a:spcBef>
                <a:spcPct val="50000"/>
              </a:spcBef>
            </a:pPr>
            <a:r>
              <a:rPr kumimoji="1" lang="en-US" altLang="zh-CN" sz="2400" b="1" dirty="0"/>
              <a:t>The Hex rep.  is  C14C0000H</a:t>
            </a:r>
          </a:p>
        </p:txBody>
      </p:sp>
    </p:spTree>
    <p:extLst>
      <p:ext uri="{BB962C8B-B14F-4D97-AF65-F5344CB8AC3E}">
        <p14:creationId xmlns:p14="http://schemas.microsoft.com/office/powerpoint/2010/main" val="33853464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4"/>
          <p:cNvSpPr txBox="1">
            <a:spLocks noChangeArrowheads="1"/>
          </p:cNvSpPr>
          <p:nvPr/>
        </p:nvSpPr>
        <p:spPr bwMode="auto">
          <a:xfrm>
            <a:off x="137159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1100" lvl="3" eaLnBrk="1" hangingPunct="1">
              <a:buFont typeface="Arial" panose="020B0604020202020204" pitchFamily="34" charset="0"/>
              <a:buNone/>
            </a:pPr>
            <a:endParaRPr lang="zh-CN" altLang="en-US" sz="1600" b="1" dirty="0">
              <a:ea typeface="宋体" panose="02010600030101010101" pitchFamily="2" charset="-122"/>
              <a:sym typeface="+mn-ea"/>
            </a:endParaRP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a16="http://schemas.microsoft.com/office/drawing/2014/main" val="10000"/>
                  </a:ext>
                </a:extLst>
              </a:tr>
            </a:tbl>
          </a:graphicData>
        </a:graphic>
      </p:graphicFrame>
      <p:sp>
        <p:nvSpPr>
          <p:cNvPr id="12293" name="AutoShape 6"/>
          <p:cNvSpPr/>
          <p:nvPr/>
        </p:nvSpPr>
        <p:spPr bwMode="auto">
          <a:xfrm>
            <a:off x="1724025" y="159512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2" name="文本框 1"/>
          <p:cNvSpPr txBox="1"/>
          <p:nvPr/>
        </p:nvSpPr>
        <p:spPr>
          <a:xfrm>
            <a:off x="3248025" y="1165225"/>
            <a:ext cx="8442960" cy="1692275"/>
          </a:xfrm>
          <a:prstGeom prst="rect">
            <a:avLst/>
          </a:prstGeom>
          <a:noFill/>
        </p:spPr>
        <p:txBody>
          <a:bodyPr wrap="square" rtlCol="0">
            <a:noAutofit/>
          </a:bodyPr>
          <a:lstStyle/>
          <a:p>
            <a:pPr marL="0" indent="0" eaLnBrk="1" hangingPunct="1">
              <a:buNone/>
            </a:pPr>
            <a:r>
              <a:rPr lang="en-US" altLang="zh-CN" dirty="0">
                <a:ea typeface="宋体" panose="02010600030101010101" pitchFamily="2" charset="-122"/>
                <a:sym typeface="+mn-ea"/>
              </a:rPr>
              <a:t>          </a:t>
            </a:r>
            <a:endParaRPr lang="en-US" altLang="zh-CN" dirty="0">
              <a:ea typeface="宋体" panose="02010600030101010101" pitchFamily="2" charset="-122"/>
            </a:endParaRPr>
          </a:p>
          <a:p>
            <a:pPr marL="0" indent="0" eaLnBrk="1" hangingPunct="1">
              <a:buNone/>
            </a:pPr>
            <a:r>
              <a:rPr lang="zh-CN" altLang="en-US" dirty="0">
                <a:ea typeface="宋体" panose="02010600030101010101" pitchFamily="2" charset="-122"/>
                <a:sym typeface="+mn-ea"/>
              </a:rPr>
              <a:t> 十六进制转换为十进制：</a:t>
            </a:r>
          </a:p>
          <a:p>
            <a:pPr marL="0" indent="0" eaLnBrk="1" hangingPunct="1">
              <a:buNone/>
            </a:pPr>
            <a:r>
              <a:rPr lang="zh-CN" altLang="en-US" dirty="0">
                <a:ea typeface="宋体" panose="02010600030101010101" pitchFamily="2" charset="-122"/>
                <a:sym typeface="+mn-ea"/>
              </a:rPr>
              <a:t>用相应的</a:t>
            </a:r>
            <a:r>
              <a:rPr lang="en-US" altLang="zh-CN" dirty="0">
                <a:ea typeface="宋体" panose="02010600030101010101" pitchFamily="2" charset="-122"/>
                <a:sym typeface="+mn-ea"/>
              </a:rPr>
              <a:t>16</a:t>
            </a:r>
            <a:r>
              <a:rPr lang="zh-CN" altLang="en-US" dirty="0">
                <a:ea typeface="宋体" panose="02010600030101010101" pitchFamily="2" charset="-122"/>
                <a:sym typeface="+mn-ea"/>
              </a:rPr>
              <a:t>的幂乘以每个十六进制数字。</a:t>
            </a:r>
          </a:p>
          <a:p>
            <a:pPr marL="0" indent="0" eaLnBrk="1" hangingPunct="1">
              <a:buNone/>
            </a:pPr>
            <a:endParaRPr lang="zh-CN" altLang="en-US" dirty="0">
              <a:ea typeface="宋体" panose="02010600030101010101" pitchFamily="2" charset="-122"/>
              <a:sym typeface="+mn-ea"/>
            </a:endParaRPr>
          </a:p>
          <a:p>
            <a:pPr marL="0" indent="0" eaLnBrk="1" hangingPunct="1">
              <a:buNone/>
            </a:pPr>
            <a:r>
              <a:rPr lang="zh-CN" altLang="en-US" dirty="0">
                <a:ea typeface="宋体" panose="02010600030101010101" pitchFamily="2" charset="-122"/>
                <a:sym typeface="+mn-ea"/>
              </a:rPr>
              <a:t>十六进制数</a:t>
            </a:r>
            <a:r>
              <a:rPr lang="en-US" altLang="zh-CN" dirty="0">
                <a:ea typeface="宋体" panose="02010600030101010101" pitchFamily="2" charset="-122"/>
                <a:sym typeface="+mn-ea"/>
              </a:rPr>
              <a:t>0x7AF</a:t>
            </a:r>
            <a:r>
              <a:rPr lang="zh-CN" altLang="en-US" dirty="0">
                <a:ea typeface="宋体" panose="02010600030101010101" pitchFamily="2" charset="-122"/>
                <a:sym typeface="+mn-ea"/>
              </a:rPr>
              <a:t>，对应的十进制数为</a:t>
            </a:r>
          </a:p>
          <a:p>
            <a:pPr marL="0" indent="0" eaLnBrk="1" hangingPunct="1">
              <a:buNone/>
            </a:pPr>
            <a:endParaRPr lang="en-US" altLang="zh-CN" sz="1000" dirty="0">
              <a:solidFill>
                <a:schemeClr val="tx1"/>
              </a:solidFill>
              <a:uFillTx/>
              <a:ea typeface="宋体" panose="02010600030101010101" pitchFamily="2" charset="-122"/>
              <a:sym typeface="+mn-ea"/>
            </a:endParaRPr>
          </a:p>
          <a:p>
            <a:pPr marL="266700" lvl="1" indent="0" eaLnBrk="1" hangingPunct="1">
              <a:buNone/>
            </a:pPr>
            <a:endParaRPr lang="zh-CN" altLang="en-US" baseline="30000" dirty="0">
              <a:ea typeface="宋体" panose="02010600030101010101" pitchFamily="2" charset="-122"/>
              <a:sym typeface="+mn-ea"/>
            </a:endParaRPr>
          </a:p>
          <a:p>
            <a:pPr marL="552450" lvl="1" eaLnBrk="1" hangingPunct="1"/>
            <a:endParaRPr lang="zh-CN" altLang="en-US" dirty="0">
              <a:ea typeface="宋体" panose="02010600030101010101" pitchFamily="2" charset="-122"/>
              <a:sym typeface="+mn-ea"/>
            </a:endParaRPr>
          </a:p>
          <a:p>
            <a:pPr marL="1181100" lvl="3" eaLnBrk="1" hangingPunct="1">
              <a:buFont typeface="Arial" panose="020B0604020202020204" pitchFamily="34" charset="0"/>
              <a:buNone/>
            </a:pPr>
            <a:endParaRPr lang="zh-CN" altLang="en-US" dirty="0">
              <a:ea typeface="宋体" panose="02010600030101010101" pitchFamily="2" charset="-122"/>
              <a:sym typeface="+mn-ea"/>
            </a:endParaRPr>
          </a:p>
          <a:p>
            <a:endParaRPr lang="zh-CN" altLang="en-US"/>
          </a:p>
        </p:txBody>
      </p:sp>
      <p:sp>
        <p:nvSpPr>
          <p:cNvPr id="7" name="文本框 6"/>
          <p:cNvSpPr txBox="1"/>
          <p:nvPr/>
        </p:nvSpPr>
        <p:spPr>
          <a:xfrm>
            <a:off x="2132330" y="1493520"/>
            <a:ext cx="367665" cy="368300"/>
          </a:xfrm>
          <a:prstGeom prst="rect">
            <a:avLst/>
          </a:prstGeom>
          <a:noFill/>
        </p:spPr>
        <p:txBody>
          <a:bodyPr wrap="square" rtlCol="0">
            <a:spAutoFit/>
          </a:bodyPr>
          <a:lstStyle/>
          <a:p>
            <a:r>
              <a:rPr lang="zh-CN" altLang="en-US" b="1"/>
              <a:t>三</a:t>
            </a:r>
          </a:p>
        </p:txBody>
      </p:sp>
      <p:sp>
        <p:nvSpPr>
          <p:cNvPr id="8" name="AutoShape 6"/>
          <p:cNvSpPr/>
          <p:nvPr/>
        </p:nvSpPr>
        <p:spPr bwMode="auto">
          <a:xfrm>
            <a:off x="1725295" y="353695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9" name="文本框 8"/>
          <p:cNvSpPr txBox="1"/>
          <p:nvPr/>
        </p:nvSpPr>
        <p:spPr>
          <a:xfrm>
            <a:off x="2132965" y="3321050"/>
            <a:ext cx="367665" cy="368300"/>
          </a:xfrm>
          <a:prstGeom prst="rect">
            <a:avLst/>
          </a:prstGeom>
          <a:noFill/>
        </p:spPr>
        <p:txBody>
          <a:bodyPr wrap="square" rtlCol="0">
            <a:spAutoFit/>
          </a:bodyPr>
          <a:lstStyle/>
          <a:p>
            <a:r>
              <a:rPr lang="zh-CN" altLang="en-US"/>
              <a:t>四</a:t>
            </a:r>
          </a:p>
        </p:txBody>
      </p:sp>
      <p:sp>
        <p:nvSpPr>
          <p:cNvPr id="11" name="文本框 10"/>
          <p:cNvSpPr txBox="1"/>
          <p:nvPr/>
        </p:nvSpPr>
        <p:spPr>
          <a:xfrm>
            <a:off x="3344545" y="3321050"/>
            <a:ext cx="8642985" cy="1196975"/>
          </a:xfrm>
          <a:prstGeom prst="rect">
            <a:avLst/>
          </a:prstGeom>
          <a:noFill/>
        </p:spPr>
        <p:txBody>
          <a:bodyPr wrap="square" rtlCol="0">
            <a:noAutofit/>
          </a:bodyPr>
          <a:lstStyle/>
          <a:p>
            <a:r>
              <a:rPr lang="zh-CN" altLang="en-US" dirty="0"/>
              <a:t>十进制转换为十六进制：</a:t>
            </a:r>
          </a:p>
          <a:p>
            <a:r>
              <a:rPr lang="zh-CN" altLang="en-US" dirty="0">
                <a:ea typeface="宋体" panose="02010600030101010101" pitchFamily="2" charset="-122"/>
              </a:rPr>
              <a:t>将一个十进制数字</a:t>
            </a:r>
            <a:r>
              <a:rPr lang="en-US" altLang="zh-CN" dirty="0">
                <a:ea typeface="宋体" panose="02010600030101010101" pitchFamily="2" charset="-122"/>
              </a:rPr>
              <a:t>x</a:t>
            </a:r>
            <a:r>
              <a:rPr lang="zh-CN" altLang="en-US" dirty="0">
                <a:ea typeface="宋体" panose="02010600030101010101" pitchFamily="2" charset="-122"/>
              </a:rPr>
              <a:t>转换为十六进制，可以反复地用</a:t>
            </a:r>
            <a:r>
              <a:rPr lang="en-US" altLang="zh-CN" dirty="0">
                <a:ea typeface="宋体" panose="02010600030101010101" pitchFamily="2" charset="-122"/>
              </a:rPr>
              <a:t>16</a:t>
            </a:r>
            <a:r>
              <a:rPr lang="zh-CN" altLang="en-US" dirty="0">
                <a:ea typeface="宋体" panose="02010600030101010101" pitchFamily="2" charset="-122"/>
              </a:rPr>
              <a:t>除以</a:t>
            </a:r>
            <a:r>
              <a:rPr lang="en-US" altLang="zh-CN" dirty="0">
                <a:ea typeface="宋体" panose="02010600030101010101" pitchFamily="2" charset="-122"/>
              </a:rPr>
              <a:t>x</a:t>
            </a:r>
            <a:r>
              <a:rPr lang="zh-CN" altLang="en-US" dirty="0">
                <a:ea typeface="宋体" panose="02010600030101010101" pitchFamily="2" charset="-122"/>
              </a:rPr>
              <a:t>，得到一个商</a:t>
            </a:r>
            <a:r>
              <a:rPr lang="en-US" altLang="zh-CN" dirty="0">
                <a:ea typeface="宋体" panose="02010600030101010101" pitchFamily="2" charset="-122"/>
              </a:rPr>
              <a:t>q</a:t>
            </a:r>
            <a:r>
              <a:rPr lang="zh-CN" altLang="en-US" dirty="0">
                <a:ea typeface="宋体" panose="02010600030101010101" pitchFamily="2" charset="-122"/>
              </a:rPr>
              <a:t>和一个余数</a:t>
            </a:r>
            <a:r>
              <a:rPr lang="en-US" altLang="zh-CN" dirty="0">
                <a:ea typeface="宋体" panose="02010600030101010101" pitchFamily="2" charset="-122"/>
              </a:rPr>
              <a:t>r</a:t>
            </a:r>
            <a:r>
              <a:rPr lang="zh-CN" altLang="en-US" dirty="0">
                <a:ea typeface="宋体" panose="02010600030101010101" pitchFamily="2" charset="-122"/>
              </a:rPr>
              <a:t>，也就是</a:t>
            </a:r>
            <a:r>
              <a:rPr lang="en-US" altLang="zh-CN" dirty="0">
                <a:ea typeface="宋体" panose="02010600030101010101" pitchFamily="2" charset="-122"/>
              </a:rPr>
              <a:t>x=q*16+r</a:t>
            </a:r>
            <a:r>
              <a:rPr lang="zh-CN" altLang="en-US" dirty="0">
                <a:ea typeface="宋体" panose="02010600030101010101" pitchFamily="2" charset="-122"/>
              </a:rPr>
              <a:t>。然后用十六进制数字表示的</a:t>
            </a:r>
            <a:r>
              <a:rPr lang="en-US" altLang="zh-CN" dirty="0">
                <a:ea typeface="宋体" panose="02010600030101010101" pitchFamily="2" charset="-122"/>
              </a:rPr>
              <a:t>r</a:t>
            </a:r>
            <a:r>
              <a:rPr lang="zh-CN" altLang="en-US" dirty="0">
                <a:ea typeface="宋体" panose="02010600030101010101" pitchFamily="2" charset="-122"/>
              </a:rPr>
              <a:t>作为最低位数字，通过对</a:t>
            </a:r>
            <a:r>
              <a:rPr lang="en-US" altLang="zh-CN" dirty="0">
                <a:ea typeface="宋体" panose="02010600030101010101" pitchFamily="2" charset="-122"/>
              </a:rPr>
              <a:t>q</a:t>
            </a:r>
            <a:r>
              <a:rPr lang="zh-CN" altLang="en-US" dirty="0">
                <a:ea typeface="宋体" panose="02010600030101010101" pitchFamily="2" charset="-122"/>
              </a:rPr>
              <a:t>反复进行上述过程得到剩下的数字。</a:t>
            </a:r>
          </a:p>
          <a:p>
            <a:endParaRPr lang="zh-CN" altLang="en-US" dirty="0">
              <a:ea typeface="宋体" panose="02010600030101010101" pitchFamily="2" charset="-122"/>
            </a:endParaRPr>
          </a:p>
          <a:p>
            <a:r>
              <a:rPr lang="zh-CN" altLang="en-US" dirty="0">
                <a:ea typeface="宋体" panose="02010600030101010101" pitchFamily="2" charset="-122"/>
              </a:rPr>
              <a:t>十进制数</a:t>
            </a:r>
            <a:r>
              <a:rPr lang="en-US" altLang="zh-CN" dirty="0">
                <a:ea typeface="宋体" panose="02010600030101010101" pitchFamily="2" charset="-122"/>
              </a:rPr>
              <a:t>314,156</a:t>
            </a:r>
            <a:r>
              <a:rPr lang="zh-CN" altLang="en-US" dirty="0">
                <a:ea typeface="宋体" panose="02010600030101010101" pitchFamily="2" charset="-122"/>
              </a:rPr>
              <a:t>：</a:t>
            </a:r>
          </a:p>
          <a:p>
            <a:endParaRPr lang="zh-CN" altLang="en-US"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64" r:id="rId3" imgW="914400" imgH="215640" progId="Equation.3">
                  <p:embed/>
                </p:oleObj>
              </mc:Choice>
              <mc:Fallback>
                <p:oleObj r:id="rId3" imgW="914400" imgH="21564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p:nvPr/>
        </p:nvGraphicFramePr>
        <p:xfrm>
          <a:off x="3344545" y="2619375"/>
          <a:ext cx="5749925" cy="396240"/>
        </p:xfrm>
        <a:graphic>
          <a:graphicData uri="http://schemas.openxmlformats.org/drawingml/2006/table">
            <a:tbl>
              <a:tblPr firstRow="1" bandRow="1">
                <a:tableStyleId>{5C22544A-7EE6-4342-B048-85BDC9FD1C3A}</a:tableStyleId>
              </a:tblPr>
              <a:tblGrid>
                <a:gridCol w="5749925">
                  <a:extLst>
                    <a:ext uri="{9D8B030D-6E8A-4147-A177-3AD203B41FA5}">
                      <a16:colId xmlns:a16="http://schemas.microsoft.com/office/drawing/2014/main" val="20000"/>
                    </a:ext>
                  </a:extLst>
                </a:gridCol>
              </a:tblGrid>
              <a:tr h="396240">
                <a:tc>
                  <a:txBody>
                    <a:bodyPr/>
                    <a:lstStyle/>
                    <a:p>
                      <a:pPr>
                        <a:buNone/>
                      </a:pPr>
                      <a:r>
                        <a:rPr lang="en-US" altLang="zh-CN" sz="2000" dirty="0">
                          <a:solidFill>
                            <a:schemeClr val="bg1"/>
                          </a:solidFill>
                          <a:ea typeface="宋体" panose="02010600030101010101" pitchFamily="2" charset="-122"/>
                          <a:sym typeface="+mn-ea"/>
                        </a:rPr>
                        <a:t>7*16</a:t>
                      </a:r>
                      <a:r>
                        <a:rPr lang="en-US" altLang="zh-CN" sz="2000" baseline="30000" dirty="0">
                          <a:solidFill>
                            <a:schemeClr val="bg1"/>
                          </a:solidFill>
                          <a:uFillTx/>
                          <a:ea typeface="宋体" panose="02010600030101010101" pitchFamily="2" charset="-122"/>
                          <a:sym typeface="+mn-ea"/>
                        </a:rPr>
                        <a:t>2</a:t>
                      </a:r>
                      <a:r>
                        <a:rPr lang="en-US" altLang="zh-CN" sz="2000" dirty="0">
                          <a:solidFill>
                            <a:schemeClr val="bg1"/>
                          </a:solidFill>
                          <a:uFillTx/>
                          <a:ea typeface="宋体" panose="02010600030101010101" pitchFamily="2" charset="-122"/>
                          <a:sym typeface="+mn-ea"/>
                        </a:rPr>
                        <a:t>+10*16+15=7*256+10*16+15=1967</a:t>
                      </a:r>
                    </a:p>
                  </a:txBody>
                  <a:tcPr/>
                </a:tc>
                <a:extLst>
                  <a:ext uri="{0D108BD9-81ED-4DB2-BD59-A6C34878D82A}">
                    <a16:rowId xmlns:a16="http://schemas.microsoft.com/office/drawing/2014/main" val="10000"/>
                  </a:ext>
                </a:extLst>
              </a:tr>
            </a:tbl>
          </a:graphicData>
        </a:graphic>
      </p:graphicFrame>
      <p:graphicFrame>
        <p:nvGraphicFramePr>
          <p:cNvPr id="6" name="表格 5"/>
          <p:cNvGraphicFramePr/>
          <p:nvPr/>
        </p:nvGraphicFramePr>
        <p:xfrm>
          <a:off x="7686675" y="4231005"/>
          <a:ext cx="2844165" cy="2235200"/>
        </p:xfrm>
        <a:graphic>
          <a:graphicData uri="http://schemas.openxmlformats.org/drawingml/2006/table">
            <a:tbl>
              <a:tblPr firstRow="1" bandRow="1">
                <a:tableStyleId>{5C22544A-7EE6-4342-B048-85BDC9FD1C3A}</a:tableStyleId>
              </a:tblPr>
              <a:tblGrid>
                <a:gridCol w="2844165">
                  <a:extLst>
                    <a:ext uri="{9D8B030D-6E8A-4147-A177-3AD203B41FA5}">
                      <a16:colId xmlns:a16="http://schemas.microsoft.com/office/drawing/2014/main" val="20000"/>
                    </a:ext>
                  </a:extLst>
                </a:gridCol>
              </a:tblGrid>
              <a:tr h="447040">
                <a:tc>
                  <a:txBody>
                    <a:bodyPr/>
                    <a:lstStyle/>
                    <a:p>
                      <a:pPr algn="r">
                        <a:buNone/>
                      </a:pPr>
                      <a:r>
                        <a:rPr lang="en-US" altLang="zh-CN"/>
                        <a:t>314156=19634*16+12</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a:txBody>
                  <a:tcPr/>
                </a:tc>
                <a:extLst>
                  <a:ext uri="{0D108BD9-81ED-4DB2-BD59-A6C34878D82A}">
                    <a16:rowId xmlns:a16="http://schemas.microsoft.com/office/drawing/2014/main" val="10000"/>
                  </a:ext>
                </a:extLst>
              </a:tr>
              <a:tr h="447040">
                <a:tc>
                  <a:txBody>
                    <a:bodyPr/>
                    <a:lstStyle/>
                    <a:p>
                      <a:pPr algn="r">
                        <a:buNone/>
                      </a:pPr>
                      <a:r>
                        <a:rPr lang="en-US" altLang="zh-CN"/>
                        <a:t>19634=1227*16+2</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p>
                  </a:txBody>
                  <a:tcPr/>
                </a:tc>
                <a:extLst>
                  <a:ext uri="{0D108BD9-81ED-4DB2-BD59-A6C34878D82A}">
                    <a16:rowId xmlns:a16="http://schemas.microsoft.com/office/drawing/2014/main" val="10001"/>
                  </a:ext>
                </a:extLst>
              </a:tr>
              <a:tr h="447040">
                <a:tc>
                  <a:txBody>
                    <a:bodyPr/>
                    <a:lstStyle/>
                    <a:p>
                      <a:pPr algn="r">
                        <a:buNone/>
                      </a:pPr>
                      <a:r>
                        <a:rPr lang="en-US" altLang="zh-CN"/>
                        <a:t>1227=76*16+11</a:t>
                      </a:r>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a:t>
                      </a:r>
                      <a:r>
                        <a:rPr lang="en-US" altLang="zh-CN"/>
                        <a:t>   </a:t>
                      </a:r>
                    </a:p>
                  </a:txBody>
                  <a:tcPr/>
                </a:tc>
                <a:extLst>
                  <a:ext uri="{0D108BD9-81ED-4DB2-BD59-A6C34878D82A}">
                    <a16:rowId xmlns:a16="http://schemas.microsoft.com/office/drawing/2014/main" val="10002"/>
                  </a:ext>
                </a:extLst>
              </a:tr>
              <a:tr h="447040">
                <a:tc>
                  <a:txBody>
                    <a:bodyPr/>
                    <a:lstStyle/>
                    <a:p>
                      <a:pPr algn="r">
                        <a:buNone/>
                      </a:pPr>
                      <a:r>
                        <a:rPr lang="en-US" altLang="zh-CN"/>
                        <a:t>76=4*16+12</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a:txBody>
                  <a:tcPr/>
                </a:tc>
                <a:extLst>
                  <a:ext uri="{0D108BD9-81ED-4DB2-BD59-A6C34878D82A}">
                    <a16:rowId xmlns:a16="http://schemas.microsoft.com/office/drawing/2014/main" val="10003"/>
                  </a:ext>
                </a:extLst>
              </a:tr>
              <a:tr h="447040">
                <a:tc>
                  <a:txBody>
                    <a:bodyPr/>
                    <a:lstStyle/>
                    <a:p>
                      <a:pPr algn="r">
                        <a:buNone/>
                      </a:pPr>
                      <a:r>
                        <a:rPr lang="en-US" altLang="zh-CN"/>
                        <a:t>4=0*16+4</a:t>
                      </a:r>
                      <a:r>
                        <a:rPr lang="zh-CN" altLang="en-US">
                          <a:ea typeface="宋体" panose="02010600030101010101" pitchFamily="2" charset="-122"/>
                        </a:rPr>
                        <a:t>（</a:t>
                      </a:r>
                      <a:r>
                        <a:rPr lang="en-US" altLang="zh-CN">
                          <a:ea typeface="宋体" panose="02010600030101010101" pitchFamily="2" charset="-122"/>
                        </a:rPr>
                        <a:t>4</a:t>
                      </a:r>
                      <a:r>
                        <a:rPr lang="zh-CN" altLang="en-US">
                          <a:ea typeface="宋体" panose="02010600030101010101" pitchFamily="2" charset="-122"/>
                        </a:rPr>
                        <a:t>）</a:t>
                      </a:r>
                    </a:p>
                  </a:txBody>
                  <a:tcPr/>
                </a:tc>
                <a:extLst>
                  <a:ext uri="{0D108BD9-81ED-4DB2-BD59-A6C34878D82A}">
                    <a16:rowId xmlns:a16="http://schemas.microsoft.com/office/drawing/2014/main" val="10004"/>
                  </a:ext>
                </a:extLst>
              </a:tr>
            </a:tbl>
          </a:graphicData>
        </a:graphic>
      </p:graphicFrame>
      <p:sp>
        <p:nvSpPr>
          <p:cNvPr id="10" name="文本框 9"/>
          <p:cNvSpPr txBox="1"/>
          <p:nvPr/>
        </p:nvSpPr>
        <p:spPr>
          <a:xfrm>
            <a:off x="3429000" y="5318760"/>
            <a:ext cx="3626485" cy="368300"/>
          </a:xfrm>
          <a:prstGeom prst="rect">
            <a:avLst/>
          </a:prstGeom>
          <a:noFill/>
        </p:spPr>
        <p:txBody>
          <a:bodyPr wrap="square" rtlCol="0">
            <a:spAutoFit/>
          </a:bodyPr>
          <a:lstStyle/>
          <a:p>
            <a:r>
              <a:rPr lang="zh-CN" altLang="en-US">
                <a:ea typeface="宋体" panose="02010600030101010101" pitchFamily="2" charset="-122"/>
                <a:sym typeface="+mn-ea"/>
              </a:rPr>
              <a:t>转换为十六进制数为：</a:t>
            </a:r>
            <a:r>
              <a:rPr lang="en-US" altLang="zh-CN">
                <a:ea typeface="宋体" panose="02010600030101010101" pitchFamily="2" charset="-122"/>
                <a:sym typeface="+mn-ea"/>
              </a:rPr>
              <a:t>0x4CB2C</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2.4.4  </a:t>
                      </a:r>
                      <a:r>
                        <a:rPr lang="zh-CN" altLang="en-US" sz="2400">
                          <a:solidFill>
                            <a:schemeClr val="bg1"/>
                          </a:solidFill>
                          <a:ea typeface="宋体" panose="02010600030101010101" pitchFamily="2" charset="-122"/>
                        </a:rPr>
                        <a:t>舍入</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356995" y="1257300"/>
            <a:ext cx="10727690" cy="1691640"/>
          </a:xfrm>
          <a:prstGeom prst="rect">
            <a:avLst/>
          </a:prstGeom>
          <a:noFill/>
        </p:spPr>
        <p:txBody>
          <a:bodyPr wrap="square" rtlCol="0">
            <a:spAutoFit/>
          </a:bodyPr>
          <a:lstStyle/>
          <a:p>
            <a:pPr marL="285750" indent="-285750">
              <a:buFont typeface="Wingdings" panose="05000000000000000000" charset="0"/>
              <a:buChar char=""/>
            </a:pPr>
            <a:r>
              <a:rPr lang="zh-CN" altLang="en-US" sz="2400" dirty="0"/>
              <a:t>舍入</a:t>
            </a:r>
          </a:p>
          <a:p>
            <a:pPr marL="0" indent="0">
              <a:buFont typeface="Wingdings" panose="05000000000000000000" charset="0"/>
              <a:buNone/>
            </a:pPr>
            <a:r>
              <a:rPr lang="en-US" altLang="zh-CN" sz="2400" dirty="0">
                <a:sym typeface="+mn-ea"/>
              </a:rPr>
              <a:t>       </a:t>
            </a:r>
            <a:r>
              <a:rPr lang="zh-CN" altLang="en-US" sz="2000" dirty="0">
                <a:sym typeface="+mn-ea"/>
              </a:rPr>
              <a:t>由于浮点数位数有限，存在一个表示范围和精度的问题。对于数值</a:t>
            </a:r>
            <a:r>
              <a:rPr lang="en-US" altLang="zh-CN" sz="2000" dirty="0">
                <a:sym typeface="+mn-ea"/>
              </a:rPr>
              <a:t>x</a:t>
            </a:r>
            <a:r>
              <a:rPr lang="zh-CN" altLang="en-US" sz="2000" dirty="0">
                <a:sym typeface="+mn-ea"/>
              </a:rPr>
              <a:t>，只能用浮点数可以表示的最接近数值</a:t>
            </a:r>
            <a:r>
              <a:rPr lang="en-US" altLang="zh-CN" sz="2000" dirty="0">
                <a:sym typeface="+mn-ea"/>
              </a:rPr>
              <a:t>x‘</a:t>
            </a:r>
            <a:r>
              <a:rPr lang="zh-CN" altLang="en-US" sz="2000" dirty="0">
                <a:sym typeface="+mn-ea"/>
              </a:rPr>
              <a:t>来近似表示。这就是舍入（</a:t>
            </a:r>
            <a:r>
              <a:rPr lang="en-US" altLang="zh-CN" sz="2000" dirty="0">
                <a:sym typeface="+mn-ea"/>
              </a:rPr>
              <a:t>rounding</a:t>
            </a:r>
            <a:r>
              <a:rPr lang="zh-CN" altLang="en-US" sz="1800" dirty="0">
                <a:sym typeface="+mn-ea"/>
              </a:rPr>
              <a:t>）。</a:t>
            </a:r>
          </a:p>
          <a:p>
            <a:pPr marL="0" indent="0">
              <a:buFont typeface="Wingdings" panose="05000000000000000000" charset="0"/>
              <a:buNone/>
            </a:pPr>
            <a:r>
              <a:rPr lang="en-US" altLang="zh-CN" sz="1800" dirty="0">
                <a:sym typeface="+mn-ea"/>
              </a:rPr>
              <a:t>	IEEE</a:t>
            </a:r>
            <a:r>
              <a:rPr lang="zh-CN" altLang="en-US" sz="1800" dirty="0">
                <a:ea typeface="宋体" panose="02010600030101010101" pitchFamily="2" charset="-122"/>
                <a:sym typeface="+mn-ea"/>
              </a:rPr>
              <a:t>规定了四种舍入方式，分别为：向</a:t>
            </a:r>
            <a:r>
              <a:rPr lang="en-US" altLang="zh-CN" sz="1800" dirty="0">
                <a:ea typeface="宋体" panose="02010600030101010101" pitchFamily="2" charset="-122"/>
                <a:sym typeface="+mn-ea"/>
              </a:rPr>
              <a:t>0</a:t>
            </a:r>
            <a:r>
              <a:rPr lang="zh-CN" altLang="en-US" sz="1800" dirty="0">
                <a:ea typeface="宋体" panose="02010600030101010101" pitchFamily="2" charset="-122"/>
                <a:sym typeface="+mn-ea"/>
              </a:rPr>
              <a:t>舍入、向下舍入、向上舍入以及向偶数舍入。</a:t>
            </a:r>
          </a:p>
          <a:p>
            <a:pPr marL="0" indent="0">
              <a:buFont typeface="Wingdings" panose="05000000000000000000" charset="0"/>
              <a:buNone/>
            </a:pPr>
            <a:endParaRPr lang="zh-CN" altLang="en-US" sz="1800" dirty="0">
              <a:sym typeface="+mn-ea"/>
            </a:endParaRPr>
          </a:p>
        </p:txBody>
      </p:sp>
      <p:graphicFrame>
        <p:nvGraphicFramePr>
          <p:cNvPr id="6" name="表格 5"/>
          <p:cNvGraphicFramePr/>
          <p:nvPr>
            <p:extLst>
              <p:ext uri="{D42A27DB-BD31-4B8C-83A1-F6EECF244321}">
                <p14:modId xmlns:p14="http://schemas.microsoft.com/office/powerpoint/2010/main" val="909032588"/>
              </p:ext>
            </p:extLst>
          </p:nvPr>
        </p:nvGraphicFramePr>
        <p:xfrm>
          <a:off x="3048000" y="2948940"/>
          <a:ext cx="8576310" cy="3029585"/>
        </p:xfrm>
        <a:graphic>
          <a:graphicData uri="http://schemas.openxmlformats.org/drawingml/2006/table">
            <a:tbl>
              <a:tblPr firstRow="1" bandRow="1">
                <a:tableStyleId>{5C22544A-7EE6-4342-B048-85BDC9FD1C3A}</a:tableStyleId>
              </a:tblPr>
              <a:tblGrid>
                <a:gridCol w="1429385">
                  <a:extLst>
                    <a:ext uri="{9D8B030D-6E8A-4147-A177-3AD203B41FA5}">
                      <a16:colId xmlns:a16="http://schemas.microsoft.com/office/drawing/2014/main" val="20000"/>
                    </a:ext>
                  </a:extLst>
                </a:gridCol>
                <a:gridCol w="1429385">
                  <a:extLst>
                    <a:ext uri="{9D8B030D-6E8A-4147-A177-3AD203B41FA5}">
                      <a16:colId xmlns:a16="http://schemas.microsoft.com/office/drawing/2014/main" val="20001"/>
                    </a:ext>
                  </a:extLst>
                </a:gridCol>
                <a:gridCol w="1429385">
                  <a:extLst>
                    <a:ext uri="{9D8B030D-6E8A-4147-A177-3AD203B41FA5}">
                      <a16:colId xmlns:a16="http://schemas.microsoft.com/office/drawing/2014/main" val="20002"/>
                    </a:ext>
                  </a:extLst>
                </a:gridCol>
                <a:gridCol w="1429385">
                  <a:extLst>
                    <a:ext uri="{9D8B030D-6E8A-4147-A177-3AD203B41FA5}">
                      <a16:colId xmlns:a16="http://schemas.microsoft.com/office/drawing/2014/main" val="20003"/>
                    </a:ext>
                  </a:extLst>
                </a:gridCol>
                <a:gridCol w="1429385">
                  <a:extLst>
                    <a:ext uri="{9D8B030D-6E8A-4147-A177-3AD203B41FA5}">
                      <a16:colId xmlns:a16="http://schemas.microsoft.com/office/drawing/2014/main" val="20004"/>
                    </a:ext>
                  </a:extLst>
                </a:gridCol>
                <a:gridCol w="1429385">
                  <a:extLst>
                    <a:ext uri="{9D8B030D-6E8A-4147-A177-3AD203B41FA5}">
                      <a16:colId xmlns:a16="http://schemas.microsoft.com/office/drawing/2014/main" val="20005"/>
                    </a:ext>
                  </a:extLst>
                </a:gridCol>
              </a:tblGrid>
              <a:tr h="469265">
                <a:tc>
                  <a:txBody>
                    <a:bodyPr/>
                    <a:lstStyle/>
                    <a:p>
                      <a:pPr algn="ctr">
                        <a:buNone/>
                      </a:pPr>
                      <a:r>
                        <a:rPr lang="zh-CN" altLang="en-US" dirty="0"/>
                        <a:t>方式</a:t>
                      </a:r>
                    </a:p>
                  </a:txBody>
                  <a:tcPr/>
                </a:tc>
                <a:tc>
                  <a:txBody>
                    <a:bodyPr/>
                    <a:lstStyle/>
                    <a:p>
                      <a:pPr algn="ctr">
                        <a:buNone/>
                      </a:pPr>
                      <a:r>
                        <a:rPr lang="zh-CN" altLang="en-US" dirty="0"/>
                        <a:t>$</a:t>
                      </a:r>
                      <a:r>
                        <a:rPr lang="zh-CN" altLang="en-US" dirty="0">
                          <a:solidFill>
                            <a:srgbClr val="FF0000"/>
                          </a:solidFill>
                        </a:rPr>
                        <a:t>1.40</a:t>
                      </a:r>
                    </a:p>
                  </a:txBody>
                  <a:tcPr/>
                </a:tc>
                <a:tc>
                  <a:txBody>
                    <a:bodyPr/>
                    <a:lstStyle/>
                    <a:p>
                      <a:pPr algn="ctr">
                        <a:buNone/>
                      </a:pPr>
                      <a:r>
                        <a:rPr lang="zh-CN" altLang="en-US" dirty="0"/>
                        <a:t>$</a:t>
                      </a:r>
                      <a:r>
                        <a:rPr lang="zh-CN" altLang="en-US" dirty="0">
                          <a:solidFill>
                            <a:srgbClr val="FF0000"/>
                          </a:solidFill>
                        </a:rPr>
                        <a:t>1.60</a:t>
                      </a:r>
                    </a:p>
                  </a:txBody>
                  <a:tcPr/>
                </a:tc>
                <a:tc>
                  <a:txBody>
                    <a:bodyPr/>
                    <a:lstStyle/>
                    <a:p>
                      <a:pPr algn="ctr">
                        <a:buNone/>
                      </a:pPr>
                      <a:r>
                        <a:rPr lang="zh-CN" altLang="en-US" dirty="0"/>
                        <a:t>$</a:t>
                      </a:r>
                      <a:r>
                        <a:rPr lang="zh-CN" altLang="en-US" dirty="0">
                          <a:solidFill>
                            <a:srgbClr val="FF0000"/>
                          </a:solidFill>
                        </a:rPr>
                        <a:t>1.50</a:t>
                      </a:r>
                    </a:p>
                  </a:txBody>
                  <a:tcPr/>
                </a:tc>
                <a:tc>
                  <a:txBody>
                    <a:bodyPr/>
                    <a:lstStyle/>
                    <a:p>
                      <a:pPr algn="ctr">
                        <a:buNone/>
                      </a:pPr>
                      <a:r>
                        <a:rPr lang="zh-CN" altLang="en-US" dirty="0"/>
                        <a:t>$</a:t>
                      </a:r>
                      <a:r>
                        <a:rPr lang="zh-CN" altLang="en-US" dirty="0">
                          <a:solidFill>
                            <a:srgbClr val="FF0000"/>
                          </a:solidFill>
                        </a:rPr>
                        <a:t>2.50</a:t>
                      </a:r>
                    </a:p>
                  </a:txBody>
                  <a:tcPr/>
                </a:tc>
                <a:tc>
                  <a:txBody>
                    <a:bodyPr/>
                    <a:lstStyle/>
                    <a:p>
                      <a:pPr algn="ctr">
                        <a:buNone/>
                      </a:pPr>
                      <a:r>
                        <a:rPr lang="zh-CN" altLang="en-US" dirty="0"/>
                        <a:t>–$</a:t>
                      </a:r>
                      <a:r>
                        <a:rPr lang="zh-CN" altLang="en-US" dirty="0">
                          <a:solidFill>
                            <a:srgbClr val="FF0000"/>
                          </a:solidFill>
                        </a:rPr>
                        <a:t>1.50</a:t>
                      </a:r>
                    </a:p>
                  </a:txBody>
                  <a:tcPr/>
                </a:tc>
                <a:extLst>
                  <a:ext uri="{0D108BD9-81ED-4DB2-BD59-A6C34878D82A}">
                    <a16:rowId xmlns:a16="http://schemas.microsoft.com/office/drawing/2014/main" val="10000"/>
                  </a:ext>
                </a:extLst>
              </a:tr>
              <a:tr h="469265">
                <a:tc>
                  <a:txBody>
                    <a:bodyPr/>
                    <a:lstStyle/>
                    <a:p>
                      <a:pPr algn="ctr">
                        <a:buNone/>
                      </a:pPr>
                      <a:r>
                        <a:rPr lang="zh-CN" altLang="en-US" sz="1800" dirty="0">
                          <a:ea typeface="宋体" panose="02010600030101010101" pitchFamily="2" charset="-122"/>
                          <a:sym typeface="+mn-ea"/>
                        </a:rPr>
                        <a:t>向</a:t>
                      </a:r>
                      <a:r>
                        <a:rPr lang="en-US" altLang="zh-CN" sz="1800" dirty="0">
                          <a:ea typeface="宋体" panose="02010600030101010101" pitchFamily="2" charset="-122"/>
                          <a:sym typeface="+mn-ea"/>
                        </a:rPr>
                        <a:t>0</a:t>
                      </a:r>
                      <a:r>
                        <a:rPr lang="zh-CN" altLang="en-US" sz="1800" dirty="0">
                          <a:ea typeface="宋体" panose="02010600030101010101" pitchFamily="2" charset="-122"/>
                          <a:sym typeface="+mn-ea"/>
                        </a:rPr>
                        <a:t>舍入</a:t>
                      </a:r>
                      <a:endParaRPr lang="zh-CN" altLang="en-US"/>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–$1</a:t>
                      </a:r>
                    </a:p>
                    <a:p>
                      <a:pPr algn="ctr">
                        <a:buNone/>
                      </a:pPr>
                      <a:endParaRPr lang="zh-CN" altLang="en-US"/>
                    </a:p>
                  </a:txBody>
                  <a:tcPr/>
                </a:tc>
                <a:extLst>
                  <a:ext uri="{0D108BD9-81ED-4DB2-BD59-A6C34878D82A}">
                    <a16:rowId xmlns:a16="http://schemas.microsoft.com/office/drawing/2014/main" val="10001"/>
                  </a:ext>
                </a:extLst>
              </a:tr>
              <a:tr h="469265">
                <a:tc>
                  <a:txBody>
                    <a:bodyPr/>
                    <a:lstStyle/>
                    <a:p>
                      <a:pPr algn="ctr">
                        <a:buNone/>
                      </a:pPr>
                      <a:r>
                        <a:rPr lang="zh-CN" altLang="en-US" sz="1800" dirty="0">
                          <a:ea typeface="宋体" panose="02010600030101010101" pitchFamily="2" charset="-122"/>
                          <a:sym typeface="+mn-ea"/>
                        </a:rPr>
                        <a:t>向下舍入</a:t>
                      </a:r>
                      <a:endParaRPr lang="zh-CN" altLang="en-US"/>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–$2</a:t>
                      </a:r>
                    </a:p>
                    <a:p>
                      <a:pPr algn="ctr">
                        <a:buNone/>
                      </a:pPr>
                      <a:endParaRPr lang="zh-CN" altLang="en-US"/>
                    </a:p>
                  </a:txBody>
                  <a:tcPr/>
                </a:tc>
                <a:extLst>
                  <a:ext uri="{0D108BD9-81ED-4DB2-BD59-A6C34878D82A}">
                    <a16:rowId xmlns:a16="http://schemas.microsoft.com/office/drawing/2014/main" val="10002"/>
                  </a:ext>
                </a:extLst>
              </a:tr>
              <a:tr h="469265">
                <a:tc>
                  <a:txBody>
                    <a:bodyPr/>
                    <a:lstStyle/>
                    <a:p>
                      <a:pPr algn="ctr">
                        <a:buNone/>
                      </a:pPr>
                      <a:r>
                        <a:rPr lang="zh-CN" altLang="en-US" sz="1800" dirty="0">
                          <a:ea typeface="宋体" panose="02010600030101010101" pitchFamily="2" charset="-122"/>
                          <a:sym typeface="+mn-ea"/>
                        </a:rPr>
                        <a:t>向上舍入</a:t>
                      </a:r>
                      <a:endParaRPr lang="zh-CN" altLang="en-US"/>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$3</a:t>
                      </a:r>
                    </a:p>
                  </a:txBody>
                  <a:tcPr/>
                </a:tc>
                <a:tc>
                  <a:txBody>
                    <a:bodyPr/>
                    <a:lstStyle/>
                    <a:p>
                      <a:pPr algn="ctr">
                        <a:buNone/>
                      </a:pPr>
                      <a:r>
                        <a:rPr lang="zh-CN" altLang="en-US"/>
                        <a:t>–$1</a:t>
                      </a:r>
                    </a:p>
                    <a:p>
                      <a:pPr algn="ctr">
                        <a:buNone/>
                      </a:pPr>
                      <a:endParaRPr lang="zh-CN" altLang="en-US"/>
                    </a:p>
                  </a:txBody>
                  <a:tcPr/>
                </a:tc>
                <a:extLst>
                  <a:ext uri="{0D108BD9-81ED-4DB2-BD59-A6C34878D82A}">
                    <a16:rowId xmlns:a16="http://schemas.microsoft.com/office/drawing/2014/main" val="10003"/>
                  </a:ext>
                </a:extLst>
              </a:tr>
              <a:tr h="469265">
                <a:tc>
                  <a:txBody>
                    <a:bodyPr/>
                    <a:lstStyle/>
                    <a:p>
                      <a:pPr algn="ctr">
                        <a:buNone/>
                      </a:pPr>
                      <a:r>
                        <a:rPr lang="zh-CN" altLang="en-US" sz="1800" dirty="0">
                          <a:ea typeface="宋体" panose="02010600030101010101" pitchFamily="2" charset="-122"/>
                          <a:sym typeface="+mn-ea"/>
                        </a:rPr>
                        <a:t>向偶数舍入</a:t>
                      </a:r>
                      <a:endParaRPr lang="zh-CN" altLang="en-US"/>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p>
                      <a:pPr algn="ctr">
                        <a:buNone/>
                      </a:pPr>
                      <a:endParaRPr lang="zh-CN" altLang="en-US"/>
                    </a:p>
                  </a:txBody>
                  <a:tcPr/>
                </a:tc>
                <a:extLst>
                  <a:ext uri="{0D108BD9-81ED-4DB2-BD59-A6C34878D82A}">
                    <a16:rowId xmlns:a16="http://schemas.microsoft.com/office/drawing/2014/main" val="10004"/>
                  </a:ext>
                </a:extLst>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12" name="椭圆形标注 11"/>
          <p:cNvSpPr/>
          <p:nvPr/>
        </p:nvSpPr>
        <p:spPr>
          <a:xfrm>
            <a:off x="1051560" y="4740275"/>
            <a:ext cx="1904365" cy="1720850"/>
          </a:xfrm>
          <a:prstGeom prst="wedgeEllipseCallout">
            <a:avLst>
              <a:gd name="adj1" fmla="val 60203"/>
              <a:gd name="adj2" fmla="val -1697"/>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也称为向最接近的值舍入，是默认的方式。</a:t>
            </a:r>
          </a:p>
        </p:txBody>
      </p:sp>
    </p:spTree>
    <p:extLst>
      <p:ext uri="{BB962C8B-B14F-4D97-AF65-F5344CB8AC3E}">
        <p14:creationId xmlns:p14="http://schemas.microsoft.com/office/powerpoint/2010/main" val="16208074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2.4.5  </a:t>
                      </a:r>
                      <a:r>
                        <a:rPr lang="zh-CN" altLang="en-US" sz="2400">
                          <a:solidFill>
                            <a:schemeClr val="bg1"/>
                          </a:solidFill>
                          <a:ea typeface="宋体" panose="02010600030101010101" pitchFamily="2" charset="-122"/>
                        </a:rPr>
                        <a:t>浮点运算</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387475" y="1165860"/>
            <a:ext cx="10727690" cy="1845310"/>
          </a:xfrm>
          <a:prstGeom prst="rect">
            <a:avLst/>
          </a:prstGeom>
          <a:noFill/>
        </p:spPr>
        <p:txBody>
          <a:bodyPr wrap="square" rtlCol="0">
            <a:spAutoFit/>
          </a:bodyPr>
          <a:lstStyle/>
          <a:p>
            <a:pPr marL="285750" indent="-285750">
              <a:buFont typeface="Wingdings" panose="05000000000000000000" charset="0"/>
              <a:buChar char=""/>
            </a:pPr>
            <a:r>
              <a:rPr lang="zh-CN" altLang="en-US" sz="2400"/>
              <a:t>浮点加法</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endParaRPr lang="zh-CN" altLang="en-US" sz="1800" dirty="0">
              <a:ea typeface="宋体" panose="02010600030101010101" pitchFamily="2" charset="-122"/>
              <a:sym typeface="+mn-ea"/>
            </a:endParaRPr>
          </a:p>
          <a:p>
            <a:pPr marL="0" indent="0">
              <a:buFont typeface="Wingdings" panose="05000000000000000000" charset="0"/>
              <a:buNone/>
            </a:pPr>
            <a:endParaRPr lang="zh-CN" altLang="en-US" sz="1800" dirty="0">
              <a:sym typeface="+mn-ea"/>
            </a:endParaRPr>
          </a:p>
        </p:txBody>
      </p:sp>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39940" name="Rectangle 4"/>
          <p:cNvSpPr>
            <a:spLocks noGrp="1" noChangeArrowheads="1"/>
          </p:cNvSpPr>
          <p:nvPr/>
        </p:nvSpPr>
        <p:spPr>
          <a:xfrm>
            <a:off x="2225040" y="1645920"/>
            <a:ext cx="8382000" cy="43434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tabLst>
                <a:tab pos="2049145" algn="l"/>
              </a:tabLst>
            </a:pPr>
            <a:r>
              <a:rPr lang="en-US" dirty="0">
                <a:solidFill>
                  <a:schemeClr val="tx1"/>
                </a:solidFill>
              </a:rPr>
              <a:t>(–1)</a:t>
            </a:r>
            <a:r>
              <a:rPr lang="en-US" baseline="32000" dirty="0">
                <a:solidFill>
                  <a:schemeClr val="tx1"/>
                </a:solidFill>
                <a:latin typeface="Calibri Bold Italic" charset="0"/>
                <a:ea typeface="Calibri Bold Italic" charset="0"/>
                <a:cs typeface="Calibri Bold Italic" charset="0"/>
                <a:sym typeface="Calibri Bold Italic" charset="0"/>
              </a:rPr>
              <a:t>s1</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M1</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E1</a:t>
            </a:r>
            <a:r>
              <a:rPr lang="en-US" dirty="0">
                <a:solidFill>
                  <a:schemeClr val="tx1"/>
                </a:solidFill>
              </a:rPr>
              <a:t>   +   (-1)</a:t>
            </a:r>
            <a:r>
              <a:rPr lang="en-US" baseline="32000" dirty="0">
                <a:solidFill>
                  <a:schemeClr val="tx1"/>
                </a:solidFill>
                <a:latin typeface="Calibri Bold Italic" charset="0"/>
                <a:ea typeface="Calibri Bold Italic" charset="0"/>
                <a:cs typeface="Calibri Bold Italic" charset="0"/>
                <a:sym typeface="Calibri Bold Italic" charset="0"/>
              </a:rPr>
              <a:t>s2</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M2</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E2</a:t>
            </a:r>
          </a:p>
          <a:p>
            <a:pPr marL="317500" lvl="1" indent="0">
              <a:buClr>
                <a:srgbClr val="0D0D0D"/>
              </a:buClr>
              <a:tabLst>
                <a:tab pos="2049145" algn="l"/>
              </a:tabLst>
            </a:pPr>
            <a:r>
              <a:rPr lang="zh-CN" altLang="en-US" dirty="0">
                <a:solidFill>
                  <a:srgbClr val="FF0000"/>
                </a:solidFill>
                <a:ea typeface="宋体" panose="02010600030101010101" pitchFamily="2" charset="-122"/>
              </a:rPr>
              <a:t>假设</a:t>
            </a:r>
            <a:r>
              <a:rPr lang="en-US" dirty="0">
                <a:solidFill>
                  <a:srgbClr val="FF0000"/>
                </a:solidFill>
              </a:rPr>
              <a:t> </a:t>
            </a:r>
            <a:r>
              <a:rPr lang="en-US" dirty="0">
                <a:solidFill>
                  <a:srgbClr val="FF0000"/>
                </a:solidFill>
                <a:latin typeface="Calibri Italic" charset="0"/>
                <a:ea typeface="Calibri Italic" charset="0"/>
                <a:cs typeface="Calibri Italic" charset="0"/>
                <a:sym typeface="Calibri Italic" charset="0"/>
              </a:rPr>
              <a:t>E1</a:t>
            </a:r>
            <a:r>
              <a:rPr lang="en-US" dirty="0">
                <a:solidFill>
                  <a:srgbClr val="FF0000"/>
                </a:solidFill>
              </a:rPr>
              <a:t> </a:t>
            </a:r>
            <a:r>
              <a:rPr lang="en-US" dirty="0">
                <a:solidFill>
                  <a:schemeClr val="tx1"/>
                </a:solidFill>
              </a:rPr>
              <a:t>&gt; </a:t>
            </a:r>
            <a:r>
              <a:rPr lang="en-US" dirty="0">
                <a:solidFill>
                  <a:schemeClr val="tx1"/>
                </a:solidFill>
                <a:latin typeface="Calibri Italic" charset="0"/>
                <a:ea typeface="Calibri Italic" charset="0"/>
                <a:cs typeface="Calibri Italic" charset="0"/>
                <a:sym typeface="Calibri Italic" charset="0"/>
              </a:rPr>
              <a:t>E2</a:t>
            </a:r>
          </a:p>
          <a:p>
            <a:pPr>
              <a:buClr>
                <a:srgbClr val="0D0D0D"/>
              </a:buClr>
              <a:tabLst>
                <a:tab pos="2049145" algn="l"/>
              </a:tabLst>
            </a:pPr>
            <a:r>
              <a:rPr lang="zh-CN" altLang="en-US" dirty="0">
                <a:solidFill>
                  <a:schemeClr val="tx1"/>
                </a:solidFill>
                <a:ea typeface="宋体" panose="02010600030101010101" pitchFamily="2" charset="-122"/>
              </a:rPr>
              <a:t>结果</a:t>
            </a:r>
            <a:r>
              <a:rPr lang="en-US" dirty="0">
                <a:solidFill>
                  <a:schemeClr val="tx1"/>
                </a:solidFill>
              </a:rPr>
              <a:t>: (–1)</a:t>
            </a:r>
            <a:r>
              <a:rPr lang="en-US" baseline="32000" dirty="0">
                <a:solidFill>
                  <a:schemeClr val="tx1"/>
                </a:solidFill>
                <a:latin typeface="Calibri Bold Italic" charset="0"/>
                <a:ea typeface="Calibri Bold Italic" charset="0"/>
                <a:cs typeface="Calibri Bold Italic" charset="0"/>
                <a:sym typeface="Calibri Bold Italic" charset="0"/>
              </a:rPr>
              <a:t>s</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a:t>
            </a:r>
          </a:p>
          <a:p>
            <a:pPr marL="317500" lvl="1" indent="0">
              <a:buClr>
                <a:srgbClr val="0D0D0D"/>
              </a:buClr>
              <a:tabLst>
                <a:tab pos="2049145" algn="l"/>
              </a:tabLst>
            </a:pPr>
            <a:r>
              <a:rPr lang="zh-CN" altLang="en-US" dirty="0">
                <a:solidFill>
                  <a:schemeClr val="tx1"/>
                </a:solidFill>
                <a:ea typeface="宋体" panose="02010600030101010101" pitchFamily="2" charset="-122"/>
              </a:rPr>
              <a:t>符号位</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s</a:t>
            </a:r>
            <a:r>
              <a:rPr lang="en-US" dirty="0">
                <a:solidFill>
                  <a:schemeClr val="tx1"/>
                </a:solidFill>
              </a:rPr>
              <a:t>, </a:t>
            </a:r>
            <a:r>
              <a:rPr lang="zh-CN" altLang="en-US" dirty="0">
                <a:solidFill>
                  <a:schemeClr val="tx1"/>
                </a:solidFill>
                <a:ea typeface="宋体" panose="02010600030101010101" pitchFamily="2" charset="-122"/>
              </a:rPr>
              <a:t>尾数</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p>
          <a:p>
            <a:pPr marL="838200" lvl="2">
              <a:tabLst>
                <a:tab pos="2049145" algn="l"/>
              </a:tabLst>
            </a:pPr>
            <a:r>
              <a:rPr lang="zh-CN" altLang="en-US" dirty="0">
                <a:solidFill>
                  <a:schemeClr val="tx1"/>
                </a:solidFill>
                <a:ea typeface="宋体" panose="02010600030101010101" pitchFamily="2" charset="-122"/>
              </a:rPr>
              <a:t>向高阶对齐，相加</a:t>
            </a:r>
          </a:p>
          <a:p>
            <a:pPr marL="317500" lvl="1" indent="0">
              <a:buClr>
                <a:srgbClr val="000000"/>
              </a:buClr>
              <a:tabLst>
                <a:tab pos="2049145" algn="l"/>
              </a:tabLst>
            </a:pPr>
            <a:r>
              <a:rPr lang="zh-CN" altLang="en-US" dirty="0">
                <a:solidFill>
                  <a:schemeClr val="tx1"/>
                </a:solidFill>
                <a:ea typeface="宋体" panose="02010600030101010101" pitchFamily="2" charset="-122"/>
              </a:rPr>
              <a:t>阶码</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endParaRPr lang="en-US" dirty="0">
              <a:solidFill>
                <a:schemeClr val="tx1"/>
              </a:solidFill>
            </a:endParaRPr>
          </a:p>
          <a:p>
            <a:pPr marL="317500" lvl="1" indent="0">
              <a:buClr>
                <a:srgbClr val="000000"/>
              </a:buClr>
              <a:tabLst>
                <a:tab pos="2049145" algn="l"/>
              </a:tabLst>
            </a:pPr>
            <a:r>
              <a:rPr lang="zh-CN" altLang="en-US" dirty="0">
                <a:solidFill>
                  <a:schemeClr val="tx1"/>
                </a:solidFill>
                <a:ea typeface="宋体" panose="02010600030101010101" pitchFamily="2" charset="-122"/>
              </a:rPr>
              <a:t>如果</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 2, M</a:t>
            </a:r>
            <a:r>
              <a:rPr lang="zh-CN" altLang="en-US" dirty="0">
                <a:solidFill>
                  <a:schemeClr val="tx1"/>
                </a:solidFill>
                <a:ea typeface="宋体" panose="02010600030101010101" pitchFamily="2" charset="-122"/>
              </a:rPr>
              <a:t>右移</a:t>
            </a:r>
            <a:r>
              <a:rPr lang="en-US" altLang="zh-CN" dirty="0">
                <a:solidFill>
                  <a:schemeClr val="tx1"/>
                </a:solidFill>
                <a:ea typeface="宋体" panose="02010600030101010101" pitchFamily="2" charset="-122"/>
              </a:rPr>
              <a:t>1</a:t>
            </a:r>
            <a:r>
              <a:rPr lang="zh-CN" altLang="en-US" dirty="0">
                <a:solidFill>
                  <a:schemeClr val="tx1"/>
                </a:solidFill>
                <a:ea typeface="宋体" panose="02010600030101010101" pitchFamily="2" charset="-122"/>
              </a:rPr>
              <a:t>位</a:t>
            </a:r>
            <a:r>
              <a:rPr lang="en-US" dirty="0">
                <a:solidFill>
                  <a:schemeClr val="tx1"/>
                </a:solidFill>
              </a:rPr>
              <a:t>, </a:t>
            </a:r>
            <a:r>
              <a:rPr lang="zh-CN" altLang="en-US" dirty="0">
                <a:solidFill>
                  <a:schemeClr val="tx1"/>
                </a:solidFill>
                <a:ea typeface="宋体" panose="02010600030101010101" pitchFamily="2" charset="-122"/>
              </a:rPr>
              <a:t>阶码相应增加</a:t>
            </a:r>
          </a:p>
          <a:p>
            <a:pPr marL="317500" lvl="1" indent="0">
              <a:buClr>
                <a:srgbClr val="0D0D0D"/>
              </a:buClr>
              <a:tabLst>
                <a:tab pos="2049145" algn="l"/>
              </a:tabLst>
            </a:pPr>
            <a:r>
              <a:rPr lang="zh-CN" altLang="en-US" dirty="0">
                <a:solidFill>
                  <a:schemeClr val="tx1"/>
                </a:solidFill>
                <a:latin typeface="Calibri Italic" charset="0"/>
                <a:ea typeface="宋体" panose="02010600030101010101" pitchFamily="2" charset="-122"/>
                <a:cs typeface="Calibri Italic" charset="0"/>
                <a:sym typeface="Calibri Italic" charset="0"/>
              </a:rPr>
              <a:t>如果</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&lt; 1,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r>
              <a:rPr lang="zh-CN" altLang="en-US" dirty="0">
                <a:solidFill>
                  <a:schemeClr val="tx1"/>
                </a:solidFill>
                <a:ea typeface="宋体" panose="02010600030101010101" pitchFamily="2" charset="-122"/>
              </a:rPr>
              <a:t>左移</a:t>
            </a:r>
            <a:r>
              <a:rPr lang="en-US" altLang="zh-CN" dirty="0">
                <a:solidFill>
                  <a:schemeClr val="tx1"/>
                </a:solidFill>
                <a:ea typeface="宋体" panose="02010600030101010101" pitchFamily="2" charset="-122"/>
              </a:rPr>
              <a:t>k</a:t>
            </a:r>
            <a:r>
              <a:rPr lang="zh-CN" altLang="en-US" dirty="0">
                <a:solidFill>
                  <a:schemeClr val="tx1"/>
                </a:solidFill>
                <a:ea typeface="宋体" panose="02010600030101010101" pitchFamily="2" charset="-122"/>
              </a:rPr>
              <a:t>位</a:t>
            </a:r>
            <a:r>
              <a:rPr lang="en-US" dirty="0">
                <a:solidFill>
                  <a:schemeClr val="tx1"/>
                </a:solidFill>
              </a:rPr>
              <a:t>, </a:t>
            </a:r>
            <a:r>
              <a:rPr lang="zh-CN" altLang="en-US" dirty="0">
                <a:solidFill>
                  <a:schemeClr val="tx1"/>
                </a:solidFill>
                <a:ea typeface="宋体" panose="02010600030101010101" pitchFamily="2" charset="-122"/>
              </a:rPr>
              <a:t>阶码相应减少</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k</a:t>
            </a:r>
          </a:p>
          <a:p>
            <a:pPr marL="317500" lvl="1" indent="0">
              <a:buClr>
                <a:srgbClr val="000000"/>
              </a:buClr>
              <a:tabLst>
                <a:tab pos="2049145" algn="l"/>
              </a:tabLst>
            </a:pPr>
            <a:r>
              <a:rPr lang="zh-CN" altLang="en-US" dirty="0">
                <a:solidFill>
                  <a:schemeClr val="tx1"/>
                </a:solidFill>
                <a:ea typeface="宋体" panose="02010600030101010101" pitchFamily="2" charset="-122"/>
              </a:rPr>
              <a:t>阶码</a:t>
            </a:r>
            <a:r>
              <a:rPr lang="en-US" altLang="zh-CN" dirty="0">
                <a:solidFill>
                  <a:schemeClr val="tx1"/>
                </a:solidFill>
                <a:ea typeface="宋体" panose="02010600030101010101" pitchFamily="2" charset="-122"/>
              </a:rPr>
              <a:t>E</a:t>
            </a:r>
            <a:r>
              <a:rPr lang="zh-CN" altLang="en-US" dirty="0">
                <a:solidFill>
                  <a:schemeClr val="tx1"/>
                </a:solidFill>
                <a:ea typeface="宋体" panose="02010600030101010101" pitchFamily="2" charset="-122"/>
              </a:rPr>
              <a:t>超出可表示范围则溢出</a:t>
            </a:r>
          </a:p>
          <a:p>
            <a:pPr marL="317500" lvl="1" indent="0">
              <a:buClr>
                <a:srgbClr val="000000"/>
              </a:buClr>
              <a:tabLst>
                <a:tab pos="2049145" algn="l"/>
              </a:tabLst>
            </a:pPr>
            <a:r>
              <a:rPr lang="zh-CN" altLang="en-US" dirty="0">
                <a:solidFill>
                  <a:schemeClr val="tx1"/>
                </a:solidFill>
                <a:ea typeface="宋体" panose="02010600030101010101" pitchFamily="2" charset="-122"/>
              </a:rPr>
              <a:t>尾数舍入为合适的精度</a:t>
            </a:r>
          </a:p>
        </p:txBody>
      </p:sp>
      <p:sp>
        <p:nvSpPr>
          <p:cNvPr id="39941" name="Rectangle 5"/>
          <p:cNvSpPr/>
          <p:nvPr/>
        </p:nvSpPr>
        <p:spPr bwMode="auto">
          <a:xfrm>
            <a:off x="7612380" y="2021840"/>
            <a:ext cx="17907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s1</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M1</a:t>
            </a:r>
            <a:r>
              <a:rPr lang="en-US" sz="2000">
                <a:solidFill>
                  <a:schemeClr val="tx1"/>
                </a:solidFill>
                <a:latin typeface="Calibri Bold" charset="0"/>
                <a:ea typeface="Calibri Bold" charset="0"/>
                <a:cs typeface="Calibri Bold" charset="0"/>
                <a:sym typeface="Calibri Bold" charset="0"/>
              </a:rPr>
              <a:t> </a:t>
            </a:r>
          </a:p>
        </p:txBody>
      </p:sp>
      <p:sp>
        <p:nvSpPr>
          <p:cNvPr id="39942" name="Rectangle 6"/>
          <p:cNvSpPr/>
          <p:nvPr/>
        </p:nvSpPr>
        <p:spPr bwMode="auto">
          <a:xfrm>
            <a:off x="9190355" y="2567940"/>
            <a:ext cx="22225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s2</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M2</a:t>
            </a:r>
            <a:r>
              <a:rPr lang="en-US" sz="2000">
                <a:solidFill>
                  <a:schemeClr val="tx1"/>
                </a:solidFill>
                <a:latin typeface="Calibri Bold" charset="0"/>
                <a:ea typeface="Calibri Bold" charset="0"/>
                <a:cs typeface="Calibri Bold" charset="0"/>
                <a:sym typeface="Calibri Bold" charset="0"/>
              </a:rPr>
              <a:t> </a:t>
            </a:r>
          </a:p>
        </p:txBody>
      </p:sp>
      <p:sp>
        <p:nvSpPr>
          <p:cNvPr id="39943" name="Line 7"/>
          <p:cNvSpPr>
            <a:spLocks noChangeShapeType="1"/>
          </p:cNvSpPr>
          <p:nvPr/>
        </p:nvSpPr>
        <p:spPr bwMode="auto">
          <a:xfrm>
            <a:off x="9403080" y="170434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4" name="Line 8"/>
          <p:cNvSpPr>
            <a:spLocks noChangeShapeType="1"/>
          </p:cNvSpPr>
          <p:nvPr/>
        </p:nvSpPr>
        <p:spPr bwMode="auto">
          <a:xfrm>
            <a:off x="11396980" y="170434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5" name="Line 9"/>
          <p:cNvSpPr>
            <a:spLocks noChangeShapeType="1"/>
          </p:cNvSpPr>
          <p:nvPr/>
        </p:nvSpPr>
        <p:spPr bwMode="auto">
          <a:xfrm>
            <a:off x="9415780" y="1831340"/>
            <a:ext cx="1968500" cy="0"/>
          </a:xfrm>
          <a:prstGeom prst="line">
            <a:avLst/>
          </a:prstGeom>
          <a:noFill/>
          <a:ln w="38100" cap="flat">
            <a:solidFill>
              <a:schemeClr val="tx1"/>
            </a:solidFill>
            <a:prstDash val="solid"/>
            <a:miter lim="800000"/>
            <a:headEnd type="triangle" w="med" len="med"/>
            <a:tailEnd type="triangle" w="med" len="med"/>
          </a:ln>
        </p:spPr>
        <p:txBody>
          <a:bodyPr lIns="0" tIns="0" rIns="0" bIns="0"/>
          <a:lstStyle/>
          <a:p>
            <a:endParaRPr lang="en-US" sz="4000"/>
          </a:p>
        </p:txBody>
      </p:sp>
      <p:sp>
        <p:nvSpPr>
          <p:cNvPr id="39946" name="Rectangle 10"/>
          <p:cNvSpPr/>
          <p:nvPr/>
        </p:nvSpPr>
        <p:spPr bwMode="auto">
          <a:xfrm>
            <a:off x="10112693" y="1601153"/>
            <a:ext cx="771045" cy="307777"/>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pPr algn="l"/>
            <a:r>
              <a:rPr lang="en-US" sz="2000">
                <a:solidFill>
                  <a:schemeClr val="tx1"/>
                </a:solidFill>
                <a:latin typeface="Arial Narrow Bold Italic" charset="0"/>
                <a:ea typeface="Arial Narrow Bold Italic" charset="0"/>
                <a:cs typeface="Arial Narrow Bold Italic" charset="0"/>
                <a:sym typeface="Arial Narrow Bold Italic" charset="0"/>
              </a:rPr>
              <a:t>E1</a:t>
            </a:r>
            <a:r>
              <a:rPr lang="en-US" sz="2000">
                <a:solidFill>
                  <a:schemeClr val="tx1"/>
                </a:solidFill>
                <a:latin typeface="Arial Narrow Bold" charset="0"/>
                <a:ea typeface="Arial Narrow Bold" charset="0"/>
                <a:cs typeface="Arial Narrow Bold" charset="0"/>
                <a:sym typeface="Arial Narrow Bold" charset="0"/>
              </a:rPr>
              <a:t>–</a:t>
            </a:r>
            <a:r>
              <a:rPr lang="en-US" sz="2000">
                <a:solidFill>
                  <a:schemeClr val="tx1"/>
                </a:solidFill>
                <a:latin typeface="Arial Narrow Bold Italic" charset="0"/>
                <a:ea typeface="Arial Narrow Bold Italic" charset="0"/>
                <a:cs typeface="Arial Narrow Bold Italic" charset="0"/>
                <a:sym typeface="Arial Narrow Bold Italic" charset="0"/>
              </a:rPr>
              <a:t>E2</a:t>
            </a:r>
          </a:p>
        </p:txBody>
      </p:sp>
      <p:sp>
        <p:nvSpPr>
          <p:cNvPr id="39947" name="Rectangle 11"/>
          <p:cNvSpPr/>
          <p:nvPr/>
        </p:nvSpPr>
        <p:spPr bwMode="auto">
          <a:xfrm>
            <a:off x="7242493" y="2431415"/>
            <a:ext cx="254877" cy="615553"/>
          </a:xfrm>
          <a:prstGeom prst="rect">
            <a:avLst/>
          </a:prstGeom>
          <a:noFill/>
          <a:ln w="12700" cap="flat">
            <a:noFill/>
            <a:miter lim="800000"/>
            <a:headEnd type="none" w="med" len="med"/>
            <a:tailEnd type="none" w="med" len="med"/>
          </a:ln>
        </p:spPr>
        <p:txBody>
          <a:bodyPr wrap="none" lIns="0" tIns="0" rIns="0" bIns="0">
            <a:spAutoFit/>
          </a:bodyPr>
          <a:lstStyle/>
          <a:p>
            <a:r>
              <a:rPr lang="en-US" sz="40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p>
        </p:txBody>
      </p:sp>
      <p:sp>
        <p:nvSpPr>
          <p:cNvPr id="39948" name="Line 12"/>
          <p:cNvSpPr>
            <a:spLocks noChangeShapeType="1"/>
          </p:cNvSpPr>
          <p:nvPr/>
        </p:nvSpPr>
        <p:spPr bwMode="auto">
          <a:xfrm>
            <a:off x="7371080" y="3164840"/>
            <a:ext cx="4089400" cy="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9" name="Rectangle 13"/>
          <p:cNvSpPr/>
          <p:nvPr/>
        </p:nvSpPr>
        <p:spPr bwMode="auto">
          <a:xfrm>
            <a:off x="7612380" y="3317240"/>
            <a:ext cx="37846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a:t>
            </a:r>
          </a:p>
        </p:txBody>
      </p:sp>
      <p:sp>
        <p:nvSpPr>
          <p:cNvPr id="5" name="矩形 4"/>
          <p:cNvSpPr/>
          <p:nvPr/>
        </p:nvSpPr>
        <p:spPr>
          <a:xfrm>
            <a:off x="2225040" y="5623560"/>
            <a:ext cx="7446086" cy="732155"/>
          </a:xfrm>
          <a:prstGeom prst="rec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algn="l">
              <a:tabLst>
                <a:tab pos="1885950" algn="l"/>
              </a:tabLst>
            </a:pPr>
            <a:r>
              <a:rPr lang="en-US" sz="2400" b="1" dirty="0">
                <a:latin typeface="Courier New" panose="02070309020205020404" charset="0"/>
                <a:cs typeface="Courier New" panose="02070309020205020404" charset="0"/>
                <a:sym typeface="+mn-ea"/>
              </a:rPr>
              <a:t>1.010*2</a:t>
            </a:r>
            <a:r>
              <a:rPr lang="en-US" sz="2400" b="1" baseline="30000" dirty="0">
                <a:latin typeface="Courier New" panose="02070309020205020404" charset="0"/>
                <a:cs typeface="Courier New" panose="02070309020205020404" charset="0"/>
                <a:sym typeface="+mn-ea"/>
              </a:rPr>
              <a:t>2</a:t>
            </a:r>
            <a:r>
              <a:rPr lang="en-US" sz="2400" b="1" dirty="0">
                <a:latin typeface="Courier New" panose="02070309020205020404" charset="0"/>
                <a:cs typeface="Courier New" panose="02070309020205020404" charset="0"/>
                <a:sym typeface="+mn-ea"/>
              </a:rPr>
              <a:t> + 1.110*2</a:t>
            </a:r>
            <a:r>
              <a:rPr lang="en-US" sz="2400" b="1" baseline="30000" dirty="0">
                <a:latin typeface="Courier New" panose="02070309020205020404" charset="0"/>
                <a:cs typeface="Courier New" panose="02070309020205020404" charset="0"/>
                <a:sym typeface="+mn-ea"/>
              </a:rPr>
              <a:t>3</a:t>
            </a:r>
            <a:r>
              <a:rPr lang="en-US" sz="2400" b="1" dirty="0">
                <a:latin typeface="Courier New" panose="02070309020205020404" charset="0"/>
                <a:cs typeface="Courier New" panose="02070309020205020404" charset="0"/>
                <a:sym typeface="+mn-ea"/>
              </a:rPr>
              <a:t> = (0.101 + 1.110)*2</a:t>
            </a:r>
            <a:r>
              <a:rPr lang="en-US" sz="2400" b="1" baseline="30000" dirty="0">
                <a:latin typeface="Courier New" panose="02070309020205020404" charset="0"/>
                <a:cs typeface="Courier New" panose="02070309020205020404" charset="0"/>
                <a:sym typeface="+mn-ea"/>
              </a:rPr>
              <a:t>3</a:t>
            </a:r>
            <a:r>
              <a:rPr lang="en-US" sz="2400" b="1" dirty="0">
                <a:latin typeface="Courier New" panose="02070309020205020404" charset="0"/>
                <a:cs typeface="Courier New" panose="02070309020205020404" charset="0"/>
                <a:sym typeface="+mn-ea"/>
              </a:rPr>
              <a:t> </a:t>
            </a:r>
            <a:endParaRPr lang="en-US" sz="2400" b="1" dirty="0">
              <a:latin typeface="Courier New" panose="02070309020205020404" charset="0"/>
              <a:cs typeface="Courier New" panose="02070309020205020404" charset="0"/>
            </a:endParaRPr>
          </a:p>
          <a:p>
            <a:pPr algn="l"/>
            <a:r>
              <a:rPr lang="en-US" sz="2400" b="1" dirty="0">
                <a:latin typeface="Courier New" panose="02070309020205020404" charset="0"/>
                <a:cs typeface="Courier New" panose="02070309020205020404" charset="0"/>
                <a:sym typeface="+mn-ea"/>
              </a:rPr>
              <a:t>= 1</a:t>
            </a:r>
            <a:r>
              <a:rPr lang="en-US" sz="2400" b="1" dirty="0">
                <a:solidFill>
                  <a:srgbClr val="C00000"/>
                </a:solidFill>
                <a:latin typeface="Courier New" panose="02070309020205020404" charset="0"/>
                <a:cs typeface="Courier New" panose="02070309020205020404" charset="0"/>
                <a:sym typeface="+mn-ea"/>
              </a:rPr>
              <a:t>0.0</a:t>
            </a:r>
            <a:r>
              <a:rPr lang="en-US" sz="2400" b="1" dirty="0">
                <a:latin typeface="Courier New" panose="02070309020205020404" charset="0"/>
                <a:cs typeface="Courier New" panose="02070309020205020404" charset="0"/>
                <a:sym typeface="+mn-ea"/>
              </a:rPr>
              <a:t>11 * 2</a:t>
            </a:r>
            <a:r>
              <a:rPr lang="en-US" sz="2400" b="1" baseline="30000" dirty="0">
                <a:latin typeface="Courier New" panose="02070309020205020404" charset="0"/>
                <a:cs typeface="Courier New" panose="02070309020205020404" charset="0"/>
                <a:sym typeface="+mn-ea"/>
              </a:rPr>
              <a:t>3</a:t>
            </a:r>
            <a:r>
              <a:rPr lang="en-US" sz="2400" b="1" dirty="0">
                <a:latin typeface="Courier New" panose="02070309020205020404" charset="0"/>
                <a:cs typeface="Courier New" panose="02070309020205020404" charset="0"/>
                <a:sym typeface="+mn-ea"/>
              </a:rPr>
              <a:t> = 1.001 * 2</a:t>
            </a:r>
            <a:r>
              <a:rPr lang="en-US" sz="2400" b="1" baseline="30000" dirty="0">
                <a:latin typeface="Courier New" panose="02070309020205020404" charset="0"/>
                <a:cs typeface="Courier New" panose="02070309020205020404" charset="0"/>
                <a:sym typeface="+mn-ea"/>
              </a:rPr>
              <a:t>4</a:t>
            </a:r>
            <a:endParaRPr kumimoji="0" lang="en-US" altLang="en-US" sz="2400" b="0" i="0" u="none" strike="noStrike" cap="none" normalizeH="0" baseline="0" dirty="0">
              <a:ln>
                <a:noFill/>
              </a:ln>
              <a:solidFill>
                <a:schemeClr val="tx1"/>
              </a:solidFill>
              <a:effectLst/>
            </a:endParaRPr>
          </a:p>
        </p:txBody>
      </p:sp>
      <p:sp>
        <p:nvSpPr>
          <p:cNvPr id="16" name="TextBox 13"/>
          <p:cNvSpPr txBox="1"/>
          <p:nvPr/>
        </p:nvSpPr>
        <p:spPr>
          <a:xfrm>
            <a:off x="7757309" y="4237549"/>
            <a:ext cx="3352800" cy="830997"/>
          </a:xfrm>
          <a:prstGeom prst="rect">
            <a:avLst/>
          </a:prstGeom>
          <a:noFill/>
        </p:spPr>
        <p:txBody>
          <a:bodyPr wrap="square" rtlCol="0">
            <a:spAutoFit/>
          </a:bodyPr>
          <a:lstStyle/>
          <a:p>
            <a:r>
              <a:rPr lang="zh-CN" altLang="en-US" sz="2400" dirty="0">
                <a:ea typeface="宋体" panose="02010600030101010101" pitchFamily="2" charset="-122"/>
                <a:cs typeface="Courier New" panose="02070309020205020404" charset="0"/>
                <a:sym typeface="+mn-ea"/>
              </a:rPr>
              <a:t>保留</a:t>
            </a:r>
            <a:r>
              <a:rPr lang="en-US" altLang="zh-CN" sz="2400" dirty="0">
                <a:ea typeface="宋体" panose="02010600030101010101" pitchFamily="2" charset="-122"/>
                <a:cs typeface="Courier New" panose="02070309020205020404" charset="0"/>
                <a:sym typeface="+mn-ea"/>
              </a:rPr>
              <a:t>2</a:t>
            </a:r>
            <a:r>
              <a:rPr lang="zh-CN" altLang="en-US" sz="2400" dirty="0">
                <a:ea typeface="宋体" panose="02010600030101010101" pitchFamily="2" charset="-122"/>
                <a:cs typeface="Courier New" panose="02070309020205020404" charset="0"/>
                <a:sym typeface="+mn-ea"/>
              </a:rPr>
              <a:t>位有效数字</a:t>
            </a:r>
            <a:r>
              <a:rPr lang="en-US" altLang="zh-CN" sz="2400" dirty="0">
                <a:ea typeface="宋体" panose="02010600030101010101" pitchFamily="2" charset="-122"/>
                <a:cs typeface="Courier New" panose="02070309020205020404" charset="0"/>
                <a:sym typeface="+mn-ea"/>
              </a:rPr>
              <a:t>:</a:t>
            </a:r>
            <a:r>
              <a:rPr lang="zh-CN" altLang="en-US" sz="2400" dirty="0">
                <a:ea typeface="宋体" panose="02010600030101010101" pitchFamily="2" charset="-122"/>
                <a:cs typeface="Courier New" panose="02070309020205020404" charset="0"/>
                <a:sym typeface="+mn-ea"/>
              </a:rPr>
              <a:t> </a:t>
            </a:r>
            <a:endParaRPr lang="en-US" altLang="zh-CN" sz="2400" dirty="0">
              <a:ea typeface="宋体" panose="02010600030101010101" pitchFamily="2" charset="-122"/>
              <a:cs typeface="Courier New" panose="02070309020205020404" charset="0"/>
              <a:sym typeface="+mn-ea"/>
            </a:endParaRPr>
          </a:p>
          <a:p>
            <a:r>
              <a:rPr lang="en-US" sz="2400" b="1" dirty="0">
                <a:solidFill>
                  <a:srgbClr val="FF0000"/>
                </a:solidFill>
                <a:latin typeface="Calibri" panose="020F0502020204030204" pitchFamily="34" charset="0"/>
              </a:rPr>
              <a:t>1.10 * 2</a:t>
            </a:r>
            <a:r>
              <a:rPr lang="en-US" sz="2400" b="1" baseline="30000" dirty="0">
                <a:solidFill>
                  <a:srgbClr val="FF0000"/>
                </a:solidFill>
                <a:latin typeface="Calibri" panose="020F0502020204030204" pitchFamily="34" charset="0"/>
              </a:rPr>
              <a:t>2</a:t>
            </a:r>
            <a:r>
              <a:rPr lang="en-US" sz="2400" b="1" dirty="0">
                <a:solidFill>
                  <a:srgbClr val="FF0000"/>
                </a:solidFill>
                <a:latin typeface="Calibri" panose="020F0502020204030204" pitchFamily="34" charset="0"/>
              </a:rPr>
              <a:t> +</a:t>
            </a:r>
            <a:r>
              <a:rPr lang="en-US" altLang="zh-CN" sz="2400" b="1" dirty="0">
                <a:solidFill>
                  <a:srgbClr val="FF0000"/>
                </a:solidFill>
              </a:rPr>
              <a:t> 1.00 * 2</a:t>
            </a:r>
            <a:r>
              <a:rPr lang="en-US" altLang="zh-CN" sz="2400" b="1" baseline="30000" dirty="0">
                <a:solidFill>
                  <a:srgbClr val="FF0000"/>
                </a:solidFill>
              </a:rPr>
              <a:t>-4  </a:t>
            </a:r>
            <a:r>
              <a:rPr lang="en-US" altLang="zh-CN" sz="2400" b="1" dirty="0">
                <a:solidFill>
                  <a:srgbClr val="FF0000"/>
                </a:solidFill>
              </a:rPr>
              <a:t>=?</a:t>
            </a:r>
            <a:r>
              <a:rPr lang="en-US" sz="2400" b="1" dirty="0">
                <a:solidFill>
                  <a:srgbClr val="FF0000"/>
                </a:solidFill>
                <a:latin typeface="Calibri" panose="020F0502020204030204" pitchFamily="34" charset="0"/>
              </a:rPr>
              <a:t> </a:t>
            </a:r>
            <a:endParaRPr lang="en-US" sz="2400" b="1" baseline="32000" dirty="0">
              <a:solidFill>
                <a:srgbClr val="FF0000"/>
              </a:solidFill>
              <a:latin typeface="Calibri" panose="020F0502020204030204" pitchFamily="34" charset="0"/>
              <a:ea typeface="Calibri Bold Italic" charset="0"/>
              <a:cs typeface="Calibri Bold Italic" charset="0"/>
              <a:sym typeface="Calibri Bold Italic" charset="0"/>
            </a:endParaRPr>
          </a:p>
        </p:txBody>
      </p:sp>
    </p:spTree>
    <p:extLst>
      <p:ext uri="{BB962C8B-B14F-4D97-AF65-F5344CB8AC3E}">
        <p14:creationId xmlns:p14="http://schemas.microsoft.com/office/powerpoint/2010/main" val="16129548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940">
                                            <p:txEl>
                                              <p:pRg st="0" end="0"/>
                                            </p:txEl>
                                          </p:spTgt>
                                        </p:tgtEl>
                                        <p:attrNameLst>
                                          <p:attrName>style.visibility</p:attrName>
                                        </p:attrNameLst>
                                      </p:cBhvr>
                                      <p:to>
                                        <p:strVal val="visible"/>
                                      </p:to>
                                    </p:set>
                                    <p:animEffect transition="in" filter="wipe(down)">
                                      <p:cBhvr>
                                        <p:cTn id="12" dur="500"/>
                                        <p:tgtEl>
                                          <p:spTgt spid="399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940">
                                            <p:txEl>
                                              <p:pRg st="1" end="1"/>
                                            </p:txEl>
                                          </p:spTgt>
                                        </p:tgtEl>
                                        <p:attrNameLst>
                                          <p:attrName>style.visibility</p:attrName>
                                        </p:attrNameLst>
                                      </p:cBhvr>
                                      <p:to>
                                        <p:strVal val="visible"/>
                                      </p:to>
                                    </p:set>
                                    <p:animEffect transition="in" filter="wipe(down)">
                                      <p:cBhvr>
                                        <p:cTn id="17" dur="500"/>
                                        <p:tgtEl>
                                          <p:spTgt spid="399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9940">
                                            <p:txEl>
                                              <p:pRg st="2" end="2"/>
                                            </p:txEl>
                                          </p:spTgt>
                                        </p:tgtEl>
                                        <p:attrNameLst>
                                          <p:attrName>style.visibility</p:attrName>
                                        </p:attrNameLst>
                                      </p:cBhvr>
                                      <p:to>
                                        <p:strVal val="visible"/>
                                      </p:to>
                                    </p:set>
                                    <p:animEffect transition="in" filter="wipe(down)">
                                      <p:cBhvr>
                                        <p:cTn id="22" dur="500"/>
                                        <p:tgtEl>
                                          <p:spTgt spid="3994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940">
                                            <p:txEl>
                                              <p:pRg st="3" end="3"/>
                                            </p:txEl>
                                          </p:spTgt>
                                        </p:tgtEl>
                                        <p:attrNameLst>
                                          <p:attrName>style.visibility</p:attrName>
                                        </p:attrNameLst>
                                      </p:cBhvr>
                                      <p:to>
                                        <p:strVal val="visible"/>
                                      </p:to>
                                    </p:set>
                                    <p:animEffect transition="in" filter="wipe(down)">
                                      <p:cBhvr>
                                        <p:cTn id="27" dur="500"/>
                                        <p:tgtEl>
                                          <p:spTgt spid="3994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9940">
                                            <p:txEl>
                                              <p:pRg st="4" end="4"/>
                                            </p:txEl>
                                          </p:spTgt>
                                        </p:tgtEl>
                                        <p:attrNameLst>
                                          <p:attrName>style.visibility</p:attrName>
                                        </p:attrNameLst>
                                      </p:cBhvr>
                                      <p:to>
                                        <p:strVal val="visible"/>
                                      </p:to>
                                    </p:set>
                                    <p:animEffect transition="in" filter="wipe(down)">
                                      <p:cBhvr>
                                        <p:cTn id="32" dur="500"/>
                                        <p:tgtEl>
                                          <p:spTgt spid="3994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41"/>
                                        </p:tgtEl>
                                        <p:attrNameLst>
                                          <p:attrName>style.visibility</p:attrName>
                                        </p:attrNameLst>
                                      </p:cBhvr>
                                      <p:to>
                                        <p:strVal val="visible"/>
                                      </p:to>
                                    </p:set>
                                    <p:anim calcmode="lin" valueType="num">
                                      <p:cBhvr additive="base">
                                        <p:cTn id="37" dur="500" fill="hold"/>
                                        <p:tgtEl>
                                          <p:spTgt spid="39941"/>
                                        </p:tgtEl>
                                        <p:attrNameLst>
                                          <p:attrName>ppt_x</p:attrName>
                                        </p:attrNameLst>
                                      </p:cBhvr>
                                      <p:tavLst>
                                        <p:tav tm="0">
                                          <p:val>
                                            <p:strVal val="#ppt_x"/>
                                          </p:val>
                                        </p:tav>
                                        <p:tav tm="100000">
                                          <p:val>
                                            <p:strVal val="#ppt_x"/>
                                          </p:val>
                                        </p:tav>
                                      </p:tavLst>
                                    </p:anim>
                                    <p:anim calcmode="lin" valueType="num">
                                      <p:cBhvr additive="base">
                                        <p:cTn id="38" dur="500" fill="hold"/>
                                        <p:tgtEl>
                                          <p:spTgt spid="3994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42"/>
                                        </p:tgtEl>
                                        <p:attrNameLst>
                                          <p:attrName>style.visibility</p:attrName>
                                        </p:attrNameLst>
                                      </p:cBhvr>
                                      <p:to>
                                        <p:strVal val="visible"/>
                                      </p:to>
                                    </p:set>
                                    <p:anim calcmode="lin" valueType="num">
                                      <p:cBhvr additive="base">
                                        <p:cTn id="41" dur="500" fill="hold"/>
                                        <p:tgtEl>
                                          <p:spTgt spid="39942"/>
                                        </p:tgtEl>
                                        <p:attrNameLst>
                                          <p:attrName>ppt_x</p:attrName>
                                        </p:attrNameLst>
                                      </p:cBhvr>
                                      <p:tavLst>
                                        <p:tav tm="0">
                                          <p:val>
                                            <p:strVal val="#ppt_x"/>
                                          </p:val>
                                        </p:tav>
                                        <p:tav tm="100000">
                                          <p:val>
                                            <p:strVal val="#ppt_x"/>
                                          </p:val>
                                        </p:tav>
                                      </p:tavLst>
                                    </p:anim>
                                    <p:anim calcmode="lin" valueType="num">
                                      <p:cBhvr additive="base">
                                        <p:cTn id="42" dur="500" fill="hold"/>
                                        <p:tgtEl>
                                          <p:spTgt spid="3994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9943"/>
                                        </p:tgtEl>
                                        <p:attrNameLst>
                                          <p:attrName>style.visibility</p:attrName>
                                        </p:attrNameLst>
                                      </p:cBhvr>
                                      <p:to>
                                        <p:strVal val="visible"/>
                                      </p:to>
                                    </p:set>
                                    <p:anim calcmode="lin" valueType="num">
                                      <p:cBhvr additive="base">
                                        <p:cTn id="45" dur="500" fill="hold"/>
                                        <p:tgtEl>
                                          <p:spTgt spid="39943"/>
                                        </p:tgtEl>
                                        <p:attrNameLst>
                                          <p:attrName>ppt_x</p:attrName>
                                        </p:attrNameLst>
                                      </p:cBhvr>
                                      <p:tavLst>
                                        <p:tav tm="0">
                                          <p:val>
                                            <p:strVal val="#ppt_x"/>
                                          </p:val>
                                        </p:tav>
                                        <p:tav tm="100000">
                                          <p:val>
                                            <p:strVal val="#ppt_x"/>
                                          </p:val>
                                        </p:tav>
                                      </p:tavLst>
                                    </p:anim>
                                    <p:anim calcmode="lin" valueType="num">
                                      <p:cBhvr additive="base">
                                        <p:cTn id="46" dur="500" fill="hold"/>
                                        <p:tgtEl>
                                          <p:spTgt spid="3994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9944"/>
                                        </p:tgtEl>
                                        <p:attrNameLst>
                                          <p:attrName>style.visibility</p:attrName>
                                        </p:attrNameLst>
                                      </p:cBhvr>
                                      <p:to>
                                        <p:strVal val="visible"/>
                                      </p:to>
                                    </p:set>
                                    <p:anim calcmode="lin" valueType="num">
                                      <p:cBhvr additive="base">
                                        <p:cTn id="49" dur="500" fill="hold"/>
                                        <p:tgtEl>
                                          <p:spTgt spid="39944"/>
                                        </p:tgtEl>
                                        <p:attrNameLst>
                                          <p:attrName>ppt_x</p:attrName>
                                        </p:attrNameLst>
                                      </p:cBhvr>
                                      <p:tavLst>
                                        <p:tav tm="0">
                                          <p:val>
                                            <p:strVal val="#ppt_x"/>
                                          </p:val>
                                        </p:tav>
                                        <p:tav tm="100000">
                                          <p:val>
                                            <p:strVal val="#ppt_x"/>
                                          </p:val>
                                        </p:tav>
                                      </p:tavLst>
                                    </p:anim>
                                    <p:anim calcmode="lin" valueType="num">
                                      <p:cBhvr additive="base">
                                        <p:cTn id="50" dur="500" fill="hold"/>
                                        <p:tgtEl>
                                          <p:spTgt spid="3994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9945"/>
                                        </p:tgtEl>
                                        <p:attrNameLst>
                                          <p:attrName>style.visibility</p:attrName>
                                        </p:attrNameLst>
                                      </p:cBhvr>
                                      <p:to>
                                        <p:strVal val="visible"/>
                                      </p:to>
                                    </p:set>
                                    <p:anim calcmode="lin" valueType="num">
                                      <p:cBhvr additive="base">
                                        <p:cTn id="53" dur="500" fill="hold"/>
                                        <p:tgtEl>
                                          <p:spTgt spid="39945"/>
                                        </p:tgtEl>
                                        <p:attrNameLst>
                                          <p:attrName>ppt_x</p:attrName>
                                        </p:attrNameLst>
                                      </p:cBhvr>
                                      <p:tavLst>
                                        <p:tav tm="0">
                                          <p:val>
                                            <p:strVal val="#ppt_x"/>
                                          </p:val>
                                        </p:tav>
                                        <p:tav tm="100000">
                                          <p:val>
                                            <p:strVal val="#ppt_x"/>
                                          </p:val>
                                        </p:tav>
                                      </p:tavLst>
                                    </p:anim>
                                    <p:anim calcmode="lin" valueType="num">
                                      <p:cBhvr additive="base">
                                        <p:cTn id="54" dur="500" fill="hold"/>
                                        <p:tgtEl>
                                          <p:spTgt spid="3994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9946"/>
                                        </p:tgtEl>
                                        <p:attrNameLst>
                                          <p:attrName>style.visibility</p:attrName>
                                        </p:attrNameLst>
                                      </p:cBhvr>
                                      <p:to>
                                        <p:strVal val="visible"/>
                                      </p:to>
                                    </p:set>
                                    <p:anim calcmode="lin" valueType="num">
                                      <p:cBhvr additive="base">
                                        <p:cTn id="57" dur="500" fill="hold"/>
                                        <p:tgtEl>
                                          <p:spTgt spid="39946"/>
                                        </p:tgtEl>
                                        <p:attrNameLst>
                                          <p:attrName>ppt_x</p:attrName>
                                        </p:attrNameLst>
                                      </p:cBhvr>
                                      <p:tavLst>
                                        <p:tav tm="0">
                                          <p:val>
                                            <p:strVal val="#ppt_x"/>
                                          </p:val>
                                        </p:tav>
                                        <p:tav tm="100000">
                                          <p:val>
                                            <p:strVal val="#ppt_x"/>
                                          </p:val>
                                        </p:tav>
                                      </p:tavLst>
                                    </p:anim>
                                    <p:anim calcmode="lin" valueType="num">
                                      <p:cBhvr additive="base">
                                        <p:cTn id="58" dur="500" fill="hold"/>
                                        <p:tgtEl>
                                          <p:spTgt spid="3994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9947"/>
                                        </p:tgtEl>
                                        <p:attrNameLst>
                                          <p:attrName>style.visibility</p:attrName>
                                        </p:attrNameLst>
                                      </p:cBhvr>
                                      <p:to>
                                        <p:strVal val="visible"/>
                                      </p:to>
                                    </p:set>
                                    <p:anim calcmode="lin" valueType="num">
                                      <p:cBhvr additive="base">
                                        <p:cTn id="61" dur="500" fill="hold"/>
                                        <p:tgtEl>
                                          <p:spTgt spid="39947"/>
                                        </p:tgtEl>
                                        <p:attrNameLst>
                                          <p:attrName>ppt_x</p:attrName>
                                        </p:attrNameLst>
                                      </p:cBhvr>
                                      <p:tavLst>
                                        <p:tav tm="0">
                                          <p:val>
                                            <p:strVal val="#ppt_x"/>
                                          </p:val>
                                        </p:tav>
                                        <p:tav tm="100000">
                                          <p:val>
                                            <p:strVal val="#ppt_x"/>
                                          </p:val>
                                        </p:tav>
                                      </p:tavLst>
                                    </p:anim>
                                    <p:anim calcmode="lin" valueType="num">
                                      <p:cBhvr additive="base">
                                        <p:cTn id="62" dur="500" fill="hold"/>
                                        <p:tgtEl>
                                          <p:spTgt spid="3994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948"/>
                                        </p:tgtEl>
                                        <p:attrNameLst>
                                          <p:attrName>style.visibility</p:attrName>
                                        </p:attrNameLst>
                                      </p:cBhvr>
                                      <p:to>
                                        <p:strVal val="visible"/>
                                      </p:to>
                                    </p:set>
                                    <p:anim calcmode="lin" valueType="num">
                                      <p:cBhvr additive="base">
                                        <p:cTn id="65" dur="500" fill="hold"/>
                                        <p:tgtEl>
                                          <p:spTgt spid="39948"/>
                                        </p:tgtEl>
                                        <p:attrNameLst>
                                          <p:attrName>ppt_x</p:attrName>
                                        </p:attrNameLst>
                                      </p:cBhvr>
                                      <p:tavLst>
                                        <p:tav tm="0">
                                          <p:val>
                                            <p:strVal val="#ppt_x"/>
                                          </p:val>
                                        </p:tav>
                                        <p:tav tm="100000">
                                          <p:val>
                                            <p:strVal val="#ppt_x"/>
                                          </p:val>
                                        </p:tav>
                                      </p:tavLst>
                                    </p:anim>
                                    <p:anim calcmode="lin" valueType="num">
                                      <p:cBhvr additive="base">
                                        <p:cTn id="66" dur="500" fill="hold"/>
                                        <p:tgtEl>
                                          <p:spTgt spid="3994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9949"/>
                                        </p:tgtEl>
                                        <p:attrNameLst>
                                          <p:attrName>style.visibility</p:attrName>
                                        </p:attrNameLst>
                                      </p:cBhvr>
                                      <p:to>
                                        <p:strVal val="visible"/>
                                      </p:to>
                                    </p:set>
                                    <p:anim calcmode="lin" valueType="num">
                                      <p:cBhvr additive="base">
                                        <p:cTn id="69" dur="500" fill="hold"/>
                                        <p:tgtEl>
                                          <p:spTgt spid="39949"/>
                                        </p:tgtEl>
                                        <p:attrNameLst>
                                          <p:attrName>ppt_x</p:attrName>
                                        </p:attrNameLst>
                                      </p:cBhvr>
                                      <p:tavLst>
                                        <p:tav tm="0">
                                          <p:val>
                                            <p:strVal val="#ppt_x"/>
                                          </p:val>
                                        </p:tav>
                                        <p:tav tm="100000">
                                          <p:val>
                                            <p:strVal val="#ppt_x"/>
                                          </p:val>
                                        </p:tav>
                                      </p:tavLst>
                                    </p:anim>
                                    <p:anim calcmode="lin" valueType="num">
                                      <p:cBhvr additive="base">
                                        <p:cTn id="70" dur="500" fill="hold"/>
                                        <p:tgtEl>
                                          <p:spTgt spid="3994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9940">
                                            <p:txEl>
                                              <p:pRg st="5" end="5"/>
                                            </p:txEl>
                                          </p:spTgt>
                                        </p:tgtEl>
                                        <p:attrNameLst>
                                          <p:attrName>style.visibility</p:attrName>
                                        </p:attrNameLst>
                                      </p:cBhvr>
                                      <p:to>
                                        <p:strVal val="visible"/>
                                      </p:to>
                                    </p:set>
                                    <p:animEffect transition="in" filter="wipe(down)">
                                      <p:cBhvr>
                                        <p:cTn id="75" dur="500"/>
                                        <p:tgtEl>
                                          <p:spTgt spid="39940">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9940">
                                            <p:txEl>
                                              <p:pRg st="6" end="6"/>
                                            </p:txEl>
                                          </p:spTgt>
                                        </p:tgtEl>
                                        <p:attrNameLst>
                                          <p:attrName>style.visibility</p:attrName>
                                        </p:attrNameLst>
                                      </p:cBhvr>
                                      <p:to>
                                        <p:strVal val="visible"/>
                                      </p:to>
                                    </p:set>
                                    <p:animEffect transition="in" filter="wipe(down)">
                                      <p:cBhvr>
                                        <p:cTn id="80" dur="500"/>
                                        <p:tgtEl>
                                          <p:spTgt spid="39940">
                                            <p:txEl>
                                              <p:pRg st="6" end="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9940">
                                            <p:txEl>
                                              <p:pRg st="7" end="7"/>
                                            </p:txEl>
                                          </p:spTgt>
                                        </p:tgtEl>
                                        <p:attrNameLst>
                                          <p:attrName>style.visibility</p:attrName>
                                        </p:attrNameLst>
                                      </p:cBhvr>
                                      <p:to>
                                        <p:strVal val="visible"/>
                                      </p:to>
                                    </p:set>
                                    <p:animEffect transition="in" filter="wipe(down)">
                                      <p:cBhvr>
                                        <p:cTn id="85" dur="500"/>
                                        <p:tgtEl>
                                          <p:spTgt spid="39940">
                                            <p:txEl>
                                              <p:pRg st="7" end="7"/>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39940">
                                            <p:txEl>
                                              <p:pRg st="8" end="8"/>
                                            </p:txEl>
                                          </p:spTgt>
                                        </p:tgtEl>
                                        <p:attrNameLst>
                                          <p:attrName>style.visibility</p:attrName>
                                        </p:attrNameLst>
                                      </p:cBhvr>
                                      <p:to>
                                        <p:strVal val="visible"/>
                                      </p:to>
                                    </p:set>
                                    <p:animEffect transition="in" filter="wipe(down)">
                                      <p:cBhvr>
                                        <p:cTn id="90" dur="500"/>
                                        <p:tgtEl>
                                          <p:spTgt spid="39940">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9940">
                                            <p:txEl>
                                              <p:pRg st="9" end="9"/>
                                            </p:txEl>
                                          </p:spTgt>
                                        </p:tgtEl>
                                        <p:attrNameLst>
                                          <p:attrName>style.visibility</p:attrName>
                                        </p:attrNameLst>
                                      </p:cBhvr>
                                      <p:to>
                                        <p:strVal val="visible"/>
                                      </p:to>
                                    </p:set>
                                    <p:animEffect transition="in" filter="wipe(down)">
                                      <p:cBhvr>
                                        <p:cTn id="95" dur="500"/>
                                        <p:tgtEl>
                                          <p:spTgt spid="39940">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down)">
                                      <p:cBhvr>
                                        <p:cTn id="100" dur="500"/>
                                        <p:tgtEl>
                                          <p:spTgt spid="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wipe(down)">
                                      <p:cBhvr>
                                        <p:cTn id="10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2" grpId="0" animBg="1"/>
      <p:bldP spid="39946" grpId="0" animBg="1"/>
      <p:bldP spid="39947" grpId="0"/>
      <p:bldP spid="39949" grpId="0" animBg="1"/>
      <p:bldP spid="5" grpId="0" animBg="1"/>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2.4.5  </a:t>
                      </a:r>
                      <a:r>
                        <a:rPr lang="zh-CN" altLang="en-US" sz="2400">
                          <a:solidFill>
                            <a:schemeClr val="bg1"/>
                          </a:solidFill>
                          <a:ea typeface="宋体" panose="02010600030101010101" pitchFamily="2" charset="-122"/>
                        </a:rPr>
                        <a:t>浮点运算</a:t>
                      </a:r>
                    </a:p>
                  </a:txBody>
                  <a:tcPr>
                    <a:solidFill>
                      <a:srgbClr val="52B6B1"/>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387475" y="1165860"/>
            <a:ext cx="10727690" cy="1845310"/>
          </a:xfrm>
          <a:prstGeom prst="rect">
            <a:avLst/>
          </a:prstGeom>
          <a:noFill/>
        </p:spPr>
        <p:txBody>
          <a:bodyPr wrap="square" rtlCol="0">
            <a:spAutoFit/>
          </a:bodyPr>
          <a:lstStyle/>
          <a:p>
            <a:pPr marL="285750" indent="-285750">
              <a:buFont typeface="Wingdings" panose="05000000000000000000" charset="0"/>
              <a:buChar char=""/>
            </a:pPr>
            <a:r>
              <a:rPr lang="zh-CN" altLang="en-US" sz="2400"/>
              <a:t>浮点乘法</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endParaRPr lang="zh-CN" altLang="en-US" sz="1800" dirty="0">
              <a:ea typeface="宋体" panose="02010600030101010101" pitchFamily="2" charset="-122"/>
              <a:sym typeface="+mn-ea"/>
            </a:endParaRPr>
          </a:p>
          <a:p>
            <a:pPr marL="0" indent="0">
              <a:buFont typeface="Wingdings" panose="05000000000000000000" charset="0"/>
              <a:buNone/>
            </a:pPr>
            <a:endParaRPr lang="zh-CN" altLang="en-US" sz="1800" dirty="0">
              <a:sym typeface="+mn-ea"/>
            </a:endParaRPr>
          </a:p>
        </p:txBody>
      </p:sp>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5" name="矩形 4"/>
          <p:cNvSpPr/>
          <p:nvPr/>
        </p:nvSpPr>
        <p:spPr>
          <a:xfrm>
            <a:off x="1646555" y="4937760"/>
            <a:ext cx="8358057" cy="839096"/>
          </a:xfrm>
          <a:prstGeom prst="rec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r>
              <a:rPr lang="zh-CN" altLang="en-US" sz="1800" dirty="0">
                <a:latin typeface="+mj-lt"/>
                <a:ea typeface="宋体" panose="02010600030101010101" pitchFamily="2" charset="-122"/>
                <a:cs typeface="Courier New" panose="02070309020205020404" charset="0"/>
                <a:sym typeface="+mn-ea"/>
              </a:rPr>
              <a:t>保留</a:t>
            </a:r>
            <a:r>
              <a:rPr lang="en-US" altLang="zh-CN" sz="1800" dirty="0">
                <a:latin typeface="+mj-lt"/>
                <a:ea typeface="宋体" panose="02010600030101010101" pitchFamily="2" charset="-122"/>
                <a:cs typeface="Courier New" panose="02070309020205020404" charset="0"/>
                <a:sym typeface="+mn-ea"/>
              </a:rPr>
              <a:t>4</a:t>
            </a:r>
            <a:r>
              <a:rPr lang="zh-CN" altLang="en-US" sz="1800" dirty="0">
                <a:latin typeface="+mj-lt"/>
                <a:ea typeface="宋体" panose="02010600030101010101" pitchFamily="2" charset="-122"/>
                <a:cs typeface="Courier New" panose="02070309020205020404" charset="0"/>
                <a:sym typeface="+mn-ea"/>
              </a:rPr>
              <a:t>位有效数字</a:t>
            </a:r>
            <a:r>
              <a:rPr lang="en-US" sz="1800" dirty="0">
                <a:latin typeface="+mj-lt"/>
                <a:cs typeface="Courier New" panose="02070309020205020404" charset="0"/>
                <a:sym typeface="+mn-ea"/>
              </a:rPr>
              <a:t>: </a:t>
            </a:r>
            <a:r>
              <a:rPr lang="en-US" sz="2400" dirty="0">
                <a:latin typeface="Courier New" panose="02070309020205020404" charset="0"/>
                <a:cs typeface="Courier New" panose="02070309020205020404" charset="0"/>
                <a:sym typeface="+mn-ea"/>
              </a:rPr>
              <a:t>1.010*2</a:t>
            </a:r>
            <a:r>
              <a:rPr lang="en-US" sz="2400" baseline="30000" dirty="0">
                <a:latin typeface="Courier New" panose="02070309020205020404" charset="0"/>
                <a:cs typeface="Courier New" panose="02070309020205020404" charset="0"/>
                <a:sym typeface="+mn-ea"/>
              </a:rPr>
              <a:t>2</a:t>
            </a:r>
            <a:r>
              <a:rPr lang="en-US" sz="2400" dirty="0">
                <a:latin typeface="Courier New" panose="02070309020205020404" charset="0"/>
                <a:cs typeface="Courier New" panose="02070309020205020404" charset="0"/>
                <a:sym typeface="+mn-ea"/>
              </a:rPr>
              <a:t> × 1.110*2</a:t>
            </a:r>
            <a:r>
              <a:rPr lang="en-US" sz="2400" baseline="30000" dirty="0">
                <a:latin typeface="Courier New" panose="02070309020205020404" charset="0"/>
                <a:cs typeface="Courier New" panose="02070309020205020404" charset="0"/>
                <a:sym typeface="+mn-ea"/>
              </a:rPr>
              <a:t>3</a:t>
            </a:r>
            <a:r>
              <a:rPr lang="en-US" sz="2400" dirty="0">
                <a:latin typeface="Courier New" panose="02070309020205020404" charset="0"/>
                <a:cs typeface="Courier New" panose="02070309020205020404" charset="0"/>
                <a:sym typeface="+mn-ea"/>
              </a:rPr>
              <a:t> = 1</a:t>
            </a:r>
            <a:r>
              <a:rPr lang="en-US" sz="2400" dirty="0">
                <a:solidFill>
                  <a:srgbClr val="C00000"/>
                </a:solidFill>
                <a:latin typeface="Courier New" panose="02070309020205020404" charset="0"/>
                <a:cs typeface="Courier New" panose="02070309020205020404" charset="0"/>
                <a:sym typeface="+mn-ea"/>
              </a:rPr>
              <a:t>0</a:t>
            </a:r>
            <a:r>
              <a:rPr lang="en-US" sz="2400" dirty="0">
                <a:latin typeface="Courier New" panose="02070309020205020404" charset="0"/>
                <a:cs typeface="Courier New" panose="02070309020205020404" charset="0"/>
                <a:sym typeface="+mn-ea"/>
              </a:rPr>
              <a:t>.0011*2</a:t>
            </a:r>
            <a:r>
              <a:rPr lang="en-US" sz="2400" baseline="30000" dirty="0">
                <a:latin typeface="Courier New" panose="02070309020205020404" charset="0"/>
                <a:cs typeface="Courier New" panose="02070309020205020404" charset="0"/>
                <a:sym typeface="+mn-ea"/>
              </a:rPr>
              <a:t>5</a:t>
            </a:r>
            <a:r>
              <a:rPr lang="en-US" sz="2400" dirty="0">
                <a:latin typeface="Courier New" panose="02070309020205020404" charset="0"/>
                <a:cs typeface="Courier New" panose="02070309020205020404" charset="0"/>
                <a:sym typeface="+mn-ea"/>
              </a:rPr>
              <a:t> = </a:t>
            </a:r>
          </a:p>
          <a:p>
            <a:pPr algn="l"/>
            <a:r>
              <a:rPr lang="en-US" sz="2400" dirty="0">
                <a:latin typeface="Courier New" panose="02070309020205020404" charset="0"/>
                <a:cs typeface="Courier New" panose="02070309020205020404" charset="0"/>
                <a:sym typeface="+mn-ea"/>
              </a:rPr>
              <a:t>          1.000</a:t>
            </a:r>
            <a:r>
              <a:rPr lang="en-US" sz="2400" dirty="0">
                <a:solidFill>
                  <a:srgbClr val="C00000"/>
                </a:solidFill>
                <a:latin typeface="Courier New" panose="02070309020205020404" charset="0"/>
                <a:cs typeface="Courier New" panose="02070309020205020404" charset="0"/>
                <a:sym typeface="+mn-ea"/>
              </a:rPr>
              <a:t>11</a:t>
            </a:r>
            <a:r>
              <a:rPr lang="en-US" sz="2400" dirty="0">
                <a:latin typeface="Courier New" panose="02070309020205020404" charset="0"/>
                <a:cs typeface="Courier New" panose="02070309020205020404" charset="0"/>
                <a:sym typeface="+mn-ea"/>
              </a:rPr>
              <a:t>*2</a:t>
            </a:r>
            <a:r>
              <a:rPr lang="en-US" sz="2400" baseline="30000" dirty="0">
                <a:latin typeface="Courier New" panose="02070309020205020404" charset="0"/>
                <a:cs typeface="Courier New" panose="02070309020205020404" charset="0"/>
                <a:sym typeface="+mn-ea"/>
              </a:rPr>
              <a:t>6 </a:t>
            </a:r>
            <a:r>
              <a:rPr lang="en-US" sz="2400" dirty="0">
                <a:latin typeface="Courier New" panose="02070309020205020404" charset="0"/>
                <a:cs typeface="Courier New" panose="02070309020205020404" charset="0"/>
                <a:sym typeface="+mn-ea"/>
              </a:rPr>
              <a:t>= 1.00</a:t>
            </a:r>
            <a:r>
              <a:rPr lang="en-US" sz="2400" dirty="0">
                <a:solidFill>
                  <a:srgbClr val="C00000"/>
                </a:solidFill>
                <a:latin typeface="Courier New" panose="02070309020205020404" charset="0"/>
                <a:cs typeface="Courier New" panose="02070309020205020404" charset="0"/>
                <a:sym typeface="+mn-ea"/>
              </a:rPr>
              <a:t>1</a:t>
            </a:r>
            <a:r>
              <a:rPr lang="en-US" sz="2400" dirty="0">
                <a:latin typeface="Courier New" panose="02070309020205020404" charset="0"/>
                <a:cs typeface="Courier New" panose="02070309020205020404" charset="0"/>
                <a:sym typeface="+mn-ea"/>
              </a:rPr>
              <a:t>*2</a:t>
            </a:r>
            <a:r>
              <a:rPr lang="en-US" sz="2400" baseline="30000" dirty="0">
                <a:latin typeface="Courier New" panose="02070309020205020404" charset="0"/>
                <a:cs typeface="Courier New" panose="02070309020205020404" charset="0"/>
                <a:sym typeface="+mn-ea"/>
              </a:rPr>
              <a:t>6</a:t>
            </a:r>
            <a:endParaRPr kumimoji="0" lang="en-US" altLang="en-US" sz="2400" i="0" u="none" strike="noStrike" cap="none" normalizeH="0" baseline="0" dirty="0">
              <a:ln>
                <a:noFill/>
              </a:ln>
              <a:solidFill>
                <a:schemeClr val="tx1"/>
              </a:solidFill>
              <a:effectLst/>
            </a:endParaRPr>
          </a:p>
        </p:txBody>
      </p:sp>
      <p:sp>
        <p:nvSpPr>
          <p:cNvPr id="4" name="Rectangle 4"/>
          <p:cNvSpPr>
            <a:spLocks noGrp="1" noChangeArrowheads="1"/>
          </p:cNvSpPr>
          <p:nvPr/>
        </p:nvSpPr>
        <p:spPr>
          <a:xfrm>
            <a:off x="1905000" y="152400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en-US" dirty="0">
                <a:solidFill>
                  <a:schemeClr val="tx1"/>
                </a:solidFill>
              </a:rPr>
              <a:t>(–1)</a:t>
            </a:r>
            <a:r>
              <a:rPr lang="en-US" baseline="32000" dirty="0">
                <a:solidFill>
                  <a:schemeClr val="tx1"/>
                </a:solidFill>
              </a:rPr>
              <a:t>s1</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M1</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E1</a:t>
            </a:r>
            <a:r>
              <a:rPr lang="en-US" dirty="0">
                <a:solidFill>
                  <a:schemeClr val="tx1"/>
                </a:solidFill>
              </a:rPr>
              <a:t>   x   (–1)</a:t>
            </a:r>
            <a:r>
              <a:rPr lang="en-US" baseline="32000" dirty="0">
                <a:solidFill>
                  <a:schemeClr val="tx1"/>
                </a:solidFill>
                <a:latin typeface="Calibri Bold Italic" charset="0"/>
                <a:ea typeface="Calibri Bold Italic" charset="0"/>
                <a:cs typeface="Calibri Bold Italic" charset="0"/>
                <a:sym typeface="Calibri Bold Italic" charset="0"/>
              </a:rPr>
              <a:t>s2</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M2</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E2</a:t>
            </a:r>
          </a:p>
          <a:p>
            <a:pPr>
              <a:buClr>
                <a:srgbClr val="0D0D0D"/>
              </a:buClr>
            </a:pPr>
            <a:r>
              <a:rPr lang="zh-CN" altLang="en-US" dirty="0">
                <a:solidFill>
                  <a:schemeClr val="tx1"/>
                </a:solidFill>
                <a:ea typeface="宋体" panose="02010600030101010101" pitchFamily="2" charset="-122"/>
              </a:rPr>
              <a:t>结果</a:t>
            </a:r>
            <a:r>
              <a:rPr lang="en-US" dirty="0">
                <a:solidFill>
                  <a:schemeClr val="tx1"/>
                </a:solidFill>
              </a:rPr>
              <a:t>: (–1)</a:t>
            </a:r>
            <a:r>
              <a:rPr lang="en-US" baseline="32000" dirty="0">
                <a:solidFill>
                  <a:schemeClr val="tx1"/>
                </a:solidFill>
              </a:rPr>
              <a:t>s</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a:t>
            </a:r>
          </a:p>
          <a:p>
            <a:pPr marL="552450" lvl="1">
              <a:buClr>
                <a:srgbClr val="0D0D0D"/>
              </a:buClr>
            </a:pPr>
            <a:r>
              <a:rPr lang="zh-CN" altLang="en-US" dirty="0">
                <a:solidFill>
                  <a:schemeClr val="tx1"/>
                </a:solidFill>
                <a:latin typeface="Calibri Italic" charset="0"/>
                <a:ea typeface="宋体" panose="02010600030101010101" pitchFamily="2" charset="-122"/>
                <a:cs typeface="Calibri Italic" charset="0"/>
                <a:sym typeface="Calibri Italic" charset="0"/>
              </a:rPr>
              <a:t>符号</a:t>
            </a:r>
            <a:r>
              <a:rPr lang="en-US" dirty="0">
                <a:solidFill>
                  <a:schemeClr val="tx1"/>
                </a:solidFill>
                <a:latin typeface="Calibri Italic" charset="0"/>
                <a:ea typeface="Calibri Italic" charset="0"/>
                <a:cs typeface="Calibri Italic" charset="0"/>
                <a:sym typeface="Calibri Italic" charset="0"/>
              </a:rPr>
              <a:t>s</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s1</a:t>
            </a:r>
            <a:r>
              <a:rPr lang="en-US" dirty="0">
                <a:solidFill>
                  <a:schemeClr val="tx1"/>
                </a:solidFill>
              </a:rPr>
              <a:t> ^ </a:t>
            </a:r>
            <a:r>
              <a:rPr lang="en-US" dirty="0">
                <a:solidFill>
                  <a:schemeClr val="tx1"/>
                </a:solidFill>
                <a:latin typeface="Calibri Italic" charset="0"/>
                <a:ea typeface="Calibri Italic" charset="0"/>
                <a:cs typeface="Calibri Italic" charset="0"/>
                <a:sym typeface="Calibri Italic" charset="0"/>
              </a:rPr>
              <a:t>s2</a:t>
            </a:r>
          </a:p>
          <a:p>
            <a:pPr marL="552450" lvl="1">
              <a:buClr>
                <a:srgbClr val="000000"/>
              </a:buClr>
            </a:pPr>
            <a:r>
              <a:rPr lang="zh-CN" altLang="en-US" dirty="0">
                <a:solidFill>
                  <a:schemeClr val="tx1"/>
                </a:solidFill>
                <a:latin typeface="Calibri Italic" charset="0"/>
                <a:ea typeface="宋体" panose="02010600030101010101" pitchFamily="2" charset="-122"/>
                <a:cs typeface="Calibri Italic" charset="0"/>
                <a:sym typeface="Calibri Italic" charset="0"/>
              </a:rPr>
              <a:t>尾数</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M1</a:t>
            </a:r>
            <a:r>
              <a:rPr lang="en-US" dirty="0">
                <a:solidFill>
                  <a:schemeClr val="tx1"/>
                </a:solidFill>
              </a:rPr>
              <a:t> x  </a:t>
            </a:r>
            <a:r>
              <a:rPr lang="en-US" dirty="0">
                <a:solidFill>
                  <a:schemeClr val="tx1"/>
                </a:solidFill>
                <a:latin typeface="Calibri Italic" charset="0"/>
                <a:ea typeface="Calibri Italic" charset="0"/>
                <a:cs typeface="Calibri Italic" charset="0"/>
                <a:sym typeface="Calibri Italic" charset="0"/>
              </a:rPr>
              <a:t>M2</a:t>
            </a:r>
          </a:p>
          <a:p>
            <a:pPr marL="552450" lvl="1">
              <a:buClr>
                <a:srgbClr val="0D0D0D"/>
              </a:buClr>
            </a:pPr>
            <a:r>
              <a:rPr lang="zh-CN" altLang="en-US" dirty="0">
                <a:solidFill>
                  <a:schemeClr val="tx1"/>
                </a:solidFill>
                <a:ea typeface="宋体" panose="02010600030101010101" pitchFamily="2" charset="-122"/>
              </a:rPr>
              <a:t>阶码</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r>
              <a:rPr lang="en-US" dirty="0">
                <a:solidFill>
                  <a:schemeClr val="tx1"/>
                </a:solidFill>
              </a:rPr>
              <a:t> + </a:t>
            </a:r>
            <a:r>
              <a:rPr lang="en-US" dirty="0">
                <a:solidFill>
                  <a:schemeClr val="tx1"/>
                </a:solidFill>
                <a:latin typeface="Calibri Italic" charset="0"/>
                <a:ea typeface="Calibri Italic" charset="0"/>
                <a:cs typeface="Calibri Italic" charset="0"/>
                <a:sym typeface="Calibri Italic" charset="0"/>
              </a:rPr>
              <a:t>E2</a:t>
            </a:r>
            <a:endParaRPr lang="en-US" dirty="0">
              <a:solidFill>
                <a:schemeClr val="tx1"/>
              </a:solidFill>
            </a:endParaRPr>
          </a:p>
          <a:p>
            <a:pPr marL="552450" lvl="1">
              <a:buClr>
                <a:srgbClr val="0D0D0D"/>
              </a:buClr>
            </a:pPr>
            <a:r>
              <a:rPr lang="zh-CN" altLang="en-US" dirty="0">
                <a:ea typeface="宋体" panose="02010600030101010101" pitchFamily="2" charset="-122"/>
                <a:sym typeface="+mn-ea"/>
              </a:rPr>
              <a:t>如果</a:t>
            </a:r>
            <a:r>
              <a:rPr lang="en-US" dirty="0">
                <a:sym typeface="+mn-ea"/>
              </a:rPr>
              <a:t> </a:t>
            </a:r>
            <a:r>
              <a:rPr lang="en-US" dirty="0">
                <a:latin typeface="Calibri Italic" charset="0"/>
                <a:ea typeface="Calibri Italic" charset="0"/>
                <a:cs typeface="Calibri Italic" charset="0"/>
                <a:sym typeface="Calibri Italic" charset="0"/>
              </a:rPr>
              <a:t>M</a:t>
            </a:r>
            <a:r>
              <a:rPr lang="en-US" dirty="0">
                <a:sym typeface="+mn-ea"/>
              </a:rPr>
              <a:t> ≥ 2, M</a:t>
            </a:r>
            <a:r>
              <a:rPr lang="zh-CN" altLang="en-US" dirty="0">
                <a:ea typeface="宋体" panose="02010600030101010101" pitchFamily="2" charset="-122"/>
                <a:sym typeface="+mn-ea"/>
              </a:rPr>
              <a:t>右移</a:t>
            </a:r>
            <a:r>
              <a:rPr lang="en-US" dirty="0">
                <a:sym typeface="+mn-ea"/>
              </a:rPr>
              <a:t>, </a:t>
            </a:r>
            <a:r>
              <a:rPr lang="zh-CN" altLang="en-US" dirty="0">
                <a:ea typeface="宋体" panose="02010600030101010101" pitchFamily="2" charset="-122"/>
                <a:sym typeface="+mn-ea"/>
              </a:rPr>
              <a:t>阶码相应增加</a:t>
            </a:r>
            <a:endParaRPr lang="en-US" dirty="0">
              <a:solidFill>
                <a:schemeClr val="tx1"/>
              </a:solidFill>
              <a:latin typeface="Calibri Italic" charset="0"/>
              <a:ea typeface="Calibri Italic" charset="0"/>
              <a:cs typeface="Calibri Italic" charset="0"/>
              <a:sym typeface="Calibri Italic" charset="0"/>
            </a:endParaRPr>
          </a:p>
          <a:p>
            <a:pPr marL="552450" lvl="1">
              <a:buClr>
                <a:srgbClr val="0D0D0D"/>
              </a:buClr>
            </a:pPr>
            <a:r>
              <a:rPr lang="zh-CN" altLang="en-US" dirty="0">
                <a:ea typeface="宋体" panose="02010600030101010101" pitchFamily="2" charset="-122"/>
                <a:sym typeface="+mn-ea"/>
              </a:rPr>
              <a:t>阶码</a:t>
            </a:r>
            <a:r>
              <a:rPr lang="en-US" altLang="zh-CN" dirty="0">
                <a:ea typeface="宋体" panose="02010600030101010101" pitchFamily="2" charset="-122"/>
                <a:sym typeface="+mn-ea"/>
              </a:rPr>
              <a:t>E</a:t>
            </a:r>
            <a:r>
              <a:rPr lang="zh-CN" altLang="en-US" dirty="0">
                <a:ea typeface="宋体" panose="02010600030101010101" pitchFamily="2" charset="-122"/>
                <a:sym typeface="+mn-ea"/>
              </a:rPr>
              <a:t>超出可表示范围则溢出</a:t>
            </a:r>
            <a:r>
              <a:rPr lang="en-US" dirty="0">
                <a:solidFill>
                  <a:schemeClr val="tx1"/>
                </a:solidFill>
              </a:rPr>
              <a:t> </a:t>
            </a:r>
          </a:p>
          <a:p>
            <a:pPr marL="552450" lvl="1">
              <a:buClr>
                <a:srgbClr val="0D0D0D"/>
              </a:buClr>
            </a:pPr>
            <a:r>
              <a:rPr lang="zh-CN" altLang="en-US" dirty="0">
                <a:ea typeface="宋体" panose="02010600030101010101" pitchFamily="2" charset="-122"/>
                <a:sym typeface="+mn-ea"/>
              </a:rPr>
              <a:t>尾数舍入为合适的精度</a:t>
            </a:r>
            <a:endParaRPr lang="en-US" dirty="0">
              <a:solidFill>
                <a:schemeClr val="tx1"/>
              </a:solidFill>
            </a:endParaRPr>
          </a:p>
          <a:p>
            <a:pPr marL="0" indent="0">
              <a:buNone/>
            </a:pPr>
            <a:endParaRPr lang="en-US" dirty="0" err="1">
              <a:solidFill>
                <a:schemeClr val="tx1"/>
              </a:solidFill>
            </a:endParaRPr>
          </a:p>
        </p:txBody>
      </p:sp>
    </p:spTree>
    <p:extLst>
      <p:ext uri="{BB962C8B-B14F-4D97-AF65-F5344CB8AC3E}">
        <p14:creationId xmlns:p14="http://schemas.microsoft.com/office/powerpoint/2010/main" val="7116726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down)">
                                      <p:cBhvr>
                                        <p:cTn id="23" dur="500"/>
                                        <p:tgtEl>
                                          <p:spTgt spid="4">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down)">
                                      <p:cBhvr>
                                        <p:cTn id="26" dur="500"/>
                                        <p:tgtEl>
                                          <p:spTgt spid="4">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down)">
                                      <p:cBhvr>
                                        <p:cTn id="29" dur="500"/>
                                        <p:tgtEl>
                                          <p:spTgt spid="4">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down)">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633470" cy="457200"/>
        </p:xfrm>
        <a:graphic>
          <a:graphicData uri="http://schemas.openxmlformats.org/drawingml/2006/table">
            <a:tbl>
              <a:tblPr firstRow="1" bandRow="1">
                <a:tableStyleId>{5C22544A-7EE6-4342-B048-85BDC9FD1C3A}</a:tableStyleId>
              </a:tblPr>
              <a:tblGrid>
                <a:gridCol w="3633470">
                  <a:extLst>
                    <a:ext uri="{9D8B030D-6E8A-4147-A177-3AD203B41FA5}">
                      <a16:colId xmlns:a16="http://schemas.microsoft.com/office/drawing/2014/main" val="20000"/>
                    </a:ext>
                  </a:extLst>
                </a:gridCol>
              </a:tblGrid>
              <a:tr h="457200">
                <a:tc>
                  <a:txBody>
                    <a:bodyPr/>
                    <a:lstStyle/>
                    <a:p>
                      <a:pPr>
                        <a:buNone/>
                      </a:pPr>
                      <a:r>
                        <a:rPr lang="en-US" altLang="zh-CN" sz="2400">
                          <a:solidFill>
                            <a:schemeClr val="bg1"/>
                          </a:solidFill>
                        </a:rPr>
                        <a:t>2.4.6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语言中的浮点数</a:t>
                      </a:r>
                    </a:p>
                  </a:txBody>
                  <a:tcPr>
                    <a:solidFill>
                      <a:srgbClr val="52B6B1"/>
                    </a:solidFill>
                  </a:tcPr>
                </a:tc>
                <a:extLst>
                  <a:ext uri="{0D108BD9-81ED-4DB2-BD59-A6C34878D82A}">
                    <a16:rowId xmlns:a16="http://schemas.microsoft.com/office/drawing/2014/main" val="10000"/>
                  </a:ext>
                </a:extLst>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7" name="文本框 6"/>
          <p:cNvSpPr txBox="1"/>
          <p:nvPr/>
        </p:nvSpPr>
        <p:spPr>
          <a:xfrm>
            <a:off x="5565775" y="1021080"/>
            <a:ext cx="6126480" cy="5139055"/>
          </a:xfrm>
          <a:prstGeom prst="rect">
            <a:avLst/>
          </a:prstGeom>
          <a:noFill/>
        </p:spPr>
        <p:txBody>
          <a:bodyPr wrap="square" rtlCol="0">
            <a:spAutoFit/>
          </a:bodyPr>
          <a:lstStyle/>
          <a:p>
            <a:pPr marL="742950" lvl="1" indent="-285750">
              <a:buFont typeface="Wingdings" panose="05000000000000000000" charset="0"/>
              <a:buChar char=""/>
            </a:pPr>
            <a:r>
              <a:rPr lang="zh-CN" altLang="en-US" sz="2800" dirty="0">
                <a:sym typeface="+mn-ea"/>
              </a:rPr>
              <a:t>两种浮点数类型：</a:t>
            </a:r>
            <a:r>
              <a:rPr lang="en-US" altLang="zh-CN" sz="2800" dirty="0">
                <a:sym typeface="+mn-ea"/>
              </a:rPr>
              <a:t>float </a:t>
            </a:r>
            <a:r>
              <a:rPr lang="zh-CN" altLang="en-US" sz="2800" dirty="0">
                <a:sym typeface="+mn-ea"/>
              </a:rPr>
              <a:t>和</a:t>
            </a:r>
            <a:r>
              <a:rPr lang="en-US" altLang="zh-CN" sz="2800" dirty="0">
                <a:sym typeface="+mn-ea"/>
              </a:rPr>
              <a:t>double</a:t>
            </a:r>
            <a:endParaRPr lang="en-US" altLang="zh-CN" sz="2800" dirty="0"/>
          </a:p>
          <a:p>
            <a:pPr marL="742950" lvl="1" indent="-285750">
              <a:buFont typeface="Wingdings" panose="05000000000000000000" charset="0"/>
              <a:buChar char=""/>
            </a:pPr>
            <a:r>
              <a:rPr lang="en-US" altLang="zh-CN" sz="2800" dirty="0">
                <a:sym typeface="+mn-ea"/>
              </a:rPr>
              <a:t>C99</a:t>
            </a:r>
            <a:r>
              <a:rPr lang="zh-CN" altLang="en-US" sz="2800" dirty="0">
                <a:sym typeface="+mn-ea"/>
              </a:rPr>
              <a:t>包含第三种浮点数类型：</a:t>
            </a:r>
            <a:r>
              <a:rPr lang="en-US" altLang="zh-CN" sz="2800" dirty="0">
                <a:sym typeface="+mn-ea"/>
              </a:rPr>
              <a:t>long double</a:t>
            </a:r>
            <a:endParaRPr lang="en-US" altLang="zh-CN" sz="2800" dirty="0"/>
          </a:p>
          <a:p>
            <a:pPr marL="742950" lvl="1" indent="-285750">
              <a:buFont typeface="Wingdings" panose="05000000000000000000" charset="0"/>
              <a:buChar char=""/>
            </a:pPr>
            <a:r>
              <a:rPr lang="zh-CN" altLang="en-US" sz="2800" dirty="0">
                <a:sym typeface="+mn-ea"/>
              </a:rPr>
              <a:t>整数和浮点数转换规则：</a:t>
            </a:r>
            <a:endParaRPr lang="en-US" altLang="zh-CN" sz="2800" dirty="0"/>
          </a:p>
          <a:p>
            <a:pPr marL="1314450" lvl="2" indent="-400050">
              <a:buFont typeface="+mj-lt"/>
              <a:buAutoNum type="romanUcPeriod"/>
            </a:pPr>
            <a:r>
              <a:rPr lang="en-US" altLang="zh-CN" sz="2400" dirty="0" err="1">
                <a:sym typeface="+mn-ea"/>
              </a:rPr>
              <a:t>int</a:t>
            </a:r>
            <a:r>
              <a:rPr lang="zh-CN" altLang="en-US" sz="2400" dirty="0">
                <a:sym typeface="+mn-ea"/>
              </a:rPr>
              <a:t>转换为</a:t>
            </a:r>
            <a:r>
              <a:rPr lang="en-US" altLang="zh-CN" sz="2400" dirty="0">
                <a:sym typeface="+mn-ea"/>
              </a:rPr>
              <a:t>float</a:t>
            </a:r>
            <a:r>
              <a:rPr lang="zh-CN" altLang="en-US" sz="2400" dirty="0">
                <a:sym typeface="+mn-ea"/>
              </a:rPr>
              <a:t>，不会溢出，可能被舍入；</a:t>
            </a:r>
            <a:endParaRPr lang="en-US" altLang="zh-CN" sz="2400" dirty="0"/>
          </a:p>
          <a:p>
            <a:pPr marL="1314450" lvl="2" indent="-400050">
              <a:buFont typeface="+mj-lt"/>
              <a:buAutoNum type="romanUcPeriod"/>
            </a:pPr>
            <a:r>
              <a:rPr lang="en-US" altLang="zh-CN" sz="2400" dirty="0" err="1">
                <a:sym typeface="+mn-ea"/>
              </a:rPr>
              <a:t>int</a:t>
            </a:r>
            <a:r>
              <a:rPr lang="zh-CN" altLang="en-US" sz="2400" dirty="0">
                <a:sym typeface="+mn-ea"/>
              </a:rPr>
              <a:t>或</a:t>
            </a:r>
            <a:r>
              <a:rPr lang="en-US" altLang="zh-CN" sz="2400" dirty="0">
                <a:sym typeface="+mn-ea"/>
              </a:rPr>
              <a:t>float</a:t>
            </a:r>
            <a:r>
              <a:rPr lang="zh-CN" altLang="en-US" sz="2400" dirty="0">
                <a:sym typeface="+mn-ea"/>
              </a:rPr>
              <a:t>转换为</a:t>
            </a:r>
            <a:r>
              <a:rPr lang="en-US" altLang="zh-CN" sz="2400" dirty="0">
                <a:sym typeface="+mn-ea"/>
              </a:rPr>
              <a:t>double</a:t>
            </a:r>
            <a:r>
              <a:rPr lang="zh-CN" altLang="en-US" sz="2400" dirty="0">
                <a:sym typeface="+mn-ea"/>
              </a:rPr>
              <a:t>，能够准确表示；</a:t>
            </a:r>
            <a:endParaRPr lang="en-US" altLang="zh-CN" sz="2400" dirty="0"/>
          </a:p>
          <a:p>
            <a:pPr marL="1314450" lvl="2" indent="-400050">
              <a:buFont typeface="+mj-lt"/>
              <a:buAutoNum type="romanUcPeriod"/>
            </a:pPr>
            <a:r>
              <a:rPr lang="en-US" altLang="zh-CN" sz="2400" dirty="0">
                <a:sym typeface="+mn-ea"/>
              </a:rPr>
              <a:t>double</a:t>
            </a:r>
            <a:r>
              <a:rPr lang="zh-CN" altLang="en-US" sz="2400" dirty="0">
                <a:sym typeface="+mn-ea"/>
              </a:rPr>
              <a:t>转换为</a:t>
            </a:r>
            <a:r>
              <a:rPr lang="en-US" altLang="zh-CN" sz="2400" dirty="0">
                <a:sym typeface="+mn-ea"/>
              </a:rPr>
              <a:t>float</a:t>
            </a:r>
            <a:r>
              <a:rPr lang="zh-CN" altLang="en-US" sz="2400" dirty="0">
                <a:sym typeface="+mn-ea"/>
              </a:rPr>
              <a:t>，可能会溢出</a:t>
            </a:r>
            <a:r>
              <a:rPr lang="en-US" altLang="zh-CN" sz="2400" dirty="0">
                <a:sym typeface="+mn-ea"/>
              </a:rPr>
              <a:t>+∞</a:t>
            </a:r>
            <a:r>
              <a:rPr lang="zh-CN" altLang="en-US" sz="2400" dirty="0">
                <a:sym typeface="+mn-ea"/>
              </a:rPr>
              <a:t>或</a:t>
            </a:r>
            <a:r>
              <a:rPr lang="en-US" altLang="zh-CN" sz="2400" dirty="0">
                <a:sym typeface="+mn-ea"/>
              </a:rPr>
              <a:t>- ∞</a:t>
            </a:r>
            <a:r>
              <a:rPr lang="zh-CN" altLang="en-US" sz="2400" dirty="0">
                <a:sym typeface="+mn-ea"/>
              </a:rPr>
              <a:t>，也可能会舍入；</a:t>
            </a:r>
            <a:endParaRPr lang="en-US" altLang="zh-CN" sz="2400" dirty="0"/>
          </a:p>
          <a:p>
            <a:pPr marL="1314450" lvl="2" indent="-400050">
              <a:buFont typeface="+mj-lt"/>
              <a:buAutoNum type="romanUcPeriod"/>
            </a:pPr>
            <a:r>
              <a:rPr lang="en-US" altLang="zh-CN" sz="2400" dirty="0">
                <a:sym typeface="+mn-ea"/>
              </a:rPr>
              <a:t>float</a:t>
            </a:r>
            <a:r>
              <a:rPr lang="zh-CN" altLang="en-US" sz="2400" dirty="0">
                <a:sym typeface="+mn-ea"/>
              </a:rPr>
              <a:t>或</a:t>
            </a:r>
            <a:r>
              <a:rPr lang="en-US" altLang="zh-CN" sz="2400" dirty="0">
                <a:sym typeface="+mn-ea"/>
              </a:rPr>
              <a:t>double</a:t>
            </a:r>
            <a:r>
              <a:rPr lang="zh-CN" altLang="en-US" sz="2400" dirty="0">
                <a:sym typeface="+mn-ea"/>
              </a:rPr>
              <a:t>转换为</a:t>
            </a:r>
            <a:r>
              <a:rPr lang="en-US" altLang="zh-CN" sz="2400" dirty="0" err="1">
                <a:sym typeface="+mn-ea"/>
              </a:rPr>
              <a:t>int</a:t>
            </a:r>
            <a:r>
              <a:rPr lang="zh-CN" altLang="en-US" sz="2400" dirty="0">
                <a:sym typeface="+mn-ea"/>
              </a:rPr>
              <a:t>，可能会溢出，如果需要舍入则是向零舍入。</a:t>
            </a:r>
            <a:endParaRPr lang="en-US" altLang="zh-CN" sz="2400" dirty="0"/>
          </a:p>
          <a:p>
            <a:endParaRPr lang="zh-CN" altLang="en-US" sz="2400"/>
          </a:p>
        </p:txBody>
      </p:sp>
      <p:sp>
        <p:nvSpPr>
          <p:cNvPr id="18435" name="AutoShape 2"/>
          <p:cNvSpPr>
            <a:spLocks noChangeArrowheads="1"/>
          </p:cNvSpPr>
          <p:nvPr/>
        </p:nvSpPr>
        <p:spPr bwMode="auto">
          <a:xfrm>
            <a:off x="1369378" y="1262063"/>
            <a:ext cx="2239962" cy="246062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8" name="AutoShape 2"/>
          <p:cNvSpPr>
            <a:spLocks noChangeArrowheads="1"/>
          </p:cNvSpPr>
          <p:nvPr/>
        </p:nvSpPr>
        <p:spPr bwMode="auto">
          <a:xfrm>
            <a:off x="2639060" y="2014220"/>
            <a:ext cx="1706880" cy="201866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9" name="AutoShape 2"/>
          <p:cNvSpPr>
            <a:spLocks noChangeArrowheads="1"/>
          </p:cNvSpPr>
          <p:nvPr/>
        </p:nvSpPr>
        <p:spPr bwMode="auto">
          <a:xfrm>
            <a:off x="3679190" y="2904490"/>
            <a:ext cx="1219200" cy="158940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11" name="AutoShape 2"/>
          <p:cNvSpPr>
            <a:spLocks noChangeArrowheads="1"/>
          </p:cNvSpPr>
          <p:nvPr/>
        </p:nvSpPr>
        <p:spPr bwMode="auto">
          <a:xfrm>
            <a:off x="4467225" y="3524885"/>
            <a:ext cx="869315" cy="1141730"/>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12" name="文本框 11"/>
          <p:cNvSpPr txBox="1"/>
          <p:nvPr/>
        </p:nvSpPr>
        <p:spPr>
          <a:xfrm>
            <a:off x="2162175" y="2286000"/>
            <a:ext cx="655320" cy="1014730"/>
          </a:xfrm>
          <a:prstGeom prst="rect">
            <a:avLst/>
          </a:prstGeom>
          <a:noFill/>
        </p:spPr>
        <p:txBody>
          <a:bodyPr wrap="square" rtlCol="0">
            <a:spAutoFit/>
          </a:bodyPr>
          <a:lstStyle/>
          <a:p>
            <a:r>
              <a:rPr lang="en-US" altLang="zh-CN" sz="6000">
                <a:solidFill>
                  <a:schemeClr val="bg1"/>
                </a:solidFill>
              </a:rPr>
              <a:t>C</a:t>
            </a:r>
          </a:p>
        </p:txBody>
      </p:sp>
      <p:sp>
        <p:nvSpPr>
          <p:cNvPr id="13" name="文本框 12"/>
          <p:cNvSpPr txBox="1"/>
          <p:nvPr/>
        </p:nvSpPr>
        <p:spPr>
          <a:xfrm>
            <a:off x="3164840" y="2904490"/>
            <a:ext cx="655320" cy="829945"/>
          </a:xfrm>
          <a:prstGeom prst="rect">
            <a:avLst/>
          </a:prstGeom>
          <a:noFill/>
        </p:spPr>
        <p:txBody>
          <a:bodyPr wrap="square" rtlCol="0">
            <a:spAutoFit/>
          </a:bodyPr>
          <a:lstStyle/>
          <a:p>
            <a:r>
              <a:rPr lang="en-US" altLang="zh-CN" sz="4800">
                <a:solidFill>
                  <a:schemeClr val="bg1"/>
                </a:solidFill>
              </a:rPr>
              <a:t>C</a:t>
            </a:r>
          </a:p>
        </p:txBody>
      </p:sp>
      <p:sp>
        <p:nvSpPr>
          <p:cNvPr id="14" name="文本框 13"/>
          <p:cNvSpPr txBox="1"/>
          <p:nvPr/>
        </p:nvSpPr>
        <p:spPr>
          <a:xfrm>
            <a:off x="4083050" y="3524885"/>
            <a:ext cx="655320" cy="645160"/>
          </a:xfrm>
          <a:prstGeom prst="rect">
            <a:avLst/>
          </a:prstGeom>
          <a:noFill/>
        </p:spPr>
        <p:txBody>
          <a:bodyPr wrap="square" rtlCol="0">
            <a:spAutoFit/>
          </a:bodyPr>
          <a:lstStyle/>
          <a:p>
            <a:r>
              <a:rPr lang="en-US" altLang="zh-CN" sz="3600">
                <a:solidFill>
                  <a:schemeClr val="bg1"/>
                </a:solidFill>
              </a:rPr>
              <a:t>C</a:t>
            </a:r>
          </a:p>
        </p:txBody>
      </p:sp>
      <p:sp>
        <p:nvSpPr>
          <p:cNvPr id="15" name="文本框 14"/>
          <p:cNvSpPr txBox="1"/>
          <p:nvPr/>
        </p:nvSpPr>
        <p:spPr>
          <a:xfrm>
            <a:off x="4738370" y="4032885"/>
            <a:ext cx="655320" cy="460375"/>
          </a:xfrm>
          <a:prstGeom prst="rect">
            <a:avLst/>
          </a:prstGeom>
          <a:noFill/>
        </p:spPr>
        <p:txBody>
          <a:bodyPr wrap="square" rtlCol="0">
            <a:spAutoFit/>
          </a:bodyPr>
          <a:lstStyle/>
          <a:p>
            <a:r>
              <a:rPr lang="en-US" altLang="zh-CN" sz="2400">
                <a:solidFill>
                  <a:schemeClr val="bg1"/>
                </a:solidFill>
              </a:rPr>
              <a:t>C</a:t>
            </a:r>
          </a:p>
        </p:txBody>
      </p:sp>
    </p:spTree>
    <p:extLst>
      <p:ext uri="{BB962C8B-B14F-4D97-AF65-F5344CB8AC3E}">
        <p14:creationId xmlns:p14="http://schemas.microsoft.com/office/powerpoint/2010/main" val="27180287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down)">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down)">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633470" cy="457200"/>
        </p:xfrm>
        <a:graphic>
          <a:graphicData uri="http://schemas.openxmlformats.org/drawingml/2006/table">
            <a:tbl>
              <a:tblPr firstRow="1" bandRow="1">
                <a:tableStyleId>{5C22544A-7EE6-4342-B048-85BDC9FD1C3A}</a:tableStyleId>
              </a:tblPr>
              <a:tblGrid>
                <a:gridCol w="3633470">
                  <a:extLst>
                    <a:ext uri="{9D8B030D-6E8A-4147-A177-3AD203B41FA5}">
                      <a16:colId xmlns:a16="http://schemas.microsoft.com/office/drawing/2014/main" val="20000"/>
                    </a:ext>
                  </a:extLst>
                </a:gridCol>
              </a:tblGrid>
              <a:tr h="457200">
                <a:tc>
                  <a:txBody>
                    <a:bodyPr/>
                    <a:lstStyle/>
                    <a:p>
                      <a:pPr>
                        <a:buNone/>
                      </a:pPr>
                      <a:r>
                        <a:rPr lang="zh-CN" altLang="en-US" sz="2400">
                          <a:solidFill>
                            <a:schemeClr val="bg1"/>
                          </a:solidFill>
                          <a:ea typeface="宋体" panose="02010600030101010101" pitchFamily="2" charset="-122"/>
                        </a:rPr>
                        <a:t>有趣的数字</a:t>
                      </a:r>
                    </a:p>
                  </a:txBody>
                  <a:tcPr>
                    <a:solidFill>
                      <a:srgbClr val="52B6B1"/>
                    </a:solidFill>
                  </a:tcPr>
                </a:tc>
                <a:extLst>
                  <a:ext uri="{0D108BD9-81ED-4DB2-BD59-A6C34878D82A}">
                    <a16:rowId xmlns:a16="http://schemas.microsoft.com/office/drawing/2014/main" val="10000"/>
                  </a:ext>
                </a:extLst>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12" name="文本框 11"/>
          <p:cNvSpPr txBox="1"/>
          <p:nvPr/>
        </p:nvSpPr>
        <p:spPr>
          <a:xfrm>
            <a:off x="2162175" y="2286000"/>
            <a:ext cx="655320" cy="1014730"/>
          </a:xfrm>
          <a:prstGeom prst="rect">
            <a:avLst/>
          </a:prstGeom>
          <a:noFill/>
        </p:spPr>
        <p:txBody>
          <a:bodyPr wrap="square" rtlCol="0">
            <a:spAutoFit/>
          </a:bodyPr>
          <a:lstStyle/>
          <a:p>
            <a:r>
              <a:rPr lang="en-US" altLang="zh-CN" sz="6000">
                <a:solidFill>
                  <a:schemeClr val="bg1"/>
                </a:solidFill>
              </a:rPr>
              <a:t>C</a:t>
            </a:r>
          </a:p>
        </p:txBody>
      </p:sp>
      <p:sp>
        <p:nvSpPr>
          <p:cNvPr id="15" name="文本框 14"/>
          <p:cNvSpPr txBox="1"/>
          <p:nvPr/>
        </p:nvSpPr>
        <p:spPr>
          <a:xfrm>
            <a:off x="4738370" y="4032885"/>
            <a:ext cx="655320" cy="460375"/>
          </a:xfrm>
          <a:prstGeom prst="rect">
            <a:avLst/>
          </a:prstGeom>
          <a:noFill/>
        </p:spPr>
        <p:txBody>
          <a:bodyPr wrap="square" rtlCol="0">
            <a:spAutoFit/>
          </a:bodyPr>
          <a:lstStyle/>
          <a:p>
            <a:r>
              <a:rPr lang="en-US" altLang="zh-CN" sz="2400">
                <a:solidFill>
                  <a:schemeClr val="bg1"/>
                </a:solidFill>
              </a:rPr>
              <a:t>C</a:t>
            </a:r>
          </a:p>
        </p:txBody>
      </p:sp>
      <p:graphicFrame>
        <p:nvGraphicFramePr>
          <p:cNvPr id="2" name="表格 1"/>
          <p:cNvGraphicFramePr/>
          <p:nvPr/>
        </p:nvGraphicFramePr>
        <p:xfrm>
          <a:off x="1630680" y="1461770"/>
          <a:ext cx="8318500" cy="4263390"/>
        </p:xfrm>
        <a:graphic>
          <a:graphicData uri="http://schemas.openxmlformats.org/drawingml/2006/table">
            <a:tbl>
              <a:tblPr firstRow="1" bandRow="1">
                <a:tableStyleId>{5C22544A-7EE6-4342-B048-85BDC9FD1C3A}</a:tableStyleId>
              </a:tblPr>
              <a:tblGrid>
                <a:gridCol w="2212975">
                  <a:extLst>
                    <a:ext uri="{9D8B030D-6E8A-4147-A177-3AD203B41FA5}">
                      <a16:colId xmlns:a16="http://schemas.microsoft.com/office/drawing/2014/main" val="20000"/>
                    </a:ext>
                  </a:extLst>
                </a:gridCol>
                <a:gridCol w="1862455">
                  <a:extLst>
                    <a:ext uri="{9D8B030D-6E8A-4147-A177-3AD203B41FA5}">
                      <a16:colId xmlns:a16="http://schemas.microsoft.com/office/drawing/2014/main" val="20001"/>
                    </a:ext>
                  </a:extLst>
                </a:gridCol>
                <a:gridCol w="1679575">
                  <a:extLst>
                    <a:ext uri="{9D8B030D-6E8A-4147-A177-3AD203B41FA5}">
                      <a16:colId xmlns:a16="http://schemas.microsoft.com/office/drawing/2014/main" val="20002"/>
                    </a:ext>
                  </a:extLst>
                </a:gridCol>
                <a:gridCol w="2563495">
                  <a:extLst>
                    <a:ext uri="{9D8B030D-6E8A-4147-A177-3AD203B41FA5}">
                      <a16:colId xmlns:a16="http://schemas.microsoft.com/office/drawing/2014/main" val="20003"/>
                    </a:ext>
                  </a:extLst>
                </a:gridCol>
              </a:tblGrid>
              <a:tr h="561975">
                <a:tc>
                  <a:txBody>
                    <a:bodyPr/>
                    <a:lstStyle/>
                    <a:p>
                      <a:pPr algn="ctr">
                        <a:buNone/>
                      </a:pPr>
                      <a:r>
                        <a:rPr lang="zh-CN" altLang="en-US"/>
                        <a:t>描述</a:t>
                      </a:r>
                    </a:p>
                  </a:txBody>
                  <a:tcPr/>
                </a:tc>
                <a:tc>
                  <a:txBody>
                    <a:bodyPr/>
                    <a:lstStyle/>
                    <a:p>
                      <a:pPr algn="ctr">
                        <a:buNone/>
                      </a:pPr>
                      <a:r>
                        <a:rPr lang="en-US" altLang="zh-CN"/>
                        <a:t>exp</a:t>
                      </a:r>
                      <a:r>
                        <a:rPr lang="zh-CN" altLang="en-US">
                          <a:ea typeface="宋体" panose="02010600030101010101" pitchFamily="2" charset="-122"/>
                        </a:rPr>
                        <a:t>字段</a:t>
                      </a:r>
                    </a:p>
                  </a:txBody>
                  <a:tcPr/>
                </a:tc>
                <a:tc>
                  <a:txBody>
                    <a:bodyPr/>
                    <a:lstStyle/>
                    <a:p>
                      <a:pPr algn="ctr">
                        <a:buNone/>
                      </a:pPr>
                      <a:r>
                        <a:rPr lang="en-US" altLang="zh-CN"/>
                        <a:t>frac</a:t>
                      </a:r>
                      <a:r>
                        <a:rPr lang="zh-CN" altLang="en-US">
                          <a:ea typeface="宋体" panose="02010600030101010101" pitchFamily="2" charset="-122"/>
                        </a:rPr>
                        <a:t>字段</a:t>
                      </a:r>
                    </a:p>
                  </a:txBody>
                  <a:tcPr/>
                </a:tc>
                <a:tc>
                  <a:txBody>
                    <a:bodyPr/>
                    <a:lstStyle/>
                    <a:p>
                      <a:pPr algn="ctr">
                        <a:buNone/>
                      </a:pPr>
                      <a:r>
                        <a:rPr lang="zh-CN" altLang="en-US"/>
                        <a:t>数值</a:t>
                      </a:r>
                    </a:p>
                  </a:txBody>
                  <a:tcPr/>
                </a:tc>
                <a:extLst>
                  <a:ext uri="{0D108BD9-81ED-4DB2-BD59-A6C34878D82A}">
                    <a16:rowId xmlns:a16="http://schemas.microsoft.com/office/drawing/2014/main" val="10000"/>
                  </a:ext>
                </a:extLst>
              </a:tr>
              <a:tr h="561975">
                <a:tc>
                  <a:txBody>
                    <a:bodyPr/>
                    <a:lstStyle/>
                    <a:p>
                      <a:pPr algn="ctr">
                        <a:buNone/>
                      </a:pPr>
                      <a:r>
                        <a:rPr lang="zh-CN" altLang="en-US"/>
                        <a:t>零</a:t>
                      </a:r>
                    </a:p>
                  </a:txBody>
                  <a:tcPr/>
                </a:tc>
                <a:tc>
                  <a:txBody>
                    <a:bodyPr/>
                    <a:lstStyle/>
                    <a:p>
                      <a:pPr algn="ctr">
                        <a:buNone/>
                      </a:pPr>
                      <a:r>
                        <a:rPr lang="zh-CN" altLang="en-US"/>
                        <a:t>00…00</a:t>
                      </a:r>
                    </a:p>
                  </a:txBody>
                  <a:tcPr/>
                </a:tc>
                <a:tc>
                  <a:txBody>
                    <a:bodyPr/>
                    <a:lstStyle/>
                    <a:p>
                      <a:pPr algn="ctr">
                        <a:buNone/>
                      </a:pPr>
                      <a:r>
                        <a:rPr lang="zh-CN" altLang="en-US"/>
                        <a:t>00…00</a:t>
                      </a:r>
                    </a:p>
                  </a:txBody>
                  <a:tcPr/>
                </a:tc>
                <a:tc>
                  <a:txBody>
                    <a:bodyPr/>
                    <a:lstStyle/>
                    <a:p>
                      <a:pPr algn="ctr">
                        <a:buNone/>
                      </a:pPr>
                      <a:r>
                        <a:rPr lang="zh-CN" altLang="en-US"/>
                        <a:t>0.0</a:t>
                      </a:r>
                    </a:p>
                    <a:p>
                      <a:pPr algn="ctr">
                        <a:buNone/>
                      </a:pPr>
                      <a:endParaRPr lang="zh-CN" altLang="en-US"/>
                    </a:p>
                  </a:txBody>
                  <a:tcPr/>
                </a:tc>
                <a:extLst>
                  <a:ext uri="{0D108BD9-81ED-4DB2-BD59-A6C34878D82A}">
                    <a16:rowId xmlns:a16="http://schemas.microsoft.com/office/drawing/2014/main" val="10001"/>
                  </a:ext>
                </a:extLst>
              </a:tr>
              <a:tr h="579120">
                <a:tc>
                  <a:txBody>
                    <a:bodyPr/>
                    <a:lstStyle/>
                    <a:p>
                      <a:pPr algn="ctr">
                        <a:buNone/>
                      </a:pPr>
                      <a:r>
                        <a:rPr lang="zh-CN" altLang="en-US"/>
                        <a:t>最小的非规格化数</a:t>
                      </a:r>
                    </a:p>
                  </a:txBody>
                  <a:tcPr/>
                </a:tc>
                <a:tc>
                  <a:txBody>
                    <a:bodyPr/>
                    <a:lstStyle/>
                    <a:p>
                      <a:pPr algn="ctr">
                        <a:buNone/>
                      </a:pPr>
                      <a:r>
                        <a:rPr lang="zh-CN" altLang="en-US"/>
                        <a:t>00…00</a:t>
                      </a:r>
                    </a:p>
                  </a:txBody>
                  <a:tcPr/>
                </a:tc>
                <a:tc>
                  <a:txBody>
                    <a:bodyPr/>
                    <a:lstStyle/>
                    <a:p>
                      <a:pPr algn="ctr">
                        <a:buNone/>
                      </a:pPr>
                      <a:r>
                        <a:rPr lang="zh-CN" altLang="en-US"/>
                        <a:t>00…01</a:t>
                      </a:r>
                    </a:p>
                  </a:txBody>
                  <a:tcPr/>
                </a:tc>
                <a:tc>
                  <a:txBody>
                    <a:bodyPr/>
                    <a:lstStyle/>
                    <a:p>
                      <a:pPr algn="ctr">
                        <a:buNone/>
                      </a:pPr>
                      <a:r>
                        <a:rPr lang="zh-CN" altLang="en-US"/>
                        <a:t>2</a:t>
                      </a:r>
                      <a:r>
                        <a:rPr lang="zh-CN" altLang="en-US" baseline="30000"/>
                        <a:t>– {23,52}</a:t>
                      </a:r>
                      <a:r>
                        <a:rPr lang="zh-CN" altLang="en-US"/>
                        <a:t> x 2</a:t>
                      </a:r>
                      <a:r>
                        <a:rPr lang="zh-CN" altLang="en-US" baseline="30000"/>
                        <a:t>– {126,1022}</a:t>
                      </a:r>
                    </a:p>
                    <a:p>
                      <a:pPr algn="ctr">
                        <a:buNone/>
                      </a:pPr>
                      <a:endParaRPr lang="zh-CN" altLang="en-US" baseline="30000"/>
                    </a:p>
                  </a:txBody>
                  <a:tcPr/>
                </a:tc>
                <a:extLst>
                  <a:ext uri="{0D108BD9-81ED-4DB2-BD59-A6C34878D82A}">
                    <a16:rowId xmlns:a16="http://schemas.microsoft.com/office/drawing/2014/main" val="10002"/>
                  </a:ext>
                </a:extLst>
              </a:tr>
              <a:tr h="561975">
                <a:tc>
                  <a:txBody>
                    <a:bodyPr/>
                    <a:lstStyle/>
                    <a:p>
                      <a:pPr algn="ctr">
                        <a:buNone/>
                      </a:pPr>
                      <a:r>
                        <a:rPr lang="zh-CN" altLang="en-US" sz="1800">
                          <a:sym typeface="+mn-ea"/>
                        </a:rPr>
                        <a:t>最大的非规格化数</a:t>
                      </a:r>
                      <a:endParaRPr lang="zh-CN" altLang="en-US"/>
                    </a:p>
                  </a:txBody>
                  <a:tcPr/>
                </a:tc>
                <a:tc>
                  <a:txBody>
                    <a:bodyPr/>
                    <a:lstStyle/>
                    <a:p>
                      <a:pPr algn="ctr">
                        <a:buNone/>
                      </a:pPr>
                      <a:r>
                        <a:rPr lang="zh-CN" altLang="en-US"/>
                        <a:t>00…00</a:t>
                      </a:r>
                    </a:p>
                  </a:txBody>
                  <a:tcPr/>
                </a:tc>
                <a:tc>
                  <a:txBody>
                    <a:bodyPr/>
                    <a:lstStyle/>
                    <a:p>
                      <a:pPr algn="ctr">
                        <a:buNone/>
                      </a:pPr>
                      <a:r>
                        <a:rPr lang="zh-CN" altLang="en-US"/>
                        <a:t>11…11</a:t>
                      </a:r>
                    </a:p>
                  </a:txBody>
                  <a:tcPr/>
                </a:tc>
                <a:tc>
                  <a:txBody>
                    <a:bodyPr/>
                    <a:lstStyle/>
                    <a:p>
                      <a:pPr algn="ctr">
                        <a:buNone/>
                      </a:pPr>
                      <a:r>
                        <a:rPr lang="zh-CN" altLang="en-US"/>
                        <a:t>(1.0 – ε) x 2</a:t>
                      </a:r>
                      <a:r>
                        <a:rPr lang="zh-CN" altLang="en-US" baseline="30000"/>
                        <a:t>– {126,1022}</a:t>
                      </a:r>
                    </a:p>
                    <a:p>
                      <a:pPr algn="ctr">
                        <a:buNone/>
                      </a:pPr>
                      <a:endParaRPr lang="zh-CN" altLang="en-US" baseline="30000"/>
                    </a:p>
                  </a:txBody>
                  <a:tcPr/>
                </a:tc>
                <a:extLst>
                  <a:ext uri="{0D108BD9-81ED-4DB2-BD59-A6C34878D82A}">
                    <a16:rowId xmlns:a16="http://schemas.microsoft.com/office/drawing/2014/main" val="10003"/>
                  </a:ext>
                </a:extLst>
              </a:tr>
              <a:tr h="640080">
                <a:tc>
                  <a:txBody>
                    <a:bodyPr/>
                    <a:lstStyle/>
                    <a:p>
                      <a:pPr algn="ctr">
                        <a:buNone/>
                      </a:pPr>
                      <a:r>
                        <a:rPr lang="zh-CN" altLang="en-US" sz="1800">
                          <a:sym typeface="+mn-ea"/>
                        </a:rPr>
                        <a:t>最小的规格化数</a:t>
                      </a:r>
                    </a:p>
                    <a:p>
                      <a:pPr algn="ctr">
                        <a:buNone/>
                      </a:pPr>
                      <a:endParaRPr lang="zh-CN" altLang="en-US"/>
                    </a:p>
                  </a:txBody>
                  <a:tcPr/>
                </a:tc>
                <a:tc>
                  <a:txBody>
                    <a:bodyPr/>
                    <a:lstStyle/>
                    <a:p>
                      <a:pPr algn="ctr">
                        <a:buNone/>
                      </a:pPr>
                      <a:r>
                        <a:rPr lang="zh-CN" altLang="en-US"/>
                        <a:t>00…01</a:t>
                      </a:r>
                    </a:p>
                  </a:txBody>
                  <a:tcPr/>
                </a:tc>
                <a:tc>
                  <a:txBody>
                    <a:bodyPr/>
                    <a:lstStyle/>
                    <a:p>
                      <a:pPr algn="ctr">
                        <a:buNone/>
                      </a:pPr>
                      <a:r>
                        <a:rPr lang="zh-CN" altLang="en-US"/>
                        <a:t>00…00</a:t>
                      </a:r>
                    </a:p>
                  </a:txBody>
                  <a:tcPr/>
                </a:tc>
                <a:tc>
                  <a:txBody>
                    <a:bodyPr/>
                    <a:lstStyle/>
                    <a:p>
                      <a:pPr algn="ctr">
                        <a:buNone/>
                      </a:pPr>
                      <a:r>
                        <a:rPr lang="zh-CN" altLang="en-US"/>
                        <a:t>1.0 x 2</a:t>
                      </a:r>
                      <a:r>
                        <a:rPr lang="zh-CN" altLang="en-US" baseline="30000"/>
                        <a:t>– {126,1022}</a:t>
                      </a:r>
                    </a:p>
                    <a:p>
                      <a:pPr algn="ctr">
                        <a:buNone/>
                      </a:pPr>
                      <a:endParaRPr lang="zh-CN" altLang="en-US" baseline="30000"/>
                    </a:p>
                  </a:txBody>
                  <a:tcPr/>
                </a:tc>
                <a:extLst>
                  <a:ext uri="{0D108BD9-81ED-4DB2-BD59-A6C34878D82A}">
                    <a16:rowId xmlns:a16="http://schemas.microsoft.com/office/drawing/2014/main" val="10004"/>
                  </a:ext>
                </a:extLst>
              </a:tr>
              <a:tr h="561975">
                <a:tc>
                  <a:txBody>
                    <a:bodyPr/>
                    <a:lstStyle/>
                    <a:p>
                      <a:pPr algn="ctr">
                        <a:buNone/>
                      </a:pPr>
                      <a:r>
                        <a:rPr lang="zh-CN" altLang="en-US" sz="1800">
                          <a:sym typeface="+mn-ea"/>
                        </a:rPr>
                        <a:t>最大的规格化数</a:t>
                      </a:r>
                      <a:endParaRPr lang="zh-CN" altLang="en-US" sz="1800"/>
                    </a:p>
                    <a:p>
                      <a:pPr algn="ctr">
                        <a:buNone/>
                      </a:pPr>
                      <a:endParaRPr lang="zh-CN" altLang="en-US"/>
                    </a:p>
                  </a:txBody>
                  <a:tcPr/>
                </a:tc>
                <a:tc>
                  <a:txBody>
                    <a:bodyPr/>
                    <a:lstStyle/>
                    <a:p>
                      <a:pPr algn="ctr">
                        <a:buNone/>
                      </a:pPr>
                      <a:r>
                        <a:rPr lang="zh-CN" altLang="en-US"/>
                        <a:t>11…10</a:t>
                      </a:r>
                    </a:p>
                  </a:txBody>
                  <a:tcPr/>
                </a:tc>
                <a:tc>
                  <a:txBody>
                    <a:bodyPr/>
                    <a:lstStyle/>
                    <a:p>
                      <a:pPr algn="ctr">
                        <a:buNone/>
                      </a:pPr>
                      <a:r>
                        <a:rPr lang="zh-CN" altLang="en-US"/>
                        <a:t>11…11</a:t>
                      </a:r>
                    </a:p>
                  </a:txBody>
                  <a:tcPr/>
                </a:tc>
                <a:tc>
                  <a:txBody>
                    <a:bodyPr/>
                    <a:lstStyle/>
                    <a:p>
                      <a:pPr algn="ctr">
                        <a:buNone/>
                      </a:pPr>
                      <a:r>
                        <a:rPr lang="zh-CN" altLang="en-US"/>
                        <a:t>(2.0 – ε) x 2</a:t>
                      </a:r>
                      <a:r>
                        <a:rPr lang="zh-CN" altLang="en-US" baseline="30000"/>
                        <a:t>{127,1023}</a:t>
                      </a:r>
                    </a:p>
                    <a:p>
                      <a:pPr algn="ctr">
                        <a:buNone/>
                      </a:pPr>
                      <a:endParaRPr lang="zh-CN" altLang="en-US"/>
                    </a:p>
                  </a:txBody>
                  <a:tcPr/>
                </a:tc>
                <a:extLst>
                  <a:ext uri="{0D108BD9-81ED-4DB2-BD59-A6C34878D82A}">
                    <a16:rowId xmlns:a16="http://schemas.microsoft.com/office/drawing/2014/main" val="10005"/>
                  </a:ext>
                </a:extLst>
              </a:tr>
              <a:tr h="561975">
                <a:tc>
                  <a:txBody>
                    <a:bodyPr/>
                    <a:lstStyle/>
                    <a:p>
                      <a:pPr algn="ctr">
                        <a:buNone/>
                      </a:pPr>
                      <a:r>
                        <a:rPr lang="zh-CN" altLang="en-US"/>
                        <a:t>一</a:t>
                      </a:r>
                    </a:p>
                  </a:txBody>
                  <a:tcPr/>
                </a:tc>
                <a:tc>
                  <a:txBody>
                    <a:bodyPr/>
                    <a:lstStyle/>
                    <a:p>
                      <a:pPr algn="ctr">
                        <a:buNone/>
                      </a:pPr>
                      <a:r>
                        <a:rPr lang="zh-CN" altLang="en-US"/>
                        <a:t>01…11</a:t>
                      </a:r>
                    </a:p>
                  </a:txBody>
                  <a:tcPr/>
                </a:tc>
                <a:tc>
                  <a:txBody>
                    <a:bodyPr/>
                    <a:lstStyle/>
                    <a:p>
                      <a:pPr algn="ctr">
                        <a:buNone/>
                      </a:pPr>
                      <a:r>
                        <a:rPr lang="zh-CN" altLang="en-US"/>
                        <a:t>00…00</a:t>
                      </a:r>
                    </a:p>
                  </a:txBody>
                  <a:tcPr/>
                </a:tc>
                <a:tc>
                  <a:txBody>
                    <a:bodyPr/>
                    <a:lstStyle/>
                    <a:p>
                      <a:pPr algn="ctr">
                        <a:buNone/>
                      </a:pPr>
                      <a:r>
                        <a:rPr lang="zh-CN" altLang="en-US"/>
                        <a:t>1.0</a:t>
                      </a:r>
                    </a:p>
                    <a:p>
                      <a:pPr algn="ctr">
                        <a:buNone/>
                      </a:pPr>
                      <a:endParaRPr lang="zh-CN" altLang="en-US"/>
                    </a:p>
                  </a:txBody>
                  <a:tcPr/>
                </a:tc>
                <a:extLst>
                  <a:ext uri="{0D108BD9-81ED-4DB2-BD59-A6C34878D82A}">
                    <a16:rowId xmlns:a16="http://schemas.microsoft.com/office/drawing/2014/main" val="10006"/>
                  </a:ext>
                </a:extLst>
              </a:tr>
            </a:tbl>
          </a:graphicData>
        </a:graphic>
      </p:graphicFrame>
      <p:sp>
        <p:nvSpPr>
          <p:cNvPr id="4" name="椭圆形标注 3"/>
          <p:cNvSpPr/>
          <p:nvPr/>
        </p:nvSpPr>
        <p:spPr>
          <a:xfrm>
            <a:off x="9812020" y="425450"/>
            <a:ext cx="2227580" cy="1158240"/>
          </a:xfrm>
          <a:prstGeom prst="wedgeEllipseCallout">
            <a:avLst>
              <a:gd name="adj1" fmla="val -56242"/>
              <a:gd name="adj2" fmla="val 158662"/>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单精度</a:t>
            </a:r>
            <a:r>
              <a:rPr lang="en-US" sz="1800" dirty="0">
                <a:sym typeface="+mn-ea"/>
              </a:rPr>
              <a:t>≈ 1.4 x 10</a:t>
            </a:r>
            <a:r>
              <a:rPr lang="en-US" sz="1800" baseline="32000" dirty="0">
                <a:sym typeface="+mn-ea"/>
              </a:rPr>
              <a:t>–45</a:t>
            </a:r>
            <a:r>
              <a:rPr lang="zh-CN" altLang="en-US" sz="1800" dirty="0">
                <a:ea typeface="宋体" panose="02010600030101010101" pitchFamily="2" charset="-122"/>
                <a:sym typeface="+mn-ea"/>
              </a:rPr>
              <a:t>，双精度</a:t>
            </a:r>
            <a:r>
              <a:rPr lang="en-US" sz="1800" dirty="0">
                <a:sym typeface="+mn-ea"/>
              </a:rPr>
              <a:t> ≈ 4.9 x 10</a:t>
            </a:r>
            <a:r>
              <a:rPr lang="en-US" sz="1800" baseline="32000" dirty="0">
                <a:sym typeface="+mn-ea"/>
              </a:rPr>
              <a:t>–324</a:t>
            </a:r>
            <a:endParaRPr lang="en-US" sz="1800" dirty="0"/>
          </a:p>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zh-CN" altLang="en-US" sz="1800" baseline="3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5" name="椭圆形标注 4"/>
          <p:cNvSpPr/>
          <p:nvPr/>
        </p:nvSpPr>
        <p:spPr>
          <a:xfrm>
            <a:off x="9766300" y="2585085"/>
            <a:ext cx="2319020" cy="1158240"/>
          </a:xfrm>
          <a:prstGeom prst="wedgeEllipseCallout">
            <a:avLst>
              <a:gd name="adj1" fmla="val -54956"/>
              <a:gd name="adj2" fmla="val 40241"/>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rPr>
              <a:t>单精度</a:t>
            </a:r>
            <a:r>
              <a:rPr lang="en-US" sz="1800" dirty="0">
                <a:sym typeface="+mn-ea"/>
              </a:rPr>
              <a:t>≈ 1.18 x 10</a:t>
            </a:r>
            <a:r>
              <a:rPr lang="en-US" sz="1800" baseline="32000" dirty="0">
                <a:sym typeface="+mn-ea"/>
              </a:rPr>
              <a:t>–38</a:t>
            </a:r>
            <a:r>
              <a:rPr lang="zh-CN" altLang="en-US" sz="1800" dirty="0">
                <a:ea typeface="宋体" panose="02010600030101010101" pitchFamily="2" charset="-122"/>
                <a:sym typeface="+mn-ea"/>
              </a:rPr>
              <a:t>，双精度</a:t>
            </a:r>
            <a:r>
              <a:rPr lang="en-US" sz="1800" dirty="0">
                <a:sym typeface="+mn-ea"/>
              </a:rPr>
              <a:t> ≈ 2.2 x 10</a:t>
            </a:r>
            <a:r>
              <a:rPr lang="en-US" sz="1800" baseline="32000" dirty="0">
                <a:sym typeface="+mn-ea"/>
              </a:rPr>
              <a:t>–308</a:t>
            </a:r>
            <a:endParaRPr lang="zh-CN" altLang="en-US" sz="1800" baseline="3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6" name="椭圆形标注 5"/>
          <p:cNvSpPr/>
          <p:nvPr/>
        </p:nvSpPr>
        <p:spPr>
          <a:xfrm>
            <a:off x="9812655" y="4648835"/>
            <a:ext cx="2227580" cy="1447165"/>
          </a:xfrm>
          <a:prstGeom prst="wedgeEllipseCallout">
            <a:avLst>
              <a:gd name="adj1" fmla="val -43358"/>
              <a:gd name="adj2" fmla="val -57064"/>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ln>
                  <a:noFill/>
                </a:ln>
                <a:effectLst/>
                <a:ea typeface="宋体" panose="02010600030101010101" pitchFamily="2" charset="-122"/>
                <a:sym typeface="+mn-ea"/>
              </a:rPr>
              <a:t>单精度</a:t>
            </a:r>
            <a:r>
              <a:rPr lang="en-US" sz="1800" dirty="0">
                <a:sym typeface="+mn-ea"/>
              </a:rPr>
              <a:t>≈  ≈ 3.4 x 10</a:t>
            </a:r>
            <a:r>
              <a:rPr lang="en-US" sz="1800" baseline="32000" dirty="0">
                <a:sym typeface="+mn-ea"/>
              </a:rPr>
              <a:t>38</a:t>
            </a:r>
            <a:r>
              <a:rPr lang="zh-CN" altLang="en-US" sz="1800" dirty="0">
                <a:ea typeface="宋体" panose="02010600030101010101" pitchFamily="2" charset="-122"/>
                <a:sym typeface="+mn-ea"/>
              </a:rPr>
              <a:t>，双精度</a:t>
            </a:r>
            <a:r>
              <a:rPr lang="en-US" sz="1800" dirty="0">
                <a:sym typeface="+mn-ea"/>
              </a:rPr>
              <a:t> ≈  ≈ 1.8 x 10</a:t>
            </a:r>
            <a:r>
              <a:rPr lang="en-US" sz="1800" baseline="32000" dirty="0">
                <a:sym typeface="+mn-ea"/>
              </a:rPr>
              <a:t>308</a:t>
            </a:r>
            <a:endParaRPr lang="en-US" sz="1800" baseline="32000" dirty="0"/>
          </a:p>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22662004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2"/>
          <p:cNvSpPr>
            <a:spLocks/>
          </p:cNvSpPr>
          <p:nvPr/>
        </p:nvSpPr>
        <p:spPr bwMode="auto">
          <a:xfrm>
            <a:off x="9586913" y="22225"/>
            <a:ext cx="1320800" cy="177800"/>
          </a:xfrm>
          <a:prstGeom prst="rect">
            <a:avLst/>
          </a:prstGeom>
          <a:noFill/>
          <a:ln w="25400">
            <a:noFill/>
            <a:miter lim="800000"/>
            <a:headEnd/>
            <a:tailEnd/>
          </a:ln>
        </p:spPr>
        <p:txBody>
          <a:bodyPr lIns="0" tIns="0" rIns="0" bIns="0"/>
          <a:lstStyle/>
          <a:p>
            <a:r>
              <a:rPr lang="en-US" altLang="zh-CN" sz="1200">
                <a:solidFill>
                  <a:srgbClr val="FFFFFF"/>
                </a:solidFill>
                <a:latin typeface="Gill Sans"/>
                <a:ea typeface="Gill Sans"/>
                <a:cs typeface="Gill Sans"/>
                <a:sym typeface="Gill Sans"/>
              </a:rPr>
              <a:t>Carnegie Mellon</a:t>
            </a:r>
          </a:p>
        </p:txBody>
      </p:sp>
      <p:sp>
        <p:nvSpPr>
          <p:cNvPr id="552964" name="Rectangle 3"/>
          <p:cNvSpPr>
            <a:spLocks noGrp="1" noChangeArrowheads="1"/>
          </p:cNvSpPr>
          <p:nvPr>
            <p:ph type="title" idx="4294967295"/>
          </p:nvPr>
        </p:nvSpPr>
        <p:spPr>
          <a:xfrm>
            <a:off x="1334087" y="393847"/>
            <a:ext cx="8229600" cy="561975"/>
          </a:xfrm>
        </p:spPr>
        <p:txBody>
          <a:bodyPr vert="horz" wrap="square" lIns="38100" tIns="38100" rIns="38100" bIns="38100" numCol="1" anchor="ctr" anchorCtr="0" compatLnSpc="1"/>
          <a:lstStyle/>
          <a:p>
            <a:pPr marL="119063" indent="-119063" eaLnBrk="1" hangingPunct="1"/>
            <a:r>
              <a:rPr lang="zh-CN" altLang="en-US" sz="3600" dirty="0"/>
              <a:t>浮点运算举例 （练习题</a:t>
            </a:r>
            <a:r>
              <a:rPr lang="en-US" altLang="zh-CN" sz="3600"/>
              <a:t>2.54</a:t>
            </a:r>
            <a:r>
              <a:rPr lang="zh-CN" altLang="en-US" sz="3600"/>
              <a:t>）</a:t>
            </a:r>
          </a:p>
        </p:txBody>
      </p:sp>
      <p:sp>
        <p:nvSpPr>
          <p:cNvPr id="552965" name="Rectangle 4"/>
          <p:cNvSpPr>
            <a:spLocks noGrp="1" noChangeArrowheads="1"/>
          </p:cNvSpPr>
          <p:nvPr>
            <p:ph type="body" idx="4294967295"/>
          </p:nvPr>
        </p:nvSpPr>
        <p:spPr>
          <a:xfrm>
            <a:off x="2017713" y="900868"/>
            <a:ext cx="8229600" cy="415535"/>
          </a:xfrm>
        </p:spPr>
        <p:txBody>
          <a:bodyPr vert="horz" wrap="square" lIns="38100" tIns="38100" rIns="38100" bIns="38100" numCol="1" anchor="t" anchorCtr="0" compatLnSpc="1"/>
          <a:lstStyle/>
          <a:p>
            <a:pPr marL="254000" indent="-254000" eaLnBrk="1" hangingPunct="1"/>
            <a:r>
              <a:rPr lang="zh-CN" altLang="en-US" dirty="0">
                <a:ea typeface="微软雅黑" pitchFamily="34" charset="-122"/>
              </a:rPr>
              <a:t>对于以下给定的关系表达式，判断是否永真。</a:t>
            </a:r>
          </a:p>
        </p:txBody>
      </p:sp>
      <p:sp>
        <p:nvSpPr>
          <p:cNvPr id="552966" name="Rectangle 5"/>
          <p:cNvSpPr>
            <a:spLocks/>
          </p:cNvSpPr>
          <p:nvPr/>
        </p:nvSpPr>
        <p:spPr bwMode="auto">
          <a:xfrm>
            <a:off x="5016500" y="1584325"/>
            <a:ext cx="4889500" cy="4814888"/>
          </a:xfrm>
          <a:prstGeom prst="rect">
            <a:avLst/>
          </a:prstGeom>
          <a:noFill/>
          <a:ln w="25400">
            <a:noFill/>
            <a:miter lim="800000"/>
            <a:headEnd/>
            <a:tailEnd/>
          </a:ln>
        </p:spPr>
        <p:txBody>
          <a:bodyPr lIns="38100" tIns="38100" rIns="38100" bIns="38100"/>
          <a:lstStyle/>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x == (</a:t>
            </a:r>
            <a:r>
              <a:rPr lang="en-US" altLang="zh-CN" sz="2400" b="1" dirty="0" err="1">
                <a:solidFill>
                  <a:srgbClr val="0033CC"/>
                </a:solidFill>
                <a:latin typeface="Monaco"/>
                <a:ea typeface="Monaco"/>
                <a:cs typeface="Monaco"/>
                <a:sym typeface="Monaco"/>
              </a:rPr>
              <a:t>int</a:t>
            </a:r>
            <a:r>
              <a:rPr lang="en-US" altLang="zh-CN" sz="2400" b="1" dirty="0">
                <a:solidFill>
                  <a:srgbClr val="0033CC"/>
                </a:solidFill>
                <a:latin typeface="Monaco"/>
                <a:ea typeface="Monaco"/>
                <a:cs typeface="Monaco"/>
                <a:sym typeface="Monaco"/>
              </a:rPr>
              <a:t>)(float) x</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x == (</a:t>
            </a:r>
            <a:r>
              <a:rPr lang="en-US" altLang="zh-CN" sz="2400" b="1" dirty="0" err="1">
                <a:solidFill>
                  <a:srgbClr val="0033CC"/>
                </a:solidFill>
                <a:latin typeface="Monaco"/>
                <a:ea typeface="Monaco"/>
                <a:cs typeface="Monaco"/>
                <a:sym typeface="Monaco"/>
              </a:rPr>
              <a:t>int</a:t>
            </a:r>
            <a:r>
              <a:rPr lang="en-US" altLang="zh-CN" sz="2400" b="1" dirty="0">
                <a:solidFill>
                  <a:srgbClr val="0033CC"/>
                </a:solidFill>
                <a:latin typeface="Monaco"/>
                <a:ea typeface="Monaco"/>
                <a:cs typeface="Monaco"/>
                <a:sym typeface="Monaco"/>
              </a:rPr>
              <a:t>)(double) x</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f == (float)(double) f</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d == (float) d</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f == -(-f);</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2/3 == 2/3.0</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d &lt; 0.0	 ⇒ 	((d*2) &lt; 0.0)</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d &gt; f	 ⇒ 	-f &gt; -d</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d * d &gt;== 0.0</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dirty="0">
                <a:solidFill>
                  <a:srgbClr val="0033CC"/>
                </a:solidFill>
                <a:latin typeface="Monaco"/>
                <a:ea typeface="Monaco"/>
                <a:cs typeface="Monaco"/>
                <a:sym typeface="Monaco"/>
              </a:rPr>
              <a:t>(</a:t>
            </a:r>
            <a:r>
              <a:rPr lang="en-US" altLang="zh-CN" sz="2400" b="1" dirty="0" err="1">
                <a:solidFill>
                  <a:srgbClr val="0033CC"/>
                </a:solidFill>
                <a:latin typeface="Monaco"/>
                <a:ea typeface="Monaco"/>
                <a:cs typeface="Monaco"/>
                <a:sym typeface="Monaco"/>
              </a:rPr>
              <a:t>d+f</a:t>
            </a:r>
            <a:r>
              <a:rPr lang="en-US" altLang="zh-CN" sz="2400" b="1" dirty="0">
                <a:solidFill>
                  <a:srgbClr val="0033CC"/>
                </a:solidFill>
                <a:latin typeface="Monaco"/>
                <a:ea typeface="Monaco"/>
                <a:cs typeface="Monaco"/>
                <a:sym typeface="Monaco"/>
              </a:rPr>
              <a:t>)-d == f</a:t>
            </a:r>
          </a:p>
        </p:txBody>
      </p:sp>
      <p:sp>
        <p:nvSpPr>
          <p:cNvPr id="552967" name="Rectangle 6"/>
          <p:cNvSpPr>
            <a:spLocks/>
          </p:cNvSpPr>
          <p:nvPr/>
        </p:nvSpPr>
        <p:spPr bwMode="auto">
          <a:xfrm>
            <a:off x="1774825" y="1493838"/>
            <a:ext cx="2628900" cy="1155700"/>
          </a:xfrm>
          <a:prstGeom prst="rect">
            <a:avLst/>
          </a:prstGeom>
          <a:solidFill>
            <a:srgbClr val="D6D6F4">
              <a:alpha val="28999"/>
            </a:srgbClr>
          </a:solidFill>
          <a:ln w="25400">
            <a:solidFill>
              <a:srgbClr val="ADADEA"/>
            </a:solidFill>
            <a:miter lim="800000"/>
            <a:headEnd/>
            <a:tailEnd/>
          </a:ln>
        </p:spPr>
        <p:txBody>
          <a:bodyPr lIns="38100" tIns="38100" rIns="38100" bIns="38100"/>
          <a:lstStyle/>
          <a:p>
            <a:pPr>
              <a:spcBef>
                <a:spcPts val="475"/>
              </a:spcBef>
              <a:tabLst>
                <a:tab pos="1371600" algn="l"/>
                <a:tab pos="2286000" algn="l"/>
              </a:tabLst>
            </a:pPr>
            <a:r>
              <a:rPr lang="en-US" altLang="zh-CN" sz="2000" b="1">
                <a:ea typeface="Monaco"/>
                <a:cs typeface="Monaco"/>
                <a:sym typeface="Monaco"/>
              </a:rPr>
              <a:t>int x ;</a:t>
            </a:r>
          </a:p>
          <a:p>
            <a:pPr>
              <a:spcBef>
                <a:spcPts val="475"/>
              </a:spcBef>
              <a:tabLst>
                <a:tab pos="1371600" algn="l"/>
                <a:tab pos="2286000" algn="l"/>
              </a:tabLst>
            </a:pPr>
            <a:r>
              <a:rPr lang="en-US" altLang="zh-CN" sz="2000" b="1">
                <a:ea typeface="Monaco"/>
                <a:cs typeface="Monaco"/>
                <a:sym typeface="Monaco"/>
              </a:rPr>
              <a:t>float f ;</a:t>
            </a:r>
          </a:p>
          <a:p>
            <a:pPr>
              <a:spcBef>
                <a:spcPts val="475"/>
              </a:spcBef>
              <a:tabLst>
                <a:tab pos="1371600" algn="l"/>
                <a:tab pos="2286000" algn="l"/>
              </a:tabLst>
            </a:pPr>
            <a:r>
              <a:rPr lang="en-US" altLang="zh-CN" sz="2000" b="1">
                <a:ea typeface="Monaco"/>
                <a:cs typeface="Monaco"/>
                <a:sym typeface="Monaco"/>
              </a:rPr>
              <a:t>double d ;</a:t>
            </a:r>
          </a:p>
        </p:txBody>
      </p:sp>
      <p:sp>
        <p:nvSpPr>
          <p:cNvPr id="552968" name="Rectangle 7"/>
          <p:cNvSpPr>
            <a:spLocks/>
          </p:cNvSpPr>
          <p:nvPr/>
        </p:nvSpPr>
        <p:spPr bwMode="auto">
          <a:xfrm>
            <a:off x="1865314" y="2933700"/>
            <a:ext cx="2491067" cy="815608"/>
          </a:xfrm>
          <a:prstGeom prst="rect">
            <a:avLst/>
          </a:prstGeom>
          <a:noFill/>
          <a:ln w="25400">
            <a:noFill/>
            <a:miter lim="800000"/>
            <a:headEnd/>
            <a:tailEnd/>
          </a:ln>
        </p:spPr>
        <p:txBody>
          <a:bodyPr wrap="none" lIns="38100" tIns="38100" rIns="38100" bIns="38100">
            <a:spAutoFit/>
          </a:bodyPr>
          <a:lstStyle/>
          <a:p>
            <a:r>
              <a:rPr lang="en-US" altLang="zh-CN" sz="2400" b="1">
                <a:latin typeface="微软雅黑" pitchFamily="34" charset="-122"/>
                <a:ea typeface="微软雅黑" pitchFamily="34" charset="-122"/>
                <a:cs typeface="ヒラギノ角ゴ ProN W3"/>
                <a:sym typeface="Calibri" pitchFamily="34" charset="0"/>
              </a:rPr>
              <a:t>Assume neither</a:t>
            </a:r>
            <a:endParaRPr lang="en-US" altLang="zh-CN" sz="2400" b="1">
              <a:latin typeface="微软雅黑" pitchFamily="34" charset="-122"/>
              <a:ea typeface="微软雅黑" pitchFamily="34" charset="-122"/>
              <a:cs typeface="Lucida Grande"/>
              <a:sym typeface="Arial Narrow" pitchFamily="34" charset="0"/>
            </a:endParaRPr>
          </a:p>
          <a:p>
            <a:r>
              <a:rPr lang="en-US" altLang="zh-CN" sz="2400" b="1">
                <a:latin typeface="微软雅黑" pitchFamily="34" charset="-122"/>
                <a:ea typeface="微软雅黑" pitchFamily="34" charset="-122"/>
                <a:cs typeface="Courier New Bold" pitchFamily="49" charset="0"/>
                <a:sym typeface="Courier New Bold" pitchFamily="49" charset="0"/>
              </a:rPr>
              <a:t>d</a:t>
            </a:r>
            <a:r>
              <a:rPr lang="en-US" altLang="zh-CN" sz="2400" b="1">
                <a:latin typeface="微软雅黑" pitchFamily="34" charset="-122"/>
                <a:ea typeface="微软雅黑" pitchFamily="34" charset="-122"/>
                <a:cs typeface="ヒラギノ角ゴ ProN W3"/>
                <a:sym typeface="Calibri" pitchFamily="34" charset="0"/>
              </a:rPr>
              <a:t> nor </a:t>
            </a:r>
            <a:r>
              <a:rPr lang="en-US" altLang="zh-CN" sz="2400" b="1">
                <a:latin typeface="微软雅黑" pitchFamily="34" charset="-122"/>
                <a:ea typeface="微软雅黑" pitchFamily="34" charset="-122"/>
                <a:cs typeface="ヒラギノ角ゴ ProN W3"/>
                <a:sym typeface="Courier New Bold" pitchFamily="49" charset="0"/>
              </a:rPr>
              <a:t>f</a:t>
            </a:r>
            <a:r>
              <a:rPr lang="en-US" altLang="zh-CN" sz="2400" b="1">
                <a:latin typeface="微软雅黑" pitchFamily="34" charset="-122"/>
                <a:ea typeface="微软雅黑" pitchFamily="34" charset="-122"/>
                <a:cs typeface="ヒラギノ角ゴ ProN W3"/>
                <a:sym typeface="Calibri" pitchFamily="34" charset="0"/>
              </a:rPr>
              <a:t> is NaN</a:t>
            </a:r>
          </a:p>
        </p:txBody>
      </p:sp>
      <p:sp>
        <p:nvSpPr>
          <p:cNvPr id="552969" name="Text Box 9"/>
          <p:cNvSpPr txBox="1">
            <a:spLocks noChangeArrowheads="1"/>
          </p:cNvSpPr>
          <p:nvPr/>
        </p:nvSpPr>
        <p:spPr bwMode="auto">
          <a:xfrm>
            <a:off x="8402662" y="1612462"/>
            <a:ext cx="53975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否</a:t>
            </a:r>
          </a:p>
        </p:txBody>
      </p:sp>
      <p:sp>
        <p:nvSpPr>
          <p:cNvPr id="552970" name="Text Box 10"/>
          <p:cNvSpPr txBox="1">
            <a:spLocks noChangeArrowheads="1"/>
          </p:cNvSpPr>
          <p:nvPr/>
        </p:nvSpPr>
        <p:spPr bwMode="auto">
          <a:xfrm>
            <a:off x="8650483" y="2061724"/>
            <a:ext cx="53975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552971" name="Text Box 11"/>
          <p:cNvSpPr txBox="1">
            <a:spLocks noChangeArrowheads="1"/>
          </p:cNvSpPr>
          <p:nvPr/>
        </p:nvSpPr>
        <p:spPr bwMode="auto">
          <a:xfrm>
            <a:off x="8962562" y="2466536"/>
            <a:ext cx="53975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552973" name="Text Box 13"/>
          <p:cNvSpPr txBox="1">
            <a:spLocks noChangeArrowheads="1"/>
          </p:cNvSpPr>
          <p:nvPr/>
        </p:nvSpPr>
        <p:spPr bwMode="auto">
          <a:xfrm>
            <a:off x="7659883" y="2943935"/>
            <a:ext cx="53975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否</a:t>
            </a:r>
          </a:p>
        </p:txBody>
      </p:sp>
      <p:sp>
        <p:nvSpPr>
          <p:cNvPr id="552975" name="Text Box 15"/>
          <p:cNvSpPr txBox="1">
            <a:spLocks noChangeArrowheads="1"/>
          </p:cNvSpPr>
          <p:nvPr/>
        </p:nvSpPr>
        <p:spPr bwMode="auto">
          <a:xfrm>
            <a:off x="7007591" y="3398618"/>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6" name="Text Box 16"/>
          <p:cNvSpPr txBox="1">
            <a:spLocks noChangeArrowheads="1"/>
          </p:cNvSpPr>
          <p:nvPr/>
        </p:nvSpPr>
        <p:spPr bwMode="auto">
          <a:xfrm>
            <a:off x="7500645" y="3809122"/>
            <a:ext cx="53975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否</a:t>
            </a:r>
          </a:p>
        </p:txBody>
      </p:sp>
      <p:sp>
        <p:nvSpPr>
          <p:cNvPr id="552977" name="Text Box 17"/>
          <p:cNvSpPr txBox="1">
            <a:spLocks noChangeArrowheads="1"/>
          </p:cNvSpPr>
          <p:nvPr/>
        </p:nvSpPr>
        <p:spPr bwMode="auto">
          <a:xfrm>
            <a:off x="9567252" y="4238626"/>
            <a:ext cx="53975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552978" name="Text Box 18"/>
          <p:cNvSpPr txBox="1">
            <a:spLocks noChangeArrowheads="1"/>
          </p:cNvSpPr>
          <p:nvPr/>
        </p:nvSpPr>
        <p:spPr bwMode="auto">
          <a:xfrm>
            <a:off x="8661400" y="4689476"/>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9" name="Text Box 19"/>
          <p:cNvSpPr txBox="1">
            <a:spLocks noChangeArrowheads="1"/>
          </p:cNvSpPr>
          <p:nvPr/>
        </p:nvSpPr>
        <p:spPr bwMode="auto">
          <a:xfrm>
            <a:off x="7563998" y="5192762"/>
            <a:ext cx="53975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552980" name="Text Box 20"/>
          <p:cNvSpPr txBox="1">
            <a:spLocks noChangeArrowheads="1"/>
          </p:cNvSpPr>
          <p:nvPr/>
        </p:nvSpPr>
        <p:spPr bwMode="auto">
          <a:xfrm>
            <a:off x="1865314" y="5634039"/>
            <a:ext cx="2790825"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自己写程序测试一下！</a:t>
            </a:r>
          </a:p>
        </p:txBody>
      </p:sp>
      <p:sp>
        <p:nvSpPr>
          <p:cNvPr id="552981" name="Text Box 21"/>
          <p:cNvSpPr txBox="1">
            <a:spLocks noChangeArrowheads="1"/>
          </p:cNvSpPr>
          <p:nvPr/>
        </p:nvSpPr>
        <p:spPr bwMode="auto">
          <a:xfrm>
            <a:off x="7398336" y="5613890"/>
            <a:ext cx="53975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否</a:t>
            </a:r>
          </a:p>
        </p:txBody>
      </p:sp>
    </p:spTree>
    <p:extLst>
      <p:ext uri="{BB962C8B-B14F-4D97-AF65-F5344CB8AC3E}">
        <p14:creationId xmlns:p14="http://schemas.microsoft.com/office/powerpoint/2010/main" val="1803982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69"/>
                                        </p:tgtEl>
                                        <p:attrNameLst>
                                          <p:attrName>style.visibility</p:attrName>
                                        </p:attrNameLst>
                                      </p:cBhvr>
                                      <p:to>
                                        <p:strVal val="visible"/>
                                      </p:to>
                                    </p:set>
                                    <p:animEffect transition="in" filter="blinds(horizontal)">
                                      <p:cBhvr>
                                        <p:cTn id="7" dur="500"/>
                                        <p:tgtEl>
                                          <p:spTgt spid="5529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70">
                                            <p:txEl>
                                              <p:pRg st="0" end="0"/>
                                            </p:txEl>
                                          </p:spTgt>
                                        </p:tgtEl>
                                        <p:attrNameLst>
                                          <p:attrName>style.visibility</p:attrName>
                                        </p:attrNameLst>
                                      </p:cBhvr>
                                      <p:to>
                                        <p:strVal val="visible"/>
                                      </p:to>
                                    </p:set>
                                    <p:animEffect transition="in" filter="blinds(horizontal)">
                                      <p:cBhvr>
                                        <p:cTn id="12" dur="500"/>
                                        <p:tgtEl>
                                          <p:spTgt spid="5529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71">
                                            <p:txEl>
                                              <p:pRg st="0" end="0"/>
                                            </p:txEl>
                                          </p:spTgt>
                                        </p:tgtEl>
                                        <p:attrNameLst>
                                          <p:attrName>style.visibility</p:attrName>
                                        </p:attrNameLst>
                                      </p:cBhvr>
                                      <p:to>
                                        <p:strVal val="visible"/>
                                      </p:to>
                                    </p:set>
                                    <p:animEffect transition="in" filter="blinds(horizontal)">
                                      <p:cBhvr>
                                        <p:cTn id="17" dur="500"/>
                                        <p:tgtEl>
                                          <p:spTgt spid="5529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73"/>
                                        </p:tgtEl>
                                        <p:attrNameLst>
                                          <p:attrName>style.visibility</p:attrName>
                                        </p:attrNameLst>
                                      </p:cBhvr>
                                      <p:to>
                                        <p:strVal val="visible"/>
                                      </p:to>
                                    </p:set>
                                    <p:animEffect transition="in" filter="blinds(horizontal)">
                                      <p:cBhvr>
                                        <p:cTn id="22" dur="500"/>
                                        <p:tgtEl>
                                          <p:spTgt spid="5529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75"/>
                                        </p:tgtEl>
                                        <p:attrNameLst>
                                          <p:attrName>style.visibility</p:attrName>
                                        </p:attrNameLst>
                                      </p:cBhvr>
                                      <p:to>
                                        <p:strVal val="visible"/>
                                      </p:to>
                                    </p:set>
                                    <p:animEffect transition="in" filter="blinds(horizontal)">
                                      <p:cBhvr>
                                        <p:cTn id="27" dur="500"/>
                                        <p:tgtEl>
                                          <p:spTgt spid="5529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76"/>
                                        </p:tgtEl>
                                        <p:attrNameLst>
                                          <p:attrName>style.visibility</p:attrName>
                                        </p:attrNameLst>
                                      </p:cBhvr>
                                      <p:to>
                                        <p:strVal val="visible"/>
                                      </p:to>
                                    </p:set>
                                    <p:animEffect transition="in" filter="blinds(horizontal)">
                                      <p:cBhvr>
                                        <p:cTn id="32" dur="500"/>
                                        <p:tgtEl>
                                          <p:spTgt spid="55297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2977">
                                            <p:txEl>
                                              <p:pRg st="0" end="0"/>
                                            </p:txEl>
                                          </p:spTgt>
                                        </p:tgtEl>
                                        <p:attrNameLst>
                                          <p:attrName>style.visibility</p:attrName>
                                        </p:attrNameLst>
                                      </p:cBhvr>
                                      <p:to>
                                        <p:strVal val="visible"/>
                                      </p:to>
                                    </p:set>
                                    <p:animEffect transition="in" filter="blinds(horizontal)">
                                      <p:cBhvr>
                                        <p:cTn id="37" dur="500"/>
                                        <p:tgtEl>
                                          <p:spTgt spid="55297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2978">
                                            <p:txEl>
                                              <p:pRg st="0" end="0"/>
                                            </p:txEl>
                                          </p:spTgt>
                                        </p:tgtEl>
                                        <p:attrNameLst>
                                          <p:attrName>style.visibility</p:attrName>
                                        </p:attrNameLst>
                                      </p:cBhvr>
                                      <p:to>
                                        <p:strVal val="visible"/>
                                      </p:to>
                                    </p:set>
                                    <p:animEffect transition="in" filter="blinds(horizontal)">
                                      <p:cBhvr>
                                        <p:cTn id="42" dur="500"/>
                                        <p:tgtEl>
                                          <p:spTgt spid="55297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2979">
                                            <p:txEl>
                                              <p:pRg st="0" end="0"/>
                                            </p:txEl>
                                          </p:spTgt>
                                        </p:tgtEl>
                                        <p:attrNameLst>
                                          <p:attrName>style.visibility</p:attrName>
                                        </p:attrNameLst>
                                      </p:cBhvr>
                                      <p:to>
                                        <p:strVal val="visible"/>
                                      </p:to>
                                    </p:set>
                                    <p:animEffect transition="in" filter="blinds(horizontal)">
                                      <p:cBhvr>
                                        <p:cTn id="47" dur="500"/>
                                        <p:tgtEl>
                                          <p:spTgt spid="55297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2981"/>
                                        </p:tgtEl>
                                        <p:attrNameLst>
                                          <p:attrName>style.visibility</p:attrName>
                                        </p:attrNameLst>
                                      </p:cBhvr>
                                      <p:to>
                                        <p:strVal val="visible"/>
                                      </p:to>
                                    </p:set>
                                    <p:animEffect transition="in" filter="blinds(horizontal)">
                                      <p:cBhvr>
                                        <p:cTn id="52" dur="500"/>
                                        <p:tgtEl>
                                          <p:spTgt spid="552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9" grpId="0"/>
      <p:bldP spid="552973" grpId="0"/>
      <p:bldP spid="552975" grpId="0"/>
      <p:bldP spid="552976" grpId="0"/>
      <p:bldP spid="55298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1348154" y="393847"/>
            <a:ext cx="8229600" cy="561975"/>
          </a:xfrm>
        </p:spPr>
        <p:txBody>
          <a:bodyPr/>
          <a:lstStyle/>
          <a:p>
            <a:r>
              <a:rPr lang="zh-CN" altLang="en-US" sz="3600" dirty="0"/>
              <a:t>浮点运算举例</a:t>
            </a:r>
          </a:p>
        </p:txBody>
      </p:sp>
      <p:sp>
        <p:nvSpPr>
          <p:cNvPr id="675843" name="Rectangle 3"/>
          <p:cNvSpPr>
            <a:spLocks noGrp="1" noChangeArrowheads="1"/>
          </p:cNvSpPr>
          <p:nvPr>
            <p:ph type="body" idx="1"/>
          </p:nvPr>
        </p:nvSpPr>
        <p:spPr>
          <a:xfrm>
            <a:off x="1252025" y="921021"/>
            <a:ext cx="10663310" cy="5479780"/>
          </a:xfrm>
        </p:spPr>
        <p:txBody>
          <a:bodyPr/>
          <a:lstStyle/>
          <a:p>
            <a:pPr>
              <a:lnSpc>
                <a:spcPct val="120000"/>
              </a:lnSpc>
              <a:spcBef>
                <a:spcPct val="35000"/>
              </a:spcBef>
            </a:pPr>
            <a:r>
              <a:rPr lang="en-US" altLang="zh-CN" sz="2000" dirty="0">
                <a:latin typeface="微软雅黑" pitchFamily="34" charset="-122"/>
                <a:ea typeface="微软雅黑" pitchFamily="34" charset="-122"/>
              </a:rPr>
              <a:t>1991</a:t>
            </a:r>
            <a:r>
              <a:rPr lang="zh-CN" altLang="en-US" sz="2000" dirty="0">
                <a:latin typeface="微软雅黑" pitchFamily="34" charset="-122"/>
                <a:ea typeface="微软雅黑" pitchFamily="34" charset="-122"/>
              </a:rPr>
              <a:t>年</a:t>
            </a: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月</a:t>
            </a:r>
            <a:r>
              <a:rPr lang="en-US" altLang="zh-CN" sz="2000" dirty="0">
                <a:latin typeface="微软雅黑" pitchFamily="34" charset="-122"/>
                <a:ea typeface="微软雅黑" pitchFamily="34" charset="-122"/>
              </a:rPr>
              <a:t>25</a:t>
            </a:r>
            <a:r>
              <a:rPr lang="zh-CN" altLang="en-US" sz="2000" dirty="0">
                <a:latin typeface="微软雅黑" pitchFamily="34" charset="-122"/>
                <a:ea typeface="微软雅黑" pitchFamily="34" charset="-122"/>
              </a:rPr>
              <a:t>日，海湾战争中，美国在沙特阿拉伯达摩地区设置的爱国者导弹拦截伊拉克的飞毛腿导弹失败，致使飞毛腿导弹击中了沙特阿拉伯载赫蓝的一个美军军营，杀死了美国陆军第十四军需分队的</a:t>
            </a:r>
            <a:r>
              <a:rPr lang="en-US" altLang="zh-CN" sz="2000" dirty="0">
                <a:latin typeface="微软雅黑" pitchFamily="34" charset="-122"/>
                <a:ea typeface="微软雅黑" pitchFamily="34" charset="-122"/>
              </a:rPr>
              <a:t>28</a:t>
            </a:r>
            <a:r>
              <a:rPr lang="zh-CN" altLang="en-US" sz="2000" dirty="0">
                <a:latin typeface="微软雅黑" pitchFamily="34" charset="-122"/>
                <a:ea typeface="微软雅黑" pitchFamily="34" charset="-122"/>
              </a:rPr>
              <a:t>名士兵。其原因是由于爱国者导弹系统时钟内的一个软件错误造成的，引起这个软件错误的原因是</a:t>
            </a:r>
            <a:r>
              <a:rPr lang="zh-CN" altLang="en-US" sz="2000" dirty="0">
                <a:solidFill>
                  <a:srgbClr val="FF0000"/>
                </a:solidFill>
                <a:latin typeface="微软雅黑" pitchFamily="34" charset="-122"/>
                <a:ea typeface="微软雅黑" pitchFamily="34" charset="-122"/>
              </a:rPr>
              <a:t>浮点数的精度问题</a:t>
            </a:r>
            <a:r>
              <a:rPr lang="zh-CN" altLang="en-US" sz="2000" dirty="0">
                <a:latin typeface="微软雅黑" pitchFamily="34" charset="-122"/>
                <a:ea typeface="微软雅黑" pitchFamily="34" charset="-122"/>
              </a:rPr>
              <a:t>。</a:t>
            </a:r>
            <a:r>
              <a:rPr lang="zh-CN" altLang="en-US" sz="2000" dirty="0"/>
              <a:t> </a:t>
            </a:r>
          </a:p>
          <a:p>
            <a:pPr>
              <a:lnSpc>
                <a:spcPct val="120000"/>
              </a:lnSpc>
              <a:spcBef>
                <a:spcPct val="35000"/>
              </a:spcBef>
            </a:pPr>
            <a:r>
              <a:rPr lang="zh-CN" altLang="en-US" sz="2000" dirty="0">
                <a:latin typeface="微软雅黑" pitchFamily="34" charset="-122"/>
                <a:ea typeface="微软雅黑" pitchFamily="34" charset="-122"/>
              </a:rPr>
              <a:t>爱国者导弹系统中有一个内置时钟，用计数器实现，每隔</a:t>
            </a:r>
            <a:r>
              <a:rPr lang="en-US" altLang="zh-CN" sz="2000" dirty="0">
                <a:latin typeface="微软雅黑" pitchFamily="34" charset="-122"/>
                <a:ea typeface="微软雅黑" pitchFamily="34" charset="-122"/>
              </a:rPr>
              <a:t>0.1</a:t>
            </a:r>
            <a:r>
              <a:rPr lang="zh-CN" altLang="en-US" sz="2000" dirty="0">
                <a:latin typeface="微软雅黑" pitchFamily="34" charset="-122"/>
                <a:ea typeface="微软雅黑" pitchFamily="34" charset="-122"/>
              </a:rPr>
              <a:t>秒计数一次。程序用</a:t>
            </a:r>
            <a:r>
              <a:rPr lang="en-US" altLang="zh-CN" sz="2000" dirty="0">
                <a:latin typeface="微软雅黑" pitchFamily="34" charset="-122"/>
                <a:ea typeface="微软雅黑" pitchFamily="34" charset="-122"/>
              </a:rPr>
              <a:t>0.1</a:t>
            </a:r>
            <a:r>
              <a:rPr lang="zh-CN" altLang="en-US" sz="2000" dirty="0">
                <a:latin typeface="微软雅黑" pitchFamily="34" charset="-122"/>
                <a:ea typeface="微软雅黑" pitchFamily="34" charset="-122"/>
              </a:rPr>
              <a:t>的一个</a:t>
            </a:r>
            <a:r>
              <a:rPr lang="en-US" altLang="zh-CN" sz="2000" dirty="0">
                <a:solidFill>
                  <a:srgbClr val="FF0000"/>
                </a:solidFill>
                <a:latin typeface="微软雅黑" pitchFamily="34" charset="-122"/>
                <a:ea typeface="微软雅黑" pitchFamily="34" charset="-122"/>
              </a:rPr>
              <a:t>24</a:t>
            </a:r>
            <a:r>
              <a:rPr lang="zh-CN" altLang="en-US" sz="2000" dirty="0">
                <a:solidFill>
                  <a:srgbClr val="FF0000"/>
                </a:solidFill>
                <a:latin typeface="微软雅黑" pitchFamily="34" charset="-122"/>
                <a:ea typeface="微软雅黑" pitchFamily="34" charset="-122"/>
              </a:rPr>
              <a:t>位定点二进制小数</a:t>
            </a:r>
            <a:r>
              <a:rPr lang="en-US" altLang="zh-CN" sz="2000" dirty="0">
                <a:solidFill>
                  <a:srgbClr val="FF0000"/>
                </a:solidFill>
                <a:latin typeface="微软雅黑" pitchFamily="34" charset="-122"/>
                <a:ea typeface="微软雅黑" pitchFamily="34" charset="-122"/>
              </a:rPr>
              <a:t>x</a:t>
            </a:r>
            <a:r>
              <a:rPr lang="zh-CN" altLang="en-US" sz="2000" dirty="0">
                <a:latin typeface="微软雅黑" pitchFamily="34" charset="-122"/>
                <a:ea typeface="微软雅黑" pitchFamily="34" charset="-122"/>
              </a:rPr>
              <a:t>来乘以计数值作为以秒为单位的时间。</a:t>
            </a:r>
          </a:p>
          <a:p>
            <a:pPr>
              <a:lnSpc>
                <a:spcPct val="120000"/>
              </a:lnSpc>
              <a:spcBef>
                <a:spcPct val="35000"/>
              </a:spcBef>
            </a:pPr>
            <a:r>
              <a:rPr lang="en-US" altLang="zh-CN" sz="2000" dirty="0">
                <a:latin typeface="微软雅黑" pitchFamily="34" charset="-122"/>
                <a:ea typeface="微软雅黑" pitchFamily="34" charset="-122"/>
              </a:rPr>
              <a:t>0.1</a:t>
            </a:r>
            <a:r>
              <a:rPr lang="zh-CN" altLang="en-US" sz="2000" dirty="0">
                <a:latin typeface="微软雅黑" pitchFamily="34" charset="-122"/>
                <a:ea typeface="微软雅黑" pitchFamily="34" charset="-122"/>
              </a:rPr>
              <a:t>的二进制表示是一个无限循环序列：</a:t>
            </a:r>
            <a:r>
              <a:rPr lang="en-US" altLang="zh-CN" sz="2000" dirty="0">
                <a:latin typeface="微软雅黑" pitchFamily="34" charset="-122"/>
                <a:ea typeface="微软雅黑" pitchFamily="34" charset="-122"/>
              </a:rPr>
              <a:t>0.</a:t>
            </a:r>
            <a:r>
              <a:rPr lang="en-US" altLang="zh-CN" sz="2000" b="1" dirty="0">
                <a:solidFill>
                  <a:srgbClr val="0E94F1"/>
                </a:solidFill>
                <a:latin typeface="微软雅黑" pitchFamily="34" charset="-122"/>
                <a:ea typeface="微软雅黑" pitchFamily="34" charset="-122"/>
              </a:rPr>
              <a:t>000</a:t>
            </a:r>
            <a:r>
              <a:rPr lang="en-US" altLang="zh-CN" sz="2000" dirty="0">
                <a:latin typeface="微软雅黑" pitchFamily="34" charset="-122"/>
                <a:ea typeface="微软雅黑" pitchFamily="34" charset="-122"/>
              </a:rPr>
              <a:t>1100[</a:t>
            </a:r>
            <a:r>
              <a:rPr lang="en-US" altLang="zh-CN" sz="2000" dirty="0">
                <a:solidFill>
                  <a:srgbClr val="FF0000"/>
                </a:solidFill>
                <a:latin typeface="微软雅黑" pitchFamily="34" charset="-122"/>
                <a:ea typeface="微软雅黑" pitchFamily="34" charset="-122"/>
              </a:rPr>
              <a:t>1100</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x=0.000 1100 1100 1100 1100 1100B</a:t>
            </a:r>
            <a:r>
              <a:rPr lang="zh-CN" altLang="en-US" sz="2000" dirty="0">
                <a:latin typeface="微软雅黑" pitchFamily="34" charset="-122"/>
                <a:ea typeface="微软雅黑" pitchFamily="34" charset="-122"/>
              </a:rPr>
              <a:t>。显然，</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是</a:t>
            </a:r>
            <a:r>
              <a:rPr lang="en-US" altLang="zh-CN" sz="2000" dirty="0">
                <a:latin typeface="微软雅黑" pitchFamily="34" charset="-122"/>
                <a:ea typeface="微软雅黑" pitchFamily="34" charset="-122"/>
              </a:rPr>
              <a:t>0.1</a:t>
            </a:r>
            <a:r>
              <a:rPr lang="zh-CN" altLang="en-US" sz="2000" dirty="0">
                <a:latin typeface="微软雅黑" pitchFamily="34" charset="-122"/>
                <a:ea typeface="微软雅黑" pitchFamily="34" charset="-122"/>
              </a:rPr>
              <a:t>的近似表示，</a:t>
            </a:r>
            <a:r>
              <a:rPr lang="en-US" altLang="zh-CN" sz="2000" dirty="0">
                <a:solidFill>
                  <a:srgbClr val="FF0000"/>
                </a:solidFill>
                <a:latin typeface="微软雅黑" pitchFamily="34" charset="-122"/>
                <a:ea typeface="微软雅黑" pitchFamily="34" charset="-122"/>
              </a:rPr>
              <a:t>0.1-x</a:t>
            </a:r>
          </a:p>
          <a:p>
            <a:pPr>
              <a:lnSpc>
                <a:spcPct val="120000"/>
              </a:lnSpc>
              <a:spcBef>
                <a:spcPct val="35000"/>
              </a:spcBef>
              <a:buFontTx/>
              <a:buNone/>
            </a:pPr>
            <a:r>
              <a:rPr lang="en-US" altLang="zh-CN" sz="2000" dirty="0">
                <a:latin typeface="微软雅黑" pitchFamily="34" charset="-122"/>
                <a:ea typeface="微软雅黑" pitchFamily="34" charset="-122"/>
              </a:rPr>
              <a:t>     = 0.000 1100 1100 1100 1100 1100 [1100]… </a:t>
            </a:r>
            <a:r>
              <a:rPr lang="en-US" altLang="zh-CN" sz="2000" dirty="0">
                <a:solidFill>
                  <a:srgbClr val="FF0000"/>
                </a:solidFill>
                <a:latin typeface="微软雅黑" pitchFamily="34" charset="-122"/>
                <a:ea typeface="微软雅黑" pitchFamily="34" charset="-122"/>
              </a:rPr>
              <a:t>- </a:t>
            </a:r>
          </a:p>
          <a:p>
            <a:pPr>
              <a:lnSpc>
                <a:spcPct val="120000"/>
              </a:lnSpc>
              <a:spcBef>
                <a:spcPct val="35000"/>
              </a:spcBef>
              <a:buFontTx/>
              <a:buNone/>
            </a:pPr>
            <a:r>
              <a:rPr lang="en-US" altLang="zh-CN" sz="2000" dirty="0">
                <a:latin typeface="微软雅黑" pitchFamily="34" charset="-122"/>
                <a:ea typeface="微软雅黑" pitchFamily="34" charset="-122"/>
              </a:rPr>
              <a:t>        0.000 1100 1100 1100 1100 1100B</a:t>
            </a:r>
            <a:r>
              <a:rPr lang="zh-CN" altLang="en-US" sz="2000" dirty="0">
                <a:latin typeface="微软雅黑" pitchFamily="34" charset="-122"/>
                <a:ea typeface="微软雅黑" pitchFamily="34" charset="-122"/>
              </a:rPr>
              <a:t>，即为：</a:t>
            </a:r>
          </a:p>
          <a:p>
            <a:pPr>
              <a:lnSpc>
                <a:spcPct val="120000"/>
              </a:lnSpc>
              <a:spcBef>
                <a:spcPct val="35000"/>
              </a:spcBef>
              <a:buFontTx/>
              <a:buNone/>
            </a:pPr>
            <a:r>
              <a:rPr lang="en-US" altLang="zh-CN" sz="2000" dirty="0">
                <a:latin typeface="微软雅黑" pitchFamily="34" charset="-122"/>
                <a:ea typeface="微软雅黑" pitchFamily="34" charset="-122"/>
              </a:rPr>
              <a:t>     =0.000 0000 0000 0000 0000  0</a:t>
            </a:r>
            <a:r>
              <a:rPr lang="en-US" altLang="zh-CN" sz="2000" b="1" dirty="0">
                <a:solidFill>
                  <a:srgbClr val="0033CC"/>
                </a:solidFill>
                <a:latin typeface="微软雅黑" pitchFamily="34" charset="-122"/>
                <a:ea typeface="微软雅黑" pitchFamily="34" charset="-122"/>
              </a:rPr>
              <a:t>000</a:t>
            </a:r>
            <a:r>
              <a:rPr lang="en-US" altLang="zh-CN" sz="2000" dirty="0">
                <a:solidFill>
                  <a:srgbClr val="0033CC"/>
                </a:solidFill>
                <a:latin typeface="微软雅黑" pitchFamily="34" charset="-122"/>
                <a:ea typeface="微软雅黑" pitchFamily="34" charset="-122"/>
              </a:rPr>
              <a:t> 1100 [1100]…</a:t>
            </a:r>
            <a:r>
              <a:rPr lang="en-US" altLang="zh-CN" sz="2000" dirty="0">
                <a:latin typeface="微软雅黑" pitchFamily="34" charset="-122"/>
                <a:ea typeface="微软雅黑" pitchFamily="34" charset="-122"/>
              </a:rPr>
              <a:t>B</a:t>
            </a:r>
          </a:p>
          <a:p>
            <a:pPr>
              <a:lnSpc>
                <a:spcPct val="120000"/>
              </a:lnSpc>
              <a:spcBef>
                <a:spcPct val="35000"/>
              </a:spcBef>
              <a:buFontTx/>
              <a:buNone/>
            </a:pPr>
            <a:r>
              <a:rPr lang="en-US" altLang="zh-CN" sz="2000" dirty="0">
                <a:latin typeface="微软雅黑" pitchFamily="34" charset="-122"/>
                <a:ea typeface="微软雅黑" pitchFamily="34" charset="-122"/>
              </a:rPr>
              <a:t>     =2</a:t>
            </a:r>
            <a:r>
              <a:rPr lang="en-US" altLang="zh-CN" sz="2000" baseline="30000" dirty="0">
                <a:latin typeface="微软雅黑" pitchFamily="34" charset="-122"/>
                <a:ea typeface="微软雅黑" pitchFamily="34" charset="-122"/>
              </a:rPr>
              <a:t>-20</a:t>
            </a:r>
            <a:r>
              <a:rPr lang="en-US" altLang="zh-CN" sz="2000" dirty="0">
                <a:latin typeface="微软雅黑" pitchFamily="34" charset="-122"/>
                <a:ea typeface="微软雅黑" pitchFamily="34" charset="-122"/>
              </a:rPr>
              <a:t>×0.1 </a:t>
            </a:r>
            <a:r>
              <a:rPr lang="en-US" altLang="zh-CN" sz="2200" dirty="0">
                <a:latin typeface="微软雅黑" pitchFamily="34" charset="-122"/>
                <a:ea typeface="微软雅黑" pitchFamily="34" charset="-122"/>
                <a:sym typeface="Symbol" pitchFamily="18" charset="2"/>
              </a:rPr>
              <a:t></a:t>
            </a:r>
            <a:r>
              <a:rPr lang="en-US" altLang="zh-CN" sz="2000" dirty="0">
                <a:latin typeface="微软雅黑" pitchFamily="34" charset="-122"/>
                <a:ea typeface="微软雅黑" pitchFamily="34" charset="-122"/>
                <a:sym typeface="Symbol" pitchFamily="18" charset="2"/>
              </a:rPr>
              <a:t> </a:t>
            </a:r>
            <a:r>
              <a:rPr lang="en-US" altLang="zh-CN" sz="2000" dirty="0">
                <a:latin typeface="微软雅黑" pitchFamily="34" charset="-122"/>
                <a:ea typeface="微软雅黑" pitchFamily="34" charset="-122"/>
              </a:rPr>
              <a:t>9.54×10</a:t>
            </a:r>
            <a:r>
              <a:rPr lang="en-US" altLang="zh-CN" sz="2000" baseline="30000" dirty="0">
                <a:latin typeface="微软雅黑" pitchFamily="34" charset="-122"/>
                <a:ea typeface="微软雅黑" pitchFamily="34" charset="-122"/>
              </a:rPr>
              <a:t>-8</a:t>
            </a:r>
            <a:endParaRPr lang="zh-CN" altLang="en-US" sz="2000" baseline="30000" dirty="0">
              <a:latin typeface="微软雅黑" pitchFamily="34" charset="-122"/>
              <a:ea typeface="微软雅黑" pitchFamily="34" charset="-122"/>
            </a:endParaRPr>
          </a:p>
        </p:txBody>
      </p:sp>
    </p:spTree>
    <p:extLst>
      <p:ext uri="{BB962C8B-B14F-4D97-AF65-F5344CB8AC3E}">
        <p14:creationId xmlns:p14="http://schemas.microsoft.com/office/powerpoint/2010/main" val="623188470"/>
      </p:ext>
    </p:extLst>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390357" y="492321"/>
            <a:ext cx="8229600" cy="830042"/>
          </a:xfrm>
        </p:spPr>
        <p:txBody>
          <a:bodyPr/>
          <a:lstStyle/>
          <a:p>
            <a:r>
              <a:rPr lang="zh-CN" altLang="en-US" sz="3600" dirty="0"/>
              <a:t>浮点运算举例</a:t>
            </a:r>
          </a:p>
        </p:txBody>
      </p:sp>
      <p:sp>
        <p:nvSpPr>
          <p:cNvPr id="679940" name="Rectangle 4"/>
          <p:cNvSpPr>
            <a:spLocks noGrp="1" noChangeArrowheads="1"/>
          </p:cNvSpPr>
          <p:nvPr>
            <p:ph type="body" idx="1"/>
          </p:nvPr>
        </p:nvSpPr>
        <p:spPr>
          <a:xfrm>
            <a:off x="1336430" y="1209822"/>
            <a:ext cx="10255348" cy="4683772"/>
          </a:xfrm>
          <a:noFill/>
          <a:ln/>
        </p:spPr>
        <p:txBody>
          <a:bodyPr/>
          <a:lstStyle/>
          <a:p>
            <a:pPr>
              <a:lnSpc>
                <a:spcPct val="125000"/>
              </a:lnSpc>
              <a:spcBef>
                <a:spcPct val="45000"/>
              </a:spcBef>
              <a:buFontTx/>
              <a:buNone/>
            </a:pPr>
            <a:r>
              <a:rPr lang="zh-CN" altLang="en-US" dirty="0">
                <a:latin typeface="微软雅黑" pitchFamily="34" charset="-122"/>
                <a:ea typeface="微软雅黑" pitchFamily="34" charset="-122"/>
              </a:rPr>
              <a:t>    </a:t>
            </a:r>
            <a:r>
              <a:rPr lang="zh-CN" altLang="en-US" sz="2200" dirty="0">
                <a:latin typeface="微软雅黑" pitchFamily="34" charset="-122"/>
                <a:ea typeface="微软雅黑" pitchFamily="34" charset="-122"/>
              </a:rPr>
              <a:t>已知在爱国者导弹准备拦截飞毛腿导弹之前，已经连续工作了</a:t>
            </a:r>
            <a:r>
              <a:rPr lang="en-US" altLang="zh-CN" sz="2200" dirty="0">
                <a:latin typeface="微软雅黑" pitchFamily="34" charset="-122"/>
                <a:ea typeface="微软雅黑" pitchFamily="34" charset="-122"/>
              </a:rPr>
              <a:t>100</a:t>
            </a:r>
            <a:r>
              <a:rPr lang="zh-CN" altLang="en-US" sz="2200" dirty="0">
                <a:latin typeface="微软雅黑" pitchFamily="34" charset="-122"/>
                <a:ea typeface="微软雅黑" pitchFamily="34" charset="-122"/>
              </a:rPr>
              <a:t>小时，飞毛腿的速度大约为</a:t>
            </a:r>
            <a:r>
              <a:rPr lang="en-US" altLang="zh-CN" sz="2200" dirty="0">
                <a:latin typeface="微软雅黑" pitchFamily="34" charset="-122"/>
                <a:ea typeface="微软雅黑" pitchFamily="34" charset="-122"/>
              </a:rPr>
              <a:t>2000</a:t>
            </a:r>
            <a:r>
              <a:rPr lang="zh-CN" altLang="en-US" sz="2200" dirty="0">
                <a:latin typeface="微软雅黑" pitchFamily="34" charset="-122"/>
                <a:ea typeface="微软雅黑" pitchFamily="34" charset="-122"/>
              </a:rPr>
              <a:t>米</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秒，则由于时钟计算误差而导致的距离误差是多少？</a:t>
            </a:r>
            <a:r>
              <a:rPr lang="zh-CN" altLang="en-US" sz="2200" dirty="0"/>
              <a:t> </a:t>
            </a:r>
            <a:endParaRPr lang="zh-CN" altLang="en-US" sz="2200" dirty="0">
              <a:latin typeface="微软雅黑" pitchFamily="34" charset="-122"/>
              <a:ea typeface="微软雅黑" pitchFamily="34" charset="-122"/>
            </a:endParaRPr>
          </a:p>
          <a:p>
            <a:pPr>
              <a:lnSpc>
                <a:spcPct val="125000"/>
              </a:lnSpc>
              <a:spcBef>
                <a:spcPct val="45000"/>
              </a:spcBef>
              <a:buFontTx/>
              <a:buNone/>
            </a:pPr>
            <a:r>
              <a:rPr lang="zh-CN" altLang="en-US" sz="2200" dirty="0">
                <a:latin typeface="微软雅黑" pitchFamily="34" charset="-122"/>
                <a:ea typeface="微软雅黑" pitchFamily="34" charset="-122"/>
              </a:rPr>
              <a:t>    </a:t>
            </a:r>
            <a:r>
              <a:rPr lang="en-US" altLang="zh-CN" sz="2200" dirty="0">
                <a:latin typeface="微软雅黑" pitchFamily="34" charset="-122"/>
                <a:ea typeface="微软雅黑" pitchFamily="34" charset="-122"/>
              </a:rPr>
              <a:t>100</a:t>
            </a:r>
            <a:r>
              <a:rPr lang="zh-CN" altLang="en-US" sz="2200" dirty="0">
                <a:latin typeface="微软雅黑" pitchFamily="34" charset="-122"/>
                <a:ea typeface="微软雅黑" pitchFamily="34" charset="-122"/>
              </a:rPr>
              <a:t>小时相当于计数了</a:t>
            </a:r>
            <a:r>
              <a:rPr lang="en-US" altLang="zh-CN" sz="2200" dirty="0">
                <a:latin typeface="微软雅黑" pitchFamily="34" charset="-122"/>
                <a:ea typeface="微软雅黑" pitchFamily="34" charset="-122"/>
              </a:rPr>
              <a:t>100×60×60×10=36×10</a:t>
            </a:r>
            <a:r>
              <a:rPr lang="en-US" altLang="zh-CN" sz="2200" baseline="30000" dirty="0">
                <a:latin typeface="微软雅黑" pitchFamily="34" charset="-122"/>
                <a:ea typeface="微软雅黑" pitchFamily="34" charset="-122"/>
              </a:rPr>
              <a:t>5</a:t>
            </a:r>
            <a:r>
              <a:rPr lang="zh-CN" altLang="en-US" sz="2200" dirty="0">
                <a:latin typeface="微软雅黑" pitchFamily="34" charset="-122"/>
                <a:ea typeface="微软雅黑" pitchFamily="34" charset="-122"/>
              </a:rPr>
              <a:t>次，因而导弹的时钟已经偏差了</a:t>
            </a:r>
            <a:r>
              <a:rPr lang="en-US" altLang="zh-CN" sz="2200" dirty="0">
                <a:latin typeface="微软雅黑" pitchFamily="34" charset="-122"/>
                <a:ea typeface="微软雅黑" pitchFamily="34" charset="-122"/>
              </a:rPr>
              <a:t>9.54×10</a:t>
            </a:r>
            <a:r>
              <a:rPr lang="en-US" altLang="zh-CN" sz="2200" baseline="30000" dirty="0">
                <a:latin typeface="微软雅黑" pitchFamily="34" charset="-122"/>
                <a:ea typeface="微软雅黑" pitchFamily="34" charset="-122"/>
              </a:rPr>
              <a:t>-8</a:t>
            </a:r>
            <a:r>
              <a:rPr lang="en-US" altLang="zh-CN" sz="2200" dirty="0">
                <a:latin typeface="微软雅黑" pitchFamily="34" charset="-122"/>
                <a:ea typeface="微软雅黑" pitchFamily="34" charset="-122"/>
              </a:rPr>
              <a:t>×36×10</a:t>
            </a:r>
            <a:r>
              <a:rPr lang="en-US" altLang="zh-CN" sz="2200" baseline="30000" dirty="0">
                <a:latin typeface="微软雅黑" pitchFamily="34" charset="-122"/>
                <a:ea typeface="微软雅黑" pitchFamily="34" charset="-122"/>
              </a:rPr>
              <a:t>5</a:t>
            </a:r>
            <a:r>
              <a:rPr lang="en-US" altLang="zh-CN" sz="2200" dirty="0">
                <a:latin typeface="微软雅黑" pitchFamily="34" charset="-122"/>
                <a:ea typeface="微软雅黑" pitchFamily="34" charset="-122"/>
                <a:sym typeface="Symbol" pitchFamily="18" charset="2"/>
              </a:rPr>
              <a:t></a:t>
            </a:r>
            <a:r>
              <a:rPr lang="en-US" altLang="zh-CN" sz="2200" dirty="0">
                <a:latin typeface="微软雅黑" pitchFamily="34" charset="-122"/>
                <a:ea typeface="微软雅黑" pitchFamily="34" charset="-122"/>
              </a:rPr>
              <a:t>0.343</a:t>
            </a:r>
            <a:r>
              <a:rPr lang="zh-CN" altLang="en-US" sz="2200" dirty="0">
                <a:latin typeface="微软雅黑" pitchFamily="34" charset="-122"/>
                <a:ea typeface="微软雅黑" pitchFamily="34" charset="-122"/>
                <a:sym typeface="Symbol" pitchFamily="18" charset="2"/>
              </a:rPr>
              <a:t>秒</a:t>
            </a:r>
            <a:r>
              <a:rPr lang="zh-CN" altLang="en-US" sz="2200" dirty="0">
                <a:sym typeface="Symbol" pitchFamily="18" charset="2"/>
              </a:rPr>
              <a:t> </a:t>
            </a:r>
          </a:p>
          <a:p>
            <a:pPr>
              <a:lnSpc>
                <a:spcPct val="125000"/>
              </a:lnSpc>
              <a:spcBef>
                <a:spcPct val="45000"/>
              </a:spcBef>
              <a:buFontTx/>
              <a:buNone/>
            </a:pPr>
            <a:r>
              <a:rPr lang="zh-CN" altLang="en-US" sz="2200" dirty="0">
                <a:latin typeface="微软雅黑" pitchFamily="34" charset="-122"/>
                <a:ea typeface="微软雅黑" pitchFamily="34" charset="-122"/>
              </a:rPr>
              <a:t>    因此，距离误差是</a:t>
            </a:r>
            <a:r>
              <a:rPr lang="en-US" altLang="zh-CN" sz="2200" dirty="0">
                <a:latin typeface="微软雅黑" pitchFamily="34" charset="-122"/>
                <a:ea typeface="微软雅黑" pitchFamily="34" charset="-122"/>
              </a:rPr>
              <a:t>2000×0.343</a:t>
            </a:r>
            <a:r>
              <a:rPr lang="zh-CN" altLang="en-US" sz="2200" dirty="0">
                <a:latin typeface="微软雅黑" pitchFamily="34" charset="-122"/>
                <a:ea typeface="微软雅黑" pitchFamily="34" charset="-122"/>
                <a:sym typeface="Symbol" pitchFamily="18" charset="2"/>
              </a:rPr>
              <a:t>秒</a:t>
            </a:r>
            <a:r>
              <a:rPr lang="zh-CN" altLang="en-US" sz="2200" dirty="0">
                <a:sym typeface="Symbol" pitchFamily="18" charset="2"/>
              </a:rPr>
              <a:t> </a:t>
            </a:r>
            <a:r>
              <a:rPr lang="en-US" altLang="zh-CN" sz="2200" dirty="0">
                <a:latin typeface="微软雅黑" pitchFamily="34" charset="-122"/>
                <a:ea typeface="微软雅黑" pitchFamily="34" charset="-122"/>
                <a:sym typeface="Symbol" pitchFamily="18" charset="2"/>
              </a:rPr>
              <a:t></a:t>
            </a:r>
            <a:r>
              <a:rPr lang="zh-CN" altLang="en-US" sz="2200" dirty="0">
                <a:sym typeface="Symbol" pitchFamily="18" charset="2"/>
              </a:rPr>
              <a:t> </a:t>
            </a:r>
            <a:r>
              <a:rPr lang="en-US" altLang="zh-CN" sz="2200" dirty="0">
                <a:latin typeface="微软雅黑" pitchFamily="34" charset="-122"/>
                <a:ea typeface="微软雅黑" pitchFamily="34" charset="-122"/>
              </a:rPr>
              <a:t>687</a:t>
            </a:r>
            <a:r>
              <a:rPr lang="zh-CN" altLang="en-US" sz="2200" dirty="0">
                <a:latin typeface="微软雅黑" pitchFamily="34" charset="-122"/>
                <a:ea typeface="微软雅黑" pitchFamily="34" charset="-122"/>
              </a:rPr>
              <a:t>米</a:t>
            </a:r>
          </a:p>
          <a:p>
            <a:pPr>
              <a:spcBef>
                <a:spcPct val="25000"/>
              </a:spcBef>
            </a:pPr>
            <a:endParaRPr lang="zh-CN" altLang="en-US" dirty="0">
              <a:latin typeface="微软雅黑" pitchFamily="34" charset="-122"/>
              <a:ea typeface="微软雅黑" pitchFamily="34" charset="-122"/>
            </a:endParaRPr>
          </a:p>
        </p:txBody>
      </p:sp>
      <p:sp>
        <p:nvSpPr>
          <p:cNvPr id="679941" name="Rectangle 5"/>
          <p:cNvSpPr>
            <a:spLocks noChangeArrowheads="1"/>
          </p:cNvSpPr>
          <p:nvPr/>
        </p:nvSpPr>
        <p:spPr bwMode="auto">
          <a:xfrm>
            <a:off x="1643775" y="4304712"/>
            <a:ext cx="9948003" cy="1477328"/>
          </a:xfrm>
          <a:prstGeom prst="rect">
            <a:avLst/>
          </a:prstGeom>
          <a:noFill/>
          <a:ln w="9525">
            <a:noFill/>
            <a:miter lim="800000"/>
            <a:headEnd/>
            <a:tailEnd/>
          </a:ln>
          <a:effectLst/>
        </p:spPr>
        <p:txBody>
          <a:bodyPr wrap="square" anchor="ctr">
            <a:spAutoFit/>
          </a:bodyPr>
          <a:lstStyle/>
          <a:p>
            <a:pPr eaLnBrk="0" hangingPunct="0">
              <a:lnSpc>
                <a:spcPct val="125000"/>
              </a:lnSpc>
            </a:pPr>
            <a:r>
              <a:rPr lang="zh-CN" altLang="en-US" b="1" dirty="0">
                <a:solidFill>
                  <a:srgbClr val="FF0000"/>
                </a:solidFill>
                <a:latin typeface="微软雅黑" pitchFamily="34" charset="-122"/>
                <a:ea typeface="微软雅黑" pitchFamily="34" charset="-122"/>
              </a:rPr>
              <a:t>小故事：</a:t>
            </a:r>
            <a:r>
              <a:rPr lang="zh-CN" altLang="en-US" b="1" dirty="0">
                <a:latin typeface="微软雅黑" pitchFamily="34" charset="-122"/>
                <a:ea typeface="微软雅黑" pitchFamily="34" charset="-122"/>
              </a:rPr>
              <a:t>实际上，以色列方面已经发现了这个问题并于</a:t>
            </a:r>
            <a:r>
              <a:rPr lang="en-US" altLang="zh-CN" b="1" dirty="0">
                <a:latin typeface="微软雅黑" pitchFamily="34" charset="-122"/>
                <a:ea typeface="微软雅黑" pitchFamily="34" charset="-122"/>
              </a:rPr>
              <a:t>1991</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月</a:t>
            </a:r>
            <a:r>
              <a:rPr lang="en-US" altLang="zh-CN" b="1" dirty="0">
                <a:latin typeface="微软雅黑" pitchFamily="34" charset="-122"/>
                <a:ea typeface="微软雅黑" pitchFamily="34" charset="-122"/>
              </a:rPr>
              <a:t>11</a:t>
            </a:r>
            <a:r>
              <a:rPr lang="zh-CN" altLang="en-US" b="1" dirty="0">
                <a:latin typeface="微软雅黑" pitchFamily="34" charset="-122"/>
                <a:ea typeface="微软雅黑" pitchFamily="34" charset="-122"/>
              </a:rPr>
              <a:t>日知会了美国陆军及爱国者计划办公室（软件制造商）。</a:t>
            </a:r>
            <a:r>
              <a:rPr lang="zh-CN" altLang="en-US" b="1" dirty="0">
                <a:solidFill>
                  <a:srgbClr val="0033CC"/>
                </a:solidFill>
                <a:latin typeface="微软雅黑" pitchFamily="34" charset="-122"/>
                <a:ea typeface="微软雅黑" pitchFamily="34" charset="-122"/>
              </a:rPr>
              <a:t>以色列方面建议重新启动爱国者系统的电脑作为暂时解决方案，可是美国陆军方面却不知道每次需要间隔多少时间重新启动系统一次。</a:t>
            </a:r>
            <a:r>
              <a:rPr lang="en-US" altLang="zh-CN" b="1" dirty="0">
                <a:latin typeface="微软雅黑" pitchFamily="34" charset="-122"/>
                <a:ea typeface="微软雅黑" pitchFamily="34" charset="-122"/>
              </a:rPr>
              <a:t>1991</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月</a:t>
            </a:r>
            <a:r>
              <a:rPr lang="en-US" altLang="zh-CN" b="1" dirty="0">
                <a:latin typeface="微软雅黑" pitchFamily="34" charset="-122"/>
                <a:ea typeface="微软雅黑" pitchFamily="34" charset="-122"/>
              </a:rPr>
              <a:t>16</a:t>
            </a:r>
            <a:r>
              <a:rPr lang="zh-CN" altLang="en-US" b="1" dirty="0">
                <a:latin typeface="微软雅黑" pitchFamily="34" charset="-122"/>
                <a:ea typeface="微软雅黑" pitchFamily="34" charset="-122"/>
              </a:rPr>
              <a:t>日，制造商向美国陆军提供了更新软件，但这个软件最终却在飞毛腿导弹击中军营后的一天才运抵部队。 </a:t>
            </a:r>
          </a:p>
        </p:txBody>
      </p:sp>
    </p:spTree>
    <p:extLst>
      <p:ext uri="{BB962C8B-B14F-4D97-AF65-F5344CB8AC3E}">
        <p14:creationId xmlns:p14="http://schemas.microsoft.com/office/powerpoint/2010/main" val="14145684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animEffect transition="in" filter="blinds(horizontal)">
                                      <p:cBhvr>
                                        <p:cTn id="7" dur="500"/>
                                        <p:tgtEl>
                                          <p:spTgt spid="67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9940">
                                            <p:txEl>
                                              <p:pRg st="1" end="1"/>
                                            </p:txEl>
                                          </p:spTgt>
                                        </p:tgtEl>
                                        <p:attrNameLst>
                                          <p:attrName>style.visibility</p:attrName>
                                        </p:attrNameLst>
                                      </p:cBhvr>
                                      <p:to>
                                        <p:strVal val="visible"/>
                                      </p:to>
                                    </p:set>
                                    <p:animEffect transition="in" filter="blinds(horizontal)">
                                      <p:cBhvr>
                                        <p:cTn id="12" dur="500"/>
                                        <p:tgtEl>
                                          <p:spTgt spid="6799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9940">
                                            <p:txEl>
                                              <p:pRg st="2" end="2"/>
                                            </p:txEl>
                                          </p:spTgt>
                                        </p:tgtEl>
                                        <p:attrNameLst>
                                          <p:attrName>style.visibility</p:attrName>
                                        </p:attrNameLst>
                                      </p:cBhvr>
                                      <p:to>
                                        <p:strVal val="visible"/>
                                      </p:to>
                                    </p:set>
                                    <p:animEffect transition="in" filter="blinds(horizontal)">
                                      <p:cBhvr>
                                        <p:cTn id="17" dur="500"/>
                                        <p:tgtEl>
                                          <p:spTgt spid="6799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9941"/>
                                        </p:tgtEl>
                                        <p:attrNameLst>
                                          <p:attrName>style.visibility</p:attrName>
                                        </p:attrNameLst>
                                      </p:cBhvr>
                                      <p:to>
                                        <p:strVal val="visible"/>
                                      </p:to>
                                    </p:set>
                                    <p:animEffect transition="in" filter="blinds(horizontal)">
                                      <p:cBhvr>
                                        <p:cTn id="22" dur="500"/>
                                        <p:tgtEl>
                                          <p:spTgt spid="67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1334086" y="618931"/>
            <a:ext cx="8229600" cy="561975"/>
          </a:xfrm>
        </p:spPr>
        <p:txBody>
          <a:bodyPr/>
          <a:lstStyle/>
          <a:p>
            <a:r>
              <a:rPr lang="zh-CN" altLang="en-US" sz="3600" dirty="0"/>
              <a:t>浮点运算举例</a:t>
            </a:r>
          </a:p>
        </p:txBody>
      </p:sp>
      <p:sp>
        <p:nvSpPr>
          <p:cNvPr id="680963" name="Rectangle 3"/>
          <p:cNvSpPr>
            <a:spLocks noGrp="1" noChangeArrowheads="1"/>
          </p:cNvSpPr>
          <p:nvPr>
            <p:ph type="body" idx="1"/>
          </p:nvPr>
        </p:nvSpPr>
        <p:spPr>
          <a:xfrm>
            <a:off x="1195755" y="1118795"/>
            <a:ext cx="10996245" cy="2260899"/>
          </a:xfrm>
        </p:spPr>
        <p:txBody>
          <a:bodyPr/>
          <a:lstStyle/>
          <a:p>
            <a:pPr>
              <a:spcBef>
                <a:spcPct val="25000"/>
              </a:spcBef>
            </a:pPr>
            <a:r>
              <a:rPr lang="zh-CN" altLang="en-US" sz="2000" dirty="0">
                <a:latin typeface="微软雅黑" pitchFamily="34" charset="-122"/>
                <a:ea typeface="微软雅黑" pitchFamily="34" charset="-122"/>
              </a:rPr>
              <a:t>若</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用</a:t>
            </a:r>
            <a:r>
              <a:rPr lang="en-US" altLang="zh-CN" sz="2000" dirty="0">
                <a:latin typeface="微软雅黑" pitchFamily="34" charset="-122"/>
                <a:ea typeface="微软雅黑" pitchFamily="34" charset="-122"/>
              </a:rPr>
              <a:t>float</a:t>
            </a:r>
            <a:r>
              <a:rPr lang="zh-CN" altLang="en-US" sz="2000" dirty="0">
                <a:latin typeface="微软雅黑" pitchFamily="34" charset="-122"/>
                <a:ea typeface="微软雅黑" pitchFamily="34" charset="-122"/>
              </a:rPr>
              <a:t>型表示，则</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的机器数是什么？</a:t>
            </a:r>
            <a:r>
              <a:rPr lang="en-US" altLang="zh-CN" sz="2000" dirty="0">
                <a:latin typeface="微软雅黑" pitchFamily="34" charset="-122"/>
                <a:ea typeface="微软雅黑" pitchFamily="34" charset="-122"/>
              </a:rPr>
              <a:t>0.1</a:t>
            </a:r>
            <a:r>
              <a:rPr lang="zh-CN" altLang="en-US" sz="2000" dirty="0">
                <a:latin typeface="微软雅黑" pitchFamily="34" charset="-122"/>
                <a:ea typeface="微软雅黑" pitchFamily="34" charset="-122"/>
              </a:rPr>
              <a:t>与</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的偏差是多少？系统运行</a:t>
            </a:r>
            <a:r>
              <a:rPr lang="en-US" altLang="zh-CN" sz="2000" dirty="0">
                <a:latin typeface="微软雅黑" pitchFamily="34" charset="-122"/>
                <a:ea typeface="微软雅黑" pitchFamily="34" charset="-122"/>
              </a:rPr>
              <a:t>100</a:t>
            </a:r>
            <a:r>
              <a:rPr lang="zh-CN" altLang="en-US" sz="2000" dirty="0">
                <a:latin typeface="微软雅黑" pitchFamily="34" charset="-122"/>
                <a:ea typeface="微软雅黑" pitchFamily="34" charset="-122"/>
              </a:rPr>
              <a:t>小时后的时钟偏差是多少？在飞毛腿速度为</a:t>
            </a:r>
            <a:r>
              <a:rPr lang="en-US" altLang="zh-CN" sz="2000" dirty="0">
                <a:latin typeface="微软雅黑" pitchFamily="34" charset="-122"/>
                <a:ea typeface="微软雅黑" pitchFamily="34" charset="-122"/>
              </a:rPr>
              <a:t>2000</a:t>
            </a:r>
            <a:r>
              <a:rPr lang="zh-CN" altLang="en-US" sz="2000" dirty="0">
                <a:latin typeface="微软雅黑" pitchFamily="34" charset="-122"/>
                <a:ea typeface="微软雅黑" pitchFamily="34" charset="-122"/>
              </a:rPr>
              <a:t>米</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秒的情况下，预测的距离偏差为多少？</a:t>
            </a:r>
          </a:p>
          <a:p>
            <a:pPr lvl="1">
              <a:spcBef>
                <a:spcPct val="25000"/>
              </a:spcBef>
            </a:pPr>
            <a:r>
              <a:rPr lang="en-US" altLang="zh-CN" sz="1800" dirty="0">
                <a:latin typeface="微软雅黑" pitchFamily="34" charset="-122"/>
                <a:ea typeface="微软雅黑" pitchFamily="34" charset="-122"/>
              </a:rPr>
              <a:t>0.1= 0.0 0011[0011]B=+1.1 0011 0011 0011 0011 0011 00B×2</a:t>
            </a:r>
            <a:r>
              <a:rPr lang="en-US" altLang="zh-CN" sz="1800" baseline="30000" dirty="0">
                <a:latin typeface="微软雅黑" pitchFamily="34" charset="-122"/>
                <a:ea typeface="微软雅黑" pitchFamily="34" charset="-122"/>
              </a:rPr>
              <a:t>-4</a:t>
            </a:r>
            <a:r>
              <a:rPr lang="zh-CN" altLang="en-US" sz="1800" dirty="0">
                <a:latin typeface="微软雅黑" pitchFamily="34" charset="-122"/>
                <a:ea typeface="微软雅黑" pitchFamily="34" charset="-122"/>
              </a:rPr>
              <a:t>，故</a:t>
            </a:r>
            <a:r>
              <a:rPr lang="en-US" altLang="zh-CN" sz="1800" dirty="0">
                <a:latin typeface="微软雅黑" pitchFamily="34" charset="-122"/>
                <a:ea typeface="微软雅黑" pitchFamily="34" charset="-122"/>
              </a:rPr>
              <a:t>x</a:t>
            </a:r>
            <a:r>
              <a:rPr lang="zh-CN" altLang="en-US" sz="1800" dirty="0">
                <a:latin typeface="微软雅黑" pitchFamily="34" charset="-122"/>
                <a:ea typeface="微软雅黑" pitchFamily="34" charset="-122"/>
              </a:rPr>
              <a:t>的机器数为</a:t>
            </a:r>
            <a:r>
              <a:rPr lang="en-US" altLang="zh-CN" sz="1800" dirty="0">
                <a:latin typeface="微软雅黑" pitchFamily="34" charset="-122"/>
                <a:ea typeface="微软雅黑" pitchFamily="34" charset="-122"/>
              </a:rPr>
              <a:t>0 011 1101 1 </a:t>
            </a:r>
            <a:r>
              <a:rPr lang="en-US" altLang="zh-CN" sz="1800" dirty="0">
                <a:solidFill>
                  <a:srgbClr val="FF0000"/>
                </a:solidFill>
                <a:latin typeface="微软雅黑" pitchFamily="34" charset="-122"/>
                <a:ea typeface="微软雅黑" pitchFamily="34" charset="-122"/>
              </a:rPr>
              <a:t>100 1100 1100 1100 1100 1100</a:t>
            </a:r>
          </a:p>
          <a:p>
            <a:pPr lvl="1">
              <a:spcBef>
                <a:spcPct val="25000"/>
              </a:spcBef>
            </a:pPr>
            <a:r>
              <a:rPr lang="en-US" altLang="zh-CN" sz="1800" dirty="0">
                <a:latin typeface="微软雅黑" pitchFamily="34" charset="-122"/>
                <a:ea typeface="微软雅黑" pitchFamily="34" charset="-122"/>
              </a:rPr>
              <a:t>Float</a:t>
            </a:r>
            <a:r>
              <a:rPr lang="zh-CN" altLang="en-US" sz="1800" dirty="0">
                <a:latin typeface="微软雅黑" pitchFamily="34" charset="-122"/>
                <a:ea typeface="微软雅黑" pitchFamily="34" charset="-122"/>
              </a:rPr>
              <a:t>型仅</a:t>
            </a:r>
            <a:r>
              <a:rPr lang="en-US" altLang="zh-CN" sz="1800" dirty="0">
                <a:latin typeface="微软雅黑" pitchFamily="34" charset="-122"/>
                <a:ea typeface="微软雅黑" pitchFamily="34" charset="-122"/>
              </a:rPr>
              <a:t>24</a:t>
            </a:r>
            <a:r>
              <a:rPr lang="zh-CN" altLang="en-US" sz="1800" dirty="0">
                <a:latin typeface="微软雅黑" pitchFamily="34" charset="-122"/>
                <a:ea typeface="微软雅黑" pitchFamily="34" charset="-122"/>
              </a:rPr>
              <a:t>位有效位数，后面的有效位全被截断，故</a:t>
            </a:r>
            <a:r>
              <a:rPr lang="en-US" altLang="zh-CN" sz="1800" dirty="0">
                <a:latin typeface="微软雅黑" pitchFamily="34" charset="-122"/>
                <a:ea typeface="微软雅黑" pitchFamily="34" charset="-122"/>
              </a:rPr>
              <a:t>x</a:t>
            </a:r>
            <a:r>
              <a:rPr lang="zh-CN" altLang="en-US" sz="1800" dirty="0">
                <a:latin typeface="微软雅黑" pitchFamily="34" charset="-122"/>
                <a:ea typeface="微软雅黑" pitchFamily="34" charset="-122"/>
              </a:rPr>
              <a:t>与</a:t>
            </a:r>
            <a:r>
              <a:rPr lang="en-US" altLang="zh-CN" sz="1800" dirty="0">
                <a:latin typeface="微软雅黑" pitchFamily="34" charset="-122"/>
                <a:ea typeface="微软雅黑" pitchFamily="34" charset="-122"/>
              </a:rPr>
              <a:t>0.1</a:t>
            </a:r>
            <a:r>
              <a:rPr lang="zh-CN" altLang="en-US" sz="1800" dirty="0">
                <a:latin typeface="微软雅黑" pitchFamily="34" charset="-122"/>
                <a:ea typeface="微软雅黑" pitchFamily="34" charset="-122"/>
              </a:rPr>
              <a:t>之间的误差为：</a:t>
            </a:r>
            <a:r>
              <a:rPr lang="en-US" altLang="zh-CN" sz="1800" dirty="0">
                <a:latin typeface="微软雅黑" pitchFamily="34" charset="-122"/>
                <a:ea typeface="微软雅黑" pitchFamily="34" charset="-122"/>
              </a:rPr>
              <a:t>|x–0.1|=0.000 0000 0000 0000 0000 0000 0000 1100 [1100]…B</a:t>
            </a:r>
            <a:r>
              <a:rPr lang="zh-CN" altLang="en-US" sz="1800" dirty="0">
                <a:latin typeface="微软雅黑" pitchFamily="34" charset="-122"/>
                <a:ea typeface="微软雅黑" pitchFamily="34" charset="-122"/>
              </a:rPr>
              <a:t>。这个值等于</a:t>
            </a:r>
            <a:r>
              <a:rPr lang="en-US" altLang="zh-CN" sz="1800" dirty="0">
                <a:latin typeface="微软雅黑" pitchFamily="34" charset="-122"/>
                <a:ea typeface="微软雅黑" pitchFamily="34" charset="-122"/>
              </a:rPr>
              <a:t>2</a:t>
            </a:r>
            <a:r>
              <a:rPr lang="en-US" altLang="zh-CN" sz="1800" baseline="30000" dirty="0">
                <a:latin typeface="微软雅黑" pitchFamily="34" charset="-122"/>
                <a:ea typeface="微软雅黑" pitchFamily="34" charset="-122"/>
              </a:rPr>
              <a:t>-24</a:t>
            </a:r>
            <a:r>
              <a:rPr lang="en-US" altLang="zh-CN" sz="1800" dirty="0">
                <a:latin typeface="微软雅黑" pitchFamily="34" charset="-122"/>
                <a:ea typeface="微软雅黑" pitchFamily="34" charset="-122"/>
              </a:rPr>
              <a:t>×0.1 </a:t>
            </a:r>
            <a:r>
              <a:rPr lang="en-US" altLang="zh-CN" sz="1800" dirty="0">
                <a:latin typeface="微软雅黑" pitchFamily="34" charset="-122"/>
                <a:ea typeface="微软雅黑" pitchFamily="34" charset="-122"/>
                <a:sym typeface="Symbol" pitchFamily="18" charset="2"/>
              </a:rPr>
              <a:t></a:t>
            </a:r>
            <a:r>
              <a:rPr lang="en-US" altLang="zh-CN" sz="1800" dirty="0">
                <a:latin typeface="微软雅黑" pitchFamily="34" charset="-122"/>
                <a:ea typeface="微软雅黑" pitchFamily="34" charset="-122"/>
              </a:rPr>
              <a:t> 5.96×10</a:t>
            </a:r>
            <a:r>
              <a:rPr lang="en-US" altLang="zh-CN" sz="1800" baseline="30000" dirty="0">
                <a:latin typeface="微软雅黑" pitchFamily="34" charset="-122"/>
                <a:ea typeface="微软雅黑" pitchFamily="34" charset="-122"/>
              </a:rPr>
              <a:t>-9</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100</a:t>
            </a:r>
            <a:r>
              <a:rPr lang="zh-CN" altLang="en-US" sz="1800" dirty="0">
                <a:latin typeface="微软雅黑" pitchFamily="34" charset="-122"/>
                <a:ea typeface="微软雅黑" pitchFamily="34" charset="-122"/>
              </a:rPr>
              <a:t>小时后时钟偏差</a:t>
            </a:r>
            <a:r>
              <a:rPr lang="en-US" altLang="zh-CN" sz="1800" dirty="0">
                <a:latin typeface="微软雅黑" pitchFamily="34" charset="-122"/>
                <a:ea typeface="微软雅黑" pitchFamily="34" charset="-122"/>
              </a:rPr>
              <a:t>5.96×10</a:t>
            </a:r>
            <a:r>
              <a:rPr lang="en-US" altLang="zh-CN" sz="1800" baseline="30000" dirty="0">
                <a:latin typeface="微软雅黑" pitchFamily="34" charset="-122"/>
                <a:ea typeface="微软雅黑" pitchFamily="34" charset="-122"/>
              </a:rPr>
              <a:t>-9</a:t>
            </a:r>
            <a:r>
              <a:rPr lang="en-US" altLang="zh-CN" sz="1800" dirty="0">
                <a:latin typeface="微软雅黑" pitchFamily="34" charset="-122"/>
                <a:ea typeface="微软雅黑" pitchFamily="34" charset="-122"/>
              </a:rPr>
              <a:t>×36×10</a:t>
            </a:r>
            <a:r>
              <a:rPr lang="en-US" altLang="zh-CN" sz="1800" baseline="30000" dirty="0">
                <a:latin typeface="微软雅黑" pitchFamily="34" charset="-122"/>
                <a:ea typeface="微软雅黑" pitchFamily="34" charset="-122"/>
              </a:rPr>
              <a:t>5 </a:t>
            </a:r>
            <a:r>
              <a:rPr lang="en-US" altLang="zh-CN" dirty="0">
                <a:latin typeface="微软雅黑" pitchFamily="34" charset="-122"/>
                <a:ea typeface="微软雅黑" pitchFamily="34" charset="-122"/>
                <a:sym typeface="Symbol" pitchFamily="18" charset="2"/>
              </a:rPr>
              <a:t> </a:t>
            </a:r>
            <a:r>
              <a:rPr lang="en-US" altLang="zh-CN" sz="1800" dirty="0">
                <a:latin typeface="微软雅黑" pitchFamily="34" charset="-122"/>
                <a:ea typeface="微软雅黑" pitchFamily="34" charset="-122"/>
              </a:rPr>
              <a:t>0.0215</a:t>
            </a:r>
            <a:r>
              <a:rPr lang="zh-CN" altLang="en-US" sz="1800" dirty="0">
                <a:latin typeface="微软雅黑" pitchFamily="34" charset="-122"/>
                <a:ea typeface="微软雅黑" pitchFamily="34" charset="-122"/>
              </a:rPr>
              <a:t>秒。距离偏差</a:t>
            </a:r>
            <a:r>
              <a:rPr lang="en-US" altLang="zh-CN" sz="1800" dirty="0">
                <a:latin typeface="微软雅黑" pitchFamily="34" charset="-122"/>
                <a:ea typeface="微软雅黑" pitchFamily="34" charset="-122"/>
              </a:rPr>
              <a:t>0.0215×2000</a:t>
            </a:r>
            <a:r>
              <a:rPr lang="en-US" altLang="zh-CN" sz="1800" dirty="0">
                <a:latin typeface="微软雅黑" pitchFamily="34" charset="-122"/>
                <a:ea typeface="微软雅黑" pitchFamily="34" charset="-122"/>
                <a:sym typeface="Symbol" pitchFamily="18" charset="2"/>
              </a:rPr>
              <a:t></a:t>
            </a:r>
            <a:r>
              <a:rPr lang="en-US" altLang="zh-CN" sz="1800" b="1" dirty="0">
                <a:solidFill>
                  <a:srgbClr val="FF0000"/>
                </a:solidFill>
                <a:latin typeface="微软雅黑" pitchFamily="34" charset="-122"/>
                <a:ea typeface="微软雅黑" pitchFamily="34" charset="-122"/>
              </a:rPr>
              <a:t>43</a:t>
            </a:r>
            <a:r>
              <a:rPr lang="zh-CN" altLang="en-US" sz="1800" dirty="0">
                <a:latin typeface="微软雅黑" pitchFamily="34" charset="-122"/>
                <a:ea typeface="微软雅黑" pitchFamily="34" charset="-122"/>
              </a:rPr>
              <a:t>米。比爱国者导弹系统精确约</a:t>
            </a:r>
            <a:r>
              <a:rPr lang="en-US" altLang="zh-CN" sz="1800" dirty="0">
                <a:latin typeface="微软雅黑" pitchFamily="34" charset="-122"/>
                <a:ea typeface="微软雅黑" pitchFamily="34" charset="-122"/>
              </a:rPr>
              <a:t>16</a:t>
            </a:r>
            <a:r>
              <a:rPr lang="zh-CN" altLang="en-US" sz="1800" dirty="0">
                <a:latin typeface="微软雅黑" pitchFamily="34" charset="-122"/>
                <a:ea typeface="微软雅黑" pitchFamily="34" charset="-122"/>
              </a:rPr>
              <a:t>倍。</a:t>
            </a:r>
          </a:p>
        </p:txBody>
      </p:sp>
      <p:sp>
        <p:nvSpPr>
          <p:cNvPr id="5" name="Rectangle 3"/>
          <p:cNvSpPr txBox="1">
            <a:spLocks noChangeArrowheads="1"/>
          </p:cNvSpPr>
          <p:nvPr/>
        </p:nvSpPr>
        <p:spPr bwMode="auto">
          <a:xfrm>
            <a:off x="1195755" y="3548230"/>
            <a:ext cx="10996245" cy="226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a:lstStyle>
          <a:p>
            <a:pPr>
              <a:spcBef>
                <a:spcPct val="25000"/>
              </a:spcBef>
            </a:pPr>
            <a:r>
              <a:rPr lang="zh-CN" altLang="en-US" sz="2000" kern="0" dirty="0">
                <a:latin typeface="微软雅黑" pitchFamily="34" charset="-122"/>
                <a:ea typeface="微软雅黑" pitchFamily="34" charset="-122"/>
              </a:rPr>
              <a:t>若用</a:t>
            </a:r>
            <a:r>
              <a:rPr lang="en-US" altLang="zh-CN" sz="2000" kern="0" dirty="0">
                <a:latin typeface="微软雅黑" pitchFamily="34" charset="-122"/>
                <a:ea typeface="微软雅黑" pitchFamily="34" charset="-122"/>
              </a:rPr>
              <a:t>32</a:t>
            </a:r>
            <a:r>
              <a:rPr lang="zh-CN" altLang="en-US" sz="2000" kern="0" dirty="0">
                <a:latin typeface="微软雅黑" pitchFamily="34" charset="-122"/>
                <a:ea typeface="微软雅黑" pitchFamily="34" charset="-122"/>
              </a:rPr>
              <a:t>位二进制定点小数</a:t>
            </a:r>
            <a:r>
              <a:rPr lang="en-US" altLang="zh-CN" sz="2000" kern="0" dirty="0">
                <a:latin typeface="微软雅黑" pitchFamily="34" charset="-122"/>
                <a:ea typeface="微软雅黑" pitchFamily="34" charset="-122"/>
              </a:rPr>
              <a:t>x=0.000 1100 1100 1100 1100 1100 1100 1101 B</a:t>
            </a:r>
            <a:r>
              <a:rPr lang="zh-CN" altLang="en-US" sz="2000" kern="0" dirty="0">
                <a:latin typeface="微软雅黑" pitchFamily="34" charset="-122"/>
                <a:ea typeface="微软雅黑" pitchFamily="34" charset="-122"/>
              </a:rPr>
              <a:t>表示</a:t>
            </a:r>
            <a:r>
              <a:rPr lang="en-US" altLang="zh-CN" sz="2000" kern="0" dirty="0">
                <a:latin typeface="微软雅黑" pitchFamily="34" charset="-122"/>
                <a:ea typeface="微软雅黑" pitchFamily="34" charset="-122"/>
              </a:rPr>
              <a:t>0.1</a:t>
            </a:r>
            <a:r>
              <a:rPr lang="zh-CN" altLang="en-US" sz="2000" kern="0" dirty="0">
                <a:latin typeface="微软雅黑" pitchFamily="34" charset="-122"/>
                <a:ea typeface="微软雅黑" pitchFamily="34" charset="-122"/>
              </a:rPr>
              <a:t>，则误差比用</a:t>
            </a:r>
            <a:r>
              <a:rPr lang="en-US" altLang="zh-CN" sz="2000" kern="0" dirty="0">
                <a:latin typeface="微软雅黑" pitchFamily="34" charset="-122"/>
                <a:ea typeface="微软雅黑" pitchFamily="34" charset="-122"/>
              </a:rPr>
              <a:t>float</a:t>
            </a:r>
            <a:r>
              <a:rPr lang="zh-CN" altLang="en-US" sz="2000" kern="0" dirty="0">
                <a:latin typeface="微软雅黑" pitchFamily="34" charset="-122"/>
                <a:ea typeface="微软雅黑" pitchFamily="34" charset="-122"/>
              </a:rPr>
              <a:t>表示误差更大还是更小？</a:t>
            </a:r>
          </a:p>
          <a:p>
            <a:pPr lvl="1">
              <a:spcBef>
                <a:spcPct val="25000"/>
              </a:spcBef>
            </a:pPr>
            <a:r>
              <a:rPr lang="zh-CN" altLang="en-US" sz="1800" kern="0" dirty="0">
                <a:latin typeface="微软雅黑" pitchFamily="34" charset="-122"/>
                <a:ea typeface="微软雅黑" pitchFamily="34" charset="-122"/>
              </a:rPr>
              <a:t>当</a:t>
            </a:r>
            <a:r>
              <a:rPr lang="en-US" altLang="zh-CN" sz="1800" kern="0" dirty="0">
                <a:latin typeface="微软雅黑" pitchFamily="34" charset="-122"/>
                <a:ea typeface="微软雅黑" pitchFamily="34" charset="-122"/>
              </a:rPr>
              <a:t>x=0.000 1100 1100 1100 1100 1100 1100 1101 B</a:t>
            </a:r>
            <a:r>
              <a:rPr lang="zh-CN" altLang="en-US" sz="1800" kern="0" dirty="0">
                <a:latin typeface="微软雅黑" pitchFamily="34" charset="-122"/>
                <a:ea typeface="微软雅黑" pitchFamily="34" charset="-122"/>
              </a:rPr>
              <a:t>时，与</a:t>
            </a:r>
            <a:r>
              <a:rPr lang="en-US" altLang="zh-CN" sz="1800" kern="0" dirty="0">
                <a:latin typeface="微软雅黑" pitchFamily="34" charset="-122"/>
                <a:ea typeface="微软雅黑" pitchFamily="34" charset="-122"/>
              </a:rPr>
              <a:t>0.1</a:t>
            </a:r>
            <a:r>
              <a:rPr lang="zh-CN" altLang="en-US" sz="1800" kern="0" dirty="0">
                <a:latin typeface="微软雅黑" pitchFamily="34" charset="-122"/>
                <a:ea typeface="微软雅黑" pitchFamily="34" charset="-122"/>
              </a:rPr>
              <a:t>之间的误差约为：</a:t>
            </a:r>
            <a:r>
              <a:rPr lang="en-US" altLang="zh-CN" sz="1800" kern="0" dirty="0">
                <a:latin typeface="微软雅黑" pitchFamily="34" charset="-122"/>
                <a:ea typeface="微软雅黑" pitchFamily="34" charset="-122"/>
              </a:rPr>
              <a:t>|x–0.1|=0.000 0000 0000 0000 0000 0000 0000 0000 00 1100 [1100]…B</a:t>
            </a:r>
            <a:r>
              <a:rPr lang="zh-CN" altLang="en-US" sz="1800" kern="0" dirty="0">
                <a:latin typeface="微软雅黑" pitchFamily="34" charset="-122"/>
                <a:ea typeface="微软雅黑" pitchFamily="34" charset="-122"/>
              </a:rPr>
              <a:t>。这个值等于</a:t>
            </a:r>
            <a:r>
              <a:rPr lang="en-US" altLang="zh-CN" sz="1800" kern="0" dirty="0">
                <a:latin typeface="微软雅黑" pitchFamily="34" charset="-122"/>
                <a:ea typeface="微软雅黑" pitchFamily="34" charset="-122"/>
              </a:rPr>
              <a:t>2</a:t>
            </a:r>
            <a:r>
              <a:rPr lang="en-US" altLang="zh-CN" sz="1800" kern="0" baseline="30000" dirty="0">
                <a:latin typeface="微软雅黑" pitchFamily="34" charset="-122"/>
                <a:ea typeface="微软雅黑" pitchFamily="34" charset="-122"/>
              </a:rPr>
              <a:t>-30</a:t>
            </a:r>
            <a:r>
              <a:rPr lang="en-US" altLang="zh-CN" sz="1800" kern="0" dirty="0">
                <a:latin typeface="微软雅黑" pitchFamily="34" charset="-122"/>
                <a:ea typeface="微软雅黑" pitchFamily="34" charset="-122"/>
              </a:rPr>
              <a:t>×0.1 </a:t>
            </a:r>
            <a:r>
              <a:rPr lang="en-US" altLang="zh-CN" sz="1800" kern="0" dirty="0">
                <a:latin typeface="微软雅黑" pitchFamily="34" charset="-122"/>
                <a:ea typeface="微软雅黑" pitchFamily="34" charset="-122"/>
                <a:sym typeface="Symbol" pitchFamily="18" charset="2"/>
              </a:rPr>
              <a:t></a:t>
            </a:r>
            <a:r>
              <a:rPr lang="en-US" altLang="zh-CN" sz="1800" kern="0" dirty="0">
                <a:latin typeface="微软雅黑" pitchFamily="34" charset="-122"/>
                <a:ea typeface="微软雅黑" pitchFamily="34" charset="-122"/>
              </a:rPr>
              <a:t> 9.31×10</a:t>
            </a:r>
            <a:r>
              <a:rPr lang="en-US" altLang="zh-CN" sz="1800" kern="0" baseline="30000" dirty="0">
                <a:latin typeface="微软雅黑" pitchFamily="34" charset="-122"/>
                <a:ea typeface="微软雅黑" pitchFamily="34" charset="-122"/>
              </a:rPr>
              <a:t>-11</a:t>
            </a:r>
            <a:r>
              <a:rPr lang="zh-CN" altLang="en-US" sz="1800" kern="0" dirty="0">
                <a:latin typeface="微软雅黑" pitchFamily="34" charset="-122"/>
                <a:ea typeface="微软雅黑" pitchFamily="34" charset="-122"/>
              </a:rPr>
              <a:t>。</a:t>
            </a:r>
            <a:r>
              <a:rPr lang="en-US" altLang="zh-CN" sz="1800" kern="0" dirty="0">
                <a:latin typeface="微软雅黑" pitchFamily="34" charset="-122"/>
                <a:ea typeface="微软雅黑" pitchFamily="34" charset="-122"/>
              </a:rPr>
              <a:t>100</a:t>
            </a:r>
            <a:r>
              <a:rPr lang="zh-CN" altLang="en-US" sz="1800" kern="0" dirty="0">
                <a:latin typeface="微软雅黑" pitchFamily="34" charset="-122"/>
                <a:ea typeface="微软雅黑" pitchFamily="34" charset="-122"/>
              </a:rPr>
              <a:t>小时后时钟偏差</a:t>
            </a:r>
            <a:r>
              <a:rPr lang="en-US" altLang="zh-CN" sz="1800" kern="0" dirty="0">
                <a:latin typeface="微软雅黑" pitchFamily="34" charset="-122"/>
                <a:ea typeface="微软雅黑" pitchFamily="34" charset="-122"/>
              </a:rPr>
              <a:t>9.31×10</a:t>
            </a:r>
            <a:r>
              <a:rPr lang="en-US" altLang="zh-CN" sz="1800" kern="0" baseline="30000" dirty="0">
                <a:latin typeface="微软雅黑" pitchFamily="34" charset="-122"/>
                <a:ea typeface="微软雅黑" pitchFamily="34" charset="-122"/>
              </a:rPr>
              <a:t>-11</a:t>
            </a:r>
            <a:r>
              <a:rPr lang="en-US" altLang="zh-CN" sz="1800" kern="0" dirty="0">
                <a:latin typeface="微软雅黑" pitchFamily="34" charset="-122"/>
                <a:ea typeface="微软雅黑" pitchFamily="34" charset="-122"/>
              </a:rPr>
              <a:t>×36×10</a:t>
            </a:r>
            <a:r>
              <a:rPr lang="en-US" altLang="zh-CN" sz="1800" kern="0" baseline="30000" dirty="0">
                <a:latin typeface="微软雅黑" pitchFamily="34" charset="-122"/>
                <a:ea typeface="微软雅黑" pitchFamily="34" charset="-122"/>
              </a:rPr>
              <a:t>5 </a:t>
            </a:r>
            <a:r>
              <a:rPr lang="en-US" altLang="zh-CN" sz="1800" kern="0" dirty="0">
                <a:latin typeface="微软雅黑" pitchFamily="34" charset="-122"/>
                <a:ea typeface="微软雅黑" pitchFamily="34" charset="-122"/>
                <a:sym typeface="Symbol" pitchFamily="18" charset="2"/>
              </a:rPr>
              <a:t> </a:t>
            </a:r>
            <a:r>
              <a:rPr lang="en-US" altLang="zh-CN" sz="1800" kern="0" dirty="0">
                <a:latin typeface="微软雅黑" pitchFamily="34" charset="-122"/>
                <a:ea typeface="微软雅黑" pitchFamily="34" charset="-122"/>
              </a:rPr>
              <a:t>0.000335</a:t>
            </a:r>
            <a:r>
              <a:rPr lang="zh-CN" altLang="en-US" sz="1800" kern="0" dirty="0">
                <a:latin typeface="微软雅黑" pitchFamily="34" charset="-122"/>
                <a:ea typeface="微软雅黑" pitchFamily="34" charset="-122"/>
              </a:rPr>
              <a:t>秒。预测的距离偏差仅为</a:t>
            </a:r>
            <a:r>
              <a:rPr lang="en-US" altLang="zh-CN" sz="1800" kern="0" dirty="0">
                <a:latin typeface="微软雅黑" pitchFamily="34" charset="-122"/>
                <a:ea typeface="微软雅黑" pitchFamily="34" charset="-122"/>
              </a:rPr>
              <a:t>0.000335×2000 </a:t>
            </a:r>
            <a:r>
              <a:rPr lang="en-US" altLang="zh-CN" sz="1800" kern="0" dirty="0">
                <a:latin typeface="微软雅黑" pitchFamily="34" charset="-122"/>
                <a:ea typeface="微软雅黑" pitchFamily="34" charset="-122"/>
                <a:sym typeface="Symbol" pitchFamily="18" charset="2"/>
              </a:rPr>
              <a:t> </a:t>
            </a:r>
            <a:r>
              <a:rPr lang="en-US" altLang="zh-CN" sz="1800" b="1" kern="0" dirty="0">
                <a:solidFill>
                  <a:srgbClr val="FF0000"/>
                </a:solidFill>
                <a:latin typeface="微软雅黑" pitchFamily="34" charset="-122"/>
                <a:ea typeface="微软雅黑" pitchFamily="34" charset="-122"/>
              </a:rPr>
              <a:t>0.67</a:t>
            </a:r>
            <a:r>
              <a:rPr lang="zh-CN" altLang="en-US" sz="1800" kern="0" dirty="0">
                <a:latin typeface="微软雅黑" pitchFamily="34" charset="-122"/>
                <a:ea typeface="微软雅黑" pitchFamily="34" charset="-122"/>
              </a:rPr>
              <a:t>米。 </a:t>
            </a:r>
          </a:p>
        </p:txBody>
      </p:sp>
    </p:spTree>
    <p:extLst>
      <p:ext uri="{BB962C8B-B14F-4D97-AF65-F5344CB8AC3E}">
        <p14:creationId xmlns:p14="http://schemas.microsoft.com/office/powerpoint/2010/main" val="28105519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1376289" y="647066"/>
            <a:ext cx="8229600" cy="561975"/>
          </a:xfrm>
        </p:spPr>
        <p:txBody>
          <a:bodyPr/>
          <a:lstStyle/>
          <a:p>
            <a:r>
              <a:rPr lang="zh-CN" altLang="en-US" sz="3600" dirty="0"/>
              <a:t>浮点运算举例</a:t>
            </a:r>
          </a:p>
        </p:txBody>
      </p:sp>
      <p:sp>
        <p:nvSpPr>
          <p:cNvPr id="681987" name="Rectangle 3"/>
          <p:cNvSpPr>
            <a:spLocks noGrp="1" noChangeArrowheads="1"/>
          </p:cNvSpPr>
          <p:nvPr>
            <p:ph type="body" idx="1"/>
          </p:nvPr>
        </p:nvSpPr>
        <p:spPr>
          <a:xfrm>
            <a:off x="1322364" y="1434905"/>
            <a:ext cx="10480430" cy="5143696"/>
          </a:xfrm>
        </p:spPr>
        <p:txBody>
          <a:bodyPr/>
          <a:lstStyle/>
          <a:p>
            <a:r>
              <a:rPr lang="zh-CN" altLang="en-US" dirty="0">
                <a:ea typeface="微软雅黑" pitchFamily="34" charset="-122"/>
              </a:rPr>
              <a:t>从</a:t>
            </a:r>
            <a:r>
              <a:rPr lang="zh-CN" altLang="en-US" dirty="0">
                <a:latin typeface="微软雅黑" pitchFamily="34" charset="-122"/>
                <a:ea typeface="微软雅黑" pitchFamily="34" charset="-122"/>
              </a:rPr>
              <a:t>上述结果可以看出：</a:t>
            </a:r>
          </a:p>
          <a:p>
            <a:pPr lvl="1"/>
            <a:r>
              <a:rPr lang="zh-CN" altLang="en-US" sz="2200" dirty="0">
                <a:latin typeface="微软雅黑" pitchFamily="34" charset="-122"/>
                <a:ea typeface="微软雅黑" pitchFamily="34" charset="-122"/>
              </a:rPr>
              <a:t>用</a:t>
            </a:r>
            <a:r>
              <a:rPr lang="en-US" altLang="zh-CN" sz="2200" dirty="0">
                <a:latin typeface="微软雅黑" pitchFamily="34" charset="-122"/>
                <a:ea typeface="微软雅黑" pitchFamily="34" charset="-122"/>
              </a:rPr>
              <a:t>32</a:t>
            </a:r>
            <a:r>
              <a:rPr lang="zh-CN" altLang="en-US" sz="2200" dirty="0">
                <a:latin typeface="微软雅黑" pitchFamily="34" charset="-122"/>
                <a:ea typeface="微软雅黑" pitchFamily="34" charset="-122"/>
              </a:rPr>
              <a:t>位定点小数表示</a:t>
            </a:r>
            <a:r>
              <a:rPr lang="en-US" altLang="zh-CN" sz="2200" dirty="0">
                <a:latin typeface="微软雅黑" pitchFamily="34" charset="-122"/>
                <a:ea typeface="微软雅黑" pitchFamily="34" charset="-122"/>
              </a:rPr>
              <a:t>0.1</a:t>
            </a:r>
            <a:r>
              <a:rPr lang="zh-CN" altLang="en-US" sz="2200" dirty="0">
                <a:latin typeface="微软雅黑" pitchFamily="34" charset="-122"/>
                <a:ea typeface="微软雅黑" pitchFamily="34" charset="-122"/>
              </a:rPr>
              <a:t> ，</a:t>
            </a:r>
            <a:r>
              <a:rPr lang="zh-CN" altLang="en-US" sz="2200" dirty="0">
                <a:solidFill>
                  <a:srgbClr val="FF0000"/>
                </a:solidFill>
                <a:latin typeface="微软雅黑" pitchFamily="34" charset="-122"/>
                <a:ea typeface="微软雅黑" pitchFamily="34" charset="-122"/>
              </a:rPr>
              <a:t>比采用</a:t>
            </a:r>
            <a:r>
              <a:rPr lang="en-US" altLang="zh-CN" sz="2200" dirty="0">
                <a:solidFill>
                  <a:srgbClr val="FF0000"/>
                </a:solidFill>
                <a:latin typeface="微软雅黑" pitchFamily="34" charset="-122"/>
                <a:ea typeface="微软雅黑" pitchFamily="34" charset="-122"/>
              </a:rPr>
              <a:t>float</a:t>
            </a:r>
            <a:r>
              <a:rPr lang="zh-CN" altLang="en-US" sz="2200" dirty="0">
                <a:solidFill>
                  <a:srgbClr val="FF0000"/>
                </a:solidFill>
                <a:latin typeface="微软雅黑" pitchFamily="34" charset="-122"/>
                <a:ea typeface="微软雅黑" pitchFamily="34" charset="-122"/>
              </a:rPr>
              <a:t>精度高</a:t>
            </a:r>
            <a:r>
              <a:rPr lang="en-US" altLang="zh-CN" sz="2200" dirty="0">
                <a:latin typeface="微软雅黑" pitchFamily="34" charset="-122"/>
                <a:ea typeface="微软雅黑" pitchFamily="34" charset="-122"/>
              </a:rPr>
              <a:t>64</a:t>
            </a:r>
            <a:r>
              <a:rPr lang="zh-CN" altLang="en-US" sz="2200" dirty="0">
                <a:latin typeface="微软雅黑" pitchFamily="34" charset="-122"/>
                <a:ea typeface="微软雅黑" pitchFamily="34" charset="-122"/>
              </a:rPr>
              <a:t>倍</a:t>
            </a:r>
          </a:p>
          <a:p>
            <a:pPr lvl="1"/>
            <a:r>
              <a:rPr lang="zh-CN" altLang="en-US" sz="2200" dirty="0">
                <a:latin typeface="微软雅黑" pitchFamily="34" charset="-122"/>
                <a:ea typeface="微软雅黑" pitchFamily="34" charset="-122"/>
              </a:rPr>
              <a:t>用</a:t>
            </a:r>
            <a:r>
              <a:rPr lang="en-US" altLang="zh-CN" sz="2200" dirty="0">
                <a:latin typeface="微软雅黑" pitchFamily="34" charset="-122"/>
                <a:ea typeface="微软雅黑" pitchFamily="34" charset="-122"/>
              </a:rPr>
              <a:t>float</a:t>
            </a:r>
            <a:r>
              <a:rPr lang="zh-CN" altLang="en-US" sz="2200" dirty="0">
                <a:latin typeface="微软雅黑" pitchFamily="34" charset="-122"/>
                <a:ea typeface="微软雅黑" pitchFamily="34" charset="-122"/>
              </a:rPr>
              <a:t>表示在计算速度上更慢，必须先把计数值转换为</a:t>
            </a:r>
            <a:r>
              <a:rPr lang="en-US" altLang="zh-CN" sz="2200" dirty="0">
                <a:latin typeface="微软雅黑" pitchFamily="34" charset="-122"/>
                <a:ea typeface="微软雅黑" pitchFamily="34" charset="-122"/>
              </a:rPr>
              <a:t>IEEE 754</a:t>
            </a:r>
            <a:r>
              <a:rPr lang="zh-CN" altLang="en-US" sz="2200" dirty="0">
                <a:latin typeface="微软雅黑" pitchFamily="34" charset="-122"/>
                <a:ea typeface="微软雅黑" pitchFamily="34" charset="-122"/>
              </a:rPr>
              <a:t>格式浮点数，然后再对两个</a:t>
            </a:r>
            <a:r>
              <a:rPr lang="en-US" altLang="zh-CN" sz="2200" dirty="0">
                <a:latin typeface="微软雅黑" pitchFamily="34" charset="-122"/>
                <a:ea typeface="微软雅黑" pitchFamily="34" charset="-122"/>
              </a:rPr>
              <a:t>IEEE 754</a:t>
            </a:r>
            <a:r>
              <a:rPr lang="zh-CN" altLang="en-US" sz="2200" dirty="0">
                <a:latin typeface="微软雅黑" pitchFamily="34" charset="-122"/>
                <a:ea typeface="微软雅黑" pitchFamily="34" charset="-122"/>
              </a:rPr>
              <a:t>格式的数相乘，故采用</a:t>
            </a:r>
            <a:r>
              <a:rPr lang="en-US" altLang="zh-CN" sz="2200" dirty="0">
                <a:latin typeface="微软雅黑" pitchFamily="34" charset="-122"/>
                <a:ea typeface="微软雅黑" pitchFamily="34" charset="-122"/>
              </a:rPr>
              <a:t>float</a:t>
            </a:r>
            <a:r>
              <a:rPr lang="zh-CN" altLang="en-US" sz="2200" dirty="0">
                <a:solidFill>
                  <a:srgbClr val="FF0000"/>
                </a:solidFill>
                <a:latin typeface="微软雅黑" pitchFamily="34" charset="-122"/>
                <a:ea typeface="微软雅黑" pitchFamily="34" charset="-122"/>
              </a:rPr>
              <a:t>比直接将两个二进制数相乘要慢</a:t>
            </a:r>
            <a:r>
              <a:rPr lang="zh-CN" altLang="en-US" sz="2200" dirty="0">
                <a:latin typeface="微软雅黑" pitchFamily="34" charset="-122"/>
                <a:ea typeface="微软雅黑" pitchFamily="34" charset="-122"/>
              </a:rPr>
              <a:t>得多</a:t>
            </a:r>
          </a:p>
          <a:p>
            <a:r>
              <a:rPr lang="zh-CN" altLang="en-US" sz="2600" dirty="0">
                <a:latin typeface="微软雅黑" pitchFamily="34" charset="-122"/>
                <a:ea typeface="微软雅黑" pitchFamily="34" charset="-122"/>
              </a:rPr>
              <a:t>爱国者导弹的例子</a:t>
            </a:r>
            <a:r>
              <a:rPr lang="zh-CN" altLang="en-US" dirty="0">
                <a:latin typeface="微软雅黑" pitchFamily="34" charset="-122"/>
                <a:ea typeface="微软雅黑" pitchFamily="34" charset="-122"/>
              </a:rPr>
              <a:t>带来的启示</a:t>
            </a:r>
          </a:p>
          <a:p>
            <a:pPr>
              <a:buFont typeface="Wingdings" pitchFamily="2" charset="2"/>
              <a:buChar char="ü"/>
            </a:pPr>
            <a:r>
              <a:rPr lang="zh-CN" altLang="en-US" sz="2200" dirty="0">
                <a:solidFill>
                  <a:srgbClr val="FF0000"/>
                </a:solidFill>
                <a:latin typeface="微软雅黑" pitchFamily="34" charset="-122"/>
                <a:ea typeface="微软雅黑" pitchFamily="34" charset="-122"/>
              </a:rPr>
              <a:t>程序员应对底层机器级数据的表示和运算有深刻理解</a:t>
            </a:r>
          </a:p>
          <a:p>
            <a:pPr>
              <a:buFont typeface="Wingdings" pitchFamily="2" charset="2"/>
              <a:buChar char="ü"/>
            </a:pPr>
            <a:r>
              <a:rPr lang="zh-CN" altLang="en-US" sz="2200" dirty="0">
                <a:solidFill>
                  <a:srgbClr val="FF0000"/>
                </a:solidFill>
                <a:latin typeface="微软雅黑" pitchFamily="34" charset="-122"/>
                <a:ea typeface="微软雅黑" pitchFamily="34" charset="-122"/>
              </a:rPr>
              <a:t>计算机世界里，经常是“差之毫厘，失之千里”，需要细心再细心，精确再精确</a:t>
            </a:r>
          </a:p>
          <a:p>
            <a:pPr>
              <a:buFont typeface="Wingdings" pitchFamily="2" charset="2"/>
              <a:buChar char="ü"/>
            </a:pPr>
            <a:r>
              <a:rPr lang="zh-CN" altLang="en-US" sz="2200" dirty="0">
                <a:solidFill>
                  <a:srgbClr val="FF0000"/>
                </a:solidFill>
                <a:latin typeface="微软雅黑" pitchFamily="34" charset="-122"/>
                <a:ea typeface="微软雅黑" pitchFamily="34" charset="-122"/>
              </a:rPr>
              <a:t>不能遇到小数就用浮点数表示，有些情况下（如需要将一个整数变量乘以一个确定的小数常量），可先用一个确定的定点整数与整数变量相乘，然后再通过移位运算来确定小数点</a:t>
            </a:r>
          </a:p>
        </p:txBody>
      </p:sp>
    </p:spTree>
    <p:extLst>
      <p:ext uri="{BB962C8B-B14F-4D97-AF65-F5344CB8AC3E}">
        <p14:creationId xmlns:p14="http://schemas.microsoft.com/office/powerpoint/2010/main" val="27271857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1987">
                                            <p:txEl>
                                              <p:pRg st="1" end="1"/>
                                            </p:txEl>
                                          </p:spTgt>
                                        </p:tgtEl>
                                        <p:attrNameLst>
                                          <p:attrName>style.visibility</p:attrName>
                                        </p:attrNameLst>
                                      </p:cBhvr>
                                      <p:to>
                                        <p:strVal val="visible"/>
                                      </p:to>
                                    </p:set>
                                    <p:animEffect transition="in" filter="blinds(horizontal)">
                                      <p:cBhvr>
                                        <p:cTn id="7" dur="500"/>
                                        <p:tgtEl>
                                          <p:spTgt spid="68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1987">
                                            <p:txEl>
                                              <p:pRg st="2" end="2"/>
                                            </p:txEl>
                                          </p:spTgt>
                                        </p:tgtEl>
                                        <p:attrNameLst>
                                          <p:attrName>style.visibility</p:attrName>
                                        </p:attrNameLst>
                                      </p:cBhvr>
                                      <p:to>
                                        <p:strVal val="visible"/>
                                      </p:to>
                                    </p:set>
                                    <p:animEffect transition="in" filter="blinds(horizontal)">
                                      <p:cBhvr>
                                        <p:cTn id="12" dur="500"/>
                                        <p:tgtEl>
                                          <p:spTgt spid="68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1987">
                                            <p:txEl>
                                              <p:pRg st="4" end="4"/>
                                            </p:txEl>
                                          </p:spTgt>
                                        </p:tgtEl>
                                        <p:attrNameLst>
                                          <p:attrName>style.visibility</p:attrName>
                                        </p:attrNameLst>
                                      </p:cBhvr>
                                      <p:to>
                                        <p:strVal val="visible"/>
                                      </p:to>
                                    </p:set>
                                    <p:animEffect transition="in" filter="blinds(horizontal)">
                                      <p:cBhvr>
                                        <p:cTn id="17" dur="500"/>
                                        <p:tgtEl>
                                          <p:spTgt spid="6819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1987">
                                            <p:txEl>
                                              <p:pRg st="5" end="5"/>
                                            </p:txEl>
                                          </p:spTgt>
                                        </p:tgtEl>
                                        <p:attrNameLst>
                                          <p:attrName>style.visibility</p:attrName>
                                        </p:attrNameLst>
                                      </p:cBhvr>
                                      <p:to>
                                        <p:strVal val="visible"/>
                                      </p:to>
                                    </p:set>
                                    <p:animEffect transition="in" filter="blinds(horizontal)">
                                      <p:cBhvr>
                                        <p:cTn id="22" dur="500"/>
                                        <p:tgtEl>
                                          <p:spTgt spid="6819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1987">
                                            <p:txEl>
                                              <p:pRg st="6" end="6"/>
                                            </p:txEl>
                                          </p:spTgt>
                                        </p:tgtEl>
                                        <p:attrNameLst>
                                          <p:attrName>style.visibility</p:attrName>
                                        </p:attrNameLst>
                                      </p:cBhvr>
                                      <p:to>
                                        <p:strVal val="visible"/>
                                      </p:to>
                                    </p:set>
                                    <p:animEffect transition="in" filter="blinds(horizontal)">
                                      <p:cBhvr>
                                        <p:cTn id="27" dur="500"/>
                                        <p:tgtEl>
                                          <p:spTgt spid="68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extLst>
                  <a:ext uri="{0D108BD9-81ED-4DB2-BD59-A6C34878D82A}">
                    <a16:rowId xmlns:a16="http://schemas.microsoft.com/office/drawing/2014/main" val="10000"/>
                  </a:ext>
                </a:extLst>
              </a:tr>
            </a:tbl>
          </a:graphicData>
        </a:graphic>
      </p:graphicFrame>
      <p:sp>
        <p:nvSpPr>
          <p:cNvPr id="37" name="Rectangle 4"/>
          <p:cNvSpPr txBox="1">
            <a:spLocks noChangeArrowheads="1"/>
          </p:cNvSpPr>
          <p:nvPr/>
        </p:nvSpPr>
        <p:spPr bwMode="auto">
          <a:xfrm>
            <a:off x="138683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r>
              <a:rPr lang="zh-CN" altLang="en-US" sz="2800" b="1" dirty="0">
                <a:ea typeface="宋体" panose="02010600030101010101" pitchFamily="2" charset="-122"/>
              </a:rPr>
              <a:t>练习题</a:t>
            </a:r>
          </a:p>
          <a:p>
            <a:pPr marL="552450" lvl="1" eaLnBrk="1" hangingPunct="1"/>
            <a:r>
              <a:rPr lang="en-US" altLang="zh-CN" sz="2400" b="1" dirty="0">
                <a:sym typeface="+mn-ea"/>
              </a:rPr>
              <a:t>—</a:t>
            </a:r>
            <a:r>
              <a:rPr lang="zh-CN" altLang="en-US" sz="2400" b="1" dirty="0">
                <a:sym typeface="+mn-ea"/>
              </a:rPr>
              <a:t>进制转换</a:t>
            </a:r>
          </a:p>
          <a:p>
            <a:pPr marL="552450" lvl="1" eaLnBrk="1" hangingPunct="1"/>
            <a:r>
              <a:rPr lang="en-US" altLang="zh-CN" sz="2400" dirty="0">
                <a:sym typeface="+mn-ea"/>
              </a:rPr>
              <a:t>	</a:t>
            </a:r>
            <a:r>
              <a:rPr lang="zh-CN" altLang="en-US" sz="2400" dirty="0">
                <a:sym typeface="+mn-ea"/>
              </a:rPr>
              <a:t>将</a:t>
            </a:r>
            <a:r>
              <a:rPr lang="en-US" altLang="zh-CN" sz="2400" dirty="0">
                <a:sym typeface="+mn-ea"/>
              </a:rPr>
              <a:t>0x39A7F8</a:t>
            </a:r>
            <a:r>
              <a:rPr lang="zh-CN" altLang="en-US" sz="2000" dirty="0">
                <a:sym typeface="+mn-ea"/>
              </a:rPr>
              <a:t>转换为二进制</a:t>
            </a:r>
          </a:p>
          <a:p>
            <a:pPr marL="552450" lvl="1" eaLnBrk="1" hangingPunct="1"/>
            <a:r>
              <a:rPr lang="en-US" altLang="zh-CN" sz="2400" dirty="0">
                <a:sym typeface="+mn-ea"/>
              </a:rPr>
              <a:t>	</a:t>
            </a:r>
            <a:r>
              <a:rPr lang="zh-CN" altLang="en-US" sz="2400" dirty="0">
                <a:sym typeface="+mn-ea"/>
              </a:rPr>
              <a:t>将</a:t>
            </a:r>
            <a:r>
              <a:rPr lang="en-US" altLang="zh-CN" sz="2400" dirty="0">
                <a:sym typeface="+mn-ea"/>
              </a:rPr>
              <a:t>1110 0110 0111 0011</a:t>
            </a:r>
            <a:r>
              <a:rPr lang="zh-CN" altLang="en-US" sz="2400" dirty="0">
                <a:sym typeface="+mn-ea"/>
              </a:rPr>
              <a:t>转换成</a:t>
            </a:r>
            <a:r>
              <a:rPr lang="en-US" altLang="zh-CN" sz="2400" dirty="0">
                <a:sym typeface="+mn-ea"/>
              </a:rPr>
              <a:t>16</a:t>
            </a:r>
            <a:r>
              <a:rPr lang="zh-CN" altLang="en-US" sz="2000" dirty="0">
                <a:sym typeface="+mn-ea"/>
              </a:rPr>
              <a:t>进制</a:t>
            </a:r>
          </a:p>
          <a:p>
            <a:pPr marL="552450" lvl="1" eaLnBrk="1" hangingPunct="1"/>
            <a:r>
              <a:rPr lang="en-US" altLang="zh-CN" sz="2400" dirty="0">
                <a:sym typeface="+mn-ea"/>
              </a:rPr>
              <a:t>	</a:t>
            </a:r>
            <a:r>
              <a:rPr lang="zh-CN" altLang="en-US" sz="2400" dirty="0">
                <a:sym typeface="+mn-ea"/>
              </a:rPr>
              <a:t>将</a:t>
            </a:r>
            <a:r>
              <a:rPr lang="en-US" altLang="zh-CN" sz="2400" dirty="0">
                <a:sym typeface="+mn-ea"/>
              </a:rPr>
              <a:t>0x3A</a:t>
            </a:r>
            <a:r>
              <a:rPr lang="zh-CN" altLang="en-US" sz="2400" dirty="0">
                <a:sym typeface="+mn-ea"/>
              </a:rPr>
              <a:t>转换成</a:t>
            </a:r>
            <a:r>
              <a:rPr lang="en-US" altLang="zh-CN" sz="2400" dirty="0">
                <a:sym typeface="+mn-ea"/>
              </a:rPr>
              <a:t>10</a:t>
            </a:r>
            <a:r>
              <a:rPr lang="zh-CN" altLang="en-US" sz="2000" dirty="0">
                <a:sym typeface="+mn-ea"/>
              </a:rPr>
              <a:t>进制</a:t>
            </a:r>
          </a:p>
          <a:p>
            <a:pPr marL="552450" lvl="1" eaLnBrk="1" hangingPunct="1"/>
            <a:r>
              <a:rPr lang="en-US" altLang="zh-CN" sz="2400" dirty="0">
                <a:sym typeface="+mn-ea"/>
              </a:rPr>
              <a:t>	</a:t>
            </a:r>
            <a:r>
              <a:rPr lang="zh-CN" altLang="en-US" sz="2400" dirty="0">
                <a:sym typeface="+mn-ea"/>
              </a:rPr>
              <a:t>将</a:t>
            </a:r>
            <a:r>
              <a:rPr lang="en-US" altLang="zh-CN" sz="2400" dirty="0">
                <a:sym typeface="+mn-ea"/>
              </a:rPr>
              <a:t>113</a:t>
            </a:r>
            <a:r>
              <a:rPr lang="zh-CN" altLang="en-US" sz="2400" dirty="0">
                <a:sym typeface="+mn-ea"/>
              </a:rPr>
              <a:t>转换成</a:t>
            </a:r>
            <a:r>
              <a:rPr lang="en-US" altLang="zh-CN" sz="2400" dirty="0">
                <a:sym typeface="+mn-ea"/>
              </a:rPr>
              <a:t>16</a:t>
            </a:r>
            <a:r>
              <a:rPr lang="zh-CN" altLang="en-US" sz="2400" dirty="0">
                <a:sym typeface="+mn-ea"/>
              </a:rPr>
              <a:t>进制和</a:t>
            </a:r>
            <a:r>
              <a:rPr lang="en-US" altLang="zh-CN" sz="2400" dirty="0">
                <a:sym typeface="+mn-ea"/>
              </a:rPr>
              <a:t>2</a:t>
            </a:r>
            <a:r>
              <a:rPr lang="zh-CN" altLang="en-US" sz="2000" dirty="0">
                <a:sym typeface="+mn-ea"/>
              </a:rPr>
              <a:t>进制</a:t>
            </a:r>
          </a:p>
          <a:p>
            <a:pPr marL="266700" lvl="1" indent="0" eaLnBrk="1" hangingPunct="1">
              <a:buNone/>
            </a:pPr>
            <a:endParaRPr lang="zh-CN" altLang="en-US" sz="2000" dirty="0">
              <a:sym typeface="+mn-ea"/>
            </a:endParaRPr>
          </a:p>
          <a:p>
            <a:pPr marL="552450" lvl="1" eaLnBrk="1" hangingPunct="1"/>
            <a:r>
              <a:rPr lang="en-US" altLang="zh-CN" sz="2400" b="1" dirty="0">
                <a:sym typeface="+mn-ea"/>
              </a:rPr>
              <a:t>—</a:t>
            </a:r>
            <a:r>
              <a:rPr lang="zh-CN" altLang="en-US" sz="2400" b="1" dirty="0">
                <a:sym typeface="+mn-ea"/>
              </a:rPr>
              <a:t>运算</a:t>
            </a:r>
          </a:p>
          <a:p>
            <a:pPr marL="552450" lvl="1" eaLnBrk="1" hangingPunct="1"/>
            <a:r>
              <a:rPr lang="en-US" altLang="zh-CN" sz="2400" dirty="0">
                <a:sym typeface="+mn-ea"/>
              </a:rPr>
              <a:t>	</a:t>
            </a:r>
            <a:r>
              <a:rPr lang="zh-CN" altLang="en-US" sz="2000" dirty="0">
                <a:sym typeface="+mn-ea"/>
              </a:rPr>
              <a:t>计算</a:t>
            </a:r>
            <a:r>
              <a:rPr lang="en-US" altLang="zh-CN" sz="2000" dirty="0">
                <a:sym typeface="+mn-ea"/>
              </a:rPr>
              <a:t>0x503c+0x120</a:t>
            </a:r>
          </a:p>
          <a:p>
            <a:pPr marL="552450" lvl="1" eaLnBrk="1" hangingPunct="1"/>
            <a:r>
              <a:rPr lang="en-US" altLang="zh-CN" sz="2000" dirty="0">
                <a:sym typeface="+mn-ea"/>
              </a:rPr>
              <a:t>	</a:t>
            </a:r>
            <a:r>
              <a:rPr lang="zh-CN" altLang="en-US" sz="2000" dirty="0">
                <a:sym typeface="+mn-ea"/>
              </a:rPr>
              <a:t>计算</a:t>
            </a:r>
            <a:r>
              <a:rPr lang="en-US" altLang="zh-CN" sz="2000" dirty="0">
                <a:sym typeface="+mn-ea"/>
              </a:rPr>
              <a:t>1001+1011</a:t>
            </a:r>
          </a:p>
          <a:p>
            <a:pPr marL="552450" lvl="1" eaLnBrk="1" hangingPunct="1"/>
            <a:endParaRPr lang="en-US" altLang="zh-CN" sz="2000" dirty="0">
              <a:sym typeface="+mn-ea"/>
            </a:endParaRPr>
          </a:p>
          <a:p>
            <a:pPr marL="1181100" lvl="3" eaLnBrk="1" hangingPunct="1">
              <a:buFont typeface="Arial" panose="020B0604020202020204" pitchFamily="34" charset="0"/>
              <a:buNone/>
            </a:pPr>
            <a:endParaRPr lang="en-US" dirty="0"/>
          </a:p>
        </p:txBody>
      </p:sp>
    </p:spTree>
  </p:cSld>
  <p:clrMapOvr>
    <a:masterClrMapping/>
  </p:clrMapOvr>
  <p:transition spd="med">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idx="4294967295"/>
          </p:nvPr>
        </p:nvSpPr>
        <p:spPr>
          <a:xfrm>
            <a:off x="4184744" y="412563"/>
            <a:ext cx="6686550" cy="660400"/>
          </a:xfrm>
        </p:spPr>
        <p:txBody>
          <a:bodyPr vert="horz" wrap="square" lIns="63500" tIns="25400" rIns="63500" bIns="25400" numCol="1" anchor="t" anchorCtr="0" compatLnSpc="1">
            <a:spAutoFit/>
          </a:bodyPr>
          <a:lstStyle/>
          <a:p>
            <a:r>
              <a:rPr lang="zh-CN" altLang="en-US" dirty="0">
                <a:ea typeface="宋体" pitchFamily="2" charset="-122"/>
              </a:rPr>
              <a:t>第三讲小结</a:t>
            </a:r>
          </a:p>
        </p:txBody>
      </p:sp>
      <p:sp>
        <p:nvSpPr>
          <p:cNvPr id="674819" name="Rectangle 3"/>
          <p:cNvSpPr>
            <a:spLocks noGrp="1" noChangeArrowheads="1"/>
          </p:cNvSpPr>
          <p:nvPr>
            <p:ph type="body" idx="4294967295"/>
          </p:nvPr>
        </p:nvSpPr>
        <p:spPr>
          <a:xfrm>
            <a:off x="1420837" y="819150"/>
            <a:ext cx="10452295" cy="5509200"/>
          </a:xfrm>
        </p:spPr>
        <p:txBody>
          <a:bodyPr vert="horz" wrap="square" lIns="63500" tIns="25400" rIns="63500" bIns="25400" numCol="1" anchor="t" anchorCtr="0" compatLnSpc="1">
            <a:spAutoFit/>
          </a:bodyPr>
          <a:lstStyle/>
          <a:p>
            <a:pPr marL="203200" indent="-203200"/>
            <a:r>
              <a:rPr lang="en-US" altLang="zh-CN" sz="2000" dirty="0">
                <a:latin typeface="微软雅黑" pitchFamily="34" charset="-122"/>
                <a:ea typeface="微软雅黑" pitchFamily="34" charset="-122"/>
              </a:rPr>
              <a:t>C</a:t>
            </a:r>
            <a:r>
              <a:rPr lang="zh-CN" altLang="en-US" sz="2000" dirty="0">
                <a:latin typeface="微软雅黑" pitchFamily="34" charset="-122"/>
                <a:ea typeface="微软雅黑" pitchFamily="34" charset="-122"/>
              </a:rPr>
              <a:t>语言中涉及的运算</a:t>
            </a:r>
          </a:p>
          <a:p>
            <a:pPr lvl="1" indent="-190500">
              <a:buClr>
                <a:srgbClr val="3333FF"/>
              </a:buClr>
            </a:pPr>
            <a:r>
              <a:rPr lang="zh-CN" altLang="en-US" dirty="0">
                <a:ea typeface="微软雅黑" pitchFamily="34" charset="-122"/>
              </a:rPr>
              <a:t>整数算术运算、浮点数算术运算</a:t>
            </a:r>
          </a:p>
          <a:p>
            <a:pPr lvl="1" indent="-190500">
              <a:buClr>
                <a:srgbClr val="3333FF"/>
              </a:buClr>
            </a:pPr>
            <a:r>
              <a:rPr lang="zh-CN" altLang="en-US" dirty="0">
                <a:ea typeface="微软雅黑" pitchFamily="34" charset="-122"/>
              </a:rPr>
              <a:t>按位、逻辑、移位、位扩展和位截断</a:t>
            </a:r>
            <a:endParaRPr lang="en-US" altLang="zh-CN" dirty="0">
              <a:latin typeface="微软雅黑" pitchFamily="34" charset="-122"/>
              <a:ea typeface="微软雅黑" pitchFamily="34" charset="-122"/>
            </a:endParaRPr>
          </a:p>
          <a:p>
            <a:pPr marL="203200" indent="-203200"/>
            <a:r>
              <a:rPr lang="zh-CN" altLang="en-US" sz="2000" dirty="0">
                <a:latin typeface="微软雅黑" pitchFamily="34" charset="-122"/>
                <a:ea typeface="微软雅黑" pitchFamily="34" charset="-122"/>
              </a:rPr>
              <a:t>整数的加、减运算</a:t>
            </a:r>
          </a:p>
          <a:p>
            <a:pPr lvl="1" indent="-190500"/>
            <a:r>
              <a:rPr lang="zh-CN" altLang="en-US" dirty="0">
                <a:latin typeface="微软雅黑" pitchFamily="34" charset="-122"/>
                <a:ea typeface="微软雅黑" pitchFamily="34" charset="-122"/>
              </a:rPr>
              <a:t>计算机中的“算盘”：模运算系统（</a:t>
            </a:r>
            <a:r>
              <a:rPr lang="zh-CN" altLang="en-US" dirty="0">
                <a:solidFill>
                  <a:srgbClr val="FF0000"/>
                </a:solidFill>
                <a:latin typeface="微软雅黑" pitchFamily="34" charset="-122"/>
                <a:ea typeface="微软雅黑" pitchFamily="34" charset="-122"/>
              </a:rPr>
              <a:t>高位丢弃、用标志信息表示</a:t>
            </a:r>
            <a:r>
              <a:rPr lang="zh-CN" altLang="en-US" dirty="0">
                <a:latin typeface="微软雅黑" pitchFamily="34" charset="-122"/>
                <a:ea typeface="微软雅黑" pitchFamily="34" charset="-122"/>
              </a:rPr>
              <a:t>）</a:t>
            </a:r>
          </a:p>
          <a:p>
            <a:pPr lvl="1" indent="-190500"/>
            <a:r>
              <a:rPr lang="zh-CN" altLang="en-US" dirty="0">
                <a:latin typeface="微软雅黑" pitchFamily="34" charset="-122"/>
                <a:ea typeface="微软雅黑" pitchFamily="34" charset="-122"/>
              </a:rPr>
              <a:t>带符号整数和无符号数的加、减都在同一个“</a:t>
            </a:r>
            <a:r>
              <a:rPr lang="zh-CN" altLang="en-US" dirty="0">
                <a:solidFill>
                  <a:srgbClr val="FF0000"/>
                </a:solidFill>
                <a:latin typeface="微软雅黑" pitchFamily="34" charset="-122"/>
                <a:ea typeface="微软雅黑" pitchFamily="34" charset="-122"/>
              </a:rPr>
              <a:t>算盘</a:t>
            </a:r>
            <a:r>
              <a:rPr lang="zh-CN" altLang="en-US" dirty="0">
                <a:latin typeface="微软雅黑" pitchFamily="34" charset="-122"/>
                <a:ea typeface="微软雅黑" pitchFamily="34" charset="-122"/>
              </a:rPr>
              <a:t>”中</a:t>
            </a:r>
          </a:p>
          <a:p>
            <a:pPr lvl="1" indent="-190500"/>
            <a:r>
              <a:rPr lang="zh-CN" altLang="en-US" dirty="0">
                <a:latin typeface="微软雅黑" pitchFamily="34" charset="-122"/>
                <a:ea typeface="微软雅黑" pitchFamily="34" charset="-122"/>
              </a:rPr>
              <a:t>现实与计算机中的运算结果有差异（</a:t>
            </a:r>
            <a:r>
              <a:rPr lang="zh-CN" altLang="en-US" dirty="0">
                <a:solidFill>
                  <a:srgbClr val="FF0000"/>
                </a:solidFill>
                <a:latin typeface="微软雅黑" pitchFamily="34" charset="-122"/>
                <a:ea typeface="微软雅黑" pitchFamily="34" charset="-122"/>
              </a:rPr>
              <a:t>计算机是模运算系统</a:t>
            </a:r>
            <a:r>
              <a:rPr lang="zh-CN" altLang="en-US" dirty="0">
                <a:latin typeface="微软雅黑" pitchFamily="34" charset="-122"/>
                <a:ea typeface="微软雅黑" pitchFamily="34" charset="-122"/>
              </a:rPr>
              <a:t>）</a:t>
            </a:r>
          </a:p>
          <a:p>
            <a:pPr marL="203200" indent="-203200"/>
            <a:r>
              <a:rPr lang="zh-CN" altLang="en-US" sz="2000" dirty="0">
                <a:latin typeface="微软雅黑" pitchFamily="34" charset="-122"/>
                <a:ea typeface="微软雅黑" pitchFamily="34" charset="-122"/>
              </a:rPr>
              <a:t>整数的乘、除运算</a:t>
            </a:r>
          </a:p>
          <a:p>
            <a:pPr lvl="1" indent="-190500"/>
            <a:r>
              <a:rPr lang="zh-CN" altLang="en-US" dirty="0">
                <a:latin typeface="微软雅黑" pitchFamily="34" charset="-122"/>
                <a:ea typeface="微软雅黑" pitchFamily="34" charset="-122"/>
              </a:rPr>
              <a:t>无符号整数：逻辑左移</a:t>
            </a:r>
            <a:r>
              <a:rPr lang="en-US" altLang="zh-CN" dirty="0">
                <a:latin typeface="微软雅黑" pitchFamily="34" charset="-122"/>
                <a:ea typeface="微软雅黑" pitchFamily="34" charset="-122"/>
              </a:rPr>
              <a:t>k</a:t>
            </a:r>
            <a:r>
              <a:rPr lang="zh-CN" altLang="en-US" dirty="0">
                <a:latin typeface="微软雅黑" pitchFamily="34" charset="-122"/>
                <a:ea typeface="微软雅黑" pitchFamily="34" charset="-122"/>
              </a:rPr>
              <a:t>位等于乘</a:t>
            </a:r>
            <a:r>
              <a:rPr lang="en-US" altLang="zh-CN" dirty="0">
                <a:latin typeface="微软雅黑" pitchFamily="34" charset="-122"/>
                <a:ea typeface="微软雅黑" pitchFamily="34" charset="-122"/>
              </a:rPr>
              <a:t>2</a:t>
            </a:r>
            <a:r>
              <a:rPr lang="en-US" altLang="zh-CN" baseline="30000" dirty="0">
                <a:latin typeface="微软雅黑" pitchFamily="34" charset="-122"/>
                <a:ea typeface="微软雅黑" pitchFamily="34" charset="-122"/>
              </a:rPr>
              <a:t>k</a:t>
            </a:r>
            <a:r>
              <a:rPr lang="zh-CN" altLang="en-US" dirty="0">
                <a:latin typeface="微软雅黑" pitchFamily="34" charset="-122"/>
                <a:ea typeface="微软雅黑" pitchFamily="34" charset="-122"/>
              </a:rPr>
              <a:t>、逻辑右移</a:t>
            </a:r>
            <a:r>
              <a:rPr lang="en-US" altLang="zh-CN" dirty="0">
                <a:latin typeface="微软雅黑" pitchFamily="34" charset="-122"/>
                <a:ea typeface="微软雅黑" pitchFamily="34" charset="-122"/>
              </a:rPr>
              <a:t>k</a:t>
            </a:r>
            <a:r>
              <a:rPr lang="zh-CN" altLang="en-US" dirty="0">
                <a:latin typeface="微软雅黑" pitchFamily="34" charset="-122"/>
                <a:ea typeface="微软雅黑" pitchFamily="34" charset="-122"/>
              </a:rPr>
              <a:t>位等于除</a:t>
            </a:r>
            <a:r>
              <a:rPr lang="en-US" altLang="zh-CN" dirty="0">
                <a:latin typeface="微软雅黑" pitchFamily="34" charset="-122"/>
                <a:ea typeface="微软雅黑" pitchFamily="34" charset="-122"/>
              </a:rPr>
              <a:t>2</a:t>
            </a:r>
            <a:r>
              <a:rPr lang="en-US" altLang="zh-CN" baseline="30000" dirty="0">
                <a:latin typeface="微软雅黑" pitchFamily="34" charset="-122"/>
                <a:ea typeface="微软雅黑" pitchFamily="34" charset="-122"/>
              </a:rPr>
              <a:t>k</a:t>
            </a:r>
          </a:p>
          <a:p>
            <a:pPr lvl="1" indent="-190500"/>
            <a:r>
              <a:rPr lang="zh-CN" altLang="en-US" dirty="0">
                <a:latin typeface="微软雅黑" pitchFamily="34" charset="-122"/>
                <a:ea typeface="微软雅黑" pitchFamily="34" charset="-122"/>
              </a:rPr>
              <a:t>带符号整数乘：算术左移</a:t>
            </a:r>
            <a:r>
              <a:rPr lang="en-US" altLang="zh-CN" dirty="0">
                <a:latin typeface="微软雅黑" pitchFamily="34" charset="-122"/>
                <a:ea typeface="微软雅黑" pitchFamily="34" charset="-122"/>
              </a:rPr>
              <a:t>k</a:t>
            </a:r>
            <a:r>
              <a:rPr lang="zh-CN" altLang="en-US" dirty="0">
                <a:latin typeface="微软雅黑" pitchFamily="34" charset="-122"/>
                <a:ea typeface="微软雅黑" pitchFamily="34" charset="-122"/>
              </a:rPr>
              <a:t>位等于乘</a:t>
            </a:r>
            <a:r>
              <a:rPr lang="en-US" altLang="zh-CN" dirty="0">
                <a:latin typeface="微软雅黑" pitchFamily="34" charset="-122"/>
                <a:ea typeface="微软雅黑" pitchFamily="34" charset="-122"/>
              </a:rPr>
              <a:t>2</a:t>
            </a:r>
            <a:r>
              <a:rPr lang="en-US" altLang="zh-CN" baseline="30000" dirty="0">
                <a:latin typeface="微软雅黑" pitchFamily="34" charset="-122"/>
                <a:ea typeface="微软雅黑" pitchFamily="34" charset="-122"/>
              </a:rPr>
              <a:t>k </a:t>
            </a:r>
            <a:endParaRPr lang="en-US" altLang="zh-CN" dirty="0">
              <a:latin typeface="微软雅黑" pitchFamily="34" charset="-122"/>
              <a:ea typeface="微软雅黑" pitchFamily="34" charset="-122"/>
            </a:endParaRPr>
          </a:p>
          <a:p>
            <a:pPr lvl="1" indent="-190500"/>
            <a:r>
              <a:rPr lang="zh-CN" altLang="en-US" dirty="0">
                <a:latin typeface="微软雅黑" pitchFamily="34" charset="-122"/>
                <a:ea typeface="微软雅黑" pitchFamily="34" charset="-122"/>
              </a:rPr>
              <a:t>带符号整数除：（</a:t>
            </a:r>
            <a:r>
              <a:rPr lang="en-US" altLang="zh-CN" dirty="0">
                <a:latin typeface="微软雅黑" pitchFamily="34" charset="-122"/>
                <a:ea typeface="微软雅黑" pitchFamily="34" charset="-122"/>
              </a:rPr>
              <a:t>x</a:t>
            </a:r>
            <a:r>
              <a:rPr lang="en-US" altLang="zh-CN" dirty="0">
                <a:solidFill>
                  <a:srgbClr val="FF0000"/>
                </a:solidFill>
                <a:latin typeface="微软雅黑" pitchFamily="34" charset="-122"/>
                <a:ea typeface="微软雅黑" pitchFamily="34" charset="-122"/>
              </a:rPr>
              <a:t>+2</a:t>
            </a:r>
            <a:r>
              <a:rPr lang="en-US" altLang="zh-CN" baseline="30000" dirty="0">
                <a:solidFill>
                  <a:srgbClr val="FF0000"/>
                </a:solidFill>
                <a:latin typeface="微软雅黑" pitchFamily="34" charset="-122"/>
                <a:ea typeface="微软雅黑" pitchFamily="34" charset="-122"/>
              </a:rPr>
              <a:t>k</a:t>
            </a:r>
            <a:r>
              <a:rPr lang="en-US" altLang="zh-CN" dirty="0">
                <a:solidFill>
                  <a:srgbClr val="FF0000"/>
                </a:solidFill>
                <a:latin typeface="微软雅黑" pitchFamily="34" charset="-122"/>
                <a:ea typeface="微软雅黑" pitchFamily="34" charset="-122"/>
              </a:rPr>
              <a:t>-1</a:t>
            </a:r>
            <a:r>
              <a:rPr lang="zh-CN" altLang="en-US" dirty="0">
                <a:latin typeface="微软雅黑" pitchFamily="34" charset="-122"/>
                <a:ea typeface="微软雅黑" pitchFamily="34" charset="-122"/>
              </a:rPr>
              <a:t>）算术右移</a:t>
            </a:r>
            <a:r>
              <a:rPr lang="en-US" altLang="zh-CN" dirty="0">
                <a:latin typeface="微软雅黑" pitchFamily="34" charset="-122"/>
                <a:ea typeface="微软雅黑" pitchFamily="34" charset="-122"/>
              </a:rPr>
              <a:t>k</a:t>
            </a:r>
            <a:r>
              <a:rPr lang="zh-CN" altLang="en-US" dirty="0">
                <a:latin typeface="微软雅黑" pitchFamily="34" charset="-122"/>
                <a:ea typeface="微软雅黑" pitchFamily="34" charset="-122"/>
              </a:rPr>
              <a:t>位等于</a:t>
            </a:r>
            <a:r>
              <a:rPr lang="en-US" altLang="zh-CN" dirty="0">
                <a:latin typeface="微软雅黑" pitchFamily="34" charset="-122"/>
                <a:ea typeface="微软雅黑" pitchFamily="34" charset="-122"/>
              </a:rPr>
              <a:t>x</a:t>
            </a:r>
            <a:r>
              <a:rPr lang="zh-CN" altLang="en-US" dirty="0">
                <a:latin typeface="微软雅黑" pitchFamily="34" charset="-122"/>
                <a:ea typeface="微软雅黑" pitchFamily="34" charset="-122"/>
              </a:rPr>
              <a:t>除以</a:t>
            </a:r>
            <a:r>
              <a:rPr lang="en-US" altLang="zh-CN" dirty="0">
                <a:latin typeface="微软雅黑" pitchFamily="34" charset="-122"/>
                <a:ea typeface="微软雅黑" pitchFamily="34" charset="-122"/>
              </a:rPr>
              <a:t>2</a:t>
            </a:r>
            <a:r>
              <a:rPr lang="en-US" altLang="zh-CN" baseline="30000" dirty="0">
                <a:latin typeface="微软雅黑" pitchFamily="34" charset="-122"/>
                <a:ea typeface="微软雅黑" pitchFamily="34" charset="-122"/>
              </a:rPr>
              <a:t>k</a:t>
            </a:r>
          </a:p>
          <a:p>
            <a:pPr marL="203200" indent="-203200"/>
            <a:r>
              <a:rPr lang="zh-CN" altLang="en-US" sz="2000" dirty="0">
                <a:latin typeface="微软雅黑" pitchFamily="34" charset="-122"/>
                <a:ea typeface="微软雅黑" pitchFamily="34" charset="-122"/>
              </a:rPr>
              <a:t>浮点数运算</a:t>
            </a:r>
          </a:p>
          <a:p>
            <a:pPr lvl="1" indent="-190500"/>
            <a:r>
              <a:rPr lang="zh-CN" altLang="en-US" dirty="0">
                <a:latin typeface="微软雅黑" pitchFamily="34" charset="-122"/>
                <a:ea typeface="微软雅黑" pitchFamily="34" charset="-122"/>
              </a:rPr>
              <a:t>加减：</a:t>
            </a:r>
            <a:r>
              <a:rPr lang="zh-CN" altLang="en-US" dirty="0">
                <a:solidFill>
                  <a:srgbClr val="FF0000"/>
                </a:solidFill>
                <a:latin typeface="微软雅黑" pitchFamily="34" charset="-122"/>
                <a:ea typeface="微软雅黑" pitchFamily="34" charset="-122"/>
              </a:rPr>
              <a:t>对阶</a:t>
            </a:r>
            <a:r>
              <a:rPr lang="en-US" altLang="zh-CN" dirty="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尾数加减</a:t>
            </a:r>
            <a:r>
              <a:rPr lang="en-US" altLang="zh-CN" dirty="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规格化</a:t>
            </a:r>
            <a:r>
              <a:rPr lang="en-US" altLang="zh-CN" dirty="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舍入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就近舍入到偶数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（大数吃小数）</a:t>
            </a:r>
          </a:p>
          <a:p>
            <a:pPr lvl="1" indent="-190500"/>
            <a:r>
              <a:rPr lang="zh-CN" altLang="en-US" dirty="0">
                <a:latin typeface="微软雅黑" pitchFamily="34" charset="-122"/>
                <a:ea typeface="微软雅黑" pitchFamily="34" charset="-122"/>
              </a:rPr>
              <a:t>乘除：尾数相乘除，阶码相加减</a:t>
            </a:r>
            <a:endParaRPr lang="zh-CN" altLang="en-US" baseline="30000" dirty="0">
              <a:latin typeface="微软雅黑" pitchFamily="34" charset="-122"/>
              <a:ea typeface="微软雅黑" pitchFamily="34" charset="-122"/>
            </a:endParaRPr>
          </a:p>
        </p:txBody>
      </p:sp>
    </p:spTree>
    <p:extLst>
      <p:ext uri="{BB962C8B-B14F-4D97-AF65-F5344CB8AC3E}">
        <p14:creationId xmlns:p14="http://schemas.microsoft.com/office/powerpoint/2010/main" val="924704212"/>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5"/>
          <p:cNvSpPr>
            <a:spLocks noChangeArrowheads="1"/>
          </p:cNvSpPr>
          <p:nvPr/>
        </p:nvSpPr>
        <p:spPr bwMode="auto">
          <a:xfrm>
            <a:off x="4286250" y="4926013"/>
            <a:ext cx="36195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5400" b="1">
                <a:latin typeface="微软雅黑" panose="020B0503020204020204" pitchFamily="34" charset="-122"/>
                <a:ea typeface="微软雅黑" panose="020B0503020204020204" pitchFamily="34" charset="-122"/>
              </a:rPr>
              <a:t>谢谢</a:t>
            </a:r>
            <a:r>
              <a:rPr lang="en-US" altLang="zh-CN" sz="5400" b="1">
                <a:latin typeface="微软雅黑" panose="020B0503020204020204" pitchFamily="34" charset="-122"/>
                <a:ea typeface="微软雅黑" panose="020B0503020204020204" pitchFamily="34" charset="-122"/>
              </a:rPr>
              <a:t>!</a:t>
            </a:r>
          </a:p>
        </p:txBody>
      </p:sp>
      <p:sp>
        <p:nvSpPr>
          <p:cNvPr id="37891" name="矩形 10"/>
          <p:cNvSpPr>
            <a:spLocks noChangeArrowheads="1"/>
          </p:cNvSpPr>
          <p:nvPr/>
        </p:nvSpPr>
        <p:spPr bwMode="auto">
          <a:xfrm>
            <a:off x="4519613" y="5697538"/>
            <a:ext cx="3152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a:latin typeface="微软雅黑" panose="020B0503020204020204" pitchFamily="34" charset="-122"/>
                <a:ea typeface="微软雅黑" panose="020B0503020204020204" pitchFamily="34" charset="-122"/>
              </a:rPr>
              <a:t>Thanks For  Watching</a:t>
            </a:r>
            <a:endParaRPr lang="zh-CN" altLang="en-US">
              <a:latin typeface="微软雅黑" panose="020B0503020204020204" pitchFamily="34" charset="-122"/>
              <a:ea typeface="微软雅黑" panose="020B0503020204020204" pitchFamily="34" charset="-122"/>
            </a:endParaRPr>
          </a:p>
        </p:txBody>
      </p:sp>
      <p:cxnSp>
        <p:nvCxnSpPr>
          <p:cNvPr id="37892" name="直接连接符 6"/>
          <p:cNvCxnSpPr>
            <a:cxnSpLocks noChangeShapeType="1"/>
          </p:cNvCxnSpPr>
          <p:nvPr/>
        </p:nvCxnSpPr>
        <p:spPr bwMode="auto">
          <a:xfrm>
            <a:off x="4656138" y="5730875"/>
            <a:ext cx="2879725" cy="23813"/>
          </a:xfrm>
          <a:prstGeom prst="line">
            <a:avLst/>
          </a:prstGeom>
          <a:noFill/>
          <a:ln w="12700">
            <a:solidFill>
              <a:schemeClr val="tx1"/>
            </a:solidFill>
            <a:round/>
          </a:ln>
          <a:extLst>
            <a:ext uri="{909E8E84-426E-40DD-AFC4-6F175D3DCCD1}">
              <a14:hiddenFill xmlns:a14="http://schemas.microsoft.com/office/drawing/2010/main">
                <a:noFill/>
              </a14:hiddenFill>
            </a:ext>
          </a:extLst>
        </p:spPr>
      </p:cxnSp>
      <p:grpSp>
        <p:nvGrpSpPr>
          <p:cNvPr id="37893" name="Group 5"/>
          <p:cNvGrpSpPr/>
          <p:nvPr/>
        </p:nvGrpSpPr>
        <p:grpSpPr bwMode="auto">
          <a:xfrm>
            <a:off x="4556125" y="1296988"/>
            <a:ext cx="3105150" cy="3106737"/>
            <a:chOff x="0" y="0"/>
            <a:chExt cx="4176001" cy="4176001"/>
          </a:xfrm>
        </p:grpSpPr>
        <p:sp>
          <p:nvSpPr>
            <p:cNvPr id="37894" name="椭圆 10"/>
            <p:cNvSpPr>
              <a:spLocks noChangeArrowheads="1"/>
            </p:cNvSpPr>
            <p:nvPr/>
          </p:nvSpPr>
          <p:spPr bwMode="auto">
            <a:xfrm>
              <a:off x="0" y="0"/>
              <a:ext cx="4176000" cy="4176000"/>
            </a:xfrm>
            <a:prstGeom prst="ellipse">
              <a:avLst/>
            </a:prstGeom>
            <a:solidFill>
              <a:srgbClr val="3781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37895" name="任意多边形 11"/>
            <p:cNvSpPr/>
            <p:nvPr/>
          </p:nvSpPr>
          <p:spPr bwMode="auto">
            <a:xfrm>
              <a:off x="466212" y="684362"/>
              <a:ext cx="3709789" cy="3491639"/>
            </a:xfrm>
            <a:custGeom>
              <a:avLst/>
              <a:gdLst>
                <a:gd name="T0" fmla="*/ 2636176 w 3709789"/>
                <a:gd name="T1" fmla="*/ 0 h 3491639"/>
                <a:gd name="T2" fmla="*/ 3672559 w 3709789"/>
                <a:gd name="T3" fmla="*/ 1016844 h 3491639"/>
                <a:gd name="T4" fmla="*/ 3699009 w 3709789"/>
                <a:gd name="T5" fmla="*/ 1190153 h 3491639"/>
                <a:gd name="T6" fmla="*/ 3709789 w 3709789"/>
                <a:gd name="T7" fmla="*/ 1403639 h 3491639"/>
                <a:gd name="T8" fmla="*/ 1621789 w 3709789"/>
                <a:gd name="T9" fmla="*/ 3491639 h 3491639"/>
                <a:gd name="T10" fmla="*/ 1461483 w 3709789"/>
                <a:gd name="T11" fmla="*/ 3483544 h 3491639"/>
                <a:gd name="T12" fmla="*/ 90463 w 3709789"/>
                <a:gd name="T13" fmla="*/ 2165659 h 3491639"/>
                <a:gd name="T14" fmla="*/ 206290 w 3709789"/>
                <a:gd name="T15" fmla="*/ 1877696 h 3491639"/>
                <a:gd name="T16" fmla="*/ 0 w 3709789"/>
                <a:gd name="T17" fmla="*/ 1638519 h 3491639"/>
                <a:gd name="T18" fmla="*/ 980004 w 3709789"/>
                <a:gd name="T19" fmla="*/ 935999 h 3491639"/>
                <a:gd name="T20" fmla="*/ 1381314 w 3709789"/>
                <a:gd name="T21" fmla="*/ 1095423 h 3491639"/>
                <a:gd name="T22" fmla="*/ 2636176 w 3709789"/>
                <a:gd name="T23" fmla="*/ 0 h 34916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09789" h="3491639">
                  <a:moveTo>
                    <a:pt x="2636176" y="0"/>
                  </a:moveTo>
                  <a:lnTo>
                    <a:pt x="3672559" y="1016844"/>
                  </a:lnTo>
                  <a:lnTo>
                    <a:pt x="3699009" y="1190153"/>
                  </a:lnTo>
                  <a:cubicBezTo>
                    <a:pt x="3706137" y="1260346"/>
                    <a:pt x="3709789" y="1331566"/>
                    <a:pt x="3709789" y="1403639"/>
                  </a:cubicBezTo>
                  <a:cubicBezTo>
                    <a:pt x="3709789" y="2556810"/>
                    <a:pt x="2774960" y="3491639"/>
                    <a:pt x="1621789" y="3491639"/>
                  </a:cubicBezTo>
                  <a:lnTo>
                    <a:pt x="1461483" y="3483544"/>
                  </a:lnTo>
                  <a:lnTo>
                    <a:pt x="90463" y="2165659"/>
                  </a:lnTo>
                  <a:lnTo>
                    <a:pt x="206290" y="1877696"/>
                  </a:lnTo>
                  <a:lnTo>
                    <a:pt x="0" y="1638519"/>
                  </a:lnTo>
                  <a:lnTo>
                    <a:pt x="980004" y="935999"/>
                  </a:lnTo>
                  <a:lnTo>
                    <a:pt x="1381314" y="1095423"/>
                  </a:lnTo>
                  <a:lnTo>
                    <a:pt x="2636176" y="0"/>
                  </a:lnTo>
                  <a:close/>
                </a:path>
              </a:pathLst>
            </a:custGeom>
            <a:gradFill rotWithShape="0">
              <a:gsLst>
                <a:gs pos="0">
                  <a:srgbClr val="52B6B1"/>
                </a:gs>
                <a:gs pos="100000">
                  <a:srgbClr val="37817D">
                    <a:alpha val="0"/>
                  </a:srgbClr>
                </a:gs>
              </a:gsLst>
              <a:lin ang="18900000"/>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pic>
          <p:nvPicPr>
            <p:cNvPr id="37896" name="组合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957" y="673880"/>
              <a:ext cx="2778603" cy="217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9207374" y="1792586"/>
            <a:ext cx="1928388" cy="369332"/>
          </a:xfrm>
          <a:prstGeom prst="rect">
            <a:avLst/>
          </a:prstGeom>
          <a:noFill/>
        </p:spPr>
        <p:txBody>
          <a:bodyPr wrap="square" rtlCol="0">
            <a:spAutoFit/>
          </a:bodyPr>
          <a:lstStyle/>
          <a:p>
            <a:r>
              <a:rPr lang="zh-CN" altLang="en-US" dirty="0"/>
              <a:t>浮点数作业 </a:t>
            </a:r>
            <a:r>
              <a:rPr lang="en-US" altLang="zh-CN" dirty="0"/>
              <a:t>2.47</a:t>
            </a:r>
            <a:endParaRPr lang="zh-CN" altLang="en-US" dirty="0"/>
          </a:p>
        </p:txBody>
      </p:sp>
    </p:spTree>
    <p:extLst>
      <p:ext uri="{BB962C8B-B14F-4D97-AF65-F5344CB8AC3E}">
        <p14:creationId xmlns:p14="http://schemas.microsoft.com/office/powerpoint/2010/main" val="260134198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extLst>
                    <a:ext uri="{9D8B030D-6E8A-4147-A177-3AD203B41FA5}">
                      <a16:colId xmlns:a16="http://schemas.microsoft.com/office/drawing/2014/main" val="20000"/>
                    </a:ext>
                  </a:extLst>
                </a:gridCol>
              </a:tblGrid>
              <a:tr h="426720">
                <a:tc>
                  <a:txBody>
                    <a:bodyPr/>
                    <a:lstStyle/>
                    <a:p>
                      <a:pPr>
                        <a:buNone/>
                      </a:pPr>
                      <a:r>
                        <a:rPr lang="en-US" altLang="zh-CN" sz="2400">
                          <a:solidFill>
                            <a:schemeClr val="bg1"/>
                          </a:solidFill>
                        </a:rPr>
                        <a:t>2.1.2  </a:t>
                      </a:r>
                      <a:r>
                        <a:rPr lang="zh-CN" altLang="zh-CN" sz="2400">
                          <a:solidFill>
                            <a:schemeClr val="bg1"/>
                          </a:solidFill>
                          <a:ea typeface="宋体" panose="02010600030101010101" pitchFamily="2" charset="-122"/>
                        </a:rPr>
                        <a:t>数据的大小</a:t>
                      </a:r>
                    </a:p>
                  </a:txBody>
                  <a:tcPr>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1659255" y="1210310"/>
            <a:ext cx="1734185" cy="460375"/>
          </a:xfrm>
          <a:prstGeom prst="rect">
            <a:avLst/>
          </a:prstGeom>
          <a:noFill/>
        </p:spPr>
        <p:txBody>
          <a:bodyPr wrap="none" rtlCol="0" anchor="t">
            <a:spAutoFit/>
          </a:bodyPr>
          <a:lstStyle/>
          <a:p>
            <a:r>
              <a:rPr lang="zh-CN" altLang="en-US" sz="2400" dirty="0">
                <a:sym typeface="+mn-ea"/>
              </a:rPr>
              <a:t>字（</a:t>
            </a:r>
            <a:r>
              <a:rPr lang="en-US" altLang="zh-CN" sz="2400" dirty="0">
                <a:sym typeface="+mn-ea"/>
              </a:rPr>
              <a:t>word</a:t>
            </a:r>
            <a:r>
              <a:rPr lang="zh-CN" altLang="en-US" sz="2400" dirty="0">
                <a:sym typeface="+mn-ea"/>
              </a:rPr>
              <a:t>）</a:t>
            </a:r>
            <a:endParaRPr lang="zh-CN" altLang="en-US" sz="2400"/>
          </a:p>
        </p:txBody>
      </p:sp>
      <p:sp>
        <p:nvSpPr>
          <p:cNvPr id="14" name="文本框 13"/>
          <p:cNvSpPr txBox="1"/>
          <p:nvPr/>
        </p:nvSpPr>
        <p:spPr>
          <a:xfrm>
            <a:off x="1743075" y="1765935"/>
            <a:ext cx="4512945" cy="2584450"/>
          </a:xfrm>
          <a:prstGeom prst="rect">
            <a:avLst/>
          </a:prstGeom>
          <a:noFill/>
        </p:spPr>
        <p:txBody>
          <a:bodyPr wrap="square" rtlCol="0">
            <a:spAutoFit/>
          </a:bodyPr>
          <a:lstStyle/>
          <a:p>
            <a:pPr marL="0" lvl="2" indent="0">
              <a:buFont typeface="Wingdings" panose="05000000000000000000" charset="0"/>
              <a:buChar char=""/>
            </a:pPr>
            <a:r>
              <a:rPr lang="zh-CN" altLang="en-US" dirty="0">
                <a:sym typeface="+mn-ea"/>
              </a:rPr>
              <a:t>每种结构的计算机都有固定长的二进制位作为一个字，用于指明</a:t>
            </a:r>
            <a:r>
              <a:rPr lang="zh-CN" altLang="en-US" b="1" dirty="0">
                <a:solidFill>
                  <a:srgbClr val="FF0000"/>
                </a:solidFill>
                <a:sym typeface="+mn-ea"/>
              </a:rPr>
              <a:t>整数</a:t>
            </a:r>
            <a:r>
              <a:rPr lang="zh-CN" altLang="en-US" dirty="0">
                <a:sym typeface="+mn-ea"/>
              </a:rPr>
              <a:t>和</a:t>
            </a:r>
            <a:r>
              <a:rPr lang="zh-CN" altLang="en-US" b="1" dirty="0">
                <a:solidFill>
                  <a:srgbClr val="FF0000"/>
                </a:solidFill>
                <a:sym typeface="+mn-ea"/>
              </a:rPr>
              <a:t>指针数据</a:t>
            </a:r>
            <a:r>
              <a:rPr lang="zh-CN" altLang="en-US" dirty="0">
                <a:sym typeface="+mn-ea"/>
              </a:rPr>
              <a:t>的标称大小（</a:t>
            </a:r>
            <a:r>
              <a:rPr lang="en-US" altLang="zh-CN" dirty="0">
                <a:sym typeface="+mn-ea"/>
              </a:rPr>
              <a:t>normal size</a:t>
            </a:r>
            <a:r>
              <a:rPr lang="zh-CN" altLang="en-US" dirty="0">
                <a:sym typeface="+mn-ea"/>
              </a:rPr>
              <a:t>）。属于硬件概念，常见的有</a:t>
            </a:r>
            <a:r>
              <a:rPr lang="en-US" altLang="zh-CN" dirty="0">
                <a:sym typeface="+mn-ea"/>
              </a:rPr>
              <a:t>32</a:t>
            </a:r>
            <a:r>
              <a:rPr lang="zh-CN" altLang="en-US" dirty="0">
                <a:sym typeface="+mn-ea"/>
              </a:rPr>
              <a:t>位和</a:t>
            </a:r>
            <a:r>
              <a:rPr lang="en-US" altLang="zh-CN" dirty="0">
                <a:sym typeface="+mn-ea"/>
              </a:rPr>
              <a:t>64</a:t>
            </a:r>
            <a:r>
              <a:rPr lang="zh-CN" altLang="en-US" dirty="0">
                <a:sym typeface="+mn-ea"/>
              </a:rPr>
              <a:t>位字长两种。</a:t>
            </a:r>
          </a:p>
          <a:p>
            <a:pPr marL="0" lvl="2" indent="0">
              <a:buFont typeface="Wingdings" panose="05000000000000000000" charset="0"/>
              <a:buNone/>
            </a:pPr>
            <a:endParaRPr lang="zh-CN" altLang="en-US" dirty="0">
              <a:sym typeface="+mn-ea"/>
            </a:endParaRPr>
          </a:p>
          <a:p>
            <a:pPr marL="0" lvl="2" indent="-285750">
              <a:buFont typeface="Wingdings" panose="05000000000000000000" charset="0"/>
              <a:buChar char=""/>
            </a:pPr>
            <a:r>
              <a:rPr lang="en-US" altLang="zh-CN" dirty="0">
                <a:sym typeface="+mn-ea"/>
              </a:rPr>
              <a:t>C</a:t>
            </a:r>
            <a:r>
              <a:rPr lang="zh-CN" altLang="en-US" dirty="0">
                <a:sym typeface="+mn-ea"/>
              </a:rPr>
              <a:t>语言数据大小在两种机器上略有不同。</a:t>
            </a:r>
            <a:endParaRPr lang="en-US" altLang="zh-CN" dirty="0"/>
          </a:p>
          <a:p>
            <a:pPr marL="0" lvl="2" indent="0">
              <a:buFont typeface="Wingdings" panose="05000000000000000000" charset="0"/>
              <a:buNone/>
            </a:pPr>
            <a:endParaRPr lang="zh-CN" altLang="en-US" dirty="0">
              <a:sym typeface="+mn-ea"/>
            </a:endParaRPr>
          </a:p>
          <a:p>
            <a:pPr marL="285750" indent="-285750">
              <a:buFont typeface="Wingdings" panose="05000000000000000000" charset="0"/>
              <a:buChar char=""/>
            </a:pPr>
            <a:r>
              <a:rPr lang="zh-CN" altLang="en-US" dirty="0">
                <a:ea typeface="宋体" panose="02010600030101010101" pitchFamily="2" charset="-122"/>
              </a:rPr>
              <a:t>数据类型</a:t>
            </a:r>
            <a:r>
              <a:rPr lang="en-US" altLang="zh-CN" dirty="0">
                <a:ea typeface="宋体" panose="02010600030101010101" pitchFamily="2" charset="-122"/>
              </a:rPr>
              <a:t>int32_t</a:t>
            </a:r>
            <a:r>
              <a:rPr lang="zh-CN" altLang="en-US" dirty="0">
                <a:ea typeface="宋体" panose="02010600030101010101" pitchFamily="2" charset="-122"/>
              </a:rPr>
              <a:t>和</a:t>
            </a:r>
            <a:r>
              <a:rPr lang="en-US" altLang="zh-CN" dirty="0">
                <a:ea typeface="宋体" panose="02010600030101010101" pitchFamily="2" charset="-122"/>
              </a:rPr>
              <a:t>int64_t</a:t>
            </a:r>
            <a:r>
              <a:rPr lang="zh-CN" altLang="en-US" dirty="0">
                <a:ea typeface="宋体" panose="02010600030101010101" pitchFamily="2" charset="-122"/>
              </a:rPr>
              <a:t>，分别为</a:t>
            </a:r>
            <a:r>
              <a:rPr lang="en-US" altLang="zh-CN" dirty="0">
                <a:ea typeface="宋体" panose="02010600030101010101" pitchFamily="2" charset="-122"/>
              </a:rPr>
              <a:t>4</a:t>
            </a:r>
            <a:r>
              <a:rPr lang="zh-CN" altLang="en-US" dirty="0">
                <a:ea typeface="宋体" panose="02010600030101010101" pitchFamily="2" charset="-122"/>
              </a:rPr>
              <a:t>个字节和</a:t>
            </a:r>
            <a:r>
              <a:rPr lang="en-US" altLang="zh-CN" dirty="0">
                <a:ea typeface="宋体" panose="02010600030101010101" pitchFamily="2" charset="-122"/>
              </a:rPr>
              <a:t>8</a:t>
            </a:r>
            <a:r>
              <a:rPr lang="zh-CN" altLang="en-US" dirty="0">
                <a:ea typeface="宋体" panose="02010600030101010101" pitchFamily="2" charset="-122"/>
              </a:rPr>
              <a:t>个字节。</a:t>
            </a:r>
          </a:p>
        </p:txBody>
      </p:sp>
      <p:sp>
        <p:nvSpPr>
          <p:cNvPr id="15" name="椭圆形标注 14"/>
          <p:cNvSpPr/>
          <p:nvPr/>
        </p:nvSpPr>
        <p:spPr>
          <a:xfrm>
            <a:off x="6929120" y="563880"/>
            <a:ext cx="4115435" cy="1107440"/>
          </a:xfrm>
          <a:prstGeom prst="wedgeEllipseCallout">
            <a:avLst>
              <a:gd name="adj1" fmla="val -80087"/>
              <a:gd name="adj2" fmla="val 51146"/>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16" name="文本框 15"/>
          <p:cNvSpPr txBox="1"/>
          <p:nvPr/>
        </p:nvSpPr>
        <p:spPr>
          <a:xfrm>
            <a:off x="7342505" y="656590"/>
            <a:ext cx="3288030" cy="922020"/>
          </a:xfrm>
          <a:prstGeom prst="rect">
            <a:avLst/>
          </a:prstGeom>
          <a:noFill/>
        </p:spPr>
        <p:txBody>
          <a:bodyPr wrap="square" rtlCol="0">
            <a:spAutoFit/>
          </a:bodyPr>
          <a:lstStyle/>
          <a:p>
            <a:r>
              <a:rPr lang="zh-CN" altLang="en-US"/>
              <a:t>对于一个字长为</a:t>
            </a:r>
            <a:r>
              <a:rPr lang="en-US" altLang="zh-CN"/>
              <a:t>w</a:t>
            </a:r>
            <a:r>
              <a:rPr lang="zh-CN" altLang="en-US">
                <a:ea typeface="宋体" panose="02010600030101010101" pitchFamily="2" charset="-122"/>
              </a:rPr>
              <a:t>位的机器而言，虚拟地址的范围为</a:t>
            </a:r>
            <a:r>
              <a:rPr lang="en-US" altLang="zh-CN">
                <a:ea typeface="宋体" panose="02010600030101010101" pitchFamily="2" charset="-122"/>
              </a:rPr>
              <a:t>0~2</a:t>
            </a:r>
            <a:r>
              <a:rPr lang="en-US" altLang="zh-CN" baseline="30000">
                <a:ea typeface="宋体" panose="02010600030101010101" pitchFamily="2" charset="-122"/>
              </a:rPr>
              <a:t>w </a:t>
            </a:r>
            <a:r>
              <a:rPr lang="en-US" altLang="zh-CN">
                <a:ea typeface="宋体" panose="02010600030101010101" pitchFamily="2" charset="-122"/>
              </a:rPr>
              <a:t>-1</a:t>
            </a:r>
            <a:r>
              <a:rPr lang="zh-CN" altLang="en-US">
                <a:ea typeface="宋体" panose="02010600030101010101" pitchFamily="2" charset="-122"/>
              </a:rPr>
              <a:t>，程序最多访问</a:t>
            </a:r>
            <a:r>
              <a:rPr lang="en-US" altLang="zh-CN">
                <a:ea typeface="宋体" panose="02010600030101010101" pitchFamily="2" charset="-122"/>
              </a:rPr>
              <a:t>2</a:t>
            </a:r>
            <a:r>
              <a:rPr lang="en-US" altLang="zh-CN" baseline="30000">
                <a:ea typeface="宋体" panose="02010600030101010101" pitchFamily="2" charset="-122"/>
              </a:rPr>
              <a:t>w</a:t>
            </a:r>
            <a:r>
              <a:rPr lang="zh-CN" altLang="en-US">
                <a:ea typeface="宋体" panose="02010600030101010101" pitchFamily="2" charset="-122"/>
              </a:rPr>
              <a:t>个字节。</a:t>
            </a:r>
            <a:endParaRPr lang="zh-CN" altLang="en-US" baseline="30000">
              <a:ea typeface="宋体" panose="02010600030101010101" pitchFamily="2" charset="-122"/>
            </a:endParaRPr>
          </a:p>
        </p:txBody>
      </p:sp>
      <p:graphicFrame>
        <p:nvGraphicFramePr>
          <p:cNvPr id="17" name="表格 16"/>
          <p:cNvGraphicFramePr/>
          <p:nvPr>
            <p:extLst>
              <p:ext uri="{D42A27DB-BD31-4B8C-83A1-F6EECF244321}">
                <p14:modId xmlns:p14="http://schemas.microsoft.com/office/powerpoint/2010/main" val="1065171273"/>
              </p:ext>
            </p:extLst>
          </p:nvPr>
        </p:nvGraphicFramePr>
        <p:xfrm>
          <a:off x="6808206" y="1943100"/>
          <a:ext cx="4358904" cy="4206240"/>
        </p:xfrm>
        <a:graphic>
          <a:graphicData uri="http://schemas.openxmlformats.org/drawingml/2006/table">
            <a:tbl>
              <a:tblPr firstRow="1" bandRow="1">
                <a:tableStyleId>{5C22544A-7EE6-4342-B048-85BDC9FD1C3A}</a:tableStyleId>
              </a:tblPr>
              <a:tblGrid>
                <a:gridCol w="1231271">
                  <a:extLst>
                    <a:ext uri="{9D8B030D-6E8A-4147-A177-3AD203B41FA5}">
                      <a16:colId xmlns:a16="http://schemas.microsoft.com/office/drawing/2014/main" val="20000"/>
                    </a:ext>
                  </a:extLst>
                </a:gridCol>
                <a:gridCol w="948181">
                  <a:extLst>
                    <a:ext uri="{9D8B030D-6E8A-4147-A177-3AD203B41FA5}">
                      <a16:colId xmlns:a16="http://schemas.microsoft.com/office/drawing/2014/main" val="20001"/>
                    </a:ext>
                  </a:extLst>
                </a:gridCol>
                <a:gridCol w="1089726">
                  <a:extLst>
                    <a:ext uri="{9D8B030D-6E8A-4147-A177-3AD203B41FA5}">
                      <a16:colId xmlns:a16="http://schemas.microsoft.com/office/drawing/2014/main" val="20002"/>
                    </a:ext>
                  </a:extLst>
                </a:gridCol>
                <a:gridCol w="1089726">
                  <a:extLst>
                    <a:ext uri="{9D8B030D-6E8A-4147-A177-3AD203B41FA5}">
                      <a16:colId xmlns:a16="http://schemas.microsoft.com/office/drawing/2014/main" val="20003"/>
                    </a:ext>
                  </a:extLst>
                </a:gridCol>
              </a:tblGrid>
              <a:tr h="9245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C Data Type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Typical 32-bit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Typical 64-bit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x86-64</a:t>
                      </a:r>
                    </a:p>
                  </a:txBody>
                  <a:tcPr marL="50800" marR="50800" marT="50800" marB="50800" anchor="ctr" horzOverflow="overflow"/>
                </a:tc>
                <a:extLst>
                  <a:ext uri="{0D108BD9-81ED-4DB2-BD59-A6C34878D82A}">
                    <a16:rowId xmlns:a16="http://schemas.microsoft.com/office/drawing/2014/main" val="10000"/>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char</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extLst>
                  <a:ext uri="{0D108BD9-81ED-4DB2-BD59-A6C34878D82A}">
                    <a16:rowId xmlns:a16="http://schemas.microsoft.com/office/drawing/2014/main" val="10001"/>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short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extLst>
                  <a:ext uri="{0D108BD9-81ED-4DB2-BD59-A6C34878D82A}">
                    <a16:rowId xmlns:a16="http://schemas.microsoft.com/office/drawing/2014/main" val="10002"/>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err="1">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int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extLst>
                  <a:ext uri="{0D108BD9-81ED-4DB2-BD59-A6C34878D82A}">
                    <a16:rowId xmlns:a16="http://schemas.microsoft.com/office/drawing/2014/main" val="10003"/>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long</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extLst>
                  <a:ext uri="{0D108BD9-81ED-4DB2-BD59-A6C34878D82A}">
                    <a16:rowId xmlns:a16="http://schemas.microsoft.com/office/drawing/2014/main" val="10004"/>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float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extLst>
                  <a:ext uri="{0D108BD9-81ED-4DB2-BD59-A6C34878D82A}">
                    <a16:rowId xmlns:a16="http://schemas.microsoft.com/office/drawing/2014/main" val="10005"/>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double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extLst>
                  <a:ext uri="{0D108BD9-81ED-4DB2-BD59-A6C34878D82A}">
                    <a16:rowId xmlns:a16="http://schemas.microsoft.com/office/drawing/2014/main" val="10006"/>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long double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MS Gothic" panose="020B0609070205080204" charset="-128"/>
                          <a:cs typeface="Calibri" panose="020F0502020204030204"/>
                          <a:sym typeface="Arial Narrow" panose="020B0606020202030204" charset="0"/>
                        </a:rPr>
                        <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MS Gothic" panose="020B0609070205080204" charset="-128"/>
                          <a:cs typeface="Calibri" panose="020F0502020204030204"/>
                          <a:sym typeface="Arial Narrow" panose="020B0606020202030204" charset="0"/>
                        </a:rPr>
                        <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10/16</a:t>
                      </a:r>
                    </a:p>
                  </a:txBody>
                  <a:tcPr marL="50800" marR="50800" marT="50800" marB="50800" anchor="ctr" horzOverflow="overflow"/>
                </a:tc>
                <a:extLst>
                  <a:ext uri="{0D108BD9-81ED-4DB2-BD59-A6C34878D82A}">
                    <a16:rowId xmlns:a16="http://schemas.microsoft.com/office/drawing/2014/main" val="10007"/>
                  </a:ext>
                </a:extLst>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pointer</a:t>
                      </a:r>
                      <a:endParaRPr kumimoji="0" lang="en-US" sz="1800" b="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extLst>
                  <a:ext uri="{0D108BD9-81ED-4DB2-BD59-A6C34878D82A}">
                    <a16:rowId xmlns:a16="http://schemas.microsoft.com/office/drawing/2014/main" val="10008"/>
                  </a:ext>
                </a:extLst>
              </a:tr>
            </a:tbl>
          </a:graphicData>
        </a:graphic>
      </p:graphicFrame>
      <p:sp>
        <p:nvSpPr>
          <p:cNvPr id="19" name="文本框 18"/>
          <p:cNvSpPr txBox="1"/>
          <p:nvPr/>
        </p:nvSpPr>
        <p:spPr>
          <a:xfrm>
            <a:off x="1743075" y="4488180"/>
            <a:ext cx="3469640" cy="523875"/>
          </a:xfrm>
          <a:prstGeom prst="rect">
            <a:avLst/>
          </a:prstGeom>
          <a:noFill/>
        </p:spPr>
        <p:txBody>
          <a:bodyPr wrap="square" rtlCol="0" anchor="t">
            <a:noAutofit/>
          </a:bodyPr>
          <a:lstStyle/>
          <a:p>
            <a:pPr marL="0" lvl="1" algn="l"/>
            <a:r>
              <a:rPr lang="en-US" altLang="zh-CN" sz="2400" dirty="0">
                <a:sym typeface="+mn-ea"/>
              </a:rPr>
              <a:t>X86</a:t>
            </a:r>
            <a:r>
              <a:rPr lang="zh-CN" altLang="en-US" sz="2400" dirty="0">
                <a:sym typeface="+mn-ea"/>
              </a:rPr>
              <a:t>指令中的数据类型</a:t>
            </a:r>
          </a:p>
          <a:p>
            <a:pPr marL="0" lvl="1" algn="l"/>
            <a:endParaRPr lang="en-US" altLang="zh-CN" sz="1800" dirty="0">
              <a:sym typeface="+mn-ea"/>
            </a:endParaRPr>
          </a:p>
          <a:p>
            <a:pPr marL="342900" lvl="1" indent="-342900" algn="l">
              <a:buFont typeface="Wingdings" panose="05000000000000000000" charset="0"/>
              <a:buChar char=""/>
            </a:pPr>
            <a:r>
              <a:rPr lang="zh-CN" altLang="en-US" sz="1800" dirty="0">
                <a:sym typeface="+mn-ea"/>
              </a:rPr>
              <a:t>硬件架构相关</a:t>
            </a:r>
          </a:p>
          <a:p>
            <a:pPr marL="0" lvl="2" indent="-342900" algn="l">
              <a:buFont typeface="Wingdings" panose="05000000000000000000" charset="0"/>
              <a:buChar char=""/>
            </a:pPr>
            <a:r>
              <a:rPr lang="en-US" altLang="zh-CN" sz="1800" dirty="0">
                <a:sym typeface="+mn-ea"/>
              </a:rPr>
              <a:t>1/2/4/8</a:t>
            </a:r>
            <a:r>
              <a:rPr lang="zh-CN" altLang="en-US" sz="1800" dirty="0">
                <a:sym typeface="+mn-ea"/>
              </a:rPr>
              <a:t>字节整数，</a:t>
            </a:r>
            <a:r>
              <a:rPr lang="en-US" altLang="zh-CN" sz="1800" dirty="0">
                <a:sym typeface="+mn-ea"/>
              </a:rPr>
              <a:t>4/8</a:t>
            </a:r>
            <a:r>
              <a:rPr lang="zh-CN" altLang="en-US" sz="1800" dirty="0">
                <a:sym typeface="+mn-ea"/>
              </a:rPr>
              <a:t>字节浮点数</a:t>
            </a:r>
            <a:endParaRPr lang="en-US" altLang="zh-CN" sz="1800" dirty="0"/>
          </a:p>
          <a:p>
            <a:pPr marL="0" lvl="1" indent="0" algn="l">
              <a:buFont typeface="Wingdings" panose="05000000000000000000" charset="0"/>
              <a:buNone/>
            </a:pPr>
            <a:endParaRPr lang="zh-CN" altLang="en-US" sz="2400" dirty="0">
              <a:sym typeface="+mn-ea"/>
            </a:endParaRPr>
          </a:p>
          <a:p>
            <a:pPr marL="0" lvl="1" algn="l"/>
            <a:endParaRPr lang="en-US" altLang="zh-CN" sz="2400" dirty="0"/>
          </a:p>
          <a:p>
            <a:endParaRPr lang="zh-CN" alt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down)">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down)">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down)">
                                      <p:cBhvr>
                                        <p:cTn id="32" dur="500"/>
                                        <p:tgtEl>
                                          <p:spTgt spid="19">
                                            <p:txEl>
                                              <p:pRg st="0" end="0"/>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animEffect transition="in" filter="wipe(down)">
                                      <p:cBhvr>
                                        <p:cTn id="35" dur="500"/>
                                        <p:tgtEl>
                                          <p:spTgt spid="19">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9">
                                            <p:txEl>
                                              <p:pRg st="3" end="3"/>
                                            </p:txEl>
                                          </p:spTgt>
                                        </p:tgtEl>
                                        <p:attrNameLst>
                                          <p:attrName>style.visibility</p:attrName>
                                        </p:attrNameLst>
                                      </p:cBhvr>
                                      <p:to>
                                        <p:strVal val="visible"/>
                                      </p:to>
                                    </p:set>
                                    <p:animEffect transition="in" filter="wipe(down)">
                                      <p:cBhvr>
                                        <p:cTn id="38" dur="500"/>
                                        <p:tgtEl>
                                          <p:spTgt spid="1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9415</Words>
  <Application>Microsoft Office PowerPoint</Application>
  <PresentationFormat>宽屏</PresentationFormat>
  <Paragraphs>1555</Paragraphs>
  <Slides>81</Slides>
  <Notes>18</Notes>
  <HiddenSlides>0</HiddenSlides>
  <MMClips>0</MMClips>
  <ScaleCrop>false</ScaleCrop>
  <HeadingPairs>
    <vt:vector size="8" baseType="variant">
      <vt:variant>
        <vt:lpstr>已用的字体</vt:lpstr>
      </vt:variant>
      <vt:variant>
        <vt:i4>39</vt:i4>
      </vt:variant>
      <vt:variant>
        <vt:lpstr>主题</vt:lpstr>
      </vt:variant>
      <vt:variant>
        <vt:i4>8</vt:i4>
      </vt:variant>
      <vt:variant>
        <vt:lpstr>嵌入 OLE 服务器</vt:lpstr>
      </vt:variant>
      <vt:variant>
        <vt:i4>4</vt:i4>
      </vt:variant>
      <vt:variant>
        <vt:lpstr>幻灯片标题</vt:lpstr>
      </vt:variant>
      <vt:variant>
        <vt:i4>81</vt:i4>
      </vt:variant>
    </vt:vector>
  </HeadingPairs>
  <TitlesOfParts>
    <vt:vector size="132" baseType="lpstr">
      <vt:lpstr>Arial,Bold</vt:lpstr>
      <vt:lpstr>BatangChe</vt:lpstr>
      <vt:lpstr>Dotum</vt:lpstr>
      <vt:lpstr>Gill Sans</vt:lpstr>
      <vt:lpstr>Lucida Grande</vt:lpstr>
      <vt:lpstr>Malgun Gothic</vt:lpstr>
      <vt:lpstr>Monaco</vt:lpstr>
      <vt:lpstr>Monotype Sorts</vt:lpstr>
      <vt:lpstr>MS Gothic</vt:lpstr>
      <vt:lpstr>MTMIZ</vt:lpstr>
      <vt:lpstr>MTSYN</vt:lpstr>
      <vt:lpstr>StoneSans</vt:lpstr>
      <vt:lpstr>TimesTen-Bold</vt:lpstr>
      <vt:lpstr>TimesTen-Italic</vt:lpstr>
      <vt:lpstr>TimesTen-Roman</vt:lpstr>
      <vt:lpstr>ZztexMono-Regular</vt:lpstr>
      <vt:lpstr>ヒラギノ角ゴ ProN W3</vt:lpstr>
      <vt:lpstr>黑体</vt:lpstr>
      <vt:lpstr>宋体</vt:lpstr>
      <vt:lpstr>微软雅黑</vt:lpstr>
      <vt:lpstr>Arial</vt:lpstr>
      <vt:lpstr>Arial Narrow</vt:lpstr>
      <vt:lpstr>Arial Narrow Bold</vt:lpstr>
      <vt:lpstr>Arial Narrow Bold Italic</vt:lpstr>
      <vt:lpstr>Bodoni MT Black</vt:lpstr>
      <vt:lpstr>Calibri</vt:lpstr>
      <vt:lpstr>Calibri Bold</vt:lpstr>
      <vt:lpstr>Calibri Bold Italic</vt:lpstr>
      <vt:lpstr>Calibri Italic</vt:lpstr>
      <vt:lpstr>Calibri Light</vt:lpstr>
      <vt:lpstr>Courier New</vt:lpstr>
      <vt:lpstr>Courier New Bold</vt:lpstr>
      <vt:lpstr>Helvetica</vt:lpstr>
      <vt:lpstr>Symbol</vt:lpstr>
      <vt:lpstr>Tahoma</vt:lpstr>
      <vt:lpstr>Times</vt:lpstr>
      <vt:lpstr>Times New Roman</vt:lpstr>
      <vt:lpstr>Wingdings</vt:lpstr>
      <vt:lpstr>Wingdings 2</vt:lpstr>
      <vt:lpstr>1_Office 主题</vt:lpstr>
      <vt:lpstr>2_Office 主题</vt:lpstr>
      <vt:lpstr>3_Office 主题</vt:lpstr>
      <vt:lpstr>4_Office 主题</vt:lpstr>
      <vt:lpstr>5_Office 主题</vt:lpstr>
      <vt:lpstr>6_Office 主题</vt:lpstr>
      <vt:lpstr>7_Office 主题</vt:lpstr>
      <vt:lpstr>8_Office 主题</vt:lpstr>
      <vt:lpstr>Equation.3</vt:lpstr>
      <vt:lpstr>Equation</vt:lpstr>
      <vt:lpstr>Microsoft 公式 3.0</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补码 - 模运算（Modular运算）视角</vt:lpstr>
      <vt:lpstr>PowerPoint 演示文稿</vt:lpstr>
      <vt:lpstr>补码与真值之间的简便转换</vt:lpstr>
      <vt:lpstr>PowerPoint 演示文稿</vt:lpstr>
      <vt:lpstr>PowerPoint 演示文稿</vt:lpstr>
      <vt:lpstr>PowerPoint 演示文稿</vt:lpstr>
      <vt:lpstr>PowerPoint 演示文稿</vt:lpstr>
      <vt:lpstr>PowerPoint 演示文稿</vt:lpstr>
      <vt:lpstr>PowerPoint 演示文稿</vt:lpstr>
      <vt:lpstr>C语言程序中的整数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整数的乘运算 </vt:lpstr>
      <vt:lpstr>PowerPoint 演示文稿</vt:lpstr>
      <vt:lpstr>整数溢出漏洞</vt:lpstr>
      <vt:lpstr>PowerPoint 演示文稿</vt:lpstr>
      <vt:lpstr>PowerPoint 演示文稿</vt:lpstr>
      <vt:lpstr>PowerPoint 演示文稿</vt:lpstr>
      <vt:lpstr>科学计数法(Scientific Notation)与浮点数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IEEE 754标准</vt:lpstr>
      <vt:lpstr>Ex: Converting Binary FP to Decimal</vt:lpstr>
      <vt:lpstr>Normalized numbers（规格化数）</vt:lpstr>
      <vt:lpstr>0的表示</vt:lpstr>
      <vt:lpstr>+∞/-∞表示</vt:lpstr>
      <vt:lpstr>Representation for“Not a Number”</vt:lpstr>
      <vt:lpstr>Representation for Denorms(非规格化数)</vt:lpstr>
      <vt:lpstr>Representation for Denorms</vt:lpstr>
      <vt:lpstr>PowerPoint 演示文稿</vt:lpstr>
      <vt:lpstr>PowerPoint 演示文稿</vt:lpstr>
      <vt:lpstr>PowerPoint 演示文稿</vt:lpstr>
      <vt:lpstr>Converting Decimal to FP十进制转化成浮点数</vt:lpstr>
      <vt:lpstr>PowerPoint 演示文稿</vt:lpstr>
      <vt:lpstr>PowerPoint 演示文稿</vt:lpstr>
      <vt:lpstr>PowerPoint 演示文稿</vt:lpstr>
      <vt:lpstr>PowerPoint 演示文稿</vt:lpstr>
      <vt:lpstr>PowerPoint 演示文稿</vt:lpstr>
      <vt:lpstr>浮点运算举例 （练习题2.54）</vt:lpstr>
      <vt:lpstr>浮点运算举例</vt:lpstr>
      <vt:lpstr>浮点运算举例</vt:lpstr>
      <vt:lpstr>浮点运算举例</vt:lpstr>
      <vt:lpstr>浮点运算举例</vt:lpstr>
      <vt:lpstr>第三讲小结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Senyi</dc:creator>
  <cp:lastModifiedBy>Lin Andrew</cp:lastModifiedBy>
  <cp:revision>196</cp:revision>
  <dcterms:created xsi:type="dcterms:W3CDTF">2013-08-29T10:54:00Z</dcterms:created>
  <dcterms:modified xsi:type="dcterms:W3CDTF">2019-07-03T15:54:39Z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