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70"/>
  </p:notesMasterIdLst>
  <p:handoutMasterIdLst>
    <p:handoutMasterId r:id="rId71"/>
  </p:handoutMasterIdLst>
  <p:sldIdLst>
    <p:sldId id="1085" r:id="rId3"/>
    <p:sldId id="1241" r:id="rId4"/>
    <p:sldId id="1157" r:id="rId5"/>
    <p:sldId id="1158" r:id="rId6"/>
    <p:sldId id="1242" r:id="rId7"/>
    <p:sldId id="1164" r:id="rId8"/>
    <p:sldId id="1165" r:id="rId9"/>
    <p:sldId id="1244" r:id="rId10"/>
    <p:sldId id="1245" r:id="rId11"/>
    <p:sldId id="1246" r:id="rId12"/>
    <p:sldId id="1247" r:id="rId13"/>
    <p:sldId id="1248" r:id="rId14"/>
    <p:sldId id="1249" r:id="rId15"/>
    <p:sldId id="1201" r:id="rId16"/>
    <p:sldId id="1243" r:id="rId17"/>
    <p:sldId id="1173" r:id="rId18"/>
    <p:sldId id="1174" r:id="rId19"/>
    <p:sldId id="1175" r:id="rId20"/>
    <p:sldId id="1250" r:id="rId21"/>
    <p:sldId id="1176" r:id="rId22"/>
    <p:sldId id="1177" r:id="rId23"/>
    <p:sldId id="1178" r:id="rId24"/>
    <p:sldId id="1202" r:id="rId25"/>
    <p:sldId id="1203" r:id="rId26"/>
    <p:sldId id="1204" r:id="rId27"/>
    <p:sldId id="1205" r:id="rId28"/>
    <p:sldId id="1206" r:id="rId29"/>
    <p:sldId id="1207" r:id="rId30"/>
    <p:sldId id="1208" r:id="rId31"/>
    <p:sldId id="1209" r:id="rId32"/>
    <p:sldId id="1210" r:id="rId33"/>
    <p:sldId id="1211" r:id="rId34"/>
    <p:sldId id="1179" r:id="rId35"/>
    <p:sldId id="1180" r:id="rId36"/>
    <p:sldId id="1181" r:id="rId37"/>
    <p:sldId id="1182" r:id="rId38"/>
    <p:sldId id="1183" r:id="rId39"/>
    <p:sldId id="1184" r:id="rId40"/>
    <p:sldId id="1185" r:id="rId41"/>
    <p:sldId id="1214" r:id="rId42"/>
    <p:sldId id="1216" r:id="rId43"/>
    <p:sldId id="1217" r:id="rId44"/>
    <p:sldId id="1251" r:id="rId45"/>
    <p:sldId id="1227" r:id="rId46"/>
    <p:sldId id="1252" r:id="rId47"/>
    <p:sldId id="1218" r:id="rId48"/>
    <p:sldId id="1231" r:id="rId49"/>
    <p:sldId id="1253" r:id="rId50"/>
    <p:sldId id="1254" r:id="rId51"/>
    <p:sldId id="1255" r:id="rId52"/>
    <p:sldId id="1256" r:id="rId53"/>
    <p:sldId id="1228" r:id="rId54"/>
    <p:sldId id="1193" r:id="rId55"/>
    <p:sldId id="1225" r:id="rId56"/>
    <p:sldId id="1195" r:id="rId57"/>
    <p:sldId id="1220" r:id="rId58"/>
    <p:sldId id="1221" r:id="rId59"/>
    <p:sldId id="1222" r:id="rId60"/>
    <p:sldId id="1257" r:id="rId61"/>
    <p:sldId id="1224" r:id="rId62"/>
    <p:sldId id="1200" r:id="rId63"/>
    <p:sldId id="1259" r:id="rId64"/>
    <p:sldId id="1260" r:id="rId65"/>
    <p:sldId id="1261" r:id="rId66"/>
    <p:sldId id="1262" r:id="rId67"/>
    <p:sldId id="1233" r:id="rId68"/>
    <p:sldId id="1232" r:id="rId69"/>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5pPr>
    <a:lvl6pPr marL="2286000" algn="l" defTabSz="914400" rtl="0" eaLnBrk="1" latinLnBrk="0" hangingPunct="1">
      <a:defRPr sz="2400" b="1" kern="1200">
        <a:solidFill>
          <a:schemeClr val="tx1"/>
        </a:solidFill>
        <a:latin typeface="Arial Narrow" pitchFamily="34" charset="0"/>
        <a:ea typeface="宋体" pitchFamily="2" charset="-122"/>
        <a:cs typeface="+mn-cs"/>
      </a:defRPr>
    </a:lvl6pPr>
    <a:lvl7pPr marL="2743200" algn="l" defTabSz="914400" rtl="0" eaLnBrk="1" latinLnBrk="0" hangingPunct="1">
      <a:defRPr sz="2400" b="1" kern="1200">
        <a:solidFill>
          <a:schemeClr val="tx1"/>
        </a:solidFill>
        <a:latin typeface="Arial Narrow" pitchFamily="34" charset="0"/>
        <a:ea typeface="宋体" pitchFamily="2" charset="-122"/>
        <a:cs typeface="+mn-cs"/>
      </a:defRPr>
    </a:lvl7pPr>
    <a:lvl8pPr marL="3200400" algn="l" defTabSz="914400" rtl="0" eaLnBrk="1" latinLnBrk="0" hangingPunct="1">
      <a:defRPr sz="2400" b="1" kern="1200">
        <a:solidFill>
          <a:schemeClr val="tx1"/>
        </a:solidFill>
        <a:latin typeface="Arial Narrow" pitchFamily="34" charset="0"/>
        <a:ea typeface="宋体" pitchFamily="2" charset="-122"/>
        <a:cs typeface="+mn-cs"/>
      </a:defRPr>
    </a:lvl8pPr>
    <a:lvl9pPr marL="3657600" algn="l" defTabSz="914400" rtl="0" eaLnBrk="1" latinLnBrk="0" hangingPunct="1">
      <a:defRPr sz="2400" b="1" kern="1200">
        <a:solidFill>
          <a:schemeClr val="tx1"/>
        </a:solidFill>
        <a:latin typeface="Arial Narrow" pitchFamily="34" charset="0"/>
        <a:ea typeface="宋体" pitchFamily="2" charset="-122"/>
        <a:cs typeface="+mn-cs"/>
      </a:defRPr>
    </a:lvl9pPr>
  </p:defaultTextStyle>
  <p:extLst>
    <p:ext uri="{EFAFB233-063F-42B5-8137-9DF3F51BA10A}">
      <p15:sldGuideLst xmlns:p15="http://schemas.microsoft.com/office/powerpoint/2012/main">
        <p15:guide id="1" orient="horz" pos="1699">
          <p15:clr>
            <a:srgbClr val="A4A3A4"/>
          </p15:clr>
        </p15:guide>
        <p15:guide id="2" pos="2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7" autoAdjust="0"/>
    <p:restoredTop sz="88185" autoAdjust="0"/>
  </p:normalViewPr>
  <p:slideViewPr>
    <p:cSldViewPr snapToGrid="0" snapToObjects="1">
      <p:cViewPr varScale="1">
        <p:scale>
          <a:sx n="102" d="100"/>
          <a:sy n="102" d="100"/>
        </p:scale>
        <p:origin x="1962" y="114"/>
      </p:cViewPr>
      <p:guideLst>
        <p:guide orient="horz" pos="1699"/>
        <p:guide pos="2960"/>
      </p:guideLst>
    </p:cSldViewPr>
  </p:slideViewPr>
  <p:notesTextViewPr>
    <p:cViewPr>
      <p:scale>
        <a:sx n="100" d="100"/>
        <a:sy n="100" d="100"/>
      </p:scale>
      <p:origin x="0" y="0"/>
    </p:cViewPr>
  </p:notesTextViewPr>
  <p:sorterViewPr>
    <p:cViewPr>
      <p:scale>
        <a:sx n="80" d="100"/>
        <a:sy n="80" d="100"/>
      </p:scale>
      <p:origin x="0" y="217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eaLnBrk="0" hangingPunct="0">
              <a:defRPr sz="1200">
                <a:latin typeface="Times New Roman" pitchFamily="18" charset="0"/>
                <a:ea typeface="+mn-ea"/>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prstTxWarp prst="textNoShape">
              <a:avLst/>
            </a:prstTxWarp>
          </a:bodyPr>
          <a:lstStyle>
            <a:lvl1pPr algn="r" defTabSz="965200" eaLnBrk="0" hangingPunct="0">
              <a:defRPr sz="1200">
                <a:latin typeface="Times New Roman" pitchFamily="18" charset="0"/>
              </a:defRPr>
            </a:lvl1pPr>
          </a:lstStyle>
          <a:p>
            <a:pPr>
              <a:defRPr/>
            </a:pPr>
            <a:endParaRPr lang="en-US" altLang="zh-CN"/>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eaLnBrk="0" hangingPunct="0">
              <a:defRPr sz="1200">
                <a:latin typeface="Times New Roman" pitchFamily="18" charset="0"/>
                <a:ea typeface="+mn-ea"/>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prstTxWarp prst="textNoShape">
              <a:avLst/>
            </a:prstTxWarp>
          </a:bodyPr>
          <a:lstStyle>
            <a:lvl1pPr algn="r" defTabSz="965200">
              <a:defRPr sz="1200">
                <a:latin typeface="Times New Roman" pitchFamily="18" charset="0"/>
              </a:defRPr>
            </a:lvl1pPr>
          </a:lstStyle>
          <a:p>
            <a:pPr>
              <a:defRPr/>
            </a:pPr>
            <a:fld id="{D6D631C0-D9EE-4951-8BE1-5541418E59F8}" type="slidenum">
              <a:rPr lang="en-US" altLang="zh-CN"/>
              <a:pPr>
                <a:defRPr/>
              </a:pPr>
              <a:t>‹#›</a:t>
            </a:fld>
            <a:endParaRPr lang="en-US" altLang="zh-CN"/>
          </a:p>
        </p:txBody>
      </p:sp>
    </p:spTree>
    <p:extLst>
      <p:ext uri="{BB962C8B-B14F-4D97-AF65-F5344CB8AC3E}">
        <p14:creationId xmlns:p14="http://schemas.microsoft.com/office/powerpoint/2010/main" val="227101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en-US" altLang="zh-CN"/>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ltLang="zh-CN"/>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04C8A251-9591-4227-8579-0BF62C74ACEB}" type="slidenum">
              <a:rPr lang="en-US" altLang="zh-CN"/>
              <a:pPr>
                <a:defRPr/>
              </a:pPr>
              <a:t>‹#›</a:t>
            </a:fld>
            <a:endParaRPr lang="en-US" altLang="zh-CN"/>
          </a:p>
        </p:txBody>
      </p:sp>
    </p:spTree>
    <p:extLst>
      <p:ext uri="{BB962C8B-B14F-4D97-AF65-F5344CB8AC3E}">
        <p14:creationId xmlns:p14="http://schemas.microsoft.com/office/powerpoint/2010/main" val="1906923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idu.com/s?wd=DRAM&amp;tn=44039180_cpr&amp;fenlei=mv6quAkxTZn0IZRqIHckPjm4nH00T1Y3rjnsm1T4mWubujI-P1w90ZwV5Hcvrjm3rH6sPfKWUMw85HfYnjn4nH6sgvPsT6KdThsqpZwYTjCEQLGCpyw9Uz4Bmy-bIi4WUvYETgN-TLwGUv3EnHnsnW04rHDkPjmzPWR4njf4rf"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baidu.com/s?wd=SRAM&amp;tn=44039180_cpr&amp;fenlei=mv6quAkxTZn0IZRqIHckPjm4nH00T1Y3rjnsm1T4mWubujI-P1w90ZwV5Hcvrjm3rH6sPfKWUMw85HfYnjn4nH6sgvPsT6KdThsqpZwYTjCEQLGCpyw9Uz4Bmy-bIi4WUvYETgN-TLwGUv3EnHnsnW04rHDkPjmzPWR4njf4r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BACD3002-9F56-43D5-8CEE-F985176396B5}" type="slidenum">
              <a:rPr lang="en-US" altLang="zh-CN" sz="1200" b="0" smtClean="0">
                <a:latin typeface="Times New Roman" pitchFamily="18" charset="0"/>
              </a:rPr>
              <a:pPr/>
              <a:t>1</a:t>
            </a:fld>
            <a:endParaRPr lang="en-US" altLang="zh-CN" sz="1200" b="0" smtClean="0">
              <a:latin typeface="Times New Roman" pitchFamily="18" charset="0"/>
            </a:endParaRPr>
          </a:p>
        </p:txBody>
      </p:sp>
    </p:spTree>
    <p:extLst>
      <p:ext uri="{BB962C8B-B14F-4D97-AF65-F5344CB8AC3E}">
        <p14:creationId xmlns:p14="http://schemas.microsoft.com/office/powerpoint/2010/main" val="222184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96885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60745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95681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172660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60038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230313" y="711200"/>
            <a:ext cx="4833937" cy="3624263"/>
          </a:xfrm>
          <a:ln/>
        </p:spPr>
      </p:sp>
      <p:sp>
        <p:nvSpPr>
          <p:cNvPr id="90115"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2639338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30313" y="711200"/>
            <a:ext cx="4833937" cy="3624263"/>
          </a:xfrm>
          <a:ln/>
        </p:spPr>
      </p:sp>
      <p:sp>
        <p:nvSpPr>
          <p:cNvPr id="91139"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1322406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30313" y="711200"/>
            <a:ext cx="4833937" cy="3624263"/>
          </a:xfrm>
          <a:ln/>
        </p:spPr>
      </p:sp>
      <p:sp>
        <p:nvSpPr>
          <p:cNvPr id="92163"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1856835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30313" y="711200"/>
            <a:ext cx="4833937" cy="3624263"/>
          </a:xfrm>
          <a:ln/>
        </p:spPr>
      </p:sp>
      <p:sp>
        <p:nvSpPr>
          <p:cNvPr id="93187"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68938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30313" y="711200"/>
            <a:ext cx="4833937" cy="3624263"/>
          </a:xfrm>
          <a:ln/>
        </p:spPr>
      </p:sp>
      <p:sp>
        <p:nvSpPr>
          <p:cNvPr id="94211"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320215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233488" y="725488"/>
            <a:ext cx="4835525" cy="3581400"/>
          </a:xfrm>
          <a:prstGeom prst="rect">
            <a:avLst/>
          </a:prstGeom>
          <a:solidFill>
            <a:srgbClr val="FFFFFF"/>
          </a:solidFill>
          <a:ln w="9525">
            <a:solidFill>
              <a:srgbClr val="000000"/>
            </a:solidFill>
            <a:miter lim="800000"/>
            <a:headEnd/>
            <a:tailEnd/>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en-US" altLang="zh-CN"/>
          </a:p>
        </p:txBody>
      </p:sp>
      <p:sp>
        <p:nvSpPr>
          <p:cNvPr id="76803" name="Rectangle 2"/>
          <p:cNvSpPr>
            <a:spLocks noGrp="1" noChangeArrowheads="1"/>
          </p:cNvSpPr>
          <p:nvPr>
            <p:ph type="body"/>
          </p:nvPr>
        </p:nvSpPr>
        <p:spPr>
          <a:xfrm>
            <a:off x="974725" y="4554538"/>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88" tIns="47544" rIns="95088" bIns="47544" anchor="ctr">
            <a:prstTxWarp prst="textNoShape">
              <a:avLst/>
            </a:prstTxWarp>
          </a:bodyPr>
          <a:lstStyle/>
          <a:p>
            <a:endParaRPr lang="en-US" altLang="zh-CN" smtClean="0"/>
          </a:p>
        </p:txBody>
      </p:sp>
    </p:spTree>
    <p:extLst>
      <p:ext uri="{BB962C8B-B14F-4D97-AF65-F5344CB8AC3E}">
        <p14:creationId xmlns:p14="http://schemas.microsoft.com/office/powerpoint/2010/main" val="312209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30313" y="711200"/>
            <a:ext cx="4833937" cy="3624263"/>
          </a:xfrm>
          <a:ln/>
        </p:spPr>
      </p:sp>
      <p:sp>
        <p:nvSpPr>
          <p:cNvPr id="95235"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3323677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30313" y="711200"/>
            <a:ext cx="4833937" cy="3624263"/>
          </a:xfrm>
          <a:ln/>
        </p:spPr>
      </p:sp>
      <p:sp>
        <p:nvSpPr>
          <p:cNvPr id="96259"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18116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30313" y="711200"/>
            <a:ext cx="4833937" cy="3624263"/>
          </a:xfrm>
          <a:ln/>
        </p:spPr>
      </p:sp>
      <p:sp>
        <p:nvSpPr>
          <p:cNvPr id="97283"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1908079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230313" y="711200"/>
            <a:ext cx="4833937" cy="3624263"/>
          </a:xfrm>
          <a:ln/>
        </p:spPr>
      </p:sp>
      <p:sp>
        <p:nvSpPr>
          <p:cNvPr id="98307"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28210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30313" y="711200"/>
            <a:ext cx="4833937" cy="3624263"/>
          </a:xfrm>
          <a:ln/>
        </p:spPr>
      </p:sp>
      <p:sp>
        <p:nvSpPr>
          <p:cNvPr id="99331" name="Rectangle 3"/>
          <p:cNvSpPr>
            <a:spLocks noGrp="1" noChangeArrowheads="1"/>
          </p:cNvSpPr>
          <p:nvPr>
            <p:ph type="body" idx="1"/>
          </p:nvPr>
        </p:nvSpPr>
        <p:spPr>
          <a:xfrm>
            <a:off x="950913" y="4572000"/>
            <a:ext cx="5386387" cy="433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86" tIns="47442" rIns="94886" bIns="47442">
            <a:prstTxWarp prst="textNoShape">
              <a:avLst/>
            </a:prstTxWarp>
          </a:bodyPr>
          <a:lstStyle/>
          <a:p>
            <a:r>
              <a:rPr lang="en-US" altLang="zh-CN" smtClean="0"/>
              <a:t>Goal:</a:t>
            </a:r>
          </a:p>
          <a:p>
            <a:r>
              <a:rPr lang="en-US" altLang="zh-CN" smtClean="0"/>
              <a:t>	Show the inefficeincy of current disk requests.</a:t>
            </a:r>
          </a:p>
          <a:p>
            <a:r>
              <a:rPr lang="en-US" altLang="zh-CN" smtClean="0"/>
              <a:t>Conveyed Ideas:</a:t>
            </a:r>
          </a:p>
          <a:p>
            <a:r>
              <a:rPr lang="en-US" altLang="zh-CN" smtClean="0"/>
              <a:t>	Rotational latency is wasted time that can be used to service tasks</a:t>
            </a:r>
          </a:p>
          <a:p>
            <a:r>
              <a:rPr lang="en-US" altLang="zh-CN" smtClean="0"/>
              <a:t>Background Information:</a:t>
            </a:r>
          </a:p>
          <a:p>
            <a:r>
              <a:rPr lang="en-US" altLang="zh-CN" smtClean="0"/>
              <a:t>	None.</a:t>
            </a:r>
          </a:p>
          <a:p>
            <a:r>
              <a:rPr lang="en-US" altLang="zh-CN" smtClean="0"/>
              <a:t>Slide Background:</a:t>
            </a:r>
          </a:p>
          <a:p>
            <a:r>
              <a:rPr lang="en-US" altLang="zh-CN" smtClean="0"/>
              <a:t>	None.</a:t>
            </a:r>
          </a:p>
          <a:p>
            <a:endParaRPr lang="en-US" altLang="zh-CN" smtClean="0"/>
          </a:p>
          <a:p>
            <a:r>
              <a:rPr lang="en-US" altLang="zh-CN" smtClean="0"/>
              <a:t>Kill text and arrows</a:t>
            </a:r>
          </a:p>
          <a:p>
            <a:endParaRPr lang="en-US" altLang="zh-CN" smtClean="0"/>
          </a:p>
        </p:txBody>
      </p:sp>
    </p:spTree>
    <p:extLst>
      <p:ext uri="{BB962C8B-B14F-4D97-AF65-F5344CB8AC3E}">
        <p14:creationId xmlns:p14="http://schemas.microsoft.com/office/powerpoint/2010/main" val="4182767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766134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907336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136475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1678877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3322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218477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4176177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1029938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4D0D185B-1CA3-4507-B3E3-6A31DBF11A52}" type="slidenum">
              <a:rPr lang="en-US" altLang="zh-CN" sz="1200" b="0" smtClean="0">
                <a:latin typeface="Times New Roman" pitchFamily="18" charset="0"/>
              </a:rPr>
              <a:pPr/>
              <a:t>44</a:t>
            </a:fld>
            <a:endParaRPr lang="en-US" altLang="zh-CN" sz="1200" b="0" smtClean="0">
              <a:latin typeface="Times New Roman" pitchFamily="18" charset="0"/>
            </a:endParaRPr>
          </a:p>
        </p:txBody>
      </p:sp>
    </p:spTree>
    <p:extLst>
      <p:ext uri="{BB962C8B-B14F-4D97-AF65-F5344CB8AC3E}">
        <p14:creationId xmlns:p14="http://schemas.microsoft.com/office/powerpoint/2010/main" val="1861738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F3AE2C1D-D624-4395-95A5-6C3354A94069}" type="slidenum">
              <a:rPr lang="en-US" altLang="zh-CN" sz="1200" b="0" smtClean="0">
                <a:latin typeface="Times New Roman" pitchFamily="18" charset="0"/>
              </a:rPr>
              <a:pPr/>
              <a:t>47</a:t>
            </a:fld>
            <a:endParaRPr lang="en-US" altLang="zh-CN" sz="1200" b="0" smtClean="0">
              <a:latin typeface="Times New Roman" pitchFamily="18" charset="0"/>
            </a:endParaRPr>
          </a:p>
        </p:txBody>
      </p:sp>
    </p:spTree>
    <p:extLst>
      <p:ext uri="{BB962C8B-B14F-4D97-AF65-F5344CB8AC3E}">
        <p14:creationId xmlns:p14="http://schemas.microsoft.com/office/powerpoint/2010/main" val="898457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A30B7FDC-BD29-4F7E-A585-372B85EDFA67}" type="slidenum">
              <a:rPr lang="en-US" altLang="zh-CN" sz="1200" b="0" smtClean="0">
                <a:latin typeface="Times New Roman" pitchFamily="18" charset="0"/>
              </a:rPr>
              <a:pPr/>
              <a:t>52</a:t>
            </a:fld>
            <a:endParaRPr lang="en-US" altLang="zh-CN" sz="1200" b="0" smtClean="0">
              <a:latin typeface="Times New Roman" pitchFamily="18" charset="0"/>
            </a:endParaRPr>
          </a:p>
        </p:txBody>
      </p:sp>
    </p:spTree>
    <p:extLst>
      <p:ext uri="{BB962C8B-B14F-4D97-AF65-F5344CB8AC3E}">
        <p14:creationId xmlns:p14="http://schemas.microsoft.com/office/powerpoint/2010/main" val="332931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4071757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233488" y="725488"/>
            <a:ext cx="4835525" cy="3581400"/>
          </a:xfrm>
          <a:prstGeom prst="rect">
            <a:avLst/>
          </a:prstGeom>
          <a:solidFill>
            <a:srgbClr val="FFFFFF"/>
          </a:solidFill>
          <a:ln w="9525">
            <a:solidFill>
              <a:srgbClr val="000000"/>
            </a:solidFill>
            <a:miter lim="800000"/>
            <a:headEnd/>
            <a:tailEnd/>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en-US" altLang="zh-CN"/>
          </a:p>
        </p:txBody>
      </p:sp>
      <p:sp>
        <p:nvSpPr>
          <p:cNvPr id="111619" name="Rectangle 2"/>
          <p:cNvSpPr>
            <a:spLocks noGrp="1" noChangeArrowheads="1"/>
          </p:cNvSpPr>
          <p:nvPr>
            <p:ph type="body"/>
          </p:nvPr>
        </p:nvSpPr>
        <p:spPr>
          <a:xfrm>
            <a:off x="974725" y="4554538"/>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88" tIns="47544" rIns="95088" bIns="47544" anchor="ctr">
            <a:prstTxWarp prst="textNoShape">
              <a:avLst/>
            </a:prstTxWarp>
          </a:bodyPr>
          <a:lstStyle/>
          <a:p>
            <a:endParaRPr lang="en-US" altLang="zh-CN" smtClean="0"/>
          </a:p>
        </p:txBody>
      </p:sp>
    </p:spTree>
    <p:extLst>
      <p:ext uri="{BB962C8B-B14F-4D97-AF65-F5344CB8AC3E}">
        <p14:creationId xmlns:p14="http://schemas.microsoft.com/office/powerpoint/2010/main" val="2312913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175059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471F4AD7-7831-47FC-B61B-3D912D41D087}" type="slidenum">
              <a:rPr lang="en-US" altLang="zh-CN" sz="1200" b="0" smtClean="0">
                <a:latin typeface="Times New Roman" pitchFamily="18" charset="0"/>
              </a:rPr>
              <a:pPr/>
              <a:t>56</a:t>
            </a:fld>
            <a:endParaRPr lang="en-US" altLang="zh-CN" sz="1200" b="0" smtClean="0">
              <a:latin typeface="Times New Roman" pitchFamily="18" charset="0"/>
            </a:endParaRPr>
          </a:p>
        </p:txBody>
      </p:sp>
    </p:spTree>
    <p:extLst>
      <p:ext uri="{BB962C8B-B14F-4D97-AF65-F5344CB8AC3E}">
        <p14:creationId xmlns:p14="http://schemas.microsoft.com/office/powerpoint/2010/main" val="679383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51D17CD7-9324-4356-A2AC-392C4DC1166B}" type="slidenum">
              <a:rPr lang="en-US" altLang="zh-CN" sz="1200" b="0" smtClean="0">
                <a:latin typeface="Times New Roman" pitchFamily="18" charset="0"/>
              </a:rPr>
              <a:pPr/>
              <a:t>57</a:t>
            </a:fld>
            <a:endParaRPr lang="en-US" altLang="zh-CN" sz="1200" b="0" smtClean="0">
              <a:latin typeface="Times New Roman" pitchFamily="18" charset="0"/>
            </a:endParaRPr>
          </a:p>
        </p:txBody>
      </p:sp>
    </p:spTree>
    <p:extLst>
      <p:ext uri="{BB962C8B-B14F-4D97-AF65-F5344CB8AC3E}">
        <p14:creationId xmlns:p14="http://schemas.microsoft.com/office/powerpoint/2010/main" val="412857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419144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6770256C-48E8-4E87-8DB2-1C3117F358B7}" type="slidenum">
              <a:rPr lang="en-US" altLang="zh-CN" sz="1200" b="0" smtClean="0">
                <a:latin typeface="Times New Roman" pitchFamily="18" charset="0"/>
              </a:rPr>
              <a:pPr/>
              <a:t>58</a:t>
            </a:fld>
            <a:endParaRPr lang="en-US" altLang="zh-CN" sz="1200" b="0" smtClean="0">
              <a:latin typeface="Times New Roman" pitchFamily="18" charset="0"/>
            </a:endParaRPr>
          </a:p>
        </p:txBody>
      </p:sp>
    </p:spTree>
    <p:extLst>
      <p:ext uri="{BB962C8B-B14F-4D97-AF65-F5344CB8AC3E}">
        <p14:creationId xmlns:p14="http://schemas.microsoft.com/office/powerpoint/2010/main" val="1512284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Text Box 1"/>
          <p:cNvSpPr txBox="1">
            <a:spLocks noChangeArrowheads="1"/>
          </p:cNvSpPr>
          <p:nvPr/>
        </p:nvSpPr>
        <p:spPr bwMode="auto">
          <a:xfrm>
            <a:off x="1233488" y="725488"/>
            <a:ext cx="4835525" cy="3581400"/>
          </a:xfrm>
          <a:prstGeom prst="rect">
            <a:avLst/>
          </a:prstGeom>
          <a:solidFill>
            <a:srgbClr val="FFFFFF"/>
          </a:solidFill>
          <a:ln w="9525">
            <a:solidFill>
              <a:srgbClr val="000000"/>
            </a:solidFill>
            <a:miter lim="800000"/>
            <a:headEnd/>
            <a:tailEnd/>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en-US" altLang="zh-CN"/>
          </a:p>
        </p:txBody>
      </p:sp>
      <p:sp>
        <p:nvSpPr>
          <p:cNvPr id="116739" name="Rectangle 2"/>
          <p:cNvSpPr>
            <a:spLocks noGrp="1" noChangeArrowheads="1"/>
          </p:cNvSpPr>
          <p:nvPr>
            <p:ph type="body"/>
          </p:nvPr>
        </p:nvSpPr>
        <p:spPr>
          <a:xfrm>
            <a:off x="974725" y="4554538"/>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88" tIns="47544" rIns="95088" bIns="47544" anchor="ctr">
            <a:prstTxWarp prst="textNoShape">
              <a:avLst/>
            </a:prstTxWarp>
          </a:bodyPr>
          <a:lstStyle/>
          <a:p>
            <a:endParaRPr lang="en-US" altLang="zh-CN" smtClean="0"/>
          </a:p>
        </p:txBody>
      </p:sp>
    </p:spTree>
    <p:extLst>
      <p:ext uri="{BB962C8B-B14F-4D97-AF65-F5344CB8AC3E}">
        <p14:creationId xmlns:p14="http://schemas.microsoft.com/office/powerpoint/2010/main" val="2409661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1364012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20644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8098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t>1</a:t>
            </a:r>
            <a:r>
              <a:rPr lang="zh-CN" altLang="en-US" smtClean="0"/>
              <a:t>地址复用技术只适用于</a:t>
            </a:r>
            <a:r>
              <a:rPr lang="en-US" altLang="zh-CN" smtClean="0">
                <a:hlinkClick r:id="rId3"/>
              </a:rPr>
              <a:t>DRAM</a:t>
            </a:r>
            <a:r>
              <a:rPr lang="zh-CN" altLang="en-US" smtClean="0"/>
              <a:t>，不适用于</a:t>
            </a:r>
            <a:r>
              <a:rPr lang="en-US" altLang="zh-CN" smtClean="0">
                <a:hlinkClick r:id="rId4"/>
              </a:rPr>
              <a:t>SRAM</a:t>
            </a:r>
            <a:r>
              <a:rPr lang="zh-CN" altLang="en-US" smtClean="0"/>
              <a:t/>
            </a:r>
            <a:br>
              <a:rPr lang="zh-CN" altLang="en-US" smtClean="0"/>
            </a:br>
            <a:r>
              <a:rPr lang="en-US" altLang="zh-CN" smtClean="0"/>
              <a:t>2</a:t>
            </a:r>
            <a:r>
              <a:rPr lang="zh-CN" altLang="en-US" smtClean="0"/>
              <a:t>地址复用技术的目的是为了减少地址线的数量，便于增加</a:t>
            </a:r>
            <a:r>
              <a:rPr lang="en-US" altLang="zh-CN" smtClean="0">
                <a:hlinkClick r:id="rId3"/>
              </a:rPr>
              <a:t>DRAM</a:t>
            </a:r>
            <a:r>
              <a:rPr lang="zh-CN" altLang="en-US" smtClean="0"/>
              <a:t>的集成度</a:t>
            </a:r>
            <a:endParaRPr lang="en-US" altLang="zh-CN" smtClean="0"/>
          </a:p>
        </p:txBody>
      </p:sp>
    </p:spTree>
    <p:extLst>
      <p:ext uri="{BB962C8B-B14F-4D97-AF65-F5344CB8AC3E}">
        <p14:creationId xmlns:p14="http://schemas.microsoft.com/office/powerpoint/2010/main" val="405647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dirty="0" smtClean="0"/>
          </a:p>
        </p:txBody>
      </p:sp>
    </p:spTree>
    <p:extLst>
      <p:ext uri="{BB962C8B-B14F-4D97-AF65-F5344CB8AC3E}">
        <p14:creationId xmlns:p14="http://schemas.microsoft.com/office/powerpoint/2010/main" val="359859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70415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409700" y="400050"/>
            <a:ext cx="4792663" cy="3594100"/>
          </a:xfrm>
          <a:ln/>
        </p:spPr>
      </p:sp>
      <p:sp>
        <p:nvSpPr>
          <p:cNvPr id="82947" name="Rectangle 3"/>
          <p:cNvSpPr>
            <a:spLocks noGrp="1" noChangeArrowheads="1"/>
          </p:cNvSpPr>
          <p:nvPr>
            <p:ph type="body" idx="1"/>
          </p:nvPr>
        </p:nvSpPr>
        <p:spPr>
          <a:xfrm>
            <a:off x="136525" y="4248150"/>
            <a:ext cx="6951663" cy="5180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2295875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04981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0427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214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50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439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2720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100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00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0824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890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140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625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60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9989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383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p:spPr>
        <p:txBody>
          <a:bodyPr wrap="none" anchor="ct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ctr">
              <a:defRPr/>
            </a:pPr>
            <a:endParaRPr lang="en-US" altLang="zh-CN" b="0" smtClean="0">
              <a:latin typeface="Times New Roman" panose="02020603050405020304"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a:defRPr/>
            </a:pPr>
            <a:r>
              <a:rPr lang="en-US" altLang="zh-CN" sz="1200" dirty="0" smtClean="0">
                <a:solidFill>
                  <a:schemeClr val="bg1"/>
                </a:solidFill>
                <a:latin typeface="Times New Roman" pitchFamily="18" charset="0"/>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B68528B5-8705-4014-970D-91DC1F74F40D}" type="slidenum">
              <a:rPr lang="en-US" altLang="zh-CN" sz="1000">
                <a:solidFill>
                  <a:srgbClr val="000000"/>
                </a:solidFill>
                <a:ea typeface="ＭＳ Ｐゴシック" pitchFamily="34" charset="-128"/>
              </a:rPr>
              <a:pPr/>
              <a:t>‹#›</a:t>
            </a:fld>
            <a:endParaRPr lang="en-US" altLang="zh-CN" sz="1000"/>
          </a:p>
        </p:txBody>
      </p:sp>
      <p:sp>
        <p:nvSpPr>
          <p:cNvPr id="1031" name="TextBox 8"/>
          <p:cNvSpPr txBox="1">
            <a:spLocks noChangeArrowheads="1"/>
          </p:cNvSpPr>
          <p:nvPr/>
        </p:nvSpPr>
        <p:spPr bwMode="auto">
          <a:xfrm>
            <a:off x="-15875" y="6629400"/>
            <a:ext cx="4649788" cy="246063"/>
          </a:xfrm>
          <a:prstGeom prst="rect">
            <a:avLst/>
          </a:prstGeom>
          <a:noFill/>
          <a:ln>
            <a:noFill/>
          </a:ln>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a:defRPr/>
            </a:pPr>
            <a:r>
              <a:rPr lang="en-US" altLang="zh-CN" sz="1000" b="0" smtClean="0">
                <a:latin typeface="Calibri" pitchFamily="34" charset="0"/>
              </a:rPr>
              <a:t>Bryant and O’Hallaron, Computer Systems: A Programmer’s Perspective, Third Edition</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ln>
          <a:effectLst/>
        </p:spPr>
        <p:txBody>
          <a:bodyPr vert="horz" wrap="square" lIns="90360" tIns="44280" rIns="90360" bIns="44280" numCol="1" anchor="t" anchorCtr="0" compatLnSpc="1"/>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2"/>
          <p:cNvSpPr>
            <a:spLocks noGrp="1" noChangeArrowheads="1"/>
          </p:cNvSpPr>
          <p:nvPr>
            <p:ph type="title"/>
          </p:nvPr>
        </p:nvSpPr>
        <p:spPr bwMode="auto">
          <a:xfrm>
            <a:off x="404813" y="247650"/>
            <a:ext cx="87153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zh-CN" smtClean="0"/>
              <a:t>Click to edit the title text format</a:t>
            </a:r>
          </a:p>
        </p:txBody>
      </p:sp>
      <p:sp>
        <p:nvSpPr>
          <p:cNvPr id="2052" name="Text Box 3"/>
          <p:cNvSpPr txBox="1">
            <a:spLocks noChangeArrowheads="1"/>
          </p:cNvSpPr>
          <p:nvPr/>
        </p:nvSpPr>
        <p:spPr bwMode="auto">
          <a:xfrm>
            <a:off x="442913" y="6345238"/>
            <a:ext cx="447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nchor="ctr">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gn="ctr">
              <a:lnSpc>
                <a:spcPct val="83000"/>
              </a:lnSpc>
              <a:buClr>
                <a:srgbClr val="000066"/>
              </a:buClr>
              <a:buSzPct val="100000"/>
              <a:buFont typeface="Times New Roman" pitchFamily="18" charset="0"/>
              <a:buNone/>
              <a:defRPr/>
            </a:pPr>
            <a:fld id="{5E225D90-60F6-48C1-9B9C-DA168AFFFB25}" type="slidenum">
              <a:rPr lang="en-GB" altLang="zh-CN" b="0" smtClean="0">
                <a:solidFill>
                  <a:srgbClr val="000066"/>
                </a:solidFill>
                <a:latin typeface="Times New Roman" pitchFamily="18" charset="0"/>
              </a:rPr>
              <a:pPr algn="ctr">
                <a:lnSpc>
                  <a:spcPct val="83000"/>
                </a:lnSpc>
                <a:buClr>
                  <a:srgbClr val="000066"/>
                </a:buClr>
                <a:buSzPct val="100000"/>
                <a:buFont typeface="Times New Roman" pitchFamily="18" charset="0"/>
                <a:buNone/>
                <a:defRPr/>
              </a:pPr>
              <a:t>‹#›</a:t>
            </a:fld>
            <a:endParaRPr lang="en-GB" altLang="zh-CN" b="0" smtClean="0">
              <a:solidFill>
                <a:srgbClr val="000066"/>
              </a:solidFill>
              <a:latin typeface="Times New Roman" pitchFamily="18" charset="0"/>
            </a:endParaRPr>
          </a:p>
        </p:txBody>
      </p:sp>
      <p:sp>
        <p:nvSpPr>
          <p:cNvPr id="2053" name="Rectangle 4"/>
          <p:cNvSpPr>
            <a:spLocks noChangeArrowheads="1"/>
          </p:cNvSpPr>
          <p:nvPr/>
        </p:nvSpPr>
        <p:spPr bwMode="auto">
          <a:xfrm>
            <a:off x="7561263" y="6392863"/>
            <a:ext cx="1085850" cy="279400"/>
          </a:xfrm>
          <a:prstGeom prst="rect">
            <a:avLst/>
          </a:prstGeom>
          <a:noFill/>
          <a:ln>
            <a:noFill/>
          </a:ln>
          <a:extLst/>
        </p:spPr>
        <p:txBody>
          <a:bodyPr wrap="none" lIns="45720" rIns="45720" anchor="ctr">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anose="020B0606020202030204" pitchFamily="34" charset="0"/>
                <a:ea typeface="宋体" panose="02010600030101010101" pitchFamily="2" charset="-122"/>
              </a:defRPr>
            </a:lvl9pPr>
          </a:lstStyle>
          <a:p>
            <a:pPr algn="ctr">
              <a:lnSpc>
                <a:spcPct val="88000"/>
              </a:lnSpc>
              <a:buClr>
                <a:srgbClr val="000066"/>
              </a:buClr>
              <a:buSzPct val="100000"/>
              <a:buFont typeface="Times New Roman" panose="02020603050405020304" pitchFamily="18" charset="0"/>
              <a:buNone/>
              <a:defRPr/>
            </a:pPr>
            <a:r>
              <a:rPr lang="en-GB" altLang="zh-CN" sz="1400" b="0" smtClean="0">
                <a:solidFill>
                  <a:srgbClr val="660033"/>
                </a:solidFill>
                <a:latin typeface="Helvetica" panose="020B0604020202020204" pitchFamily="34" charset="0"/>
              </a:rPr>
              <a:t>15-213, F’08</a:t>
            </a:r>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pitchFamily="34" charset="0"/>
        <a:defRPr sz="3800" b="1">
          <a:solidFill>
            <a:srgbClr val="660033"/>
          </a:solidFill>
          <a:latin typeface="+mj-lt"/>
          <a:ea typeface="ＭＳ Ｐゴシック" pitchFamily="-96" charset="-128"/>
          <a:cs typeface="ＭＳ Ｐゴシック" pitchFamily="-96" charset="-128"/>
        </a:defRPr>
      </a:lvl1pPr>
      <a:lvl2pPr algn="l" defTabSz="457200" rtl="0" eaLnBrk="0" fontAlgn="base" hangingPunct="0">
        <a:lnSpc>
          <a:spcPct val="85000"/>
        </a:lnSpc>
        <a:spcBef>
          <a:spcPct val="0"/>
        </a:spcBef>
        <a:spcAft>
          <a:spcPct val="0"/>
        </a:spcAft>
        <a:buClr>
          <a:srgbClr val="660033"/>
        </a:buClr>
        <a:buSzPct val="100000"/>
        <a:buFont typeface="Helvetica" pitchFamily="34" charset="0"/>
        <a:defRPr sz="3800" b="1">
          <a:solidFill>
            <a:srgbClr val="660033"/>
          </a:solidFill>
          <a:latin typeface="Helvetica" charset="0"/>
          <a:ea typeface="ＭＳ Ｐゴシック" pitchFamily="-96" charset="-128"/>
          <a:cs typeface="ＭＳ Ｐゴシック" pitchFamily="-96" charset="-128"/>
        </a:defRPr>
      </a:lvl2pPr>
      <a:lvl3pPr algn="l" defTabSz="457200" rtl="0" eaLnBrk="0" fontAlgn="base" hangingPunct="0">
        <a:lnSpc>
          <a:spcPct val="85000"/>
        </a:lnSpc>
        <a:spcBef>
          <a:spcPct val="0"/>
        </a:spcBef>
        <a:spcAft>
          <a:spcPct val="0"/>
        </a:spcAft>
        <a:buClr>
          <a:srgbClr val="660033"/>
        </a:buClr>
        <a:buSzPct val="100000"/>
        <a:buFont typeface="Helvetica" pitchFamily="34" charset="0"/>
        <a:defRPr sz="3800" b="1">
          <a:solidFill>
            <a:srgbClr val="660033"/>
          </a:solidFill>
          <a:latin typeface="Helvetica" charset="0"/>
          <a:ea typeface="ＭＳ Ｐゴシック" pitchFamily="-96" charset="-128"/>
          <a:cs typeface="ＭＳ Ｐゴシック" pitchFamily="-96" charset="-128"/>
        </a:defRPr>
      </a:lvl3pPr>
      <a:lvl4pPr algn="l" defTabSz="457200" rtl="0" eaLnBrk="0" fontAlgn="base" hangingPunct="0">
        <a:lnSpc>
          <a:spcPct val="85000"/>
        </a:lnSpc>
        <a:spcBef>
          <a:spcPct val="0"/>
        </a:spcBef>
        <a:spcAft>
          <a:spcPct val="0"/>
        </a:spcAft>
        <a:buClr>
          <a:srgbClr val="660033"/>
        </a:buClr>
        <a:buSzPct val="100000"/>
        <a:buFont typeface="Helvetica" pitchFamily="34" charset="0"/>
        <a:defRPr sz="3800" b="1">
          <a:solidFill>
            <a:srgbClr val="660033"/>
          </a:solidFill>
          <a:latin typeface="Helvetica" charset="0"/>
          <a:ea typeface="ＭＳ Ｐゴシック" pitchFamily="-96" charset="-128"/>
          <a:cs typeface="ＭＳ Ｐゴシック" pitchFamily="-96" charset="-128"/>
        </a:defRPr>
      </a:lvl4pPr>
      <a:lvl5pPr algn="l" defTabSz="457200" rtl="0" eaLnBrk="0" fontAlgn="base" hangingPunct="0">
        <a:lnSpc>
          <a:spcPct val="85000"/>
        </a:lnSpc>
        <a:spcBef>
          <a:spcPct val="0"/>
        </a:spcBef>
        <a:spcAft>
          <a:spcPct val="0"/>
        </a:spcAft>
        <a:buClr>
          <a:srgbClr val="660033"/>
        </a:buClr>
        <a:buSzPct val="100000"/>
        <a:buFont typeface="Helvetica" pitchFamily="34" charset="0"/>
        <a:defRPr sz="3800" b="1">
          <a:solidFill>
            <a:srgbClr val="660033"/>
          </a:solidFill>
          <a:latin typeface="Helvetica" charset="0"/>
          <a:ea typeface="ＭＳ Ｐゴシック" pitchFamily="-96" charset="-128"/>
          <a:cs typeface="ＭＳ Ｐゴシック" pitchFamily="-96"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pitchFamily="-96"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pitchFamily="-96"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pitchFamily="-96"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pitchFamily="-96"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pitchFamily="2" charset="2"/>
        <a:buChar char=""/>
        <a:defRPr sz="2400" b="1">
          <a:solidFill>
            <a:srgbClr val="003300"/>
          </a:solidFill>
          <a:effectLst>
            <a:outerShdw blurRad="38100" dist="38100" dir="2700000" algn="tl">
              <a:srgbClr val="DDDDDD"/>
            </a:outerShdw>
          </a:effectLst>
          <a:latin typeface="+mn-lt"/>
          <a:ea typeface="ＭＳ Ｐゴシック" pitchFamily="-96" charset="-128"/>
          <a:cs typeface="ＭＳ Ｐゴシック" pitchFamily="-96"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pitchFamily="2" charset="2"/>
        <a:buChar char=""/>
        <a:defRPr sz="2000" b="1">
          <a:solidFill>
            <a:srgbClr val="000066"/>
          </a:solidFill>
          <a:latin typeface="+mn-lt"/>
          <a:ea typeface="ＭＳ Ｐゴシック" pitchFamily="-96"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pitchFamily="2" charset="2"/>
        <a:buChar char=""/>
        <a:defRPr sz="2400" b="1">
          <a:solidFill>
            <a:srgbClr val="000099"/>
          </a:solidFill>
          <a:latin typeface="+mn-lt"/>
          <a:ea typeface="ＭＳ Ｐゴシック" pitchFamily="-96"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pitchFamily="2" charset="2"/>
        <a:buChar char=""/>
        <a:defRPr sz="2000" b="1">
          <a:solidFill>
            <a:srgbClr val="000066"/>
          </a:solidFill>
          <a:latin typeface="+mn-lt"/>
          <a:ea typeface="ＭＳ Ｐゴシック" pitchFamily="-96"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pitchFamily="2" charset="2"/>
        <a:buChar char=""/>
        <a:defRPr sz="2000">
          <a:solidFill>
            <a:srgbClr val="000066"/>
          </a:solidFill>
          <a:latin typeface="Times New Roman" pitchFamily="18" charset="0"/>
          <a:ea typeface="ＭＳ Ｐゴシック" pitchFamily="-96" charset="-128"/>
        </a:defRPr>
      </a:lvl5pPr>
      <a:lvl6pPr marL="2907030"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pitchFamily="18" charset="0"/>
          <a:ea typeface="ＭＳ Ｐゴシック" pitchFamily="-96" charset="-128"/>
        </a:defRPr>
      </a:lvl6pPr>
      <a:lvl7pPr marL="3364230"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pitchFamily="18" charset="0"/>
          <a:ea typeface="ＭＳ Ｐゴシック" pitchFamily="-96" charset="-128"/>
        </a:defRPr>
      </a:lvl7pPr>
      <a:lvl8pPr marL="3821430"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pitchFamily="18" charset="0"/>
          <a:ea typeface="ＭＳ Ｐゴシック" pitchFamily="-96" charset="-128"/>
        </a:defRPr>
      </a:lvl8pPr>
      <a:lvl9pPr marL="4278630"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pitchFamily="18" charset="0"/>
          <a:ea typeface="ＭＳ Ｐゴシック" pitchFamily="-9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2625" y="847725"/>
            <a:ext cx="7591425" cy="762000"/>
          </a:xfrm>
        </p:spPr>
        <p:txBody>
          <a:bodyPr/>
          <a:lstStyle/>
          <a:p>
            <a:pPr algn="ctr" eaLnBrk="1" hangingPunct="1"/>
            <a:r>
              <a:rPr lang="zh-CN" altLang="en-US" dirty="0" smtClean="0">
                <a:ea typeface="宋体" pitchFamily="2" charset="-122"/>
              </a:rPr>
              <a:t>存储器层次结构</a:t>
            </a:r>
          </a:p>
        </p:txBody>
      </p:sp>
      <p:sp>
        <p:nvSpPr>
          <p:cNvPr id="4099" name="Content Placeholder 2"/>
          <p:cNvSpPr>
            <a:spLocks noGrp="1"/>
          </p:cNvSpPr>
          <p:nvPr>
            <p:ph idx="1"/>
          </p:nvPr>
        </p:nvSpPr>
        <p:spPr>
          <a:xfrm>
            <a:off x="549275" y="2857500"/>
            <a:ext cx="7896225" cy="2019300"/>
          </a:xfrm>
        </p:spPr>
        <p:txBody>
          <a:bodyPr/>
          <a:lstStyle/>
          <a:p>
            <a:pPr eaLnBrk="1" hangingPunct="1">
              <a:lnSpc>
                <a:spcPct val="80000"/>
              </a:lnSpc>
            </a:pPr>
            <a:r>
              <a:rPr lang="zh-CN" altLang="en-US" sz="3200" dirty="0" smtClean="0">
                <a:ea typeface="宋体" pitchFamily="2" charset="-122"/>
              </a:rPr>
              <a:t>存储技术及其趋势</a:t>
            </a:r>
          </a:p>
          <a:p>
            <a:pPr eaLnBrk="1" hangingPunct="1">
              <a:lnSpc>
                <a:spcPct val="80000"/>
              </a:lnSpc>
            </a:pPr>
            <a:r>
              <a:rPr lang="zh-CN" altLang="en-US" sz="3200" dirty="0" smtClean="0">
                <a:solidFill>
                  <a:srgbClr val="B3B3B3"/>
                </a:solidFill>
                <a:ea typeface="宋体" pitchFamily="2" charset="-122"/>
              </a:rPr>
              <a:t>局部性</a:t>
            </a:r>
          </a:p>
          <a:p>
            <a:pPr eaLnBrk="1" hangingPunct="1">
              <a:lnSpc>
                <a:spcPct val="80000"/>
              </a:lnSpc>
            </a:pPr>
            <a:r>
              <a:rPr lang="zh-CN" altLang="en-US" sz="3200" dirty="0" smtClean="0">
                <a:solidFill>
                  <a:srgbClr val="B3B3B3"/>
                </a:solidFill>
                <a:ea typeface="宋体" pitchFamily="2" charset="-122"/>
              </a:rPr>
              <a:t>存储器层次结构中的高速缓存</a:t>
            </a:r>
          </a:p>
        </p:txBody>
      </p:sp>
      <p:sp>
        <p:nvSpPr>
          <p:cNvPr id="4100" name="TextBox 3"/>
          <p:cNvSpPr txBox="1">
            <a:spLocks noChangeArrowheads="1"/>
          </p:cNvSpPr>
          <p:nvPr/>
        </p:nvSpPr>
        <p:spPr bwMode="auto">
          <a:xfrm>
            <a:off x="2851150" y="5657850"/>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en-US" altLang="zh-CN" sz="180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内存读事务</a:t>
            </a:r>
            <a:r>
              <a:rPr lang="zh-CN" altLang="zh-CN" smtClean="0">
                <a:ea typeface="宋体" pitchFamily="2" charset="-122"/>
              </a:rPr>
              <a:t>(3)</a:t>
            </a:r>
          </a:p>
        </p:txBody>
      </p:sp>
      <p:sp>
        <p:nvSpPr>
          <p:cNvPr id="4" name="object 4"/>
          <p:cNvSpPr txBox="1"/>
          <p:nvPr/>
        </p:nvSpPr>
        <p:spPr>
          <a:xfrm>
            <a:off x="476250" y="1463675"/>
            <a:ext cx="7450138" cy="369888"/>
          </a:xfrm>
          <a:prstGeom prst="rect">
            <a:avLst/>
          </a:prstGeom>
        </p:spPr>
        <p:txBody>
          <a:bodyPr lIns="0" tIns="0" rIns="0" bIns="0">
            <a:spAutoFit/>
          </a:bodyPr>
          <a:lstStyle/>
          <a:p>
            <a:pPr marL="355600" indent="-342900">
              <a:buClr>
                <a:srgbClr val="990000"/>
              </a:buClr>
              <a:buSzPct val="60416"/>
              <a:buFont typeface="Wingdings"/>
              <a:buChar char=""/>
              <a:tabLst>
                <a:tab pos="355600" algn="l"/>
              </a:tabLst>
              <a:defRPr/>
            </a:pPr>
            <a:r>
              <a:rPr dirty="0">
                <a:latin typeface="Calibri"/>
                <a:cs typeface="Calibri"/>
              </a:rPr>
              <a:t>C</a:t>
            </a:r>
            <a:r>
              <a:rPr spc="-10" dirty="0">
                <a:latin typeface="Calibri"/>
                <a:cs typeface="Calibri"/>
              </a:rPr>
              <a:t>P</a:t>
            </a:r>
            <a:r>
              <a:rPr dirty="0">
                <a:latin typeface="Calibri"/>
                <a:cs typeface="Calibri"/>
              </a:rPr>
              <a:t>U</a:t>
            </a:r>
            <a:r>
              <a:rPr spc="-10" dirty="0">
                <a:latin typeface="Calibri"/>
                <a:cs typeface="Calibri"/>
              </a:rPr>
              <a:t> </a:t>
            </a:r>
            <a:r>
              <a:rPr lang="zh-CN" altLang="en-US" spc="-10" dirty="0">
                <a:latin typeface="Calibri"/>
                <a:cs typeface="Calibri"/>
              </a:rPr>
              <a:t>从总线读出字</a:t>
            </a:r>
            <a:r>
              <a:rPr lang="en-US" altLang="zh-CN" spc="-10" dirty="0">
                <a:latin typeface="Calibri"/>
                <a:cs typeface="Calibri"/>
              </a:rPr>
              <a:t>x</a:t>
            </a:r>
            <a:r>
              <a:rPr lang="zh-CN" altLang="en-US" spc="-10" dirty="0">
                <a:latin typeface="Calibri"/>
                <a:cs typeface="Calibri"/>
              </a:rPr>
              <a:t>，并将它复制到寄存器 </a:t>
            </a:r>
            <a:r>
              <a:rPr dirty="0">
                <a:latin typeface="Calibri"/>
                <a:cs typeface="Calibri"/>
              </a:rPr>
              <a:t>%</a:t>
            </a:r>
            <a:r>
              <a:rPr spc="-5" dirty="0" err="1">
                <a:latin typeface="Calibri"/>
                <a:cs typeface="Calibri"/>
              </a:rPr>
              <a:t>r</a:t>
            </a:r>
            <a:r>
              <a:rPr dirty="0" err="1">
                <a:latin typeface="Calibri"/>
                <a:cs typeface="Calibri"/>
              </a:rPr>
              <a:t>ax</a:t>
            </a:r>
            <a:r>
              <a:rPr lang="en-US" dirty="0">
                <a:latin typeface="Calibri"/>
                <a:cs typeface="Calibri"/>
              </a:rPr>
              <a:t> </a:t>
            </a:r>
            <a:r>
              <a:rPr lang="zh-CN" altLang="en-US" dirty="0">
                <a:latin typeface="Calibri"/>
                <a:cs typeface="Calibri"/>
              </a:rPr>
              <a:t>中</a:t>
            </a:r>
            <a:endParaRPr dirty="0">
              <a:latin typeface="Calibri"/>
              <a:cs typeface="Calibri"/>
            </a:endParaRPr>
          </a:p>
        </p:txBody>
      </p:sp>
      <p:sp>
        <p:nvSpPr>
          <p:cNvPr id="13316" name="object 5"/>
          <p:cNvSpPr>
            <a:spLocks/>
          </p:cNvSpPr>
          <p:nvPr/>
        </p:nvSpPr>
        <p:spPr bwMode="auto">
          <a:xfrm>
            <a:off x="5248275" y="3962400"/>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7" name="object 6"/>
          <p:cNvSpPr>
            <a:spLocks/>
          </p:cNvSpPr>
          <p:nvPr/>
        </p:nvSpPr>
        <p:spPr bwMode="auto">
          <a:xfrm>
            <a:off x="5248275" y="3962400"/>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8" name="object 7"/>
          <p:cNvSpPr>
            <a:spLocks/>
          </p:cNvSpPr>
          <p:nvPr/>
        </p:nvSpPr>
        <p:spPr bwMode="auto">
          <a:xfrm>
            <a:off x="4333875" y="3994150"/>
            <a:ext cx="909638" cy="577850"/>
          </a:xfrm>
          <a:custGeom>
            <a:avLst/>
            <a:gdLst>
              <a:gd name="T0" fmla="*/ 0 w 909954"/>
              <a:gd name="T1" fmla="*/ 0 h 577850"/>
              <a:gd name="T2" fmla="*/ 909005 w 909954"/>
              <a:gd name="T3" fmla="*/ 0 h 577850"/>
              <a:gd name="T4" fmla="*/ 909005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9" name="object 8"/>
          <p:cNvSpPr>
            <a:spLocks/>
          </p:cNvSpPr>
          <p:nvPr/>
        </p:nvSpPr>
        <p:spPr bwMode="auto">
          <a:xfrm>
            <a:off x="2876550" y="3962400"/>
            <a:ext cx="1452563"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8 w 1452879"/>
              <a:gd name="T9" fmla="*/ 400050 h 533400"/>
              <a:gd name="T10" fmla="*/ 1451930 w 1452879"/>
              <a:gd name="T11" fmla="*/ 266700 h 533400"/>
              <a:gd name="T12" fmla="*/ 1306738 w 1452879"/>
              <a:gd name="T13" fmla="*/ 133350 h 533400"/>
              <a:gd name="T14" fmla="*/ 290386 w 1452879"/>
              <a:gd name="T15" fmla="*/ 133350 h 533400"/>
              <a:gd name="T16" fmla="*/ 290386 w 1452879"/>
              <a:gd name="T17" fmla="*/ 0 h 533400"/>
              <a:gd name="T18" fmla="*/ 1306738 w 1452879"/>
              <a:gd name="T19" fmla="*/ 400050 h 533400"/>
              <a:gd name="T20" fmla="*/ 1161544 w 1452879"/>
              <a:gd name="T21" fmla="*/ 400050 h 533400"/>
              <a:gd name="T22" fmla="*/ 1161544 w 1452879"/>
              <a:gd name="T23" fmla="*/ 533400 h 533400"/>
              <a:gd name="T24" fmla="*/ 1306738 w 1452879"/>
              <a:gd name="T25" fmla="*/ 400050 h 533400"/>
              <a:gd name="T26" fmla="*/ 1161544 w 1452879"/>
              <a:gd name="T27" fmla="*/ 0 h 533400"/>
              <a:gd name="T28" fmla="*/ 1161544 w 1452879"/>
              <a:gd name="T29" fmla="*/ 133350 h 533400"/>
              <a:gd name="T30" fmla="*/ 1306738 w 1452879"/>
              <a:gd name="T31" fmla="*/ 133350 h 533400"/>
              <a:gd name="T32" fmla="*/ 1161544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20" name="object 9"/>
          <p:cNvSpPr>
            <a:spLocks/>
          </p:cNvSpPr>
          <p:nvPr/>
        </p:nvSpPr>
        <p:spPr bwMode="auto">
          <a:xfrm>
            <a:off x="2876550" y="3962400"/>
            <a:ext cx="1452563" cy="533400"/>
          </a:xfrm>
          <a:custGeom>
            <a:avLst/>
            <a:gdLst>
              <a:gd name="T0" fmla="*/ 0 w 1452879"/>
              <a:gd name="T1" fmla="*/ 266700 h 533400"/>
              <a:gd name="T2" fmla="*/ 290386 w 1452879"/>
              <a:gd name="T3" fmla="*/ 0 h 533400"/>
              <a:gd name="T4" fmla="*/ 290386 w 1452879"/>
              <a:gd name="T5" fmla="*/ 133350 h 533400"/>
              <a:gd name="T6" fmla="*/ 1161544 w 1452879"/>
              <a:gd name="T7" fmla="*/ 133350 h 533400"/>
              <a:gd name="T8" fmla="*/ 1161544 w 1452879"/>
              <a:gd name="T9" fmla="*/ 0 h 533400"/>
              <a:gd name="T10" fmla="*/ 1451930 w 1452879"/>
              <a:gd name="T11" fmla="*/ 266700 h 533400"/>
              <a:gd name="T12" fmla="*/ 1161544 w 1452879"/>
              <a:gd name="T13" fmla="*/ 533400 h 533400"/>
              <a:gd name="T14" fmla="*/ 1161544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1" name="object 10"/>
          <p:cNvSpPr>
            <a:spLocks/>
          </p:cNvSpPr>
          <p:nvPr/>
        </p:nvSpPr>
        <p:spPr bwMode="auto">
          <a:xfrm>
            <a:off x="1892300" y="26670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2" name="object 11"/>
          <p:cNvSpPr>
            <a:spLocks/>
          </p:cNvSpPr>
          <p:nvPr/>
        </p:nvSpPr>
        <p:spPr bwMode="auto">
          <a:xfrm>
            <a:off x="1892300" y="28194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3" name="object 12"/>
          <p:cNvSpPr>
            <a:spLocks/>
          </p:cNvSpPr>
          <p:nvPr/>
        </p:nvSpPr>
        <p:spPr bwMode="auto">
          <a:xfrm>
            <a:off x="1892300" y="29718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4" name="object 13"/>
          <p:cNvSpPr>
            <a:spLocks/>
          </p:cNvSpPr>
          <p:nvPr/>
        </p:nvSpPr>
        <p:spPr bwMode="auto">
          <a:xfrm>
            <a:off x="1892300" y="31242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5" name="object 14"/>
          <p:cNvSpPr>
            <a:spLocks/>
          </p:cNvSpPr>
          <p:nvPr/>
        </p:nvSpPr>
        <p:spPr bwMode="auto">
          <a:xfrm>
            <a:off x="1892300" y="32766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6" name="object 15"/>
          <p:cNvSpPr>
            <a:spLocks/>
          </p:cNvSpPr>
          <p:nvPr/>
        </p:nvSpPr>
        <p:spPr bwMode="auto">
          <a:xfrm>
            <a:off x="2665413" y="2667000"/>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27" name="object 16"/>
          <p:cNvSpPr>
            <a:spLocks/>
          </p:cNvSpPr>
          <p:nvPr/>
        </p:nvSpPr>
        <p:spPr bwMode="auto">
          <a:xfrm>
            <a:off x="2576513" y="3048000"/>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object 17"/>
          <p:cNvSpPr txBox="1"/>
          <p:nvPr/>
        </p:nvSpPr>
        <p:spPr>
          <a:xfrm>
            <a:off x="3109913" y="2514600"/>
            <a:ext cx="533400" cy="1066800"/>
          </a:xfrm>
          <a:prstGeom prst="rect">
            <a:avLst/>
          </a:prstGeom>
          <a:ln w="12700">
            <a:solidFill>
              <a:srgbClr val="000000"/>
            </a:solidFill>
          </a:ln>
        </p:spPr>
        <p:txBody>
          <a:bodyPr lIns="0" tIns="0" rIns="0" bIns="0">
            <a:spAutoFit/>
          </a:bodyPr>
          <a:lstStyle/>
          <a:p>
            <a:pPr marL="84455">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3329" name="object 19"/>
          <p:cNvSpPr>
            <a:spLocks/>
          </p:cNvSpPr>
          <p:nvPr/>
        </p:nvSpPr>
        <p:spPr bwMode="auto">
          <a:xfrm>
            <a:off x="1966913" y="3505200"/>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30" name="object 20"/>
          <p:cNvSpPr>
            <a:spLocks/>
          </p:cNvSpPr>
          <p:nvPr/>
        </p:nvSpPr>
        <p:spPr bwMode="auto">
          <a:xfrm>
            <a:off x="976313" y="3994150"/>
            <a:ext cx="1873250" cy="577850"/>
          </a:xfrm>
          <a:custGeom>
            <a:avLst/>
            <a:gdLst>
              <a:gd name="T0" fmla="*/ 0 w 1873250"/>
              <a:gd name="T1" fmla="*/ 0 h 577850"/>
              <a:gd name="T2" fmla="*/ 1873250 w 1873250"/>
              <a:gd name="T3" fmla="*/ 0 h 577850"/>
              <a:gd name="T4" fmla="*/ 1873250 w 1873250"/>
              <a:gd name="T5" fmla="*/ 577850 h 577850"/>
              <a:gd name="T6" fmla="*/ 0 w 1873250"/>
              <a:gd name="T7" fmla="*/ 577850 h 577850"/>
              <a:gd name="T8" fmla="*/ 0 w 1873250"/>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577850">
                <a:moveTo>
                  <a:pt x="0" y="0"/>
                </a:moveTo>
                <a:lnTo>
                  <a:pt x="1873250" y="0"/>
                </a:lnTo>
                <a:lnTo>
                  <a:pt x="1873250"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31" name="object 22"/>
          <p:cNvSpPr>
            <a:spLocks/>
          </p:cNvSpPr>
          <p:nvPr/>
        </p:nvSpPr>
        <p:spPr bwMode="auto">
          <a:xfrm>
            <a:off x="2271713" y="3467100"/>
            <a:ext cx="0" cy="571500"/>
          </a:xfrm>
          <a:custGeom>
            <a:avLst/>
            <a:gdLst>
              <a:gd name="T0" fmla="*/ 571500 h 571500"/>
              <a:gd name="T1" fmla="*/ 0 h 571500"/>
              <a:gd name="T2" fmla="*/ 0 60000 65536"/>
              <a:gd name="T3" fmla="*/ 0 60000 65536"/>
            </a:gdLst>
            <a:ahLst/>
            <a:cxnLst>
              <a:cxn ang="T2">
                <a:pos x="0" y="T0"/>
              </a:cxn>
              <a:cxn ang="T3">
                <a:pos x="0" y="T1"/>
              </a:cxn>
            </a:cxnLst>
            <a:rect l="0" t="0" r="r" b="b"/>
            <a:pathLst>
              <a:path h="571500">
                <a:moveTo>
                  <a:pt x="0" y="571500"/>
                </a:moveTo>
                <a:lnTo>
                  <a:pt x="0" y="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32" name="object 23"/>
          <p:cNvSpPr>
            <a:spLocks/>
          </p:cNvSpPr>
          <p:nvPr/>
        </p:nvSpPr>
        <p:spPr bwMode="auto">
          <a:xfrm>
            <a:off x="2157413" y="3276600"/>
            <a:ext cx="228600" cy="228600"/>
          </a:xfrm>
          <a:custGeom>
            <a:avLst/>
            <a:gdLst>
              <a:gd name="T0" fmla="*/ 114287 w 228600"/>
              <a:gd name="T1" fmla="*/ 0 h 228600"/>
              <a:gd name="T2" fmla="*/ 0 w 228600"/>
              <a:gd name="T3" fmla="*/ 228612 h 228600"/>
              <a:gd name="T4" fmla="*/ 228600 w 228600"/>
              <a:gd name="T5" fmla="*/ 228600 h 228600"/>
              <a:gd name="T6" fmla="*/ 114287 w 228600"/>
              <a:gd name="T7" fmla="*/ 0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600" h="228600">
                <a:moveTo>
                  <a:pt x="114287" y="0"/>
                </a:moveTo>
                <a:lnTo>
                  <a:pt x="0" y="228612"/>
                </a:lnTo>
                <a:lnTo>
                  <a:pt x="228600" y="228600"/>
                </a:lnTo>
                <a:lnTo>
                  <a:pt x="114287"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33" name="object 24"/>
          <p:cNvSpPr>
            <a:spLocks/>
          </p:cNvSpPr>
          <p:nvPr/>
        </p:nvSpPr>
        <p:spPr bwMode="auto">
          <a:xfrm>
            <a:off x="6772275" y="3810000"/>
            <a:ext cx="909638" cy="914400"/>
          </a:xfrm>
          <a:custGeom>
            <a:avLst/>
            <a:gdLst>
              <a:gd name="T0" fmla="*/ 0 w 909954"/>
              <a:gd name="T1" fmla="*/ 0 h 914400"/>
              <a:gd name="T2" fmla="*/ 909005 w 909954"/>
              <a:gd name="T3" fmla="*/ 0 h 914400"/>
              <a:gd name="T4" fmla="*/ 909005 w 909954"/>
              <a:gd name="T5" fmla="*/ 914400 h 914400"/>
              <a:gd name="T6" fmla="*/ 0 w 909954"/>
              <a:gd name="T7" fmla="*/ 914400 h 914400"/>
              <a:gd name="T8" fmla="*/ 0 w 909954"/>
              <a:gd name="T9" fmla="*/ 0 h 914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914400">
                <a:moveTo>
                  <a:pt x="0" y="0"/>
                </a:moveTo>
                <a:lnTo>
                  <a:pt x="909637" y="0"/>
                </a:lnTo>
                <a:lnTo>
                  <a:pt x="909637" y="914400"/>
                </a:lnTo>
                <a:lnTo>
                  <a:pt x="0" y="914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34" name="object 25"/>
          <p:cNvSpPr>
            <a:spLocks/>
          </p:cNvSpPr>
          <p:nvPr/>
        </p:nvSpPr>
        <p:spPr bwMode="auto">
          <a:xfrm>
            <a:off x="6767513" y="4283075"/>
            <a:ext cx="914400" cy="152400"/>
          </a:xfrm>
          <a:custGeom>
            <a:avLst/>
            <a:gdLst>
              <a:gd name="T0" fmla="*/ 0 w 914400"/>
              <a:gd name="T1" fmla="*/ 0 h 152400"/>
              <a:gd name="T2" fmla="*/ 914400 w 914400"/>
              <a:gd name="T3" fmla="*/ 0 h 152400"/>
              <a:gd name="T4" fmla="*/ 914400 w 914400"/>
              <a:gd name="T5" fmla="*/ 152400 h 152400"/>
              <a:gd name="T6" fmla="*/ 0 w 914400"/>
              <a:gd name="T7" fmla="*/ 152400 h 152400"/>
              <a:gd name="T8" fmla="*/ 0 w 9144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52400">
                <a:moveTo>
                  <a:pt x="0" y="0"/>
                </a:moveTo>
                <a:lnTo>
                  <a:pt x="914400" y="0"/>
                </a:lnTo>
                <a:lnTo>
                  <a:pt x="914400"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35" name="object 26"/>
          <p:cNvSpPr txBox="1">
            <a:spLocks noChangeArrowheads="1"/>
          </p:cNvSpPr>
          <p:nvPr/>
        </p:nvSpPr>
        <p:spPr bwMode="auto">
          <a:xfrm>
            <a:off x="7181564" y="4227513"/>
            <a:ext cx="10636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x</a:t>
            </a:r>
            <a:endParaRPr lang="zh-CN" altLang="zh-CN" sz="1400" dirty="0">
              <a:latin typeface="Calibri" pitchFamily="34" charset="0"/>
            </a:endParaRPr>
          </a:p>
        </p:txBody>
      </p:sp>
      <p:sp>
        <p:nvSpPr>
          <p:cNvPr id="13336" name="object 28"/>
          <p:cNvSpPr txBox="1">
            <a:spLocks noChangeArrowheads="1"/>
          </p:cNvSpPr>
          <p:nvPr/>
        </p:nvSpPr>
        <p:spPr bwMode="auto">
          <a:xfrm>
            <a:off x="7758113" y="374332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13337" name="object 29"/>
          <p:cNvSpPr txBox="1">
            <a:spLocks noChangeArrowheads="1"/>
          </p:cNvSpPr>
          <p:nvPr/>
        </p:nvSpPr>
        <p:spPr bwMode="auto">
          <a:xfrm>
            <a:off x="7742238" y="42465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A</a:t>
            </a:r>
          </a:p>
        </p:txBody>
      </p:sp>
      <p:sp>
        <p:nvSpPr>
          <p:cNvPr id="30" name="object 30"/>
          <p:cNvSpPr txBox="1"/>
          <p:nvPr/>
        </p:nvSpPr>
        <p:spPr>
          <a:xfrm>
            <a:off x="1287463" y="3065463"/>
            <a:ext cx="514350"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13339" name="object 33"/>
          <p:cNvSpPr>
            <a:spLocks/>
          </p:cNvSpPr>
          <p:nvPr/>
        </p:nvSpPr>
        <p:spPr bwMode="auto">
          <a:xfrm>
            <a:off x="1892300" y="311785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40" name="object 34"/>
          <p:cNvSpPr txBox="1">
            <a:spLocks noChangeArrowheads="1"/>
          </p:cNvSpPr>
          <p:nvPr/>
        </p:nvSpPr>
        <p:spPr bwMode="auto">
          <a:xfrm>
            <a:off x="2217738" y="3049587"/>
            <a:ext cx="10795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x</a:t>
            </a:r>
            <a:endParaRPr lang="zh-CN" altLang="zh-CN" sz="1400" dirty="0">
              <a:latin typeface="Calibri" pitchFamily="34" charset="0"/>
            </a:endParaRPr>
          </a:p>
        </p:txBody>
      </p:sp>
      <p:sp>
        <p:nvSpPr>
          <p:cNvPr id="34" name="object 29"/>
          <p:cNvSpPr txBox="1"/>
          <p:nvPr/>
        </p:nvSpPr>
        <p:spPr>
          <a:xfrm>
            <a:off x="5111750" y="2500313"/>
            <a:ext cx="1890713" cy="246062"/>
          </a:xfrm>
          <a:prstGeom prst="rect">
            <a:avLst/>
          </a:prstGeom>
        </p:spPr>
        <p:txBody>
          <a:bodyPr lIns="0" tIns="0" rIns="0" bIns="0">
            <a:spAutoFit/>
          </a:bodyPr>
          <a:lstStyle/>
          <a:p>
            <a:pPr marL="12700">
              <a:defRPr/>
            </a:pPr>
            <a:r>
              <a:rPr lang="zh-CN" altLang="en-US" sz="1600" dirty="0">
                <a:solidFill>
                  <a:srgbClr val="C00000"/>
                </a:solidFill>
                <a:latin typeface="Calibri"/>
                <a:cs typeface="Calibri"/>
              </a:rPr>
              <a:t>加载操作</a:t>
            </a:r>
            <a:r>
              <a:rPr sz="1600" spc="-5" dirty="0">
                <a:latin typeface="Calibri"/>
                <a:cs typeface="Calibri"/>
              </a:rPr>
              <a:t>:</a:t>
            </a:r>
            <a:r>
              <a:rPr sz="1600" dirty="0">
                <a:latin typeface="Calibri"/>
                <a:cs typeface="Calibri"/>
              </a:rPr>
              <a:t> </a:t>
            </a:r>
            <a:r>
              <a:rPr sz="1600" spc="-5" dirty="0">
                <a:latin typeface="Courier New"/>
                <a:cs typeface="Courier New"/>
              </a:rPr>
              <a:t>movq</a:t>
            </a:r>
            <a:endParaRPr sz="1600" dirty="0">
              <a:latin typeface="Courier New"/>
              <a:cs typeface="Courier New"/>
            </a:endParaRPr>
          </a:p>
        </p:txBody>
      </p:sp>
      <p:sp>
        <p:nvSpPr>
          <p:cNvPr id="35" name="object 30"/>
          <p:cNvSpPr txBox="1"/>
          <p:nvPr/>
        </p:nvSpPr>
        <p:spPr>
          <a:xfrm>
            <a:off x="6696075" y="2503488"/>
            <a:ext cx="1252538" cy="246221"/>
          </a:xfrm>
          <a:prstGeom prst="rect">
            <a:avLst/>
          </a:prstGeom>
        </p:spPr>
        <p:txBody>
          <a:bodyPr wrap="square" lIns="0" tIns="0" rIns="0" bIns="0">
            <a:spAutoFit/>
          </a:bodyPr>
          <a:lstStyle/>
          <a:p>
            <a:pPr marL="12700">
              <a:defRPr/>
            </a:pPr>
            <a:r>
              <a:rPr lang="en-US" altLang="zh-CN" sz="1600" spc="-5" dirty="0" smtClean="0">
                <a:latin typeface="Courier New"/>
                <a:cs typeface="Courier New"/>
              </a:rPr>
              <a:t>(A),</a:t>
            </a:r>
            <a:r>
              <a:rPr sz="1600" spc="-5" dirty="0" smtClean="0">
                <a:latin typeface="Courier New"/>
                <a:cs typeface="Courier New"/>
              </a:rPr>
              <a:t>%</a:t>
            </a:r>
            <a:r>
              <a:rPr sz="1600" spc="-5" dirty="0">
                <a:latin typeface="Courier New"/>
                <a:cs typeface="Courier New"/>
              </a:rPr>
              <a:t>rax</a:t>
            </a:r>
            <a:endParaRPr sz="1600" dirty="0">
              <a:latin typeface="Courier New"/>
              <a:cs typeface="Courier New"/>
            </a:endParaRPr>
          </a:p>
        </p:txBody>
      </p:sp>
      <p:sp>
        <p:nvSpPr>
          <p:cNvPr id="36" name="object 15"/>
          <p:cNvSpPr txBox="1"/>
          <p:nvPr/>
        </p:nvSpPr>
        <p:spPr>
          <a:xfrm>
            <a:off x="1716088" y="2420938"/>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3344"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3345"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38"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内存写事务</a:t>
            </a:r>
            <a:r>
              <a:rPr lang="zh-CN" smtClean="0">
                <a:ea typeface="宋体" pitchFamily="2" charset="-122"/>
              </a:rPr>
              <a:t> </a:t>
            </a:r>
            <a:r>
              <a:rPr lang="zh-CN" altLang="zh-CN" smtClean="0">
                <a:ea typeface="宋体" pitchFamily="2" charset="-122"/>
              </a:rPr>
              <a:t>(1)</a:t>
            </a:r>
          </a:p>
        </p:txBody>
      </p:sp>
      <p:sp>
        <p:nvSpPr>
          <p:cNvPr id="14339" name="object 4"/>
          <p:cNvSpPr txBox="1">
            <a:spLocks noChangeArrowheads="1"/>
          </p:cNvSpPr>
          <p:nvPr/>
        </p:nvSpPr>
        <p:spPr bwMode="auto">
          <a:xfrm>
            <a:off x="476250" y="1463675"/>
            <a:ext cx="746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zh-CN">
                <a:latin typeface="Calibri" pitchFamily="34" charset="0"/>
              </a:rPr>
              <a:t>CPU </a:t>
            </a:r>
            <a:r>
              <a:rPr lang="zh-CN" altLang="en-US">
                <a:latin typeface="Calibri" pitchFamily="34" charset="0"/>
              </a:rPr>
              <a:t>将地址</a:t>
            </a:r>
            <a:r>
              <a:rPr lang="en-US" altLang="zh-CN">
                <a:latin typeface="Calibri" pitchFamily="34" charset="0"/>
              </a:rPr>
              <a:t>A</a:t>
            </a:r>
            <a:r>
              <a:rPr lang="zh-CN" altLang="en-US">
                <a:latin typeface="Calibri" pitchFamily="34" charset="0"/>
              </a:rPr>
              <a:t>放到内存总线。主存读出这个地址，并等待数据字</a:t>
            </a:r>
            <a:endParaRPr lang="en-US" altLang="zh-CN">
              <a:latin typeface="Calibri" pitchFamily="34" charset="0"/>
            </a:endParaRPr>
          </a:p>
        </p:txBody>
      </p:sp>
      <p:sp>
        <p:nvSpPr>
          <p:cNvPr id="14340" name="object 5"/>
          <p:cNvSpPr>
            <a:spLocks/>
          </p:cNvSpPr>
          <p:nvPr/>
        </p:nvSpPr>
        <p:spPr bwMode="auto">
          <a:xfrm>
            <a:off x="5248275" y="3962400"/>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341" name="object 6"/>
          <p:cNvSpPr>
            <a:spLocks/>
          </p:cNvSpPr>
          <p:nvPr/>
        </p:nvSpPr>
        <p:spPr bwMode="auto">
          <a:xfrm>
            <a:off x="5248275" y="3962400"/>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2" name="object 7"/>
          <p:cNvSpPr>
            <a:spLocks/>
          </p:cNvSpPr>
          <p:nvPr/>
        </p:nvSpPr>
        <p:spPr bwMode="auto">
          <a:xfrm>
            <a:off x="4333875" y="3994150"/>
            <a:ext cx="909638" cy="577850"/>
          </a:xfrm>
          <a:custGeom>
            <a:avLst/>
            <a:gdLst>
              <a:gd name="T0" fmla="*/ 0 w 909954"/>
              <a:gd name="T1" fmla="*/ 0 h 577850"/>
              <a:gd name="T2" fmla="*/ 909005 w 909954"/>
              <a:gd name="T3" fmla="*/ 0 h 577850"/>
              <a:gd name="T4" fmla="*/ 909005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3" name="object 8"/>
          <p:cNvSpPr>
            <a:spLocks/>
          </p:cNvSpPr>
          <p:nvPr/>
        </p:nvSpPr>
        <p:spPr bwMode="auto">
          <a:xfrm>
            <a:off x="2876550" y="3962400"/>
            <a:ext cx="1452563"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8 w 1452879"/>
              <a:gd name="T9" fmla="*/ 400050 h 533400"/>
              <a:gd name="T10" fmla="*/ 1451930 w 1452879"/>
              <a:gd name="T11" fmla="*/ 266700 h 533400"/>
              <a:gd name="T12" fmla="*/ 1306738 w 1452879"/>
              <a:gd name="T13" fmla="*/ 133350 h 533400"/>
              <a:gd name="T14" fmla="*/ 290386 w 1452879"/>
              <a:gd name="T15" fmla="*/ 133350 h 533400"/>
              <a:gd name="T16" fmla="*/ 290386 w 1452879"/>
              <a:gd name="T17" fmla="*/ 0 h 533400"/>
              <a:gd name="T18" fmla="*/ 1306738 w 1452879"/>
              <a:gd name="T19" fmla="*/ 400050 h 533400"/>
              <a:gd name="T20" fmla="*/ 1161544 w 1452879"/>
              <a:gd name="T21" fmla="*/ 400050 h 533400"/>
              <a:gd name="T22" fmla="*/ 1161544 w 1452879"/>
              <a:gd name="T23" fmla="*/ 533400 h 533400"/>
              <a:gd name="T24" fmla="*/ 1306738 w 1452879"/>
              <a:gd name="T25" fmla="*/ 400050 h 533400"/>
              <a:gd name="T26" fmla="*/ 1161544 w 1452879"/>
              <a:gd name="T27" fmla="*/ 0 h 533400"/>
              <a:gd name="T28" fmla="*/ 1161544 w 1452879"/>
              <a:gd name="T29" fmla="*/ 133350 h 533400"/>
              <a:gd name="T30" fmla="*/ 1306738 w 1452879"/>
              <a:gd name="T31" fmla="*/ 133350 h 533400"/>
              <a:gd name="T32" fmla="*/ 1161544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344" name="object 9"/>
          <p:cNvSpPr>
            <a:spLocks/>
          </p:cNvSpPr>
          <p:nvPr/>
        </p:nvSpPr>
        <p:spPr bwMode="auto">
          <a:xfrm>
            <a:off x="2876550" y="3962400"/>
            <a:ext cx="1452563" cy="533400"/>
          </a:xfrm>
          <a:custGeom>
            <a:avLst/>
            <a:gdLst>
              <a:gd name="T0" fmla="*/ 0 w 1452879"/>
              <a:gd name="T1" fmla="*/ 266700 h 533400"/>
              <a:gd name="T2" fmla="*/ 290386 w 1452879"/>
              <a:gd name="T3" fmla="*/ 0 h 533400"/>
              <a:gd name="T4" fmla="*/ 290386 w 1452879"/>
              <a:gd name="T5" fmla="*/ 133350 h 533400"/>
              <a:gd name="T6" fmla="*/ 1161544 w 1452879"/>
              <a:gd name="T7" fmla="*/ 133350 h 533400"/>
              <a:gd name="T8" fmla="*/ 1161544 w 1452879"/>
              <a:gd name="T9" fmla="*/ 0 h 533400"/>
              <a:gd name="T10" fmla="*/ 1451930 w 1452879"/>
              <a:gd name="T11" fmla="*/ 266700 h 533400"/>
              <a:gd name="T12" fmla="*/ 1161544 w 1452879"/>
              <a:gd name="T13" fmla="*/ 533400 h 533400"/>
              <a:gd name="T14" fmla="*/ 1161544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5" name="object 10"/>
          <p:cNvSpPr>
            <a:spLocks/>
          </p:cNvSpPr>
          <p:nvPr/>
        </p:nvSpPr>
        <p:spPr bwMode="auto">
          <a:xfrm>
            <a:off x="1892300" y="26670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6" name="object 11"/>
          <p:cNvSpPr>
            <a:spLocks/>
          </p:cNvSpPr>
          <p:nvPr/>
        </p:nvSpPr>
        <p:spPr bwMode="auto">
          <a:xfrm>
            <a:off x="1892300" y="28194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7" name="object 12"/>
          <p:cNvSpPr>
            <a:spLocks/>
          </p:cNvSpPr>
          <p:nvPr/>
        </p:nvSpPr>
        <p:spPr bwMode="auto">
          <a:xfrm>
            <a:off x="1892300" y="29718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8" name="object 13"/>
          <p:cNvSpPr>
            <a:spLocks/>
          </p:cNvSpPr>
          <p:nvPr/>
        </p:nvSpPr>
        <p:spPr bwMode="auto">
          <a:xfrm>
            <a:off x="1892300" y="31242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49" name="object 14"/>
          <p:cNvSpPr txBox="1">
            <a:spLocks noChangeArrowheads="1"/>
          </p:cNvSpPr>
          <p:nvPr/>
        </p:nvSpPr>
        <p:spPr bwMode="auto">
          <a:xfrm>
            <a:off x="2178050" y="3056691"/>
            <a:ext cx="1111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y</a:t>
            </a:r>
            <a:endParaRPr lang="zh-CN" altLang="zh-CN" sz="1400" dirty="0">
              <a:latin typeface="Calibri" pitchFamily="34" charset="0"/>
            </a:endParaRPr>
          </a:p>
        </p:txBody>
      </p:sp>
      <p:sp>
        <p:nvSpPr>
          <p:cNvPr id="14350" name="object 15"/>
          <p:cNvSpPr>
            <a:spLocks/>
          </p:cNvSpPr>
          <p:nvPr/>
        </p:nvSpPr>
        <p:spPr bwMode="auto">
          <a:xfrm>
            <a:off x="1892300" y="32766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51" name="object 16"/>
          <p:cNvSpPr>
            <a:spLocks/>
          </p:cNvSpPr>
          <p:nvPr/>
        </p:nvSpPr>
        <p:spPr bwMode="auto">
          <a:xfrm>
            <a:off x="2665413" y="2667000"/>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52" name="object 17"/>
          <p:cNvSpPr>
            <a:spLocks/>
          </p:cNvSpPr>
          <p:nvPr/>
        </p:nvSpPr>
        <p:spPr bwMode="auto">
          <a:xfrm>
            <a:off x="2576513" y="3048000"/>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object 18"/>
          <p:cNvSpPr txBox="1"/>
          <p:nvPr/>
        </p:nvSpPr>
        <p:spPr>
          <a:xfrm>
            <a:off x="3109913" y="2514600"/>
            <a:ext cx="533400" cy="1066800"/>
          </a:xfrm>
          <a:prstGeom prst="rect">
            <a:avLst/>
          </a:prstGeom>
          <a:ln w="12700">
            <a:solidFill>
              <a:srgbClr val="000000"/>
            </a:solidFill>
          </a:ln>
        </p:spPr>
        <p:txBody>
          <a:bodyPr lIns="0" tIns="0" rIns="0" bIns="0">
            <a:spAutoFit/>
          </a:bodyPr>
          <a:lstStyle/>
          <a:p>
            <a:pPr marL="91440">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4354" name="object 20"/>
          <p:cNvSpPr>
            <a:spLocks/>
          </p:cNvSpPr>
          <p:nvPr/>
        </p:nvSpPr>
        <p:spPr bwMode="auto">
          <a:xfrm>
            <a:off x="1966913" y="3505200"/>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55" name="object 21"/>
          <p:cNvSpPr>
            <a:spLocks/>
          </p:cNvSpPr>
          <p:nvPr/>
        </p:nvSpPr>
        <p:spPr bwMode="auto">
          <a:xfrm>
            <a:off x="976313" y="3994150"/>
            <a:ext cx="1873250" cy="577850"/>
          </a:xfrm>
          <a:custGeom>
            <a:avLst/>
            <a:gdLst>
              <a:gd name="T0" fmla="*/ 0 w 1873250"/>
              <a:gd name="T1" fmla="*/ 0 h 577850"/>
              <a:gd name="T2" fmla="*/ 1873250 w 1873250"/>
              <a:gd name="T3" fmla="*/ 0 h 577850"/>
              <a:gd name="T4" fmla="*/ 1873250 w 1873250"/>
              <a:gd name="T5" fmla="*/ 577850 h 577850"/>
              <a:gd name="T6" fmla="*/ 0 w 1873250"/>
              <a:gd name="T7" fmla="*/ 577850 h 577850"/>
              <a:gd name="T8" fmla="*/ 0 w 1873250"/>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577850">
                <a:moveTo>
                  <a:pt x="0" y="0"/>
                </a:moveTo>
                <a:lnTo>
                  <a:pt x="1873250" y="0"/>
                </a:lnTo>
                <a:lnTo>
                  <a:pt x="1873250"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56" name="object 23"/>
          <p:cNvSpPr>
            <a:spLocks/>
          </p:cNvSpPr>
          <p:nvPr/>
        </p:nvSpPr>
        <p:spPr bwMode="auto">
          <a:xfrm>
            <a:off x="2805113" y="4209854"/>
            <a:ext cx="3771900" cy="0"/>
          </a:xfrm>
          <a:custGeom>
            <a:avLst/>
            <a:gdLst>
              <a:gd name="T0" fmla="*/ 0 w 3771900"/>
              <a:gd name="T1" fmla="*/ 3771900 w 3771900"/>
              <a:gd name="T2" fmla="*/ 0 60000 65536"/>
              <a:gd name="T3" fmla="*/ 0 60000 65536"/>
            </a:gdLst>
            <a:ahLst/>
            <a:cxnLst>
              <a:cxn ang="T2">
                <a:pos x="T0" y="0"/>
              </a:cxn>
              <a:cxn ang="T3">
                <a:pos x="T1" y="0"/>
              </a:cxn>
            </a:cxnLst>
            <a:rect l="0" t="0" r="r" b="b"/>
            <a:pathLst>
              <a:path w="3771900">
                <a:moveTo>
                  <a:pt x="0" y="0"/>
                </a:moveTo>
                <a:lnTo>
                  <a:pt x="3771900" y="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357" name="object 24"/>
          <p:cNvSpPr>
            <a:spLocks/>
          </p:cNvSpPr>
          <p:nvPr/>
        </p:nvSpPr>
        <p:spPr bwMode="auto">
          <a:xfrm>
            <a:off x="6538913" y="4104981"/>
            <a:ext cx="228600" cy="228600"/>
          </a:xfrm>
          <a:custGeom>
            <a:avLst/>
            <a:gdLst>
              <a:gd name="T0" fmla="*/ 12 w 228600"/>
              <a:gd name="T1" fmla="*/ 0 h 228600"/>
              <a:gd name="T2" fmla="*/ 0 w 228600"/>
              <a:gd name="T3" fmla="*/ 228600 h 228600"/>
              <a:gd name="T4" fmla="*/ 228612 w 228600"/>
              <a:gd name="T5" fmla="*/ 114312 h 228600"/>
              <a:gd name="T6" fmla="*/ 12 w 228600"/>
              <a:gd name="T7" fmla="*/ 0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600" h="228600">
                <a:moveTo>
                  <a:pt x="12" y="0"/>
                </a:moveTo>
                <a:lnTo>
                  <a:pt x="0" y="228600"/>
                </a:lnTo>
                <a:lnTo>
                  <a:pt x="228612" y="114312"/>
                </a:lnTo>
                <a:lnTo>
                  <a:pt x="1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 name="object 25"/>
          <p:cNvSpPr txBox="1"/>
          <p:nvPr/>
        </p:nvSpPr>
        <p:spPr>
          <a:xfrm>
            <a:off x="5856288" y="3881438"/>
            <a:ext cx="149225" cy="228600"/>
          </a:xfrm>
          <a:prstGeom prst="rect">
            <a:avLst/>
          </a:prstGeom>
        </p:spPr>
        <p:txBody>
          <a:bodyPr lIns="0" tIns="0" rIns="0" bIns="0">
            <a:spAutoFit/>
          </a:bodyPr>
          <a:lstStyle/>
          <a:p>
            <a:pPr marL="12700">
              <a:defRPr/>
            </a:pPr>
            <a:r>
              <a:rPr sz="1600" i="1" spc="-5" dirty="0">
                <a:latin typeface="Calibri"/>
                <a:cs typeface="Calibri"/>
              </a:rPr>
              <a:t>A</a:t>
            </a:r>
            <a:endParaRPr sz="1600">
              <a:latin typeface="Calibri"/>
              <a:cs typeface="Calibri"/>
            </a:endParaRPr>
          </a:p>
        </p:txBody>
      </p:sp>
      <p:sp>
        <p:nvSpPr>
          <p:cNvPr id="14359" name="object 28"/>
          <p:cNvSpPr txBox="1">
            <a:spLocks noChangeArrowheads="1"/>
          </p:cNvSpPr>
          <p:nvPr/>
        </p:nvSpPr>
        <p:spPr bwMode="auto">
          <a:xfrm>
            <a:off x="7758113" y="374332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29" name="object 29"/>
          <p:cNvSpPr txBox="1"/>
          <p:nvPr/>
        </p:nvSpPr>
        <p:spPr>
          <a:xfrm>
            <a:off x="7742238" y="4246563"/>
            <a:ext cx="147637" cy="228600"/>
          </a:xfrm>
          <a:prstGeom prst="rect">
            <a:avLst/>
          </a:prstGeom>
        </p:spPr>
        <p:txBody>
          <a:bodyPr lIns="0" tIns="0" rIns="0" bIns="0">
            <a:spAutoFit/>
          </a:bodyPr>
          <a:lstStyle/>
          <a:p>
            <a:pPr marL="12700">
              <a:defRPr/>
            </a:pPr>
            <a:r>
              <a:rPr sz="1600" i="1" spc="-5" dirty="0">
                <a:latin typeface="Calibri"/>
                <a:cs typeface="Calibri"/>
              </a:rPr>
              <a:t>A</a:t>
            </a:r>
            <a:endParaRPr sz="1600">
              <a:latin typeface="Calibri"/>
              <a:cs typeface="Calibri"/>
            </a:endParaRPr>
          </a:p>
        </p:txBody>
      </p:sp>
      <p:sp>
        <p:nvSpPr>
          <p:cNvPr id="30" name="object 30"/>
          <p:cNvSpPr txBox="1"/>
          <p:nvPr/>
        </p:nvSpPr>
        <p:spPr>
          <a:xfrm>
            <a:off x="1287463" y="3065463"/>
            <a:ext cx="514350"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32" name="object 32"/>
          <p:cNvSpPr txBox="1"/>
          <p:nvPr/>
        </p:nvSpPr>
        <p:spPr>
          <a:xfrm>
            <a:off x="4727575" y="2500313"/>
            <a:ext cx="3635375" cy="246221"/>
          </a:xfrm>
          <a:prstGeom prst="rect">
            <a:avLst/>
          </a:prstGeom>
        </p:spPr>
        <p:txBody>
          <a:bodyPr wrap="square" lIns="0" tIns="0" rIns="0" bIns="0">
            <a:spAutoFit/>
          </a:bodyPr>
          <a:lstStyle/>
          <a:p>
            <a:pPr marL="12700">
              <a:defRPr/>
            </a:pPr>
            <a:r>
              <a:rPr sz="1600" spc="-5" dirty="0">
                <a:solidFill>
                  <a:srgbClr val="C00000"/>
                </a:solidFill>
                <a:latin typeface="Calibri"/>
                <a:cs typeface="Calibri"/>
              </a:rPr>
              <a:t>S</a:t>
            </a:r>
            <a:r>
              <a:rPr sz="1600" spc="-20" dirty="0">
                <a:solidFill>
                  <a:srgbClr val="C00000"/>
                </a:solidFill>
                <a:latin typeface="Calibri"/>
                <a:cs typeface="Calibri"/>
              </a:rPr>
              <a:t>t</a:t>
            </a:r>
            <a:r>
              <a:rPr sz="1600" dirty="0">
                <a:solidFill>
                  <a:srgbClr val="C00000"/>
                </a:solidFill>
                <a:latin typeface="Calibri"/>
                <a:cs typeface="Calibri"/>
              </a:rPr>
              <a:t>o</a:t>
            </a:r>
            <a:r>
              <a:rPr sz="1600" spc="-25" dirty="0">
                <a:solidFill>
                  <a:srgbClr val="C00000"/>
                </a:solidFill>
                <a:latin typeface="Calibri"/>
                <a:cs typeface="Calibri"/>
              </a:rPr>
              <a:t>r</a:t>
            </a:r>
            <a:r>
              <a:rPr sz="1600" spc="-5" dirty="0">
                <a:solidFill>
                  <a:srgbClr val="C00000"/>
                </a:solidFill>
                <a:latin typeface="Calibri"/>
                <a:cs typeface="Calibri"/>
              </a:rPr>
              <a:t>e</a:t>
            </a:r>
            <a:r>
              <a:rPr sz="1600" dirty="0">
                <a:solidFill>
                  <a:srgbClr val="C00000"/>
                </a:solidFill>
                <a:latin typeface="Calibri"/>
                <a:cs typeface="Calibri"/>
              </a:rPr>
              <a:t> o</a:t>
            </a:r>
            <a:r>
              <a:rPr sz="1600" spc="-10" dirty="0">
                <a:solidFill>
                  <a:srgbClr val="C00000"/>
                </a:solidFill>
                <a:latin typeface="Calibri"/>
                <a:cs typeface="Calibri"/>
              </a:rPr>
              <a:t>p</a:t>
            </a:r>
            <a:r>
              <a:rPr sz="1600" spc="-5" dirty="0">
                <a:solidFill>
                  <a:srgbClr val="C00000"/>
                </a:solidFill>
                <a:latin typeface="Calibri"/>
                <a:cs typeface="Calibri"/>
              </a:rPr>
              <a:t>e</a:t>
            </a:r>
            <a:r>
              <a:rPr sz="1600" spc="-45" dirty="0">
                <a:solidFill>
                  <a:srgbClr val="C00000"/>
                </a:solidFill>
                <a:latin typeface="Calibri"/>
                <a:cs typeface="Calibri"/>
              </a:rPr>
              <a:t>r</a:t>
            </a:r>
            <a:r>
              <a:rPr sz="1600" spc="-15" dirty="0">
                <a:solidFill>
                  <a:srgbClr val="C00000"/>
                </a:solidFill>
                <a:latin typeface="Calibri"/>
                <a:cs typeface="Calibri"/>
              </a:rPr>
              <a:t>a</a:t>
            </a:r>
            <a:r>
              <a:rPr sz="1600" spc="-10" dirty="0">
                <a:solidFill>
                  <a:srgbClr val="C00000"/>
                </a:solidFill>
                <a:latin typeface="Calibri"/>
                <a:cs typeface="Calibri"/>
              </a:rPr>
              <a:t>t</a:t>
            </a:r>
            <a:r>
              <a:rPr sz="1600" spc="-5" dirty="0">
                <a:solidFill>
                  <a:srgbClr val="C00000"/>
                </a:solidFill>
                <a:latin typeface="Calibri"/>
                <a:cs typeface="Calibri"/>
              </a:rPr>
              <a:t>i</a:t>
            </a:r>
            <a:r>
              <a:rPr sz="1600" dirty="0">
                <a:solidFill>
                  <a:srgbClr val="C00000"/>
                </a:solidFill>
                <a:latin typeface="Calibri"/>
                <a:cs typeface="Calibri"/>
              </a:rPr>
              <a:t>o</a:t>
            </a:r>
            <a:r>
              <a:rPr sz="1600" spc="-15" dirty="0">
                <a:solidFill>
                  <a:srgbClr val="C00000"/>
                </a:solidFill>
                <a:latin typeface="Calibri"/>
                <a:cs typeface="Calibri"/>
              </a:rPr>
              <a:t>n</a:t>
            </a:r>
            <a:r>
              <a:rPr sz="1600" spc="-5" dirty="0">
                <a:latin typeface="Calibri"/>
                <a:cs typeface="Calibri"/>
              </a:rPr>
              <a:t>:</a:t>
            </a:r>
            <a:r>
              <a:rPr sz="1600" spc="10" dirty="0">
                <a:latin typeface="Calibri"/>
                <a:cs typeface="Calibri"/>
              </a:rPr>
              <a:t> </a:t>
            </a:r>
            <a:r>
              <a:rPr sz="1600" spc="-5" dirty="0">
                <a:latin typeface="Courier New"/>
                <a:cs typeface="Courier New"/>
              </a:rPr>
              <a:t>movq</a:t>
            </a:r>
            <a:r>
              <a:rPr sz="1600" spc="15" dirty="0">
                <a:latin typeface="Courier New"/>
                <a:cs typeface="Courier New"/>
              </a:rPr>
              <a:t> </a:t>
            </a:r>
            <a:r>
              <a:rPr sz="1600" spc="-5" dirty="0">
                <a:latin typeface="Courier New"/>
                <a:cs typeface="Courier New"/>
              </a:rPr>
              <a:t>%rax,</a:t>
            </a:r>
            <a:r>
              <a:rPr sz="1600" spc="10" dirty="0">
                <a:latin typeface="Courier New"/>
                <a:cs typeface="Courier New"/>
              </a:rPr>
              <a:t> </a:t>
            </a:r>
            <a:r>
              <a:rPr lang="en-US" sz="1600" spc="10" dirty="0" smtClean="0">
                <a:latin typeface="Courier New"/>
                <a:cs typeface="Courier New"/>
              </a:rPr>
              <a:t>(</a:t>
            </a:r>
            <a:r>
              <a:rPr sz="1600" spc="-5" dirty="0" smtClean="0">
                <a:latin typeface="Courier New"/>
                <a:cs typeface="Courier New"/>
              </a:rPr>
              <a:t>A</a:t>
            </a:r>
            <a:r>
              <a:rPr lang="en-US" sz="1600" spc="-5" dirty="0" smtClean="0">
                <a:latin typeface="Courier New"/>
                <a:cs typeface="Courier New"/>
              </a:rPr>
              <a:t>)</a:t>
            </a:r>
            <a:endParaRPr sz="1600" dirty="0">
              <a:latin typeface="Courier New"/>
              <a:cs typeface="Courier New"/>
            </a:endParaRPr>
          </a:p>
        </p:txBody>
      </p:sp>
      <p:graphicFrame>
        <p:nvGraphicFramePr>
          <p:cNvPr id="26" name="object 26"/>
          <p:cNvGraphicFramePr>
            <a:graphicFrameLocks noGrp="1"/>
          </p:cNvGraphicFramePr>
          <p:nvPr/>
        </p:nvGraphicFramePr>
        <p:xfrm>
          <a:off x="6765925" y="3803650"/>
          <a:ext cx="909638" cy="1006475"/>
        </p:xfrm>
        <a:graphic>
          <a:graphicData uri="http://schemas.openxmlformats.org/drawingml/2006/table">
            <a:tbl>
              <a:tblPr firstRow="1" bandRow="1">
                <a:tableStyleId>{2D5ABB26-0587-4C30-8999-92F81FD0307C}</a:tableStyleId>
              </a:tblPr>
              <a:tblGrid>
                <a:gridCol w="909638"/>
              </a:tblGrid>
              <a:tr h="473374">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43994">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89107">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3" name="object 15"/>
          <p:cNvSpPr txBox="1"/>
          <p:nvPr/>
        </p:nvSpPr>
        <p:spPr>
          <a:xfrm>
            <a:off x="1689100" y="2417763"/>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4374"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4375"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35"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内存写事务</a:t>
            </a:r>
            <a:r>
              <a:rPr lang="zh-CN" altLang="zh-CN" smtClean="0">
                <a:ea typeface="宋体" pitchFamily="2" charset="-122"/>
              </a:rPr>
              <a:t>(2)</a:t>
            </a:r>
          </a:p>
        </p:txBody>
      </p:sp>
      <p:sp>
        <p:nvSpPr>
          <p:cNvPr id="4" name="object 4"/>
          <p:cNvSpPr txBox="1"/>
          <p:nvPr/>
        </p:nvSpPr>
        <p:spPr>
          <a:xfrm>
            <a:off x="476250" y="1463675"/>
            <a:ext cx="4833938" cy="369888"/>
          </a:xfrm>
          <a:prstGeom prst="rect">
            <a:avLst/>
          </a:prstGeom>
        </p:spPr>
        <p:txBody>
          <a:bodyPr lIns="0" tIns="0" rIns="0" bIns="0">
            <a:spAutoFit/>
          </a:bodyPr>
          <a:lstStyle/>
          <a:p>
            <a:pPr marL="370840" indent="-358140">
              <a:buClr>
                <a:srgbClr val="990000"/>
              </a:buClr>
              <a:buSzPct val="60416"/>
              <a:buFont typeface="Wingdings"/>
              <a:buChar char=""/>
              <a:tabLst>
                <a:tab pos="370840" algn="l"/>
              </a:tabLst>
              <a:defRPr/>
            </a:pPr>
            <a:r>
              <a:rPr dirty="0">
                <a:latin typeface="Calibri"/>
                <a:cs typeface="Calibri"/>
              </a:rPr>
              <a:t>C</a:t>
            </a:r>
            <a:r>
              <a:rPr spc="-10" dirty="0">
                <a:latin typeface="Calibri"/>
                <a:cs typeface="Calibri"/>
              </a:rPr>
              <a:t>P</a:t>
            </a:r>
            <a:r>
              <a:rPr dirty="0">
                <a:latin typeface="Calibri"/>
                <a:cs typeface="Calibri"/>
              </a:rPr>
              <a:t>U</a:t>
            </a:r>
            <a:r>
              <a:rPr spc="-10" dirty="0">
                <a:latin typeface="Calibri"/>
                <a:cs typeface="Calibri"/>
              </a:rPr>
              <a:t> </a:t>
            </a:r>
            <a:r>
              <a:rPr lang="zh-CN" altLang="en-US" spc="-10" dirty="0">
                <a:latin typeface="Calibri"/>
                <a:cs typeface="Calibri"/>
              </a:rPr>
              <a:t>将数据字</a:t>
            </a:r>
            <a:r>
              <a:rPr lang="en-US" altLang="zh-CN" spc="-10" dirty="0">
                <a:latin typeface="Calibri"/>
                <a:cs typeface="Calibri"/>
              </a:rPr>
              <a:t>y</a:t>
            </a:r>
            <a:r>
              <a:rPr lang="zh-CN" altLang="en-US" spc="-10" dirty="0">
                <a:latin typeface="Calibri"/>
                <a:cs typeface="Calibri"/>
              </a:rPr>
              <a:t>放到总线上</a:t>
            </a:r>
            <a:endParaRPr dirty="0">
              <a:latin typeface="Calibri"/>
              <a:cs typeface="Calibri"/>
            </a:endParaRPr>
          </a:p>
        </p:txBody>
      </p:sp>
      <p:sp>
        <p:nvSpPr>
          <p:cNvPr id="15364" name="object 5"/>
          <p:cNvSpPr>
            <a:spLocks/>
          </p:cNvSpPr>
          <p:nvPr/>
        </p:nvSpPr>
        <p:spPr bwMode="auto">
          <a:xfrm>
            <a:off x="5243513" y="3962400"/>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65" name="object 6"/>
          <p:cNvSpPr>
            <a:spLocks/>
          </p:cNvSpPr>
          <p:nvPr/>
        </p:nvSpPr>
        <p:spPr bwMode="auto">
          <a:xfrm>
            <a:off x="5243513" y="3962400"/>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66" name="object 7"/>
          <p:cNvSpPr>
            <a:spLocks/>
          </p:cNvSpPr>
          <p:nvPr/>
        </p:nvSpPr>
        <p:spPr bwMode="auto">
          <a:xfrm>
            <a:off x="4329113" y="3994150"/>
            <a:ext cx="909637" cy="577850"/>
          </a:xfrm>
          <a:custGeom>
            <a:avLst/>
            <a:gdLst>
              <a:gd name="T0" fmla="*/ 0 w 909954"/>
              <a:gd name="T1" fmla="*/ 0 h 577850"/>
              <a:gd name="T2" fmla="*/ 909003 w 909954"/>
              <a:gd name="T3" fmla="*/ 0 h 577850"/>
              <a:gd name="T4" fmla="*/ 909003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67" name="object 8"/>
          <p:cNvSpPr>
            <a:spLocks/>
          </p:cNvSpPr>
          <p:nvPr/>
        </p:nvSpPr>
        <p:spPr bwMode="auto">
          <a:xfrm>
            <a:off x="2871788" y="3962400"/>
            <a:ext cx="1452562"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6 w 1452879"/>
              <a:gd name="T9" fmla="*/ 400050 h 533400"/>
              <a:gd name="T10" fmla="*/ 1451928 w 1452879"/>
              <a:gd name="T11" fmla="*/ 266700 h 533400"/>
              <a:gd name="T12" fmla="*/ 1306736 w 1452879"/>
              <a:gd name="T13" fmla="*/ 133350 h 533400"/>
              <a:gd name="T14" fmla="*/ 290386 w 1452879"/>
              <a:gd name="T15" fmla="*/ 133350 h 533400"/>
              <a:gd name="T16" fmla="*/ 290386 w 1452879"/>
              <a:gd name="T17" fmla="*/ 0 h 533400"/>
              <a:gd name="T18" fmla="*/ 1306736 w 1452879"/>
              <a:gd name="T19" fmla="*/ 400050 h 533400"/>
              <a:gd name="T20" fmla="*/ 1161543 w 1452879"/>
              <a:gd name="T21" fmla="*/ 400050 h 533400"/>
              <a:gd name="T22" fmla="*/ 1161543 w 1452879"/>
              <a:gd name="T23" fmla="*/ 533400 h 533400"/>
              <a:gd name="T24" fmla="*/ 1306736 w 1452879"/>
              <a:gd name="T25" fmla="*/ 400050 h 533400"/>
              <a:gd name="T26" fmla="*/ 1161543 w 1452879"/>
              <a:gd name="T27" fmla="*/ 0 h 533400"/>
              <a:gd name="T28" fmla="*/ 1161543 w 1452879"/>
              <a:gd name="T29" fmla="*/ 133350 h 533400"/>
              <a:gd name="T30" fmla="*/ 1306736 w 1452879"/>
              <a:gd name="T31" fmla="*/ 133350 h 533400"/>
              <a:gd name="T32" fmla="*/ 1161543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68" name="object 9"/>
          <p:cNvSpPr>
            <a:spLocks/>
          </p:cNvSpPr>
          <p:nvPr/>
        </p:nvSpPr>
        <p:spPr bwMode="auto">
          <a:xfrm>
            <a:off x="2871788" y="3962400"/>
            <a:ext cx="1452562" cy="533400"/>
          </a:xfrm>
          <a:custGeom>
            <a:avLst/>
            <a:gdLst>
              <a:gd name="T0" fmla="*/ 0 w 1452879"/>
              <a:gd name="T1" fmla="*/ 266700 h 533400"/>
              <a:gd name="T2" fmla="*/ 290386 w 1452879"/>
              <a:gd name="T3" fmla="*/ 0 h 533400"/>
              <a:gd name="T4" fmla="*/ 290386 w 1452879"/>
              <a:gd name="T5" fmla="*/ 133350 h 533400"/>
              <a:gd name="T6" fmla="*/ 1161543 w 1452879"/>
              <a:gd name="T7" fmla="*/ 133350 h 533400"/>
              <a:gd name="T8" fmla="*/ 1161543 w 1452879"/>
              <a:gd name="T9" fmla="*/ 0 h 533400"/>
              <a:gd name="T10" fmla="*/ 1451928 w 1452879"/>
              <a:gd name="T11" fmla="*/ 266700 h 533400"/>
              <a:gd name="T12" fmla="*/ 1161543 w 1452879"/>
              <a:gd name="T13" fmla="*/ 533400 h 533400"/>
              <a:gd name="T14" fmla="*/ 1161543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69" name="object 10"/>
          <p:cNvSpPr>
            <a:spLocks/>
          </p:cNvSpPr>
          <p:nvPr/>
        </p:nvSpPr>
        <p:spPr bwMode="auto">
          <a:xfrm>
            <a:off x="1887538" y="2667000"/>
            <a:ext cx="684212" cy="152400"/>
          </a:xfrm>
          <a:custGeom>
            <a:avLst/>
            <a:gdLst>
              <a:gd name="T0" fmla="*/ 0 w 684530"/>
              <a:gd name="T1" fmla="*/ 0 h 152400"/>
              <a:gd name="T2" fmla="*/ 683576 w 684530"/>
              <a:gd name="T3" fmla="*/ 0 h 152400"/>
              <a:gd name="T4" fmla="*/ 683576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0" name="object 11"/>
          <p:cNvSpPr>
            <a:spLocks/>
          </p:cNvSpPr>
          <p:nvPr/>
        </p:nvSpPr>
        <p:spPr bwMode="auto">
          <a:xfrm>
            <a:off x="1887538" y="2819400"/>
            <a:ext cx="684212" cy="152400"/>
          </a:xfrm>
          <a:custGeom>
            <a:avLst/>
            <a:gdLst>
              <a:gd name="T0" fmla="*/ 0 w 684530"/>
              <a:gd name="T1" fmla="*/ 0 h 152400"/>
              <a:gd name="T2" fmla="*/ 683576 w 684530"/>
              <a:gd name="T3" fmla="*/ 0 h 152400"/>
              <a:gd name="T4" fmla="*/ 683576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1" name="object 12"/>
          <p:cNvSpPr>
            <a:spLocks/>
          </p:cNvSpPr>
          <p:nvPr/>
        </p:nvSpPr>
        <p:spPr bwMode="auto">
          <a:xfrm>
            <a:off x="1887538" y="2971800"/>
            <a:ext cx="684212" cy="152400"/>
          </a:xfrm>
          <a:custGeom>
            <a:avLst/>
            <a:gdLst>
              <a:gd name="T0" fmla="*/ 0 w 684530"/>
              <a:gd name="T1" fmla="*/ 0 h 152400"/>
              <a:gd name="T2" fmla="*/ 683576 w 684530"/>
              <a:gd name="T3" fmla="*/ 0 h 152400"/>
              <a:gd name="T4" fmla="*/ 683576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2" name="object 13"/>
          <p:cNvSpPr>
            <a:spLocks/>
          </p:cNvSpPr>
          <p:nvPr/>
        </p:nvSpPr>
        <p:spPr bwMode="auto">
          <a:xfrm>
            <a:off x="1887538" y="3124200"/>
            <a:ext cx="684212" cy="152400"/>
          </a:xfrm>
          <a:custGeom>
            <a:avLst/>
            <a:gdLst>
              <a:gd name="T0" fmla="*/ 0 w 684530"/>
              <a:gd name="T1" fmla="*/ 0 h 152400"/>
              <a:gd name="T2" fmla="*/ 683576 w 684530"/>
              <a:gd name="T3" fmla="*/ 0 h 152400"/>
              <a:gd name="T4" fmla="*/ 683576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3" name="object 14"/>
          <p:cNvSpPr txBox="1">
            <a:spLocks noChangeArrowheads="1"/>
          </p:cNvSpPr>
          <p:nvPr/>
        </p:nvSpPr>
        <p:spPr bwMode="auto">
          <a:xfrm>
            <a:off x="2193925" y="3075782"/>
            <a:ext cx="1111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y</a:t>
            </a:r>
            <a:endParaRPr lang="zh-CN" altLang="zh-CN" sz="1400" dirty="0">
              <a:latin typeface="Calibri" pitchFamily="34" charset="0"/>
            </a:endParaRPr>
          </a:p>
        </p:txBody>
      </p:sp>
      <p:sp>
        <p:nvSpPr>
          <p:cNvPr id="15374" name="object 15"/>
          <p:cNvSpPr>
            <a:spLocks/>
          </p:cNvSpPr>
          <p:nvPr/>
        </p:nvSpPr>
        <p:spPr bwMode="auto">
          <a:xfrm>
            <a:off x="1887538" y="3276600"/>
            <a:ext cx="684212" cy="152400"/>
          </a:xfrm>
          <a:custGeom>
            <a:avLst/>
            <a:gdLst>
              <a:gd name="T0" fmla="*/ 0 w 684530"/>
              <a:gd name="T1" fmla="*/ 0 h 152400"/>
              <a:gd name="T2" fmla="*/ 683576 w 684530"/>
              <a:gd name="T3" fmla="*/ 0 h 152400"/>
              <a:gd name="T4" fmla="*/ 683576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5" name="object 16"/>
          <p:cNvSpPr>
            <a:spLocks/>
          </p:cNvSpPr>
          <p:nvPr/>
        </p:nvSpPr>
        <p:spPr bwMode="auto">
          <a:xfrm>
            <a:off x="2660650" y="2667000"/>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6" name="object 17"/>
          <p:cNvSpPr>
            <a:spLocks/>
          </p:cNvSpPr>
          <p:nvPr/>
        </p:nvSpPr>
        <p:spPr bwMode="auto">
          <a:xfrm>
            <a:off x="2571750" y="3048000"/>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7" name="object 19"/>
          <p:cNvSpPr>
            <a:spLocks/>
          </p:cNvSpPr>
          <p:nvPr/>
        </p:nvSpPr>
        <p:spPr bwMode="auto">
          <a:xfrm>
            <a:off x="1962150" y="3505200"/>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8" name="object 20"/>
          <p:cNvSpPr>
            <a:spLocks/>
          </p:cNvSpPr>
          <p:nvPr/>
        </p:nvSpPr>
        <p:spPr bwMode="auto">
          <a:xfrm>
            <a:off x="971550" y="3994150"/>
            <a:ext cx="1873250" cy="577850"/>
          </a:xfrm>
          <a:custGeom>
            <a:avLst/>
            <a:gdLst>
              <a:gd name="T0" fmla="*/ 0 w 1873250"/>
              <a:gd name="T1" fmla="*/ 0 h 577850"/>
              <a:gd name="T2" fmla="*/ 1873250 w 1873250"/>
              <a:gd name="T3" fmla="*/ 0 h 577850"/>
              <a:gd name="T4" fmla="*/ 1873250 w 1873250"/>
              <a:gd name="T5" fmla="*/ 577850 h 577850"/>
              <a:gd name="T6" fmla="*/ 0 w 1873250"/>
              <a:gd name="T7" fmla="*/ 577850 h 577850"/>
              <a:gd name="T8" fmla="*/ 0 w 1873250"/>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577850">
                <a:moveTo>
                  <a:pt x="0" y="0"/>
                </a:moveTo>
                <a:lnTo>
                  <a:pt x="1873250" y="0"/>
                </a:lnTo>
                <a:lnTo>
                  <a:pt x="1873250"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79" name="object 22"/>
          <p:cNvSpPr>
            <a:spLocks/>
          </p:cNvSpPr>
          <p:nvPr/>
        </p:nvSpPr>
        <p:spPr bwMode="auto">
          <a:xfrm>
            <a:off x="2266950" y="3305175"/>
            <a:ext cx="0" cy="914400"/>
          </a:xfrm>
          <a:custGeom>
            <a:avLst/>
            <a:gdLst>
              <a:gd name="T0" fmla="*/ 0 h 914400"/>
              <a:gd name="T1" fmla="*/ 914400 h 914400"/>
              <a:gd name="T2" fmla="*/ 0 60000 65536"/>
              <a:gd name="T3" fmla="*/ 0 60000 65536"/>
            </a:gdLst>
            <a:ahLst/>
            <a:cxnLst>
              <a:cxn ang="T2">
                <a:pos x="0" y="T0"/>
              </a:cxn>
              <a:cxn ang="T3">
                <a:pos x="0" y="T1"/>
              </a:cxn>
            </a:cxnLst>
            <a:rect l="0" t="0" r="r" b="b"/>
            <a:pathLst>
              <a:path h="914400">
                <a:moveTo>
                  <a:pt x="0" y="0"/>
                </a:moveTo>
                <a:lnTo>
                  <a:pt x="0" y="91440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80" name="object 23"/>
          <p:cNvSpPr txBox="1">
            <a:spLocks noChangeArrowheads="1"/>
          </p:cNvSpPr>
          <p:nvPr/>
        </p:nvSpPr>
        <p:spPr bwMode="auto">
          <a:xfrm>
            <a:off x="5862638" y="3890963"/>
            <a:ext cx="1095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a:latin typeface="Calibri" pitchFamily="34" charset="0"/>
              </a:rPr>
              <a:t>y</a:t>
            </a:r>
            <a:endParaRPr lang="zh-CN" altLang="zh-CN" sz="1400">
              <a:latin typeface="Calibri" pitchFamily="34" charset="0"/>
            </a:endParaRPr>
          </a:p>
        </p:txBody>
      </p:sp>
      <p:sp>
        <p:nvSpPr>
          <p:cNvPr id="15381" name="object 24"/>
          <p:cNvSpPr>
            <a:spLocks/>
          </p:cNvSpPr>
          <p:nvPr/>
        </p:nvSpPr>
        <p:spPr bwMode="auto">
          <a:xfrm>
            <a:off x="2266950" y="4209854"/>
            <a:ext cx="4305300" cy="0"/>
          </a:xfrm>
          <a:custGeom>
            <a:avLst/>
            <a:gdLst>
              <a:gd name="T0" fmla="*/ 0 w 4305300"/>
              <a:gd name="T1" fmla="*/ 4305300 w 4305300"/>
              <a:gd name="T2" fmla="*/ 0 60000 65536"/>
              <a:gd name="T3" fmla="*/ 0 60000 65536"/>
            </a:gdLst>
            <a:ahLst/>
            <a:cxnLst>
              <a:cxn ang="T2">
                <a:pos x="T0" y="0"/>
              </a:cxn>
              <a:cxn ang="T3">
                <a:pos x="T1" y="0"/>
              </a:cxn>
            </a:cxnLst>
            <a:rect l="0" t="0" r="r" b="b"/>
            <a:pathLst>
              <a:path w="4305300">
                <a:moveTo>
                  <a:pt x="0" y="0"/>
                </a:moveTo>
                <a:lnTo>
                  <a:pt x="4305300" y="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382" name="object 25"/>
          <p:cNvSpPr>
            <a:spLocks/>
          </p:cNvSpPr>
          <p:nvPr/>
        </p:nvSpPr>
        <p:spPr bwMode="auto">
          <a:xfrm>
            <a:off x="6534150" y="4114408"/>
            <a:ext cx="228600" cy="228600"/>
          </a:xfrm>
          <a:custGeom>
            <a:avLst/>
            <a:gdLst>
              <a:gd name="T0" fmla="*/ 12 w 228600"/>
              <a:gd name="T1" fmla="*/ 0 h 228600"/>
              <a:gd name="T2" fmla="*/ 0 w 228600"/>
              <a:gd name="T3" fmla="*/ 228600 h 228600"/>
              <a:gd name="T4" fmla="*/ 228612 w 228600"/>
              <a:gd name="T5" fmla="*/ 114312 h 228600"/>
              <a:gd name="T6" fmla="*/ 12 w 228600"/>
              <a:gd name="T7" fmla="*/ 0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600" h="228600">
                <a:moveTo>
                  <a:pt x="12" y="0"/>
                </a:moveTo>
                <a:lnTo>
                  <a:pt x="0" y="228600"/>
                </a:lnTo>
                <a:lnTo>
                  <a:pt x="228612" y="114312"/>
                </a:lnTo>
                <a:lnTo>
                  <a:pt x="1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 name="object 27"/>
          <p:cNvSpPr txBox="1"/>
          <p:nvPr/>
        </p:nvSpPr>
        <p:spPr>
          <a:xfrm>
            <a:off x="3105150" y="2514600"/>
            <a:ext cx="533400" cy="1066800"/>
          </a:xfrm>
          <a:prstGeom prst="rect">
            <a:avLst/>
          </a:prstGeom>
          <a:ln w="12700">
            <a:solidFill>
              <a:srgbClr val="000000"/>
            </a:solidFill>
          </a:ln>
        </p:spPr>
        <p:txBody>
          <a:bodyPr lIns="0" tIns="0" rIns="0" bIns="0">
            <a:spAutoFit/>
          </a:bodyPr>
          <a:lstStyle/>
          <a:p>
            <a:pPr marL="84455">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5384" name="object 29"/>
          <p:cNvSpPr txBox="1">
            <a:spLocks noChangeArrowheads="1"/>
          </p:cNvSpPr>
          <p:nvPr/>
        </p:nvSpPr>
        <p:spPr bwMode="auto">
          <a:xfrm>
            <a:off x="7753350" y="3759200"/>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15385" name="object 30"/>
          <p:cNvSpPr txBox="1">
            <a:spLocks noChangeArrowheads="1"/>
          </p:cNvSpPr>
          <p:nvPr/>
        </p:nvSpPr>
        <p:spPr bwMode="auto">
          <a:xfrm>
            <a:off x="7737475" y="4262438"/>
            <a:ext cx="147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A</a:t>
            </a:r>
          </a:p>
        </p:txBody>
      </p:sp>
      <p:sp>
        <p:nvSpPr>
          <p:cNvPr id="31" name="object 31"/>
          <p:cNvSpPr txBox="1"/>
          <p:nvPr/>
        </p:nvSpPr>
        <p:spPr>
          <a:xfrm>
            <a:off x="1282700" y="3081338"/>
            <a:ext cx="514350"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33" name="object 33"/>
          <p:cNvSpPr txBox="1"/>
          <p:nvPr/>
        </p:nvSpPr>
        <p:spPr>
          <a:xfrm>
            <a:off x="4732338" y="2500313"/>
            <a:ext cx="1931987" cy="231775"/>
          </a:xfrm>
          <a:prstGeom prst="rect">
            <a:avLst/>
          </a:prstGeom>
        </p:spPr>
        <p:txBody>
          <a:bodyPr lIns="0" tIns="0" rIns="0" bIns="0">
            <a:spAutoFit/>
          </a:bodyPr>
          <a:lstStyle/>
          <a:p>
            <a:pPr marL="12700">
              <a:defRPr/>
            </a:pPr>
            <a:r>
              <a:rPr sz="1600" spc="-5" dirty="0">
                <a:solidFill>
                  <a:srgbClr val="C00000"/>
                </a:solidFill>
                <a:latin typeface="Calibri"/>
                <a:cs typeface="Calibri"/>
              </a:rPr>
              <a:t>S</a:t>
            </a:r>
            <a:r>
              <a:rPr sz="1600" spc="-20" dirty="0">
                <a:solidFill>
                  <a:srgbClr val="C00000"/>
                </a:solidFill>
                <a:latin typeface="Calibri"/>
                <a:cs typeface="Calibri"/>
              </a:rPr>
              <a:t>t</a:t>
            </a:r>
            <a:r>
              <a:rPr sz="1600" dirty="0">
                <a:solidFill>
                  <a:srgbClr val="C00000"/>
                </a:solidFill>
                <a:latin typeface="Calibri"/>
                <a:cs typeface="Calibri"/>
              </a:rPr>
              <a:t>o</a:t>
            </a:r>
            <a:r>
              <a:rPr sz="1600" spc="-25" dirty="0">
                <a:solidFill>
                  <a:srgbClr val="C00000"/>
                </a:solidFill>
                <a:latin typeface="Calibri"/>
                <a:cs typeface="Calibri"/>
              </a:rPr>
              <a:t>r</a:t>
            </a:r>
            <a:r>
              <a:rPr sz="1600" spc="-5" dirty="0">
                <a:solidFill>
                  <a:srgbClr val="C00000"/>
                </a:solidFill>
                <a:latin typeface="Calibri"/>
                <a:cs typeface="Calibri"/>
              </a:rPr>
              <a:t>e</a:t>
            </a:r>
            <a:r>
              <a:rPr sz="1600" dirty="0">
                <a:solidFill>
                  <a:srgbClr val="C00000"/>
                </a:solidFill>
                <a:latin typeface="Calibri"/>
                <a:cs typeface="Calibri"/>
              </a:rPr>
              <a:t> o</a:t>
            </a:r>
            <a:r>
              <a:rPr sz="1600" spc="-10" dirty="0">
                <a:solidFill>
                  <a:srgbClr val="C00000"/>
                </a:solidFill>
                <a:latin typeface="Calibri"/>
                <a:cs typeface="Calibri"/>
              </a:rPr>
              <a:t>p</a:t>
            </a:r>
            <a:r>
              <a:rPr sz="1600" spc="-5" dirty="0">
                <a:solidFill>
                  <a:srgbClr val="C00000"/>
                </a:solidFill>
                <a:latin typeface="Calibri"/>
                <a:cs typeface="Calibri"/>
              </a:rPr>
              <a:t>e</a:t>
            </a:r>
            <a:r>
              <a:rPr sz="1600" spc="-45" dirty="0">
                <a:solidFill>
                  <a:srgbClr val="C00000"/>
                </a:solidFill>
                <a:latin typeface="Calibri"/>
                <a:cs typeface="Calibri"/>
              </a:rPr>
              <a:t>r</a:t>
            </a:r>
            <a:r>
              <a:rPr sz="1600" spc="-15" dirty="0">
                <a:solidFill>
                  <a:srgbClr val="C00000"/>
                </a:solidFill>
                <a:latin typeface="Calibri"/>
                <a:cs typeface="Calibri"/>
              </a:rPr>
              <a:t>a</a:t>
            </a:r>
            <a:r>
              <a:rPr sz="1600" spc="-10" dirty="0">
                <a:solidFill>
                  <a:srgbClr val="C00000"/>
                </a:solidFill>
                <a:latin typeface="Calibri"/>
                <a:cs typeface="Calibri"/>
              </a:rPr>
              <a:t>t</a:t>
            </a:r>
            <a:r>
              <a:rPr sz="1600" spc="-5" dirty="0">
                <a:solidFill>
                  <a:srgbClr val="C00000"/>
                </a:solidFill>
                <a:latin typeface="Calibri"/>
                <a:cs typeface="Calibri"/>
              </a:rPr>
              <a:t>i</a:t>
            </a:r>
            <a:r>
              <a:rPr sz="1600" dirty="0">
                <a:solidFill>
                  <a:srgbClr val="C00000"/>
                </a:solidFill>
                <a:latin typeface="Calibri"/>
                <a:cs typeface="Calibri"/>
              </a:rPr>
              <a:t>o</a:t>
            </a:r>
            <a:r>
              <a:rPr sz="1600" spc="-15" dirty="0">
                <a:solidFill>
                  <a:srgbClr val="C00000"/>
                </a:solidFill>
                <a:latin typeface="Calibri"/>
                <a:cs typeface="Calibri"/>
              </a:rPr>
              <a:t>n</a:t>
            </a:r>
            <a:r>
              <a:rPr sz="1600" spc="-5" dirty="0">
                <a:latin typeface="Calibri"/>
                <a:cs typeface="Calibri"/>
              </a:rPr>
              <a:t>:</a:t>
            </a:r>
            <a:r>
              <a:rPr sz="1600" spc="10" dirty="0">
                <a:latin typeface="Calibri"/>
                <a:cs typeface="Calibri"/>
              </a:rPr>
              <a:t> </a:t>
            </a:r>
            <a:r>
              <a:rPr sz="1600" spc="-5" dirty="0">
                <a:latin typeface="Courier New"/>
                <a:cs typeface="Courier New"/>
              </a:rPr>
              <a:t>movq</a:t>
            </a:r>
            <a:endParaRPr sz="1600">
              <a:latin typeface="Courier New"/>
              <a:cs typeface="Courier New"/>
            </a:endParaRPr>
          </a:p>
        </p:txBody>
      </p:sp>
      <p:sp>
        <p:nvSpPr>
          <p:cNvPr id="34" name="object 34"/>
          <p:cNvSpPr txBox="1"/>
          <p:nvPr/>
        </p:nvSpPr>
        <p:spPr>
          <a:xfrm>
            <a:off x="6762750" y="2503488"/>
            <a:ext cx="1400175" cy="246221"/>
          </a:xfrm>
          <a:prstGeom prst="rect">
            <a:avLst/>
          </a:prstGeom>
        </p:spPr>
        <p:txBody>
          <a:bodyPr wrap="square" lIns="0" tIns="0" rIns="0" bIns="0">
            <a:spAutoFit/>
          </a:bodyPr>
          <a:lstStyle/>
          <a:p>
            <a:pPr marL="12700">
              <a:defRPr/>
            </a:pPr>
            <a:r>
              <a:rPr sz="1600" spc="-5" dirty="0" smtClean="0">
                <a:latin typeface="Courier New"/>
                <a:cs typeface="Courier New"/>
              </a:rPr>
              <a:t>%</a:t>
            </a:r>
            <a:r>
              <a:rPr sz="1600" spc="-5" dirty="0" err="1" smtClean="0">
                <a:latin typeface="Courier New"/>
                <a:cs typeface="Courier New"/>
              </a:rPr>
              <a:t>rax</a:t>
            </a:r>
            <a:r>
              <a:rPr sz="1600" spc="-5" dirty="0" smtClean="0">
                <a:latin typeface="Courier New"/>
                <a:cs typeface="Courier New"/>
              </a:rPr>
              <a:t>,</a:t>
            </a:r>
            <a:r>
              <a:rPr sz="1600" spc="10" dirty="0" smtClean="0">
                <a:latin typeface="Courier New"/>
                <a:cs typeface="Courier New"/>
              </a:rPr>
              <a:t> </a:t>
            </a:r>
            <a:r>
              <a:rPr lang="en-US" altLang="zh-CN" sz="1600" spc="-5" dirty="0" smtClean="0">
                <a:latin typeface="Courier New"/>
                <a:cs typeface="Courier New"/>
              </a:rPr>
              <a:t>(A)</a:t>
            </a:r>
            <a:r>
              <a:rPr lang="en-US" altLang="zh-CN" sz="1600" spc="10" dirty="0" smtClean="0">
                <a:latin typeface="Courier New"/>
                <a:cs typeface="Courier New"/>
              </a:rPr>
              <a:t> </a:t>
            </a:r>
            <a:endParaRPr sz="1600" dirty="0">
              <a:latin typeface="Courier New"/>
              <a:cs typeface="Courier New"/>
            </a:endParaRPr>
          </a:p>
        </p:txBody>
      </p:sp>
      <p:graphicFrame>
        <p:nvGraphicFramePr>
          <p:cNvPr id="26" name="object 26"/>
          <p:cNvGraphicFramePr>
            <a:graphicFrameLocks noGrp="1"/>
          </p:cNvGraphicFramePr>
          <p:nvPr/>
        </p:nvGraphicFramePr>
        <p:xfrm>
          <a:off x="6761163" y="3803650"/>
          <a:ext cx="909637" cy="974731"/>
        </p:xfrm>
        <a:graphic>
          <a:graphicData uri="http://schemas.openxmlformats.org/drawingml/2006/table">
            <a:tbl>
              <a:tblPr firstRow="1" bandRow="1">
                <a:tableStyleId>{2D5ABB26-0587-4C30-8999-92F81FD0307C}</a:tableStyleId>
              </a:tblPr>
              <a:tblGrid>
                <a:gridCol w="909637"/>
              </a:tblGrid>
              <a:tr h="456822">
                <a:tc>
                  <a:txBody>
                    <a:bodyPr/>
                    <a:lstStyle/>
                    <a:p>
                      <a:endParaRPr sz="1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13353">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549">
                <a:tc>
                  <a:txBody>
                    <a:bodyPr/>
                    <a:lstStyle/>
                    <a:p>
                      <a:endParaRPr sz="1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5" name="object 15"/>
          <p:cNvSpPr txBox="1"/>
          <p:nvPr/>
        </p:nvSpPr>
        <p:spPr>
          <a:xfrm>
            <a:off x="1689100" y="2417763"/>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5400"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5401"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37"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内存写事务</a:t>
            </a:r>
            <a:r>
              <a:rPr lang="zh-CN" altLang="zh-CN" smtClean="0">
                <a:ea typeface="宋体" pitchFamily="2" charset="-122"/>
              </a:rPr>
              <a:t>(3)</a:t>
            </a:r>
          </a:p>
        </p:txBody>
      </p:sp>
      <p:sp>
        <p:nvSpPr>
          <p:cNvPr id="16387" name="object 4"/>
          <p:cNvSpPr txBox="1">
            <a:spLocks noChangeArrowheads="1"/>
          </p:cNvSpPr>
          <p:nvPr/>
        </p:nvSpPr>
        <p:spPr bwMode="auto">
          <a:xfrm>
            <a:off x="476250" y="1463675"/>
            <a:ext cx="764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14338" indent="-401638">
              <a:tabLst>
                <a:tab pos="414338" algn="l"/>
              </a:tabLst>
              <a:defRPr sz="2400" b="1">
                <a:solidFill>
                  <a:schemeClr val="tx1"/>
                </a:solidFill>
                <a:latin typeface="Arial Narrow" pitchFamily="34" charset="0"/>
                <a:ea typeface="宋体" pitchFamily="2" charset="-122"/>
              </a:defRPr>
            </a:lvl1pPr>
            <a:lvl2pPr marL="742950" indent="-285750">
              <a:tabLst>
                <a:tab pos="414338" algn="l"/>
              </a:tabLst>
              <a:defRPr sz="2400" b="1">
                <a:solidFill>
                  <a:schemeClr val="tx1"/>
                </a:solidFill>
                <a:latin typeface="Arial Narrow" pitchFamily="34" charset="0"/>
                <a:ea typeface="宋体" pitchFamily="2" charset="-122"/>
              </a:defRPr>
            </a:lvl2pPr>
            <a:lvl3pPr marL="1143000" indent="-228600">
              <a:tabLst>
                <a:tab pos="414338" algn="l"/>
              </a:tabLst>
              <a:defRPr sz="2400" b="1">
                <a:solidFill>
                  <a:schemeClr val="tx1"/>
                </a:solidFill>
                <a:latin typeface="Arial Narrow" pitchFamily="34" charset="0"/>
                <a:ea typeface="宋体" pitchFamily="2" charset="-122"/>
              </a:defRPr>
            </a:lvl3pPr>
            <a:lvl4pPr marL="1600200" indent="-228600">
              <a:tabLst>
                <a:tab pos="414338" algn="l"/>
              </a:tabLst>
              <a:defRPr sz="2400" b="1">
                <a:solidFill>
                  <a:schemeClr val="tx1"/>
                </a:solidFill>
                <a:latin typeface="Arial Narrow" pitchFamily="34" charset="0"/>
                <a:ea typeface="宋体" pitchFamily="2" charset="-122"/>
              </a:defRPr>
            </a:lvl4pPr>
            <a:lvl5pPr marL="2057400" indent="-228600">
              <a:tabLst>
                <a:tab pos="414338"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414338"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414338"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414338"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414338"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a:latin typeface="Calibri" pitchFamily="34" charset="0"/>
              </a:rPr>
              <a:t>主存从总线读数据字</a:t>
            </a:r>
            <a:r>
              <a:rPr lang="en-US" altLang="zh-CN">
                <a:latin typeface="Calibri" pitchFamily="34" charset="0"/>
              </a:rPr>
              <a:t>y</a:t>
            </a:r>
            <a:r>
              <a:rPr lang="zh-CN" altLang="en-US">
                <a:latin typeface="Calibri" pitchFamily="34" charset="0"/>
              </a:rPr>
              <a:t>，并将它存储在地址</a:t>
            </a:r>
            <a:r>
              <a:rPr lang="en-US" altLang="zh-CN">
                <a:latin typeface="Calibri" pitchFamily="34" charset="0"/>
              </a:rPr>
              <a:t>A</a:t>
            </a:r>
            <a:endParaRPr lang="zh-CN" altLang="zh-CN">
              <a:latin typeface="Calibri" pitchFamily="34" charset="0"/>
            </a:endParaRPr>
          </a:p>
        </p:txBody>
      </p:sp>
      <p:sp>
        <p:nvSpPr>
          <p:cNvPr id="16388" name="object 5"/>
          <p:cNvSpPr>
            <a:spLocks/>
          </p:cNvSpPr>
          <p:nvPr/>
        </p:nvSpPr>
        <p:spPr bwMode="auto">
          <a:xfrm>
            <a:off x="6772275" y="3806825"/>
            <a:ext cx="909638" cy="914400"/>
          </a:xfrm>
          <a:custGeom>
            <a:avLst/>
            <a:gdLst>
              <a:gd name="T0" fmla="*/ 0 w 909954"/>
              <a:gd name="T1" fmla="*/ 0 h 914400"/>
              <a:gd name="T2" fmla="*/ 909005 w 909954"/>
              <a:gd name="T3" fmla="*/ 0 h 914400"/>
              <a:gd name="T4" fmla="*/ 909005 w 909954"/>
              <a:gd name="T5" fmla="*/ 914400 h 914400"/>
              <a:gd name="T6" fmla="*/ 0 w 909954"/>
              <a:gd name="T7" fmla="*/ 914400 h 914400"/>
              <a:gd name="T8" fmla="*/ 0 w 909954"/>
              <a:gd name="T9" fmla="*/ 0 h 914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914400">
                <a:moveTo>
                  <a:pt x="0" y="0"/>
                </a:moveTo>
                <a:lnTo>
                  <a:pt x="909637" y="0"/>
                </a:lnTo>
                <a:lnTo>
                  <a:pt x="909637" y="914400"/>
                </a:lnTo>
                <a:lnTo>
                  <a:pt x="0" y="914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 name="object 6"/>
          <p:cNvSpPr>
            <a:spLocks/>
          </p:cNvSpPr>
          <p:nvPr/>
        </p:nvSpPr>
        <p:spPr bwMode="auto">
          <a:xfrm>
            <a:off x="5248275" y="3959225"/>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0" name="object 7"/>
          <p:cNvSpPr>
            <a:spLocks/>
          </p:cNvSpPr>
          <p:nvPr/>
        </p:nvSpPr>
        <p:spPr bwMode="auto">
          <a:xfrm>
            <a:off x="5248275" y="3959225"/>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 name="object 8"/>
          <p:cNvSpPr>
            <a:spLocks/>
          </p:cNvSpPr>
          <p:nvPr/>
        </p:nvSpPr>
        <p:spPr bwMode="auto">
          <a:xfrm>
            <a:off x="4333875" y="3990975"/>
            <a:ext cx="909638" cy="577850"/>
          </a:xfrm>
          <a:custGeom>
            <a:avLst/>
            <a:gdLst>
              <a:gd name="T0" fmla="*/ 0 w 909954"/>
              <a:gd name="T1" fmla="*/ 0 h 577850"/>
              <a:gd name="T2" fmla="*/ 909005 w 909954"/>
              <a:gd name="T3" fmla="*/ 0 h 577850"/>
              <a:gd name="T4" fmla="*/ 909005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2" name="object 9"/>
          <p:cNvSpPr>
            <a:spLocks/>
          </p:cNvSpPr>
          <p:nvPr/>
        </p:nvSpPr>
        <p:spPr bwMode="auto">
          <a:xfrm>
            <a:off x="2876550" y="3959225"/>
            <a:ext cx="1452563"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8 w 1452879"/>
              <a:gd name="T9" fmla="*/ 400050 h 533400"/>
              <a:gd name="T10" fmla="*/ 1451930 w 1452879"/>
              <a:gd name="T11" fmla="*/ 266700 h 533400"/>
              <a:gd name="T12" fmla="*/ 1306738 w 1452879"/>
              <a:gd name="T13" fmla="*/ 133350 h 533400"/>
              <a:gd name="T14" fmla="*/ 290386 w 1452879"/>
              <a:gd name="T15" fmla="*/ 133350 h 533400"/>
              <a:gd name="T16" fmla="*/ 290386 w 1452879"/>
              <a:gd name="T17" fmla="*/ 0 h 533400"/>
              <a:gd name="T18" fmla="*/ 1306738 w 1452879"/>
              <a:gd name="T19" fmla="*/ 400050 h 533400"/>
              <a:gd name="T20" fmla="*/ 1161544 w 1452879"/>
              <a:gd name="T21" fmla="*/ 400050 h 533400"/>
              <a:gd name="T22" fmla="*/ 1161544 w 1452879"/>
              <a:gd name="T23" fmla="*/ 533400 h 533400"/>
              <a:gd name="T24" fmla="*/ 1306738 w 1452879"/>
              <a:gd name="T25" fmla="*/ 400050 h 533400"/>
              <a:gd name="T26" fmla="*/ 1161544 w 1452879"/>
              <a:gd name="T27" fmla="*/ 0 h 533400"/>
              <a:gd name="T28" fmla="*/ 1161544 w 1452879"/>
              <a:gd name="T29" fmla="*/ 133350 h 533400"/>
              <a:gd name="T30" fmla="*/ 1306738 w 1452879"/>
              <a:gd name="T31" fmla="*/ 133350 h 533400"/>
              <a:gd name="T32" fmla="*/ 1161544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3" name="object 10"/>
          <p:cNvSpPr>
            <a:spLocks/>
          </p:cNvSpPr>
          <p:nvPr/>
        </p:nvSpPr>
        <p:spPr bwMode="auto">
          <a:xfrm>
            <a:off x="2876550" y="3959225"/>
            <a:ext cx="1452563" cy="533400"/>
          </a:xfrm>
          <a:custGeom>
            <a:avLst/>
            <a:gdLst>
              <a:gd name="T0" fmla="*/ 0 w 1452879"/>
              <a:gd name="T1" fmla="*/ 266700 h 533400"/>
              <a:gd name="T2" fmla="*/ 290386 w 1452879"/>
              <a:gd name="T3" fmla="*/ 0 h 533400"/>
              <a:gd name="T4" fmla="*/ 290386 w 1452879"/>
              <a:gd name="T5" fmla="*/ 133350 h 533400"/>
              <a:gd name="T6" fmla="*/ 1161544 w 1452879"/>
              <a:gd name="T7" fmla="*/ 133350 h 533400"/>
              <a:gd name="T8" fmla="*/ 1161544 w 1452879"/>
              <a:gd name="T9" fmla="*/ 0 h 533400"/>
              <a:gd name="T10" fmla="*/ 1451930 w 1452879"/>
              <a:gd name="T11" fmla="*/ 266700 h 533400"/>
              <a:gd name="T12" fmla="*/ 1161544 w 1452879"/>
              <a:gd name="T13" fmla="*/ 533400 h 533400"/>
              <a:gd name="T14" fmla="*/ 1161544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4" name="object 11"/>
          <p:cNvSpPr>
            <a:spLocks/>
          </p:cNvSpPr>
          <p:nvPr/>
        </p:nvSpPr>
        <p:spPr bwMode="auto">
          <a:xfrm>
            <a:off x="1892300" y="2663825"/>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5" name="object 12"/>
          <p:cNvSpPr>
            <a:spLocks/>
          </p:cNvSpPr>
          <p:nvPr/>
        </p:nvSpPr>
        <p:spPr bwMode="auto">
          <a:xfrm>
            <a:off x="1892300" y="2816225"/>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6" name="object 13"/>
          <p:cNvSpPr>
            <a:spLocks/>
          </p:cNvSpPr>
          <p:nvPr/>
        </p:nvSpPr>
        <p:spPr bwMode="auto">
          <a:xfrm>
            <a:off x="1892300" y="2968625"/>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7" name="object 14"/>
          <p:cNvSpPr>
            <a:spLocks/>
          </p:cNvSpPr>
          <p:nvPr/>
        </p:nvSpPr>
        <p:spPr bwMode="auto">
          <a:xfrm>
            <a:off x="1892300" y="3121025"/>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8" name="object 15"/>
          <p:cNvSpPr txBox="1">
            <a:spLocks noChangeArrowheads="1"/>
          </p:cNvSpPr>
          <p:nvPr/>
        </p:nvSpPr>
        <p:spPr bwMode="auto">
          <a:xfrm>
            <a:off x="2198688" y="3043893"/>
            <a:ext cx="1111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y</a:t>
            </a:r>
            <a:endParaRPr lang="zh-CN" altLang="zh-CN" sz="1400" dirty="0">
              <a:latin typeface="Calibri" pitchFamily="34" charset="0"/>
            </a:endParaRPr>
          </a:p>
        </p:txBody>
      </p:sp>
      <p:sp>
        <p:nvSpPr>
          <p:cNvPr id="16399" name="object 16"/>
          <p:cNvSpPr>
            <a:spLocks/>
          </p:cNvSpPr>
          <p:nvPr/>
        </p:nvSpPr>
        <p:spPr bwMode="auto">
          <a:xfrm>
            <a:off x="1892300" y="3273425"/>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00" name="object 17"/>
          <p:cNvSpPr>
            <a:spLocks/>
          </p:cNvSpPr>
          <p:nvPr/>
        </p:nvSpPr>
        <p:spPr bwMode="auto">
          <a:xfrm>
            <a:off x="2665413" y="2663825"/>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01" name="object 18"/>
          <p:cNvSpPr>
            <a:spLocks/>
          </p:cNvSpPr>
          <p:nvPr/>
        </p:nvSpPr>
        <p:spPr bwMode="auto">
          <a:xfrm>
            <a:off x="2576513" y="3044825"/>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p:cNvSpPr txBox="1"/>
          <p:nvPr/>
        </p:nvSpPr>
        <p:spPr>
          <a:xfrm>
            <a:off x="3109913" y="2511425"/>
            <a:ext cx="533400" cy="1066800"/>
          </a:xfrm>
          <a:prstGeom prst="rect">
            <a:avLst/>
          </a:prstGeom>
          <a:ln w="12700">
            <a:solidFill>
              <a:srgbClr val="000000"/>
            </a:solidFill>
          </a:ln>
        </p:spPr>
        <p:txBody>
          <a:bodyPr lIns="0" tIns="0" rIns="0" bIns="0">
            <a:spAutoFit/>
          </a:bodyPr>
          <a:lstStyle/>
          <a:p>
            <a:pPr marL="84455">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6403" name="object 21"/>
          <p:cNvSpPr>
            <a:spLocks/>
          </p:cNvSpPr>
          <p:nvPr/>
        </p:nvSpPr>
        <p:spPr bwMode="auto">
          <a:xfrm>
            <a:off x="1966913" y="3502025"/>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04" name="object 22"/>
          <p:cNvSpPr txBox="1">
            <a:spLocks noChangeArrowheads="1"/>
          </p:cNvSpPr>
          <p:nvPr/>
        </p:nvSpPr>
        <p:spPr bwMode="auto">
          <a:xfrm>
            <a:off x="976313" y="3990975"/>
            <a:ext cx="1873250" cy="4921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3810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latin typeface="Calibri" pitchFamily="34" charset="0"/>
              </a:rPr>
              <a:t> </a:t>
            </a:r>
          </a:p>
          <a:p>
            <a:endParaRPr lang="zh-CN" altLang="zh-CN" sz="1600">
              <a:latin typeface="Calibri" pitchFamily="34" charset="0"/>
            </a:endParaRPr>
          </a:p>
        </p:txBody>
      </p:sp>
      <p:sp>
        <p:nvSpPr>
          <p:cNvPr id="16405" name="object 23"/>
          <p:cNvSpPr>
            <a:spLocks/>
          </p:cNvSpPr>
          <p:nvPr/>
        </p:nvSpPr>
        <p:spPr bwMode="auto">
          <a:xfrm>
            <a:off x="6767513" y="4264025"/>
            <a:ext cx="914400" cy="152400"/>
          </a:xfrm>
          <a:custGeom>
            <a:avLst/>
            <a:gdLst>
              <a:gd name="T0" fmla="*/ 0 w 914400"/>
              <a:gd name="T1" fmla="*/ 0 h 152400"/>
              <a:gd name="T2" fmla="*/ 914400 w 914400"/>
              <a:gd name="T3" fmla="*/ 0 h 152400"/>
              <a:gd name="T4" fmla="*/ 914400 w 914400"/>
              <a:gd name="T5" fmla="*/ 152400 h 152400"/>
              <a:gd name="T6" fmla="*/ 0 w 914400"/>
              <a:gd name="T7" fmla="*/ 152400 h 152400"/>
              <a:gd name="T8" fmla="*/ 0 w 9144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52400">
                <a:moveTo>
                  <a:pt x="0" y="0"/>
                </a:moveTo>
                <a:lnTo>
                  <a:pt x="914400" y="0"/>
                </a:lnTo>
                <a:lnTo>
                  <a:pt x="914400"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06" name="object 24"/>
          <p:cNvSpPr txBox="1">
            <a:spLocks noChangeArrowheads="1"/>
          </p:cNvSpPr>
          <p:nvPr/>
        </p:nvSpPr>
        <p:spPr bwMode="auto">
          <a:xfrm>
            <a:off x="7170738" y="4186238"/>
            <a:ext cx="1095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y</a:t>
            </a:r>
            <a:endParaRPr lang="zh-CN" altLang="zh-CN" sz="1400" dirty="0">
              <a:latin typeface="Calibri" pitchFamily="34" charset="0"/>
            </a:endParaRPr>
          </a:p>
        </p:txBody>
      </p:sp>
      <p:sp>
        <p:nvSpPr>
          <p:cNvPr id="16407" name="object 26"/>
          <p:cNvSpPr txBox="1">
            <a:spLocks noChangeArrowheads="1"/>
          </p:cNvSpPr>
          <p:nvPr/>
        </p:nvSpPr>
        <p:spPr bwMode="auto">
          <a:xfrm>
            <a:off x="7758113" y="3740150"/>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16408" name="object 27"/>
          <p:cNvSpPr txBox="1">
            <a:spLocks noChangeArrowheads="1"/>
          </p:cNvSpPr>
          <p:nvPr/>
        </p:nvSpPr>
        <p:spPr bwMode="auto">
          <a:xfrm>
            <a:off x="7742238" y="4243388"/>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A</a:t>
            </a:r>
          </a:p>
        </p:txBody>
      </p:sp>
      <p:sp>
        <p:nvSpPr>
          <p:cNvPr id="28" name="object 28"/>
          <p:cNvSpPr txBox="1"/>
          <p:nvPr/>
        </p:nvSpPr>
        <p:spPr>
          <a:xfrm>
            <a:off x="1320800" y="3079750"/>
            <a:ext cx="512763"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30" name="object 30"/>
          <p:cNvSpPr txBox="1"/>
          <p:nvPr/>
        </p:nvSpPr>
        <p:spPr>
          <a:xfrm>
            <a:off x="4716463" y="2528888"/>
            <a:ext cx="3173412" cy="246221"/>
          </a:xfrm>
          <a:prstGeom prst="rect">
            <a:avLst/>
          </a:prstGeom>
        </p:spPr>
        <p:txBody>
          <a:bodyPr wrap="square" lIns="0" tIns="0" rIns="0" bIns="0">
            <a:spAutoFit/>
          </a:bodyPr>
          <a:lstStyle/>
          <a:p>
            <a:pPr marL="12700">
              <a:defRPr/>
            </a:pPr>
            <a:r>
              <a:rPr sz="1600" spc="-5" dirty="0">
                <a:solidFill>
                  <a:srgbClr val="C00000"/>
                </a:solidFill>
                <a:latin typeface="Calibri"/>
                <a:cs typeface="Calibri"/>
              </a:rPr>
              <a:t>S</a:t>
            </a:r>
            <a:r>
              <a:rPr sz="1600" spc="-20" dirty="0">
                <a:solidFill>
                  <a:srgbClr val="C00000"/>
                </a:solidFill>
                <a:latin typeface="Calibri"/>
                <a:cs typeface="Calibri"/>
              </a:rPr>
              <a:t>t</a:t>
            </a:r>
            <a:r>
              <a:rPr sz="1600" dirty="0">
                <a:solidFill>
                  <a:srgbClr val="C00000"/>
                </a:solidFill>
                <a:latin typeface="Calibri"/>
                <a:cs typeface="Calibri"/>
              </a:rPr>
              <a:t>o</a:t>
            </a:r>
            <a:r>
              <a:rPr sz="1600" spc="-25" dirty="0">
                <a:solidFill>
                  <a:srgbClr val="C00000"/>
                </a:solidFill>
                <a:latin typeface="Calibri"/>
                <a:cs typeface="Calibri"/>
              </a:rPr>
              <a:t>r</a:t>
            </a:r>
            <a:r>
              <a:rPr sz="1600" spc="-5" dirty="0">
                <a:solidFill>
                  <a:srgbClr val="C00000"/>
                </a:solidFill>
                <a:latin typeface="Calibri"/>
                <a:cs typeface="Calibri"/>
              </a:rPr>
              <a:t>e</a:t>
            </a:r>
            <a:r>
              <a:rPr sz="1600" dirty="0">
                <a:solidFill>
                  <a:srgbClr val="C00000"/>
                </a:solidFill>
                <a:latin typeface="Calibri"/>
                <a:cs typeface="Calibri"/>
              </a:rPr>
              <a:t> o</a:t>
            </a:r>
            <a:r>
              <a:rPr sz="1600" spc="-10" dirty="0">
                <a:solidFill>
                  <a:srgbClr val="C00000"/>
                </a:solidFill>
                <a:latin typeface="Calibri"/>
                <a:cs typeface="Calibri"/>
              </a:rPr>
              <a:t>p</a:t>
            </a:r>
            <a:r>
              <a:rPr sz="1600" spc="-5" dirty="0">
                <a:solidFill>
                  <a:srgbClr val="C00000"/>
                </a:solidFill>
                <a:latin typeface="Calibri"/>
                <a:cs typeface="Calibri"/>
              </a:rPr>
              <a:t>e</a:t>
            </a:r>
            <a:r>
              <a:rPr sz="1600" spc="-45" dirty="0">
                <a:solidFill>
                  <a:srgbClr val="C00000"/>
                </a:solidFill>
                <a:latin typeface="Calibri"/>
                <a:cs typeface="Calibri"/>
              </a:rPr>
              <a:t>r</a:t>
            </a:r>
            <a:r>
              <a:rPr sz="1600" spc="-15" dirty="0">
                <a:solidFill>
                  <a:srgbClr val="C00000"/>
                </a:solidFill>
                <a:latin typeface="Calibri"/>
                <a:cs typeface="Calibri"/>
              </a:rPr>
              <a:t>a</a:t>
            </a:r>
            <a:r>
              <a:rPr sz="1600" spc="-10" dirty="0">
                <a:solidFill>
                  <a:srgbClr val="C00000"/>
                </a:solidFill>
                <a:latin typeface="Calibri"/>
                <a:cs typeface="Calibri"/>
              </a:rPr>
              <a:t>t</a:t>
            </a:r>
            <a:r>
              <a:rPr sz="1600" spc="-5" dirty="0">
                <a:solidFill>
                  <a:srgbClr val="C00000"/>
                </a:solidFill>
                <a:latin typeface="Calibri"/>
                <a:cs typeface="Calibri"/>
              </a:rPr>
              <a:t>i</a:t>
            </a:r>
            <a:r>
              <a:rPr sz="1600" dirty="0">
                <a:solidFill>
                  <a:srgbClr val="C00000"/>
                </a:solidFill>
                <a:latin typeface="Calibri"/>
                <a:cs typeface="Calibri"/>
              </a:rPr>
              <a:t>o</a:t>
            </a:r>
            <a:r>
              <a:rPr sz="1600" spc="-15" dirty="0">
                <a:solidFill>
                  <a:srgbClr val="C00000"/>
                </a:solidFill>
                <a:latin typeface="Calibri"/>
                <a:cs typeface="Calibri"/>
              </a:rPr>
              <a:t>n</a:t>
            </a:r>
            <a:r>
              <a:rPr sz="1600" spc="-5" dirty="0">
                <a:latin typeface="Calibri"/>
                <a:cs typeface="Calibri"/>
              </a:rPr>
              <a:t>:</a:t>
            </a:r>
            <a:r>
              <a:rPr sz="1600" spc="10" dirty="0">
                <a:latin typeface="Calibri"/>
                <a:cs typeface="Calibri"/>
              </a:rPr>
              <a:t> </a:t>
            </a:r>
            <a:r>
              <a:rPr sz="1600" spc="-5" dirty="0">
                <a:latin typeface="Courier New"/>
                <a:cs typeface="Courier New"/>
              </a:rPr>
              <a:t>movq</a:t>
            </a:r>
            <a:r>
              <a:rPr sz="1600" spc="15" dirty="0">
                <a:latin typeface="Courier New"/>
                <a:cs typeface="Courier New"/>
              </a:rPr>
              <a:t> </a:t>
            </a:r>
            <a:r>
              <a:rPr sz="1600" spc="-5" dirty="0">
                <a:latin typeface="Courier New"/>
                <a:cs typeface="Courier New"/>
              </a:rPr>
              <a:t>%rax,</a:t>
            </a:r>
            <a:r>
              <a:rPr sz="1600" spc="10" dirty="0">
                <a:latin typeface="Courier New"/>
                <a:cs typeface="Courier New"/>
              </a:rPr>
              <a:t> </a:t>
            </a:r>
            <a:r>
              <a:rPr lang="en-US" altLang="zh-CN" sz="1600" spc="-5" dirty="0" smtClean="0">
                <a:latin typeface="Courier New"/>
                <a:cs typeface="Courier New"/>
              </a:rPr>
              <a:t>(A)</a:t>
            </a:r>
            <a:endParaRPr sz="1600" dirty="0">
              <a:latin typeface="Courier New"/>
              <a:cs typeface="Courier New"/>
            </a:endParaRPr>
          </a:p>
        </p:txBody>
      </p:sp>
      <p:sp>
        <p:nvSpPr>
          <p:cNvPr id="31" name="object 15"/>
          <p:cNvSpPr txBox="1"/>
          <p:nvPr/>
        </p:nvSpPr>
        <p:spPr>
          <a:xfrm>
            <a:off x="1689100" y="2417763"/>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6412"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6413"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33"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isk"/>
          <p:cNvPicPr>
            <a:picLocks noChangeAspect="1" noChangeArrowheads="1"/>
          </p:cNvPicPr>
          <p:nvPr/>
        </p:nvPicPr>
        <p:blipFill>
          <a:blip r:embed="rId3" cstate="print">
            <a:extLst>
              <a:ext uri="{28A0092B-C50C-407E-A947-70E740481C1C}">
                <a14:useLocalDpi xmlns:a14="http://schemas.microsoft.com/office/drawing/2010/main" val="0"/>
              </a:ext>
            </a:extLst>
          </a:blip>
          <a:srcRect l="11427" t="11632" b="8240"/>
          <a:stretch>
            <a:fillRect/>
          </a:stretch>
        </p:blipFill>
        <p:spPr bwMode="auto">
          <a:xfrm>
            <a:off x="1828800" y="1219200"/>
            <a:ext cx="6496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a:xfrm>
            <a:off x="357188" y="444500"/>
            <a:ext cx="7591425" cy="762000"/>
          </a:xfrm>
        </p:spPr>
        <p:txBody>
          <a:bodyPr/>
          <a:lstStyle/>
          <a:p>
            <a:pPr eaLnBrk="1" hangingPunct="1"/>
            <a:r>
              <a:rPr lang="zh-CN" altLang="en-US" smtClean="0">
                <a:ea typeface="宋体" pitchFamily="2" charset="-122"/>
              </a:rPr>
              <a:t>磁盘驱动器里有什么</a:t>
            </a:r>
            <a:r>
              <a:rPr lang="en-US" altLang="zh-CN" smtClean="0">
                <a:ea typeface="宋体" pitchFamily="2" charset="-122"/>
              </a:rPr>
              <a:t>?</a:t>
            </a:r>
          </a:p>
        </p:txBody>
      </p:sp>
      <p:sp>
        <p:nvSpPr>
          <p:cNvPr id="17412" name="Text Box 4"/>
          <p:cNvSpPr txBox="1">
            <a:spLocks noChangeArrowheads="1"/>
          </p:cNvSpPr>
          <p:nvPr/>
        </p:nvSpPr>
        <p:spPr bwMode="auto">
          <a:xfrm>
            <a:off x="3733800" y="1219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Arial" pitchFamily="34" charset="0"/>
              </a:rPr>
              <a:t>旋转轴</a:t>
            </a:r>
          </a:p>
        </p:txBody>
      </p:sp>
      <p:sp>
        <p:nvSpPr>
          <p:cNvPr id="17413"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 name="Text Box 6"/>
          <p:cNvSpPr txBox="1">
            <a:spLocks noChangeArrowheads="1"/>
          </p:cNvSpPr>
          <p:nvPr/>
        </p:nvSpPr>
        <p:spPr bwMode="auto">
          <a:xfrm>
            <a:off x="2286000" y="13716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Arial" pitchFamily="34" charset="0"/>
              </a:rPr>
              <a:t>传动臂</a:t>
            </a:r>
          </a:p>
        </p:txBody>
      </p:sp>
      <p:sp>
        <p:nvSpPr>
          <p:cNvPr id="17415"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Text Box 8"/>
          <p:cNvSpPr txBox="1">
            <a:spLocks noChangeArrowheads="1"/>
          </p:cNvSpPr>
          <p:nvPr/>
        </p:nvSpPr>
        <p:spPr bwMode="auto">
          <a:xfrm>
            <a:off x="914400" y="2362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Arial" pitchFamily="34" charset="0"/>
              </a:rPr>
              <a:t>驱动器</a:t>
            </a:r>
          </a:p>
        </p:txBody>
      </p:sp>
      <p:sp>
        <p:nvSpPr>
          <p:cNvPr id="17417"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Text Box 10"/>
          <p:cNvSpPr txBox="1">
            <a:spLocks noChangeArrowheads="1"/>
          </p:cNvSpPr>
          <p:nvPr/>
        </p:nvSpPr>
        <p:spPr bwMode="auto">
          <a:xfrm>
            <a:off x="7315200" y="15240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Arial" pitchFamily="34" charset="0"/>
              </a:rPr>
              <a:t>盘片</a:t>
            </a:r>
          </a:p>
        </p:txBody>
      </p:sp>
      <p:sp>
        <p:nvSpPr>
          <p:cNvPr id="17419"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AutoShape 12"/>
          <p:cNvSpPr>
            <a:spLocks noChangeArrowheads="1"/>
          </p:cNvSpPr>
          <p:nvPr/>
        </p:nvSpPr>
        <p:spPr bwMode="auto">
          <a:xfrm flipH="1">
            <a:off x="5638800" y="4724400"/>
            <a:ext cx="1200150" cy="609600"/>
          </a:xfrm>
          <a:prstGeom prst="curvedUpArrow">
            <a:avLst>
              <a:gd name="adj1" fmla="val 57477"/>
              <a:gd name="adj2" fmla="val 98438"/>
              <a:gd name="adj3" fmla="val 33333"/>
            </a:avLst>
          </a:prstGeom>
          <a:solidFill>
            <a:srgbClr val="CCFFCC"/>
          </a:solidFill>
          <a:ln w="12700">
            <a:solidFill>
              <a:schemeClr val="tx1"/>
            </a:solidFill>
            <a:miter lim="800000"/>
            <a:headEnd/>
            <a:tailEnd/>
          </a:ln>
        </p:spPr>
        <p:txBody>
          <a:bodyPr wrap="none" anchor="ctr"/>
          <a:lstStyle/>
          <a:p>
            <a:endParaRPr lang="en-US" altLang="zh-CN"/>
          </a:p>
        </p:txBody>
      </p:sp>
      <p:sp>
        <p:nvSpPr>
          <p:cNvPr id="17421" name="Text Box 13"/>
          <p:cNvSpPr txBox="1">
            <a:spLocks noChangeArrowheads="1"/>
          </p:cNvSpPr>
          <p:nvPr/>
        </p:nvSpPr>
        <p:spPr bwMode="auto">
          <a:xfrm>
            <a:off x="6838950" y="4192588"/>
            <a:ext cx="18081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Arial" pitchFamily="34" charset="0"/>
              </a:rPr>
              <a:t>电子器件</a:t>
            </a:r>
          </a:p>
          <a:p>
            <a:r>
              <a:rPr lang="en-US" altLang="zh-CN">
                <a:latin typeface="Arial" pitchFamily="34" charset="0"/>
              </a:rPr>
              <a:t>(</a:t>
            </a:r>
            <a:r>
              <a:rPr lang="zh-CN" altLang="en-US">
                <a:latin typeface="Arial" pitchFamily="34" charset="0"/>
              </a:rPr>
              <a:t>包括处理器</a:t>
            </a:r>
          </a:p>
          <a:p>
            <a:r>
              <a:rPr lang="zh-CN" altLang="en-US">
                <a:latin typeface="Arial" pitchFamily="34" charset="0"/>
              </a:rPr>
              <a:t>和内存</a:t>
            </a:r>
            <a:r>
              <a:rPr lang="en-US" altLang="zh-CN">
                <a:latin typeface="Arial" pitchFamily="34" charset="0"/>
              </a:rPr>
              <a:t>!)</a:t>
            </a:r>
          </a:p>
        </p:txBody>
      </p:sp>
      <p:sp>
        <p:nvSpPr>
          <p:cNvPr id="17422"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Text Box 15"/>
          <p:cNvSpPr txBox="1">
            <a:spLocks noChangeArrowheads="1"/>
          </p:cNvSpPr>
          <p:nvPr/>
        </p:nvSpPr>
        <p:spPr bwMode="auto">
          <a:xfrm>
            <a:off x="1838325" y="5181600"/>
            <a:ext cx="895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a:latin typeface="Arial" pitchFamily="34" charset="0"/>
              </a:rPr>
              <a:t>SCSI</a:t>
            </a:r>
          </a:p>
          <a:p>
            <a:pPr algn="ctr"/>
            <a:r>
              <a:rPr lang="zh-CN" altLang="en-US">
                <a:latin typeface="Arial" pitchFamily="34" charset="0"/>
              </a:rPr>
              <a:t>接口</a:t>
            </a:r>
          </a:p>
        </p:txBody>
      </p:sp>
      <p:sp>
        <p:nvSpPr>
          <p:cNvPr id="17424" name="Text Box 16"/>
          <p:cNvSpPr txBox="1">
            <a:spLocks noChangeArrowheads="1"/>
          </p:cNvSpPr>
          <p:nvPr/>
        </p:nvSpPr>
        <p:spPr bwMode="auto">
          <a:xfrm>
            <a:off x="5645150" y="6216650"/>
            <a:ext cx="28035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i="1" dirty="0"/>
              <a:t>图片由</a:t>
            </a:r>
            <a:r>
              <a:rPr lang="en-US" altLang="zh-CN" sz="1600" i="1" dirty="0"/>
              <a:t>Seagate Technology</a:t>
            </a:r>
            <a:r>
              <a:rPr lang="zh-CN" altLang="en-US" sz="1600" i="1" dirty="0"/>
              <a:t>提供</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bwMode="auto">
          <a:xfrm>
            <a:off x="8229600" y="6477000"/>
            <a:ext cx="838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sz="1400" b="0">
                <a:latin typeface="Tahoma" pitchFamily="34" charset="0"/>
              </a:rPr>
              <a:t>1-</a:t>
            </a:r>
            <a:fld id="{4B84558B-305F-4256-992B-214615ED0C69}" type="slidenum">
              <a:rPr lang="en-US" altLang="zh-CN" sz="1400" b="0">
                <a:latin typeface="Tahoma" pitchFamily="34" charset="0"/>
              </a:rPr>
              <a:pPr eaLnBrk="1" hangingPunct="1"/>
              <a:t>15</a:t>
            </a:fld>
            <a:endParaRPr lang="en-US" altLang="zh-CN" sz="1400" b="0">
              <a:latin typeface="Tahoma" pitchFamily="34" charset="0"/>
            </a:endParaRPr>
          </a:p>
        </p:txBody>
      </p:sp>
      <p:sp>
        <p:nvSpPr>
          <p:cNvPr id="18435" name="Rectangle 2"/>
          <p:cNvSpPr>
            <a:spLocks noGrp="1" noChangeArrowheads="1"/>
          </p:cNvSpPr>
          <p:nvPr>
            <p:ph type="title"/>
          </p:nvPr>
        </p:nvSpPr>
        <p:spPr>
          <a:xfrm>
            <a:off x="1770063" y="76200"/>
            <a:ext cx="6121400" cy="762000"/>
          </a:xfrm>
        </p:spPr>
        <p:txBody>
          <a:bodyPr/>
          <a:lstStyle/>
          <a:p>
            <a:pPr eaLnBrk="1" hangingPunct="1"/>
            <a:r>
              <a:rPr lang="zh-CN" altLang="en-US" smtClean="0">
                <a:latin typeface="楷体_GB2312" pitchFamily="49" charset="-122"/>
                <a:ea typeface="楷体_GB2312" pitchFamily="49" charset="-122"/>
              </a:rPr>
              <a:t>磁表面存储器：硬盘</a:t>
            </a:r>
          </a:p>
        </p:txBody>
      </p:sp>
      <p:pic>
        <p:nvPicPr>
          <p:cNvPr id="18436" name="Picture 3" descr="qjwb20071010a0012v01b0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908050"/>
            <a:ext cx="4535488"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4"/>
          <p:cNvSpPr txBox="1">
            <a:spLocks noChangeArrowheads="1"/>
          </p:cNvSpPr>
          <p:nvPr/>
        </p:nvSpPr>
        <p:spPr bwMode="auto">
          <a:xfrm>
            <a:off x="323850" y="1268413"/>
            <a:ext cx="40322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spcBef>
                <a:spcPct val="50000"/>
              </a:spcBef>
            </a:pPr>
            <a:r>
              <a:rPr kumimoji="1" lang="en-US" altLang="zh-CN" sz="3200" dirty="0">
                <a:latin typeface="Tahoma" pitchFamily="34" charset="0"/>
              </a:rPr>
              <a:t>2007</a:t>
            </a:r>
            <a:r>
              <a:rPr kumimoji="1" lang="zh-CN" altLang="en-US" sz="3200" dirty="0">
                <a:latin typeface="Tahoma" pitchFamily="34" charset="0"/>
              </a:rPr>
              <a:t>年</a:t>
            </a:r>
            <a:r>
              <a:rPr kumimoji="1" lang="zh-CN" altLang="en-US" sz="3200" dirty="0">
                <a:solidFill>
                  <a:schemeClr val="hlink"/>
                </a:solidFill>
                <a:latin typeface="Tahoma" pitchFamily="34" charset="0"/>
              </a:rPr>
              <a:t>诺贝尔物理学奖</a:t>
            </a:r>
            <a:r>
              <a:rPr kumimoji="1" lang="zh-CN" altLang="en-US" sz="3200" dirty="0">
                <a:latin typeface="Tahoma" pitchFamily="34" charset="0"/>
              </a:rPr>
              <a:t>获得者：阿尔贝・费尔（法）和彼得・格林贝格尔（德）</a:t>
            </a:r>
            <a:r>
              <a:rPr kumimoji="1" lang="zh-CN" altLang="en-US" sz="3200" b="0" dirty="0">
                <a:latin typeface="Tahoma" pitchFamily="34" charset="0"/>
              </a:rPr>
              <a:t> </a:t>
            </a:r>
            <a:r>
              <a:rPr kumimoji="1" lang="en-US" altLang="zh-CN" sz="3200" b="0" dirty="0">
                <a:latin typeface="Tahoma" pitchFamily="34" charset="0"/>
              </a:rPr>
              <a:t> </a:t>
            </a:r>
          </a:p>
        </p:txBody>
      </p:sp>
      <p:sp>
        <p:nvSpPr>
          <p:cNvPr id="18438" name="Rectangle 5"/>
          <p:cNvSpPr>
            <a:spLocks noChangeArrowheads="1"/>
          </p:cNvSpPr>
          <p:nvPr/>
        </p:nvSpPr>
        <p:spPr bwMode="auto">
          <a:xfrm>
            <a:off x="611188" y="4264025"/>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kumimoji="1" lang="en-US" altLang="zh-CN" sz="3200">
                <a:latin typeface="宋体" pitchFamily="2" charset="-122"/>
              </a:rPr>
              <a:t>1988</a:t>
            </a:r>
            <a:r>
              <a:rPr kumimoji="1" lang="zh-CN" altLang="en-US" sz="3200">
                <a:latin typeface="宋体" pitchFamily="2" charset="-122"/>
              </a:rPr>
              <a:t>年发现“</a:t>
            </a:r>
            <a:r>
              <a:rPr kumimoji="1" lang="zh-CN" altLang="en-US" sz="3200">
                <a:solidFill>
                  <a:schemeClr val="folHlink"/>
                </a:solidFill>
                <a:latin typeface="宋体" pitchFamily="2" charset="-122"/>
              </a:rPr>
              <a:t>巨磁电阻</a:t>
            </a:r>
            <a:r>
              <a:rPr kumimoji="1" lang="zh-CN" altLang="en-US" sz="3200">
                <a:latin typeface="宋体" pitchFamily="2" charset="-122"/>
              </a:rPr>
              <a:t>”效应 ：是指磁性材料的电阻率在有外磁场作用时较之无外磁场作用时存在巨大变化的现象。</a:t>
            </a:r>
            <a:r>
              <a:rPr kumimoji="1" lang="zh-CN" altLang="en-US" b="0">
                <a:latin typeface="Tahoma" pitchFamily="34" charset="0"/>
              </a:rPr>
              <a:t> </a:t>
            </a:r>
          </a:p>
        </p:txBody>
      </p:sp>
    </p:spTree>
  </p:cSld>
  <p:clrMapOvr>
    <a:masterClrMapping/>
  </p:clrMapOvr>
  <p:transition spd="slow">
    <p:wheel spokes="2"/>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5"/>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磁盘结构</a:t>
            </a:r>
          </a:p>
        </p:txBody>
      </p:sp>
      <p:sp>
        <p:nvSpPr>
          <p:cNvPr id="19459" name="Rectangle 46"/>
          <p:cNvSpPr>
            <a:spLocks noGrp="1" noChangeArrowheads="1"/>
          </p:cNvSpPr>
          <p:nvPr>
            <p:ph type="body" idx="1"/>
          </p:nvPr>
        </p:nvSpPr>
        <p:spPr>
          <a:xfrm>
            <a:off x="396875" y="1371600"/>
            <a:ext cx="7896225" cy="4972050"/>
          </a:xfrm>
        </p:spPr>
        <p:txBody>
          <a:bodyPr/>
          <a:lstStyle/>
          <a:p>
            <a:pPr eaLnBrk="1" hangingPunct="1"/>
            <a:r>
              <a:rPr lang="zh-CN" altLang="en-US" smtClean="0">
                <a:ea typeface="宋体" pitchFamily="2" charset="-122"/>
              </a:rPr>
              <a:t>磁盘由双面的</a:t>
            </a:r>
            <a:r>
              <a:rPr lang="zh-CN" altLang="en-US" smtClean="0">
                <a:solidFill>
                  <a:srgbClr val="FF0000"/>
                </a:solidFill>
                <a:ea typeface="宋体" pitchFamily="2" charset="-122"/>
              </a:rPr>
              <a:t>盘片</a:t>
            </a:r>
            <a:r>
              <a:rPr lang="zh-CN" altLang="en-US" smtClean="0">
                <a:ea typeface="宋体" pitchFamily="2" charset="-122"/>
              </a:rPr>
              <a:t>组成</a:t>
            </a:r>
          </a:p>
          <a:p>
            <a:pPr eaLnBrk="1" hangingPunct="1"/>
            <a:r>
              <a:rPr lang="zh-CN" altLang="en-US" smtClean="0">
                <a:ea typeface="宋体" pitchFamily="2" charset="-122"/>
              </a:rPr>
              <a:t>每张盘面上密集地排布着环形</a:t>
            </a:r>
            <a:r>
              <a:rPr lang="zh-CN" altLang="en-US" smtClean="0">
                <a:solidFill>
                  <a:srgbClr val="FF0000"/>
                </a:solidFill>
                <a:ea typeface="宋体" pitchFamily="2" charset="-122"/>
              </a:rPr>
              <a:t>磁道</a:t>
            </a:r>
          </a:p>
          <a:p>
            <a:pPr eaLnBrk="1" hangingPunct="1"/>
            <a:r>
              <a:rPr lang="zh-CN" altLang="en-US" smtClean="0">
                <a:ea typeface="宋体" pitchFamily="2" charset="-122"/>
              </a:rPr>
              <a:t>每条磁道上有多个</a:t>
            </a:r>
            <a:r>
              <a:rPr lang="zh-CN" altLang="en-US" smtClean="0">
                <a:solidFill>
                  <a:srgbClr val="FF0000"/>
                </a:solidFill>
                <a:ea typeface="宋体" pitchFamily="2" charset="-122"/>
              </a:rPr>
              <a:t>扇区</a:t>
            </a:r>
            <a:r>
              <a:rPr lang="zh-CN" altLang="en-US" smtClean="0">
                <a:ea typeface="宋体" pitchFamily="2" charset="-122"/>
              </a:rPr>
              <a:t>，每个扇区由</a:t>
            </a:r>
            <a:r>
              <a:rPr lang="zh-CN" altLang="en-US" smtClean="0">
                <a:solidFill>
                  <a:srgbClr val="FF0000"/>
                </a:solidFill>
                <a:ea typeface="宋体" pitchFamily="2" charset="-122"/>
              </a:rPr>
              <a:t>间隙</a:t>
            </a:r>
            <a:r>
              <a:rPr lang="zh-CN" altLang="en-US" smtClean="0">
                <a:ea typeface="宋体" pitchFamily="2" charset="-122"/>
              </a:rPr>
              <a:t>隔开</a:t>
            </a:r>
          </a:p>
        </p:txBody>
      </p:sp>
      <p:sp>
        <p:nvSpPr>
          <p:cNvPr id="19460" name="Oval 4"/>
          <p:cNvSpPr>
            <a:spLocks noChangeArrowheads="1"/>
          </p:cNvSpPr>
          <p:nvPr/>
        </p:nvSpPr>
        <p:spPr bwMode="auto">
          <a:xfrm>
            <a:off x="2036763" y="3941763"/>
            <a:ext cx="1851025" cy="18129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1" name="Oval 5"/>
          <p:cNvSpPr>
            <a:spLocks noChangeArrowheads="1"/>
          </p:cNvSpPr>
          <p:nvPr/>
        </p:nvSpPr>
        <p:spPr bwMode="auto">
          <a:xfrm>
            <a:off x="1066800" y="2992438"/>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2" name="Oval 6"/>
          <p:cNvSpPr>
            <a:spLocks noChangeArrowheads="1"/>
          </p:cNvSpPr>
          <p:nvPr/>
        </p:nvSpPr>
        <p:spPr bwMode="auto">
          <a:xfrm>
            <a:off x="1257300" y="3178175"/>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3" name="Oval 7"/>
          <p:cNvSpPr>
            <a:spLocks noChangeArrowheads="1"/>
          </p:cNvSpPr>
          <p:nvPr/>
        </p:nvSpPr>
        <p:spPr bwMode="auto">
          <a:xfrm>
            <a:off x="1447800" y="3363913"/>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4" name="Oval 8"/>
          <p:cNvSpPr>
            <a:spLocks noChangeArrowheads="1"/>
          </p:cNvSpPr>
          <p:nvPr/>
        </p:nvSpPr>
        <p:spPr bwMode="auto">
          <a:xfrm>
            <a:off x="1638300" y="3551238"/>
            <a:ext cx="2649538"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5" name="Oval 9"/>
          <p:cNvSpPr>
            <a:spLocks noChangeArrowheads="1"/>
          </p:cNvSpPr>
          <p:nvPr/>
        </p:nvSpPr>
        <p:spPr bwMode="auto">
          <a:xfrm>
            <a:off x="1827213" y="3736975"/>
            <a:ext cx="2270125" cy="22225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6" name="Oval 10"/>
          <p:cNvSpPr>
            <a:spLocks noChangeArrowheads="1"/>
          </p:cNvSpPr>
          <p:nvPr/>
        </p:nvSpPr>
        <p:spPr bwMode="auto">
          <a:xfrm>
            <a:off x="2208213" y="4110038"/>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67" name="Oval 11"/>
          <p:cNvSpPr>
            <a:spLocks noChangeArrowheads="1"/>
          </p:cNvSpPr>
          <p:nvPr/>
        </p:nvSpPr>
        <p:spPr bwMode="auto">
          <a:xfrm>
            <a:off x="2408238" y="4275138"/>
            <a:ext cx="1128712" cy="1104900"/>
          </a:xfrm>
          <a:prstGeom prst="ellipse">
            <a:avLst/>
          </a:prstGeom>
          <a:solidFill>
            <a:srgbClr val="00FFFF"/>
          </a:solidFill>
          <a:ln w="38100">
            <a:solidFill>
              <a:schemeClr val="tx1"/>
            </a:solidFill>
            <a:round/>
            <a:headEnd/>
            <a:tailEnd/>
          </a:ln>
        </p:spPr>
        <p:txBody>
          <a:bodyPr wrap="none" anchor="ctr"/>
          <a:lstStyle/>
          <a:p>
            <a:r>
              <a:rPr lang="zh-CN" altLang="en-US" sz="1600"/>
              <a:t>旋转轴</a:t>
            </a:r>
          </a:p>
        </p:txBody>
      </p:sp>
      <p:sp>
        <p:nvSpPr>
          <p:cNvPr id="19468" name="Text Box 12"/>
          <p:cNvSpPr txBox="1">
            <a:spLocks noChangeArrowheads="1"/>
          </p:cNvSpPr>
          <p:nvPr/>
        </p:nvSpPr>
        <p:spPr bwMode="auto">
          <a:xfrm>
            <a:off x="2535238" y="3319463"/>
            <a:ext cx="588962" cy="3349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p>
        </p:txBody>
      </p:sp>
      <p:sp>
        <p:nvSpPr>
          <p:cNvPr id="19469"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0"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1" name="Text Box 15"/>
          <p:cNvSpPr txBox="1">
            <a:spLocks noChangeArrowheads="1"/>
          </p:cNvSpPr>
          <p:nvPr/>
        </p:nvSpPr>
        <p:spPr bwMode="auto">
          <a:xfrm>
            <a:off x="793750" y="31115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磁道</a:t>
            </a:r>
          </a:p>
        </p:txBody>
      </p:sp>
      <p:sp>
        <p:nvSpPr>
          <p:cNvPr id="19472" name="Oval 16"/>
          <p:cNvSpPr>
            <a:spLocks noChangeArrowheads="1"/>
          </p:cNvSpPr>
          <p:nvPr/>
        </p:nvSpPr>
        <p:spPr bwMode="auto">
          <a:xfrm>
            <a:off x="5675313" y="3970338"/>
            <a:ext cx="1851025" cy="181292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9473" name="Text Box 17"/>
          <p:cNvSpPr txBox="1">
            <a:spLocks noChangeArrowheads="1"/>
          </p:cNvSpPr>
          <p:nvPr/>
        </p:nvSpPr>
        <p:spPr bwMode="auto">
          <a:xfrm>
            <a:off x="6224588" y="3548063"/>
            <a:ext cx="6826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磁道</a:t>
            </a:r>
            <a:r>
              <a:rPr lang="en-US" altLang="zh-CN" sz="1600" i="1"/>
              <a:t>k</a:t>
            </a:r>
          </a:p>
        </p:txBody>
      </p:sp>
      <p:grpSp>
        <p:nvGrpSpPr>
          <p:cNvPr id="19474" name="Group 18"/>
          <p:cNvGrpSpPr>
            <a:grpSpLocks/>
          </p:cNvGrpSpPr>
          <p:nvPr/>
        </p:nvGrpSpPr>
        <p:grpSpPr bwMode="auto">
          <a:xfrm>
            <a:off x="6611938" y="3914775"/>
            <a:ext cx="1066800" cy="990600"/>
            <a:chOff x="4320" y="690"/>
            <a:chExt cx="672" cy="624"/>
          </a:xfrm>
        </p:grpSpPr>
        <p:sp>
          <p:nvSpPr>
            <p:cNvPr id="19497" name="Line 1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8" name="Line 2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9" name="Line 2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500" name="Line 2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9475" name="Group 23"/>
          <p:cNvGrpSpPr>
            <a:grpSpLocks/>
          </p:cNvGrpSpPr>
          <p:nvPr/>
        </p:nvGrpSpPr>
        <p:grpSpPr bwMode="auto">
          <a:xfrm flipV="1">
            <a:off x="6611938" y="4848225"/>
            <a:ext cx="1066800" cy="990600"/>
            <a:chOff x="4320" y="690"/>
            <a:chExt cx="672" cy="624"/>
          </a:xfrm>
        </p:grpSpPr>
        <p:sp>
          <p:nvSpPr>
            <p:cNvPr id="19493" name="Line 2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4" name="Line 2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5" name="Line 2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6" name="Line 2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9476" name="Group 28"/>
          <p:cNvGrpSpPr>
            <a:grpSpLocks/>
          </p:cNvGrpSpPr>
          <p:nvPr/>
        </p:nvGrpSpPr>
        <p:grpSpPr bwMode="auto">
          <a:xfrm flipH="1" flipV="1">
            <a:off x="5545138" y="4848225"/>
            <a:ext cx="1066800" cy="990600"/>
            <a:chOff x="4320" y="690"/>
            <a:chExt cx="672" cy="624"/>
          </a:xfrm>
        </p:grpSpPr>
        <p:sp>
          <p:nvSpPr>
            <p:cNvPr id="19489" name="Line 2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0" name="Line 3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1" name="Line 3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2" name="Line 3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9477" name="Group 33"/>
          <p:cNvGrpSpPr>
            <a:grpSpLocks/>
          </p:cNvGrpSpPr>
          <p:nvPr/>
        </p:nvGrpSpPr>
        <p:grpSpPr bwMode="auto">
          <a:xfrm flipH="1">
            <a:off x="5545138" y="3914775"/>
            <a:ext cx="1066800" cy="990600"/>
            <a:chOff x="4320" y="690"/>
            <a:chExt cx="672" cy="624"/>
          </a:xfrm>
        </p:grpSpPr>
        <p:sp>
          <p:nvSpPr>
            <p:cNvPr id="19485" name="Line 3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6" name="Line 3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7" name="Line 3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8" name="Line 3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9478" name="Text Box 38"/>
          <p:cNvSpPr txBox="1">
            <a:spLocks noChangeArrowheads="1"/>
          </p:cNvSpPr>
          <p:nvPr/>
        </p:nvSpPr>
        <p:spPr bwMode="auto">
          <a:xfrm>
            <a:off x="6259513" y="6246813"/>
            <a:ext cx="596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solidFill>
                  <a:srgbClr val="FF0000"/>
                </a:solidFill>
              </a:rPr>
              <a:t>扇区</a:t>
            </a:r>
          </a:p>
        </p:txBody>
      </p:sp>
      <p:sp>
        <p:nvSpPr>
          <p:cNvPr id="19479"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0"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1"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p:spPr>
        <p:txBody>
          <a:bodyPr anchor="ctr">
            <a:spAutoFit/>
          </a:bodyPr>
          <a:lstStyle/>
          <a:p>
            <a:endParaRPr lang="en-US" altLang="zh-CN"/>
          </a:p>
        </p:txBody>
      </p:sp>
      <p:sp>
        <p:nvSpPr>
          <p:cNvPr id="19482" name="Text Box 42"/>
          <p:cNvSpPr txBox="1">
            <a:spLocks noChangeArrowheads="1"/>
          </p:cNvSpPr>
          <p:nvPr/>
        </p:nvSpPr>
        <p:spPr bwMode="auto">
          <a:xfrm>
            <a:off x="7286625" y="35528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间隙</a:t>
            </a:r>
          </a:p>
        </p:txBody>
      </p:sp>
      <p:sp>
        <p:nvSpPr>
          <p:cNvPr id="19483"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484"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4"/>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磁盘结构 </a:t>
            </a:r>
            <a:r>
              <a:rPr lang="en-US" altLang="zh-CN" smtClean="0">
                <a:ea typeface="宋体" pitchFamily="2" charset="-122"/>
              </a:rPr>
              <a:t>(</a:t>
            </a:r>
            <a:r>
              <a:rPr lang="zh-CN" altLang="en-US" smtClean="0">
                <a:ea typeface="宋体" pitchFamily="2" charset="-122"/>
              </a:rPr>
              <a:t>多个盘片</a:t>
            </a:r>
            <a:r>
              <a:rPr lang="en-US" altLang="zh-CN" smtClean="0">
                <a:ea typeface="宋体" pitchFamily="2" charset="-122"/>
              </a:rPr>
              <a:t>)</a:t>
            </a:r>
          </a:p>
        </p:txBody>
      </p:sp>
      <p:sp>
        <p:nvSpPr>
          <p:cNvPr id="20483" name="Rectangle 35"/>
          <p:cNvSpPr>
            <a:spLocks noGrp="1" noChangeArrowheads="1"/>
          </p:cNvSpPr>
          <p:nvPr>
            <p:ph type="body" idx="1"/>
          </p:nvPr>
        </p:nvSpPr>
        <p:spPr/>
        <p:txBody>
          <a:bodyPr/>
          <a:lstStyle/>
          <a:p>
            <a:pPr eaLnBrk="1" hangingPunct="1"/>
            <a:r>
              <a:rPr lang="en-US" altLang="zh-CN" smtClean="0">
                <a:ea typeface="宋体" pitchFamily="2" charset="-122"/>
              </a:rPr>
              <a:t> </a:t>
            </a:r>
            <a:r>
              <a:rPr lang="zh-CN" altLang="en-US" smtClean="0">
                <a:ea typeface="宋体" pitchFamily="2" charset="-122"/>
              </a:rPr>
              <a:t>对齐的磁道形成一个柱面</a:t>
            </a:r>
          </a:p>
        </p:txBody>
      </p:sp>
      <p:sp>
        <p:nvSpPr>
          <p:cNvPr id="20484"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85"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86"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0487"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0488"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89" name="Text Box 9"/>
          <p:cNvSpPr txBox="1">
            <a:spLocks noChangeArrowheads="1"/>
          </p:cNvSpPr>
          <p:nvPr/>
        </p:nvSpPr>
        <p:spPr bwMode="auto">
          <a:xfrm>
            <a:off x="1866900" y="2530475"/>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0</a:t>
            </a:r>
          </a:p>
        </p:txBody>
      </p:sp>
      <p:sp>
        <p:nvSpPr>
          <p:cNvPr id="20490" name="Text Box 10"/>
          <p:cNvSpPr txBox="1">
            <a:spLocks noChangeArrowheads="1"/>
          </p:cNvSpPr>
          <p:nvPr/>
        </p:nvSpPr>
        <p:spPr bwMode="auto">
          <a:xfrm>
            <a:off x="1866900" y="28765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1</a:t>
            </a:r>
          </a:p>
        </p:txBody>
      </p:sp>
      <p:sp>
        <p:nvSpPr>
          <p:cNvPr id="20491" name="Text Box 11"/>
          <p:cNvSpPr txBox="1">
            <a:spLocks noChangeArrowheads="1"/>
          </p:cNvSpPr>
          <p:nvPr/>
        </p:nvSpPr>
        <p:spPr bwMode="auto">
          <a:xfrm>
            <a:off x="1866900" y="3101975"/>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2</a:t>
            </a:r>
          </a:p>
        </p:txBody>
      </p:sp>
      <p:sp>
        <p:nvSpPr>
          <p:cNvPr id="20492" name="Text Box 12"/>
          <p:cNvSpPr txBox="1">
            <a:spLocks noChangeArrowheads="1"/>
          </p:cNvSpPr>
          <p:nvPr/>
        </p:nvSpPr>
        <p:spPr bwMode="auto">
          <a:xfrm>
            <a:off x="1866900" y="34480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3</a:t>
            </a:r>
          </a:p>
        </p:txBody>
      </p:sp>
      <p:sp>
        <p:nvSpPr>
          <p:cNvPr id="20493" name="Text Box 13"/>
          <p:cNvSpPr txBox="1">
            <a:spLocks noChangeArrowheads="1"/>
          </p:cNvSpPr>
          <p:nvPr/>
        </p:nvSpPr>
        <p:spPr bwMode="auto">
          <a:xfrm>
            <a:off x="1866900" y="3686175"/>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4</a:t>
            </a:r>
          </a:p>
        </p:txBody>
      </p:sp>
      <p:sp>
        <p:nvSpPr>
          <p:cNvPr id="20494" name="Text Box 14"/>
          <p:cNvSpPr txBox="1">
            <a:spLocks noChangeArrowheads="1"/>
          </p:cNvSpPr>
          <p:nvPr/>
        </p:nvSpPr>
        <p:spPr bwMode="auto">
          <a:xfrm>
            <a:off x="1866900" y="40322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盘面</a:t>
            </a:r>
            <a:r>
              <a:rPr lang="en-US" altLang="zh-CN" sz="1600"/>
              <a:t>5</a:t>
            </a:r>
          </a:p>
        </p:txBody>
      </p:sp>
      <p:sp>
        <p:nvSpPr>
          <p:cNvPr id="20495"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96" name="Oval 16"/>
          <p:cNvSpPr>
            <a:spLocks noChangeArrowheads="1"/>
          </p:cNvSpPr>
          <p:nvPr/>
        </p:nvSpPr>
        <p:spPr bwMode="auto">
          <a:xfrm>
            <a:off x="3765550" y="39973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zh-CN"/>
          </a:p>
        </p:txBody>
      </p:sp>
      <p:sp>
        <p:nvSpPr>
          <p:cNvPr id="20497"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0498"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0499" name="Oval 19"/>
          <p:cNvSpPr>
            <a:spLocks noChangeArrowheads="1"/>
          </p:cNvSpPr>
          <p:nvPr/>
        </p:nvSpPr>
        <p:spPr bwMode="auto">
          <a:xfrm>
            <a:off x="3752850" y="34258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zh-CN"/>
          </a:p>
        </p:txBody>
      </p:sp>
      <p:sp>
        <p:nvSpPr>
          <p:cNvPr id="20500"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0501"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0502" name="Oval 22"/>
          <p:cNvSpPr>
            <a:spLocks noChangeArrowheads="1"/>
          </p:cNvSpPr>
          <p:nvPr/>
        </p:nvSpPr>
        <p:spPr bwMode="auto">
          <a:xfrm>
            <a:off x="3752850" y="28162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zh-CN"/>
          </a:p>
        </p:txBody>
      </p:sp>
      <p:sp>
        <p:nvSpPr>
          <p:cNvPr id="20503"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0504"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05"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06"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07"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08" name="Text Box 28"/>
          <p:cNvSpPr txBox="1">
            <a:spLocks noChangeArrowheads="1"/>
          </p:cNvSpPr>
          <p:nvPr/>
        </p:nvSpPr>
        <p:spPr bwMode="auto">
          <a:xfrm>
            <a:off x="4395788" y="1898650"/>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Arial" pitchFamily="34" charset="0"/>
              </a:rPr>
              <a:t>柱面 </a:t>
            </a:r>
            <a:r>
              <a:rPr lang="en-US" altLang="zh-CN" sz="1600" i="1">
                <a:latin typeface="Arial" pitchFamily="34" charset="0"/>
              </a:rPr>
              <a:t>k</a:t>
            </a:r>
            <a:endParaRPr lang="en-US" altLang="zh-CN" sz="1600">
              <a:latin typeface="Arial" pitchFamily="34" charset="0"/>
            </a:endParaRPr>
          </a:p>
        </p:txBody>
      </p:sp>
      <p:sp>
        <p:nvSpPr>
          <p:cNvPr id="20509"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10" name="Text Box 30"/>
          <p:cNvSpPr txBox="1">
            <a:spLocks noChangeArrowheads="1"/>
          </p:cNvSpPr>
          <p:nvPr/>
        </p:nvSpPr>
        <p:spPr bwMode="auto">
          <a:xfrm>
            <a:off x="3905250" y="4616450"/>
            <a:ext cx="792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旋转轴</a:t>
            </a:r>
          </a:p>
        </p:txBody>
      </p:sp>
      <p:sp>
        <p:nvSpPr>
          <p:cNvPr id="20511" name="Text Box 31"/>
          <p:cNvSpPr txBox="1">
            <a:spLocks noChangeArrowheads="1"/>
          </p:cNvSpPr>
          <p:nvPr/>
        </p:nvSpPr>
        <p:spPr bwMode="auto">
          <a:xfrm>
            <a:off x="5529263" y="27241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盘片</a:t>
            </a:r>
            <a:r>
              <a:rPr lang="en-US" altLang="zh-CN" sz="1600"/>
              <a:t>0</a:t>
            </a:r>
          </a:p>
        </p:txBody>
      </p:sp>
      <p:sp>
        <p:nvSpPr>
          <p:cNvPr id="20512" name="Text Box 32"/>
          <p:cNvSpPr txBox="1">
            <a:spLocks noChangeArrowheads="1"/>
          </p:cNvSpPr>
          <p:nvPr/>
        </p:nvSpPr>
        <p:spPr bwMode="auto">
          <a:xfrm>
            <a:off x="5529263" y="32829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盘片</a:t>
            </a:r>
            <a:r>
              <a:rPr lang="en-US" altLang="zh-CN" sz="1600"/>
              <a:t>1</a:t>
            </a:r>
          </a:p>
        </p:txBody>
      </p:sp>
      <p:sp>
        <p:nvSpPr>
          <p:cNvPr id="20513" name="Text Box 33"/>
          <p:cNvSpPr txBox="1">
            <a:spLocks noChangeArrowheads="1"/>
          </p:cNvSpPr>
          <p:nvPr/>
        </p:nvSpPr>
        <p:spPr bwMode="auto">
          <a:xfrm>
            <a:off x="5529263" y="3892550"/>
            <a:ext cx="682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盘片</a:t>
            </a:r>
            <a:r>
              <a:rPr lang="en-US" altLang="zh-CN" sz="1600"/>
              <a:t>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357188" y="457200"/>
            <a:ext cx="7591425" cy="762000"/>
          </a:xfrm>
        </p:spPr>
        <p:txBody>
          <a:bodyPr/>
          <a:lstStyle/>
          <a:p>
            <a:pPr eaLnBrk="1" hangingPunct="1"/>
            <a:r>
              <a:rPr lang="zh-CN" altLang="en-US" smtClean="0">
                <a:ea typeface="宋体" pitchFamily="2" charset="-122"/>
              </a:rPr>
              <a:t>磁盘容量</a:t>
            </a:r>
          </a:p>
        </p:txBody>
      </p:sp>
      <p:sp>
        <p:nvSpPr>
          <p:cNvPr id="21507" name="Rectangle 5"/>
          <p:cNvSpPr>
            <a:spLocks noGrp="1" noChangeArrowheads="1"/>
          </p:cNvSpPr>
          <p:nvPr>
            <p:ph type="body" idx="1"/>
          </p:nvPr>
        </p:nvSpPr>
        <p:spPr/>
        <p:txBody>
          <a:bodyPr/>
          <a:lstStyle/>
          <a:p>
            <a:pPr eaLnBrk="1" hangingPunct="1"/>
            <a:r>
              <a:rPr lang="zh-CN" altLang="en-US" smtClean="0">
                <a:ea typeface="宋体" pitchFamily="2" charset="-122"/>
              </a:rPr>
              <a:t>容量</a:t>
            </a:r>
            <a:r>
              <a:rPr lang="en-US" altLang="zh-CN" smtClean="0">
                <a:ea typeface="宋体" pitchFamily="2" charset="-122"/>
              </a:rPr>
              <a:t>: </a:t>
            </a:r>
            <a:r>
              <a:rPr lang="zh-CN" altLang="en-US" smtClean="0">
                <a:ea typeface="宋体" pitchFamily="2" charset="-122"/>
              </a:rPr>
              <a:t>可存储的最多比特数</a:t>
            </a:r>
            <a:r>
              <a:rPr lang="en-US" altLang="zh-CN" smtClean="0">
                <a:ea typeface="宋体" pitchFamily="2" charset="-122"/>
              </a:rPr>
              <a:t>.</a:t>
            </a:r>
          </a:p>
          <a:p>
            <a:pPr lvl="1" eaLnBrk="1" hangingPunct="1"/>
            <a:r>
              <a:rPr lang="zh-CN" altLang="en-US" smtClean="0">
                <a:ea typeface="宋体" pitchFamily="2" charset="-122"/>
              </a:rPr>
              <a:t>销售商以</a:t>
            </a:r>
            <a:r>
              <a:rPr lang="en-US" altLang="zh-CN" smtClean="0">
                <a:ea typeface="宋体" pitchFamily="2" charset="-122"/>
              </a:rPr>
              <a:t>10</a:t>
            </a:r>
            <a:r>
              <a:rPr lang="zh-CN" altLang="en-US" smtClean="0">
                <a:ea typeface="宋体" pitchFamily="2" charset="-122"/>
              </a:rPr>
              <a:t>进制度量存储大小，即</a:t>
            </a:r>
            <a:r>
              <a:rPr lang="en-US" altLang="zh-CN" smtClean="0">
                <a:ea typeface="宋体" pitchFamily="2" charset="-122"/>
              </a:rPr>
              <a:t>1 GB = 10</a:t>
            </a:r>
            <a:r>
              <a:rPr lang="en-US" altLang="zh-CN" baseline="30000" smtClean="0">
                <a:ea typeface="宋体" pitchFamily="2" charset="-122"/>
              </a:rPr>
              <a:t>9</a:t>
            </a:r>
            <a:r>
              <a:rPr lang="en-US" altLang="zh-CN" smtClean="0">
                <a:ea typeface="宋体" pitchFamily="2" charset="-122"/>
              </a:rPr>
              <a:t> Bytes. </a:t>
            </a:r>
          </a:p>
          <a:p>
            <a:pPr eaLnBrk="1" hangingPunct="1"/>
            <a:r>
              <a:rPr lang="zh-CN" altLang="en-US" smtClean="0">
                <a:ea typeface="宋体" pitchFamily="2" charset="-122"/>
              </a:rPr>
              <a:t>容量由以下参数度量</a:t>
            </a:r>
            <a:r>
              <a:rPr lang="en-US" altLang="zh-CN" smtClean="0">
                <a:ea typeface="宋体" pitchFamily="2" charset="-122"/>
              </a:rPr>
              <a:t>:</a:t>
            </a:r>
          </a:p>
          <a:p>
            <a:pPr lvl="1" eaLnBrk="1" hangingPunct="1"/>
            <a:r>
              <a:rPr lang="zh-CN" altLang="en-US" smtClean="0">
                <a:ea typeface="宋体" pitchFamily="2" charset="-122"/>
              </a:rPr>
              <a:t>记录密度</a:t>
            </a:r>
            <a:r>
              <a:rPr lang="en-US" altLang="zh-CN" smtClean="0">
                <a:ea typeface="宋体" pitchFamily="2" charset="-122"/>
              </a:rPr>
              <a:t>(</a:t>
            </a:r>
            <a:r>
              <a:rPr lang="zh-CN" altLang="en-US" smtClean="0">
                <a:ea typeface="宋体" pitchFamily="2" charset="-122"/>
              </a:rPr>
              <a:t>位</a:t>
            </a:r>
            <a:r>
              <a:rPr lang="en-US" altLang="zh-CN" smtClean="0">
                <a:ea typeface="宋体" pitchFamily="2" charset="-122"/>
              </a:rPr>
              <a:t>/</a:t>
            </a:r>
            <a:r>
              <a:rPr lang="zh-CN" altLang="en-US" smtClean="0">
                <a:ea typeface="宋体" pitchFamily="2" charset="-122"/>
              </a:rPr>
              <a:t>英寸</a:t>
            </a:r>
            <a:r>
              <a:rPr lang="en-US" altLang="zh-CN" smtClean="0">
                <a:ea typeface="宋体" pitchFamily="2" charset="-122"/>
              </a:rPr>
              <a:t>):</a:t>
            </a:r>
            <a:r>
              <a:rPr lang="zh-CN" altLang="en-US" smtClean="0">
                <a:ea typeface="宋体" pitchFamily="2" charset="-122"/>
              </a:rPr>
              <a:t>磁道一英寸的段可放入的位数</a:t>
            </a:r>
          </a:p>
          <a:p>
            <a:pPr lvl="1" eaLnBrk="1" hangingPunct="1"/>
            <a:r>
              <a:rPr lang="zh-CN" altLang="en-US" smtClean="0">
                <a:solidFill>
                  <a:srgbClr val="FF0000"/>
                </a:solidFill>
                <a:ea typeface="宋体" pitchFamily="2" charset="-122"/>
              </a:rPr>
              <a:t>磁道密度 </a:t>
            </a:r>
            <a:r>
              <a:rPr lang="en-US" altLang="zh-CN" smtClean="0">
                <a:ea typeface="宋体" pitchFamily="2" charset="-122"/>
              </a:rPr>
              <a:t>(</a:t>
            </a:r>
            <a:r>
              <a:rPr lang="zh-CN" altLang="en-US" smtClean="0">
                <a:ea typeface="宋体" pitchFamily="2" charset="-122"/>
              </a:rPr>
              <a:t>道</a:t>
            </a:r>
            <a:r>
              <a:rPr lang="en-US" altLang="zh-CN" smtClean="0">
                <a:ea typeface="宋体" pitchFamily="2" charset="-122"/>
              </a:rPr>
              <a:t>/</a:t>
            </a:r>
            <a:r>
              <a:rPr lang="zh-CN" altLang="en-US" smtClean="0">
                <a:ea typeface="宋体" pitchFamily="2" charset="-122"/>
              </a:rPr>
              <a:t>英寸</a:t>
            </a:r>
            <a:r>
              <a:rPr lang="en-US" altLang="zh-CN" smtClean="0">
                <a:ea typeface="宋体" pitchFamily="2" charset="-122"/>
              </a:rPr>
              <a:t>):</a:t>
            </a:r>
            <a:r>
              <a:rPr lang="zh-CN" altLang="en-US" smtClean="0">
                <a:ea typeface="宋体" pitchFamily="2" charset="-122"/>
              </a:rPr>
              <a:t>从盘片中心出发半径上一英寸的段内可以有的磁道数</a:t>
            </a:r>
          </a:p>
          <a:p>
            <a:pPr lvl="1" eaLnBrk="1" hangingPunct="1"/>
            <a:r>
              <a:rPr lang="zh-CN" altLang="en-US" smtClean="0">
                <a:solidFill>
                  <a:srgbClr val="FF0000"/>
                </a:solidFill>
                <a:ea typeface="宋体" pitchFamily="2" charset="-122"/>
              </a:rPr>
              <a:t>面密度 </a:t>
            </a:r>
            <a:r>
              <a:rPr lang="en-US" altLang="zh-CN" smtClean="0">
                <a:ea typeface="宋体" pitchFamily="2" charset="-122"/>
              </a:rPr>
              <a:t>(</a:t>
            </a:r>
            <a:r>
              <a:rPr lang="zh-CN" altLang="en-US" smtClean="0">
                <a:ea typeface="宋体" pitchFamily="2" charset="-122"/>
              </a:rPr>
              <a:t>位</a:t>
            </a:r>
            <a:r>
              <a:rPr lang="en-US" altLang="zh-CN" smtClean="0">
                <a:ea typeface="宋体" pitchFamily="2" charset="-122"/>
              </a:rPr>
              <a:t>/</a:t>
            </a:r>
            <a:r>
              <a:rPr lang="zh-CN" altLang="en-US" smtClean="0">
                <a:ea typeface="宋体" pitchFamily="2" charset="-122"/>
              </a:rPr>
              <a:t>平方英寸</a:t>
            </a:r>
            <a:r>
              <a:rPr lang="en-US" altLang="zh-CN" smtClean="0">
                <a:ea typeface="宋体" pitchFamily="2" charset="-122"/>
              </a:rPr>
              <a:t>): </a:t>
            </a:r>
            <a:r>
              <a:rPr lang="zh-CN" altLang="en-US" smtClean="0">
                <a:ea typeface="宋体" pitchFamily="2" charset="-122"/>
              </a:rPr>
              <a:t>记录密度与磁道密度的乘积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3"/>
          <p:cNvSpPr>
            <a:spLocks/>
          </p:cNvSpPr>
          <p:nvPr/>
        </p:nvSpPr>
        <p:spPr bwMode="auto">
          <a:xfrm>
            <a:off x="5075238" y="2093913"/>
            <a:ext cx="3217862" cy="3152775"/>
          </a:xfrm>
          <a:custGeom>
            <a:avLst/>
            <a:gdLst>
              <a:gd name="T0" fmla="*/ 1348054 w 3218179"/>
              <a:gd name="T1" fmla="*/ 20628 h 3152775"/>
              <a:gd name="T2" fmla="*/ 982735 w 3218179"/>
              <a:gd name="T3" fmla="*/ 123858 h 3152775"/>
              <a:gd name="T4" fmla="*/ 658765 w 3218179"/>
              <a:gd name="T5" fmla="*/ 304097 h 3152775"/>
              <a:gd name="T6" fmla="*/ 387326 w 3218179"/>
              <a:gd name="T7" fmla="*/ 550392 h 3152775"/>
              <a:gd name="T8" fmla="*/ 179599 w 3218179"/>
              <a:gd name="T9" fmla="*/ 851792 h 3152775"/>
              <a:gd name="T10" fmla="*/ 46763 w 3218179"/>
              <a:gd name="T11" fmla="*/ 1197344 h 3152775"/>
              <a:gd name="T12" fmla="*/ 0 w 3218179"/>
              <a:gd name="T13" fmla="*/ 1576095 h 3152775"/>
              <a:gd name="T14" fmla="*/ 46763 w 3218179"/>
              <a:gd name="T15" fmla="*/ 1954846 h 3152775"/>
              <a:gd name="T16" fmla="*/ 179599 w 3218179"/>
              <a:gd name="T17" fmla="*/ 2300398 h 3152775"/>
              <a:gd name="T18" fmla="*/ 387326 w 3218179"/>
              <a:gd name="T19" fmla="*/ 2601798 h 3152775"/>
              <a:gd name="T20" fmla="*/ 658765 w 3218179"/>
              <a:gd name="T21" fmla="*/ 2848093 h 3152775"/>
              <a:gd name="T22" fmla="*/ 982735 w 3218179"/>
              <a:gd name="T23" fmla="*/ 3028332 h 3152775"/>
              <a:gd name="T24" fmla="*/ 1348054 w 3218179"/>
              <a:gd name="T25" fmla="*/ 3131562 h 3152775"/>
              <a:gd name="T26" fmla="*/ 1741019 w 3218179"/>
              <a:gd name="T27" fmla="*/ 3146966 h 3152775"/>
              <a:gd name="T28" fmla="*/ 2117637 w 3218179"/>
              <a:gd name="T29" fmla="*/ 3071839 h 3152775"/>
              <a:gd name="T30" fmla="*/ 2456632 w 3218179"/>
              <a:gd name="T31" fmla="*/ 2916053 h 3152775"/>
              <a:gd name="T32" fmla="*/ 1609051 w 3218179"/>
              <a:gd name="T33" fmla="*/ 2817799 h 3152775"/>
              <a:gd name="T34" fmla="*/ 1302736 w 3218179"/>
              <a:gd name="T35" fmla="*/ 2781712 h 3152775"/>
              <a:gd name="T36" fmla="*/ 1023270 w 3218179"/>
              <a:gd name="T37" fmla="*/ 2679203 h 3152775"/>
              <a:gd name="T38" fmla="*/ 779511 w 3218179"/>
              <a:gd name="T39" fmla="*/ 2518899 h 3152775"/>
              <a:gd name="T40" fmla="*/ 580318 w 3218179"/>
              <a:gd name="T41" fmla="*/ 2309429 h 3152775"/>
              <a:gd name="T42" fmla="*/ 434549 w 3218179"/>
              <a:gd name="T43" fmla="*/ 2059422 h 3152775"/>
              <a:gd name="T44" fmla="*/ 351061 w 3218179"/>
              <a:gd name="T45" fmla="*/ 1777506 h 3152775"/>
              <a:gd name="T46" fmla="*/ 338603 w 3218179"/>
              <a:gd name="T47" fmla="*/ 1474256 h 3152775"/>
              <a:gd name="T48" fmla="*/ 399362 w 3218179"/>
              <a:gd name="T49" fmla="*/ 1183620 h 3152775"/>
              <a:gd name="T50" fmla="*/ 525355 w 3218179"/>
              <a:gd name="T51" fmla="*/ 922018 h 3152775"/>
              <a:gd name="T52" fmla="*/ 707724 w 3218179"/>
              <a:gd name="T53" fmla="*/ 698077 h 3152775"/>
              <a:gd name="T54" fmla="*/ 937612 w 3218179"/>
              <a:gd name="T55" fmla="*/ 520426 h 3152775"/>
              <a:gd name="T56" fmla="*/ 1206159 w 3218179"/>
              <a:gd name="T57" fmla="*/ 397693 h 3152775"/>
              <a:gd name="T58" fmla="*/ 1504510 w 3218179"/>
              <a:gd name="T59" fmla="*/ 338507 h 3152775"/>
              <a:gd name="T60" fmla="*/ 2559338 w 3218179"/>
              <a:gd name="T61" fmla="*/ 304097 h 3152775"/>
              <a:gd name="T62" fmla="*/ 2235368 w 3218179"/>
              <a:gd name="T63" fmla="*/ 123858 h 3152775"/>
              <a:gd name="T64" fmla="*/ 1870049 w 3218179"/>
              <a:gd name="T65" fmla="*/ 20628 h 3152775"/>
              <a:gd name="T66" fmla="*/ 2598309 w 3218179"/>
              <a:gd name="T67" fmla="*/ 334390 h 3152775"/>
              <a:gd name="T68" fmla="*/ 1815811 w 3218179"/>
              <a:gd name="T69" fmla="*/ 350642 h 3152775"/>
              <a:gd name="T70" fmla="*/ 2105213 w 3218179"/>
              <a:gd name="T71" fmla="*/ 431970 h 3152775"/>
              <a:gd name="T72" fmla="*/ 2361859 w 3218179"/>
              <a:gd name="T73" fmla="*/ 573967 h 3152775"/>
              <a:gd name="T74" fmla="*/ 2576890 w 3218179"/>
              <a:gd name="T75" fmla="*/ 768007 h 3152775"/>
              <a:gd name="T76" fmla="*/ 2741449 w 3218179"/>
              <a:gd name="T77" fmla="*/ 1005460 h 3152775"/>
              <a:gd name="T78" fmla="*/ 2846680 w 3218179"/>
              <a:gd name="T79" fmla="*/ 1277699 h 3152775"/>
              <a:gd name="T80" fmla="*/ 2883725 w 3218179"/>
              <a:gd name="T81" fmla="*/ 1576095 h 3152775"/>
              <a:gd name="T82" fmla="*/ 2846680 w 3218179"/>
              <a:gd name="T83" fmla="*/ 1874491 h 3152775"/>
              <a:gd name="T84" fmla="*/ 2741449 w 3218179"/>
              <a:gd name="T85" fmla="*/ 2146730 h 3152775"/>
              <a:gd name="T86" fmla="*/ 2576890 w 3218179"/>
              <a:gd name="T87" fmla="*/ 2384183 h 3152775"/>
              <a:gd name="T88" fmla="*/ 2361859 w 3218179"/>
              <a:gd name="T89" fmla="*/ 2578222 h 3152775"/>
              <a:gd name="T90" fmla="*/ 2105213 w 3218179"/>
              <a:gd name="T91" fmla="*/ 2720220 h 3152775"/>
              <a:gd name="T92" fmla="*/ 1815811 w 3218179"/>
              <a:gd name="T93" fmla="*/ 2801547 h 3152775"/>
              <a:gd name="T94" fmla="*/ 2598309 w 3218179"/>
              <a:gd name="T95" fmla="*/ 2817799 h 3152775"/>
              <a:gd name="T96" fmla="*/ 2830777 w 3218179"/>
              <a:gd name="T97" fmla="*/ 2601798 h 3152775"/>
              <a:gd name="T98" fmla="*/ 3038504 w 3218179"/>
              <a:gd name="T99" fmla="*/ 2300398 h 3152775"/>
              <a:gd name="T100" fmla="*/ 3171340 w 3218179"/>
              <a:gd name="T101" fmla="*/ 1954846 h 3152775"/>
              <a:gd name="T102" fmla="*/ 3218103 w 3218179"/>
              <a:gd name="T103" fmla="*/ 1576095 h 3152775"/>
              <a:gd name="T104" fmla="*/ 3171340 w 3218179"/>
              <a:gd name="T105" fmla="*/ 1197344 h 3152775"/>
              <a:gd name="T106" fmla="*/ 3038504 w 3218179"/>
              <a:gd name="T107" fmla="*/ 851792 h 3152775"/>
              <a:gd name="T108" fmla="*/ 2830777 w 3218179"/>
              <a:gd name="T109" fmla="*/ 550392 h 3152775"/>
              <a:gd name="T110" fmla="*/ 2598309 w 3218179"/>
              <a:gd name="T111" fmla="*/ 334390 h 315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18179" h="3152775">
                <a:moveTo>
                  <a:pt x="1609051" y="0"/>
                </a:moveTo>
                <a:lnTo>
                  <a:pt x="1477084" y="5224"/>
                </a:lnTo>
                <a:lnTo>
                  <a:pt x="1348054" y="20628"/>
                </a:lnTo>
                <a:lnTo>
                  <a:pt x="1222377" y="45805"/>
                </a:lnTo>
                <a:lnTo>
                  <a:pt x="1100466" y="80351"/>
                </a:lnTo>
                <a:lnTo>
                  <a:pt x="982735" y="123858"/>
                </a:lnTo>
                <a:lnTo>
                  <a:pt x="869598" y="175922"/>
                </a:lnTo>
                <a:lnTo>
                  <a:pt x="761471" y="236137"/>
                </a:lnTo>
                <a:lnTo>
                  <a:pt x="658765" y="304097"/>
                </a:lnTo>
                <a:lnTo>
                  <a:pt x="561897" y="379397"/>
                </a:lnTo>
                <a:lnTo>
                  <a:pt x="471279" y="461630"/>
                </a:lnTo>
                <a:lnTo>
                  <a:pt x="387326" y="550392"/>
                </a:lnTo>
                <a:lnTo>
                  <a:pt x="310453" y="645277"/>
                </a:lnTo>
                <a:lnTo>
                  <a:pt x="241072" y="745879"/>
                </a:lnTo>
                <a:lnTo>
                  <a:pt x="179599" y="851792"/>
                </a:lnTo>
                <a:lnTo>
                  <a:pt x="126446" y="962611"/>
                </a:lnTo>
                <a:lnTo>
                  <a:pt x="82030" y="1077930"/>
                </a:lnTo>
                <a:lnTo>
                  <a:pt x="46763" y="1197344"/>
                </a:lnTo>
                <a:lnTo>
                  <a:pt x="21059" y="1320446"/>
                </a:lnTo>
                <a:lnTo>
                  <a:pt x="5333" y="1446832"/>
                </a:lnTo>
                <a:lnTo>
                  <a:pt x="0" y="1576095"/>
                </a:lnTo>
                <a:lnTo>
                  <a:pt x="5333" y="1705358"/>
                </a:lnTo>
                <a:lnTo>
                  <a:pt x="21059" y="1831744"/>
                </a:lnTo>
                <a:lnTo>
                  <a:pt x="46763" y="1954846"/>
                </a:lnTo>
                <a:lnTo>
                  <a:pt x="82030" y="2074260"/>
                </a:lnTo>
                <a:lnTo>
                  <a:pt x="126446" y="2189579"/>
                </a:lnTo>
                <a:lnTo>
                  <a:pt x="179599" y="2300398"/>
                </a:lnTo>
                <a:lnTo>
                  <a:pt x="241072" y="2406311"/>
                </a:lnTo>
                <a:lnTo>
                  <a:pt x="310453" y="2506913"/>
                </a:lnTo>
                <a:lnTo>
                  <a:pt x="387326" y="2601798"/>
                </a:lnTo>
                <a:lnTo>
                  <a:pt x="471279" y="2690560"/>
                </a:lnTo>
                <a:lnTo>
                  <a:pt x="561897" y="2772793"/>
                </a:lnTo>
                <a:lnTo>
                  <a:pt x="658765" y="2848093"/>
                </a:lnTo>
                <a:lnTo>
                  <a:pt x="761471" y="2916053"/>
                </a:lnTo>
                <a:lnTo>
                  <a:pt x="869598" y="2976268"/>
                </a:lnTo>
                <a:lnTo>
                  <a:pt x="982735" y="3028332"/>
                </a:lnTo>
                <a:lnTo>
                  <a:pt x="1100466" y="3071839"/>
                </a:lnTo>
                <a:lnTo>
                  <a:pt x="1222377" y="3106384"/>
                </a:lnTo>
                <a:lnTo>
                  <a:pt x="1348054" y="3131562"/>
                </a:lnTo>
                <a:lnTo>
                  <a:pt x="1477084" y="3146966"/>
                </a:lnTo>
                <a:lnTo>
                  <a:pt x="1609051" y="3152190"/>
                </a:lnTo>
                <a:lnTo>
                  <a:pt x="1741019" y="3146966"/>
                </a:lnTo>
                <a:lnTo>
                  <a:pt x="1870049" y="3131562"/>
                </a:lnTo>
                <a:lnTo>
                  <a:pt x="1995726" y="3106384"/>
                </a:lnTo>
                <a:lnTo>
                  <a:pt x="2117637" y="3071839"/>
                </a:lnTo>
                <a:lnTo>
                  <a:pt x="2235368" y="3028332"/>
                </a:lnTo>
                <a:lnTo>
                  <a:pt x="2348504" y="2976268"/>
                </a:lnTo>
                <a:lnTo>
                  <a:pt x="2456632" y="2916053"/>
                </a:lnTo>
                <a:lnTo>
                  <a:pt x="2559338" y="2848093"/>
                </a:lnTo>
                <a:lnTo>
                  <a:pt x="2598309" y="2817799"/>
                </a:lnTo>
                <a:lnTo>
                  <a:pt x="1609051" y="2817799"/>
                </a:lnTo>
                <a:lnTo>
                  <a:pt x="1504510" y="2813683"/>
                </a:lnTo>
                <a:lnTo>
                  <a:pt x="1402295" y="2801547"/>
                </a:lnTo>
                <a:lnTo>
                  <a:pt x="1302736" y="2781712"/>
                </a:lnTo>
                <a:lnTo>
                  <a:pt x="1206159" y="2754496"/>
                </a:lnTo>
                <a:lnTo>
                  <a:pt x="1112895" y="2720220"/>
                </a:lnTo>
                <a:lnTo>
                  <a:pt x="1023270" y="2679203"/>
                </a:lnTo>
                <a:lnTo>
                  <a:pt x="937612" y="2631763"/>
                </a:lnTo>
                <a:lnTo>
                  <a:pt x="856250" y="2578222"/>
                </a:lnTo>
                <a:lnTo>
                  <a:pt x="779511" y="2518899"/>
                </a:lnTo>
                <a:lnTo>
                  <a:pt x="707724" y="2454113"/>
                </a:lnTo>
                <a:lnTo>
                  <a:pt x="641218" y="2384183"/>
                </a:lnTo>
                <a:lnTo>
                  <a:pt x="580318" y="2309429"/>
                </a:lnTo>
                <a:lnTo>
                  <a:pt x="525355" y="2230172"/>
                </a:lnTo>
                <a:lnTo>
                  <a:pt x="476656" y="2146730"/>
                </a:lnTo>
                <a:lnTo>
                  <a:pt x="434549" y="2059422"/>
                </a:lnTo>
                <a:lnTo>
                  <a:pt x="399362" y="1968570"/>
                </a:lnTo>
                <a:lnTo>
                  <a:pt x="371424" y="1874491"/>
                </a:lnTo>
                <a:lnTo>
                  <a:pt x="351061" y="1777506"/>
                </a:lnTo>
                <a:lnTo>
                  <a:pt x="338603" y="1677934"/>
                </a:lnTo>
                <a:lnTo>
                  <a:pt x="334378" y="1576095"/>
                </a:lnTo>
                <a:lnTo>
                  <a:pt x="338603" y="1474256"/>
                </a:lnTo>
                <a:lnTo>
                  <a:pt x="351061" y="1374684"/>
                </a:lnTo>
                <a:lnTo>
                  <a:pt x="371424" y="1277699"/>
                </a:lnTo>
                <a:lnTo>
                  <a:pt x="399362" y="1183620"/>
                </a:lnTo>
                <a:lnTo>
                  <a:pt x="434549" y="1092767"/>
                </a:lnTo>
                <a:lnTo>
                  <a:pt x="476656" y="1005460"/>
                </a:lnTo>
                <a:lnTo>
                  <a:pt x="525355" y="922018"/>
                </a:lnTo>
                <a:lnTo>
                  <a:pt x="580318" y="842760"/>
                </a:lnTo>
                <a:lnTo>
                  <a:pt x="641218" y="768007"/>
                </a:lnTo>
                <a:lnTo>
                  <a:pt x="707724" y="698077"/>
                </a:lnTo>
                <a:lnTo>
                  <a:pt x="779511" y="633291"/>
                </a:lnTo>
                <a:lnTo>
                  <a:pt x="856250" y="573967"/>
                </a:lnTo>
                <a:lnTo>
                  <a:pt x="937612" y="520426"/>
                </a:lnTo>
                <a:lnTo>
                  <a:pt x="1023270" y="472987"/>
                </a:lnTo>
                <a:lnTo>
                  <a:pt x="1112895" y="431970"/>
                </a:lnTo>
                <a:lnTo>
                  <a:pt x="1206159" y="397693"/>
                </a:lnTo>
                <a:lnTo>
                  <a:pt x="1302736" y="370478"/>
                </a:lnTo>
                <a:lnTo>
                  <a:pt x="1402295" y="350642"/>
                </a:lnTo>
                <a:lnTo>
                  <a:pt x="1504510" y="338507"/>
                </a:lnTo>
                <a:lnTo>
                  <a:pt x="1609051" y="334390"/>
                </a:lnTo>
                <a:lnTo>
                  <a:pt x="2598309" y="334390"/>
                </a:lnTo>
                <a:lnTo>
                  <a:pt x="2559338" y="304097"/>
                </a:lnTo>
                <a:lnTo>
                  <a:pt x="2456632" y="236137"/>
                </a:lnTo>
                <a:lnTo>
                  <a:pt x="2348504" y="175922"/>
                </a:lnTo>
                <a:lnTo>
                  <a:pt x="2235368" y="123858"/>
                </a:lnTo>
                <a:lnTo>
                  <a:pt x="2117637" y="80351"/>
                </a:lnTo>
                <a:lnTo>
                  <a:pt x="1995726" y="45805"/>
                </a:lnTo>
                <a:lnTo>
                  <a:pt x="1870049" y="20628"/>
                </a:lnTo>
                <a:lnTo>
                  <a:pt x="1741019" y="5224"/>
                </a:lnTo>
                <a:lnTo>
                  <a:pt x="1609051" y="0"/>
                </a:lnTo>
                <a:close/>
              </a:path>
              <a:path w="3218179" h="3152775">
                <a:moveTo>
                  <a:pt x="2598309" y="334390"/>
                </a:moveTo>
                <a:lnTo>
                  <a:pt x="1609051" y="334390"/>
                </a:lnTo>
                <a:lnTo>
                  <a:pt x="1713595" y="338507"/>
                </a:lnTo>
                <a:lnTo>
                  <a:pt x="1815811" y="350642"/>
                </a:lnTo>
                <a:lnTo>
                  <a:pt x="1915371" y="370478"/>
                </a:lnTo>
                <a:lnTo>
                  <a:pt x="2011948" y="397693"/>
                </a:lnTo>
                <a:lnTo>
                  <a:pt x="2105213" y="431970"/>
                </a:lnTo>
                <a:lnTo>
                  <a:pt x="2194839" y="472987"/>
                </a:lnTo>
                <a:lnTo>
                  <a:pt x="2280497" y="520426"/>
                </a:lnTo>
                <a:lnTo>
                  <a:pt x="2361859" y="573967"/>
                </a:lnTo>
                <a:lnTo>
                  <a:pt x="2438597" y="633291"/>
                </a:lnTo>
                <a:lnTo>
                  <a:pt x="2510383" y="698077"/>
                </a:lnTo>
                <a:lnTo>
                  <a:pt x="2576890" y="768007"/>
                </a:lnTo>
                <a:lnTo>
                  <a:pt x="2637788" y="842760"/>
                </a:lnTo>
                <a:lnTo>
                  <a:pt x="2692750" y="922018"/>
                </a:lnTo>
                <a:lnTo>
                  <a:pt x="2741449" y="1005460"/>
                </a:lnTo>
                <a:lnTo>
                  <a:pt x="2783555" y="1092767"/>
                </a:lnTo>
                <a:lnTo>
                  <a:pt x="2818742" y="1183620"/>
                </a:lnTo>
                <a:lnTo>
                  <a:pt x="2846680" y="1277699"/>
                </a:lnTo>
                <a:lnTo>
                  <a:pt x="2867042" y="1374684"/>
                </a:lnTo>
                <a:lnTo>
                  <a:pt x="2879500" y="1474256"/>
                </a:lnTo>
                <a:lnTo>
                  <a:pt x="2883725" y="1576095"/>
                </a:lnTo>
                <a:lnTo>
                  <a:pt x="2879500" y="1677934"/>
                </a:lnTo>
                <a:lnTo>
                  <a:pt x="2867042" y="1777506"/>
                </a:lnTo>
                <a:lnTo>
                  <a:pt x="2846680" y="1874491"/>
                </a:lnTo>
                <a:lnTo>
                  <a:pt x="2818742" y="1968570"/>
                </a:lnTo>
                <a:lnTo>
                  <a:pt x="2783555" y="2059422"/>
                </a:lnTo>
                <a:lnTo>
                  <a:pt x="2741449" y="2146730"/>
                </a:lnTo>
                <a:lnTo>
                  <a:pt x="2692750" y="2230172"/>
                </a:lnTo>
                <a:lnTo>
                  <a:pt x="2637788" y="2309429"/>
                </a:lnTo>
                <a:lnTo>
                  <a:pt x="2576890" y="2384183"/>
                </a:lnTo>
                <a:lnTo>
                  <a:pt x="2510383" y="2454113"/>
                </a:lnTo>
                <a:lnTo>
                  <a:pt x="2438597" y="2518899"/>
                </a:lnTo>
                <a:lnTo>
                  <a:pt x="2361859" y="2578222"/>
                </a:lnTo>
                <a:lnTo>
                  <a:pt x="2280497" y="2631763"/>
                </a:lnTo>
                <a:lnTo>
                  <a:pt x="2194839" y="2679203"/>
                </a:lnTo>
                <a:lnTo>
                  <a:pt x="2105213" y="2720220"/>
                </a:lnTo>
                <a:lnTo>
                  <a:pt x="2011948" y="2754496"/>
                </a:lnTo>
                <a:lnTo>
                  <a:pt x="1915371" y="2781712"/>
                </a:lnTo>
                <a:lnTo>
                  <a:pt x="1815811" y="2801547"/>
                </a:lnTo>
                <a:lnTo>
                  <a:pt x="1713595" y="2813683"/>
                </a:lnTo>
                <a:lnTo>
                  <a:pt x="1609051" y="2817799"/>
                </a:lnTo>
                <a:lnTo>
                  <a:pt x="2598309" y="2817799"/>
                </a:lnTo>
                <a:lnTo>
                  <a:pt x="2656206" y="2772793"/>
                </a:lnTo>
                <a:lnTo>
                  <a:pt x="2746824" y="2690560"/>
                </a:lnTo>
                <a:lnTo>
                  <a:pt x="2830777" y="2601798"/>
                </a:lnTo>
                <a:lnTo>
                  <a:pt x="2907650" y="2506913"/>
                </a:lnTo>
                <a:lnTo>
                  <a:pt x="2977031" y="2406311"/>
                </a:lnTo>
                <a:lnTo>
                  <a:pt x="3038504" y="2300398"/>
                </a:lnTo>
                <a:lnTo>
                  <a:pt x="3091656" y="2189579"/>
                </a:lnTo>
                <a:lnTo>
                  <a:pt x="3136073" y="2074260"/>
                </a:lnTo>
                <a:lnTo>
                  <a:pt x="3171340" y="1954846"/>
                </a:lnTo>
                <a:lnTo>
                  <a:pt x="3197044" y="1831744"/>
                </a:lnTo>
                <a:lnTo>
                  <a:pt x="3212769" y="1705358"/>
                </a:lnTo>
                <a:lnTo>
                  <a:pt x="3218103" y="1576095"/>
                </a:lnTo>
                <a:lnTo>
                  <a:pt x="3212769" y="1446832"/>
                </a:lnTo>
                <a:lnTo>
                  <a:pt x="3197044" y="1320446"/>
                </a:lnTo>
                <a:lnTo>
                  <a:pt x="3171340" y="1197344"/>
                </a:lnTo>
                <a:lnTo>
                  <a:pt x="3136073" y="1077930"/>
                </a:lnTo>
                <a:lnTo>
                  <a:pt x="3091656" y="962611"/>
                </a:lnTo>
                <a:lnTo>
                  <a:pt x="3038504" y="851792"/>
                </a:lnTo>
                <a:lnTo>
                  <a:pt x="2977031" y="745879"/>
                </a:lnTo>
                <a:lnTo>
                  <a:pt x="2907650" y="645277"/>
                </a:lnTo>
                <a:lnTo>
                  <a:pt x="2830777" y="550392"/>
                </a:lnTo>
                <a:lnTo>
                  <a:pt x="2746824" y="461630"/>
                </a:lnTo>
                <a:lnTo>
                  <a:pt x="2656206" y="379397"/>
                </a:lnTo>
                <a:lnTo>
                  <a:pt x="2598309" y="334390"/>
                </a:lnTo>
                <a:close/>
              </a:path>
            </a:pathLst>
          </a:custGeom>
          <a:solidFill>
            <a:srgbClr val="D6D6F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31" name="object 4"/>
          <p:cNvSpPr>
            <a:spLocks noGrp="1"/>
          </p:cNvSpPr>
          <p:nvPr>
            <p:ph type="title"/>
          </p:nvPr>
        </p:nvSpPr>
        <p:spPr>
          <a:xfrm>
            <a:off x="374650" y="363538"/>
            <a:ext cx="7591425" cy="777875"/>
          </a:xfrm>
        </p:spPr>
        <p:txBody>
          <a:bodyPr lIns="0" tIns="222886" rIns="0" bIns="0">
            <a:spAutoFit/>
          </a:bodyPr>
          <a:lstStyle/>
          <a:p>
            <a:pPr marL="12700"/>
            <a:r>
              <a:rPr lang="zh-CN" altLang="en-US" smtClean="0">
                <a:ea typeface="宋体" pitchFamily="2" charset="-122"/>
              </a:rPr>
              <a:t>记录区</a:t>
            </a:r>
            <a:endParaRPr lang="zh-CN" smtClean="0">
              <a:ea typeface="宋体" pitchFamily="2" charset="-122"/>
            </a:endParaRPr>
          </a:p>
        </p:txBody>
      </p:sp>
      <p:sp>
        <p:nvSpPr>
          <p:cNvPr id="5" name="object 5"/>
          <p:cNvSpPr txBox="1"/>
          <p:nvPr/>
        </p:nvSpPr>
        <p:spPr>
          <a:xfrm>
            <a:off x="487363" y="2423388"/>
            <a:ext cx="4340225" cy="2405787"/>
          </a:xfrm>
          <a:prstGeom prst="rect">
            <a:avLst/>
          </a:prstGeom>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556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dirty="0">
                <a:latin typeface="Calibri" pitchFamily="34" charset="0"/>
              </a:rPr>
              <a:t>现代磁盘将轨道划分为不相称的子集，称为</a:t>
            </a:r>
            <a:r>
              <a:rPr lang="zh-CN" altLang="en-US" dirty="0">
                <a:solidFill>
                  <a:srgbClr val="C00000"/>
                </a:solidFill>
                <a:latin typeface="Calibri" pitchFamily="34" charset="0"/>
              </a:rPr>
              <a:t>记录区</a:t>
            </a:r>
            <a:endParaRPr lang="zh-CN" dirty="0">
              <a:latin typeface="Calibri" pitchFamily="34" charset="0"/>
            </a:endParaRPr>
          </a:p>
          <a:p>
            <a:pPr lvl="1">
              <a:spcBef>
                <a:spcPts val="475"/>
              </a:spcBef>
              <a:buClr>
                <a:srgbClr val="990000"/>
              </a:buClr>
              <a:buSzPct val="110000"/>
              <a:buFont typeface="Wingdings" pitchFamily="2" charset="2"/>
              <a:buChar char=""/>
            </a:pPr>
            <a:r>
              <a:rPr lang="zh-CN" altLang="en-US" sz="2000" dirty="0" smtClean="0">
                <a:latin typeface="Calibri" pitchFamily="34" charset="0"/>
              </a:rPr>
              <a:t>每个</a:t>
            </a:r>
            <a:r>
              <a:rPr lang="zh-CN" altLang="en-US" sz="2000" dirty="0">
                <a:latin typeface="Calibri" pitchFamily="34" charset="0"/>
              </a:rPr>
              <a:t>区域具有不同数量的扇区</a:t>
            </a:r>
            <a:r>
              <a:rPr lang="en-US" altLang="zh-CN" sz="2000" dirty="0">
                <a:latin typeface="Calibri" pitchFamily="34" charset="0"/>
              </a:rPr>
              <a:t>/</a:t>
            </a:r>
            <a:r>
              <a:rPr lang="zh-CN" altLang="en-US" sz="2000" dirty="0">
                <a:latin typeface="Calibri" pitchFamily="34" charset="0"/>
              </a:rPr>
              <a:t>轨道，外部区域具有比内部区域更多的扇区</a:t>
            </a:r>
            <a:r>
              <a:rPr lang="en-US" altLang="zh-CN" sz="2000" dirty="0">
                <a:latin typeface="Calibri" pitchFamily="34" charset="0"/>
              </a:rPr>
              <a:t>/</a:t>
            </a:r>
            <a:r>
              <a:rPr lang="zh-CN" altLang="en-US" sz="2000" dirty="0">
                <a:latin typeface="Calibri" pitchFamily="34" charset="0"/>
              </a:rPr>
              <a:t>轨道；</a:t>
            </a:r>
            <a:endParaRPr lang="zh-CN" sz="2000" dirty="0">
              <a:latin typeface="Calibri" pitchFamily="34" charset="0"/>
            </a:endParaRPr>
          </a:p>
          <a:p>
            <a:pPr lvl="1">
              <a:spcBef>
                <a:spcPts val="475"/>
              </a:spcBef>
              <a:buClr>
                <a:srgbClr val="990000"/>
              </a:buClr>
              <a:buSzPct val="110000"/>
              <a:buFont typeface="Wingdings" pitchFamily="2" charset="2"/>
              <a:buChar char=""/>
            </a:pPr>
            <a:r>
              <a:rPr lang="zh-CN" altLang="en-US" sz="2000" dirty="0">
                <a:latin typeface="Calibri" pitchFamily="34" charset="0"/>
              </a:rPr>
              <a:t>因此，在计算容量时</a:t>
            </a:r>
            <a:r>
              <a:rPr lang="zh-CN" altLang="en-US" sz="2000" dirty="0" smtClean="0">
                <a:latin typeface="Calibri" pitchFamily="34" charset="0"/>
              </a:rPr>
              <a:t>，使用</a:t>
            </a:r>
            <a:r>
              <a:rPr lang="zh-CN" altLang="en-US" sz="2000" dirty="0">
                <a:latin typeface="Calibri" pitchFamily="34" charset="0"/>
              </a:rPr>
              <a:t>扇区</a:t>
            </a:r>
            <a:r>
              <a:rPr lang="en-US" altLang="zh-CN" sz="2000" dirty="0">
                <a:latin typeface="Calibri" pitchFamily="34" charset="0"/>
              </a:rPr>
              <a:t>/</a:t>
            </a:r>
            <a:r>
              <a:rPr lang="zh-CN" altLang="en-US" sz="2000" dirty="0">
                <a:latin typeface="Calibri" pitchFamily="34" charset="0"/>
              </a:rPr>
              <a:t>轨道的</a:t>
            </a:r>
            <a:r>
              <a:rPr lang="zh-CN" altLang="en-US" sz="2000" dirty="0">
                <a:solidFill>
                  <a:srgbClr val="FF0000"/>
                </a:solidFill>
                <a:latin typeface="Calibri" pitchFamily="34" charset="0"/>
              </a:rPr>
              <a:t>平均</a:t>
            </a:r>
            <a:r>
              <a:rPr lang="zh-CN" altLang="en-US" sz="2000" dirty="0">
                <a:latin typeface="Calibri" pitchFamily="34" charset="0"/>
              </a:rPr>
              <a:t>数目。</a:t>
            </a:r>
            <a:endParaRPr lang="zh-CN" sz="2000" dirty="0">
              <a:latin typeface="Calibri" pitchFamily="34" charset="0"/>
            </a:endParaRPr>
          </a:p>
        </p:txBody>
      </p:sp>
      <p:sp>
        <p:nvSpPr>
          <p:cNvPr id="22533" name="object 6"/>
          <p:cNvSpPr>
            <a:spLocks/>
          </p:cNvSpPr>
          <p:nvPr/>
        </p:nvSpPr>
        <p:spPr bwMode="auto">
          <a:xfrm>
            <a:off x="5434013" y="2446338"/>
            <a:ext cx="2501900" cy="2449512"/>
          </a:xfrm>
          <a:custGeom>
            <a:avLst/>
            <a:gdLst>
              <a:gd name="T0" fmla="*/ 1147699 w 2500629"/>
              <a:gd name="T1" fmla="*/ 4060 h 2449829"/>
              <a:gd name="T2" fmla="*/ 949792 w 2500629"/>
              <a:gd name="T3" fmla="*/ 35595 h 2449829"/>
              <a:gd name="T4" fmla="*/ 763590 w 2500629"/>
              <a:gd name="T5" fmla="*/ 96248 h 2449829"/>
              <a:gd name="T6" fmla="*/ 591667 w 2500629"/>
              <a:gd name="T7" fmla="*/ 183498 h 2449829"/>
              <a:gd name="T8" fmla="*/ 436597 w 2500629"/>
              <a:gd name="T9" fmla="*/ 294823 h 2449829"/>
              <a:gd name="T10" fmla="*/ 300955 w 2500629"/>
              <a:gd name="T11" fmla="*/ 427701 h 2449829"/>
              <a:gd name="T12" fmla="*/ 187314 w 2500629"/>
              <a:gd name="T13" fmla="*/ 579611 h 2449829"/>
              <a:gd name="T14" fmla="*/ 98250 w 2500629"/>
              <a:gd name="T15" fmla="*/ 748030 h 2449829"/>
              <a:gd name="T16" fmla="*/ 36335 w 2500629"/>
              <a:gd name="T17" fmla="*/ 930438 h 2449829"/>
              <a:gd name="T18" fmla="*/ 4144 w 2500629"/>
              <a:gd name="T19" fmla="*/ 1124313 h 2449829"/>
              <a:gd name="T20" fmla="*/ 4144 w 2500629"/>
              <a:gd name="T21" fmla="*/ 1325211 h 2449829"/>
              <a:gd name="T22" fmla="*/ 36335 w 2500629"/>
              <a:gd name="T23" fmla="*/ 1519086 h 2449829"/>
              <a:gd name="T24" fmla="*/ 98250 w 2500629"/>
              <a:gd name="T25" fmla="*/ 1701494 h 2449829"/>
              <a:gd name="T26" fmla="*/ 187314 w 2500629"/>
              <a:gd name="T27" fmla="*/ 1869913 h 2449829"/>
              <a:gd name="T28" fmla="*/ 300955 w 2500629"/>
              <a:gd name="T29" fmla="*/ 2021823 h 2449829"/>
              <a:gd name="T30" fmla="*/ 436597 w 2500629"/>
              <a:gd name="T31" fmla="*/ 2154701 h 2449829"/>
              <a:gd name="T32" fmla="*/ 591667 w 2500629"/>
              <a:gd name="T33" fmla="*/ 2266026 h 2449829"/>
              <a:gd name="T34" fmla="*/ 763590 w 2500629"/>
              <a:gd name="T35" fmla="*/ 2353276 h 2449829"/>
              <a:gd name="T36" fmla="*/ 949792 w 2500629"/>
              <a:gd name="T37" fmla="*/ 2413930 h 2449829"/>
              <a:gd name="T38" fmla="*/ 1147699 w 2500629"/>
              <a:gd name="T39" fmla="*/ 2445465 h 2449829"/>
              <a:gd name="T40" fmla="*/ 1352777 w 2500629"/>
              <a:gd name="T41" fmla="*/ 2445465 h 2449829"/>
              <a:gd name="T42" fmla="*/ 1550685 w 2500629"/>
              <a:gd name="T43" fmla="*/ 2413930 h 2449829"/>
              <a:gd name="T44" fmla="*/ 1736887 w 2500629"/>
              <a:gd name="T45" fmla="*/ 2353276 h 2449829"/>
              <a:gd name="T46" fmla="*/ 1908810 w 2500629"/>
              <a:gd name="T47" fmla="*/ 2266026 h 2449829"/>
              <a:gd name="T48" fmla="*/ 2063880 w 2500629"/>
              <a:gd name="T49" fmla="*/ 2154701 h 2449829"/>
              <a:gd name="T50" fmla="*/ 2199522 w 2500629"/>
              <a:gd name="T51" fmla="*/ 2021823 h 2449829"/>
              <a:gd name="T52" fmla="*/ 2313162 w 2500629"/>
              <a:gd name="T53" fmla="*/ 1869913 h 2449829"/>
              <a:gd name="T54" fmla="*/ 2402227 w 2500629"/>
              <a:gd name="T55" fmla="*/ 1701494 h 2449829"/>
              <a:gd name="T56" fmla="*/ 2464142 w 2500629"/>
              <a:gd name="T57" fmla="*/ 1519086 h 2449829"/>
              <a:gd name="T58" fmla="*/ 2496333 w 2500629"/>
              <a:gd name="T59" fmla="*/ 1325211 h 2449829"/>
              <a:gd name="T60" fmla="*/ 2496333 w 2500629"/>
              <a:gd name="T61" fmla="*/ 1124313 h 2449829"/>
              <a:gd name="T62" fmla="*/ 2464142 w 2500629"/>
              <a:gd name="T63" fmla="*/ 930438 h 2449829"/>
              <a:gd name="T64" fmla="*/ 2402227 w 2500629"/>
              <a:gd name="T65" fmla="*/ 748030 h 2449829"/>
              <a:gd name="T66" fmla="*/ 2313162 w 2500629"/>
              <a:gd name="T67" fmla="*/ 579611 h 2449829"/>
              <a:gd name="T68" fmla="*/ 2199522 w 2500629"/>
              <a:gd name="T69" fmla="*/ 427701 h 2449829"/>
              <a:gd name="T70" fmla="*/ 2063880 w 2500629"/>
              <a:gd name="T71" fmla="*/ 294823 h 2449829"/>
              <a:gd name="T72" fmla="*/ 1908810 w 2500629"/>
              <a:gd name="T73" fmla="*/ 183498 h 2449829"/>
              <a:gd name="T74" fmla="*/ 1736887 w 2500629"/>
              <a:gd name="T75" fmla="*/ 96248 h 2449829"/>
              <a:gd name="T76" fmla="*/ 1550685 w 2500629"/>
              <a:gd name="T77" fmla="*/ 35595 h 2449829"/>
              <a:gd name="T78" fmla="*/ 1352777 w 2500629"/>
              <a:gd name="T79" fmla="*/ 4060 h 2449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0629" h="2449829">
                <a:moveTo>
                  <a:pt x="1250238" y="0"/>
                </a:moveTo>
                <a:lnTo>
                  <a:pt x="1147699" y="4060"/>
                </a:lnTo>
                <a:lnTo>
                  <a:pt x="1047443" y="16030"/>
                </a:lnTo>
                <a:lnTo>
                  <a:pt x="949792" y="35595"/>
                </a:lnTo>
                <a:lnTo>
                  <a:pt x="855067" y="62439"/>
                </a:lnTo>
                <a:lnTo>
                  <a:pt x="763590" y="96248"/>
                </a:lnTo>
                <a:lnTo>
                  <a:pt x="675682" y="136706"/>
                </a:lnTo>
                <a:lnTo>
                  <a:pt x="591667" y="183498"/>
                </a:lnTo>
                <a:lnTo>
                  <a:pt x="511864" y="236309"/>
                </a:lnTo>
                <a:lnTo>
                  <a:pt x="436597" y="294823"/>
                </a:lnTo>
                <a:lnTo>
                  <a:pt x="366187" y="358725"/>
                </a:lnTo>
                <a:lnTo>
                  <a:pt x="300955" y="427701"/>
                </a:lnTo>
                <a:lnTo>
                  <a:pt x="241224" y="501435"/>
                </a:lnTo>
                <a:lnTo>
                  <a:pt x="187314" y="579611"/>
                </a:lnTo>
                <a:lnTo>
                  <a:pt x="139549" y="661914"/>
                </a:lnTo>
                <a:lnTo>
                  <a:pt x="98250" y="748030"/>
                </a:lnTo>
                <a:lnTo>
                  <a:pt x="63738" y="837644"/>
                </a:lnTo>
                <a:lnTo>
                  <a:pt x="36335" y="930438"/>
                </a:lnTo>
                <a:lnTo>
                  <a:pt x="16363" y="1026100"/>
                </a:lnTo>
                <a:lnTo>
                  <a:pt x="4144" y="1124313"/>
                </a:lnTo>
                <a:lnTo>
                  <a:pt x="0" y="1224762"/>
                </a:lnTo>
                <a:lnTo>
                  <a:pt x="4144" y="1325211"/>
                </a:lnTo>
                <a:lnTo>
                  <a:pt x="16363" y="1423424"/>
                </a:lnTo>
                <a:lnTo>
                  <a:pt x="36335" y="1519086"/>
                </a:lnTo>
                <a:lnTo>
                  <a:pt x="63738" y="1611881"/>
                </a:lnTo>
                <a:lnTo>
                  <a:pt x="98250" y="1701494"/>
                </a:lnTo>
                <a:lnTo>
                  <a:pt x="139549" y="1787610"/>
                </a:lnTo>
                <a:lnTo>
                  <a:pt x="187314" y="1869913"/>
                </a:lnTo>
                <a:lnTo>
                  <a:pt x="241224" y="1948090"/>
                </a:lnTo>
                <a:lnTo>
                  <a:pt x="300955" y="2021823"/>
                </a:lnTo>
                <a:lnTo>
                  <a:pt x="366187" y="2090799"/>
                </a:lnTo>
                <a:lnTo>
                  <a:pt x="436597" y="2154701"/>
                </a:lnTo>
                <a:lnTo>
                  <a:pt x="511864" y="2213216"/>
                </a:lnTo>
                <a:lnTo>
                  <a:pt x="591667" y="2266026"/>
                </a:lnTo>
                <a:lnTo>
                  <a:pt x="675682" y="2312818"/>
                </a:lnTo>
                <a:lnTo>
                  <a:pt x="763590" y="2353276"/>
                </a:lnTo>
                <a:lnTo>
                  <a:pt x="855067" y="2387085"/>
                </a:lnTo>
                <a:lnTo>
                  <a:pt x="949792" y="2413930"/>
                </a:lnTo>
                <a:lnTo>
                  <a:pt x="1047443" y="2433495"/>
                </a:lnTo>
                <a:lnTo>
                  <a:pt x="1147699" y="2445465"/>
                </a:lnTo>
                <a:lnTo>
                  <a:pt x="1250238" y="2449525"/>
                </a:lnTo>
                <a:lnTo>
                  <a:pt x="1352777" y="2445465"/>
                </a:lnTo>
                <a:lnTo>
                  <a:pt x="1453033" y="2433495"/>
                </a:lnTo>
                <a:lnTo>
                  <a:pt x="1550685" y="2413930"/>
                </a:lnTo>
                <a:lnTo>
                  <a:pt x="1645410" y="2387085"/>
                </a:lnTo>
                <a:lnTo>
                  <a:pt x="1736887" y="2353276"/>
                </a:lnTo>
                <a:lnTo>
                  <a:pt x="1824794" y="2312818"/>
                </a:lnTo>
                <a:lnTo>
                  <a:pt x="1908810" y="2266026"/>
                </a:lnTo>
                <a:lnTo>
                  <a:pt x="1988612" y="2213216"/>
                </a:lnTo>
                <a:lnTo>
                  <a:pt x="2063880" y="2154701"/>
                </a:lnTo>
                <a:lnTo>
                  <a:pt x="2134290" y="2090799"/>
                </a:lnTo>
                <a:lnTo>
                  <a:pt x="2199522" y="2021823"/>
                </a:lnTo>
                <a:lnTo>
                  <a:pt x="2259253" y="1948090"/>
                </a:lnTo>
                <a:lnTo>
                  <a:pt x="2313162" y="1869913"/>
                </a:lnTo>
                <a:lnTo>
                  <a:pt x="2360927" y="1787610"/>
                </a:lnTo>
                <a:lnTo>
                  <a:pt x="2402227" y="1701494"/>
                </a:lnTo>
                <a:lnTo>
                  <a:pt x="2436739" y="1611881"/>
                </a:lnTo>
                <a:lnTo>
                  <a:pt x="2464142" y="1519086"/>
                </a:lnTo>
                <a:lnTo>
                  <a:pt x="2484114" y="1423424"/>
                </a:lnTo>
                <a:lnTo>
                  <a:pt x="2496333" y="1325211"/>
                </a:lnTo>
                <a:lnTo>
                  <a:pt x="2500477" y="1224762"/>
                </a:lnTo>
                <a:lnTo>
                  <a:pt x="2496333" y="1124313"/>
                </a:lnTo>
                <a:lnTo>
                  <a:pt x="2484114" y="1026100"/>
                </a:lnTo>
                <a:lnTo>
                  <a:pt x="2464142" y="930438"/>
                </a:lnTo>
                <a:lnTo>
                  <a:pt x="2436739" y="837644"/>
                </a:lnTo>
                <a:lnTo>
                  <a:pt x="2402227" y="748030"/>
                </a:lnTo>
                <a:lnTo>
                  <a:pt x="2360927" y="661914"/>
                </a:lnTo>
                <a:lnTo>
                  <a:pt x="2313162" y="579611"/>
                </a:lnTo>
                <a:lnTo>
                  <a:pt x="2259253" y="501435"/>
                </a:lnTo>
                <a:lnTo>
                  <a:pt x="2199522" y="427701"/>
                </a:lnTo>
                <a:lnTo>
                  <a:pt x="2134290" y="358725"/>
                </a:lnTo>
                <a:lnTo>
                  <a:pt x="2063880" y="294823"/>
                </a:lnTo>
                <a:lnTo>
                  <a:pt x="1988612" y="236309"/>
                </a:lnTo>
                <a:lnTo>
                  <a:pt x="1908810" y="183498"/>
                </a:lnTo>
                <a:lnTo>
                  <a:pt x="1824794" y="136706"/>
                </a:lnTo>
                <a:lnTo>
                  <a:pt x="1736887" y="96248"/>
                </a:lnTo>
                <a:lnTo>
                  <a:pt x="1645410" y="62439"/>
                </a:lnTo>
                <a:lnTo>
                  <a:pt x="1550685" y="35595"/>
                </a:lnTo>
                <a:lnTo>
                  <a:pt x="1453033" y="16030"/>
                </a:lnTo>
                <a:lnTo>
                  <a:pt x="1352777" y="4060"/>
                </a:lnTo>
                <a:lnTo>
                  <a:pt x="1250238"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34" name="object 7"/>
          <p:cNvSpPr>
            <a:spLocks/>
          </p:cNvSpPr>
          <p:nvPr/>
        </p:nvSpPr>
        <p:spPr bwMode="auto">
          <a:xfrm>
            <a:off x="5434013" y="2446338"/>
            <a:ext cx="2501900" cy="2449512"/>
          </a:xfrm>
          <a:custGeom>
            <a:avLst/>
            <a:gdLst>
              <a:gd name="T0" fmla="*/ 4144 w 2500629"/>
              <a:gd name="T1" fmla="*/ 1124313 h 2449829"/>
              <a:gd name="T2" fmla="*/ 36335 w 2500629"/>
              <a:gd name="T3" fmla="*/ 930438 h 2449829"/>
              <a:gd name="T4" fmla="*/ 98250 w 2500629"/>
              <a:gd name="T5" fmla="*/ 748030 h 2449829"/>
              <a:gd name="T6" fmla="*/ 187314 w 2500629"/>
              <a:gd name="T7" fmla="*/ 579611 h 2449829"/>
              <a:gd name="T8" fmla="*/ 300955 w 2500629"/>
              <a:gd name="T9" fmla="*/ 427701 h 2449829"/>
              <a:gd name="T10" fmla="*/ 436597 w 2500629"/>
              <a:gd name="T11" fmla="*/ 294823 h 2449829"/>
              <a:gd name="T12" fmla="*/ 591667 w 2500629"/>
              <a:gd name="T13" fmla="*/ 183498 h 2449829"/>
              <a:gd name="T14" fmla="*/ 763590 w 2500629"/>
              <a:gd name="T15" fmla="*/ 96248 h 2449829"/>
              <a:gd name="T16" fmla="*/ 949792 w 2500629"/>
              <a:gd name="T17" fmla="*/ 35595 h 2449829"/>
              <a:gd name="T18" fmla="*/ 1147699 w 2500629"/>
              <a:gd name="T19" fmla="*/ 4060 h 2449829"/>
              <a:gd name="T20" fmla="*/ 1352777 w 2500629"/>
              <a:gd name="T21" fmla="*/ 4060 h 2449829"/>
              <a:gd name="T22" fmla="*/ 1550685 w 2500629"/>
              <a:gd name="T23" fmla="*/ 35595 h 2449829"/>
              <a:gd name="T24" fmla="*/ 1736887 w 2500629"/>
              <a:gd name="T25" fmla="*/ 96248 h 2449829"/>
              <a:gd name="T26" fmla="*/ 1908810 w 2500629"/>
              <a:gd name="T27" fmla="*/ 183498 h 2449829"/>
              <a:gd name="T28" fmla="*/ 2063880 w 2500629"/>
              <a:gd name="T29" fmla="*/ 294823 h 2449829"/>
              <a:gd name="T30" fmla="*/ 2199522 w 2500629"/>
              <a:gd name="T31" fmla="*/ 427701 h 2449829"/>
              <a:gd name="T32" fmla="*/ 2313162 w 2500629"/>
              <a:gd name="T33" fmla="*/ 579611 h 2449829"/>
              <a:gd name="T34" fmla="*/ 2402227 w 2500629"/>
              <a:gd name="T35" fmla="*/ 748030 h 2449829"/>
              <a:gd name="T36" fmla="*/ 2464142 w 2500629"/>
              <a:gd name="T37" fmla="*/ 930438 h 2449829"/>
              <a:gd name="T38" fmla="*/ 2496333 w 2500629"/>
              <a:gd name="T39" fmla="*/ 1124313 h 2449829"/>
              <a:gd name="T40" fmla="*/ 2496333 w 2500629"/>
              <a:gd name="T41" fmla="*/ 1325211 h 2449829"/>
              <a:gd name="T42" fmla="*/ 2464142 w 2500629"/>
              <a:gd name="T43" fmla="*/ 1519086 h 2449829"/>
              <a:gd name="T44" fmla="*/ 2402227 w 2500629"/>
              <a:gd name="T45" fmla="*/ 1701494 h 2449829"/>
              <a:gd name="T46" fmla="*/ 2313162 w 2500629"/>
              <a:gd name="T47" fmla="*/ 1869913 h 2449829"/>
              <a:gd name="T48" fmla="*/ 2199522 w 2500629"/>
              <a:gd name="T49" fmla="*/ 2021823 h 2449829"/>
              <a:gd name="T50" fmla="*/ 2063880 w 2500629"/>
              <a:gd name="T51" fmla="*/ 2154701 h 2449829"/>
              <a:gd name="T52" fmla="*/ 1908810 w 2500629"/>
              <a:gd name="T53" fmla="*/ 2266026 h 2449829"/>
              <a:gd name="T54" fmla="*/ 1736887 w 2500629"/>
              <a:gd name="T55" fmla="*/ 2353276 h 2449829"/>
              <a:gd name="T56" fmla="*/ 1550685 w 2500629"/>
              <a:gd name="T57" fmla="*/ 2413930 h 2449829"/>
              <a:gd name="T58" fmla="*/ 1352777 w 2500629"/>
              <a:gd name="T59" fmla="*/ 2445465 h 2449829"/>
              <a:gd name="T60" fmla="*/ 1147699 w 2500629"/>
              <a:gd name="T61" fmla="*/ 2445465 h 2449829"/>
              <a:gd name="T62" fmla="*/ 949792 w 2500629"/>
              <a:gd name="T63" fmla="*/ 2413930 h 2449829"/>
              <a:gd name="T64" fmla="*/ 763590 w 2500629"/>
              <a:gd name="T65" fmla="*/ 2353276 h 2449829"/>
              <a:gd name="T66" fmla="*/ 591667 w 2500629"/>
              <a:gd name="T67" fmla="*/ 2266026 h 2449829"/>
              <a:gd name="T68" fmla="*/ 436597 w 2500629"/>
              <a:gd name="T69" fmla="*/ 2154701 h 2449829"/>
              <a:gd name="T70" fmla="*/ 300955 w 2500629"/>
              <a:gd name="T71" fmla="*/ 2021823 h 2449829"/>
              <a:gd name="T72" fmla="*/ 187314 w 2500629"/>
              <a:gd name="T73" fmla="*/ 1869913 h 2449829"/>
              <a:gd name="T74" fmla="*/ 98250 w 2500629"/>
              <a:gd name="T75" fmla="*/ 1701494 h 2449829"/>
              <a:gd name="T76" fmla="*/ 36335 w 2500629"/>
              <a:gd name="T77" fmla="*/ 1519086 h 2449829"/>
              <a:gd name="T78" fmla="*/ 4144 w 2500629"/>
              <a:gd name="T79" fmla="*/ 1325211 h 2449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0629" h="2449829">
                <a:moveTo>
                  <a:pt x="0" y="1224762"/>
                </a:moveTo>
                <a:lnTo>
                  <a:pt x="4144" y="1124313"/>
                </a:lnTo>
                <a:lnTo>
                  <a:pt x="16363" y="1026100"/>
                </a:lnTo>
                <a:lnTo>
                  <a:pt x="36335" y="930438"/>
                </a:lnTo>
                <a:lnTo>
                  <a:pt x="63738" y="837644"/>
                </a:lnTo>
                <a:lnTo>
                  <a:pt x="98250" y="748030"/>
                </a:lnTo>
                <a:lnTo>
                  <a:pt x="139549" y="661914"/>
                </a:lnTo>
                <a:lnTo>
                  <a:pt x="187314" y="579611"/>
                </a:lnTo>
                <a:lnTo>
                  <a:pt x="241224" y="501435"/>
                </a:lnTo>
                <a:lnTo>
                  <a:pt x="300955" y="427701"/>
                </a:lnTo>
                <a:lnTo>
                  <a:pt x="366187" y="358725"/>
                </a:lnTo>
                <a:lnTo>
                  <a:pt x="436597" y="294823"/>
                </a:lnTo>
                <a:lnTo>
                  <a:pt x="511864" y="236309"/>
                </a:lnTo>
                <a:lnTo>
                  <a:pt x="591667" y="183498"/>
                </a:lnTo>
                <a:lnTo>
                  <a:pt x="675682" y="136706"/>
                </a:lnTo>
                <a:lnTo>
                  <a:pt x="763590" y="96248"/>
                </a:lnTo>
                <a:lnTo>
                  <a:pt x="855067" y="62439"/>
                </a:lnTo>
                <a:lnTo>
                  <a:pt x="949792" y="35595"/>
                </a:lnTo>
                <a:lnTo>
                  <a:pt x="1047443" y="16030"/>
                </a:lnTo>
                <a:lnTo>
                  <a:pt x="1147699" y="4060"/>
                </a:lnTo>
                <a:lnTo>
                  <a:pt x="1250238" y="0"/>
                </a:lnTo>
                <a:lnTo>
                  <a:pt x="1352777" y="4060"/>
                </a:lnTo>
                <a:lnTo>
                  <a:pt x="1453033" y="16030"/>
                </a:lnTo>
                <a:lnTo>
                  <a:pt x="1550685" y="35595"/>
                </a:lnTo>
                <a:lnTo>
                  <a:pt x="1645410" y="62439"/>
                </a:lnTo>
                <a:lnTo>
                  <a:pt x="1736887" y="96248"/>
                </a:lnTo>
                <a:lnTo>
                  <a:pt x="1824794" y="136706"/>
                </a:lnTo>
                <a:lnTo>
                  <a:pt x="1908810" y="183498"/>
                </a:lnTo>
                <a:lnTo>
                  <a:pt x="1988612" y="236309"/>
                </a:lnTo>
                <a:lnTo>
                  <a:pt x="2063880" y="294823"/>
                </a:lnTo>
                <a:lnTo>
                  <a:pt x="2134290" y="358725"/>
                </a:lnTo>
                <a:lnTo>
                  <a:pt x="2199522" y="427701"/>
                </a:lnTo>
                <a:lnTo>
                  <a:pt x="2259253" y="501435"/>
                </a:lnTo>
                <a:lnTo>
                  <a:pt x="2313162" y="579611"/>
                </a:lnTo>
                <a:lnTo>
                  <a:pt x="2360927" y="661914"/>
                </a:lnTo>
                <a:lnTo>
                  <a:pt x="2402227" y="748030"/>
                </a:lnTo>
                <a:lnTo>
                  <a:pt x="2436739" y="837644"/>
                </a:lnTo>
                <a:lnTo>
                  <a:pt x="2464142" y="930438"/>
                </a:lnTo>
                <a:lnTo>
                  <a:pt x="2484114" y="1026100"/>
                </a:lnTo>
                <a:lnTo>
                  <a:pt x="2496333" y="1124313"/>
                </a:lnTo>
                <a:lnTo>
                  <a:pt x="2500477" y="1224762"/>
                </a:lnTo>
                <a:lnTo>
                  <a:pt x="2496333" y="1325211"/>
                </a:lnTo>
                <a:lnTo>
                  <a:pt x="2484114" y="1423424"/>
                </a:lnTo>
                <a:lnTo>
                  <a:pt x="2464142" y="1519086"/>
                </a:lnTo>
                <a:lnTo>
                  <a:pt x="2436739" y="1611881"/>
                </a:lnTo>
                <a:lnTo>
                  <a:pt x="2402227" y="1701494"/>
                </a:lnTo>
                <a:lnTo>
                  <a:pt x="2360927" y="1787610"/>
                </a:lnTo>
                <a:lnTo>
                  <a:pt x="2313162" y="1869913"/>
                </a:lnTo>
                <a:lnTo>
                  <a:pt x="2259253" y="1948090"/>
                </a:lnTo>
                <a:lnTo>
                  <a:pt x="2199522" y="2021823"/>
                </a:lnTo>
                <a:lnTo>
                  <a:pt x="2134290" y="2090799"/>
                </a:lnTo>
                <a:lnTo>
                  <a:pt x="2063880" y="2154701"/>
                </a:lnTo>
                <a:lnTo>
                  <a:pt x="1988612" y="2213216"/>
                </a:lnTo>
                <a:lnTo>
                  <a:pt x="1908810" y="2266026"/>
                </a:lnTo>
                <a:lnTo>
                  <a:pt x="1824794" y="2312818"/>
                </a:lnTo>
                <a:lnTo>
                  <a:pt x="1736887" y="2353276"/>
                </a:lnTo>
                <a:lnTo>
                  <a:pt x="1645410" y="2387085"/>
                </a:lnTo>
                <a:lnTo>
                  <a:pt x="1550685" y="2413930"/>
                </a:lnTo>
                <a:lnTo>
                  <a:pt x="1453033" y="2433495"/>
                </a:lnTo>
                <a:lnTo>
                  <a:pt x="1352777" y="2445465"/>
                </a:lnTo>
                <a:lnTo>
                  <a:pt x="1250238" y="2449525"/>
                </a:lnTo>
                <a:lnTo>
                  <a:pt x="1147699" y="2445465"/>
                </a:lnTo>
                <a:lnTo>
                  <a:pt x="1047443" y="2433495"/>
                </a:lnTo>
                <a:lnTo>
                  <a:pt x="949792" y="2413930"/>
                </a:lnTo>
                <a:lnTo>
                  <a:pt x="855067" y="2387085"/>
                </a:lnTo>
                <a:lnTo>
                  <a:pt x="763590" y="2353276"/>
                </a:lnTo>
                <a:lnTo>
                  <a:pt x="675682" y="2312818"/>
                </a:lnTo>
                <a:lnTo>
                  <a:pt x="591667" y="2266026"/>
                </a:lnTo>
                <a:lnTo>
                  <a:pt x="511864" y="2213216"/>
                </a:lnTo>
                <a:lnTo>
                  <a:pt x="436597" y="2154701"/>
                </a:lnTo>
                <a:lnTo>
                  <a:pt x="366187" y="2090799"/>
                </a:lnTo>
                <a:lnTo>
                  <a:pt x="300955" y="2021823"/>
                </a:lnTo>
                <a:lnTo>
                  <a:pt x="241224" y="1948090"/>
                </a:lnTo>
                <a:lnTo>
                  <a:pt x="187314" y="1869913"/>
                </a:lnTo>
                <a:lnTo>
                  <a:pt x="139549" y="1787610"/>
                </a:lnTo>
                <a:lnTo>
                  <a:pt x="98250" y="1701494"/>
                </a:lnTo>
                <a:lnTo>
                  <a:pt x="63738" y="1611881"/>
                </a:lnTo>
                <a:lnTo>
                  <a:pt x="36335" y="1519086"/>
                </a:lnTo>
                <a:lnTo>
                  <a:pt x="16363" y="1423424"/>
                </a:lnTo>
                <a:lnTo>
                  <a:pt x="4144" y="1325211"/>
                </a:lnTo>
                <a:lnTo>
                  <a:pt x="0" y="1224762"/>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35" name="object 8"/>
          <p:cNvSpPr>
            <a:spLocks/>
          </p:cNvSpPr>
          <p:nvPr/>
        </p:nvSpPr>
        <p:spPr bwMode="auto">
          <a:xfrm>
            <a:off x="5810250" y="2814638"/>
            <a:ext cx="1747838" cy="1711325"/>
          </a:xfrm>
          <a:custGeom>
            <a:avLst/>
            <a:gdLst>
              <a:gd name="T0" fmla="*/ 801807 w 1746884"/>
              <a:gd name="T1" fmla="*/ 2835 h 1711325"/>
              <a:gd name="T2" fmla="*/ 663545 w 1746884"/>
              <a:gd name="T3" fmla="*/ 24861 h 1711325"/>
              <a:gd name="T4" fmla="*/ 533461 w 1746884"/>
              <a:gd name="T5" fmla="*/ 67225 h 1711325"/>
              <a:gd name="T6" fmla="*/ 413352 w 1746884"/>
              <a:gd name="T7" fmla="*/ 128165 h 1711325"/>
              <a:gd name="T8" fmla="*/ 305017 w 1746884"/>
              <a:gd name="T9" fmla="*/ 205921 h 1711325"/>
              <a:gd name="T10" fmla="*/ 210254 w 1746884"/>
              <a:gd name="T11" fmla="*/ 298732 h 1711325"/>
              <a:gd name="T12" fmla="*/ 130862 w 1746884"/>
              <a:gd name="T13" fmla="*/ 404836 h 1711325"/>
              <a:gd name="T14" fmla="*/ 68640 w 1746884"/>
              <a:gd name="T15" fmla="*/ 522472 h 1711325"/>
              <a:gd name="T16" fmla="*/ 25384 w 1746884"/>
              <a:gd name="T17" fmla="*/ 649879 h 1711325"/>
              <a:gd name="T18" fmla="*/ 2895 w 1746884"/>
              <a:gd name="T19" fmla="*/ 785297 h 1711325"/>
              <a:gd name="T20" fmla="*/ 2895 w 1746884"/>
              <a:gd name="T21" fmla="*/ 925621 h 1711325"/>
              <a:gd name="T22" fmla="*/ 25384 w 1746884"/>
              <a:gd name="T23" fmla="*/ 1061038 h 1711325"/>
              <a:gd name="T24" fmla="*/ 68640 w 1746884"/>
              <a:gd name="T25" fmla="*/ 1188446 h 1711325"/>
              <a:gd name="T26" fmla="*/ 130862 w 1746884"/>
              <a:gd name="T27" fmla="*/ 1306082 h 1711325"/>
              <a:gd name="T28" fmla="*/ 210254 w 1746884"/>
              <a:gd name="T29" fmla="*/ 1412186 h 1711325"/>
              <a:gd name="T30" fmla="*/ 305017 w 1746884"/>
              <a:gd name="T31" fmla="*/ 1504997 h 1711325"/>
              <a:gd name="T32" fmla="*/ 413352 w 1746884"/>
              <a:gd name="T33" fmla="*/ 1582753 h 1711325"/>
              <a:gd name="T34" fmla="*/ 533461 w 1746884"/>
              <a:gd name="T35" fmla="*/ 1643693 h 1711325"/>
              <a:gd name="T36" fmla="*/ 663545 w 1746884"/>
              <a:gd name="T37" fmla="*/ 1686057 h 1711325"/>
              <a:gd name="T38" fmla="*/ 801807 w 1746884"/>
              <a:gd name="T39" fmla="*/ 1708082 h 1711325"/>
              <a:gd name="T40" fmla="*/ 945079 w 1746884"/>
              <a:gd name="T41" fmla="*/ 1708082 h 1711325"/>
              <a:gd name="T42" fmla="*/ 1083343 w 1746884"/>
              <a:gd name="T43" fmla="*/ 1686057 h 1711325"/>
              <a:gd name="T44" fmla="*/ 1213429 w 1746884"/>
              <a:gd name="T45" fmla="*/ 1643693 h 1711325"/>
              <a:gd name="T46" fmla="*/ 1333538 w 1746884"/>
              <a:gd name="T47" fmla="*/ 1582753 h 1711325"/>
              <a:gd name="T48" fmla="*/ 1441872 w 1746884"/>
              <a:gd name="T49" fmla="*/ 1504997 h 1711325"/>
              <a:gd name="T50" fmla="*/ 1536634 w 1746884"/>
              <a:gd name="T51" fmla="*/ 1412186 h 1711325"/>
              <a:gd name="T52" fmla="*/ 1616025 w 1746884"/>
              <a:gd name="T53" fmla="*/ 1306082 h 1711325"/>
              <a:gd name="T54" fmla="*/ 1678246 w 1746884"/>
              <a:gd name="T55" fmla="*/ 1188446 h 1711325"/>
              <a:gd name="T56" fmla="*/ 1721500 w 1746884"/>
              <a:gd name="T57" fmla="*/ 1061038 h 1711325"/>
              <a:gd name="T58" fmla="*/ 1743989 w 1746884"/>
              <a:gd name="T59" fmla="*/ 925621 h 1711325"/>
              <a:gd name="T60" fmla="*/ 1743989 w 1746884"/>
              <a:gd name="T61" fmla="*/ 785297 h 1711325"/>
              <a:gd name="T62" fmla="*/ 1721500 w 1746884"/>
              <a:gd name="T63" fmla="*/ 649879 h 1711325"/>
              <a:gd name="T64" fmla="*/ 1678246 w 1746884"/>
              <a:gd name="T65" fmla="*/ 522472 h 1711325"/>
              <a:gd name="T66" fmla="*/ 1616025 w 1746884"/>
              <a:gd name="T67" fmla="*/ 404836 h 1711325"/>
              <a:gd name="T68" fmla="*/ 1536634 w 1746884"/>
              <a:gd name="T69" fmla="*/ 298732 h 1711325"/>
              <a:gd name="T70" fmla="*/ 1441872 w 1746884"/>
              <a:gd name="T71" fmla="*/ 205921 h 1711325"/>
              <a:gd name="T72" fmla="*/ 1333538 w 1746884"/>
              <a:gd name="T73" fmla="*/ 128165 h 1711325"/>
              <a:gd name="T74" fmla="*/ 1213429 w 1746884"/>
              <a:gd name="T75" fmla="*/ 67225 h 1711325"/>
              <a:gd name="T76" fmla="*/ 1083343 w 1746884"/>
              <a:gd name="T77" fmla="*/ 24861 h 1711325"/>
              <a:gd name="T78" fmla="*/ 945079 w 1746884"/>
              <a:gd name="T79" fmla="*/ 2835 h 171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6884" h="1711325">
                <a:moveTo>
                  <a:pt x="873442" y="0"/>
                </a:moveTo>
                <a:lnTo>
                  <a:pt x="801807" y="2835"/>
                </a:lnTo>
                <a:lnTo>
                  <a:pt x="731766" y="11196"/>
                </a:lnTo>
                <a:lnTo>
                  <a:pt x="663545" y="24861"/>
                </a:lnTo>
                <a:lnTo>
                  <a:pt x="597368" y="43611"/>
                </a:lnTo>
                <a:lnTo>
                  <a:pt x="533461" y="67225"/>
                </a:lnTo>
                <a:lnTo>
                  <a:pt x="472047" y="95483"/>
                </a:lnTo>
                <a:lnTo>
                  <a:pt x="413352" y="128165"/>
                </a:lnTo>
                <a:lnTo>
                  <a:pt x="357600" y="165051"/>
                </a:lnTo>
                <a:lnTo>
                  <a:pt x="305017" y="205921"/>
                </a:lnTo>
                <a:lnTo>
                  <a:pt x="255827" y="250555"/>
                </a:lnTo>
                <a:lnTo>
                  <a:pt x="210254" y="298732"/>
                </a:lnTo>
                <a:lnTo>
                  <a:pt x="168525" y="350232"/>
                </a:lnTo>
                <a:lnTo>
                  <a:pt x="130862" y="404836"/>
                </a:lnTo>
                <a:lnTo>
                  <a:pt x="97492" y="462322"/>
                </a:lnTo>
                <a:lnTo>
                  <a:pt x="68640" y="522472"/>
                </a:lnTo>
                <a:lnTo>
                  <a:pt x="44529" y="585064"/>
                </a:lnTo>
                <a:lnTo>
                  <a:pt x="25384" y="649879"/>
                </a:lnTo>
                <a:lnTo>
                  <a:pt x="11432" y="716697"/>
                </a:lnTo>
                <a:lnTo>
                  <a:pt x="2895" y="785297"/>
                </a:lnTo>
                <a:lnTo>
                  <a:pt x="0" y="855459"/>
                </a:lnTo>
                <a:lnTo>
                  <a:pt x="2895" y="925621"/>
                </a:lnTo>
                <a:lnTo>
                  <a:pt x="11432" y="994221"/>
                </a:lnTo>
                <a:lnTo>
                  <a:pt x="25384" y="1061038"/>
                </a:lnTo>
                <a:lnTo>
                  <a:pt x="44529" y="1125853"/>
                </a:lnTo>
                <a:lnTo>
                  <a:pt x="68640" y="1188446"/>
                </a:lnTo>
                <a:lnTo>
                  <a:pt x="97492" y="1248595"/>
                </a:lnTo>
                <a:lnTo>
                  <a:pt x="130862" y="1306082"/>
                </a:lnTo>
                <a:lnTo>
                  <a:pt x="168525" y="1360686"/>
                </a:lnTo>
                <a:lnTo>
                  <a:pt x="210254" y="1412186"/>
                </a:lnTo>
                <a:lnTo>
                  <a:pt x="255827" y="1460363"/>
                </a:lnTo>
                <a:lnTo>
                  <a:pt x="305017" y="1504997"/>
                </a:lnTo>
                <a:lnTo>
                  <a:pt x="357600" y="1545866"/>
                </a:lnTo>
                <a:lnTo>
                  <a:pt x="413352" y="1582753"/>
                </a:lnTo>
                <a:lnTo>
                  <a:pt x="472047" y="1615435"/>
                </a:lnTo>
                <a:lnTo>
                  <a:pt x="533461" y="1643693"/>
                </a:lnTo>
                <a:lnTo>
                  <a:pt x="597368" y="1667307"/>
                </a:lnTo>
                <a:lnTo>
                  <a:pt x="663545" y="1686057"/>
                </a:lnTo>
                <a:lnTo>
                  <a:pt x="731766" y="1699722"/>
                </a:lnTo>
                <a:lnTo>
                  <a:pt x="801807" y="1708082"/>
                </a:lnTo>
                <a:lnTo>
                  <a:pt x="873442" y="1710918"/>
                </a:lnTo>
                <a:lnTo>
                  <a:pt x="945079" y="1708082"/>
                </a:lnTo>
                <a:lnTo>
                  <a:pt x="1015121" y="1699722"/>
                </a:lnTo>
                <a:lnTo>
                  <a:pt x="1083343" y="1686057"/>
                </a:lnTo>
                <a:lnTo>
                  <a:pt x="1149520" y="1667307"/>
                </a:lnTo>
                <a:lnTo>
                  <a:pt x="1213429" y="1643693"/>
                </a:lnTo>
                <a:lnTo>
                  <a:pt x="1274843" y="1615435"/>
                </a:lnTo>
                <a:lnTo>
                  <a:pt x="1333538" y="1582753"/>
                </a:lnTo>
                <a:lnTo>
                  <a:pt x="1389289" y="1545866"/>
                </a:lnTo>
                <a:lnTo>
                  <a:pt x="1441872" y="1504997"/>
                </a:lnTo>
                <a:lnTo>
                  <a:pt x="1491062" y="1460363"/>
                </a:lnTo>
                <a:lnTo>
                  <a:pt x="1536634" y="1412186"/>
                </a:lnTo>
                <a:lnTo>
                  <a:pt x="1578363" y="1360686"/>
                </a:lnTo>
                <a:lnTo>
                  <a:pt x="1616025" y="1306082"/>
                </a:lnTo>
                <a:lnTo>
                  <a:pt x="1649394" y="1248595"/>
                </a:lnTo>
                <a:lnTo>
                  <a:pt x="1678246" y="1188446"/>
                </a:lnTo>
                <a:lnTo>
                  <a:pt x="1702357" y="1125853"/>
                </a:lnTo>
                <a:lnTo>
                  <a:pt x="1721500" y="1061038"/>
                </a:lnTo>
                <a:lnTo>
                  <a:pt x="1735453" y="994221"/>
                </a:lnTo>
                <a:lnTo>
                  <a:pt x="1743989" y="925621"/>
                </a:lnTo>
                <a:lnTo>
                  <a:pt x="1746885" y="855459"/>
                </a:lnTo>
                <a:lnTo>
                  <a:pt x="1743989" y="785297"/>
                </a:lnTo>
                <a:lnTo>
                  <a:pt x="1735453" y="716697"/>
                </a:lnTo>
                <a:lnTo>
                  <a:pt x="1721500" y="649879"/>
                </a:lnTo>
                <a:lnTo>
                  <a:pt x="1702357" y="585064"/>
                </a:lnTo>
                <a:lnTo>
                  <a:pt x="1678246" y="522472"/>
                </a:lnTo>
                <a:lnTo>
                  <a:pt x="1649394" y="462322"/>
                </a:lnTo>
                <a:lnTo>
                  <a:pt x="1616025" y="404836"/>
                </a:lnTo>
                <a:lnTo>
                  <a:pt x="1578363" y="350232"/>
                </a:lnTo>
                <a:lnTo>
                  <a:pt x="1536634" y="298732"/>
                </a:lnTo>
                <a:lnTo>
                  <a:pt x="1491062" y="250555"/>
                </a:lnTo>
                <a:lnTo>
                  <a:pt x="1441872" y="205921"/>
                </a:lnTo>
                <a:lnTo>
                  <a:pt x="1389289" y="165051"/>
                </a:lnTo>
                <a:lnTo>
                  <a:pt x="1333538" y="128165"/>
                </a:lnTo>
                <a:lnTo>
                  <a:pt x="1274843" y="95483"/>
                </a:lnTo>
                <a:lnTo>
                  <a:pt x="1213429" y="67225"/>
                </a:lnTo>
                <a:lnTo>
                  <a:pt x="1149520" y="43611"/>
                </a:lnTo>
                <a:lnTo>
                  <a:pt x="1083343" y="24861"/>
                </a:lnTo>
                <a:lnTo>
                  <a:pt x="1015121" y="11196"/>
                </a:lnTo>
                <a:lnTo>
                  <a:pt x="945079" y="2835"/>
                </a:lnTo>
                <a:lnTo>
                  <a:pt x="8734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36" name="object 9"/>
          <p:cNvSpPr>
            <a:spLocks/>
          </p:cNvSpPr>
          <p:nvPr/>
        </p:nvSpPr>
        <p:spPr bwMode="auto">
          <a:xfrm>
            <a:off x="5810250" y="2814638"/>
            <a:ext cx="1747838" cy="1711325"/>
          </a:xfrm>
          <a:custGeom>
            <a:avLst/>
            <a:gdLst>
              <a:gd name="T0" fmla="*/ 2895 w 1746884"/>
              <a:gd name="T1" fmla="*/ 785297 h 1711325"/>
              <a:gd name="T2" fmla="*/ 25384 w 1746884"/>
              <a:gd name="T3" fmla="*/ 649879 h 1711325"/>
              <a:gd name="T4" fmla="*/ 68640 w 1746884"/>
              <a:gd name="T5" fmla="*/ 522472 h 1711325"/>
              <a:gd name="T6" fmla="*/ 130862 w 1746884"/>
              <a:gd name="T7" fmla="*/ 404836 h 1711325"/>
              <a:gd name="T8" fmla="*/ 210254 w 1746884"/>
              <a:gd name="T9" fmla="*/ 298732 h 1711325"/>
              <a:gd name="T10" fmla="*/ 305017 w 1746884"/>
              <a:gd name="T11" fmla="*/ 205921 h 1711325"/>
              <a:gd name="T12" fmla="*/ 413352 w 1746884"/>
              <a:gd name="T13" fmla="*/ 128165 h 1711325"/>
              <a:gd name="T14" fmla="*/ 533461 w 1746884"/>
              <a:gd name="T15" fmla="*/ 67225 h 1711325"/>
              <a:gd name="T16" fmla="*/ 663545 w 1746884"/>
              <a:gd name="T17" fmla="*/ 24861 h 1711325"/>
              <a:gd name="T18" fmla="*/ 801807 w 1746884"/>
              <a:gd name="T19" fmla="*/ 2835 h 1711325"/>
              <a:gd name="T20" fmla="*/ 945079 w 1746884"/>
              <a:gd name="T21" fmla="*/ 2835 h 1711325"/>
              <a:gd name="T22" fmla="*/ 1083343 w 1746884"/>
              <a:gd name="T23" fmla="*/ 24861 h 1711325"/>
              <a:gd name="T24" fmla="*/ 1213429 w 1746884"/>
              <a:gd name="T25" fmla="*/ 67225 h 1711325"/>
              <a:gd name="T26" fmla="*/ 1333538 w 1746884"/>
              <a:gd name="T27" fmla="*/ 128165 h 1711325"/>
              <a:gd name="T28" fmla="*/ 1441872 w 1746884"/>
              <a:gd name="T29" fmla="*/ 205921 h 1711325"/>
              <a:gd name="T30" fmla="*/ 1536634 w 1746884"/>
              <a:gd name="T31" fmla="*/ 298732 h 1711325"/>
              <a:gd name="T32" fmla="*/ 1616025 w 1746884"/>
              <a:gd name="T33" fmla="*/ 404836 h 1711325"/>
              <a:gd name="T34" fmla="*/ 1678246 w 1746884"/>
              <a:gd name="T35" fmla="*/ 522472 h 1711325"/>
              <a:gd name="T36" fmla="*/ 1721500 w 1746884"/>
              <a:gd name="T37" fmla="*/ 649879 h 1711325"/>
              <a:gd name="T38" fmla="*/ 1743989 w 1746884"/>
              <a:gd name="T39" fmla="*/ 785297 h 1711325"/>
              <a:gd name="T40" fmla="*/ 1743989 w 1746884"/>
              <a:gd name="T41" fmla="*/ 925621 h 1711325"/>
              <a:gd name="T42" fmla="*/ 1721500 w 1746884"/>
              <a:gd name="T43" fmla="*/ 1061038 h 1711325"/>
              <a:gd name="T44" fmla="*/ 1678246 w 1746884"/>
              <a:gd name="T45" fmla="*/ 1188446 h 1711325"/>
              <a:gd name="T46" fmla="*/ 1616025 w 1746884"/>
              <a:gd name="T47" fmla="*/ 1306082 h 1711325"/>
              <a:gd name="T48" fmla="*/ 1536634 w 1746884"/>
              <a:gd name="T49" fmla="*/ 1412186 h 1711325"/>
              <a:gd name="T50" fmla="*/ 1441872 w 1746884"/>
              <a:gd name="T51" fmla="*/ 1504997 h 1711325"/>
              <a:gd name="T52" fmla="*/ 1333538 w 1746884"/>
              <a:gd name="T53" fmla="*/ 1582753 h 1711325"/>
              <a:gd name="T54" fmla="*/ 1213429 w 1746884"/>
              <a:gd name="T55" fmla="*/ 1643693 h 1711325"/>
              <a:gd name="T56" fmla="*/ 1083343 w 1746884"/>
              <a:gd name="T57" fmla="*/ 1686057 h 1711325"/>
              <a:gd name="T58" fmla="*/ 945079 w 1746884"/>
              <a:gd name="T59" fmla="*/ 1708082 h 1711325"/>
              <a:gd name="T60" fmla="*/ 801807 w 1746884"/>
              <a:gd name="T61" fmla="*/ 1708082 h 1711325"/>
              <a:gd name="T62" fmla="*/ 663545 w 1746884"/>
              <a:gd name="T63" fmla="*/ 1686057 h 1711325"/>
              <a:gd name="T64" fmla="*/ 533461 w 1746884"/>
              <a:gd name="T65" fmla="*/ 1643693 h 1711325"/>
              <a:gd name="T66" fmla="*/ 413352 w 1746884"/>
              <a:gd name="T67" fmla="*/ 1582753 h 1711325"/>
              <a:gd name="T68" fmla="*/ 305017 w 1746884"/>
              <a:gd name="T69" fmla="*/ 1504997 h 1711325"/>
              <a:gd name="T70" fmla="*/ 210254 w 1746884"/>
              <a:gd name="T71" fmla="*/ 1412186 h 1711325"/>
              <a:gd name="T72" fmla="*/ 130862 w 1746884"/>
              <a:gd name="T73" fmla="*/ 1306082 h 1711325"/>
              <a:gd name="T74" fmla="*/ 68640 w 1746884"/>
              <a:gd name="T75" fmla="*/ 1188446 h 1711325"/>
              <a:gd name="T76" fmla="*/ 25384 w 1746884"/>
              <a:gd name="T77" fmla="*/ 1061038 h 1711325"/>
              <a:gd name="T78" fmla="*/ 2895 w 1746884"/>
              <a:gd name="T79" fmla="*/ 925621 h 171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6884" h="1711325">
                <a:moveTo>
                  <a:pt x="0" y="855459"/>
                </a:moveTo>
                <a:lnTo>
                  <a:pt x="2895" y="785297"/>
                </a:lnTo>
                <a:lnTo>
                  <a:pt x="11432" y="716697"/>
                </a:lnTo>
                <a:lnTo>
                  <a:pt x="25384" y="649879"/>
                </a:lnTo>
                <a:lnTo>
                  <a:pt x="44529" y="585064"/>
                </a:lnTo>
                <a:lnTo>
                  <a:pt x="68640" y="522472"/>
                </a:lnTo>
                <a:lnTo>
                  <a:pt x="97492" y="462322"/>
                </a:lnTo>
                <a:lnTo>
                  <a:pt x="130862" y="404836"/>
                </a:lnTo>
                <a:lnTo>
                  <a:pt x="168525" y="350232"/>
                </a:lnTo>
                <a:lnTo>
                  <a:pt x="210254" y="298732"/>
                </a:lnTo>
                <a:lnTo>
                  <a:pt x="255827" y="250555"/>
                </a:lnTo>
                <a:lnTo>
                  <a:pt x="305017" y="205921"/>
                </a:lnTo>
                <a:lnTo>
                  <a:pt x="357600" y="165051"/>
                </a:lnTo>
                <a:lnTo>
                  <a:pt x="413352" y="128165"/>
                </a:lnTo>
                <a:lnTo>
                  <a:pt x="472047" y="95483"/>
                </a:lnTo>
                <a:lnTo>
                  <a:pt x="533461" y="67225"/>
                </a:lnTo>
                <a:lnTo>
                  <a:pt x="597368" y="43611"/>
                </a:lnTo>
                <a:lnTo>
                  <a:pt x="663545" y="24861"/>
                </a:lnTo>
                <a:lnTo>
                  <a:pt x="731766" y="11196"/>
                </a:lnTo>
                <a:lnTo>
                  <a:pt x="801807" y="2835"/>
                </a:lnTo>
                <a:lnTo>
                  <a:pt x="873442" y="0"/>
                </a:lnTo>
                <a:lnTo>
                  <a:pt x="945079" y="2835"/>
                </a:lnTo>
                <a:lnTo>
                  <a:pt x="1015121" y="11196"/>
                </a:lnTo>
                <a:lnTo>
                  <a:pt x="1083343" y="24861"/>
                </a:lnTo>
                <a:lnTo>
                  <a:pt x="1149520" y="43611"/>
                </a:lnTo>
                <a:lnTo>
                  <a:pt x="1213429" y="67225"/>
                </a:lnTo>
                <a:lnTo>
                  <a:pt x="1274843" y="95483"/>
                </a:lnTo>
                <a:lnTo>
                  <a:pt x="1333538" y="128165"/>
                </a:lnTo>
                <a:lnTo>
                  <a:pt x="1389289" y="165051"/>
                </a:lnTo>
                <a:lnTo>
                  <a:pt x="1441872" y="205921"/>
                </a:lnTo>
                <a:lnTo>
                  <a:pt x="1491062" y="250555"/>
                </a:lnTo>
                <a:lnTo>
                  <a:pt x="1536634" y="298732"/>
                </a:lnTo>
                <a:lnTo>
                  <a:pt x="1578363" y="350232"/>
                </a:lnTo>
                <a:lnTo>
                  <a:pt x="1616025" y="404836"/>
                </a:lnTo>
                <a:lnTo>
                  <a:pt x="1649394" y="462322"/>
                </a:lnTo>
                <a:lnTo>
                  <a:pt x="1678246" y="522472"/>
                </a:lnTo>
                <a:lnTo>
                  <a:pt x="1702357" y="585064"/>
                </a:lnTo>
                <a:lnTo>
                  <a:pt x="1721500" y="649879"/>
                </a:lnTo>
                <a:lnTo>
                  <a:pt x="1735453" y="716697"/>
                </a:lnTo>
                <a:lnTo>
                  <a:pt x="1743989" y="785297"/>
                </a:lnTo>
                <a:lnTo>
                  <a:pt x="1746885" y="855459"/>
                </a:lnTo>
                <a:lnTo>
                  <a:pt x="1743989" y="925621"/>
                </a:lnTo>
                <a:lnTo>
                  <a:pt x="1735453" y="994221"/>
                </a:lnTo>
                <a:lnTo>
                  <a:pt x="1721500" y="1061038"/>
                </a:lnTo>
                <a:lnTo>
                  <a:pt x="1702357" y="1125853"/>
                </a:lnTo>
                <a:lnTo>
                  <a:pt x="1678246" y="1188446"/>
                </a:lnTo>
                <a:lnTo>
                  <a:pt x="1649394" y="1248595"/>
                </a:lnTo>
                <a:lnTo>
                  <a:pt x="1616025" y="1306082"/>
                </a:lnTo>
                <a:lnTo>
                  <a:pt x="1578363" y="1360686"/>
                </a:lnTo>
                <a:lnTo>
                  <a:pt x="1536634" y="1412186"/>
                </a:lnTo>
                <a:lnTo>
                  <a:pt x="1491062" y="1460363"/>
                </a:lnTo>
                <a:lnTo>
                  <a:pt x="1441872" y="1504997"/>
                </a:lnTo>
                <a:lnTo>
                  <a:pt x="1389289" y="1545866"/>
                </a:lnTo>
                <a:lnTo>
                  <a:pt x="1333538" y="1582753"/>
                </a:lnTo>
                <a:lnTo>
                  <a:pt x="1274843" y="1615435"/>
                </a:lnTo>
                <a:lnTo>
                  <a:pt x="1213429" y="1643693"/>
                </a:lnTo>
                <a:lnTo>
                  <a:pt x="1149520" y="1667307"/>
                </a:lnTo>
                <a:lnTo>
                  <a:pt x="1083343" y="1686057"/>
                </a:lnTo>
                <a:lnTo>
                  <a:pt x="1015121" y="1699722"/>
                </a:lnTo>
                <a:lnTo>
                  <a:pt x="945079" y="1708082"/>
                </a:lnTo>
                <a:lnTo>
                  <a:pt x="873442" y="1710918"/>
                </a:lnTo>
                <a:lnTo>
                  <a:pt x="801807" y="1708082"/>
                </a:lnTo>
                <a:lnTo>
                  <a:pt x="731766" y="1699722"/>
                </a:lnTo>
                <a:lnTo>
                  <a:pt x="663545" y="1686057"/>
                </a:lnTo>
                <a:lnTo>
                  <a:pt x="597368" y="1667307"/>
                </a:lnTo>
                <a:lnTo>
                  <a:pt x="533461" y="1643693"/>
                </a:lnTo>
                <a:lnTo>
                  <a:pt x="472047" y="1615435"/>
                </a:lnTo>
                <a:lnTo>
                  <a:pt x="413352" y="1582753"/>
                </a:lnTo>
                <a:lnTo>
                  <a:pt x="357600" y="1545866"/>
                </a:lnTo>
                <a:lnTo>
                  <a:pt x="305017" y="1504997"/>
                </a:lnTo>
                <a:lnTo>
                  <a:pt x="255827" y="1460363"/>
                </a:lnTo>
                <a:lnTo>
                  <a:pt x="210254" y="1412186"/>
                </a:lnTo>
                <a:lnTo>
                  <a:pt x="168525" y="1360686"/>
                </a:lnTo>
                <a:lnTo>
                  <a:pt x="130862" y="1306082"/>
                </a:lnTo>
                <a:lnTo>
                  <a:pt x="97492" y="1248595"/>
                </a:lnTo>
                <a:lnTo>
                  <a:pt x="68640" y="1188446"/>
                </a:lnTo>
                <a:lnTo>
                  <a:pt x="44529" y="1125853"/>
                </a:lnTo>
                <a:lnTo>
                  <a:pt x="25384" y="1061038"/>
                </a:lnTo>
                <a:lnTo>
                  <a:pt x="11432" y="994221"/>
                </a:lnTo>
                <a:lnTo>
                  <a:pt x="2895" y="925621"/>
                </a:lnTo>
                <a:lnTo>
                  <a:pt x="0" y="85545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37" name="object 10"/>
          <p:cNvSpPr>
            <a:spLocks/>
          </p:cNvSpPr>
          <p:nvPr/>
        </p:nvSpPr>
        <p:spPr bwMode="auto">
          <a:xfrm>
            <a:off x="5075238" y="2093913"/>
            <a:ext cx="3217862" cy="3152775"/>
          </a:xfrm>
          <a:custGeom>
            <a:avLst/>
            <a:gdLst>
              <a:gd name="T0" fmla="*/ 5333 w 3218179"/>
              <a:gd name="T1" fmla="*/ 1446832 h 3152775"/>
              <a:gd name="T2" fmla="*/ 46763 w 3218179"/>
              <a:gd name="T3" fmla="*/ 1197344 h 3152775"/>
              <a:gd name="T4" fmla="*/ 126446 w 3218179"/>
              <a:gd name="T5" fmla="*/ 962611 h 3152775"/>
              <a:gd name="T6" fmla="*/ 241072 w 3218179"/>
              <a:gd name="T7" fmla="*/ 745879 h 3152775"/>
              <a:gd name="T8" fmla="*/ 387326 w 3218179"/>
              <a:gd name="T9" fmla="*/ 550392 h 3152775"/>
              <a:gd name="T10" fmla="*/ 561897 w 3218179"/>
              <a:gd name="T11" fmla="*/ 379397 h 3152775"/>
              <a:gd name="T12" fmla="*/ 761471 w 3218179"/>
              <a:gd name="T13" fmla="*/ 236137 h 3152775"/>
              <a:gd name="T14" fmla="*/ 982735 w 3218179"/>
              <a:gd name="T15" fmla="*/ 123858 h 3152775"/>
              <a:gd name="T16" fmla="*/ 1222377 w 3218179"/>
              <a:gd name="T17" fmla="*/ 45805 h 3152775"/>
              <a:gd name="T18" fmla="*/ 1477084 w 3218179"/>
              <a:gd name="T19" fmla="*/ 5224 h 3152775"/>
              <a:gd name="T20" fmla="*/ 1741019 w 3218179"/>
              <a:gd name="T21" fmla="*/ 5224 h 3152775"/>
              <a:gd name="T22" fmla="*/ 1995726 w 3218179"/>
              <a:gd name="T23" fmla="*/ 45805 h 3152775"/>
              <a:gd name="T24" fmla="*/ 2235368 w 3218179"/>
              <a:gd name="T25" fmla="*/ 123858 h 3152775"/>
              <a:gd name="T26" fmla="*/ 2456632 w 3218179"/>
              <a:gd name="T27" fmla="*/ 236137 h 3152775"/>
              <a:gd name="T28" fmla="*/ 2656206 w 3218179"/>
              <a:gd name="T29" fmla="*/ 379397 h 3152775"/>
              <a:gd name="T30" fmla="*/ 2830777 w 3218179"/>
              <a:gd name="T31" fmla="*/ 550392 h 3152775"/>
              <a:gd name="T32" fmla="*/ 2977031 w 3218179"/>
              <a:gd name="T33" fmla="*/ 745879 h 3152775"/>
              <a:gd name="T34" fmla="*/ 3091656 w 3218179"/>
              <a:gd name="T35" fmla="*/ 962611 h 3152775"/>
              <a:gd name="T36" fmla="*/ 3171340 w 3218179"/>
              <a:gd name="T37" fmla="*/ 1197344 h 3152775"/>
              <a:gd name="T38" fmla="*/ 3212769 w 3218179"/>
              <a:gd name="T39" fmla="*/ 1446832 h 3152775"/>
              <a:gd name="T40" fmla="*/ 3212769 w 3218179"/>
              <a:gd name="T41" fmla="*/ 1705358 h 3152775"/>
              <a:gd name="T42" fmla="*/ 3171340 w 3218179"/>
              <a:gd name="T43" fmla="*/ 1954846 h 3152775"/>
              <a:gd name="T44" fmla="*/ 3091656 w 3218179"/>
              <a:gd name="T45" fmla="*/ 2189579 h 3152775"/>
              <a:gd name="T46" fmla="*/ 2977031 w 3218179"/>
              <a:gd name="T47" fmla="*/ 2406311 h 3152775"/>
              <a:gd name="T48" fmla="*/ 2830777 w 3218179"/>
              <a:gd name="T49" fmla="*/ 2601798 h 3152775"/>
              <a:gd name="T50" fmla="*/ 2656206 w 3218179"/>
              <a:gd name="T51" fmla="*/ 2772793 h 3152775"/>
              <a:gd name="T52" fmla="*/ 2456632 w 3218179"/>
              <a:gd name="T53" fmla="*/ 2916053 h 3152775"/>
              <a:gd name="T54" fmla="*/ 2235368 w 3218179"/>
              <a:gd name="T55" fmla="*/ 3028332 h 3152775"/>
              <a:gd name="T56" fmla="*/ 1995726 w 3218179"/>
              <a:gd name="T57" fmla="*/ 3106384 h 3152775"/>
              <a:gd name="T58" fmla="*/ 1741019 w 3218179"/>
              <a:gd name="T59" fmla="*/ 3146966 h 3152775"/>
              <a:gd name="T60" fmla="*/ 1477084 w 3218179"/>
              <a:gd name="T61" fmla="*/ 3146966 h 3152775"/>
              <a:gd name="T62" fmla="*/ 1222377 w 3218179"/>
              <a:gd name="T63" fmla="*/ 3106384 h 3152775"/>
              <a:gd name="T64" fmla="*/ 982735 w 3218179"/>
              <a:gd name="T65" fmla="*/ 3028332 h 3152775"/>
              <a:gd name="T66" fmla="*/ 761471 w 3218179"/>
              <a:gd name="T67" fmla="*/ 2916053 h 3152775"/>
              <a:gd name="T68" fmla="*/ 561897 w 3218179"/>
              <a:gd name="T69" fmla="*/ 2772793 h 3152775"/>
              <a:gd name="T70" fmla="*/ 387326 w 3218179"/>
              <a:gd name="T71" fmla="*/ 2601798 h 3152775"/>
              <a:gd name="T72" fmla="*/ 241072 w 3218179"/>
              <a:gd name="T73" fmla="*/ 2406311 h 3152775"/>
              <a:gd name="T74" fmla="*/ 126446 w 3218179"/>
              <a:gd name="T75" fmla="*/ 2189579 h 3152775"/>
              <a:gd name="T76" fmla="*/ 46763 w 3218179"/>
              <a:gd name="T77" fmla="*/ 1954846 h 3152775"/>
              <a:gd name="T78" fmla="*/ 5333 w 3218179"/>
              <a:gd name="T79" fmla="*/ 1705358 h 315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18179" h="3152775">
                <a:moveTo>
                  <a:pt x="0" y="1576095"/>
                </a:moveTo>
                <a:lnTo>
                  <a:pt x="5333" y="1446832"/>
                </a:lnTo>
                <a:lnTo>
                  <a:pt x="21059" y="1320446"/>
                </a:lnTo>
                <a:lnTo>
                  <a:pt x="46763" y="1197344"/>
                </a:lnTo>
                <a:lnTo>
                  <a:pt x="82030" y="1077930"/>
                </a:lnTo>
                <a:lnTo>
                  <a:pt x="126446" y="962611"/>
                </a:lnTo>
                <a:lnTo>
                  <a:pt x="179599" y="851792"/>
                </a:lnTo>
                <a:lnTo>
                  <a:pt x="241072" y="745879"/>
                </a:lnTo>
                <a:lnTo>
                  <a:pt x="310453" y="645277"/>
                </a:lnTo>
                <a:lnTo>
                  <a:pt x="387326" y="550392"/>
                </a:lnTo>
                <a:lnTo>
                  <a:pt x="471279" y="461630"/>
                </a:lnTo>
                <a:lnTo>
                  <a:pt x="561897" y="379397"/>
                </a:lnTo>
                <a:lnTo>
                  <a:pt x="658765" y="304097"/>
                </a:lnTo>
                <a:lnTo>
                  <a:pt x="761471" y="236137"/>
                </a:lnTo>
                <a:lnTo>
                  <a:pt x="869598" y="175922"/>
                </a:lnTo>
                <a:lnTo>
                  <a:pt x="982735" y="123858"/>
                </a:lnTo>
                <a:lnTo>
                  <a:pt x="1100466" y="80351"/>
                </a:lnTo>
                <a:lnTo>
                  <a:pt x="1222377" y="45805"/>
                </a:lnTo>
                <a:lnTo>
                  <a:pt x="1348054" y="20628"/>
                </a:lnTo>
                <a:lnTo>
                  <a:pt x="1477084" y="5224"/>
                </a:lnTo>
                <a:lnTo>
                  <a:pt x="1609051" y="0"/>
                </a:lnTo>
                <a:lnTo>
                  <a:pt x="1741019" y="5224"/>
                </a:lnTo>
                <a:lnTo>
                  <a:pt x="1870049" y="20628"/>
                </a:lnTo>
                <a:lnTo>
                  <a:pt x="1995726" y="45805"/>
                </a:lnTo>
                <a:lnTo>
                  <a:pt x="2117637" y="80351"/>
                </a:lnTo>
                <a:lnTo>
                  <a:pt x="2235368" y="123858"/>
                </a:lnTo>
                <a:lnTo>
                  <a:pt x="2348504" y="175922"/>
                </a:lnTo>
                <a:lnTo>
                  <a:pt x="2456632" y="236137"/>
                </a:lnTo>
                <a:lnTo>
                  <a:pt x="2559338" y="304097"/>
                </a:lnTo>
                <a:lnTo>
                  <a:pt x="2656206" y="379397"/>
                </a:lnTo>
                <a:lnTo>
                  <a:pt x="2746824" y="461630"/>
                </a:lnTo>
                <a:lnTo>
                  <a:pt x="2830777" y="550392"/>
                </a:lnTo>
                <a:lnTo>
                  <a:pt x="2907650" y="645277"/>
                </a:lnTo>
                <a:lnTo>
                  <a:pt x="2977031" y="745879"/>
                </a:lnTo>
                <a:lnTo>
                  <a:pt x="3038504" y="851792"/>
                </a:lnTo>
                <a:lnTo>
                  <a:pt x="3091656" y="962611"/>
                </a:lnTo>
                <a:lnTo>
                  <a:pt x="3136073" y="1077930"/>
                </a:lnTo>
                <a:lnTo>
                  <a:pt x="3171340" y="1197344"/>
                </a:lnTo>
                <a:lnTo>
                  <a:pt x="3197044" y="1320446"/>
                </a:lnTo>
                <a:lnTo>
                  <a:pt x="3212769" y="1446832"/>
                </a:lnTo>
                <a:lnTo>
                  <a:pt x="3218103" y="1576095"/>
                </a:lnTo>
                <a:lnTo>
                  <a:pt x="3212769" y="1705358"/>
                </a:lnTo>
                <a:lnTo>
                  <a:pt x="3197044" y="1831744"/>
                </a:lnTo>
                <a:lnTo>
                  <a:pt x="3171340" y="1954846"/>
                </a:lnTo>
                <a:lnTo>
                  <a:pt x="3136073" y="2074260"/>
                </a:lnTo>
                <a:lnTo>
                  <a:pt x="3091656" y="2189579"/>
                </a:lnTo>
                <a:lnTo>
                  <a:pt x="3038504" y="2300398"/>
                </a:lnTo>
                <a:lnTo>
                  <a:pt x="2977031" y="2406311"/>
                </a:lnTo>
                <a:lnTo>
                  <a:pt x="2907650" y="2506913"/>
                </a:lnTo>
                <a:lnTo>
                  <a:pt x="2830777" y="2601798"/>
                </a:lnTo>
                <a:lnTo>
                  <a:pt x="2746824" y="2690560"/>
                </a:lnTo>
                <a:lnTo>
                  <a:pt x="2656206" y="2772793"/>
                </a:lnTo>
                <a:lnTo>
                  <a:pt x="2559338" y="2848093"/>
                </a:lnTo>
                <a:lnTo>
                  <a:pt x="2456632" y="2916053"/>
                </a:lnTo>
                <a:lnTo>
                  <a:pt x="2348504" y="2976268"/>
                </a:lnTo>
                <a:lnTo>
                  <a:pt x="2235368" y="3028332"/>
                </a:lnTo>
                <a:lnTo>
                  <a:pt x="2117637" y="3071839"/>
                </a:lnTo>
                <a:lnTo>
                  <a:pt x="1995726" y="3106384"/>
                </a:lnTo>
                <a:lnTo>
                  <a:pt x="1870049" y="3131562"/>
                </a:lnTo>
                <a:lnTo>
                  <a:pt x="1741019" y="3146966"/>
                </a:lnTo>
                <a:lnTo>
                  <a:pt x="1609051" y="3152190"/>
                </a:lnTo>
                <a:lnTo>
                  <a:pt x="1477084" y="3146966"/>
                </a:lnTo>
                <a:lnTo>
                  <a:pt x="1348054" y="3131562"/>
                </a:lnTo>
                <a:lnTo>
                  <a:pt x="1222377" y="3106384"/>
                </a:lnTo>
                <a:lnTo>
                  <a:pt x="1100466" y="3071839"/>
                </a:lnTo>
                <a:lnTo>
                  <a:pt x="982735" y="3028332"/>
                </a:lnTo>
                <a:lnTo>
                  <a:pt x="869598" y="2976268"/>
                </a:lnTo>
                <a:lnTo>
                  <a:pt x="761471" y="2916053"/>
                </a:lnTo>
                <a:lnTo>
                  <a:pt x="658765" y="2848093"/>
                </a:lnTo>
                <a:lnTo>
                  <a:pt x="561897" y="2772793"/>
                </a:lnTo>
                <a:lnTo>
                  <a:pt x="471279" y="2690560"/>
                </a:lnTo>
                <a:lnTo>
                  <a:pt x="387326" y="2601798"/>
                </a:lnTo>
                <a:lnTo>
                  <a:pt x="310453" y="2506913"/>
                </a:lnTo>
                <a:lnTo>
                  <a:pt x="241072" y="2406311"/>
                </a:lnTo>
                <a:lnTo>
                  <a:pt x="179599" y="2300398"/>
                </a:lnTo>
                <a:lnTo>
                  <a:pt x="126446" y="2189579"/>
                </a:lnTo>
                <a:lnTo>
                  <a:pt x="82030" y="2074260"/>
                </a:lnTo>
                <a:lnTo>
                  <a:pt x="46763" y="1954846"/>
                </a:lnTo>
                <a:lnTo>
                  <a:pt x="21059" y="1831744"/>
                </a:lnTo>
                <a:lnTo>
                  <a:pt x="5333" y="1705358"/>
                </a:lnTo>
                <a:lnTo>
                  <a:pt x="0" y="1576095"/>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38" name="object 11"/>
          <p:cNvSpPr>
            <a:spLocks/>
          </p:cNvSpPr>
          <p:nvPr/>
        </p:nvSpPr>
        <p:spPr bwMode="auto">
          <a:xfrm>
            <a:off x="6161088" y="3128963"/>
            <a:ext cx="1065212" cy="1044575"/>
          </a:xfrm>
          <a:custGeom>
            <a:avLst/>
            <a:gdLst>
              <a:gd name="T0" fmla="*/ 488918 w 1065529"/>
              <a:gd name="T1" fmla="*/ 1728 h 1043304"/>
              <a:gd name="T2" fmla="*/ 404610 w 1065529"/>
              <a:gd name="T3" fmla="*/ 15152 h 1043304"/>
              <a:gd name="T4" fmla="*/ 325288 w 1065529"/>
              <a:gd name="T5" fmla="*/ 40971 h 1043304"/>
              <a:gd name="T6" fmla="*/ 252049 w 1065529"/>
              <a:gd name="T7" fmla="*/ 78113 h 1043304"/>
              <a:gd name="T8" fmla="*/ 185990 w 1065529"/>
              <a:gd name="T9" fmla="*/ 125503 h 1043304"/>
              <a:gd name="T10" fmla="*/ 128207 w 1065529"/>
              <a:gd name="T11" fmla="*/ 182068 h 1043304"/>
              <a:gd name="T12" fmla="*/ 79796 w 1065529"/>
              <a:gd name="T13" fmla="*/ 246735 h 1043304"/>
              <a:gd name="T14" fmla="*/ 41854 w 1065529"/>
              <a:gd name="T15" fmla="*/ 318430 h 1043304"/>
              <a:gd name="T16" fmla="*/ 15478 w 1065529"/>
              <a:gd name="T17" fmla="*/ 396080 h 1043304"/>
              <a:gd name="T18" fmla="*/ 1765 w 1065529"/>
              <a:gd name="T19" fmla="*/ 478612 h 1043304"/>
              <a:gd name="T20" fmla="*/ 1765 w 1065529"/>
              <a:gd name="T21" fmla="*/ 564133 h 1043304"/>
              <a:gd name="T22" fmla="*/ 15478 w 1065529"/>
              <a:gd name="T23" fmla="*/ 646665 h 1043304"/>
              <a:gd name="T24" fmla="*/ 41854 w 1065529"/>
              <a:gd name="T25" fmla="*/ 724315 h 1043304"/>
              <a:gd name="T26" fmla="*/ 79796 w 1065529"/>
              <a:gd name="T27" fmla="*/ 796010 h 1043304"/>
              <a:gd name="T28" fmla="*/ 128207 w 1065529"/>
              <a:gd name="T29" fmla="*/ 860677 h 1043304"/>
              <a:gd name="T30" fmla="*/ 185990 w 1065529"/>
              <a:gd name="T31" fmla="*/ 917242 h 1043304"/>
              <a:gd name="T32" fmla="*/ 252049 w 1065529"/>
              <a:gd name="T33" fmla="*/ 964632 h 1043304"/>
              <a:gd name="T34" fmla="*/ 325288 w 1065529"/>
              <a:gd name="T35" fmla="*/ 1001774 h 1043304"/>
              <a:gd name="T36" fmla="*/ 404610 w 1065529"/>
              <a:gd name="T37" fmla="*/ 1027593 h 1043304"/>
              <a:gd name="T38" fmla="*/ 488918 w 1065529"/>
              <a:gd name="T39" fmla="*/ 1041017 h 1043304"/>
              <a:gd name="T40" fmla="*/ 576282 w 1065529"/>
              <a:gd name="T41" fmla="*/ 1041017 h 1043304"/>
              <a:gd name="T42" fmla="*/ 660594 w 1065529"/>
              <a:gd name="T43" fmla="*/ 1027593 h 1043304"/>
              <a:gd name="T44" fmla="*/ 739918 w 1065529"/>
              <a:gd name="T45" fmla="*/ 1001774 h 1043304"/>
              <a:gd name="T46" fmla="*/ 813159 w 1065529"/>
              <a:gd name="T47" fmla="*/ 964632 h 1043304"/>
              <a:gd name="T48" fmla="*/ 879219 w 1065529"/>
              <a:gd name="T49" fmla="*/ 917242 h 1043304"/>
              <a:gd name="T50" fmla="*/ 937004 w 1065529"/>
              <a:gd name="T51" fmla="*/ 860677 h 1043304"/>
              <a:gd name="T52" fmla="*/ 985415 w 1065529"/>
              <a:gd name="T53" fmla="*/ 796010 h 1043304"/>
              <a:gd name="T54" fmla="*/ 1023357 w 1065529"/>
              <a:gd name="T55" fmla="*/ 724315 h 1043304"/>
              <a:gd name="T56" fmla="*/ 1049733 w 1065529"/>
              <a:gd name="T57" fmla="*/ 646665 h 1043304"/>
              <a:gd name="T58" fmla="*/ 1063446 w 1065529"/>
              <a:gd name="T59" fmla="*/ 564133 h 1043304"/>
              <a:gd name="T60" fmla="*/ 1063446 w 1065529"/>
              <a:gd name="T61" fmla="*/ 478612 h 1043304"/>
              <a:gd name="T62" fmla="*/ 1049733 w 1065529"/>
              <a:gd name="T63" fmla="*/ 396080 h 1043304"/>
              <a:gd name="T64" fmla="*/ 1023357 w 1065529"/>
              <a:gd name="T65" fmla="*/ 318430 h 1043304"/>
              <a:gd name="T66" fmla="*/ 985415 w 1065529"/>
              <a:gd name="T67" fmla="*/ 246735 h 1043304"/>
              <a:gd name="T68" fmla="*/ 937004 w 1065529"/>
              <a:gd name="T69" fmla="*/ 182068 h 1043304"/>
              <a:gd name="T70" fmla="*/ 879219 w 1065529"/>
              <a:gd name="T71" fmla="*/ 125503 h 1043304"/>
              <a:gd name="T72" fmla="*/ 813159 w 1065529"/>
              <a:gd name="T73" fmla="*/ 78113 h 1043304"/>
              <a:gd name="T74" fmla="*/ 739918 w 1065529"/>
              <a:gd name="T75" fmla="*/ 40971 h 1043304"/>
              <a:gd name="T76" fmla="*/ 660594 w 1065529"/>
              <a:gd name="T77" fmla="*/ 15152 h 1043304"/>
              <a:gd name="T78" fmla="*/ 576282 w 1065529"/>
              <a:gd name="T79" fmla="*/ 1728 h 1043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529" h="1043304">
                <a:moveTo>
                  <a:pt x="532599" y="0"/>
                </a:moveTo>
                <a:lnTo>
                  <a:pt x="488918" y="1728"/>
                </a:lnTo>
                <a:lnTo>
                  <a:pt x="446209" y="6823"/>
                </a:lnTo>
                <a:lnTo>
                  <a:pt x="404610" y="15152"/>
                </a:lnTo>
                <a:lnTo>
                  <a:pt x="364257" y="26579"/>
                </a:lnTo>
                <a:lnTo>
                  <a:pt x="325288" y="40971"/>
                </a:lnTo>
                <a:lnTo>
                  <a:pt x="287840" y="58194"/>
                </a:lnTo>
                <a:lnTo>
                  <a:pt x="252049" y="78113"/>
                </a:lnTo>
                <a:lnTo>
                  <a:pt x="218054" y="100594"/>
                </a:lnTo>
                <a:lnTo>
                  <a:pt x="185990" y="125503"/>
                </a:lnTo>
                <a:lnTo>
                  <a:pt x="155995" y="152706"/>
                </a:lnTo>
                <a:lnTo>
                  <a:pt x="128207" y="182068"/>
                </a:lnTo>
                <a:lnTo>
                  <a:pt x="102761" y="213456"/>
                </a:lnTo>
                <a:lnTo>
                  <a:pt x="79796" y="246735"/>
                </a:lnTo>
                <a:lnTo>
                  <a:pt x="59448" y="281771"/>
                </a:lnTo>
                <a:lnTo>
                  <a:pt x="41854" y="318430"/>
                </a:lnTo>
                <a:lnTo>
                  <a:pt x="27152" y="356578"/>
                </a:lnTo>
                <a:lnTo>
                  <a:pt x="15478" y="396080"/>
                </a:lnTo>
                <a:lnTo>
                  <a:pt x="6970" y="436803"/>
                </a:lnTo>
                <a:lnTo>
                  <a:pt x="1765" y="478612"/>
                </a:lnTo>
                <a:lnTo>
                  <a:pt x="0" y="521373"/>
                </a:lnTo>
                <a:lnTo>
                  <a:pt x="1765" y="564133"/>
                </a:lnTo>
                <a:lnTo>
                  <a:pt x="6970" y="605942"/>
                </a:lnTo>
                <a:lnTo>
                  <a:pt x="15478" y="646665"/>
                </a:lnTo>
                <a:lnTo>
                  <a:pt x="27152" y="686167"/>
                </a:lnTo>
                <a:lnTo>
                  <a:pt x="41854" y="724315"/>
                </a:lnTo>
                <a:lnTo>
                  <a:pt x="59448" y="760974"/>
                </a:lnTo>
                <a:lnTo>
                  <a:pt x="79796" y="796010"/>
                </a:lnTo>
                <a:lnTo>
                  <a:pt x="102761" y="829289"/>
                </a:lnTo>
                <a:lnTo>
                  <a:pt x="128207" y="860677"/>
                </a:lnTo>
                <a:lnTo>
                  <a:pt x="155995" y="890039"/>
                </a:lnTo>
                <a:lnTo>
                  <a:pt x="185990" y="917242"/>
                </a:lnTo>
                <a:lnTo>
                  <a:pt x="218054" y="942151"/>
                </a:lnTo>
                <a:lnTo>
                  <a:pt x="252049" y="964632"/>
                </a:lnTo>
                <a:lnTo>
                  <a:pt x="287840" y="984551"/>
                </a:lnTo>
                <a:lnTo>
                  <a:pt x="325288" y="1001774"/>
                </a:lnTo>
                <a:lnTo>
                  <a:pt x="364257" y="1016166"/>
                </a:lnTo>
                <a:lnTo>
                  <a:pt x="404610" y="1027593"/>
                </a:lnTo>
                <a:lnTo>
                  <a:pt x="446209" y="1035922"/>
                </a:lnTo>
                <a:lnTo>
                  <a:pt x="488918" y="1041017"/>
                </a:lnTo>
                <a:lnTo>
                  <a:pt x="532599" y="1042746"/>
                </a:lnTo>
                <a:lnTo>
                  <a:pt x="576282" y="1041017"/>
                </a:lnTo>
                <a:lnTo>
                  <a:pt x="618993" y="1035922"/>
                </a:lnTo>
                <a:lnTo>
                  <a:pt x="660594" y="1027593"/>
                </a:lnTo>
                <a:lnTo>
                  <a:pt x="700948" y="1016166"/>
                </a:lnTo>
                <a:lnTo>
                  <a:pt x="739918" y="1001774"/>
                </a:lnTo>
                <a:lnTo>
                  <a:pt x="777367" y="984551"/>
                </a:lnTo>
                <a:lnTo>
                  <a:pt x="813159" y="964632"/>
                </a:lnTo>
                <a:lnTo>
                  <a:pt x="847155" y="942151"/>
                </a:lnTo>
                <a:lnTo>
                  <a:pt x="879219" y="917242"/>
                </a:lnTo>
                <a:lnTo>
                  <a:pt x="909215" y="890039"/>
                </a:lnTo>
                <a:lnTo>
                  <a:pt x="937004" y="860677"/>
                </a:lnTo>
                <a:lnTo>
                  <a:pt x="962450" y="829289"/>
                </a:lnTo>
                <a:lnTo>
                  <a:pt x="985415" y="796010"/>
                </a:lnTo>
                <a:lnTo>
                  <a:pt x="1005763" y="760974"/>
                </a:lnTo>
                <a:lnTo>
                  <a:pt x="1023357" y="724315"/>
                </a:lnTo>
                <a:lnTo>
                  <a:pt x="1038059" y="686167"/>
                </a:lnTo>
                <a:lnTo>
                  <a:pt x="1049733" y="646665"/>
                </a:lnTo>
                <a:lnTo>
                  <a:pt x="1058241" y="605942"/>
                </a:lnTo>
                <a:lnTo>
                  <a:pt x="1063446" y="564133"/>
                </a:lnTo>
                <a:lnTo>
                  <a:pt x="1065212" y="521373"/>
                </a:lnTo>
                <a:lnTo>
                  <a:pt x="1063446" y="478612"/>
                </a:lnTo>
                <a:lnTo>
                  <a:pt x="1058241" y="436803"/>
                </a:lnTo>
                <a:lnTo>
                  <a:pt x="1049733" y="396080"/>
                </a:lnTo>
                <a:lnTo>
                  <a:pt x="1038059" y="356578"/>
                </a:lnTo>
                <a:lnTo>
                  <a:pt x="1023357" y="318430"/>
                </a:lnTo>
                <a:lnTo>
                  <a:pt x="1005763" y="281771"/>
                </a:lnTo>
                <a:lnTo>
                  <a:pt x="985415" y="246735"/>
                </a:lnTo>
                <a:lnTo>
                  <a:pt x="962450" y="213456"/>
                </a:lnTo>
                <a:lnTo>
                  <a:pt x="937004" y="182068"/>
                </a:lnTo>
                <a:lnTo>
                  <a:pt x="909215" y="152706"/>
                </a:lnTo>
                <a:lnTo>
                  <a:pt x="879219" y="125503"/>
                </a:lnTo>
                <a:lnTo>
                  <a:pt x="847155" y="100594"/>
                </a:lnTo>
                <a:lnTo>
                  <a:pt x="813159" y="78113"/>
                </a:lnTo>
                <a:lnTo>
                  <a:pt x="777367" y="58194"/>
                </a:lnTo>
                <a:lnTo>
                  <a:pt x="739918" y="40971"/>
                </a:lnTo>
                <a:lnTo>
                  <a:pt x="700948" y="26579"/>
                </a:lnTo>
                <a:lnTo>
                  <a:pt x="660594" y="15152"/>
                </a:lnTo>
                <a:lnTo>
                  <a:pt x="618993" y="6823"/>
                </a:lnTo>
                <a:lnTo>
                  <a:pt x="576282" y="1728"/>
                </a:lnTo>
                <a:lnTo>
                  <a:pt x="532599"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39" name="object 12"/>
          <p:cNvSpPr>
            <a:spLocks/>
          </p:cNvSpPr>
          <p:nvPr/>
        </p:nvSpPr>
        <p:spPr bwMode="auto">
          <a:xfrm>
            <a:off x="6161088" y="3128963"/>
            <a:ext cx="1065212" cy="1044575"/>
          </a:xfrm>
          <a:custGeom>
            <a:avLst/>
            <a:gdLst>
              <a:gd name="T0" fmla="*/ 1765 w 1065529"/>
              <a:gd name="T1" fmla="*/ 478612 h 1043304"/>
              <a:gd name="T2" fmla="*/ 15478 w 1065529"/>
              <a:gd name="T3" fmla="*/ 396080 h 1043304"/>
              <a:gd name="T4" fmla="*/ 41854 w 1065529"/>
              <a:gd name="T5" fmla="*/ 318430 h 1043304"/>
              <a:gd name="T6" fmla="*/ 79796 w 1065529"/>
              <a:gd name="T7" fmla="*/ 246735 h 1043304"/>
              <a:gd name="T8" fmla="*/ 128207 w 1065529"/>
              <a:gd name="T9" fmla="*/ 182068 h 1043304"/>
              <a:gd name="T10" fmla="*/ 185990 w 1065529"/>
              <a:gd name="T11" fmla="*/ 125503 h 1043304"/>
              <a:gd name="T12" fmla="*/ 252049 w 1065529"/>
              <a:gd name="T13" fmla="*/ 78113 h 1043304"/>
              <a:gd name="T14" fmla="*/ 325288 w 1065529"/>
              <a:gd name="T15" fmla="*/ 40971 h 1043304"/>
              <a:gd name="T16" fmla="*/ 404610 w 1065529"/>
              <a:gd name="T17" fmla="*/ 15152 h 1043304"/>
              <a:gd name="T18" fmla="*/ 488918 w 1065529"/>
              <a:gd name="T19" fmla="*/ 1728 h 1043304"/>
              <a:gd name="T20" fmla="*/ 576282 w 1065529"/>
              <a:gd name="T21" fmla="*/ 1728 h 1043304"/>
              <a:gd name="T22" fmla="*/ 660594 w 1065529"/>
              <a:gd name="T23" fmla="*/ 15152 h 1043304"/>
              <a:gd name="T24" fmla="*/ 739918 w 1065529"/>
              <a:gd name="T25" fmla="*/ 40971 h 1043304"/>
              <a:gd name="T26" fmla="*/ 813159 w 1065529"/>
              <a:gd name="T27" fmla="*/ 78113 h 1043304"/>
              <a:gd name="T28" fmla="*/ 879219 w 1065529"/>
              <a:gd name="T29" fmla="*/ 125503 h 1043304"/>
              <a:gd name="T30" fmla="*/ 937004 w 1065529"/>
              <a:gd name="T31" fmla="*/ 182068 h 1043304"/>
              <a:gd name="T32" fmla="*/ 985415 w 1065529"/>
              <a:gd name="T33" fmla="*/ 246735 h 1043304"/>
              <a:gd name="T34" fmla="*/ 1023357 w 1065529"/>
              <a:gd name="T35" fmla="*/ 318430 h 1043304"/>
              <a:gd name="T36" fmla="*/ 1049733 w 1065529"/>
              <a:gd name="T37" fmla="*/ 396080 h 1043304"/>
              <a:gd name="T38" fmla="*/ 1063446 w 1065529"/>
              <a:gd name="T39" fmla="*/ 478612 h 1043304"/>
              <a:gd name="T40" fmla="*/ 1063446 w 1065529"/>
              <a:gd name="T41" fmla="*/ 564133 h 1043304"/>
              <a:gd name="T42" fmla="*/ 1049733 w 1065529"/>
              <a:gd name="T43" fmla="*/ 646665 h 1043304"/>
              <a:gd name="T44" fmla="*/ 1023357 w 1065529"/>
              <a:gd name="T45" fmla="*/ 724315 h 1043304"/>
              <a:gd name="T46" fmla="*/ 985415 w 1065529"/>
              <a:gd name="T47" fmla="*/ 796010 h 1043304"/>
              <a:gd name="T48" fmla="*/ 937004 w 1065529"/>
              <a:gd name="T49" fmla="*/ 860677 h 1043304"/>
              <a:gd name="T50" fmla="*/ 879219 w 1065529"/>
              <a:gd name="T51" fmla="*/ 917242 h 1043304"/>
              <a:gd name="T52" fmla="*/ 813159 w 1065529"/>
              <a:gd name="T53" fmla="*/ 964632 h 1043304"/>
              <a:gd name="T54" fmla="*/ 739918 w 1065529"/>
              <a:gd name="T55" fmla="*/ 1001774 h 1043304"/>
              <a:gd name="T56" fmla="*/ 660594 w 1065529"/>
              <a:gd name="T57" fmla="*/ 1027593 h 1043304"/>
              <a:gd name="T58" fmla="*/ 576282 w 1065529"/>
              <a:gd name="T59" fmla="*/ 1041017 h 1043304"/>
              <a:gd name="T60" fmla="*/ 488918 w 1065529"/>
              <a:gd name="T61" fmla="*/ 1041017 h 1043304"/>
              <a:gd name="T62" fmla="*/ 404610 w 1065529"/>
              <a:gd name="T63" fmla="*/ 1027593 h 1043304"/>
              <a:gd name="T64" fmla="*/ 325288 w 1065529"/>
              <a:gd name="T65" fmla="*/ 1001774 h 1043304"/>
              <a:gd name="T66" fmla="*/ 252049 w 1065529"/>
              <a:gd name="T67" fmla="*/ 964632 h 1043304"/>
              <a:gd name="T68" fmla="*/ 185990 w 1065529"/>
              <a:gd name="T69" fmla="*/ 917242 h 1043304"/>
              <a:gd name="T70" fmla="*/ 128207 w 1065529"/>
              <a:gd name="T71" fmla="*/ 860677 h 1043304"/>
              <a:gd name="T72" fmla="*/ 79796 w 1065529"/>
              <a:gd name="T73" fmla="*/ 796010 h 1043304"/>
              <a:gd name="T74" fmla="*/ 41854 w 1065529"/>
              <a:gd name="T75" fmla="*/ 724315 h 1043304"/>
              <a:gd name="T76" fmla="*/ 15478 w 1065529"/>
              <a:gd name="T77" fmla="*/ 646665 h 1043304"/>
              <a:gd name="T78" fmla="*/ 1765 w 1065529"/>
              <a:gd name="T79" fmla="*/ 564133 h 1043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529" h="1043304">
                <a:moveTo>
                  <a:pt x="0" y="521373"/>
                </a:moveTo>
                <a:lnTo>
                  <a:pt x="1765" y="478612"/>
                </a:lnTo>
                <a:lnTo>
                  <a:pt x="6970" y="436803"/>
                </a:lnTo>
                <a:lnTo>
                  <a:pt x="15478" y="396080"/>
                </a:lnTo>
                <a:lnTo>
                  <a:pt x="27152" y="356578"/>
                </a:lnTo>
                <a:lnTo>
                  <a:pt x="41854" y="318430"/>
                </a:lnTo>
                <a:lnTo>
                  <a:pt x="59448" y="281771"/>
                </a:lnTo>
                <a:lnTo>
                  <a:pt x="79796" y="246735"/>
                </a:lnTo>
                <a:lnTo>
                  <a:pt x="102761" y="213456"/>
                </a:lnTo>
                <a:lnTo>
                  <a:pt x="128207" y="182068"/>
                </a:lnTo>
                <a:lnTo>
                  <a:pt x="155995" y="152706"/>
                </a:lnTo>
                <a:lnTo>
                  <a:pt x="185990" y="125503"/>
                </a:lnTo>
                <a:lnTo>
                  <a:pt x="218054" y="100594"/>
                </a:lnTo>
                <a:lnTo>
                  <a:pt x="252049" y="78113"/>
                </a:lnTo>
                <a:lnTo>
                  <a:pt x="287840" y="58194"/>
                </a:lnTo>
                <a:lnTo>
                  <a:pt x="325288" y="40971"/>
                </a:lnTo>
                <a:lnTo>
                  <a:pt x="364257" y="26579"/>
                </a:lnTo>
                <a:lnTo>
                  <a:pt x="404610" y="15152"/>
                </a:lnTo>
                <a:lnTo>
                  <a:pt x="446209" y="6823"/>
                </a:lnTo>
                <a:lnTo>
                  <a:pt x="488918" y="1728"/>
                </a:lnTo>
                <a:lnTo>
                  <a:pt x="532599" y="0"/>
                </a:lnTo>
                <a:lnTo>
                  <a:pt x="576282" y="1728"/>
                </a:lnTo>
                <a:lnTo>
                  <a:pt x="618993" y="6823"/>
                </a:lnTo>
                <a:lnTo>
                  <a:pt x="660594" y="15152"/>
                </a:lnTo>
                <a:lnTo>
                  <a:pt x="700948" y="26579"/>
                </a:lnTo>
                <a:lnTo>
                  <a:pt x="739918" y="40971"/>
                </a:lnTo>
                <a:lnTo>
                  <a:pt x="777367" y="58194"/>
                </a:lnTo>
                <a:lnTo>
                  <a:pt x="813159" y="78113"/>
                </a:lnTo>
                <a:lnTo>
                  <a:pt x="847155" y="100594"/>
                </a:lnTo>
                <a:lnTo>
                  <a:pt x="879219" y="125503"/>
                </a:lnTo>
                <a:lnTo>
                  <a:pt x="909215" y="152706"/>
                </a:lnTo>
                <a:lnTo>
                  <a:pt x="937004" y="182068"/>
                </a:lnTo>
                <a:lnTo>
                  <a:pt x="962450" y="213456"/>
                </a:lnTo>
                <a:lnTo>
                  <a:pt x="985415" y="246735"/>
                </a:lnTo>
                <a:lnTo>
                  <a:pt x="1005763" y="281771"/>
                </a:lnTo>
                <a:lnTo>
                  <a:pt x="1023357" y="318430"/>
                </a:lnTo>
                <a:lnTo>
                  <a:pt x="1038059" y="356578"/>
                </a:lnTo>
                <a:lnTo>
                  <a:pt x="1049733" y="396080"/>
                </a:lnTo>
                <a:lnTo>
                  <a:pt x="1058241" y="436803"/>
                </a:lnTo>
                <a:lnTo>
                  <a:pt x="1063446" y="478612"/>
                </a:lnTo>
                <a:lnTo>
                  <a:pt x="1065212" y="521373"/>
                </a:lnTo>
                <a:lnTo>
                  <a:pt x="1063446" y="564133"/>
                </a:lnTo>
                <a:lnTo>
                  <a:pt x="1058241" y="605942"/>
                </a:lnTo>
                <a:lnTo>
                  <a:pt x="1049733" y="646665"/>
                </a:lnTo>
                <a:lnTo>
                  <a:pt x="1038059" y="686167"/>
                </a:lnTo>
                <a:lnTo>
                  <a:pt x="1023357" y="724315"/>
                </a:lnTo>
                <a:lnTo>
                  <a:pt x="1005763" y="760974"/>
                </a:lnTo>
                <a:lnTo>
                  <a:pt x="985415" y="796010"/>
                </a:lnTo>
                <a:lnTo>
                  <a:pt x="962450" y="829289"/>
                </a:lnTo>
                <a:lnTo>
                  <a:pt x="937004" y="860677"/>
                </a:lnTo>
                <a:lnTo>
                  <a:pt x="909215" y="890039"/>
                </a:lnTo>
                <a:lnTo>
                  <a:pt x="879219" y="917242"/>
                </a:lnTo>
                <a:lnTo>
                  <a:pt x="847155" y="942151"/>
                </a:lnTo>
                <a:lnTo>
                  <a:pt x="813159" y="964632"/>
                </a:lnTo>
                <a:lnTo>
                  <a:pt x="777367" y="984551"/>
                </a:lnTo>
                <a:lnTo>
                  <a:pt x="739918" y="1001774"/>
                </a:lnTo>
                <a:lnTo>
                  <a:pt x="700948" y="1016166"/>
                </a:lnTo>
                <a:lnTo>
                  <a:pt x="660594" y="1027593"/>
                </a:lnTo>
                <a:lnTo>
                  <a:pt x="618993" y="1035922"/>
                </a:lnTo>
                <a:lnTo>
                  <a:pt x="576282" y="1041017"/>
                </a:lnTo>
                <a:lnTo>
                  <a:pt x="532599" y="1042746"/>
                </a:lnTo>
                <a:lnTo>
                  <a:pt x="488918" y="1041017"/>
                </a:lnTo>
                <a:lnTo>
                  <a:pt x="446209" y="1035922"/>
                </a:lnTo>
                <a:lnTo>
                  <a:pt x="404610" y="1027593"/>
                </a:lnTo>
                <a:lnTo>
                  <a:pt x="364257" y="1016166"/>
                </a:lnTo>
                <a:lnTo>
                  <a:pt x="325288" y="1001774"/>
                </a:lnTo>
                <a:lnTo>
                  <a:pt x="287840" y="984551"/>
                </a:lnTo>
                <a:lnTo>
                  <a:pt x="252049" y="964632"/>
                </a:lnTo>
                <a:lnTo>
                  <a:pt x="218054" y="942151"/>
                </a:lnTo>
                <a:lnTo>
                  <a:pt x="185990" y="917242"/>
                </a:lnTo>
                <a:lnTo>
                  <a:pt x="155995" y="890039"/>
                </a:lnTo>
                <a:lnTo>
                  <a:pt x="128207" y="860677"/>
                </a:lnTo>
                <a:lnTo>
                  <a:pt x="102761" y="829289"/>
                </a:lnTo>
                <a:lnTo>
                  <a:pt x="79796" y="796010"/>
                </a:lnTo>
                <a:lnTo>
                  <a:pt x="59448" y="760974"/>
                </a:lnTo>
                <a:lnTo>
                  <a:pt x="41854" y="724315"/>
                </a:lnTo>
                <a:lnTo>
                  <a:pt x="27152" y="686167"/>
                </a:lnTo>
                <a:lnTo>
                  <a:pt x="15478" y="646665"/>
                </a:lnTo>
                <a:lnTo>
                  <a:pt x="6970" y="605942"/>
                </a:lnTo>
                <a:lnTo>
                  <a:pt x="1765" y="564133"/>
                </a:lnTo>
                <a:lnTo>
                  <a:pt x="0" y="521373"/>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p:cNvSpPr txBox="1"/>
          <p:nvPr/>
        </p:nvSpPr>
        <p:spPr>
          <a:xfrm>
            <a:off x="6491288" y="3551238"/>
            <a:ext cx="627062" cy="246062"/>
          </a:xfrm>
          <a:prstGeom prst="rect">
            <a:avLst/>
          </a:prstGeom>
        </p:spPr>
        <p:txBody>
          <a:bodyPr lIns="0" tIns="0" rIns="0" bIns="0">
            <a:spAutoFit/>
          </a:bodyPr>
          <a:lstStyle/>
          <a:p>
            <a:pPr marL="12700">
              <a:defRPr/>
            </a:pPr>
            <a:r>
              <a:rPr lang="zh-CN" altLang="en-US" sz="1600" spc="-190" dirty="0">
                <a:latin typeface="Arial"/>
                <a:cs typeface="Arial"/>
              </a:rPr>
              <a:t>主轴</a:t>
            </a:r>
            <a:endParaRPr sz="1600" dirty="0">
              <a:latin typeface="Arial"/>
              <a:cs typeface="Arial"/>
            </a:endParaRPr>
          </a:p>
        </p:txBody>
      </p:sp>
      <p:sp>
        <p:nvSpPr>
          <p:cNvPr id="22541" name="object 14"/>
          <p:cNvSpPr>
            <a:spLocks/>
          </p:cNvSpPr>
          <p:nvPr/>
        </p:nvSpPr>
        <p:spPr bwMode="auto">
          <a:xfrm>
            <a:off x="6683375" y="2814638"/>
            <a:ext cx="11113" cy="315912"/>
          </a:xfrm>
          <a:custGeom>
            <a:avLst/>
            <a:gdLst>
              <a:gd name="T0" fmla="*/ 0 w 10159"/>
              <a:gd name="T1" fmla="*/ 0 h 314960"/>
              <a:gd name="T2" fmla="*/ 9740 w 10159"/>
              <a:gd name="T3" fmla="*/ 314617 h 314960"/>
            </a:gdLst>
            <a:ahLst/>
            <a:cxnLst>
              <a:cxn ang="0">
                <a:pos x="T0" y="T1"/>
              </a:cxn>
              <a:cxn ang="0">
                <a:pos x="T2" y="T3"/>
              </a:cxn>
            </a:cxnLst>
            <a:rect l="0" t="0" r="r" b="b"/>
            <a:pathLst>
              <a:path w="10159" h="314960">
                <a:moveTo>
                  <a:pt x="0" y="0"/>
                </a:moveTo>
                <a:lnTo>
                  <a:pt x="9740" y="314617"/>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2" name="object 15"/>
          <p:cNvSpPr>
            <a:spLocks/>
          </p:cNvSpPr>
          <p:nvPr/>
        </p:nvSpPr>
        <p:spPr bwMode="auto">
          <a:xfrm>
            <a:off x="7070725" y="3065463"/>
            <a:ext cx="231775" cy="217487"/>
          </a:xfrm>
          <a:custGeom>
            <a:avLst/>
            <a:gdLst>
              <a:gd name="T0" fmla="*/ 231267 w 231775"/>
              <a:gd name="T1" fmla="*/ 0 h 217170"/>
              <a:gd name="T2" fmla="*/ 0 w 231775"/>
              <a:gd name="T3" fmla="*/ 216763 h 217170"/>
            </a:gdLst>
            <a:ahLst/>
            <a:cxnLst>
              <a:cxn ang="0">
                <a:pos x="T0" y="T1"/>
              </a:cxn>
              <a:cxn ang="0">
                <a:pos x="T2" y="T3"/>
              </a:cxn>
            </a:cxnLst>
            <a:rect l="0" t="0" r="r" b="b"/>
            <a:pathLst>
              <a:path w="231775" h="217170">
                <a:moveTo>
                  <a:pt x="231267" y="0"/>
                </a:moveTo>
                <a:lnTo>
                  <a:pt x="0" y="21676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3" name="object 16"/>
          <p:cNvSpPr>
            <a:spLocks/>
          </p:cNvSpPr>
          <p:nvPr/>
        </p:nvSpPr>
        <p:spPr bwMode="auto">
          <a:xfrm>
            <a:off x="7226300" y="3651250"/>
            <a:ext cx="331788" cy="19050"/>
          </a:xfrm>
          <a:custGeom>
            <a:avLst/>
            <a:gdLst>
              <a:gd name="T0" fmla="*/ 331101 w 331470"/>
              <a:gd name="T1" fmla="*/ 19481 h 19685"/>
              <a:gd name="T2" fmla="*/ 0 w 331470"/>
              <a:gd name="T3" fmla="*/ 0 h 19685"/>
            </a:gdLst>
            <a:ahLst/>
            <a:cxnLst>
              <a:cxn ang="0">
                <a:pos x="T0" y="T1"/>
              </a:cxn>
              <a:cxn ang="0">
                <a:pos x="T2" y="T3"/>
              </a:cxn>
            </a:cxnLst>
            <a:rect l="0" t="0" r="r" b="b"/>
            <a:pathLst>
              <a:path w="331470" h="19685">
                <a:moveTo>
                  <a:pt x="331101" y="19481"/>
                </a:move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4" name="object 17"/>
          <p:cNvSpPr>
            <a:spLocks/>
          </p:cNvSpPr>
          <p:nvPr/>
        </p:nvSpPr>
        <p:spPr bwMode="auto">
          <a:xfrm>
            <a:off x="7070725" y="4019550"/>
            <a:ext cx="231775" cy="255588"/>
          </a:xfrm>
          <a:custGeom>
            <a:avLst/>
            <a:gdLst>
              <a:gd name="T0" fmla="*/ 231267 w 231775"/>
              <a:gd name="T1" fmla="*/ 255714 h 255904"/>
              <a:gd name="T2" fmla="*/ 0 w 231775"/>
              <a:gd name="T3" fmla="*/ 0 h 255904"/>
            </a:gdLst>
            <a:ahLst/>
            <a:cxnLst>
              <a:cxn ang="0">
                <a:pos x="T0" y="T1"/>
              </a:cxn>
              <a:cxn ang="0">
                <a:pos x="T2" y="T3"/>
              </a:cxn>
            </a:cxnLst>
            <a:rect l="0" t="0" r="r" b="b"/>
            <a:pathLst>
              <a:path w="231775" h="255904">
                <a:moveTo>
                  <a:pt x="231267" y="255714"/>
                </a:moveTo>
                <a:lnTo>
                  <a:pt x="0" y="0"/>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5" name="object 18"/>
          <p:cNvSpPr>
            <a:spLocks/>
          </p:cNvSpPr>
          <p:nvPr/>
        </p:nvSpPr>
        <p:spPr bwMode="auto">
          <a:xfrm>
            <a:off x="6683375" y="4171950"/>
            <a:ext cx="11113" cy="354013"/>
          </a:xfrm>
          <a:custGeom>
            <a:avLst/>
            <a:gdLst>
              <a:gd name="T0" fmla="*/ 0 w 10159"/>
              <a:gd name="T1" fmla="*/ 353568 h 353695"/>
              <a:gd name="T2" fmla="*/ 9740 w 10159"/>
              <a:gd name="T3" fmla="*/ 0 h 353695"/>
            </a:gdLst>
            <a:ahLst/>
            <a:cxnLst>
              <a:cxn ang="0">
                <a:pos x="T0" y="T1"/>
              </a:cxn>
              <a:cxn ang="0">
                <a:pos x="T2" y="T3"/>
              </a:cxn>
            </a:cxnLst>
            <a:rect l="0" t="0" r="r" b="b"/>
            <a:pathLst>
              <a:path w="10159" h="353695">
                <a:moveTo>
                  <a:pt x="0" y="353568"/>
                </a:moveTo>
                <a:lnTo>
                  <a:pt x="9740" y="0"/>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6" name="object 19"/>
          <p:cNvSpPr>
            <a:spLocks/>
          </p:cNvSpPr>
          <p:nvPr/>
        </p:nvSpPr>
        <p:spPr bwMode="auto">
          <a:xfrm>
            <a:off x="6065838" y="4019550"/>
            <a:ext cx="250825" cy="255588"/>
          </a:xfrm>
          <a:custGeom>
            <a:avLst/>
            <a:gdLst>
              <a:gd name="T0" fmla="*/ 250748 w 250825"/>
              <a:gd name="T1" fmla="*/ 0 h 255904"/>
              <a:gd name="T2" fmla="*/ 0 w 250825"/>
              <a:gd name="T3" fmla="*/ 255714 h 255904"/>
            </a:gdLst>
            <a:ahLst/>
            <a:cxnLst>
              <a:cxn ang="0">
                <a:pos x="T0" y="T1"/>
              </a:cxn>
              <a:cxn ang="0">
                <a:pos x="T2" y="T3"/>
              </a:cxn>
            </a:cxnLst>
            <a:rect l="0" t="0" r="r" b="b"/>
            <a:pathLst>
              <a:path w="250825" h="255904">
                <a:moveTo>
                  <a:pt x="250748" y="0"/>
                </a:moveTo>
                <a:lnTo>
                  <a:pt x="0" y="25571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7" name="object 20"/>
          <p:cNvSpPr>
            <a:spLocks/>
          </p:cNvSpPr>
          <p:nvPr/>
        </p:nvSpPr>
        <p:spPr bwMode="auto">
          <a:xfrm>
            <a:off x="5810250" y="3651250"/>
            <a:ext cx="350838" cy="19050"/>
          </a:xfrm>
          <a:custGeom>
            <a:avLst/>
            <a:gdLst>
              <a:gd name="T0" fmla="*/ 350570 w 351154"/>
              <a:gd name="T1" fmla="*/ 0 h 19685"/>
              <a:gd name="T2" fmla="*/ 0 w 351154"/>
              <a:gd name="T3" fmla="*/ 19481 h 19685"/>
            </a:gdLst>
            <a:ahLst/>
            <a:cxnLst>
              <a:cxn ang="0">
                <a:pos x="T0" y="T1"/>
              </a:cxn>
              <a:cxn ang="0">
                <a:pos x="T2" y="T3"/>
              </a:cxn>
            </a:cxnLst>
            <a:rect l="0" t="0" r="r" b="b"/>
            <a:pathLst>
              <a:path w="351154" h="19685">
                <a:moveTo>
                  <a:pt x="350570" y="0"/>
                </a:moveTo>
                <a:lnTo>
                  <a:pt x="0" y="19481"/>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48" name="object 21"/>
          <p:cNvSpPr>
            <a:spLocks/>
          </p:cNvSpPr>
          <p:nvPr/>
        </p:nvSpPr>
        <p:spPr bwMode="auto">
          <a:xfrm>
            <a:off x="6065838" y="3065463"/>
            <a:ext cx="250825" cy="217487"/>
          </a:xfrm>
          <a:custGeom>
            <a:avLst/>
            <a:gdLst>
              <a:gd name="T0" fmla="*/ 0 w 250825"/>
              <a:gd name="T1" fmla="*/ 0 h 217170"/>
              <a:gd name="T2" fmla="*/ 250748 w 250825"/>
              <a:gd name="T3" fmla="*/ 216763 h 217170"/>
            </a:gdLst>
            <a:ahLst/>
            <a:cxnLst>
              <a:cxn ang="0">
                <a:pos x="T0" y="T1"/>
              </a:cxn>
              <a:cxn ang="0">
                <a:pos x="T2" y="T3"/>
              </a:cxn>
            </a:cxnLst>
            <a:rect l="0" t="0" r="r" b="b"/>
            <a:pathLst>
              <a:path w="250825" h="217170">
                <a:moveTo>
                  <a:pt x="0" y="0"/>
                </a:moveTo>
                <a:lnTo>
                  <a:pt x="250748" y="216763"/>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object 22"/>
          <p:cNvSpPr txBox="1"/>
          <p:nvPr/>
        </p:nvSpPr>
        <p:spPr>
          <a:xfrm>
            <a:off x="6491523" y="2528311"/>
            <a:ext cx="254000" cy="188595"/>
          </a:xfrm>
          <a:prstGeom prst="rect">
            <a:avLst/>
          </a:prstGeom>
        </p:spPr>
        <p:txBody>
          <a:bodyPr vert="vert270" lIns="0" tIns="0" rIns="0" bIns="0">
            <a:spAutoFit/>
          </a:bodyPr>
          <a:lstStyle/>
          <a:p>
            <a:pPr marL="12700">
              <a:defRPr/>
            </a:pPr>
            <a:r>
              <a:rPr sz="1800" dirty="0">
                <a:latin typeface="Calibri"/>
                <a:cs typeface="Calibri"/>
              </a:rPr>
              <a:t>…</a:t>
            </a:r>
            <a:endParaRPr sz="1800">
              <a:latin typeface="Calibri"/>
              <a:cs typeface="Calibri"/>
            </a:endParaRPr>
          </a:p>
        </p:txBody>
      </p:sp>
      <p:sp>
        <p:nvSpPr>
          <p:cNvPr id="22550" name="object 23"/>
          <p:cNvSpPr>
            <a:spLocks/>
          </p:cNvSpPr>
          <p:nvPr/>
        </p:nvSpPr>
        <p:spPr bwMode="auto">
          <a:xfrm>
            <a:off x="6683375" y="2093913"/>
            <a:ext cx="1588" cy="352425"/>
          </a:xfrm>
          <a:custGeom>
            <a:avLst/>
            <a:gdLst>
              <a:gd name="T0" fmla="*/ 0 w 1270"/>
              <a:gd name="T1" fmla="*/ 0 h 352425"/>
              <a:gd name="T2" fmla="*/ 749 w 1270"/>
              <a:gd name="T3" fmla="*/ 352069 h 352425"/>
            </a:gdLst>
            <a:ahLst/>
            <a:cxnLst>
              <a:cxn ang="0">
                <a:pos x="T0" y="T1"/>
              </a:cxn>
              <a:cxn ang="0">
                <a:pos x="T2" y="T3"/>
              </a:cxn>
            </a:cxnLst>
            <a:rect l="0" t="0" r="r" b="b"/>
            <a:pathLst>
              <a:path w="1270" h="352425">
                <a:moveTo>
                  <a:pt x="0" y="0"/>
                </a:moveTo>
                <a:lnTo>
                  <a:pt x="749" y="35206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1" name="object 24"/>
          <p:cNvSpPr>
            <a:spLocks/>
          </p:cNvSpPr>
          <p:nvPr/>
        </p:nvSpPr>
        <p:spPr bwMode="auto">
          <a:xfrm>
            <a:off x="7934325" y="3670300"/>
            <a:ext cx="358775" cy="1588"/>
          </a:xfrm>
          <a:custGeom>
            <a:avLst/>
            <a:gdLst>
              <a:gd name="T0" fmla="*/ 358063 w 358140"/>
              <a:gd name="T1" fmla="*/ 0 h 1270"/>
              <a:gd name="T2" fmla="*/ 0 w 358140"/>
              <a:gd name="T3" fmla="*/ 749 h 1270"/>
            </a:gdLst>
            <a:ahLst/>
            <a:cxnLst>
              <a:cxn ang="0">
                <a:pos x="T0" y="T1"/>
              </a:cxn>
              <a:cxn ang="0">
                <a:pos x="T2" y="T3"/>
              </a:cxn>
            </a:cxnLst>
            <a:rect l="0" t="0" r="r" b="b"/>
            <a:pathLst>
              <a:path w="358140" h="1270">
                <a:moveTo>
                  <a:pt x="358063" y="0"/>
                </a:moveTo>
                <a:lnTo>
                  <a:pt x="0" y="74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2" name="object 25"/>
          <p:cNvSpPr>
            <a:spLocks/>
          </p:cNvSpPr>
          <p:nvPr/>
        </p:nvSpPr>
        <p:spPr bwMode="auto">
          <a:xfrm>
            <a:off x="7569200" y="2555875"/>
            <a:ext cx="252413" cy="249238"/>
          </a:xfrm>
          <a:custGeom>
            <a:avLst/>
            <a:gdLst>
              <a:gd name="T0" fmla="*/ 252971 w 253365"/>
              <a:gd name="T1" fmla="*/ 0 h 249555"/>
              <a:gd name="T2" fmla="*/ 0 w 253365"/>
              <a:gd name="T3" fmla="*/ 249174 h 249555"/>
            </a:gdLst>
            <a:ahLst/>
            <a:cxnLst>
              <a:cxn ang="0">
                <a:pos x="T0" y="T1"/>
              </a:cxn>
              <a:cxn ang="0">
                <a:pos x="T2" y="T3"/>
              </a:cxn>
            </a:cxnLst>
            <a:rect l="0" t="0" r="r" b="b"/>
            <a:pathLst>
              <a:path w="253365" h="249555">
                <a:moveTo>
                  <a:pt x="252971" y="0"/>
                </a:moveTo>
                <a:lnTo>
                  <a:pt x="0" y="24917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3" name="object 26"/>
          <p:cNvSpPr>
            <a:spLocks/>
          </p:cNvSpPr>
          <p:nvPr/>
        </p:nvSpPr>
        <p:spPr bwMode="auto">
          <a:xfrm>
            <a:off x="7569200" y="4537075"/>
            <a:ext cx="252413" cy="247650"/>
          </a:xfrm>
          <a:custGeom>
            <a:avLst/>
            <a:gdLst>
              <a:gd name="T0" fmla="*/ 252971 w 253365"/>
              <a:gd name="T1" fmla="*/ 247675 h 248285"/>
              <a:gd name="T2" fmla="*/ 0 w 253365"/>
              <a:gd name="T3" fmla="*/ 0 h 248285"/>
            </a:gdLst>
            <a:ahLst/>
            <a:cxnLst>
              <a:cxn ang="0">
                <a:pos x="T0" y="T1"/>
              </a:cxn>
              <a:cxn ang="0">
                <a:pos x="T2" y="T3"/>
              </a:cxn>
            </a:cxnLst>
            <a:rect l="0" t="0" r="r" b="b"/>
            <a:pathLst>
              <a:path w="253365" h="248285">
                <a:moveTo>
                  <a:pt x="252971" y="247675"/>
                </a:move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4" name="object 27"/>
          <p:cNvSpPr>
            <a:spLocks/>
          </p:cNvSpPr>
          <p:nvPr/>
        </p:nvSpPr>
        <p:spPr bwMode="auto">
          <a:xfrm>
            <a:off x="6683375" y="4895850"/>
            <a:ext cx="1588" cy="350838"/>
          </a:xfrm>
          <a:custGeom>
            <a:avLst/>
            <a:gdLst>
              <a:gd name="T0" fmla="*/ 0 w 1270"/>
              <a:gd name="T1" fmla="*/ 350570 h 351154"/>
              <a:gd name="T2" fmla="*/ 749 w 1270"/>
              <a:gd name="T3" fmla="*/ 0 h 351154"/>
            </a:gdLst>
            <a:ahLst/>
            <a:cxnLst>
              <a:cxn ang="0">
                <a:pos x="T0" y="T1"/>
              </a:cxn>
              <a:cxn ang="0">
                <a:pos x="T2" y="T3"/>
              </a:cxn>
            </a:cxnLst>
            <a:rect l="0" t="0" r="r" b="b"/>
            <a:pathLst>
              <a:path w="1270" h="351154">
                <a:moveTo>
                  <a:pt x="0" y="350570"/>
                </a:moveTo>
                <a:lnTo>
                  <a:pt x="749"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5" name="object 28"/>
          <p:cNvSpPr>
            <a:spLocks/>
          </p:cNvSpPr>
          <p:nvPr/>
        </p:nvSpPr>
        <p:spPr bwMode="auto">
          <a:xfrm>
            <a:off x="5546725" y="4537075"/>
            <a:ext cx="254000" cy="247650"/>
          </a:xfrm>
          <a:custGeom>
            <a:avLst/>
            <a:gdLst>
              <a:gd name="T0" fmla="*/ 254469 w 254635"/>
              <a:gd name="T1" fmla="*/ 0 h 248285"/>
              <a:gd name="T2" fmla="*/ 0 w 254635"/>
              <a:gd name="T3" fmla="*/ 247675 h 248285"/>
            </a:gdLst>
            <a:ahLst/>
            <a:cxnLst>
              <a:cxn ang="0">
                <a:pos x="T0" y="T1"/>
              </a:cxn>
              <a:cxn ang="0">
                <a:pos x="T2" y="T3"/>
              </a:cxn>
            </a:cxnLst>
            <a:rect l="0" t="0" r="r" b="b"/>
            <a:pathLst>
              <a:path w="254635" h="248285">
                <a:moveTo>
                  <a:pt x="254469" y="0"/>
                </a:moveTo>
                <a:lnTo>
                  <a:pt x="0" y="24767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6" name="object 29"/>
          <p:cNvSpPr>
            <a:spLocks/>
          </p:cNvSpPr>
          <p:nvPr/>
        </p:nvSpPr>
        <p:spPr bwMode="auto">
          <a:xfrm>
            <a:off x="5075238" y="3670300"/>
            <a:ext cx="360362" cy="1588"/>
          </a:xfrm>
          <a:custGeom>
            <a:avLst/>
            <a:gdLst>
              <a:gd name="T0" fmla="*/ 359562 w 360045"/>
              <a:gd name="T1" fmla="*/ 749 h 1270"/>
              <a:gd name="T2" fmla="*/ 0 w 360045"/>
              <a:gd name="T3" fmla="*/ 0 h 1270"/>
            </a:gdLst>
            <a:ahLst/>
            <a:cxnLst>
              <a:cxn ang="0">
                <a:pos x="T0" y="T1"/>
              </a:cxn>
              <a:cxn ang="0">
                <a:pos x="T2" y="T3"/>
              </a:cxn>
            </a:cxnLst>
            <a:rect l="0" t="0" r="r" b="b"/>
            <a:pathLst>
              <a:path w="360045" h="1270">
                <a:moveTo>
                  <a:pt x="359562" y="749"/>
                </a:move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7" name="object 30"/>
          <p:cNvSpPr>
            <a:spLocks/>
          </p:cNvSpPr>
          <p:nvPr/>
        </p:nvSpPr>
        <p:spPr bwMode="auto">
          <a:xfrm>
            <a:off x="5546725" y="2555875"/>
            <a:ext cx="254000" cy="249238"/>
          </a:xfrm>
          <a:custGeom>
            <a:avLst/>
            <a:gdLst>
              <a:gd name="T0" fmla="*/ 0 w 254635"/>
              <a:gd name="T1" fmla="*/ 0 h 249555"/>
              <a:gd name="T2" fmla="*/ 254469 w 254635"/>
              <a:gd name="T3" fmla="*/ 249174 h 249555"/>
            </a:gdLst>
            <a:ahLst/>
            <a:cxnLst>
              <a:cxn ang="0">
                <a:pos x="T0" y="T1"/>
              </a:cxn>
              <a:cxn ang="0">
                <a:pos x="T2" y="T3"/>
              </a:cxn>
            </a:cxnLst>
            <a:rect l="0" t="0" r="r" b="b"/>
            <a:pathLst>
              <a:path w="254635" h="249555">
                <a:moveTo>
                  <a:pt x="0" y="0"/>
                </a:moveTo>
                <a:lnTo>
                  <a:pt x="254469" y="24917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8" name="object 31"/>
          <p:cNvSpPr>
            <a:spLocks/>
          </p:cNvSpPr>
          <p:nvPr/>
        </p:nvSpPr>
        <p:spPr bwMode="auto">
          <a:xfrm>
            <a:off x="7150100" y="2198688"/>
            <a:ext cx="152400" cy="357187"/>
          </a:xfrm>
          <a:custGeom>
            <a:avLst/>
            <a:gdLst>
              <a:gd name="T0" fmla="*/ 151853 w 152400"/>
              <a:gd name="T1" fmla="*/ 0 h 357505"/>
              <a:gd name="T2" fmla="*/ 0 w 152400"/>
              <a:gd name="T3" fmla="*/ 357454 h 357505"/>
            </a:gdLst>
            <a:ahLst/>
            <a:cxnLst>
              <a:cxn ang="0">
                <a:pos x="T0" y="T1"/>
              </a:cxn>
              <a:cxn ang="0">
                <a:pos x="T2" y="T3"/>
              </a:cxn>
            </a:cxnLst>
            <a:rect l="0" t="0" r="r" b="b"/>
            <a:pathLst>
              <a:path w="152400" h="357505">
                <a:moveTo>
                  <a:pt x="151853" y="0"/>
                </a:moveTo>
                <a:lnTo>
                  <a:pt x="0" y="35745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59" name="object 32"/>
          <p:cNvSpPr>
            <a:spLocks/>
          </p:cNvSpPr>
          <p:nvPr/>
        </p:nvSpPr>
        <p:spPr bwMode="auto">
          <a:xfrm>
            <a:off x="7821613" y="3065463"/>
            <a:ext cx="336550" cy="141287"/>
          </a:xfrm>
          <a:custGeom>
            <a:avLst/>
            <a:gdLst>
              <a:gd name="T0" fmla="*/ 0 w 335915"/>
              <a:gd name="T1" fmla="*/ 140525 h 140969"/>
              <a:gd name="T2" fmla="*/ 335521 w 335915"/>
              <a:gd name="T3" fmla="*/ 0 h 140969"/>
            </a:gdLst>
            <a:ahLst/>
            <a:cxnLst>
              <a:cxn ang="0">
                <a:pos x="T0" y="T1"/>
              </a:cxn>
              <a:cxn ang="0">
                <a:pos x="T2" y="T3"/>
              </a:cxn>
            </a:cxnLst>
            <a:rect l="0" t="0" r="r" b="b"/>
            <a:pathLst>
              <a:path w="335915" h="140969">
                <a:moveTo>
                  <a:pt x="0" y="140525"/>
                </a:moveTo>
                <a:lnTo>
                  <a:pt x="335521"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0" name="object 33"/>
          <p:cNvSpPr>
            <a:spLocks/>
          </p:cNvSpPr>
          <p:nvPr/>
        </p:nvSpPr>
        <p:spPr bwMode="auto">
          <a:xfrm>
            <a:off x="7821613" y="4111625"/>
            <a:ext cx="336550" cy="163513"/>
          </a:xfrm>
          <a:custGeom>
            <a:avLst/>
            <a:gdLst>
              <a:gd name="T0" fmla="*/ 0 w 335915"/>
              <a:gd name="T1" fmla="*/ 0 h 163829"/>
              <a:gd name="T2" fmla="*/ 335521 w 335915"/>
              <a:gd name="T3" fmla="*/ 163347 h 163829"/>
            </a:gdLst>
            <a:ahLst/>
            <a:cxnLst>
              <a:cxn ang="0">
                <a:pos x="T0" y="T1"/>
              </a:cxn>
              <a:cxn ang="0">
                <a:pos x="T2" y="T3"/>
              </a:cxn>
            </a:cxnLst>
            <a:rect l="0" t="0" r="r" b="b"/>
            <a:pathLst>
              <a:path w="335915" h="163829">
                <a:moveTo>
                  <a:pt x="0" y="0"/>
                </a:moveTo>
                <a:lnTo>
                  <a:pt x="335521" y="16334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1" name="object 34"/>
          <p:cNvSpPr>
            <a:spLocks/>
          </p:cNvSpPr>
          <p:nvPr/>
        </p:nvSpPr>
        <p:spPr bwMode="auto">
          <a:xfrm>
            <a:off x="7226300" y="4784725"/>
            <a:ext cx="152400" cy="292100"/>
          </a:xfrm>
          <a:custGeom>
            <a:avLst/>
            <a:gdLst>
              <a:gd name="T0" fmla="*/ 0 w 152400"/>
              <a:gd name="T1" fmla="*/ 0 h 292735"/>
              <a:gd name="T2" fmla="*/ 152019 w 152400"/>
              <a:gd name="T3" fmla="*/ 292290 h 292735"/>
            </a:gdLst>
            <a:ahLst/>
            <a:cxnLst>
              <a:cxn ang="0">
                <a:pos x="T0" y="T1"/>
              </a:cxn>
              <a:cxn ang="0">
                <a:pos x="T2" y="T3"/>
              </a:cxn>
            </a:cxnLst>
            <a:rect l="0" t="0" r="r" b="b"/>
            <a:pathLst>
              <a:path w="152400" h="292735">
                <a:moveTo>
                  <a:pt x="0" y="0"/>
                </a:moveTo>
                <a:lnTo>
                  <a:pt x="152019" y="29229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2" name="object 35"/>
          <p:cNvSpPr>
            <a:spLocks/>
          </p:cNvSpPr>
          <p:nvPr/>
        </p:nvSpPr>
        <p:spPr bwMode="auto">
          <a:xfrm>
            <a:off x="6040438" y="4810125"/>
            <a:ext cx="177800" cy="292100"/>
          </a:xfrm>
          <a:custGeom>
            <a:avLst/>
            <a:gdLst>
              <a:gd name="T0" fmla="*/ 177444 w 177800"/>
              <a:gd name="T1" fmla="*/ 0 h 292735"/>
              <a:gd name="T2" fmla="*/ 0 w 177800"/>
              <a:gd name="T3" fmla="*/ 292290 h 292735"/>
            </a:gdLst>
            <a:ahLst/>
            <a:cxnLst>
              <a:cxn ang="0">
                <a:pos x="T0" y="T1"/>
              </a:cxn>
              <a:cxn ang="0">
                <a:pos x="T2" y="T3"/>
              </a:cxn>
            </a:cxnLst>
            <a:rect l="0" t="0" r="r" b="b"/>
            <a:pathLst>
              <a:path w="177800" h="292735">
                <a:moveTo>
                  <a:pt x="177444" y="0"/>
                </a:moveTo>
                <a:lnTo>
                  <a:pt x="0" y="29229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3" name="object 36"/>
          <p:cNvSpPr>
            <a:spLocks/>
          </p:cNvSpPr>
          <p:nvPr/>
        </p:nvSpPr>
        <p:spPr bwMode="auto">
          <a:xfrm>
            <a:off x="5184775" y="4171950"/>
            <a:ext cx="361950" cy="103188"/>
          </a:xfrm>
          <a:custGeom>
            <a:avLst/>
            <a:gdLst>
              <a:gd name="T0" fmla="*/ 0 w 361314"/>
              <a:gd name="T1" fmla="*/ 103009 h 103504"/>
              <a:gd name="T2" fmla="*/ 360730 w 361314"/>
              <a:gd name="T3" fmla="*/ 0 h 103504"/>
            </a:gdLst>
            <a:ahLst/>
            <a:cxnLst>
              <a:cxn ang="0">
                <a:pos x="T0" y="T1"/>
              </a:cxn>
              <a:cxn ang="0">
                <a:pos x="T2" y="T3"/>
              </a:cxn>
            </a:cxnLst>
            <a:rect l="0" t="0" r="r" b="b"/>
            <a:pathLst>
              <a:path w="361314" h="103504">
                <a:moveTo>
                  <a:pt x="0" y="103009"/>
                </a:moveTo>
                <a:lnTo>
                  <a:pt x="36073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4" name="object 37"/>
          <p:cNvSpPr>
            <a:spLocks/>
          </p:cNvSpPr>
          <p:nvPr/>
        </p:nvSpPr>
        <p:spPr bwMode="auto">
          <a:xfrm>
            <a:off x="5184775" y="3065463"/>
            <a:ext cx="361950" cy="141287"/>
          </a:xfrm>
          <a:custGeom>
            <a:avLst/>
            <a:gdLst>
              <a:gd name="T0" fmla="*/ 0 w 361314"/>
              <a:gd name="T1" fmla="*/ 0 h 140969"/>
              <a:gd name="T2" fmla="*/ 360730 w 361314"/>
              <a:gd name="T3" fmla="*/ 140525 h 140969"/>
            </a:gdLst>
            <a:ahLst/>
            <a:cxnLst>
              <a:cxn ang="0">
                <a:pos x="T0" y="T1"/>
              </a:cxn>
              <a:cxn ang="0">
                <a:pos x="T2" y="T3"/>
              </a:cxn>
            </a:cxnLst>
            <a:rect l="0" t="0" r="r" b="b"/>
            <a:pathLst>
              <a:path w="361314" h="140969">
                <a:moveTo>
                  <a:pt x="0" y="0"/>
                </a:moveTo>
                <a:lnTo>
                  <a:pt x="360730" y="14052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565" name="object 38"/>
          <p:cNvSpPr>
            <a:spLocks/>
          </p:cNvSpPr>
          <p:nvPr/>
        </p:nvSpPr>
        <p:spPr bwMode="auto">
          <a:xfrm>
            <a:off x="6040438" y="2214563"/>
            <a:ext cx="177800" cy="293687"/>
          </a:xfrm>
          <a:custGeom>
            <a:avLst/>
            <a:gdLst>
              <a:gd name="T0" fmla="*/ 0 w 177800"/>
              <a:gd name="T1" fmla="*/ 0 h 294639"/>
              <a:gd name="T2" fmla="*/ 177444 w 177800"/>
              <a:gd name="T3" fmla="*/ 294424 h 294639"/>
            </a:gdLst>
            <a:ahLst/>
            <a:cxnLst>
              <a:cxn ang="0">
                <a:pos x="T0" y="T1"/>
              </a:cxn>
              <a:cxn ang="0">
                <a:pos x="T2" y="T3"/>
              </a:cxn>
            </a:cxnLst>
            <a:rect l="0" t="0" r="r" b="b"/>
            <a:pathLst>
              <a:path w="177800" h="294639">
                <a:moveTo>
                  <a:pt x="0" y="0"/>
                </a:moveTo>
                <a:lnTo>
                  <a:pt x="177444" y="29442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object 39"/>
          <p:cNvSpPr txBox="1"/>
          <p:nvPr/>
        </p:nvSpPr>
        <p:spPr>
          <a:xfrm>
            <a:off x="8248650" y="2279650"/>
            <a:ext cx="579438" cy="311150"/>
          </a:xfrm>
          <a:prstGeom prst="rect">
            <a:avLst/>
          </a:prstGeom>
          <a:solidFill>
            <a:srgbClr val="DEDFF5"/>
          </a:solidFill>
        </p:spPr>
        <p:txBody>
          <a:bodyPr lIns="0" tIns="0" rIns="0" bIns="0">
            <a:spAutoFit/>
          </a:bodyPr>
          <a:lstStyle/>
          <a:p>
            <a:pPr>
              <a:defRPr/>
            </a:pPr>
            <a:r>
              <a:rPr lang="zh-CN" altLang="en-US" sz="2000" spc="-25" dirty="0">
                <a:latin typeface="Calibri"/>
                <a:cs typeface="Calibri"/>
              </a:rPr>
              <a:t>区域</a:t>
            </a:r>
            <a:endParaRPr sz="2000" dirty="0">
              <a:latin typeface="Calibri"/>
              <a:cs typeface="Calibri"/>
            </a:endParaRPr>
          </a:p>
        </p:txBody>
      </p:sp>
      <p:sp>
        <p:nvSpPr>
          <p:cNvPr id="40" name="object 40"/>
          <p:cNvSpPr txBox="1"/>
          <p:nvPr/>
        </p:nvSpPr>
        <p:spPr>
          <a:xfrm>
            <a:off x="6686550" y="2190750"/>
            <a:ext cx="558800" cy="246063"/>
          </a:xfrm>
          <a:prstGeom prst="rect">
            <a:avLst/>
          </a:prstGeom>
        </p:spPr>
        <p:txBody>
          <a:bodyPr lIns="0" tIns="0" rIns="0" bIns="0">
            <a:spAutoFit/>
          </a:bodyPr>
          <a:lstStyle/>
          <a:p>
            <a:pPr marL="12700">
              <a:defRPr/>
            </a:pPr>
            <a:r>
              <a:rPr lang="zh-CN" altLang="en-US" sz="1600" spc="-5" dirty="0">
                <a:latin typeface="Calibri"/>
                <a:cs typeface="Calibri"/>
              </a:rPr>
              <a:t>扇区</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marL="119380" indent="-119380" defTabSz="-635"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dirty="0" smtClean="0">
                <a:latin typeface="Arial"/>
                <a:ea typeface="宋体" charset="0"/>
                <a:cs typeface="Arial"/>
              </a:rPr>
              <a:t>存储器</a:t>
            </a:r>
            <a:br>
              <a:rPr lang="zh-CN" altLang="en-GB" dirty="0" smtClean="0">
                <a:latin typeface="Arial"/>
                <a:ea typeface="宋体" charset="0"/>
                <a:cs typeface="Arial"/>
              </a:rPr>
            </a:br>
            <a:r>
              <a:rPr lang="zh-CN" altLang="en-GB" dirty="0" smtClean="0">
                <a:latin typeface="Arial"/>
                <a:ea typeface="宋体" charset="0"/>
                <a:cs typeface="Arial"/>
              </a:rPr>
              <a:t>层次结构举例</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ln>
          <a:effectLst/>
        </p:spPr>
        <p:txBody>
          <a:bodyPr wrap="none" anchor="ctr"/>
          <a:lstStyle/>
          <a:p>
            <a:pPr eaLnBrk="1" hangingPunct="1">
              <a:defRPr/>
            </a:pPr>
            <a:endParaRPr lang="en-US" altLang="zh-CN" sz="1800" b="0">
              <a:solidFill>
                <a:srgbClr val="000000"/>
              </a:solidFill>
              <a:latin typeface="Arial" pitchFamily="34" charset="0"/>
              <a:cs typeface="Arial" pitchFamily="34" charset="0"/>
            </a:endParaRPr>
          </a:p>
        </p:txBody>
      </p:sp>
      <p:sp>
        <p:nvSpPr>
          <p:cNvPr id="152" name="Text Box 196"/>
          <p:cNvSpPr txBox="1">
            <a:spLocks noChangeAspect="1" noChangeArrowheads="1"/>
          </p:cNvSpPr>
          <p:nvPr/>
        </p:nvSpPr>
        <p:spPr bwMode="auto">
          <a:xfrm>
            <a:off x="3621088" y="836613"/>
            <a:ext cx="869950" cy="365125"/>
          </a:xfrm>
          <a:prstGeom prst="rect">
            <a:avLst/>
          </a:prstGeom>
          <a:noFill/>
          <a:ln>
            <a:noFill/>
          </a:ln>
          <a:effectLst/>
        </p:spPr>
        <p:txBody>
          <a:bodyPr wrap="none" anchor="ctr">
            <a:spAutoFit/>
          </a:bodyPr>
          <a:lstStyle/>
          <a:p>
            <a:pPr algn="ctr" eaLnBrk="1" hangingPunct="1">
              <a:spcBef>
                <a:spcPts val="0"/>
              </a:spcBef>
              <a:spcAft>
                <a:spcPts val="0"/>
              </a:spcAft>
              <a:defRPr/>
            </a:pPr>
            <a:r>
              <a:rPr lang="zh-CN" altLang="en-US" sz="1800" b="0" kern="0" dirty="0">
                <a:solidFill>
                  <a:sysClr val="windowText" lastClr="000000"/>
                </a:solidFill>
                <a:latin typeface="Arial"/>
                <a:ea typeface="宋体" charset="0"/>
                <a:cs typeface="Arial"/>
              </a:rPr>
              <a:t>寄存器</a:t>
            </a:r>
          </a:p>
        </p:txBody>
      </p:sp>
      <p:sp>
        <p:nvSpPr>
          <p:cNvPr id="153" name="Text Box 198"/>
          <p:cNvSpPr txBox="1">
            <a:spLocks noChangeAspect="1" noChangeArrowheads="1"/>
          </p:cNvSpPr>
          <p:nvPr/>
        </p:nvSpPr>
        <p:spPr bwMode="auto">
          <a:xfrm>
            <a:off x="3379788" y="1285875"/>
            <a:ext cx="1352550" cy="641350"/>
          </a:xfrm>
          <a:prstGeom prst="rect">
            <a:avLst/>
          </a:prstGeom>
          <a:noFill/>
          <a:ln>
            <a:noFill/>
          </a:ln>
          <a:effectLst/>
        </p:spPr>
        <p:txBody>
          <a:bodyPr wrap="none" anchor="ctr">
            <a:spAutoFit/>
          </a:bodyPr>
          <a:lstStyle/>
          <a:p>
            <a:pPr algn="ctr" eaLnBrk="1" hangingPunct="1">
              <a:spcBef>
                <a:spcPts val="0"/>
              </a:spcBef>
              <a:spcAft>
                <a:spcPts val="0"/>
              </a:spcAft>
              <a:defRPr/>
            </a:pPr>
            <a:r>
              <a:rPr lang="en-US" sz="1800" b="0" kern="0">
                <a:solidFill>
                  <a:sysClr val="windowText" lastClr="000000"/>
                </a:solidFill>
                <a:latin typeface="Arial"/>
                <a:ea typeface="+mn-ea"/>
                <a:cs typeface="Arial"/>
              </a:rPr>
              <a:t>L1</a:t>
            </a:r>
            <a:r>
              <a:rPr lang="zh-CN" altLang="en-US" sz="1800" b="0" kern="0">
                <a:solidFill>
                  <a:sysClr val="windowText" lastClr="000000"/>
                </a:solidFill>
                <a:latin typeface="Arial"/>
                <a:ea typeface="宋体" charset="0"/>
                <a:cs typeface="Arial"/>
              </a:rPr>
              <a:t>高速缓存</a:t>
            </a:r>
          </a:p>
          <a:p>
            <a:pPr algn="ctr" eaLnBrk="1" hangingPunct="1">
              <a:spcBef>
                <a:spcPts val="0"/>
              </a:spcBef>
              <a:spcAft>
                <a:spcPts val="0"/>
              </a:spcAft>
              <a:defRPr/>
            </a:pPr>
            <a:r>
              <a:rPr lang="en-US" sz="1800" b="0" kern="0">
                <a:solidFill>
                  <a:sysClr val="windowText" lastClr="000000"/>
                </a:solidFill>
                <a:latin typeface="Arial"/>
                <a:ea typeface="+mn-ea"/>
                <a:cs typeface="Arial"/>
              </a:rPr>
              <a:t>(SRAM)</a:t>
            </a:r>
          </a:p>
        </p:txBody>
      </p:sp>
      <p:sp>
        <p:nvSpPr>
          <p:cNvPr id="154" name="Text Box 199"/>
          <p:cNvSpPr txBox="1">
            <a:spLocks noChangeAspect="1" noChangeArrowheads="1"/>
          </p:cNvSpPr>
          <p:nvPr/>
        </p:nvSpPr>
        <p:spPr bwMode="auto">
          <a:xfrm>
            <a:off x="3551238" y="3824288"/>
            <a:ext cx="1009650" cy="641350"/>
          </a:xfrm>
          <a:prstGeom prst="rect">
            <a:avLst/>
          </a:prstGeom>
          <a:noFill/>
          <a:ln>
            <a:noFill/>
          </a:ln>
          <a:effectLst/>
        </p:spPr>
        <p:txBody>
          <a:bodyPr wrap="none" anchor="ctr">
            <a:spAutoFit/>
          </a:bodyPr>
          <a:lstStyle/>
          <a:p>
            <a:pPr algn="ctr" eaLnBrk="1" hangingPunct="1">
              <a:spcBef>
                <a:spcPts val="0"/>
              </a:spcBef>
              <a:spcAft>
                <a:spcPts val="0"/>
              </a:spcAft>
              <a:defRPr/>
            </a:pPr>
            <a:r>
              <a:rPr lang="zh-CN" altLang="en-US" sz="1800" b="0" kern="0" dirty="0">
                <a:solidFill>
                  <a:sysClr val="windowText" lastClr="000000"/>
                </a:solidFill>
                <a:latin typeface="Arial"/>
                <a:ea typeface="宋体" charset="0"/>
                <a:cs typeface="Arial"/>
              </a:rPr>
              <a:t>主存</a:t>
            </a:r>
          </a:p>
          <a:p>
            <a:pPr algn="ctr" eaLnBrk="1" hangingPunct="1">
              <a:spcBef>
                <a:spcPts val="0"/>
              </a:spcBef>
              <a:spcAft>
                <a:spcPts val="0"/>
              </a:spcAft>
              <a:defRPr/>
            </a:pPr>
            <a:r>
              <a:rPr lang="en-US" sz="1800" b="0" kern="0" dirty="0">
                <a:solidFill>
                  <a:sysClr val="windowText" lastClr="000000"/>
                </a:solidFill>
                <a:latin typeface="Arial"/>
                <a:ea typeface="+mn-ea"/>
                <a:cs typeface="Arial"/>
              </a:rPr>
              <a:t>(DRAM)</a:t>
            </a:r>
          </a:p>
        </p:txBody>
      </p:sp>
      <p:sp>
        <p:nvSpPr>
          <p:cNvPr id="5127" name="Text Box 200"/>
          <p:cNvSpPr txBox="1">
            <a:spLocks noChangeAspect="1" noChangeArrowheads="1"/>
          </p:cNvSpPr>
          <p:nvPr/>
        </p:nvSpPr>
        <p:spPr bwMode="auto">
          <a:xfrm>
            <a:off x="3278188" y="48498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b="0">
                <a:solidFill>
                  <a:srgbClr val="000000"/>
                </a:solidFill>
                <a:latin typeface="Arial" pitchFamily="34" charset="0"/>
                <a:cs typeface="Arial" pitchFamily="34" charset="0"/>
              </a:rPr>
              <a:t>本地二级存储</a:t>
            </a:r>
          </a:p>
          <a:p>
            <a:pPr algn="ctr" eaLnBrk="1" hangingPunct="1"/>
            <a:r>
              <a:rPr lang="en-US" altLang="zh-CN" sz="1800" b="0">
                <a:solidFill>
                  <a:srgbClr val="000000"/>
                </a:solidFill>
                <a:latin typeface="Arial" pitchFamily="34" charset="0"/>
                <a:cs typeface="Arial" pitchFamily="34" charset="0"/>
              </a:rPr>
              <a:t>(</a:t>
            </a:r>
            <a:r>
              <a:rPr lang="zh-CN" altLang="en-US" sz="1800" b="0">
                <a:solidFill>
                  <a:srgbClr val="000000"/>
                </a:solidFill>
                <a:latin typeface="Arial" pitchFamily="34" charset="0"/>
                <a:cs typeface="Arial" pitchFamily="34" charset="0"/>
              </a:rPr>
              <a:t>本地磁盘</a:t>
            </a:r>
            <a:r>
              <a:rPr lang="en-US" altLang="zh-CN" sz="1800" b="0">
                <a:solidFill>
                  <a:srgbClr val="000000"/>
                </a:solidFill>
                <a:latin typeface="Arial" pitchFamily="34" charset="0"/>
                <a:cs typeface="Arial" pitchFamily="34" charset="0"/>
              </a:rPr>
              <a:t>)</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tailEnd type="triangle" w="med" len="me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132" name="Text Box 223"/>
          <p:cNvSpPr txBox="1">
            <a:spLocks noChangeAspect="1" noChangeArrowheads="1"/>
          </p:cNvSpPr>
          <p:nvPr/>
        </p:nvSpPr>
        <p:spPr bwMode="auto">
          <a:xfrm>
            <a:off x="130175" y="3838575"/>
            <a:ext cx="99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zh-CN" altLang="en-US" sz="1600" b="0">
                <a:solidFill>
                  <a:srgbClr val="000000"/>
                </a:solidFill>
                <a:latin typeface="Arial" pitchFamily="34" charset="0"/>
                <a:cs typeface="Arial" pitchFamily="34" charset="0"/>
              </a:rPr>
              <a:t>更大</a:t>
            </a:r>
            <a:r>
              <a:rPr lang="en-US" altLang="zh-CN" sz="1600" b="0">
                <a:solidFill>
                  <a:srgbClr val="000000"/>
                </a:solidFill>
                <a:latin typeface="Arial" pitchFamily="34" charset="0"/>
                <a:cs typeface="Arial" pitchFamily="34" charset="0"/>
              </a:rPr>
              <a:t>,  </a:t>
            </a:r>
          </a:p>
          <a:p>
            <a:pPr eaLnBrk="1" hangingPunct="1"/>
            <a:r>
              <a:rPr lang="zh-CN" altLang="en-US" sz="1600" b="0">
                <a:solidFill>
                  <a:srgbClr val="000000"/>
                </a:solidFill>
                <a:latin typeface="Arial" pitchFamily="34" charset="0"/>
                <a:cs typeface="Arial" pitchFamily="34" charset="0"/>
              </a:rPr>
              <a:t>更慢</a:t>
            </a:r>
            <a:r>
              <a:rPr lang="en-US" altLang="zh-CN" sz="1600" b="0">
                <a:solidFill>
                  <a:srgbClr val="000000"/>
                </a:solidFill>
                <a:latin typeface="Arial" pitchFamily="34" charset="0"/>
                <a:cs typeface="Arial" pitchFamily="34" charset="0"/>
              </a:rPr>
              <a:t>, </a:t>
            </a:r>
          </a:p>
          <a:p>
            <a:pPr eaLnBrk="1" hangingPunct="1"/>
            <a:r>
              <a:rPr lang="zh-CN" altLang="en-US" sz="1600" b="0">
                <a:solidFill>
                  <a:srgbClr val="000000"/>
                </a:solidFill>
                <a:latin typeface="Arial" pitchFamily="34" charset="0"/>
                <a:cs typeface="Arial" pitchFamily="34" charset="0"/>
              </a:rPr>
              <a:t>更廉价 </a:t>
            </a:r>
          </a:p>
          <a:p>
            <a:pPr eaLnBrk="1" hangingPunct="1"/>
            <a:r>
              <a:rPr lang="en-US" altLang="zh-CN" sz="1600" b="0">
                <a:solidFill>
                  <a:srgbClr val="000000"/>
                </a:solidFill>
                <a:latin typeface="Arial" pitchFamily="34" charset="0"/>
                <a:cs typeface="Arial" pitchFamily="34" charset="0"/>
              </a:rPr>
              <a:t>(</a:t>
            </a:r>
            <a:r>
              <a:rPr lang="zh-CN" altLang="en-US" sz="1600" b="0">
                <a:solidFill>
                  <a:srgbClr val="000000"/>
                </a:solidFill>
                <a:latin typeface="Arial" pitchFamily="34" charset="0"/>
                <a:cs typeface="Arial" pitchFamily="34" charset="0"/>
              </a:rPr>
              <a:t>每字节</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的存储器</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134" name="Text Box 225"/>
          <p:cNvSpPr txBox="1">
            <a:spLocks noChangeAspect="1" noChangeArrowheads="1"/>
          </p:cNvSpPr>
          <p:nvPr/>
        </p:nvSpPr>
        <p:spPr bwMode="auto">
          <a:xfrm>
            <a:off x="2395538" y="5949950"/>
            <a:ext cx="332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b="0">
                <a:solidFill>
                  <a:srgbClr val="000000"/>
                </a:solidFill>
                <a:latin typeface="Arial" pitchFamily="34" charset="0"/>
                <a:cs typeface="Arial" pitchFamily="34" charset="0"/>
              </a:rPr>
              <a:t>远程二级存储</a:t>
            </a:r>
          </a:p>
          <a:p>
            <a:pPr algn="ctr" eaLnBrk="1" hangingPunct="1"/>
            <a:r>
              <a:rPr lang="en-US" altLang="zh-CN" sz="1800" b="0">
                <a:solidFill>
                  <a:srgbClr val="000000"/>
                </a:solidFill>
                <a:latin typeface="Arial" pitchFamily="34" charset="0"/>
                <a:cs typeface="Arial" pitchFamily="34" charset="0"/>
              </a:rPr>
              <a:t>(</a:t>
            </a:r>
            <a:r>
              <a:rPr lang="zh-CN" altLang="en-US" sz="1800" b="0">
                <a:solidFill>
                  <a:srgbClr val="000000"/>
                </a:solidFill>
                <a:latin typeface="Arial" pitchFamily="34" charset="0"/>
                <a:cs typeface="Arial" pitchFamily="34" charset="0"/>
              </a:rPr>
              <a:t>分布式文件系统、</a:t>
            </a:r>
            <a:r>
              <a:rPr lang="en-US" altLang="zh-CN" sz="1800" b="0">
                <a:solidFill>
                  <a:srgbClr val="000000"/>
                </a:solidFill>
                <a:latin typeface="Arial" pitchFamily="34" charset="0"/>
                <a:cs typeface="Arial" pitchFamily="34" charset="0"/>
              </a:rPr>
              <a:t>Web</a:t>
            </a:r>
            <a:r>
              <a:rPr lang="zh-CN" altLang="en-US" sz="1800" b="0">
                <a:solidFill>
                  <a:srgbClr val="000000"/>
                </a:solidFill>
                <a:latin typeface="Arial" pitchFamily="34" charset="0"/>
                <a:cs typeface="Arial" pitchFamily="34" charset="0"/>
              </a:rPr>
              <a:t>服务器</a:t>
            </a:r>
            <a:r>
              <a:rPr lang="en-US" altLang="zh-CN" sz="1800" b="0">
                <a:solidFill>
                  <a:srgbClr val="000000"/>
                </a:solidFill>
                <a:latin typeface="Arial" pitchFamily="34" charset="0"/>
                <a:cs typeface="Arial" pitchFamily="34" charset="0"/>
              </a:rPr>
              <a:t>)</a:t>
            </a:r>
          </a:p>
        </p:txBody>
      </p:sp>
      <p:sp>
        <p:nvSpPr>
          <p:cNvPr id="165" name="Text Box 227"/>
          <p:cNvSpPr txBox="1">
            <a:spLocks noChangeAspect="1" noChangeArrowheads="1"/>
          </p:cNvSpPr>
          <p:nvPr/>
        </p:nvSpPr>
        <p:spPr bwMode="auto">
          <a:xfrm>
            <a:off x="7073900" y="5378450"/>
            <a:ext cx="2062163" cy="731838"/>
          </a:xfrm>
          <a:prstGeom prst="rect">
            <a:avLst/>
          </a:prstGeom>
          <a:noFill/>
          <a:ln>
            <a:noFill/>
          </a:ln>
          <a:effectLst/>
        </p:spPr>
        <p:txBody>
          <a:bodyPr anchor="ctr">
            <a:spAutoFit/>
          </a:bodyPr>
          <a:lstStyle/>
          <a:p>
            <a:pPr eaLnBrk="1" hangingPunct="1">
              <a:spcBef>
                <a:spcPts val="0"/>
              </a:spcBef>
              <a:spcAft>
                <a:spcPts val="0"/>
              </a:spcAft>
              <a:defRPr/>
            </a:pPr>
            <a:r>
              <a:rPr lang="zh-CN" altLang="en-US" sz="1400" kern="0" dirty="0">
                <a:solidFill>
                  <a:srgbClr val="FF0000"/>
                </a:solidFill>
                <a:latin typeface="Arial"/>
                <a:ea typeface="宋体" charset="0"/>
                <a:cs typeface="Arial"/>
              </a:rPr>
              <a:t>本地磁盘保存着从远程网络服务器磁盘上取出的文件</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137" name="Text Box 236"/>
          <p:cNvSpPr txBox="1">
            <a:spLocks noChangeAspect="1" noChangeArrowheads="1"/>
          </p:cNvSpPr>
          <p:nvPr/>
        </p:nvSpPr>
        <p:spPr bwMode="auto">
          <a:xfrm>
            <a:off x="3316288" y="195103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en-US" altLang="zh-CN" sz="1800" b="0">
                <a:solidFill>
                  <a:srgbClr val="000000"/>
                </a:solidFill>
                <a:latin typeface="Arial" pitchFamily="34" charset="0"/>
                <a:cs typeface="Arial" pitchFamily="34" charset="0"/>
              </a:rPr>
              <a:t>L2 </a:t>
            </a:r>
            <a:r>
              <a:rPr lang="zh-CN" altLang="en-US" sz="1800" b="0">
                <a:solidFill>
                  <a:srgbClr val="000000"/>
                </a:solidFill>
                <a:latin typeface="Arial" pitchFamily="34" charset="0"/>
                <a:cs typeface="Arial" pitchFamily="34" charset="0"/>
              </a:rPr>
              <a:t>高速缓存 </a:t>
            </a:r>
          </a:p>
          <a:p>
            <a:pPr algn="ctr" eaLnBrk="1" hangingPunct="1"/>
            <a:r>
              <a:rPr lang="en-US" altLang="zh-CN" sz="1800" b="0">
                <a:solidFill>
                  <a:srgbClr val="000000"/>
                </a:solidFill>
                <a:latin typeface="Arial" pitchFamily="34" charset="0"/>
                <a:cs typeface="Arial" pitchFamily="34" charset="0"/>
              </a:rPr>
              <a:t>(SRAM)</a:t>
            </a:r>
          </a:p>
        </p:txBody>
      </p:sp>
      <p:sp>
        <p:nvSpPr>
          <p:cNvPr id="5138" name="Text Box 243"/>
          <p:cNvSpPr txBox="1">
            <a:spLocks noChangeAspect="1" noChangeArrowheads="1"/>
          </p:cNvSpPr>
          <p:nvPr/>
        </p:nvSpPr>
        <p:spPr bwMode="auto">
          <a:xfrm>
            <a:off x="4962525" y="1644650"/>
            <a:ext cx="2838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sz="1400">
                <a:solidFill>
                  <a:srgbClr val="FF0000"/>
                </a:solidFill>
                <a:latin typeface="Arial" pitchFamily="34" charset="0"/>
                <a:cs typeface="Arial" pitchFamily="34" charset="0"/>
              </a:rPr>
              <a:t>L1 </a:t>
            </a:r>
            <a:r>
              <a:rPr lang="zh-CN" altLang="en-US" sz="1400">
                <a:solidFill>
                  <a:srgbClr val="FF0000"/>
                </a:solidFill>
                <a:latin typeface="Arial" pitchFamily="34" charset="0"/>
                <a:cs typeface="Arial" pitchFamily="34" charset="0"/>
              </a:rPr>
              <a:t>高速缓存保存着从 </a:t>
            </a:r>
            <a:r>
              <a:rPr lang="en-US" altLang="zh-CN" sz="1400">
                <a:solidFill>
                  <a:srgbClr val="FF0000"/>
                </a:solidFill>
                <a:latin typeface="Arial" pitchFamily="34" charset="0"/>
                <a:cs typeface="Arial" pitchFamily="34" charset="0"/>
              </a:rPr>
              <a:t>L2 </a:t>
            </a:r>
            <a:r>
              <a:rPr lang="zh-CN" altLang="en-US" sz="1400">
                <a:solidFill>
                  <a:srgbClr val="FF0000"/>
                </a:solidFill>
                <a:latin typeface="Arial" pitchFamily="34" charset="0"/>
                <a:cs typeface="Arial" pitchFamily="34" charset="0"/>
              </a:rPr>
              <a:t>高速缓存取出的缓存行</a:t>
            </a:r>
            <a:r>
              <a:rPr lang="en-US" altLang="zh-CN" sz="1400">
                <a:solidFill>
                  <a:srgbClr val="FF0000"/>
                </a:solidFill>
                <a:latin typeface="Arial" pitchFamily="34" charset="0"/>
                <a:cs typeface="Arial" pitchFamily="34" charset="0"/>
              </a:rPr>
              <a:t>.</a:t>
            </a:r>
          </a:p>
        </p:txBody>
      </p:sp>
      <p:sp>
        <p:nvSpPr>
          <p:cNvPr id="171" name="Text Box 233"/>
          <p:cNvSpPr txBox="1">
            <a:spLocks noChangeAspect="1" noChangeArrowheads="1"/>
          </p:cNvSpPr>
          <p:nvPr/>
        </p:nvSpPr>
        <p:spPr bwMode="auto">
          <a:xfrm>
            <a:off x="4573588" y="976313"/>
            <a:ext cx="2919412" cy="517525"/>
          </a:xfrm>
          <a:prstGeom prst="rect">
            <a:avLst/>
          </a:prstGeom>
          <a:noFill/>
          <a:ln>
            <a:noFill/>
          </a:ln>
          <a:effectLst/>
        </p:spPr>
        <p:txBody>
          <a:bodyPr anchor="ctr">
            <a:spAutoFit/>
          </a:bodyPr>
          <a:lstStyle/>
          <a:p>
            <a:pPr eaLnBrk="1" hangingPunct="1">
              <a:spcBef>
                <a:spcPts val="0"/>
              </a:spcBef>
              <a:spcAft>
                <a:spcPts val="0"/>
              </a:spcAft>
              <a:defRPr/>
            </a:pPr>
            <a:r>
              <a:rPr lang="en-US" sz="1400" kern="0" dirty="0">
                <a:solidFill>
                  <a:srgbClr val="FF0000"/>
                </a:solidFill>
                <a:latin typeface="Arial"/>
                <a:ea typeface="+mn-ea"/>
                <a:cs typeface="Arial"/>
              </a:rPr>
              <a:t>CPU </a:t>
            </a:r>
            <a:r>
              <a:rPr lang="zh-CN" altLang="en-US" sz="1400" kern="0" dirty="0">
                <a:solidFill>
                  <a:srgbClr val="FF0000"/>
                </a:solidFill>
                <a:latin typeface="Arial"/>
                <a:ea typeface="宋体" charset="0"/>
                <a:cs typeface="Arial"/>
              </a:rPr>
              <a:t>寄存器保存着从高速缓存存储器取出的字</a:t>
            </a:r>
          </a:p>
        </p:txBody>
      </p:sp>
      <p:sp>
        <p:nvSpPr>
          <p:cNvPr id="5140" name="Text Box 231"/>
          <p:cNvSpPr txBox="1">
            <a:spLocks noChangeAspect="1" noChangeArrowheads="1"/>
          </p:cNvSpPr>
          <p:nvPr/>
        </p:nvSpPr>
        <p:spPr bwMode="auto">
          <a:xfrm>
            <a:off x="5365750" y="2406650"/>
            <a:ext cx="2628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sz="1400">
                <a:solidFill>
                  <a:srgbClr val="FF0000"/>
                </a:solidFill>
                <a:latin typeface="Arial" pitchFamily="34" charset="0"/>
                <a:cs typeface="Arial" pitchFamily="34" charset="0"/>
              </a:rPr>
              <a:t>L2 </a:t>
            </a:r>
            <a:r>
              <a:rPr lang="zh-CN" altLang="en-US" sz="1400">
                <a:solidFill>
                  <a:srgbClr val="FF0000"/>
                </a:solidFill>
                <a:latin typeface="Arial" pitchFamily="34" charset="0"/>
                <a:cs typeface="Arial" pitchFamily="34" charset="0"/>
              </a:rPr>
              <a:t>高速缓存保存着从</a:t>
            </a:r>
            <a:r>
              <a:rPr lang="en-US" altLang="zh-CN" sz="1400">
                <a:solidFill>
                  <a:srgbClr val="FF0000"/>
                </a:solidFill>
                <a:latin typeface="Arial" pitchFamily="34" charset="0"/>
                <a:cs typeface="Arial" pitchFamily="34" charset="0"/>
              </a:rPr>
              <a:t>L3</a:t>
            </a:r>
            <a:r>
              <a:rPr lang="zh-CN" altLang="en-US" sz="1400">
                <a:solidFill>
                  <a:srgbClr val="FF0000"/>
                </a:solidFill>
                <a:latin typeface="Arial" pitchFamily="34" charset="0"/>
                <a:cs typeface="Arial" pitchFamily="34" charset="0"/>
              </a:rPr>
              <a:t>高速缓存取出的缓存行 </a:t>
            </a:r>
          </a:p>
        </p:txBody>
      </p:sp>
      <p:sp>
        <p:nvSpPr>
          <p:cNvPr id="176" name="Text Box 247"/>
          <p:cNvSpPr txBox="1">
            <a:spLocks noChangeAspect="1" noChangeArrowheads="1"/>
          </p:cNvSpPr>
          <p:nvPr/>
        </p:nvSpPr>
        <p:spPr bwMode="auto">
          <a:xfrm>
            <a:off x="3235325" y="64452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dirty="0">
                <a:solidFill>
                  <a:schemeClr val="accent6">
                    <a:lumMod val="75000"/>
                  </a:schemeClr>
                </a:solidFill>
                <a:latin typeface="Arial"/>
                <a:ea typeface="+mn-ea"/>
                <a:cs typeface="Arial"/>
              </a:rPr>
              <a:t>L0:</a:t>
            </a:r>
          </a:p>
        </p:txBody>
      </p:sp>
      <p:sp>
        <p:nvSpPr>
          <p:cNvPr id="177" name="Text Box 248"/>
          <p:cNvSpPr txBox="1">
            <a:spLocks noChangeAspect="1" noChangeArrowheads="1"/>
          </p:cNvSpPr>
          <p:nvPr/>
        </p:nvSpPr>
        <p:spPr bwMode="auto">
          <a:xfrm>
            <a:off x="2867025" y="1354138"/>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dirty="0">
                <a:solidFill>
                  <a:schemeClr val="accent6">
                    <a:lumMod val="75000"/>
                  </a:schemeClr>
                </a:solidFill>
                <a:latin typeface="Arial"/>
                <a:ea typeface="+mn-ea"/>
                <a:cs typeface="Arial"/>
              </a:rPr>
              <a:t>L1:</a:t>
            </a:r>
          </a:p>
        </p:txBody>
      </p:sp>
      <p:sp>
        <p:nvSpPr>
          <p:cNvPr id="178" name="Text Box 249"/>
          <p:cNvSpPr txBox="1">
            <a:spLocks noChangeAspect="1" noChangeArrowheads="1"/>
          </p:cNvSpPr>
          <p:nvPr/>
        </p:nvSpPr>
        <p:spPr bwMode="auto">
          <a:xfrm>
            <a:off x="2486025" y="204152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L2:</a:t>
            </a:r>
          </a:p>
        </p:txBody>
      </p:sp>
      <p:sp>
        <p:nvSpPr>
          <p:cNvPr id="179" name="Text Box 250"/>
          <p:cNvSpPr txBox="1">
            <a:spLocks noChangeAspect="1" noChangeArrowheads="1"/>
          </p:cNvSpPr>
          <p:nvPr/>
        </p:nvSpPr>
        <p:spPr bwMode="auto">
          <a:xfrm>
            <a:off x="2079625" y="279717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L3:</a:t>
            </a:r>
          </a:p>
        </p:txBody>
      </p:sp>
      <p:sp>
        <p:nvSpPr>
          <p:cNvPr id="180" name="Text Box 251"/>
          <p:cNvSpPr txBox="1">
            <a:spLocks noChangeAspect="1" noChangeArrowheads="1"/>
          </p:cNvSpPr>
          <p:nvPr/>
        </p:nvSpPr>
        <p:spPr bwMode="auto">
          <a:xfrm>
            <a:off x="1554163" y="3795713"/>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L4:</a:t>
            </a:r>
          </a:p>
        </p:txBody>
      </p:sp>
      <p:sp>
        <p:nvSpPr>
          <p:cNvPr id="181" name="Text Box 252"/>
          <p:cNvSpPr txBox="1">
            <a:spLocks noChangeAspect="1" noChangeArrowheads="1"/>
          </p:cNvSpPr>
          <p:nvPr/>
        </p:nvSpPr>
        <p:spPr bwMode="auto">
          <a:xfrm>
            <a:off x="933450" y="4913313"/>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L5:</a:t>
            </a:r>
          </a:p>
        </p:txBody>
      </p:sp>
      <p:sp>
        <p:nvSpPr>
          <p:cNvPr id="5147" name="Text Box 289"/>
          <p:cNvSpPr txBox="1">
            <a:spLocks noChangeAspect="1" noChangeArrowheads="1"/>
          </p:cNvSpPr>
          <p:nvPr/>
        </p:nvSpPr>
        <p:spPr bwMode="auto">
          <a:xfrm>
            <a:off x="130175" y="1390650"/>
            <a:ext cx="99536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zh-CN" altLang="en-US" sz="1600" b="0">
                <a:solidFill>
                  <a:srgbClr val="000000"/>
                </a:solidFill>
                <a:latin typeface="Arial" pitchFamily="34" charset="0"/>
                <a:cs typeface="Arial" pitchFamily="34" charset="0"/>
              </a:rPr>
              <a:t>更小</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更快</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更贵</a:t>
            </a:r>
          </a:p>
          <a:p>
            <a:pPr eaLnBrk="1" hangingPunct="1"/>
            <a:r>
              <a:rPr lang="en-US" altLang="zh-CN" sz="1600" b="0">
                <a:solidFill>
                  <a:srgbClr val="000000"/>
                </a:solidFill>
                <a:latin typeface="Arial" pitchFamily="34" charset="0"/>
                <a:cs typeface="Arial" pitchFamily="34" charset="0"/>
              </a:rPr>
              <a:t>(</a:t>
            </a:r>
            <a:r>
              <a:rPr lang="zh-CN" altLang="en-US" sz="1600" b="0">
                <a:solidFill>
                  <a:srgbClr val="000000"/>
                </a:solidFill>
                <a:latin typeface="Arial" pitchFamily="34" charset="0"/>
                <a:cs typeface="Arial" pitchFamily="34" charset="0"/>
              </a:rPr>
              <a:t>每字节</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的存储器</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tailEnd type="triangle" w="med" len="med"/>
          </a:ln>
          <a:effectLst/>
        </p:spPr>
        <p:txBody>
          <a:bodyPr wrap="none" anchor="ctr"/>
          <a:lstStyle/>
          <a:p>
            <a:pPr eaLnBrk="1" hangingPunct="1">
              <a:spcBef>
                <a:spcPts val="0"/>
              </a:spcBef>
              <a:spcAft>
                <a:spcPts val="0"/>
              </a:spcAft>
              <a:defRPr/>
            </a:pPr>
            <a:endParaRPr lang="en-US" sz="1600" b="0" kern="0">
              <a:solidFill>
                <a:sysClr val="windowText" lastClr="000000"/>
              </a:solidFill>
              <a:latin typeface="Arial"/>
              <a:ea typeface="+mn-ea"/>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150" name="Text Box 293"/>
          <p:cNvSpPr txBox="1">
            <a:spLocks noChangeAspect="1" noChangeArrowheads="1"/>
          </p:cNvSpPr>
          <p:nvPr/>
        </p:nvSpPr>
        <p:spPr bwMode="auto">
          <a:xfrm>
            <a:off x="3316288" y="278288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en-US" altLang="zh-CN" sz="1800" b="0">
                <a:solidFill>
                  <a:srgbClr val="000000"/>
                </a:solidFill>
                <a:latin typeface="Arial" pitchFamily="34" charset="0"/>
                <a:cs typeface="Arial" pitchFamily="34" charset="0"/>
              </a:rPr>
              <a:t>L3 </a:t>
            </a:r>
            <a:r>
              <a:rPr lang="zh-CN" altLang="en-US" sz="1800" b="0">
                <a:solidFill>
                  <a:srgbClr val="000000"/>
                </a:solidFill>
                <a:latin typeface="Arial" pitchFamily="34" charset="0"/>
                <a:cs typeface="Arial" pitchFamily="34" charset="0"/>
              </a:rPr>
              <a:t>高速缓存 </a:t>
            </a:r>
          </a:p>
          <a:p>
            <a:pPr algn="ctr" eaLnBrk="1" hangingPunct="1"/>
            <a:r>
              <a:rPr lang="en-US" altLang="zh-CN" sz="1800" b="0">
                <a:solidFill>
                  <a:srgbClr val="000000"/>
                </a:solidFill>
                <a:latin typeface="Arial" pitchFamily="34" charset="0"/>
                <a:cs typeface="Arial" pitchFamily="34" charset="0"/>
              </a:rPr>
              <a:t>(SRAM)</a:t>
            </a:r>
          </a:p>
        </p:txBody>
      </p:sp>
      <p:sp>
        <p:nvSpPr>
          <p:cNvPr id="187" name="Text Box 295"/>
          <p:cNvSpPr txBox="1">
            <a:spLocks noChangeAspect="1" noChangeArrowheads="1"/>
          </p:cNvSpPr>
          <p:nvPr/>
        </p:nvSpPr>
        <p:spPr bwMode="auto">
          <a:xfrm>
            <a:off x="5810250" y="3308350"/>
            <a:ext cx="2876550" cy="517525"/>
          </a:xfrm>
          <a:prstGeom prst="rect">
            <a:avLst/>
          </a:prstGeom>
          <a:noFill/>
          <a:ln>
            <a:noFill/>
          </a:ln>
          <a:effectLst/>
        </p:spPr>
        <p:txBody>
          <a:bodyPr anchor="ctr">
            <a:spAutoFit/>
          </a:bodyPr>
          <a:lstStyle/>
          <a:p>
            <a:pPr eaLnBrk="1" hangingPunct="1">
              <a:spcBef>
                <a:spcPts val="0"/>
              </a:spcBef>
              <a:spcAft>
                <a:spcPts val="0"/>
              </a:spcAft>
              <a:defRPr/>
            </a:pPr>
            <a:r>
              <a:rPr lang="en-US" sz="1400" kern="0" dirty="0">
                <a:solidFill>
                  <a:srgbClr val="FF0000"/>
                </a:solidFill>
                <a:latin typeface="Arial"/>
                <a:ea typeface="+mn-ea"/>
                <a:cs typeface="Arial"/>
              </a:rPr>
              <a:t>L3 </a:t>
            </a:r>
            <a:r>
              <a:rPr lang="zh-CN" altLang="en-US" sz="1400" kern="0" dirty="0">
                <a:solidFill>
                  <a:srgbClr val="FF0000"/>
                </a:solidFill>
                <a:latin typeface="Arial"/>
                <a:ea typeface="宋体" charset="0"/>
                <a:cs typeface="Arial"/>
              </a:rPr>
              <a:t>高速缓存保存着从主存高速缓存取出的缓存行</a:t>
            </a:r>
          </a:p>
        </p:txBody>
      </p:sp>
      <p:sp>
        <p:nvSpPr>
          <p:cNvPr id="189" name="Text Box 297"/>
          <p:cNvSpPr txBox="1">
            <a:spLocks noChangeAspect="1" noChangeArrowheads="1"/>
          </p:cNvSpPr>
          <p:nvPr/>
        </p:nvSpPr>
        <p:spPr bwMode="auto">
          <a:xfrm>
            <a:off x="387350" y="5964238"/>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L6:</a:t>
            </a:r>
          </a:p>
        </p:txBody>
      </p:sp>
      <p:sp>
        <p:nvSpPr>
          <p:cNvPr id="234" name="Text Box 229"/>
          <p:cNvSpPr txBox="1">
            <a:spLocks noChangeAspect="1" noChangeArrowheads="1"/>
          </p:cNvSpPr>
          <p:nvPr/>
        </p:nvSpPr>
        <p:spPr bwMode="auto">
          <a:xfrm>
            <a:off x="6502400" y="4373563"/>
            <a:ext cx="2184400" cy="517525"/>
          </a:xfrm>
          <a:prstGeom prst="rect">
            <a:avLst/>
          </a:prstGeom>
          <a:noFill/>
          <a:ln>
            <a:noFill/>
          </a:ln>
          <a:effectLst/>
        </p:spPr>
        <p:txBody>
          <a:bodyPr anchor="ctr">
            <a:spAutoFit/>
          </a:bodyPr>
          <a:lstStyle/>
          <a:p>
            <a:pPr eaLnBrk="1" hangingPunct="1">
              <a:spcBef>
                <a:spcPts val="0"/>
              </a:spcBef>
              <a:spcAft>
                <a:spcPts val="0"/>
              </a:spcAft>
              <a:defRPr/>
            </a:pPr>
            <a:r>
              <a:rPr lang="zh-CN" altLang="en-US" sz="1400" kern="0" dirty="0">
                <a:solidFill>
                  <a:srgbClr val="FF0000"/>
                </a:solidFill>
                <a:latin typeface="Arial"/>
                <a:ea typeface="宋体" charset="0"/>
                <a:cs typeface="Arial"/>
              </a:rPr>
              <a:t>主存保存着从本地磁盘取出的磁盘块</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57188" y="434975"/>
            <a:ext cx="7591425" cy="762000"/>
          </a:xfrm>
        </p:spPr>
        <p:txBody>
          <a:bodyPr/>
          <a:lstStyle/>
          <a:p>
            <a:pPr eaLnBrk="1" hangingPunct="1"/>
            <a:r>
              <a:rPr lang="en-US" altLang="zh-CN" smtClean="0">
                <a:ea typeface="宋体" pitchFamily="2" charset="-122"/>
              </a:rPr>
              <a:t> </a:t>
            </a:r>
            <a:r>
              <a:rPr lang="zh-CN" altLang="en-US" smtClean="0">
                <a:ea typeface="宋体" pitchFamily="2" charset="-122"/>
              </a:rPr>
              <a:t>计算磁盘容量</a:t>
            </a:r>
          </a:p>
        </p:txBody>
      </p:sp>
      <p:sp>
        <p:nvSpPr>
          <p:cNvPr id="23555" name="Rectangle 5"/>
          <p:cNvSpPr>
            <a:spLocks noGrp="1" noChangeArrowheads="1"/>
          </p:cNvSpPr>
          <p:nvPr>
            <p:ph type="body" idx="1"/>
          </p:nvPr>
        </p:nvSpPr>
        <p:spPr/>
        <p:txBody>
          <a:bodyPr/>
          <a:lstStyle/>
          <a:p>
            <a:pPr eaLnBrk="1" hangingPunct="1">
              <a:buFont typeface="Wingdings 2" pitchFamily="18" charset="2"/>
              <a:buNone/>
            </a:pPr>
            <a:r>
              <a:rPr lang="zh-CN" altLang="en-US" sz="2000" smtClean="0">
                <a:ea typeface="宋体" pitchFamily="2" charset="-122"/>
              </a:rPr>
              <a:t>磁盘容量 </a:t>
            </a:r>
            <a:r>
              <a:rPr lang="en-US" altLang="zh-CN" sz="2000" smtClean="0">
                <a:ea typeface="宋体" pitchFamily="2" charset="-122"/>
              </a:rPr>
              <a:t>=  (</a:t>
            </a:r>
            <a:r>
              <a:rPr lang="zh-CN" altLang="en-US" sz="2000" smtClean="0">
                <a:ea typeface="宋体" pitchFamily="2" charset="-122"/>
              </a:rPr>
              <a:t>字节数</a:t>
            </a:r>
            <a:r>
              <a:rPr lang="en-US" altLang="zh-CN" sz="2000" smtClean="0">
                <a:ea typeface="宋体" pitchFamily="2" charset="-122"/>
              </a:rPr>
              <a:t>/</a:t>
            </a:r>
            <a:r>
              <a:rPr lang="zh-CN" altLang="en-US" sz="2000" smtClean="0">
                <a:ea typeface="宋体" pitchFamily="2" charset="-122"/>
              </a:rPr>
              <a:t>扇区</a:t>
            </a:r>
            <a:r>
              <a:rPr lang="en-US" altLang="zh-CN" sz="2000" smtClean="0">
                <a:ea typeface="宋体" pitchFamily="2" charset="-122"/>
              </a:rPr>
              <a:t>) x (</a:t>
            </a:r>
            <a:r>
              <a:rPr lang="zh-CN" altLang="en-US" sz="2000" smtClean="0">
                <a:ea typeface="宋体" pitchFamily="2" charset="-122"/>
              </a:rPr>
              <a:t>平均扇区数</a:t>
            </a:r>
            <a:r>
              <a:rPr lang="en-US" altLang="zh-CN" sz="2000" smtClean="0">
                <a:ea typeface="宋体" pitchFamily="2" charset="-122"/>
              </a:rPr>
              <a:t>/</a:t>
            </a:r>
            <a:r>
              <a:rPr lang="zh-CN" altLang="en-US" sz="2000" smtClean="0">
                <a:ea typeface="宋体" pitchFamily="2" charset="-122"/>
              </a:rPr>
              <a:t>磁道</a:t>
            </a:r>
            <a:r>
              <a:rPr lang="en-US" altLang="zh-CN" sz="2000" smtClean="0">
                <a:ea typeface="宋体" pitchFamily="2" charset="-122"/>
              </a:rPr>
              <a:t>) x</a:t>
            </a:r>
          </a:p>
          <a:p>
            <a:pPr eaLnBrk="1" hangingPunct="1">
              <a:buFont typeface="Wingdings 2" pitchFamily="18" charset="2"/>
              <a:buNone/>
            </a:pPr>
            <a:r>
              <a:rPr lang="en-US" altLang="zh-CN" sz="2000" smtClean="0">
                <a:ea typeface="宋体" pitchFamily="2" charset="-122"/>
              </a:rPr>
              <a:t>		    (</a:t>
            </a:r>
            <a:r>
              <a:rPr lang="zh-CN" altLang="en-US" sz="2000" smtClean="0">
                <a:ea typeface="宋体" pitchFamily="2" charset="-122"/>
              </a:rPr>
              <a:t>磁道数</a:t>
            </a:r>
            <a:r>
              <a:rPr lang="en-US" altLang="zh-CN" sz="2000" smtClean="0">
                <a:ea typeface="宋体" pitchFamily="2" charset="-122"/>
              </a:rPr>
              <a:t>/</a:t>
            </a:r>
            <a:r>
              <a:rPr lang="zh-CN" altLang="en-US" sz="2000" smtClean="0">
                <a:ea typeface="宋体" pitchFamily="2" charset="-122"/>
              </a:rPr>
              <a:t>盘面</a:t>
            </a:r>
            <a:r>
              <a:rPr lang="en-US" altLang="zh-CN" sz="2000" smtClean="0">
                <a:ea typeface="宋体" pitchFamily="2" charset="-122"/>
              </a:rPr>
              <a:t>) x (</a:t>
            </a:r>
            <a:r>
              <a:rPr lang="zh-CN" altLang="en-US" sz="2000" smtClean="0">
                <a:ea typeface="宋体" pitchFamily="2" charset="-122"/>
              </a:rPr>
              <a:t>盘面数</a:t>
            </a:r>
            <a:r>
              <a:rPr lang="en-US" altLang="zh-CN" sz="2000" smtClean="0">
                <a:ea typeface="宋体" pitchFamily="2" charset="-122"/>
              </a:rPr>
              <a:t>/</a:t>
            </a:r>
            <a:r>
              <a:rPr lang="zh-CN" altLang="en-US" sz="2000" smtClean="0">
                <a:ea typeface="宋体" pitchFamily="2" charset="-122"/>
              </a:rPr>
              <a:t>盘片</a:t>
            </a:r>
            <a:r>
              <a:rPr lang="en-US" altLang="zh-CN" sz="2000" smtClean="0">
                <a:ea typeface="宋体" pitchFamily="2" charset="-122"/>
              </a:rPr>
              <a:t>) x</a:t>
            </a:r>
          </a:p>
          <a:p>
            <a:pPr eaLnBrk="1" hangingPunct="1">
              <a:buFont typeface="Wingdings 2" pitchFamily="18" charset="2"/>
              <a:buNone/>
            </a:pPr>
            <a:r>
              <a:rPr lang="en-US" altLang="zh-CN" sz="2000" smtClean="0">
                <a:ea typeface="宋体" pitchFamily="2" charset="-122"/>
              </a:rPr>
              <a:t>  		    (</a:t>
            </a:r>
            <a:r>
              <a:rPr lang="zh-CN" altLang="en-US" sz="2000" smtClean="0">
                <a:ea typeface="宋体" pitchFamily="2" charset="-122"/>
              </a:rPr>
              <a:t>盘片</a:t>
            </a:r>
            <a:r>
              <a:rPr lang="en-US" altLang="zh-CN" sz="2000" smtClean="0">
                <a:ea typeface="宋体" pitchFamily="2" charset="-122"/>
              </a:rPr>
              <a:t>/</a:t>
            </a:r>
            <a:r>
              <a:rPr lang="zh-CN" altLang="en-US" sz="2000" smtClean="0">
                <a:ea typeface="宋体" pitchFamily="2" charset="-122"/>
              </a:rPr>
              <a:t>磁盘</a:t>
            </a:r>
            <a:r>
              <a:rPr lang="en-US" altLang="zh-CN" sz="2000" smtClean="0">
                <a:ea typeface="宋体" pitchFamily="2" charset="-122"/>
              </a:rPr>
              <a:t>)</a:t>
            </a:r>
          </a:p>
          <a:p>
            <a:pPr eaLnBrk="1" hangingPunct="1">
              <a:buFont typeface="Wingdings 2" pitchFamily="18" charset="2"/>
              <a:buNone/>
            </a:pPr>
            <a:r>
              <a:rPr lang="en-US" altLang="zh-CN" sz="2000" smtClean="0">
                <a:ea typeface="宋体" pitchFamily="2" charset="-122"/>
              </a:rPr>
              <a:t>Example:</a:t>
            </a:r>
          </a:p>
          <a:p>
            <a:pPr lvl="1" eaLnBrk="1" hangingPunct="1"/>
            <a:r>
              <a:rPr lang="en-US" altLang="zh-CN" sz="1800" smtClean="0">
                <a:ea typeface="宋体" pitchFamily="2" charset="-122"/>
              </a:rPr>
              <a:t>512 </a:t>
            </a:r>
            <a:r>
              <a:rPr lang="zh-CN" altLang="en-US" sz="1800" smtClean="0">
                <a:ea typeface="宋体" pitchFamily="2" charset="-122"/>
              </a:rPr>
              <a:t>字节</a:t>
            </a:r>
            <a:r>
              <a:rPr lang="en-US" altLang="zh-CN" sz="1800" smtClean="0">
                <a:ea typeface="宋体" pitchFamily="2" charset="-122"/>
              </a:rPr>
              <a:t>/</a:t>
            </a:r>
            <a:r>
              <a:rPr lang="zh-CN" altLang="en-US" sz="1800" smtClean="0">
                <a:ea typeface="宋体" pitchFamily="2" charset="-122"/>
              </a:rPr>
              <a:t>扇区</a:t>
            </a:r>
          </a:p>
          <a:p>
            <a:pPr lvl="1" eaLnBrk="1" hangingPunct="1"/>
            <a:r>
              <a:rPr lang="en-US" altLang="zh-CN" sz="1800" smtClean="0">
                <a:ea typeface="宋体" pitchFamily="2" charset="-122"/>
              </a:rPr>
              <a:t>300 </a:t>
            </a:r>
            <a:r>
              <a:rPr lang="zh-CN" altLang="en-US" sz="1800" smtClean="0">
                <a:ea typeface="宋体" pitchFamily="2" charset="-122"/>
              </a:rPr>
              <a:t>扇区</a:t>
            </a:r>
            <a:r>
              <a:rPr lang="en-US" altLang="zh-CN" sz="1800" smtClean="0">
                <a:ea typeface="宋体" pitchFamily="2" charset="-122"/>
              </a:rPr>
              <a:t>/</a:t>
            </a:r>
            <a:r>
              <a:rPr lang="zh-CN" altLang="en-US" sz="1800" smtClean="0">
                <a:ea typeface="宋体" pitchFamily="2" charset="-122"/>
              </a:rPr>
              <a:t>磁道 </a:t>
            </a:r>
            <a:r>
              <a:rPr lang="en-US" altLang="zh-CN" sz="1800" smtClean="0">
                <a:ea typeface="宋体" pitchFamily="2" charset="-122"/>
              </a:rPr>
              <a:t>(</a:t>
            </a:r>
            <a:r>
              <a:rPr lang="zh-CN" altLang="en-US" sz="1800" smtClean="0">
                <a:ea typeface="宋体" pitchFamily="2" charset="-122"/>
              </a:rPr>
              <a:t>平均值</a:t>
            </a:r>
            <a:r>
              <a:rPr lang="en-US" altLang="zh-CN" sz="1800" smtClean="0">
                <a:ea typeface="宋体" pitchFamily="2" charset="-122"/>
              </a:rPr>
              <a:t>)</a:t>
            </a:r>
          </a:p>
          <a:p>
            <a:pPr lvl="1" eaLnBrk="1" hangingPunct="1"/>
            <a:r>
              <a:rPr lang="en-US" altLang="zh-CN" sz="1800" smtClean="0">
                <a:ea typeface="宋体" pitchFamily="2" charset="-122"/>
              </a:rPr>
              <a:t>20,000 </a:t>
            </a:r>
            <a:r>
              <a:rPr lang="zh-CN" altLang="en-US" sz="1800" smtClean="0">
                <a:ea typeface="宋体" pitchFamily="2" charset="-122"/>
              </a:rPr>
              <a:t>磁道</a:t>
            </a:r>
            <a:r>
              <a:rPr lang="en-US" altLang="zh-CN" sz="1800" smtClean="0">
                <a:ea typeface="宋体" pitchFamily="2" charset="-122"/>
              </a:rPr>
              <a:t>/</a:t>
            </a:r>
            <a:r>
              <a:rPr lang="zh-CN" altLang="en-US" sz="1800" smtClean="0">
                <a:ea typeface="宋体" pitchFamily="2" charset="-122"/>
              </a:rPr>
              <a:t>盘面</a:t>
            </a:r>
          </a:p>
          <a:p>
            <a:pPr lvl="1" eaLnBrk="1" hangingPunct="1"/>
            <a:r>
              <a:rPr lang="en-US" altLang="zh-CN" sz="1800" smtClean="0">
                <a:ea typeface="宋体" pitchFamily="2" charset="-122"/>
              </a:rPr>
              <a:t>2 </a:t>
            </a:r>
            <a:r>
              <a:rPr lang="zh-CN" altLang="en-US" sz="1800" smtClean="0">
                <a:ea typeface="宋体" pitchFamily="2" charset="-122"/>
              </a:rPr>
              <a:t>盘面</a:t>
            </a:r>
            <a:r>
              <a:rPr lang="en-US" altLang="zh-CN" sz="1800" smtClean="0">
                <a:ea typeface="宋体" pitchFamily="2" charset="-122"/>
              </a:rPr>
              <a:t>/</a:t>
            </a:r>
            <a:r>
              <a:rPr lang="zh-CN" altLang="en-US" sz="1800" smtClean="0">
                <a:ea typeface="宋体" pitchFamily="2" charset="-122"/>
              </a:rPr>
              <a:t>盘片</a:t>
            </a:r>
          </a:p>
          <a:p>
            <a:pPr lvl="1" eaLnBrk="1" hangingPunct="1"/>
            <a:r>
              <a:rPr lang="en-US" altLang="zh-CN" sz="1800" smtClean="0">
                <a:ea typeface="宋体" pitchFamily="2" charset="-122"/>
              </a:rPr>
              <a:t>5 </a:t>
            </a:r>
            <a:r>
              <a:rPr lang="zh-CN" altLang="en-US" sz="1800" smtClean="0">
                <a:ea typeface="宋体" pitchFamily="2" charset="-122"/>
              </a:rPr>
              <a:t>盘片</a:t>
            </a:r>
            <a:r>
              <a:rPr lang="en-US" altLang="zh-CN" sz="1800" smtClean="0">
                <a:ea typeface="宋体" pitchFamily="2" charset="-122"/>
              </a:rPr>
              <a:t>/</a:t>
            </a:r>
            <a:r>
              <a:rPr lang="zh-CN" altLang="en-US" sz="1800" smtClean="0">
                <a:ea typeface="宋体" pitchFamily="2" charset="-122"/>
              </a:rPr>
              <a:t>磁盘</a:t>
            </a:r>
          </a:p>
          <a:p>
            <a:pPr lvl="1" eaLnBrk="1" hangingPunct="1"/>
            <a:endParaRPr lang="en-US" altLang="zh-CN" sz="1800" smtClean="0">
              <a:ea typeface="宋体" pitchFamily="2" charset="-122"/>
            </a:endParaRPr>
          </a:p>
          <a:p>
            <a:pPr eaLnBrk="1" hangingPunct="1">
              <a:buFont typeface="Wingdings 2" pitchFamily="18" charset="2"/>
              <a:buNone/>
            </a:pPr>
            <a:r>
              <a:rPr lang="zh-CN" altLang="en-US" sz="2000" smtClean="0">
                <a:ea typeface="宋体" pitchFamily="2" charset="-122"/>
              </a:rPr>
              <a:t>容量 </a:t>
            </a:r>
            <a:r>
              <a:rPr lang="en-US" altLang="zh-CN" sz="2000" smtClean="0">
                <a:ea typeface="宋体" pitchFamily="2" charset="-122"/>
              </a:rPr>
              <a:t>= 512 x 300 x 20000 x 2 x 5</a:t>
            </a:r>
          </a:p>
          <a:p>
            <a:pPr eaLnBrk="1" hangingPunct="1">
              <a:buFont typeface="Wingdings 2" pitchFamily="18" charset="2"/>
              <a:buNone/>
            </a:pPr>
            <a:r>
              <a:rPr lang="en-US" altLang="zh-CN" sz="2000" smtClean="0">
                <a:ea typeface="宋体" pitchFamily="2" charset="-122"/>
              </a:rPr>
              <a:t>		 = 30,720,000,000</a:t>
            </a:r>
          </a:p>
          <a:p>
            <a:pPr eaLnBrk="1" hangingPunct="1">
              <a:buFont typeface="Wingdings 2" pitchFamily="18" charset="2"/>
              <a:buNone/>
            </a:pPr>
            <a:r>
              <a:rPr lang="en-US" altLang="zh-CN" sz="2000" smtClean="0">
                <a:ea typeface="宋体" pitchFamily="2" charset="-122"/>
              </a:rPr>
              <a:t>                = 30.72 GB </a:t>
            </a:r>
          </a:p>
          <a:p>
            <a:pPr lvl="1" eaLnBrk="1" hangingPunct="1"/>
            <a:endParaRPr lang="en-US" altLang="zh-CN" sz="1800" smtClean="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isk"/>
          <p:cNvPicPr>
            <a:picLocks noChangeAspect="1" noChangeArrowheads="1"/>
          </p:cNvPicPr>
          <p:nvPr/>
        </p:nvPicPr>
        <p:blipFill>
          <a:blip r:embed="rId3" cstate="print">
            <a:extLst>
              <a:ext uri="{28A0092B-C50C-407E-A947-70E740481C1C}">
                <a14:useLocalDpi xmlns:a14="http://schemas.microsoft.com/office/drawing/2010/main" val="0"/>
              </a:ext>
            </a:extLst>
          </a:blip>
          <a:srcRect t="11632" r="11427" b="8240"/>
          <a:stretch>
            <a:fillRect/>
          </a:stretch>
        </p:blipFill>
        <p:spPr bwMode="auto">
          <a:xfrm>
            <a:off x="158750" y="4160838"/>
            <a:ext cx="3330575"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7"/>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磁盘操作 </a:t>
            </a:r>
            <a:r>
              <a:rPr lang="en-US" altLang="zh-CN" smtClean="0">
                <a:ea typeface="宋体" pitchFamily="2" charset="-122"/>
              </a:rPr>
              <a:t>(</a:t>
            </a:r>
            <a:r>
              <a:rPr lang="zh-CN" altLang="en-US" smtClean="0">
                <a:ea typeface="宋体" pitchFamily="2" charset="-122"/>
              </a:rPr>
              <a:t>单盘片视图</a:t>
            </a:r>
            <a:r>
              <a:rPr lang="en-US" altLang="zh-CN" smtClean="0">
                <a:ea typeface="宋体" pitchFamily="2" charset="-122"/>
              </a:rPr>
              <a:t>)</a:t>
            </a:r>
            <a:endParaRPr lang="zh-CN" altLang="en-US" smtClean="0">
              <a:ea typeface="宋体" pitchFamily="2" charset="-122"/>
            </a:endParaRPr>
          </a:p>
        </p:txBody>
      </p:sp>
      <p:sp>
        <p:nvSpPr>
          <p:cNvPr id="24580" name="Oval 4"/>
          <p:cNvSpPr>
            <a:spLocks noChangeArrowheads="1"/>
          </p:cNvSpPr>
          <p:nvPr/>
        </p:nvSpPr>
        <p:spPr bwMode="auto">
          <a:xfrm>
            <a:off x="3516313" y="2389188"/>
            <a:ext cx="1851025" cy="1812925"/>
          </a:xfrm>
          <a:prstGeom prst="ellipse">
            <a:avLst/>
          </a:prstGeom>
          <a:solidFill>
            <a:schemeClr val="bg1"/>
          </a:solidFill>
          <a:ln w="12700">
            <a:solidFill>
              <a:schemeClr val="tx1"/>
            </a:solidFill>
            <a:round/>
            <a:headEnd/>
            <a:tailEnd/>
          </a:ln>
        </p:spPr>
        <p:txBody>
          <a:bodyPr wrap="none" anchor="ctr"/>
          <a:lstStyle/>
          <a:p>
            <a:endParaRPr lang="en-US" altLang="zh-CN"/>
          </a:p>
        </p:txBody>
      </p:sp>
      <p:sp>
        <p:nvSpPr>
          <p:cNvPr id="24581" name="Oval 6"/>
          <p:cNvSpPr>
            <a:spLocks noChangeArrowheads="1"/>
          </p:cNvSpPr>
          <p:nvPr/>
        </p:nvSpPr>
        <p:spPr bwMode="auto">
          <a:xfrm>
            <a:off x="2546350" y="1439863"/>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2" name="Oval 7"/>
          <p:cNvSpPr>
            <a:spLocks noChangeArrowheads="1"/>
          </p:cNvSpPr>
          <p:nvPr/>
        </p:nvSpPr>
        <p:spPr bwMode="auto">
          <a:xfrm>
            <a:off x="2736850" y="1625600"/>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3" name="Oval 8"/>
          <p:cNvSpPr>
            <a:spLocks noChangeArrowheads="1"/>
          </p:cNvSpPr>
          <p:nvPr/>
        </p:nvSpPr>
        <p:spPr bwMode="auto">
          <a:xfrm>
            <a:off x="2927350" y="1811338"/>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4" name="Oval 9"/>
          <p:cNvSpPr>
            <a:spLocks noChangeArrowheads="1"/>
          </p:cNvSpPr>
          <p:nvPr/>
        </p:nvSpPr>
        <p:spPr bwMode="auto">
          <a:xfrm>
            <a:off x="3117850" y="1998663"/>
            <a:ext cx="2649538"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5" name="Oval 10"/>
          <p:cNvSpPr>
            <a:spLocks noChangeArrowheads="1"/>
          </p:cNvSpPr>
          <p:nvPr/>
        </p:nvSpPr>
        <p:spPr bwMode="auto">
          <a:xfrm>
            <a:off x="3306763" y="2184400"/>
            <a:ext cx="2270125" cy="2222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6" name="Oval 11"/>
          <p:cNvSpPr>
            <a:spLocks noChangeArrowheads="1"/>
          </p:cNvSpPr>
          <p:nvPr/>
        </p:nvSpPr>
        <p:spPr bwMode="auto">
          <a:xfrm>
            <a:off x="3687763" y="2557463"/>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4587" name="Arc 13"/>
          <p:cNvSpPr>
            <a:spLocks/>
          </p:cNvSpPr>
          <p:nvPr/>
        </p:nvSpPr>
        <p:spPr bwMode="auto">
          <a:xfrm rot="-1879939">
            <a:off x="2368550" y="1781175"/>
            <a:ext cx="1231900" cy="508000"/>
          </a:xfrm>
          <a:custGeom>
            <a:avLst/>
            <a:gdLst>
              <a:gd name="T0" fmla="*/ 0 w 19775"/>
              <a:gd name="T1" fmla="*/ 2147483647 h 21600"/>
              <a:gd name="T2" fmla="*/ 2147483647 w 19775"/>
              <a:gd name="T3" fmla="*/ 0 h 21600"/>
              <a:gd name="T4" fmla="*/ 2147483647 w 19775"/>
              <a:gd name="T5" fmla="*/ 2147483647 h 21600"/>
              <a:gd name="T6" fmla="*/ 0 60000 65536"/>
              <a:gd name="T7" fmla="*/ 0 60000 65536"/>
              <a:gd name="T8" fmla="*/ 0 60000 65536"/>
              <a:gd name="T9" fmla="*/ 0 w 19775"/>
              <a:gd name="T10" fmla="*/ 0 h 21600"/>
              <a:gd name="T11" fmla="*/ 19775 w 19775"/>
              <a:gd name="T12" fmla="*/ 21600 h 21600"/>
            </a:gdLst>
            <a:ahLst/>
            <a:cxnLst>
              <a:cxn ang="T6">
                <a:pos x="T0" y="T1"/>
              </a:cxn>
              <a:cxn ang="T7">
                <a:pos x="T2" y="T3"/>
              </a:cxn>
              <a:cxn ang="T8">
                <a:pos x="T4" y="T5"/>
              </a:cxn>
            </a:cxnLst>
            <a:rect l="T9" t="T10" r="T11" b="T12"/>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lnTo>
                  <a:pt x="0" y="12910"/>
                </a:lnTo>
                <a:close/>
              </a:path>
            </a:pathLst>
          </a:custGeom>
          <a:noFill/>
          <a:ln w="28575">
            <a:solidFill>
              <a:srgbClr val="00FFFF"/>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88" name="Rectangle 14"/>
          <p:cNvSpPr>
            <a:spLocks noChangeArrowheads="1"/>
          </p:cNvSpPr>
          <p:nvPr/>
        </p:nvSpPr>
        <p:spPr bwMode="auto">
          <a:xfrm>
            <a:off x="1011238" y="1314450"/>
            <a:ext cx="17351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r>
              <a:rPr lang="zh-CN" altLang="en-US" sz="1600"/>
              <a:t>磁盘表面以固定旋转速率旋转</a:t>
            </a:r>
          </a:p>
        </p:txBody>
      </p:sp>
      <p:sp>
        <p:nvSpPr>
          <p:cNvPr id="95264" name="Oval 32"/>
          <p:cNvSpPr>
            <a:spLocks noChangeArrowheads="1"/>
          </p:cNvSpPr>
          <p:nvPr/>
        </p:nvSpPr>
        <p:spPr bwMode="auto">
          <a:xfrm>
            <a:off x="3856038" y="2765425"/>
            <a:ext cx="1128712" cy="1104900"/>
          </a:xfrm>
          <a:prstGeom prst="ellipse">
            <a:avLst/>
          </a:prstGeom>
          <a:solidFill>
            <a:srgbClr val="00FFFF"/>
          </a:solidFill>
          <a:ln w="38100">
            <a:solidFill>
              <a:schemeClr val="tx1"/>
            </a:solidFill>
            <a:round/>
            <a:headEnd/>
            <a:tailEnd/>
          </a:ln>
        </p:spPr>
        <p:txBody>
          <a:bodyPr wrap="none" anchor="ctr"/>
          <a:lstStyle/>
          <a:p>
            <a:endParaRPr lang="en-US" altLang="zh-CN" sz="1600"/>
          </a:p>
        </p:txBody>
      </p:sp>
      <p:grpSp>
        <p:nvGrpSpPr>
          <p:cNvPr id="2" name="Group 98"/>
          <p:cNvGrpSpPr>
            <a:grpSpLocks/>
          </p:cNvGrpSpPr>
          <p:nvPr/>
        </p:nvGrpSpPr>
        <p:grpSpPr bwMode="auto">
          <a:xfrm>
            <a:off x="4948238" y="1454150"/>
            <a:ext cx="4140200" cy="3482975"/>
            <a:chOff x="2768" y="1126"/>
            <a:chExt cx="2608" cy="2194"/>
          </a:xfrm>
        </p:grpSpPr>
        <p:grpSp>
          <p:nvGrpSpPr>
            <p:cNvPr id="24636" name="Group 67"/>
            <p:cNvGrpSpPr>
              <a:grpSpLocks/>
            </p:cNvGrpSpPr>
            <p:nvPr/>
          </p:nvGrpSpPr>
          <p:grpSpPr bwMode="auto">
            <a:xfrm>
              <a:off x="2768" y="2607"/>
              <a:ext cx="2608" cy="713"/>
              <a:chOff x="2768" y="2607"/>
              <a:chExt cx="2608" cy="713"/>
            </a:xfrm>
          </p:grpSpPr>
          <p:sp>
            <p:nvSpPr>
              <p:cNvPr id="24638" name="Rectangle 5"/>
              <p:cNvSpPr>
                <a:spLocks noChangeArrowheads="1"/>
              </p:cNvSpPr>
              <p:nvPr/>
            </p:nvSpPr>
            <p:spPr bwMode="auto">
              <a:xfrm>
                <a:off x="3404" y="2894"/>
                <a:ext cx="197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r>
                  <a:rPr lang="zh-CN" altLang="en-US" sz="1600" dirty="0"/>
                  <a:t>通过在半径方向上移动，传动臂可以将读写头定位在任何磁道上</a:t>
                </a:r>
              </a:p>
            </p:txBody>
          </p:sp>
          <p:sp>
            <p:nvSpPr>
              <p:cNvPr id="24639" name="Arc 16"/>
              <p:cNvSpPr>
                <a:spLocks noChangeAspect="1"/>
              </p:cNvSpPr>
              <p:nvPr/>
            </p:nvSpPr>
            <p:spPr bwMode="auto">
              <a:xfrm rot="2822162" flipV="1">
                <a:off x="2493" y="2882"/>
                <a:ext cx="713" cy="163"/>
              </a:xfrm>
              <a:custGeom>
                <a:avLst/>
                <a:gdLst>
                  <a:gd name="T0" fmla="*/ 0 w 37393"/>
                  <a:gd name="T1" fmla="*/ 0 h 21600"/>
                  <a:gd name="T2" fmla="*/ 0 w 37393"/>
                  <a:gd name="T3" fmla="*/ 0 h 21600"/>
                  <a:gd name="T4" fmla="*/ 0 w 37393"/>
                  <a:gd name="T5" fmla="*/ 0 h 21600"/>
                  <a:gd name="T6" fmla="*/ 0 60000 65536"/>
                  <a:gd name="T7" fmla="*/ 0 60000 65536"/>
                  <a:gd name="T8" fmla="*/ 0 60000 65536"/>
                  <a:gd name="T9" fmla="*/ 0 w 37393"/>
                  <a:gd name="T10" fmla="*/ 0 h 21600"/>
                  <a:gd name="T11" fmla="*/ 37393 w 37393"/>
                  <a:gd name="T12" fmla="*/ 21600 h 21600"/>
                </a:gdLst>
                <a:ahLst/>
                <a:cxnLst>
                  <a:cxn ang="T6">
                    <a:pos x="T0" y="T1"/>
                  </a:cxn>
                  <a:cxn ang="T7">
                    <a:pos x="T2" y="T3"/>
                  </a:cxn>
                  <a:cxn ang="T8">
                    <a:pos x="T4" y="T5"/>
                  </a:cxn>
                </a:cxnLst>
                <a:rect l="T9" t="T10" r="T11" b="T12"/>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lnTo>
                      <a:pt x="-1" y="10886"/>
                    </a:lnTo>
                    <a:close/>
                  </a:path>
                </a:pathLst>
              </a:custGeom>
              <a:noFill/>
              <a:ln w="28575">
                <a:solidFill>
                  <a:srgbClr val="00FFFF"/>
                </a:solidFill>
                <a:prstDash val="dash"/>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24637" name="Rectangle 15"/>
            <p:cNvSpPr>
              <a:spLocks noChangeArrowheads="1"/>
            </p:cNvSpPr>
            <p:nvPr/>
          </p:nvSpPr>
          <p:spPr bwMode="auto">
            <a:xfrm>
              <a:off x="3604" y="1126"/>
              <a:ext cx="1413"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algn="just"/>
              <a:r>
                <a:rPr lang="zh-CN" altLang="en-US" sz="1600" dirty="0"/>
                <a:t>读写磁头连到传动臂</a:t>
              </a:r>
              <a:r>
                <a:rPr lang="zh-CN" altLang="en-US" sz="1600" dirty="0" smtClean="0"/>
                <a:t>的末端</a:t>
              </a:r>
              <a:r>
                <a:rPr lang="zh-CN" altLang="en-US" sz="1600" dirty="0"/>
                <a:t>，在磁盘表面上一</a:t>
              </a:r>
              <a:r>
                <a:rPr lang="zh-CN" altLang="en-US" sz="1600" dirty="0" smtClean="0"/>
                <a:t>层薄薄的</a:t>
              </a:r>
              <a:r>
                <a:rPr lang="zh-CN" altLang="en-US" sz="1600" dirty="0"/>
                <a:t>气垫上飞翔</a:t>
              </a:r>
            </a:p>
          </p:txBody>
        </p:sp>
      </p:grpSp>
      <p:grpSp>
        <p:nvGrpSpPr>
          <p:cNvPr id="4" name="Group 46"/>
          <p:cNvGrpSpPr>
            <a:grpSpLocks/>
          </p:cNvGrpSpPr>
          <p:nvPr/>
        </p:nvGrpSpPr>
        <p:grpSpPr bwMode="auto">
          <a:xfrm>
            <a:off x="4841875" y="2876550"/>
            <a:ext cx="2205038" cy="850900"/>
            <a:chOff x="2701" y="2022"/>
            <a:chExt cx="1389" cy="536"/>
          </a:xfrm>
        </p:grpSpPr>
        <p:grpSp>
          <p:nvGrpSpPr>
            <p:cNvPr id="24632" name="Group 23"/>
            <p:cNvGrpSpPr>
              <a:grpSpLocks/>
            </p:cNvGrpSpPr>
            <p:nvPr/>
          </p:nvGrpSpPr>
          <p:grpSpPr bwMode="auto">
            <a:xfrm rot="-2659851">
              <a:off x="2701" y="2430"/>
              <a:ext cx="1389" cy="128"/>
              <a:chOff x="2264" y="2992"/>
              <a:chExt cx="1389" cy="128"/>
            </a:xfrm>
          </p:grpSpPr>
          <p:sp>
            <p:nvSpPr>
              <p:cNvPr id="24634"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35"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33"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6" name="Group 47"/>
          <p:cNvGrpSpPr>
            <a:grpSpLocks/>
          </p:cNvGrpSpPr>
          <p:nvPr/>
        </p:nvGrpSpPr>
        <p:grpSpPr bwMode="auto">
          <a:xfrm rot="-809166">
            <a:off x="4937125" y="3009900"/>
            <a:ext cx="2205038" cy="850900"/>
            <a:chOff x="2701" y="2022"/>
            <a:chExt cx="1389" cy="536"/>
          </a:xfrm>
        </p:grpSpPr>
        <p:grpSp>
          <p:nvGrpSpPr>
            <p:cNvPr id="24628" name="Group 48"/>
            <p:cNvGrpSpPr>
              <a:grpSpLocks/>
            </p:cNvGrpSpPr>
            <p:nvPr/>
          </p:nvGrpSpPr>
          <p:grpSpPr bwMode="auto">
            <a:xfrm rot="-2659851">
              <a:off x="2701" y="2430"/>
              <a:ext cx="1389" cy="128"/>
              <a:chOff x="2264" y="2992"/>
              <a:chExt cx="1389" cy="128"/>
            </a:xfrm>
          </p:grpSpPr>
          <p:sp>
            <p:nvSpPr>
              <p:cNvPr id="24630"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31"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29"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8" name="Group 62"/>
          <p:cNvGrpSpPr>
            <a:grpSpLocks/>
          </p:cNvGrpSpPr>
          <p:nvPr/>
        </p:nvGrpSpPr>
        <p:grpSpPr bwMode="auto">
          <a:xfrm rot="905387">
            <a:off x="4765675" y="2627313"/>
            <a:ext cx="2205038" cy="850900"/>
            <a:chOff x="2701" y="2022"/>
            <a:chExt cx="1389" cy="536"/>
          </a:xfrm>
        </p:grpSpPr>
        <p:grpSp>
          <p:nvGrpSpPr>
            <p:cNvPr id="24624" name="Group 63"/>
            <p:cNvGrpSpPr>
              <a:grpSpLocks/>
            </p:cNvGrpSpPr>
            <p:nvPr/>
          </p:nvGrpSpPr>
          <p:grpSpPr bwMode="auto">
            <a:xfrm rot="-2659851">
              <a:off x="2701" y="2430"/>
              <a:ext cx="1389" cy="128"/>
              <a:chOff x="2264" y="2992"/>
              <a:chExt cx="1389" cy="128"/>
            </a:xfrm>
          </p:grpSpPr>
          <p:sp>
            <p:nvSpPr>
              <p:cNvPr id="2462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2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25"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sp>
        <p:nvSpPr>
          <p:cNvPr id="95261" name="Oval 29"/>
          <p:cNvSpPr>
            <a:spLocks noChangeArrowheads="1"/>
          </p:cNvSpPr>
          <p:nvPr/>
        </p:nvSpPr>
        <p:spPr bwMode="auto">
          <a:xfrm rot="5400000">
            <a:off x="3857625" y="2765426"/>
            <a:ext cx="1127125" cy="1104900"/>
          </a:xfrm>
          <a:prstGeom prst="ellipse">
            <a:avLst/>
          </a:prstGeom>
          <a:solidFill>
            <a:srgbClr val="00FFFF"/>
          </a:solidFill>
          <a:ln w="38100">
            <a:solidFill>
              <a:schemeClr val="tx1"/>
            </a:solidFill>
            <a:round/>
            <a:headEnd/>
            <a:tailEnd/>
          </a:ln>
        </p:spPr>
        <p:txBody>
          <a:bodyPr wrap="none" anchor="ctr"/>
          <a:lstStyle/>
          <a:p>
            <a:r>
              <a:rPr lang="en-US" altLang="zh-CN" sz="1600"/>
              <a:t>spindle</a:t>
            </a:r>
          </a:p>
        </p:txBody>
      </p:sp>
      <p:sp>
        <p:nvSpPr>
          <p:cNvPr id="95262" name="Oval 30"/>
          <p:cNvSpPr>
            <a:spLocks noChangeArrowheads="1"/>
          </p:cNvSpPr>
          <p:nvPr/>
        </p:nvSpPr>
        <p:spPr bwMode="auto">
          <a:xfrm rot="10800000">
            <a:off x="3856038" y="2765425"/>
            <a:ext cx="1128712" cy="1104900"/>
          </a:xfrm>
          <a:prstGeom prst="ellipse">
            <a:avLst/>
          </a:prstGeom>
          <a:solidFill>
            <a:srgbClr val="00FFFF"/>
          </a:solidFill>
          <a:ln w="38100">
            <a:solidFill>
              <a:schemeClr val="tx1"/>
            </a:solidFill>
            <a:round/>
            <a:headEnd/>
            <a:tailEnd/>
          </a:ln>
        </p:spPr>
        <p:txBody>
          <a:bodyPr wrap="none" anchor="ctr"/>
          <a:lstStyle/>
          <a:p>
            <a:r>
              <a:rPr lang="en-US" altLang="zh-CN" sz="1600"/>
              <a:t>spindle</a:t>
            </a:r>
          </a:p>
        </p:txBody>
      </p:sp>
      <p:sp>
        <p:nvSpPr>
          <p:cNvPr id="95263" name="Oval 31"/>
          <p:cNvSpPr>
            <a:spLocks noChangeArrowheads="1"/>
          </p:cNvSpPr>
          <p:nvPr/>
        </p:nvSpPr>
        <p:spPr bwMode="auto">
          <a:xfrm rot="-5400000">
            <a:off x="3856832" y="2766219"/>
            <a:ext cx="1128712" cy="1104900"/>
          </a:xfrm>
          <a:prstGeom prst="ellipse">
            <a:avLst/>
          </a:prstGeom>
          <a:solidFill>
            <a:srgbClr val="00FFFF"/>
          </a:solidFill>
          <a:ln w="38100">
            <a:solidFill>
              <a:schemeClr val="tx1"/>
            </a:solidFill>
            <a:round/>
            <a:headEnd/>
            <a:tailEnd/>
          </a:ln>
        </p:spPr>
        <p:txBody>
          <a:bodyPr wrap="none" anchor="ctr"/>
          <a:lstStyle/>
          <a:p>
            <a:r>
              <a:rPr lang="en-US" altLang="zh-CN" sz="1600"/>
              <a:t>spindle</a:t>
            </a:r>
          </a:p>
        </p:txBody>
      </p:sp>
      <p:sp>
        <p:nvSpPr>
          <p:cNvPr id="95244" name="Oval 12"/>
          <p:cNvSpPr>
            <a:spLocks noChangeArrowheads="1"/>
          </p:cNvSpPr>
          <p:nvPr/>
        </p:nvSpPr>
        <p:spPr bwMode="auto">
          <a:xfrm>
            <a:off x="3856038" y="2765425"/>
            <a:ext cx="1128712" cy="1104900"/>
          </a:xfrm>
          <a:prstGeom prst="ellipse">
            <a:avLst/>
          </a:prstGeom>
          <a:solidFill>
            <a:srgbClr val="00FFFF"/>
          </a:solidFill>
          <a:ln w="38100">
            <a:solidFill>
              <a:schemeClr val="tx1"/>
            </a:solidFill>
            <a:round/>
            <a:headEnd/>
            <a:tailEnd/>
          </a:ln>
        </p:spPr>
        <p:txBody>
          <a:bodyPr wrap="none" anchor="ctr"/>
          <a:lstStyle/>
          <a:p>
            <a:r>
              <a:rPr lang="en-US" altLang="zh-CN" sz="1600"/>
              <a:t>spindle</a:t>
            </a:r>
          </a:p>
        </p:txBody>
      </p:sp>
      <p:grpSp>
        <p:nvGrpSpPr>
          <p:cNvPr id="10" name="Group 68"/>
          <p:cNvGrpSpPr>
            <a:grpSpLocks/>
          </p:cNvGrpSpPr>
          <p:nvPr/>
        </p:nvGrpSpPr>
        <p:grpSpPr bwMode="auto">
          <a:xfrm rot="905387">
            <a:off x="4756150" y="2627313"/>
            <a:ext cx="2205038" cy="850900"/>
            <a:chOff x="2701" y="2022"/>
            <a:chExt cx="1389" cy="536"/>
          </a:xfrm>
        </p:grpSpPr>
        <p:grpSp>
          <p:nvGrpSpPr>
            <p:cNvPr id="24620" name="Group 69"/>
            <p:cNvGrpSpPr>
              <a:grpSpLocks/>
            </p:cNvGrpSpPr>
            <p:nvPr/>
          </p:nvGrpSpPr>
          <p:grpSpPr bwMode="auto">
            <a:xfrm rot="-2659851">
              <a:off x="2701" y="2430"/>
              <a:ext cx="1389" cy="128"/>
              <a:chOff x="2264" y="2992"/>
              <a:chExt cx="1389" cy="128"/>
            </a:xfrm>
          </p:grpSpPr>
          <p:sp>
            <p:nvSpPr>
              <p:cNvPr id="2462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2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21"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12" name="Group 73"/>
          <p:cNvGrpSpPr>
            <a:grpSpLocks/>
          </p:cNvGrpSpPr>
          <p:nvPr/>
        </p:nvGrpSpPr>
        <p:grpSpPr bwMode="auto">
          <a:xfrm rot="905387">
            <a:off x="4756150" y="2627313"/>
            <a:ext cx="2205038" cy="850900"/>
            <a:chOff x="2701" y="2022"/>
            <a:chExt cx="1389" cy="536"/>
          </a:xfrm>
        </p:grpSpPr>
        <p:grpSp>
          <p:nvGrpSpPr>
            <p:cNvPr id="24616" name="Group 74"/>
            <p:cNvGrpSpPr>
              <a:grpSpLocks/>
            </p:cNvGrpSpPr>
            <p:nvPr/>
          </p:nvGrpSpPr>
          <p:grpSpPr bwMode="auto">
            <a:xfrm rot="-2659851">
              <a:off x="2701" y="2430"/>
              <a:ext cx="1389" cy="128"/>
              <a:chOff x="2264" y="2992"/>
              <a:chExt cx="1389" cy="128"/>
            </a:xfrm>
          </p:grpSpPr>
          <p:sp>
            <p:nvSpPr>
              <p:cNvPr id="24618"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19"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17"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14" name="Group 83"/>
          <p:cNvGrpSpPr>
            <a:grpSpLocks/>
          </p:cNvGrpSpPr>
          <p:nvPr/>
        </p:nvGrpSpPr>
        <p:grpSpPr bwMode="auto">
          <a:xfrm rot="-809166">
            <a:off x="4938713" y="3008313"/>
            <a:ext cx="2205037" cy="850900"/>
            <a:chOff x="2701" y="2022"/>
            <a:chExt cx="1389" cy="536"/>
          </a:xfrm>
        </p:grpSpPr>
        <p:grpSp>
          <p:nvGrpSpPr>
            <p:cNvPr id="24612" name="Group 84"/>
            <p:cNvGrpSpPr>
              <a:grpSpLocks/>
            </p:cNvGrpSpPr>
            <p:nvPr/>
          </p:nvGrpSpPr>
          <p:grpSpPr bwMode="auto">
            <a:xfrm rot="-2659851">
              <a:off x="2701" y="2430"/>
              <a:ext cx="1389" cy="128"/>
              <a:chOff x="2264" y="2992"/>
              <a:chExt cx="1389" cy="128"/>
            </a:xfrm>
          </p:grpSpPr>
          <p:sp>
            <p:nvSpPr>
              <p:cNvPr id="24614"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15"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13"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16" name="Group 88"/>
          <p:cNvGrpSpPr>
            <a:grpSpLocks/>
          </p:cNvGrpSpPr>
          <p:nvPr/>
        </p:nvGrpSpPr>
        <p:grpSpPr bwMode="auto">
          <a:xfrm rot="-809166">
            <a:off x="4937125" y="3008313"/>
            <a:ext cx="2205038" cy="850900"/>
            <a:chOff x="2701" y="2022"/>
            <a:chExt cx="1389" cy="536"/>
          </a:xfrm>
        </p:grpSpPr>
        <p:grpSp>
          <p:nvGrpSpPr>
            <p:cNvPr id="24608" name="Group 89"/>
            <p:cNvGrpSpPr>
              <a:grpSpLocks/>
            </p:cNvGrpSpPr>
            <p:nvPr/>
          </p:nvGrpSpPr>
          <p:grpSpPr bwMode="auto">
            <a:xfrm rot="-2659851">
              <a:off x="2701" y="2430"/>
              <a:ext cx="1389" cy="128"/>
              <a:chOff x="2264" y="2992"/>
              <a:chExt cx="1389" cy="128"/>
            </a:xfrm>
          </p:grpSpPr>
          <p:sp>
            <p:nvSpPr>
              <p:cNvPr id="24610"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11"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09"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grpSp>
        <p:nvGrpSpPr>
          <p:cNvPr id="18" name="Group 93"/>
          <p:cNvGrpSpPr>
            <a:grpSpLocks/>
          </p:cNvGrpSpPr>
          <p:nvPr/>
        </p:nvGrpSpPr>
        <p:grpSpPr bwMode="auto">
          <a:xfrm rot="-809166">
            <a:off x="4937125" y="3008313"/>
            <a:ext cx="2205038" cy="850900"/>
            <a:chOff x="2701" y="2022"/>
            <a:chExt cx="1389" cy="536"/>
          </a:xfrm>
        </p:grpSpPr>
        <p:grpSp>
          <p:nvGrpSpPr>
            <p:cNvPr id="24604" name="Group 94"/>
            <p:cNvGrpSpPr>
              <a:grpSpLocks/>
            </p:cNvGrpSpPr>
            <p:nvPr/>
          </p:nvGrpSpPr>
          <p:grpSpPr bwMode="auto">
            <a:xfrm rot="-2659851">
              <a:off x="2701" y="2430"/>
              <a:ext cx="1389" cy="128"/>
              <a:chOff x="2264" y="2992"/>
              <a:chExt cx="1389" cy="128"/>
            </a:xfrm>
          </p:grpSpPr>
          <p:sp>
            <p:nvSpPr>
              <p:cNvPr id="24606"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p>
                <a:endParaRPr lang="en-US" altLang="zh-CN"/>
              </a:p>
            </p:txBody>
          </p:sp>
          <p:sp>
            <p:nvSpPr>
              <p:cNvPr id="24607"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p>
                <a:endParaRPr lang="en-US" altLang="zh-CN"/>
              </a:p>
            </p:txBody>
          </p:sp>
        </p:grpSp>
        <p:sp>
          <p:nvSpPr>
            <p:cNvPr id="24605"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ltLang="zh-CN"/>
            </a:p>
          </p:txBody>
        </p:sp>
      </p:grpSp>
      <p:sp>
        <p:nvSpPr>
          <p:cNvPr id="63" name="Oval 32"/>
          <p:cNvSpPr>
            <a:spLocks noChangeArrowheads="1"/>
          </p:cNvSpPr>
          <p:nvPr/>
        </p:nvSpPr>
        <p:spPr bwMode="auto">
          <a:xfrm>
            <a:off x="3856038" y="2765425"/>
            <a:ext cx="1128712" cy="1104900"/>
          </a:xfrm>
          <a:prstGeom prst="ellipse">
            <a:avLst/>
          </a:prstGeom>
          <a:solidFill>
            <a:srgbClr val="00FFFF"/>
          </a:solidFill>
          <a:ln w="38100">
            <a:solidFill>
              <a:schemeClr val="tx1"/>
            </a:solidFill>
            <a:round/>
            <a:headEnd/>
            <a:tailEnd/>
          </a:ln>
        </p:spPr>
        <p:txBody>
          <a:bodyPr wrap="none" anchor="ctr"/>
          <a:lstStyle/>
          <a:p>
            <a:r>
              <a:rPr lang="zh-CN" altLang="en-US" sz="1600"/>
              <a:t>转动轴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0"/>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磁盘操作（多盘片视图）</a:t>
            </a:r>
          </a:p>
        </p:txBody>
      </p:sp>
      <p:sp>
        <p:nvSpPr>
          <p:cNvPr id="25603" name="Line 4"/>
          <p:cNvSpPr>
            <a:spLocks noChangeShapeType="1"/>
          </p:cNvSpPr>
          <p:nvPr/>
        </p:nvSpPr>
        <p:spPr bwMode="auto">
          <a:xfrm flipH="1">
            <a:off x="5218113" y="27209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4"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05" name="Line 6"/>
          <p:cNvSpPr>
            <a:spLocks noChangeShapeType="1"/>
          </p:cNvSpPr>
          <p:nvPr/>
        </p:nvSpPr>
        <p:spPr bwMode="auto">
          <a:xfrm flipH="1">
            <a:off x="5221288" y="32797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6"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07" name="Line 8"/>
          <p:cNvSpPr>
            <a:spLocks noChangeShapeType="1"/>
          </p:cNvSpPr>
          <p:nvPr/>
        </p:nvSpPr>
        <p:spPr bwMode="auto">
          <a:xfrm flipH="1">
            <a:off x="5218113" y="38893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8"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09"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5610"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5611" name="Line 12"/>
          <p:cNvSpPr>
            <a:spLocks noChangeShapeType="1"/>
          </p:cNvSpPr>
          <p:nvPr/>
        </p:nvSpPr>
        <p:spPr bwMode="auto">
          <a:xfrm>
            <a:off x="5675313" y="2479675"/>
            <a:ext cx="3175" cy="1409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2" name="Line 13"/>
          <p:cNvSpPr>
            <a:spLocks noChangeShapeType="1"/>
          </p:cNvSpPr>
          <p:nvPr/>
        </p:nvSpPr>
        <p:spPr bwMode="auto">
          <a:xfrm flipH="1">
            <a:off x="5218113" y="36607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13"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14" name="Line 15"/>
          <p:cNvSpPr>
            <a:spLocks noChangeShapeType="1"/>
          </p:cNvSpPr>
          <p:nvPr/>
        </p:nvSpPr>
        <p:spPr bwMode="auto">
          <a:xfrm>
            <a:off x="5678488" y="3165475"/>
            <a:ext cx="6397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5"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5616"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5617"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5618"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ltLang="zh-CN"/>
          </a:p>
        </p:txBody>
      </p:sp>
      <p:sp>
        <p:nvSpPr>
          <p:cNvPr id="25619"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ltLang="zh-CN"/>
          </a:p>
        </p:txBody>
      </p:sp>
      <p:sp>
        <p:nvSpPr>
          <p:cNvPr id="25620" name="Line 21"/>
          <p:cNvSpPr>
            <a:spLocks noChangeShapeType="1"/>
          </p:cNvSpPr>
          <p:nvPr/>
        </p:nvSpPr>
        <p:spPr bwMode="auto">
          <a:xfrm flipH="1">
            <a:off x="5218113" y="24796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1"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22" name="Line 23"/>
          <p:cNvSpPr>
            <a:spLocks noChangeShapeType="1"/>
          </p:cNvSpPr>
          <p:nvPr/>
        </p:nvSpPr>
        <p:spPr bwMode="auto">
          <a:xfrm flipH="1">
            <a:off x="5218113" y="30384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3"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p:spPr>
        <p:txBody>
          <a:bodyPr wrap="none" anchor="ctr">
            <a:spAutoFit/>
          </a:bodyPr>
          <a:lstStyle/>
          <a:p>
            <a:endParaRPr lang="en-US" altLang="zh-CN"/>
          </a:p>
        </p:txBody>
      </p:sp>
      <p:sp>
        <p:nvSpPr>
          <p:cNvPr id="25624" name="Text Box 25"/>
          <p:cNvSpPr txBox="1">
            <a:spLocks noChangeArrowheads="1"/>
          </p:cNvSpPr>
          <p:nvPr/>
        </p:nvSpPr>
        <p:spPr bwMode="auto">
          <a:xfrm>
            <a:off x="5772150" y="2828925"/>
            <a:ext cx="792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传动臂</a:t>
            </a:r>
          </a:p>
        </p:txBody>
      </p:sp>
      <p:sp>
        <p:nvSpPr>
          <p:cNvPr id="25625" name="Text Box 26"/>
          <p:cNvSpPr txBox="1">
            <a:spLocks noChangeArrowheads="1"/>
          </p:cNvSpPr>
          <p:nvPr/>
        </p:nvSpPr>
        <p:spPr bwMode="auto">
          <a:xfrm>
            <a:off x="4581525" y="1445925"/>
            <a:ext cx="23679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dirty="0"/>
              <a:t>多个读写磁头从一个柱面移动到另一个柱面</a:t>
            </a:r>
          </a:p>
        </p:txBody>
      </p:sp>
      <p:sp>
        <p:nvSpPr>
          <p:cNvPr id="25626"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27" name="Text Box 28"/>
          <p:cNvSpPr txBox="1">
            <a:spLocks noChangeArrowheads="1"/>
          </p:cNvSpPr>
          <p:nvPr/>
        </p:nvSpPr>
        <p:spPr bwMode="auto">
          <a:xfrm>
            <a:off x="4462463" y="4035425"/>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旋转轴</a:t>
            </a:r>
          </a:p>
        </p:txBody>
      </p:sp>
      <p:sp>
        <p:nvSpPr>
          <p:cNvPr id="25628"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grpSp>
        <p:nvGrpSpPr>
          <p:cNvPr id="2" name="Group 3"/>
          <p:cNvGrpSpPr>
            <a:grpSpLocks/>
          </p:cNvGrpSpPr>
          <p:nvPr/>
        </p:nvGrpSpPr>
        <p:grpSpPr bwMode="auto">
          <a:xfrm>
            <a:off x="735013" y="2090738"/>
            <a:ext cx="7799387" cy="1722437"/>
            <a:chOff x="463" y="1317"/>
            <a:chExt cx="4913" cy="1085"/>
          </a:xfrm>
        </p:grpSpPr>
        <p:grpSp>
          <p:nvGrpSpPr>
            <p:cNvPr id="26636" name="Group 4"/>
            <p:cNvGrpSpPr>
              <a:grpSpLocks/>
            </p:cNvGrpSpPr>
            <p:nvPr/>
          </p:nvGrpSpPr>
          <p:grpSpPr bwMode="auto">
            <a:xfrm>
              <a:off x="463" y="1317"/>
              <a:ext cx="1088" cy="1085"/>
              <a:chOff x="463" y="1317"/>
              <a:chExt cx="1088" cy="1085"/>
            </a:xfrm>
          </p:grpSpPr>
          <p:sp>
            <p:nvSpPr>
              <p:cNvPr id="26638" name="Line 5"/>
              <p:cNvSpPr>
                <a:spLocks noChangeAspect="1" noChangeShapeType="1"/>
              </p:cNvSpPr>
              <p:nvPr/>
            </p:nvSpPr>
            <p:spPr bwMode="auto">
              <a:xfrm>
                <a:off x="1006" y="1317"/>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37" name="Rectangle 11"/>
            <p:cNvSpPr>
              <a:spLocks noChangeArrowheads="1"/>
            </p:cNvSpPr>
            <p:nvPr/>
          </p:nvSpPr>
          <p:spPr bwMode="auto">
            <a:xfrm>
              <a:off x="1776" y="1488"/>
              <a:ext cx="36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磁道分成若干扇区</a:t>
              </a:r>
            </a:p>
          </p:txBody>
        </p:sp>
      </p:grpSp>
      <p:sp>
        <p:nvSpPr>
          <p:cNvPr id="26628" name="Rectangle 12"/>
          <p:cNvSpPr>
            <a:spLocks noGrp="1" noChangeArrowheads="1"/>
          </p:cNvSpPr>
          <p:nvPr>
            <p:ph type="title"/>
          </p:nvPr>
        </p:nvSpPr>
        <p:spPr>
          <a:xfrm>
            <a:off x="357188" y="381000"/>
            <a:ext cx="8482012" cy="762000"/>
          </a:xfrm>
        </p:spPr>
        <p:txBody>
          <a:bodyPr/>
          <a:lstStyle/>
          <a:p>
            <a:pPr eaLnBrk="1" hangingPunct="1"/>
            <a:r>
              <a:rPr lang="zh-CN" altLang="en-US" smtClean="0">
                <a:ea typeface="宋体" pitchFamily="2" charset="-122"/>
              </a:rPr>
              <a:t>磁盘结构</a:t>
            </a:r>
            <a:r>
              <a:rPr lang="en-US" altLang="zh-CN" smtClean="0">
                <a:ea typeface="宋体" pitchFamily="2" charset="-122"/>
              </a:rPr>
              <a:t>——</a:t>
            </a:r>
            <a:r>
              <a:rPr lang="zh-CN" altLang="en-US" smtClean="0">
                <a:ea typeface="宋体" pitchFamily="2" charset="-122"/>
              </a:rPr>
              <a:t>单盘片俯视图</a:t>
            </a:r>
          </a:p>
        </p:txBody>
      </p:sp>
      <p:grpSp>
        <p:nvGrpSpPr>
          <p:cNvPr id="4" name="Group 13"/>
          <p:cNvGrpSpPr>
            <a:grpSpLocks/>
          </p:cNvGrpSpPr>
          <p:nvPr/>
        </p:nvGrpSpPr>
        <p:grpSpPr bwMode="auto">
          <a:xfrm>
            <a:off x="928688" y="1524000"/>
            <a:ext cx="7300912" cy="2117725"/>
            <a:chOff x="585" y="960"/>
            <a:chExt cx="4599" cy="1334"/>
          </a:xfrm>
        </p:grpSpPr>
        <p:grpSp>
          <p:nvGrpSpPr>
            <p:cNvPr id="26630" name="Group 14"/>
            <p:cNvGrpSpPr>
              <a:grpSpLocks/>
            </p:cNvGrpSpPr>
            <p:nvPr/>
          </p:nvGrpSpPr>
          <p:grpSpPr bwMode="auto">
            <a:xfrm>
              <a:off x="585" y="1430"/>
              <a:ext cx="865" cy="864"/>
              <a:chOff x="585" y="1430"/>
              <a:chExt cx="865" cy="864"/>
            </a:xfrm>
          </p:grpSpPr>
          <p:sp>
            <p:nvSpPr>
              <p:cNvPr id="2663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6633" name="Oval 16"/>
              <p:cNvSpPr>
                <a:spLocks noChangeAspect="1" noChangeArrowheads="1"/>
              </p:cNvSpPr>
              <p:nvPr/>
            </p:nvSpPr>
            <p:spPr bwMode="auto">
              <a:xfrm>
                <a:off x="585" y="1430"/>
                <a:ext cx="865"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6634" name="Oval 17"/>
              <p:cNvSpPr>
                <a:spLocks noChangeAspect="1" noChangeArrowheads="1"/>
              </p:cNvSpPr>
              <p:nvPr/>
            </p:nvSpPr>
            <p:spPr bwMode="auto">
              <a:xfrm>
                <a:off x="693" y="1538"/>
                <a:ext cx="649" cy="6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26635" name="Oval 18"/>
              <p:cNvSpPr>
                <a:spLocks noChangeAspect="1" noChangeArrowheads="1"/>
              </p:cNvSpPr>
              <p:nvPr/>
            </p:nvSpPr>
            <p:spPr bwMode="auto">
              <a:xfrm>
                <a:off x="792" y="1657"/>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grpSp>
        <p:sp>
          <p:nvSpPr>
            <p:cNvPr id="26631" name="Rectangle 19"/>
            <p:cNvSpPr>
              <a:spLocks noChangeArrowheads="1"/>
            </p:cNvSpPr>
            <p:nvPr/>
          </p:nvSpPr>
          <p:spPr bwMode="auto">
            <a:xfrm>
              <a:off x="1776" y="960"/>
              <a:ext cx="34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盘面由多条磁道组成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a:t>
            </a:r>
          </a:p>
        </p:txBody>
      </p:sp>
      <p:grpSp>
        <p:nvGrpSpPr>
          <p:cNvPr id="27651"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27655"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7656"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7657"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7658" name="Line 8"/>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27652"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ltLang="zh-CN"/>
          </a:p>
        </p:txBody>
      </p:sp>
      <p:sp>
        <p:nvSpPr>
          <p:cNvPr id="27653" name="Rectangle 16"/>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磁头在磁道上</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a:t>
            </a:r>
          </a:p>
        </p:txBody>
      </p:sp>
      <p:grpSp>
        <p:nvGrpSpPr>
          <p:cNvPr id="28675"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28680"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8681"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8682"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8683" name="Line 8"/>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2867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ltLang="zh-CN"/>
          </a:p>
        </p:txBody>
      </p:sp>
      <p:sp>
        <p:nvSpPr>
          <p:cNvPr id="28677"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28678" name="Rectangle 17"/>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逆时针旋转</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a:t>
            </a:r>
            <a:r>
              <a:rPr lang="en-US" altLang="zh-CN" smtClean="0">
                <a:ea typeface="宋体" pitchFamily="2" charset="-122"/>
              </a:rPr>
              <a:t>——</a:t>
            </a:r>
            <a:r>
              <a:rPr lang="zh-CN" altLang="en-US" smtClean="0">
                <a:ea typeface="宋体" pitchFamily="2" charset="-122"/>
              </a:rPr>
              <a:t>读操作</a:t>
            </a:r>
          </a:p>
        </p:txBody>
      </p:sp>
      <p:grpSp>
        <p:nvGrpSpPr>
          <p:cNvPr id="29699" name="Group 3"/>
          <p:cNvGrpSpPr>
            <a:grpSpLocks/>
          </p:cNvGrpSpPr>
          <p:nvPr/>
        </p:nvGrpSpPr>
        <p:grpSpPr bwMode="auto">
          <a:xfrm>
            <a:off x="735013" y="1962150"/>
            <a:ext cx="1727200" cy="1851025"/>
            <a:chOff x="463" y="1236"/>
            <a:chExt cx="1088" cy="1166"/>
          </a:xfrm>
        </p:grpSpPr>
        <p:grpSp>
          <p:nvGrpSpPr>
            <p:cNvPr id="29702" name="Group 4"/>
            <p:cNvGrpSpPr>
              <a:grpSpLocks/>
            </p:cNvGrpSpPr>
            <p:nvPr/>
          </p:nvGrpSpPr>
          <p:grpSpPr bwMode="auto">
            <a:xfrm>
              <a:off x="463" y="1317"/>
              <a:ext cx="1088" cy="1085"/>
              <a:chOff x="463" y="1317"/>
              <a:chExt cx="1088" cy="1085"/>
            </a:xfrm>
          </p:grpSpPr>
          <p:grpSp>
            <p:nvGrpSpPr>
              <p:cNvPr id="2970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29707"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9708"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9709"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29710" name="Line 10"/>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29705" name="Freeform 17"/>
              <p:cNvSpPr>
                <a:spLocks noChangeAspect="1"/>
              </p:cNvSpPr>
              <p:nvPr/>
            </p:nvSpPr>
            <p:spPr bwMode="auto">
              <a:xfrm rot="1766421">
                <a:off x="982" y="1526"/>
                <a:ext cx="161" cy="153"/>
              </a:xfrm>
              <a:custGeom>
                <a:avLst/>
                <a:gdLst>
                  <a:gd name="T0" fmla="*/ 50 w 164"/>
                  <a:gd name="T1" fmla="*/ 131 h 155"/>
                  <a:gd name="T2" fmla="*/ 0 w 164"/>
                  <a:gd name="T3" fmla="*/ 38 h 155"/>
                  <a:gd name="T4" fmla="*/ 21 w 164"/>
                  <a:gd name="T5" fmla="*/ 38 h 155"/>
                  <a:gd name="T6" fmla="*/ 33 w 164"/>
                  <a:gd name="T7" fmla="*/ 26 h 155"/>
                  <a:gd name="T8" fmla="*/ 50 w 164"/>
                  <a:gd name="T9" fmla="*/ 21 h 155"/>
                  <a:gd name="T10" fmla="*/ 68 w 164"/>
                  <a:gd name="T11" fmla="*/ 14 h 155"/>
                  <a:gd name="T12" fmla="*/ 80 w 164"/>
                  <a:gd name="T13" fmla="*/ 9 h 155"/>
                  <a:gd name="T14" fmla="*/ 98 w 164"/>
                  <a:gd name="T15" fmla="*/ 5 h 155"/>
                  <a:gd name="T16" fmla="*/ 122 w 164"/>
                  <a:gd name="T17" fmla="*/ 2 h 155"/>
                  <a:gd name="T18" fmla="*/ 130 w 164"/>
                  <a:gd name="T19" fmla="*/ 0 h 155"/>
                  <a:gd name="T20" fmla="*/ 130 w 164"/>
                  <a:gd name="T21" fmla="*/ 110 h 155"/>
                  <a:gd name="T22" fmla="*/ 120 w 164"/>
                  <a:gd name="T23" fmla="*/ 111 h 155"/>
                  <a:gd name="T24" fmla="*/ 112 w 164"/>
                  <a:gd name="T25" fmla="*/ 111 h 155"/>
                  <a:gd name="T26" fmla="*/ 102 w 164"/>
                  <a:gd name="T27" fmla="*/ 112 h 155"/>
                  <a:gd name="T28" fmla="*/ 83 w 164"/>
                  <a:gd name="T29" fmla="*/ 115 h 155"/>
                  <a:gd name="T30" fmla="*/ 73 w 164"/>
                  <a:gd name="T31" fmla="*/ 119 h 155"/>
                  <a:gd name="T32" fmla="*/ 59 w 164"/>
                  <a:gd name="T33" fmla="*/ 126 h 155"/>
                  <a:gd name="T34" fmla="*/ 50 w 164"/>
                  <a:gd name="T35" fmla="*/ 131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grpSp>
        <p:sp>
          <p:nvSpPr>
            <p:cNvPr id="29703"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ltLang="zh-CN"/>
            </a:p>
          </p:txBody>
        </p:sp>
      </p:grpSp>
      <p:sp>
        <p:nvSpPr>
          <p:cNvPr id="29700"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29701" name="Rectangle 20"/>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读取蓝色扇区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a:t>
            </a:r>
            <a:r>
              <a:rPr lang="en-US" altLang="zh-CN" smtClean="0">
                <a:ea typeface="宋体" pitchFamily="2" charset="-122"/>
              </a:rPr>
              <a:t>——</a:t>
            </a:r>
            <a:r>
              <a:rPr lang="zh-CN" altLang="en-US" smtClean="0">
                <a:ea typeface="宋体" pitchFamily="2" charset="-122"/>
              </a:rPr>
              <a:t>读操作</a:t>
            </a:r>
          </a:p>
        </p:txBody>
      </p:sp>
      <p:sp>
        <p:nvSpPr>
          <p:cNvPr id="30723" name="Text Box 3"/>
          <p:cNvSpPr txBox="1">
            <a:spLocks noChangeArrowheads="1"/>
          </p:cNvSpPr>
          <p:nvPr/>
        </p:nvSpPr>
        <p:spPr bwMode="auto">
          <a:xfrm>
            <a:off x="5334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读完蓝色扇区后</a:t>
            </a:r>
          </a:p>
        </p:txBody>
      </p:sp>
      <p:grpSp>
        <p:nvGrpSpPr>
          <p:cNvPr id="30724"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0730"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0731"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0732"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0733" name="Line 9"/>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0725" name="Freeform 16"/>
          <p:cNvSpPr>
            <a:spLocks noChangeAspect="1"/>
          </p:cNvSpPr>
          <p:nvPr/>
        </p:nvSpPr>
        <p:spPr bwMode="auto">
          <a:xfrm>
            <a:off x="1358900" y="2438400"/>
            <a:ext cx="242888" cy="230188"/>
          </a:xfrm>
          <a:custGeom>
            <a:avLst/>
            <a:gdLst>
              <a:gd name="T0" fmla="*/ 2147483647 w 164"/>
              <a:gd name="T1" fmla="*/ 2147483647 h 155"/>
              <a:gd name="T2" fmla="*/ 0 w 164"/>
              <a:gd name="T3" fmla="*/ 2147483647 h 155"/>
              <a:gd name="T4" fmla="*/ 2147483647 w 164"/>
              <a:gd name="T5" fmla="*/ 2147483647 h 155"/>
              <a:gd name="T6" fmla="*/ 2147483647 w 164"/>
              <a:gd name="T7" fmla="*/ 2147483647 h 155"/>
              <a:gd name="T8" fmla="*/ 2147483647 w 164"/>
              <a:gd name="T9" fmla="*/ 2147483647 h 155"/>
              <a:gd name="T10" fmla="*/ 2147483647 w 164"/>
              <a:gd name="T11" fmla="*/ 2147483647 h 155"/>
              <a:gd name="T12" fmla="*/ 2147483647 w 164"/>
              <a:gd name="T13" fmla="*/ 2147483647 h 155"/>
              <a:gd name="T14" fmla="*/ 2147483647 w 164"/>
              <a:gd name="T15" fmla="*/ 2147483647 h 155"/>
              <a:gd name="T16" fmla="*/ 2147483647 w 164"/>
              <a:gd name="T17" fmla="*/ 2147483647 h 155"/>
              <a:gd name="T18" fmla="*/ 2147483647 w 164"/>
              <a:gd name="T19" fmla="*/ 0 h 155"/>
              <a:gd name="T20" fmla="*/ 2147483647 w 164"/>
              <a:gd name="T21" fmla="*/ 2147483647 h 155"/>
              <a:gd name="T22" fmla="*/ 2147483647 w 164"/>
              <a:gd name="T23" fmla="*/ 2147483647 h 155"/>
              <a:gd name="T24" fmla="*/ 2147483647 w 164"/>
              <a:gd name="T25" fmla="*/ 2147483647 h 155"/>
              <a:gd name="T26" fmla="*/ 2147483647 w 164"/>
              <a:gd name="T27" fmla="*/ 2147483647 h 155"/>
              <a:gd name="T28" fmla="*/ 2147483647 w 164"/>
              <a:gd name="T29" fmla="*/ 2147483647 h 155"/>
              <a:gd name="T30" fmla="*/ 2147483647 w 164"/>
              <a:gd name="T31" fmla="*/ 2147483647 h 155"/>
              <a:gd name="T32" fmla="*/ 2147483647 w 164"/>
              <a:gd name="T33" fmla="*/ 2147483647 h 155"/>
              <a:gd name="T34" fmla="*/ 2147483647 w 164"/>
              <a:gd name="T35" fmla="*/ 2147483647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0726"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ltLang="zh-CN"/>
          </a:p>
        </p:txBody>
      </p:sp>
      <p:sp>
        <p:nvSpPr>
          <p:cNvPr id="30727"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0728" name="Rectangle 19"/>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读完蓝色扇区后</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sym typeface="+mn-ea"/>
              </a:rPr>
              <a:t>磁盘访问</a:t>
            </a:r>
            <a:r>
              <a:rPr lang="en-US" altLang="zh-CN" smtClean="0">
                <a:ea typeface="宋体" pitchFamily="2" charset="-122"/>
                <a:sym typeface="+mn-ea"/>
              </a:rPr>
              <a:t>——</a:t>
            </a:r>
            <a:r>
              <a:rPr lang="zh-CN" altLang="en-US" smtClean="0">
                <a:ea typeface="宋体" pitchFamily="2" charset="-122"/>
                <a:sym typeface="+mn-ea"/>
              </a:rPr>
              <a:t>读操作</a:t>
            </a:r>
            <a:endParaRPr lang="zh-CN" altLang="en-US" smtClean="0">
              <a:ea typeface="宋体" pitchFamily="2" charset="-122"/>
            </a:endParaRPr>
          </a:p>
        </p:txBody>
      </p:sp>
      <p:sp>
        <p:nvSpPr>
          <p:cNvPr id="31747" name="Text Box 3"/>
          <p:cNvSpPr txBox="1">
            <a:spLocks noChangeArrowheads="1"/>
          </p:cNvSpPr>
          <p:nvPr/>
        </p:nvSpPr>
        <p:spPr bwMode="auto">
          <a:xfrm>
            <a:off x="5334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读完蓝色扇区后</a:t>
            </a:r>
          </a:p>
        </p:txBody>
      </p:sp>
      <p:grpSp>
        <p:nvGrpSpPr>
          <p:cNvPr id="31748" name="Group 4"/>
          <p:cNvGrpSpPr>
            <a:grpSpLocks noChangeAspect="1"/>
          </p:cNvGrpSpPr>
          <p:nvPr/>
        </p:nvGrpSpPr>
        <p:grpSpPr bwMode="auto">
          <a:xfrm>
            <a:off x="735013" y="1962150"/>
            <a:ext cx="1727200" cy="1855788"/>
            <a:chOff x="444" y="1113"/>
            <a:chExt cx="1163" cy="1251"/>
          </a:xfrm>
        </p:grpSpPr>
        <p:grpSp>
          <p:nvGrpSpPr>
            <p:cNvPr id="31751" name="Group 5"/>
            <p:cNvGrpSpPr>
              <a:grpSpLocks noChangeAspect="1"/>
            </p:cNvGrpSpPr>
            <p:nvPr/>
          </p:nvGrpSpPr>
          <p:grpSpPr bwMode="auto">
            <a:xfrm>
              <a:off x="444" y="1200"/>
              <a:ext cx="1163" cy="1164"/>
              <a:chOff x="444" y="1200"/>
              <a:chExt cx="1163" cy="1164"/>
            </a:xfrm>
          </p:grpSpPr>
          <p:grpSp>
            <p:nvGrpSpPr>
              <p:cNvPr id="31753"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175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175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175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1760" name="Line 11"/>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175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175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grpSp>
        <p:sp>
          <p:nvSpPr>
            <p:cNvPr id="3175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sp>
        <p:nvSpPr>
          <p:cNvPr id="3174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1750" name="Rectangle 22"/>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请求读取红色扇区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sym typeface="+mn-ea"/>
              </a:rPr>
              <a:t>磁盘访问</a:t>
            </a:r>
            <a:r>
              <a:rPr lang="en-US" altLang="zh-CN" smtClean="0">
                <a:ea typeface="宋体" pitchFamily="2" charset="-122"/>
                <a:sym typeface="+mn-ea"/>
              </a:rPr>
              <a:t>——</a:t>
            </a:r>
            <a:r>
              <a:rPr lang="zh-CN" altLang="en-US" smtClean="0">
                <a:ea typeface="宋体" pitchFamily="2" charset="-122"/>
                <a:sym typeface="+mn-ea"/>
              </a:rPr>
              <a:t>读操作</a:t>
            </a:r>
            <a:endParaRPr lang="zh-CN" altLang="en-US" smtClean="0">
              <a:ea typeface="宋体" pitchFamily="2" charset="-122"/>
            </a:endParaRPr>
          </a:p>
        </p:txBody>
      </p:sp>
      <p:sp>
        <p:nvSpPr>
          <p:cNvPr id="32771" name="Text Box 3"/>
          <p:cNvSpPr txBox="1">
            <a:spLocks noChangeArrowheads="1"/>
          </p:cNvSpPr>
          <p:nvPr/>
        </p:nvSpPr>
        <p:spPr bwMode="auto">
          <a:xfrm>
            <a:off x="5334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蓝色读完后</a:t>
            </a:r>
          </a:p>
        </p:txBody>
      </p:sp>
      <p:sp>
        <p:nvSpPr>
          <p:cNvPr id="32772" name="Text Box 4"/>
          <p:cNvSpPr txBox="1">
            <a:spLocks noChangeArrowheads="1"/>
          </p:cNvSpPr>
          <p:nvPr/>
        </p:nvSpPr>
        <p:spPr bwMode="auto">
          <a:xfrm>
            <a:off x="2784475" y="39465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寻找红色扇区</a:t>
            </a:r>
          </a:p>
        </p:txBody>
      </p:sp>
      <p:grpSp>
        <p:nvGrpSpPr>
          <p:cNvPr id="32773" name="Group 5"/>
          <p:cNvGrpSpPr>
            <a:grpSpLocks noChangeAspect="1"/>
          </p:cNvGrpSpPr>
          <p:nvPr/>
        </p:nvGrpSpPr>
        <p:grpSpPr bwMode="auto">
          <a:xfrm>
            <a:off x="735013" y="1962150"/>
            <a:ext cx="1727200" cy="1855788"/>
            <a:chOff x="444" y="1113"/>
            <a:chExt cx="1163" cy="1251"/>
          </a:xfrm>
        </p:grpSpPr>
        <p:grpSp>
          <p:nvGrpSpPr>
            <p:cNvPr id="32793" name="Group 6"/>
            <p:cNvGrpSpPr>
              <a:grpSpLocks noChangeAspect="1"/>
            </p:cNvGrpSpPr>
            <p:nvPr/>
          </p:nvGrpSpPr>
          <p:grpSpPr bwMode="auto">
            <a:xfrm>
              <a:off x="444" y="1200"/>
              <a:ext cx="1163" cy="1164"/>
              <a:chOff x="444" y="1200"/>
              <a:chExt cx="1163" cy="1164"/>
            </a:xfrm>
          </p:grpSpPr>
          <p:grpSp>
            <p:nvGrpSpPr>
              <p:cNvPr id="32795"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2799"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800"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801"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802" name="Line 12"/>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3"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5"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6"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7"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2796"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2797"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grpSp>
        <p:sp>
          <p:nvSpPr>
            <p:cNvPr id="32794"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2774" name="Group 22"/>
          <p:cNvGrpSpPr>
            <a:grpSpLocks noChangeAspect="1"/>
          </p:cNvGrpSpPr>
          <p:nvPr/>
        </p:nvGrpSpPr>
        <p:grpSpPr bwMode="auto">
          <a:xfrm>
            <a:off x="2784475" y="1600200"/>
            <a:ext cx="1727200" cy="2217738"/>
            <a:chOff x="1716" y="864"/>
            <a:chExt cx="1163" cy="1494"/>
          </a:xfrm>
        </p:grpSpPr>
        <p:grpSp>
          <p:nvGrpSpPr>
            <p:cNvPr id="32777" name="Group 23"/>
            <p:cNvGrpSpPr>
              <a:grpSpLocks noChangeAspect="1"/>
            </p:cNvGrpSpPr>
            <p:nvPr/>
          </p:nvGrpSpPr>
          <p:grpSpPr bwMode="auto">
            <a:xfrm>
              <a:off x="1716" y="1197"/>
              <a:ext cx="1163" cy="1161"/>
              <a:chOff x="1716" y="1197"/>
              <a:chExt cx="1163" cy="1161"/>
            </a:xfrm>
          </p:grpSpPr>
          <p:grpSp>
            <p:nvGrpSpPr>
              <p:cNvPr id="32779"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49"/>
                  <a:ext cx="1440" cy="1443"/>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2783"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784"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785"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2786" name="Line 29"/>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2780" name="Freeform 36"/>
              <p:cNvSpPr>
                <a:spLocks noChangeAspect="1"/>
              </p:cNvSpPr>
              <p:nvPr/>
            </p:nvSpPr>
            <p:spPr bwMode="auto">
              <a:xfrm rot="-3600000">
                <a:off x="2512" y="2050"/>
                <a:ext cx="296" cy="177"/>
              </a:xfrm>
              <a:custGeom>
                <a:avLst/>
                <a:gdLst>
                  <a:gd name="T0" fmla="*/ 0 w 287"/>
                  <a:gd name="T1" fmla="*/ 102 h 177"/>
                  <a:gd name="T2" fmla="*/ 84 w 287"/>
                  <a:gd name="T3" fmla="*/ 0 h 177"/>
                  <a:gd name="T4" fmla="*/ 129 w 287"/>
                  <a:gd name="T5" fmla="*/ 17 h 177"/>
                  <a:gd name="T6" fmla="*/ 170 w 287"/>
                  <a:gd name="T7" fmla="*/ 30 h 177"/>
                  <a:gd name="T8" fmla="*/ 213 w 287"/>
                  <a:gd name="T9" fmla="*/ 42 h 177"/>
                  <a:gd name="T10" fmla="*/ 243 w 287"/>
                  <a:gd name="T11" fmla="*/ 48 h 177"/>
                  <a:gd name="T12" fmla="*/ 282 w 287"/>
                  <a:gd name="T13" fmla="*/ 56 h 177"/>
                  <a:gd name="T14" fmla="*/ 321 w 287"/>
                  <a:gd name="T15" fmla="*/ 60 h 177"/>
                  <a:gd name="T16" fmla="*/ 357 w 287"/>
                  <a:gd name="T17" fmla="*/ 65 h 177"/>
                  <a:gd name="T18" fmla="*/ 383 w 287"/>
                  <a:gd name="T19" fmla="*/ 66 h 177"/>
                  <a:gd name="T20" fmla="*/ 417 w 287"/>
                  <a:gd name="T21" fmla="*/ 66 h 177"/>
                  <a:gd name="T22" fmla="*/ 417 w 287"/>
                  <a:gd name="T23" fmla="*/ 177 h 177"/>
                  <a:gd name="T24" fmla="*/ 365 w 287"/>
                  <a:gd name="T25" fmla="*/ 177 h 177"/>
                  <a:gd name="T26" fmla="*/ 330 w 287"/>
                  <a:gd name="T27" fmla="*/ 176 h 177"/>
                  <a:gd name="T28" fmla="*/ 290 w 287"/>
                  <a:gd name="T29" fmla="*/ 173 h 177"/>
                  <a:gd name="T30" fmla="*/ 245 w 287"/>
                  <a:gd name="T31" fmla="*/ 167 h 177"/>
                  <a:gd name="T32" fmla="*/ 209 w 287"/>
                  <a:gd name="T33" fmla="*/ 161 h 177"/>
                  <a:gd name="T34" fmla="*/ 160 w 287"/>
                  <a:gd name="T35" fmla="*/ 152 h 177"/>
                  <a:gd name="T36" fmla="*/ 99 w 287"/>
                  <a:gd name="T37" fmla="*/ 138 h 177"/>
                  <a:gd name="T38" fmla="*/ 60 w 287"/>
                  <a:gd name="T39" fmla="*/ 126 h 177"/>
                  <a:gd name="T40" fmla="*/ 35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2781"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grpSp>
        <p:sp>
          <p:nvSpPr>
            <p:cNvPr id="32778"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sp>
        <p:nvSpPr>
          <p:cNvPr id="32775"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2776" name="Rectangle 40"/>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寻找红色所在磁道</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随机访问存储器 </a:t>
            </a:r>
            <a:r>
              <a:rPr lang="en-US" altLang="zh-CN" smtClean="0">
                <a:ea typeface="宋体" pitchFamily="2" charset="-122"/>
              </a:rPr>
              <a:t>(RAM)</a:t>
            </a:r>
          </a:p>
        </p:txBody>
      </p:sp>
      <p:sp>
        <p:nvSpPr>
          <p:cNvPr id="119813" name="Rectangle 1029"/>
          <p:cNvSpPr>
            <a:spLocks noGrp="1" noChangeArrowheads="1"/>
          </p:cNvSpPr>
          <p:nvPr>
            <p:ph type="body" idx="1"/>
          </p:nvPr>
        </p:nvSpPr>
        <p:spPr>
          <a:xfrm>
            <a:off x="396875" y="1362075"/>
            <a:ext cx="8442325" cy="4972050"/>
          </a:xfrm>
        </p:spPr>
        <p:txBody>
          <a:bodyPr/>
          <a:lstStyle/>
          <a:p>
            <a:pPr eaLnBrk="1" hangingPunct="1">
              <a:defRPr/>
            </a:pPr>
            <a:r>
              <a:rPr lang="zh-CN" altLang="en-US" dirty="0" smtClean="0">
                <a:ea typeface="宋体" pitchFamily="2" charset="-122"/>
              </a:rPr>
              <a:t>关键特征</a:t>
            </a:r>
          </a:p>
          <a:p>
            <a:pPr lvl="1" eaLnBrk="1" hangingPunct="1">
              <a:defRPr/>
            </a:pPr>
            <a:r>
              <a:rPr lang="en-US" altLang="zh-CN" dirty="0" smtClean="0">
                <a:solidFill>
                  <a:srgbClr val="FF0000"/>
                </a:solidFill>
                <a:ea typeface="宋体" pitchFamily="2" charset="-122"/>
              </a:rPr>
              <a:t>RAM</a:t>
            </a:r>
            <a:r>
              <a:rPr lang="en-US" altLang="zh-CN" dirty="0" smtClean="0">
                <a:ea typeface="宋体" pitchFamily="2" charset="-122"/>
              </a:rPr>
              <a:t> </a:t>
            </a:r>
            <a:r>
              <a:rPr lang="zh-CN" altLang="en-US" dirty="0" smtClean="0">
                <a:ea typeface="宋体" pitchFamily="2" charset="-122"/>
              </a:rPr>
              <a:t>封装在芯片上</a:t>
            </a:r>
            <a:r>
              <a:rPr lang="en-US" altLang="zh-CN" dirty="0" smtClean="0">
                <a:ea typeface="宋体" pitchFamily="2" charset="-122"/>
              </a:rPr>
              <a:t>.</a:t>
            </a:r>
          </a:p>
          <a:p>
            <a:pPr lvl="1" eaLnBrk="1" hangingPunct="1">
              <a:defRPr/>
            </a:pPr>
            <a:r>
              <a:rPr lang="zh-CN" altLang="en-US" dirty="0" smtClean="0">
                <a:ea typeface="宋体" pitchFamily="2" charset="-122"/>
              </a:rPr>
              <a:t>基本存储单位成为一个</a:t>
            </a:r>
            <a:r>
              <a:rPr lang="zh-CN" altLang="en-US" dirty="0" smtClean="0">
                <a:solidFill>
                  <a:srgbClr val="FF0000"/>
                </a:solidFill>
                <a:ea typeface="宋体" pitchFamily="2" charset="-122"/>
              </a:rPr>
              <a:t>单元</a:t>
            </a:r>
            <a:r>
              <a:rPr lang="zh-CN" altLang="en-US" dirty="0" smtClean="0">
                <a:ea typeface="宋体" pitchFamily="2" charset="-122"/>
              </a:rPr>
              <a:t> </a:t>
            </a:r>
            <a:r>
              <a:rPr lang="en-US" altLang="zh-CN" dirty="0" smtClean="0">
                <a:ea typeface="宋体" pitchFamily="2" charset="-122"/>
              </a:rPr>
              <a:t>(</a:t>
            </a:r>
            <a:r>
              <a:rPr lang="zh-CN" altLang="en-US" dirty="0" smtClean="0">
                <a:ea typeface="宋体" pitchFamily="2" charset="-122"/>
              </a:rPr>
              <a:t>每个单元存储</a:t>
            </a:r>
            <a:r>
              <a:rPr lang="en-US" altLang="zh-CN" dirty="0" smtClean="0">
                <a:ea typeface="宋体" pitchFamily="2" charset="-122"/>
              </a:rPr>
              <a:t>1 </a:t>
            </a:r>
            <a:r>
              <a:rPr lang="zh-CN" altLang="en-US" dirty="0" smtClean="0">
                <a:ea typeface="宋体" pitchFamily="2" charset="-122"/>
              </a:rPr>
              <a:t>比特</a:t>
            </a:r>
            <a:r>
              <a:rPr lang="en-US" altLang="zh-CN" dirty="0" smtClean="0">
                <a:ea typeface="宋体" pitchFamily="2" charset="-122"/>
              </a:rPr>
              <a:t>).</a:t>
            </a:r>
          </a:p>
          <a:p>
            <a:pPr marL="0" indent="0" eaLnBrk="1" hangingPunct="1">
              <a:buFont typeface="Wingdings 2" pitchFamily="18" charset="2"/>
              <a:buNone/>
              <a:defRPr/>
            </a:pPr>
            <a:endParaRPr lang="en-US" altLang="zh-CN" dirty="0" smtClean="0">
              <a:ea typeface="宋体" pitchFamily="2" charset="-122"/>
            </a:endParaRPr>
          </a:p>
          <a:p>
            <a:pPr eaLnBrk="1" hangingPunct="1">
              <a:defRPr/>
            </a:pPr>
            <a:r>
              <a:rPr lang="en-US" altLang="zh-CN" dirty="0" smtClean="0">
                <a:ea typeface="宋体" pitchFamily="2" charset="-122"/>
              </a:rPr>
              <a:t>RAM </a:t>
            </a:r>
            <a:r>
              <a:rPr lang="zh-CN" altLang="en-US" dirty="0" smtClean="0">
                <a:ea typeface="宋体" pitchFamily="2" charset="-122"/>
              </a:rPr>
              <a:t>的两种类型</a:t>
            </a:r>
            <a:r>
              <a:rPr lang="en-US" altLang="zh-CN" dirty="0" smtClean="0">
                <a:ea typeface="宋体" pitchFamily="2" charset="-122"/>
              </a:rPr>
              <a:t>:</a:t>
            </a:r>
          </a:p>
          <a:p>
            <a:pPr lvl="1" eaLnBrk="1" hangingPunct="1">
              <a:defRPr/>
            </a:pPr>
            <a:r>
              <a:rPr lang="en-US" altLang="zh-CN" dirty="0" smtClean="0">
                <a:ea typeface="宋体" pitchFamily="2" charset="-122"/>
              </a:rPr>
              <a:t>SRAM (</a:t>
            </a:r>
            <a:r>
              <a:rPr lang="zh-CN" altLang="en-US" dirty="0" smtClean="0">
                <a:ea typeface="宋体" pitchFamily="2" charset="-122"/>
              </a:rPr>
              <a:t>静态</a:t>
            </a:r>
            <a:r>
              <a:rPr lang="en-US" altLang="zh-CN" dirty="0" smtClean="0">
                <a:ea typeface="宋体" pitchFamily="2" charset="-122"/>
              </a:rPr>
              <a:t>RAM—— Static RAM)</a:t>
            </a:r>
          </a:p>
          <a:p>
            <a:pPr lvl="1" eaLnBrk="1" hangingPunct="1">
              <a:defRPr/>
            </a:pPr>
            <a:r>
              <a:rPr lang="en-US" altLang="zh-CN" dirty="0" smtClean="0">
                <a:ea typeface="宋体" pitchFamily="2" charset="-122"/>
              </a:rPr>
              <a:t>DRAM (</a:t>
            </a:r>
            <a:r>
              <a:rPr lang="zh-CN" altLang="en-US" dirty="0" smtClean="0">
                <a:ea typeface="宋体" pitchFamily="2" charset="-122"/>
              </a:rPr>
              <a:t>动态</a:t>
            </a:r>
            <a:r>
              <a:rPr lang="en-US" altLang="zh-CN" dirty="0" smtClean="0">
                <a:ea typeface="宋体" pitchFamily="2" charset="-122"/>
              </a:rPr>
              <a:t>RAM—— Dynamic RAM)</a:t>
            </a:r>
          </a:p>
          <a:p>
            <a:pPr lvl="2" eaLnBrk="1" hangingPunct="1">
              <a:defRPr/>
            </a:pPr>
            <a:r>
              <a:rPr lang="zh-CN" altLang="en-US" dirty="0" smtClean="0">
                <a:ea typeface="宋体" pitchFamily="2" charset="-122"/>
              </a:rPr>
              <a:t>需要不断刷新</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a:t>
            </a:r>
            <a:r>
              <a:rPr lang="en-US" altLang="zh-CN" smtClean="0">
                <a:ea typeface="宋体" pitchFamily="2" charset="-122"/>
              </a:rPr>
              <a:t>——</a:t>
            </a:r>
            <a:r>
              <a:rPr lang="zh-CN" altLang="en-US" smtClean="0">
                <a:ea typeface="宋体" pitchFamily="2" charset="-122"/>
              </a:rPr>
              <a:t>旋转延迟</a:t>
            </a:r>
          </a:p>
        </p:txBody>
      </p:sp>
      <p:sp>
        <p:nvSpPr>
          <p:cNvPr id="33795" name="Text Box 3"/>
          <p:cNvSpPr txBox="1">
            <a:spLocks noChangeArrowheads="1"/>
          </p:cNvSpPr>
          <p:nvPr/>
        </p:nvSpPr>
        <p:spPr bwMode="auto">
          <a:xfrm>
            <a:off x="5334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读完蓝色扇区后</a:t>
            </a:r>
          </a:p>
        </p:txBody>
      </p:sp>
      <p:sp>
        <p:nvSpPr>
          <p:cNvPr id="33796" name="Text Box 4"/>
          <p:cNvSpPr txBox="1">
            <a:spLocks noChangeArrowheads="1"/>
          </p:cNvSpPr>
          <p:nvPr/>
        </p:nvSpPr>
        <p:spPr bwMode="auto">
          <a:xfrm>
            <a:off x="2743200" y="39465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寻找红色扇区</a:t>
            </a:r>
          </a:p>
        </p:txBody>
      </p:sp>
      <p:sp>
        <p:nvSpPr>
          <p:cNvPr id="33797" name="Text Box 5"/>
          <p:cNvSpPr txBox="1">
            <a:spLocks noChangeArrowheads="1"/>
          </p:cNvSpPr>
          <p:nvPr/>
        </p:nvSpPr>
        <p:spPr bwMode="auto">
          <a:xfrm>
            <a:off x="4495800" y="3946525"/>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旋转延迟</a:t>
            </a:r>
          </a:p>
        </p:txBody>
      </p:sp>
      <p:grpSp>
        <p:nvGrpSpPr>
          <p:cNvPr id="33798" name="Group 6"/>
          <p:cNvGrpSpPr>
            <a:grpSpLocks noChangeAspect="1"/>
          </p:cNvGrpSpPr>
          <p:nvPr/>
        </p:nvGrpSpPr>
        <p:grpSpPr bwMode="auto">
          <a:xfrm>
            <a:off x="735013" y="1962150"/>
            <a:ext cx="1727200" cy="1855788"/>
            <a:chOff x="444" y="1113"/>
            <a:chExt cx="1163" cy="1251"/>
          </a:xfrm>
        </p:grpSpPr>
        <p:grpSp>
          <p:nvGrpSpPr>
            <p:cNvPr id="33836" name="Group 7"/>
            <p:cNvGrpSpPr>
              <a:grpSpLocks noChangeAspect="1"/>
            </p:cNvGrpSpPr>
            <p:nvPr/>
          </p:nvGrpSpPr>
          <p:grpSpPr bwMode="auto">
            <a:xfrm>
              <a:off x="444" y="1200"/>
              <a:ext cx="1163" cy="1164"/>
              <a:chOff x="444" y="1200"/>
              <a:chExt cx="1163" cy="1164"/>
            </a:xfrm>
          </p:grpSpPr>
          <p:grpSp>
            <p:nvGrpSpPr>
              <p:cNvPr id="33838"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3842"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43"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44"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45" name="Line 13"/>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0"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3839"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3840"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grpSp>
        <p:sp>
          <p:nvSpPr>
            <p:cNvPr id="33837"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3799" name="Group 23"/>
          <p:cNvGrpSpPr>
            <a:grpSpLocks noChangeAspect="1"/>
          </p:cNvGrpSpPr>
          <p:nvPr/>
        </p:nvGrpSpPr>
        <p:grpSpPr bwMode="auto">
          <a:xfrm>
            <a:off x="2784475" y="1600200"/>
            <a:ext cx="1727200" cy="2217738"/>
            <a:chOff x="1716" y="864"/>
            <a:chExt cx="1163" cy="1494"/>
          </a:xfrm>
        </p:grpSpPr>
        <p:grpSp>
          <p:nvGrpSpPr>
            <p:cNvPr id="33820" name="Group 24"/>
            <p:cNvGrpSpPr>
              <a:grpSpLocks noChangeAspect="1"/>
            </p:cNvGrpSpPr>
            <p:nvPr/>
          </p:nvGrpSpPr>
          <p:grpSpPr bwMode="auto">
            <a:xfrm>
              <a:off x="1716" y="1197"/>
              <a:ext cx="1163" cy="1161"/>
              <a:chOff x="1716" y="1197"/>
              <a:chExt cx="1163" cy="1161"/>
            </a:xfrm>
          </p:grpSpPr>
          <p:grpSp>
            <p:nvGrpSpPr>
              <p:cNvPr id="33822"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49"/>
                  <a:ext cx="1440" cy="1443"/>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3826"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27"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28"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29" name="Line 30"/>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3823" name="Freeform 37"/>
              <p:cNvSpPr>
                <a:spLocks noChangeAspect="1"/>
              </p:cNvSpPr>
              <p:nvPr/>
            </p:nvSpPr>
            <p:spPr bwMode="auto">
              <a:xfrm rot="-3600000">
                <a:off x="2512" y="2050"/>
                <a:ext cx="296" cy="177"/>
              </a:xfrm>
              <a:custGeom>
                <a:avLst/>
                <a:gdLst>
                  <a:gd name="T0" fmla="*/ 0 w 287"/>
                  <a:gd name="T1" fmla="*/ 102 h 177"/>
                  <a:gd name="T2" fmla="*/ 84 w 287"/>
                  <a:gd name="T3" fmla="*/ 0 h 177"/>
                  <a:gd name="T4" fmla="*/ 129 w 287"/>
                  <a:gd name="T5" fmla="*/ 17 h 177"/>
                  <a:gd name="T6" fmla="*/ 170 w 287"/>
                  <a:gd name="T7" fmla="*/ 30 h 177"/>
                  <a:gd name="T8" fmla="*/ 213 w 287"/>
                  <a:gd name="T9" fmla="*/ 42 h 177"/>
                  <a:gd name="T10" fmla="*/ 243 w 287"/>
                  <a:gd name="T11" fmla="*/ 48 h 177"/>
                  <a:gd name="T12" fmla="*/ 282 w 287"/>
                  <a:gd name="T13" fmla="*/ 56 h 177"/>
                  <a:gd name="T14" fmla="*/ 321 w 287"/>
                  <a:gd name="T15" fmla="*/ 60 h 177"/>
                  <a:gd name="T16" fmla="*/ 357 w 287"/>
                  <a:gd name="T17" fmla="*/ 65 h 177"/>
                  <a:gd name="T18" fmla="*/ 383 w 287"/>
                  <a:gd name="T19" fmla="*/ 66 h 177"/>
                  <a:gd name="T20" fmla="*/ 417 w 287"/>
                  <a:gd name="T21" fmla="*/ 66 h 177"/>
                  <a:gd name="T22" fmla="*/ 417 w 287"/>
                  <a:gd name="T23" fmla="*/ 177 h 177"/>
                  <a:gd name="T24" fmla="*/ 365 w 287"/>
                  <a:gd name="T25" fmla="*/ 177 h 177"/>
                  <a:gd name="T26" fmla="*/ 330 w 287"/>
                  <a:gd name="T27" fmla="*/ 176 h 177"/>
                  <a:gd name="T28" fmla="*/ 290 w 287"/>
                  <a:gd name="T29" fmla="*/ 173 h 177"/>
                  <a:gd name="T30" fmla="*/ 245 w 287"/>
                  <a:gd name="T31" fmla="*/ 167 h 177"/>
                  <a:gd name="T32" fmla="*/ 209 w 287"/>
                  <a:gd name="T33" fmla="*/ 161 h 177"/>
                  <a:gd name="T34" fmla="*/ 160 w 287"/>
                  <a:gd name="T35" fmla="*/ 152 h 177"/>
                  <a:gd name="T36" fmla="*/ 99 w 287"/>
                  <a:gd name="T37" fmla="*/ 138 h 177"/>
                  <a:gd name="T38" fmla="*/ 60 w 287"/>
                  <a:gd name="T39" fmla="*/ 126 h 177"/>
                  <a:gd name="T40" fmla="*/ 35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3824"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grpSp>
        <p:sp>
          <p:nvSpPr>
            <p:cNvPr id="33821"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3800" name="Group 40"/>
          <p:cNvGrpSpPr>
            <a:grpSpLocks noChangeAspect="1"/>
          </p:cNvGrpSpPr>
          <p:nvPr/>
        </p:nvGrpSpPr>
        <p:grpSpPr bwMode="auto">
          <a:xfrm>
            <a:off x="4833938" y="1625600"/>
            <a:ext cx="1727200" cy="2192338"/>
            <a:chOff x="3003" y="864"/>
            <a:chExt cx="1163" cy="1476"/>
          </a:xfrm>
        </p:grpSpPr>
        <p:grpSp>
          <p:nvGrpSpPr>
            <p:cNvPr id="33803" name="Group 41"/>
            <p:cNvGrpSpPr>
              <a:grpSpLocks noChangeAspect="1"/>
            </p:cNvGrpSpPr>
            <p:nvPr/>
          </p:nvGrpSpPr>
          <p:grpSpPr bwMode="auto">
            <a:xfrm>
              <a:off x="3003" y="1176"/>
              <a:ext cx="1163" cy="1164"/>
              <a:chOff x="3003" y="1176"/>
              <a:chExt cx="1163" cy="1164"/>
            </a:xfrm>
          </p:grpSpPr>
          <p:grpSp>
            <p:nvGrpSpPr>
              <p:cNvPr id="33805"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3810"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11"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12"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3813" name="Line 47"/>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3806" name="Freeform 54"/>
              <p:cNvSpPr>
                <a:spLocks noChangeAspect="1"/>
              </p:cNvSpPr>
              <p:nvPr/>
            </p:nvSpPr>
            <p:spPr bwMode="auto">
              <a:xfrm rot="10800000">
                <a:off x="3582" y="1182"/>
                <a:ext cx="293" cy="189"/>
              </a:xfrm>
              <a:custGeom>
                <a:avLst/>
                <a:gdLst>
                  <a:gd name="T0" fmla="*/ 0 w 287"/>
                  <a:gd name="T1" fmla="*/ 223 h 177"/>
                  <a:gd name="T2" fmla="*/ 71 w 287"/>
                  <a:gd name="T3" fmla="*/ 0 h 177"/>
                  <a:gd name="T4" fmla="*/ 113 w 287"/>
                  <a:gd name="T5" fmla="*/ 35 h 177"/>
                  <a:gd name="T6" fmla="*/ 151 w 287"/>
                  <a:gd name="T7" fmla="*/ 65 h 177"/>
                  <a:gd name="T8" fmla="*/ 188 w 287"/>
                  <a:gd name="T9" fmla="*/ 91 h 177"/>
                  <a:gd name="T10" fmla="*/ 216 w 287"/>
                  <a:gd name="T11" fmla="*/ 104 h 177"/>
                  <a:gd name="T12" fmla="*/ 249 w 287"/>
                  <a:gd name="T13" fmla="*/ 123 h 177"/>
                  <a:gd name="T14" fmla="*/ 285 w 287"/>
                  <a:gd name="T15" fmla="*/ 131 h 177"/>
                  <a:gd name="T16" fmla="*/ 314 w 287"/>
                  <a:gd name="T17" fmla="*/ 142 h 177"/>
                  <a:gd name="T18" fmla="*/ 340 w 287"/>
                  <a:gd name="T19" fmla="*/ 145 h 177"/>
                  <a:gd name="T20" fmla="*/ 368 w 287"/>
                  <a:gd name="T21" fmla="*/ 145 h 177"/>
                  <a:gd name="T22" fmla="*/ 368 w 287"/>
                  <a:gd name="T23" fmla="*/ 391 h 177"/>
                  <a:gd name="T24" fmla="*/ 322 w 287"/>
                  <a:gd name="T25" fmla="*/ 391 h 177"/>
                  <a:gd name="T26" fmla="*/ 292 w 287"/>
                  <a:gd name="T27" fmla="*/ 390 h 177"/>
                  <a:gd name="T28" fmla="*/ 256 w 287"/>
                  <a:gd name="T29" fmla="*/ 380 h 177"/>
                  <a:gd name="T30" fmla="*/ 218 w 287"/>
                  <a:gd name="T31" fmla="*/ 367 h 177"/>
                  <a:gd name="T32" fmla="*/ 184 w 287"/>
                  <a:gd name="T33" fmla="*/ 352 h 177"/>
                  <a:gd name="T34" fmla="*/ 141 w 287"/>
                  <a:gd name="T35" fmla="*/ 333 h 177"/>
                  <a:gd name="T36" fmla="*/ 90 w 287"/>
                  <a:gd name="T37" fmla="*/ 303 h 177"/>
                  <a:gd name="T38" fmla="*/ 54 w 287"/>
                  <a:gd name="T39" fmla="*/ 280 h 177"/>
                  <a:gd name="T40" fmla="*/ 23 w 287"/>
                  <a:gd name="T41" fmla="*/ 254 h 177"/>
                  <a:gd name="T42" fmla="*/ 0 w 287"/>
                  <a:gd name="T43" fmla="*/ 223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3807"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lstStyle/>
              <a:p>
                <a:endParaRPr lang="zh-CN" altLang="en-US"/>
              </a:p>
            </p:txBody>
          </p:sp>
          <p:sp>
            <p:nvSpPr>
              <p:cNvPr id="33808"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lstStyle/>
              <a:p>
                <a:endParaRPr lang="zh-CN" altLang="en-US"/>
              </a:p>
            </p:txBody>
          </p:sp>
        </p:grpSp>
        <p:sp>
          <p:nvSpPr>
            <p:cNvPr id="33804"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sp>
        <p:nvSpPr>
          <p:cNvPr id="33801"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3802" name="Rectangle 59"/>
          <p:cNvSpPr>
            <a:spLocks noChangeArrowheads="1"/>
          </p:cNvSpPr>
          <p:nvPr/>
        </p:nvSpPr>
        <p:spPr bwMode="auto">
          <a:xfrm>
            <a:off x="1981200" y="44958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旋转到红色扇区处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sym typeface="+mn-ea"/>
              </a:rPr>
              <a:t>磁盘访问</a:t>
            </a:r>
            <a:r>
              <a:rPr lang="en-US" altLang="zh-CN" smtClean="0">
                <a:ea typeface="宋体" pitchFamily="2" charset="-122"/>
                <a:sym typeface="+mn-ea"/>
              </a:rPr>
              <a:t>——</a:t>
            </a:r>
            <a:r>
              <a:rPr lang="zh-CN" altLang="en-US" smtClean="0">
                <a:ea typeface="宋体" pitchFamily="2" charset="-122"/>
                <a:sym typeface="+mn-ea"/>
              </a:rPr>
              <a:t>读操作</a:t>
            </a:r>
            <a:endParaRPr lang="zh-CN" altLang="en-US" smtClean="0">
              <a:ea typeface="宋体" pitchFamily="2" charset="-122"/>
            </a:endParaRPr>
          </a:p>
        </p:txBody>
      </p:sp>
      <p:sp>
        <p:nvSpPr>
          <p:cNvPr id="34819" name="Text Box 3"/>
          <p:cNvSpPr txBox="1">
            <a:spLocks noChangeArrowheads="1"/>
          </p:cNvSpPr>
          <p:nvPr/>
        </p:nvSpPr>
        <p:spPr bwMode="auto">
          <a:xfrm>
            <a:off x="6096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蓝色扇区读完后</a:t>
            </a:r>
          </a:p>
        </p:txBody>
      </p:sp>
      <p:sp>
        <p:nvSpPr>
          <p:cNvPr id="34820" name="Text Box 4"/>
          <p:cNvSpPr txBox="1">
            <a:spLocks noChangeArrowheads="1"/>
          </p:cNvSpPr>
          <p:nvPr/>
        </p:nvSpPr>
        <p:spPr bwMode="auto">
          <a:xfrm>
            <a:off x="2743200" y="39465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寻找红色扇区</a:t>
            </a:r>
          </a:p>
        </p:txBody>
      </p:sp>
      <p:sp>
        <p:nvSpPr>
          <p:cNvPr id="34821" name="Text Box 5"/>
          <p:cNvSpPr txBox="1">
            <a:spLocks noChangeArrowheads="1"/>
          </p:cNvSpPr>
          <p:nvPr/>
        </p:nvSpPr>
        <p:spPr bwMode="auto">
          <a:xfrm>
            <a:off x="4495800" y="3946525"/>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旋转延迟</a:t>
            </a:r>
          </a:p>
        </p:txBody>
      </p:sp>
      <p:sp>
        <p:nvSpPr>
          <p:cNvPr id="34822" name="Text Box 6"/>
          <p:cNvSpPr txBox="1">
            <a:spLocks noChangeArrowheads="1"/>
          </p:cNvSpPr>
          <p:nvPr/>
        </p:nvSpPr>
        <p:spPr bwMode="auto">
          <a:xfrm>
            <a:off x="67056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读完红色扇区后</a:t>
            </a:r>
          </a:p>
        </p:txBody>
      </p:sp>
      <p:grpSp>
        <p:nvGrpSpPr>
          <p:cNvPr id="34823" name="Group 7"/>
          <p:cNvGrpSpPr>
            <a:grpSpLocks noChangeAspect="1"/>
          </p:cNvGrpSpPr>
          <p:nvPr/>
        </p:nvGrpSpPr>
        <p:grpSpPr bwMode="auto">
          <a:xfrm>
            <a:off x="735013" y="1962150"/>
            <a:ext cx="1727200" cy="1855788"/>
            <a:chOff x="444" y="1113"/>
            <a:chExt cx="1163" cy="1251"/>
          </a:xfrm>
        </p:grpSpPr>
        <p:grpSp>
          <p:nvGrpSpPr>
            <p:cNvPr id="34878" name="Group 8"/>
            <p:cNvGrpSpPr>
              <a:grpSpLocks noChangeAspect="1"/>
            </p:cNvGrpSpPr>
            <p:nvPr/>
          </p:nvGrpSpPr>
          <p:grpSpPr bwMode="auto">
            <a:xfrm>
              <a:off x="444" y="1200"/>
              <a:ext cx="1163" cy="1164"/>
              <a:chOff x="444" y="1200"/>
              <a:chExt cx="1163" cy="1164"/>
            </a:xfrm>
          </p:grpSpPr>
          <p:grpSp>
            <p:nvGrpSpPr>
              <p:cNvPr id="34880"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4884"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85"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86"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87" name="Line 14"/>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8"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9"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1"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2"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3"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4881"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4882"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grpSp>
        <p:sp>
          <p:nvSpPr>
            <p:cNvPr id="34879"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4824" name="Group 24"/>
          <p:cNvGrpSpPr>
            <a:grpSpLocks noChangeAspect="1"/>
          </p:cNvGrpSpPr>
          <p:nvPr/>
        </p:nvGrpSpPr>
        <p:grpSpPr bwMode="auto">
          <a:xfrm>
            <a:off x="2784475" y="1600200"/>
            <a:ext cx="1727200" cy="2217738"/>
            <a:chOff x="1716" y="864"/>
            <a:chExt cx="1163" cy="1494"/>
          </a:xfrm>
        </p:grpSpPr>
        <p:grpSp>
          <p:nvGrpSpPr>
            <p:cNvPr id="34862" name="Group 25"/>
            <p:cNvGrpSpPr>
              <a:grpSpLocks noChangeAspect="1"/>
            </p:cNvGrpSpPr>
            <p:nvPr/>
          </p:nvGrpSpPr>
          <p:grpSpPr bwMode="auto">
            <a:xfrm>
              <a:off x="1716" y="1197"/>
              <a:ext cx="1163" cy="1161"/>
              <a:chOff x="1716" y="1197"/>
              <a:chExt cx="1163" cy="1161"/>
            </a:xfrm>
          </p:grpSpPr>
          <p:grpSp>
            <p:nvGrpSpPr>
              <p:cNvPr id="34864"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49"/>
                  <a:ext cx="1440" cy="1443"/>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4868"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69"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70"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71" name="Line 31"/>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5"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6"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7"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4865" name="Freeform 38"/>
              <p:cNvSpPr>
                <a:spLocks noChangeAspect="1"/>
              </p:cNvSpPr>
              <p:nvPr/>
            </p:nvSpPr>
            <p:spPr bwMode="auto">
              <a:xfrm rot="-3600000">
                <a:off x="2512" y="2050"/>
                <a:ext cx="296" cy="177"/>
              </a:xfrm>
              <a:custGeom>
                <a:avLst/>
                <a:gdLst>
                  <a:gd name="T0" fmla="*/ 0 w 287"/>
                  <a:gd name="T1" fmla="*/ 102 h 177"/>
                  <a:gd name="T2" fmla="*/ 84 w 287"/>
                  <a:gd name="T3" fmla="*/ 0 h 177"/>
                  <a:gd name="T4" fmla="*/ 129 w 287"/>
                  <a:gd name="T5" fmla="*/ 17 h 177"/>
                  <a:gd name="T6" fmla="*/ 170 w 287"/>
                  <a:gd name="T7" fmla="*/ 30 h 177"/>
                  <a:gd name="T8" fmla="*/ 213 w 287"/>
                  <a:gd name="T9" fmla="*/ 42 h 177"/>
                  <a:gd name="T10" fmla="*/ 243 w 287"/>
                  <a:gd name="T11" fmla="*/ 48 h 177"/>
                  <a:gd name="T12" fmla="*/ 282 w 287"/>
                  <a:gd name="T13" fmla="*/ 56 h 177"/>
                  <a:gd name="T14" fmla="*/ 321 w 287"/>
                  <a:gd name="T15" fmla="*/ 60 h 177"/>
                  <a:gd name="T16" fmla="*/ 357 w 287"/>
                  <a:gd name="T17" fmla="*/ 65 h 177"/>
                  <a:gd name="T18" fmla="*/ 383 w 287"/>
                  <a:gd name="T19" fmla="*/ 66 h 177"/>
                  <a:gd name="T20" fmla="*/ 417 w 287"/>
                  <a:gd name="T21" fmla="*/ 66 h 177"/>
                  <a:gd name="T22" fmla="*/ 417 w 287"/>
                  <a:gd name="T23" fmla="*/ 177 h 177"/>
                  <a:gd name="T24" fmla="*/ 365 w 287"/>
                  <a:gd name="T25" fmla="*/ 177 h 177"/>
                  <a:gd name="T26" fmla="*/ 330 w 287"/>
                  <a:gd name="T27" fmla="*/ 176 h 177"/>
                  <a:gd name="T28" fmla="*/ 290 w 287"/>
                  <a:gd name="T29" fmla="*/ 173 h 177"/>
                  <a:gd name="T30" fmla="*/ 245 w 287"/>
                  <a:gd name="T31" fmla="*/ 167 h 177"/>
                  <a:gd name="T32" fmla="*/ 209 w 287"/>
                  <a:gd name="T33" fmla="*/ 161 h 177"/>
                  <a:gd name="T34" fmla="*/ 160 w 287"/>
                  <a:gd name="T35" fmla="*/ 152 h 177"/>
                  <a:gd name="T36" fmla="*/ 99 w 287"/>
                  <a:gd name="T37" fmla="*/ 138 h 177"/>
                  <a:gd name="T38" fmla="*/ 60 w 287"/>
                  <a:gd name="T39" fmla="*/ 126 h 177"/>
                  <a:gd name="T40" fmla="*/ 35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4866"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grpSp>
        <p:sp>
          <p:nvSpPr>
            <p:cNvPr id="34863"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4825" name="Group 41"/>
          <p:cNvGrpSpPr>
            <a:grpSpLocks noChangeAspect="1"/>
          </p:cNvGrpSpPr>
          <p:nvPr/>
        </p:nvGrpSpPr>
        <p:grpSpPr bwMode="auto">
          <a:xfrm>
            <a:off x="4833938" y="1625600"/>
            <a:ext cx="1727200" cy="2192338"/>
            <a:chOff x="3003" y="864"/>
            <a:chExt cx="1163" cy="1476"/>
          </a:xfrm>
        </p:grpSpPr>
        <p:grpSp>
          <p:nvGrpSpPr>
            <p:cNvPr id="34845" name="Group 42"/>
            <p:cNvGrpSpPr>
              <a:grpSpLocks noChangeAspect="1"/>
            </p:cNvGrpSpPr>
            <p:nvPr/>
          </p:nvGrpSpPr>
          <p:grpSpPr bwMode="auto">
            <a:xfrm>
              <a:off x="3003" y="1176"/>
              <a:ext cx="1163" cy="1164"/>
              <a:chOff x="3003" y="1176"/>
              <a:chExt cx="1163" cy="1164"/>
            </a:xfrm>
          </p:grpSpPr>
          <p:grpSp>
            <p:nvGrpSpPr>
              <p:cNvPr id="34847"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4852"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53"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54"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55" name="Line 48"/>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4848" name="Freeform 55"/>
              <p:cNvSpPr>
                <a:spLocks noChangeAspect="1"/>
              </p:cNvSpPr>
              <p:nvPr/>
            </p:nvSpPr>
            <p:spPr bwMode="auto">
              <a:xfrm rot="10800000">
                <a:off x="3582" y="1182"/>
                <a:ext cx="293" cy="189"/>
              </a:xfrm>
              <a:custGeom>
                <a:avLst/>
                <a:gdLst>
                  <a:gd name="T0" fmla="*/ 0 w 287"/>
                  <a:gd name="T1" fmla="*/ 223 h 177"/>
                  <a:gd name="T2" fmla="*/ 71 w 287"/>
                  <a:gd name="T3" fmla="*/ 0 h 177"/>
                  <a:gd name="T4" fmla="*/ 113 w 287"/>
                  <a:gd name="T5" fmla="*/ 35 h 177"/>
                  <a:gd name="T6" fmla="*/ 151 w 287"/>
                  <a:gd name="T7" fmla="*/ 65 h 177"/>
                  <a:gd name="T8" fmla="*/ 188 w 287"/>
                  <a:gd name="T9" fmla="*/ 91 h 177"/>
                  <a:gd name="T10" fmla="*/ 216 w 287"/>
                  <a:gd name="T11" fmla="*/ 104 h 177"/>
                  <a:gd name="T12" fmla="*/ 249 w 287"/>
                  <a:gd name="T13" fmla="*/ 123 h 177"/>
                  <a:gd name="T14" fmla="*/ 285 w 287"/>
                  <a:gd name="T15" fmla="*/ 131 h 177"/>
                  <a:gd name="T16" fmla="*/ 314 w 287"/>
                  <a:gd name="T17" fmla="*/ 142 h 177"/>
                  <a:gd name="T18" fmla="*/ 340 w 287"/>
                  <a:gd name="T19" fmla="*/ 145 h 177"/>
                  <a:gd name="T20" fmla="*/ 368 w 287"/>
                  <a:gd name="T21" fmla="*/ 145 h 177"/>
                  <a:gd name="T22" fmla="*/ 368 w 287"/>
                  <a:gd name="T23" fmla="*/ 391 h 177"/>
                  <a:gd name="T24" fmla="*/ 322 w 287"/>
                  <a:gd name="T25" fmla="*/ 391 h 177"/>
                  <a:gd name="T26" fmla="*/ 292 w 287"/>
                  <a:gd name="T27" fmla="*/ 390 h 177"/>
                  <a:gd name="T28" fmla="*/ 256 w 287"/>
                  <a:gd name="T29" fmla="*/ 380 h 177"/>
                  <a:gd name="T30" fmla="*/ 218 w 287"/>
                  <a:gd name="T31" fmla="*/ 367 h 177"/>
                  <a:gd name="T32" fmla="*/ 184 w 287"/>
                  <a:gd name="T33" fmla="*/ 352 h 177"/>
                  <a:gd name="T34" fmla="*/ 141 w 287"/>
                  <a:gd name="T35" fmla="*/ 333 h 177"/>
                  <a:gd name="T36" fmla="*/ 90 w 287"/>
                  <a:gd name="T37" fmla="*/ 303 h 177"/>
                  <a:gd name="T38" fmla="*/ 54 w 287"/>
                  <a:gd name="T39" fmla="*/ 280 h 177"/>
                  <a:gd name="T40" fmla="*/ 23 w 287"/>
                  <a:gd name="T41" fmla="*/ 254 h 177"/>
                  <a:gd name="T42" fmla="*/ 0 w 287"/>
                  <a:gd name="T43" fmla="*/ 223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4849"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lstStyle/>
              <a:p>
                <a:endParaRPr lang="zh-CN" altLang="en-US"/>
              </a:p>
            </p:txBody>
          </p:sp>
          <p:sp>
            <p:nvSpPr>
              <p:cNvPr id="34850"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lstStyle/>
              <a:p>
                <a:endParaRPr lang="zh-CN" altLang="en-US"/>
              </a:p>
            </p:txBody>
          </p:sp>
        </p:grpSp>
        <p:sp>
          <p:nvSpPr>
            <p:cNvPr id="34846"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4826" name="Group 59"/>
          <p:cNvGrpSpPr>
            <a:grpSpLocks noChangeAspect="1"/>
          </p:cNvGrpSpPr>
          <p:nvPr/>
        </p:nvGrpSpPr>
        <p:grpSpPr bwMode="auto">
          <a:xfrm>
            <a:off x="6883400" y="1649413"/>
            <a:ext cx="1727200" cy="2168525"/>
            <a:chOff x="4299" y="858"/>
            <a:chExt cx="1163" cy="1461"/>
          </a:xfrm>
        </p:grpSpPr>
        <p:grpSp>
          <p:nvGrpSpPr>
            <p:cNvPr id="34829" name="Group 60"/>
            <p:cNvGrpSpPr>
              <a:grpSpLocks noChangeAspect="1"/>
            </p:cNvGrpSpPr>
            <p:nvPr/>
          </p:nvGrpSpPr>
          <p:grpSpPr bwMode="auto">
            <a:xfrm>
              <a:off x="4299" y="1157"/>
              <a:ext cx="1163" cy="1162"/>
              <a:chOff x="4299" y="1157"/>
              <a:chExt cx="1163" cy="1162"/>
            </a:xfrm>
          </p:grpSpPr>
          <p:grpSp>
            <p:nvGrpSpPr>
              <p:cNvPr id="34831"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5"/>
                  <a:ext cx="1440" cy="1436"/>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4835"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36"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37"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4838" name="Line 66"/>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4832"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lstStyle/>
              <a:p>
                <a:endParaRPr lang="zh-CN" altLang="en-US"/>
              </a:p>
            </p:txBody>
          </p:sp>
          <p:sp>
            <p:nvSpPr>
              <p:cNvPr id="34833"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lstStyle/>
              <a:p>
                <a:endParaRPr lang="zh-CN" altLang="en-US"/>
              </a:p>
            </p:txBody>
          </p:sp>
        </p:grpSp>
        <p:sp>
          <p:nvSpPr>
            <p:cNvPr id="34830"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sp>
        <p:nvSpPr>
          <p:cNvPr id="3482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4828" name="Rectangle 77"/>
          <p:cNvSpPr>
            <a:spLocks noChangeArrowheads="1"/>
          </p:cNvSpPr>
          <p:nvPr/>
        </p:nvSpPr>
        <p:spPr bwMode="auto">
          <a:xfrm>
            <a:off x="1981200" y="44958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zh-CN" altLang="en-US" sz="2800">
                <a:solidFill>
                  <a:schemeClr val="tx2"/>
                </a:solidFill>
                <a:latin typeface="Arial" pitchFamily="34" charset="0"/>
              </a:rPr>
              <a:t>完成红色扇区读操作</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57188" y="434975"/>
            <a:ext cx="8093075" cy="762000"/>
          </a:xfrm>
        </p:spPr>
        <p:txBody>
          <a:bodyPr/>
          <a:lstStyle/>
          <a:p>
            <a:pPr eaLnBrk="1" hangingPunct="1"/>
            <a:r>
              <a:rPr lang="zh-CN" altLang="en-US" smtClean="0">
                <a:ea typeface="宋体" pitchFamily="2" charset="-122"/>
              </a:rPr>
              <a:t>磁盘访问</a:t>
            </a:r>
            <a:r>
              <a:rPr lang="en-US" altLang="zh-CN" smtClean="0">
                <a:ea typeface="宋体" pitchFamily="2" charset="-122"/>
              </a:rPr>
              <a:t>——</a:t>
            </a:r>
            <a:r>
              <a:rPr lang="zh-CN" altLang="en-US" smtClean="0">
                <a:ea typeface="宋体" pitchFamily="2" charset="-122"/>
              </a:rPr>
              <a:t>服务时间的组成</a:t>
            </a:r>
          </a:p>
        </p:txBody>
      </p:sp>
      <p:sp>
        <p:nvSpPr>
          <p:cNvPr id="35843" name="Text Box 3"/>
          <p:cNvSpPr txBox="1">
            <a:spLocks noChangeArrowheads="1"/>
          </p:cNvSpPr>
          <p:nvPr/>
        </p:nvSpPr>
        <p:spPr bwMode="auto">
          <a:xfrm>
            <a:off x="533400"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读完蓝色扇区后</a:t>
            </a:r>
          </a:p>
        </p:txBody>
      </p:sp>
      <p:sp>
        <p:nvSpPr>
          <p:cNvPr id="35844" name="Text Box 4"/>
          <p:cNvSpPr txBox="1">
            <a:spLocks noChangeArrowheads="1"/>
          </p:cNvSpPr>
          <p:nvPr/>
        </p:nvSpPr>
        <p:spPr bwMode="auto">
          <a:xfrm>
            <a:off x="2743200" y="39465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寻找红色扇区</a:t>
            </a:r>
          </a:p>
        </p:txBody>
      </p:sp>
      <p:sp>
        <p:nvSpPr>
          <p:cNvPr id="35845" name="Text Box 5"/>
          <p:cNvSpPr txBox="1">
            <a:spLocks noChangeArrowheads="1"/>
          </p:cNvSpPr>
          <p:nvPr/>
        </p:nvSpPr>
        <p:spPr bwMode="auto">
          <a:xfrm>
            <a:off x="4495800" y="3946525"/>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旋转延迟</a:t>
            </a:r>
          </a:p>
        </p:txBody>
      </p:sp>
      <p:sp>
        <p:nvSpPr>
          <p:cNvPr id="35846" name="Text Box 6"/>
          <p:cNvSpPr txBox="1">
            <a:spLocks noChangeArrowheads="1"/>
          </p:cNvSpPr>
          <p:nvPr/>
        </p:nvSpPr>
        <p:spPr bwMode="auto">
          <a:xfrm>
            <a:off x="6696075" y="39465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spcBef>
                <a:spcPct val="50000"/>
              </a:spcBef>
            </a:pPr>
            <a:r>
              <a:rPr lang="zh-CN" altLang="en-US" sz="2000"/>
              <a:t>读完红色扇区后</a:t>
            </a:r>
          </a:p>
        </p:txBody>
      </p:sp>
      <p:grpSp>
        <p:nvGrpSpPr>
          <p:cNvPr id="35847" name="Group 7"/>
          <p:cNvGrpSpPr>
            <a:grpSpLocks noChangeAspect="1"/>
          </p:cNvGrpSpPr>
          <p:nvPr/>
        </p:nvGrpSpPr>
        <p:grpSpPr bwMode="auto">
          <a:xfrm>
            <a:off x="735013" y="1962150"/>
            <a:ext cx="1727200" cy="1855788"/>
            <a:chOff x="444" y="1113"/>
            <a:chExt cx="1163" cy="1251"/>
          </a:xfrm>
        </p:grpSpPr>
        <p:grpSp>
          <p:nvGrpSpPr>
            <p:cNvPr id="35909" name="Group 8"/>
            <p:cNvGrpSpPr>
              <a:grpSpLocks noChangeAspect="1"/>
            </p:cNvGrpSpPr>
            <p:nvPr/>
          </p:nvGrpSpPr>
          <p:grpSpPr bwMode="auto">
            <a:xfrm>
              <a:off x="444" y="1200"/>
              <a:ext cx="1163" cy="1164"/>
              <a:chOff x="444" y="1200"/>
              <a:chExt cx="1163" cy="1164"/>
            </a:xfrm>
          </p:grpSpPr>
          <p:grpSp>
            <p:nvGrpSpPr>
              <p:cNvPr id="35911"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5915"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16"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17"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18" name="Line 14"/>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9"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0"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1"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2"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3"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4"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5912"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sp>
            <p:nvSpPr>
              <p:cNvPr id="35913"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grpSp>
        <p:sp>
          <p:nvSpPr>
            <p:cNvPr id="35910"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5848" name="Group 24"/>
          <p:cNvGrpSpPr>
            <a:grpSpLocks noChangeAspect="1"/>
          </p:cNvGrpSpPr>
          <p:nvPr/>
        </p:nvGrpSpPr>
        <p:grpSpPr bwMode="auto">
          <a:xfrm>
            <a:off x="2784475" y="1600200"/>
            <a:ext cx="1727200" cy="2217738"/>
            <a:chOff x="1716" y="864"/>
            <a:chExt cx="1163" cy="1494"/>
          </a:xfrm>
        </p:grpSpPr>
        <p:grpSp>
          <p:nvGrpSpPr>
            <p:cNvPr id="35893" name="Group 25"/>
            <p:cNvGrpSpPr>
              <a:grpSpLocks noChangeAspect="1"/>
            </p:cNvGrpSpPr>
            <p:nvPr/>
          </p:nvGrpSpPr>
          <p:grpSpPr bwMode="auto">
            <a:xfrm>
              <a:off x="1716" y="1197"/>
              <a:ext cx="1163" cy="1161"/>
              <a:chOff x="1716" y="1197"/>
              <a:chExt cx="1163" cy="1161"/>
            </a:xfrm>
          </p:grpSpPr>
          <p:grpSp>
            <p:nvGrpSpPr>
              <p:cNvPr id="35895"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49"/>
                  <a:ext cx="1440" cy="1443"/>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5899"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00"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01"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902" name="Line 31"/>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3"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5"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6"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7"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8"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5896" name="Freeform 38"/>
              <p:cNvSpPr>
                <a:spLocks noChangeAspect="1"/>
              </p:cNvSpPr>
              <p:nvPr/>
            </p:nvSpPr>
            <p:spPr bwMode="auto">
              <a:xfrm rot="-3600000">
                <a:off x="2512" y="2050"/>
                <a:ext cx="296" cy="177"/>
              </a:xfrm>
              <a:custGeom>
                <a:avLst/>
                <a:gdLst>
                  <a:gd name="T0" fmla="*/ 0 w 287"/>
                  <a:gd name="T1" fmla="*/ 102 h 177"/>
                  <a:gd name="T2" fmla="*/ 84 w 287"/>
                  <a:gd name="T3" fmla="*/ 0 h 177"/>
                  <a:gd name="T4" fmla="*/ 129 w 287"/>
                  <a:gd name="T5" fmla="*/ 17 h 177"/>
                  <a:gd name="T6" fmla="*/ 170 w 287"/>
                  <a:gd name="T7" fmla="*/ 30 h 177"/>
                  <a:gd name="T8" fmla="*/ 213 w 287"/>
                  <a:gd name="T9" fmla="*/ 42 h 177"/>
                  <a:gd name="T10" fmla="*/ 243 w 287"/>
                  <a:gd name="T11" fmla="*/ 48 h 177"/>
                  <a:gd name="T12" fmla="*/ 282 w 287"/>
                  <a:gd name="T13" fmla="*/ 56 h 177"/>
                  <a:gd name="T14" fmla="*/ 321 w 287"/>
                  <a:gd name="T15" fmla="*/ 60 h 177"/>
                  <a:gd name="T16" fmla="*/ 357 w 287"/>
                  <a:gd name="T17" fmla="*/ 65 h 177"/>
                  <a:gd name="T18" fmla="*/ 383 w 287"/>
                  <a:gd name="T19" fmla="*/ 66 h 177"/>
                  <a:gd name="T20" fmla="*/ 417 w 287"/>
                  <a:gd name="T21" fmla="*/ 66 h 177"/>
                  <a:gd name="T22" fmla="*/ 417 w 287"/>
                  <a:gd name="T23" fmla="*/ 177 h 177"/>
                  <a:gd name="T24" fmla="*/ 365 w 287"/>
                  <a:gd name="T25" fmla="*/ 177 h 177"/>
                  <a:gd name="T26" fmla="*/ 330 w 287"/>
                  <a:gd name="T27" fmla="*/ 176 h 177"/>
                  <a:gd name="T28" fmla="*/ 290 w 287"/>
                  <a:gd name="T29" fmla="*/ 173 h 177"/>
                  <a:gd name="T30" fmla="*/ 245 w 287"/>
                  <a:gd name="T31" fmla="*/ 167 h 177"/>
                  <a:gd name="T32" fmla="*/ 209 w 287"/>
                  <a:gd name="T33" fmla="*/ 161 h 177"/>
                  <a:gd name="T34" fmla="*/ 160 w 287"/>
                  <a:gd name="T35" fmla="*/ 152 h 177"/>
                  <a:gd name="T36" fmla="*/ 99 w 287"/>
                  <a:gd name="T37" fmla="*/ 138 h 177"/>
                  <a:gd name="T38" fmla="*/ 60 w 287"/>
                  <a:gd name="T39" fmla="*/ 126 h 177"/>
                  <a:gd name="T40" fmla="*/ 35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5897"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zh-CN" altLang="en-US"/>
              </a:p>
            </p:txBody>
          </p:sp>
        </p:grpSp>
        <p:sp>
          <p:nvSpPr>
            <p:cNvPr id="35894"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5849" name="Group 41"/>
          <p:cNvGrpSpPr>
            <a:grpSpLocks noChangeAspect="1"/>
          </p:cNvGrpSpPr>
          <p:nvPr/>
        </p:nvGrpSpPr>
        <p:grpSpPr bwMode="auto">
          <a:xfrm>
            <a:off x="4833938" y="1625600"/>
            <a:ext cx="1727200" cy="2192338"/>
            <a:chOff x="3003" y="864"/>
            <a:chExt cx="1163" cy="1476"/>
          </a:xfrm>
        </p:grpSpPr>
        <p:grpSp>
          <p:nvGrpSpPr>
            <p:cNvPr id="35876" name="Group 42"/>
            <p:cNvGrpSpPr>
              <a:grpSpLocks noChangeAspect="1"/>
            </p:cNvGrpSpPr>
            <p:nvPr/>
          </p:nvGrpSpPr>
          <p:grpSpPr bwMode="auto">
            <a:xfrm>
              <a:off x="3003" y="1176"/>
              <a:ext cx="1163" cy="1164"/>
              <a:chOff x="3003" y="1176"/>
              <a:chExt cx="1163" cy="1164"/>
            </a:xfrm>
          </p:grpSpPr>
          <p:grpSp>
            <p:nvGrpSpPr>
              <p:cNvPr id="35878"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5883"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84"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85"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86" name="Line 48"/>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7"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8"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9"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0"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1"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2"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5879" name="Freeform 55"/>
              <p:cNvSpPr>
                <a:spLocks noChangeAspect="1"/>
              </p:cNvSpPr>
              <p:nvPr/>
            </p:nvSpPr>
            <p:spPr bwMode="auto">
              <a:xfrm rot="10800000">
                <a:off x="3582" y="1182"/>
                <a:ext cx="293" cy="189"/>
              </a:xfrm>
              <a:custGeom>
                <a:avLst/>
                <a:gdLst>
                  <a:gd name="T0" fmla="*/ 0 w 287"/>
                  <a:gd name="T1" fmla="*/ 223 h 177"/>
                  <a:gd name="T2" fmla="*/ 71 w 287"/>
                  <a:gd name="T3" fmla="*/ 0 h 177"/>
                  <a:gd name="T4" fmla="*/ 113 w 287"/>
                  <a:gd name="T5" fmla="*/ 35 h 177"/>
                  <a:gd name="T6" fmla="*/ 151 w 287"/>
                  <a:gd name="T7" fmla="*/ 65 h 177"/>
                  <a:gd name="T8" fmla="*/ 188 w 287"/>
                  <a:gd name="T9" fmla="*/ 91 h 177"/>
                  <a:gd name="T10" fmla="*/ 216 w 287"/>
                  <a:gd name="T11" fmla="*/ 104 h 177"/>
                  <a:gd name="T12" fmla="*/ 249 w 287"/>
                  <a:gd name="T13" fmla="*/ 123 h 177"/>
                  <a:gd name="T14" fmla="*/ 285 w 287"/>
                  <a:gd name="T15" fmla="*/ 131 h 177"/>
                  <a:gd name="T16" fmla="*/ 314 w 287"/>
                  <a:gd name="T17" fmla="*/ 142 h 177"/>
                  <a:gd name="T18" fmla="*/ 340 w 287"/>
                  <a:gd name="T19" fmla="*/ 145 h 177"/>
                  <a:gd name="T20" fmla="*/ 368 w 287"/>
                  <a:gd name="T21" fmla="*/ 145 h 177"/>
                  <a:gd name="T22" fmla="*/ 368 w 287"/>
                  <a:gd name="T23" fmla="*/ 391 h 177"/>
                  <a:gd name="T24" fmla="*/ 322 w 287"/>
                  <a:gd name="T25" fmla="*/ 391 h 177"/>
                  <a:gd name="T26" fmla="*/ 292 w 287"/>
                  <a:gd name="T27" fmla="*/ 390 h 177"/>
                  <a:gd name="T28" fmla="*/ 256 w 287"/>
                  <a:gd name="T29" fmla="*/ 380 h 177"/>
                  <a:gd name="T30" fmla="*/ 218 w 287"/>
                  <a:gd name="T31" fmla="*/ 367 h 177"/>
                  <a:gd name="T32" fmla="*/ 184 w 287"/>
                  <a:gd name="T33" fmla="*/ 352 h 177"/>
                  <a:gd name="T34" fmla="*/ 141 w 287"/>
                  <a:gd name="T35" fmla="*/ 333 h 177"/>
                  <a:gd name="T36" fmla="*/ 90 w 287"/>
                  <a:gd name="T37" fmla="*/ 303 h 177"/>
                  <a:gd name="T38" fmla="*/ 54 w 287"/>
                  <a:gd name="T39" fmla="*/ 280 h 177"/>
                  <a:gd name="T40" fmla="*/ 23 w 287"/>
                  <a:gd name="T41" fmla="*/ 254 h 177"/>
                  <a:gd name="T42" fmla="*/ 0 w 287"/>
                  <a:gd name="T43" fmla="*/ 223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zh-CN" altLang="en-US"/>
              </a:p>
            </p:txBody>
          </p:sp>
          <p:sp>
            <p:nvSpPr>
              <p:cNvPr id="35880"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lstStyle/>
              <a:p>
                <a:endParaRPr lang="zh-CN" altLang="en-US"/>
              </a:p>
            </p:txBody>
          </p:sp>
          <p:sp>
            <p:nvSpPr>
              <p:cNvPr id="35881"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lstStyle/>
              <a:p>
                <a:endParaRPr lang="zh-CN" altLang="en-US"/>
              </a:p>
            </p:txBody>
          </p:sp>
        </p:grpSp>
        <p:sp>
          <p:nvSpPr>
            <p:cNvPr id="35877"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grpSp>
        <p:nvGrpSpPr>
          <p:cNvPr id="35850" name="Group 59"/>
          <p:cNvGrpSpPr>
            <a:grpSpLocks noChangeAspect="1"/>
          </p:cNvGrpSpPr>
          <p:nvPr/>
        </p:nvGrpSpPr>
        <p:grpSpPr bwMode="auto">
          <a:xfrm>
            <a:off x="6883400" y="1649413"/>
            <a:ext cx="1727200" cy="2168525"/>
            <a:chOff x="4299" y="858"/>
            <a:chExt cx="1163" cy="1461"/>
          </a:xfrm>
        </p:grpSpPr>
        <p:grpSp>
          <p:nvGrpSpPr>
            <p:cNvPr id="35860" name="Group 60"/>
            <p:cNvGrpSpPr>
              <a:grpSpLocks noChangeAspect="1"/>
            </p:cNvGrpSpPr>
            <p:nvPr/>
          </p:nvGrpSpPr>
          <p:grpSpPr bwMode="auto">
            <a:xfrm>
              <a:off x="4299" y="1157"/>
              <a:ext cx="1163" cy="1162"/>
              <a:chOff x="4299" y="1157"/>
              <a:chExt cx="1163" cy="1162"/>
            </a:xfrm>
          </p:grpSpPr>
          <p:grpSp>
            <p:nvGrpSpPr>
              <p:cNvPr id="35862"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5"/>
                  <a:ext cx="1440" cy="1436"/>
                </a:xfrm>
                <a:prstGeom prst="ellipse">
                  <a:avLst/>
                </a:prstGeom>
                <a:solidFill>
                  <a:schemeClr val="bg1"/>
                </a:solidFill>
                <a:ln w="9525">
                  <a:solidFill>
                    <a:schemeClr val="tx1"/>
                  </a:solidFill>
                  <a:round/>
                </a:ln>
                <a:effectLst>
                  <a:outerShdw blurRad="63500" dist="107763" dir="2700000" algn="ctr" rotWithShape="0">
                    <a:schemeClr val="bg2">
                      <a:alpha val="74998"/>
                    </a:schemeClr>
                  </a:outerShdw>
                </a:effectLst>
              </p:spPr>
              <p:txBody>
                <a:bodyPr wrap="none" anchor="ctr"/>
                <a:lstStyle/>
                <a:p>
                  <a:pPr>
                    <a:defRPr/>
                  </a:pPr>
                  <a:endParaRPr lang="en-US" altLang="zh-CN"/>
                </a:p>
              </p:txBody>
            </p:sp>
            <p:sp>
              <p:nvSpPr>
                <p:cNvPr id="35866"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67"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68"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ltLang="zh-CN"/>
                </a:p>
              </p:txBody>
            </p:sp>
            <p:sp>
              <p:nvSpPr>
                <p:cNvPr id="35869" name="Line 66"/>
                <p:cNvSpPr>
                  <a:spLocks noChangeAspect="1" noChangeShapeType="1"/>
                </p:cNvSpPr>
                <p:nvPr/>
              </p:nvSpPr>
              <p:spPr bwMode="auto">
                <a:xfrm>
                  <a:off x="1248" y="115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ltLang="zh-CN"/>
                </a:p>
              </p:txBody>
            </p:sp>
          </p:grpSp>
          <p:sp>
            <p:nvSpPr>
              <p:cNvPr id="35863"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lstStyle/>
              <a:p>
                <a:endParaRPr lang="zh-CN" altLang="en-US"/>
              </a:p>
            </p:txBody>
          </p:sp>
          <p:sp>
            <p:nvSpPr>
              <p:cNvPr id="35864"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lstStyle/>
              <a:p>
                <a:endParaRPr lang="zh-CN" altLang="en-US"/>
              </a:p>
            </p:txBody>
          </p:sp>
        </p:grpSp>
        <p:sp>
          <p:nvSpPr>
            <p:cNvPr id="35861"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ltLang="zh-CN"/>
            </a:p>
          </p:txBody>
        </p:sp>
      </p:grpSp>
      <p:sp>
        <p:nvSpPr>
          <p:cNvPr id="35851"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lstStyle/>
          <a:p>
            <a:endParaRPr lang="en-US" altLang="zh-CN"/>
          </a:p>
        </p:txBody>
      </p:sp>
      <p:sp>
        <p:nvSpPr>
          <p:cNvPr id="35852" name="TextBox 83"/>
          <p:cNvSpPr txBox="1">
            <a:spLocks noChangeArrowheads="1"/>
          </p:cNvSpPr>
          <p:nvPr/>
        </p:nvSpPr>
        <p:spPr bwMode="auto">
          <a:xfrm>
            <a:off x="658813" y="5341938"/>
            <a:ext cx="140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数据传输</a:t>
            </a:r>
          </a:p>
        </p:txBody>
      </p:sp>
      <p:sp>
        <p:nvSpPr>
          <p:cNvPr id="35853" name="TextBox 84"/>
          <p:cNvSpPr txBox="1">
            <a:spLocks noChangeArrowheads="1"/>
          </p:cNvSpPr>
          <p:nvPr/>
        </p:nvSpPr>
        <p:spPr bwMode="auto">
          <a:xfrm>
            <a:off x="3251200" y="53419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寻道</a:t>
            </a:r>
          </a:p>
        </p:txBody>
      </p:sp>
      <p:sp>
        <p:nvSpPr>
          <p:cNvPr id="35854" name="TextBox 85"/>
          <p:cNvSpPr txBox="1">
            <a:spLocks noChangeArrowheads="1"/>
          </p:cNvSpPr>
          <p:nvPr/>
        </p:nvSpPr>
        <p:spPr bwMode="auto">
          <a:xfrm>
            <a:off x="4876800" y="5341938"/>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a:latin typeface="Calibri" pitchFamily="34" charset="0"/>
              </a:rPr>
              <a:t>旋转延迟</a:t>
            </a:r>
          </a:p>
        </p:txBody>
      </p:sp>
      <p:sp>
        <p:nvSpPr>
          <p:cNvPr id="35855" name="TextBox 86"/>
          <p:cNvSpPr txBox="1">
            <a:spLocks noChangeArrowheads="1"/>
          </p:cNvSpPr>
          <p:nvPr/>
        </p:nvSpPr>
        <p:spPr bwMode="auto">
          <a:xfrm>
            <a:off x="6662738" y="5341938"/>
            <a:ext cx="21732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a:latin typeface="Calibri" pitchFamily="34" charset="0"/>
              </a:rPr>
              <a:t>数据传输</a:t>
            </a:r>
            <a:endParaRPr lang="en-US" altLang="zh-CN">
              <a:latin typeface="Calibri" pitchFamily="34" charset="0"/>
            </a:endParaRPr>
          </a:p>
          <a:p>
            <a:pPr algn="ctr"/>
            <a:r>
              <a:rPr lang="zh-CN" altLang="en-US">
                <a:latin typeface="Calibri" pitchFamily="34" charset="0"/>
              </a:rPr>
              <a:t>（读</a:t>
            </a:r>
            <a:r>
              <a:rPr lang="en-US" altLang="zh-CN">
                <a:latin typeface="Calibri" pitchFamily="34" charset="0"/>
              </a:rPr>
              <a:t>/</a:t>
            </a:r>
            <a:r>
              <a:rPr lang="zh-CN" altLang="en-US">
                <a:latin typeface="Calibri" pitchFamily="34" charset="0"/>
              </a:rPr>
              <a:t>写时间）</a:t>
            </a:r>
            <a:endParaRPr lang="en-US" altLang="zh-CN">
              <a:latin typeface="Calibri" pitchFamily="34" charset="0"/>
            </a:endParaRPr>
          </a:p>
        </p:txBody>
      </p:sp>
      <p:cxnSp>
        <p:nvCxnSpPr>
          <p:cNvPr id="35856" name="Straight Arrow Connector 88"/>
          <p:cNvCxnSpPr>
            <a:cxnSpLocks noChangeShapeType="1"/>
            <a:stCxn id="35852" idx="0"/>
          </p:cNvCxnSpPr>
          <p:nvPr/>
        </p:nvCxnSpPr>
        <p:spPr bwMode="auto">
          <a:xfrm rot="5400000" flipH="1" flipV="1">
            <a:off x="982663" y="4949825"/>
            <a:ext cx="768350" cy="15875"/>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7" name="Straight Arrow Connector 89"/>
          <p:cNvCxnSpPr>
            <a:cxnSpLocks noChangeShapeType="1"/>
          </p:cNvCxnSpPr>
          <p:nvPr/>
        </p:nvCxnSpPr>
        <p:spPr bwMode="auto">
          <a:xfrm rot="5400000" flipH="1" flipV="1">
            <a:off x="3267869" y="5010944"/>
            <a:ext cx="773113" cy="15875"/>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8" name="Straight Arrow Connector 90"/>
          <p:cNvCxnSpPr>
            <a:cxnSpLocks noChangeShapeType="1"/>
          </p:cNvCxnSpPr>
          <p:nvPr/>
        </p:nvCxnSpPr>
        <p:spPr bwMode="auto">
          <a:xfrm rot="5400000" flipH="1" flipV="1">
            <a:off x="5318125" y="5011738"/>
            <a:ext cx="773113" cy="142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9" name="Straight Arrow Connector 91"/>
          <p:cNvCxnSpPr>
            <a:cxnSpLocks noChangeShapeType="1"/>
          </p:cNvCxnSpPr>
          <p:nvPr/>
        </p:nvCxnSpPr>
        <p:spPr bwMode="auto">
          <a:xfrm rot="5400000" flipH="1" flipV="1">
            <a:off x="7366794" y="5023644"/>
            <a:ext cx="774700" cy="14288"/>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磁盘访问时间</a:t>
            </a:r>
          </a:p>
        </p:txBody>
      </p:sp>
      <p:sp>
        <p:nvSpPr>
          <p:cNvPr id="36867" name="Rectangle 1029"/>
          <p:cNvSpPr>
            <a:spLocks noGrp="1" noChangeArrowheads="1"/>
          </p:cNvSpPr>
          <p:nvPr>
            <p:ph type="body" idx="1"/>
          </p:nvPr>
        </p:nvSpPr>
        <p:spPr>
          <a:xfrm>
            <a:off x="396875" y="1362075"/>
            <a:ext cx="8366125" cy="5135563"/>
          </a:xfrm>
        </p:spPr>
        <p:txBody>
          <a:bodyPr/>
          <a:lstStyle/>
          <a:p>
            <a:pPr eaLnBrk="1" hangingPunct="1"/>
            <a:r>
              <a:rPr lang="zh-CN" altLang="en-US" dirty="0" smtClean="0">
                <a:ea typeface="宋体" pitchFamily="2" charset="-122"/>
              </a:rPr>
              <a:t>访问某个扇区的平均时间为 </a:t>
            </a:r>
            <a:r>
              <a:rPr lang="en-US" altLang="zh-CN" dirty="0" smtClean="0">
                <a:ea typeface="宋体" pitchFamily="2" charset="-122"/>
              </a:rPr>
              <a:t>:</a:t>
            </a:r>
          </a:p>
          <a:p>
            <a:pPr lvl="1" eaLnBrk="1" hangingPunct="1"/>
            <a:r>
              <a:rPr lang="zh-CN" altLang="en-US" dirty="0" smtClean="0">
                <a:ea typeface="宋体" pitchFamily="2" charset="-122"/>
              </a:rPr>
              <a:t>访问时间  </a:t>
            </a:r>
            <a:r>
              <a:rPr lang="en-US" altLang="zh-CN" dirty="0" smtClean="0">
                <a:ea typeface="宋体" pitchFamily="2" charset="-122"/>
              </a:rPr>
              <a:t>=  </a:t>
            </a:r>
            <a:r>
              <a:rPr lang="zh-CN" altLang="en-US" dirty="0" smtClean="0">
                <a:ea typeface="宋体" pitchFamily="2" charset="-122"/>
              </a:rPr>
              <a:t>寻道时间 </a:t>
            </a:r>
            <a:r>
              <a:rPr lang="en-US" altLang="zh-CN" dirty="0" smtClean="0">
                <a:ea typeface="宋体" pitchFamily="2" charset="-122"/>
              </a:rPr>
              <a:t>+  </a:t>
            </a:r>
            <a:r>
              <a:rPr lang="zh-CN" altLang="en-US" dirty="0" smtClean="0">
                <a:ea typeface="宋体" pitchFamily="2" charset="-122"/>
              </a:rPr>
              <a:t>旋转时间 </a:t>
            </a:r>
            <a:r>
              <a:rPr lang="en-US" altLang="zh-CN" dirty="0" smtClean="0">
                <a:ea typeface="宋体" pitchFamily="2" charset="-122"/>
              </a:rPr>
              <a:t>+ </a:t>
            </a:r>
            <a:r>
              <a:rPr lang="zh-CN" altLang="en-US" dirty="0" smtClean="0">
                <a:ea typeface="宋体" pitchFamily="2" charset="-122"/>
              </a:rPr>
              <a:t>数据传输时间 </a:t>
            </a:r>
          </a:p>
          <a:p>
            <a:pPr eaLnBrk="1" hangingPunct="1"/>
            <a:r>
              <a:rPr lang="zh-CN" altLang="en-US" dirty="0" smtClean="0">
                <a:ea typeface="宋体" pitchFamily="2" charset="-122"/>
              </a:rPr>
              <a:t>寻道时间</a:t>
            </a:r>
          </a:p>
          <a:p>
            <a:pPr lvl="1" eaLnBrk="1" hangingPunct="1"/>
            <a:r>
              <a:rPr lang="zh-CN" altLang="en-US" dirty="0" smtClean="0">
                <a:ea typeface="宋体" pitchFamily="2" charset="-122"/>
              </a:rPr>
              <a:t>磁头由一个柱面移动到另一个柱面的时间</a:t>
            </a:r>
          </a:p>
          <a:p>
            <a:pPr lvl="1" eaLnBrk="1" hangingPunct="1"/>
            <a:r>
              <a:rPr lang="zh-CN" altLang="en-US" dirty="0" smtClean="0">
                <a:ea typeface="宋体" pitchFamily="2" charset="-122"/>
              </a:rPr>
              <a:t>通常寻道时间为： </a:t>
            </a:r>
            <a:r>
              <a:rPr lang="en-US" altLang="zh-CN" dirty="0" smtClean="0">
                <a:ea typeface="宋体" pitchFamily="2" charset="-122"/>
              </a:rPr>
              <a:t>3—9 </a:t>
            </a:r>
            <a:r>
              <a:rPr lang="en-US" altLang="zh-CN" dirty="0" err="1" smtClean="0">
                <a:ea typeface="宋体" pitchFamily="2" charset="-122"/>
              </a:rPr>
              <a:t>ms</a:t>
            </a:r>
            <a:endParaRPr lang="en-US" altLang="zh-CN" dirty="0" smtClean="0">
              <a:ea typeface="宋体" pitchFamily="2" charset="-122"/>
            </a:endParaRPr>
          </a:p>
          <a:p>
            <a:pPr eaLnBrk="1" hangingPunct="1"/>
            <a:r>
              <a:rPr lang="zh-CN" altLang="en-US" dirty="0" smtClean="0">
                <a:ea typeface="宋体" pitchFamily="2" charset="-122"/>
              </a:rPr>
              <a:t>旋转时间</a:t>
            </a:r>
          </a:p>
          <a:p>
            <a:pPr lvl="1" eaLnBrk="1" hangingPunct="1"/>
            <a:r>
              <a:rPr lang="zh-CN" altLang="en-US" dirty="0" smtClean="0">
                <a:ea typeface="宋体" pitchFamily="2" charset="-122"/>
              </a:rPr>
              <a:t>经过磁盘旋转，目标扇区到达磁头下的时间</a:t>
            </a:r>
            <a:endParaRPr lang="en-US" altLang="zh-CN" dirty="0" smtClean="0">
              <a:ea typeface="宋体" pitchFamily="2" charset="-122"/>
            </a:endParaRPr>
          </a:p>
          <a:p>
            <a:pPr lvl="1" eaLnBrk="1" hangingPunct="1"/>
            <a:r>
              <a:rPr lang="zh-CN" altLang="en-US" dirty="0" smtClean="0">
                <a:ea typeface="宋体" pitchFamily="2" charset="-122"/>
              </a:rPr>
              <a:t>最大旋转延迟 </a:t>
            </a:r>
            <a:r>
              <a:rPr lang="en-US" altLang="zh-CN" dirty="0" smtClean="0">
                <a:ea typeface="宋体" pitchFamily="2" charset="-122"/>
              </a:rPr>
              <a:t>=  1/RPMs x 60 sec/1 min</a:t>
            </a:r>
          </a:p>
          <a:p>
            <a:pPr lvl="1" eaLnBrk="1" hangingPunct="1"/>
            <a:r>
              <a:rPr lang="zh-CN" altLang="en-US" dirty="0" smtClean="0">
                <a:ea typeface="宋体" pitchFamily="2" charset="-122"/>
              </a:rPr>
              <a:t>平均旋转延迟 </a:t>
            </a:r>
            <a:r>
              <a:rPr lang="en-US" altLang="zh-CN" dirty="0" smtClean="0">
                <a:ea typeface="宋体" pitchFamily="2" charset="-122"/>
              </a:rPr>
              <a:t>= 0.5 x </a:t>
            </a:r>
            <a:r>
              <a:rPr lang="zh-CN" altLang="en-US" dirty="0" smtClean="0">
                <a:ea typeface="宋体" pitchFamily="2" charset="-122"/>
              </a:rPr>
              <a:t>最大旋转延迟</a:t>
            </a:r>
            <a:r>
              <a:rPr lang="en-US" altLang="zh-CN" dirty="0" smtClean="0">
                <a:ea typeface="宋体" pitchFamily="2" charset="-122"/>
              </a:rPr>
              <a:t> </a:t>
            </a:r>
          </a:p>
          <a:p>
            <a:pPr lvl="1" eaLnBrk="1" hangingPunct="1"/>
            <a:r>
              <a:rPr lang="zh-CN" altLang="en-US" dirty="0" smtClean="0">
                <a:ea typeface="宋体" pitchFamily="2" charset="-122"/>
              </a:rPr>
              <a:t>通常旋转时间 </a:t>
            </a:r>
            <a:r>
              <a:rPr lang="en-US" altLang="zh-CN" dirty="0" smtClean="0">
                <a:ea typeface="宋体" pitchFamily="2" charset="-122"/>
              </a:rPr>
              <a:t>= 7200 RPMs</a:t>
            </a:r>
          </a:p>
          <a:p>
            <a:pPr eaLnBrk="1" hangingPunct="1"/>
            <a:r>
              <a:rPr lang="zh-CN" altLang="en-US" dirty="0" smtClean="0">
                <a:ea typeface="宋体" pitchFamily="2" charset="-122"/>
              </a:rPr>
              <a:t>数据传输时间</a:t>
            </a:r>
          </a:p>
          <a:p>
            <a:pPr lvl="1" eaLnBrk="1" hangingPunct="1"/>
            <a:r>
              <a:rPr lang="zh-CN" altLang="en-US" dirty="0" smtClean="0">
                <a:ea typeface="宋体" pitchFamily="2" charset="-122"/>
              </a:rPr>
              <a:t>传输</a:t>
            </a:r>
            <a:r>
              <a:rPr lang="zh-CN" altLang="en-US" dirty="0" smtClean="0">
                <a:solidFill>
                  <a:srgbClr val="FF0000"/>
                </a:solidFill>
                <a:ea typeface="宋体" pitchFamily="2" charset="-122"/>
              </a:rPr>
              <a:t>每个扇区</a:t>
            </a:r>
            <a:r>
              <a:rPr lang="zh-CN" altLang="en-US" dirty="0" smtClean="0">
                <a:ea typeface="宋体" pitchFamily="2" charset="-122"/>
              </a:rPr>
              <a:t>所需时间</a:t>
            </a:r>
          </a:p>
          <a:p>
            <a:pPr lvl="1" eaLnBrk="1" hangingPunct="1"/>
            <a:r>
              <a:rPr lang="zh-CN" altLang="en-US" dirty="0" smtClean="0">
                <a:ea typeface="宋体" pitchFamily="2" charset="-122"/>
              </a:rPr>
              <a:t>数据传输时间 </a:t>
            </a:r>
            <a:r>
              <a:rPr lang="en-US" altLang="zh-CN" dirty="0" smtClean="0">
                <a:ea typeface="宋体" pitchFamily="2" charset="-122"/>
              </a:rPr>
              <a:t>= 1/RPM x 1/(</a:t>
            </a:r>
            <a:r>
              <a:rPr lang="zh-CN" altLang="en-US" dirty="0" smtClean="0">
                <a:ea typeface="宋体" pitchFamily="2" charset="-122"/>
              </a:rPr>
              <a:t>平均扇区数</a:t>
            </a:r>
            <a:r>
              <a:rPr lang="en-US" altLang="zh-CN" dirty="0" smtClean="0">
                <a:ea typeface="宋体" pitchFamily="2" charset="-122"/>
              </a:rPr>
              <a:t>/</a:t>
            </a:r>
            <a:r>
              <a:rPr lang="zh-CN" altLang="en-US" dirty="0" smtClean="0">
                <a:ea typeface="宋体" pitchFamily="2" charset="-122"/>
              </a:rPr>
              <a:t>磁道</a:t>
            </a:r>
            <a:r>
              <a:rPr lang="en-US" altLang="zh-CN" dirty="0" smtClean="0">
                <a:ea typeface="宋体" pitchFamily="2" charset="-122"/>
              </a:rPr>
              <a:t>) x 60 </a:t>
            </a:r>
            <a:r>
              <a:rPr lang="zh-CN" altLang="en-US" dirty="0" smtClean="0">
                <a:ea typeface="宋体" pitchFamily="2" charset="-122"/>
              </a:rPr>
              <a:t>秒</a:t>
            </a:r>
            <a:r>
              <a:rPr lang="en-US" altLang="zh-CN" dirty="0" smtClean="0">
                <a:ea typeface="宋体" pitchFamily="2" charset="-122"/>
              </a:rPr>
              <a:t>/1 </a:t>
            </a:r>
            <a:r>
              <a:rPr lang="zh-CN" altLang="en-US" dirty="0" smtClean="0">
                <a:ea typeface="宋体" pitchFamily="2" charset="-122"/>
              </a:rPr>
              <a:t>分钟</a:t>
            </a:r>
            <a:r>
              <a:rPr lang="en-US" altLang="zh-CN" dirty="0" smtClean="0">
                <a:ea typeface="宋体" pitchFamily="2"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磁盘访问时间示例</a:t>
            </a:r>
          </a:p>
        </p:txBody>
      </p:sp>
      <p:sp>
        <p:nvSpPr>
          <p:cNvPr id="37891" name="Rectangle 1029"/>
          <p:cNvSpPr>
            <a:spLocks noGrp="1" noChangeArrowheads="1"/>
          </p:cNvSpPr>
          <p:nvPr>
            <p:ph type="body" idx="1"/>
          </p:nvPr>
        </p:nvSpPr>
        <p:spPr>
          <a:xfrm>
            <a:off x="396875" y="1362075"/>
            <a:ext cx="8747125" cy="4972050"/>
          </a:xfrm>
        </p:spPr>
        <p:txBody>
          <a:bodyPr/>
          <a:lstStyle/>
          <a:p>
            <a:pPr eaLnBrk="1" hangingPunct="1"/>
            <a:r>
              <a:rPr lang="zh-CN" altLang="en-US" dirty="0" smtClean="0">
                <a:ea typeface="宋体" pitchFamily="2" charset="-122"/>
              </a:rPr>
              <a:t>给定条件</a:t>
            </a:r>
            <a:r>
              <a:rPr lang="en-US" altLang="zh-CN" dirty="0" smtClean="0">
                <a:ea typeface="宋体" pitchFamily="2" charset="-122"/>
              </a:rPr>
              <a:t>:</a:t>
            </a:r>
          </a:p>
          <a:p>
            <a:pPr lvl="1" eaLnBrk="1" hangingPunct="1"/>
            <a:r>
              <a:rPr lang="zh-CN" altLang="en-US" dirty="0" smtClean="0">
                <a:ea typeface="宋体" pitchFamily="2" charset="-122"/>
              </a:rPr>
              <a:t>旋转速度 </a:t>
            </a:r>
            <a:r>
              <a:rPr lang="en-US" altLang="zh-CN" dirty="0" smtClean="0">
                <a:ea typeface="宋体" pitchFamily="2" charset="-122"/>
              </a:rPr>
              <a:t>= 7,200 RPM</a:t>
            </a:r>
          </a:p>
          <a:p>
            <a:pPr lvl="1" eaLnBrk="1" hangingPunct="1"/>
            <a:r>
              <a:rPr lang="zh-CN" altLang="en-US" dirty="0" smtClean="0">
                <a:ea typeface="宋体" pitchFamily="2" charset="-122"/>
              </a:rPr>
              <a:t>平均寻道时间 </a:t>
            </a:r>
            <a:r>
              <a:rPr lang="en-US" altLang="zh-CN" dirty="0" smtClean="0">
                <a:ea typeface="宋体" pitchFamily="2" charset="-122"/>
              </a:rPr>
              <a:t>= 9 </a:t>
            </a:r>
            <a:r>
              <a:rPr lang="en-US" altLang="zh-CN" dirty="0" err="1" smtClean="0">
                <a:ea typeface="宋体" pitchFamily="2" charset="-122"/>
              </a:rPr>
              <a:t>ms.</a:t>
            </a:r>
            <a:endParaRPr lang="en-US" altLang="zh-CN" dirty="0" smtClean="0">
              <a:ea typeface="宋体" pitchFamily="2" charset="-122"/>
            </a:endParaRPr>
          </a:p>
          <a:p>
            <a:pPr lvl="1" eaLnBrk="1" hangingPunct="1"/>
            <a:r>
              <a:rPr lang="zh-CN" altLang="en-US" dirty="0" smtClean="0">
                <a:ea typeface="宋体" pitchFamily="2" charset="-122"/>
              </a:rPr>
              <a:t>平均扇区数</a:t>
            </a:r>
            <a:r>
              <a:rPr lang="en-US" altLang="zh-CN" dirty="0" smtClean="0">
                <a:ea typeface="宋体" pitchFamily="2" charset="-122"/>
              </a:rPr>
              <a:t>/</a:t>
            </a:r>
            <a:r>
              <a:rPr lang="zh-CN" altLang="en-US" dirty="0" smtClean="0">
                <a:ea typeface="宋体" pitchFamily="2" charset="-122"/>
              </a:rPr>
              <a:t>磁道 </a:t>
            </a:r>
            <a:r>
              <a:rPr lang="en-US" altLang="zh-CN" dirty="0" smtClean="0">
                <a:ea typeface="宋体" pitchFamily="2" charset="-122"/>
              </a:rPr>
              <a:t>= 400.</a:t>
            </a:r>
          </a:p>
          <a:p>
            <a:pPr eaLnBrk="1" hangingPunct="1"/>
            <a:r>
              <a:rPr lang="zh-CN" altLang="en-US" dirty="0" smtClean="0">
                <a:ea typeface="宋体" pitchFamily="2" charset="-122"/>
              </a:rPr>
              <a:t>计算结果</a:t>
            </a:r>
            <a:r>
              <a:rPr lang="en-US" altLang="zh-CN" dirty="0" smtClean="0">
                <a:ea typeface="宋体" pitchFamily="2" charset="-122"/>
              </a:rPr>
              <a:t>:</a:t>
            </a:r>
          </a:p>
          <a:p>
            <a:pPr lvl="1" eaLnBrk="1" hangingPunct="1"/>
            <a:r>
              <a:rPr lang="zh-CN" altLang="en-US" dirty="0" smtClean="0">
                <a:ea typeface="宋体" pitchFamily="2" charset="-122"/>
              </a:rPr>
              <a:t>平均旋转时间 </a:t>
            </a:r>
            <a:r>
              <a:rPr lang="en-US" altLang="zh-CN" dirty="0" smtClean="0">
                <a:ea typeface="宋体" pitchFamily="2" charset="-122"/>
              </a:rPr>
              <a:t>= 1/2 x (60 </a:t>
            </a:r>
            <a:r>
              <a:rPr lang="en-US" altLang="zh-CN" dirty="0" err="1" smtClean="0">
                <a:ea typeface="宋体" pitchFamily="2" charset="-122"/>
              </a:rPr>
              <a:t>secs</a:t>
            </a:r>
            <a:r>
              <a:rPr lang="en-US" altLang="zh-CN" dirty="0" smtClean="0">
                <a:ea typeface="宋体" pitchFamily="2" charset="-122"/>
              </a:rPr>
              <a:t>/7200 RPM) x 1000 </a:t>
            </a:r>
            <a:r>
              <a:rPr lang="en-US" altLang="zh-CN" dirty="0" err="1" smtClean="0">
                <a:ea typeface="宋体" pitchFamily="2" charset="-122"/>
              </a:rPr>
              <a:t>ms</a:t>
            </a:r>
            <a:r>
              <a:rPr lang="en-US" altLang="zh-CN" dirty="0" smtClean="0">
                <a:ea typeface="宋体" pitchFamily="2" charset="-122"/>
              </a:rPr>
              <a:t>/sec ≈ 4 </a:t>
            </a:r>
            <a:r>
              <a:rPr lang="en-US" altLang="zh-CN" dirty="0" err="1" smtClean="0">
                <a:ea typeface="宋体" pitchFamily="2" charset="-122"/>
              </a:rPr>
              <a:t>ms.</a:t>
            </a:r>
            <a:endParaRPr lang="en-US" altLang="zh-CN" dirty="0" smtClean="0">
              <a:ea typeface="宋体" pitchFamily="2" charset="-122"/>
            </a:endParaRPr>
          </a:p>
          <a:p>
            <a:pPr lvl="1" eaLnBrk="1" hangingPunct="1"/>
            <a:r>
              <a:rPr lang="zh-CN" altLang="en-US" dirty="0" smtClean="0">
                <a:ea typeface="宋体" pitchFamily="2" charset="-122"/>
              </a:rPr>
              <a:t>数据传输时间 </a:t>
            </a:r>
            <a:r>
              <a:rPr lang="en-US" altLang="zh-CN" dirty="0" smtClean="0">
                <a:ea typeface="宋体" pitchFamily="2" charset="-122"/>
              </a:rPr>
              <a:t>= 60/7200 RPM x 1/400 </a:t>
            </a:r>
            <a:r>
              <a:rPr lang="en-US" altLang="zh-CN" dirty="0" err="1" smtClean="0">
                <a:ea typeface="宋体" pitchFamily="2" charset="-122"/>
              </a:rPr>
              <a:t>secs</a:t>
            </a:r>
            <a:r>
              <a:rPr lang="en-US" altLang="zh-CN" dirty="0" smtClean="0">
                <a:ea typeface="宋体" pitchFamily="2" charset="-122"/>
              </a:rPr>
              <a:t>/track x 1000 </a:t>
            </a:r>
            <a:r>
              <a:rPr lang="en-US" altLang="zh-CN" dirty="0" err="1" smtClean="0">
                <a:ea typeface="宋体" pitchFamily="2" charset="-122"/>
              </a:rPr>
              <a:t>ms</a:t>
            </a:r>
            <a:r>
              <a:rPr lang="en-US" altLang="zh-CN" dirty="0" smtClean="0">
                <a:ea typeface="宋体" pitchFamily="2" charset="-122"/>
              </a:rPr>
              <a:t>/sec ≈ 0.02 </a:t>
            </a:r>
            <a:r>
              <a:rPr lang="en-US" altLang="zh-CN" dirty="0" err="1" smtClean="0">
                <a:ea typeface="宋体" pitchFamily="2" charset="-122"/>
              </a:rPr>
              <a:t>ms</a:t>
            </a:r>
            <a:endParaRPr lang="en-US" altLang="zh-CN" dirty="0" smtClean="0">
              <a:ea typeface="宋体" pitchFamily="2" charset="-122"/>
            </a:endParaRPr>
          </a:p>
          <a:p>
            <a:pPr lvl="1" eaLnBrk="1" hangingPunct="1"/>
            <a:r>
              <a:rPr lang="zh-CN" altLang="en-US" dirty="0" smtClean="0">
                <a:ea typeface="宋体" pitchFamily="2" charset="-122"/>
              </a:rPr>
              <a:t>服务总时间  </a:t>
            </a:r>
            <a:r>
              <a:rPr lang="en-US" altLang="zh-CN" dirty="0" smtClean="0">
                <a:ea typeface="宋体" pitchFamily="2" charset="-122"/>
              </a:rPr>
              <a:t>= 9 </a:t>
            </a:r>
            <a:r>
              <a:rPr lang="en-US" altLang="zh-CN" dirty="0" err="1" smtClean="0">
                <a:ea typeface="宋体" pitchFamily="2" charset="-122"/>
              </a:rPr>
              <a:t>ms</a:t>
            </a:r>
            <a:r>
              <a:rPr lang="en-US" altLang="zh-CN" dirty="0" smtClean="0">
                <a:ea typeface="宋体" pitchFamily="2" charset="-122"/>
              </a:rPr>
              <a:t> + 4 </a:t>
            </a:r>
            <a:r>
              <a:rPr lang="en-US" altLang="zh-CN" dirty="0" err="1" smtClean="0">
                <a:ea typeface="宋体" pitchFamily="2" charset="-122"/>
              </a:rPr>
              <a:t>ms</a:t>
            </a:r>
            <a:r>
              <a:rPr lang="en-US" altLang="zh-CN" dirty="0" smtClean="0">
                <a:ea typeface="宋体" pitchFamily="2" charset="-122"/>
              </a:rPr>
              <a:t> + 0.02 </a:t>
            </a:r>
            <a:r>
              <a:rPr lang="en-US" altLang="zh-CN" dirty="0" err="1" smtClean="0">
                <a:ea typeface="宋体" pitchFamily="2" charset="-122"/>
              </a:rPr>
              <a:t>ms</a:t>
            </a:r>
            <a:r>
              <a:rPr lang="en-US" altLang="zh-CN" dirty="0" smtClean="0">
                <a:ea typeface="宋体" pitchFamily="2" charset="-122"/>
              </a:rPr>
              <a:t> = 13.02 </a:t>
            </a:r>
            <a:r>
              <a:rPr lang="en-US" altLang="zh-CN" dirty="0" err="1" smtClean="0">
                <a:ea typeface="宋体" pitchFamily="2" charset="-122"/>
              </a:rPr>
              <a:t>ms</a:t>
            </a:r>
            <a:endParaRPr lang="en-US" altLang="zh-CN" dirty="0" smtClean="0">
              <a:ea typeface="宋体" pitchFamily="2" charset="-122"/>
            </a:endParaRPr>
          </a:p>
          <a:p>
            <a:pPr eaLnBrk="1" hangingPunct="1"/>
            <a:r>
              <a:rPr lang="zh-CN" altLang="en-US" dirty="0" smtClean="0">
                <a:ea typeface="宋体" pitchFamily="2" charset="-122"/>
              </a:rPr>
              <a:t>重点</a:t>
            </a:r>
            <a:r>
              <a:rPr lang="en-US" altLang="zh-CN" dirty="0" smtClean="0">
                <a:ea typeface="宋体" pitchFamily="2" charset="-122"/>
              </a:rPr>
              <a:t>:</a:t>
            </a:r>
          </a:p>
          <a:p>
            <a:pPr lvl="1" eaLnBrk="1" hangingPunct="1"/>
            <a:r>
              <a:rPr lang="zh-CN" altLang="en-US" dirty="0" smtClean="0">
                <a:ea typeface="宋体" pitchFamily="2" charset="-122"/>
              </a:rPr>
              <a:t>访问时间主要由</a:t>
            </a:r>
            <a:r>
              <a:rPr lang="zh-CN" altLang="en-US" dirty="0" smtClean="0">
                <a:solidFill>
                  <a:srgbClr val="FF0000"/>
                </a:solidFill>
                <a:ea typeface="宋体" pitchFamily="2" charset="-122"/>
              </a:rPr>
              <a:t>寻道时间</a:t>
            </a:r>
            <a:r>
              <a:rPr lang="zh-CN" altLang="en-US" dirty="0" smtClean="0">
                <a:ea typeface="宋体" pitchFamily="2" charset="-122"/>
              </a:rPr>
              <a:t>和</a:t>
            </a:r>
            <a:r>
              <a:rPr lang="zh-CN" altLang="en-US" dirty="0" smtClean="0">
                <a:solidFill>
                  <a:srgbClr val="FF0000"/>
                </a:solidFill>
                <a:ea typeface="宋体" pitchFamily="2" charset="-122"/>
              </a:rPr>
              <a:t>旋转时间</a:t>
            </a:r>
            <a:r>
              <a:rPr lang="zh-CN" altLang="en-US" dirty="0" smtClean="0">
                <a:ea typeface="宋体" pitchFamily="2" charset="-122"/>
              </a:rPr>
              <a:t>组成</a:t>
            </a:r>
            <a:r>
              <a:rPr lang="en-US" altLang="zh-CN" dirty="0" smtClean="0">
                <a:ea typeface="宋体" pitchFamily="2" charset="-122"/>
              </a:rPr>
              <a:t>.</a:t>
            </a:r>
          </a:p>
          <a:p>
            <a:pPr lvl="1" eaLnBrk="1" hangingPunct="1"/>
            <a:r>
              <a:rPr lang="zh-CN" altLang="en-US" dirty="0" smtClean="0">
                <a:ea typeface="宋体" pitchFamily="2" charset="-122"/>
              </a:rPr>
              <a:t>访问扇区的第一个</a:t>
            </a:r>
            <a:r>
              <a:rPr lang="en-US" altLang="zh-CN" dirty="0" smtClean="0">
                <a:ea typeface="宋体" pitchFamily="2" charset="-122"/>
              </a:rPr>
              <a:t>bit</a:t>
            </a:r>
            <a:r>
              <a:rPr lang="zh-CN" altLang="en-US" dirty="0" smtClean="0">
                <a:ea typeface="宋体" pitchFamily="2" charset="-122"/>
              </a:rPr>
              <a:t>比较消耗时间，剩余</a:t>
            </a:r>
            <a:r>
              <a:rPr lang="en-US" altLang="zh-CN" dirty="0" smtClean="0">
                <a:ea typeface="宋体" pitchFamily="2" charset="-122"/>
              </a:rPr>
              <a:t>bit</a:t>
            </a:r>
            <a:r>
              <a:rPr lang="zh-CN" altLang="en-US" dirty="0" smtClean="0">
                <a:ea typeface="宋体" pitchFamily="2" charset="-122"/>
              </a:rPr>
              <a:t>较快</a:t>
            </a:r>
            <a:r>
              <a:rPr lang="en-US" altLang="zh-CN" dirty="0" smtClean="0">
                <a:ea typeface="宋体" pitchFamily="2" charset="-122"/>
              </a:rPr>
              <a:t>.</a:t>
            </a:r>
          </a:p>
          <a:p>
            <a:pPr lvl="1" eaLnBrk="1" hangingPunct="1"/>
            <a:r>
              <a:rPr lang="en-US" altLang="zh-CN" dirty="0" smtClean="0">
                <a:ea typeface="宋体" pitchFamily="2" charset="-122"/>
              </a:rPr>
              <a:t>SRAM </a:t>
            </a:r>
            <a:r>
              <a:rPr lang="zh-CN" altLang="en-US" dirty="0" smtClean="0">
                <a:ea typeface="宋体" pitchFamily="2" charset="-122"/>
              </a:rPr>
              <a:t>访问时间为 </a:t>
            </a:r>
            <a:r>
              <a:rPr lang="en-US" altLang="zh-CN" dirty="0" smtClean="0">
                <a:ea typeface="宋体" pitchFamily="2" charset="-122"/>
              </a:rPr>
              <a:t>4 ns/</a:t>
            </a:r>
            <a:r>
              <a:rPr lang="zh-CN" altLang="en-US" dirty="0" smtClean="0">
                <a:ea typeface="宋体" pitchFamily="2" charset="-122"/>
              </a:rPr>
              <a:t>双字</a:t>
            </a:r>
            <a:r>
              <a:rPr lang="en-US" altLang="zh-CN" dirty="0" smtClean="0">
                <a:ea typeface="宋体" pitchFamily="2" charset="-122"/>
              </a:rPr>
              <a:t>, DRAM </a:t>
            </a:r>
            <a:r>
              <a:rPr lang="zh-CN" altLang="en-US" dirty="0" smtClean="0">
                <a:ea typeface="宋体" pitchFamily="2" charset="-122"/>
              </a:rPr>
              <a:t>为 </a:t>
            </a:r>
            <a:r>
              <a:rPr lang="en-US" altLang="zh-CN" dirty="0" smtClean="0">
                <a:ea typeface="宋体" pitchFamily="2" charset="-122"/>
              </a:rPr>
              <a:t>60 ns/</a:t>
            </a:r>
            <a:r>
              <a:rPr lang="zh-CN" altLang="en-US" dirty="0" smtClean="0">
                <a:ea typeface="宋体" pitchFamily="2" charset="-122"/>
              </a:rPr>
              <a:t>双字</a:t>
            </a:r>
          </a:p>
          <a:p>
            <a:pPr lvl="2" eaLnBrk="1" hangingPunct="1"/>
            <a:r>
              <a:rPr lang="zh-CN" altLang="en-US" dirty="0" smtClean="0">
                <a:ea typeface="宋体" pitchFamily="2" charset="-122"/>
              </a:rPr>
              <a:t>磁盘比</a:t>
            </a:r>
            <a:r>
              <a:rPr lang="en-US" altLang="zh-CN" dirty="0" smtClean="0">
                <a:ea typeface="宋体" pitchFamily="2" charset="-122"/>
              </a:rPr>
              <a:t>SRAM</a:t>
            </a:r>
            <a:r>
              <a:rPr lang="zh-CN" altLang="en-US" dirty="0" smtClean="0">
                <a:ea typeface="宋体" pitchFamily="2" charset="-122"/>
              </a:rPr>
              <a:t>慢</a:t>
            </a:r>
            <a:r>
              <a:rPr lang="en-US" altLang="zh-CN" dirty="0" smtClean="0">
                <a:ea typeface="宋体" pitchFamily="2" charset="-122"/>
              </a:rPr>
              <a:t>4,0000</a:t>
            </a:r>
            <a:r>
              <a:rPr lang="zh-CN" altLang="en-US" dirty="0" smtClean="0">
                <a:ea typeface="宋体" pitchFamily="2" charset="-122"/>
              </a:rPr>
              <a:t>倍</a:t>
            </a:r>
            <a:r>
              <a:rPr lang="en-US" altLang="zh-CN" dirty="0" smtClean="0">
                <a:ea typeface="宋体" pitchFamily="2" charset="-122"/>
              </a:rPr>
              <a:t>, </a:t>
            </a:r>
          </a:p>
          <a:p>
            <a:pPr lvl="2" eaLnBrk="1" hangingPunct="1"/>
            <a:r>
              <a:rPr lang="zh-CN" altLang="en-US" dirty="0" smtClean="0">
                <a:ea typeface="宋体" pitchFamily="2" charset="-122"/>
              </a:rPr>
              <a:t>磁盘比 </a:t>
            </a:r>
            <a:r>
              <a:rPr lang="en-US" altLang="zh-CN" dirty="0" smtClean="0">
                <a:ea typeface="宋体" pitchFamily="2" charset="-122"/>
              </a:rPr>
              <a:t>DRAM</a:t>
            </a:r>
            <a:r>
              <a:rPr lang="zh-CN" altLang="en-US" dirty="0" smtClean="0">
                <a:ea typeface="宋体" pitchFamily="2" charset="-122"/>
              </a:rPr>
              <a:t>慢</a:t>
            </a:r>
            <a:r>
              <a:rPr lang="en-US" altLang="zh-CN" dirty="0" smtClean="0">
                <a:ea typeface="宋体" pitchFamily="2" charset="-122"/>
              </a:rPr>
              <a:t>2500</a:t>
            </a:r>
            <a:r>
              <a:rPr lang="zh-CN" altLang="en-US" dirty="0" smtClean="0">
                <a:ea typeface="宋体" pitchFamily="2" charset="-122"/>
              </a:rPr>
              <a:t>倍</a:t>
            </a:r>
            <a:r>
              <a:rPr lang="en-US" altLang="zh-CN" dirty="0" smtClean="0">
                <a:ea typeface="宋体" pitchFamily="2" charset="-122"/>
              </a:rPr>
              <a:t>.</a:t>
            </a:r>
          </a:p>
          <a:p>
            <a:pPr lvl="1" eaLnBrk="1" hangingPunct="1"/>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逻辑磁盘块</a:t>
            </a:r>
          </a:p>
        </p:txBody>
      </p:sp>
      <p:sp>
        <p:nvSpPr>
          <p:cNvPr id="38915" name="Rectangle 1029"/>
          <p:cNvSpPr>
            <a:spLocks noGrp="1" noChangeArrowheads="1"/>
          </p:cNvSpPr>
          <p:nvPr>
            <p:ph type="body" idx="1"/>
          </p:nvPr>
        </p:nvSpPr>
        <p:spPr/>
        <p:txBody>
          <a:bodyPr/>
          <a:lstStyle/>
          <a:p>
            <a:pPr eaLnBrk="1" hangingPunct="1"/>
            <a:r>
              <a:rPr lang="zh-CN" altLang="en-US" dirty="0" smtClean="0">
                <a:ea typeface="宋体" pitchFamily="2" charset="-122"/>
              </a:rPr>
              <a:t>现代磁盘将复杂的物理结构转换成简单的抽象视图</a:t>
            </a:r>
            <a:r>
              <a:rPr lang="en-US" altLang="zh-CN" dirty="0" smtClean="0">
                <a:ea typeface="宋体" pitchFamily="2" charset="-122"/>
              </a:rPr>
              <a:t>:</a:t>
            </a:r>
          </a:p>
          <a:p>
            <a:pPr lvl="1" eaLnBrk="1" hangingPunct="1"/>
            <a:r>
              <a:rPr lang="zh-CN" altLang="en-US" dirty="0" smtClean="0">
                <a:ea typeface="宋体" pitchFamily="2" charset="-122"/>
              </a:rPr>
              <a:t>一组连续扇区被封装成一个</a:t>
            </a:r>
            <a:r>
              <a:rPr lang="en-US" altLang="zh-CN" dirty="0" smtClean="0">
                <a:ea typeface="宋体" pitchFamily="2" charset="-122"/>
              </a:rPr>
              <a:t>b-sized</a:t>
            </a:r>
            <a:r>
              <a:rPr lang="zh-CN" altLang="en-US" dirty="0" smtClean="0">
                <a:ea typeface="宋体" pitchFamily="2" charset="-122"/>
              </a:rPr>
              <a:t>大小的逻辑盘块 </a:t>
            </a:r>
          </a:p>
          <a:p>
            <a:pPr eaLnBrk="1" hangingPunct="1"/>
            <a:r>
              <a:rPr lang="zh-CN" altLang="en-US" dirty="0" smtClean="0">
                <a:ea typeface="宋体" pitchFamily="2" charset="-122"/>
              </a:rPr>
              <a:t>逻辑块与物理块之间的映射</a:t>
            </a:r>
          </a:p>
          <a:p>
            <a:pPr lvl="1" eaLnBrk="1" hangingPunct="1"/>
            <a:r>
              <a:rPr lang="zh-CN" altLang="en-US" dirty="0" smtClean="0">
                <a:ea typeface="宋体" pitchFamily="2" charset="-122"/>
              </a:rPr>
              <a:t>由磁盘控制器（硬件和固件组成）来维护</a:t>
            </a:r>
          </a:p>
          <a:p>
            <a:pPr lvl="1" eaLnBrk="1" hangingPunct="1"/>
            <a:r>
              <a:rPr lang="zh-CN" altLang="en-US" dirty="0" smtClean="0">
                <a:ea typeface="宋体" pitchFamily="2" charset="-122"/>
              </a:rPr>
              <a:t>将读写请求地址转换成三元组：</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盘面</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磁道</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扇区</a:t>
            </a:r>
            <a:r>
              <a:rPr lang="en-US" altLang="zh-CN" dirty="0" smtClean="0">
                <a:solidFill>
                  <a:srgbClr val="FF0000"/>
                </a:solidFill>
                <a:ea typeface="宋体" pitchFamily="2" charset="-122"/>
              </a:rPr>
              <a:t>) .</a:t>
            </a:r>
          </a:p>
          <a:p>
            <a:pPr eaLnBrk="1" hangingPunct="1"/>
            <a:r>
              <a:rPr lang="zh-CN" altLang="en-US" dirty="0" smtClean="0">
                <a:ea typeface="宋体" pitchFamily="2" charset="-122"/>
              </a:rPr>
              <a:t>允许控制器从每个区域中</a:t>
            </a:r>
            <a:r>
              <a:rPr lang="zh-CN" altLang="en-US" dirty="0" smtClean="0">
                <a:solidFill>
                  <a:srgbClr val="FF0000"/>
                </a:solidFill>
                <a:ea typeface="宋体" pitchFamily="2" charset="-122"/>
              </a:rPr>
              <a:t>保留一部分空闲柱面</a:t>
            </a:r>
          </a:p>
          <a:p>
            <a:pPr lvl="1" eaLnBrk="1" hangingPunct="1"/>
            <a:r>
              <a:rPr lang="zh-CN" altLang="en-US" dirty="0" smtClean="0">
                <a:ea typeface="宋体" pitchFamily="2" charset="-122"/>
              </a:rPr>
              <a:t>区分</a:t>
            </a:r>
            <a:r>
              <a:rPr lang="en-US" altLang="zh-CN" dirty="0" smtClean="0">
                <a:ea typeface="宋体" pitchFamily="2" charset="-122"/>
              </a:rPr>
              <a:t>“</a:t>
            </a:r>
            <a:r>
              <a:rPr lang="zh-CN" altLang="en-US" dirty="0" smtClean="0">
                <a:ea typeface="宋体" pitchFamily="2" charset="-122"/>
              </a:rPr>
              <a:t>格式化容量</a:t>
            </a:r>
            <a:r>
              <a:rPr lang="en-US" altLang="zh-CN" dirty="0" smtClean="0">
                <a:ea typeface="宋体" pitchFamily="2" charset="-122"/>
              </a:rPr>
              <a:t>”</a:t>
            </a:r>
            <a:r>
              <a:rPr lang="zh-CN" altLang="en-US" dirty="0" smtClean="0">
                <a:ea typeface="宋体" pitchFamily="2" charset="-122"/>
              </a:rPr>
              <a:t>和</a:t>
            </a:r>
            <a:r>
              <a:rPr lang="en-US" altLang="zh-CN" dirty="0" smtClean="0">
                <a:ea typeface="宋体" pitchFamily="2" charset="-122"/>
              </a:rPr>
              <a:t>“</a:t>
            </a:r>
            <a:r>
              <a:rPr lang="zh-CN" altLang="en-US" dirty="0" smtClean="0">
                <a:ea typeface="宋体" pitchFamily="2" charset="-122"/>
              </a:rPr>
              <a:t>最大容量 </a:t>
            </a:r>
          </a:p>
          <a:p>
            <a:pPr eaLnBrk="1" hangingPunct="1"/>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1"/>
          <p:cNvSpPr>
            <a:spLocks noGrp="1" noChangeArrowheads="1"/>
          </p:cNvSpPr>
          <p:nvPr>
            <p:ph type="title"/>
          </p:nvPr>
        </p:nvSpPr>
        <p:spPr>
          <a:xfrm>
            <a:off x="357188" y="333375"/>
            <a:ext cx="7591425" cy="762000"/>
          </a:xfrm>
        </p:spPr>
        <p:txBody>
          <a:bodyPr/>
          <a:lstStyle/>
          <a:p>
            <a:pPr eaLnBrk="1" hangingPunct="1"/>
            <a:r>
              <a:rPr lang="en-US" altLang="zh-CN" smtClean="0">
                <a:ea typeface="宋体" pitchFamily="2" charset="-122"/>
              </a:rPr>
              <a:t>I/O </a:t>
            </a:r>
            <a:r>
              <a:rPr lang="zh-CN" altLang="en-US" smtClean="0">
                <a:ea typeface="宋体" pitchFamily="2" charset="-122"/>
              </a:rPr>
              <a:t>总线</a:t>
            </a:r>
          </a:p>
        </p:txBody>
      </p:sp>
      <p:sp>
        <p:nvSpPr>
          <p:cNvPr id="39939"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主存</a:t>
            </a:r>
          </a:p>
        </p:txBody>
      </p:sp>
      <p:sp>
        <p:nvSpPr>
          <p:cNvPr id="39940"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1"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I/O </a:t>
            </a:r>
          </a:p>
          <a:p>
            <a:pPr algn="ctr"/>
            <a:r>
              <a:rPr lang="zh-CN" altLang="en-US" sz="1600"/>
              <a:t>桥接器</a:t>
            </a:r>
          </a:p>
        </p:txBody>
      </p:sp>
      <p:sp>
        <p:nvSpPr>
          <p:cNvPr id="39942"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3"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总线接口</a:t>
            </a:r>
          </a:p>
        </p:txBody>
      </p:sp>
      <p:sp>
        <p:nvSpPr>
          <p:cNvPr id="39944"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5"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6"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7"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8"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49"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50"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51"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600"/>
              <a:t>算术</a:t>
            </a:r>
          </a:p>
          <a:p>
            <a:r>
              <a:rPr lang="zh-CN" altLang="en-US" sz="1600"/>
              <a:t>逻辑</a:t>
            </a:r>
          </a:p>
          <a:p>
            <a:r>
              <a:rPr lang="zh-CN" altLang="en-US" sz="1600"/>
              <a:t>单元</a:t>
            </a:r>
          </a:p>
        </p:txBody>
      </p:sp>
      <p:sp>
        <p:nvSpPr>
          <p:cNvPr id="39952" name="Text Box 17"/>
          <p:cNvSpPr txBox="1">
            <a:spLocks noChangeArrowheads="1"/>
          </p:cNvSpPr>
          <p:nvPr/>
        </p:nvSpPr>
        <p:spPr bwMode="auto">
          <a:xfrm>
            <a:off x="1692275" y="1412875"/>
            <a:ext cx="1198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寄存器文件</a:t>
            </a:r>
          </a:p>
        </p:txBody>
      </p:sp>
      <p:sp>
        <p:nvSpPr>
          <p:cNvPr id="39953"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54"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39955" name="Text Box 20"/>
          <p:cNvSpPr txBox="1">
            <a:spLocks noChangeArrowheads="1"/>
          </p:cNvSpPr>
          <p:nvPr/>
        </p:nvSpPr>
        <p:spPr bwMode="auto">
          <a:xfrm>
            <a:off x="819150" y="10477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CPU </a:t>
            </a:r>
            <a:r>
              <a:rPr lang="zh-CN" altLang="en-US" sz="1600"/>
              <a:t>芯片</a:t>
            </a:r>
          </a:p>
        </p:txBody>
      </p:sp>
      <p:sp>
        <p:nvSpPr>
          <p:cNvPr id="39956" name="Text Box 21"/>
          <p:cNvSpPr txBox="1">
            <a:spLocks noChangeArrowheads="1"/>
          </p:cNvSpPr>
          <p:nvPr/>
        </p:nvSpPr>
        <p:spPr bwMode="auto">
          <a:xfrm>
            <a:off x="3865563" y="2343150"/>
            <a:ext cx="995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系统总线</a:t>
            </a:r>
          </a:p>
        </p:txBody>
      </p:sp>
      <p:sp>
        <p:nvSpPr>
          <p:cNvPr id="39957"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Text Box 23"/>
          <p:cNvSpPr txBox="1">
            <a:spLocks noChangeArrowheads="1"/>
          </p:cNvSpPr>
          <p:nvPr/>
        </p:nvSpPr>
        <p:spPr bwMode="auto">
          <a:xfrm>
            <a:off x="5386388" y="2343150"/>
            <a:ext cx="1198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存储器总线</a:t>
            </a:r>
          </a:p>
        </p:txBody>
      </p:sp>
      <p:sp>
        <p:nvSpPr>
          <p:cNvPr id="39959"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0"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39961"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39962"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磁盘控制器</a:t>
            </a:r>
          </a:p>
        </p:txBody>
      </p:sp>
      <p:sp>
        <p:nvSpPr>
          <p:cNvPr id="39963"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39964"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图形适配器</a:t>
            </a:r>
          </a:p>
        </p:txBody>
      </p:sp>
      <p:sp>
        <p:nvSpPr>
          <p:cNvPr id="39965"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39966"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USB</a:t>
            </a:r>
          </a:p>
          <a:p>
            <a:pPr algn="ctr"/>
            <a:r>
              <a:rPr lang="zh-CN" altLang="en-US" sz="1600"/>
              <a:t>控制器</a:t>
            </a:r>
          </a:p>
        </p:txBody>
      </p:sp>
      <p:sp>
        <p:nvSpPr>
          <p:cNvPr id="39967"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Text Box 34"/>
          <p:cNvSpPr txBox="1">
            <a:spLocks noChangeArrowheads="1"/>
          </p:cNvSpPr>
          <p:nvPr/>
        </p:nvSpPr>
        <p:spPr bwMode="auto">
          <a:xfrm>
            <a:off x="1277938" y="592455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鼠标</a:t>
            </a:r>
          </a:p>
        </p:txBody>
      </p:sp>
      <p:sp>
        <p:nvSpPr>
          <p:cNvPr id="39970" name="Text Box 35"/>
          <p:cNvSpPr txBox="1">
            <a:spLocks noChangeArrowheads="1"/>
          </p:cNvSpPr>
          <p:nvPr/>
        </p:nvSpPr>
        <p:spPr bwMode="auto">
          <a:xfrm>
            <a:off x="2078038" y="5924550"/>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键盘</a:t>
            </a:r>
          </a:p>
        </p:txBody>
      </p:sp>
      <p:sp>
        <p:nvSpPr>
          <p:cNvPr id="39971"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Text Box 37"/>
          <p:cNvSpPr txBox="1">
            <a:spLocks noChangeArrowheads="1"/>
          </p:cNvSpPr>
          <p:nvPr/>
        </p:nvSpPr>
        <p:spPr bwMode="auto">
          <a:xfrm>
            <a:off x="3214688" y="5924550"/>
            <a:ext cx="792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显示器</a:t>
            </a:r>
          </a:p>
        </p:txBody>
      </p:sp>
      <p:sp>
        <p:nvSpPr>
          <p:cNvPr id="39973"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a:t>
            </a:r>
          </a:p>
        </p:txBody>
      </p:sp>
      <p:sp>
        <p:nvSpPr>
          <p:cNvPr id="39975"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p:spPr>
        <p:txBody>
          <a:bodyPr wrap="none" anchor="ctr"/>
          <a:lstStyle/>
          <a:p>
            <a:endParaRPr lang="en-US" altLang="zh-CN"/>
          </a:p>
        </p:txBody>
      </p:sp>
      <p:sp>
        <p:nvSpPr>
          <p:cNvPr id="39976" name="Rectangle 41"/>
          <p:cNvSpPr>
            <a:spLocks noChangeArrowheads="1"/>
          </p:cNvSpPr>
          <p:nvPr/>
        </p:nvSpPr>
        <p:spPr bwMode="auto">
          <a:xfrm>
            <a:off x="1931988" y="4405313"/>
            <a:ext cx="166687" cy="152400"/>
          </a:xfrm>
          <a:prstGeom prst="rect">
            <a:avLst/>
          </a:prstGeom>
          <a:solidFill>
            <a:srgbClr val="F7F5C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39977" name="Rectangle 42"/>
          <p:cNvSpPr>
            <a:spLocks noChangeArrowheads="1"/>
          </p:cNvSpPr>
          <p:nvPr/>
        </p:nvSpPr>
        <p:spPr bwMode="auto">
          <a:xfrm>
            <a:off x="3608388" y="4395788"/>
            <a:ext cx="166687" cy="152400"/>
          </a:xfrm>
          <a:prstGeom prst="rect">
            <a:avLst/>
          </a:prstGeom>
          <a:solidFill>
            <a:srgbClr val="F7F5C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39978" name="Rectangle 43"/>
          <p:cNvSpPr>
            <a:spLocks noChangeArrowheads="1"/>
          </p:cNvSpPr>
          <p:nvPr/>
        </p:nvSpPr>
        <p:spPr bwMode="auto">
          <a:xfrm>
            <a:off x="5942013" y="4386263"/>
            <a:ext cx="161925" cy="152400"/>
          </a:xfrm>
          <a:prstGeom prst="rect">
            <a:avLst/>
          </a:prstGeom>
          <a:solidFill>
            <a:srgbClr val="F7F5C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39979" name="Text Box 44"/>
          <p:cNvSpPr txBox="1">
            <a:spLocks noChangeArrowheads="1"/>
          </p:cNvSpPr>
          <p:nvPr/>
        </p:nvSpPr>
        <p:spPr bwMode="auto">
          <a:xfrm>
            <a:off x="4529138" y="4540250"/>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I/O </a:t>
            </a:r>
            <a:r>
              <a:rPr lang="zh-CN" altLang="en-US" sz="1600"/>
              <a:t>总线</a:t>
            </a:r>
          </a:p>
        </p:txBody>
      </p:sp>
      <p:sp>
        <p:nvSpPr>
          <p:cNvPr id="39980" name="Rectangle 45"/>
          <p:cNvSpPr>
            <a:spLocks noChangeArrowheads="1"/>
          </p:cNvSpPr>
          <p:nvPr/>
        </p:nvSpPr>
        <p:spPr bwMode="auto">
          <a:xfrm>
            <a:off x="4832350" y="4324350"/>
            <a:ext cx="161925" cy="152400"/>
          </a:xfrm>
          <a:prstGeom prst="rect">
            <a:avLst/>
          </a:prstGeom>
          <a:solidFill>
            <a:srgbClr val="F7F5C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39981"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ltLang="zh-CN"/>
          </a:p>
        </p:txBody>
      </p:sp>
      <p:sp>
        <p:nvSpPr>
          <p:cNvPr id="39982"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ltLang="zh-CN"/>
          </a:p>
        </p:txBody>
      </p:sp>
      <p:sp>
        <p:nvSpPr>
          <p:cNvPr id="39983"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ltLang="zh-CN"/>
          </a:p>
        </p:txBody>
      </p:sp>
      <p:sp>
        <p:nvSpPr>
          <p:cNvPr id="39984" name="Text Box 49"/>
          <p:cNvSpPr txBox="1">
            <a:spLocks noChangeArrowheads="1"/>
          </p:cNvSpPr>
          <p:nvPr/>
        </p:nvSpPr>
        <p:spPr bwMode="auto">
          <a:xfrm>
            <a:off x="6708775" y="4752975"/>
            <a:ext cx="2011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针对诸如网络适配器</a:t>
            </a:r>
          </a:p>
          <a:p>
            <a:r>
              <a:rPr lang="zh-CN" altLang="en-US" sz="1600"/>
              <a:t>这样的其他设备的</a:t>
            </a:r>
          </a:p>
          <a:p>
            <a:r>
              <a:rPr lang="zh-CN" altLang="en-US" sz="1600"/>
              <a:t>扩展插槽</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7"/>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读取一个磁盘扇区 </a:t>
            </a:r>
            <a:r>
              <a:rPr lang="en-US" altLang="zh-CN" smtClean="0">
                <a:ea typeface="宋体" pitchFamily="2" charset="-122"/>
              </a:rPr>
              <a:t>(1)</a:t>
            </a:r>
          </a:p>
        </p:txBody>
      </p:sp>
      <p:sp>
        <p:nvSpPr>
          <p:cNvPr id="40963" name="Rectangle 4"/>
          <p:cNvSpPr>
            <a:spLocks noChangeArrowheads="1"/>
          </p:cNvSpPr>
          <p:nvPr/>
        </p:nvSpPr>
        <p:spPr bwMode="auto">
          <a:xfrm>
            <a:off x="6291263" y="2989263"/>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主存</a:t>
            </a:r>
          </a:p>
        </p:txBody>
      </p:sp>
      <p:sp>
        <p:nvSpPr>
          <p:cNvPr id="40964"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65"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sz="1600"/>
          </a:p>
        </p:txBody>
      </p:sp>
      <p:sp>
        <p:nvSpPr>
          <p:cNvPr id="40966"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67"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68"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69"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0"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1"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2"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3"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4" name="Rectangle 15"/>
          <p:cNvSpPr>
            <a:spLocks noChangeArrowheads="1"/>
          </p:cNvSpPr>
          <p:nvPr/>
        </p:nvSpPr>
        <p:spPr bwMode="auto">
          <a:xfrm>
            <a:off x="2628900" y="1693863"/>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算术</a:t>
            </a:r>
          </a:p>
          <a:p>
            <a:pPr algn="ctr"/>
            <a:r>
              <a:rPr lang="zh-CN" altLang="en-US" sz="1600"/>
              <a:t>逻辑</a:t>
            </a:r>
          </a:p>
          <a:p>
            <a:pPr algn="ctr"/>
            <a:r>
              <a:rPr lang="zh-CN" altLang="en-US" sz="1600"/>
              <a:t>单元</a:t>
            </a:r>
          </a:p>
        </p:txBody>
      </p:sp>
      <p:sp>
        <p:nvSpPr>
          <p:cNvPr id="40975" name="Text Box 16"/>
          <p:cNvSpPr txBox="1">
            <a:spLocks noChangeArrowheads="1"/>
          </p:cNvSpPr>
          <p:nvPr/>
        </p:nvSpPr>
        <p:spPr bwMode="auto">
          <a:xfrm>
            <a:off x="1103313" y="1525588"/>
            <a:ext cx="11985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寄存器文件</a:t>
            </a:r>
          </a:p>
        </p:txBody>
      </p:sp>
      <p:sp>
        <p:nvSpPr>
          <p:cNvPr id="40976"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7"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0978" name="Text Box 19"/>
          <p:cNvSpPr txBox="1">
            <a:spLocks noChangeArrowheads="1"/>
          </p:cNvSpPr>
          <p:nvPr/>
        </p:nvSpPr>
        <p:spPr bwMode="auto">
          <a:xfrm>
            <a:off x="228600" y="11430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CPU </a:t>
            </a:r>
            <a:r>
              <a:rPr lang="zh-CN" altLang="en-US" sz="1600"/>
              <a:t>芯片</a:t>
            </a:r>
          </a:p>
        </p:txBody>
      </p:sp>
      <p:sp>
        <p:nvSpPr>
          <p:cNvPr id="40979"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0980"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0981" name="Rectangle 22"/>
          <p:cNvSpPr>
            <a:spLocks noChangeArrowheads="1"/>
          </p:cNvSpPr>
          <p:nvPr/>
        </p:nvSpPr>
        <p:spPr bwMode="auto">
          <a:xfrm>
            <a:off x="4762500" y="5287963"/>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磁盘控制器</a:t>
            </a:r>
          </a:p>
        </p:txBody>
      </p:sp>
      <p:sp>
        <p:nvSpPr>
          <p:cNvPr id="40982"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0983" name="Rectangle 24"/>
          <p:cNvSpPr>
            <a:spLocks noChangeArrowheads="1"/>
          </p:cNvSpPr>
          <p:nvPr/>
        </p:nvSpPr>
        <p:spPr bwMode="auto">
          <a:xfrm>
            <a:off x="2432050" y="5287963"/>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图形适配器</a:t>
            </a:r>
          </a:p>
        </p:txBody>
      </p:sp>
      <p:sp>
        <p:nvSpPr>
          <p:cNvPr id="40984"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0985" name="Rectangle 26"/>
          <p:cNvSpPr>
            <a:spLocks noChangeArrowheads="1"/>
          </p:cNvSpPr>
          <p:nvPr/>
        </p:nvSpPr>
        <p:spPr bwMode="auto">
          <a:xfrm>
            <a:off x="831850" y="5199063"/>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USB</a:t>
            </a:r>
            <a:r>
              <a:rPr lang="zh-CN" altLang="en-US" sz="1600"/>
              <a:t>控制器</a:t>
            </a:r>
          </a:p>
        </p:txBody>
      </p:sp>
      <p:sp>
        <p:nvSpPr>
          <p:cNvPr id="40986"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29"/>
          <p:cNvSpPr txBox="1">
            <a:spLocks noChangeArrowheads="1"/>
          </p:cNvSpPr>
          <p:nvPr/>
        </p:nvSpPr>
        <p:spPr bwMode="auto">
          <a:xfrm>
            <a:off x="749300" y="6037263"/>
            <a:ext cx="5905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鼠标</a:t>
            </a:r>
          </a:p>
        </p:txBody>
      </p:sp>
      <p:sp>
        <p:nvSpPr>
          <p:cNvPr id="40989" name="Text Box 30"/>
          <p:cNvSpPr txBox="1">
            <a:spLocks noChangeArrowheads="1"/>
          </p:cNvSpPr>
          <p:nvPr/>
        </p:nvSpPr>
        <p:spPr bwMode="auto">
          <a:xfrm>
            <a:off x="1550988" y="6021388"/>
            <a:ext cx="5905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键盘</a:t>
            </a:r>
          </a:p>
        </p:txBody>
      </p:sp>
      <p:sp>
        <p:nvSpPr>
          <p:cNvPr id="40990"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Text Box 32"/>
          <p:cNvSpPr txBox="1">
            <a:spLocks noChangeArrowheads="1"/>
          </p:cNvSpPr>
          <p:nvPr/>
        </p:nvSpPr>
        <p:spPr bwMode="auto">
          <a:xfrm>
            <a:off x="2625725" y="6037263"/>
            <a:ext cx="7921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显示器</a:t>
            </a:r>
          </a:p>
        </p:txBody>
      </p:sp>
      <p:sp>
        <p:nvSpPr>
          <p:cNvPr id="40992"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AutoShape 34"/>
          <p:cNvSpPr>
            <a:spLocks noChangeArrowheads="1"/>
          </p:cNvSpPr>
          <p:nvPr/>
        </p:nvSpPr>
        <p:spPr bwMode="auto">
          <a:xfrm>
            <a:off x="5124450" y="6189663"/>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a:t>
            </a:r>
          </a:p>
        </p:txBody>
      </p:sp>
      <p:sp>
        <p:nvSpPr>
          <p:cNvPr id="40994"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p:spPr>
        <p:txBody>
          <a:bodyPr wrap="none" anchor="ctr"/>
          <a:lstStyle/>
          <a:p>
            <a:endParaRPr lang="en-US" altLang="zh-CN"/>
          </a:p>
        </p:txBody>
      </p:sp>
      <p:sp>
        <p:nvSpPr>
          <p:cNvPr id="40995" name="Rectangle 36"/>
          <p:cNvSpPr>
            <a:spLocks noChangeArrowheads="1"/>
          </p:cNvSpPr>
          <p:nvPr/>
        </p:nvSpPr>
        <p:spPr bwMode="auto">
          <a:xfrm>
            <a:off x="1343025" y="45005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0996" name="Rectangle 37"/>
          <p:cNvSpPr>
            <a:spLocks noChangeArrowheads="1"/>
          </p:cNvSpPr>
          <p:nvPr/>
        </p:nvSpPr>
        <p:spPr bwMode="auto">
          <a:xfrm>
            <a:off x="3019425" y="44910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0997" name="Rectangle 38"/>
          <p:cNvSpPr>
            <a:spLocks noChangeArrowheads="1"/>
          </p:cNvSpPr>
          <p:nvPr/>
        </p:nvSpPr>
        <p:spPr bwMode="auto">
          <a:xfrm>
            <a:off x="5353050" y="44815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0998" name="Text Box 39"/>
          <p:cNvSpPr txBox="1">
            <a:spLocks noChangeArrowheads="1"/>
          </p:cNvSpPr>
          <p:nvPr/>
        </p:nvSpPr>
        <p:spPr bwMode="auto">
          <a:xfrm>
            <a:off x="5553075" y="4127500"/>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I/O </a:t>
            </a:r>
            <a:r>
              <a:rPr lang="zh-CN" altLang="en-US" sz="1600"/>
              <a:t>总线</a:t>
            </a:r>
          </a:p>
        </p:txBody>
      </p:sp>
      <p:sp>
        <p:nvSpPr>
          <p:cNvPr id="40999" name="Rectangle 40"/>
          <p:cNvSpPr>
            <a:spLocks noChangeArrowheads="1"/>
          </p:cNvSpPr>
          <p:nvPr/>
        </p:nvSpPr>
        <p:spPr bwMode="auto">
          <a:xfrm>
            <a:off x="4243388" y="44196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1000" name="Line 41"/>
          <p:cNvSpPr>
            <a:spLocks noChangeShapeType="1"/>
          </p:cNvSpPr>
          <p:nvPr/>
        </p:nvSpPr>
        <p:spPr bwMode="auto">
          <a:xfrm>
            <a:off x="2355850" y="3365500"/>
            <a:ext cx="2012950"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1" name="Line 42"/>
          <p:cNvSpPr>
            <a:spLocks noChangeShapeType="1"/>
          </p:cNvSpPr>
          <p:nvPr/>
        </p:nvSpPr>
        <p:spPr bwMode="auto">
          <a:xfrm>
            <a:off x="4332288" y="3365500"/>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43"/>
          <p:cNvSpPr>
            <a:spLocks noChangeShapeType="1"/>
          </p:cNvSpPr>
          <p:nvPr/>
        </p:nvSpPr>
        <p:spPr bwMode="auto">
          <a:xfrm flipV="1">
            <a:off x="4294188" y="45291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Rectangle 45"/>
          <p:cNvSpPr>
            <a:spLocks noChangeArrowheads="1"/>
          </p:cNvSpPr>
          <p:nvPr/>
        </p:nvSpPr>
        <p:spPr bwMode="auto">
          <a:xfrm>
            <a:off x="495300" y="3173413"/>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总线接口</a:t>
            </a:r>
          </a:p>
        </p:txBody>
      </p:sp>
      <p:sp>
        <p:nvSpPr>
          <p:cNvPr id="41005" name="Text Box 46"/>
          <p:cNvSpPr txBox="1">
            <a:spLocks noChangeArrowheads="1"/>
          </p:cNvSpPr>
          <p:nvPr/>
        </p:nvSpPr>
        <p:spPr bwMode="auto">
          <a:xfrm>
            <a:off x="4038600" y="1323975"/>
            <a:ext cx="4876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b="0"/>
              <a:t>CPU</a:t>
            </a:r>
            <a:r>
              <a:rPr lang="zh-CN" altLang="en-US" b="0"/>
              <a:t>通过将命令、逻辑块号和目的存储器地址写到与磁盘相关联的存储器映射地址，发起一个磁盘读请求操作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7"/>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读取一个磁盘扇区 </a:t>
            </a:r>
            <a:r>
              <a:rPr lang="en-US" altLang="zh-CN" smtClean="0">
                <a:ea typeface="宋体" pitchFamily="2" charset="-122"/>
              </a:rPr>
              <a:t>(2)</a:t>
            </a:r>
          </a:p>
        </p:txBody>
      </p:sp>
      <p:sp>
        <p:nvSpPr>
          <p:cNvPr id="41987"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主存</a:t>
            </a:r>
          </a:p>
        </p:txBody>
      </p:sp>
      <p:sp>
        <p:nvSpPr>
          <p:cNvPr id="41988"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89"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sz="1600"/>
          </a:p>
        </p:txBody>
      </p:sp>
      <p:sp>
        <p:nvSpPr>
          <p:cNvPr id="41990"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1"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2"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3"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4"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5"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6"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7"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1998"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算术</a:t>
            </a:r>
          </a:p>
          <a:p>
            <a:pPr algn="ctr"/>
            <a:r>
              <a:rPr lang="zh-CN" altLang="en-US" sz="1600"/>
              <a:t>逻辑</a:t>
            </a:r>
          </a:p>
          <a:p>
            <a:pPr algn="ctr"/>
            <a:r>
              <a:rPr lang="zh-CN" altLang="en-US" sz="1600"/>
              <a:t>单元</a:t>
            </a:r>
          </a:p>
        </p:txBody>
      </p:sp>
      <p:sp>
        <p:nvSpPr>
          <p:cNvPr id="41999" name="Text Box 16"/>
          <p:cNvSpPr txBox="1">
            <a:spLocks noChangeArrowheads="1"/>
          </p:cNvSpPr>
          <p:nvPr/>
        </p:nvSpPr>
        <p:spPr bwMode="auto">
          <a:xfrm>
            <a:off x="1093788" y="1509713"/>
            <a:ext cx="11985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寄存器文件</a:t>
            </a:r>
          </a:p>
        </p:txBody>
      </p:sp>
      <p:sp>
        <p:nvSpPr>
          <p:cNvPr id="42000"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2001"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2002" name="Text Box 19"/>
          <p:cNvSpPr txBox="1">
            <a:spLocks noChangeArrowheads="1"/>
          </p:cNvSpPr>
          <p:nvPr/>
        </p:nvSpPr>
        <p:spPr bwMode="auto">
          <a:xfrm>
            <a:off x="269875" y="11112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CPU </a:t>
            </a:r>
            <a:r>
              <a:rPr lang="zh-CN" altLang="en-US" sz="1600"/>
              <a:t>芯片</a:t>
            </a:r>
          </a:p>
        </p:txBody>
      </p:sp>
      <p:sp>
        <p:nvSpPr>
          <p:cNvPr id="42003"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2004"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2005"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磁盘控制器</a:t>
            </a:r>
          </a:p>
        </p:txBody>
      </p:sp>
      <p:sp>
        <p:nvSpPr>
          <p:cNvPr id="42006"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2007"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图形适配器</a:t>
            </a:r>
          </a:p>
        </p:txBody>
      </p:sp>
      <p:sp>
        <p:nvSpPr>
          <p:cNvPr id="42008"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2009"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USB</a:t>
            </a:r>
            <a:r>
              <a:rPr lang="zh-CN" altLang="en-US" sz="1600"/>
              <a:t>控制器</a:t>
            </a:r>
          </a:p>
        </p:txBody>
      </p:sp>
      <p:sp>
        <p:nvSpPr>
          <p:cNvPr id="42010"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1"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2" name="Text Box 29"/>
          <p:cNvSpPr txBox="1">
            <a:spLocks noChangeArrowheads="1"/>
          </p:cNvSpPr>
          <p:nvPr/>
        </p:nvSpPr>
        <p:spPr bwMode="auto">
          <a:xfrm>
            <a:off x="692150" y="601980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鼠标</a:t>
            </a:r>
          </a:p>
        </p:txBody>
      </p:sp>
      <p:sp>
        <p:nvSpPr>
          <p:cNvPr id="42013" name="Text Box 30"/>
          <p:cNvSpPr txBox="1">
            <a:spLocks noChangeArrowheads="1"/>
          </p:cNvSpPr>
          <p:nvPr/>
        </p:nvSpPr>
        <p:spPr bwMode="auto">
          <a:xfrm>
            <a:off x="1492250" y="60198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键盘</a:t>
            </a:r>
          </a:p>
        </p:txBody>
      </p:sp>
      <p:sp>
        <p:nvSpPr>
          <p:cNvPr id="42014"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Text Box 32"/>
          <p:cNvSpPr txBox="1">
            <a:spLocks noChangeArrowheads="1"/>
          </p:cNvSpPr>
          <p:nvPr/>
        </p:nvSpPr>
        <p:spPr bwMode="auto">
          <a:xfrm>
            <a:off x="2628900" y="6019800"/>
            <a:ext cx="792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显示器</a:t>
            </a:r>
          </a:p>
        </p:txBody>
      </p:sp>
      <p:sp>
        <p:nvSpPr>
          <p:cNvPr id="42016"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a:t>
            </a:r>
          </a:p>
        </p:txBody>
      </p:sp>
      <p:sp>
        <p:nvSpPr>
          <p:cNvPr id="42017"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p:spPr>
        <p:txBody>
          <a:bodyPr wrap="none" anchor="ctr"/>
          <a:lstStyle/>
          <a:p>
            <a:endParaRPr lang="en-US" altLang="zh-CN"/>
          </a:p>
        </p:txBody>
      </p:sp>
      <p:sp>
        <p:nvSpPr>
          <p:cNvPr id="42018" name="Rectangle 35"/>
          <p:cNvSpPr>
            <a:spLocks noChangeArrowheads="1"/>
          </p:cNvSpPr>
          <p:nvPr/>
        </p:nvSpPr>
        <p:spPr bwMode="auto">
          <a:xfrm>
            <a:off x="1346200" y="45005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2019" name="Rectangle 36"/>
          <p:cNvSpPr>
            <a:spLocks noChangeArrowheads="1"/>
          </p:cNvSpPr>
          <p:nvPr/>
        </p:nvSpPr>
        <p:spPr bwMode="auto">
          <a:xfrm>
            <a:off x="3022600" y="44910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2020" name="Rectangle 37"/>
          <p:cNvSpPr>
            <a:spLocks noChangeArrowheads="1"/>
          </p:cNvSpPr>
          <p:nvPr/>
        </p:nvSpPr>
        <p:spPr bwMode="auto">
          <a:xfrm>
            <a:off x="5356225" y="44815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2021" name="Text Box 38"/>
          <p:cNvSpPr txBox="1">
            <a:spLocks noChangeArrowheads="1"/>
          </p:cNvSpPr>
          <p:nvPr/>
        </p:nvSpPr>
        <p:spPr bwMode="auto">
          <a:xfrm>
            <a:off x="5556250" y="4127500"/>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I/O </a:t>
            </a:r>
            <a:r>
              <a:rPr lang="zh-CN" altLang="en-US" sz="1600"/>
              <a:t>总线</a:t>
            </a:r>
          </a:p>
        </p:txBody>
      </p:sp>
      <p:sp>
        <p:nvSpPr>
          <p:cNvPr id="42022" name="Rectangle 39"/>
          <p:cNvSpPr>
            <a:spLocks noChangeArrowheads="1"/>
          </p:cNvSpPr>
          <p:nvPr/>
        </p:nvSpPr>
        <p:spPr bwMode="auto">
          <a:xfrm>
            <a:off x="4246563" y="44196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2023"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4" name="Line 41"/>
          <p:cNvSpPr>
            <a:spLocks noChangeShapeType="1"/>
          </p:cNvSpPr>
          <p:nvPr/>
        </p:nvSpPr>
        <p:spPr bwMode="auto">
          <a:xfrm>
            <a:off x="4335463" y="3365500"/>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42"/>
          <p:cNvSpPr>
            <a:spLocks noChangeShapeType="1"/>
          </p:cNvSpPr>
          <p:nvPr/>
        </p:nvSpPr>
        <p:spPr bwMode="auto">
          <a:xfrm flipV="1">
            <a:off x="4297363" y="45291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43"/>
          <p:cNvSpPr>
            <a:spLocks noChangeShapeType="1"/>
          </p:cNvSpPr>
          <p:nvPr/>
        </p:nvSpPr>
        <p:spPr bwMode="auto">
          <a:xfrm flipH="1">
            <a:off x="5432425" y="4500563"/>
            <a:ext cx="0" cy="1671637"/>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总线接口</a:t>
            </a:r>
          </a:p>
        </p:txBody>
      </p:sp>
      <p:sp>
        <p:nvSpPr>
          <p:cNvPr id="42028" name="Text Box 46"/>
          <p:cNvSpPr txBox="1">
            <a:spLocks noChangeArrowheads="1"/>
          </p:cNvSpPr>
          <p:nvPr/>
        </p:nvSpPr>
        <p:spPr bwMode="auto">
          <a:xfrm>
            <a:off x="4210050" y="1323975"/>
            <a:ext cx="4395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b="0"/>
              <a:t>磁盘控制器读取扇区，并执行到主存的</a:t>
            </a:r>
            <a:r>
              <a:rPr lang="en-US" altLang="zh-CN" b="0"/>
              <a:t>DMA</a:t>
            </a:r>
            <a:r>
              <a:rPr lang="zh-CN" altLang="en-US" b="0"/>
              <a:t>传送</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读取一个磁盘扇区 </a:t>
            </a:r>
            <a:r>
              <a:rPr lang="en-US" altLang="zh-CN" smtClean="0">
                <a:ea typeface="宋体" pitchFamily="2" charset="-122"/>
              </a:rPr>
              <a:t>(3)</a:t>
            </a:r>
          </a:p>
        </p:txBody>
      </p:sp>
      <p:sp>
        <p:nvSpPr>
          <p:cNvPr id="43011"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主存</a:t>
            </a:r>
          </a:p>
        </p:txBody>
      </p:sp>
      <p:sp>
        <p:nvSpPr>
          <p:cNvPr id="43012"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3"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sz="1600"/>
          </a:p>
        </p:txBody>
      </p:sp>
      <p:sp>
        <p:nvSpPr>
          <p:cNvPr id="43014"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5"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6"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7"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8"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19"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20"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21"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22"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算术</a:t>
            </a:r>
          </a:p>
          <a:p>
            <a:pPr algn="ctr"/>
            <a:r>
              <a:rPr lang="zh-CN" altLang="en-US" sz="1600"/>
              <a:t>逻辑</a:t>
            </a:r>
          </a:p>
          <a:p>
            <a:pPr algn="ctr"/>
            <a:r>
              <a:rPr lang="zh-CN" altLang="en-US" sz="1600"/>
              <a:t>单元</a:t>
            </a:r>
          </a:p>
        </p:txBody>
      </p:sp>
      <p:sp>
        <p:nvSpPr>
          <p:cNvPr id="43023" name="Text Box 16"/>
          <p:cNvSpPr txBox="1">
            <a:spLocks noChangeArrowheads="1"/>
          </p:cNvSpPr>
          <p:nvPr/>
        </p:nvSpPr>
        <p:spPr bwMode="auto">
          <a:xfrm>
            <a:off x="1106488" y="1508125"/>
            <a:ext cx="1198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寄存器文件</a:t>
            </a:r>
          </a:p>
        </p:txBody>
      </p:sp>
      <p:sp>
        <p:nvSpPr>
          <p:cNvPr id="43024"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25"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43026" name="Text Box 19"/>
          <p:cNvSpPr txBox="1">
            <a:spLocks noChangeArrowheads="1"/>
          </p:cNvSpPr>
          <p:nvPr/>
        </p:nvSpPr>
        <p:spPr bwMode="auto">
          <a:xfrm>
            <a:off x="247650" y="11430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CPU chip</a:t>
            </a:r>
          </a:p>
        </p:txBody>
      </p:sp>
      <p:sp>
        <p:nvSpPr>
          <p:cNvPr id="43027"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3028"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3029"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磁盘控制器</a:t>
            </a:r>
          </a:p>
        </p:txBody>
      </p:sp>
      <p:sp>
        <p:nvSpPr>
          <p:cNvPr id="43030"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3031"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图形适配器</a:t>
            </a:r>
          </a:p>
        </p:txBody>
      </p:sp>
      <p:sp>
        <p:nvSpPr>
          <p:cNvPr id="43032"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p:spPr>
        <p:txBody>
          <a:bodyPr wrap="none" anchor="ctr"/>
          <a:lstStyle/>
          <a:p>
            <a:endParaRPr lang="en-US" altLang="zh-CN"/>
          </a:p>
        </p:txBody>
      </p:sp>
      <p:sp>
        <p:nvSpPr>
          <p:cNvPr id="43033"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USB</a:t>
            </a:r>
          </a:p>
          <a:p>
            <a:pPr algn="ctr"/>
            <a:r>
              <a:rPr lang="zh-CN" altLang="en-US" sz="1600"/>
              <a:t>控制器</a:t>
            </a:r>
          </a:p>
        </p:txBody>
      </p:sp>
      <p:sp>
        <p:nvSpPr>
          <p:cNvPr id="43034"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29"/>
          <p:cNvSpPr txBox="1">
            <a:spLocks noChangeArrowheads="1"/>
          </p:cNvSpPr>
          <p:nvPr/>
        </p:nvSpPr>
        <p:spPr bwMode="auto">
          <a:xfrm>
            <a:off x="692150" y="601980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鼠标</a:t>
            </a:r>
          </a:p>
        </p:txBody>
      </p:sp>
      <p:sp>
        <p:nvSpPr>
          <p:cNvPr id="43037" name="Text Box 30"/>
          <p:cNvSpPr txBox="1">
            <a:spLocks noChangeArrowheads="1"/>
          </p:cNvSpPr>
          <p:nvPr/>
        </p:nvSpPr>
        <p:spPr bwMode="auto">
          <a:xfrm>
            <a:off x="1492250" y="60198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键盘</a:t>
            </a:r>
          </a:p>
        </p:txBody>
      </p:sp>
      <p:sp>
        <p:nvSpPr>
          <p:cNvPr id="43038"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Text Box 32"/>
          <p:cNvSpPr txBox="1">
            <a:spLocks noChangeArrowheads="1"/>
          </p:cNvSpPr>
          <p:nvPr/>
        </p:nvSpPr>
        <p:spPr bwMode="auto">
          <a:xfrm>
            <a:off x="2628900" y="6019800"/>
            <a:ext cx="792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t>显示器</a:t>
            </a:r>
          </a:p>
        </p:txBody>
      </p:sp>
      <p:sp>
        <p:nvSpPr>
          <p:cNvPr id="43040"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磁盘</a:t>
            </a:r>
          </a:p>
        </p:txBody>
      </p:sp>
      <p:sp>
        <p:nvSpPr>
          <p:cNvPr id="43042"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p:spPr>
        <p:txBody>
          <a:bodyPr wrap="none" anchor="ctr"/>
          <a:lstStyle/>
          <a:p>
            <a:endParaRPr lang="en-US" altLang="zh-CN"/>
          </a:p>
        </p:txBody>
      </p:sp>
      <p:sp>
        <p:nvSpPr>
          <p:cNvPr id="43043" name="Rectangle 36"/>
          <p:cNvSpPr>
            <a:spLocks noChangeArrowheads="1"/>
          </p:cNvSpPr>
          <p:nvPr/>
        </p:nvSpPr>
        <p:spPr bwMode="auto">
          <a:xfrm>
            <a:off x="1346200" y="45005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3044" name="Rectangle 37"/>
          <p:cNvSpPr>
            <a:spLocks noChangeArrowheads="1"/>
          </p:cNvSpPr>
          <p:nvPr/>
        </p:nvSpPr>
        <p:spPr bwMode="auto">
          <a:xfrm>
            <a:off x="3022600" y="44910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3045" name="Rectangle 38"/>
          <p:cNvSpPr>
            <a:spLocks noChangeArrowheads="1"/>
          </p:cNvSpPr>
          <p:nvPr/>
        </p:nvSpPr>
        <p:spPr bwMode="auto">
          <a:xfrm>
            <a:off x="5356225" y="44815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3046" name="Text Box 39"/>
          <p:cNvSpPr txBox="1">
            <a:spLocks noChangeArrowheads="1"/>
          </p:cNvSpPr>
          <p:nvPr/>
        </p:nvSpPr>
        <p:spPr bwMode="auto">
          <a:xfrm>
            <a:off x="5556250" y="4127500"/>
            <a:ext cx="811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I/O</a:t>
            </a:r>
            <a:r>
              <a:rPr lang="zh-CN" altLang="en-US" sz="1600"/>
              <a:t>总线</a:t>
            </a:r>
          </a:p>
        </p:txBody>
      </p:sp>
      <p:sp>
        <p:nvSpPr>
          <p:cNvPr id="43047" name="Rectangle 40"/>
          <p:cNvSpPr>
            <a:spLocks noChangeArrowheads="1"/>
          </p:cNvSpPr>
          <p:nvPr/>
        </p:nvSpPr>
        <p:spPr bwMode="auto">
          <a:xfrm>
            <a:off x="4246563" y="44196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zh-CN"/>
          </a:p>
        </p:txBody>
      </p:sp>
      <p:sp>
        <p:nvSpPr>
          <p:cNvPr id="43048"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Line 42"/>
          <p:cNvSpPr>
            <a:spLocks noChangeShapeType="1"/>
          </p:cNvSpPr>
          <p:nvPr/>
        </p:nvSpPr>
        <p:spPr bwMode="auto">
          <a:xfrm>
            <a:off x="4335463" y="2667000"/>
            <a:ext cx="0" cy="18335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43"/>
          <p:cNvSpPr>
            <a:spLocks noChangeShapeType="1"/>
          </p:cNvSpPr>
          <p:nvPr/>
        </p:nvSpPr>
        <p:spPr bwMode="auto">
          <a:xfrm flipV="1">
            <a:off x="4297363" y="45291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总线接口</a:t>
            </a:r>
          </a:p>
        </p:txBody>
      </p:sp>
      <p:sp>
        <p:nvSpPr>
          <p:cNvPr id="43053" name="Text Box 47"/>
          <p:cNvSpPr txBox="1">
            <a:spLocks noChangeArrowheads="1"/>
          </p:cNvSpPr>
          <p:nvPr/>
        </p:nvSpPr>
        <p:spPr bwMode="auto">
          <a:xfrm>
            <a:off x="4495800" y="1219200"/>
            <a:ext cx="4343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b="0"/>
              <a:t>当</a:t>
            </a:r>
            <a:r>
              <a:rPr lang="en-US" altLang="zh-CN" b="0"/>
              <a:t>DMA</a:t>
            </a:r>
            <a:r>
              <a:rPr lang="zh-CN" altLang="en-US" b="0"/>
              <a:t>传送完成时，磁盘控制器用中断方式通知</a:t>
            </a:r>
            <a:r>
              <a:rPr lang="en-US" altLang="zh-CN" b="0"/>
              <a:t>CPU (</a:t>
            </a:r>
            <a:r>
              <a:rPr lang="zh-CN" altLang="en-US" b="0"/>
              <a:t>需要一个特殊引脚与</a:t>
            </a:r>
            <a:r>
              <a:rPr lang="en-US" altLang="zh-CN" b="0"/>
              <a:t>CPU</a:t>
            </a:r>
            <a:r>
              <a:rPr lang="zh-CN" altLang="en-US" b="0"/>
              <a:t>相连</a:t>
            </a:r>
            <a:r>
              <a:rPr lang="en-US" altLang="zh-CN" b="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0"/>
          <p:cNvSpPr>
            <a:spLocks noGrp="1" noChangeArrowheads="1"/>
          </p:cNvSpPr>
          <p:nvPr>
            <p:ph type="title"/>
          </p:nvPr>
        </p:nvSpPr>
        <p:spPr>
          <a:xfrm>
            <a:off x="357188" y="434975"/>
            <a:ext cx="7591425" cy="762000"/>
          </a:xfrm>
        </p:spPr>
        <p:txBody>
          <a:bodyPr/>
          <a:lstStyle/>
          <a:p>
            <a:pPr eaLnBrk="1" hangingPunct="1"/>
            <a:r>
              <a:rPr lang="en-US" altLang="zh-CN" smtClean="0">
                <a:ea typeface="宋体" pitchFamily="2" charset="-122"/>
              </a:rPr>
              <a:t>SRAM vs DRAM </a:t>
            </a:r>
            <a:r>
              <a:rPr lang="zh-CN" altLang="en-US" smtClean="0">
                <a:ea typeface="宋体" pitchFamily="2" charset="-122"/>
              </a:rPr>
              <a:t>总结</a:t>
            </a:r>
          </a:p>
        </p:txBody>
      </p:sp>
      <p:sp>
        <p:nvSpPr>
          <p:cNvPr id="7171" name="Line 1029"/>
          <p:cNvSpPr>
            <a:spLocks noChangeShapeType="1"/>
          </p:cNvSpPr>
          <p:nvPr/>
        </p:nvSpPr>
        <p:spPr bwMode="auto">
          <a:xfrm>
            <a:off x="357188" y="1425575"/>
            <a:ext cx="861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 name="表格 2"/>
          <p:cNvGraphicFramePr>
            <a:graphicFrameLocks noGrp="1"/>
          </p:cNvGraphicFramePr>
          <p:nvPr/>
        </p:nvGraphicFramePr>
        <p:xfrm>
          <a:off x="357188" y="2478088"/>
          <a:ext cx="8559800" cy="2344738"/>
        </p:xfrm>
        <a:graphic>
          <a:graphicData uri="http://schemas.openxmlformats.org/drawingml/2006/table">
            <a:tbl>
              <a:tblPr/>
              <a:tblGrid>
                <a:gridCol w="1222375"/>
                <a:gridCol w="1223962"/>
                <a:gridCol w="1222375"/>
                <a:gridCol w="1222375"/>
                <a:gridCol w="1222375"/>
                <a:gridCol w="1165225"/>
                <a:gridCol w="1281113"/>
              </a:tblGrid>
              <a:tr h="781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芯片类型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Narrow" pitchFamily="34" charset="0"/>
                          <a:ea typeface="宋体" pitchFamily="2" charset="-122"/>
                        </a:rPr>
                        <a:t>晶体管数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相对访问时间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持续的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敏感的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相对花费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应用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SRAM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4 </a:t>
                      </a: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或 </a:t>
                      </a: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6</a:t>
                      </a: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个</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1X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是</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Arial Narrow" pitchFamily="34" charset="0"/>
                          <a:ea typeface="宋体" pitchFamily="2" charset="-122"/>
                        </a:rPr>
                        <a:t>1000X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高速缓存存储器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781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DRAM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1</a:t>
                      </a: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个</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10X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是</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Narrow" pitchFamily="34" charset="0"/>
                          <a:ea typeface="宋体" pitchFamily="2" charset="-122"/>
                        </a:rPr>
                        <a:t>1X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Narrow" pitchFamily="34" charset="0"/>
                          <a:ea typeface="宋体" pitchFamily="2" charset="-122"/>
                        </a:rPr>
                        <a:t>主存，帧缓冲区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p:spPr>
        <p:txBody>
          <a:bodyPr wrap="none" anchor="ctr"/>
          <a:lstStyle/>
          <a:p>
            <a:pPr eaLnBrk="1" hangingPunct="1"/>
            <a:endParaRPr lang="en-US" altLang="zh-CN" sz="1800" b="0">
              <a:solidFill>
                <a:srgbClr val="000000"/>
              </a:solidFill>
            </a:endParaRPr>
          </a:p>
        </p:txBody>
      </p:sp>
      <p:sp>
        <p:nvSpPr>
          <p:cNvPr id="44035" name="Title 1"/>
          <p:cNvSpPr>
            <a:spLocks noGrp="1"/>
          </p:cNvSpPr>
          <p:nvPr>
            <p:ph type="title"/>
          </p:nvPr>
        </p:nvSpPr>
        <p:spPr>
          <a:xfrm>
            <a:off x="357188" y="434975"/>
            <a:ext cx="7591425" cy="762000"/>
          </a:xfrm>
        </p:spPr>
        <p:txBody>
          <a:bodyPr/>
          <a:lstStyle/>
          <a:p>
            <a:pPr eaLnBrk="1" hangingPunct="1"/>
            <a:r>
              <a:rPr lang="zh-CN" altLang="en-US" smtClean="0">
                <a:ea typeface="宋体" pitchFamily="2" charset="-122"/>
              </a:rPr>
              <a:t>固态硬盘 </a:t>
            </a:r>
            <a:r>
              <a:rPr lang="en-US" altLang="zh-CN" smtClean="0">
                <a:ea typeface="宋体" pitchFamily="2" charset="-122"/>
              </a:rPr>
              <a:t>(SSD)</a:t>
            </a:r>
          </a:p>
        </p:txBody>
      </p:sp>
      <p:sp>
        <p:nvSpPr>
          <p:cNvPr id="44036" name="Content Placeholder 2"/>
          <p:cNvSpPr>
            <a:spLocks noGrp="1"/>
          </p:cNvSpPr>
          <p:nvPr>
            <p:ph idx="1"/>
          </p:nvPr>
        </p:nvSpPr>
        <p:spPr>
          <a:xfrm>
            <a:off x="396875" y="4724400"/>
            <a:ext cx="7896225" cy="1905000"/>
          </a:xfrm>
        </p:spPr>
        <p:txBody>
          <a:bodyPr/>
          <a:lstStyle/>
          <a:p>
            <a:pPr eaLnBrk="1" hangingPunct="1"/>
            <a:r>
              <a:rPr lang="zh-CN" altLang="en-US" dirty="0" smtClean="0">
                <a:ea typeface="宋体" pitchFamily="2" charset="-122"/>
              </a:rPr>
              <a:t>页大小</a:t>
            </a:r>
            <a:r>
              <a:rPr lang="en-US" altLang="zh-CN" dirty="0" smtClean="0">
                <a:ea typeface="宋体" pitchFamily="2" charset="-122"/>
              </a:rPr>
              <a:t>: 512B to 4KB, </a:t>
            </a:r>
            <a:r>
              <a:rPr lang="zh-CN" altLang="en-US" dirty="0" smtClean="0">
                <a:ea typeface="宋体" pitchFamily="2" charset="-122"/>
              </a:rPr>
              <a:t>块大小</a:t>
            </a:r>
            <a:r>
              <a:rPr lang="en-US" altLang="zh-CN" dirty="0" smtClean="0">
                <a:ea typeface="宋体" pitchFamily="2" charset="-122"/>
              </a:rPr>
              <a:t>: 32 to 128 pages</a:t>
            </a:r>
          </a:p>
          <a:p>
            <a:pPr eaLnBrk="1" hangingPunct="1"/>
            <a:r>
              <a:rPr lang="zh-CN" altLang="en-US" dirty="0" smtClean="0">
                <a:ea typeface="宋体" pitchFamily="2" charset="-122"/>
              </a:rPr>
              <a:t>数据以页单位读写。</a:t>
            </a:r>
          </a:p>
          <a:p>
            <a:pPr eaLnBrk="1" hangingPunct="1"/>
            <a:r>
              <a:rPr lang="zh-CN" altLang="en-US" dirty="0" smtClean="0">
                <a:ea typeface="宋体" pitchFamily="2" charset="-122"/>
              </a:rPr>
              <a:t>只有在某页</a:t>
            </a:r>
            <a:r>
              <a:rPr lang="zh-CN" altLang="en-US" dirty="0" smtClean="0">
                <a:solidFill>
                  <a:srgbClr val="FF0000"/>
                </a:solidFill>
                <a:ea typeface="宋体" pitchFamily="2" charset="-122"/>
              </a:rPr>
              <a:t>所属块</a:t>
            </a:r>
            <a:r>
              <a:rPr lang="zh-CN" altLang="en-US" dirty="0" smtClean="0">
                <a:ea typeface="宋体" pitchFamily="2" charset="-122"/>
              </a:rPr>
              <a:t>整个被擦除后，才可写该页。</a:t>
            </a:r>
          </a:p>
          <a:p>
            <a:pPr eaLnBrk="1" hangingPunct="1"/>
            <a:r>
              <a:rPr lang="zh-CN" altLang="en-US" dirty="0" smtClean="0">
                <a:ea typeface="宋体" pitchFamily="2" charset="-122"/>
              </a:rPr>
              <a:t>在进行大约</a:t>
            </a:r>
            <a:r>
              <a:rPr lang="en-US" altLang="zh-CN" dirty="0" smtClean="0">
                <a:ea typeface="宋体" pitchFamily="2" charset="-122"/>
              </a:rPr>
              <a:t>10,0000</a:t>
            </a:r>
            <a:r>
              <a:rPr lang="zh-CN" altLang="en-US" dirty="0" smtClean="0">
                <a:ea typeface="宋体" pitchFamily="2" charset="-122"/>
              </a:rPr>
              <a:t>次重复写后，块会磨损坏。</a:t>
            </a:r>
          </a:p>
        </p:txBody>
      </p:sp>
      <p:sp>
        <p:nvSpPr>
          <p:cNvPr id="44037"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p:spPr>
        <p:txBody>
          <a:bodyPr wrap="none" anchor="ctr"/>
          <a:lstStyle/>
          <a:p>
            <a:pPr eaLnBrk="1" hangingPunct="1"/>
            <a:endParaRPr lang="en-US" altLang="zh-CN" sz="1800" b="0">
              <a:solidFill>
                <a:srgbClr val="000000"/>
              </a:solidFill>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ln>
          <a:effectLst/>
        </p:spPr>
        <p:txBody>
          <a:bodyPr wrap="none" anchor="ctr"/>
          <a:lstStyle/>
          <a:p>
            <a:pPr algn="ctr" eaLnBrk="1" hangingPunct="1">
              <a:spcBef>
                <a:spcPts val="0"/>
              </a:spcBef>
              <a:spcAft>
                <a:spcPts val="0"/>
              </a:spcAft>
              <a:defRPr/>
            </a:pPr>
            <a:r>
              <a:rPr lang="zh-CN" altLang="en-US" sz="1800" b="0" kern="0" dirty="0">
                <a:solidFill>
                  <a:sysClr val="windowText" lastClr="000000"/>
                </a:solidFill>
                <a:latin typeface="Arial" charset="0"/>
                <a:ea typeface="宋体" charset="0"/>
              </a:rPr>
              <a:t>闪存翻译层</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lstStyle/>
          <a:p>
            <a:pPr eaLnBrk="1" hangingPunct="1">
              <a:spcBef>
                <a:spcPts val="0"/>
              </a:spcBef>
              <a:spcAft>
                <a:spcPts val="0"/>
              </a:spcAft>
              <a:defRPr/>
            </a:pPr>
            <a:endParaRPr lang="en-US" sz="1800" b="0" kern="0">
              <a:solidFill>
                <a:sysClr val="windowText" lastClr="000000"/>
              </a:solidFill>
              <a:ea typeface="+mn-ea"/>
            </a:endParaRPr>
          </a:p>
        </p:txBody>
      </p:sp>
      <p:sp>
        <p:nvSpPr>
          <p:cNvPr id="44040"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p:spPr>
        <p:txBody>
          <a:bodyPr wrap="none" anchor="ctr"/>
          <a:lstStyle/>
          <a:p>
            <a:pPr eaLnBrk="1" hangingPunct="1"/>
            <a:endParaRPr lang="en-US" altLang="zh-CN" sz="1800" b="0">
              <a:solidFill>
                <a:srgbClr val="CCFFCC"/>
              </a:solidFill>
            </a:endParaRPr>
          </a:p>
        </p:txBody>
      </p:sp>
      <p:sp>
        <p:nvSpPr>
          <p:cNvPr id="44041" name="Rectangle 264"/>
          <p:cNvSpPr>
            <a:spLocks noChangeArrowheads="1"/>
          </p:cNvSpPr>
          <p:nvPr/>
        </p:nvSpPr>
        <p:spPr bwMode="auto">
          <a:xfrm>
            <a:off x="4476750" y="1541463"/>
            <a:ext cx="161925" cy="152400"/>
          </a:xfrm>
          <a:prstGeom prst="rect">
            <a:avLst/>
          </a:prstGeom>
          <a:solidFill>
            <a:srgbClr val="F7F5C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US" altLang="zh-CN" sz="1800" b="0">
              <a:solidFill>
                <a:srgbClr val="000000"/>
              </a:solidFill>
            </a:endParaRPr>
          </a:p>
        </p:txBody>
      </p:sp>
      <p:sp>
        <p:nvSpPr>
          <p:cNvPr id="67" name="Text Box 265"/>
          <p:cNvSpPr txBox="1">
            <a:spLocks noChangeArrowheads="1"/>
          </p:cNvSpPr>
          <p:nvPr/>
        </p:nvSpPr>
        <p:spPr bwMode="auto">
          <a:xfrm>
            <a:off x="3429000" y="1052513"/>
            <a:ext cx="1008063" cy="365125"/>
          </a:xfrm>
          <a:prstGeom prst="rect">
            <a:avLst/>
          </a:prstGeom>
          <a:noFill/>
          <a:ln w="12700">
            <a:noFill/>
            <a:miter lim="800000"/>
          </a:ln>
          <a:effectLst/>
        </p:spPr>
        <p:txBody>
          <a:bodyPr wrap="none" anchor="ctr">
            <a:spAutoFit/>
          </a:bodyPr>
          <a:lstStyle/>
          <a:p>
            <a:pPr eaLnBrk="1" hangingPunct="1">
              <a:spcBef>
                <a:spcPts val="0"/>
              </a:spcBef>
              <a:spcAft>
                <a:spcPts val="0"/>
              </a:spcAft>
              <a:defRPr/>
            </a:pPr>
            <a:r>
              <a:rPr lang="en-US" sz="1800" b="0" kern="0">
                <a:solidFill>
                  <a:sysClr val="windowText" lastClr="000000"/>
                </a:solidFill>
                <a:latin typeface="Arial" charset="0"/>
                <a:ea typeface="+mn-ea"/>
              </a:rPr>
              <a:t>I/O </a:t>
            </a:r>
            <a:r>
              <a:rPr lang="zh-CN" altLang="en-US" sz="1800" b="0" kern="0">
                <a:solidFill>
                  <a:sysClr val="windowText" lastClr="000000"/>
                </a:solidFill>
                <a:latin typeface="Arial" charset="0"/>
                <a:ea typeface="宋体" charset="0"/>
              </a:rPr>
              <a:t>总线</a:t>
            </a:r>
          </a:p>
        </p:txBody>
      </p:sp>
      <p:sp>
        <p:nvSpPr>
          <p:cNvPr id="44043" name="Rectangle 271"/>
          <p:cNvSpPr>
            <a:spLocks noChangeArrowheads="1"/>
          </p:cNvSpPr>
          <p:nvPr/>
        </p:nvSpPr>
        <p:spPr bwMode="auto">
          <a:xfrm>
            <a:off x="5562600" y="1174750"/>
            <a:ext cx="4572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US" altLang="zh-CN" b="0">
              <a:solidFill>
                <a:srgbClr val="000000"/>
              </a:solidFill>
              <a:latin typeface="Arial" pitchFamily="34" charset="0"/>
            </a:endParaRPr>
          </a:p>
        </p:txBody>
      </p:sp>
      <p:sp>
        <p:nvSpPr>
          <p:cNvPr id="44044" name="Rectangle 272"/>
          <p:cNvSpPr>
            <a:spLocks noChangeArrowheads="1"/>
          </p:cNvSpPr>
          <p:nvPr/>
        </p:nvSpPr>
        <p:spPr bwMode="auto">
          <a:xfrm>
            <a:off x="3048000" y="1219200"/>
            <a:ext cx="457200" cy="457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US" altLang="zh-CN" b="0">
              <a:solidFill>
                <a:srgbClr val="000000"/>
              </a:solidFill>
              <a:latin typeface="Arial" pitchFamily="34" charset="0"/>
            </a:endParaRPr>
          </a:p>
        </p:txBody>
      </p:sp>
      <p:sp>
        <p:nvSpPr>
          <p:cNvPr id="44045"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p:spPr>
        <p:txBody>
          <a:bodyPr wrap="none" anchor="ctr"/>
          <a:lstStyle/>
          <a:p>
            <a:pPr eaLnBrk="1" hangingPunct="1"/>
            <a:endParaRPr lang="en-US" altLang="zh-CN" sz="1800" b="0">
              <a:solidFill>
                <a:srgbClr val="000000"/>
              </a:solidFill>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ln>
          <a:effectLst/>
        </p:spPr>
        <p:txBody>
          <a:bodyPr wrap="none" anchor="ctr"/>
          <a:lstStyle/>
          <a:p>
            <a:pPr eaLnBrk="1" hangingPunct="1">
              <a:spcBef>
                <a:spcPts val="0"/>
              </a:spcBef>
              <a:spcAft>
                <a:spcPts val="0"/>
              </a:spcAft>
              <a:defRPr/>
            </a:pPr>
            <a:r>
              <a:rPr lang="zh-CN" altLang="en-US" sz="1500" b="0" kern="0" dirty="0">
                <a:solidFill>
                  <a:sysClr val="windowText" lastClr="000000"/>
                </a:solidFill>
                <a:latin typeface="Arial" charset="0"/>
                <a:ea typeface="宋体" charset="0"/>
              </a:rPr>
              <a:t>页</a:t>
            </a:r>
            <a:r>
              <a:rPr lang="en-US" sz="1500" b="0" kern="0" dirty="0">
                <a:solidFill>
                  <a:sysClr val="windowText" lastClr="000000"/>
                </a:solidFill>
                <a:latin typeface="Arial" charset="0"/>
                <a:ea typeface="+mn-ea"/>
              </a:rPr>
              <a:t>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ln>
          <a:effectLst/>
        </p:spPr>
        <p:txBody>
          <a:bodyPr wrap="none" anchor="ctr"/>
          <a:lstStyle/>
          <a:p>
            <a:pPr eaLnBrk="1" hangingPunct="1">
              <a:spcBef>
                <a:spcPts val="0"/>
              </a:spcBef>
              <a:spcAft>
                <a:spcPts val="0"/>
              </a:spcAft>
              <a:defRPr/>
            </a:pPr>
            <a:r>
              <a:rPr lang="zh-CN" altLang="en-US" sz="1500" b="0" kern="0">
                <a:solidFill>
                  <a:sysClr val="windowText" lastClr="000000"/>
                </a:solidFill>
                <a:latin typeface="Arial" charset="0"/>
                <a:ea typeface="宋体" charset="0"/>
              </a:rPr>
              <a:t>页</a:t>
            </a:r>
            <a:r>
              <a:rPr lang="en-US" sz="1500" b="0" kern="0">
                <a:solidFill>
                  <a:sysClr val="windowText" lastClr="000000"/>
                </a:solidFill>
                <a:latin typeface="Arial" charset="0"/>
                <a:ea typeface="+mn-ea"/>
              </a:rPr>
              <a:t>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ln>
          <a:effectLst/>
        </p:spPr>
        <p:txBody>
          <a:bodyPr wrap="none" anchor="ctr"/>
          <a:lstStyle/>
          <a:p>
            <a:pPr eaLnBrk="1" hangingPunct="1">
              <a:spcBef>
                <a:spcPts val="0"/>
              </a:spcBef>
              <a:spcAft>
                <a:spcPts val="0"/>
              </a:spcAft>
              <a:defRPr/>
            </a:pPr>
            <a:r>
              <a:rPr lang="zh-CN" altLang="en-US" sz="1400" b="0" kern="0" dirty="0">
                <a:solidFill>
                  <a:sysClr val="windowText" lastClr="000000"/>
                </a:solidFill>
                <a:latin typeface="Arial" charset="0"/>
                <a:ea typeface="宋体" charset="0"/>
              </a:rPr>
              <a:t>页</a:t>
            </a:r>
            <a:r>
              <a:rPr lang="en-US" sz="1400" b="0" kern="0" dirty="0">
                <a:solidFill>
                  <a:sysClr val="windowText" lastClr="000000"/>
                </a:solidFill>
                <a:latin typeface="Arial" charset="0"/>
                <a:ea typeface="+mn-ea"/>
              </a:rPr>
              <a:t>P-1</a:t>
            </a:r>
          </a:p>
        </p:txBody>
      </p:sp>
      <p:sp>
        <p:nvSpPr>
          <p:cNvPr id="44049" name="Text Box 279"/>
          <p:cNvSpPr txBox="1">
            <a:spLocks noChangeArrowheads="1"/>
          </p:cNvSpPr>
          <p:nvPr/>
        </p:nvSpPr>
        <p:spPr bwMode="auto">
          <a:xfrm>
            <a:off x="2906713" y="36131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b="0">
                <a:solidFill>
                  <a:srgbClr val="000000"/>
                </a:solidFill>
                <a:latin typeface="Arial" pitchFamily="34" charset="0"/>
              </a:rPr>
              <a:t>…</a:t>
            </a:r>
          </a:p>
        </p:txBody>
      </p:sp>
      <p:sp>
        <p:nvSpPr>
          <p:cNvPr id="89" name="Text Box 281"/>
          <p:cNvSpPr txBox="1">
            <a:spLocks noChangeArrowheads="1"/>
          </p:cNvSpPr>
          <p:nvPr/>
        </p:nvSpPr>
        <p:spPr bwMode="auto">
          <a:xfrm>
            <a:off x="1128713" y="3321050"/>
            <a:ext cx="601662" cy="365125"/>
          </a:xfrm>
          <a:prstGeom prst="rect">
            <a:avLst/>
          </a:prstGeom>
          <a:noFill/>
          <a:ln w="12700">
            <a:noFill/>
            <a:miter lim="800000"/>
          </a:ln>
          <a:effectLst/>
        </p:spPr>
        <p:txBody>
          <a:bodyPr wrap="none">
            <a:spAutoFit/>
          </a:bodyPr>
          <a:lstStyle/>
          <a:p>
            <a:pPr eaLnBrk="1" hangingPunct="1">
              <a:spcBef>
                <a:spcPts val="0"/>
              </a:spcBef>
              <a:spcAft>
                <a:spcPts val="0"/>
              </a:spcAft>
              <a:defRPr/>
            </a:pPr>
            <a:r>
              <a:rPr lang="zh-CN" altLang="en-US" sz="1800" b="0" kern="0" dirty="0">
                <a:solidFill>
                  <a:sysClr val="windowText" lastClr="000000"/>
                </a:solidFill>
                <a:latin typeface="Arial" charset="0"/>
                <a:ea typeface="宋体" charset="0"/>
              </a:rPr>
              <a:t>块 </a:t>
            </a:r>
            <a:r>
              <a:rPr lang="en-US" altLang="zh-CN" sz="1800" b="0" kern="0" dirty="0">
                <a:solidFill>
                  <a:sysClr val="windowText" lastClr="000000"/>
                </a:solidFill>
                <a:latin typeface="Arial" charset="0"/>
                <a:ea typeface="宋体" charset="0"/>
              </a:rPr>
              <a:t>0</a:t>
            </a:r>
          </a:p>
        </p:txBody>
      </p:sp>
      <p:sp>
        <p:nvSpPr>
          <p:cNvPr id="44051" name="Text Box 282"/>
          <p:cNvSpPr txBox="1">
            <a:spLocks noChangeArrowheads="1"/>
          </p:cNvSpPr>
          <p:nvPr/>
        </p:nvSpPr>
        <p:spPr bwMode="auto">
          <a:xfrm>
            <a:off x="43116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b="0">
                <a:solidFill>
                  <a:srgbClr val="000000"/>
                </a:solidFill>
                <a:latin typeface="Arial" pitchFamily="34" charset="0"/>
              </a:rPr>
              <a:t>…</a:t>
            </a:r>
          </a:p>
        </p:txBody>
      </p:sp>
      <p:sp>
        <p:nvSpPr>
          <p:cNvPr id="44052"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p:spPr>
        <p:txBody>
          <a:bodyPr wrap="none" anchor="ctr"/>
          <a:lstStyle/>
          <a:p>
            <a:pPr eaLnBrk="1" hangingPunct="1"/>
            <a:endParaRPr lang="en-US" altLang="zh-CN" sz="1800" b="0">
              <a:solidFill>
                <a:srgbClr val="000000"/>
              </a:solidFill>
            </a:endParaRPr>
          </a:p>
        </p:txBody>
      </p:sp>
      <p:sp>
        <p:nvSpPr>
          <p:cNvPr id="44053"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p:spPr>
        <p:txBody>
          <a:bodyPr wrap="none" anchor="ctr"/>
          <a:lstStyle/>
          <a:p>
            <a:pPr eaLnBrk="1" hangingPunct="1"/>
            <a:r>
              <a:rPr lang="zh-CN" altLang="en-US" sz="1500" b="0">
                <a:solidFill>
                  <a:srgbClr val="000000"/>
                </a:solidFill>
                <a:latin typeface="Arial" pitchFamily="34" charset="0"/>
              </a:rPr>
              <a:t>页</a:t>
            </a:r>
            <a:r>
              <a:rPr lang="en-US" altLang="zh-CN" sz="1500" b="0">
                <a:solidFill>
                  <a:srgbClr val="000000"/>
                </a:solidFill>
                <a:latin typeface="Arial" pitchFamily="34" charset="0"/>
              </a:rPr>
              <a:t>0</a:t>
            </a:r>
          </a:p>
        </p:txBody>
      </p:sp>
      <p:sp>
        <p:nvSpPr>
          <p:cNvPr id="44054"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p:spPr>
        <p:txBody>
          <a:bodyPr wrap="none" anchor="ctr"/>
          <a:lstStyle/>
          <a:p>
            <a:pPr eaLnBrk="1" hangingPunct="1"/>
            <a:r>
              <a:rPr lang="zh-CN" altLang="en-US" sz="1500" b="0">
                <a:solidFill>
                  <a:srgbClr val="000000"/>
                </a:solidFill>
                <a:latin typeface="Arial" pitchFamily="34" charset="0"/>
              </a:rPr>
              <a:t>页</a:t>
            </a:r>
            <a:r>
              <a:rPr lang="en-US" altLang="zh-CN" sz="1500" b="0">
                <a:solidFill>
                  <a:srgbClr val="000000"/>
                </a:solidFill>
                <a:latin typeface="Arial" pitchFamily="34" charset="0"/>
              </a:rPr>
              <a:t>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ln>
          <a:effectLst/>
        </p:spPr>
        <p:txBody>
          <a:bodyPr wrap="none" anchor="ctr"/>
          <a:lstStyle/>
          <a:p>
            <a:pPr eaLnBrk="1" hangingPunct="1">
              <a:spcBef>
                <a:spcPts val="0"/>
              </a:spcBef>
              <a:spcAft>
                <a:spcPts val="0"/>
              </a:spcAft>
              <a:defRPr/>
            </a:pPr>
            <a:r>
              <a:rPr lang="zh-CN" altLang="en-US" sz="1400" b="0" kern="0" dirty="0">
                <a:solidFill>
                  <a:sysClr val="windowText" lastClr="000000"/>
                </a:solidFill>
                <a:latin typeface="Arial" charset="0"/>
                <a:ea typeface="宋体" charset="0"/>
              </a:rPr>
              <a:t>页</a:t>
            </a:r>
            <a:r>
              <a:rPr lang="en-US" sz="1400" b="0" kern="0" dirty="0">
                <a:solidFill>
                  <a:sysClr val="windowText" lastClr="000000"/>
                </a:solidFill>
                <a:latin typeface="Arial" charset="0"/>
                <a:ea typeface="+mn-ea"/>
              </a:rPr>
              <a:t>P-1</a:t>
            </a:r>
          </a:p>
        </p:txBody>
      </p:sp>
      <p:sp>
        <p:nvSpPr>
          <p:cNvPr id="44056" name="Text Box 286"/>
          <p:cNvSpPr txBox="1">
            <a:spLocks noChangeArrowheads="1"/>
          </p:cNvSpPr>
          <p:nvPr/>
        </p:nvSpPr>
        <p:spPr bwMode="auto">
          <a:xfrm>
            <a:off x="6629400" y="36131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b="0">
                <a:solidFill>
                  <a:srgbClr val="000000"/>
                </a:solidFill>
                <a:latin typeface="Arial" pitchFamily="34" charset="0"/>
              </a:rPr>
              <a:t>…</a:t>
            </a:r>
          </a:p>
        </p:txBody>
      </p:sp>
      <p:sp>
        <p:nvSpPr>
          <p:cNvPr id="83" name="Text Box 288"/>
          <p:cNvSpPr txBox="1">
            <a:spLocks noChangeArrowheads="1"/>
          </p:cNvSpPr>
          <p:nvPr/>
        </p:nvSpPr>
        <p:spPr bwMode="auto">
          <a:xfrm>
            <a:off x="4800600" y="3321050"/>
            <a:ext cx="893763" cy="365125"/>
          </a:xfrm>
          <a:prstGeom prst="rect">
            <a:avLst/>
          </a:prstGeom>
          <a:noFill/>
          <a:ln w="12700">
            <a:noFill/>
            <a:miter lim="800000"/>
          </a:ln>
          <a:effectLst/>
        </p:spPr>
        <p:txBody>
          <a:bodyPr wrap="none">
            <a:spAutoFit/>
          </a:bodyPr>
          <a:lstStyle/>
          <a:p>
            <a:pPr eaLnBrk="1" hangingPunct="1">
              <a:spcBef>
                <a:spcPts val="0"/>
              </a:spcBef>
              <a:spcAft>
                <a:spcPts val="0"/>
              </a:spcAft>
              <a:defRPr/>
            </a:pPr>
            <a:r>
              <a:rPr lang="zh-CN" altLang="en-US" sz="1800" b="0" kern="0" dirty="0">
                <a:solidFill>
                  <a:sysClr val="windowText" lastClr="000000"/>
                </a:solidFill>
                <a:latin typeface="Arial" charset="0"/>
                <a:ea typeface="宋体" charset="0"/>
              </a:rPr>
              <a:t>块</a:t>
            </a:r>
            <a:r>
              <a:rPr lang="en-US" sz="1800" b="0" kern="0" dirty="0">
                <a:solidFill>
                  <a:sysClr val="windowText" lastClr="000000"/>
                </a:solidFill>
                <a:latin typeface="Arial" charset="0"/>
                <a:ea typeface="+mn-ea"/>
              </a:rPr>
              <a:t>  B-1</a:t>
            </a:r>
          </a:p>
        </p:txBody>
      </p:sp>
      <p:sp>
        <p:nvSpPr>
          <p:cNvPr id="44058" name="Text Box 291"/>
          <p:cNvSpPr txBox="1">
            <a:spLocks noChangeArrowheads="1"/>
          </p:cNvSpPr>
          <p:nvPr/>
        </p:nvSpPr>
        <p:spPr bwMode="auto">
          <a:xfrm>
            <a:off x="912813" y="3016250"/>
            <a:ext cx="639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zh-CN" altLang="en-US" sz="1800" b="0">
                <a:solidFill>
                  <a:srgbClr val="000000"/>
                </a:solidFill>
                <a:latin typeface="Arial" pitchFamily="34" charset="0"/>
              </a:rPr>
              <a:t>闪存</a:t>
            </a:r>
          </a:p>
        </p:txBody>
      </p:sp>
      <p:sp>
        <p:nvSpPr>
          <p:cNvPr id="44059"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sz="1800" b="0">
              <a:solidFill>
                <a:srgbClr val="000000"/>
              </a:solidFill>
            </a:endParaRPr>
          </a:p>
        </p:txBody>
      </p:sp>
      <p:sp>
        <p:nvSpPr>
          <p:cNvPr id="76" name="Text Box 293"/>
          <p:cNvSpPr txBox="1">
            <a:spLocks noChangeArrowheads="1"/>
          </p:cNvSpPr>
          <p:nvPr/>
        </p:nvSpPr>
        <p:spPr bwMode="auto">
          <a:xfrm>
            <a:off x="746125" y="1981200"/>
            <a:ext cx="1782763" cy="365125"/>
          </a:xfrm>
          <a:prstGeom prst="rect">
            <a:avLst/>
          </a:prstGeom>
          <a:noFill/>
          <a:ln w="12700">
            <a:noFill/>
            <a:miter lim="800000"/>
          </a:ln>
          <a:effectLst/>
        </p:spPr>
        <p:txBody>
          <a:bodyPr wrap="none">
            <a:spAutoFit/>
          </a:bodyPr>
          <a:lstStyle/>
          <a:p>
            <a:pPr eaLnBrk="1" hangingPunct="1">
              <a:spcBef>
                <a:spcPts val="0"/>
              </a:spcBef>
              <a:spcAft>
                <a:spcPts val="0"/>
              </a:spcAft>
              <a:defRPr/>
            </a:pPr>
            <a:r>
              <a:rPr lang="zh-CN" altLang="en-US" sz="1800" b="0" kern="0" dirty="0">
                <a:solidFill>
                  <a:sysClr val="windowText" lastClr="000000"/>
                </a:solidFill>
                <a:latin typeface="Arial" charset="0"/>
                <a:ea typeface="宋体" charset="0"/>
              </a:rPr>
              <a:t>固态硬盘</a:t>
            </a:r>
            <a:r>
              <a:rPr lang="en-US" sz="1800" b="0" kern="0" dirty="0">
                <a:solidFill>
                  <a:sysClr val="windowText" lastClr="000000"/>
                </a:solidFill>
                <a:latin typeface="Arial" charset="0"/>
                <a:ea typeface="+mn-ea"/>
              </a:rPr>
              <a:t> (SSD)</a:t>
            </a:r>
          </a:p>
        </p:txBody>
      </p:sp>
      <p:sp>
        <p:nvSpPr>
          <p:cNvPr id="77" name="Text Box 297"/>
          <p:cNvSpPr txBox="1">
            <a:spLocks noChangeArrowheads="1"/>
          </p:cNvSpPr>
          <p:nvPr/>
        </p:nvSpPr>
        <p:spPr bwMode="auto">
          <a:xfrm>
            <a:off x="4724400" y="1655763"/>
            <a:ext cx="2133600" cy="304800"/>
          </a:xfrm>
          <a:prstGeom prst="rect">
            <a:avLst/>
          </a:prstGeom>
          <a:noFill/>
          <a:ln w="12700">
            <a:noFill/>
            <a:miter lim="800000"/>
          </a:ln>
          <a:effectLst/>
        </p:spPr>
        <p:txBody>
          <a:bodyPr>
            <a:spAutoFit/>
          </a:bodyPr>
          <a:lstStyle/>
          <a:p>
            <a:pPr eaLnBrk="1" hangingPunct="1">
              <a:spcBef>
                <a:spcPts val="0"/>
              </a:spcBef>
              <a:spcAft>
                <a:spcPts val="0"/>
              </a:spcAft>
              <a:defRPr/>
            </a:pPr>
            <a:r>
              <a:rPr lang="zh-CN" altLang="en-US" sz="1400" b="0" kern="0" dirty="0">
                <a:solidFill>
                  <a:sysClr val="windowText" lastClr="000000"/>
                </a:solidFill>
                <a:ea typeface="宋体" charset="0"/>
              </a:rPr>
              <a:t>读写逻辑磁盘块</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57188" y="434975"/>
            <a:ext cx="7591425" cy="762000"/>
          </a:xfrm>
        </p:spPr>
        <p:txBody>
          <a:bodyPr/>
          <a:lstStyle/>
          <a:p>
            <a:pPr eaLnBrk="1" hangingPunct="1"/>
            <a:r>
              <a:rPr lang="zh-CN" altLang="en-US" smtClean="0">
                <a:ea typeface="宋体" pitchFamily="2" charset="-122"/>
              </a:rPr>
              <a:t>固态硬盘性能特点</a:t>
            </a:r>
          </a:p>
        </p:txBody>
      </p:sp>
      <p:sp>
        <p:nvSpPr>
          <p:cNvPr id="45059" name="Content Placeholder 2"/>
          <p:cNvSpPr>
            <a:spLocks noGrp="1"/>
          </p:cNvSpPr>
          <p:nvPr>
            <p:ph idx="1"/>
          </p:nvPr>
        </p:nvSpPr>
        <p:spPr>
          <a:xfrm>
            <a:off x="396875" y="3200400"/>
            <a:ext cx="7896225" cy="2590800"/>
          </a:xfrm>
        </p:spPr>
        <p:txBody>
          <a:bodyPr/>
          <a:lstStyle/>
          <a:p>
            <a:pPr eaLnBrk="1" hangingPunct="1"/>
            <a:r>
              <a:rPr lang="zh-CN" altLang="en-US" dirty="0" smtClean="0">
                <a:ea typeface="宋体" pitchFamily="2" charset="-122"/>
              </a:rPr>
              <a:t>顺序访问比随机访问</a:t>
            </a:r>
            <a:r>
              <a:rPr lang="zh-CN" altLang="en-US" dirty="0">
                <a:ea typeface="宋体" pitchFamily="2" charset="-122"/>
              </a:rPr>
              <a:t>快</a:t>
            </a:r>
            <a:endParaRPr lang="zh-CN" altLang="en-US" dirty="0" smtClean="0">
              <a:ea typeface="宋体" pitchFamily="2" charset="-122"/>
            </a:endParaRPr>
          </a:p>
          <a:p>
            <a:pPr lvl="1" eaLnBrk="1" hangingPunct="1"/>
            <a:r>
              <a:rPr lang="zh-CN" altLang="en-US" dirty="0" smtClean="0">
                <a:ea typeface="宋体" pitchFamily="2" charset="-122"/>
              </a:rPr>
              <a:t>典型存储器层次结构问题</a:t>
            </a:r>
          </a:p>
          <a:p>
            <a:pPr eaLnBrk="1" hangingPunct="1"/>
            <a:r>
              <a:rPr lang="zh-CN" altLang="en-US" dirty="0" smtClean="0">
                <a:ea typeface="宋体" pitchFamily="2" charset="-122"/>
              </a:rPr>
              <a:t>随机写会较慢</a:t>
            </a:r>
          </a:p>
          <a:p>
            <a:pPr lvl="1" eaLnBrk="1" hangingPunct="1"/>
            <a:r>
              <a:rPr lang="zh-CN" altLang="en-US" dirty="0" smtClean="0">
                <a:ea typeface="宋体" pitchFamily="2" charset="-122"/>
              </a:rPr>
              <a:t>擦除块需要较长时间 </a:t>
            </a:r>
            <a:r>
              <a:rPr lang="en-US" altLang="zh-CN" dirty="0" smtClean="0">
                <a:ea typeface="宋体" pitchFamily="2" charset="-122"/>
              </a:rPr>
              <a:t>(~1 </a:t>
            </a:r>
            <a:r>
              <a:rPr lang="en-US" altLang="zh-CN" dirty="0" err="1" smtClean="0">
                <a:ea typeface="宋体" pitchFamily="2" charset="-122"/>
              </a:rPr>
              <a:t>ms</a:t>
            </a:r>
            <a:r>
              <a:rPr lang="en-US" altLang="zh-CN" dirty="0" smtClean="0">
                <a:ea typeface="宋体" pitchFamily="2" charset="-122"/>
              </a:rPr>
              <a:t>)</a:t>
            </a:r>
          </a:p>
          <a:p>
            <a:pPr lvl="1" eaLnBrk="1" hangingPunct="1"/>
            <a:r>
              <a:rPr lang="zh-CN" altLang="en-US" dirty="0" smtClean="0">
                <a:ea typeface="宋体" pitchFamily="2" charset="-122"/>
              </a:rPr>
              <a:t>修改一页需要块内所有页复制到新块中</a:t>
            </a:r>
          </a:p>
          <a:p>
            <a:pPr lvl="1" eaLnBrk="1" hangingPunct="1"/>
            <a:r>
              <a:rPr lang="zh-CN" altLang="en-US" dirty="0" smtClean="0">
                <a:ea typeface="宋体" pitchFamily="2" charset="-122"/>
              </a:rPr>
              <a:t>早期固态硬盘读写时间差距更大</a:t>
            </a:r>
          </a:p>
        </p:txBody>
      </p:sp>
      <p:sp>
        <p:nvSpPr>
          <p:cNvPr id="45060" name="TextBox 3"/>
          <p:cNvSpPr txBox="1">
            <a:spLocks noChangeArrowheads="1"/>
          </p:cNvSpPr>
          <p:nvPr/>
        </p:nvSpPr>
        <p:spPr bwMode="auto">
          <a:xfrm>
            <a:off x="357188" y="1660525"/>
            <a:ext cx="8747125" cy="1008063"/>
          </a:xfrm>
          <a:prstGeom prst="rect">
            <a:avLst/>
          </a:prstGeom>
          <a:solidFill>
            <a:srgbClr val="E2E2E2"/>
          </a:solidFill>
          <a:ln w="19050">
            <a:solidFill>
              <a:schemeClr val="tx1"/>
            </a:solidFill>
            <a:miter lim="800000"/>
            <a:headEnd/>
            <a:tailEnd/>
          </a:ln>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2000">
                <a:latin typeface="Calibri" pitchFamily="34" charset="0"/>
              </a:rPr>
              <a:t>顺序读速度</a:t>
            </a:r>
            <a:r>
              <a:rPr lang="en-US" altLang="zh-CN" sz="2000">
                <a:latin typeface="Calibri" pitchFamily="34" charset="0"/>
              </a:rPr>
              <a:t>550 MB/s			     </a:t>
            </a:r>
            <a:r>
              <a:rPr lang="zh-CN" altLang="en-US" sz="2000">
                <a:latin typeface="Calibri" pitchFamily="34" charset="0"/>
              </a:rPr>
              <a:t>顺序写速度</a:t>
            </a:r>
            <a:r>
              <a:rPr lang="en-US" altLang="zh-CN" sz="2000">
                <a:latin typeface="Calibri" pitchFamily="34" charset="0"/>
              </a:rPr>
              <a:t>470 MB/s</a:t>
            </a:r>
          </a:p>
          <a:p>
            <a:r>
              <a:rPr lang="zh-CN" altLang="en-US" sz="2000">
                <a:latin typeface="Calibri" pitchFamily="34" charset="0"/>
              </a:rPr>
              <a:t>随机读速度</a:t>
            </a:r>
            <a:r>
              <a:rPr lang="en-US" altLang="zh-CN" sz="2000">
                <a:latin typeface="Calibri" pitchFamily="34" charset="0"/>
              </a:rPr>
              <a:t>365 MB/s	     		     </a:t>
            </a:r>
            <a:r>
              <a:rPr lang="zh-CN" altLang="en-US" sz="2000">
                <a:latin typeface="Calibri" pitchFamily="34" charset="0"/>
              </a:rPr>
              <a:t>随机写速度</a:t>
            </a:r>
            <a:r>
              <a:rPr lang="en-US" altLang="zh-CN" sz="2000">
                <a:latin typeface="Calibri" pitchFamily="34" charset="0"/>
              </a:rPr>
              <a:t>303 MB/s</a:t>
            </a:r>
          </a:p>
          <a:p>
            <a:r>
              <a:rPr lang="zh-CN" altLang="en-US" sz="2000">
                <a:latin typeface="Calibri" pitchFamily="34" charset="0"/>
              </a:rPr>
              <a:t>平均读时间</a:t>
            </a:r>
            <a:r>
              <a:rPr lang="en-US" altLang="zh-CN" sz="2000">
                <a:latin typeface="Calibri" pitchFamily="34" charset="0"/>
              </a:rPr>
              <a:t>50 us		                    </a:t>
            </a:r>
            <a:r>
              <a:rPr lang="zh-CN" altLang="en-US" sz="2000">
                <a:latin typeface="Calibri" pitchFamily="34" charset="0"/>
              </a:rPr>
              <a:t>平均写时间</a:t>
            </a:r>
            <a:r>
              <a:rPr lang="en-US" altLang="zh-CN" sz="2000">
                <a:latin typeface="Calibri" pitchFamily="34" charset="0"/>
              </a:rPr>
              <a:t>60 us</a:t>
            </a:r>
          </a:p>
        </p:txBody>
      </p:sp>
      <p:sp>
        <p:nvSpPr>
          <p:cNvPr id="45061" name="TextBox 4"/>
          <p:cNvSpPr txBox="1">
            <a:spLocks noChangeArrowheads="1"/>
          </p:cNvSpPr>
          <p:nvPr/>
        </p:nvSpPr>
        <p:spPr bwMode="auto">
          <a:xfrm>
            <a:off x="76200" y="6292850"/>
            <a:ext cx="295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800">
                <a:latin typeface="Calibri" pitchFamily="34" charset="0"/>
              </a:rPr>
              <a:t>来源</a:t>
            </a:r>
            <a:r>
              <a:rPr lang="en-US" altLang="zh-CN" sz="1800">
                <a:latin typeface="Calibri" pitchFamily="34" charset="0"/>
              </a:rPr>
              <a:t>: Intel SSD 730 </a:t>
            </a:r>
            <a:r>
              <a:rPr lang="zh-CN" altLang="en-US" sz="1800">
                <a:latin typeface="Calibri" pitchFamily="34" charset="0"/>
              </a:rPr>
              <a:t>产品参数</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57188" y="434975"/>
            <a:ext cx="7591425" cy="762000"/>
          </a:xfrm>
        </p:spPr>
        <p:txBody>
          <a:bodyPr/>
          <a:lstStyle/>
          <a:p>
            <a:pPr eaLnBrk="1" hangingPunct="1"/>
            <a:r>
              <a:rPr lang="zh-CN" altLang="en-US" smtClean="0">
                <a:ea typeface="宋体" pitchFamily="2" charset="-122"/>
              </a:rPr>
              <a:t>固态硬盘 </a:t>
            </a:r>
            <a:r>
              <a:rPr lang="en-US" altLang="zh-CN" smtClean="0">
                <a:ea typeface="宋体" pitchFamily="2" charset="-122"/>
              </a:rPr>
              <a:t>vs </a:t>
            </a:r>
            <a:r>
              <a:rPr lang="zh-CN" altLang="en-US" smtClean="0">
                <a:ea typeface="宋体" pitchFamily="2" charset="-122"/>
              </a:rPr>
              <a:t>机械磁盘</a:t>
            </a:r>
          </a:p>
        </p:txBody>
      </p:sp>
      <p:sp>
        <p:nvSpPr>
          <p:cNvPr id="46083" name="Content Placeholder 2"/>
          <p:cNvSpPr>
            <a:spLocks noGrp="1"/>
          </p:cNvSpPr>
          <p:nvPr>
            <p:ph idx="1"/>
          </p:nvPr>
        </p:nvSpPr>
        <p:spPr/>
        <p:txBody>
          <a:bodyPr/>
          <a:lstStyle/>
          <a:p>
            <a:pPr eaLnBrk="1" hangingPunct="1"/>
            <a:r>
              <a:rPr lang="zh-CN" altLang="en-US" smtClean="0">
                <a:ea typeface="宋体" pitchFamily="2" charset="-122"/>
              </a:rPr>
              <a:t>优势</a:t>
            </a:r>
          </a:p>
          <a:p>
            <a:pPr lvl="1" eaLnBrk="1" hangingPunct="1"/>
            <a:r>
              <a:rPr lang="zh-CN" altLang="en-US" smtClean="0">
                <a:ea typeface="宋体" pitchFamily="2" charset="-122"/>
              </a:rPr>
              <a:t>无移动部件 </a:t>
            </a:r>
            <a:r>
              <a:rPr lang="zh-CN" altLang="en-US" smtClean="0">
                <a:ea typeface="宋体" pitchFamily="2" charset="-122"/>
                <a:sym typeface="Wingdings" pitchFamily="2" charset="2"/>
              </a:rPr>
              <a:t> 随机访问快</a:t>
            </a:r>
            <a:r>
              <a:rPr lang="en-US" altLang="zh-CN" smtClean="0">
                <a:ea typeface="宋体" pitchFamily="2" charset="-122"/>
                <a:sym typeface="Wingdings" pitchFamily="2" charset="2"/>
              </a:rPr>
              <a:t>, </a:t>
            </a:r>
            <a:r>
              <a:rPr lang="zh-CN" altLang="en-US" smtClean="0">
                <a:ea typeface="宋体" pitchFamily="2" charset="-122"/>
                <a:sym typeface="Wingdings" pitchFamily="2" charset="2"/>
              </a:rPr>
              <a:t>低功耗</a:t>
            </a:r>
            <a:r>
              <a:rPr lang="en-US" altLang="zh-CN" smtClean="0">
                <a:ea typeface="宋体" pitchFamily="2" charset="-122"/>
                <a:sym typeface="Wingdings" pitchFamily="2" charset="2"/>
              </a:rPr>
              <a:t>, </a:t>
            </a:r>
            <a:r>
              <a:rPr lang="zh-CN" altLang="en-US" smtClean="0">
                <a:ea typeface="宋体" pitchFamily="2" charset="-122"/>
                <a:sym typeface="Wingdings" pitchFamily="2" charset="2"/>
              </a:rPr>
              <a:t>更结实</a:t>
            </a:r>
          </a:p>
          <a:p>
            <a:pPr lvl="1" eaLnBrk="1" hangingPunct="1"/>
            <a:endParaRPr lang="en-US" altLang="zh-CN" smtClean="0">
              <a:ea typeface="宋体" pitchFamily="2" charset="-122"/>
            </a:endParaRPr>
          </a:p>
          <a:p>
            <a:pPr eaLnBrk="1" hangingPunct="1"/>
            <a:r>
              <a:rPr lang="zh-CN" altLang="en-US" smtClean="0">
                <a:ea typeface="宋体" pitchFamily="2" charset="-122"/>
              </a:rPr>
              <a:t>劣势</a:t>
            </a:r>
          </a:p>
          <a:p>
            <a:pPr lvl="1" eaLnBrk="1" hangingPunct="1"/>
            <a:r>
              <a:rPr lang="zh-CN" altLang="en-US" smtClean="0">
                <a:ea typeface="宋体" pitchFamily="2" charset="-122"/>
              </a:rPr>
              <a:t>会磨损 </a:t>
            </a:r>
          </a:p>
          <a:p>
            <a:pPr lvl="2" eaLnBrk="1" hangingPunct="1"/>
            <a:r>
              <a:rPr lang="zh-CN" altLang="en-US" smtClean="0">
                <a:ea typeface="宋体" pitchFamily="2" charset="-122"/>
              </a:rPr>
              <a:t>在</a:t>
            </a:r>
            <a:r>
              <a:rPr lang="en-US" altLang="zh-CN" smtClean="0">
                <a:ea typeface="宋体" pitchFamily="2" charset="-122"/>
              </a:rPr>
              <a:t>flash translation layer </a:t>
            </a:r>
            <a:r>
              <a:rPr lang="zh-CN" altLang="en-US" smtClean="0">
                <a:ea typeface="宋体" pitchFamily="2" charset="-122"/>
              </a:rPr>
              <a:t>闪存转换层用算法减少平均磨损率</a:t>
            </a:r>
          </a:p>
          <a:p>
            <a:pPr lvl="2" eaLnBrk="1" hangingPunct="1"/>
            <a:r>
              <a:rPr lang="zh-CN" altLang="en-US" smtClean="0">
                <a:ea typeface="宋体" pitchFamily="2" charset="-122"/>
              </a:rPr>
              <a:t>比如 </a:t>
            </a:r>
            <a:r>
              <a:rPr lang="en-US" altLang="zh-CN" smtClean="0">
                <a:ea typeface="宋体" pitchFamily="2" charset="-122"/>
              </a:rPr>
              <a:t>Intel SSD 730 </a:t>
            </a:r>
            <a:r>
              <a:rPr lang="zh-CN" altLang="en-US" smtClean="0">
                <a:ea typeface="宋体" pitchFamily="2" charset="-122"/>
              </a:rPr>
              <a:t>保证在其磨损坏前可写入 </a:t>
            </a:r>
            <a:r>
              <a:rPr lang="en-US" altLang="zh-CN" smtClean="0">
                <a:ea typeface="宋体" pitchFamily="2" charset="-122"/>
              </a:rPr>
              <a:t>128 petabyte (128 x 10</a:t>
            </a:r>
            <a:r>
              <a:rPr lang="en-US" altLang="zh-CN" baseline="30000" smtClean="0">
                <a:ea typeface="宋体" pitchFamily="2" charset="-122"/>
              </a:rPr>
              <a:t>15</a:t>
            </a:r>
            <a:r>
              <a:rPr lang="en-US" altLang="zh-CN" smtClean="0">
                <a:ea typeface="宋体" pitchFamily="2" charset="-122"/>
              </a:rPr>
              <a:t> bytes) </a:t>
            </a:r>
          </a:p>
          <a:p>
            <a:pPr lvl="1" eaLnBrk="1" hangingPunct="1"/>
            <a:r>
              <a:rPr lang="zh-CN" altLang="en-US" smtClean="0">
                <a:ea typeface="宋体" pitchFamily="2" charset="-122"/>
              </a:rPr>
              <a:t>在</a:t>
            </a:r>
            <a:r>
              <a:rPr lang="en-US" altLang="zh-CN" smtClean="0">
                <a:ea typeface="宋体" pitchFamily="2" charset="-122"/>
              </a:rPr>
              <a:t>2015</a:t>
            </a:r>
            <a:r>
              <a:rPr lang="zh-CN" altLang="en-US" smtClean="0">
                <a:ea typeface="宋体" pitchFamily="2" charset="-122"/>
              </a:rPr>
              <a:t>年</a:t>
            </a:r>
            <a:r>
              <a:rPr lang="en-US" altLang="zh-CN" smtClean="0">
                <a:ea typeface="宋体" pitchFamily="2" charset="-122"/>
              </a:rPr>
              <a:t>, </a:t>
            </a:r>
            <a:r>
              <a:rPr lang="zh-CN" altLang="en-US" smtClean="0">
                <a:ea typeface="宋体" pitchFamily="2" charset="-122"/>
              </a:rPr>
              <a:t>每</a:t>
            </a:r>
            <a:r>
              <a:rPr lang="en-US" altLang="zh-CN" smtClean="0">
                <a:ea typeface="宋体" pitchFamily="2" charset="-122"/>
              </a:rPr>
              <a:t>byte</a:t>
            </a:r>
            <a:r>
              <a:rPr lang="zh-CN" altLang="en-US" smtClean="0">
                <a:ea typeface="宋体" pitchFamily="2" charset="-122"/>
              </a:rPr>
              <a:t>比磁盘贵</a:t>
            </a:r>
            <a:r>
              <a:rPr lang="en-US" altLang="zh-CN" smtClean="0">
                <a:ea typeface="宋体" pitchFamily="2" charset="-122"/>
              </a:rPr>
              <a:t>30</a:t>
            </a:r>
            <a:r>
              <a:rPr lang="zh-CN" altLang="en-US" smtClean="0">
                <a:ea typeface="宋体" pitchFamily="2" charset="-122"/>
              </a:rPr>
              <a:t>倍</a:t>
            </a:r>
          </a:p>
          <a:p>
            <a:pPr lvl="1" eaLnBrk="1" hangingPunct="1"/>
            <a:endParaRPr lang="en-US" altLang="zh-CN" smtClean="0">
              <a:ea typeface="宋体" pitchFamily="2" charset="-122"/>
            </a:endParaRPr>
          </a:p>
          <a:p>
            <a:pPr eaLnBrk="1" hangingPunct="1"/>
            <a:r>
              <a:rPr lang="zh-CN" altLang="en-US" smtClean="0">
                <a:ea typeface="宋体" pitchFamily="2" charset="-122"/>
              </a:rPr>
              <a:t>应用</a:t>
            </a:r>
          </a:p>
          <a:p>
            <a:pPr lvl="1" eaLnBrk="1" hangingPunct="1"/>
            <a:r>
              <a:rPr lang="en-US" altLang="zh-CN" smtClean="0">
                <a:ea typeface="宋体" pitchFamily="2" charset="-122"/>
              </a:rPr>
              <a:t>MP3</a:t>
            </a:r>
            <a:r>
              <a:rPr lang="zh-CN" altLang="en-US" smtClean="0">
                <a:ea typeface="宋体" pitchFamily="2" charset="-122"/>
              </a:rPr>
              <a:t>播放器</a:t>
            </a:r>
            <a:r>
              <a:rPr lang="en-US" altLang="zh-CN" smtClean="0">
                <a:ea typeface="宋体" pitchFamily="2" charset="-122"/>
              </a:rPr>
              <a:t>, </a:t>
            </a:r>
            <a:r>
              <a:rPr lang="zh-CN" altLang="en-US" smtClean="0">
                <a:ea typeface="宋体" pitchFamily="2" charset="-122"/>
              </a:rPr>
              <a:t>智能手机</a:t>
            </a:r>
            <a:r>
              <a:rPr lang="en-US" altLang="zh-CN" smtClean="0">
                <a:ea typeface="宋体" pitchFamily="2" charset="-122"/>
              </a:rPr>
              <a:t>, </a:t>
            </a:r>
            <a:r>
              <a:rPr lang="zh-CN" altLang="en-US" smtClean="0">
                <a:ea typeface="宋体" pitchFamily="2" charset="-122"/>
              </a:rPr>
              <a:t>笔记本电脑</a:t>
            </a:r>
          </a:p>
          <a:p>
            <a:pPr lvl="1" eaLnBrk="1" hangingPunct="1"/>
            <a:r>
              <a:rPr lang="zh-CN" altLang="en-US" smtClean="0">
                <a:ea typeface="宋体" pitchFamily="2" charset="-122"/>
              </a:rPr>
              <a:t>开始在台式机和服务器中应用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188" y="434975"/>
            <a:ext cx="7591425" cy="762000"/>
          </a:xfrm>
        </p:spPr>
        <p:txBody>
          <a:bodyPr lIns="0" tIns="222886" rIns="0" bIns="0" rtlCol="0">
            <a:spAutoFit/>
          </a:bodyPr>
          <a:lstStyle/>
          <a:p>
            <a:pPr marL="12700">
              <a:defRPr/>
            </a:pPr>
            <a:r>
              <a:rPr spc="-10" dirty="0"/>
              <a:t>B</a:t>
            </a:r>
            <a:r>
              <a:rPr spc="-5" dirty="0"/>
              <a:t>ey</a:t>
            </a:r>
            <a:r>
              <a:rPr spc="-10" dirty="0"/>
              <a:t>o</a:t>
            </a:r>
            <a:r>
              <a:rPr spc="-5" dirty="0"/>
              <a:t>nd</a:t>
            </a:r>
            <a:r>
              <a:rPr dirty="0"/>
              <a:t> </a:t>
            </a:r>
            <a:r>
              <a:rPr spc="-5" dirty="0"/>
              <a:t>the</a:t>
            </a:r>
            <a:r>
              <a:rPr spc="10" dirty="0"/>
              <a:t> </a:t>
            </a:r>
            <a:r>
              <a:rPr spc="5" dirty="0"/>
              <a:t>c</a:t>
            </a:r>
            <a:r>
              <a:rPr spc="-10" dirty="0"/>
              <a:t>o</a:t>
            </a:r>
            <a:r>
              <a:rPr spc="-5" dirty="0"/>
              <a:t>mputer</a:t>
            </a:r>
          </a:p>
        </p:txBody>
      </p:sp>
      <p:sp>
        <p:nvSpPr>
          <p:cNvPr id="4" name="object 4"/>
          <p:cNvSpPr txBox="1"/>
          <p:nvPr/>
        </p:nvSpPr>
        <p:spPr>
          <a:xfrm>
            <a:off x="476250" y="1473200"/>
            <a:ext cx="6731000" cy="2855913"/>
          </a:xfrm>
          <a:prstGeom prst="rect">
            <a:avLst/>
          </a:prstGeom>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59000"/>
              <a:buFont typeface="Wingdings" pitchFamily="2" charset="2"/>
              <a:buChar char=""/>
            </a:pPr>
            <a:r>
              <a:rPr lang="zh-CN" altLang="en-US" sz="2800">
                <a:latin typeface="Calibri" pitchFamily="34" charset="0"/>
              </a:rPr>
              <a:t>云存储</a:t>
            </a:r>
            <a:endParaRPr lang="zh-CN" sz="2800">
              <a:latin typeface="Calibri" pitchFamily="34" charset="0"/>
            </a:endParaRPr>
          </a:p>
          <a:p>
            <a:r>
              <a:rPr lang="zh-CN" altLang="en-US" sz="2800">
                <a:latin typeface="Calibri" pitchFamily="34" charset="0"/>
              </a:rPr>
              <a:t>例如：</a:t>
            </a:r>
            <a:r>
              <a:rPr lang="zh-CN" altLang="zh-CN" sz="2800">
                <a:latin typeface="Calibri" pitchFamily="34" charset="0"/>
              </a:rPr>
              <a:t>S3, GCS, ABS, Dropbox, …</a:t>
            </a:r>
          </a:p>
          <a:p>
            <a:pPr>
              <a:spcBef>
                <a:spcPts val="675"/>
              </a:spcBef>
              <a:buClr>
                <a:srgbClr val="990000"/>
              </a:buClr>
              <a:buSzPct val="59000"/>
              <a:buFont typeface="Wingdings" pitchFamily="2" charset="2"/>
              <a:buChar char=""/>
            </a:pPr>
            <a:r>
              <a:rPr lang="zh-CN" altLang="en-US" sz="2800">
                <a:latin typeface="Calibri" pitchFamily="34" charset="0"/>
              </a:rPr>
              <a:t>使用网络访问远程存储</a:t>
            </a:r>
            <a:endParaRPr lang="zh-CN" sz="2800">
              <a:latin typeface="Calibri" pitchFamily="34" charset="0"/>
            </a:endParaRPr>
          </a:p>
          <a:p>
            <a:pPr>
              <a:spcBef>
                <a:spcPts val="675"/>
              </a:spcBef>
              <a:buClr>
                <a:srgbClr val="990000"/>
              </a:buClr>
              <a:buSzPct val="59000"/>
              <a:buFont typeface="Wingdings" pitchFamily="2" charset="2"/>
              <a:buChar char=""/>
            </a:pPr>
            <a:r>
              <a:rPr lang="zh-CN" altLang="en-US" sz="2800">
                <a:latin typeface="Calibri" pitchFamily="34" charset="0"/>
              </a:rPr>
              <a:t>延迟</a:t>
            </a:r>
            <a:r>
              <a:rPr lang="en-US" altLang="zh-CN" sz="2800">
                <a:latin typeface="Calibri" pitchFamily="34" charset="0"/>
              </a:rPr>
              <a:t>: </a:t>
            </a:r>
            <a:r>
              <a:rPr lang="zh-CN" altLang="en-US" sz="2800">
                <a:latin typeface="Calibri" pitchFamily="34" charset="0"/>
              </a:rPr>
              <a:t>在数以毫秒为顺序 </a:t>
            </a:r>
            <a:r>
              <a:rPr lang="en-US" altLang="zh-CN" sz="2800">
                <a:latin typeface="Calibri" pitchFamily="34" charset="0"/>
              </a:rPr>
              <a:t>(</a:t>
            </a:r>
            <a:r>
              <a:rPr lang="zh-CN" altLang="en-US" sz="2800">
                <a:latin typeface="Calibri" pitchFamily="34" charset="0"/>
              </a:rPr>
              <a:t>取决于你在哪里</a:t>
            </a:r>
            <a:r>
              <a:rPr lang="en-US" altLang="zh-CN" sz="2800">
                <a:latin typeface="Calibri" pitchFamily="34" charset="0"/>
              </a:rPr>
              <a:t>)</a:t>
            </a:r>
            <a:endParaRPr lang="zh-CN" altLang="zh-CN" sz="2800">
              <a:latin typeface="Calibri" pitchFamily="34" charset="0"/>
            </a:endParaRPr>
          </a:p>
          <a:p>
            <a:pPr>
              <a:spcBef>
                <a:spcPts val="675"/>
              </a:spcBef>
              <a:buClr>
                <a:srgbClr val="990000"/>
              </a:buClr>
              <a:buSzPct val="59000"/>
              <a:buFont typeface="Wingdings" pitchFamily="2" charset="2"/>
              <a:buChar char=""/>
            </a:pPr>
            <a:r>
              <a:rPr lang="zh-CN" altLang="en-US" sz="2800">
                <a:latin typeface="Calibri" pitchFamily="34" charset="0"/>
              </a:rPr>
              <a:t>吞吐量</a:t>
            </a:r>
            <a:r>
              <a:rPr lang="en-US" altLang="zh-CN" sz="2800">
                <a:latin typeface="Calibri" pitchFamily="34" charset="0"/>
              </a:rPr>
              <a:t>: </a:t>
            </a:r>
            <a:r>
              <a:rPr lang="zh-CN" altLang="en-US" sz="2800">
                <a:latin typeface="Calibri" pitchFamily="34" charset="0"/>
              </a:rPr>
              <a:t>按 </a:t>
            </a:r>
            <a:r>
              <a:rPr lang="en-US" altLang="zh-CN" sz="2800">
                <a:latin typeface="Calibri" pitchFamily="34" charset="0"/>
              </a:rPr>
              <a:t>10s MB/</a:t>
            </a:r>
            <a:r>
              <a:rPr lang="zh-CN" altLang="en-US" sz="2800">
                <a:latin typeface="Calibri" pitchFamily="34" charset="0"/>
              </a:rPr>
              <a:t>秒的顺序排列</a:t>
            </a:r>
            <a:endParaRPr lang="zh-CN" sz="280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57188" y="434975"/>
            <a:ext cx="7591425" cy="762000"/>
          </a:xfrm>
        </p:spPr>
        <p:txBody>
          <a:bodyPr/>
          <a:lstStyle/>
          <a:p>
            <a:pPr algn="ctr" eaLnBrk="1" hangingPunct="1"/>
            <a:r>
              <a:rPr lang="zh-CN" altLang="en-US" smtClean="0">
                <a:ea typeface="宋体" pitchFamily="2" charset="-122"/>
              </a:rPr>
              <a:t>存储器层次结构</a:t>
            </a:r>
            <a:endParaRPr lang="en-US" altLang="zh-CN" smtClean="0">
              <a:ea typeface="宋体" pitchFamily="2" charset="-122"/>
            </a:endParaRPr>
          </a:p>
        </p:txBody>
      </p:sp>
      <p:sp>
        <p:nvSpPr>
          <p:cNvPr id="48131" name="Content Placeholder 2"/>
          <p:cNvSpPr>
            <a:spLocks noGrp="1"/>
          </p:cNvSpPr>
          <p:nvPr>
            <p:ph idx="1"/>
          </p:nvPr>
        </p:nvSpPr>
        <p:spPr/>
        <p:txBody>
          <a:bodyPr/>
          <a:lstStyle/>
          <a:p>
            <a:pPr eaLnBrk="1" hangingPunct="1">
              <a:lnSpc>
                <a:spcPct val="80000"/>
              </a:lnSpc>
            </a:pPr>
            <a:r>
              <a:rPr lang="zh-CN" altLang="en-US" sz="3200" smtClean="0">
                <a:solidFill>
                  <a:srgbClr val="BFBFBF"/>
                </a:solidFill>
                <a:ea typeface="宋体" pitchFamily="2" charset="-122"/>
              </a:rPr>
              <a:t>存储技术及其趋势</a:t>
            </a:r>
          </a:p>
          <a:p>
            <a:pPr eaLnBrk="1" hangingPunct="1">
              <a:lnSpc>
                <a:spcPct val="80000"/>
              </a:lnSpc>
            </a:pPr>
            <a:r>
              <a:rPr lang="zh-CN" altLang="en-US" sz="3200" smtClean="0">
                <a:ea typeface="宋体" pitchFamily="2" charset="-122"/>
              </a:rPr>
              <a:t>局部性</a:t>
            </a:r>
          </a:p>
          <a:p>
            <a:pPr eaLnBrk="1" hangingPunct="1">
              <a:lnSpc>
                <a:spcPct val="80000"/>
              </a:lnSpc>
            </a:pPr>
            <a:r>
              <a:rPr lang="zh-CN" altLang="en-US" sz="3200" smtClean="0">
                <a:solidFill>
                  <a:srgbClr val="B3B3B3"/>
                </a:solidFill>
                <a:ea typeface="宋体" pitchFamily="2" charset="-122"/>
                <a:sym typeface="+mn-ea"/>
              </a:rPr>
              <a:t>存储器层次结构中的高速缓存</a:t>
            </a:r>
            <a:endParaRPr lang="zh-CN" altLang="en-US" sz="3200" smtClean="0">
              <a:solidFill>
                <a:srgbClr val="BFBFBF"/>
              </a:solidFill>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188" y="434975"/>
            <a:ext cx="7591425" cy="762000"/>
          </a:xfrm>
        </p:spPr>
        <p:txBody>
          <a:bodyPr lIns="0" tIns="210186" rIns="0" bIns="0">
            <a:spAutoFit/>
          </a:bodyPr>
          <a:lstStyle/>
          <a:p>
            <a:pPr marL="12700"/>
            <a:r>
              <a:rPr lang="en-US" altLang="zh-CN" smtClean="0">
                <a:ea typeface="宋体" pitchFamily="2" charset="-122"/>
              </a:rPr>
              <a:t>CPU</a:t>
            </a:r>
            <a:r>
              <a:rPr lang="zh-CN" altLang="en-US" smtClean="0">
                <a:ea typeface="宋体" pitchFamily="2" charset="-122"/>
              </a:rPr>
              <a:t>与内存的差距</a:t>
            </a:r>
            <a:endParaRPr lang="zh-CN" smtClean="0">
              <a:ea typeface="宋体" pitchFamily="2" charset="-122"/>
            </a:endParaRPr>
          </a:p>
        </p:txBody>
      </p:sp>
      <p:sp>
        <p:nvSpPr>
          <p:cNvPr id="49155" name="object 6"/>
          <p:cNvSpPr>
            <a:spLocks noChangeArrowheads="1"/>
          </p:cNvSpPr>
          <p:nvPr/>
        </p:nvSpPr>
        <p:spPr bwMode="auto">
          <a:xfrm>
            <a:off x="2211388" y="1071563"/>
            <a:ext cx="474662" cy="67945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11" name="object 11"/>
          <p:cNvSpPr txBox="1"/>
          <p:nvPr/>
        </p:nvSpPr>
        <p:spPr>
          <a:xfrm>
            <a:off x="357188" y="1214438"/>
            <a:ext cx="7023100" cy="368300"/>
          </a:xfrm>
          <a:prstGeom prst="rect">
            <a:avLst/>
          </a:prstGeom>
        </p:spPr>
        <p:txBody>
          <a:bodyPr lIns="0" tIns="0" rIns="0" bIns="0">
            <a:spAutoFit/>
          </a:bodyPr>
          <a:lstStyle/>
          <a:p>
            <a:pPr marL="12700">
              <a:defRPr/>
            </a:pPr>
            <a:r>
              <a:rPr lang="zh-CN" altLang="en-US" spc="-5" dirty="0">
                <a:solidFill>
                  <a:srgbClr val="C00000"/>
                </a:solidFill>
                <a:latin typeface="Calibri"/>
                <a:cs typeface="Calibri"/>
              </a:rPr>
              <a:t>在 </a:t>
            </a:r>
            <a:r>
              <a:rPr spc="-5" dirty="0">
                <a:solidFill>
                  <a:srgbClr val="C00000"/>
                </a:solidFill>
                <a:latin typeface="Calibri"/>
                <a:cs typeface="Calibri"/>
              </a:rPr>
              <a:t>D</a:t>
            </a:r>
            <a:r>
              <a:rPr dirty="0">
                <a:solidFill>
                  <a:srgbClr val="C00000"/>
                </a:solidFill>
                <a:latin typeface="Calibri"/>
                <a:cs typeface="Calibri"/>
              </a:rPr>
              <a:t>R</a:t>
            </a:r>
            <a:r>
              <a:rPr spc="-5" dirty="0">
                <a:solidFill>
                  <a:srgbClr val="C00000"/>
                </a:solidFill>
                <a:latin typeface="Calibri"/>
                <a:cs typeface="Calibri"/>
              </a:rPr>
              <a:t>A</a:t>
            </a:r>
            <a:r>
              <a:rPr dirty="0">
                <a:solidFill>
                  <a:srgbClr val="C00000"/>
                </a:solidFill>
                <a:latin typeface="Calibri"/>
                <a:cs typeface="Calibri"/>
              </a:rPr>
              <a:t>M</a:t>
            </a:r>
            <a:r>
              <a:rPr lang="zh-CN" altLang="en-US" spc="-5" dirty="0">
                <a:solidFill>
                  <a:srgbClr val="C00000"/>
                </a:solidFill>
                <a:latin typeface="Calibri"/>
                <a:cs typeface="Calibri"/>
              </a:rPr>
              <a:t>、</a:t>
            </a:r>
            <a:r>
              <a:rPr spc="-10" dirty="0">
                <a:solidFill>
                  <a:srgbClr val="C00000"/>
                </a:solidFill>
                <a:latin typeface="Calibri"/>
                <a:cs typeface="Calibri"/>
              </a:rPr>
              <a:t>di</a:t>
            </a:r>
            <a:r>
              <a:rPr spc="-5" dirty="0">
                <a:solidFill>
                  <a:srgbClr val="C00000"/>
                </a:solidFill>
                <a:latin typeface="Calibri"/>
                <a:cs typeface="Calibri"/>
              </a:rPr>
              <a:t>s</a:t>
            </a:r>
            <a:r>
              <a:rPr dirty="0">
                <a:solidFill>
                  <a:srgbClr val="C00000"/>
                </a:solidFill>
                <a:latin typeface="Calibri"/>
                <a:cs typeface="Calibri"/>
              </a:rPr>
              <a:t>k</a:t>
            </a:r>
            <a:r>
              <a:rPr lang="zh-CN" altLang="en-US" spc="-5" dirty="0">
                <a:solidFill>
                  <a:srgbClr val="C00000"/>
                </a:solidFill>
                <a:latin typeface="Calibri"/>
                <a:cs typeface="Calibri"/>
              </a:rPr>
              <a:t>、和</a:t>
            </a:r>
            <a:r>
              <a:rPr dirty="0">
                <a:solidFill>
                  <a:srgbClr val="C00000"/>
                </a:solidFill>
                <a:latin typeface="Calibri"/>
                <a:cs typeface="Calibri"/>
              </a:rPr>
              <a:t> C</a:t>
            </a:r>
            <a:r>
              <a:rPr spc="-10" dirty="0">
                <a:solidFill>
                  <a:srgbClr val="C00000"/>
                </a:solidFill>
                <a:latin typeface="Calibri"/>
                <a:cs typeface="Calibri"/>
              </a:rPr>
              <a:t>P</a:t>
            </a:r>
            <a:r>
              <a:rPr dirty="0">
                <a:solidFill>
                  <a:srgbClr val="C00000"/>
                </a:solidFill>
                <a:latin typeface="Calibri"/>
                <a:cs typeface="Calibri"/>
              </a:rPr>
              <a:t>U</a:t>
            </a:r>
            <a:r>
              <a:rPr spc="-10" dirty="0">
                <a:solidFill>
                  <a:srgbClr val="C00000"/>
                </a:solidFill>
                <a:latin typeface="Calibri"/>
                <a:cs typeface="Calibri"/>
              </a:rPr>
              <a:t> </a:t>
            </a:r>
            <a:r>
              <a:rPr lang="zh-CN" altLang="en-US" spc="-5" dirty="0">
                <a:solidFill>
                  <a:srgbClr val="C00000"/>
                </a:solidFill>
                <a:latin typeface="Calibri"/>
                <a:cs typeface="Calibri"/>
              </a:rPr>
              <a:t>间，速度差距变大</a:t>
            </a:r>
            <a:endParaRPr dirty="0">
              <a:latin typeface="Calibri"/>
              <a:cs typeface="Calibri"/>
            </a:endParaRPr>
          </a:p>
        </p:txBody>
      </p:sp>
      <p:sp>
        <p:nvSpPr>
          <p:cNvPr id="49157" name="object 12"/>
          <p:cNvSpPr>
            <a:spLocks/>
          </p:cNvSpPr>
          <p:nvPr/>
        </p:nvSpPr>
        <p:spPr bwMode="auto">
          <a:xfrm>
            <a:off x="1931988" y="5875338"/>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58" name="object 13"/>
          <p:cNvSpPr>
            <a:spLocks/>
          </p:cNvSpPr>
          <p:nvPr/>
        </p:nvSpPr>
        <p:spPr bwMode="auto">
          <a:xfrm>
            <a:off x="1931988" y="5494338"/>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59" name="object 14"/>
          <p:cNvSpPr>
            <a:spLocks/>
          </p:cNvSpPr>
          <p:nvPr/>
        </p:nvSpPr>
        <p:spPr bwMode="auto">
          <a:xfrm>
            <a:off x="1931988" y="5111750"/>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0" name="object 15"/>
          <p:cNvSpPr>
            <a:spLocks/>
          </p:cNvSpPr>
          <p:nvPr/>
        </p:nvSpPr>
        <p:spPr bwMode="auto">
          <a:xfrm>
            <a:off x="1931988" y="4730750"/>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1" name="object 16"/>
          <p:cNvSpPr>
            <a:spLocks/>
          </p:cNvSpPr>
          <p:nvPr/>
        </p:nvSpPr>
        <p:spPr bwMode="auto">
          <a:xfrm>
            <a:off x="1931988" y="4349750"/>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2" name="object 17"/>
          <p:cNvSpPr>
            <a:spLocks/>
          </p:cNvSpPr>
          <p:nvPr/>
        </p:nvSpPr>
        <p:spPr bwMode="auto">
          <a:xfrm>
            <a:off x="1931988" y="3967163"/>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3" name="object 18"/>
          <p:cNvSpPr>
            <a:spLocks/>
          </p:cNvSpPr>
          <p:nvPr/>
        </p:nvSpPr>
        <p:spPr bwMode="auto">
          <a:xfrm>
            <a:off x="1931988" y="3586163"/>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4" name="object 19"/>
          <p:cNvSpPr>
            <a:spLocks/>
          </p:cNvSpPr>
          <p:nvPr/>
        </p:nvSpPr>
        <p:spPr bwMode="auto">
          <a:xfrm>
            <a:off x="1931988" y="3203575"/>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5" name="object 20"/>
          <p:cNvSpPr>
            <a:spLocks/>
          </p:cNvSpPr>
          <p:nvPr/>
        </p:nvSpPr>
        <p:spPr bwMode="auto">
          <a:xfrm>
            <a:off x="1931988" y="2822575"/>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6" name="object 21"/>
          <p:cNvSpPr>
            <a:spLocks/>
          </p:cNvSpPr>
          <p:nvPr/>
        </p:nvSpPr>
        <p:spPr bwMode="auto">
          <a:xfrm>
            <a:off x="1931988" y="2439988"/>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7" name="object 22"/>
          <p:cNvSpPr>
            <a:spLocks/>
          </p:cNvSpPr>
          <p:nvPr/>
        </p:nvSpPr>
        <p:spPr bwMode="auto">
          <a:xfrm>
            <a:off x="1931988" y="2058988"/>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8" name="object 23"/>
          <p:cNvSpPr>
            <a:spLocks/>
          </p:cNvSpPr>
          <p:nvPr/>
        </p:nvSpPr>
        <p:spPr bwMode="auto">
          <a:xfrm>
            <a:off x="1931988" y="2058988"/>
            <a:ext cx="0" cy="3816350"/>
          </a:xfrm>
          <a:custGeom>
            <a:avLst/>
            <a:gdLst>
              <a:gd name="T0" fmla="*/ 3816096 h 3816350"/>
              <a:gd name="T1" fmla="*/ 0 h 3816350"/>
            </a:gdLst>
            <a:ahLst/>
            <a:cxnLst>
              <a:cxn ang="0">
                <a:pos x="0" y="T0"/>
              </a:cxn>
              <a:cxn ang="0">
                <a:pos x="0" y="T1"/>
              </a:cxn>
            </a:cxnLst>
            <a:rect l="0" t="0" r="r" b="b"/>
            <a:pathLst>
              <a:path h="3816350">
                <a:moveTo>
                  <a:pt x="0" y="3816096"/>
                </a:moveTo>
                <a:lnTo>
                  <a:pt x="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9" name="object 24"/>
          <p:cNvSpPr>
            <a:spLocks/>
          </p:cNvSpPr>
          <p:nvPr/>
        </p:nvSpPr>
        <p:spPr bwMode="auto">
          <a:xfrm>
            <a:off x="1885950" y="5875338"/>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0" name="object 25"/>
          <p:cNvSpPr>
            <a:spLocks/>
          </p:cNvSpPr>
          <p:nvPr/>
        </p:nvSpPr>
        <p:spPr bwMode="auto">
          <a:xfrm>
            <a:off x="1885950" y="5494338"/>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1" name="object 26"/>
          <p:cNvSpPr>
            <a:spLocks/>
          </p:cNvSpPr>
          <p:nvPr/>
        </p:nvSpPr>
        <p:spPr bwMode="auto">
          <a:xfrm>
            <a:off x="1885950" y="5111750"/>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2" name="object 27"/>
          <p:cNvSpPr>
            <a:spLocks/>
          </p:cNvSpPr>
          <p:nvPr/>
        </p:nvSpPr>
        <p:spPr bwMode="auto">
          <a:xfrm>
            <a:off x="1885950" y="4730750"/>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3" name="object 28"/>
          <p:cNvSpPr>
            <a:spLocks/>
          </p:cNvSpPr>
          <p:nvPr/>
        </p:nvSpPr>
        <p:spPr bwMode="auto">
          <a:xfrm>
            <a:off x="1885950" y="4349750"/>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4" name="object 29"/>
          <p:cNvSpPr>
            <a:spLocks/>
          </p:cNvSpPr>
          <p:nvPr/>
        </p:nvSpPr>
        <p:spPr bwMode="auto">
          <a:xfrm>
            <a:off x="1885950" y="3967163"/>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5" name="object 30"/>
          <p:cNvSpPr>
            <a:spLocks/>
          </p:cNvSpPr>
          <p:nvPr/>
        </p:nvSpPr>
        <p:spPr bwMode="auto">
          <a:xfrm>
            <a:off x="1885950" y="3586163"/>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6" name="object 31"/>
          <p:cNvSpPr>
            <a:spLocks/>
          </p:cNvSpPr>
          <p:nvPr/>
        </p:nvSpPr>
        <p:spPr bwMode="auto">
          <a:xfrm>
            <a:off x="1885950" y="3203575"/>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7" name="object 32"/>
          <p:cNvSpPr>
            <a:spLocks/>
          </p:cNvSpPr>
          <p:nvPr/>
        </p:nvSpPr>
        <p:spPr bwMode="auto">
          <a:xfrm>
            <a:off x="1885950" y="2822575"/>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8" name="object 33"/>
          <p:cNvSpPr>
            <a:spLocks/>
          </p:cNvSpPr>
          <p:nvPr/>
        </p:nvSpPr>
        <p:spPr bwMode="auto">
          <a:xfrm>
            <a:off x="1885950" y="2439988"/>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9" name="object 34"/>
          <p:cNvSpPr>
            <a:spLocks/>
          </p:cNvSpPr>
          <p:nvPr/>
        </p:nvSpPr>
        <p:spPr bwMode="auto">
          <a:xfrm>
            <a:off x="1885950" y="2058988"/>
            <a:ext cx="46038" cy="0"/>
          </a:xfrm>
          <a:custGeom>
            <a:avLst/>
            <a:gdLst>
              <a:gd name="T0" fmla="*/ 0 w 45719"/>
              <a:gd name="T1" fmla="*/ 45720 w 45719"/>
            </a:gdLst>
            <a:ahLst/>
            <a:cxnLst>
              <a:cxn ang="0">
                <a:pos x="T0" y="0"/>
              </a:cxn>
              <a:cxn ang="0">
                <a:pos x="T1" y="0"/>
              </a:cxn>
            </a:cxnLst>
            <a:rect l="0" t="0" r="r" b="b"/>
            <a:pathLst>
              <a:path w="45719">
                <a:moveTo>
                  <a:pt x="0" y="0"/>
                </a:moveTo>
                <a:lnTo>
                  <a:pt x="45720"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0" name="object 35"/>
          <p:cNvSpPr>
            <a:spLocks/>
          </p:cNvSpPr>
          <p:nvPr/>
        </p:nvSpPr>
        <p:spPr bwMode="auto">
          <a:xfrm>
            <a:off x="1931988" y="5875338"/>
            <a:ext cx="4311650" cy="0"/>
          </a:xfrm>
          <a:custGeom>
            <a:avLst/>
            <a:gdLst>
              <a:gd name="T0" fmla="*/ 0 w 4311650"/>
              <a:gd name="T1" fmla="*/ 4311396 w 4311650"/>
            </a:gdLst>
            <a:ahLst/>
            <a:cxnLst>
              <a:cxn ang="0">
                <a:pos x="T0" y="0"/>
              </a:cxn>
              <a:cxn ang="0">
                <a:pos x="T1" y="0"/>
              </a:cxn>
            </a:cxnLst>
            <a:rect l="0" t="0" r="r" b="b"/>
            <a:pathLst>
              <a:path w="4311650">
                <a:moveTo>
                  <a:pt x="0" y="0"/>
                </a:moveTo>
                <a:lnTo>
                  <a:pt x="4311396" y="0"/>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1" name="object 36"/>
          <p:cNvSpPr>
            <a:spLocks/>
          </p:cNvSpPr>
          <p:nvPr/>
        </p:nvSpPr>
        <p:spPr bwMode="auto">
          <a:xfrm>
            <a:off x="1931988"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2" name="object 37"/>
          <p:cNvSpPr>
            <a:spLocks/>
          </p:cNvSpPr>
          <p:nvPr/>
        </p:nvSpPr>
        <p:spPr bwMode="auto">
          <a:xfrm>
            <a:off x="2471738"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3" name="object 38"/>
          <p:cNvSpPr>
            <a:spLocks/>
          </p:cNvSpPr>
          <p:nvPr/>
        </p:nvSpPr>
        <p:spPr bwMode="auto">
          <a:xfrm>
            <a:off x="3009900"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4" name="object 39"/>
          <p:cNvSpPr>
            <a:spLocks/>
          </p:cNvSpPr>
          <p:nvPr/>
        </p:nvSpPr>
        <p:spPr bwMode="auto">
          <a:xfrm>
            <a:off x="3549650"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5" name="object 40"/>
          <p:cNvSpPr>
            <a:spLocks/>
          </p:cNvSpPr>
          <p:nvPr/>
        </p:nvSpPr>
        <p:spPr bwMode="auto">
          <a:xfrm>
            <a:off x="4087813"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6" name="object 41"/>
          <p:cNvSpPr>
            <a:spLocks/>
          </p:cNvSpPr>
          <p:nvPr/>
        </p:nvSpPr>
        <p:spPr bwMode="auto">
          <a:xfrm>
            <a:off x="4627563"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7" name="object 42"/>
          <p:cNvSpPr>
            <a:spLocks/>
          </p:cNvSpPr>
          <p:nvPr/>
        </p:nvSpPr>
        <p:spPr bwMode="auto">
          <a:xfrm>
            <a:off x="5164138"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8" name="object 43"/>
          <p:cNvSpPr>
            <a:spLocks/>
          </p:cNvSpPr>
          <p:nvPr/>
        </p:nvSpPr>
        <p:spPr bwMode="auto">
          <a:xfrm>
            <a:off x="5703888"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89" name="object 44"/>
          <p:cNvSpPr>
            <a:spLocks/>
          </p:cNvSpPr>
          <p:nvPr/>
        </p:nvSpPr>
        <p:spPr bwMode="auto">
          <a:xfrm>
            <a:off x="6243638" y="5875338"/>
            <a:ext cx="0" cy="47625"/>
          </a:xfrm>
          <a:custGeom>
            <a:avLst/>
            <a:gdLst>
              <a:gd name="T0" fmla="*/ 0 h 47625"/>
              <a:gd name="T1" fmla="*/ 47243 h 47625"/>
            </a:gdLst>
            <a:ahLst/>
            <a:cxnLst>
              <a:cxn ang="0">
                <a:pos x="0" y="T0"/>
              </a:cxn>
              <a:cxn ang="0">
                <a:pos x="0" y="T1"/>
              </a:cxn>
            </a:cxnLst>
            <a:rect l="0" t="0" r="r" b="b"/>
            <a:pathLst>
              <a:path h="47625">
                <a:moveTo>
                  <a:pt x="0" y="0"/>
                </a:moveTo>
                <a:lnTo>
                  <a:pt x="0" y="47243"/>
                </a:lnTo>
              </a:path>
            </a:pathLst>
          </a:custGeom>
          <a:noFill/>
          <a:ln w="9144">
            <a:solidFill>
              <a:srgbClr val="87878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90" name="object 45"/>
          <p:cNvSpPr>
            <a:spLocks noChangeArrowheads="1"/>
          </p:cNvSpPr>
          <p:nvPr/>
        </p:nvSpPr>
        <p:spPr bwMode="auto">
          <a:xfrm>
            <a:off x="2111375" y="2036763"/>
            <a:ext cx="184150"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1" name="object 46"/>
          <p:cNvSpPr>
            <a:spLocks noChangeArrowheads="1"/>
          </p:cNvSpPr>
          <p:nvPr/>
        </p:nvSpPr>
        <p:spPr bwMode="auto">
          <a:xfrm>
            <a:off x="2647950" y="2198688"/>
            <a:ext cx="185738"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2" name="object 47"/>
          <p:cNvSpPr>
            <a:spLocks noChangeArrowheads="1"/>
          </p:cNvSpPr>
          <p:nvPr/>
        </p:nvSpPr>
        <p:spPr bwMode="auto">
          <a:xfrm>
            <a:off x="3187700" y="2370138"/>
            <a:ext cx="184150"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3" name="object 48"/>
          <p:cNvSpPr>
            <a:spLocks noChangeArrowheads="1"/>
          </p:cNvSpPr>
          <p:nvPr/>
        </p:nvSpPr>
        <p:spPr bwMode="auto">
          <a:xfrm>
            <a:off x="3725863" y="2406650"/>
            <a:ext cx="184150" cy="18573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4" name="object 49"/>
          <p:cNvSpPr>
            <a:spLocks noChangeArrowheads="1"/>
          </p:cNvSpPr>
          <p:nvPr/>
        </p:nvSpPr>
        <p:spPr bwMode="auto">
          <a:xfrm>
            <a:off x="4265613" y="2454275"/>
            <a:ext cx="184150" cy="18573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5" name="object 50"/>
          <p:cNvSpPr>
            <a:spLocks noChangeArrowheads="1"/>
          </p:cNvSpPr>
          <p:nvPr/>
        </p:nvSpPr>
        <p:spPr bwMode="auto">
          <a:xfrm>
            <a:off x="4803775" y="2484438"/>
            <a:ext cx="184150"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6" name="object 51"/>
          <p:cNvSpPr>
            <a:spLocks noChangeArrowheads="1"/>
          </p:cNvSpPr>
          <p:nvPr/>
        </p:nvSpPr>
        <p:spPr bwMode="auto">
          <a:xfrm>
            <a:off x="5343525" y="2570163"/>
            <a:ext cx="184150"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7" name="object 52"/>
          <p:cNvSpPr>
            <a:spLocks noChangeArrowheads="1"/>
          </p:cNvSpPr>
          <p:nvPr/>
        </p:nvSpPr>
        <p:spPr bwMode="auto">
          <a:xfrm>
            <a:off x="5881688" y="2570163"/>
            <a:ext cx="184150" cy="18573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8" name="object 53"/>
          <p:cNvSpPr>
            <a:spLocks noChangeArrowheads="1"/>
          </p:cNvSpPr>
          <p:nvPr/>
        </p:nvSpPr>
        <p:spPr bwMode="auto">
          <a:xfrm>
            <a:off x="5881688" y="3248025"/>
            <a:ext cx="184150" cy="185738"/>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199" name="object 54"/>
          <p:cNvSpPr>
            <a:spLocks noChangeArrowheads="1"/>
          </p:cNvSpPr>
          <p:nvPr/>
        </p:nvSpPr>
        <p:spPr bwMode="auto">
          <a:xfrm>
            <a:off x="2112963" y="4165600"/>
            <a:ext cx="182562"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0" name="object 55"/>
          <p:cNvSpPr>
            <a:spLocks noChangeArrowheads="1"/>
          </p:cNvSpPr>
          <p:nvPr/>
        </p:nvSpPr>
        <p:spPr bwMode="auto">
          <a:xfrm>
            <a:off x="3189288" y="4338638"/>
            <a:ext cx="182562"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1" name="object 56"/>
          <p:cNvSpPr>
            <a:spLocks noChangeArrowheads="1"/>
          </p:cNvSpPr>
          <p:nvPr/>
        </p:nvSpPr>
        <p:spPr bwMode="auto">
          <a:xfrm>
            <a:off x="3727450" y="4364038"/>
            <a:ext cx="182563" cy="185737"/>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2" name="object 57"/>
          <p:cNvSpPr>
            <a:spLocks noChangeArrowheads="1"/>
          </p:cNvSpPr>
          <p:nvPr/>
        </p:nvSpPr>
        <p:spPr bwMode="auto">
          <a:xfrm>
            <a:off x="4267200" y="4378325"/>
            <a:ext cx="182563"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3" name="object 58"/>
          <p:cNvSpPr>
            <a:spLocks noChangeArrowheads="1"/>
          </p:cNvSpPr>
          <p:nvPr/>
        </p:nvSpPr>
        <p:spPr bwMode="auto">
          <a:xfrm>
            <a:off x="4805363" y="4394200"/>
            <a:ext cx="182562"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4" name="object 59"/>
          <p:cNvSpPr>
            <a:spLocks noChangeArrowheads="1"/>
          </p:cNvSpPr>
          <p:nvPr/>
        </p:nvSpPr>
        <p:spPr bwMode="auto">
          <a:xfrm>
            <a:off x="5345113" y="4432300"/>
            <a:ext cx="182562"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5" name="object 60"/>
          <p:cNvSpPr>
            <a:spLocks noChangeArrowheads="1"/>
          </p:cNvSpPr>
          <p:nvPr/>
        </p:nvSpPr>
        <p:spPr bwMode="auto">
          <a:xfrm>
            <a:off x="5883275" y="4546600"/>
            <a:ext cx="182563" cy="18415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6" name="object 61"/>
          <p:cNvSpPr>
            <a:spLocks noChangeArrowheads="1"/>
          </p:cNvSpPr>
          <p:nvPr/>
        </p:nvSpPr>
        <p:spPr bwMode="auto">
          <a:xfrm>
            <a:off x="2112963" y="4211638"/>
            <a:ext cx="182562" cy="185737"/>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7" name="object 62"/>
          <p:cNvSpPr>
            <a:spLocks noChangeArrowheads="1"/>
          </p:cNvSpPr>
          <p:nvPr/>
        </p:nvSpPr>
        <p:spPr bwMode="auto">
          <a:xfrm>
            <a:off x="2649538" y="4279900"/>
            <a:ext cx="184150" cy="357188"/>
          </a:xfrm>
          <a:prstGeom prst="rect">
            <a:avLst/>
          </a:prstGeom>
          <a:blipFill dpi="0" rotWithShape="1">
            <a:blip r:embed="rId7"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8" name="object 63"/>
          <p:cNvSpPr>
            <a:spLocks noChangeArrowheads="1"/>
          </p:cNvSpPr>
          <p:nvPr/>
        </p:nvSpPr>
        <p:spPr bwMode="auto">
          <a:xfrm>
            <a:off x="3189288" y="4592638"/>
            <a:ext cx="182562" cy="185737"/>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09" name="object 64"/>
          <p:cNvSpPr>
            <a:spLocks noChangeArrowheads="1"/>
          </p:cNvSpPr>
          <p:nvPr/>
        </p:nvSpPr>
        <p:spPr bwMode="auto">
          <a:xfrm>
            <a:off x="3727450" y="4859338"/>
            <a:ext cx="182563" cy="185737"/>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0" name="object 65"/>
          <p:cNvSpPr>
            <a:spLocks noChangeArrowheads="1"/>
          </p:cNvSpPr>
          <p:nvPr/>
        </p:nvSpPr>
        <p:spPr bwMode="auto">
          <a:xfrm>
            <a:off x="4267200" y="4891088"/>
            <a:ext cx="182563" cy="18415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1" name="object 66"/>
          <p:cNvSpPr>
            <a:spLocks noChangeArrowheads="1"/>
          </p:cNvSpPr>
          <p:nvPr/>
        </p:nvSpPr>
        <p:spPr bwMode="auto">
          <a:xfrm>
            <a:off x="4805363" y="4929188"/>
            <a:ext cx="182562" cy="18415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2" name="object 67"/>
          <p:cNvSpPr>
            <a:spLocks noChangeArrowheads="1"/>
          </p:cNvSpPr>
          <p:nvPr/>
        </p:nvSpPr>
        <p:spPr bwMode="auto">
          <a:xfrm>
            <a:off x="5345113" y="4975225"/>
            <a:ext cx="182562" cy="185738"/>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3" name="object 68"/>
          <p:cNvSpPr>
            <a:spLocks noChangeArrowheads="1"/>
          </p:cNvSpPr>
          <p:nvPr/>
        </p:nvSpPr>
        <p:spPr bwMode="auto">
          <a:xfrm>
            <a:off x="5883275" y="4999038"/>
            <a:ext cx="182563" cy="18415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4" name="object 69"/>
          <p:cNvSpPr>
            <a:spLocks noChangeArrowheads="1"/>
          </p:cNvSpPr>
          <p:nvPr/>
        </p:nvSpPr>
        <p:spPr bwMode="auto">
          <a:xfrm>
            <a:off x="2108200" y="4191000"/>
            <a:ext cx="192088"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5" name="object 70"/>
          <p:cNvSpPr>
            <a:spLocks noChangeArrowheads="1"/>
          </p:cNvSpPr>
          <p:nvPr/>
        </p:nvSpPr>
        <p:spPr bwMode="auto">
          <a:xfrm>
            <a:off x="2646363" y="4389438"/>
            <a:ext cx="192087"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6" name="object 71"/>
          <p:cNvSpPr>
            <a:spLocks noChangeArrowheads="1"/>
          </p:cNvSpPr>
          <p:nvPr/>
        </p:nvSpPr>
        <p:spPr bwMode="auto">
          <a:xfrm>
            <a:off x="3184525" y="4741863"/>
            <a:ext cx="192088" cy="192087"/>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7" name="object 72"/>
          <p:cNvSpPr>
            <a:spLocks noChangeArrowheads="1"/>
          </p:cNvSpPr>
          <p:nvPr/>
        </p:nvSpPr>
        <p:spPr bwMode="auto">
          <a:xfrm>
            <a:off x="3722688" y="4960938"/>
            <a:ext cx="192087"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8" name="object 73"/>
          <p:cNvSpPr>
            <a:spLocks noChangeArrowheads="1"/>
          </p:cNvSpPr>
          <p:nvPr/>
        </p:nvSpPr>
        <p:spPr bwMode="auto">
          <a:xfrm>
            <a:off x="4800600" y="5153025"/>
            <a:ext cx="192088"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19" name="object 74"/>
          <p:cNvSpPr>
            <a:spLocks noChangeArrowheads="1"/>
          </p:cNvSpPr>
          <p:nvPr/>
        </p:nvSpPr>
        <p:spPr bwMode="auto">
          <a:xfrm>
            <a:off x="5340350" y="5191125"/>
            <a:ext cx="192088"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0" name="object 75"/>
          <p:cNvSpPr>
            <a:spLocks noChangeArrowheads="1"/>
          </p:cNvSpPr>
          <p:nvPr/>
        </p:nvSpPr>
        <p:spPr bwMode="auto">
          <a:xfrm>
            <a:off x="5878513" y="5222875"/>
            <a:ext cx="192087" cy="193675"/>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1" name="object 76"/>
          <p:cNvSpPr>
            <a:spLocks noChangeArrowheads="1"/>
          </p:cNvSpPr>
          <p:nvPr/>
        </p:nvSpPr>
        <p:spPr bwMode="auto">
          <a:xfrm>
            <a:off x="4262438" y="5238750"/>
            <a:ext cx="192087" cy="192088"/>
          </a:xfrm>
          <a:prstGeom prst="rect">
            <a:avLst/>
          </a:prstGeom>
          <a:blipFill dpi="0" rotWithShape="1">
            <a:blip r:embed="rId9"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2" name="object 77"/>
          <p:cNvSpPr>
            <a:spLocks noChangeArrowheads="1"/>
          </p:cNvSpPr>
          <p:nvPr/>
        </p:nvSpPr>
        <p:spPr bwMode="auto">
          <a:xfrm>
            <a:off x="4800600" y="5268913"/>
            <a:ext cx="192088" cy="193675"/>
          </a:xfrm>
          <a:prstGeom prst="rect">
            <a:avLst/>
          </a:prstGeom>
          <a:blipFill dpi="0" rotWithShape="1">
            <a:blip r:embed="rId10"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3" name="object 78"/>
          <p:cNvSpPr>
            <a:spLocks noChangeArrowheads="1"/>
          </p:cNvSpPr>
          <p:nvPr/>
        </p:nvSpPr>
        <p:spPr bwMode="auto">
          <a:xfrm>
            <a:off x="5340350" y="5419725"/>
            <a:ext cx="192088" cy="193675"/>
          </a:xfrm>
          <a:prstGeom prst="rect">
            <a:avLst/>
          </a:prstGeom>
          <a:blipFill dpi="0" rotWithShape="1">
            <a:blip r:embed="rId10"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4" name="object 79"/>
          <p:cNvSpPr>
            <a:spLocks noChangeArrowheads="1"/>
          </p:cNvSpPr>
          <p:nvPr/>
        </p:nvSpPr>
        <p:spPr bwMode="auto">
          <a:xfrm>
            <a:off x="5878513" y="5457825"/>
            <a:ext cx="192087" cy="193675"/>
          </a:xfrm>
          <a:prstGeom prst="rect">
            <a:avLst/>
          </a:prstGeom>
          <a:blipFill dpi="0" rotWithShape="1">
            <a:blip r:embed="rId10"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5" name="object 80"/>
          <p:cNvSpPr>
            <a:spLocks/>
          </p:cNvSpPr>
          <p:nvPr/>
        </p:nvSpPr>
        <p:spPr bwMode="auto">
          <a:xfrm>
            <a:off x="2201863" y="2106613"/>
            <a:ext cx="3771900" cy="533400"/>
          </a:xfrm>
          <a:custGeom>
            <a:avLst/>
            <a:gdLst>
              <a:gd name="T0" fmla="*/ 0 w 3771900"/>
              <a:gd name="T1" fmla="*/ 0 h 533400"/>
              <a:gd name="T2" fmla="*/ 539496 w 3771900"/>
              <a:gd name="T3" fmla="*/ 163068 h 533400"/>
              <a:gd name="T4" fmla="*/ 1077468 w 3771900"/>
              <a:gd name="T5" fmla="*/ 333756 h 533400"/>
              <a:gd name="T6" fmla="*/ 1616964 w 3771900"/>
              <a:gd name="T7" fmla="*/ 370332 h 533400"/>
              <a:gd name="T8" fmla="*/ 2154936 w 3771900"/>
              <a:gd name="T9" fmla="*/ 419100 h 533400"/>
              <a:gd name="T10" fmla="*/ 2694432 w 3771900"/>
              <a:gd name="T11" fmla="*/ 449580 h 533400"/>
              <a:gd name="T12" fmla="*/ 3232404 w 3771900"/>
              <a:gd name="T13" fmla="*/ 533400 h 533400"/>
              <a:gd name="T14" fmla="*/ 3771900 w 3771900"/>
              <a:gd name="T15" fmla="*/ 533400 h 533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26" name="object 81"/>
          <p:cNvSpPr>
            <a:spLocks noChangeArrowheads="1"/>
          </p:cNvSpPr>
          <p:nvPr/>
        </p:nvSpPr>
        <p:spPr bwMode="auto">
          <a:xfrm>
            <a:off x="2151063" y="2054225"/>
            <a:ext cx="104775" cy="104775"/>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7" name="object 82"/>
          <p:cNvSpPr>
            <a:spLocks noChangeArrowheads="1"/>
          </p:cNvSpPr>
          <p:nvPr/>
        </p:nvSpPr>
        <p:spPr bwMode="auto">
          <a:xfrm>
            <a:off x="2687638" y="2217738"/>
            <a:ext cx="106362" cy="104775"/>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8" name="object 83"/>
          <p:cNvSpPr>
            <a:spLocks noChangeArrowheads="1"/>
          </p:cNvSpPr>
          <p:nvPr/>
        </p:nvSpPr>
        <p:spPr bwMode="auto">
          <a:xfrm>
            <a:off x="3227388" y="2387600"/>
            <a:ext cx="106362" cy="106363"/>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29" name="object 84"/>
          <p:cNvSpPr>
            <a:spLocks noChangeArrowheads="1"/>
          </p:cNvSpPr>
          <p:nvPr/>
        </p:nvSpPr>
        <p:spPr bwMode="auto">
          <a:xfrm>
            <a:off x="3765550" y="2424113"/>
            <a:ext cx="104775" cy="106362"/>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0" name="object 85"/>
          <p:cNvSpPr>
            <a:spLocks noChangeArrowheads="1"/>
          </p:cNvSpPr>
          <p:nvPr/>
        </p:nvSpPr>
        <p:spPr bwMode="auto">
          <a:xfrm>
            <a:off x="4305300" y="2471738"/>
            <a:ext cx="104775" cy="104775"/>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1" name="object 86"/>
          <p:cNvSpPr>
            <a:spLocks noChangeArrowheads="1"/>
          </p:cNvSpPr>
          <p:nvPr/>
        </p:nvSpPr>
        <p:spPr bwMode="auto">
          <a:xfrm>
            <a:off x="4843463" y="2501900"/>
            <a:ext cx="104775" cy="106363"/>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2" name="object 87"/>
          <p:cNvSpPr>
            <a:spLocks noChangeArrowheads="1"/>
          </p:cNvSpPr>
          <p:nvPr/>
        </p:nvSpPr>
        <p:spPr bwMode="auto">
          <a:xfrm>
            <a:off x="5383213" y="2587625"/>
            <a:ext cx="104775" cy="104775"/>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3" name="object 88"/>
          <p:cNvSpPr>
            <a:spLocks noChangeArrowheads="1"/>
          </p:cNvSpPr>
          <p:nvPr/>
        </p:nvSpPr>
        <p:spPr bwMode="auto">
          <a:xfrm>
            <a:off x="5921375" y="2587625"/>
            <a:ext cx="104775" cy="104775"/>
          </a:xfrm>
          <a:prstGeom prst="rect">
            <a:avLst/>
          </a:prstGeom>
          <a:blipFill dpi="0" rotWithShape="1">
            <a:blip r:embed="rId11"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4" name="object 89"/>
          <p:cNvSpPr>
            <a:spLocks noChangeArrowheads="1"/>
          </p:cNvSpPr>
          <p:nvPr/>
        </p:nvSpPr>
        <p:spPr bwMode="auto">
          <a:xfrm>
            <a:off x="5921375" y="3265488"/>
            <a:ext cx="104775" cy="106362"/>
          </a:xfrm>
          <a:prstGeom prst="rect">
            <a:avLst/>
          </a:prstGeom>
          <a:blipFill dpi="0" rotWithShape="1">
            <a:blip r:embed="rId1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5" name="object 90"/>
          <p:cNvSpPr>
            <a:spLocks/>
          </p:cNvSpPr>
          <p:nvPr/>
        </p:nvSpPr>
        <p:spPr bwMode="auto">
          <a:xfrm>
            <a:off x="2201863" y="4233863"/>
            <a:ext cx="3771900" cy="382587"/>
          </a:xfrm>
          <a:custGeom>
            <a:avLst/>
            <a:gdLst>
              <a:gd name="T0" fmla="*/ 0 w 3771900"/>
              <a:gd name="T1" fmla="*/ 0 h 382904"/>
              <a:gd name="T2" fmla="*/ 539496 w 3771900"/>
              <a:gd name="T3" fmla="*/ 115823 h 382904"/>
              <a:gd name="T4" fmla="*/ 1077468 w 3771900"/>
              <a:gd name="T5" fmla="*/ 173736 h 382904"/>
              <a:gd name="T6" fmla="*/ 1616964 w 3771900"/>
              <a:gd name="T7" fmla="*/ 199644 h 382904"/>
              <a:gd name="T8" fmla="*/ 2154936 w 3771900"/>
              <a:gd name="T9" fmla="*/ 214884 h 382904"/>
              <a:gd name="T10" fmla="*/ 2694432 w 3771900"/>
              <a:gd name="T11" fmla="*/ 230124 h 382904"/>
              <a:gd name="T12" fmla="*/ 3232404 w 3771900"/>
              <a:gd name="T13" fmla="*/ 266700 h 382904"/>
              <a:gd name="T14" fmla="*/ 3771900 w 3771900"/>
              <a:gd name="T15" fmla="*/ 382524 h 382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36" name="object 91"/>
          <p:cNvSpPr>
            <a:spLocks noChangeArrowheads="1"/>
          </p:cNvSpPr>
          <p:nvPr/>
        </p:nvSpPr>
        <p:spPr bwMode="auto">
          <a:xfrm>
            <a:off x="2152650" y="4183063"/>
            <a:ext cx="103188"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7" name="object 92"/>
          <p:cNvSpPr>
            <a:spLocks noChangeArrowheads="1"/>
          </p:cNvSpPr>
          <p:nvPr/>
        </p:nvSpPr>
        <p:spPr bwMode="auto">
          <a:xfrm>
            <a:off x="2689225" y="4297363"/>
            <a:ext cx="104775"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8" name="object 93"/>
          <p:cNvSpPr>
            <a:spLocks noChangeArrowheads="1"/>
          </p:cNvSpPr>
          <p:nvPr/>
        </p:nvSpPr>
        <p:spPr bwMode="auto">
          <a:xfrm>
            <a:off x="3228975" y="4357688"/>
            <a:ext cx="104775"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39" name="object 94"/>
          <p:cNvSpPr>
            <a:spLocks noChangeArrowheads="1"/>
          </p:cNvSpPr>
          <p:nvPr/>
        </p:nvSpPr>
        <p:spPr bwMode="auto">
          <a:xfrm>
            <a:off x="3767138" y="4383088"/>
            <a:ext cx="103187"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0" name="object 95"/>
          <p:cNvSpPr>
            <a:spLocks noChangeArrowheads="1"/>
          </p:cNvSpPr>
          <p:nvPr/>
        </p:nvSpPr>
        <p:spPr bwMode="auto">
          <a:xfrm>
            <a:off x="4306888" y="4397375"/>
            <a:ext cx="103187" cy="103188"/>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1" name="object 96"/>
          <p:cNvSpPr>
            <a:spLocks noChangeArrowheads="1"/>
          </p:cNvSpPr>
          <p:nvPr/>
        </p:nvSpPr>
        <p:spPr bwMode="auto">
          <a:xfrm>
            <a:off x="4845050" y="4411663"/>
            <a:ext cx="103188"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2" name="object 97"/>
          <p:cNvSpPr>
            <a:spLocks noChangeArrowheads="1"/>
          </p:cNvSpPr>
          <p:nvPr/>
        </p:nvSpPr>
        <p:spPr bwMode="auto">
          <a:xfrm>
            <a:off x="5384800" y="4449763"/>
            <a:ext cx="103188"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3" name="object 98"/>
          <p:cNvSpPr>
            <a:spLocks noChangeArrowheads="1"/>
          </p:cNvSpPr>
          <p:nvPr/>
        </p:nvSpPr>
        <p:spPr bwMode="auto">
          <a:xfrm>
            <a:off x="5922963" y="4564063"/>
            <a:ext cx="103187" cy="103187"/>
          </a:xfrm>
          <a:prstGeom prst="rect">
            <a:avLst/>
          </a:pr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4" name="object 99"/>
          <p:cNvSpPr>
            <a:spLocks/>
          </p:cNvSpPr>
          <p:nvPr/>
        </p:nvSpPr>
        <p:spPr bwMode="auto">
          <a:xfrm>
            <a:off x="2201863" y="4281488"/>
            <a:ext cx="3771900" cy="787400"/>
          </a:xfrm>
          <a:custGeom>
            <a:avLst/>
            <a:gdLst>
              <a:gd name="T0" fmla="*/ 0 w 3771900"/>
              <a:gd name="T1" fmla="*/ 0 h 788035"/>
              <a:gd name="T2" fmla="*/ 539496 w 3771900"/>
              <a:gd name="T3" fmla="*/ 242315 h 788035"/>
              <a:gd name="T4" fmla="*/ 1077468 w 3771900"/>
              <a:gd name="T5" fmla="*/ 382523 h 788035"/>
              <a:gd name="T6" fmla="*/ 1616964 w 3771900"/>
              <a:gd name="T7" fmla="*/ 649223 h 788035"/>
              <a:gd name="T8" fmla="*/ 2154936 w 3771900"/>
              <a:gd name="T9" fmla="*/ 679703 h 788035"/>
              <a:gd name="T10" fmla="*/ 2694432 w 3771900"/>
              <a:gd name="T11" fmla="*/ 716279 h 788035"/>
              <a:gd name="T12" fmla="*/ 3232404 w 3771900"/>
              <a:gd name="T13" fmla="*/ 763523 h 788035"/>
              <a:gd name="T14" fmla="*/ 3771900 w 3771900"/>
              <a:gd name="T15" fmla="*/ 787907 h 788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45" name="object 100"/>
          <p:cNvSpPr>
            <a:spLocks noChangeArrowheads="1"/>
          </p:cNvSpPr>
          <p:nvPr/>
        </p:nvSpPr>
        <p:spPr bwMode="auto">
          <a:xfrm>
            <a:off x="2152650" y="4230688"/>
            <a:ext cx="103188" cy="103187"/>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6" name="object 101"/>
          <p:cNvSpPr>
            <a:spLocks noChangeArrowheads="1"/>
          </p:cNvSpPr>
          <p:nvPr/>
        </p:nvSpPr>
        <p:spPr bwMode="auto">
          <a:xfrm>
            <a:off x="2689225" y="4471988"/>
            <a:ext cx="104775" cy="103187"/>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7" name="object 102"/>
          <p:cNvSpPr>
            <a:spLocks noChangeArrowheads="1"/>
          </p:cNvSpPr>
          <p:nvPr/>
        </p:nvSpPr>
        <p:spPr bwMode="auto">
          <a:xfrm>
            <a:off x="3228975" y="4611688"/>
            <a:ext cx="104775" cy="103187"/>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8" name="object 103"/>
          <p:cNvSpPr>
            <a:spLocks noChangeArrowheads="1"/>
          </p:cNvSpPr>
          <p:nvPr/>
        </p:nvSpPr>
        <p:spPr bwMode="auto">
          <a:xfrm>
            <a:off x="3767138" y="4878388"/>
            <a:ext cx="103187" cy="103187"/>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49" name="object 104"/>
          <p:cNvSpPr>
            <a:spLocks noChangeArrowheads="1"/>
          </p:cNvSpPr>
          <p:nvPr/>
        </p:nvSpPr>
        <p:spPr bwMode="auto">
          <a:xfrm>
            <a:off x="4306888" y="4908550"/>
            <a:ext cx="103187" cy="103188"/>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0" name="object 105"/>
          <p:cNvSpPr>
            <a:spLocks noChangeArrowheads="1"/>
          </p:cNvSpPr>
          <p:nvPr/>
        </p:nvSpPr>
        <p:spPr bwMode="auto">
          <a:xfrm>
            <a:off x="4845050" y="4946650"/>
            <a:ext cx="103188" cy="103188"/>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1" name="object 106"/>
          <p:cNvSpPr>
            <a:spLocks noChangeArrowheads="1"/>
          </p:cNvSpPr>
          <p:nvPr/>
        </p:nvSpPr>
        <p:spPr bwMode="auto">
          <a:xfrm>
            <a:off x="5384800" y="4994275"/>
            <a:ext cx="103188" cy="103188"/>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2" name="object 107"/>
          <p:cNvSpPr>
            <a:spLocks noChangeArrowheads="1"/>
          </p:cNvSpPr>
          <p:nvPr/>
        </p:nvSpPr>
        <p:spPr bwMode="auto">
          <a:xfrm>
            <a:off x="5922963" y="5016500"/>
            <a:ext cx="103187" cy="104775"/>
          </a:xfrm>
          <a:prstGeom prst="rect">
            <a:avLst/>
          </a:prstGeom>
          <a:blipFill dpi="0" rotWithShape="1">
            <a:blip r:embed="rId1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3" name="object 108"/>
          <p:cNvSpPr>
            <a:spLocks/>
          </p:cNvSpPr>
          <p:nvPr/>
        </p:nvSpPr>
        <p:spPr bwMode="auto">
          <a:xfrm>
            <a:off x="2201863" y="4264025"/>
            <a:ext cx="3771900" cy="1047750"/>
          </a:xfrm>
          <a:custGeom>
            <a:avLst/>
            <a:gdLst>
              <a:gd name="T0" fmla="*/ 0 w 3771900"/>
              <a:gd name="T1" fmla="*/ 0 h 1047114"/>
              <a:gd name="T2" fmla="*/ 539496 w 3771900"/>
              <a:gd name="T3" fmla="*/ 199644 h 1047114"/>
              <a:gd name="T4" fmla="*/ 1077468 w 3771900"/>
              <a:gd name="T5" fmla="*/ 551688 h 1047114"/>
              <a:gd name="T6" fmla="*/ 1616964 w 3771900"/>
              <a:gd name="T7" fmla="*/ 769620 h 1047114"/>
              <a:gd name="T8" fmla="*/ 2154936 w 3771900"/>
              <a:gd name="T9" fmla="*/ 1046988 h 1047114"/>
              <a:gd name="T10" fmla="*/ 2694432 w 3771900"/>
              <a:gd name="T11" fmla="*/ 963168 h 1047114"/>
              <a:gd name="T12" fmla="*/ 3232404 w 3771900"/>
              <a:gd name="T13" fmla="*/ 999744 h 1047114"/>
              <a:gd name="T14" fmla="*/ 3771900 w 3771900"/>
              <a:gd name="T15" fmla="*/ 1031747 h 1047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54" name="object 109"/>
          <p:cNvSpPr>
            <a:spLocks noChangeArrowheads="1"/>
          </p:cNvSpPr>
          <p:nvPr/>
        </p:nvSpPr>
        <p:spPr bwMode="auto">
          <a:xfrm>
            <a:off x="2147888" y="4208463"/>
            <a:ext cx="112712"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5" name="object 110"/>
          <p:cNvSpPr>
            <a:spLocks noChangeArrowheads="1"/>
          </p:cNvSpPr>
          <p:nvPr/>
        </p:nvSpPr>
        <p:spPr bwMode="auto">
          <a:xfrm>
            <a:off x="2686050" y="4405313"/>
            <a:ext cx="112713"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6" name="object 111"/>
          <p:cNvSpPr>
            <a:spLocks noChangeArrowheads="1"/>
          </p:cNvSpPr>
          <p:nvPr/>
        </p:nvSpPr>
        <p:spPr bwMode="auto">
          <a:xfrm>
            <a:off x="3224213" y="4757738"/>
            <a:ext cx="112712"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7" name="object 112"/>
          <p:cNvSpPr>
            <a:spLocks noChangeArrowheads="1"/>
          </p:cNvSpPr>
          <p:nvPr/>
        </p:nvSpPr>
        <p:spPr bwMode="auto">
          <a:xfrm>
            <a:off x="3762375" y="4976813"/>
            <a:ext cx="112713"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8" name="object 113"/>
          <p:cNvSpPr>
            <a:spLocks noChangeArrowheads="1"/>
          </p:cNvSpPr>
          <p:nvPr/>
        </p:nvSpPr>
        <p:spPr bwMode="auto">
          <a:xfrm>
            <a:off x="4302125" y="5254625"/>
            <a:ext cx="112713"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59" name="object 114"/>
          <p:cNvSpPr>
            <a:spLocks noChangeArrowheads="1"/>
          </p:cNvSpPr>
          <p:nvPr/>
        </p:nvSpPr>
        <p:spPr bwMode="auto">
          <a:xfrm>
            <a:off x="5380038" y="5207000"/>
            <a:ext cx="112712"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60" name="object 115"/>
          <p:cNvSpPr>
            <a:spLocks noChangeArrowheads="1"/>
          </p:cNvSpPr>
          <p:nvPr/>
        </p:nvSpPr>
        <p:spPr bwMode="auto">
          <a:xfrm>
            <a:off x="5918200" y="5238750"/>
            <a:ext cx="112713" cy="114300"/>
          </a:xfrm>
          <a:prstGeom prst="rect">
            <a:avLst/>
          </a:prstGeom>
          <a:blipFill dpi="0" rotWithShape="1">
            <a:blip r:embed="rId1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61" name="object 116"/>
          <p:cNvSpPr>
            <a:spLocks/>
          </p:cNvSpPr>
          <p:nvPr/>
        </p:nvSpPr>
        <p:spPr bwMode="auto">
          <a:xfrm>
            <a:off x="4357688" y="5311775"/>
            <a:ext cx="1616075" cy="219075"/>
          </a:xfrm>
          <a:custGeom>
            <a:avLst/>
            <a:gdLst>
              <a:gd name="T0" fmla="*/ 0 w 1617345"/>
              <a:gd name="T1" fmla="*/ 0 h 219710"/>
              <a:gd name="T2" fmla="*/ 539496 w 1617345"/>
              <a:gd name="T3" fmla="*/ 30480 h 219710"/>
              <a:gd name="T4" fmla="*/ 1077468 w 1617345"/>
              <a:gd name="T5" fmla="*/ 182880 h 219710"/>
              <a:gd name="T6" fmla="*/ 1616964 w 1617345"/>
              <a:gd name="T7" fmla="*/ 219456 h 219710"/>
            </a:gdLst>
            <a:ahLst/>
            <a:cxnLst>
              <a:cxn ang="0">
                <a:pos x="T0" y="T1"/>
              </a:cxn>
              <a:cxn ang="0">
                <a:pos x="T2" y="T3"/>
              </a:cxn>
              <a:cxn ang="0">
                <a:pos x="T4" y="T5"/>
              </a:cxn>
              <a:cxn ang="0">
                <a:pos x="T6" y="T7"/>
              </a:cxn>
            </a:cxnLst>
            <a:rect l="0" t="0" r="r" b="b"/>
            <a:pathLst>
              <a:path w="1617345" h="219710">
                <a:moveTo>
                  <a:pt x="0" y="0"/>
                </a:moveTo>
                <a:lnTo>
                  <a:pt x="539496" y="30480"/>
                </a:lnTo>
                <a:lnTo>
                  <a:pt x="1077468" y="182880"/>
                </a:lnTo>
                <a:lnTo>
                  <a:pt x="1616964" y="219456"/>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62" name="object 117"/>
          <p:cNvSpPr>
            <a:spLocks noChangeArrowheads="1"/>
          </p:cNvSpPr>
          <p:nvPr/>
        </p:nvSpPr>
        <p:spPr bwMode="auto">
          <a:xfrm>
            <a:off x="4302125" y="5254625"/>
            <a:ext cx="112713" cy="114300"/>
          </a:xfrm>
          <a:prstGeom prst="rect">
            <a:avLst/>
          </a:prstGeom>
          <a:blipFill dpi="0" rotWithShape="1">
            <a:blip r:embed="rId1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63" name="object 118"/>
          <p:cNvSpPr>
            <a:spLocks noChangeArrowheads="1"/>
          </p:cNvSpPr>
          <p:nvPr/>
        </p:nvSpPr>
        <p:spPr bwMode="auto">
          <a:xfrm>
            <a:off x="4840288" y="5168900"/>
            <a:ext cx="112712" cy="230188"/>
          </a:xfrm>
          <a:prstGeom prst="rect">
            <a:avLst/>
          </a:prstGeom>
          <a:blipFill dpi="0" rotWithShape="1">
            <a:blip r:embed="rId17"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64" name="object 119"/>
          <p:cNvSpPr>
            <a:spLocks noChangeArrowheads="1"/>
          </p:cNvSpPr>
          <p:nvPr/>
        </p:nvSpPr>
        <p:spPr bwMode="auto">
          <a:xfrm>
            <a:off x="5380038" y="5435600"/>
            <a:ext cx="112712" cy="114300"/>
          </a:xfrm>
          <a:prstGeom prst="rect">
            <a:avLst/>
          </a:prstGeom>
          <a:blipFill dpi="0" rotWithShape="1">
            <a:blip r:embed="rId1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49265" name="object 120"/>
          <p:cNvSpPr>
            <a:spLocks noChangeArrowheads="1"/>
          </p:cNvSpPr>
          <p:nvPr/>
        </p:nvSpPr>
        <p:spPr bwMode="auto">
          <a:xfrm>
            <a:off x="5918200" y="5473700"/>
            <a:ext cx="112713" cy="114300"/>
          </a:xfrm>
          <a:prstGeom prst="rect">
            <a:avLst/>
          </a:prstGeom>
          <a:blipFill dpi="0" rotWithShape="1">
            <a:blip r:embed="rId1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121" name="object 121"/>
          <p:cNvSpPr txBox="1"/>
          <p:nvPr/>
        </p:nvSpPr>
        <p:spPr>
          <a:xfrm>
            <a:off x="1577975" y="5788025"/>
            <a:ext cx="234950" cy="177800"/>
          </a:xfrm>
          <a:prstGeom prst="rect">
            <a:avLst/>
          </a:prstGeom>
        </p:spPr>
        <p:txBody>
          <a:bodyPr lIns="0" tIns="0" rIns="0" bIns="0">
            <a:spAutoFit/>
          </a:bodyPr>
          <a:lstStyle/>
          <a:p>
            <a:pPr marL="12700">
              <a:defRPr/>
            </a:pPr>
            <a:r>
              <a:rPr sz="1200" dirty="0">
                <a:latin typeface="Arial"/>
                <a:cs typeface="Arial"/>
              </a:rPr>
              <a:t>0</a:t>
            </a:r>
            <a:r>
              <a:rPr sz="1200" spc="-10" dirty="0">
                <a:latin typeface="Arial"/>
                <a:cs typeface="Arial"/>
              </a:rPr>
              <a:t>.0</a:t>
            </a:r>
            <a:endParaRPr sz="1200">
              <a:latin typeface="Arial"/>
              <a:cs typeface="Arial"/>
            </a:endParaRPr>
          </a:p>
        </p:txBody>
      </p:sp>
      <p:sp>
        <p:nvSpPr>
          <p:cNvPr id="122" name="object 122"/>
          <p:cNvSpPr txBox="1"/>
          <p:nvPr/>
        </p:nvSpPr>
        <p:spPr>
          <a:xfrm>
            <a:off x="1577975" y="5407025"/>
            <a:ext cx="234950" cy="177800"/>
          </a:xfrm>
          <a:prstGeom prst="rect">
            <a:avLst/>
          </a:prstGeom>
        </p:spPr>
        <p:txBody>
          <a:bodyPr lIns="0" tIns="0" rIns="0" bIns="0">
            <a:spAutoFit/>
          </a:bodyPr>
          <a:lstStyle/>
          <a:p>
            <a:pPr marL="12700">
              <a:defRPr/>
            </a:pPr>
            <a:r>
              <a:rPr sz="1200" dirty="0">
                <a:latin typeface="Arial"/>
                <a:cs typeface="Arial"/>
              </a:rPr>
              <a:t>0</a:t>
            </a:r>
            <a:r>
              <a:rPr sz="1200" spc="-10" dirty="0">
                <a:latin typeface="Arial"/>
                <a:cs typeface="Arial"/>
              </a:rPr>
              <a:t>.1</a:t>
            </a:r>
            <a:endParaRPr sz="1200">
              <a:latin typeface="Arial"/>
              <a:cs typeface="Arial"/>
            </a:endParaRPr>
          </a:p>
        </p:txBody>
      </p:sp>
      <p:sp>
        <p:nvSpPr>
          <p:cNvPr id="123" name="object 123"/>
          <p:cNvSpPr txBox="1"/>
          <p:nvPr/>
        </p:nvSpPr>
        <p:spPr>
          <a:xfrm>
            <a:off x="1577975" y="5024438"/>
            <a:ext cx="234950"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endParaRPr sz="1200">
              <a:latin typeface="Arial"/>
              <a:cs typeface="Arial"/>
            </a:endParaRPr>
          </a:p>
        </p:txBody>
      </p:sp>
      <p:sp>
        <p:nvSpPr>
          <p:cNvPr id="124" name="object 124"/>
          <p:cNvSpPr txBox="1"/>
          <p:nvPr/>
        </p:nvSpPr>
        <p:spPr>
          <a:xfrm>
            <a:off x="1493838" y="4643438"/>
            <a:ext cx="322262"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a:t>
            </a:r>
            <a:endParaRPr sz="1200">
              <a:latin typeface="Arial"/>
              <a:cs typeface="Arial"/>
            </a:endParaRPr>
          </a:p>
        </p:txBody>
      </p:sp>
      <p:sp>
        <p:nvSpPr>
          <p:cNvPr id="125" name="object 125"/>
          <p:cNvSpPr txBox="1"/>
          <p:nvPr/>
        </p:nvSpPr>
        <p:spPr>
          <a:xfrm>
            <a:off x="1408113" y="4260850"/>
            <a:ext cx="407987"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0.0</a:t>
            </a:r>
            <a:endParaRPr sz="1200">
              <a:latin typeface="Arial"/>
              <a:cs typeface="Arial"/>
            </a:endParaRPr>
          </a:p>
        </p:txBody>
      </p:sp>
      <p:sp>
        <p:nvSpPr>
          <p:cNvPr id="126" name="object 126"/>
          <p:cNvSpPr txBox="1"/>
          <p:nvPr/>
        </p:nvSpPr>
        <p:spPr>
          <a:xfrm>
            <a:off x="1281113" y="3879850"/>
            <a:ext cx="533400"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a:t>
            </a:r>
            <a:r>
              <a:rPr sz="1200" dirty="0">
                <a:latin typeface="Arial"/>
                <a:cs typeface="Arial"/>
              </a:rPr>
              <a:t>00</a:t>
            </a:r>
            <a:r>
              <a:rPr sz="1200" spc="-10" dirty="0">
                <a:latin typeface="Arial"/>
                <a:cs typeface="Arial"/>
              </a:rPr>
              <a:t>0</a:t>
            </a:r>
            <a:r>
              <a:rPr sz="1200" dirty="0">
                <a:latin typeface="Arial"/>
                <a:cs typeface="Arial"/>
              </a:rPr>
              <a:t>.0</a:t>
            </a:r>
            <a:endParaRPr sz="1200">
              <a:latin typeface="Arial"/>
              <a:cs typeface="Arial"/>
            </a:endParaRPr>
          </a:p>
        </p:txBody>
      </p:sp>
      <p:sp>
        <p:nvSpPr>
          <p:cNvPr id="127" name="object 127"/>
          <p:cNvSpPr txBox="1"/>
          <p:nvPr/>
        </p:nvSpPr>
        <p:spPr>
          <a:xfrm>
            <a:off x="1196975" y="3497263"/>
            <a:ext cx="619125"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0.0</a:t>
            </a:r>
            <a:endParaRPr sz="1200">
              <a:latin typeface="Arial"/>
              <a:cs typeface="Arial"/>
            </a:endParaRPr>
          </a:p>
        </p:txBody>
      </p:sp>
      <p:sp>
        <p:nvSpPr>
          <p:cNvPr id="128" name="object 128"/>
          <p:cNvSpPr txBox="1"/>
          <p:nvPr/>
        </p:nvSpPr>
        <p:spPr>
          <a:xfrm>
            <a:off x="1111250" y="3116263"/>
            <a:ext cx="704850"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00</a:t>
            </a:r>
            <a:r>
              <a:rPr sz="1200" spc="-10" dirty="0">
                <a:latin typeface="Arial"/>
                <a:cs typeface="Arial"/>
              </a:rPr>
              <a:t>.</a:t>
            </a:r>
            <a:r>
              <a:rPr sz="1200" dirty="0">
                <a:latin typeface="Arial"/>
                <a:cs typeface="Arial"/>
              </a:rPr>
              <a:t>0</a:t>
            </a:r>
            <a:endParaRPr sz="1200">
              <a:latin typeface="Arial"/>
              <a:cs typeface="Arial"/>
            </a:endParaRPr>
          </a:p>
        </p:txBody>
      </p:sp>
      <p:sp>
        <p:nvSpPr>
          <p:cNvPr id="129" name="object 129"/>
          <p:cNvSpPr txBox="1"/>
          <p:nvPr/>
        </p:nvSpPr>
        <p:spPr>
          <a:xfrm>
            <a:off x="984250" y="2733675"/>
            <a:ext cx="831850"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a:t>
            </a:r>
            <a:r>
              <a:rPr sz="1200" dirty="0">
                <a:latin typeface="Arial"/>
                <a:cs typeface="Arial"/>
              </a:rPr>
              <a:t>00</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0.0</a:t>
            </a:r>
            <a:endParaRPr sz="1200">
              <a:latin typeface="Arial"/>
              <a:cs typeface="Arial"/>
            </a:endParaRPr>
          </a:p>
        </p:txBody>
      </p:sp>
      <p:sp>
        <p:nvSpPr>
          <p:cNvPr id="130" name="object 130"/>
          <p:cNvSpPr txBox="1"/>
          <p:nvPr/>
        </p:nvSpPr>
        <p:spPr>
          <a:xfrm>
            <a:off x="900113" y="2352675"/>
            <a:ext cx="914400"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00</a:t>
            </a:r>
            <a:r>
              <a:rPr sz="1200" spc="-10" dirty="0">
                <a:latin typeface="Arial"/>
                <a:cs typeface="Arial"/>
              </a:rPr>
              <a:t>.</a:t>
            </a:r>
            <a:r>
              <a:rPr sz="1200" dirty="0">
                <a:latin typeface="Arial"/>
                <a:cs typeface="Arial"/>
              </a:rPr>
              <a:t>0</a:t>
            </a:r>
            <a:endParaRPr sz="1200">
              <a:latin typeface="Arial"/>
              <a:cs typeface="Arial"/>
            </a:endParaRPr>
          </a:p>
        </p:txBody>
      </p:sp>
      <p:sp>
        <p:nvSpPr>
          <p:cNvPr id="131" name="object 131"/>
          <p:cNvSpPr txBox="1"/>
          <p:nvPr/>
        </p:nvSpPr>
        <p:spPr>
          <a:xfrm>
            <a:off x="815975" y="1971675"/>
            <a:ext cx="1000125"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0</a:t>
            </a:r>
            <a:r>
              <a:rPr sz="1200" dirty="0">
                <a:latin typeface="Arial"/>
                <a:cs typeface="Arial"/>
              </a:rPr>
              <a:t>0,</a:t>
            </a:r>
            <a:r>
              <a:rPr sz="1200" spc="-10" dirty="0">
                <a:latin typeface="Arial"/>
                <a:cs typeface="Arial"/>
              </a:rPr>
              <a:t>0</a:t>
            </a:r>
            <a:r>
              <a:rPr sz="1200" dirty="0">
                <a:latin typeface="Arial"/>
                <a:cs typeface="Arial"/>
              </a:rPr>
              <a:t>00</a:t>
            </a:r>
            <a:r>
              <a:rPr sz="1200" spc="-10" dirty="0">
                <a:latin typeface="Arial"/>
                <a:cs typeface="Arial"/>
              </a:rPr>
              <a:t>,</a:t>
            </a:r>
            <a:r>
              <a:rPr sz="1200" dirty="0">
                <a:latin typeface="Arial"/>
                <a:cs typeface="Arial"/>
              </a:rPr>
              <a:t>00</a:t>
            </a:r>
            <a:r>
              <a:rPr sz="1200" spc="-10" dirty="0">
                <a:latin typeface="Arial"/>
                <a:cs typeface="Arial"/>
              </a:rPr>
              <a:t>0</a:t>
            </a:r>
            <a:r>
              <a:rPr sz="1200" dirty="0">
                <a:latin typeface="Arial"/>
                <a:cs typeface="Arial"/>
              </a:rPr>
              <a:t>.0</a:t>
            </a:r>
            <a:endParaRPr sz="1200">
              <a:latin typeface="Arial"/>
              <a:cs typeface="Arial"/>
            </a:endParaRPr>
          </a:p>
        </p:txBody>
      </p:sp>
      <p:sp>
        <p:nvSpPr>
          <p:cNvPr id="132" name="object 132"/>
          <p:cNvSpPr txBox="1"/>
          <p:nvPr/>
        </p:nvSpPr>
        <p:spPr>
          <a:xfrm>
            <a:off x="2020888" y="5969000"/>
            <a:ext cx="365125"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9</a:t>
            </a:r>
            <a:r>
              <a:rPr sz="1200" dirty="0">
                <a:latin typeface="Arial"/>
                <a:cs typeface="Arial"/>
              </a:rPr>
              <a:t>85</a:t>
            </a:r>
            <a:endParaRPr sz="1200">
              <a:latin typeface="Arial"/>
              <a:cs typeface="Arial"/>
            </a:endParaRPr>
          </a:p>
        </p:txBody>
      </p:sp>
      <p:sp>
        <p:nvSpPr>
          <p:cNvPr id="133" name="object 133"/>
          <p:cNvSpPr txBox="1"/>
          <p:nvPr/>
        </p:nvSpPr>
        <p:spPr>
          <a:xfrm>
            <a:off x="2559050" y="5969000"/>
            <a:ext cx="366713"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9</a:t>
            </a:r>
            <a:r>
              <a:rPr sz="1200" dirty="0">
                <a:latin typeface="Arial"/>
                <a:cs typeface="Arial"/>
              </a:rPr>
              <a:t>90</a:t>
            </a:r>
            <a:endParaRPr sz="1200">
              <a:latin typeface="Arial"/>
              <a:cs typeface="Arial"/>
            </a:endParaRPr>
          </a:p>
        </p:txBody>
      </p:sp>
      <p:sp>
        <p:nvSpPr>
          <p:cNvPr id="134" name="object 134"/>
          <p:cNvSpPr txBox="1"/>
          <p:nvPr/>
        </p:nvSpPr>
        <p:spPr>
          <a:xfrm>
            <a:off x="3098800" y="5969000"/>
            <a:ext cx="365125" cy="177800"/>
          </a:xfrm>
          <a:prstGeom prst="rect">
            <a:avLst/>
          </a:prstGeom>
        </p:spPr>
        <p:txBody>
          <a:bodyPr lIns="0" tIns="0" rIns="0" bIns="0">
            <a:spAutoFit/>
          </a:bodyPr>
          <a:lstStyle/>
          <a:p>
            <a:pPr marL="12700">
              <a:defRPr/>
            </a:pPr>
            <a:r>
              <a:rPr sz="1200" dirty="0">
                <a:latin typeface="Arial"/>
                <a:cs typeface="Arial"/>
              </a:rPr>
              <a:t>1</a:t>
            </a:r>
            <a:r>
              <a:rPr sz="1200" spc="-10" dirty="0">
                <a:latin typeface="Arial"/>
                <a:cs typeface="Arial"/>
              </a:rPr>
              <a:t>9</a:t>
            </a:r>
            <a:r>
              <a:rPr sz="1200" dirty="0">
                <a:latin typeface="Arial"/>
                <a:cs typeface="Arial"/>
              </a:rPr>
              <a:t>95</a:t>
            </a:r>
            <a:endParaRPr sz="1200">
              <a:latin typeface="Arial"/>
              <a:cs typeface="Arial"/>
            </a:endParaRPr>
          </a:p>
        </p:txBody>
      </p:sp>
      <p:sp>
        <p:nvSpPr>
          <p:cNvPr id="135" name="object 135"/>
          <p:cNvSpPr txBox="1"/>
          <p:nvPr/>
        </p:nvSpPr>
        <p:spPr>
          <a:xfrm>
            <a:off x="3636963" y="5969000"/>
            <a:ext cx="366712" cy="177800"/>
          </a:xfrm>
          <a:prstGeom prst="rect">
            <a:avLst/>
          </a:prstGeom>
        </p:spPr>
        <p:txBody>
          <a:bodyPr lIns="0" tIns="0" rIns="0" bIns="0">
            <a:spAutoFit/>
          </a:bodyPr>
          <a:lstStyle/>
          <a:p>
            <a:pPr marL="12700">
              <a:defRPr/>
            </a:pPr>
            <a:r>
              <a:rPr sz="1200" dirty="0">
                <a:latin typeface="Arial"/>
                <a:cs typeface="Arial"/>
              </a:rPr>
              <a:t>2</a:t>
            </a:r>
            <a:r>
              <a:rPr sz="1200" spc="-10" dirty="0">
                <a:latin typeface="Arial"/>
                <a:cs typeface="Arial"/>
              </a:rPr>
              <a:t>0</a:t>
            </a:r>
            <a:r>
              <a:rPr sz="1200" dirty="0">
                <a:latin typeface="Arial"/>
                <a:cs typeface="Arial"/>
              </a:rPr>
              <a:t>00</a:t>
            </a:r>
            <a:endParaRPr sz="1200">
              <a:latin typeface="Arial"/>
              <a:cs typeface="Arial"/>
            </a:endParaRPr>
          </a:p>
        </p:txBody>
      </p:sp>
      <p:sp>
        <p:nvSpPr>
          <p:cNvPr id="136" name="object 136"/>
          <p:cNvSpPr txBox="1"/>
          <p:nvPr/>
        </p:nvSpPr>
        <p:spPr>
          <a:xfrm>
            <a:off x="4176713" y="5969000"/>
            <a:ext cx="365125" cy="177800"/>
          </a:xfrm>
          <a:prstGeom prst="rect">
            <a:avLst/>
          </a:prstGeom>
        </p:spPr>
        <p:txBody>
          <a:bodyPr lIns="0" tIns="0" rIns="0" bIns="0">
            <a:spAutoFit/>
          </a:bodyPr>
          <a:lstStyle/>
          <a:p>
            <a:pPr marL="12700">
              <a:defRPr/>
            </a:pPr>
            <a:r>
              <a:rPr sz="1200" dirty="0">
                <a:latin typeface="Arial"/>
                <a:cs typeface="Arial"/>
              </a:rPr>
              <a:t>2</a:t>
            </a:r>
            <a:r>
              <a:rPr sz="1200" spc="-10" dirty="0">
                <a:latin typeface="Arial"/>
                <a:cs typeface="Arial"/>
              </a:rPr>
              <a:t>0</a:t>
            </a:r>
            <a:r>
              <a:rPr sz="1200" dirty="0">
                <a:latin typeface="Arial"/>
                <a:cs typeface="Arial"/>
              </a:rPr>
              <a:t>03</a:t>
            </a:r>
            <a:endParaRPr sz="1200">
              <a:latin typeface="Arial"/>
              <a:cs typeface="Arial"/>
            </a:endParaRPr>
          </a:p>
        </p:txBody>
      </p:sp>
      <p:sp>
        <p:nvSpPr>
          <p:cNvPr id="137" name="object 137"/>
          <p:cNvSpPr txBox="1"/>
          <p:nvPr/>
        </p:nvSpPr>
        <p:spPr>
          <a:xfrm>
            <a:off x="4714875" y="5969000"/>
            <a:ext cx="365125" cy="177800"/>
          </a:xfrm>
          <a:prstGeom prst="rect">
            <a:avLst/>
          </a:prstGeom>
        </p:spPr>
        <p:txBody>
          <a:bodyPr lIns="0" tIns="0" rIns="0" bIns="0">
            <a:spAutoFit/>
          </a:bodyPr>
          <a:lstStyle/>
          <a:p>
            <a:pPr marL="12700">
              <a:defRPr/>
            </a:pPr>
            <a:r>
              <a:rPr sz="1200" dirty="0">
                <a:latin typeface="Arial"/>
                <a:cs typeface="Arial"/>
              </a:rPr>
              <a:t>2</a:t>
            </a:r>
            <a:r>
              <a:rPr sz="1200" spc="-10" dirty="0">
                <a:latin typeface="Arial"/>
                <a:cs typeface="Arial"/>
              </a:rPr>
              <a:t>0</a:t>
            </a:r>
            <a:r>
              <a:rPr sz="1200" dirty="0">
                <a:latin typeface="Arial"/>
                <a:cs typeface="Arial"/>
              </a:rPr>
              <a:t>05</a:t>
            </a:r>
            <a:endParaRPr sz="1200">
              <a:latin typeface="Arial"/>
              <a:cs typeface="Arial"/>
            </a:endParaRPr>
          </a:p>
        </p:txBody>
      </p:sp>
      <p:sp>
        <p:nvSpPr>
          <p:cNvPr id="138" name="object 138"/>
          <p:cNvSpPr txBox="1"/>
          <p:nvPr/>
        </p:nvSpPr>
        <p:spPr>
          <a:xfrm>
            <a:off x="5253038" y="5969000"/>
            <a:ext cx="366712" cy="177800"/>
          </a:xfrm>
          <a:prstGeom prst="rect">
            <a:avLst/>
          </a:prstGeom>
        </p:spPr>
        <p:txBody>
          <a:bodyPr lIns="0" tIns="0" rIns="0" bIns="0">
            <a:spAutoFit/>
          </a:bodyPr>
          <a:lstStyle/>
          <a:p>
            <a:pPr marL="12700">
              <a:defRPr/>
            </a:pPr>
            <a:r>
              <a:rPr sz="1200" dirty="0">
                <a:latin typeface="Arial"/>
                <a:cs typeface="Arial"/>
              </a:rPr>
              <a:t>2</a:t>
            </a:r>
            <a:r>
              <a:rPr sz="1200" spc="-10" dirty="0">
                <a:latin typeface="Arial"/>
                <a:cs typeface="Arial"/>
              </a:rPr>
              <a:t>0</a:t>
            </a:r>
            <a:r>
              <a:rPr sz="1200" dirty="0">
                <a:latin typeface="Arial"/>
                <a:cs typeface="Arial"/>
              </a:rPr>
              <a:t>10</a:t>
            </a:r>
            <a:endParaRPr sz="1200">
              <a:latin typeface="Arial"/>
              <a:cs typeface="Arial"/>
            </a:endParaRPr>
          </a:p>
        </p:txBody>
      </p:sp>
      <p:sp>
        <p:nvSpPr>
          <p:cNvPr id="139" name="object 139"/>
          <p:cNvSpPr txBox="1"/>
          <p:nvPr/>
        </p:nvSpPr>
        <p:spPr>
          <a:xfrm>
            <a:off x="5792788" y="5969000"/>
            <a:ext cx="365125" cy="177800"/>
          </a:xfrm>
          <a:prstGeom prst="rect">
            <a:avLst/>
          </a:prstGeom>
        </p:spPr>
        <p:txBody>
          <a:bodyPr lIns="0" tIns="0" rIns="0" bIns="0">
            <a:spAutoFit/>
          </a:bodyPr>
          <a:lstStyle/>
          <a:p>
            <a:pPr marL="12700">
              <a:defRPr/>
            </a:pPr>
            <a:r>
              <a:rPr sz="1200" dirty="0">
                <a:latin typeface="Arial"/>
                <a:cs typeface="Arial"/>
              </a:rPr>
              <a:t>2</a:t>
            </a:r>
            <a:r>
              <a:rPr sz="1200" spc="-10" dirty="0">
                <a:latin typeface="Arial"/>
                <a:cs typeface="Arial"/>
              </a:rPr>
              <a:t>0</a:t>
            </a:r>
            <a:r>
              <a:rPr sz="1200" dirty="0">
                <a:latin typeface="Arial"/>
                <a:cs typeface="Arial"/>
              </a:rPr>
              <a:t>15</a:t>
            </a:r>
            <a:endParaRPr sz="1200">
              <a:latin typeface="Arial"/>
              <a:cs typeface="Arial"/>
            </a:endParaRPr>
          </a:p>
        </p:txBody>
      </p:sp>
      <p:sp>
        <p:nvSpPr>
          <p:cNvPr id="140" name="object 140"/>
          <p:cNvSpPr txBox="1"/>
          <p:nvPr/>
        </p:nvSpPr>
        <p:spPr>
          <a:xfrm>
            <a:off x="621280" y="3616573"/>
            <a:ext cx="177800" cy="700405"/>
          </a:xfrm>
          <a:prstGeom prst="rect">
            <a:avLst/>
          </a:prstGeom>
        </p:spPr>
        <p:txBody>
          <a:bodyPr vert="vert270" lIns="0" tIns="0" rIns="0" bIns="0">
            <a:spAutoFit/>
          </a:bodyPr>
          <a:lstStyle/>
          <a:p>
            <a:pPr marL="12700">
              <a:defRPr/>
            </a:pPr>
            <a:r>
              <a:rPr sz="1200" spc="-30" dirty="0">
                <a:latin typeface="Arial"/>
                <a:cs typeface="Arial"/>
              </a:rPr>
              <a:t>T</a:t>
            </a:r>
            <a:r>
              <a:rPr sz="1200" dirty="0">
                <a:latin typeface="Arial"/>
                <a:cs typeface="Arial"/>
              </a:rPr>
              <a:t>ime</a:t>
            </a:r>
            <a:r>
              <a:rPr sz="1200" spc="-5" dirty="0">
                <a:latin typeface="Arial"/>
                <a:cs typeface="Arial"/>
              </a:rPr>
              <a:t> (n</a:t>
            </a:r>
            <a:r>
              <a:rPr sz="1200" dirty="0">
                <a:latin typeface="Arial"/>
                <a:cs typeface="Arial"/>
              </a:rPr>
              <a:t>s)</a:t>
            </a:r>
            <a:endParaRPr sz="1200">
              <a:latin typeface="Arial"/>
              <a:cs typeface="Arial"/>
            </a:endParaRPr>
          </a:p>
        </p:txBody>
      </p:sp>
      <p:sp>
        <p:nvSpPr>
          <p:cNvPr id="141" name="object 141"/>
          <p:cNvSpPr txBox="1"/>
          <p:nvPr/>
        </p:nvSpPr>
        <p:spPr>
          <a:xfrm>
            <a:off x="3914775" y="6183313"/>
            <a:ext cx="349250" cy="177800"/>
          </a:xfrm>
          <a:prstGeom prst="rect">
            <a:avLst/>
          </a:prstGeom>
        </p:spPr>
        <p:txBody>
          <a:bodyPr lIns="0" tIns="0" rIns="0" bIns="0">
            <a:spAutoFit/>
          </a:bodyPr>
          <a:lstStyle/>
          <a:p>
            <a:pPr marL="12700">
              <a:defRPr/>
            </a:pPr>
            <a:r>
              <a:rPr sz="1200" spc="-70" dirty="0">
                <a:latin typeface="Arial"/>
                <a:cs typeface="Arial"/>
              </a:rPr>
              <a:t>Y</a:t>
            </a:r>
            <a:r>
              <a:rPr sz="1200" dirty="0">
                <a:latin typeface="Arial"/>
                <a:cs typeface="Arial"/>
              </a:rPr>
              <a:t>ear</a:t>
            </a:r>
            <a:endParaRPr sz="1200">
              <a:latin typeface="Arial"/>
              <a:cs typeface="Arial"/>
            </a:endParaRPr>
          </a:p>
        </p:txBody>
      </p:sp>
      <p:sp>
        <p:nvSpPr>
          <p:cNvPr id="49287" name="object 142"/>
          <p:cNvSpPr>
            <a:spLocks/>
          </p:cNvSpPr>
          <p:nvPr/>
        </p:nvSpPr>
        <p:spPr bwMode="auto">
          <a:xfrm>
            <a:off x="6697663" y="3525838"/>
            <a:ext cx="244475" cy="0"/>
          </a:xfrm>
          <a:custGeom>
            <a:avLst/>
            <a:gdLst>
              <a:gd name="T0" fmla="*/ 0 w 243840"/>
              <a:gd name="T1" fmla="*/ 243840 w 243840"/>
            </a:gdLst>
            <a:ahLst/>
            <a:cxnLst>
              <a:cxn ang="0">
                <a:pos x="T0" y="0"/>
              </a:cxn>
              <a:cxn ang="0">
                <a:pos x="T1" y="0"/>
              </a:cxn>
            </a:cxnLst>
            <a:rect l="0" t="0" r="r" b="b"/>
            <a:pathLst>
              <a:path w="243840">
                <a:moveTo>
                  <a:pt x="0" y="0"/>
                </a:moveTo>
                <a:lnTo>
                  <a:pt x="24384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88" name="object 143"/>
          <p:cNvSpPr>
            <a:spLocks/>
          </p:cNvSpPr>
          <p:nvPr/>
        </p:nvSpPr>
        <p:spPr bwMode="auto">
          <a:xfrm>
            <a:off x="6775450" y="3481388"/>
            <a:ext cx="88900" cy="88900"/>
          </a:xfrm>
          <a:custGeom>
            <a:avLst/>
            <a:gdLst>
              <a:gd name="T0" fmla="*/ 44450 w 88900"/>
              <a:gd name="T1" fmla="*/ 0 h 88900"/>
              <a:gd name="T2" fmla="*/ 0 w 88900"/>
              <a:gd name="T3" fmla="*/ 44450 h 88900"/>
              <a:gd name="T4" fmla="*/ 44450 w 88900"/>
              <a:gd name="T5" fmla="*/ 88900 h 88900"/>
              <a:gd name="T6" fmla="*/ 88900 w 88900"/>
              <a:gd name="T7" fmla="*/ 44450 h 88900"/>
              <a:gd name="T8" fmla="*/ 44450 w 88900"/>
              <a:gd name="T9" fmla="*/ 0 h 88900"/>
            </a:gdLst>
            <a:ahLst/>
            <a:cxnLst>
              <a:cxn ang="0">
                <a:pos x="T0" y="T1"/>
              </a:cxn>
              <a:cxn ang="0">
                <a:pos x="T2" y="T3"/>
              </a:cxn>
              <a:cxn ang="0">
                <a:pos x="T4" y="T5"/>
              </a:cxn>
              <a:cxn ang="0">
                <a:pos x="T6" y="T7"/>
              </a:cxn>
              <a:cxn ang="0">
                <a:pos x="T8" y="T9"/>
              </a:cxn>
            </a:cxnLst>
            <a:rect l="0" t="0" r="r" b="b"/>
            <a:pathLst>
              <a:path w="88900" h="88900">
                <a:moveTo>
                  <a:pt x="44450" y="0"/>
                </a:moveTo>
                <a:lnTo>
                  <a:pt x="0" y="44450"/>
                </a:lnTo>
                <a:lnTo>
                  <a:pt x="44450" y="88900"/>
                </a:lnTo>
                <a:lnTo>
                  <a:pt x="88900" y="44450"/>
                </a:lnTo>
                <a:lnTo>
                  <a:pt x="444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89" name="object 144"/>
          <p:cNvSpPr>
            <a:spLocks/>
          </p:cNvSpPr>
          <p:nvPr/>
        </p:nvSpPr>
        <p:spPr bwMode="auto">
          <a:xfrm>
            <a:off x="6697663" y="3770313"/>
            <a:ext cx="244475" cy="0"/>
          </a:xfrm>
          <a:custGeom>
            <a:avLst/>
            <a:gdLst>
              <a:gd name="T0" fmla="*/ 0 w 243840"/>
              <a:gd name="T1" fmla="*/ 243840 w 243840"/>
            </a:gdLst>
            <a:ahLst/>
            <a:cxnLst>
              <a:cxn ang="0">
                <a:pos x="T0" y="0"/>
              </a:cxn>
              <a:cxn ang="0">
                <a:pos x="T1" y="0"/>
              </a:cxn>
            </a:cxnLst>
            <a:rect l="0" t="0" r="r" b="b"/>
            <a:pathLst>
              <a:path w="243840">
                <a:moveTo>
                  <a:pt x="0" y="0"/>
                </a:moveTo>
                <a:lnTo>
                  <a:pt x="24384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0" name="object 145"/>
          <p:cNvSpPr>
            <a:spLocks/>
          </p:cNvSpPr>
          <p:nvPr/>
        </p:nvSpPr>
        <p:spPr bwMode="auto">
          <a:xfrm>
            <a:off x="6775450" y="3725863"/>
            <a:ext cx="88900" cy="88900"/>
          </a:xfrm>
          <a:custGeom>
            <a:avLst/>
            <a:gdLst>
              <a:gd name="T0" fmla="*/ 44450 w 88900"/>
              <a:gd name="T1" fmla="*/ 0 h 88900"/>
              <a:gd name="T2" fmla="*/ 0 w 88900"/>
              <a:gd name="T3" fmla="*/ 88899 h 88900"/>
              <a:gd name="T4" fmla="*/ 88900 w 88900"/>
              <a:gd name="T5" fmla="*/ 88899 h 88900"/>
              <a:gd name="T6" fmla="*/ 44450 w 88900"/>
              <a:gd name="T7" fmla="*/ 0 h 88900"/>
            </a:gdLst>
            <a:ahLst/>
            <a:cxnLst>
              <a:cxn ang="0">
                <a:pos x="T0" y="T1"/>
              </a:cxn>
              <a:cxn ang="0">
                <a:pos x="T2" y="T3"/>
              </a:cxn>
              <a:cxn ang="0">
                <a:pos x="T4" y="T5"/>
              </a:cxn>
              <a:cxn ang="0">
                <a:pos x="T6" y="T7"/>
              </a:cxn>
            </a:cxnLst>
            <a:rect l="0" t="0" r="r" b="b"/>
            <a:pathLst>
              <a:path w="88900" h="88900">
                <a:moveTo>
                  <a:pt x="44450" y="0"/>
                </a:moveTo>
                <a:lnTo>
                  <a:pt x="0" y="88899"/>
                </a:lnTo>
                <a:lnTo>
                  <a:pt x="88900" y="88899"/>
                </a:lnTo>
                <a:lnTo>
                  <a:pt x="444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91" name="object 146"/>
          <p:cNvSpPr>
            <a:spLocks/>
          </p:cNvSpPr>
          <p:nvPr/>
        </p:nvSpPr>
        <p:spPr bwMode="auto">
          <a:xfrm>
            <a:off x="6864350" y="4016375"/>
            <a:ext cx="77788" cy="0"/>
          </a:xfrm>
          <a:custGeom>
            <a:avLst/>
            <a:gdLst>
              <a:gd name="T0" fmla="*/ 0 w 78104"/>
              <a:gd name="T1" fmla="*/ 77724 w 78104"/>
            </a:gdLst>
            <a:ahLst/>
            <a:cxnLst>
              <a:cxn ang="0">
                <a:pos x="T0" y="0"/>
              </a:cxn>
              <a:cxn ang="0">
                <a:pos x="T1" y="0"/>
              </a:cxn>
            </a:cxnLst>
            <a:rect l="0" t="0" r="r" b="b"/>
            <a:pathLst>
              <a:path w="78104">
                <a:moveTo>
                  <a:pt x="0" y="0"/>
                </a:moveTo>
                <a:lnTo>
                  <a:pt x="77724"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2" name="object 147"/>
          <p:cNvSpPr>
            <a:spLocks/>
          </p:cNvSpPr>
          <p:nvPr/>
        </p:nvSpPr>
        <p:spPr bwMode="auto">
          <a:xfrm>
            <a:off x="6697663" y="4016375"/>
            <a:ext cx="77787" cy="0"/>
          </a:xfrm>
          <a:custGeom>
            <a:avLst/>
            <a:gdLst>
              <a:gd name="T0" fmla="*/ 0 w 78104"/>
              <a:gd name="T1" fmla="*/ 77724 w 78104"/>
            </a:gdLst>
            <a:ahLst/>
            <a:cxnLst>
              <a:cxn ang="0">
                <a:pos x="T0" y="0"/>
              </a:cxn>
              <a:cxn ang="0">
                <a:pos x="T1" y="0"/>
              </a:cxn>
            </a:cxnLst>
            <a:rect l="0" t="0" r="r" b="b"/>
            <a:pathLst>
              <a:path w="78104">
                <a:moveTo>
                  <a:pt x="0" y="0"/>
                </a:moveTo>
                <a:lnTo>
                  <a:pt x="77724"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3" name="object 148"/>
          <p:cNvSpPr>
            <a:spLocks/>
          </p:cNvSpPr>
          <p:nvPr/>
        </p:nvSpPr>
        <p:spPr bwMode="auto">
          <a:xfrm>
            <a:off x="6775450" y="3971925"/>
            <a:ext cx="88900" cy="88900"/>
          </a:xfrm>
          <a:custGeom>
            <a:avLst/>
            <a:gdLst>
              <a:gd name="T0" fmla="*/ 0 w 88900"/>
              <a:gd name="T1" fmla="*/ 0 h 88900"/>
              <a:gd name="T2" fmla="*/ 88392 w 88900"/>
              <a:gd name="T3" fmla="*/ 0 h 88900"/>
              <a:gd name="T4" fmla="*/ 88392 w 88900"/>
              <a:gd name="T5" fmla="*/ 88391 h 88900"/>
              <a:gd name="T6" fmla="*/ 0 w 88900"/>
              <a:gd name="T7" fmla="*/ 88391 h 88900"/>
              <a:gd name="T8" fmla="*/ 0 w 88900"/>
              <a:gd name="T9" fmla="*/ 0 h 88900"/>
            </a:gdLst>
            <a:ahLst/>
            <a:cxnLst>
              <a:cxn ang="0">
                <a:pos x="T0" y="T1"/>
              </a:cxn>
              <a:cxn ang="0">
                <a:pos x="T2" y="T3"/>
              </a:cxn>
              <a:cxn ang="0">
                <a:pos x="T4" y="T5"/>
              </a:cxn>
              <a:cxn ang="0">
                <a:pos x="T6" y="T7"/>
              </a:cxn>
              <a:cxn ang="0">
                <a:pos x="T8" y="T9"/>
              </a:cxn>
            </a:cxnLst>
            <a:rect l="0" t="0" r="r" b="b"/>
            <a:pathLst>
              <a:path w="88900" h="88900">
                <a:moveTo>
                  <a:pt x="0" y="0"/>
                </a:moveTo>
                <a:lnTo>
                  <a:pt x="88392" y="0"/>
                </a:lnTo>
                <a:lnTo>
                  <a:pt x="88392" y="88391"/>
                </a:lnTo>
                <a:lnTo>
                  <a:pt x="0" y="883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94" name="object 149"/>
          <p:cNvSpPr>
            <a:spLocks/>
          </p:cNvSpPr>
          <p:nvPr/>
        </p:nvSpPr>
        <p:spPr bwMode="auto">
          <a:xfrm>
            <a:off x="6697663" y="4260850"/>
            <a:ext cx="244475" cy="0"/>
          </a:xfrm>
          <a:custGeom>
            <a:avLst/>
            <a:gdLst>
              <a:gd name="T0" fmla="*/ 0 w 243840"/>
              <a:gd name="T1" fmla="*/ 243840 w 243840"/>
            </a:gdLst>
            <a:ahLst/>
            <a:cxnLst>
              <a:cxn ang="0">
                <a:pos x="T0" y="0"/>
              </a:cxn>
              <a:cxn ang="0">
                <a:pos x="T1" y="0"/>
              </a:cxn>
            </a:cxnLst>
            <a:rect l="0" t="0" r="r" b="b"/>
            <a:pathLst>
              <a:path w="243840">
                <a:moveTo>
                  <a:pt x="0" y="0"/>
                </a:moveTo>
                <a:lnTo>
                  <a:pt x="24384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5" name="object 150"/>
          <p:cNvSpPr>
            <a:spLocks/>
          </p:cNvSpPr>
          <p:nvPr/>
        </p:nvSpPr>
        <p:spPr bwMode="auto">
          <a:xfrm>
            <a:off x="6777038" y="4217988"/>
            <a:ext cx="87312" cy="85725"/>
          </a:xfrm>
          <a:custGeom>
            <a:avLst/>
            <a:gdLst>
              <a:gd name="T0" fmla="*/ 36009 w 87629"/>
              <a:gd name="T1" fmla="*/ 0 h 86360"/>
              <a:gd name="T2" fmla="*/ 1339 w 87629"/>
              <a:gd name="T3" fmla="*/ 36332 h 86360"/>
              <a:gd name="T4" fmla="*/ 0 w 87629"/>
              <a:gd name="T5" fmla="*/ 53373 h 86360"/>
              <a:gd name="T6" fmla="*/ 4524 w 87629"/>
              <a:gd name="T7" fmla="*/ 64472 h 86360"/>
              <a:gd name="T8" fmla="*/ 12470 w 87629"/>
              <a:gd name="T9" fmla="*/ 73796 h 86360"/>
              <a:gd name="T10" fmla="*/ 23774 w 87629"/>
              <a:gd name="T11" fmla="*/ 80817 h 86360"/>
              <a:gd name="T12" fmla="*/ 38374 w 87629"/>
              <a:gd name="T13" fmla="*/ 85007 h 86360"/>
              <a:gd name="T14" fmla="*/ 56207 w 87629"/>
              <a:gd name="T15" fmla="*/ 85838 h 86360"/>
              <a:gd name="T16" fmla="*/ 68655 w 87629"/>
              <a:gd name="T17" fmla="*/ 79673 h 86360"/>
              <a:gd name="T18" fmla="*/ 78492 w 87629"/>
              <a:gd name="T19" fmla="*/ 70074 h 86360"/>
              <a:gd name="T20" fmla="*/ 84954 w 87629"/>
              <a:gd name="T21" fmla="*/ 57803 h 86360"/>
              <a:gd name="T22" fmla="*/ 87278 w 87629"/>
              <a:gd name="T23" fmla="*/ 43623 h 86360"/>
              <a:gd name="T24" fmla="*/ 87013 w 87629"/>
              <a:gd name="T25" fmla="*/ 38780 h 86360"/>
              <a:gd name="T26" fmla="*/ 52357 w 87629"/>
              <a:gd name="T27" fmla="*/ 1703 h 86360"/>
              <a:gd name="T28" fmla="*/ 36009 w 87629"/>
              <a:gd name="T29" fmla="*/ 0 h 86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629" h="86360">
                <a:moveTo>
                  <a:pt x="36009" y="0"/>
                </a:moveTo>
                <a:lnTo>
                  <a:pt x="1339" y="36332"/>
                </a:lnTo>
                <a:lnTo>
                  <a:pt x="0" y="53373"/>
                </a:lnTo>
                <a:lnTo>
                  <a:pt x="4524" y="64472"/>
                </a:lnTo>
                <a:lnTo>
                  <a:pt x="12470" y="73796"/>
                </a:lnTo>
                <a:lnTo>
                  <a:pt x="23774" y="80817"/>
                </a:lnTo>
                <a:lnTo>
                  <a:pt x="38374" y="85007"/>
                </a:lnTo>
                <a:lnTo>
                  <a:pt x="56207" y="85838"/>
                </a:lnTo>
                <a:lnTo>
                  <a:pt x="68655" y="79673"/>
                </a:lnTo>
                <a:lnTo>
                  <a:pt x="78492" y="70074"/>
                </a:lnTo>
                <a:lnTo>
                  <a:pt x="84954" y="57803"/>
                </a:lnTo>
                <a:lnTo>
                  <a:pt x="87278" y="43623"/>
                </a:lnTo>
                <a:lnTo>
                  <a:pt x="87013" y="38780"/>
                </a:lnTo>
                <a:lnTo>
                  <a:pt x="52357" y="1703"/>
                </a:lnTo>
                <a:lnTo>
                  <a:pt x="360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96" name="object 151"/>
          <p:cNvSpPr>
            <a:spLocks/>
          </p:cNvSpPr>
          <p:nvPr/>
        </p:nvSpPr>
        <p:spPr bwMode="auto">
          <a:xfrm>
            <a:off x="6864350" y="4505325"/>
            <a:ext cx="77788" cy="0"/>
          </a:xfrm>
          <a:custGeom>
            <a:avLst/>
            <a:gdLst>
              <a:gd name="T0" fmla="*/ 0 w 78104"/>
              <a:gd name="T1" fmla="*/ 77724 w 78104"/>
            </a:gdLst>
            <a:ahLst/>
            <a:cxnLst>
              <a:cxn ang="0">
                <a:pos x="T0" y="0"/>
              </a:cxn>
              <a:cxn ang="0">
                <a:pos x="T1" y="0"/>
              </a:cxn>
            </a:cxnLst>
            <a:rect l="0" t="0" r="r" b="b"/>
            <a:pathLst>
              <a:path w="78104">
                <a:moveTo>
                  <a:pt x="0" y="0"/>
                </a:moveTo>
                <a:lnTo>
                  <a:pt x="77724"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7" name="object 152"/>
          <p:cNvSpPr>
            <a:spLocks/>
          </p:cNvSpPr>
          <p:nvPr/>
        </p:nvSpPr>
        <p:spPr bwMode="auto">
          <a:xfrm>
            <a:off x="6697663" y="4505325"/>
            <a:ext cx="77787" cy="0"/>
          </a:xfrm>
          <a:custGeom>
            <a:avLst/>
            <a:gdLst>
              <a:gd name="T0" fmla="*/ 0 w 78104"/>
              <a:gd name="T1" fmla="*/ 77724 w 78104"/>
            </a:gdLst>
            <a:ahLst/>
            <a:cxnLst>
              <a:cxn ang="0">
                <a:pos x="T0" y="0"/>
              </a:cxn>
              <a:cxn ang="0">
                <a:pos x="T1" y="0"/>
              </a:cxn>
            </a:cxnLst>
            <a:rect l="0" t="0" r="r" b="b"/>
            <a:pathLst>
              <a:path w="78104">
                <a:moveTo>
                  <a:pt x="0" y="0"/>
                </a:moveTo>
                <a:lnTo>
                  <a:pt x="77724"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8" name="object 153"/>
          <p:cNvSpPr>
            <a:spLocks/>
          </p:cNvSpPr>
          <p:nvPr/>
        </p:nvSpPr>
        <p:spPr bwMode="auto">
          <a:xfrm>
            <a:off x="6775450" y="4460875"/>
            <a:ext cx="88900" cy="90488"/>
          </a:xfrm>
          <a:custGeom>
            <a:avLst/>
            <a:gdLst>
              <a:gd name="T0" fmla="*/ 0 w 88900"/>
              <a:gd name="T1" fmla="*/ 0 h 90170"/>
              <a:gd name="T2" fmla="*/ 88392 w 88900"/>
              <a:gd name="T3" fmla="*/ 0 h 90170"/>
              <a:gd name="T4" fmla="*/ 88392 w 88900"/>
              <a:gd name="T5" fmla="*/ 89916 h 90170"/>
              <a:gd name="T6" fmla="*/ 0 w 88900"/>
              <a:gd name="T7" fmla="*/ 89916 h 90170"/>
              <a:gd name="T8" fmla="*/ 0 w 88900"/>
              <a:gd name="T9" fmla="*/ 0 h 90170"/>
            </a:gdLst>
            <a:ahLst/>
            <a:cxnLst>
              <a:cxn ang="0">
                <a:pos x="T0" y="T1"/>
              </a:cxn>
              <a:cxn ang="0">
                <a:pos x="T2" y="T3"/>
              </a:cxn>
              <a:cxn ang="0">
                <a:pos x="T4" y="T5"/>
              </a:cxn>
              <a:cxn ang="0">
                <a:pos x="T6" y="T7"/>
              </a:cxn>
              <a:cxn ang="0">
                <a:pos x="T8" y="T9"/>
              </a:cxn>
            </a:cxnLst>
            <a:rect l="0" t="0" r="r" b="b"/>
            <a:pathLst>
              <a:path w="88900" h="90170">
                <a:moveTo>
                  <a:pt x="0" y="0"/>
                </a:moveTo>
                <a:lnTo>
                  <a:pt x="88392" y="0"/>
                </a:lnTo>
                <a:lnTo>
                  <a:pt x="88392" y="89916"/>
                </a:lnTo>
                <a:lnTo>
                  <a:pt x="0" y="89916"/>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299" name="object 154"/>
          <p:cNvSpPr>
            <a:spLocks/>
          </p:cNvSpPr>
          <p:nvPr/>
        </p:nvSpPr>
        <p:spPr bwMode="auto">
          <a:xfrm>
            <a:off x="6697663" y="4749800"/>
            <a:ext cx="244475" cy="0"/>
          </a:xfrm>
          <a:custGeom>
            <a:avLst/>
            <a:gdLst>
              <a:gd name="T0" fmla="*/ 0 w 243840"/>
              <a:gd name="T1" fmla="*/ 243840 w 243840"/>
            </a:gdLst>
            <a:ahLst/>
            <a:cxnLst>
              <a:cxn ang="0">
                <a:pos x="T0" y="0"/>
              </a:cxn>
              <a:cxn ang="0">
                <a:pos x="T1" y="0"/>
              </a:cxn>
            </a:cxnLst>
            <a:rect l="0" t="0" r="r" b="b"/>
            <a:pathLst>
              <a:path w="243840">
                <a:moveTo>
                  <a:pt x="0" y="0"/>
                </a:moveTo>
                <a:lnTo>
                  <a:pt x="24384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300" name="object 155"/>
          <p:cNvSpPr>
            <a:spLocks/>
          </p:cNvSpPr>
          <p:nvPr/>
        </p:nvSpPr>
        <p:spPr bwMode="auto">
          <a:xfrm>
            <a:off x="6775450" y="4708525"/>
            <a:ext cx="87313" cy="85725"/>
          </a:xfrm>
          <a:custGeom>
            <a:avLst/>
            <a:gdLst>
              <a:gd name="T0" fmla="*/ 31019 w 87629"/>
              <a:gd name="T1" fmla="*/ 0 h 86360"/>
              <a:gd name="T2" fmla="*/ 18561 w 87629"/>
              <a:gd name="T3" fmla="*/ 6137 h 86360"/>
              <a:gd name="T4" fmla="*/ 8744 w 87629"/>
              <a:gd name="T5" fmla="*/ 15715 h 86360"/>
              <a:gd name="T6" fmla="*/ 2309 w 87629"/>
              <a:gd name="T7" fmla="*/ 27992 h 86360"/>
              <a:gd name="T8" fmla="*/ 0 w 87629"/>
              <a:gd name="T9" fmla="*/ 42226 h 86360"/>
              <a:gd name="T10" fmla="*/ 269 w 87629"/>
              <a:gd name="T11" fmla="*/ 47156 h 86360"/>
              <a:gd name="T12" fmla="*/ 34926 w 87629"/>
              <a:gd name="T13" fmla="*/ 84159 h 86360"/>
              <a:gd name="T14" fmla="*/ 51349 w 87629"/>
              <a:gd name="T15" fmla="*/ 85845 h 86360"/>
              <a:gd name="T16" fmla="*/ 63282 w 87629"/>
              <a:gd name="T17" fmla="*/ 81927 h 86360"/>
              <a:gd name="T18" fmla="*/ 73397 w 87629"/>
              <a:gd name="T19" fmla="*/ 74451 h 86360"/>
              <a:gd name="T20" fmla="*/ 81139 w 87629"/>
              <a:gd name="T21" fmla="*/ 63590 h 86360"/>
              <a:gd name="T22" fmla="*/ 85951 w 87629"/>
              <a:gd name="T23" fmla="*/ 49518 h 86360"/>
              <a:gd name="T24" fmla="*/ 87278 w 87629"/>
              <a:gd name="T25" fmla="*/ 32407 h 86360"/>
              <a:gd name="T26" fmla="*/ 82768 w 87629"/>
              <a:gd name="T27" fmla="*/ 21297 h 86360"/>
              <a:gd name="T28" fmla="*/ 74839 w 87629"/>
              <a:gd name="T29" fmla="*/ 11987 h 86360"/>
              <a:gd name="T30" fmla="*/ 63539 w 87629"/>
              <a:gd name="T31" fmla="*/ 4991 h 86360"/>
              <a:gd name="T32" fmla="*/ 48916 w 87629"/>
              <a:gd name="T33" fmla="*/ 824 h 86360"/>
              <a:gd name="T34" fmla="*/ 31019 w 87629"/>
              <a:gd name="T35" fmla="*/ 0 h 86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629" h="86360">
                <a:moveTo>
                  <a:pt x="31019" y="0"/>
                </a:moveTo>
                <a:lnTo>
                  <a:pt x="18561" y="6137"/>
                </a:lnTo>
                <a:lnTo>
                  <a:pt x="8744" y="15715"/>
                </a:lnTo>
                <a:lnTo>
                  <a:pt x="2309" y="27992"/>
                </a:lnTo>
                <a:lnTo>
                  <a:pt x="0" y="42226"/>
                </a:lnTo>
                <a:lnTo>
                  <a:pt x="269" y="47156"/>
                </a:lnTo>
                <a:lnTo>
                  <a:pt x="34926" y="84159"/>
                </a:lnTo>
                <a:lnTo>
                  <a:pt x="51349" y="85845"/>
                </a:lnTo>
                <a:lnTo>
                  <a:pt x="63282" y="81927"/>
                </a:lnTo>
                <a:lnTo>
                  <a:pt x="73397" y="74451"/>
                </a:lnTo>
                <a:lnTo>
                  <a:pt x="81139" y="63590"/>
                </a:lnTo>
                <a:lnTo>
                  <a:pt x="85951" y="49518"/>
                </a:lnTo>
                <a:lnTo>
                  <a:pt x="87278" y="32407"/>
                </a:lnTo>
                <a:lnTo>
                  <a:pt x="82768" y="21297"/>
                </a:lnTo>
                <a:lnTo>
                  <a:pt x="74839" y="11987"/>
                </a:lnTo>
                <a:lnTo>
                  <a:pt x="63539" y="4991"/>
                </a:lnTo>
                <a:lnTo>
                  <a:pt x="48916" y="824"/>
                </a:lnTo>
                <a:lnTo>
                  <a:pt x="310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301" name="object 156"/>
          <p:cNvSpPr>
            <a:spLocks/>
          </p:cNvSpPr>
          <p:nvPr/>
        </p:nvSpPr>
        <p:spPr bwMode="auto">
          <a:xfrm>
            <a:off x="6775450" y="4708525"/>
            <a:ext cx="87313" cy="85725"/>
          </a:xfrm>
          <a:custGeom>
            <a:avLst/>
            <a:gdLst>
              <a:gd name="T0" fmla="*/ 0 w 87629"/>
              <a:gd name="T1" fmla="*/ 42226 h 86360"/>
              <a:gd name="T2" fmla="*/ 2309 w 87629"/>
              <a:gd name="T3" fmla="*/ 27992 h 86360"/>
              <a:gd name="T4" fmla="*/ 8744 w 87629"/>
              <a:gd name="T5" fmla="*/ 15715 h 86360"/>
              <a:gd name="T6" fmla="*/ 18561 w 87629"/>
              <a:gd name="T7" fmla="*/ 6137 h 86360"/>
              <a:gd name="T8" fmla="*/ 31019 w 87629"/>
              <a:gd name="T9" fmla="*/ 0 h 86360"/>
              <a:gd name="T10" fmla="*/ 48916 w 87629"/>
              <a:gd name="T11" fmla="*/ 824 h 86360"/>
              <a:gd name="T12" fmla="*/ 63539 w 87629"/>
              <a:gd name="T13" fmla="*/ 4991 h 86360"/>
              <a:gd name="T14" fmla="*/ 74839 w 87629"/>
              <a:gd name="T15" fmla="*/ 11987 h 86360"/>
              <a:gd name="T16" fmla="*/ 82768 w 87629"/>
              <a:gd name="T17" fmla="*/ 21297 h 86360"/>
              <a:gd name="T18" fmla="*/ 87278 w 87629"/>
              <a:gd name="T19" fmla="*/ 32407 h 86360"/>
              <a:gd name="T20" fmla="*/ 85951 w 87629"/>
              <a:gd name="T21" fmla="*/ 49518 h 86360"/>
              <a:gd name="T22" fmla="*/ 81139 w 87629"/>
              <a:gd name="T23" fmla="*/ 63590 h 86360"/>
              <a:gd name="T24" fmla="*/ 73397 w 87629"/>
              <a:gd name="T25" fmla="*/ 74451 h 86360"/>
              <a:gd name="T26" fmla="*/ 63282 w 87629"/>
              <a:gd name="T27" fmla="*/ 81927 h 86360"/>
              <a:gd name="T28" fmla="*/ 51349 w 87629"/>
              <a:gd name="T29" fmla="*/ 85845 h 86360"/>
              <a:gd name="T30" fmla="*/ 34926 w 87629"/>
              <a:gd name="T31" fmla="*/ 84159 h 86360"/>
              <a:gd name="T32" fmla="*/ 3687 w 87629"/>
              <a:gd name="T33" fmla="*/ 59754 h 86360"/>
              <a:gd name="T34" fmla="*/ 0 w 87629"/>
              <a:gd name="T35" fmla="*/ 42226 h 86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629" h="86360">
                <a:moveTo>
                  <a:pt x="0" y="42226"/>
                </a:moveTo>
                <a:lnTo>
                  <a:pt x="2309" y="27992"/>
                </a:lnTo>
                <a:lnTo>
                  <a:pt x="8744" y="15715"/>
                </a:lnTo>
                <a:lnTo>
                  <a:pt x="18561" y="6137"/>
                </a:lnTo>
                <a:lnTo>
                  <a:pt x="31019" y="0"/>
                </a:lnTo>
                <a:lnTo>
                  <a:pt x="48916" y="824"/>
                </a:lnTo>
                <a:lnTo>
                  <a:pt x="63539" y="4991"/>
                </a:lnTo>
                <a:lnTo>
                  <a:pt x="74839" y="11987"/>
                </a:lnTo>
                <a:lnTo>
                  <a:pt x="82768" y="21297"/>
                </a:lnTo>
                <a:lnTo>
                  <a:pt x="87278" y="32407"/>
                </a:lnTo>
                <a:lnTo>
                  <a:pt x="85951" y="49518"/>
                </a:lnTo>
                <a:lnTo>
                  <a:pt x="81139" y="63590"/>
                </a:lnTo>
                <a:lnTo>
                  <a:pt x="73397" y="74451"/>
                </a:lnTo>
                <a:lnTo>
                  <a:pt x="63282" y="81927"/>
                </a:lnTo>
                <a:lnTo>
                  <a:pt x="51349" y="85845"/>
                </a:lnTo>
                <a:lnTo>
                  <a:pt x="34926" y="84159"/>
                </a:lnTo>
                <a:lnTo>
                  <a:pt x="3687" y="59754"/>
                </a:lnTo>
                <a:lnTo>
                  <a:pt x="0" y="42226"/>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 name="object 157"/>
          <p:cNvSpPr txBox="1"/>
          <p:nvPr/>
        </p:nvSpPr>
        <p:spPr>
          <a:xfrm>
            <a:off x="6638926" y="3405188"/>
            <a:ext cx="1695778" cy="1670650"/>
          </a:xfrm>
          <a:prstGeom prst="rect">
            <a:avLst/>
          </a:prstGeom>
          <a:ln w="9144">
            <a:solidFill>
              <a:srgbClr val="000000"/>
            </a:solidFill>
          </a:ln>
        </p:spPr>
        <p:txBody>
          <a:bodyPr wrap="square" lIns="0" tIns="0" rIns="0" bIns="0">
            <a:spAutoFit/>
          </a:bodyPr>
          <a:lstStyle>
            <a:lvl1pPr marL="32385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nSpc>
                <a:spcPct val="134000"/>
              </a:lnSpc>
            </a:pPr>
            <a:r>
              <a:rPr lang="zh-CN" altLang="zh-CN" sz="1200" dirty="0">
                <a:latin typeface="Arial" pitchFamily="34" charset="0"/>
                <a:cs typeface="Arial" pitchFamily="34" charset="0"/>
              </a:rPr>
              <a:t>Disk seek time SSD access time DRAM access time SRAM access time CPU cycle time</a:t>
            </a:r>
          </a:p>
          <a:p>
            <a:pPr>
              <a:spcBef>
                <a:spcPts val="488"/>
              </a:spcBef>
            </a:pPr>
            <a:r>
              <a:rPr lang="zh-CN" altLang="zh-CN" sz="1200" dirty="0">
                <a:latin typeface="Arial" pitchFamily="34" charset="0"/>
                <a:cs typeface="Arial" pitchFamily="34" charset="0"/>
              </a:rPr>
              <a:t>Effective CPU cycle time</a:t>
            </a:r>
          </a:p>
        </p:txBody>
      </p:sp>
      <p:sp>
        <p:nvSpPr>
          <p:cNvPr id="158" name="object 158"/>
          <p:cNvSpPr txBox="1"/>
          <p:nvPr/>
        </p:nvSpPr>
        <p:spPr>
          <a:xfrm>
            <a:off x="5521325" y="4233863"/>
            <a:ext cx="638175" cy="254000"/>
          </a:xfrm>
          <a:prstGeom prst="rect">
            <a:avLst/>
          </a:prstGeom>
        </p:spPr>
        <p:txBody>
          <a:bodyPr lIns="0" tIns="0" rIns="0" bIns="0">
            <a:spAutoFit/>
          </a:bodyPr>
          <a:lstStyle/>
          <a:p>
            <a:pPr marL="12700">
              <a:defRPr/>
            </a:pPr>
            <a:r>
              <a:rPr sz="1800" dirty="0">
                <a:solidFill>
                  <a:srgbClr val="C00000"/>
                </a:solidFill>
                <a:latin typeface="Calibri"/>
                <a:cs typeface="Calibri"/>
              </a:rPr>
              <a:t>D</a:t>
            </a:r>
            <a:r>
              <a:rPr sz="1800" spc="-10" dirty="0">
                <a:solidFill>
                  <a:srgbClr val="C00000"/>
                </a:solidFill>
                <a:latin typeface="Calibri"/>
                <a:cs typeface="Calibri"/>
              </a:rPr>
              <a:t>R</a:t>
            </a:r>
            <a:r>
              <a:rPr sz="1800" dirty="0">
                <a:solidFill>
                  <a:srgbClr val="C00000"/>
                </a:solidFill>
                <a:latin typeface="Calibri"/>
                <a:cs typeface="Calibri"/>
              </a:rPr>
              <a:t>AM</a:t>
            </a:r>
            <a:endParaRPr sz="1800">
              <a:latin typeface="Calibri"/>
              <a:cs typeface="Calibri"/>
            </a:endParaRPr>
          </a:p>
        </p:txBody>
      </p:sp>
      <p:sp>
        <p:nvSpPr>
          <p:cNvPr id="159" name="object 159"/>
          <p:cNvSpPr txBox="1"/>
          <p:nvPr/>
        </p:nvSpPr>
        <p:spPr>
          <a:xfrm>
            <a:off x="6094413" y="5264150"/>
            <a:ext cx="417512" cy="254000"/>
          </a:xfrm>
          <a:prstGeom prst="rect">
            <a:avLst/>
          </a:prstGeom>
        </p:spPr>
        <p:txBody>
          <a:bodyPr lIns="0" tIns="0" rIns="0" bIns="0">
            <a:spAutoFit/>
          </a:bodyPr>
          <a:lstStyle/>
          <a:p>
            <a:pPr marL="12700">
              <a:defRPr/>
            </a:pPr>
            <a:r>
              <a:rPr sz="1800" spc="-5" dirty="0">
                <a:solidFill>
                  <a:srgbClr val="C00000"/>
                </a:solidFill>
                <a:latin typeface="Calibri"/>
                <a:cs typeface="Calibri"/>
              </a:rPr>
              <a:t>C</a:t>
            </a:r>
            <a:r>
              <a:rPr sz="1800" dirty="0">
                <a:solidFill>
                  <a:srgbClr val="C00000"/>
                </a:solidFill>
                <a:latin typeface="Calibri"/>
                <a:cs typeface="Calibri"/>
              </a:rPr>
              <a:t>P</a:t>
            </a:r>
            <a:r>
              <a:rPr sz="1800" spc="-5" dirty="0">
                <a:solidFill>
                  <a:srgbClr val="C00000"/>
                </a:solidFill>
                <a:latin typeface="Calibri"/>
                <a:cs typeface="Calibri"/>
              </a:rPr>
              <a:t>U</a:t>
            </a:r>
            <a:endParaRPr sz="1800">
              <a:latin typeface="Calibri"/>
              <a:cs typeface="Calibri"/>
            </a:endParaRPr>
          </a:p>
        </p:txBody>
      </p:sp>
      <p:sp>
        <p:nvSpPr>
          <p:cNvPr id="160" name="object 160"/>
          <p:cNvSpPr txBox="1"/>
          <p:nvPr/>
        </p:nvSpPr>
        <p:spPr>
          <a:xfrm>
            <a:off x="5788025" y="2965450"/>
            <a:ext cx="385763" cy="254000"/>
          </a:xfrm>
          <a:prstGeom prst="rect">
            <a:avLst/>
          </a:prstGeom>
        </p:spPr>
        <p:txBody>
          <a:bodyPr lIns="0" tIns="0" rIns="0" bIns="0">
            <a:spAutoFit/>
          </a:bodyPr>
          <a:lstStyle/>
          <a:p>
            <a:pPr marL="12700">
              <a:defRPr/>
            </a:pPr>
            <a:r>
              <a:rPr sz="1800" spc="-5" dirty="0">
                <a:solidFill>
                  <a:srgbClr val="C00000"/>
                </a:solidFill>
                <a:latin typeface="Calibri"/>
                <a:cs typeface="Calibri"/>
              </a:rPr>
              <a:t>SS</a:t>
            </a:r>
            <a:r>
              <a:rPr sz="1800" dirty="0">
                <a:solidFill>
                  <a:srgbClr val="C00000"/>
                </a:solidFill>
                <a:latin typeface="Calibri"/>
                <a:cs typeface="Calibri"/>
              </a:rPr>
              <a:t>D</a:t>
            </a:r>
            <a:endParaRPr sz="1800">
              <a:latin typeface="Calibri"/>
              <a:cs typeface="Calibri"/>
            </a:endParaRPr>
          </a:p>
        </p:txBody>
      </p:sp>
      <p:sp>
        <p:nvSpPr>
          <p:cNvPr id="161" name="object 161"/>
          <p:cNvSpPr txBox="1"/>
          <p:nvPr/>
        </p:nvSpPr>
        <p:spPr>
          <a:xfrm>
            <a:off x="5497513" y="2373313"/>
            <a:ext cx="428625" cy="254000"/>
          </a:xfrm>
          <a:prstGeom prst="rect">
            <a:avLst/>
          </a:prstGeom>
        </p:spPr>
        <p:txBody>
          <a:bodyPr lIns="0" tIns="0" rIns="0" bIns="0">
            <a:spAutoFit/>
          </a:bodyPr>
          <a:lstStyle/>
          <a:p>
            <a:pPr marL="12700">
              <a:defRPr/>
            </a:pPr>
            <a:r>
              <a:rPr sz="1800" dirty="0">
                <a:solidFill>
                  <a:srgbClr val="C00000"/>
                </a:solidFill>
                <a:latin typeface="Calibri"/>
                <a:cs typeface="Calibri"/>
              </a:rPr>
              <a:t>D</a:t>
            </a:r>
            <a:r>
              <a:rPr sz="1800" spc="-5" dirty="0">
                <a:solidFill>
                  <a:srgbClr val="C00000"/>
                </a:solidFill>
                <a:latin typeface="Calibri"/>
                <a:cs typeface="Calibri"/>
              </a:rPr>
              <a:t>isk</a:t>
            </a:r>
            <a:endParaRPr sz="1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57188" y="434975"/>
            <a:ext cx="7591425" cy="762000"/>
          </a:xfrm>
        </p:spPr>
        <p:txBody>
          <a:bodyPr/>
          <a:lstStyle/>
          <a:p>
            <a:pPr algn="ctr" eaLnBrk="1" hangingPunct="1"/>
            <a:r>
              <a:rPr lang="zh-CN" altLang="en-US" smtClean="0">
                <a:ea typeface="宋体" pitchFamily="2" charset="-122"/>
              </a:rPr>
              <a:t>用局部性原理来解决</a:t>
            </a:r>
            <a:r>
              <a:rPr lang="en-US" altLang="zh-CN" smtClean="0">
                <a:ea typeface="宋体" pitchFamily="2" charset="-122"/>
              </a:rPr>
              <a:t>!	</a:t>
            </a:r>
          </a:p>
        </p:txBody>
      </p:sp>
      <p:sp>
        <p:nvSpPr>
          <p:cNvPr id="50179" name="Content Placeholder 2"/>
          <p:cNvSpPr>
            <a:spLocks noGrp="1"/>
          </p:cNvSpPr>
          <p:nvPr>
            <p:ph idx="1"/>
          </p:nvPr>
        </p:nvSpPr>
        <p:spPr>
          <a:xfrm>
            <a:off x="501979" y="1782489"/>
            <a:ext cx="7896225" cy="1843580"/>
          </a:xfrm>
        </p:spPr>
        <p:txBody>
          <a:bodyPr/>
          <a:lstStyle/>
          <a:p>
            <a:pPr eaLnBrk="1" hangingPunct="1"/>
            <a:endParaRPr lang="en-US" altLang="zh-CN" dirty="0" smtClean="0">
              <a:ea typeface="宋体" pitchFamily="2" charset="-122"/>
            </a:endParaRPr>
          </a:p>
          <a:p>
            <a:pPr eaLnBrk="1" hangingPunct="1">
              <a:buFont typeface="Wingdings 2" pitchFamily="18" charset="2"/>
              <a:buNone/>
            </a:pPr>
            <a:r>
              <a:rPr lang="en-US" altLang="zh-CN" sz="2800" dirty="0" smtClean="0">
                <a:ea typeface="宋体" pitchFamily="2" charset="-122"/>
              </a:rPr>
              <a:t>	</a:t>
            </a:r>
            <a:r>
              <a:rPr lang="zh-CN" altLang="en-US" sz="2800" dirty="0" smtClean="0">
                <a:ea typeface="宋体" pitchFamily="2" charset="-122"/>
              </a:rPr>
              <a:t>解决</a:t>
            </a:r>
            <a:r>
              <a:rPr lang="en-US" altLang="zh-CN" sz="2800" dirty="0" smtClean="0">
                <a:ea typeface="宋体" pitchFamily="2" charset="-122"/>
              </a:rPr>
              <a:t>CPU-</a:t>
            </a:r>
            <a:r>
              <a:rPr lang="zh-CN" altLang="en-US" sz="2800" dirty="0" smtClean="0">
                <a:ea typeface="宋体" pitchFamily="2" charset="-122"/>
              </a:rPr>
              <a:t>存储速度差距问题的关键是利用程序中特有的</a:t>
            </a:r>
            <a:r>
              <a:rPr lang="zh-CN" altLang="en-US" sz="2800" dirty="0" smtClean="0">
                <a:solidFill>
                  <a:srgbClr val="FF0000"/>
                </a:solidFill>
                <a:ea typeface="宋体" pitchFamily="2" charset="-122"/>
              </a:rPr>
              <a:t>局部性特点</a:t>
            </a:r>
            <a:r>
              <a:rPr lang="zh-CN" altLang="en-US" sz="2800" dirty="0" smtClean="0">
                <a:ea typeface="宋体" pitchFamily="2" charset="-122"/>
              </a:rPr>
              <a:t>。</a:t>
            </a:r>
            <a:endParaRPr lang="zh-CN" altLang="en-US" sz="2800"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57188" y="434975"/>
            <a:ext cx="8177212" cy="762000"/>
          </a:xfrm>
        </p:spPr>
        <p:txBody>
          <a:bodyPr/>
          <a:lstStyle/>
          <a:p>
            <a:pPr eaLnBrk="1" hangingPunct="1"/>
            <a:r>
              <a:rPr lang="zh-CN" altLang="en-US" smtClean="0">
                <a:ea typeface="宋体" pitchFamily="2" charset="-122"/>
              </a:rPr>
              <a:t>局部性</a:t>
            </a:r>
          </a:p>
        </p:txBody>
      </p:sp>
      <p:sp>
        <p:nvSpPr>
          <p:cNvPr id="3" name="Content Placeholder 2"/>
          <p:cNvSpPr>
            <a:spLocks noGrp="1"/>
          </p:cNvSpPr>
          <p:nvPr>
            <p:ph idx="1"/>
          </p:nvPr>
        </p:nvSpPr>
        <p:spPr/>
        <p:txBody>
          <a:bodyPr/>
          <a:lstStyle/>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solidFill>
                  <a:srgbClr val="C00000"/>
                </a:solidFill>
                <a:ea typeface="宋体" pitchFamily="2" charset="-122"/>
              </a:rPr>
              <a:t>局部性原理</a:t>
            </a:r>
            <a:r>
              <a:rPr lang="en-US" altLang="zh-CN" dirty="0" smtClean="0">
                <a:solidFill>
                  <a:srgbClr val="C00000"/>
                </a:solidFill>
                <a:ea typeface="宋体" pitchFamily="2" charset="-122"/>
              </a:rPr>
              <a:t>:</a:t>
            </a:r>
            <a:r>
              <a:rPr lang="en-US" altLang="zh-CN" dirty="0" smtClean="0">
                <a:ea typeface="宋体" pitchFamily="2" charset="-122"/>
              </a:rPr>
              <a:t> </a:t>
            </a:r>
            <a:r>
              <a:rPr lang="zh-CN" altLang="en-US" dirty="0" smtClean="0">
                <a:ea typeface="宋体" pitchFamily="2" charset="-122"/>
              </a:rPr>
              <a:t>程序倾向于使用最近一段时间，距离其较近地址的数据和指令。</a:t>
            </a:r>
            <a:endParaRPr lang="en-GB" altLang="zh-CN" dirty="0" smtClean="0">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dirty="0" smtClean="0">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solidFill>
                  <a:srgbClr val="C00000"/>
                </a:solidFill>
                <a:ea typeface="宋体" pitchFamily="2" charset="-122"/>
              </a:rPr>
              <a:t>时间局部性</a:t>
            </a:r>
            <a:r>
              <a:rPr lang="en-GB" altLang="zh-CN" dirty="0" smtClean="0">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itchFamily="2" charset="-122"/>
              </a:rPr>
              <a:t>最近被访问的数据或指令</a:t>
            </a:r>
          </a:p>
          <a:p>
            <a:pPr lvl="1" defTabSz="0"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itchFamily="2" charset="-122"/>
              </a:rPr>
              <a:t>在未来可能还会被访问</a:t>
            </a: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dirty="0" smtClean="0">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solidFill>
                  <a:srgbClr val="C00000"/>
                </a:solidFill>
                <a:ea typeface="宋体" pitchFamily="2" charset="-122"/>
              </a:rPr>
              <a:t>空间局部性</a:t>
            </a:r>
            <a:r>
              <a:rPr lang="en-GB" altLang="zh-CN" dirty="0" smtClean="0">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itchFamily="2" charset="-122"/>
              </a:rPr>
              <a:t>当前访问地址附近的区域</a:t>
            </a:r>
            <a:r>
              <a:rPr lang="zh-CN" altLang="en-US" dirty="0" smtClean="0">
                <a:ea typeface="宋体" pitchFamily="2" charset="-122"/>
              </a:rPr>
              <a:t>在短时间内</a:t>
            </a:r>
            <a:endParaRPr lang="en-US" altLang="zh-CN" dirty="0" smtClean="0">
              <a:ea typeface="宋体" pitchFamily="2" charset="-122"/>
            </a:endParaRPr>
          </a:p>
          <a:p>
            <a:pPr marL="457200" lvl="1" indent="0" defTabSz="0" eaLnBrk="1" hangingPunct="1">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itchFamily="2" charset="-122"/>
              </a:rPr>
              <a:t>还有可能被访问</a:t>
            </a:r>
          </a:p>
          <a:p>
            <a:pPr defTabSz="0" eaLnBrk="1" hangingPunct="1">
              <a:buFont typeface="Wingdings 2" pitchFamily="18"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ea typeface="宋体" pitchFamily="2" charset="-122"/>
            </a:endParaRPr>
          </a:p>
        </p:txBody>
      </p:sp>
      <p:sp>
        <p:nvSpPr>
          <p:cNvPr id="4" name="Rectangle 3"/>
          <p:cNvSpPr>
            <a:spLocks noChangeArrowheads="1"/>
          </p:cNvSpPr>
          <p:nvPr/>
        </p:nvSpPr>
        <p:spPr bwMode="auto">
          <a:xfrm>
            <a:off x="6096000" y="3124200"/>
            <a:ext cx="1905000" cy="304800"/>
          </a:xfrm>
          <a:prstGeom prst="rect">
            <a:avLst/>
          </a:prstGeom>
          <a:solidFill>
            <a:schemeClr val="bg1"/>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5" name="Rectangle 4"/>
          <p:cNvSpPr>
            <a:spLocks noChangeArrowheads="1"/>
          </p:cNvSpPr>
          <p:nvPr/>
        </p:nvSpPr>
        <p:spPr bwMode="auto">
          <a:xfrm>
            <a:off x="6489700" y="3124200"/>
            <a:ext cx="381000" cy="304800"/>
          </a:xfrm>
          <a:prstGeom prst="rect">
            <a:avLst/>
          </a:prstGeom>
          <a:solidFill>
            <a:srgbClr val="FF9999"/>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6" name="Freeform 5"/>
          <p:cNvSpPr>
            <a:spLocks/>
          </p:cNvSpPr>
          <p:nvPr/>
        </p:nvSpPr>
        <p:spPr bwMode="auto">
          <a:xfrm>
            <a:off x="6319838" y="2614613"/>
            <a:ext cx="627062" cy="433387"/>
          </a:xfrm>
          <a:custGeom>
            <a:avLst/>
            <a:gdLst>
              <a:gd name="T0" fmla="*/ 286887 w 627844"/>
              <a:gd name="T1" fmla="*/ 431372 h 433589"/>
              <a:gd name="T2" fmla="*/ 45522 w 627844"/>
              <a:gd name="T3" fmla="*/ 72606 h 433589"/>
              <a:gd name="T4" fmla="*/ 560014 w 627844"/>
              <a:gd name="T5" fmla="*/ 59793 h 433589"/>
              <a:gd name="T6" fmla="*/ 401218 w 627844"/>
              <a:gd name="T7" fmla="*/ 431372 h 433589"/>
              <a:gd name="T8" fmla="*/ 0 60000 65536"/>
              <a:gd name="T9" fmla="*/ 0 60000 65536"/>
              <a:gd name="T10" fmla="*/ 0 60000 65536"/>
              <a:gd name="T11" fmla="*/ 0 60000 65536"/>
              <a:gd name="T12" fmla="*/ 0 w 627844"/>
              <a:gd name="T13" fmla="*/ 0 h 433589"/>
              <a:gd name="T14" fmla="*/ 627844 w 627844"/>
              <a:gd name="T15" fmla="*/ 433589 h 433589"/>
            </a:gdLst>
            <a:ahLst/>
            <a:cxnLst>
              <a:cxn ang="T8">
                <a:pos x="T0" y="T1"/>
              </a:cxn>
              <a:cxn ang="T9">
                <a:pos x="T2" y="T3"/>
              </a:cxn>
              <a:cxn ang="T10">
                <a:pos x="T4" y="T5"/>
              </a:cxn>
              <a:cxn ang="T11">
                <a:pos x="T6" y="T7"/>
              </a:cxn>
            </a:cxnLst>
            <a:rect l="T12" t="T13" r="T14" b="T15"/>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 name="Rectangle 6"/>
          <p:cNvSpPr>
            <a:spLocks noChangeArrowheads="1"/>
          </p:cNvSpPr>
          <p:nvPr/>
        </p:nvSpPr>
        <p:spPr bwMode="auto">
          <a:xfrm>
            <a:off x="6102350" y="4616450"/>
            <a:ext cx="1905000" cy="304800"/>
          </a:xfrm>
          <a:prstGeom prst="rect">
            <a:avLst/>
          </a:prstGeom>
          <a:solidFill>
            <a:schemeClr val="bg1"/>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8" name="Rectangle 7"/>
          <p:cNvSpPr>
            <a:spLocks noChangeArrowheads="1"/>
          </p:cNvSpPr>
          <p:nvPr/>
        </p:nvSpPr>
        <p:spPr bwMode="auto">
          <a:xfrm>
            <a:off x="649605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10" name="Rectangle 9"/>
          <p:cNvSpPr>
            <a:spLocks noChangeArrowheads="1"/>
          </p:cNvSpPr>
          <p:nvPr/>
        </p:nvSpPr>
        <p:spPr bwMode="auto">
          <a:xfrm>
            <a:off x="687070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11" name="Freeform 10"/>
          <p:cNvSpPr>
            <a:spLocks/>
          </p:cNvSpPr>
          <p:nvPr/>
        </p:nvSpPr>
        <p:spPr bwMode="auto">
          <a:xfrm>
            <a:off x="6416675" y="4186238"/>
            <a:ext cx="841375" cy="360362"/>
          </a:xfrm>
          <a:custGeom>
            <a:avLst/>
            <a:gdLst>
              <a:gd name="T0" fmla="*/ 200574 w 841420"/>
              <a:gd name="T1" fmla="*/ 362132 h 359535"/>
              <a:gd name="T2" fmla="*/ 91170 w 841420"/>
              <a:gd name="T3" fmla="*/ 58337 h 359535"/>
              <a:gd name="T4" fmla="*/ 747608 w 841420"/>
              <a:gd name="T5" fmla="*/ 51733 h 359535"/>
              <a:gd name="T6" fmla="*/ 651071 w 841420"/>
              <a:gd name="T7" fmla="*/ 368737 h 359535"/>
              <a:gd name="T8" fmla="*/ 0 60000 65536"/>
              <a:gd name="T9" fmla="*/ 0 60000 65536"/>
              <a:gd name="T10" fmla="*/ 0 60000 65536"/>
              <a:gd name="T11" fmla="*/ 0 60000 65536"/>
              <a:gd name="T12" fmla="*/ 0 w 841420"/>
              <a:gd name="T13" fmla="*/ 0 h 359535"/>
              <a:gd name="T14" fmla="*/ 841420 w 841420"/>
              <a:gd name="T15" fmla="*/ 359535 h 359535"/>
            </a:gdLst>
            <a:ahLst/>
            <a:cxnLst>
              <a:cxn ang="T8">
                <a:pos x="T0" y="T1"/>
              </a:cxn>
              <a:cxn ang="T9">
                <a:pos x="T2" y="T3"/>
              </a:cxn>
              <a:cxn ang="T10">
                <a:pos x="T4" y="T5"/>
              </a:cxn>
              <a:cxn ang="T11">
                <a:pos x="T6" y="T7"/>
              </a:cxn>
            </a:cxnLst>
            <a:rect l="T12" t="T13" r="T14" b="T15"/>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bject 3"/>
          <p:cNvSpPr>
            <a:spLocks noGrp="1"/>
          </p:cNvSpPr>
          <p:nvPr>
            <p:ph type="title"/>
          </p:nvPr>
        </p:nvSpPr>
        <p:spPr>
          <a:xfrm>
            <a:off x="357188" y="434975"/>
            <a:ext cx="7591425" cy="762000"/>
          </a:xfrm>
        </p:spPr>
        <p:txBody>
          <a:bodyPr lIns="0" tIns="210186" rIns="0" bIns="0">
            <a:spAutoFit/>
          </a:bodyPr>
          <a:lstStyle/>
          <a:p>
            <a:pPr marL="12700"/>
            <a:r>
              <a:rPr lang="zh-CN" altLang="en-US" smtClean="0">
                <a:ea typeface="宋体" pitchFamily="2" charset="-122"/>
              </a:rPr>
              <a:t>局部性例子</a:t>
            </a:r>
            <a:endParaRPr lang="zh-CN" smtClean="0">
              <a:ea typeface="宋体" pitchFamily="2" charset="-122"/>
            </a:endParaRPr>
          </a:p>
        </p:txBody>
      </p:sp>
      <p:sp>
        <p:nvSpPr>
          <p:cNvPr id="52227" name="object 4"/>
          <p:cNvSpPr txBox="1">
            <a:spLocks noChangeArrowheads="1"/>
          </p:cNvSpPr>
          <p:nvPr/>
        </p:nvSpPr>
        <p:spPr bwMode="auto">
          <a:xfrm>
            <a:off x="476250" y="3275013"/>
            <a:ext cx="237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a:latin typeface="Calibri" pitchFamily="34" charset="0"/>
              </a:rPr>
              <a:t>数据引用</a:t>
            </a:r>
            <a:endParaRPr lang="zh-CN">
              <a:latin typeface="Calibri" pitchFamily="34" charset="0"/>
            </a:endParaRPr>
          </a:p>
        </p:txBody>
      </p:sp>
      <p:sp>
        <p:nvSpPr>
          <p:cNvPr id="52228" name="object 5"/>
          <p:cNvSpPr txBox="1">
            <a:spLocks noChangeArrowheads="1"/>
          </p:cNvSpPr>
          <p:nvPr/>
        </p:nvSpPr>
        <p:spPr bwMode="auto">
          <a:xfrm>
            <a:off x="933450" y="3657600"/>
            <a:ext cx="43846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tabLst>
                <a:tab pos="298450" algn="l"/>
              </a:tabLst>
              <a:defRPr sz="2400" b="1">
                <a:solidFill>
                  <a:schemeClr val="tx1"/>
                </a:solidFill>
                <a:latin typeface="Arial Narrow" pitchFamily="34" charset="0"/>
                <a:ea typeface="宋体" pitchFamily="2" charset="-122"/>
              </a:defRPr>
            </a:lvl1pPr>
            <a:lvl2pPr marL="742950" indent="-285750">
              <a:tabLst>
                <a:tab pos="298450" algn="l"/>
              </a:tabLst>
              <a:defRPr sz="2400" b="1">
                <a:solidFill>
                  <a:schemeClr val="tx1"/>
                </a:solidFill>
                <a:latin typeface="Arial Narrow" pitchFamily="34" charset="0"/>
                <a:ea typeface="宋体" pitchFamily="2" charset="-122"/>
              </a:defRPr>
            </a:lvl2pPr>
            <a:lvl3pPr marL="1143000" indent="-228600">
              <a:tabLst>
                <a:tab pos="298450" algn="l"/>
              </a:tabLst>
              <a:defRPr sz="2400" b="1">
                <a:solidFill>
                  <a:schemeClr val="tx1"/>
                </a:solidFill>
                <a:latin typeface="Arial Narrow" pitchFamily="34" charset="0"/>
                <a:ea typeface="宋体" pitchFamily="2" charset="-122"/>
              </a:defRPr>
            </a:lvl3pPr>
            <a:lvl4pPr marL="1600200" indent="-228600">
              <a:tabLst>
                <a:tab pos="298450" algn="l"/>
              </a:tabLst>
              <a:defRPr sz="2400" b="1">
                <a:solidFill>
                  <a:schemeClr val="tx1"/>
                </a:solidFill>
                <a:latin typeface="Arial Narrow" pitchFamily="34" charset="0"/>
                <a:ea typeface="宋体" pitchFamily="2" charset="-122"/>
              </a:defRPr>
            </a:lvl4pPr>
            <a:lvl5pPr marL="2057400" indent="-228600">
              <a:tabLst>
                <a:tab pos="29845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29845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29845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29845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298450" algn="l"/>
              </a:tabLst>
              <a:defRPr sz="2400" b="1">
                <a:solidFill>
                  <a:schemeClr val="tx1"/>
                </a:solidFill>
                <a:latin typeface="Arial Narrow" pitchFamily="34" charset="0"/>
                <a:ea typeface="宋体" pitchFamily="2" charset="-122"/>
              </a:defRPr>
            </a:lvl9pPr>
          </a:lstStyle>
          <a:p>
            <a:pPr>
              <a:buClr>
                <a:srgbClr val="990000"/>
              </a:buClr>
              <a:buSzPct val="110000"/>
              <a:buFont typeface="Wingdings" pitchFamily="2" charset="2"/>
              <a:buChar char=""/>
            </a:pPr>
            <a:r>
              <a:rPr lang="zh-CN" altLang="en-US" sz="2000">
                <a:latin typeface="Calibri" pitchFamily="34" charset="0"/>
              </a:rPr>
              <a:t>连续引用数组元素（步长为</a:t>
            </a:r>
            <a:r>
              <a:rPr lang="en-US" altLang="zh-CN" sz="2000">
                <a:latin typeface="Calibri" pitchFamily="34" charset="0"/>
              </a:rPr>
              <a:t>1</a:t>
            </a:r>
            <a:r>
              <a:rPr lang="zh-CN" altLang="en-US" sz="2000">
                <a:latin typeface="Calibri" pitchFamily="34" charset="0"/>
              </a:rPr>
              <a:t>的引用模式）</a:t>
            </a:r>
            <a:r>
              <a:rPr lang="en-US" altLang="zh-CN" sz="2000">
                <a:latin typeface="Calibri" pitchFamily="34" charset="0"/>
              </a:rPr>
              <a:t>;</a:t>
            </a:r>
          </a:p>
          <a:p>
            <a:pPr>
              <a:buClr>
                <a:srgbClr val="990000"/>
              </a:buClr>
              <a:buSzPct val="110000"/>
              <a:buFont typeface="Wingdings" pitchFamily="2" charset="2"/>
              <a:buChar char=""/>
            </a:pPr>
            <a:r>
              <a:rPr lang="zh-CN" altLang="en-US" sz="2000">
                <a:latin typeface="Calibri" pitchFamily="34" charset="0"/>
              </a:rPr>
              <a:t>每次迭代引用的变量</a:t>
            </a:r>
            <a:r>
              <a:rPr lang="en-US" altLang="zh-CN" sz="2000">
                <a:latin typeface="Calibri" pitchFamily="34" charset="0"/>
              </a:rPr>
              <a:t>sum</a:t>
            </a:r>
            <a:r>
              <a:rPr lang="zh-CN" altLang="en-US" sz="2000">
                <a:latin typeface="Calibri" pitchFamily="34" charset="0"/>
              </a:rPr>
              <a:t>。</a:t>
            </a:r>
            <a:endParaRPr lang="zh-CN" sz="2000">
              <a:latin typeface="Calibri" pitchFamily="34" charset="0"/>
            </a:endParaRPr>
          </a:p>
        </p:txBody>
      </p:sp>
      <p:sp>
        <p:nvSpPr>
          <p:cNvPr id="52229" name="object 6"/>
          <p:cNvSpPr txBox="1">
            <a:spLocks noChangeArrowheads="1"/>
          </p:cNvSpPr>
          <p:nvPr/>
        </p:nvSpPr>
        <p:spPr bwMode="auto">
          <a:xfrm>
            <a:off x="476250" y="4749800"/>
            <a:ext cx="315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a:latin typeface="Calibri" pitchFamily="34" charset="0"/>
              </a:rPr>
              <a:t>指令引用</a:t>
            </a:r>
            <a:endParaRPr lang="zh-CN">
              <a:latin typeface="Calibri" pitchFamily="34" charset="0"/>
            </a:endParaRPr>
          </a:p>
        </p:txBody>
      </p:sp>
      <p:sp>
        <p:nvSpPr>
          <p:cNvPr id="7" name="object 7"/>
          <p:cNvSpPr txBox="1"/>
          <p:nvPr/>
        </p:nvSpPr>
        <p:spPr>
          <a:xfrm>
            <a:off x="933450" y="5132388"/>
            <a:ext cx="4000500" cy="681037"/>
          </a:xfrm>
          <a:prstGeom prst="rect">
            <a:avLst/>
          </a:prstGeom>
        </p:spPr>
        <p:txBody>
          <a:bodyPr lIns="0" tIns="0" rIns="0" bIns="0">
            <a:spAutoFit/>
          </a:bodyPr>
          <a:lstStyle/>
          <a:p>
            <a:pPr marL="299085" indent="-286385">
              <a:buClr>
                <a:srgbClr val="990000"/>
              </a:buClr>
              <a:buSzPct val="110000"/>
              <a:buFont typeface="Wingdings"/>
              <a:buChar char=""/>
              <a:tabLst>
                <a:tab pos="299720" algn="l"/>
              </a:tabLst>
              <a:defRPr/>
            </a:pPr>
            <a:r>
              <a:rPr lang="zh-CN" altLang="en-US" sz="2000" dirty="0">
                <a:latin typeface="Calibri"/>
                <a:cs typeface="Calibri"/>
              </a:rPr>
              <a:t>顺序引用指令</a:t>
            </a:r>
            <a:r>
              <a:rPr lang="en-US" altLang="zh-CN" sz="2000" dirty="0">
                <a:latin typeface="Calibri"/>
                <a:cs typeface="Calibri"/>
              </a:rPr>
              <a:t>;</a:t>
            </a:r>
            <a:endParaRPr sz="2000" dirty="0">
              <a:latin typeface="Calibri"/>
              <a:cs typeface="Calibri"/>
            </a:endParaRPr>
          </a:p>
          <a:p>
            <a:pPr marL="299085" indent="-286385">
              <a:spcBef>
                <a:spcPts val="480"/>
              </a:spcBef>
              <a:buClr>
                <a:srgbClr val="990000"/>
              </a:buClr>
              <a:buSzPct val="110000"/>
              <a:buFont typeface="Wingdings"/>
              <a:buChar char=""/>
              <a:tabLst>
                <a:tab pos="299720" algn="l"/>
              </a:tabLst>
              <a:defRPr/>
            </a:pPr>
            <a:r>
              <a:rPr lang="zh-CN" altLang="en-US" sz="2000" spc="-5" dirty="0">
                <a:latin typeface="Calibri"/>
                <a:cs typeface="Calibri"/>
              </a:rPr>
              <a:t>重复地使用</a:t>
            </a:r>
            <a:r>
              <a:rPr lang="en-US" altLang="zh-CN" sz="2000" spc="-5" dirty="0">
                <a:latin typeface="Calibri"/>
                <a:cs typeface="Calibri"/>
              </a:rPr>
              <a:t>loop</a:t>
            </a:r>
            <a:r>
              <a:rPr lang="zh-CN" altLang="en-US" sz="2000" spc="-5" dirty="0">
                <a:latin typeface="Calibri"/>
                <a:cs typeface="Calibri"/>
              </a:rPr>
              <a:t>循环</a:t>
            </a:r>
            <a:r>
              <a:rPr lang="zh-CN" altLang="en-US" sz="2000" dirty="0">
                <a:latin typeface="Calibri"/>
                <a:cs typeface="Calibri"/>
              </a:rPr>
              <a:t>。</a:t>
            </a:r>
            <a:endParaRPr sz="2000" dirty="0">
              <a:latin typeface="Calibri"/>
              <a:cs typeface="Calibri"/>
            </a:endParaRPr>
          </a:p>
        </p:txBody>
      </p:sp>
      <p:sp>
        <p:nvSpPr>
          <p:cNvPr id="8" name="object 8"/>
          <p:cNvSpPr txBox="1"/>
          <p:nvPr/>
        </p:nvSpPr>
        <p:spPr>
          <a:xfrm>
            <a:off x="3049588" y="1651000"/>
            <a:ext cx="3044825" cy="1092200"/>
          </a:xfrm>
          <a:prstGeom prst="rect">
            <a:avLst/>
          </a:prstGeom>
          <a:solidFill>
            <a:srgbClr val="F7F5CD"/>
          </a:solidFill>
          <a:ln w="12700">
            <a:solidFill>
              <a:srgbClr val="000000"/>
            </a:solidFill>
          </a:ln>
        </p:spPr>
        <p:txBody>
          <a:bodyPr lIns="0" tIns="0" rIns="0" bIns="0">
            <a:spAutoFit/>
          </a:bodyPr>
          <a:lstStyle>
            <a:lvl1pPr marL="8255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ourier New" pitchFamily="49" charset="0"/>
                <a:cs typeface="Courier New" pitchFamily="49" charset="0"/>
              </a:rPr>
              <a:t>sum = 0;</a:t>
            </a:r>
          </a:p>
          <a:p>
            <a:r>
              <a:rPr lang="zh-CN" altLang="zh-CN" sz="1600">
                <a:latin typeface="Courier New" pitchFamily="49" charset="0"/>
                <a:cs typeface="Courier New" pitchFamily="49" charset="0"/>
              </a:rPr>
              <a:t>for (i = 0; i &lt; n; i++) sum += a[i];</a:t>
            </a:r>
          </a:p>
          <a:p>
            <a:r>
              <a:rPr lang="zh-CN" altLang="zh-CN" sz="1600">
                <a:latin typeface="Courier New" pitchFamily="49" charset="0"/>
                <a:cs typeface="Courier New" pitchFamily="49" charset="0"/>
              </a:rPr>
              <a:t>return sum;</a:t>
            </a:r>
          </a:p>
        </p:txBody>
      </p:sp>
      <p:sp>
        <p:nvSpPr>
          <p:cNvPr id="9" name="object 9"/>
          <p:cNvSpPr txBox="1"/>
          <p:nvPr/>
        </p:nvSpPr>
        <p:spPr>
          <a:xfrm>
            <a:off x="5505635" y="3197225"/>
            <a:ext cx="3202430" cy="1446935"/>
          </a:xfrm>
          <a:prstGeom prst="rect">
            <a:avLst/>
          </a:prstGeom>
        </p:spPr>
        <p:txBody>
          <a:bodyPr wrap="square" lIns="0" tIns="0" rIns="0" bIns="0">
            <a:spAutoFit/>
          </a:bodyPr>
          <a:lstStyle>
            <a:lvl1pPr marL="682625" indent="-669925">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dirty="0">
                <a:latin typeface="Calibri" pitchFamily="34" charset="0"/>
              </a:rPr>
              <a:t>空间或时间的局部性</a:t>
            </a:r>
            <a:r>
              <a:rPr lang="zh-CN" altLang="zh-CN" dirty="0">
                <a:latin typeface="Calibri" pitchFamily="34" charset="0"/>
              </a:rPr>
              <a:t>?</a:t>
            </a:r>
          </a:p>
          <a:p>
            <a:pPr>
              <a:lnSpc>
                <a:spcPct val="132000"/>
              </a:lnSpc>
              <a:spcBef>
                <a:spcPts val="388"/>
              </a:spcBef>
            </a:pPr>
            <a:r>
              <a:rPr lang="zh-CN" altLang="en-US" dirty="0">
                <a:solidFill>
                  <a:srgbClr val="C00000"/>
                </a:solidFill>
                <a:latin typeface="Calibri" pitchFamily="34" charset="0"/>
              </a:rPr>
              <a:t>空间</a:t>
            </a:r>
            <a:r>
              <a:rPr lang="zh-CN" dirty="0">
                <a:solidFill>
                  <a:srgbClr val="C00000"/>
                </a:solidFill>
                <a:latin typeface="Calibri" pitchFamily="34" charset="0"/>
              </a:rPr>
              <a:t> </a:t>
            </a:r>
            <a:endParaRPr lang="zh-CN" altLang="en-US" dirty="0">
              <a:solidFill>
                <a:srgbClr val="C00000"/>
              </a:solidFill>
              <a:latin typeface="Calibri" pitchFamily="34" charset="0"/>
            </a:endParaRPr>
          </a:p>
          <a:p>
            <a:pPr>
              <a:lnSpc>
                <a:spcPct val="132000"/>
              </a:lnSpc>
              <a:spcBef>
                <a:spcPts val="388"/>
              </a:spcBef>
            </a:pPr>
            <a:r>
              <a:rPr lang="zh-CN" altLang="en-US" dirty="0">
                <a:solidFill>
                  <a:srgbClr val="C00000"/>
                </a:solidFill>
                <a:latin typeface="Calibri" pitchFamily="34" charset="0"/>
              </a:rPr>
              <a:t>时间</a:t>
            </a:r>
            <a:endParaRPr lang="zh-CN" dirty="0">
              <a:latin typeface="Calibri" pitchFamily="34" charset="0"/>
            </a:endParaRPr>
          </a:p>
        </p:txBody>
      </p:sp>
      <p:sp>
        <p:nvSpPr>
          <p:cNvPr id="10" name="object 10"/>
          <p:cNvSpPr txBox="1"/>
          <p:nvPr/>
        </p:nvSpPr>
        <p:spPr>
          <a:xfrm>
            <a:off x="5580063" y="4959350"/>
            <a:ext cx="2097087" cy="1027113"/>
          </a:xfrm>
          <a:prstGeom prst="rect">
            <a:avLst/>
          </a:prstGeom>
        </p:spPr>
        <p:txBody>
          <a:bodyPr lIns="0" tIns="0" rIns="0" bIns="0">
            <a:spAutoFit/>
          </a:bodyPr>
          <a:lstStyle>
            <a:lvl1pPr marL="654050" indent="15875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nSpc>
                <a:spcPct val="132000"/>
              </a:lnSpc>
              <a:spcBef>
                <a:spcPts val="388"/>
              </a:spcBef>
            </a:pPr>
            <a:r>
              <a:rPr lang="zh-CN" altLang="en-US">
                <a:solidFill>
                  <a:srgbClr val="C00000"/>
                </a:solidFill>
                <a:latin typeface="Calibri" pitchFamily="34" charset="0"/>
              </a:rPr>
              <a:t>空间 </a:t>
            </a:r>
          </a:p>
          <a:p>
            <a:pPr>
              <a:lnSpc>
                <a:spcPct val="132000"/>
              </a:lnSpc>
              <a:spcBef>
                <a:spcPts val="388"/>
              </a:spcBef>
            </a:pPr>
            <a:r>
              <a:rPr lang="zh-CN" altLang="en-US">
                <a:solidFill>
                  <a:srgbClr val="C00000"/>
                </a:solidFill>
                <a:latin typeface="Calibri" pitchFamily="34" charset="0"/>
              </a:rPr>
              <a:t>时间</a:t>
            </a:r>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局部性的定性估计</a:t>
            </a:r>
            <a:endParaRPr lang="zh-CN" smtClean="0">
              <a:ea typeface="宋体" pitchFamily="2" charset="-122"/>
            </a:endParaRPr>
          </a:p>
        </p:txBody>
      </p:sp>
      <p:sp>
        <p:nvSpPr>
          <p:cNvPr id="4" name="object 4"/>
          <p:cNvSpPr txBox="1"/>
          <p:nvPr/>
        </p:nvSpPr>
        <p:spPr>
          <a:xfrm>
            <a:off x="476250" y="1463675"/>
            <a:ext cx="8037129" cy="1290097"/>
          </a:xfrm>
          <a:prstGeom prst="rect">
            <a:avLst/>
          </a:prstGeom>
        </p:spPr>
        <p:txBody>
          <a:bodyPr wrap="square"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dirty="0" smtClean="0">
                <a:latin typeface="Calibri" pitchFamily="34" charset="0"/>
              </a:rPr>
              <a:t>查看</a:t>
            </a:r>
            <a:r>
              <a:rPr lang="zh-CN" altLang="en-US" dirty="0">
                <a:latin typeface="Calibri" pitchFamily="34" charset="0"/>
              </a:rPr>
              <a:t>代码并获得</a:t>
            </a:r>
            <a:r>
              <a:rPr lang="zh-CN" altLang="en-US" dirty="0" smtClean="0">
                <a:latin typeface="Calibri" pitchFamily="34" charset="0"/>
              </a:rPr>
              <a:t>定性估计是</a:t>
            </a:r>
            <a:r>
              <a:rPr lang="zh-CN" altLang="en-US" dirty="0">
                <a:latin typeface="Calibri" pitchFamily="34" charset="0"/>
              </a:rPr>
              <a:t>专业程序员的一项关键技能</a:t>
            </a:r>
            <a:r>
              <a:rPr lang="zh-CN" altLang="zh-CN" dirty="0">
                <a:latin typeface="Calibri" pitchFamily="34" charset="0"/>
              </a:rPr>
              <a:t>.</a:t>
            </a:r>
          </a:p>
          <a:p>
            <a:pPr>
              <a:buClr>
                <a:srgbClr val="990000"/>
              </a:buClr>
              <a:buFont typeface="Wingdings" pitchFamily="2" charset="2"/>
              <a:buChar char=""/>
            </a:pPr>
            <a:endParaRPr lang="zh-CN" altLang="zh-CN" dirty="0">
              <a:latin typeface="Times New Roman" pitchFamily="18" charset="0"/>
              <a:cs typeface="Times New Roman" pitchFamily="18" charset="0"/>
            </a:endParaRPr>
          </a:p>
          <a:p>
            <a:pPr>
              <a:lnSpc>
                <a:spcPts val="2775"/>
              </a:lnSpc>
              <a:spcBef>
                <a:spcPts val="1450"/>
              </a:spcBef>
              <a:buClr>
                <a:srgbClr val="990000"/>
              </a:buClr>
              <a:buSzPct val="60000"/>
              <a:buFont typeface="Wingdings" pitchFamily="2" charset="2"/>
              <a:buChar char=""/>
            </a:pPr>
            <a:r>
              <a:rPr lang="zh-CN" altLang="en-US" dirty="0">
                <a:solidFill>
                  <a:srgbClr val="C00000"/>
                </a:solidFill>
                <a:latin typeface="Calibri" pitchFamily="34" charset="0"/>
              </a:rPr>
              <a:t>问题</a:t>
            </a:r>
            <a:r>
              <a:rPr lang="zh-CN" altLang="zh-CN" dirty="0">
                <a:solidFill>
                  <a:srgbClr val="C00000"/>
                </a:solidFill>
                <a:latin typeface="Calibri" pitchFamily="34" charset="0"/>
              </a:rPr>
              <a:t>: </a:t>
            </a:r>
            <a:r>
              <a:rPr lang="zh-CN" altLang="en-US" dirty="0">
                <a:latin typeface="Courier New" pitchFamily="49" charset="0"/>
                <a:cs typeface="Courier New" pitchFamily="49" charset="0"/>
              </a:rPr>
              <a:t>这个函数对于数组</a:t>
            </a:r>
            <a:r>
              <a:rPr lang="en-US" altLang="zh-CN" dirty="0">
                <a:latin typeface="Courier New" pitchFamily="49" charset="0"/>
                <a:cs typeface="Courier New" pitchFamily="49" charset="0"/>
              </a:rPr>
              <a:t>A</a:t>
            </a:r>
            <a:r>
              <a:rPr lang="zh-CN" altLang="en-US" dirty="0">
                <a:latin typeface="Courier New" pitchFamily="49" charset="0"/>
                <a:cs typeface="Courier New" pitchFamily="49" charset="0"/>
              </a:rPr>
              <a:t>有好的局部性吗</a:t>
            </a:r>
            <a:r>
              <a:rPr lang="zh-CN" altLang="zh-CN" dirty="0">
                <a:latin typeface="Calibri" pitchFamily="34" charset="0"/>
              </a:rPr>
              <a:t>?</a:t>
            </a:r>
          </a:p>
        </p:txBody>
      </p:sp>
      <p:sp>
        <p:nvSpPr>
          <p:cNvPr id="5" name="object 5"/>
          <p:cNvSpPr txBox="1"/>
          <p:nvPr/>
        </p:nvSpPr>
        <p:spPr>
          <a:xfrm>
            <a:off x="1487488" y="3976688"/>
            <a:ext cx="4441825" cy="2215991"/>
          </a:xfrm>
          <a:prstGeom prst="rect">
            <a:avLst/>
          </a:prstGeom>
          <a:solidFill>
            <a:srgbClr val="F6F5BD"/>
          </a:solidFill>
          <a:ln w="25400">
            <a:solidFill>
              <a:srgbClr val="000000"/>
            </a:solidFill>
          </a:ln>
        </p:spPr>
        <p:txBody>
          <a:bodyPr lIns="0" tIns="0" rIns="0" bIns="0">
            <a:spAutoFit/>
          </a:bodyPr>
          <a:lstStyle>
            <a:lvl1pPr marL="77788">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800" dirty="0">
                <a:latin typeface="Courier New" pitchFamily="49" charset="0"/>
                <a:cs typeface="Courier New" pitchFamily="49" charset="0"/>
              </a:rPr>
              <a:t>int sum_array_rows(int a[M][N])</a:t>
            </a:r>
          </a:p>
          <a:p>
            <a:r>
              <a:rPr lang="zh-CN" altLang="zh-CN" sz="1800" dirty="0">
                <a:latin typeface="Courier New" pitchFamily="49" charset="0"/>
                <a:cs typeface="Courier New" pitchFamily="49" charset="0"/>
              </a:rPr>
              <a:t>{</a:t>
            </a:r>
          </a:p>
          <a:p>
            <a:r>
              <a:rPr lang="zh-CN" altLang="zh-CN" sz="1800" dirty="0">
                <a:latin typeface="Courier New" pitchFamily="49" charset="0"/>
                <a:cs typeface="Courier New" pitchFamily="49" charset="0"/>
              </a:rPr>
              <a:t>int i, j, sum	= 0;</a:t>
            </a:r>
          </a:p>
          <a:p>
            <a:pPr>
              <a:spcBef>
                <a:spcPts val="38"/>
              </a:spcBef>
            </a:pPr>
            <a:endParaRPr lang="zh-CN" altLang="zh-CN" sz="1800" dirty="0">
              <a:latin typeface="Times New Roman" pitchFamily="18" charset="0"/>
              <a:cs typeface="Times New Roman" pitchFamily="18" charset="0"/>
            </a:endParaRPr>
          </a:p>
          <a:p>
            <a:r>
              <a:rPr lang="zh-CN" altLang="zh-CN" sz="1800" dirty="0">
                <a:latin typeface="Courier New" pitchFamily="49" charset="0"/>
                <a:cs typeface="Courier New" pitchFamily="49" charset="0"/>
              </a:rPr>
              <a:t>for (i =	0; i	&lt; M; i++) for (</a:t>
            </a:r>
            <a:r>
              <a:rPr lang="zh-CN" altLang="zh-CN" sz="1800" dirty="0">
                <a:solidFill>
                  <a:srgbClr val="FF0000"/>
                </a:solidFill>
                <a:latin typeface="Courier New" pitchFamily="49" charset="0"/>
                <a:cs typeface="Courier New" pitchFamily="49" charset="0"/>
              </a:rPr>
              <a:t>j</a:t>
            </a:r>
            <a:r>
              <a:rPr lang="zh-CN" altLang="zh-CN" sz="1800" dirty="0">
                <a:latin typeface="Courier New" pitchFamily="49" charset="0"/>
                <a:cs typeface="Courier New" pitchFamily="49" charset="0"/>
              </a:rPr>
              <a:t> = 0; j &lt;	N; j++)</a:t>
            </a:r>
          </a:p>
          <a:p>
            <a:r>
              <a:rPr lang="zh-CN" altLang="zh-CN" sz="1800" dirty="0">
                <a:latin typeface="Courier New" pitchFamily="49" charset="0"/>
                <a:cs typeface="Courier New" pitchFamily="49" charset="0"/>
              </a:rPr>
              <a:t>sum += a[i][</a:t>
            </a:r>
            <a:r>
              <a:rPr lang="zh-CN" altLang="zh-CN" sz="1800" dirty="0">
                <a:solidFill>
                  <a:srgbClr val="FF0000"/>
                </a:solidFill>
                <a:latin typeface="Courier New" pitchFamily="49" charset="0"/>
                <a:cs typeface="Courier New" pitchFamily="49" charset="0"/>
              </a:rPr>
              <a:t>j</a:t>
            </a:r>
            <a:r>
              <a:rPr lang="zh-CN" altLang="zh-CN" sz="1800" dirty="0">
                <a:latin typeface="Courier New" pitchFamily="49" charset="0"/>
                <a:cs typeface="Courier New" pitchFamily="49" charset="0"/>
              </a:rPr>
              <a:t>]; return sum;</a:t>
            </a:r>
          </a:p>
          <a:p>
            <a:r>
              <a:rPr lang="zh-CN" altLang="zh-CN" sz="1800" dirty="0">
                <a:latin typeface="Courier New" pitchFamily="49" charset="0"/>
                <a:cs typeface="Courier New" pitchFamily="49" charset="0"/>
              </a:rPr>
              <a:t>}</a:t>
            </a:r>
          </a:p>
        </p:txBody>
      </p:sp>
      <p:sp>
        <p:nvSpPr>
          <p:cNvPr id="6" name="object 6"/>
          <p:cNvSpPr txBox="1"/>
          <p:nvPr/>
        </p:nvSpPr>
        <p:spPr>
          <a:xfrm>
            <a:off x="6410325" y="4281488"/>
            <a:ext cx="2390775" cy="695325"/>
          </a:xfrm>
          <a:prstGeom prst="rect">
            <a:avLst/>
          </a:prstGeom>
        </p:spPr>
        <p:txBody>
          <a:bodyPr lIns="0" tIns="0" rIns="0" bIns="0">
            <a:spAutoFit/>
          </a:bodyPr>
          <a:lstStyle>
            <a:lvl1pPr marL="12700" indent="47625">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dirty="0">
                <a:latin typeface="Calibri" pitchFamily="34" charset="0"/>
              </a:rPr>
              <a:t>Hint: array layout is row-major order</a:t>
            </a:r>
          </a:p>
        </p:txBody>
      </p:sp>
      <p:sp>
        <p:nvSpPr>
          <p:cNvPr id="7" name="object 7"/>
          <p:cNvSpPr txBox="1"/>
          <p:nvPr/>
        </p:nvSpPr>
        <p:spPr>
          <a:xfrm>
            <a:off x="6731000" y="5719763"/>
            <a:ext cx="1550988" cy="330200"/>
          </a:xfrm>
          <a:prstGeom prst="rect">
            <a:avLst/>
          </a:prstGeom>
        </p:spPr>
        <p:txBody>
          <a:bodyPr lIns="0" tIns="0" rIns="0" bIns="0">
            <a:spAutoFit/>
          </a:bodyPr>
          <a:lstStyle/>
          <a:p>
            <a:pPr marL="12700">
              <a:defRPr/>
            </a:pPr>
            <a:r>
              <a:rPr spc="-10" dirty="0">
                <a:latin typeface="Calibri"/>
                <a:cs typeface="Calibri"/>
              </a:rPr>
              <a:t>An</a:t>
            </a:r>
            <a:r>
              <a:rPr spc="-15" dirty="0">
                <a:latin typeface="Calibri"/>
                <a:cs typeface="Calibri"/>
              </a:rPr>
              <a:t>s</a:t>
            </a:r>
            <a:r>
              <a:rPr spc="-25" dirty="0">
                <a:latin typeface="Calibri"/>
                <a:cs typeface="Calibri"/>
              </a:rPr>
              <a:t>w</a:t>
            </a:r>
            <a:r>
              <a:rPr dirty="0">
                <a:latin typeface="Calibri"/>
                <a:cs typeface="Calibri"/>
              </a:rPr>
              <a:t>e</a:t>
            </a:r>
            <a:r>
              <a:rPr spc="-5" dirty="0">
                <a:latin typeface="Calibri"/>
                <a:cs typeface="Calibri"/>
              </a:rPr>
              <a:t>r:</a:t>
            </a:r>
            <a:r>
              <a:rPr spc="5" dirty="0">
                <a:latin typeface="Calibri"/>
                <a:cs typeface="Calibri"/>
              </a:rPr>
              <a:t> </a:t>
            </a:r>
            <a:r>
              <a:rPr spc="-30" dirty="0">
                <a:latin typeface="Calibri"/>
                <a:cs typeface="Calibri"/>
              </a:rPr>
              <a:t>y</a:t>
            </a:r>
            <a:r>
              <a:rPr dirty="0">
                <a:latin typeface="Calibri"/>
                <a:cs typeface="Calibri"/>
              </a:rPr>
              <a:t>e</a:t>
            </a:r>
            <a:r>
              <a:rPr spc="-5" dirty="0">
                <a:latin typeface="Calibri"/>
                <a:cs typeface="Calibri"/>
              </a:rPr>
              <a:t>s</a:t>
            </a:r>
            <a:endParaRPr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增强版 </a:t>
            </a:r>
            <a:r>
              <a:rPr lang="en-US" altLang="zh-CN" smtClean="0">
                <a:ea typeface="宋体" pitchFamily="2" charset="-122"/>
              </a:rPr>
              <a:t>DRAMs</a:t>
            </a:r>
          </a:p>
        </p:txBody>
      </p:sp>
      <p:sp>
        <p:nvSpPr>
          <p:cNvPr id="8195" name="Rectangle 1029"/>
          <p:cNvSpPr>
            <a:spLocks noGrp="1" noChangeArrowheads="1"/>
          </p:cNvSpPr>
          <p:nvPr>
            <p:ph type="body" idx="1"/>
          </p:nvPr>
        </p:nvSpPr>
        <p:spPr>
          <a:xfrm>
            <a:off x="396875" y="1362075"/>
            <a:ext cx="8594725" cy="5114925"/>
          </a:xfrm>
        </p:spPr>
        <p:txBody>
          <a:bodyPr/>
          <a:lstStyle/>
          <a:p>
            <a:pPr eaLnBrk="1" hangingPunct="1">
              <a:lnSpc>
                <a:spcPct val="90000"/>
              </a:lnSpc>
            </a:pPr>
            <a:r>
              <a:rPr lang="zh-CN" altLang="en-US" dirty="0" smtClean="0">
                <a:ea typeface="宋体" pitchFamily="2" charset="-122"/>
              </a:rPr>
              <a:t>自</a:t>
            </a:r>
            <a:r>
              <a:rPr lang="en-US" altLang="zh-CN" dirty="0" smtClean="0">
                <a:ea typeface="宋体" pitchFamily="2" charset="-122"/>
              </a:rPr>
              <a:t>1966</a:t>
            </a:r>
            <a:r>
              <a:rPr lang="zh-CN" altLang="en-US" dirty="0" smtClean="0">
                <a:ea typeface="宋体" pitchFamily="2" charset="-122"/>
              </a:rPr>
              <a:t>年</a:t>
            </a:r>
            <a:r>
              <a:rPr lang="en-US" altLang="zh-CN" dirty="0" smtClean="0">
                <a:ea typeface="宋体" pitchFamily="2" charset="-122"/>
                <a:sym typeface="+mn-ea"/>
              </a:rPr>
              <a:t>DRAM</a:t>
            </a:r>
            <a:r>
              <a:rPr lang="zh-CN" altLang="en-US" dirty="0" smtClean="0">
                <a:ea typeface="宋体" pitchFamily="2" charset="-122"/>
                <a:sym typeface="+mn-ea"/>
              </a:rPr>
              <a:t>发明以来，其基本单元从未改变。</a:t>
            </a:r>
            <a:endParaRPr lang="zh-CN" altLang="en-US" dirty="0" smtClean="0">
              <a:ea typeface="宋体" pitchFamily="2" charset="-122"/>
            </a:endParaRPr>
          </a:p>
          <a:p>
            <a:pPr lvl="1" eaLnBrk="1" hangingPunct="1">
              <a:lnSpc>
                <a:spcPct val="90000"/>
              </a:lnSpc>
            </a:pPr>
            <a:r>
              <a:rPr lang="en-US" altLang="zh-CN" dirty="0" smtClean="0">
                <a:ea typeface="宋体" pitchFamily="2" charset="-122"/>
              </a:rPr>
              <a:t>Intel</a:t>
            </a:r>
            <a:r>
              <a:rPr lang="zh-CN" altLang="en-US" dirty="0" smtClean="0">
                <a:ea typeface="宋体" pitchFamily="2" charset="-122"/>
              </a:rPr>
              <a:t>公司于</a:t>
            </a:r>
            <a:r>
              <a:rPr lang="en-US" altLang="zh-CN" dirty="0" smtClean="0">
                <a:ea typeface="宋体" pitchFamily="2" charset="-122"/>
              </a:rPr>
              <a:t>1970</a:t>
            </a:r>
            <a:r>
              <a:rPr lang="zh-CN" altLang="en-US" dirty="0" smtClean="0">
                <a:ea typeface="宋体" pitchFamily="2" charset="-122"/>
              </a:rPr>
              <a:t>将其推向市场。 </a:t>
            </a:r>
          </a:p>
          <a:p>
            <a:pPr eaLnBrk="1" hangingPunct="1">
              <a:lnSpc>
                <a:spcPct val="90000"/>
              </a:lnSpc>
            </a:pPr>
            <a:r>
              <a:rPr lang="en-US" altLang="zh-CN" dirty="0" smtClean="0">
                <a:ea typeface="宋体" pitchFamily="2" charset="-122"/>
              </a:rPr>
              <a:t>DRAM</a:t>
            </a:r>
            <a:r>
              <a:rPr lang="zh-CN" altLang="en-US" dirty="0" smtClean="0">
                <a:ea typeface="宋体" pitchFamily="2" charset="-122"/>
              </a:rPr>
              <a:t>集成了更好的逻辑接口和更快的</a:t>
            </a:r>
            <a:r>
              <a:rPr lang="en-US" altLang="zh-CN" dirty="0" smtClean="0">
                <a:ea typeface="宋体" pitchFamily="2" charset="-122"/>
              </a:rPr>
              <a:t>I/O</a:t>
            </a:r>
            <a:r>
              <a:rPr lang="zh-CN" altLang="en-US" dirty="0" smtClean="0">
                <a:ea typeface="宋体" pitchFamily="2" charset="-122"/>
              </a:rPr>
              <a:t>传输接口 </a:t>
            </a:r>
            <a:r>
              <a:rPr lang="en-US" altLang="zh-CN" dirty="0" smtClean="0">
                <a:ea typeface="宋体" pitchFamily="2" charset="-122"/>
              </a:rPr>
              <a:t>:</a:t>
            </a:r>
          </a:p>
          <a:p>
            <a:pPr lvl="1" eaLnBrk="1" hangingPunct="1">
              <a:lnSpc>
                <a:spcPct val="90000"/>
              </a:lnSpc>
            </a:pPr>
            <a:r>
              <a:rPr lang="zh-CN" altLang="en-US" dirty="0" smtClean="0">
                <a:ea typeface="宋体" pitchFamily="2" charset="-122"/>
              </a:rPr>
              <a:t>同步</a:t>
            </a:r>
            <a:r>
              <a:rPr lang="en-US" altLang="zh-CN" dirty="0" smtClean="0">
                <a:ea typeface="宋体" pitchFamily="2" charset="-122"/>
              </a:rPr>
              <a:t>DRAM (</a:t>
            </a:r>
            <a:r>
              <a:rPr lang="en-US" altLang="zh-CN" dirty="0" smtClean="0">
                <a:solidFill>
                  <a:srgbClr val="FF0000"/>
                </a:solidFill>
                <a:ea typeface="宋体" pitchFamily="2" charset="-122"/>
              </a:rPr>
              <a:t>SDRAM</a:t>
            </a:r>
            <a:r>
              <a:rPr lang="en-US" altLang="zh-CN" dirty="0" smtClean="0">
                <a:ea typeface="宋体" pitchFamily="2" charset="-122"/>
              </a:rPr>
              <a:t>)</a:t>
            </a:r>
          </a:p>
          <a:p>
            <a:pPr lvl="2" eaLnBrk="1" hangingPunct="1">
              <a:lnSpc>
                <a:spcPct val="90000"/>
              </a:lnSpc>
            </a:pPr>
            <a:r>
              <a:rPr lang="zh-CN" altLang="en-US" dirty="0" smtClean="0">
                <a:ea typeface="宋体" pitchFamily="2" charset="-122"/>
              </a:rPr>
              <a:t>采用常见的时钟信号代替异步控制信号 </a:t>
            </a:r>
          </a:p>
          <a:p>
            <a:pPr lvl="2" eaLnBrk="1" hangingPunct="1">
              <a:lnSpc>
                <a:spcPct val="90000"/>
              </a:lnSpc>
            </a:pPr>
            <a:r>
              <a:rPr lang="zh-CN" altLang="en-US" dirty="0" smtClean="0">
                <a:ea typeface="宋体" pitchFamily="2" charset="-122"/>
              </a:rPr>
              <a:t>允许复用行地址 </a:t>
            </a:r>
            <a:endParaRPr lang="en-US" altLang="zh-CN" dirty="0" smtClean="0">
              <a:ea typeface="宋体" pitchFamily="2" charset="-122"/>
            </a:endParaRPr>
          </a:p>
          <a:p>
            <a:pPr lvl="1" eaLnBrk="1" hangingPunct="1">
              <a:lnSpc>
                <a:spcPct val="90000"/>
              </a:lnSpc>
            </a:pPr>
            <a:endParaRPr lang="en-US" altLang="zh-CN" dirty="0" smtClean="0">
              <a:ea typeface="宋体" pitchFamily="2" charset="-122"/>
            </a:endParaRPr>
          </a:p>
          <a:p>
            <a:pPr lvl="1" eaLnBrk="1" hangingPunct="1">
              <a:lnSpc>
                <a:spcPct val="90000"/>
              </a:lnSpc>
            </a:pPr>
            <a:r>
              <a:rPr lang="zh-CN" altLang="en-US" dirty="0" smtClean="0">
                <a:ea typeface="宋体" pitchFamily="2" charset="-122"/>
              </a:rPr>
              <a:t>双倍数据速率同步</a:t>
            </a:r>
            <a:r>
              <a:rPr lang="en-US" altLang="zh-CN" dirty="0" smtClean="0">
                <a:ea typeface="宋体" pitchFamily="2" charset="-122"/>
              </a:rPr>
              <a:t>DRAM (</a:t>
            </a:r>
            <a:r>
              <a:rPr lang="en-US" altLang="zh-CN" dirty="0" smtClean="0">
                <a:solidFill>
                  <a:srgbClr val="FF0000"/>
                </a:solidFill>
                <a:ea typeface="宋体" pitchFamily="2" charset="-122"/>
              </a:rPr>
              <a:t>DDR SDRAM</a:t>
            </a:r>
            <a:r>
              <a:rPr lang="en-US" altLang="zh-CN" dirty="0" smtClean="0">
                <a:ea typeface="宋体" pitchFamily="2" charset="-122"/>
              </a:rPr>
              <a:t>)</a:t>
            </a:r>
          </a:p>
          <a:p>
            <a:pPr lvl="2" eaLnBrk="1" hangingPunct="1">
              <a:lnSpc>
                <a:spcPct val="90000"/>
              </a:lnSpc>
            </a:pPr>
            <a:r>
              <a:rPr lang="zh-CN" altLang="en-US" dirty="0" smtClean="0">
                <a:ea typeface="宋体" pitchFamily="2" charset="-122"/>
              </a:rPr>
              <a:t>每个周期每个引脚使用</a:t>
            </a:r>
            <a:r>
              <a:rPr lang="zh-CN" altLang="en-US" dirty="0" smtClean="0">
                <a:solidFill>
                  <a:srgbClr val="FF0000"/>
                </a:solidFill>
                <a:ea typeface="宋体" pitchFamily="2" charset="-122"/>
              </a:rPr>
              <a:t>两个时钟沿</a:t>
            </a:r>
            <a:r>
              <a:rPr lang="zh-CN" altLang="en-US" dirty="0" smtClean="0">
                <a:ea typeface="宋体" pitchFamily="2" charset="-122"/>
              </a:rPr>
              <a:t>传送两比特的控制信号</a:t>
            </a:r>
          </a:p>
          <a:p>
            <a:pPr lvl="2" eaLnBrk="1" hangingPunct="1">
              <a:lnSpc>
                <a:spcPct val="90000"/>
              </a:lnSpc>
            </a:pPr>
            <a:r>
              <a:rPr lang="zh-CN" altLang="en-US" dirty="0" smtClean="0">
                <a:ea typeface="宋体" pitchFamily="2" charset="-122"/>
              </a:rPr>
              <a:t>通过使用提高有效带宽的预取缓冲区的大小来划分</a:t>
            </a:r>
            <a:r>
              <a:rPr lang="en-US" altLang="zh-CN" dirty="0" smtClean="0">
                <a:ea typeface="宋体" pitchFamily="2" charset="-122"/>
              </a:rPr>
              <a:t>DDR SDRAM</a:t>
            </a:r>
            <a:r>
              <a:rPr lang="zh-CN" altLang="en-US" dirty="0" smtClean="0">
                <a:ea typeface="宋体" pitchFamily="2" charset="-122"/>
              </a:rPr>
              <a:t>类型</a:t>
            </a:r>
            <a:r>
              <a:rPr lang="en-US" altLang="zh-CN" dirty="0" smtClean="0">
                <a:ea typeface="宋体" pitchFamily="2" charset="-122"/>
              </a:rPr>
              <a:t>:</a:t>
            </a:r>
          </a:p>
          <a:p>
            <a:pPr lvl="3" eaLnBrk="1" hangingPunct="1">
              <a:lnSpc>
                <a:spcPct val="90000"/>
              </a:lnSpc>
            </a:pPr>
            <a:r>
              <a:rPr lang="en-US" altLang="zh-CN" dirty="0" smtClean="0">
                <a:solidFill>
                  <a:srgbClr val="FF0000"/>
                </a:solidFill>
                <a:ea typeface="宋体" pitchFamily="2" charset="-122"/>
              </a:rPr>
              <a:t>DDR</a:t>
            </a:r>
            <a:r>
              <a:rPr lang="en-US" altLang="zh-CN" dirty="0" smtClean="0">
                <a:ea typeface="宋体" pitchFamily="2" charset="-122"/>
              </a:rPr>
              <a:t> (2 bits), </a:t>
            </a:r>
            <a:r>
              <a:rPr lang="en-US" altLang="zh-CN" dirty="0" smtClean="0">
                <a:solidFill>
                  <a:srgbClr val="FF0000"/>
                </a:solidFill>
                <a:ea typeface="宋体" pitchFamily="2" charset="-122"/>
              </a:rPr>
              <a:t>DDR2</a:t>
            </a:r>
            <a:r>
              <a:rPr lang="en-US" altLang="zh-CN" dirty="0" smtClean="0">
                <a:ea typeface="宋体" pitchFamily="2" charset="-122"/>
              </a:rPr>
              <a:t> (4 bits), </a:t>
            </a:r>
            <a:r>
              <a:rPr lang="en-US" altLang="zh-CN" dirty="0" smtClean="0">
                <a:solidFill>
                  <a:srgbClr val="FF0000"/>
                </a:solidFill>
                <a:ea typeface="宋体" pitchFamily="2" charset="-122"/>
              </a:rPr>
              <a:t>DDR3</a:t>
            </a:r>
            <a:r>
              <a:rPr lang="en-US" altLang="zh-CN" dirty="0" smtClean="0">
                <a:ea typeface="宋体" pitchFamily="2" charset="-122"/>
              </a:rPr>
              <a:t> (8 bits)</a:t>
            </a:r>
          </a:p>
          <a:p>
            <a:pPr lvl="2" eaLnBrk="1" hangingPunct="1">
              <a:lnSpc>
                <a:spcPct val="90000"/>
              </a:lnSpc>
            </a:pPr>
            <a:r>
              <a:rPr lang="zh-CN" altLang="en-US" dirty="0" smtClean="0">
                <a:ea typeface="宋体" pitchFamily="2" charset="-122"/>
              </a:rPr>
              <a:t>截止到</a:t>
            </a:r>
            <a:r>
              <a:rPr lang="en-US" altLang="zh-CN" dirty="0" smtClean="0">
                <a:ea typeface="宋体" pitchFamily="2" charset="-122"/>
              </a:rPr>
              <a:t>2010, </a:t>
            </a:r>
            <a:r>
              <a:rPr lang="zh-CN" altLang="en-US" dirty="0" smtClean="0">
                <a:ea typeface="宋体" pitchFamily="2" charset="-122"/>
              </a:rPr>
              <a:t>多数服务器和桌面系统均支持该标准</a:t>
            </a:r>
          </a:p>
          <a:p>
            <a:pPr lvl="2" eaLnBrk="1" hangingPunct="1">
              <a:lnSpc>
                <a:spcPct val="90000"/>
              </a:lnSpc>
            </a:pPr>
            <a:r>
              <a:rPr lang="en-US" altLang="zh-CN" dirty="0" smtClean="0">
                <a:ea typeface="宋体" pitchFamily="2" charset="-122"/>
              </a:rPr>
              <a:t>Intel Core i7 </a:t>
            </a:r>
            <a:r>
              <a:rPr lang="zh-CN" altLang="en-US" dirty="0" smtClean="0">
                <a:ea typeface="宋体" pitchFamily="2" charset="-122"/>
              </a:rPr>
              <a:t>仅支持</a:t>
            </a:r>
            <a:r>
              <a:rPr lang="en-US" altLang="zh-CN" dirty="0" smtClean="0">
                <a:ea typeface="宋体" pitchFamily="2" charset="-122"/>
              </a:rPr>
              <a:t>DDR3 SDRAM</a:t>
            </a:r>
          </a:p>
          <a:p>
            <a:pPr lvl="3" eaLnBrk="1" hangingPunct="1">
              <a:lnSpc>
                <a:spcPct val="90000"/>
              </a:lnSpc>
            </a:pPr>
            <a:endParaRPr lang="en-US" altLang="zh-CN" dirty="0" smtClean="0">
              <a:ea typeface="宋体" pitchFamily="2" charset="-122"/>
            </a:endParaRPr>
          </a:p>
          <a:p>
            <a:pPr lvl="3" eaLnBrk="1" hangingPunct="1">
              <a:lnSpc>
                <a:spcPct val="90000"/>
              </a:lnSpc>
            </a:pPr>
            <a:endParaRPr lang="en-US" altLang="zh-CN" dirty="0" smtClean="0">
              <a:ea typeface="宋体" pitchFamily="2" charset="-122"/>
            </a:endParaRPr>
          </a:p>
        </p:txBody>
      </p:sp>
      <p:pic>
        <p:nvPicPr>
          <p:cNvPr id="819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3537" y="3095625"/>
            <a:ext cx="3342397" cy="73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bject 3"/>
          <p:cNvSpPr>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局部性例子</a:t>
            </a:r>
            <a:endParaRPr lang="zh-CN" smtClean="0">
              <a:ea typeface="宋体" pitchFamily="2" charset="-122"/>
            </a:endParaRPr>
          </a:p>
        </p:txBody>
      </p:sp>
      <p:sp>
        <p:nvSpPr>
          <p:cNvPr id="4" name="object 4"/>
          <p:cNvSpPr txBox="1"/>
          <p:nvPr/>
        </p:nvSpPr>
        <p:spPr>
          <a:xfrm>
            <a:off x="476250" y="1463675"/>
            <a:ext cx="6978650" cy="360363"/>
          </a:xfrm>
          <a:prstGeom prst="rect">
            <a:avLst/>
          </a:prstGeom>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lnSpc>
                <a:spcPts val="2775"/>
              </a:lnSpc>
              <a:buClr>
                <a:srgbClr val="990000"/>
              </a:buClr>
              <a:buSzPct val="60000"/>
              <a:buFont typeface="Wingdings" pitchFamily="2" charset="2"/>
              <a:buChar char=""/>
            </a:pPr>
            <a:r>
              <a:rPr lang="zh-CN" altLang="en-US">
                <a:solidFill>
                  <a:srgbClr val="C00000"/>
                </a:solidFill>
                <a:latin typeface="Calibri" pitchFamily="34" charset="0"/>
              </a:rPr>
              <a:t>问题</a:t>
            </a:r>
            <a:r>
              <a:rPr lang="zh-CN" altLang="zh-CN">
                <a:solidFill>
                  <a:srgbClr val="C00000"/>
                </a:solidFill>
                <a:latin typeface="Calibri" pitchFamily="34" charset="0"/>
              </a:rPr>
              <a:t>: </a:t>
            </a:r>
            <a:r>
              <a:rPr lang="zh-CN" altLang="en-US">
                <a:latin typeface="Courier New" pitchFamily="49" charset="0"/>
                <a:cs typeface="Courier New" pitchFamily="49" charset="0"/>
              </a:rPr>
              <a:t>这个函数对于数组</a:t>
            </a:r>
            <a:r>
              <a:rPr lang="en-US" altLang="zh-CN">
                <a:latin typeface="Courier New" pitchFamily="49" charset="0"/>
                <a:cs typeface="Courier New" pitchFamily="49" charset="0"/>
              </a:rPr>
              <a:t>A</a:t>
            </a:r>
            <a:r>
              <a:rPr lang="zh-CN" altLang="en-US">
                <a:latin typeface="Courier New" pitchFamily="49" charset="0"/>
                <a:cs typeface="Courier New" pitchFamily="49" charset="0"/>
              </a:rPr>
              <a:t>有好的局部性吗</a:t>
            </a:r>
            <a:r>
              <a:rPr lang="zh-CN" altLang="zh-CN">
                <a:latin typeface="Calibri" pitchFamily="34" charset="0"/>
              </a:rPr>
              <a:t>?</a:t>
            </a:r>
          </a:p>
        </p:txBody>
      </p:sp>
      <p:sp>
        <p:nvSpPr>
          <p:cNvPr id="5" name="object 5"/>
          <p:cNvSpPr txBox="1"/>
          <p:nvPr/>
        </p:nvSpPr>
        <p:spPr>
          <a:xfrm>
            <a:off x="1817688" y="2484438"/>
            <a:ext cx="4441825" cy="2215991"/>
          </a:xfrm>
          <a:prstGeom prst="rect">
            <a:avLst/>
          </a:prstGeom>
          <a:solidFill>
            <a:srgbClr val="F6F5BD"/>
          </a:solidFill>
          <a:ln w="25400">
            <a:solidFill>
              <a:srgbClr val="000000"/>
            </a:solidFill>
          </a:ln>
        </p:spPr>
        <p:txBody>
          <a:bodyPr lIns="0" tIns="0" rIns="0" bIns="0">
            <a:spAutoFit/>
          </a:bodyPr>
          <a:lstStyle>
            <a:lvl1pPr marL="77788">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800" dirty="0">
                <a:latin typeface="Courier New" pitchFamily="49" charset="0"/>
                <a:cs typeface="Courier New" pitchFamily="49" charset="0"/>
              </a:rPr>
              <a:t>int sum_array_cols(int a[M][N])</a:t>
            </a:r>
          </a:p>
          <a:p>
            <a:r>
              <a:rPr lang="zh-CN" altLang="zh-CN" sz="1800" dirty="0">
                <a:latin typeface="Courier New" pitchFamily="49" charset="0"/>
                <a:cs typeface="Courier New" pitchFamily="49" charset="0"/>
              </a:rPr>
              <a:t>{</a:t>
            </a:r>
          </a:p>
          <a:p>
            <a:r>
              <a:rPr lang="zh-CN" altLang="zh-CN" sz="1800" dirty="0">
                <a:latin typeface="Courier New" pitchFamily="49" charset="0"/>
                <a:cs typeface="Courier New" pitchFamily="49" charset="0"/>
              </a:rPr>
              <a:t>int i, j, sum	= 0;</a:t>
            </a:r>
          </a:p>
          <a:p>
            <a:pPr>
              <a:spcBef>
                <a:spcPts val="38"/>
              </a:spcBef>
            </a:pPr>
            <a:endParaRPr lang="zh-CN" altLang="zh-CN" sz="1800" dirty="0">
              <a:latin typeface="Times New Roman" pitchFamily="18" charset="0"/>
              <a:cs typeface="Times New Roman" pitchFamily="18" charset="0"/>
            </a:endParaRPr>
          </a:p>
          <a:p>
            <a:r>
              <a:rPr lang="zh-CN" altLang="zh-CN" sz="1800" dirty="0">
                <a:latin typeface="Courier New" pitchFamily="49" charset="0"/>
                <a:cs typeface="Courier New" pitchFamily="49" charset="0"/>
              </a:rPr>
              <a:t>for (j =	0; j	&lt; N; j++) for (</a:t>
            </a:r>
            <a:r>
              <a:rPr lang="zh-CN" altLang="zh-CN" sz="1800" dirty="0">
                <a:solidFill>
                  <a:srgbClr val="FF0000"/>
                </a:solidFill>
                <a:latin typeface="Courier New" pitchFamily="49" charset="0"/>
                <a:cs typeface="Courier New" pitchFamily="49" charset="0"/>
              </a:rPr>
              <a:t>i</a:t>
            </a:r>
            <a:r>
              <a:rPr lang="zh-CN" altLang="zh-CN" sz="1800" dirty="0">
                <a:latin typeface="Courier New" pitchFamily="49" charset="0"/>
                <a:cs typeface="Courier New" pitchFamily="49" charset="0"/>
              </a:rPr>
              <a:t> = 0; i &lt;	M; i++)</a:t>
            </a:r>
          </a:p>
          <a:p>
            <a:r>
              <a:rPr lang="zh-CN" altLang="zh-CN" sz="1800" dirty="0">
                <a:latin typeface="Courier New" pitchFamily="49" charset="0"/>
                <a:cs typeface="Courier New" pitchFamily="49" charset="0"/>
              </a:rPr>
              <a:t>sum += a[</a:t>
            </a:r>
            <a:r>
              <a:rPr lang="zh-CN" altLang="zh-CN" sz="1800" dirty="0">
                <a:solidFill>
                  <a:srgbClr val="FF0000"/>
                </a:solidFill>
                <a:latin typeface="Courier New" pitchFamily="49" charset="0"/>
                <a:cs typeface="Courier New" pitchFamily="49" charset="0"/>
              </a:rPr>
              <a:t>i</a:t>
            </a:r>
            <a:r>
              <a:rPr lang="zh-CN" altLang="zh-CN" sz="1800" dirty="0">
                <a:latin typeface="Courier New" pitchFamily="49" charset="0"/>
                <a:cs typeface="Courier New" pitchFamily="49" charset="0"/>
              </a:rPr>
              <a:t>][j]; return sum;</a:t>
            </a:r>
          </a:p>
          <a:p>
            <a:r>
              <a:rPr lang="zh-CN" altLang="zh-CN" sz="1800" dirty="0">
                <a:latin typeface="Courier New" pitchFamily="49" charset="0"/>
                <a:cs typeface="Courier New" pitchFamily="49" charset="0"/>
              </a:rPr>
              <a:t>}</a:t>
            </a:r>
          </a:p>
        </p:txBody>
      </p:sp>
      <p:sp>
        <p:nvSpPr>
          <p:cNvPr id="6" name="object 6"/>
          <p:cNvSpPr txBox="1"/>
          <p:nvPr/>
        </p:nvSpPr>
        <p:spPr>
          <a:xfrm>
            <a:off x="6573838" y="5503863"/>
            <a:ext cx="2289175" cy="909031"/>
          </a:xfrm>
          <a:prstGeom prst="rect">
            <a:avLst/>
          </a:prstGeom>
        </p:spPr>
        <p:txBody>
          <a:bodyPr lIns="0" tIns="0" rIns="0" bIns="0">
            <a:spAutoFit/>
          </a:bodyPr>
          <a:lstStyle>
            <a:lvl1pPr marL="390525" indent="-377825">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nSpc>
                <a:spcPct val="129000"/>
              </a:lnSpc>
            </a:pPr>
            <a:r>
              <a:rPr lang="zh-CN" altLang="en-US" dirty="0">
                <a:latin typeface="Calibri" pitchFamily="34" charset="0"/>
              </a:rPr>
              <a:t>回答</a:t>
            </a:r>
            <a:r>
              <a:rPr lang="zh-CN" altLang="zh-CN" dirty="0">
                <a:latin typeface="Calibri" pitchFamily="34" charset="0"/>
              </a:rPr>
              <a:t>: </a:t>
            </a:r>
            <a:r>
              <a:rPr lang="zh-CN" altLang="en-US" dirty="0">
                <a:latin typeface="Calibri" pitchFamily="34" charset="0"/>
              </a:rPr>
              <a:t>不</a:t>
            </a:r>
            <a:r>
              <a:rPr lang="zh-CN" altLang="zh-CN" dirty="0">
                <a:latin typeface="Calibri" pitchFamily="34" charset="0"/>
              </a:rPr>
              <a:t>, </a:t>
            </a:r>
            <a:r>
              <a:rPr lang="zh-CN" altLang="en-US" dirty="0">
                <a:latin typeface="Calibri" pitchFamily="34" charset="0"/>
              </a:rPr>
              <a:t>除非</a:t>
            </a:r>
            <a:r>
              <a:rPr lang="zh-CN" altLang="zh-CN" dirty="0">
                <a:latin typeface="Calibri" pitchFamily="34" charset="0"/>
              </a:rPr>
              <a:t>… </a:t>
            </a:r>
            <a:r>
              <a:rPr lang="en-US" altLang="zh-CN" dirty="0" smtClean="0">
                <a:solidFill>
                  <a:srgbClr val="FF0000"/>
                </a:solidFill>
                <a:latin typeface="Calibri" pitchFamily="34" charset="0"/>
              </a:rPr>
              <a:t>N</a:t>
            </a:r>
            <a:r>
              <a:rPr lang="zh-CN" altLang="en-US" dirty="0" smtClean="0">
                <a:latin typeface="Calibri" pitchFamily="34" charset="0"/>
              </a:rPr>
              <a:t>非常</a:t>
            </a:r>
            <a:r>
              <a:rPr lang="zh-CN" altLang="en-US" dirty="0">
                <a:latin typeface="Calibri" pitchFamily="34" charset="0"/>
              </a:rPr>
              <a:t>小</a:t>
            </a:r>
            <a:endParaRPr lang="zh-CN"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bject 3"/>
          <p:cNvSpPr>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局部性例子</a:t>
            </a:r>
            <a:endParaRPr lang="zh-CN" smtClean="0">
              <a:ea typeface="宋体" pitchFamily="2" charset="-122"/>
            </a:endParaRPr>
          </a:p>
        </p:txBody>
      </p:sp>
      <p:sp>
        <p:nvSpPr>
          <p:cNvPr id="4" name="object 4"/>
          <p:cNvSpPr txBox="1"/>
          <p:nvPr/>
        </p:nvSpPr>
        <p:spPr>
          <a:xfrm>
            <a:off x="476250" y="1463675"/>
            <a:ext cx="7673975" cy="739775"/>
          </a:xfrm>
          <a:prstGeom prst="rect">
            <a:avLst/>
          </a:prstGeom>
        </p:spPr>
        <p:txBody>
          <a:bodyPr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a:solidFill>
                  <a:srgbClr val="FF0000"/>
                </a:solidFill>
                <a:latin typeface="Calibri" pitchFamily="34" charset="0"/>
              </a:rPr>
              <a:t>问题</a:t>
            </a:r>
            <a:r>
              <a:rPr lang="zh-CN" altLang="zh-CN">
                <a:solidFill>
                  <a:srgbClr val="FF0000"/>
                </a:solidFill>
                <a:latin typeface="Calibri" pitchFamily="34" charset="0"/>
              </a:rPr>
              <a:t>: </a:t>
            </a:r>
            <a:r>
              <a:rPr lang="zh-CN" altLang="en-US">
                <a:latin typeface="Calibri" pitchFamily="34" charset="0"/>
              </a:rPr>
              <a:t>改变下面函数中循环的顺序，使得它以步长为</a:t>
            </a:r>
            <a:r>
              <a:rPr lang="en-US" altLang="zh-CN">
                <a:latin typeface="Calibri" pitchFamily="34" charset="0"/>
              </a:rPr>
              <a:t>1</a:t>
            </a:r>
            <a:r>
              <a:rPr lang="zh-CN" altLang="en-US">
                <a:latin typeface="Calibri" pitchFamily="34" charset="0"/>
              </a:rPr>
              <a:t>的引用模式扫描三维数组</a:t>
            </a:r>
            <a:r>
              <a:rPr lang="en-US" altLang="zh-CN">
                <a:latin typeface="Calibri" pitchFamily="34" charset="0"/>
              </a:rPr>
              <a:t>a</a:t>
            </a:r>
            <a:r>
              <a:rPr lang="zh-CN" altLang="en-US">
                <a:latin typeface="Calibri" pitchFamily="34" charset="0"/>
              </a:rPr>
              <a:t>：</a:t>
            </a:r>
            <a:endParaRPr lang="zh-CN">
              <a:latin typeface="Calibri" pitchFamily="34" charset="0"/>
            </a:endParaRPr>
          </a:p>
        </p:txBody>
      </p:sp>
      <p:sp>
        <p:nvSpPr>
          <p:cNvPr id="5" name="object 5"/>
          <p:cNvSpPr txBox="1"/>
          <p:nvPr/>
        </p:nvSpPr>
        <p:spPr>
          <a:xfrm>
            <a:off x="620953" y="2986574"/>
            <a:ext cx="6120089" cy="2492990"/>
          </a:xfrm>
          <a:prstGeom prst="rect">
            <a:avLst/>
          </a:prstGeom>
          <a:solidFill>
            <a:srgbClr val="F6F5BD"/>
          </a:solidFill>
          <a:ln w="25400">
            <a:solidFill>
              <a:srgbClr val="000000"/>
            </a:solidFill>
          </a:ln>
        </p:spPr>
        <p:txBody>
          <a:bodyPr wrap="square" lIns="0" tIns="0" rIns="0" bIns="0">
            <a:spAutoFit/>
          </a:bodyPr>
          <a:lstStyle>
            <a:lvl1pPr marL="77788">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800" dirty="0">
                <a:latin typeface="Courier New" pitchFamily="49" charset="0"/>
                <a:cs typeface="Courier New" pitchFamily="49" charset="0"/>
              </a:rPr>
              <a:t>int sum_array_3d(int a[M][N][N])</a:t>
            </a:r>
          </a:p>
          <a:p>
            <a:r>
              <a:rPr lang="zh-CN" altLang="zh-CN" sz="1800" dirty="0">
                <a:latin typeface="Courier New" pitchFamily="49" charset="0"/>
                <a:cs typeface="Courier New" pitchFamily="49" charset="0"/>
              </a:rPr>
              <a:t>{</a:t>
            </a:r>
          </a:p>
          <a:p>
            <a:r>
              <a:rPr lang="zh-CN" altLang="zh-CN" sz="1800" dirty="0">
                <a:latin typeface="Courier New" pitchFamily="49" charset="0"/>
                <a:cs typeface="Courier New" pitchFamily="49" charset="0"/>
              </a:rPr>
              <a:t>int i, j, k, sum = 0;</a:t>
            </a:r>
          </a:p>
          <a:p>
            <a:pPr>
              <a:spcBef>
                <a:spcPts val="38"/>
              </a:spcBef>
            </a:pPr>
            <a:endParaRPr lang="zh-CN" altLang="zh-CN" sz="1800" dirty="0">
              <a:latin typeface="Times New Roman" pitchFamily="18" charset="0"/>
              <a:cs typeface="Times New Roman" pitchFamily="18" charset="0"/>
            </a:endParaRPr>
          </a:p>
          <a:p>
            <a:r>
              <a:rPr lang="zh-CN" altLang="zh-CN" sz="1800" dirty="0">
                <a:latin typeface="Courier New" pitchFamily="49" charset="0"/>
                <a:cs typeface="Courier New" pitchFamily="49" charset="0"/>
              </a:rPr>
              <a:t>for (i =	0; i	&lt; N; i++) </a:t>
            </a:r>
            <a:endParaRPr lang="en-US" altLang="zh-CN" sz="1800" dirty="0" smtClean="0">
              <a:latin typeface="Courier New" pitchFamily="49" charset="0"/>
              <a:cs typeface="Courier New" pitchFamily="49" charset="0"/>
            </a:endParaRPr>
          </a:p>
          <a:p>
            <a:r>
              <a:rPr lang="zh-CN" altLang="zh-CN" sz="1800" dirty="0" smtClean="0">
                <a:latin typeface="Courier New" pitchFamily="49" charset="0"/>
                <a:cs typeface="Courier New" pitchFamily="49" charset="0"/>
              </a:rPr>
              <a:t>for </a:t>
            </a:r>
            <a:r>
              <a:rPr lang="zh-CN" altLang="zh-CN" sz="1800" dirty="0">
                <a:latin typeface="Courier New" pitchFamily="49" charset="0"/>
                <a:cs typeface="Courier New" pitchFamily="49" charset="0"/>
              </a:rPr>
              <a:t>(j = 0; j &lt;	N; j++)</a:t>
            </a:r>
          </a:p>
          <a:p>
            <a:r>
              <a:rPr lang="zh-CN" altLang="zh-CN" sz="1800" dirty="0">
                <a:latin typeface="Courier New" pitchFamily="49" charset="0"/>
                <a:cs typeface="Courier New" pitchFamily="49" charset="0"/>
              </a:rPr>
              <a:t>for (</a:t>
            </a:r>
            <a:r>
              <a:rPr lang="zh-CN" altLang="zh-CN" sz="1800" dirty="0">
                <a:solidFill>
                  <a:srgbClr val="FF0000"/>
                </a:solidFill>
                <a:latin typeface="Courier New" pitchFamily="49" charset="0"/>
                <a:cs typeface="Courier New" pitchFamily="49" charset="0"/>
              </a:rPr>
              <a:t>k</a:t>
            </a:r>
            <a:r>
              <a:rPr lang="zh-CN" altLang="zh-CN" sz="1800" dirty="0">
                <a:latin typeface="Courier New" pitchFamily="49" charset="0"/>
                <a:cs typeface="Courier New" pitchFamily="49" charset="0"/>
              </a:rPr>
              <a:t> = 0; k &lt; M; k++) sum += a[</a:t>
            </a:r>
            <a:r>
              <a:rPr lang="zh-CN" altLang="zh-CN" sz="1800" dirty="0">
                <a:solidFill>
                  <a:srgbClr val="FF0000"/>
                </a:solidFill>
                <a:latin typeface="Courier New" pitchFamily="49" charset="0"/>
                <a:cs typeface="Courier New" pitchFamily="49" charset="0"/>
              </a:rPr>
              <a:t>k</a:t>
            </a:r>
            <a:r>
              <a:rPr lang="zh-CN" altLang="zh-CN" sz="1800" dirty="0">
                <a:latin typeface="Courier New" pitchFamily="49" charset="0"/>
                <a:cs typeface="Courier New" pitchFamily="49" charset="0"/>
              </a:rPr>
              <a:t>][i][j];</a:t>
            </a:r>
          </a:p>
          <a:p>
            <a:r>
              <a:rPr lang="zh-CN" altLang="zh-CN" sz="1800" dirty="0">
                <a:latin typeface="Courier New" pitchFamily="49" charset="0"/>
                <a:cs typeface="Courier New" pitchFamily="49" charset="0"/>
              </a:rPr>
              <a:t>return sum;</a:t>
            </a:r>
          </a:p>
          <a:p>
            <a:r>
              <a:rPr lang="zh-CN" altLang="zh-CN" sz="1800" dirty="0">
                <a:latin typeface="Courier New" pitchFamily="49" charset="0"/>
                <a:cs typeface="Courier New" pitchFamily="49" charset="0"/>
              </a:rPr>
              <a:t>}</a:t>
            </a:r>
          </a:p>
        </p:txBody>
      </p:sp>
      <p:sp>
        <p:nvSpPr>
          <p:cNvPr id="6" name="object 6"/>
          <p:cNvSpPr txBox="1"/>
          <p:nvPr/>
        </p:nvSpPr>
        <p:spPr>
          <a:xfrm>
            <a:off x="4932363" y="6262688"/>
            <a:ext cx="3829050" cy="368300"/>
          </a:xfrm>
          <a:prstGeom prst="rect">
            <a:avLst/>
          </a:prstGeom>
        </p:spPr>
        <p:txBody>
          <a:bodyPr lIns="0" tIns="0" rIns="0" bIns="0">
            <a:spAutoFit/>
          </a:bodyPr>
          <a:lstStyle/>
          <a:p>
            <a:pPr marL="12700">
              <a:defRPr/>
            </a:pPr>
            <a:r>
              <a:rPr lang="zh-CN" altLang="en-US" spc="-5" dirty="0">
                <a:latin typeface="Calibri"/>
                <a:cs typeface="Calibri"/>
              </a:rPr>
              <a:t>答案</a:t>
            </a:r>
            <a:r>
              <a:rPr spc="-5" dirty="0">
                <a:latin typeface="Calibri"/>
                <a:cs typeface="Calibri"/>
              </a:rPr>
              <a:t>:</a:t>
            </a:r>
            <a:r>
              <a:rPr spc="5" dirty="0">
                <a:latin typeface="Calibri"/>
                <a:cs typeface="Calibri"/>
              </a:rPr>
              <a:t> </a:t>
            </a:r>
            <a:r>
              <a:rPr lang="zh-CN" altLang="en-US" spc="5" dirty="0">
                <a:latin typeface="Calibri"/>
                <a:cs typeface="Calibri"/>
              </a:rPr>
              <a:t>将循环</a:t>
            </a:r>
            <a:r>
              <a:rPr lang="en-US" altLang="zh-CN" spc="5" dirty="0">
                <a:latin typeface="Calibri"/>
                <a:cs typeface="Calibri"/>
              </a:rPr>
              <a:t>k</a:t>
            </a:r>
            <a:r>
              <a:rPr lang="zh-CN" altLang="en-US" spc="5" dirty="0">
                <a:latin typeface="Calibri"/>
                <a:cs typeface="Calibri"/>
              </a:rPr>
              <a:t>放到最外层</a:t>
            </a:r>
            <a:endParaRPr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57188" y="434975"/>
            <a:ext cx="7591425" cy="762000"/>
          </a:xfrm>
        </p:spPr>
        <p:txBody>
          <a:bodyPr/>
          <a:lstStyle/>
          <a:p>
            <a:pPr algn="ctr" eaLnBrk="1" hangingPunct="1"/>
            <a:r>
              <a:rPr lang="zh-CN" altLang="en-US" smtClean="0">
                <a:ea typeface="宋体" pitchFamily="2" charset="-122"/>
              </a:rPr>
              <a:t>存储器层次结构</a:t>
            </a:r>
            <a:endParaRPr lang="en-US" altLang="zh-CN" smtClean="0">
              <a:ea typeface="宋体" pitchFamily="2" charset="-122"/>
            </a:endParaRPr>
          </a:p>
        </p:txBody>
      </p:sp>
      <p:sp>
        <p:nvSpPr>
          <p:cNvPr id="3" name="Content Placeholder 2"/>
          <p:cNvSpPr>
            <a:spLocks noGrp="1"/>
          </p:cNvSpPr>
          <p:nvPr>
            <p:ph idx="1"/>
          </p:nvPr>
        </p:nvSpPr>
        <p:spPr/>
        <p:txBody>
          <a:bodyPr/>
          <a:lstStyle/>
          <a:p>
            <a:pPr eaLnBrk="1" hangingPunct="1">
              <a:lnSpc>
                <a:spcPct val="80000"/>
              </a:lnSpc>
              <a:defRPr/>
            </a:pPr>
            <a:r>
              <a:rPr lang="zh-CN" altLang="en-US" sz="3200" dirty="0" smtClean="0">
                <a:solidFill>
                  <a:schemeClr val="bg1">
                    <a:lumMod val="75000"/>
                  </a:schemeClr>
                </a:solidFill>
                <a:ea typeface="宋体" charset="0"/>
              </a:rPr>
              <a:t>存储技术及其趋势</a:t>
            </a:r>
          </a:p>
          <a:p>
            <a:pPr eaLnBrk="1" hangingPunct="1">
              <a:lnSpc>
                <a:spcPct val="80000"/>
              </a:lnSpc>
              <a:defRPr/>
            </a:pPr>
            <a:r>
              <a:rPr lang="zh-CN" altLang="en-US" sz="3200" dirty="0" smtClean="0">
                <a:solidFill>
                  <a:schemeClr val="bg1">
                    <a:lumMod val="75000"/>
                  </a:schemeClr>
                </a:solidFill>
                <a:ea typeface="宋体" charset="0"/>
              </a:rPr>
              <a:t>局部性</a:t>
            </a:r>
          </a:p>
          <a:p>
            <a:pPr eaLnBrk="1" hangingPunct="1">
              <a:lnSpc>
                <a:spcPct val="80000"/>
              </a:lnSpc>
              <a:defRPr/>
            </a:pPr>
            <a:r>
              <a:rPr lang="zh-CN" altLang="en-US" sz="3200" dirty="0" smtClean="0">
                <a:ea typeface="宋体" charset="0"/>
              </a:rPr>
              <a:t>存储器层次结构中的高速缓存</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存储器层次结构</a:t>
            </a:r>
          </a:p>
        </p:txBody>
      </p:sp>
      <p:sp>
        <p:nvSpPr>
          <p:cNvPr id="57347" name="Rectangle 5"/>
          <p:cNvSpPr>
            <a:spLocks noGrp="1" noChangeArrowheads="1"/>
          </p:cNvSpPr>
          <p:nvPr>
            <p:ph type="body" idx="1"/>
          </p:nvPr>
        </p:nvSpPr>
        <p:spPr>
          <a:xfrm>
            <a:off x="609527" y="1277015"/>
            <a:ext cx="7620074" cy="4972050"/>
          </a:xfrm>
        </p:spPr>
        <p:txBody>
          <a:bodyPr/>
          <a:lstStyle/>
          <a:p>
            <a:pPr eaLnBrk="1" hangingPunct="1"/>
            <a:r>
              <a:rPr lang="zh-CN" altLang="en-US" dirty="0" smtClean="0">
                <a:ea typeface="宋体" pitchFamily="2" charset="-122"/>
              </a:rPr>
              <a:t>软硬件的基础稳定特性</a:t>
            </a:r>
            <a:r>
              <a:rPr lang="en-US" altLang="zh-CN" dirty="0" smtClean="0">
                <a:ea typeface="宋体" pitchFamily="2" charset="-122"/>
              </a:rPr>
              <a:t>:</a:t>
            </a:r>
          </a:p>
          <a:p>
            <a:pPr lvl="1" eaLnBrk="1" hangingPunct="1"/>
            <a:r>
              <a:rPr lang="zh-CN" altLang="en-US" dirty="0" smtClean="0">
                <a:ea typeface="宋体" pitchFamily="2" charset="-122"/>
              </a:rPr>
              <a:t>高速存储器技术费用高，容量小，且耗电量大，易发热</a:t>
            </a:r>
            <a:r>
              <a:rPr lang="en-US" altLang="zh-CN" dirty="0" smtClean="0">
                <a:ea typeface="宋体" pitchFamily="2" charset="-122"/>
              </a:rPr>
              <a:t>. </a:t>
            </a:r>
          </a:p>
          <a:p>
            <a:pPr lvl="1" eaLnBrk="1" hangingPunct="1"/>
            <a:r>
              <a:rPr lang="en-US" altLang="zh-CN" dirty="0" smtClean="0">
                <a:ea typeface="宋体" pitchFamily="2" charset="-122"/>
              </a:rPr>
              <a:t>CPU</a:t>
            </a:r>
            <a:r>
              <a:rPr lang="zh-CN" altLang="en-US" dirty="0" smtClean="0">
                <a:ea typeface="宋体" pitchFamily="2" charset="-122"/>
              </a:rPr>
              <a:t>与主存的速度差别越来越大</a:t>
            </a:r>
            <a:r>
              <a:rPr lang="en-US" altLang="zh-CN" dirty="0" smtClean="0">
                <a:ea typeface="宋体" pitchFamily="2" charset="-122"/>
              </a:rPr>
              <a:t>.</a:t>
            </a:r>
          </a:p>
          <a:p>
            <a:pPr lvl="1" eaLnBrk="1" hangingPunct="1"/>
            <a:r>
              <a:rPr lang="zh-CN" altLang="en-US" dirty="0" smtClean="0">
                <a:ea typeface="宋体" pitchFamily="2" charset="-122"/>
              </a:rPr>
              <a:t>设计良好的程序有更好的局部性</a:t>
            </a:r>
            <a:r>
              <a:rPr lang="en-US" altLang="zh-CN" dirty="0" smtClean="0">
                <a:ea typeface="宋体" pitchFamily="2" charset="-122"/>
              </a:rPr>
              <a:t>.</a:t>
            </a:r>
          </a:p>
          <a:p>
            <a:pPr lvl="1" eaLnBrk="1" hangingPunct="1"/>
            <a:endParaRPr lang="en-US" altLang="zh-CN" dirty="0" smtClean="0">
              <a:ea typeface="宋体" pitchFamily="2" charset="-122"/>
            </a:endParaRPr>
          </a:p>
          <a:p>
            <a:pPr eaLnBrk="1" hangingPunct="1"/>
            <a:r>
              <a:rPr lang="zh-CN" altLang="en-US" dirty="0" smtClean="0">
                <a:ea typeface="宋体" pitchFamily="2" charset="-122"/>
              </a:rPr>
              <a:t>这些基础特性相互补充</a:t>
            </a:r>
            <a:r>
              <a:rPr lang="en-US" altLang="zh-CN" dirty="0" smtClean="0">
                <a:ea typeface="宋体" pitchFamily="2" charset="-122"/>
              </a:rPr>
              <a:t>.</a:t>
            </a:r>
          </a:p>
          <a:p>
            <a:pPr eaLnBrk="1" hangingPunct="1"/>
            <a:endParaRPr lang="en-US" altLang="zh-CN" dirty="0" smtClean="0">
              <a:ea typeface="宋体" pitchFamily="2" charset="-122"/>
            </a:endParaRPr>
          </a:p>
          <a:p>
            <a:pPr eaLnBrk="1" hangingPunct="1"/>
            <a:r>
              <a:rPr lang="zh-CN" altLang="en-US" dirty="0" smtClean="0">
                <a:ea typeface="宋体" pitchFamily="2" charset="-122"/>
              </a:rPr>
              <a:t>以上特性给出一条组织主存和存储系统的途径，称作</a:t>
            </a:r>
            <a:r>
              <a:rPr lang="zh-CN" altLang="en-US" dirty="0" smtClean="0">
                <a:solidFill>
                  <a:srgbClr val="FF0000"/>
                </a:solidFill>
                <a:ea typeface="宋体" pitchFamily="2" charset="-122"/>
              </a:rPr>
              <a:t>存储器层次结构</a:t>
            </a:r>
            <a:r>
              <a:rPr lang="en-US" altLang="zh-CN" dirty="0" smtClean="0">
                <a:solidFill>
                  <a:srgbClr val="FF0000"/>
                </a:solidFill>
                <a:ea typeface="宋体" pitchFamily="2" charset="-122"/>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marL="119380" indent="-119380" defTabSz="-635"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dirty="0" smtClean="0">
                <a:latin typeface="Arial"/>
                <a:ea typeface="宋体" charset="0"/>
                <a:cs typeface="Arial"/>
              </a:rPr>
              <a:t>存储器</a:t>
            </a:r>
            <a:br>
              <a:rPr lang="zh-CN" altLang="en-GB" dirty="0" smtClean="0">
                <a:latin typeface="Arial"/>
                <a:ea typeface="宋体" charset="0"/>
                <a:cs typeface="Arial"/>
              </a:rPr>
            </a:br>
            <a:r>
              <a:rPr lang="zh-CN" altLang="en-GB" dirty="0" smtClean="0">
                <a:latin typeface="Arial"/>
                <a:ea typeface="宋体" charset="0"/>
                <a:cs typeface="Arial"/>
              </a:rPr>
              <a:t>层次结构举例</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ln>
          <a:effectLst/>
        </p:spPr>
        <p:txBody>
          <a:bodyPr wrap="none" anchor="ctr"/>
          <a:lstStyle/>
          <a:p>
            <a:pPr eaLnBrk="1" hangingPunct="1">
              <a:defRPr/>
            </a:pPr>
            <a:endParaRPr lang="en-US" altLang="zh-CN" sz="1800" b="0">
              <a:solidFill>
                <a:srgbClr val="000000"/>
              </a:solidFill>
              <a:latin typeface="Arial" pitchFamily="34" charset="0"/>
              <a:cs typeface="Arial" pitchFamily="34" charset="0"/>
            </a:endParaRPr>
          </a:p>
        </p:txBody>
      </p:sp>
      <p:sp>
        <p:nvSpPr>
          <p:cNvPr id="152" name="Text Box 196"/>
          <p:cNvSpPr txBox="1">
            <a:spLocks noChangeAspect="1" noChangeArrowheads="1"/>
          </p:cNvSpPr>
          <p:nvPr/>
        </p:nvSpPr>
        <p:spPr bwMode="auto">
          <a:xfrm>
            <a:off x="3621088" y="836613"/>
            <a:ext cx="869950" cy="365125"/>
          </a:xfrm>
          <a:prstGeom prst="rect">
            <a:avLst/>
          </a:prstGeom>
          <a:noFill/>
          <a:ln>
            <a:noFill/>
          </a:ln>
          <a:effectLst/>
        </p:spPr>
        <p:txBody>
          <a:bodyPr wrap="none" anchor="ctr">
            <a:spAutoFit/>
          </a:bodyPr>
          <a:lstStyle/>
          <a:p>
            <a:pPr algn="ctr" eaLnBrk="1" hangingPunct="1">
              <a:spcBef>
                <a:spcPts val="0"/>
              </a:spcBef>
              <a:spcAft>
                <a:spcPts val="0"/>
              </a:spcAft>
              <a:defRPr/>
            </a:pPr>
            <a:r>
              <a:rPr lang="zh-CN" altLang="en-US" sz="1800" b="0" kern="0" dirty="0">
                <a:solidFill>
                  <a:sysClr val="windowText" lastClr="000000"/>
                </a:solidFill>
                <a:latin typeface="Arial"/>
                <a:ea typeface="宋体" charset="0"/>
                <a:cs typeface="Arial"/>
              </a:rPr>
              <a:t>寄存器</a:t>
            </a:r>
          </a:p>
        </p:txBody>
      </p:sp>
      <p:sp>
        <p:nvSpPr>
          <p:cNvPr id="153" name="Text Box 198"/>
          <p:cNvSpPr txBox="1">
            <a:spLocks noChangeAspect="1" noChangeArrowheads="1"/>
          </p:cNvSpPr>
          <p:nvPr/>
        </p:nvSpPr>
        <p:spPr bwMode="auto">
          <a:xfrm>
            <a:off x="3379788" y="1285875"/>
            <a:ext cx="1352550" cy="641350"/>
          </a:xfrm>
          <a:prstGeom prst="rect">
            <a:avLst/>
          </a:prstGeom>
          <a:noFill/>
          <a:ln>
            <a:noFill/>
          </a:ln>
          <a:effectLst/>
        </p:spPr>
        <p:txBody>
          <a:bodyPr wrap="none" anchor="ctr">
            <a:spAutoFit/>
          </a:bodyPr>
          <a:lstStyle/>
          <a:p>
            <a:pPr algn="ctr" eaLnBrk="1" hangingPunct="1">
              <a:spcBef>
                <a:spcPts val="0"/>
              </a:spcBef>
              <a:spcAft>
                <a:spcPts val="0"/>
              </a:spcAft>
              <a:defRPr/>
            </a:pPr>
            <a:r>
              <a:rPr lang="en-US" sz="1800" b="0" kern="0">
                <a:solidFill>
                  <a:sysClr val="windowText" lastClr="000000"/>
                </a:solidFill>
                <a:latin typeface="Arial"/>
                <a:ea typeface="+mn-ea"/>
                <a:cs typeface="Arial"/>
              </a:rPr>
              <a:t>L1</a:t>
            </a:r>
            <a:r>
              <a:rPr lang="zh-CN" altLang="en-US" sz="1800" b="0" kern="0">
                <a:solidFill>
                  <a:sysClr val="windowText" lastClr="000000"/>
                </a:solidFill>
                <a:latin typeface="Arial"/>
                <a:ea typeface="宋体" charset="0"/>
                <a:cs typeface="Arial"/>
              </a:rPr>
              <a:t>高速缓存</a:t>
            </a:r>
          </a:p>
          <a:p>
            <a:pPr algn="ctr" eaLnBrk="1" hangingPunct="1">
              <a:spcBef>
                <a:spcPts val="0"/>
              </a:spcBef>
              <a:spcAft>
                <a:spcPts val="0"/>
              </a:spcAft>
              <a:defRPr/>
            </a:pPr>
            <a:r>
              <a:rPr lang="en-US" sz="1800" b="0" kern="0">
                <a:solidFill>
                  <a:sysClr val="windowText" lastClr="000000"/>
                </a:solidFill>
                <a:latin typeface="Arial"/>
                <a:ea typeface="+mn-ea"/>
                <a:cs typeface="Arial"/>
              </a:rPr>
              <a:t>(SRAM)</a:t>
            </a:r>
          </a:p>
        </p:txBody>
      </p:sp>
      <p:sp>
        <p:nvSpPr>
          <p:cNvPr id="154" name="Text Box 199"/>
          <p:cNvSpPr txBox="1">
            <a:spLocks noChangeAspect="1" noChangeArrowheads="1"/>
          </p:cNvSpPr>
          <p:nvPr/>
        </p:nvSpPr>
        <p:spPr bwMode="auto">
          <a:xfrm>
            <a:off x="3551238" y="3824288"/>
            <a:ext cx="1009650" cy="641350"/>
          </a:xfrm>
          <a:prstGeom prst="rect">
            <a:avLst/>
          </a:prstGeom>
          <a:noFill/>
          <a:ln>
            <a:noFill/>
          </a:ln>
          <a:effectLst/>
        </p:spPr>
        <p:txBody>
          <a:bodyPr wrap="none" anchor="ctr">
            <a:spAutoFit/>
          </a:bodyPr>
          <a:lstStyle/>
          <a:p>
            <a:pPr algn="ctr" eaLnBrk="1" hangingPunct="1">
              <a:spcBef>
                <a:spcPts val="0"/>
              </a:spcBef>
              <a:spcAft>
                <a:spcPts val="0"/>
              </a:spcAft>
              <a:defRPr/>
            </a:pPr>
            <a:r>
              <a:rPr lang="zh-CN" altLang="en-US" sz="1800" b="0" kern="0" dirty="0">
                <a:solidFill>
                  <a:sysClr val="windowText" lastClr="000000"/>
                </a:solidFill>
                <a:latin typeface="Arial"/>
                <a:ea typeface="宋体" charset="0"/>
                <a:cs typeface="Arial"/>
              </a:rPr>
              <a:t>主存</a:t>
            </a:r>
          </a:p>
          <a:p>
            <a:pPr algn="ctr" eaLnBrk="1" hangingPunct="1">
              <a:spcBef>
                <a:spcPts val="0"/>
              </a:spcBef>
              <a:spcAft>
                <a:spcPts val="0"/>
              </a:spcAft>
              <a:defRPr/>
            </a:pPr>
            <a:r>
              <a:rPr lang="en-US" sz="1800" b="0" kern="0" dirty="0">
                <a:solidFill>
                  <a:sysClr val="windowText" lastClr="000000"/>
                </a:solidFill>
                <a:latin typeface="Arial"/>
                <a:ea typeface="+mn-ea"/>
                <a:cs typeface="Arial"/>
              </a:rPr>
              <a:t>(DRAM)</a:t>
            </a:r>
          </a:p>
        </p:txBody>
      </p:sp>
      <p:sp>
        <p:nvSpPr>
          <p:cNvPr id="58375" name="Text Box 200"/>
          <p:cNvSpPr txBox="1">
            <a:spLocks noChangeAspect="1" noChangeArrowheads="1"/>
          </p:cNvSpPr>
          <p:nvPr/>
        </p:nvSpPr>
        <p:spPr bwMode="auto">
          <a:xfrm>
            <a:off x="3278188" y="48498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b="0">
                <a:solidFill>
                  <a:srgbClr val="000000"/>
                </a:solidFill>
                <a:latin typeface="Arial" pitchFamily="34" charset="0"/>
                <a:cs typeface="Arial" pitchFamily="34" charset="0"/>
              </a:rPr>
              <a:t>本地二级存储</a:t>
            </a:r>
          </a:p>
          <a:p>
            <a:pPr algn="ctr" eaLnBrk="1" hangingPunct="1"/>
            <a:r>
              <a:rPr lang="en-US" altLang="zh-CN" sz="1800" b="0">
                <a:solidFill>
                  <a:srgbClr val="000000"/>
                </a:solidFill>
                <a:latin typeface="Arial" pitchFamily="34" charset="0"/>
                <a:cs typeface="Arial" pitchFamily="34" charset="0"/>
              </a:rPr>
              <a:t>(</a:t>
            </a:r>
            <a:r>
              <a:rPr lang="zh-CN" altLang="en-US" sz="1800" b="0">
                <a:solidFill>
                  <a:srgbClr val="000000"/>
                </a:solidFill>
                <a:latin typeface="Arial" pitchFamily="34" charset="0"/>
                <a:cs typeface="Arial" pitchFamily="34" charset="0"/>
              </a:rPr>
              <a:t>本地磁盘</a:t>
            </a:r>
            <a:r>
              <a:rPr lang="en-US" altLang="zh-CN" sz="1800" b="0">
                <a:solidFill>
                  <a:srgbClr val="000000"/>
                </a:solidFill>
                <a:latin typeface="Arial" pitchFamily="34" charset="0"/>
                <a:cs typeface="Arial" pitchFamily="34" charset="0"/>
              </a:rPr>
              <a:t>)</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tailEnd type="triangle" w="med" len="me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8380" name="Text Box 223"/>
          <p:cNvSpPr txBox="1">
            <a:spLocks noChangeAspect="1" noChangeArrowheads="1"/>
          </p:cNvSpPr>
          <p:nvPr/>
        </p:nvSpPr>
        <p:spPr bwMode="auto">
          <a:xfrm>
            <a:off x="130175" y="3838575"/>
            <a:ext cx="99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zh-CN" altLang="en-US" sz="1600" b="0">
                <a:solidFill>
                  <a:srgbClr val="000000"/>
                </a:solidFill>
                <a:latin typeface="Arial" pitchFamily="34" charset="0"/>
                <a:cs typeface="Arial" pitchFamily="34" charset="0"/>
              </a:rPr>
              <a:t>更大</a:t>
            </a:r>
            <a:r>
              <a:rPr lang="en-US" altLang="zh-CN" sz="1600" b="0">
                <a:solidFill>
                  <a:srgbClr val="000000"/>
                </a:solidFill>
                <a:latin typeface="Arial" pitchFamily="34" charset="0"/>
                <a:cs typeface="Arial" pitchFamily="34" charset="0"/>
              </a:rPr>
              <a:t>,  </a:t>
            </a:r>
          </a:p>
          <a:p>
            <a:pPr eaLnBrk="1" hangingPunct="1"/>
            <a:r>
              <a:rPr lang="zh-CN" altLang="en-US" sz="1600" b="0">
                <a:solidFill>
                  <a:srgbClr val="000000"/>
                </a:solidFill>
                <a:latin typeface="Arial" pitchFamily="34" charset="0"/>
                <a:cs typeface="Arial" pitchFamily="34" charset="0"/>
              </a:rPr>
              <a:t>更慢</a:t>
            </a:r>
            <a:r>
              <a:rPr lang="en-US" altLang="zh-CN" sz="1600" b="0">
                <a:solidFill>
                  <a:srgbClr val="000000"/>
                </a:solidFill>
                <a:latin typeface="Arial" pitchFamily="34" charset="0"/>
                <a:cs typeface="Arial" pitchFamily="34" charset="0"/>
              </a:rPr>
              <a:t>, </a:t>
            </a:r>
          </a:p>
          <a:p>
            <a:pPr eaLnBrk="1" hangingPunct="1"/>
            <a:r>
              <a:rPr lang="zh-CN" altLang="en-US" sz="1600" b="0">
                <a:solidFill>
                  <a:srgbClr val="000000"/>
                </a:solidFill>
                <a:latin typeface="Arial" pitchFamily="34" charset="0"/>
                <a:cs typeface="Arial" pitchFamily="34" charset="0"/>
              </a:rPr>
              <a:t>更廉价 </a:t>
            </a:r>
          </a:p>
          <a:p>
            <a:pPr eaLnBrk="1" hangingPunct="1"/>
            <a:r>
              <a:rPr lang="en-US" altLang="zh-CN" sz="1600" b="0">
                <a:solidFill>
                  <a:srgbClr val="000000"/>
                </a:solidFill>
                <a:latin typeface="Arial" pitchFamily="34" charset="0"/>
                <a:cs typeface="Arial" pitchFamily="34" charset="0"/>
              </a:rPr>
              <a:t>(</a:t>
            </a:r>
            <a:r>
              <a:rPr lang="zh-CN" altLang="en-US" sz="1600" b="0">
                <a:solidFill>
                  <a:srgbClr val="000000"/>
                </a:solidFill>
                <a:latin typeface="Arial" pitchFamily="34" charset="0"/>
                <a:cs typeface="Arial" pitchFamily="34" charset="0"/>
              </a:rPr>
              <a:t>每字节</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的存储器</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8382" name="Text Box 225"/>
          <p:cNvSpPr txBox="1">
            <a:spLocks noChangeAspect="1" noChangeArrowheads="1"/>
          </p:cNvSpPr>
          <p:nvPr/>
        </p:nvSpPr>
        <p:spPr bwMode="auto">
          <a:xfrm>
            <a:off x="2395538" y="5949950"/>
            <a:ext cx="332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b="0">
                <a:solidFill>
                  <a:srgbClr val="000000"/>
                </a:solidFill>
                <a:latin typeface="Arial" pitchFamily="34" charset="0"/>
                <a:cs typeface="Arial" pitchFamily="34" charset="0"/>
              </a:rPr>
              <a:t>远程二级存储</a:t>
            </a:r>
          </a:p>
          <a:p>
            <a:pPr algn="ctr" eaLnBrk="1" hangingPunct="1"/>
            <a:r>
              <a:rPr lang="en-US" altLang="zh-CN" sz="1800" b="0">
                <a:solidFill>
                  <a:srgbClr val="000000"/>
                </a:solidFill>
                <a:latin typeface="Arial" pitchFamily="34" charset="0"/>
                <a:cs typeface="Arial" pitchFamily="34" charset="0"/>
              </a:rPr>
              <a:t>(</a:t>
            </a:r>
            <a:r>
              <a:rPr lang="zh-CN" altLang="en-US" sz="1800" b="0">
                <a:solidFill>
                  <a:srgbClr val="000000"/>
                </a:solidFill>
                <a:latin typeface="Arial" pitchFamily="34" charset="0"/>
                <a:cs typeface="Arial" pitchFamily="34" charset="0"/>
              </a:rPr>
              <a:t>分布式文件系统、</a:t>
            </a:r>
            <a:r>
              <a:rPr lang="en-US" altLang="zh-CN" sz="1800" b="0">
                <a:solidFill>
                  <a:srgbClr val="000000"/>
                </a:solidFill>
                <a:latin typeface="Arial" pitchFamily="34" charset="0"/>
                <a:cs typeface="Arial" pitchFamily="34" charset="0"/>
              </a:rPr>
              <a:t>Web</a:t>
            </a:r>
            <a:r>
              <a:rPr lang="zh-CN" altLang="en-US" sz="1800" b="0">
                <a:solidFill>
                  <a:srgbClr val="000000"/>
                </a:solidFill>
                <a:latin typeface="Arial" pitchFamily="34" charset="0"/>
                <a:cs typeface="Arial" pitchFamily="34" charset="0"/>
              </a:rPr>
              <a:t>服务器</a:t>
            </a:r>
            <a:r>
              <a:rPr lang="en-US" altLang="zh-CN" sz="1800" b="0">
                <a:solidFill>
                  <a:srgbClr val="000000"/>
                </a:solidFill>
                <a:latin typeface="Arial" pitchFamily="34" charset="0"/>
                <a:cs typeface="Arial" pitchFamily="34" charset="0"/>
              </a:rPr>
              <a:t>)</a:t>
            </a:r>
          </a:p>
        </p:txBody>
      </p:sp>
      <p:sp>
        <p:nvSpPr>
          <p:cNvPr id="165" name="Text Box 227"/>
          <p:cNvSpPr txBox="1">
            <a:spLocks noChangeAspect="1" noChangeArrowheads="1"/>
          </p:cNvSpPr>
          <p:nvPr/>
        </p:nvSpPr>
        <p:spPr bwMode="auto">
          <a:xfrm>
            <a:off x="7073900" y="5378450"/>
            <a:ext cx="2062163" cy="731838"/>
          </a:xfrm>
          <a:prstGeom prst="rect">
            <a:avLst/>
          </a:prstGeom>
          <a:noFill/>
          <a:ln>
            <a:noFill/>
          </a:ln>
          <a:effectLst/>
        </p:spPr>
        <p:txBody>
          <a:bodyPr anchor="ctr">
            <a:spAutoFit/>
          </a:bodyPr>
          <a:lstStyle/>
          <a:p>
            <a:pPr eaLnBrk="1" hangingPunct="1">
              <a:spcBef>
                <a:spcPts val="0"/>
              </a:spcBef>
              <a:spcAft>
                <a:spcPts val="0"/>
              </a:spcAft>
              <a:defRPr/>
            </a:pPr>
            <a:r>
              <a:rPr lang="zh-CN" altLang="en-US" sz="1400" kern="0" dirty="0">
                <a:solidFill>
                  <a:srgbClr val="FF0000"/>
                </a:solidFill>
                <a:latin typeface="Arial"/>
                <a:ea typeface="宋体" charset="0"/>
                <a:cs typeface="Arial"/>
              </a:rPr>
              <a:t>本地磁盘保存着从远程网络服务器磁盘上取出的文件</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8385" name="Text Box 236"/>
          <p:cNvSpPr txBox="1">
            <a:spLocks noChangeAspect="1" noChangeArrowheads="1"/>
          </p:cNvSpPr>
          <p:nvPr/>
        </p:nvSpPr>
        <p:spPr bwMode="auto">
          <a:xfrm>
            <a:off x="3316288" y="195103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en-US" altLang="zh-CN" sz="1800" b="0">
                <a:solidFill>
                  <a:srgbClr val="000000"/>
                </a:solidFill>
                <a:latin typeface="Arial" pitchFamily="34" charset="0"/>
                <a:cs typeface="Arial" pitchFamily="34" charset="0"/>
              </a:rPr>
              <a:t>L2 </a:t>
            </a:r>
            <a:r>
              <a:rPr lang="zh-CN" altLang="en-US" sz="1800" b="0">
                <a:solidFill>
                  <a:srgbClr val="000000"/>
                </a:solidFill>
                <a:latin typeface="Arial" pitchFamily="34" charset="0"/>
                <a:cs typeface="Arial" pitchFamily="34" charset="0"/>
              </a:rPr>
              <a:t>高速缓存 </a:t>
            </a:r>
          </a:p>
          <a:p>
            <a:pPr algn="ctr" eaLnBrk="1" hangingPunct="1"/>
            <a:r>
              <a:rPr lang="en-US" altLang="zh-CN" sz="1800" b="0">
                <a:solidFill>
                  <a:srgbClr val="000000"/>
                </a:solidFill>
                <a:latin typeface="Arial" pitchFamily="34" charset="0"/>
                <a:cs typeface="Arial" pitchFamily="34" charset="0"/>
              </a:rPr>
              <a:t>(SRAM)</a:t>
            </a:r>
          </a:p>
        </p:txBody>
      </p:sp>
      <p:sp>
        <p:nvSpPr>
          <p:cNvPr id="58386" name="Text Box 243"/>
          <p:cNvSpPr txBox="1">
            <a:spLocks noChangeAspect="1" noChangeArrowheads="1"/>
          </p:cNvSpPr>
          <p:nvPr/>
        </p:nvSpPr>
        <p:spPr bwMode="auto">
          <a:xfrm>
            <a:off x="4962525" y="1644650"/>
            <a:ext cx="2838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sz="1400">
                <a:solidFill>
                  <a:srgbClr val="FF0000"/>
                </a:solidFill>
                <a:latin typeface="Arial" pitchFamily="34" charset="0"/>
                <a:cs typeface="Arial" pitchFamily="34" charset="0"/>
              </a:rPr>
              <a:t>L1 </a:t>
            </a:r>
            <a:r>
              <a:rPr lang="zh-CN" altLang="en-US" sz="1400">
                <a:solidFill>
                  <a:srgbClr val="FF0000"/>
                </a:solidFill>
                <a:latin typeface="Arial" pitchFamily="34" charset="0"/>
                <a:cs typeface="Arial" pitchFamily="34" charset="0"/>
              </a:rPr>
              <a:t>高速缓存保存着从 </a:t>
            </a:r>
            <a:r>
              <a:rPr lang="en-US" altLang="zh-CN" sz="1400">
                <a:solidFill>
                  <a:srgbClr val="FF0000"/>
                </a:solidFill>
                <a:latin typeface="Arial" pitchFamily="34" charset="0"/>
                <a:cs typeface="Arial" pitchFamily="34" charset="0"/>
              </a:rPr>
              <a:t>L2 </a:t>
            </a:r>
            <a:r>
              <a:rPr lang="zh-CN" altLang="en-US" sz="1400">
                <a:solidFill>
                  <a:srgbClr val="FF0000"/>
                </a:solidFill>
                <a:latin typeface="Arial" pitchFamily="34" charset="0"/>
                <a:cs typeface="Arial" pitchFamily="34" charset="0"/>
              </a:rPr>
              <a:t>高速缓存取出的缓存行</a:t>
            </a:r>
            <a:r>
              <a:rPr lang="en-US" altLang="zh-CN" sz="1400">
                <a:solidFill>
                  <a:srgbClr val="FF0000"/>
                </a:solidFill>
                <a:latin typeface="Arial" pitchFamily="34" charset="0"/>
                <a:cs typeface="Arial" pitchFamily="34" charset="0"/>
              </a:rPr>
              <a:t>.</a:t>
            </a:r>
          </a:p>
        </p:txBody>
      </p:sp>
      <p:sp>
        <p:nvSpPr>
          <p:cNvPr id="171" name="Text Box 233"/>
          <p:cNvSpPr txBox="1">
            <a:spLocks noChangeAspect="1" noChangeArrowheads="1"/>
          </p:cNvSpPr>
          <p:nvPr/>
        </p:nvSpPr>
        <p:spPr bwMode="auto">
          <a:xfrm>
            <a:off x="4573588" y="976313"/>
            <a:ext cx="2919412" cy="517525"/>
          </a:xfrm>
          <a:prstGeom prst="rect">
            <a:avLst/>
          </a:prstGeom>
          <a:noFill/>
          <a:ln>
            <a:noFill/>
          </a:ln>
          <a:effectLst/>
        </p:spPr>
        <p:txBody>
          <a:bodyPr anchor="ctr">
            <a:spAutoFit/>
          </a:bodyPr>
          <a:lstStyle/>
          <a:p>
            <a:pPr eaLnBrk="1" hangingPunct="1">
              <a:spcBef>
                <a:spcPts val="0"/>
              </a:spcBef>
              <a:spcAft>
                <a:spcPts val="0"/>
              </a:spcAft>
              <a:defRPr/>
            </a:pPr>
            <a:r>
              <a:rPr lang="en-US" sz="1400" kern="0" dirty="0">
                <a:solidFill>
                  <a:srgbClr val="FF0000"/>
                </a:solidFill>
                <a:latin typeface="Arial"/>
                <a:ea typeface="+mn-ea"/>
                <a:cs typeface="Arial"/>
              </a:rPr>
              <a:t>CPU </a:t>
            </a:r>
            <a:r>
              <a:rPr lang="zh-CN" altLang="en-US" sz="1400" kern="0" dirty="0">
                <a:solidFill>
                  <a:srgbClr val="FF0000"/>
                </a:solidFill>
                <a:latin typeface="Arial"/>
                <a:ea typeface="宋体" charset="0"/>
                <a:cs typeface="Arial"/>
              </a:rPr>
              <a:t>寄存器保存着从高速缓存存储器取出的字</a:t>
            </a:r>
          </a:p>
        </p:txBody>
      </p:sp>
      <p:sp>
        <p:nvSpPr>
          <p:cNvPr id="58388" name="Text Box 231"/>
          <p:cNvSpPr txBox="1">
            <a:spLocks noChangeAspect="1" noChangeArrowheads="1"/>
          </p:cNvSpPr>
          <p:nvPr/>
        </p:nvSpPr>
        <p:spPr bwMode="auto">
          <a:xfrm>
            <a:off x="5365750" y="2406650"/>
            <a:ext cx="2628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en-US" altLang="zh-CN" sz="1400">
                <a:solidFill>
                  <a:srgbClr val="FF0000"/>
                </a:solidFill>
                <a:latin typeface="Arial" pitchFamily="34" charset="0"/>
                <a:cs typeface="Arial" pitchFamily="34" charset="0"/>
              </a:rPr>
              <a:t>L2 </a:t>
            </a:r>
            <a:r>
              <a:rPr lang="zh-CN" altLang="en-US" sz="1400">
                <a:solidFill>
                  <a:srgbClr val="FF0000"/>
                </a:solidFill>
                <a:latin typeface="Arial" pitchFamily="34" charset="0"/>
                <a:cs typeface="Arial" pitchFamily="34" charset="0"/>
              </a:rPr>
              <a:t>高速缓存保存着从</a:t>
            </a:r>
            <a:r>
              <a:rPr lang="en-US" altLang="zh-CN" sz="1400">
                <a:solidFill>
                  <a:srgbClr val="FF0000"/>
                </a:solidFill>
                <a:latin typeface="Arial" pitchFamily="34" charset="0"/>
                <a:cs typeface="Arial" pitchFamily="34" charset="0"/>
              </a:rPr>
              <a:t>L3</a:t>
            </a:r>
            <a:r>
              <a:rPr lang="zh-CN" altLang="en-US" sz="1400">
                <a:solidFill>
                  <a:srgbClr val="FF0000"/>
                </a:solidFill>
                <a:latin typeface="Arial" pitchFamily="34" charset="0"/>
                <a:cs typeface="Arial" pitchFamily="34" charset="0"/>
              </a:rPr>
              <a:t>高速缓存取出的缓存行 </a:t>
            </a:r>
          </a:p>
        </p:txBody>
      </p:sp>
      <p:sp>
        <p:nvSpPr>
          <p:cNvPr id="176" name="Text Box 247"/>
          <p:cNvSpPr txBox="1">
            <a:spLocks noChangeAspect="1" noChangeArrowheads="1"/>
          </p:cNvSpPr>
          <p:nvPr/>
        </p:nvSpPr>
        <p:spPr bwMode="auto">
          <a:xfrm>
            <a:off x="3235325" y="64452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dirty="0">
                <a:solidFill>
                  <a:schemeClr val="accent6">
                    <a:lumMod val="75000"/>
                  </a:schemeClr>
                </a:solidFill>
                <a:latin typeface="Arial"/>
                <a:ea typeface="+mn-ea"/>
                <a:cs typeface="Arial"/>
              </a:rPr>
              <a:t>L0:</a:t>
            </a:r>
          </a:p>
        </p:txBody>
      </p:sp>
      <p:sp>
        <p:nvSpPr>
          <p:cNvPr id="177" name="Text Box 248"/>
          <p:cNvSpPr txBox="1">
            <a:spLocks noChangeAspect="1" noChangeArrowheads="1"/>
          </p:cNvSpPr>
          <p:nvPr/>
        </p:nvSpPr>
        <p:spPr bwMode="auto">
          <a:xfrm>
            <a:off x="2867025" y="1354138"/>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dirty="0">
                <a:solidFill>
                  <a:schemeClr val="accent6">
                    <a:lumMod val="75000"/>
                  </a:schemeClr>
                </a:solidFill>
                <a:latin typeface="Arial"/>
                <a:ea typeface="+mn-ea"/>
                <a:cs typeface="Arial"/>
              </a:rPr>
              <a:t>L1:</a:t>
            </a:r>
          </a:p>
        </p:txBody>
      </p:sp>
      <p:sp>
        <p:nvSpPr>
          <p:cNvPr id="178" name="Text Box 249"/>
          <p:cNvSpPr txBox="1">
            <a:spLocks noChangeAspect="1" noChangeArrowheads="1"/>
          </p:cNvSpPr>
          <p:nvPr/>
        </p:nvSpPr>
        <p:spPr bwMode="auto">
          <a:xfrm>
            <a:off x="2486025" y="204152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L2:</a:t>
            </a:r>
          </a:p>
        </p:txBody>
      </p:sp>
      <p:sp>
        <p:nvSpPr>
          <p:cNvPr id="179" name="Text Box 250"/>
          <p:cNvSpPr txBox="1">
            <a:spLocks noChangeAspect="1" noChangeArrowheads="1"/>
          </p:cNvSpPr>
          <p:nvPr/>
        </p:nvSpPr>
        <p:spPr bwMode="auto">
          <a:xfrm>
            <a:off x="2079625" y="2797175"/>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L3:</a:t>
            </a:r>
          </a:p>
        </p:txBody>
      </p:sp>
      <p:sp>
        <p:nvSpPr>
          <p:cNvPr id="180" name="Text Box 251"/>
          <p:cNvSpPr txBox="1">
            <a:spLocks noChangeAspect="1" noChangeArrowheads="1"/>
          </p:cNvSpPr>
          <p:nvPr/>
        </p:nvSpPr>
        <p:spPr bwMode="auto">
          <a:xfrm>
            <a:off x="1554163" y="3795713"/>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L4:</a:t>
            </a:r>
          </a:p>
        </p:txBody>
      </p:sp>
      <p:sp>
        <p:nvSpPr>
          <p:cNvPr id="181" name="Text Box 252"/>
          <p:cNvSpPr txBox="1">
            <a:spLocks noChangeAspect="1" noChangeArrowheads="1"/>
          </p:cNvSpPr>
          <p:nvPr/>
        </p:nvSpPr>
        <p:spPr bwMode="auto">
          <a:xfrm>
            <a:off x="933450" y="4913313"/>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L5:</a:t>
            </a:r>
          </a:p>
        </p:txBody>
      </p:sp>
      <p:sp>
        <p:nvSpPr>
          <p:cNvPr id="58395" name="Text Box 289"/>
          <p:cNvSpPr txBox="1">
            <a:spLocks noChangeAspect="1" noChangeArrowheads="1"/>
          </p:cNvSpPr>
          <p:nvPr/>
        </p:nvSpPr>
        <p:spPr bwMode="auto">
          <a:xfrm>
            <a:off x="130175" y="1390650"/>
            <a:ext cx="99536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hangingPunct="1"/>
            <a:r>
              <a:rPr lang="zh-CN" altLang="en-US" sz="1600" b="0">
                <a:solidFill>
                  <a:srgbClr val="000000"/>
                </a:solidFill>
                <a:latin typeface="Arial" pitchFamily="34" charset="0"/>
                <a:cs typeface="Arial" pitchFamily="34" charset="0"/>
              </a:rPr>
              <a:t>更小</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更快</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更贵</a:t>
            </a:r>
          </a:p>
          <a:p>
            <a:pPr eaLnBrk="1" hangingPunct="1"/>
            <a:r>
              <a:rPr lang="en-US" altLang="zh-CN" sz="1600" b="0">
                <a:solidFill>
                  <a:srgbClr val="000000"/>
                </a:solidFill>
                <a:latin typeface="Arial" pitchFamily="34" charset="0"/>
                <a:cs typeface="Arial" pitchFamily="34" charset="0"/>
              </a:rPr>
              <a:t>(</a:t>
            </a:r>
            <a:r>
              <a:rPr lang="zh-CN" altLang="en-US" sz="1600" b="0">
                <a:solidFill>
                  <a:srgbClr val="000000"/>
                </a:solidFill>
                <a:latin typeface="Arial" pitchFamily="34" charset="0"/>
                <a:cs typeface="Arial" pitchFamily="34" charset="0"/>
              </a:rPr>
              <a:t>每字节</a:t>
            </a:r>
            <a:r>
              <a:rPr lang="en-US" altLang="zh-CN" sz="1600" b="0">
                <a:solidFill>
                  <a:srgbClr val="000000"/>
                </a:solidFill>
                <a:latin typeface="Arial" pitchFamily="34" charset="0"/>
                <a:cs typeface="Arial" pitchFamily="34" charset="0"/>
              </a:rPr>
              <a:t>)</a:t>
            </a:r>
          </a:p>
          <a:p>
            <a:pPr eaLnBrk="1" hangingPunct="1"/>
            <a:r>
              <a:rPr lang="zh-CN" altLang="en-US" sz="1600" b="0">
                <a:solidFill>
                  <a:srgbClr val="000000"/>
                </a:solidFill>
                <a:latin typeface="Arial" pitchFamily="34" charset="0"/>
                <a:cs typeface="Arial" pitchFamily="34" charset="0"/>
              </a:rPr>
              <a:t>的存储器</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tailEnd type="triangle" w="med" len="med"/>
          </a:ln>
          <a:effectLst/>
        </p:spPr>
        <p:txBody>
          <a:bodyPr wrap="none" anchor="ctr"/>
          <a:lstStyle/>
          <a:p>
            <a:pPr eaLnBrk="1" hangingPunct="1">
              <a:spcBef>
                <a:spcPts val="0"/>
              </a:spcBef>
              <a:spcAft>
                <a:spcPts val="0"/>
              </a:spcAft>
              <a:defRPr/>
            </a:pPr>
            <a:endParaRPr lang="en-US" sz="1600" b="0" kern="0">
              <a:solidFill>
                <a:sysClr val="windowText" lastClr="000000"/>
              </a:solidFill>
              <a:latin typeface="Arial"/>
              <a:ea typeface="+mn-ea"/>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ln>
          <a:effectLst/>
        </p:spPr>
        <p:txBody>
          <a:bodyPr wrap="none" anchor="ctr"/>
          <a:lstStyle/>
          <a:p>
            <a:pPr eaLnBrk="1" hangingPunct="1">
              <a:spcBef>
                <a:spcPts val="0"/>
              </a:spcBef>
              <a:spcAft>
                <a:spcPts val="0"/>
              </a:spcAft>
              <a:defRPr/>
            </a:pPr>
            <a:endParaRPr lang="en-US" sz="1800" b="0" kern="0">
              <a:solidFill>
                <a:sysClr val="windowText" lastClr="000000"/>
              </a:solidFill>
              <a:latin typeface="Arial"/>
              <a:ea typeface="+mn-ea"/>
              <a:cs typeface="Arial"/>
            </a:endParaRPr>
          </a:p>
        </p:txBody>
      </p:sp>
      <p:sp>
        <p:nvSpPr>
          <p:cNvPr id="58398" name="Text Box 293"/>
          <p:cNvSpPr txBox="1">
            <a:spLocks noChangeAspect="1" noChangeArrowheads="1"/>
          </p:cNvSpPr>
          <p:nvPr/>
        </p:nvSpPr>
        <p:spPr bwMode="auto">
          <a:xfrm>
            <a:off x="3316288" y="278288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en-US" altLang="zh-CN" sz="1800" b="0">
                <a:solidFill>
                  <a:srgbClr val="000000"/>
                </a:solidFill>
                <a:latin typeface="Arial" pitchFamily="34" charset="0"/>
                <a:cs typeface="Arial" pitchFamily="34" charset="0"/>
              </a:rPr>
              <a:t>L3 </a:t>
            </a:r>
            <a:r>
              <a:rPr lang="zh-CN" altLang="en-US" sz="1800" b="0">
                <a:solidFill>
                  <a:srgbClr val="000000"/>
                </a:solidFill>
                <a:latin typeface="Arial" pitchFamily="34" charset="0"/>
                <a:cs typeface="Arial" pitchFamily="34" charset="0"/>
              </a:rPr>
              <a:t>高速缓存 </a:t>
            </a:r>
          </a:p>
          <a:p>
            <a:pPr algn="ctr" eaLnBrk="1" hangingPunct="1"/>
            <a:r>
              <a:rPr lang="en-US" altLang="zh-CN" sz="1800" b="0">
                <a:solidFill>
                  <a:srgbClr val="000000"/>
                </a:solidFill>
                <a:latin typeface="Arial" pitchFamily="34" charset="0"/>
                <a:cs typeface="Arial" pitchFamily="34" charset="0"/>
              </a:rPr>
              <a:t>(SRAM)</a:t>
            </a:r>
          </a:p>
        </p:txBody>
      </p:sp>
      <p:sp>
        <p:nvSpPr>
          <p:cNvPr id="187" name="Text Box 295"/>
          <p:cNvSpPr txBox="1">
            <a:spLocks noChangeAspect="1" noChangeArrowheads="1"/>
          </p:cNvSpPr>
          <p:nvPr/>
        </p:nvSpPr>
        <p:spPr bwMode="auto">
          <a:xfrm>
            <a:off x="5810250" y="3308350"/>
            <a:ext cx="2876550" cy="517525"/>
          </a:xfrm>
          <a:prstGeom prst="rect">
            <a:avLst/>
          </a:prstGeom>
          <a:noFill/>
          <a:ln>
            <a:noFill/>
          </a:ln>
          <a:effectLst/>
        </p:spPr>
        <p:txBody>
          <a:bodyPr anchor="ctr">
            <a:spAutoFit/>
          </a:bodyPr>
          <a:lstStyle/>
          <a:p>
            <a:pPr eaLnBrk="1" hangingPunct="1">
              <a:spcBef>
                <a:spcPts val="0"/>
              </a:spcBef>
              <a:spcAft>
                <a:spcPts val="0"/>
              </a:spcAft>
              <a:defRPr/>
            </a:pPr>
            <a:r>
              <a:rPr lang="en-US" sz="1400" kern="0" dirty="0">
                <a:solidFill>
                  <a:srgbClr val="FF0000"/>
                </a:solidFill>
                <a:latin typeface="Arial"/>
                <a:ea typeface="+mn-ea"/>
                <a:cs typeface="Arial"/>
              </a:rPr>
              <a:t>L3 </a:t>
            </a:r>
            <a:r>
              <a:rPr lang="zh-CN" altLang="en-US" sz="1400" kern="0" dirty="0">
                <a:solidFill>
                  <a:srgbClr val="FF0000"/>
                </a:solidFill>
                <a:latin typeface="Arial"/>
                <a:ea typeface="宋体" charset="0"/>
                <a:cs typeface="Arial"/>
              </a:rPr>
              <a:t>高速缓存保存着从主存高速缓存取出的缓存行</a:t>
            </a:r>
          </a:p>
        </p:txBody>
      </p:sp>
      <p:sp>
        <p:nvSpPr>
          <p:cNvPr id="189" name="Text Box 297"/>
          <p:cNvSpPr txBox="1">
            <a:spLocks noChangeAspect="1" noChangeArrowheads="1"/>
          </p:cNvSpPr>
          <p:nvPr/>
        </p:nvSpPr>
        <p:spPr bwMode="auto">
          <a:xfrm>
            <a:off x="387350" y="5964238"/>
            <a:ext cx="530225" cy="368300"/>
          </a:xfrm>
          <a:prstGeom prst="rect">
            <a:avLst/>
          </a:prstGeom>
          <a:noFill/>
          <a:ln>
            <a:noFill/>
          </a:ln>
          <a:effectLst/>
        </p:spPr>
        <p:txBody>
          <a:bodyPr wrap="none" anchor="ctr">
            <a:spAutoFit/>
          </a:bodyPr>
          <a:lstStyle/>
          <a:p>
            <a:pPr eaLnBrk="1" hangingPunct="1">
              <a:spcBef>
                <a:spcPts val="0"/>
              </a:spcBef>
              <a:spcAft>
                <a:spcPts val="0"/>
              </a:spcAft>
              <a:defRPr/>
            </a:pPr>
            <a:r>
              <a:rPr lang="en-US" sz="1800" kern="0">
                <a:solidFill>
                  <a:schemeClr val="accent6">
                    <a:lumMod val="75000"/>
                  </a:schemeClr>
                </a:solidFill>
                <a:latin typeface="Arial"/>
                <a:ea typeface="+mn-ea"/>
                <a:cs typeface="Arial"/>
              </a:rPr>
              <a:t>L6:</a:t>
            </a:r>
          </a:p>
        </p:txBody>
      </p:sp>
      <p:sp>
        <p:nvSpPr>
          <p:cNvPr id="234" name="Text Box 229"/>
          <p:cNvSpPr txBox="1">
            <a:spLocks noChangeAspect="1" noChangeArrowheads="1"/>
          </p:cNvSpPr>
          <p:nvPr/>
        </p:nvSpPr>
        <p:spPr bwMode="auto">
          <a:xfrm>
            <a:off x="6502400" y="4373563"/>
            <a:ext cx="2184400" cy="517525"/>
          </a:xfrm>
          <a:prstGeom prst="rect">
            <a:avLst/>
          </a:prstGeom>
          <a:noFill/>
          <a:ln>
            <a:noFill/>
          </a:ln>
          <a:effectLst/>
        </p:spPr>
        <p:txBody>
          <a:bodyPr anchor="ctr">
            <a:spAutoFit/>
          </a:bodyPr>
          <a:lstStyle/>
          <a:p>
            <a:pPr eaLnBrk="1" hangingPunct="1">
              <a:spcBef>
                <a:spcPts val="0"/>
              </a:spcBef>
              <a:spcAft>
                <a:spcPts val="0"/>
              </a:spcAft>
              <a:defRPr/>
            </a:pPr>
            <a:r>
              <a:rPr lang="zh-CN" altLang="en-US" sz="1400" kern="0" dirty="0">
                <a:solidFill>
                  <a:srgbClr val="FF0000"/>
                </a:solidFill>
                <a:latin typeface="Arial"/>
                <a:ea typeface="宋体" charset="0"/>
                <a:cs typeface="Arial"/>
              </a:rPr>
              <a:t>主存保存着从本地磁盘取出的磁盘块</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title"/>
          </p:nvPr>
        </p:nvSpPr>
        <p:spPr>
          <a:xfrm>
            <a:off x="357188" y="434975"/>
            <a:ext cx="7591425" cy="762000"/>
          </a:xfrm>
        </p:spPr>
        <p:txBody>
          <a:bodyPr/>
          <a:lstStyle/>
          <a:p>
            <a:pPr eaLnBrk="1" hangingPunct="1"/>
            <a:r>
              <a:rPr lang="en-US" altLang="zh-CN" smtClean="0">
                <a:ea typeface="宋体" pitchFamily="2" charset="-122"/>
              </a:rPr>
              <a:t>Caches</a:t>
            </a:r>
          </a:p>
        </p:txBody>
      </p:sp>
      <p:sp>
        <p:nvSpPr>
          <p:cNvPr id="59395" name="Rectangle 7"/>
          <p:cNvSpPr>
            <a:spLocks noGrp="1" noChangeArrowheads="1"/>
          </p:cNvSpPr>
          <p:nvPr>
            <p:ph type="body" idx="1"/>
          </p:nvPr>
        </p:nvSpPr>
        <p:spPr>
          <a:xfrm>
            <a:off x="396875" y="1362075"/>
            <a:ext cx="8663042" cy="4972050"/>
          </a:xfrm>
        </p:spPr>
        <p:txBody>
          <a:bodyPr/>
          <a:lstStyle/>
          <a:p>
            <a:pPr eaLnBrk="1" hangingPunct="1"/>
            <a:r>
              <a:rPr lang="en-US" altLang="zh-CN" i="1" dirty="0" smtClean="0">
                <a:solidFill>
                  <a:srgbClr val="FF0000"/>
                </a:solidFill>
                <a:ea typeface="宋体" pitchFamily="2" charset="-122"/>
              </a:rPr>
              <a:t>Cache:</a:t>
            </a:r>
            <a:r>
              <a:rPr lang="en-US" altLang="zh-CN" i="1" dirty="0" smtClean="0">
                <a:ea typeface="宋体" pitchFamily="2" charset="-122"/>
              </a:rPr>
              <a:t> </a:t>
            </a:r>
            <a:r>
              <a:rPr lang="zh-CN" altLang="en-US" dirty="0" smtClean="0">
                <a:ea typeface="宋体" pitchFamily="2" charset="-122"/>
              </a:rPr>
              <a:t>一种更小，速度更快的存储设备。作为更大、更慢存储设备的缓冲区。</a:t>
            </a:r>
            <a:r>
              <a:rPr lang="en-US" altLang="zh-CN" dirty="0" smtClean="0">
                <a:ea typeface="宋体" pitchFamily="2" charset="-122"/>
              </a:rPr>
              <a:t> </a:t>
            </a:r>
            <a:r>
              <a:rPr lang="zh-CN" altLang="en-US" dirty="0" smtClean="0">
                <a:solidFill>
                  <a:srgbClr val="FF0000"/>
                </a:solidFill>
                <a:ea typeface="宋体" pitchFamily="2" charset="-122"/>
              </a:rPr>
              <a:t>解决</a:t>
            </a:r>
            <a:r>
              <a:rPr lang="en-US" altLang="zh-CN" dirty="0" smtClean="0">
                <a:solidFill>
                  <a:srgbClr val="FF0000"/>
                </a:solidFill>
                <a:ea typeface="宋体" pitchFamily="2" charset="-122"/>
              </a:rPr>
              <a:t>CPU</a:t>
            </a:r>
            <a:r>
              <a:rPr lang="zh-CN" altLang="en-US" dirty="0" smtClean="0">
                <a:solidFill>
                  <a:srgbClr val="FF0000"/>
                </a:solidFill>
                <a:ea typeface="宋体" pitchFamily="2" charset="-122"/>
              </a:rPr>
              <a:t>与主存之间速度匹配的问题。</a:t>
            </a:r>
            <a:endParaRPr lang="en-US" altLang="zh-CN" dirty="0" smtClean="0">
              <a:solidFill>
                <a:srgbClr val="FF0000"/>
              </a:solidFill>
              <a:ea typeface="宋体" pitchFamily="2" charset="-122"/>
            </a:endParaRPr>
          </a:p>
          <a:p>
            <a:pPr eaLnBrk="1" hangingPunct="1"/>
            <a:endParaRPr lang="en-US" altLang="zh-CN" dirty="0" smtClean="0">
              <a:ea typeface="宋体" pitchFamily="2" charset="-122"/>
            </a:endParaRPr>
          </a:p>
          <a:p>
            <a:pPr eaLnBrk="1" hangingPunct="1"/>
            <a:r>
              <a:rPr lang="zh-CN" altLang="en-US" dirty="0" smtClean="0">
                <a:ea typeface="宋体" pitchFamily="2" charset="-122"/>
              </a:rPr>
              <a:t>存储器层次结构的基本思想</a:t>
            </a:r>
            <a:r>
              <a:rPr lang="en-US" altLang="zh-CN" dirty="0" smtClean="0">
                <a:ea typeface="宋体" pitchFamily="2" charset="-122"/>
              </a:rPr>
              <a:t>:</a:t>
            </a:r>
          </a:p>
          <a:p>
            <a:pPr lvl="1" eaLnBrk="1" hangingPunct="1"/>
            <a:r>
              <a:rPr lang="zh-CN" altLang="en-US" dirty="0" smtClean="0">
                <a:ea typeface="宋体" pitchFamily="2" charset="-122"/>
              </a:rPr>
              <a:t>对于每层</a:t>
            </a:r>
            <a:r>
              <a:rPr lang="en-US" altLang="zh-CN" dirty="0" smtClean="0">
                <a:ea typeface="宋体" pitchFamily="2" charset="-122"/>
              </a:rPr>
              <a:t>k</a:t>
            </a:r>
            <a:r>
              <a:rPr lang="zh-CN" altLang="en-US" dirty="0" smtClean="0">
                <a:ea typeface="宋体" pitchFamily="2" charset="-122"/>
              </a:rPr>
              <a:t>，位于</a:t>
            </a:r>
            <a:r>
              <a:rPr lang="en-US" altLang="zh-CN" dirty="0" smtClean="0">
                <a:solidFill>
                  <a:srgbClr val="FF0000"/>
                </a:solidFill>
                <a:ea typeface="宋体" pitchFamily="2" charset="-122"/>
              </a:rPr>
              <a:t>k</a:t>
            </a:r>
            <a:r>
              <a:rPr lang="zh-CN" altLang="en-US" dirty="0" smtClean="0">
                <a:solidFill>
                  <a:srgbClr val="FF0000"/>
                </a:solidFill>
                <a:ea typeface="宋体" pitchFamily="2" charset="-122"/>
              </a:rPr>
              <a:t>层</a:t>
            </a:r>
            <a:r>
              <a:rPr lang="zh-CN" altLang="en-US" dirty="0" smtClean="0">
                <a:ea typeface="宋体" pitchFamily="2" charset="-122"/>
              </a:rPr>
              <a:t>的</a:t>
            </a:r>
            <a:r>
              <a:rPr lang="zh-CN" altLang="en-US" dirty="0" smtClean="0">
                <a:solidFill>
                  <a:srgbClr val="FF0000"/>
                </a:solidFill>
                <a:ea typeface="宋体" pitchFamily="2" charset="-122"/>
              </a:rPr>
              <a:t>更快更小</a:t>
            </a:r>
            <a:r>
              <a:rPr lang="zh-CN" altLang="en-US" dirty="0" smtClean="0">
                <a:ea typeface="宋体" pitchFamily="2" charset="-122"/>
              </a:rPr>
              <a:t>的存储设备作为位于</a:t>
            </a:r>
            <a:r>
              <a:rPr lang="en-US" altLang="zh-CN" dirty="0" smtClean="0">
                <a:solidFill>
                  <a:srgbClr val="FF0000"/>
                </a:solidFill>
                <a:ea typeface="宋体" pitchFamily="2" charset="-122"/>
              </a:rPr>
              <a:t>k+1</a:t>
            </a:r>
            <a:r>
              <a:rPr lang="zh-CN" altLang="en-US" dirty="0" smtClean="0">
                <a:solidFill>
                  <a:srgbClr val="FF0000"/>
                </a:solidFill>
                <a:ea typeface="宋体" pitchFamily="2" charset="-122"/>
              </a:rPr>
              <a:t>层</a:t>
            </a:r>
            <a:r>
              <a:rPr lang="zh-CN" altLang="en-US" dirty="0" smtClean="0">
                <a:ea typeface="宋体" pitchFamily="2" charset="-122"/>
              </a:rPr>
              <a:t>的</a:t>
            </a:r>
            <a:r>
              <a:rPr lang="zh-CN" altLang="en-US" dirty="0" smtClean="0">
                <a:solidFill>
                  <a:srgbClr val="FF0000"/>
                </a:solidFill>
                <a:ea typeface="宋体" pitchFamily="2" charset="-122"/>
              </a:rPr>
              <a:t>更大更慢</a:t>
            </a:r>
            <a:r>
              <a:rPr lang="zh-CN" altLang="en-US" dirty="0" smtClean="0">
                <a:ea typeface="宋体" pitchFamily="2" charset="-122"/>
              </a:rPr>
              <a:t>的存储设备的缓存。</a:t>
            </a:r>
          </a:p>
          <a:p>
            <a:pPr eaLnBrk="1" hangingPunct="1"/>
            <a:r>
              <a:rPr lang="zh-CN" altLang="en-US" dirty="0" smtClean="0">
                <a:ea typeface="宋体" pitchFamily="2" charset="-122"/>
              </a:rPr>
              <a:t>为什么存储器层次结构行得通</a:t>
            </a:r>
            <a:r>
              <a:rPr lang="en-US" altLang="zh-CN" dirty="0" smtClean="0">
                <a:ea typeface="宋体" pitchFamily="2" charset="-122"/>
              </a:rPr>
              <a:t>?</a:t>
            </a:r>
          </a:p>
          <a:p>
            <a:pPr lvl="1" eaLnBrk="1" hangingPunct="1"/>
            <a:r>
              <a:rPr lang="zh-CN" altLang="en-US" dirty="0" smtClean="0">
                <a:ea typeface="宋体" pitchFamily="2" charset="-122"/>
              </a:rPr>
              <a:t>由于局部性原理，程序访问第</a:t>
            </a:r>
            <a:r>
              <a:rPr lang="en-US" altLang="zh-CN" dirty="0" smtClean="0">
                <a:ea typeface="宋体" pitchFamily="2" charset="-122"/>
              </a:rPr>
              <a:t>k</a:t>
            </a:r>
            <a:r>
              <a:rPr lang="zh-CN" altLang="en-US" dirty="0" smtClean="0">
                <a:ea typeface="宋体" pitchFamily="2" charset="-122"/>
              </a:rPr>
              <a:t>层的数据比第</a:t>
            </a:r>
            <a:r>
              <a:rPr lang="en-US" altLang="zh-CN" dirty="0" smtClean="0">
                <a:ea typeface="宋体" pitchFamily="2" charset="-122"/>
              </a:rPr>
              <a:t>k+1</a:t>
            </a:r>
            <a:r>
              <a:rPr lang="zh-CN" altLang="en-US" dirty="0" smtClean="0">
                <a:ea typeface="宋体" pitchFamily="2" charset="-122"/>
              </a:rPr>
              <a:t>层的数据要频繁 </a:t>
            </a:r>
          </a:p>
          <a:p>
            <a:pPr lvl="1" eaLnBrk="1" hangingPunct="1"/>
            <a:r>
              <a:rPr lang="zh-CN" altLang="en-US" dirty="0" smtClean="0">
                <a:ea typeface="宋体" pitchFamily="2" charset="-122"/>
              </a:rPr>
              <a:t>因此，第</a:t>
            </a:r>
            <a:r>
              <a:rPr lang="en-US" altLang="zh-CN" dirty="0" smtClean="0">
                <a:ea typeface="宋体" pitchFamily="2" charset="-122"/>
              </a:rPr>
              <a:t>k+1</a:t>
            </a:r>
            <a:r>
              <a:rPr lang="zh-CN" altLang="en-US" dirty="0" smtClean="0">
                <a:ea typeface="宋体" pitchFamily="2" charset="-122"/>
              </a:rPr>
              <a:t>层存储设备更慢且更大、更廉价。</a:t>
            </a:r>
            <a:endParaRPr lang="en-US" altLang="zh-CN" dirty="0" smtClean="0">
              <a:ea typeface="宋体" pitchFamily="2" charset="-122"/>
            </a:endParaRPr>
          </a:p>
          <a:p>
            <a:pPr eaLnBrk="1" hangingPunct="1"/>
            <a:r>
              <a:rPr lang="zh-CN" altLang="en-US" i="1" dirty="0" smtClean="0">
                <a:solidFill>
                  <a:srgbClr val="FF0000"/>
                </a:solidFill>
                <a:ea typeface="宋体" pitchFamily="2" charset="-122"/>
              </a:rPr>
              <a:t>重要观点</a:t>
            </a:r>
            <a:r>
              <a:rPr lang="en-US" altLang="zh-CN" i="1" dirty="0" smtClean="0">
                <a:solidFill>
                  <a:srgbClr val="FF0000"/>
                </a:solidFill>
                <a:ea typeface="宋体" pitchFamily="2" charset="-122"/>
              </a:rPr>
              <a:t>:  </a:t>
            </a:r>
            <a:r>
              <a:rPr lang="zh-CN" altLang="en-US" dirty="0" smtClean="0">
                <a:ea typeface="宋体" pitchFamily="2" charset="-122"/>
              </a:rPr>
              <a:t>存储器层次结构构建了一个大容量的存储池，像底层存储器一样低廉，而又可以达到顶层存储器的速度。</a:t>
            </a:r>
          </a:p>
          <a:p>
            <a:pPr lvl="1" eaLnBrk="1" hangingPunct="1"/>
            <a:endParaRPr lang="zh-CN" altLang="en-US" dirty="0" smtClean="0">
              <a:ea typeface="宋体" pitchFamily="2" charset="-122"/>
            </a:endParaRPr>
          </a:p>
          <a:p>
            <a:pPr eaLnBrk="1" hangingPunct="1"/>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0419" name="Title 1"/>
          <p:cNvSpPr>
            <a:spLocks noGrp="1"/>
          </p:cNvSpPr>
          <p:nvPr>
            <p:ph type="title"/>
          </p:nvPr>
        </p:nvSpPr>
        <p:spPr>
          <a:xfrm>
            <a:off x="357188" y="444500"/>
            <a:ext cx="7591425" cy="762000"/>
          </a:xfrm>
        </p:spPr>
        <p:txBody>
          <a:bodyPr/>
          <a:lstStyle/>
          <a:p>
            <a:pPr eaLnBrk="1" hangingPunct="1"/>
            <a:r>
              <a:rPr lang="zh-CN" altLang="en-US" smtClean="0">
                <a:ea typeface="宋体" pitchFamily="2" charset="-122"/>
              </a:rPr>
              <a:t>高速缓存基本概念</a:t>
            </a:r>
          </a:p>
        </p:txBody>
      </p:sp>
      <p:sp>
        <p:nvSpPr>
          <p:cNvPr id="60420" name="Rectangle 2"/>
          <p:cNvSpPr>
            <a:spLocks noChangeArrowheads="1"/>
          </p:cNvSpPr>
          <p:nvPr/>
        </p:nvSpPr>
        <p:spPr bwMode="auto">
          <a:xfrm>
            <a:off x="1905000" y="4267200"/>
            <a:ext cx="3581400" cy="2057400"/>
          </a:xfrm>
          <a:prstGeom prst="rect">
            <a:avLst/>
          </a:prstGeom>
          <a:solidFill>
            <a:srgbClr val="DEDFF5"/>
          </a:solidFill>
          <a:ln w="28575" algn="ctr">
            <a:solidFill>
              <a:schemeClr val="tx1"/>
            </a:solidFill>
            <a:round/>
            <a:headEnd/>
            <a:tailEnd type="triangle" w="med" len="med"/>
          </a:ln>
        </p:spPr>
        <p:txBody>
          <a:bodyPr anchor="ctr" anchorCtr="1"/>
          <a:lstStyle/>
          <a:p>
            <a:pPr algn="ctr"/>
            <a:endParaRPr lang="en-US" altLang="zh-CN" sz="1800">
              <a:latin typeface="Calibri" pitchFamily="34" charset="0"/>
            </a:endParaRPr>
          </a:p>
        </p:txBody>
      </p:sp>
      <p:sp>
        <p:nvSpPr>
          <p:cNvPr id="4" name="Rectangle 3"/>
          <p:cNvSpPr/>
          <p:nvPr/>
        </p:nvSpPr>
        <p:spPr bwMode="auto">
          <a:xfrm>
            <a:off x="1905000" y="22717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0422" name="Rectangle 4"/>
          <p:cNvSpPr>
            <a:spLocks noChangeArrowheads="1"/>
          </p:cNvSpPr>
          <p:nvPr/>
        </p:nvSpPr>
        <p:spPr bwMode="auto">
          <a:xfrm>
            <a:off x="20574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0</a:t>
            </a:r>
          </a:p>
        </p:txBody>
      </p:sp>
      <p:sp>
        <p:nvSpPr>
          <p:cNvPr id="60423" name="Rectangle 5"/>
          <p:cNvSpPr>
            <a:spLocks noChangeArrowheads="1"/>
          </p:cNvSpPr>
          <p:nvPr/>
        </p:nvSpPr>
        <p:spPr bwMode="auto">
          <a:xfrm>
            <a:off x="28956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a:t>
            </a:r>
          </a:p>
        </p:txBody>
      </p:sp>
      <p:sp>
        <p:nvSpPr>
          <p:cNvPr id="60424" name="Rectangle 6"/>
          <p:cNvSpPr>
            <a:spLocks noChangeArrowheads="1"/>
          </p:cNvSpPr>
          <p:nvPr/>
        </p:nvSpPr>
        <p:spPr bwMode="auto">
          <a:xfrm>
            <a:off x="37338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2</a:t>
            </a:r>
          </a:p>
        </p:txBody>
      </p:sp>
      <p:sp>
        <p:nvSpPr>
          <p:cNvPr id="60425" name="Rectangle 7"/>
          <p:cNvSpPr>
            <a:spLocks noChangeArrowheads="1"/>
          </p:cNvSpPr>
          <p:nvPr/>
        </p:nvSpPr>
        <p:spPr bwMode="auto">
          <a:xfrm>
            <a:off x="45720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0426" name="Rectangle 8"/>
          <p:cNvSpPr>
            <a:spLocks noChangeArrowheads="1"/>
          </p:cNvSpPr>
          <p:nvPr/>
        </p:nvSpPr>
        <p:spPr bwMode="auto">
          <a:xfrm>
            <a:off x="20574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60427" name="Rectangle 9"/>
          <p:cNvSpPr>
            <a:spLocks noChangeArrowheads="1"/>
          </p:cNvSpPr>
          <p:nvPr/>
        </p:nvSpPr>
        <p:spPr bwMode="auto">
          <a:xfrm>
            <a:off x="28956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5</a:t>
            </a:r>
          </a:p>
        </p:txBody>
      </p:sp>
      <p:sp>
        <p:nvSpPr>
          <p:cNvPr id="60428" name="Rectangle 10"/>
          <p:cNvSpPr>
            <a:spLocks noChangeArrowheads="1"/>
          </p:cNvSpPr>
          <p:nvPr/>
        </p:nvSpPr>
        <p:spPr bwMode="auto">
          <a:xfrm>
            <a:off x="37338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6</a:t>
            </a:r>
          </a:p>
        </p:txBody>
      </p:sp>
      <p:sp>
        <p:nvSpPr>
          <p:cNvPr id="60429" name="Rectangle 11"/>
          <p:cNvSpPr>
            <a:spLocks noChangeArrowheads="1"/>
          </p:cNvSpPr>
          <p:nvPr/>
        </p:nvSpPr>
        <p:spPr bwMode="auto">
          <a:xfrm>
            <a:off x="45720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7</a:t>
            </a:r>
          </a:p>
        </p:txBody>
      </p:sp>
      <p:sp>
        <p:nvSpPr>
          <p:cNvPr id="60430" name="Rectangle 12"/>
          <p:cNvSpPr>
            <a:spLocks noChangeArrowheads="1"/>
          </p:cNvSpPr>
          <p:nvPr/>
        </p:nvSpPr>
        <p:spPr bwMode="auto">
          <a:xfrm>
            <a:off x="20574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0431" name="Rectangle 13"/>
          <p:cNvSpPr>
            <a:spLocks noChangeArrowheads="1"/>
          </p:cNvSpPr>
          <p:nvPr/>
        </p:nvSpPr>
        <p:spPr bwMode="auto">
          <a:xfrm>
            <a:off x="28956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0432" name="Rectangle 14"/>
          <p:cNvSpPr>
            <a:spLocks noChangeArrowheads="1"/>
          </p:cNvSpPr>
          <p:nvPr/>
        </p:nvSpPr>
        <p:spPr bwMode="auto">
          <a:xfrm>
            <a:off x="37338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
        <p:nvSpPr>
          <p:cNvPr id="60433" name="Rectangle 15"/>
          <p:cNvSpPr>
            <a:spLocks noChangeArrowheads="1"/>
          </p:cNvSpPr>
          <p:nvPr/>
        </p:nvSpPr>
        <p:spPr bwMode="auto">
          <a:xfrm>
            <a:off x="45720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11</a:t>
            </a:r>
          </a:p>
        </p:txBody>
      </p:sp>
      <p:sp>
        <p:nvSpPr>
          <p:cNvPr id="60434" name="Rectangle 16"/>
          <p:cNvSpPr>
            <a:spLocks noChangeArrowheads="1"/>
          </p:cNvSpPr>
          <p:nvPr/>
        </p:nvSpPr>
        <p:spPr bwMode="auto">
          <a:xfrm>
            <a:off x="20574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60435" name="Rectangle 17"/>
          <p:cNvSpPr>
            <a:spLocks noChangeArrowheads="1"/>
          </p:cNvSpPr>
          <p:nvPr/>
        </p:nvSpPr>
        <p:spPr bwMode="auto">
          <a:xfrm>
            <a:off x="28956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13</a:t>
            </a:r>
          </a:p>
        </p:txBody>
      </p:sp>
      <p:sp>
        <p:nvSpPr>
          <p:cNvPr id="60436" name="Rectangle 18"/>
          <p:cNvSpPr>
            <a:spLocks noChangeArrowheads="1"/>
          </p:cNvSpPr>
          <p:nvPr/>
        </p:nvSpPr>
        <p:spPr bwMode="auto">
          <a:xfrm>
            <a:off x="37338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0437" name="Rectangle 19"/>
          <p:cNvSpPr>
            <a:spLocks noChangeArrowheads="1"/>
          </p:cNvSpPr>
          <p:nvPr/>
        </p:nvSpPr>
        <p:spPr bwMode="auto">
          <a:xfrm>
            <a:off x="45720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15</a:t>
            </a:r>
          </a:p>
        </p:txBody>
      </p:sp>
      <p:cxnSp>
        <p:nvCxnSpPr>
          <p:cNvPr id="60438" name="Straight Connector 21"/>
          <p:cNvCxnSpPr>
            <a:cxnSpLocks noChangeShapeType="1"/>
          </p:cNvCxnSpPr>
          <p:nvPr/>
        </p:nvCxnSpPr>
        <p:spPr bwMode="auto">
          <a:xfrm>
            <a:off x="2286000" y="6096000"/>
            <a:ext cx="3048000" cy="1588"/>
          </a:xfrm>
          <a:prstGeom prst="line">
            <a:avLst/>
          </a:prstGeom>
          <a:noFill/>
          <a:ln w="88900" cap="rnd"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60439" name="Rectangle 25"/>
          <p:cNvSpPr>
            <a:spLocks noChangeArrowheads="1"/>
          </p:cNvSpPr>
          <p:nvPr/>
        </p:nvSpPr>
        <p:spPr bwMode="auto">
          <a:xfrm>
            <a:off x="20574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0440" name="Rectangle 26"/>
          <p:cNvSpPr>
            <a:spLocks noChangeArrowheads="1"/>
          </p:cNvSpPr>
          <p:nvPr/>
        </p:nvSpPr>
        <p:spPr bwMode="auto">
          <a:xfrm>
            <a:off x="28956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0441" name="Rectangle 27"/>
          <p:cNvSpPr>
            <a:spLocks noChangeArrowheads="1"/>
          </p:cNvSpPr>
          <p:nvPr/>
        </p:nvSpPr>
        <p:spPr bwMode="auto">
          <a:xfrm>
            <a:off x="37338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0442" name="Rectangle 28"/>
          <p:cNvSpPr>
            <a:spLocks noChangeArrowheads="1"/>
          </p:cNvSpPr>
          <p:nvPr/>
        </p:nvSpPr>
        <p:spPr bwMode="auto">
          <a:xfrm>
            <a:off x="45720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0443" name="TextBox 29"/>
          <p:cNvSpPr txBox="1">
            <a:spLocks noChangeArrowheads="1"/>
          </p:cNvSpPr>
          <p:nvPr/>
        </p:nvSpPr>
        <p:spPr bwMode="auto">
          <a:xfrm>
            <a:off x="357188" y="2287588"/>
            <a:ext cx="140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高速缓存</a:t>
            </a:r>
          </a:p>
        </p:txBody>
      </p:sp>
      <p:sp>
        <p:nvSpPr>
          <p:cNvPr id="60444" name="TextBox 30"/>
          <p:cNvSpPr txBox="1">
            <a:spLocks noChangeArrowheads="1"/>
          </p:cNvSpPr>
          <p:nvPr/>
        </p:nvSpPr>
        <p:spPr bwMode="auto">
          <a:xfrm>
            <a:off x="457200" y="43434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主存</a:t>
            </a:r>
          </a:p>
        </p:txBody>
      </p:sp>
      <p:sp>
        <p:nvSpPr>
          <p:cNvPr id="60445" name="Text Box 19"/>
          <p:cNvSpPr txBox="1">
            <a:spLocks noChangeArrowheads="1"/>
          </p:cNvSpPr>
          <p:nvPr/>
        </p:nvSpPr>
        <p:spPr bwMode="auto">
          <a:xfrm>
            <a:off x="5635625" y="4148138"/>
            <a:ext cx="29194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1600">
                <a:latin typeface="Calibri" pitchFamily="34" charset="0"/>
              </a:rPr>
              <a:t>第</a:t>
            </a:r>
            <a:r>
              <a:rPr lang="en-US" altLang="zh-CN" sz="1600">
                <a:latin typeface="Calibri" pitchFamily="34" charset="0"/>
              </a:rPr>
              <a:t>k+1</a:t>
            </a:r>
            <a:r>
              <a:rPr lang="zh-CN" altLang="en-US" sz="1600">
                <a:latin typeface="Calibri" pitchFamily="34" charset="0"/>
              </a:rPr>
              <a:t>层更大、更慢、更便宜的</a:t>
            </a:r>
          </a:p>
          <a:p>
            <a:pPr>
              <a:lnSpc>
                <a:spcPct val="98000"/>
              </a:lnSpc>
            </a:pPr>
            <a:r>
              <a:rPr lang="zh-CN" altLang="en-US" sz="1600">
                <a:latin typeface="Calibri" pitchFamily="34" charset="0"/>
              </a:rPr>
              <a:t>设备被划分成块</a:t>
            </a:r>
          </a:p>
        </p:txBody>
      </p:sp>
      <p:sp>
        <p:nvSpPr>
          <p:cNvPr id="33" name="Text Box 22"/>
          <p:cNvSpPr txBox="1">
            <a:spLocks noChangeArrowheads="1"/>
          </p:cNvSpPr>
          <p:nvPr/>
        </p:nvSpPr>
        <p:spPr bwMode="auto">
          <a:xfrm>
            <a:off x="3943350" y="3236913"/>
            <a:ext cx="28384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1600">
                <a:latin typeface="Calibri" pitchFamily="34" charset="0"/>
              </a:rPr>
              <a:t>数据以块大小为传输单元</a:t>
            </a:r>
          </a:p>
          <a:p>
            <a:pPr>
              <a:lnSpc>
                <a:spcPct val="98000"/>
              </a:lnSpc>
            </a:pPr>
            <a:r>
              <a:rPr lang="zh-CN" altLang="en-GB" sz="1600">
                <a:latin typeface="Calibri" pitchFamily="34" charset="0"/>
              </a:rPr>
              <a:t>在层与层之间拷贝</a:t>
            </a:r>
          </a:p>
        </p:txBody>
      </p:sp>
      <p:sp>
        <p:nvSpPr>
          <p:cNvPr id="60447" name="Text Box 29"/>
          <p:cNvSpPr txBox="1">
            <a:spLocks noChangeArrowheads="1"/>
          </p:cNvSpPr>
          <p:nvPr/>
        </p:nvSpPr>
        <p:spPr bwMode="auto">
          <a:xfrm>
            <a:off x="5562600" y="2287588"/>
            <a:ext cx="35274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1600">
                <a:latin typeface="Calibri" pitchFamily="34" charset="0"/>
              </a:rPr>
              <a:t>第</a:t>
            </a:r>
            <a:r>
              <a:rPr lang="en-US" altLang="zh-CN" sz="1600">
                <a:latin typeface="Calibri" pitchFamily="34" charset="0"/>
              </a:rPr>
              <a:t>k</a:t>
            </a:r>
            <a:r>
              <a:rPr lang="zh-CN" altLang="en-US" sz="1600">
                <a:latin typeface="Calibri" pitchFamily="34" charset="0"/>
              </a:rPr>
              <a:t>层更小、更快、更昂贵的设备缓存</a:t>
            </a:r>
          </a:p>
          <a:p>
            <a:pPr>
              <a:lnSpc>
                <a:spcPct val="98000"/>
              </a:lnSpc>
            </a:pPr>
            <a:r>
              <a:rPr lang="zh-CN" altLang="en-US" sz="1600">
                <a:latin typeface="Calibri" pitchFamily="34" charset="0"/>
              </a:rPr>
              <a:t>着第</a:t>
            </a:r>
            <a:r>
              <a:rPr lang="en-US" altLang="zh-CN" sz="1600">
                <a:latin typeface="Calibri" pitchFamily="34" charset="0"/>
              </a:rPr>
              <a:t>k+1</a:t>
            </a:r>
            <a:r>
              <a:rPr lang="zh-CN" altLang="en-US" sz="1600">
                <a:latin typeface="Calibri" pitchFamily="34" charset="0"/>
              </a:rPr>
              <a:t>层块的一个子集</a:t>
            </a:r>
          </a:p>
        </p:txBody>
      </p:sp>
      <p:sp>
        <p:nvSpPr>
          <p:cNvPr id="37" name="Rectangle 36"/>
          <p:cNvSpPr>
            <a:spLocks noChangeArrowheads="1"/>
          </p:cNvSpPr>
          <p:nvPr/>
        </p:nvSpPr>
        <p:spPr bwMode="auto">
          <a:xfrm>
            <a:off x="2057400" y="48006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38" name="Rectangle 37"/>
          <p:cNvSpPr>
            <a:spLocks noChangeArrowheads="1"/>
          </p:cNvSpPr>
          <p:nvPr/>
        </p:nvSpPr>
        <p:spPr bwMode="auto">
          <a:xfrm>
            <a:off x="2590800" y="34290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39" name="Rectangle 38"/>
          <p:cNvSpPr>
            <a:spLocks noChangeArrowheads="1"/>
          </p:cNvSpPr>
          <p:nvPr/>
        </p:nvSpPr>
        <p:spPr bwMode="auto">
          <a:xfrm>
            <a:off x="2057400" y="2424113"/>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40" name="Rectangle 39"/>
          <p:cNvSpPr>
            <a:spLocks noChangeArrowheads="1"/>
          </p:cNvSpPr>
          <p:nvPr/>
        </p:nvSpPr>
        <p:spPr bwMode="auto">
          <a:xfrm>
            <a:off x="3733800" y="5181600"/>
            <a:ext cx="762000" cy="304800"/>
          </a:xfrm>
          <a:prstGeom prst="rect">
            <a:avLst/>
          </a:prstGeom>
          <a:solidFill>
            <a:srgbClr val="A9E39D"/>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
        <p:nvSpPr>
          <p:cNvPr id="41" name="Rectangle 40"/>
          <p:cNvSpPr>
            <a:spLocks noChangeArrowheads="1"/>
          </p:cNvSpPr>
          <p:nvPr/>
        </p:nvSpPr>
        <p:spPr bwMode="auto">
          <a:xfrm>
            <a:off x="2590800" y="3429000"/>
            <a:ext cx="762000" cy="304800"/>
          </a:xfrm>
          <a:prstGeom prst="rect">
            <a:avLst/>
          </a:prstGeom>
          <a:solidFill>
            <a:srgbClr val="A9E39D"/>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
        <p:nvSpPr>
          <p:cNvPr id="42" name="Rectangle 41"/>
          <p:cNvSpPr>
            <a:spLocks noChangeArrowheads="1"/>
          </p:cNvSpPr>
          <p:nvPr/>
        </p:nvSpPr>
        <p:spPr bwMode="auto">
          <a:xfrm>
            <a:off x="3733800" y="2424113"/>
            <a:ext cx="762000" cy="304800"/>
          </a:xfrm>
          <a:prstGeom prst="rect">
            <a:avLst/>
          </a:prstGeom>
          <a:solidFill>
            <a:srgbClr val="A9E39D"/>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1444" name="Title 1"/>
          <p:cNvSpPr>
            <a:spLocks noGrp="1"/>
          </p:cNvSpPr>
          <p:nvPr>
            <p:ph type="title"/>
          </p:nvPr>
        </p:nvSpPr>
        <p:spPr>
          <a:xfrm>
            <a:off x="357188" y="444500"/>
            <a:ext cx="7591425" cy="762000"/>
          </a:xfrm>
        </p:spPr>
        <p:txBody>
          <a:bodyPr/>
          <a:lstStyle/>
          <a:p>
            <a:pPr eaLnBrk="1" hangingPunct="1"/>
            <a:r>
              <a:rPr lang="zh-CN" altLang="en-US" smtClean="0">
                <a:ea typeface="宋体" pitchFamily="2" charset="-122"/>
              </a:rPr>
              <a:t>基本高速缓存概念</a:t>
            </a:r>
            <a:r>
              <a:rPr lang="en-US" altLang="zh-CN" smtClean="0">
                <a:ea typeface="宋体" pitchFamily="2" charset="-122"/>
              </a:rPr>
              <a:t>: </a:t>
            </a:r>
            <a:r>
              <a:rPr lang="zh-CN" altLang="en-US" smtClean="0">
                <a:ea typeface="宋体" pitchFamily="2" charset="-122"/>
              </a:rPr>
              <a:t>命中</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altLang="zh-CN" sz="1800">
              <a:latin typeface="Calibri" pitchFamily="34" charset="0"/>
            </a:endParaRPr>
          </a:p>
        </p:txBody>
      </p:sp>
      <p:sp>
        <p:nvSpPr>
          <p:cNvPr id="4" name="Rectangle 3"/>
          <p:cNvSpPr/>
          <p:nvPr/>
        </p:nvSpPr>
        <p:spPr bwMode="auto">
          <a:xfrm>
            <a:off x="1905000" y="22717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1447" name="Rectangle 4"/>
          <p:cNvSpPr>
            <a:spLocks noChangeArrowheads="1"/>
          </p:cNvSpPr>
          <p:nvPr/>
        </p:nvSpPr>
        <p:spPr bwMode="auto">
          <a:xfrm>
            <a:off x="20574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0</a:t>
            </a:r>
          </a:p>
        </p:txBody>
      </p:sp>
      <p:sp>
        <p:nvSpPr>
          <p:cNvPr id="61448" name="Rectangle 5"/>
          <p:cNvSpPr>
            <a:spLocks noChangeArrowheads="1"/>
          </p:cNvSpPr>
          <p:nvPr/>
        </p:nvSpPr>
        <p:spPr bwMode="auto">
          <a:xfrm>
            <a:off x="28956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a:t>
            </a:r>
          </a:p>
        </p:txBody>
      </p:sp>
      <p:sp>
        <p:nvSpPr>
          <p:cNvPr id="61449" name="Rectangle 6"/>
          <p:cNvSpPr>
            <a:spLocks noChangeArrowheads="1"/>
          </p:cNvSpPr>
          <p:nvPr/>
        </p:nvSpPr>
        <p:spPr bwMode="auto">
          <a:xfrm>
            <a:off x="37338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2</a:t>
            </a:r>
          </a:p>
        </p:txBody>
      </p:sp>
      <p:sp>
        <p:nvSpPr>
          <p:cNvPr id="61450" name="Rectangle 7"/>
          <p:cNvSpPr>
            <a:spLocks noChangeArrowheads="1"/>
          </p:cNvSpPr>
          <p:nvPr/>
        </p:nvSpPr>
        <p:spPr bwMode="auto">
          <a:xfrm>
            <a:off x="45720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1451" name="Rectangle 8"/>
          <p:cNvSpPr>
            <a:spLocks noChangeArrowheads="1"/>
          </p:cNvSpPr>
          <p:nvPr/>
        </p:nvSpPr>
        <p:spPr bwMode="auto">
          <a:xfrm>
            <a:off x="20574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61452" name="Rectangle 9"/>
          <p:cNvSpPr>
            <a:spLocks noChangeArrowheads="1"/>
          </p:cNvSpPr>
          <p:nvPr/>
        </p:nvSpPr>
        <p:spPr bwMode="auto">
          <a:xfrm>
            <a:off x="28956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5</a:t>
            </a:r>
          </a:p>
        </p:txBody>
      </p:sp>
      <p:sp>
        <p:nvSpPr>
          <p:cNvPr id="61453" name="Rectangle 10"/>
          <p:cNvSpPr>
            <a:spLocks noChangeArrowheads="1"/>
          </p:cNvSpPr>
          <p:nvPr/>
        </p:nvSpPr>
        <p:spPr bwMode="auto">
          <a:xfrm>
            <a:off x="37338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6</a:t>
            </a:r>
          </a:p>
        </p:txBody>
      </p:sp>
      <p:sp>
        <p:nvSpPr>
          <p:cNvPr id="61454" name="Rectangle 11"/>
          <p:cNvSpPr>
            <a:spLocks noChangeArrowheads="1"/>
          </p:cNvSpPr>
          <p:nvPr/>
        </p:nvSpPr>
        <p:spPr bwMode="auto">
          <a:xfrm>
            <a:off x="45720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7</a:t>
            </a:r>
          </a:p>
        </p:txBody>
      </p:sp>
      <p:sp>
        <p:nvSpPr>
          <p:cNvPr id="61455" name="Rectangle 12"/>
          <p:cNvSpPr>
            <a:spLocks noChangeArrowheads="1"/>
          </p:cNvSpPr>
          <p:nvPr/>
        </p:nvSpPr>
        <p:spPr bwMode="auto">
          <a:xfrm>
            <a:off x="20574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1456" name="Rectangle 13"/>
          <p:cNvSpPr>
            <a:spLocks noChangeArrowheads="1"/>
          </p:cNvSpPr>
          <p:nvPr/>
        </p:nvSpPr>
        <p:spPr bwMode="auto">
          <a:xfrm>
            <a:off x="28956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1457" name="Rectangle 14"/>
          <p:cNvSpPr>
            <a:spLocks noChangeArrowheads="1"/>
          </p:cNvSpPr>
          <p:nvPr/>
        </p:nvSpPr>
        <p:spPr bwMode="auto">
          <a:xfrm>
            <a:off x="37338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
        <p:nvSpPr>
          <p:cNvPr id="61458" name="Rectangle 15"/>
          <p:cNvSpPr>
            <a:spLocks noChangeArrowheads="1"/>
          </p:cNvSpPr>
          <p:nvPr/>
        </p:nvSpPr>
        <p:spPr bwMode="auto">
          <a:xfrm>
            <a:off x="45720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11</a:t>
            </a:r>
          </a:p>
        </p:txBody>
      </p:sp>
      <p:sp>
        <p:nvSpPr>
          <p:cNvPr id="61459" name="Rectangle 16"/>
          <p:cNvSpPr>
            <a:spLocks noChangeArrowheads="1"/>
          </p:cNvSpPr>
          <p:nvPr/>
        </p:nvSpPr>
        <p:spPr bwMode="auto">
          <a:xfrm>
            <a:off x="20574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61460" name="Rectangle 17"/>
          <p:cNvSpPr>
            <a:spLocks noChangeArrowheads="1"/>
          </p:cNvSpPr>
          <p:nvPr/>
        </p:nvSpPr>
        <p:spPr bwMode="auto">
          <a:xfrm>
            <a:off x="28956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13</a:t>
            </a:r>
          </a:p>
        </p:txBody>
      </p:sp>
      <p:sp>
        <p:nvSpPr>
          <p:cNvPr id="61461" name="Rectangle 18"/>
          <p:cNvSpPr>
            <a:spLocks noChangeArrowheads="1"/>
          </p:cNvSpPr>
          <p:nvPr/>
        </p:nvSpPr>
        <p:spPr bwMode="auto">
          <a:xfrm>
            <a:off x="37338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1462" name="Rectangle 19"/>
          <p:cNvSpPr>
            <a:spLocks noChangeArrowheads="1"/>
          </p:cNvSpPr>
          <p:nvPr/>
        </p:nvSpPr>
        <p:spPr bwMode="auto">
          <a:xfrm>
            <a:off x="45720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15</a:t>
            </a:r>
          </a:p>
        </p:txBody>
      </p:sp>
      <p:cxnSp>
        <p:nvCxnSpPr>
          <p:cNvPr id="61463" name="Straight Connector 21"/>
          <p:cNvCxnSpPr>
            <a:cxnSpLocks noChangeShapeType="1"/>
          </p:cNvCxnSpPr>
          <p:nvPr/>
        </p:nvCxnSpPr>
        <p:spPr bwMode="auto">
          <a:xfrm>
            <a:off x="2286000" y="6096000"/>
            <a:ext cx="3048000" cy="1588"/>
          </a:xfrm>
          <a:prstGeom prst="line">
            <a:avLst/>
          </a:prstGeom>
          <a:noFill/>
          <a:ln w="88900" cap="rnd"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61464" name="Rectangle 25"/>
          <p:cNvSpPr>
            <a:spLocks noChangeArrowheads="1"/>
          </p:cNvSpPr>
          <p:nvPr/>
        </p:nvSpPr>
        <p:spPr bwMode="auto">
          <a:xfrm>
            <a:off x="20574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1465" name="Rectangle 26"/>
          <p:cNvSpPr>
            <a:spLocks noChangeArrowheads="1"/>
          </p:cNvSpPr>
          <p:nvPr/>
        </p:nvSpPr>
        <p:spPr bwMode="auto">
          <a:xfrm>
            <a:off x="28956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1466" name="Rectangle 27"/>
          <p:cNvSpPr>
            <a:spLocks noChangeArrowheads="1"/>
          </p:cNvSpPr>
          <p:nvPr/>
        </p:nvSpPr>
        <p:spPr bwMode="auto">
          <a:xfrm>
            <a:off x="37338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1467" name="Rectangle 28"/>
          <p:cNvSpPr>
            <a:spLocks noChangeArrowheads="1"/>
          </p:cNvSpPr>
          <p:nvPr/>
        </p:nvSpPr>
        <p:spPr bwMode="auto">
          <a:xfrm>
            <a:off x="45720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1468" name="TextBox 29"/>
          <p:cNvSpPr txBox="1">
            <a:spLocks noChangeArrowheads="1"/>
          </p:cNvSpPr>
          <p:nvPr/>
        </p:nvSpPr>
        <p:spPr bwMode="auto">
          <a:xfrm>
            <a:off x="503238" y="2286000"/>
            <a:ext cx="140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高速缓存</a:t>
            </a:r>
          </a:p>
        </p:txBody>
      </p:sp>
      <p:sp>
        <p:nvSpPr>
          <p:cNvPr id="61469" name="TextBox 30"/>
          <p:cNvSpPr txBox="1">
            <a:spLocks noChangeArrowheads="1"/>
          </p:cNvSpPr>
          <p:nvPr/>
        </p:nvSpPr>
        <p:spPr bwMode="auto">
          <a:xfrm>
            <a:off x="457200" y="43434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主存</a:t>
            </a:r>
          </a:p>
        </p:txBody>
      </p:sp>
      <p:sp>
        <p:nvSpPr>
          <p:cNvPr id="44" name="Text Box 29"/>
          <p:cNvSpPr txBox="1">
            <a:spLocks noChangeArrowheads="1"/>
          </p:cNvSpPr>
          <p:nvPr/>
        </p:nvSpPr>
        <p:spPr bwMode="auto">
          <a:xfrm>
            <a:off x="5919788" y="1579563"/>
            <a:ext cx="2090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rPr>
              <a:t>需要块</a:t>
            </a:r>
            <a:r>
              <a:rPr lang="en-US" altLang="zh-CN" sz="2000" i="1">
                <a:latin typeface="Calibri" pitchFamily="34" charset="0"/>
              </a:rPr>
              <a:t>b</a:t>
            </a:r>
            <a:r>
              <a:rPr lang="zh-CN" altLang="en-US" sz="2000" i="1">
                <a:latin typeface="Calibri" pitchFamily="34" charset="0"/>
              </a:rPr>
              <a:t>中的数据</a:t>
            </a:r>
          </a:p>
        </p:txBody>
      </p:sp>
      <p:sp>
        <p:nvSpPr>
          <p:cNvPr id="46" name="Rectangle 45"/>
          <p:cNvSpPr>
            <a:spLocks noChangeArrowheads="1"/>
          </p:cNvSpPr>
          <p:nvPr/>
        </p:nvSpPr>
        <p:spPr bwMode="auto">
          <a:xfrm>
            <a:off x="4141788" y="1619250"/>
            <a:ext cx="895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latin typeface="Calibri" pitchFamily="34" charset="0"/>
              </a:rPr>
              <a:t>请求</a:t>
            </a:r>
            <a:r>
              <a:rPr lang="en-US" altLang="zh-CN" sz="1600">
                <a:latin typeface="Calibri" pitchFamily="34" charset="0"/>
              </a:rPr>
              <a:t>: 14</a:t>
            </a:r>
          </a:p>
        </p:txBody>
      </p:sp>
      <p:sp>
        <p:nvSpPr>
          <p:cNvPr id="47" name="Rectangle 46"/>
          <p:cNvSpPr>
            <a:spLocks noChangeArrowheads="1"/>
          </p:cNvSpPr>
          <p:nvPr/>
        </p:nvSpPr>
        <p:spPr bwMode="auto">
          <a:xfrm>
            <a:off x="3733800" y="24257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48" name="Text Box 29"/>
          <p:cNvSpPr txBox="1">
            <a:spLocks noChangeArrowheads="1"/>
          </p:cNvSpPr>
          <p:nvPr/>
        </p:nvSpPr>
        <p:spPr bwMode="auto">
          <a:xfrm>
            <a:off x="5935663" y="2209800"/>
            <a:ext cx="216058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rPr>
              <a:t>块</a:t>
            </a:r>
            <a:r>
              <a:rPr lang="en-US" altLang="zh-CN" sz="2000" i="1">
                <a:latin typeface="Calibri" pitchFamily="34" charset="0"/>
              </a:rPr>
              <a:t>b</a:t>
            </a:r>
            <a:r>
              <a:rPr lang="zh-CN" altLang="en-US" sz="2000" i="1">
                <a:latin typeface="Calibri" pitchFamily="34" charset="0"/>
              </a:rPr>
              <a:t>在高速缓存中</a:t>
            </a:r>
            <a:r>
              <a:rPr lang="en-GB" altLang="zh-CN" sz="2000" i="1">
                <a:latin typeface="Calibri" pitchFamily="34" charset="0"/>
              </a:rPr>
              <a:t>:</a:t>
            </a:r>
          </a:p>
          <a:p>
            <a:pPr>
              <a:lnSpc>
                <a:spcPct val="98000"/>
              </a:lnSpc>
            </a:pPr>
            <a:r>
              <a:rPr lang="zh-CN" altLang="en-GB" sz="2000" i="1">
                <a:solidFill>
                  <a:srgbClr val="C00000"/>
                </a:solidFill>
                <a:latin typeface="Calibri" pitchFamily="34" charset="0"/>
              </a:rPr>
              <a:t>命中</a:t>
            </a:r>
            <a:r>
              <a:rPr lang="en-GB" altLang="zh-CN" sz="2000" i="1">
                <a:solidFill>
                  <a:srgbClr val="C00000"/>
                </a:solidFill>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2468" name="Title 1"/>
          <p:cNvSpPr>
            <a:spLocks noGrp="1"/>
          </p:cNvSpPr>
          <p:nvPr>
            <p:ph type="title"/>
          </p:nvPr>
        </p:nvSpPr>
        <p:spPr>
          <a:xfrm>
            <a:off x="357188" y="444500"/>
            <a:ext cx="7591425" cy="762000"/>
          </a:xfrm>
        </p:spPr>
        <p:txBody>
          <a:bodyPr/>
          <a:lstStyle/>
          <a:p>
            <a:pPr eaLnBrk="1" hangingPunct="1"/>
            <a:r>
              <a:rPr lang="zh-CN" altLang="en-US" smtClean="0">
                <a:ea typeface="宋体" pitchFamily="2" charset="-122"/>
              </a:rPr>
              <a:t>基本高速缓存概念</a:t>
            </a:r>
            <a:r>
              <a:rPr lang="en-US" altLang="zh-CN" smtClean="0">
                <a:ea typeface="宋体" pitchFamily="2" charset="-122"/>
              </a:rPr>
              <a:t>: </a:t>
            </a:r>
            <a:r>
              <a:rPr lang="zh-CN" altLang="en-US" smtClean="0">
                <a:ea typeface="宋体" pitchFamily="2" charset="-122"/>
              </a:rPr>
              <a:t>不命中</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altLang="zh-CN" sz="1800">
              <a:latin typeface="Calibri" pitchFamily="34" charset="0"/>
            </a:endParaRPr>
          </a:p>
        </p:txBody>
      </p:sp>
      <p:sp>
        <p:nvSpPr>
          <p:cNvPr id="4" name="Rectangle 3"/>
          <p:cNvSpPr/>
          <p:nvPr/>
        </p:nvSpPr>
        <p:spPr bwMode="auto">
          <a:xfrm>
            <a:off x="1905000" y="22717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altLang="zh-CN">
              <a:latin typeface="Calibri" pitchFamily="34" charset="0"/>
            </a:endParaRPr>
          </a:p>
        </p:txBody>
      </p:sp>
      <p:sp>
        <p:nvSpPr>
          <p:cNvPr id="62471" name="Rectangle 4"/>
          <p:cNvSpPr>
            <a:spLocks noChangeArrowheads="1"/>
          </p:cNvSpPr>
          <p:nvPr/>
        </p:nvSpPr>
        <p:spPr bwMode="auto">
          <a:xfrm>
            <a:off x="20574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0</a:t>
            </a:r>
          </a:p>
        </p:txBody>
      </p:sp>
      <p:sp>
        <p:nvSpPr>
          <p:cNvPr id="62472" name="Rectangle 5"/>
          <p:cNvSpPr>
            <a:spLocks noChangeArrowheads="1"/>
          </p:cNvSpPr>
          <p:nvPr/>
        </p:nvSpPr>
        <p:spPr bwMode="auto">
          <a:xfrm>
            <a:off x="28956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a:t>
            </a:r>
          </a:p>
        </p:txBody>
      </p:sp>
      <p:sp>
        <p:nvSpPr>
          <p:cNvPr id="62473" name="Rectangle 6"/>
          <p:cNvSpPr>
            <a:spLocks noChangeArrowheads="1"/>
          </p:cNvSpPr>
          <p:nvPr/>
        </p:nvSpPr>
        <p:spPr bwMode="auto">
          <a:xfrm>
            <a:off x="37338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2</a:t>
            </a:r>
          </a:p>
        </p:txBody>
      </p:sp>
      <p:sp>
        <p:nvSpPr>
          <p:cNvPr id="62474" name="Rectangle 7"/>
          <p:cNvSpPr>
            <a:spLocks noChangeArrowheads="1"/>
          </p:cNvSpPr>
          <p:nvPr/>
        </p:nvSpPr>
        <p:spPr bwMode="auto">
          <a:xfrm>
            <a:off x="4572000" y="4419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2475" name="Rectangle 8"/>
          <p:cNvSpPr>
            <a:spLocks noChangeArrowheads="1"/>
          </p:cNvSpPr>
          <p:nvPr/>
        </p:nvSpPr>
        <p:spPr bwMode="auto">
          <a:xfrm>
            <a:off x="20574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4</a:t>
            </a:r>
          </a:p>
        </p:txBody>
      </p:sp>
      <p:sp>
        <p:nvSpPr>
          <p:cNvPr id="62476" name="Rectangle 9"/>
          <p:cNvSpPr>
            <a:spLocks noChangeArrowheads="1"/>
          </p:cNvSpPr>
          <p:nvPr/>
        </p:nvSpPr>
        <p:spPr bwMode="auto">
          <a:xfrm>
            <a:off x="28956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5</a:t>
            </a:r>
          </a:p>
        </p:txBody>
      </p:sp>
      <p:sp>
        <p:nvSpPr>
          <p:cNvPr id="62477" name="Rectangle 10"/>
          <p:cNvSpPr>
            <a:spLocks noChangeArrowheads="1"/>
          </p:cNvSpPr>
          <p:nvPr/>
        </p:nvSpPr>
        <p:spPr bwMode="auto">
          <a:xfrm>
            <a:off x="37338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6</a:t>
            </a:r>
          </a:p>
        </p:txBody>
      </p:sp>
      <p:sp>
        <p:nvSpPr>
          <p:cNvPr id="62478" name="Rectangle 11"/>
          <p:cNvSpPr>
            <a:spLocks noChangeArrowheads="1"/>
          </p:cNvSpPr>
          <p:nvPr/>
        </p:nvSpPr>
        <p:spPr bwMode="auto">
          <a:xfrm>
            <a:off x="4572000" y="4800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7</a:t>
            </a:r>
          </a:p>
        </p:txBody>
      </p:sp>
      <p:sp>
        <p:nvSpPr>
          <p:cNvPr id="62479" name="Rectangle 12"/>
          <p:cNvSpPr>
            <a:spLocks noChangeArrowheads="1"/>
          </p:cNvSpPr>
          <p:nvPr/>
        </p:nvSpPr>
        <p:spPr bwMode="auto">
          <a:xfrm>
            <a:off x="20574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2480" name="Rectangle 13"/>
          <p:cNvSpPr>
            <a:spLocks noChangeArrowheads="1"/>
          </p:cNvSpPr>
          <p:nvPr/>
        </p:nvSpPr>
        <p:spPr bwMode="auto">
          <a:xfrm>
            <a:off x="28956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2481" name="Rectangle 14"/>
          <p:cNvSpPr>
            <a:spLocks noChangeArrowheads="1"/>
          </p:cNvSpPr>
          <p:nvPr/>
        </p:nvSpPr>
        <p:spPr bwMode="auto">
          <a:xfrm>
            <a:off x="37338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10</a:t>
            </a:r>
          </a:p>
        </p:txBody>
      </p:sp>
      <p:sp>
        <p:nvSpPr>
          <p:cNvPr id="62482" name="Rectangle 15"/>
          <p:cNvSpPr>
            <a:spLocks noChangeArrowheads="1"/>
          </p:cNvSpPr>
          <p:nvPr/>
        </p:nvSpPr>
        <p:spPr bwMode="auto">
          <a:xfrm>
            <a:off x="4572000" y="5181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11</a:t>
            </a:r>
          </a:p>
        </p:txBody>
      </p:sp>
      <p:sp>
        <p:nvSpPr>
          <p:cNvPr id="62483" name="Rectangle 16"/>
          <p:cNvSpPr>
            <a:spLocks noChangeArrowheads="1"/>
          </p:cNvSpPr>
          <p:nvPr/>
        </p:nvSpPr>
        <p:spPr bwMode="auto">
          <a:xfrm>
            <a:off x="20574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62484" name="Rectangle 17"/>
          <p:cNvSpPr>
            <a:spLocks noChangeArrowheads="1"/>
          </p:cNvSpPr>
          <p:nvPr/>
        </p:nvSpPr>
        <p:spPr bwMode="auto">
          <a:xfrm>
            <a:off x="28956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13</a:t>
            </a:r>
          </a:p>
        </p:txBody>
      </p:sp>
      <p:sp>
        <p:nvSpPr>
          <p:cNvPr id="62485" name="Rectangle 18"/>
          <p:cNvSpPr>
            <a:spLocks noChangeArrowheads="1"/>
          </p:cNvSpPr>
          <p:nvPr/>
        </p:nvSpPr>
        <p:spPr bwMode="auto">
          <a:xfrm>
            <a:off x="37338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2486" name="Rectangle 19"/>
          <p:cNvSpPr>
            <a:spLocks noChangeArrowheads="1"/>
          </p:cNvSpPr>
          <p:nvPr/>
        </p:nvSpPr>
        <p:spPr bwMode="auto">
          <a:xfrm>
            <a:off x="4572000" y="5562600"/>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15</a:t>
            </a:r>
          </a:p>
        </p:txBody>
      </p:sp>
      <p:cxnSp>
        <p:nvCxnSpPr>
          <p:cNvPr id="62487" name="Straight Connector 21"/>
          <p:cNvCxnSpPr>
            <a:cxnSpLocks noChangeShapeType="1"/>
          </p:cNvCxnSpPr>
          <p:nvPr/>
        </p:nvCxnSpPr>
        <p:spPr bwMode="auto">
          <a:xfrm>
            <a:off x="2286000" y="6096000"/>
            <a:ext cx="3048000" cy="1588"/>
          </a:xfrm>
          <a:prstGeom prst="line">
            <a:avLst/>
          </a:prstGeom>
          <a:noFill/>
          <a:ln w="88900" cap="rnd"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62488" name="Rectangle 25"/>
          <p:cNvSpPr>
            <a:spLocks noChangeArrowheads="1"/>
          </p:cNvSpPr>
          <p:nvPr/>
        </p:nvSpPr>
        <p:spPr bwMode="auto">
          <a:xfrm>
            <a:off x="20574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8</a:t>
            </a:r>
          </a:p>
        </p:txBody>
      </p:sp>
      <p:sp>
        <p:nvSpPr>
          <p:cNvPr id="62489" name="Rectangle 26"/>
          <p:cNvSpPr>
            <a:spLocks noChangeArrowheads="1"/>
          </p:cNvSpPr>
          <p:nvPr/>
        </p:nvSpPr>
        <p:spPr bwMode="auto">
          <a:xfrm>
            <a:off x="28956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9</a:t>
            </a:r>
          </a:p>
        </p:txBody>
      </p:sp>
      <p:sp>
        <p:nvSpPr>
          <p:cNvPr id="62490" name="Rectangle 27"/>
          <p:cNvSpPr>
            <a:spLocks noChangeArrowheads="1"/>
          </p:cNvSpPr>
          <p:nvPr/>
        </p:nvSpPr>
        <p:spPr bwMode="auto">
          <a:xfrm>
            <a:off x="37338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14</a:t>
            </a:r>
          </a:p>
        </p:txBody>
      </p:sp>
      <p:sp>
        <p:nvSpPr>
          <p:cNvPr id="62491" name="Rectangle 28"/>
          <p:cNvSpPr>
            <a:spLocks noChangeArrowheads="1"/>
          </p:cNvSpPr>
          <p:nvPr/>
        </p:nvSpPr>
        <p:spPr bwMode="auto">
          <a:xfrm>
            <a:off x="4572000" y="2424113"/>
            <a:ext cx="762000" cy="304800"/>
          </a:xfrm>
          <a:prstGeom prst="rect">
            <a:avLst/>
          </a:prstGeom>
          <a:solidFill>
            <a:schemeClr val="bg1"/>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3</a:t>
            </a:r>
          </a:p>
        </p:txBody>
      </p:sp>
      <p:sp>
        <p:nvSpPr>
          <p:cNvPr id="62492" name="TextBox 29"/>
          <p:cNvSpPr txBox="1">
            <a:spLocks noChangeArrowheads="1"/>
          </p:cNvSpPr>
          <p:nvPr/>
        </p:nvSpPr>
        <p:spPr bwMode="auto">
          <a:xfrm>
            <a:off x="457200" y="228600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高速缓存</a:t>
            </a:r>
          </a:p>
        </p:txBody>
      </p:sp>
      <p:sp>
        <p:nvSpPr>
          <p:cNvPr id="62493" name="TextBox 30"/>
          <p:cNvSpPr txBox="1">
            <a:spLocks noChangeArrowheads="1"/>
          </p:cNvSpPr>
          <p:nvPr/>
        </p:nvSpPr>
        <p:spPr bwMode="auto">
          <a:xfrm>
            <a:off x="457200" y="43434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a:latin typeface="Calibri" pitchFamily="34" charset="0"/>
              </a:rPr>
              <a:t>主存</a:t>
            </a:r>
          </a:p>
        </p:txBody>
      </p:sp>
      <p:sp>
        <p:nvSpPr>
          <p:cNvPr id="44" name="Text Box 29"/>
          <p:cNvSpPr txBox="1">
            <a:spLocks noChangeArrowheads="1"/>
          </p:cNvSpPr>
          <p:nvPr/>
        </p:nvSpPr>
        <p:spPr bwMode="auto">
          <a:xfrm>
            <a:off x="5919788" y="1579563"/>
            <a:ext cx="2090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sym typeface="+mn-ea"/>
              </a:rPr>
              <a:t>需要块</a:t>
            </a:r>
            <a:r>
              <a:rPr lang="en-US" altLang="zh-CN" sz="2000" i="1">
                <a:latin typeface="Calibri" pitchFamily="34" charset="0"/>
                <a:sym typeface="+mn-ea"/>
              </a:rPr>
              <a:t>b</a:t>
            </a:r>
            <a:r>
              <a:rPr lang="zh-CN" altLang="en-US" sz="2000" i="1">
                <a:latin typeface="Calibri" pitchFamily="34" charset="0"/>
                <a:sym typeface="+mn-ea"/>
              </a:rPr>
              <a:t>中的数据</a:t>
            </a:r>
            <a:endParaRPr lang="en-GB" altLang="zh-CN" sz="2000" i="1">
              <a:latin typeface="Calibri" pitchFamily="34" charset="0"/>
            </a:endParaRPr>
          </a:p>
        </p:txBody>
      </p:sp>
      <p:sp>
        <p:nvSpPr>
          <p:cNvPr id="46" name="Rectangle 45"/>
          <p:cNvSpPr>
            <a:spLocks noChangeArrowheads="1"/>
          </p:cNvSpPr>
          <p:nvPr/>
        </p:nvSpPr>
        <p:spPr bwMode="auto">
          <a:xfrm>
            <a:off x="4141788" y="1619250"/>
            <a:ext cx="895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latin typeface="Calibri" pitchFamily="34" charset="0"/>
              </a:rPr>
              <a:t>请求</a:t>
            </a:r>
            <a:r>
              <a:rPr lang="en-US" altLang="zh-CN" sz="1600">
                <a:latin typeface="Calibri" pitchFamily="34" charset="0"/>
              </a:rPr>
              <a:t>: 12</a:t>
            </a:r>
          </a:p>
        </p:txBody>
      </p:sp>
      <p:sp>
        <p:nvSpPr>
          <p:cNvPr id="48" name="Text Box 29"/>
          <p:cNvSpPr txBox="1">
            <a:spLocks noChangeArrowheads="1"/>
          </p:cNvSpPr>
          <p:nvPr/>
        </p:nvSpPr>
        <p:spPr bwMode="auto">
          <a:xfrm>
            <a:off x="5935663" y="2209800"/>
            <a:ext cx="241458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sym typeface="+mn-ea"/>
              </a:rPr>
              <a:t>块</a:t>
            </a:r>
            <a:r>
              <a:rPr lang="en-US" altLang="zh-CN" sz="2000" i="1">
                <a:latin typeface="Calibri" pitchFamily="34" charset="0"/>
                <a:sym typeface="+mn-ea"/>
              </a:rPr>
              <a:t>b</a:t>
            </a:r>
            <a:r>
              <a:rPr lang="zh-CN" altLang="en-US" sz="2000" i="1">
                <a:latin typeface="Calibri" pitchFamily="34" charset="0"/>
                <a:sym typeface="+mn-ea"/>
              </a:rPr>
              <a:t>不在高速缓存中</a:t>
            </a:r>
            <a:r>
              <a:rPr lang="en-GB" altLang="zh-CN" sz="2000" i="1">
                <a:latin typeface="Calibri" pitchFamily="34" charset="0"/>
                <a:sym typeface="+mn-ea"/>
              </a:rPr>
              <a:t>:</a:t>
            </a:r>
            <a:endParaRPr lang="en-GB" altLang="zh-CN" sz="2000" i="1">
              <a:latin typeface="Calibri" pitchFamily="34" charset="0"/>
            </a:endParaRPr>
          </a:p>
          <a:p>
            <a:pPr>
              <a:lnSpc>
                <a:spcPct val="98000"/>
              </a:lnSpc>
            </a:pPr>
            <a:r>
              <a:rPr lang="zh-CN" altLang="en-GB" sz="2000" i="1">
                <a:solidFill>
                  <a:srgbClr val="C00000"/>
                </a:solidFill>
                <a:latin typeface="Calibri" pitchFamily="34" charset="0"/>
                <a:sym typeface="+mn-ea"/>
              </a:rPr>
              <a:t>不命中</a:t>
            </a:r>
            <a:r>
              <a:rPr lang="en-GB" altLang="zh-CN" sz="2000" i="1">
                <a:solidFill>
                  <a:srgbClr val="C00000"/>
                </a:solidFill>
                <a:latin typeface="Calibri" pitchFamily="34" charset="0"/>
                <a:sym typeface="+mn-ea"/>
              </a:rPr>
              <a:t>!</a:t>
            </a:r>
            <a:endParaRPr lang="en-GB" altLang="zh-CN" sz="2000" i="1">
              <a:solidFill>
                <a:srgbClr val="C00000"/>
              </a:solidFill>
              <a:latin typeface="Calibri" pitchFamily="34" charset="0"/>
            </a:endParaRPr>
          </a:p>
        </p:txBody>
      </p:sp>
      <p:sp>
        <p:nvSpPr>
          <p:cNvPr id="34" name="Text Box 29"/>
          <p:cNvSpPr txBox="1">
            <a:spLocks noChangeArrowheads="1"/>
          </p:cNvSpPr>
          <p:nvPr/>
        </p:nvSpPr>
        <p:spPr bwMode="auto">
          <a:xfrm>
            <a:off x="5919788" y="3390900"/>
            <a:ext cx="20907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rPr>
              <a:t>块</a:t>
            </a:r>
            <a:r>
              <a:rPr lang="en-US" altLang="zh-CN" sz="2000" i="1">
                <a:latin typeface="Calibri" pitchFamily="34" charset="0"/>
              </a:rPr>
              <a:t>b</a:t>
            </a:r>
            <a:r>
              <a:rPr lang="zh-CN" altLang="en-US" sz="2000" i="1">
                <a:latin typeface="Calibri" pitchFamily="34" charset="0"/>
              </a:rPr>
              <a:t>从主存中读取</a:t>
            </a:r>
          </a:p>
        </p:txBody>
      </p:sp>
      <p:sp>
        <p:nvSpPr>
          <p:cNvPr id="36" name="Rectangle 35"/>
          <p:cNvSpPr>
            <a:spLocks noChangeArrowheads="1"/>
          </p:cNvSpPr>
          <p:nvPr/>
        </p:nvSpPr>
        <p:spPr bwMode="auto">
          <a:xfrm>
            <a:off x="4141788" y="3395663"/>
            <a:ext cx="895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latin typeface="Calibri" pitchFamily="34" charset="0"/>
              </a:rPr>
              <a:t>请求</a:t>
            </a:r>
            <a:r>
              <a:rPr lang="en-US" altLang="zh-CN" sz="1600">
                <a:latin typeface="Calibri" pitchFamily="34" charset="0"/>
              </a:rPr>
              <a:t>: 12</a:t>
            </a:r>
          </a:p>
        </p:txBody>
      </p:sp>
      <p:sp>
        <p:nvSpPr>
          <p:cNvPr id="37" name="Rectangle 36"/>
          <p:cNvSpPr>
            <a:spLocks noChangeArrowheads="1"/>
          </p:cNvSpPr>
          <p:nvPr/>
        </p:nvSpPr>
        <p:spPr bwMode="auto">
          <a:xfrm>
            <a:off x="2057400" y="55626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38" name="Rectangle 37"/>
          <p:cNvSpPr>
            <a:spLocks noChangeArrowheads="1"/>
          </p:cNvSpPr>
          <p:nvPr/>
        </p:nvSpPr>
        <p:spPr bwMode="auto">
          <a:xfrm>
            <a:off x="2590800" y="34290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39" name="Rectangle 38"/>
          <p:cNvSpPr>
            <a:spLocks noChangeArrowheads="1"/>
          </p:cNvSpPr>
          <p:nvPr/>
        </p:nvSpPr>
        <p:spPr bwMode="auto">
          <a:xfrm>
            <a:off x="2895600" y="2425700"/>
            <a:ext cx="762000" cy="304800"/>
          </a:xfrm>
          <a:prstGeom prst="rect">
            <a:avLst/>
          </a:prstGeom>
          <a:solidFill>
            <a:srgbClr val="FF9999"/>
          </a:solidFill>
          <a:ln w="28575" algn="ctr">
            <a:solidFill>
              <a:schemeClr val="tx1"/>
            </a:solidFill>
            <a:round/>
            <a:headEnd/>
            <a:tailEnd type="triangle" w="med" len="med"/>
          </a:ln>
        </p:spPr>
        <p:txBody>
          <a:bodyPr anchor="ctr" anchorCtr="1"/>
          <a:lstStyle/>
          <a:p>
            <a:pPr algn="ctr"/>
            <a:r>
              <a:rPr lang="en-US" altLang="zh-CN" sz="1800">
                <a:latin typeface="Calibri" pitchFamily="34" charset="0"/>
              </a:rPr>
              <a:t>12</a:t>
            </a:r>
          </a:p>
        </p:txBody>
      </p:sp>
      <p:sp>
        <p:nvSpPr>
          <p:cNvPr id="42" name="Text Box 29"/>
          <p:cNvSpPr txBox="1">
            <a:spLocks noChangeArrowheads="1"/>
          </p:cNvSpPr>
          <p:nvPr/>
        </p:nvSpPr>
        <p:spPr bwMode="auto">
          <a:xfrm>
            <a:off x="5943600" y="4332288"/>
            <a:ext cx="2598738"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1pPr>
            <a:lvl2pPr marL="742950" indent="-28575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2pPr>
            <a:lvl3pPr marL="11430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3pPr>
            <a:lvl4pPr marL="16002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4pPr>
            <a:lvl5pPr marL="2057400" indent="-22860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Narrow" pitchFamily="34" charset="0"/>
                <a:ea typeface="宋体" pitchFamily="2" charset="-122"/>
              </a:defRPr>
            </a:lvl9pPr>
          </a:lstStyle>
          <a:p>
            <a:pPr>
              <a:lnSpc>
                <a:spcPct val="98000"/>
              </a:lnSpc>
            </a:pPr>
            <a:r>
              <a:rPr lang="zh-CN" altLang="en-GB" sz="2000" i="1">
                <a:latin typeface="Calibri" pitchFamily="34" charset="0"/>
              </a:rPr>
              <a:t>块</a:t>
            </a:r>
            <a:r>
              <a:rPr lang="en-US" altLang="zh-CN" sz="2000" i="1">
                <a:latin typeface="Calibri" pitchFamily="34" charset="0"/>
              </a:rPr>
              <a:t>b</a:t>
            </a:r>
            <a:r>
              <a:rPr lang="zh-CN" altLang="en-US" sz="2000" i="1">
                <a:latin typeface="Calibri" pitchFamily="34" charset="0"/>
              </a:rPr>
              <a:t>存储在高速缓存中</a:t>
            </a:r>
          </a:p>
          <a:p>
            <a:pPr>
              <a:lnSpc>
                <a:spcPct val="98000"/>
              </a:lnSpc>
              <a:buFont typeface="Arial" pitchFamily="34" charset="0"/>
              <a:buChar char="•"/>
            </a:pPr>
            <a:r>
              <a:rPr lang="zh-CN" altLang="en-GB" sz="1800" b="0">
                <a:solidFill>
                  <a:srgbClr val="C00000"/>
                </a:solidFill>
                <a:latin typeface="Calibri" pitchFamily="34" charset="0"/>
              </a:rPr>
              <a:t>替换策略</a:t>
            </a:r>
            <a:r>
              <a:rPr lang="en-GB" altLang="zh-CN" sz="1800" b="0">
                <a:solidFill>
                  <a:srgbClr val="C00000"/>
                </a:solidFill>
                <a:latin typeface="Calibri" pitchFamily="34" charset="0"/>
              </a:rPr>
              <a:t>:</a:t>
            </a:r>
            <a:r>
              <a:rPr lang="en-GB" altLang="zh-CN" sz="1800" b="0">
                <a:latin typeface="Calibri" pitchFamily="34" charset="0"/>
              </a:rPr>
              <a:t/>
            </a:r>
            <a:br>
              <a:rPr lang="en-GB" altLang="zh-CN" sz="1800" b="0">
                <a:latin typeface="Calibri" pitchFamily="34" charset="0"/>
              </a:rPr>
            </a:br>
            <a:r>
              <a:rPr lang="zh-CN" altLang="en-GB" sz="1800" b="0">
                <a:latin typeface="Calibri" pitchFamily="34" charset="0"/>
              </a:rPr>
              <a:t>决定块</a:t>
            </a:r>
            <a:r>
              <a:rPr lang="en-US" altLang="zh-CN" sz="1800" b="0">
                <a:latin typeface="Calibri" pitchFamily="34" charset="0"/>
              </a:rPr>
              <a:t>b</a:t>
            </a:r>
            <a:r>
              <a:rPr lang="zh-CN" altLang="en-US" sz="1800" b="0">
                <a:latin typeface="Calibri" pitchFamily="34" charset="0"/>
              </a:rPr>
              <a:t>去向</a:t>
            </a:r>
          </a:p>
          <a:p>
            <a:pPr>
              <a:lnSpc>
                <a:spcPct val="98000"/>
              </a:lnSpc>
              <a:buFont typeface="Arial" pitchFamily="34" charset="0"/>
              <a:buChar char="•"/>
            </a:pPr>
            <a:r>
              <a:rPr lang="zh-CN" altLang="en-GB" sz="1800" b="0">
                <a:solidFill>
                  <a:srgbClr val="C00000"/>
                </a:solidFill>
                <a:latin typeface="Calibri" pitchFamily="34" charset="0"/>
              </a:rPr>
              <a:t>替换策略</a:t>
            </a:r>
            <a:r>
              <a:rPr lang="en-GB" altLang="zh-CN" sz="1800" b="0">
                <a:solidFill>
                  <a:srgbClr val="C00000"/>
                </a:solidFill>
                <a:latin typeface="Calibri" pitchFamily="34" charset="0"/>
              </a:rPr>
              <a:t>:</a:t>
            </a:r>
            <a:br>
              <a:rPr lang="en-GB" altLang="zh-CN" sz="1800" b="0">
                <a:solidFill>
                  <a:srgbClr val="C00000"/>
                </a:solidFill>
                <a:latin typeface="Calibri" pitchFamily="34" charset="0"/>
              </a:rPr>
            </a:br>
            <a:r>
              <a:rPr lang="zh-CN" altLang="en-GB" sz="1800" b="0">
                <a:latin typeface="Calibri" pitchFamily="34" charset="0"/>
              </a:rPr>
              <a:t>决定哪一块被换出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9750" y="301625"/>
            <a:ext cx="5681663" cy="1108075"/>
          </a:xfrm>
        </p:spPr>
        <p:txBody>
          <a:bodyPr lIns="0" tIns="0" rIns="0" bIns="0">
            <a:spAutoFit/>
          </a:bodyPr>
          <a:lstStyle/>
          <a:p>
            <a:pPr marL="26988" indent="-14288"/>
            <a:r>
              <a:rPr lang="zh-CN" altLang="en-US" smtClean="0">
                <a:ea typeface="宋体" pitchFamily="2" charset="-122"/>
              </a:rPr>
              <a:t>基本高速缓存概念</a:t>
            </a:r>
            <a:r>
              <a:rPr lang="en-US" altLang="zh-CN" smtClean="0">
                <a:ea typeface="宋体" pitchFamily="2" charset="-122"/>
              </a:rPr>
              <a:t>: </a:t>
            </a:r>
            <a:br>
              <a:rPr lang="en-US" altLang="zh-CN" smtClean="0">
                <a:ea typeface="宋体" pitchFamily="2" charset="-122"/>
              </a:rPr>
            </a:br>
            <a:r>
              <a:rPr lang="zh-CN" altLang="en-US" smtClean="0">
                <a:ea typeface="宋体" pitchFamily="2" charset="-122"/>
              </a:rPr>
              <a:t>三类缓存不命中</a:t>
            </a:r>
            <a:endParaRPr lang="zh-CN" smtClean="0">
              <a:ea typeface="宋体" pitchFamily="2" charset="-122"/>
            </a:endParaRPr>
          </a:p>
        </p:txBody>
      </p:sp>
      <p:sp>
        <p:nvSpPr>
          <p:cNvPr id="4" name="object 4"/>
          <p:cNvSpPr txBox="1">
            <a:spLocks noGrp="1"/>
          </p:cNvSpPr>
          <p:nvPr>
            <p:ph type="body" idx="1"/>
          </p:nvPr>
        </p:nvSpPr>
        <p:spPr>
          <a:xfrm>
            <a:off x="396875" y="1362075"/>
            <a:ext cx="7896225" cy="4391025"/>
          </a:xfrm>
        </p:spPr>
        <p:txBody>
          <a:bodyPr lIns="0" tIns="0" rIns="0" bIns="0">
            <a:spAutoFit/>
          </a:bodyPr>
          <a:lstStyle/>
          <a:p>
            <a:pPr marL="517525">
              <a:buFont typeface="Wingdings" pitchFamily="2" charset="2"/>
              <a:buChar char=""/>
              <a:tabLst>
                <a:tab pos="517525" algn="l"/>
              </a:tabLst>
            </a:pPr>
            <a:r>
              <a:rPr lang="zh-CN" altLang="en-US" dirty="0" smtClean="0">
                <a:ea typeface="宋体" pitchFamily="2" charset="-122"/>
              </a:rPr>
              <a:t>冷不命中</a:t>
            </a:r>
            <a:r>
              <a:rPr lang="zh-CN" altLang="zh-CN" dirty="0" smtClean="0"/>
              <a:t>(</a:t>
            </a:r>
            <a:r>
              <a:rPr lang="zh-CN" altLang="en-US" dirty="0" smtClean="0">
                <a:ea typeface="宋体" pitchFamily="2" charset="-122"/>
              </a:rPr>
              <a:t>或强制性不命中</a:t>
            </a:r>
            <a:r>
              <a:rPr lang="zh-CN" altLang="zh-CN" dirty="0" smtClean="0"/>
              <a:t>) </a:t>
            </a:r>
          </a:p>
          <a:p>
            <a:pPr marL="917575" lvl="1">
              <a:spcBef>
                <a:spcPts val="500"/>
              </a:spcBef>
              <a:buFont typeface="Wingdings" pitchFamily="2" charset="2"/>
              <a:buChar char=""/>
              <a:tabLst>
                <a:tab pos="517525" algn="l"/>
              </a:tabLst>
            </a:pPr>
            <a:r>
              <a:rPr lang="zh-CN" altLang="en-US" dirty="0" smtClean="0">
                <a:ea typeface="宋体" pitchFamily="2" charset="-122"/>
              </a:rPr>
              <a:t>由于高速缓存开始为空并且这是对块的第一次引用，所以发生冷不命中。</a:t>
            </a:r>
            <a:endParaRPr lang="zh-CN" dirty="0" smtClean="0">
              <a:ea typeface="宋体" pitchFamily="2" charset="-122"/>
            </a:endParaRPr>
          </a:p>
          <a:p>
            <a:pPr marL="517525">
              <a:spcBef>
                <a:spcPts val="550"/>
              </a:spcBef>
              <a:buSzPct val="58000"/>
              <a:buFont typeface="Wingdings" pitchFamily="2" charset="2"/>
              <a:buChar char=""/>
              <a:tabLst>
                <a:tab pos="517525" algn="l"/>
              </a:tabLst>
            </a:pPr>
            <a:r>
              <a:rPr lang="zh-CN" altLang="en-US" dirty="0" smtClean="0">
                <a:ea typeface="宋体" pitchFamily="2" charset="-122"/>
              </a:rPr>
              <a:t>容量不命中</a:t>
            </a:r>
            <a:endParaRPr lang="zh-CN" dirty="0" smtClean="0">
              <a:ea typeface="宋体" pitchFamily="2" charset="-122"/>
            </a:endParaRPr>
          </a:p>
          <a:p>
            <a:pPr marL="917575" lvl="1">
              <a:spcBef>
                <a:spcPts val="500"/>
              </a:spcBef>
              <a:buFont typeface="Wingdings" pitchFamily="2" charset="2"/>
              <a:buChar char=""/>
              <a:tabLst>
                <a:tab pos="517525" algn="l"/>
              </a:tabLst>
            </a:pPr>
            <a:r>
              <a:rPr lang="zh-CN" altLang="en-US" dirty="0" smtClean="0">
                <a:ea typeface="宋体" pitchFamily="2" charset="-122"/>
              </a:rPr>
              <a:t>当一组活动缓存块（工作集）大于缓存时发生</a:t>
            </a:r>
            <a:endParaRPr lang="zh-CN" dirty="0" smtClean="0">
              <a:ea typeface="宋体" pitchFamily="2" charset="-122"/>
            </a:endParaRPr>
          </a:p>
          <a:p>
            <a:pPr marL="517525">
              <a:spcBef>
                <a:spcPts val="550"/>
              </a:spcBef>
              <a:buSzPct val="58000"/>
              <a:buFont typeface="Wingdings" pitchFamily="2" charset="2"/>
              <a:buChar char=""/>
              <a:tabLst>
                <a:tab pos="517525" algn="l"/>
              </a:tabLst>
            </a:pPr>
            <a:r>
              <a:rPr lang="zh-CN" altLang="en-US" dirty="0" smtClean="0">
                <a:ea typeface="宋体" pitchFamily="2" charset="-122"/>
              </a:rPr>
              <a:t>冲突不命中</a:t>
            </a:r>
            <a:endParaRPr lang="zh-CN" dirty="0" smtClean="0">
              <a:ea typeface="宋体" pitchFamily="2" charset="-122"/>
            </a:endParaRPr>
          </a:p>
          <a:p>
            <a:pPr marL="917575" lvl="1">
              <a:spcBef>
                <a:spcPts val="500"/>
              </a:spcBef>
              <a:buFont typeface="Wingdings" pitchFamily="2" charset="2"/>
              <a:buChar char=""/>
              <a:tabLst>
                <a:tab pos="517525" algn="l"/>
              </a:tabLst>
            </a:pPr>
            <a:r>
              <a:rPr lang="zh-CN" altLang="en-US" dirty="0" smtClean="0">
                <a:ea typeface="宋体" pitchFamily="2" charset="-122"/>
              </a:rPr>
              <a:t>大多数高速缓存将第</a:t>
            </a:r>
            <a:r>
              <a:rPr lang="en-US" altLang="zh-CN" dirty="0" smtClean="0">
                <a:ea typeface="宋体" pitchFamily="2" charset="-122"/>
              </a:rPr>
              <a:t>k+1</a:t>
            </a:r>
            <a:r>
              <a:rPr lang="zh-CN" altLang="en-US" dirty="0" smtClean="0">
                <a:ea typeface="宋体" pitchFamily="2" charset="-122"/>
              </a:rPr>
              <a:t>层的某个块限制放置在第</a:t>
            </a:r>
            <a:r>
              <a:rPr lang="en-US" altLang="zh-CN" dirty="0" smtClean="0">
                <a:ea typeface="宋体" pitchFamily="2" charset="-122"/>
              </a:rPr>
              <a:t>k</a:t>
            </a:r>
            <a:r>
              <a:rPr lang="zh-CN" altLang="en-US" dirty="0" smtClean="0">
                <a:ea typeface="宋体" pitchFamily="2" charset="-122"/>
              </a:rPr>
              <a:t>层块的一个小的子集中（有时只是一个块）</a:t>
            </a:r>
            <a:endParaRPr lang="zh-CN" dirty="0" smtClean="0">
              <a:ea typeface="宋体" pitchFamily="2" charset="-122"/>
            </a:endParaRPr>
          </a:p>
          <a:p>
            <a:pPr marL="1317625" lvl="2">
              <a:spcBef>
                <a:spcPts val="475"/>
              </a:spcBef>
              <a:buFont typeface="Wingdings" pitchFamily="2" charset="2"/>
              <a:buChar char=""/>
              <a:tabLst>
                <a:tab pos="517525" algn="l"/>
              </a:tabLst>
            </a:pPr>
            <a:r>
              <a:rPr lang="zh-CN" altLang="en-US" dirty="0" smtClean="0">
                <a:ea typeface="宋体" pitchFamily="2" charset="-122"/>
              </a:rPr>
              <a:t>例如，第</a:t>
            </a:r>
            <a:r>
              <a:rPr lang="en-US" altLang="zh-CN" dirty="0" smtClean="0">
                <a:ea typeface="宋体" pitchFamily="2" charset="-122"/>
              </a:rPr>
              <a:t>k+1</a:t>
            </a:r>
            <a:r>
              <a:rPr lang="zh-CN" altLang="en-US" dirty="0" smtClean="0">
                <a:ea typeface="宋体" pitchFamily="2" charset="-122"/>
              </a:rPr>
              <a:t>层的块</a:t>
            </a:r>
            <a:r>
              <a:rPr lang="en-US" altLang="zh-CN" dirty="0" smtClean="0">
                <a:solidFill>
                  <a:srgbClr val="FF0000"/>
                </a:solidFill>
                <a:ea typeface="宋体" pitchFamily="2" charset="-122"/>
              </a:rPr>
              <a:t>I</a:t>
            </a:r>
            <a:r>
              <a:rPr lang="zh-CN" altLang="en-US" dirty="0" smtClean="0">
                <a:ea typeface="宋体" pitchFamily="2" charset="-122"/>
              </a:rPr>
              <a:t>必须放置在第</a:t>
            </a:r>
            <a:r>
              <a:rPr lang="en-US" altLang="zh-CN" dirty="0" smtClean="0">
                <a:ea typeface="宋体" pitchFamily="2" charset="-122"/>
              </a:rPr>
              <a:t>k</a:t>
            </a:r>
            <a:r>
              <a:rPr lang="zh-CN" altLang="en-US" dirty="0" smtClean="0">
                <a:ea typeface="宋体" pitchFamily="2" charset="-122"/>
              </a:rPr>
              <a:t>层的块（</a:t>
            </a:r>
            <a:r>
              <a:rPr lang="en-US" altLang="zh-CN" dirty="0" smtClean="0">
                <a:solidFill>
                  <a:srgbClr val="FF0000"/>
                </a:solidFill>
                <a:ea typeface="宋体" pitchFamily="2" charset="-122"/>
              </a:rPr>
              <a:t>I </a:t>
            </a:r>
            <a:r>
              <a:rPr lang="en-US" altLang="zh-CN" dirty="0" smtClean="0">
                <a:ea typeface="宋体" pitchFamily="2" charset="-122"/>
              </a:rPr>
              <a:t>mod 4</a:t>
            </a:r>
            <a:r>
              <a:rPr lang="zh-CN" altLang="en-US" dirty="0" smtClean="0">
                <a:ea typeface="宋体" pitchFamily="2" charset="-122"/>
              </a:rPr>
              <a:t>）中</a:t>
            </a:r>
            <a:endParaRPr lang="zh-CN" dirty="0" smtClean="0">
              <a:ea typeface="宋体" pitchFamily="2" charset="-122"/>
            </a:endParaRPr>
          </a:p>
          <a:p>
            <a:pPr marL="917575" lvl="1">
              <a:spcBef>
                <a:spcPts val="475"/>
              </a:spcBef>
              <a:buFont typeface="Wingdings" pitchFamily="2" charset="2"/>
              <a:buChar char=""/>
              <a:tabLst>
                <a:tab pos="517525" algn="l"/>
              </a:tabLst>
            </a:pPr>
            <a:r>
              <a:rPr lang="zh-CN" altLang="en-US" dirty="0" smtClean="0">
                <a:ea typeface="宋体" pitchFamily="2" charset="-122"/>
              </a:rPr>
              <a:t>当第</a:t>
            </a:r>
            <a:r>
              <a:rPr lang="en-US" altLang="zh-CN" dirty="0" smtClean="0">
                <a:ea typeface="宋体" pitchFamily="2" charset="-122"/>
              </a:rPr>
              <a:t>k</a:t>
            </a:r>
            <a:r>
              <a:rPr lang="zh-CN" altLang="en-US" dirty="0" smtClean="0">
                <a:ea typeface="宋体" pitchFamily="2" charset="-122"/>
              </a:rPr>
              <a:t>层的缓存足够大，但多个数据对象映射到同一个缓存块中时发生冲突不命中</a:t>
            </a:r>
            <a:endParaRPr lang="zh-CN" dirty="0" smtClean="0">
              <a:ea typeface="宋体" pitchFamily="2" charset="-122"/>
            </a:endParaRPr>
          </a:p>
          <a:p>
            <a:pPr marL="1317625" lvl="2">
              <a:spcBef>
                <a:spcPts val="475"/>
              </a:spcBef>
              <a:buFont typeface="Wingdings" pitchFamily="2" charset="2"/>
              <a:buChar char=""/>
              <a:tabLst>
                <a:tab pos="517525" algn="l"/>
              </a:tabLst>
            </a:pPr>
            <a:r>
              <a:rPr lang="zh-CN" altLang="en-US" dirty="0" smtClean="0">
                <a:ea typeface="宋体" pitchFamily="2" charset="-122"/>
              </a:rPr>
              <a:t>例如，每次引用块</a:t>
            </a:r>
            <a:r>
              <a:rPr lang="zh-CN" altLang="zh-CN" dirty="0" smtClean="0">
                <a:ea typeface="Calibri" pitchFamily="34" charset="0"/>
                <a:cs typeface="Calibri" pitchFamily="34" charset="0"/>
              </a:rPr>
              <a:t>0, 8, 0, 8, 0, 8, ... </a:t>
            </a:r>
            <a:r>
              <a:rPr lang="zh-CN" altLang="en-US" dirty="0" smtClean="0">
                <a:ea typeface="宋体" pitchFamily="2" charset="-122"/>
              </a:rPr>
              <a:t>都会错过</a:t>
            </a:r>
            <a:endParaRPr lang="zh-CN" dirty="0"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8"/>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非易失性存储器</a:t>
            </a:r>
          </a:p>
        </p:txBody>
      </p:sp>
      <p:sp>
        <p:nvSpPr>
          <p:cNvPr id="9219" name="Rectangle 1029"/>
          <p:cNvSpPr>
            <a:spLocks noGrp="1" noChangeArrowheads="1"/>
          </p:cNvSpPr>
          <p:nvPr>
            <p:ph type="body" idx="1"/>
          </p:nvPr>
        </p:nvSpPr>
        <p:spPr>
          <a:xfrm>
            <a:off x="396875" y="1362075"/>
            <a:ext cx="7896225" cy="5267325"/>
          </a:xfrm>
        </p:spPr>
        <p:txBody>
          <a:bodyPr/>
          <a:lstStyle/>
          <a:p>
            <a:pPr eaLnBrk="1" hangingPunct="1">
              <a:lnSpc>
                <a:spcPct val="90000"/>
              </a:lnSpc>
            </a:pPr>
            <a:r>
              <a:rPr lang="en-US" altLang="zh-CN" dirty="0" smtClean="0">
                <a:ea typeface="宋体" pitchFamily="2" charset="-122"/>
              </a:rPr>
              <a:t>DRAM </a:t>
            </a:r>
            <a:r>
              <a:rPr lang="zh-CN" altLang="en-US" dirty="0" smtClean="0">
                <a:ea typeface="宋体" pitchFamily="2" charset="-122"/>
              </a:rPr>
              <a:t>和</a:t>
            </a:r>
            <a:r>
              <a:rPr lang="en-US" altLang="zh-CN" dirty="0" smtClean="0">
                <a:ea typeface="宋体" pitchFamily="2" charset="-122"/>
              </a:rPr>
              <a:t>SRAM</a:t>
            </a:r>
            <a:r>
              <a:rPr lang="zh-CN" altLang="en-US" dirty="0" smtClean="0">
                <a:ea typeface="宋体" pitchFamily="2" charset="-122"/>
              </a:rPr>
              <a:t>为易失性存储器</a:t>
            </a:r>
          </a:p>
          <a:p>
            <a:pPr lvl="1" eaLnBrk="1" hangingPunct="1">
              <a:lnSpc>
                <a:spcPct val="90000"/>
              </a:lnSpc>
            </a:pPr>
            <a:r>
              <a:rPr lang="zh-CN" altLang="en-US" dirty="0" smtClean="0">
                <a:ea typeface="宋体" pitchFamily="2" charset="-122"/>
              </a:rPr>
              <a:t>断电数据丢失</a:t>
            </a:r>
          </a:p>
          <a:p>
            <a:pPr eaLnBrk="1" hangingPunct="1">
              <a:lnSpc>
                <a:spcPct val="90000"/>
              </a:lnSpc>
            </a:pPr>
            <a:r>
              <a:rPr lang="zh-CN" altLang="en-US" dirty="0" smtClean="0">
                <a:ea typeface="宋体" pitchFamily="2" charset="-122"/>
              </a:rPr>
              <a:t>非易失性存储器断电后，仍然保存数据</a:t>
            </a:r>
          </a:p>
          <a:p>
            <a:pPr lvl="1" eaLnBrk="1" hangingPunct="1">
              <a:lnSpc>
                <a:spcPct val="90000"/>
              </a:lnSpc>
            </a:pPr>
            <a:r>
              <a:rPr lang="zh-CN" altLang="en-US" dirty="0" smtClean="0">
                <a:ea typeface="宋体" pitchFamily="2" charset="-122"/>
              </a:rPr>
              <a:t>只读存储器</a:t>
            </a:r>
            <a:r>
              <a:rPr lang="en-US" altLang="zh-CN" dirty="0" smtClean="0">
                <a:ea typeface="宋体" pitchFamily="2" charset="-122"/>
              </a:rPr>
              <a:t>(</a:t>
            </a:r>
            <a:r>
              <a:rPr lang="en-US" altLang="zh-CN" dirty="0" smtClean="0">
                <a:solidFill>
                  <a:srgbClr val="FF0000"/>
                </a:solidFill>
                <a:ea typeface="宋体" pitchFamily="2" charset="-122"/>
              </a:rPr>
              <a:t>ROM</a:t>
            </a:r>
            <a:r>
              <a:rPr lang="en-US" altLang="zh-CN" dirty="0" smtClean="0">
                <a:ea typeface="宋体" pitchFamily="2" charset="-122"/>
              </a:rPr>
              <a:t>): </a:t>
            </a:r>
            <a:r>
              <a:rPr lang="zh-CN" altLang="en-US" dirty="0" smtClean="0">
                <a:ea typeface="宋体" pitchFamily="2" charset="-122"/>
              </a:rPr>
              <a:t>生产时写入程序，只能写一次</a:t>
            </a:r>
          </a:p>
          <a:p>
            <a:pPr lvl="1" eaLnBrk="1" hangingPunct="1">
              <a:lnSpc>
                <a:spcPct val="90000"/>
              </a:lnSpc>
            </a:pPr>
            <a:r>
              <a:rPr lang="en-US" altLang="zh-CN" dirty="0" smtClean="0">
                <a:ea typeface="宋体" pitchFamily="2" charset="-122"/>
              </a:rPr>
              <a:t>Programmable ROM (</a:t>
            </a:r>
            <a:r>
              <a:rPr lang="en-US" altLang="zh-CN" dirty="0" smtClean="0">
                <a:solidFill>
                  <a:srgbClr val="FF0000"/>
                </a:solidFill>
                <a:ea typeface="宋体" pitchFamily="2" charset="-122"/>
              </a:rPr>
              <a:t>PROM</a:t>
            </a:r>
            <a:r>
              <a:rPr lang="en-US" altLang="zh-CN" dirty="0" smtClean="0">
                <a:ea typeface="宋体" pitchFamily="2" charset="-122"/>
              </a:rPr>
              <a:t>): </a:t>
            </a:r>
            <a:r>
              <a:rPr lang="zh-CN" altLang="en-US" dirty="0" smtClean="0">
                <a:ea typeface="宋体" pitchFamily="2" charset="-122"/>
              </a:rPr>
              <a:t>可以重新一次编程</a:t>
            </a:r>
          </a:p>
          <a:p>
            <a:pPr lvl="1" eaLnBrk="1" hangingPunct="1">
              <a:lnSpc>
                <a:spcPct val="90000"/>
              </a:lnSpc>
            </a:pPr>
            <a:r>
              <a:rPr lang="en-US" altLang="zh-CN" dirty="0" err="1" smtClean="0">
                <a:ea typeface="宋体" pitchFamily="2" charset="-122"/>
              </a:rPr>
              <a:t>Eraseable</a:t>
            </a:r>
            <a:r>
              <a:rPr lang="en-US" altLang="zh-CN" dirty="0" smtClean="0">
                <a:ea typeface="宋体" pitchFamily="2" charset="-122"/>
              </a:rPr>
              <a:t> PROM (</a:t>
            </a:r>
            <a:r>
              <a:rPr lang="en-US" altLang="zh-CN" dirty="0" smtClean="0">
                <a:solidFill>
                  <a:srgbClr val="FF0000"/>
                </a:solidFill>
                <a:ea typeface="宋体" pitchFamily="2" charset="-122"/>
              </a:rPr>
              <a:t>EPROM</a:t>
            </a:r>
            <a:r>
              <a:rPr lang="en-US" altLang="zh-CN" dirty="0" smtClean="0">
                <a:ea typeface="宋体" pitchFamily="2" charset="-122"/>
              </a:rPr>
              <a:t>): </a:t>
            </a:r>
            <a:r>
              <a:rPr lang="zh-CN" altLang="en-US" dirty="0" smtClean="0">
                <a:ea typeface="宋体" pitchFamily="2" charset="-122"/>
              </a:rPr>
              <a:t>可用紫外线或</a:t>
            </a:r>
            <a:r>
              <a:rPr lang="en-US" altLang="zh-CN" dirty="0" smtClean="0">
                <a:ea typeface="宋体" pitchFamily="2" charset="-122"/>
              </a:rPr>
              <a:t>X</a:t>
            </a:r>
            <a:r>
              <a:rPr lang="zh-CN" altLang="en-US" dirty="0" smtClean="0">
                <a:ea typeface="宋体" pitchFamily="2" charset="-122"/>
              </a:rPr>
              <a:t>光整块擦除</a:t>
            </a:r>
          </a:p>
          <a:p>
            <a:pPr lvl="1" eaLnBrk="1" hangingPunct="1">
              <a:lnSpc>
                <a:spcPct val="90000"/>
              </a:lnSpc>
            </a:pPr>
            <a:r>
              <a:rPr lang="en-US" altLang="zh-CN" dirty="0" smtClean="0">
                <a:ea typeface="宋体" pitchFamily="2" charset="-122"/>
              </a:rPr>
              <a:t>Electrically </a:t>
            </a:r>
            <a:r>
              <a:rPr lang="en-US" altLang="zh-CN" dirty="0" err="1" smtClean="0">
                <a:ea typeface="宋体" pitchFamily="2" charset="-122"/>
              </a:rPr>
              <a:t>eraseable</a:t>
            </a:r>
            <a:r>
              <a:rPr lang="en-US" altLang="zh-CN" dirty="0" smtClean="0">
                <a:ea typeface="宋体" pitchFamily="2" charset="-122"/>
              </a:rPr>
              <a:t> PROM (</a:t>
            </a:r>
            <a:r>
              <a:rPr lang="en-US" altLang="zh-CN" dirty="0" smtClean="0">
                <a:solidFill>
                  <a:srgbClr val="FF0000"/>
                </a:solidFill>
                <a:ea typeface="宋体" pitchFamily="2" charset="-122"/>
              </a:rPr>
              <a:t>EEPROM</a:t>
            </a:r>
            <a:r>
              <a:rPr lang="en-US" altLang="zh-CN" dirty="0" smtClean="0">
                <a:ea typeface="宋体" pitchFamily="2" charset="-122"/>
              </a:rPr>
              <a:t>): </a:t>
            </a:r>
            <a:r>
              <a:rPr lang="zh-CN" altLang="en-US" dirty="0" smtClean="0">
                <a:ea typeface="宋体" pitchFamily="2" charset="-122"/>
              </a:rPr>
              <a:t>可用电子整块擦除</a:t>
            </a:r>
          </a:p>
          <a:p>
            <a:pPr lvl="1" eaLnBrk="1" hangingPunct="1">
              <a:lnSpc>
                <a:spcPct val="90000"/>
              </a:lnSpc>
            </a:pPr>
            <a:r>
              <a:rPr lang="en-US" altLang="zh-CN" dirty="0" smtClean="0">
                <a:ea typeface="宋体" pitchFamily="2" charset="-122"/>
              </a:rPr>
              <a:t>Flash memory: EEPROMs. </a:t>
            </a:r>
            <a:r>
              <a:rPr lang="zh-CN" altLang="en-US" dirty="0" smtClean="0">
                <a:ea typeface="宋体" pitchFamily="2" charset="-122"/>
              </a:rPr>
              <a:t>以块为单位进行擦除</a:t>
            </a:r>
          </a:p>
          <a:p>
            <a:pPr lvl="2" eaLnBrk="1" hangingPunct="1">
              <a:lnSpc>
                <a:spcPct val="90000"/>
              </a:lnSpc>
            </a:pPr>
            <a:r>
              <a:rPr lang="en-US" altLang="zh-CN" dirty="0" smtClean="0">
                <a:ea typeface="宋体" pitchFamily="2" charset="-122"/>
              </a:rPr>
              <a:t>10,0000</a:t>
            </a:r>
            <a:r>
              <a:rPr lang="zh-CN" altLang="en-US" dirty="0" smtClean="0">
                <a:ea typeface="宋体" pitchFamily="2" charset="-122"/>
              </a:rPr>
              <a:t>次擦除后即磨损坏</a:t>
            </a:r>
          </a:p>
          <a:p>
            <a:pPr eaLnBrk="1" hangingPunct="1">
              <a:lnSpc>
                <a:spcPct val="90000"/>
              </a:lnSpc>
            </a:pPr>
            <a:r>
              <a:rPr lang="zh-CN" altLang="en-US" dirty="0" smtClean="0">
                <a:ea typeface="宋体" pitchFamily="2" charset="-122"/>
              </a:rPr>
              <a:t>非易失性存储器的应用</a:t>
            </a:r>
          </a:p>
          <a:p>
            <a:pPr lvl="1" eaLnBrk="1" hangingPunct="1">
              <a:lnSpc>
                <a:spcPct val="90000"/>
              </a:lnSpc>
            </a:pPr>
            <a:r>
              <a:rPr lang="zh-CN" altLang="en-US" dirty="0" smtClean="0">
                <a:ea typeface="宋体" pitchFamily="2" charset="-122"/>
              </a:rPr>
              <a:t>存储固件程序的</a:t>
            </a:r>
            <a:r>
              <a:rPr lang="en-US" altLang="zh-CN" dirty="0" smtClean="0">
                <a:ea typeface="宋体" pitchFamily="2" charset="-122"/>
              </a:rPr>
              <a:t>ROM(BIOS, </a:t>
            </a:r>
            <a:r>
              <a:rPr lang="zh-CN" altLang="en-US" dirty="0" smtClean="0">
                <a:ea typeface="宋体" pitchFamily="2" charset="-122"/>
              </a:rPr>
              <a:t>磁盘控制器</a:t>
            </a:r>
            <a:r>
              <a:rPr lang="en-US" altLang="zh-CN" dirty="0" smtClean="0">
                <a:ea typeface="宋体" pitchFamily="2" charset="-122"/>
              </a:rPr>
              <a:t>, </a:t>
            </a:r>
            <a:r>
              <a:rPr lang="zh-CN" altLang="en-US" dirty="0" smtClean="0">
                <a:ea typeface="宋体" pitchFamily="2" charset="-122"/>
              </a:rPr>
              <a:t>网卡</a:t>
            </a:r>
            <a:r>
              <a:rPr lang="en-US" altLang="zh-CN" dirty="0" smtClean="0">
                <a:ea typeface="宋体" pitchFamily="2" charset="-122"/>
              </a:rPr>
              <a:t>, </a:t>
            </a:r>
            <a:r>
              <a:rPr lang="zh-CN" altLang="en-US" dirty="0" smtClean="0">
                <a:ea typeface="宋体" pitchFamily="2" charset="-122"/>
              </a:rPr>
              <a:t>图形加速器</a:t>
            </a:r>
            <a:r>
              <a:rPr lang="en-US" altLang="zh-CN" dirty="0" smtClean="0">
                <a:ea typeface="宋体" pitchFamily="2" charset="-122"/>
              </a:rPr>
              <a:t>, </a:t>
            </a:r>
            <a:r>
              <a:rPr lang="zh-CN" altLang="en-US" dirty="0" smtClean="0">
                <a:ea typeface="宋体" pitchFamily="2" charset="-122"/>
              </a:rPr>
              <a:t>安全子系统</a:t>
            </a:r>
            <a:r>
              <a:rPr lang="en-US" altLang="zh-CN" dirty="0" smtClean="0">
                <a:ea typeface="宋体" pitchFamily="2" charset="-122"/>
              </a:rPr>
              <a:t>,…)</a:t>
            </a:r>
          </a:p>
          <a:p>
            <a:pPr lvl="1" eaLnBrk="1" hangingPunct="1">
              <a:lnSpc>
                <a:spcPct val="90000"/>
              </a:lnSpc>
            </a:pPr>
            <a:r>
              <a:rPr lang="zh-CN" altLang="en-US" dirty="0" smtClean="0">
                <a:ea typeface="宋体" pitchFamily="2" charset="-122"/>
              </a:rPr>
              <a:t>固态硬盘 </a:t>
            </a:r>
            <a:r>
              <a:rPr lang="en-US" altLang="zh-CN" dirty="0" smtClean="0">
                <a:ea typeface="宋体" pitchFamily="2" charset="-122"/>
              </a:rPr>
              <a:t>(</a:t>
            </a:r>
            <a:r>
              <a:rPr lang="zh-CN" altLang="en-US" dirty="0" smtClean="0">
                <a:ea typeface="宋体" pitchFamily="2" charset="-122"/>
              </a:rPr>
              <a:t>闪存盘</a:t>
            </a:r>
            <a:r>
              <a:rPr lang="en-US" altLang="zh-CN" dirty="0" smtClean="0">
                <a:ea typeface="宋体" pitchFamily="2" charset="-122"/>
              </a:rPr>
              <a:t>, </a:t>
            </a:r>
            <a:r>
              <a:rPr lang="zh-CN" altLang="en-US" dirty="0" smtClean="0">
                <a:ea typeface="宋体" pitchFamily="2" charset="-122"/>
              </a:rPr>
              <a:t>智能手机</a:t>
            </a:r>
            <a:r>
              <a:rPr lang="en-US" altLang="zh-CN" dirty="0" smtClean="0">
                <a:ea typeface="宋体" pitchFamily="2" charset="-122"/>
              </a:rPr>
              <a:t>, mp3 </a:t>
            </a:r>
            <a:r>
              <a:rPr lang="zh-CN" altLang="en-US" dirty="0" smtClean="0">
                <a:ea typeface="宋体" pitchFamily="2" charset="-122"/>
              </a:rPr>
              <a:t>播放器</a:t>
            </a:r>
            <a:r>
              <a:rPr lang="en-US" altLang="zh-CN" dirty="0" smtClean="0">
                <a:ea typeface="宋体" pitchFamily="2" charset="-122"/>
              </a:rPr>
              <a:t>, </a:t>
            </a:r>
            <a:r>
              <a:rPr lang="zh-CN" altLang="en-US" dirty="0" smtClean="0">
                <a:ea typeface="宋体" pitchFamily="2" charset="-122"/>
              </a:rPr>
              <a:t>平板电脑</a:t>
            </a:r>
            <a:r>
              <a:rPr lang="en-US" altLang="zh-CN" dirty="0" smtClean="0">
                <a:ea typeface="宋体" pitchFamily="2" charset="-122"/>
              </a:rPr>
              <a:t>, </a:t>
            </a:r>
            <a:r>
              <a:rPr lang="zh-CN" altLang="en-US" dirty="0" smtClean="0">
                <a:ea typeface="宋体" pitchFamily="2" charset="-122"/>
              </a:rPr>
              <a:t>笔记本电脑</a:t>
            </a:r>
            <a:r>
              <a:rPr lang="en-US" altLang="zh-CN" dirty="0" smtClean="0">
                <a:ea typeface="宋体" pitchFamily="2" charset="-122"/>
              </a:rPr>
              <a:t>,…)</a:t>
            </a:r>
          </a:p>
          <a:p>
            <a:pPr lvl="1" eaLnBrk="1" hangingPunct="1">
              <a:lnSpc>
                <a:spcPct val="90000"/>
              </a:lnSpc>
            </a:pPr>
            <a:r>
              <a:rPr lang="zh-CN" altLang="en-US" dirty="0" smtClean="0">
                <a:ea typeface="宋体" pitchFamily="2" charset="-122"/>
              </a:rPr>
              <a:t>磁盘高速缓冲存储器</a:t>
            </a:r>
          </a:p>
          <a:p>
            <a:pPr eaLnBrk="1" hangingPunct="1">
              <a:lnSpc>
                <a:spcPct val="90000"/>
              </a:lnSpc>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357188" y="434975"/>
            <a:ext cx="8659812" cy="762000"/>
          </a:xfrm>
        </p:spPr>
        <p:txBody>
          <a:bodyPr/>
          <a:lstStyle/>
          <a:p>
            <a:pPr defTabSz="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ea typeface="宋体" pitchFamily="2" charset="-122"/>
              </a:rPr>
              <a:t>存储器结构层次中高速缓存应用举例</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ln>
        </p:spPr>
        <p:txBody>
          <a:bodyPr lIns="90000" tIns="46800" rIns="90000" bIns="46800"/>
          <a:lstStyle/>
          <a:p>
            <a:pPr defTabSz="-635">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accent6">
                    <a:lumMod val="75000"/>
                  </a:schemeClr>
                </a:solidFill>
                <a:latin typeface="Calibri" pitchFamily="34" charset="0"/>
                <a:ea typeface="+mn-ea"/>
              </a:rPr>
              <a:t>Hardware MMU</a:t>
            </a:r>
          </a:p>
        </p:txBody>
      </p:sp>
      <p:sp>
        <p:nvSpPr>
          <p:cNvPr id="64516"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0</a:t>
            </a:r>
          </a:p>
        </p:txBody>
      </p:sp>
      <p:sp>
        <p:nvSpPr>
          <p:cNvPr id="64517"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On-Chip TLB</a:t>
            </a:r>
          </a:p>
        </p:txBody>
      </p:sp>
      <p:sp>
        <p:nvSpPr>
          <p:cNvPr id="64518"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Address translations</a:t>
            </a:r>
          </a:p>
        </p:txBody>
      </p:sp>
      <p:sp>
        <p:nvSpPr>
          <p:cNvPr id="64519"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TLB</a:t>
            </a:r>
          </a:p>
        </p:txBody>
      </p:sp>
      <p:sp>
        <p:nvSpPr>
          <p:cNvPr id="64520" name="Rectangle 8"/>
          <p:cNvSpPr>
            <a:spLocks noChangeArrowheads="1"/>
          </p:cNvSpPr>
          <p:nvPr/>
        </p:nvSpPr>
        <p:spPr bwMode="auto">
          <a:xfrm>
            <a:off x="7658100" y="5338763"/>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Web browser</a:t>
            </a:r>
          </a:p>
        </p:txBody>
      </p:sp>
      <p:sp>
        <p:nvSpPr>
          <p:cNvPr id="64521" name="Rectangle 9"/>
          <p:cNvSpPr>
            <a:spLocks noChangeArrowheads="1"/>
          </p:cNvSpPr>
          <p:nvPr/>
        </p:nvSpPr>
        <p:spPr bwMode="auto">
          <a:xfrm>
            <a:off x="5905500" y="5338763"/>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10,000,000</a:t>
            </a:r>
          </a:p>
        </p:txBody>
      </p:sp>
      <p:sp>
        <p:nvSpPr>
          <p:cNvPr id="64522" name="Rectangle 10"/>
          <p:cNvSpPr>
            <a:spLocks noChangeArrowheads="1"/>
          </p:cNvSpPr>
          <p:nvPr/>
        </p:nvSpPr>
        <p:spPr bwMode="auto">
          <a:xfrm>
            <a:off x="3848100" y="5338763"/>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Local disk</a:t>
            </a:r>
          </a:p>
        </p:txBody>
      </p:sp>
      <p:sp>
        <p:nvSpPr>
          <p:cNvPr id="64523" name="Rectangle 11"/>
          <p:cNvSpPr>
            <a:spLocks noChangeArrowheads="1"/>
          </p:cNvSpPr>
          <p:nvPr/>
        </p:nvSpPr>
        <p:spPr bwMode="auto">
          <a:xfrm>
            <a:off x="1943100" y="5338763"/>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Web pages</a:t>
            </a:r>
          </a:p>
        </p:txBody>
      </p:sp>
      <p:sp>
        <p:nvSpPr>
          <p:cNvPr id="64524" name="Rectangle 12"/>
          <p:cNvSpPr>
            <a:spLocks noChangeArrowheads="1"/>
          </p:cNvSpPr>
          <p:nvPr/>
        </p:nvSpPr>
        <p:spPr bwMode="auto">
          <a:xfrm>
            <a:off x="114300" y="5338763"/>
            <a:ext cx="1828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Browser cache</a:t>
            </a:r>
          </a:p>
        </p:txBody>
      </p:sp>
      <p:sp>
        <p:nvSpPr>
          <p:cNvPr id="64525"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Web cache</a:t>
            </a:r>
          </a:p>
        </p:txBody>
      </p:sp>
      <p:sp>
        <p:nvSpPr>
          <p:cNvPr id="64526"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solidFill>
                  <a:srgbClr val="000066"/>
                </a:solidFill>
                <a:latin typeface="Calibri" pitchFamily="34" charset="0"/>
              </a:rPr>
              <a:t>Network buffer cache</a:t>
            </a:r>
          </a:p>
        </p:txBody>
      </p:sp>
      <p:sp>
        <p:nvSpPr>
          <p:cNvPr id="64527"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Buffer cache</a:t>
            </a:r>
          </a:p>
        </p:txBody>
      </p:sp>
      <p:sp>
        <p:nvSpPr>
          <p:cNvPr id="64528"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000066"/>
                </a:solidFill>
                <a:latin typeface="Calibri" pitchFamily="34" charset="0"/>
              </a:rPr>
              <a:t>虚拟内存</a:t>
            </a:r>
          </a:p>
        </p:txBody>
      </p:sp>
      <p:sp>
        <p:nvSpPr>
          <p:cNvPr id="64529"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L2 cache</a:t>
            </a:r>
          </a:p>
        </p:txBody>
      </p:sp>
      <p:sp>
        <p:nvSpPr>
          <p:cNvPr id="64530" name="Rectangle 18"/>
          <p:cNvSpPr>
            <a:spLocks noChangeArrowheads="1"/>
          </p:cNvSpPr>
          <p:nvPr/>
        </p:nvSpPr>
        <p:spPr bwMode="auto">
          <a:xfrm>
            <a:off x="114300" y="3014663"/>
            <a:ext cx="1828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L1 cache</a:t>
            </a:r>
          </a:p>
        </p:txBody>
      </p:sp>
      <p:sp>
        <p:nvSpPr>
          <p:cNvPr id="64531" name="Rectangle 19"/>
          <p:cNvSpPr>
            <a:spLocks noChangeArrowheads="1"/>
          </p:cNvSpPr>
          <p:nvPr/>
        </p:nvSpPr>
        <p:spPr bwMode="auto">
          <a:xfrm>
            <a:off x="114300" y="2078038"/>
            <a:ext cx="18288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000066"/>
                </a:solidFill>
                <a:latin typeface="Calibri" pitchFamily="34" charset="0"/>
              </a:rPr>
              <a:t>寄存器</a:t>
            </a:r>
          </a:p>
        </p:txBody>
      </p:sp>
      <p:sp>
        <p:nvSpPr>
          <p:cNvPr id="64532"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latin typeface="Calibri" pitchFamily="34" charset="0"/>
              </a:rPr>
              <a:t>Cache </a:t>
            </a:r>
            <a:r>
              <a:rPr lang="zh-CN" altLang="en-GB" sz="1800">
                <a:latin typeface="Calibri" pitchFamily="34" charset="0"/>
              </a:rPr>
              <a:t>类型</a:t>
            </a:r>
          </a:p>
        </p:txBody>
      </p:sp>
      <p:sp>
        <p:nvSpPr>
          <p:cNvPr id="64533"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Web pages</a:t>
            </a:r>
          </a:p>
        </p:txBody>
      </p:sp>
      <p:sp>
        <p:nvSpPr>
          <p:cNvPr id="64534"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Parts of files</a:t>
            </a:r>
          </a:p>
        </p:txBody>
      </p:sp>
      <p:sp>
        <p:nvSpPr>
          <p:cNvPr id="64535"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Parts of files</a:t>
            </a:r>
          </a:p>
        </p:txBody>
      </p:sp>
      <p:sp>
        <p:nvSpPr>
          <p:cNvPr id="64536"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4-KB pages</a:t>
            </a:r>
          </a:p>
        </p:txBody>
      </p:sp>
      <p:sp>
        <p:nvSpPr>
          <p:cNvPr id="64537"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64-byte blocks</a:t>
            </a:r>
          </a:p>
        </p:txBody>
      </p:sp>
      <p:sp>
        <p:nvSpPr>
          <p:cNvPr id="64538" name="Rectangle 26"/>
          <p:cNvSpPr>
            <a:spLocks noChangeArrowheads="1"/>
          </p:cNvSpPr>
          <p:nvPr/>
        </p:nvSpPr>
        <p:spPr bwMode="auto">
          <a:xfrm>
            <a:off x="1943100" y="3014663"/>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64-byte blocks</a:t>
            </a:r>
          </a:p>
        </p:txBody>
      </p:sp>
      <p:sp>
        <p:nvSpPr>
          <p:cNvPr id="64539" name="Rectangle 27"/>
          <p:cNvSpPr>
            <a:spLocks noChangeArrowheads="1"/>
          </p:cNvSpPr>
          <p:nvPr/>
        </p:nvSpPr>
        <p:spPr bwMode="auto">
          <a:xfrm>
            <a:off x="1943100" y="2078038"/>
            <a:ext cx="19050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4-8 bytes words</a:t>
            </a:r>
          </a:p>
        </p:txBody>
      </p:sp>
      <p:sp>
        <p:nvSpPr>
          <p:cNvPr id="64540"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GB" sz="1800">
                <a:latin typeface="Calibri" pitchFamily="34" charset="0"/>
              </a:rPr>
              <a:t>cache</a:t>
            </a:r>
            <a:r>
              <a:rPr lang="zh-CN" altLang="en-US" sz="1800">
                <a:latin typeface="Calibri" pitchFamily="34" charset="0"/>
              </a:rPr>
              <a:t>中存储内容</a:t>
            </a:r>
          </a:p>
        </p:txBody>
      </p:sp>
      <p:sp>
        <p:nvSpPr>
          <p:cNvPr id="64541"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Web </a:t>
            </a:r>
            <a:r>
              <a:rPr lang="zh-CN" altLang="en-GB" sz="1600">
                <a:solidFill>
                  <a:srgbClr val="000066"/>
                </a:solidFill>
                <a:latin typeface="Calibri" pitchFamily="34" charset="0"/>
              </a:rPr>
              <a:t>代理服务器</a:t>
            </a:r>
          </a:p>
        </p:txBody>
      </p:sp>
      <p:sp>
        <p:nvSpPr>
          <p:cNvPr id="64542"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1,000,000,000</a:t>
            </a:r>
          </a:p>
        </p:txBody>
      </p:sp>
      <p:sp>
        <p:nvSpPr>
          <p:cNvPr id="64543"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Remote server disks</a:t>
            </a:r>
          </a:p>
        </p:txBody>
      </p:sp>
      <p:sp>
        <p:nvSpPr>
          <p:cNvPr id="64544"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OS</a:t>
            </a:r>
          </a:p>
        </p:txBody>
      </p:sp>
      <p:sp>
        <p:nvSpPr>
          <p:cNvPr id="64545"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a:t>
            </a:r>
          </a:p>
        </p:txBody>
      </p:sp>
      <p:sp>
        <p:nvSpPr>
          <p:cNvPr id="64546"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Main memory</a:t>
            </a:r>
          </a:p>
        </p:txBody>
      </p:sp>
      <p:sp>
        <p:nvSpPr>
          <p:cNvPr id="64547" name="Rectangle 35"/>
          <p:cNvSpPr>
            <a:spLocks noChangeArrowheads="1"/>
          </p:cNvSpPr>
          <p:nvPr/>
        </p:nvSpPr>
        <p:spPr bwMode="auto">
          <a:xfrm>
            <a:off x="7658100" y="3014663"/>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Hardware</a:t>
            </a:r>
          </a:p>
        </p:txBody>
      </p:sp>
      <p:sp>
        <p:nvSpPr>
          <p:cNvPr id="64548" name="Rectangle 36"/>
          <p:cNvSpPr>
            <a:spLocks noChangeArrowheads="1"/>
          </p:cNvSpPr>
          <p:nvPr/>
        </p:nvSpPr>
        <p:spPr bwMode="auto">
          <a:xfrm>
            <a:off x="5905500" y="3014663"/>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4</a:t>
            </a:r>
          </a:p>
        </p:txBody>
      </p:sp>
      <p:sp>
        <p:nvSpPr>
          <p:cNvPr id="64549" name="Rectangle 37"/>
          <p:cNvSpPr>
            <a:spLocks noChangeArrowheads="1"/>
          </p:cNvSpPr>
          <p:nvPr/>
        </p:nvSpPr>
        <p:spPr bwMode="auto">
          <a:xfrm>
            <a:off x="3848100" y="3014663"/>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On-Chip L1</a:t>
            </a:r>
          </a:p>
        </p:txBody>
      </p:sp>
      <p:sp>
        <p:nvSpPr>
          <p:cNvPr id="64550"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Hardware</a:t>
            </a:r>
          </a:p>
        </p:txBody>
      </p:sp>
      <p:sp>
        <p:nvSpPr>
          <p:cNvPr id="64551"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a:t>
            </a:r>
          </a:p>
        </p:txBody>
      </p:sp>
      <p:sp>
        <p:nvSpPr>
          <p:cNvPr id="64552"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On-Chip L2</a:t>
            </a:r>
          </a:p>
        </p:txBody>
      </p:sp>
      <p:sp>
        <p:nvSpPr>
          <p:cNvPr id="64553"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NFS client</a:t>
            </a:r>
          </a:p>
        </p:txBody>
      </p:sp>
      <p:sp>
        <p:nvSpPr>
          <p:cNvPr id="64554"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10,000,000</a:t>
            </a:r>
          </a:p>
        </p:txBody>
      </p:sp>
      <p:sp>
        <p:nvSpPr>
          <p:cNvPr id="64555"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Local disk</a:t>
            </a:r>
          </a:p>
        </p:txBody>
      </p:sp>
      <p:sp>
        <p:nvSpPr>
          <p:cNvPr id="64556"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Hardware + OS</a:t>
            </a:r>
          </a:p>
        </p:txBody>
      </p:sp>
      <p:sp>
        <p:nvSpPr>
          <p:cNvPr id="64557"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a:t>
            </a:r>
          </a:p>
        </p:txBody>
      </p:sp>
      <p:sp>
        <p:nvSpPr>
          <p:cNvPr id="64558"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Main memory</a:t>
            </a:r>
          </a:p>
        </p:txBody>
      </p:sp>
      <p:sp>
        <p:nvSpPr>
          <p:cNvPr id="64559" name="Rectangle 47"/>
          <p:cNvSpPr>
            <a:spLocks noChangeArrowheads="1"/>
          </p:cNvSpPr>
          <p:nvPr/>
        </p:nvSpPr>
        <p:spPr bwMode="auto">
          <a:xfrm>
            <a:off x="7658100" y="2078038"/>
            <a:ext cx="14478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Compiler</a:t>
            </a:r>
          </a:p>
        </p:txBody>
      </p:sp>
      <p:sp>
        <p:nvSpPr>
          <p:cNvPr id="64560" name="Rectangle 48"/>
          <p:cNvSpPr>
            <a:spLocks noChangeArrowheads="1"/>
          </p:cNvSpPr>
          <p:nvPr/>
        </p:nvSpPr>
        <p:spPr bwMode="auto">
          <a:xfrm>
            <a:off x="5905500" y="2078038"/>
            <a:ext cx="17526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0</a:t>
            </a:r>
          </a:p>
        </p:txBody>
      </p:sp>
      <p:sp>
        <p:nvSpPr>
          <p:cNvPr id="64561" name="Rectangle 49"/>
          <p:cNvSpPr>
            <a:spLocks noChangeArrowheads="1"/>
          </p:cNvSpPr>
          <p:nvPr/>
        </p:nvSpPr>
        <p:spPr bwMode="auto">
          <a:xfrm>
            <a:off x="3848100" y="2078038"/>
            <a:ext cx="20574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 CPU core</a:t>
            </a:r>
          </a:p>
        </p:txBody>
      </p:sp>
      <p:sp>
        <p:nvSpPr>
          <p:cNvPr id="64562"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a:latin typeface="Calibri" pitchFamily="34" charset="0"/>
              </a:rPr>
              <a:t>管理程序</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ln>
        </p:spPr>
        <p:txBody>
          <a:bodyPr lIns="90000" tIns="46800" rIns="90000" bIns="46800" anchor="ctr"/>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a:latin typeface="Calibri" pitchFamily="34" charset="0"/>
              </a:rPr>
              <a:t>延迟</a:t>
            </a:r>
            <a:r>
              <a:rPr lang="en-GB" sz="1800">
                <a:latin typeface="Calibri" pitchFamily="34" charset="0"/>
              </a:rPr>
              <a:t> </a:t>
            </a:r>
            <a:r>
              <a:rPr lang="en-GB" altLang="zh-CN" sz="1800">
                <a:latin typeface="Calibri" pitchFamily="34" charset="0"/>
              </a:rPr>
              <a:t>(</a:t>
            </a:r>
            <a:r>
              <a:rPr lang="zh-CN" altLang="en-GB" sz="1800">
                <a:latin typeface="Calibri" pitchFamily="34" charset="0"/>
              </a:rPr>
              <a:t>周期</a:t>
            </a:r>
            <a:r>
              <a:rPr lang="en-GB" altLang="zh-CN" sz="1800">
                <a:latin typeface="Calibri" pitchFamily="34" charset="0"/>
              </a:rPr>
              <a:t>)</a:t>
            </a:r>
          </a:p>
        </p:txBody>
      </p:sp>
      <p:sp>
        <p:nvSpPr>
          <p:cNvPr id="64564"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itchFamily="34" charset="0"/>
              </a:rPr>
              <a:t>被缓存的位置</a:t>
            </a:r>
          </a:p>
        </p:txBody>
      </p:sp>
      <p:sp>
        <p:nvSpPr>
          <p:cNvPr id="64565" name="Line 58"/>
          <p:cNvSpPr>
            <a:spLocks noChangeShapeType="1"/>
          </p:cNvSpPr>
          <p:nvPr/>
        </p:nvSpPr>
        <p:spPr bwMode="auto">
          <a:xfrm>
            <a:off x="114300" y="1438275"/>
            <a:ext cx="1588" cy="639763"/>
          </a:xfrm>
          <a:prstGeom prst="line">
            <a:avLst/>
          </a:prstGeom>
          <a:noFill/>
          <a:ln w="9525">
            <a:solidFill>
              <a:srgbClr val="000066"/>
            </a:solidFill>
            <a:miter lim="800000"/>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4566"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dirty="0">
                <a:solidFill>
                  <a:srgbClr val="000066"/>
                </a:solidFill>
                <a:latin typeface="Calibri" pitchFamily="34" charset="0"/>
              </a:rPr>
              <a:t>磁盘</a:t>
            </a:r>
            <a:r>
              <a:rPr lang="en-GB" altLang="zh-CN" sz="1600" dirty="0">
                <a:solidFill>
                  <a:srgbClr val="000066"/>
                </a:solidFill>
                <a:latin typeface="Calibri" pitchFamily="34" charset="0"/>
              </a:rPr>
              <a:t> 	</a:t>
            </a:r>
          </a:p>
        </p:txBody>
      </p:sp>
      <p:sp>
        <p:nvSpPr>
          <p:cNvPr id="6456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Disk sectors</a:t>
            </a:r>
          </a:p>
        </p:txBody>
      </p:sp>
      <p:sp>
        <p:nvSpPr>
          <p:cNvPr id="6456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Disk controller</a:t>
            </a:r>
          </a:p>
        </p:txBody>
      </p:sp>
      <p:sp>
        <p:nvSpPr>
          <p:cNvPr id="6456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100,000</a:t>
            </a:r>
          </a:p>
        </p:txBody>
      </p:sp>
      <p:sp>
        <p:nvSpPr>
          <p:cNvPr id="6457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6"/>
                </a:solidFill>
                <a:latin typeface="Calibri" pitchFamily="34" charset="0"/>
              </a:rPr>
              <a:t>Disk </a:t>
            </a:r>
            <a:r>
              <a:rPr lang="zh-CN" altLang="en-GB" sz="1600">
                <a:solidFill>
                  <a:srgbClr val="000066"/>
                </a:solidFill>
                <a:latin typeface="Calibri" pitchFamily="34" charset="0"/>
              </a:rPr>
              <a:t>固件</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存储器层次结构概念小结</a:t>
            </a:r>
          </a:p>
        </p:txBody>
      </p:sp>
      <p:sp>
        <p:nvSpPr>
          <p:cNvPr id="65539" name="Rectangle 3"/>
          <p:cNvSpPr>
            <a:spLocks noGrp="1" noChangeArrowheads="1"/>
          </p:cNvSpPr>
          <p:nvPr>
            <p:ph type="body" idx="1"/>
          </p:nvPr>
        </p:nvSpPr>
        <p:spPr/>
        <p:txBody>
          <a:bodyPr/>
          <a:lstStyle/>
          <a:p>
            <a:pPr eaLnBrk="1" hangingPunct="1"/>
            <a:r>
              <a:rPr lang="en-US" altLang="zh-CN" smtClean="0">
                <a:ea typeface="宋体" pitchFamily="2" charset="-122"/>
              </a:rPr>
              <a:t>CPU</a:t>
            </a:r>
            <a:r>
              <a:rPr lang="zh-CN" altLang="en-US" smtClean="0">
                <a:ea typeface="宋体" pitchFamily="2" charset="-122"/>
              </a:rPr>
              <a:t>，主存和大容量存储设备之间的速度差距继续增大</a:t>
            </a:r>
            <a:r>
              <a:rPr lang="en-US" altLang="zh-CN" smtClean="0">
                <a:ea typeface="宋体" pitchFamily="2" charset="-122"/>
              </a:rPr>
              <a:t>.</a:t>
            </a:r>
          </a:p>
          <a:p>
            <a:pPr eaLnBrk="1" hangingPunct="1"/>
            <a:endParaRPr lang="en-US" altLang="zh-CN" smtClean="0">
              <a:ea typeface="宋体" pitchFamily="2" charset="-122"/>
            </a:endParaRPr>
          </a:p>
          <a:p>
            <a:pPr eaLnBrk="1" hangingPunct="1"/>
            <a:r>
              <a:rPr lang="zh-CN" altLang="en-US" smtClean="0">
                <a:ea typeface="宋体" pitchFamily="2" charset="-122"/>
              </a:rPr>
              <a:t>设计良好的程序体现出局部性特点</a:t>
            </a:r>
            <a:r>
              <a:rPr lang="en-US" altLang="zh-CN" smtClean="0">
                <a:ea typeface="宋体" pitchFamily="2" charset="-122"/>
              </a:rPr>
              <a:t>.</a:t>
            </a:r>
          </a:p>
          <a:p>
            <a:pPr eaLnBrk="1" hangingPunct="1"/>
            <a:endParaRPr lang="en-US" altLang="zh-CN" smtClean="0">
              <a:ea typeface="宋体" pitchFamily="2" charset="-122"/>
            </a:endParaRPr>
          </a:p>
          <a:p>
            <a:pPr eaLnBrk="1" hangingPunct="1"/>
            <a:r>
              <a:rPr lang="zh-CN" altLang="en-US" smtClean="0">
                <a:ea typeface="宋体" pitchFamily="2" charset="-122"/>
              </a:rPr>
              <a:t>利用局部性特点，基于高速缓存的存储器结构有利于缩小速度差距</a:t>
            </a:r>
          </a:p>
          <a:p>
            <a:pPr eaLnBrk="1" hangingPunct="1"/>
            <a:endParaRPr lang="zh-CN" altLang="en-US" smtClean="0">
              <a:ea typeface="宋体" pitchFamily="2" charset="-122"/>
            </a:endParaRPr>
          </a:p>
          <a:p>
            <a:pPr eaLnBrk="1" hangingPunct="1"/>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常规 </a:t>
            </a:r>
            <a:r>
              <a:rPr lang="zh-CN" altLang="zh-CN" smtClean="0"/>
              <a:t>DRAM </a:t>
            </a:r>
            <a:r>
              <a:rPr lang="zh-CN" altLang="en-US" smtClean="0">
                <a:ea typeface="宋体" pitchFamily="2" charset="-122"/>
              </a:rPr>
              <a:t>结构</a:t>
            </a:r>
            <a:endParaRPr lang="zh-CN" smtClean="0">
              <a:ea typeface="宋体" pitchFamily="2" charset="-122"/>
            </a:endParaRPr>
          </a:p>
        </p:txBody>
      </p:sp>
      <p:sp>
        <p:nvSpPr>
          <p:cNvPr id="4" name="object 4"/>
          <p:cNvSpPr txBox="1"/>
          <p:nvPr/>
        </p:nvSpPr>
        <p:spPr>
          <a:xfrm>
            <a:off x="4079874" y="4206796"/>
            <a:ext cx="561975" cy="492443"/>
          </a:xfrm>
          <a:prstGeom prst="rect">
            <a:avLst/>
          </a:prstGeom>
        </p:spPr>
        <p:txBody>
          <a:bodyPr wrap="square" lIns="0" tIns="0" rIns="0" bIns="0">
            <a:spAutoFit/>
          </a:bodyPr>
          <a:lstStyle/>
          <a:p>
            <a:pPr marL="12700">
              <a:defRPr/>
            </a:pPr>
            <a:r>
              <a:rPr lang="en-US" sz="1600" spc="-120" dirty="0" smtClean="0">
                <a:latin typeface="Arial"/>
                <a:cs typeface="Arial"/>
              </a:rPr>
              <a:t>R</a:t>
            </a:r>
            <a:r>
              <a:rPr sz="1600" spc="-204" dirty="0" smtClean="0">
                <a:latin typeface="Arial"/>
                <a:cs typeface="Arial"/>
              </a:rPr>
              <a:t>ow</a:t>
            </a:r>
            <a:r>
              <a:rPr sz="1600" spc="-165" dirty="0" smtClean="0">
                <a:latin typeface="Arial"/>
                <a:cs typeface="Arial"/>
              </a:rPr>
              <a:t>s</a:t>
            </a:r>
            <a:r>
              <a:rPr lang="zh-CN" altLang="en-US" sz="1600" spc="-165" dirty="0">
                <a:latin typeface="Arial"/>
                <a:cs typeface="Arial"/>
              </a:rPr>
              <a:t>行</a:t>
            </a:r>
            <a:endParaRPr sz="1600" dirty="0">
              <a:latin typeface="Arial"/>
              <a:cs typeface="Arial"/>
            </a:endParaRPr>
          </a:p>
        </p:txBody>
      </p:sp>
      <p:sp>
        <p:nvSpPr>
          <p:cNvPr id="5" name="object 5"/>
          <p:cNvSpPr txBox="1"/>
          <p:nvPr/>
        </p:nvSpPr>
        <p:spPr>
          <a:xfrm>
            <a:off x="5099050" y="3008313"/>
            <a:ext cx="117475"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6" name="object 6"/>
          <p:cNvSpPr txBox="1"/>
          <p:nvPr/>
        </p:nvSpPr>
        <p:spPr>
          <a:xfrm>
            <a:off x="5708650" y="3024188"/>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7" name="object 7"/>
          <p:cNvSpPr txBox="1"/>
          <p:nvPr/>
        </p:nvSpPr>
        <p:spPr>
          <a:xfrm>
            <a:off x="6326188" y="3024188"/>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8" name="object 8"/>
          <p:cNvSpPr txBox="1"/>
          <p:nvPr/>
        </p:nvSpPr>
        <p:spPr>
          <a:xfrm>
            <a:off x="6935788" y="3024188"/>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9" name="object 9"/>
          <p:cNvSpPr txBox="1"/>
          <p:nvPr/>
        </p:nvSpPr>
        <p:spPr>
          <a:xfrm>
            <a:off x="4641850" y="3449638"/>
            <a:ext cx="117475"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10" name="object 10"/>
          <p:cNvSpPr txBox="1"/>
          <p:nvPr/>
        </p:nvSpPr>
        <p:spPr>
          <a:xfrm>
            <a:off x="4641850" y="3984625"/>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11" name="object 11"/>
          <p:cNvSpPr txBox="1"/>
          <p:nvPr/>
        </p:nvSpPr>
        <p:spPr>
          <a:xfrm>
            <a:off x="4641850" y="4518025"/>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12" name="object 12"/>
          <p:cNvSpPr txBox="1"/>
          <p:nvPr/>
        </p:nvSpPr>
        <p:spPr>
          <a:xfrm>
            <a:off x="4641850" y="5051425"/>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13" name="object 13"/>
          <p:cNvSpPr txBox="1"/>
          <p:nvPr/>
        </p:nvSpPr>
        <p:spPr>
          <a:xfrm>
            <a:off x="5391150" y="6361113"/>
            <a:ext cx="1487488" cy="247650"/>
          </a:xfrm>
          <a:prstGeom prst="rect">
            <a:avLst/>
          </a:prstGeom>
        </p:spPr>
        <p:txBody>
          <a:bodyPr lIns="0" tIns="0" rIns="0" bIns="0">
            <a:spAutoFit/>
          </a:bodyPr>
          <a:lstStyle/>
          <a:p>
            <a:pPr marL="12700">
              <a:defRPr/>
            </a:pPr>
            <a:r>
              <a:rPr lang="zh-CN" altLang="en-US" sz="1600" spc="-90" dirty="0">
                <a:latin typeface="Arial"/>
                <a:cs typeface="Arial"/>
              </a:rPr>
              <a:t>内部行缓冲器</a:t>
            </a:r>
            <a:endParaRPr sz="1600" dirty="0">
              <a:latin typeface="Arial"/>
              <a:cs typeface="Arial"/>
            </a:endParaRPr>
          </a:p>
        </p:txBody>
      </p:sp>
      <p:sp>
        <p:nvSpPr>
          <p:cNvPr id="67597" name="object 14"/>
          <p:cNvSpPr>
            <a:spLocks/>
          </p:cNvSpPr>
          <p:nvPr/>
        </p:nvSpPr>
        <p:spPr bwMode="auto">
          <a:xfrm>
            <a:off x="4029075" y="2667000"/>
            <a:ext cx="3505200" cy="4038600"/>
          </a:xfrm>
          <a:custGeom>
            <a:avLst/>
            <a:gdLst>
              <a:gd name="T0" fmla="*/ 0 w 3505200"/>
              <a:gd name="T1" fmla="*/ 0 h 4038600"/>
              <a:gd name="T2" fmla="*/ 3505200 w 3505200"/>
              <a:gd name="T3" fmla="*/ 0 h 4038600"/>
              <a:gd name="T4" fmla="*/ 3505200 w 3505200"/>
              <a:gd name="T5" fmla="*/ 4038600 h 4038600"/>
              <a:gd name="T6" fmla="*/ 0 w 3505200"/>
              <a:gd name="T7" fmla="*/ 4038600 h 4038600"/>
              <a:gd name="T8" fmla="*/ 0 w 3505200"/>
              <a:gd name="T9" fmla="*/ 0 h 4038600"/>
            </a:gdLst>
            <a:ahLst/>
            <a:cxnLst>
              <a:cxn ang="0">
                <a:pos x="T0" y="T1"/>
              </a:cxn>
              <a:cxn ang="0">
                <a:pos x="T2" y="T3"/>
              </a:cxn>
              <a:cxn ang="0">
                <a:pos x="T4" y="T5"/>
              </a:cxn>
              <a:cxn ang="0">
                <a:pos x="T6" y="T7"/>
              </a:cxn>
              <a:cxn ang="0">
                <a:pos x="T8" y="T9"/>
              </a:cxn>
            </a:cxnLst>
            <a:rect l="0" t="0" r="r" b="b"/>
            <a:pathLst>
              <a:path w="3505200" h="4038600">
                <a:moveTo>
                  <a:pt x="0" y="0"/>
                </a:moveTo>
                <a:lnTo>
                  <a:pt x="3505200" y="0"/>
                </a:lnTo>
                <a:lnTo>
                  <a:pt x="3505200" y="4038600"/>
                </a:lnTo>
                <a:lnTo>
                  <a:pt x="0" y="4038600"/>
                </a:lnTo>
                <a:lnTo>
                  <a:pt x="0" y="0"/>
                </a:lnTo>
                <a:close/>
              </a:path>
            </a:pathLst>
          </a:cu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object 15"/>
          <p:cNvSpPr txBox="1"/>
          <p:nvPr/>
        </p:nvSpPr>
        <p:spPr>
          <a:xfrm>
            <a:off x="476250" y="1463675"/>
            <a:ext cx="8197850" cy="1049338"/>
          </a:xfrm>
          <a:prstGeom prst="rect">
            <a:avLst/>
          </a:prstGeom>
        </p:spPr>
        <p:txBody>
          <a:bodyPr lIns="0" tIns="0" rIns="0" bIns="0">
            <a:spAutoFit/>
          </a:bodyPr>
          <a:lstStyle/>
          <a:p>
            <a:pPr marL="355600" indent="-342900">
              <a:buClr>
                <a:srgbClr val="990000"/>
              </a:buClr>
              <a:buSzPct val="60416"/>
              <a:buFont typeface="Wingdings"/>
              <a:buChar char=""/>
              <a:tabLst>
                <a:tab pos="355600" algn="l"/>
              </a:tabLst>
              <a:defRPr/>
            </a:pPr>
            <a:r>
              <a:rPr spc="-5" dirty="0">
                <a:latin typeface="Calibri"/>
                <a:cs typeface="Calibri"/>
              </a:rPr>
              <a:t>d</a:t>
            </a:r>
            <a:r>
              <a:rPr spc="-10" dirty="0">
                <a:latin typeface="Calibri"/>
                <a:cs typeface="Calibri"/>
              </a:rPr>
              <a:t> </a:t>
            </a:r>
            <a:r>
              <a:rPr dirty="0">
                <a:latin typeface="Calibri"/>
                <a:cs typeface="Calibri"/>
              </a:rPr>
              <a:t>x</a:t>
            </a:r>
            <a:r>
              <a:rPr spc="-5" dirty="0">
                <a:latin typeface="Calibri"/>
                <a:cs typeface="Calibri"/>
              </a:rPr>
              <a:t> </a:t>
            </a:r>
            <a:r>
              <a:rPr dirty="0">
                <a:latin typeface="Calibri"/>
                <a:cs typeface="Calibri"/>
              </a:rPr>
              <a:t>w</a:t>
            </a:r>
            <a:r>
              <a:rPr spc="-15" dirty="0">
                <a:latin typeface="Calibri"/>
                <a:cs typeface="Calibri"/>
              </a:rPr>
              <a:t> </a:t>
            </a:r>
            <a:r>
              <a:rPr spc="-5" dirty="0">
                <a:latin typeface="Calibri"/>
                <a:cs typeface="Calibri"/>
              </a:rPr>
              <a:t>D</a:t>
            </a:r>
            <a:r>
              <a:rPr dirty="0">
                <a:latin typeface="Calibri"/>
                <a:cs typeface="Calibri"/>
              </a:rPr>
              <a:t>R</a:t>
            </a:r>
            <a:r>
              <a:rPr spc="-5" dirty="0">
                <a:latin typeface="Calibri"/>
                <a:cs typeface="Calibri"/>
              </a:rPr>
              <a:t>A</a:t>
            </a:r>
            <a:r>
              <a:rPr dirty="0">
                <a:latin typeface="Calibri"/>
                <a:cs typeface="Calibri"/>
              </a:rPr>
              <a:t>M</a:t>
            </a:r>
            <a:r>
              <a:rPr spc="-5" dirty="0">
                <a:latin typeface="Calibri"/>
                <a:cs typeface="Calibri"/>
              </a:rPr>
              <a:t>:</a:t>
            </a:r>
            <a:endParaRPr dirty="0">
              <a:latin typeface="Calibri"/>
              <a:cs typeface="Calibri"/>
            </a:endParaRPr>
          </a:p>
          <a:p>
            <a:pPr marL="756285" lvl="1" indent="-286385">
              <a:spcBef>
                <a:spcPts val="505"/>
              </a:spcBef>
              <a:buClr>
                <a:srgbClr val="990000"/>
              </a:buClr>
              <a:buSzPct val="110000"/>
              <a:buFont typeface="Wingdings"/>
              <a:buChar char=""/>
              <a:tabLst>
                <a:tab pos="756920" algn="l"/>
              </a:tabLst>
              <a:defRPr/>
            </a:pPr>
            <a:r>
              <a:rPr lang="en-US" altLang="zh-CN" sz="2000" b="0" dirty="0"/>
              <a:t>DRAM</a:t>
            </a:r>
            <a:r>
              <a:rPr lang="zh-CN" altLang="en-US" sz="2000" b="0" dirty="0"/>
              <a:t>芯片中的单元</a:t>
            </a:r>
            <a:r>
              <a:rPr lang="en-US" altLang="zh-CN" sz="2000" b="0" dirty="0"/>
              <a:t>(</a:t>
            </a:r>
            <a:r>
              <a:rPr lang="zh-CN" altLang="en-US" sz="2000" b="0" dirty="0"/>
              <a:t>位</a:t>
            </a:r>
            <a:r>
              <a:rPr lang="en-US" altLang="zh-CN" sz="2000" b="0" dirty="0"/>
              <a:t>)</a:t>
            </a:r>
            <a:r>
              <a:rPr lang="zh-CN" altLang="en-US" sz="2000" b="0" dirty="0"/>
              <a:t>被分成</a:t>
            </a:r>
            <a:r>
              <a:rPr lang="en-US" altLang="zh-CN" sz="2000" b="0" dirty="0"/>
              <a:t>d</a:t>
            </a:r>
            <a:r>
              <a:rPr lang="zh-CN" altLang="en-US" sz="2000" b="0" dirty="0"/>
              <a:t>个超单元（</a:t>
            </a:r>
            <a:r>
              <a:rPr lang="en-US" altLang="zh-CN" sz="2000" b="0" dirty="0" err="1"/>
              <a:t>supercell</a:t>
            </a:r>
            <a:r>
              <a:rPr lang="zh-CN" altLang="en-US" sz="2000" b="0" dirty="0"/>
              <a:t>）</a:t>
            </a:r>
            <a:r>
              <a:rPr lang="en-US" altLang="zh-CN" sz="2000" b="0" dirty="0"/>
              <a:t>,</a:t>
            </a:r>
            <a:r>
              <a:rPr lang="zh-CN" altLang="en-US" sz="2000" b="0" dirty="0"/>
              <a:t>每个超单元都由</a:t>
            </a:r>
            <a:r>
              <a:rPr lang="en-US" altLang="zh-CN" sz="2000" b="0" dirty="0"/>
              <a:t>w</a:t>
            </a:r>
            <a:r>
              <a:rPr lang="zh-CN" altLang="en-US" sz="2000" b="0" dirty="0"/>
              <a:t>个</a:t>
            </a:r>
            <a:r>
              <a:rPr lang="en-US" altLang="zh-CN" sz="2000" b="0" dirty="0"/>
              <a:t>DRAM</a:t>
            </a:r>
            <a:r>
              <a:rPr lang="zh-CN" altLang="en-US" sz="2000" b="0" dirty="0"/>
              <a:t>单元组成。一个</a:t>
            </a:r>
            <a:r>
              <a:rPr lang="en-US" altLang="zh-CN" sz="2000" b="0" dirty="0"/>
              <a:t>d</a:t>
            </a:r>
            <a:r>
              <a:rPr lang="zh-CN" altLang="en-US" sz="2000" b="0" dirty="0"/>
              <a:t> </a:t>
            </a:r>
            <a:r>
              <a:rPr lang="en-US" altLang="zh-CN" sz="2000" b="0" dirty="0"/>
              <a:t>X</a:t>
            </a:r>
            <a:r>
              <a:rPr lang="zh-CN" altLang="en-US" sz="2000" b="0" dirty="0"/>
              <a:t> </a:t>
            </a:r>
            <a:r>
              <a:rPr lang="en-US" altLang="zh-CN" sz="2000" b="0" dirty="0"/>
              <a:t>w</a:t>
            </a:r>
            <a:r>
              <a:rPr lang="zh-CN" altLang="en-US" sz="2000" b="0" dirty="0"/>
              <a:t>的</a:t>
            </a:r>
            <a:r>
              <a:rPr lang="en-US" altLang="zh-CN" sz="2000" b="0" dirty="0"/>
              <a:t>DRAM</a:t>
            </a:r>
            <a:r>
              <a:rPr lang="zh-CN" altLang="en-US" sz="2000" b="0" dirty="0"/>
              <a:t>总共存储了</a:t>
            </a:r>
            <a:r>
              <a:rPr lang="en-US" altLang="zh-CN" sz="2000" b="0" dirty="0" err="1"/>
              <a:t>dw</a:t>
            </a:r>
            <a:r>
              <a:rPr lang="zh-CN" altLang="en-US" sz="2000" b="0" dirty="0"/>
              <a:t>位</a:t>
            </a:r>
            <a:r>
              <a:rPr lang="zh-CN" altLang="en-US" sz="2000" b="0" dirty="0" smtClean="0"/>
              <a:t>信息。</a:t>
            </a:r>
            <a:endParaRPr sz="1600" dirty="0">
              <a:latin typeface="Arial"/>
              <a:cs typeface="Arial"/>
            </a:endParaRPr>
          </a:p>
        </p:txBody>
      </p:sp>
      <p:sp>
        <p:nvSpPr>
          <p:cNvPr id="67599" name="object 18"/>
          <p:cNvSpPr>
            <a:spLocks/>
          </p:cNvSpPr>
          <p:nvPr/>
        </p:nvSpPr>
        <p:spPr bwMode="auto">
          <a:xfrm>
            <a:off x="2886075" y="3703638"/>
            <a:ext cx="1047750" cy="14287"/>
          </a:xfrm>
          <a:custGeom>
            <a:avLst/>
            <a:gdLst>
              <a:gd name="T0" fmla="*/ 0 w 1047750"/>
              <a:gd name="T1" fmla="*/ 14554 h 14604"/>
              <a:gd name="T2" fmla="*/ 1047762 w 1047750"/>
              <a:gd name="T3" fmla="*/ 0 h 14604"/>
            </a:gdLst>
            <a:ahLst/>
            <a:cxnLst>
              <a:cxn ang="0">
                <a:pos x="T0" y="T1"/>
              </a:cxn>
              <a:cxn ang="0">
                <a:pos x="T2" y="T3"/>
              </a:cxn>
            </a:cxnLst>
            <a:rect l="0" t="0" r="r" b="b"/>
            <a:pathLst>
              <a:path w="1047750" h="14604">
                <a:moveTo>
                  <a:pt x="0" y="14554"/>
                </a:moveTo>
                <a:lnTo>
                  <a:pt x="1047762"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600" name="object 19"/>
          <p:cNvSpPr>
            <a:spLocks/>
          </p:cNvSpPr>
          <p:nvPr/>
        </p:nvSpPr>
        <p:spPr bwMode="auto">
          <a:xfrm>
            <a:off x="3914775" y="3646488"/>
            <a:ext cx="114300" cy="114300"/>
          </a:xfrm>
          <a:custGeom>
            <a:avLst/>
            <a:gdLst>
              <a:gd name="T0" fmla="*/ 0 w 115570"/>
              <a:gd name="T1" fmla="*/ 0 h 114300"/>
              <a:gd name="T2" fmla="*/ 1587 w 115570"/>
              <a:gd name="T3" fmla="*/ 114287 h 114300"/>
              <a:gd name="T4" fmla="*/ 115074 w 115570"/>
              <a:gd name="T5" fmla="*/ 55549 h 114300"/>
              <a:gd name="T6" fmla="*/ 0 w 115570"/>
              <a:gd name="T7" fmla="*/ 0 h 114300"/>
            </a:gdLst>
            <a:ahLst/>
            <a:cxnLst>
              <a:cxn ang="0">
                <a:pos x="T0" y="T1"/>
              </a:cxn>
              <a:cxn ang="0">
                <a:pos x="T2" y="T3"/>
              </a:cxn>
              <a:cxn ang="0">
                <a:pos x="T4" y="T5"/>
              </a:cxn>
              <a:cxn ang="0">
                <a:pos x="T6" y="T7"/>
              </a:cxn>
            </a:cxnLst>
            <a:rect l="0" t="0" r="r" b="b"/>
            <a:pathLst>
              <a:path w="115570" h="114300">
                <a:moveTo>
                  <a:pt x="0" y="0"/>
                </a:moveTo>
                <a:lnTo>
                  <a:pt x="1587" y="114287"/>
                </a:lnTo>
                <a:lnTo>
                  <a:pt x="115074" y="555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601" name="object 20"/>
          <p:cNvSpPr>
            <a:spLocks/>
          </p:cNvSpPr>
          <p:nvPr/>
        </p:nvSpPr>
        <p:spPr bwMode="auto">
          <a:xfrm>
            <a:off x="2981325" y="5470525"/>
            <a:ext cx="952500" cy="0"/>
          </a:xfrm>
          <a:custGeom>
            <a:avLst/>
            <a:gdLst>
              <a:gd name="T0" fmla="*/ 0 w 952500"/>
              <a:gd name="T1" fmla="*/ 952500 w 952500"/>
            </a:gdLst>
            <a:ahLst/>
            <a:cxnLst>
              <a:cxn ang="0">
                <a:pos x="T0" y="0"/>
              </a:cxn>
              <a:cxn ang="0">
                <a:pos x="T1" y="0"/>
              </a:cxn>
            </a:cxnLst>
            <a:rect l="0" t="0" r="r" b="b"/>
            <a:pathLst>
              <a:path w="952500">
                <a:moveTo>
                  <a:pt x="0" y="0"/>
                </a:moveTo>
                <a:lnTo>
                  <a:pt x="95250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602" name="object 21"/>
          <p:cNvSpPr>
            <a:spLocks/>
          </p:cNvSpPr>
          <p:nvPr/>
        </p:nvSpPr>
        <p:spPr bwMode="auto">
          <a:xfrm>
            <a:off x="3914775" y="5413375"/>
            <a:ext cx="114300" cy="114300"/>
          </a:xfrm>
          <a:custGeom>
            <a:avLst/>
            <a:gdLst>
              <a:gd name="T0" fmla="*/ 0 w 114300"/>
              <a:gd name="T1" fmla="*/ 0 h 114300"/>
              <a:gd name="T2" fmla="*/ 0 w 114300"/>
              <a:gd name="T3" fmla="*/ 114300 h 114300"/>
              <a:gd name="T4" fmla="*/ 114300 w 114300"/>
              <a:gd name="T5" fmla="*/ 57150 h 114300"/>
              <a:gd name="T6" fmla="*/ 0 w 114300"/>
              <a:gd name="T7" fmla="*/ 0 h 114300"/>
            </a:gdLst>
            <a:ahLst/>
            <a:cxnLst>
              <a:cxn ang="0">
                <a:pos x="T0" y="T1"/>
              </a:cxn>
              <a:cxn ang="0">
                <a:pos x="T2" y="T3"/>
              </a:cxn>
              <a:cxn ang="0">
                <a:pos x="T4" y="T5"/>
              </a:cxn>
              <a:cxn ang="0">
                <a:pos x="T6" y="T7"/>
              </a:cxn>
            </a:cxnLst>
            <a:rect l="0" t="0" r="r" b="b"/>
            <a:pathLst>
              <a:path w="114300" h="114300">
                <a:moveTo>
                  <a:pt x="0" y="0"/>
                </a:moveTo>
                <a:lnTo>
                  <a:pt x="0" y="114300"/>
                </a:lnTo>
                <a:lnTo>
                  <a:pt x="114300" y="571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603" name="object 22"/>
          <p:cNvSpPr>
            <a:spLocks/>
          </p:cNvSpPr>
          <p:nvPr/>
        </p:nvSpPr>
        <p:spPr bwMode="auto">
          <a:xfrm>
            <a:off x="2886075" y="5413375"/>
            <a:ext cx="114300" cy="114300"/>
          </a:xfrm>
          <a:custGeom>
            <a:avLst/>
            <a:gdLst>
              <a:gd name="T0" fmla="*/ 114300 w 114300"/>
              <a:gd name="T1" fmla="*/ 0 h 114300"/>
              <a:gd name="T2" fmla="*/ 0 w 114300"/>
              <a:gd name="T3" fmla="*/ 57150 h 114300"/>
              <a:gd name="T4" fmla="*/ 11430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57150"/>
                </a:lnTo>
                <a:lnTo>
                  <a:pt x="114300" y="114300"/>
                </a:lnTo>
                <a:lnTo>
                  <a:pt x="1143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604" name="object 23"/>
          <p:cNvSpPr>
            <a:spLocks/>
          </p:cNvSpPr>
          <p:nvPr/>
        </p:nvSpPr>
        <p:spPr bwMode="auto">
          <a:xfrm>
            <a:off x="5929313" y="4637088"/>
            <a:ext cx="1909762" cy="147637"/>
          </a:xfrm>
          <a:custGeom>
            <a:avLst/>
            <a:gdLst>
              <a:gd name="T0" fmla="*/ 1909978 w 1910079"/>
              <a:gd name="T1" fmla="*/ 146926 h 147320"/>
              <a:gd name="T2" fmla="*/ 0 w 1910079"/>
              <a:gd name="T3" fmla="*/ 0 h 147320"/>
            </a:gdLst>
            <a:ahLst/>
            <a:cxnLst>
              <a:cxn ang="0">
                <a:pos x="T0" y="T1"/>
              </a:cxn>
              <a:cxn ang="0">
                <a:pos x="T2" y="T3"/>
              </a:cxn>
            </a:cxnLst>
            <a:rect l="0" t="0" r="r" b="b"/>
            <a:pathLst>
              <a:path w="1910079" h="147320">
                <a:moveTo>
                  <a:pt x="1909978" y="146926"/>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605" name="object 24"/>
          <p:cNvSpPr>
            <a:spLocks/>
          </p:cNvSpPr>
          <p:nvPr/>
        </p:nvSpPr>
        <p:spPr bwMode="auto">
          <a:xfrm>
            <a:off x="5857875" y="4595813"/>
            <a:ext cx="88900" cy="85725"/>
          </a:xfrm>
          <a:custGeom>
            <a:avLst/>
            <a:gdLst>
              <a:gd name="T0" fmla="*/ 88760 w 88900"/>
              <a:gd name="T1" fmla="*/ 0 h 85725"/>
              <a:gd name="T2" fmla="*/ 0 w 88900"/>
              <a:gd name="T3" fmla="*/ 36156 h 85725"/>
              <a:gd name="T4" fmla="*/ 82181 w 88900"/>
              <a:gd name="T5" fmla="*/ 85470 h 85725"/>
              <a:gd name="T6" fmla="*/ 88760 w 88900"/>
              <a:gd name="T7" fmla="*/ 0 h 85725"/>
            </a:gdLst>
            <a:ahLst/>
            <a:cxnLst>
              <a:cxn ang="0">
                <a:pos x="T0" y="T1"/>
              </a:cxn>
              <a:cxn ang="0">
                <a:pos x="T2" y="T3"/>
              </a:cxn>
              <a:cxn ang="0">
                <a:pos x="T4" y="T5"/>
              </a:cxn>
              <a:cxn ang="0">
                <a:pos x="T6" y="T7"/>
              </a:cxn>
            </a:cxnLst>
            <a:rect l="0" t="0" r="r" b="b"/>
            <a:pathLst>
              <a:path w="88900" h="85725">
                <a:moveTo>
                  <a:pt x="88760" y="0"/>
                </a:moveTo>
                <a:lnTo>
                  <a:pt x="0" y="36156"/>
                </a:lnTo>
                <a:lnTo>
                  <a:pt x="82181" y="85470"/>
                </a:lnTo>
                <a:lnTo>
                  <a:pt x="887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 name="object 25"/>
          <p:cNvSpPr txBox="1"/>
          <p:nvPr/>
        </p:nvSpPr>
        <p:spPr>
          <a:xfrm>
            <a:off x="3240088" y="3441700"/>
            <a:ext cx="512762" cy="612775"/>
          </a:xfrm>
          <a:prstGeom prst="rect">
            <a:avLst/>
          </a:prstGeom>
        </p:spPr>
        <p:txBody>
          <a:bodyPr lIns="0" tIns="0" rIns="0" bIns="0">
            <a:spAutoFit/>
          </a:bodyPr>
          <a:lstStyle/>
          <a:p>
            <a:pPr marL="34925">
              <a:defRPr/>
            </a:pPr>
            <a:r>
              <a:rPr sz="1200" spc="-120" dirty="0">
                <a:latin typeface="Arial"/>
                <a:cs typeface="Arial"/>
              </a:rPr>
              <a:t>2</a:t>
            </a:r>
            <a:r>
              <a:rPr sz="1200" spc="-55" dirty="0">
                <a:latin typeface="Arial"/>
                <a:cs typeface="Arial"/>
              </a:rPr>
              <a:t> </a:t>
            </a:r>
            <a:r>
              <a:rPr sz="1200" spc="-140" dirty="0">
                <a:latin typeface="Arial"/>
                <a:cs typeface="Arial"/>
              </a:rPr>
              <a:t>b</a:t>
            </a:r>
            <a:r>
              <a:rPr sz="1200" spc="-60" dirty="0">
                <a:latin typeface="Arial"/>
                <a:cs typeface="Arial"/>
              </a:rPr>
              <a:t>i</a:t>
            </a:r>
            <a:r>
              <a:rPr sz="1200" spc="-105" dirty="0">
                <a:latin typeface="Arial"/>
                <a:cs typeface="Arial"/>
              </a:rPr>
              <a:t>ts</a:t>
            </a:r>
            <a:endParaRPr sz="1200" dirty="0">
              <a:latin typeface="Arial"/>
              <a:cs typeface="Arial"/>
            </a:endParaRPr>
          </a:p>
          <a:p>
            <a:pPr marL="34925">
              <a:lnSpc>
                <a:spcPts val="1415"/>
              </a:lnSpc>
              <a:defRPr/>
            </a:pPr>
            <a:r>
              <a:rPr sz="1200" spc="-60" dirty="0">
                <a:latin typeface="Arial"/>
                <a:cs typeface="Arial"/>
              </a:rPr>
              <a:t>/</a:t>
            </a:r>
            <a:endParaRPr sz="1200" dirty="0">
              <a:latin typeface="Arial"/>
              <a:cs typeface="Arial"/>
            </a:endParaRPr>
          </a:p>
          <a:p>
            <a:pPr marL="12700">
              <a:lnSpc>
                <a:spcPts val="1895"/>
              </a:lnSpc>
              <a:defRPr/>
            </a:pPr>
            <a:r>
              <a:rPr lang="zh-CN" altLang="en-US" sz="1600" dirty="0">
                <a:latin typeface="Courier New"/>
                <a:cs typeface="Courier New"/>
              </a:rPr>
              <a:t>地址</a:t>
            </a:r>
            <a:endParaRPr sz="1600" dirty="0">
              <a:latin typeface="Courier New"/>
              <a:cs typeface="Courier New"/>
            </a:endParaRPr>
          </a:p>
        </p:txBody>
      </p:sp>
      <p:sp>
        <p:nvSpPr>
          <p:cNvPr id="67607" name="object 26"/>
          <p:cNvSpPr txBox="1">
            <a:spLocks noChangeArrowheads="1"/>
          </p:cNvSpPr>
          <p:nvPr/>
        </p:nvSpPr>
        <p:spPr bwMode="auto">
          <a:xfrm>
            <a:off x="3208338" y="5580063"/>
            <a:ext cx="5127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ourier New" pitchFamily="49" charset="0"/>
                <a:cs typeface="Courier New" pitchFamily="49" charset="0"/>
              </a:rPr>
              <a:t>数据</a:t>
            </a:r>
            <a:endParaRPr lang="zh-CN" sz="1600">
              <a:latin typeface="Courier New" pitchFamily="49" charset="0"/>
              <a:cs typeface="Courier New" pitchFamily="49" charset="0"/>
            </a:endParaRPr>
          </a:p>
        </p:txBody>
      </p:sp>
      <p:sp>
        <p:nvSpPr>
          <p:cNvPr id="27" name="object 27"/>
          <p:cNvSpPr txBox="1"/>
          <p:nvPr/>
        </p:nvSpPr>
        <p:spPr>
          <a:xfrm>
            <a:off x="7915275" y="4511675"/>
            <a:ext cx="758825" cy="492125"/>
          </a:xfrm>
          <a:prstGeom prst="rect">
            <a:avLst/>
          </a:prstGeom>
        </p:spPr>
        <p:txBody>
          <a:bodyPr lIns="0" tIns="0" rIns="0" bIns="0">
            <a:spAutoFit/>
          </a:bodyPr>
          <a:lstStyle>
            <a:lvl1pPr marL="206375" indent="-195263">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Arial" pitchFamily="34" charset="0"/>
                <a:cs typeface="Arial" pitchFamily="34" charset="0"/>
              </a:rPr>
              <a:t>超单元</a:t>
            </a:r>
            <a:r>
              <a:rPr lang="zh-CN" sz="1600">
                <a:latin typeface="Arial" pitchFamily="34" charset="0"/>
                <a:cs typeface="Arial" pitchFamily="34" charset="0"/>
              </a:rPr>
              <a:t> </a:t>
            </a:r>
            <a:r>
              <a:rPr lang="zh-CN" altLang="zh-CN" sz="1600">
                <a:latin typeface="Arial" pitchFamily="34" charset="0"/>
                <a:cs typeface="Arial" pitchFamily="34" charset="0"/>
              </a:rPr>
              <a:t>(2,1)</a:t>
            </a:r>
          </a:p>
        </p:txBody>
      </p:sp>
      <p:sp>
        <p:nvSpPr>
          <p:cNvPr id="28" name="object 28"/>
          <p:cNvSpPr txBox="1"/>
          <p:nvPr/>
        </p:nvSpPr>
        <p:spPr>
          <a:xfrm>
            <a:off x="3268663" y="5224463"/>
            <a:ext cx="352425" cy="360362"/>
          </a:xfrm>
          <a:prstGeom prst="rect">
            <a:avLst/>
          </a:prstGeom>
        </p:spPr>
        <p:txBody>
          <a:bodyPr lIns="0" tIns="0" rIns="0" bIns="0">
            <a:spAutoFit/>
          </a:bodyPr>
          <a:lstStyle/>
          <a:p>
            <a:pPr marL="12700">
              <a:defRPr/>
            </a:pPr>
            <a:r>
              <a:rPr sz="1200" spc="-120" dirty="0">
                <a:latin typeface="Arial"/>
                <a:cs typeface="Arial"/>
              </a:rPr>
              <a:t>8</a:t>
            </a:r>
            <a:r>
              <a:rPr sz="1200" spc="-55" dirty="0">
                <a:latin typeface="Arial"/>
                <a:cs typeface="Arial"/>
              </a:rPr>
              <a:t> </a:t>
            </a:r>
            <a:r>
              <a:rPr sz="1200" spc="-140" dirty="0">
                <a:latin typeface="Arial"/>
                <a:cs typeface="Arial"/>
              </a:rPr>
              <a:t>b</a:t>
            </a:r>
            <a:r>
              <a:rPr sz="1200" spc="-60" dirty="0">
                <a:latin typeface="Arial"/>
                <a:cs typeface="Arial"/>
              </a:rPr>
              <a:t>i</a:t>
            </a:r>
            <a:r>
              <a:rPr sz="1200" spc="-105" dirty="0">
                <a:latin typeface="Arial"/>
                <a:cs typeface="Arial"/>
              </a:rPr>
              <a:t>ts</a:t>
            </a:r>
            <a:endParaRPr sz="1200">
              <a:latin typeface="Arial"/>
              <a:cs typeface="Arial"/>
            </a:endParaRPr>
          </a:p>
          <a:p>
            <a:pPr marL="12700">
              <a:defRPr/>
            </a:pPr>
            <a:r>
              <a:rPr sz="1200" spc="-60" dirty="0">
                <a:latin typeface="Arial"/>
                <a:cs typeface="Arial"/>
              </a:rPr>
              <a:t>/</a:t>
            </a:r>
            <a:endParaRPr sz="1200">
              <a:latin typeface="Arial"/>
              <a:cs typeface="Arial"/>
            </a:endParaRPr>
          </a:p>
        </p:txBody>
      </p:sp>
      <p:sp>
        <p:nvSpPr>
          <p:cNvPr id="67610" name="object 29"/>
          <p:cNvSpPr>
            <a:spLocks/>
          </p:cNvSpPr>
          <p:nvPr/>
        </p:nvSpPr>
        <p:spPr bwMode="auto">
          <a:xfrm>
            <a:off x="1743075" y="3032125"/>
            <a:ext cx="1143000" cy="3200400"/>
          </a:xfrm>
          <a:custGeom>
            <a:avLst/>
            <a:gdLst>
              <a:gd name="T0" fmla="*/ 0 w 1143000"/>
              <a:gd name="T1" fmla="*/ 0 h 3200400"/>
              <a:gd name="T2" fmla="*/ 1143000 w 1143000"/>
              <a:gd name="T3" fmla="*/ 0 h 3200400"/>
              <a:gd name="T4" fmla="*/ 1143000 w 1143000"/>
              <a:gd name="T5" fmla="*/ 3200400 h 3200400"/>
              <a:gd name="T6" fmla="*/ 0 w 1143000"/>
              <a:gd name="T7" fmla="*/ 3200400 h 3200400"/>
              <a:gd name="T8" fmla="*/ 0 w 1143000"/>
              <a:gd name="T9" fmla="*/ 0 h 3200400"/>
            </a:gdLst>
            <a:ahLst/>
            <a:cxnLst>
              <a:cxn ang="0">
                <a:pos x="T0" y="T1"/>
              </a:cxn>
              <a:cxn ang="0">
                <a:pos x="T2" y="T3"/>
              </a:cxn>
              <a:cxn ang="0">
                <a:pos x="T4" y="T5"/>
              </a:cxn>
              <a:cxn ang="0">
                <a:pos x="T6" y="T7"/>
              </a:cxn>
              <a:cxn ang="0">
                <a:pos x="T8" y="T9"/>
              </a:cxn>
            </a:cxnLst>
            <a:rect l="0" t="0" r="r" b="b"/>
            <a:pathLst>
              <a:path w="1143000" h="3200400">
                <a:moveTo>
                  <a:pt x="0" y="0"/>
                </a:moveTo>
                <a:lnTo>
                  <a:pt x="1143000" y="0"/>
                </a:lnTo>
                <a:lnTo>
                  <a:pt x="1143000" y="3200400"/>
                </a:lnTo>
                <a:lnTo>
                  <a:pt x="0" y="3200400"/>
                </a:lnTo>
                <a:lnTo>
                  <a:pt x="0" y="0"/>
                </a:lnTo>
                <a:close/>
              </a:path>
            </a:pathLst>
          </a:custGeom>
          <a:solidFill>
            <a:srgbClr val="FFFFFF"/>
          </a:solidFill>
          <a:ln w="9525">
            <a:solidFill>
              <a:schemeClr val="tx1"/>
            </a:solidFill>
            <a:round/>
            <a:headEnd/>
            <a:tailEnd/>
          </a:ln>
        </p:spPr>
        <p:txBody>
          <a:bodyPr lIns="0" tIns="0" rIns="0" bIns="0"/>
          <a:lstStyle/>
          <a:p>
            <a:endParaRPr lang="zh-CN" altLang="en-US"/>
          </a:p>
        </p:txBody>
      </p:sp>
      <p:sp>
        <p:nvSpPr>
          <p:cNvPr id="30" name="object 30"/>
          <p:cNvSpPr txBox="1"/>
          <p:nvPr/>
        </p:nvSpPr>
        <p:spPr>
          <a:xfrm>
            <a:off x="1743075" y="3032125"/>
            <a:ext cx="1143000" cy="492125"/>
          </a:xfrm>
          <a:prstGeom prst="rect">
            <a:avLst/>
          </a:prstGeom>
          <a:ln w="12700">
            <a:noFill/>
          </a:ln>
        </p:spPr>
        <p:txBody>
          <a:bodyPr lIns="0" tIns="0" rIns="0" bIns="0">
            <a:spAutoFit/>
          </a:bodyPr>
          <a:lstStyle>
            <a:lvl1pPr marL="180975" indent="635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latin typeface="Arial" pitchFamily="34" charset="0"/>
                <a:cs typeface="Arial" pitchFamily="34" charset="0"/>
              </a:rPr>
              <a:t>内存控制器</a:t>
            </a:r>
            <a:endParaRPr lang="zh-CN" sz="1600">
              <a:latin typeface="Arial" pitchFamily="34" charset="0"/>
              <a:cs typeface="Arial" pitchFamily="34" charset="0"/>
            </a:endParaRPr>
          </a:p>
        </p:txBody>
      </p:sp>
      <p:sp>
        <p:nvSpPr>
          <p:cNvPr id="67612" name="object 31"/>
          <p:cNvSpPr>
            <a:spLocks/>
          </p:cNvSpPr>
          <p:nvPr/>
        </p:nvSpPr>
        <p:spPr bwMode="auto">
          <a:xfrm>
            <a:off x="447675" y="4251325"/>
            <a:ext cx="1295400" cy="457200"/>
          </a:xfrm>
          <a:custGeom>
            <a:avLst/>
            <a:gdLst>
              <a:gd name="T0" fmla="*/ 0 w 1295400"/>
              <a:gd name="T1" fmla="*/ 228600 h 457200"/>
              <a:gd name="T2" fmla="*/ 259079 w 1295400"/>
              <a:gd name="T3" fmla="*/ 0 h 457200"/>
              <a:gd name="T4" fmla="*/ 259079 w 1295400"/>
              <a:gd name="T5" fmla="*/ 114300 h 457200"/>
              <a:gd name="T6" fmla="*/ 1036319 w 1295400"/>
              <a:gd name="T7" fmla="*/ 114300 h 457200"/>
              <a:gd name="T8" fmla="*/ 1036319 w 1295400"/>
              <a:gd name="T9" fmla="*/ 0 h 457200"/>
              <a:gd name="T10" fmla="*/ 1295400 w 1295400"/>
              <a:gd name="T11" fmla="*/ 228600 h 457200"/>
              <a:gd name="T12" fmla="*/ 1036319 w 1295400"/>
              <a:gd name="T13" fmla="*/ 457200 h 457200"/>
              <a:gd name="T14" fmla="*/ 1036319 w 1295400"/>
              <a:gd name="T15" fmla="*/ 342900 h 457200"/>
              <a:gd name="T16" fmla="*/ 259079 w 1295400"/>
              <a:gd name="T17" fmla="*/ 342900 h 457200"/>
              <a:gd name="T18" fmla="*/ 259079 w 1295400"/>
              <a:gd name="T19" fmla="*/ 457200 h 457200"/>
              <a:gd name="T20" fmla="*/ 0 w 1295400"/>
              <a:gd name="T21" fmla="*/ 228600 h 457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object 32"/>
          <p:cNvSpPr txBox="1"/>
          <p:nvPr/>
        </p:nvSpPr>
        <p:spPr>
          <a:xfrm>
            <a:off x="536575" y="4852988"/>
            <a:ext cx="1108075" cy="228600"/>
          </a:xfrm>
          <a:prstGeom prst="rect">
            <a:avLst/>
          </a:prstGeom>
        </p:spPr>
        <p:txBody>
          <a:bodyPr lIns="0" tIns="0" rIns="0" bIns="0">
            <a:spAutoFit/>
          </a:bodyPr>
          <a:lstStyle/>
          <a:p>
            <a:pPr marL="12700">
              <a:defRPr/>
            </a:pPr>
            <a:r>
              <a:rPr sz="1600" spc="-105" dirty="0">
                <a:latin typeface="Arial"/>
                <a:cs typeface="Arial"/>
              </a:rPr>
              <a:t>(t</a:t>
            </a:r>
            <a:r>
              <a:rPr sz="1600" spc="-180" dirty="0">
                <a:latin typeface="Arial"/>
                <a:cs typeface="Arial"/>
              </a:rPr>
              <a:t>o</a:t>
            </a:r>
            <a:r>
              <a:rPr sz="1600" spc="-105" dirty="0">
                <a:latin typeface="Arial"/>
                <a:cs typeface="Arial"/>
              </a:rPr>
              <a:t>/fr</a:t>
            </a:r>
            <a:r>
              <a:rPr sz="1600" spc="-220" dirty="0">
                <a:latin typeface="Arial"/>
                <a:cs typeface="Arial"/>
              </a:rPr>
              <a:t>om</a:t>
            </a:r>
            <a:r>
              <a:rPr sz="1600" spc="-65" dirty="0">
                <a:latin typeface="Arial"/>
                <a:cs typeface="Arial"/>
              </a:rPr>
              <a:t> </a:t>
            </a:r>
            <a:r>
              <a:rPr sz="1600" spc="-215" dirty="0">
                <a:latin typeface="Arial"/>
                <a:cs typeface="Arial"/>
              </a:rPr>
              <a:t>C</a:t>
            </a:r>
            <a:r>
              <a:rPr sz="1600" spc="-195" dirty="0">
                <a:latin typeface="Arial"/>
                <a:cs typeface="Arial"/>
              </a:rPr>
              <a:t>P</a:t>
            </a:r>
            <a:r>
              <a:rPr sz="1600" spc="-215" dirty="0">
                <a:latin typeface="Arial"/>
                <a:cs typeface="Arial"/>
              </a:rPr>
              <a:t>U</a:t>
            </a:r>
            <a:r>
              <a:rPr sz="1600" spc="-100" dirty="0">
                <a:latin typeface="Arial"/>
                <a:cs typeface="Arial"/>
              </a:rPr>
              <a:t>)</a:t>
            </a:r>
            <a:endParaRPr sz="1600" dirty="0">
              <a:latin typeface="Arial"/>
              <a:cs typeface="Arial"/>
            </a:endParaRPr>
          </a:p>
        </p:txBody>
      </p:sp>
      <p:graphicFrame>
        <p:nvGraphicFramePr>
          <p:cNvPr id="16" name="object 16"/>
          <p:cNvGraphicFramePr>
            <a:graphicFrameLocks noGrp="1"/>
          </p:cNvGraphicFramePr>
          <p:nvPr/>
        </p:nvGraphicFramePr>
        <p:xfrm>
          <a:off x="4845050" y="3241675"/>
          <a:ext cx="2438400" cy="2133600"/>
        </p:xfrm>
        <a:graphic>
          <a:graphicData uri="http://schemas.openxmlformats.org/drawingml/2006/table">
            <a:tbl>
              <a:tblPr firstRow="1" bandRow="1">
                <a:tableStyleId>{2D5ABB26-0587-4C30-8999-92F81FD0307C}</a:tableStyleId>
              </a:tblPr>
              <a:tblGrid>
                <a:gridCol w="612775"/>
                <a:gridCol w="609600"/>
                <a:gridCol w="609600"/>
                <a:gridCol w="606425"/>
              </a:tblGrid>
              <a:tr h="533400">
                <a:tc>
                  <a:txBody>
                    <a:bodyPr/>
                    <a:lstStyle/>
                    <a:p>
                      <a:endParaRPr sz="1600">
                        <a:latin typeface="Arial"/>
                        <a:cs typeface="Arial"/>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tr>
              <a:tr h="533400">
                <a:tc>
                  <a:txBody>
                    <a:bodyPr/>
                    <a:lstStyle/>
                    <a:p>
                      <a:endParaRPr sz="1600">
                        <a:latin typeface="Arial"/>
                        <a:cs typeface="Arial"/>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533400">
                <a:tc>
                  <a:txBody>
                    <a:bodyPr/>
                    <a:lstStyle/>
                    <a:p>
                      <a:endParaRPr sz="1600">
                        <a:latin typeface="Arial"/>
                        <a:cs typeface="Arial"/>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FFFF"/>
                    </a:solidFill>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533400">
                <a:tc>
                  <a:txBody>
                    <a:bodyPr/>
                    <a:lstStyle/>
                    <a:p>
                      <a:endParaRPr sz="1600">
                        <a:latin typeface="Arial"/>
                        <a:cs typeface="Arial"/>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tr>
            </a:tbl>
          </a:graphicData>
        </a:graphic>
      </p:graphicFrame>
      <p:graphicFrame>
        <p:nvGraphicFramePr>
          <p:cNvPr id="17" name="object 17"/>
          <p:cNvGraphicFramePr>
            <a:graphicFrameLocks noGrp="1"/>
          </p:cNvGraphicFramePr>
          <p:nvPr/>
        </p:nvGraphicFramePr>
        <p:xfrm>
          <a:off x="4845050" y="5680075"/>
          <a:ext cx="2438400" cy="533400"/>
        </p:xfrm>
        <a:graphic>
          <a:graphicData uri="http://schemas.openxmlformats.org/drawingml/2006/table">
            <a:tbl>
              <a:tblPr firstRow="1" bandRow="1">
                <a:tableStyleId>{2D5ABB26-0587-4C30-8999-92F81FD0307C}</a:tableStyleId>
              </a:tblPr>
              <a:tblGrid>
                <a:gridCol w="609600"/>
                <a:gridCol w="609600"/>
                <a:gridCol w="609600"/>
                <a:gridCol w="609600"/>
              </a:tblGrid>
              <a:tr h="533400">
                <a:tc>
                  <a:txBody>
                    <a:bodyPr/>
                    <a:lstStyle/>
                    <a:p>
                      <a:endParaRPr sz="1600">
                        <a:latin typeface="Arial"/>
                        <a:cs typeface="Arial"/>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67653" name="TextBox 34"/>
          <p:cNvSpPr txBox="1">
            <a:spLocks noChangeArrowheads="1"/>
          </p:cNvSpPr>
          <p:nvPr/>
        </p:nvSpPr>
        <p:spPr bwMode="auto">
          <a:xfrm>
            <a:off x="4062413" y="2638425"/>
            <a:ext cx="216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800">
                <a:latin typeface="Calibri" pitchFamily="34" charset="0"/>
              </a:rPr>
              <a:t>16x8 DRAM </a:t>
            </a:r>
            <a:r>
              <a:rPr lang="zh-CN" altLang="en-US" sz="1800">
                <a:latin typeface="Calibri" pitchFamily="34" charset="0"/>
              </a:rPr>
              <a:t>芯片</a:t>
            </a:r>
            <a:r>
              <a:rPr lang="en-US" altLang="zh-CN" sz="1800">
                <a:latin typeface="Calibri" pitchFamily="34" charset="0"/>
              </a:rPr>
              <a:t>   </a:t>
            </a:r>
          </a:p>
          <a:p>
            <a:r>
              <a:rPr lang="en-US" altLang="zh-CN" sz="1800">
                <a:latin typeface="Calibri" pitchFamily="34" charset="0"/>
              </a:rPr>
              <a:t>                                 </a:t>
            </a:r>
            <a:r>
              <a:rPr lang="zh-CN" altLang="en-US" sz="1800">
                <a:latin typeface="Calibri" pitchFamily="34" charset="0"/>
              </a:rPr>
              <a:t>列</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4"/>
          <p:cNvSpPr>
            <a:spLocks noChangeArrowheads="1"/>
          </p:cNvSpPr>
          <p:nvPr/>
        </p:nvSpPr>
        <p:spPr bwMode="auto">
          <a:xfrm>
            <a:off x="6402388" y="1547813"/>
            <a:ext cx="396875" cy="56673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68611" name="object 5"/>
          <p:cNvSpPr>
            <a:spLocks/>
          </p:cNvSpPr>
          <p:nvPr/>
        </p:nvSpPr>
        <p:spPr bwMode="auto">
          <a:xfrm>
            <a:off x="4705350" y="32607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2" name="object 6"/>
          <p:cNvSpPr>
            <a:spLocks/>
          </p:cNvSpPr>
          <p:nvPr/>
        </p:nvSpPr>
        <p:spPr bwMode="auto">
          <a:xfrm>
            <a:off x="5314950" y="32607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3" name="object 7"/>
          <p:cNvSpPr>
            <a:spLocks/>
          </p:cNvSpPr>
          <p:nvPr/>
        </p:nvSpPr>
        <p:spPr bwMode="auto">
          <a:xfrm>
            <a:off x="5924550" y="32607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4" name="object 8"/>
          <p:cNvSpPr>
            <a:spLocks/>
          </p:cNvSpPr>
          <p:nvPr/>
        </p:nvSpPr>
        <p:spPr bwMode="auto">
          <a:xfrm>
            <a:off x="6534150" y="32607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5" name="object 9"/>
          <p:cNvSpPr>
            <a:spLocks/>
          </p:cNvSpPr>
          <p:nvPr/>
        </p:nvSpPr>
        <p:spPr bwMode="auto">
          <a:xfrm>
            <a:off x="4705350" y="3794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6" name="object 10"/>
          <p:cNvSpPr>
            <a:spLocks/>
          </p:cNvSpPr>
          <p:nvPr/>
        </p:nvSpPr>
        <p:spPr bwMode="auto">
          <a:xfrm>
            <a:off x="5314950" y="3794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7" name="object 11"/>
          <p:cNvSpPr>
            <a:spLocks/>
          </p:cNvSpPr>
          <p:nvPr/>
        </p:nvSpPr>
        <p:spPr bwMode="auto">
          <a:xfrm>
            <a:off x="5924550" y="3794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8" name="object 12"/>
          <p:cNvSpPr>
            <a:spLocks/>
          </p:cNvSpPr>
          <p:nvPr/>
        </p:nvSpPr>
        <p:spPr bwMode="auto">
          <a:xfrm>
            <a:off x="6534150" y="3794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19" name="object 13"/>
          <p:cNvSpPr>
            <a:spLocks/>
          </p:cNvSpPr>
          <p:nvPr/>
        </p:nvSpPr>
        <p:spPr bwMode="auto">
          <a:xfrm>
            <a:off x="4705350" y="43275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0" name="object 14"/>
          <p:cNvSpPr>
            <a:spLocks/>
          </p:cNvSpPr>
          <p:nvPr/>
        </p:nvSpPr>
        <p:spPr bwMode="auto">
          <a:xfrm>
            <a:off x="5314950" y="43275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1" name="object 15"/>
          <p:cNvSpPr>
            <a:spLocks/>
          </p:cNvSpPr>
          <p:nvPr/>
        </p:nvSpPr>
        <p:spPr bwMode="auto">
          <a:xfrm>
            <a:off x="5924550" y="43275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2" name="object 16"/>
          <p:cNvSpPr>
            <a:spLocks/>
          </p:cNvSpPr>
          <p:nvPr/>
        </p:nvSpPr>
        <p:spPr bwMode="auto">
          <a:xfrm>
            <a:off x="6534150" y="43275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3" name="object 17"/>
          <p:cNvSpPr>
            <a:spLocks/>
          </p:cNvSpPr>
          <p:nvPr/>
        </p:nvSpPr>
        <p:spPr bwMode="auto">
          <a:xfrm>
            <a:off x="3867150" y="2667000"/>
            <a:ext cx="3667125" cy="4038600"/>
          </a:xfrm>
          <a:custGeom>
            <a:avLst/>
            <a:gdLst>
              <a:gd name="T0" fmla="*/ 0 w 3667125"/>
              <a:gd name="T1" fmla="*/ 0 h 4038600"/>
              <a:gd name="T2" fmla="*/ 3667125 w 3667125"/>
              <a:gd name="T3" fmla="*/ 0 h 4038600"/>
              <a:gd name="T4" fmla="*/ 3667125 w 3667125"/>
              <a:gd name="T5" fmla="*/ 4038600 h 4038600"/>
              <a:gd name="T6" fmla="*/ 0 w 3667125"/>
              <a:gd name="T7" fmla="*/ 4038600 h 4038600"/>
              <a:gd name="T8" fmla="*/ 0 w 3667125"/>
              <a:gd name="T9" fmla="*/ 0 h 4038600"/>
            </a:gdLst>
            <a:ahLst/>
            <a:cxnLst>
              <a:cxn ang="0">
                <a:pos x="T0" y="T1"/>
              </a:cxn>
              <a:cxn ang="0">
                <a:pos x="T2" y="T3"/>
              </a:cxn>
              <a:cxn ang="0">
                <a:pos x="T4" y="T5"/>
              </a:cxn>
              <a:cxn ang="0">
                <a:pos x="T6" y="T7"/>
              </a:cxn>
              <a:cxn ang="0">
                <a:pos x="T8" y="T9"/>
              </a:cxn>
            </a:cxnLst>
            <a:rect l="0" t="0" r="r" b="b"/>
            <a:pathLst>
              <a:path w="3667125" h="4038600">
                <a:moveTo>
                  <a:pt x="0" y="0"/>
                </a:moveTo>
                <a:lnTo>
                  <a:pt x="3667125" y="0"/>
                </a:lnTo>
                <a:lnTo>
                  <a:pt x="3667125" y="4038600"/>
                </a:lnTo>
                <a:lnTo>
                  <a:pt x="0" y="4038600"/>
                </a:lnTo>
                <a:lnTo>
                  <a:pt x="0" y="0"/>
                </a:lnTo>
                <a:close/>
              </a:path>
            </a:pathLst>
          </a:cu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4" name="object 18"/>
          <p:cNvSpPr>
            <a:spLocks/>
          </p:cNvSpPr>
          <p:nvPr/>
        </p:nvSpPr>
        <p:spPr bwMode="auto">
          <a:xfrm>
            <a:off x="4705350" y="48609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5" name="object 19"/>
          <p:cNvSpPr>
            <a:spLocks/>
          </p:cNvSpPr>
          <p:nvPr/>
        </p:nvSpPr>
        <p:spPr bwMode="auto">
          <a:xfrm>
            <a:off x="5314950" y="48609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6" name="object 20"/>
          <p:cNvSpPr>
            <a:spLocks/>
          </p:cNvSpPr>
          <p:nvPr/>
        </p:nvSpPr>
        <p:spPr bwMode="auto">
          <a:xfrm>
            <a:off x="5924550" y="48609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27" name="object 21"/>
          <p:cNvSpPr>
            <a:spLocks/>
          </p:cNvSpPr>
          <p:nvPr/>
        </p:nvSpPr>
        <p:spPr bwMode="auto">
          <a:xfrm>
            <a:off x="6534150" y="48609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3" name="object 23"/>
          <p:cNvSpPr txBox="1">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从</a:t>
            </a:r>
            <a:r>
              <a:rPr lang="zh-CN" altLang="zh-CN" smtClean="0"/>
              <a:t>DRAM </a:t>
            </a:r>
            <a:r>
              <a:rPr lang="zh-CN" altLang="en-US" smtClean="0">
                <a:ea typeface="宋体" pitchFamily="2" charset="-122"/>
              </a:rPr>
              <a:t>超单元读数据</a:t>
            </a:r>
            <a:r>
              <a:rPr lang="zh-CN" altLang="zh-CN" smtClean="0"/>
              <a:t>(2,1)</a:t>
            </a:r>
          </a:p>
        </p:txBody>
      </p:sp>
      <p:sp>
        <p:nvSpPr>
          <p:cNvPr id="24" name="object 24"/>
          <p:cNvSpPr txBox="1"/>
          <p:nvPr/>
        </p:nvSpPr>
        <p:spPr>
          <a:xfrm>
            <a:off x="598488" y="1311275"/>
            <a:ext cx="5972175" cy="1414463"/>
          </a:xfrm>
          <a:prstGeom prst="rect">
            <a:avLst/>
          </a:prstGeom>
        </p:spPr>
        <p:txBody>
          <a:bodyPr lIns="0" tIns="0" rIns="0" bIns="0">
            <a:spAutoFit/>
          </a:bodyPr>
          <a:lstStyle/>
          <a:p>
            <a:pPr marL="12700">
              <a:defRPr/>
            </a:pPr>
            <a:r>
              <a:rPr lang="zh-CN" altLang="en-US" sz="2000" spc="-10" dirty="0">
                <a:latin typeface="Calibri"/>
                <a:cs typeface="Calibri"/>
              </a:rPr>
              <a:t>第一步</a:t>
            </a:r>
            <a:r>
              <a:rPr sz="2000" spc="-10" dirty="0">
                <a:latin typeface="Calibri"/>
                <a:cs typeface="Calibri"/>
              </a:rPr>
              <a:t> </a:t>
            </a:r>
            <a:r>
              <a:rPr sz="2000" spc="-5" dirty="0">
                <a:latin typeface="Calibri"/>
                <a:cs typeface="Calibri"/>
              </a:rPr>
              <a:t>(</a:t>
            </a:r>
            <a:r>
              <a:rPr sz="2000" spc="-10" dirty="0">
                <a:latin typeface="Calibri"/>
                <a:cs typeface="Calibri"/>
              </a:rPr>
              <a:t>a</a:t>
            </a:r>
            <a:r>
              <a:rPr sz="2000" spc="-5" dirty="0">
                <a:latin typeface="Calibri"/>
                <a:cs typeface="Calibri"/>
              </a:rPr>
              <a:t>)</a:t>
            </a:r>
            <a:r>
              <a:rPr sz="2000" dirty="0">
                <a:latin typeface="Calibri"/>
                <a:cs typeface="Calibri"/>
              </a:rPr>
              <a:t>:</a:t>
            </a:r>
            <a:r>
              <a:rPr lang="zh-CN" altLang="en-US" sz="2000" spc="-10" dirty="0">
                <a:latin typeface="Calibri"/>
                <a:cs typeface="Calibri"/>
              </a:rPr>
              <a:t>行访问选通</a:t>
            </a:r>
            <a:r>
              <a:rPr lang="en-US" altLang="zh-CN" sz="2000" spc="-10" dirty="0">
                <a:latin typeface="Calibri"/>
                <a:cs typeface="Calibri"/>
              </a:rPr>
              <a:t> </a:t>
            </a:r>
            <a:r>
              <a:rPr sz="2000" spc="5" dirty="0">
                <a:latin typeface="Calibri"/>
                <a:cs typeface="Calibri"/>
              </a:rPr>
              <a:t>(</a:t>
            </a:r>
            <a:r>
              <a:rPr sz="2000" dirty="0">
                <a:solidFill>
                  <a:srgbClr val="FF0000"/>
                </a:solidFill>
                <a:latin typeface="Calibri"/>
                <a:cs typeface="Calibri"/>
              </a:rPr>
              <a:t>R</a:t>
            </a:r>
            <a:r>
              <a:rPr sz="2000" spc="-5" dirty="0">
                <a:solidFill>
                  <a:srgbClr val="FF0000"/>
                </a:solidFill>
                <a:latin typeface="Calibri"/>
                <a:cs typeface="Calibri"/>
              </a:rPr>
              <a:t>A</a:t>
            </a:r>
            <a:r>
              <a:rPr sz="2000" dirty="0">
                <a:solidFill>
                  <a:srgbClr val="FF0000"/>
                </a:solidFill>
                <a:latin typeface="Calibri"/>
                <a:cs typeface="Calibri"/>
              </a:rPr>
              <a:t>S</a:t>
            </a:r>
            <a:r>
              <a:rPr sz="2000" dirty="0">
                <a:latin typeface="Calibri"/>
                <a:cs typeface="Calibri"/>
              </a:rPr>
              <a:t>)</a:t>
            </a:r>
            <a:r>
              <a:rPr lang="zh-CN" altLang="en-US" sz="2000" spc="-10" dirty="0">
                <a:latin typeface="Calibri"/>
                <a:cs typeface="Calibri"/>
              </a:rPr>
              <a:t>选择第</a:t>
            </a:r>
            <a:r>
              <a:rPr lang="en-US" altLang="zh-CN" sz="2000" spc="-10" dirty="0">
                <a:latin typeface="Calibri"/>
                <a:cs typeface="Calibri"/>
              </a:rPr>
              <a:t>2</a:t>
            </a:r>
            <a:r>
              <a:rPr lang="zh-CN" altLang="en-US" sz="2000" spc="-10" dirty="0">
                <a:latin typeface="Calibri"/>
                <a:cs typeface="Calibri"/>
              </a:rPr>
              <a:t>行</a:t>
            </a:r>
            <a:r>
              <a:rPr lang="zh-CN" altLang="en-US" sz="2000" dirty="0">
                <a:latin typeface="Calibri"/>
                <a:cs typeface="Calibri"/>
              </a:rPr>
              <a:t>；</a:t>
            </a:r>
            <a:endParaRPr sz="2000" dirty="0">
              <a:latin typeface="Calibri"/>
              <a:cs typeface="Calibri"/>
            </a:endParaRPr>
          </a:p>
          <a:p>
            <a:pPr marL="12700">
              <a:spcBef>
                <a:spcPts val="480"/>
              </a:spcBef>
              <a:defRPr/>
            </a:pPr>
            <a:r>
              <a:rPr lang="zh-CN" altLang="en-US" sz="2000" spc="-10" dirty="0">
                <a:latin typeface="Calibri"/>
                <a:cs typeface="Calibri"/>
              </a:rPr>
              <a:t>第一步</a:t>
            </a:r>
            <a:r>
              <a:rPr sz="2000" spc="-5" dirty="0">
                <a:latin typeface="Calibri"/>
                <a:cs typeface="Calibri"/>
              </a:rPr>
              <a:t>(</a:t>
            </a:r>
            <a:r>
              <a:rPr sz="2000" dirty="0">
                <a:latin typeface="Calibri"/>
                <a:cs typeface="Calibri"/>
              </a:rPr>
              <a:t>b</a:t>
            </a:r>
            <a:r>
              <a:rPr sz="2000" spc="-5" dirty="0">
                <a:latin typeface="Calibri"/>
                <a:cs typeface="Calibri"/>
              </a:rPr>
              <a:t>)</a:t>
            </a:r>
            <a:r>
              <a:rPr sz="2000" dirty="0">
                <a:latin typeface="Calibri"/>
                <a:cs typeface="Calibri"/>
              </a:rPr>
              <a:t>:</a:t>
            </a:r>
            <a:r>
              <a:rPr lang="zh-CN" altLang="en-US" sz="2000" spc="-10" dirty="0">
                <a:latin typeface="Calibri"/>
                <a:cs typeface="Calibri"/>
              </a:rPr>
              <a:t>第</a:t>
            </a:r>
            <a:r>
              <a:rPr lang="en-US" altLang="zh-CN" sz="2000" spc="-10" dirty="0">
                <a:latin typeface="Calibri"/>
                <a:cs typeface="Calibri"/>
              </a:rPr>
              <a:t>2</a:t>
            </a:r>
            <a:r>
              <a:rPr lang="zh-CN" altLang="en-US" sz="2000" spc="-10" dirty="0">
                <a:latin typeface="Calibri"/>
                <a:cs typeface="Calibri"/>
              </a:rPr>
              <a:t>行</a:t>
            </a:r>
            <a:r>
              <a:rPr lang="zh-CN" altLang="en-US" sz="2000" spc="-25" dirty="0">
                <a:latin typeface="Calibri"/>
                <a:cs typeface="Calibri"/>
              </a:rPr>
              <a:t>从</a:t>
            </a:r>
            <a:r>
              <a:rPr lang="en-US" altLang="zh-CN" sz="2000" spc="-25" dirty="0">
                <a:latin typeface="Calibri"/>
                <a:cs typeface="Calibri"/>
              </a:rPr>
              <a:t>DRAM</a:t>
            </a:r>
            <a:r>
              <a:rPr lang="zh-CN" altLang="en-US" sz="2000" spc="-25" dirty="0">
                <a:latin typeface="Calibri"/>
                <a:cs typeface="Calibri"/>
              </a:rPr>
              <a:t>数组复制到行缓冲区</a:t>
            </a:r>
            <a:r>
              <a:rPr sz="2000" dirty="0">
                <a:latin typeface="Calibri"/>
                <a:cs typeface="Calibri"/>
              </a:rPr>
              <a:t>.</a:t>
            </a:r>
          </a:p>
          <a:p>
            <a:pPr>
              <a:defRPr/>
            </a:pPr>
            <a:endParaRPr sz="2000" dirty="0">
              <a:latin typeface="Times New Roman"/>
              <a:cs typeface="Times New Roman"/>
            </a:endParaRPr>
          </a:p>
          <a:p>
            <a:pPr marL="3233420">
              <a:spcBef>
                <a:spcPts val="1400"/>
              </a:spcBef>
              <a:defRPr/>
            </a:pPr>
            <a:r>
              <a:rPr sz="1600" spc="-165" dirty="0">
                <a:latin typeface="Arial"/>
                <a:cs typeface="Arial"/>
              </a:rPr>
              <a:t>16</a:t>
            </a:r>
            <a:r>
              <a:rPr sz="1600" spc="-95" dirty="0">
                <a:latin typeface="Arial"/>
                <a:cs typeface="Arial"/>
              </a:rPr>
              <a:t> </a:t>
            </a:r>
            <a:r>
              <a:rPr sz="1600" spc="-165" dirty="0">
                <a:latin typeface="Arial"/>
                <a:cs typeface="Arial"/>
              </a:rPr>
              <a:t>x</a:t>
            </a:r>
            <a:r>
              <a:rPr sz="1600" spc="-85" dirty="0">
                <a:latin typeface="Arial"/>
                <a:cs typeface="Arial"/>
              </a:rPr>
              <a:t> </a:t>
            </a:r>
            <a:r>
              <a:rPr sz="1600" spc="-165" dirty="0">
                <a:latin typeface="Arial"/>
                <a:cs typeface="Arial"/>
              </a:rPr>
              <a:t>8</a:t>
            </a:r>
            <a:r>
              <a:rPr sz="1600" spc="-95" dirty="0">
                <a:latin typeface="Arial"/>
                <a:cs typeface="Arial"/>
              </a:rPr>
              <a:t> </a:t>
            </a:r>
            <a:r>
              <a:rPr sz="1600" spc="-220" dirty="0">
                <a:latin typeface="Arial"/>
                <a:cs typeface="Arial"/>
              </a:rPr>
              <a:t>DRAM</a:t>
            </a:r>
            <a:r>
              <a:rPr sz="1600" spc="-75" dirty="0">
                <a:latin typeface="Arial"/>
                <a:cs typeface="Arial"/>
              </a:rPr>
              <a:t> </a:t>
            </a:r>
            <a:r>
              <a:rPr lang="zh-CN" altLang="en-US" sz="1600" spc="-75" dirty="0">
                <a:latin typeface="Arial"/>
                <a:cs typeface="Arial"/>
              </a:rPr>
              <a:t>芯片</a:t>
            </a:r>
            <a:endParaRPr sz="1600" dirty="0">
              <a:latin typeface="Arial"/>
              <a:cs typeface="Arial"/>
            </a:endParaRPr>
          </a:p>
        </p:txBody>
      </p:sp>
      <p:sp>
        <p:nvSpPr>
          <p:cNvPr id="68630" name="object 25"/>
          <p:cNvSpPr txBox="1">
            <a:spLocks noChangeArrowheads="1"/>
          </p:cNvSpPr>
          <p:nvPr/>
        </p:nvSpPr>
        <p:spPr bwMode="auto">
          <a:xfrm>
            <a:off x="5722938" y="2808288"/>
            <a:ext cx="3857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Arial" pitchFamily="34" charset="0"/>
                <a:cs typeface="Arial" pitchFamily="34" charset="0"/>
              </a:rPr>
              <a:t>列</a:t>
            </a:r>
            <a:endParaRPr lang="zh-CN" sz="1600">
              <a:latin typeface="Arial" pitchFamily="34" charset="0"/>
              <a:cs typeface="Arial" pitchFamily="34" charset="0"/>
            </a:endParaRPr>
          </a:p>
        </p:txBody>
      </p:sp>
      <p:sp>
        <p:nvSpPr>
          <p:cNvPr id="26" name="object 26"/>
          <p:cNvSpPr txBox="1"/>
          <p:nvPr/>
        </p:nvSpPr>
        <p:spPr>
          <a:xfrm>
            <a:off x="3919538" y="4213225"/>
            <a:ext cx="469900" cy="492443"/>
          </a:xfrm>
          <a:prstGeom prst="rect">
            <a:avLst/>
          </a:prstGeom>
        </p:spPr>
        <p:txBody>
          <a:bodyPr lIns="0" tIns="0" rIns="0" bIns="0">
            <a:spAutoFit/>
          </a:bodyPr>
          <a:lstStyle/>
          <a:p>
            <a:pPr marL="12700">
              <a:defRPr/>
            </a:pPr>
            <a:r>
              <a:rPr sz="1600" spc="-195" dirty="0" smtClean="0">
                <a:latin typeface="Arial"/>
                <a:cs typeface="Arial"/>
              </a:rPr>
              <a:t>Rows</a:t>
            </a:r>
            <a:r>
              <a:rPr lang="zh-CN" altLang="en-US" sz="1600" spc="-195" dirty="0" smtClean="0">
                <a:latin typeface="Arial"/>
                <a:cs typeface="Arial"/>
              </a:rPr>
              <a:t>行</a:t>
            </a:r>
            <a:endParaRPr sz="1600" dirty="0">
              <a:latin typeface="Arial"/>
              <a:cs typeface="Arial"/>
            </a:endParaRPr>
          </a:p>
        </p:txBody>
      </p:sp>
      <p:sp>
        <p:nvSpPr>
          <p:cNvPr id="68632" name="object 27"/>
          <p:cNvSpPr>
            <a:spLocks/>
          </p:cNvSpPr>
          <p:nvPr/>
        </p:nvSpPr>
        <p:spPr bwMode="auto">
          <a:xfrm>
            <a:off x="2733675" y="3627438"/>
            <a:ext cx="1047750" cy="14287"/>
          </a:xfrm>
          <a:custGeom>
            <a:avLst/>
            <a:gdLst>
              <a:gd name="T0" fmla="*/ 0 w 1047750"/>
              <a:gd name="T1" fmla="*/ 14554 h 14604"/>
              <a:gd name="T2" fmla="*/ 1047762 w 1047750"/>
              <a:gd name="T3" fmla="*/ 0 h 14604"/>
            </a:gdLst>
            <a:ahLst/>
            <a:cxnLst>
              <a:cxn ang="0">
                <a:pos x="T0" y="T1"/>
              </a:cxn>
              <a:cxn ang="0">
                <a:pos x="T2" y="T3"/>
              </a:cxn>
            </a:cxnLst>
            <a:rect l="0" t="0" r="r" b="b"/>
            <a:pathLst>
              <a:path w="1047750" h="14604">
                <a:moveTo>
                  <a:pt x="0" y="14554"/>
                </a:moveTo>
                <a:lnTo>
                  <a:pt x="1047762"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33" name="object 28"/>
          <p:cNvSpPr>
            <a:spLocks/>
          </p:cNvSpPr>
          <p:nvPr/>
        </p:nvSpPr>
        <p:spPr bwMode="auto">
          <a:xfrm>
            <a:off x="3762375" y="3570288"/>
            <a:ext cx="114300" cy="114300"/>
          </a:xfrm>
          <a:custGeom>
            <a:avLst/>
            <a:gdLst>
              <a:gd name="T0" fmla="*/ 0 w 115570"/>
              <a:gd name="T1" fmla="*/ 0 h 114300"/>
              <a:gd name="T2" fmla="*/ 1587 w 115570"/>
              <a:gd name="T3" fmla="*/ 114287 h 114300"/>
              <a:gd name="T4" fmla="*/ 115074 w 115570"/>
              <a:gd name="T5" fmla="*/ 55549 h 114300"/>
              <a:gd name="T6" fmla="*/ 0 w 115570"/>
              <a:gd name="T7" fmla="*/ 0 h 114300"/>
            </a:gdLst>
            <a:ahLst/>
            <a:cxnLst>
              <a:cxn ang="0">
                <a:pos x="T0" y="T1"/>
              </a:cxn>
              <a:cxn ang="0">
                <a:pos x="T2" y="T3"/>
              </a:cxn>
              <a:cxn ang="0">
                <a:pos x="T4" y="T5"/>
              </a:cxn>
              <a:cxn ang="0">
                <a:pos x="T6" y="T7"/>
              </a:cxn>
            </a:cxnLst>
            <a:rect l="0" t="0" r="r" b="b"/>
            <a:pathLst>
              <a:path w="115570" h="114300">
                <a:moveTo>
                  <a:pt x="0" y="0"/>
                </a:moveTo>
                <a:lnTo>
                  <a:pt x="1587" y="114287"/>
                </a:lnTo>
                <a:lnTo>
                  <a:pt x="115074" y="555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34" name="object 29"/>
          <p:cNvSpPr>
            <a:spLocks/>
          </p:cNvSpPr>
          <p:nvPr/>
        </p:nvSpPr>
        <p:spPr bwMode="auto">
          <a:xfrm>
            <a:off x="2828925" y="5394325"/>
            <a:ext cx="952500" cy="0"/>
          </a:xfrm>
          <a:custGeom>
            <a:avLst/>
            <a:gdLst>
              <a:gd name="T0" fmla="*/ 0 w 952500"/>
              <a:gd name="T1" fmla="*/ 952500 w 952500"/>
            </a:gdLst>
            <a:ahLst/>
            <a:cxnLst>
              <a:cxn ang="0">
                <a:pos x="T0" y="0"/>
              </a:cxn>
              <a:cxn ang="0">
                <a:pos x="T1" y="0"/>
              </a:cxn>
            </a:cxnLst>
            <a:rect l="0" t="0" r="r" b="b"/>
            <a:pathLst>
              <a:path w="952500">
                <a:moveTo>
                  <a:pt x="0" y="0"/>
                </a:moveTo>
                <a:lnTo>
                  <a:pt x="95250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35" name="object 30"/>
          <p:cNvSpPr>
            <a:spLocks/>
          </p:cNvSpPr>
          <p:nvPr/>
        </p:nvSpPr>
        <p:spPr bwMode="auto">
          <a:xfrm>
            <a:off x="3762375" y="5337175"/>
            <a:ext cx="114300" cy="114300"/>
          </a:xfrm>
          <a:custGeom>
            <a:avLst/>
            <a:gdLst>
              <a:gd name="T0" fmla="*/ 0 w 114300"/>
              <a:gd name="T1" fmla="*/ 0 h 114300"/>
              <a:gd name="T2" fmla="*/ 0 w 114300"/>
              <a:gd name="T3" fmla="*/ 114300 h 114300"/>
              <a:gd name="T4" fmla="*/ 114300 w 114300"/>
              <a:gd name="T5" fmla="*/ 57150 h 114300"/>
              <a:gd name="T6" fmla="*/ 0 w 114300"/>
              <a:gd name="T7" fmla="*/ 0 h 114300"/>
            </a:gdLst>
            <a:ahLst/>
            <a:cxnLst>
              <a:cxn ang="0">
                <a:pos x="T0" y="T1"/>
              </a:cxn>
              <a:cxn ang="0">
                <a:pos x="T2" y="T3"/>
              </a:cxn>
              <a:cxn ang="0">
                <a:pos x="T4" y="T5"/>
              </a:cxn>
              <a:cxn ang="0">
                <a:pos x="T6" y="T7"/>
              </a:cxn>
            </a:cxnLst>
            <a:rect l="0" t="0" r="r" b="b"/>
            <a:pathLst>
              <a:path w="114300" h="114300">
                <a:moveTo>
                  <a:pt x="0" y="0"/>
                </a:moveTo>
                <a:lnTo>
                  <a:pt x="0" y="114300"/>
                </a:lnTo>
                <a:lnTo>
                  <a:pt x="114300" y="571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36" name="object 31"/>
          <p:cNvSpPr>
            <a:spLocks/>
          </p:cNvSpPr>
          <p:nvPr/>
        </p:nvSpPr>
        <p:spPr bwMode="auto">
          <a:xfrm>
            <a:off x="2733675" y="5337175"/>
            <a:ext cx="114300" cy="114300"/>
          </a:xfrm>
          <a:custGeom>
            <a:avLst/>
            <a:gdLst>
              <a:gd name="T0" fmla="*/ 114300 w 114300"/>
              <a:gd name="T1" fmla="*/ 0 h 114300"/>
              <a:gd name="T2" fmla="*/ 0 w 114300"/>
              <a:gd name="T3" fmla="*/ 57150 h 114300"/>
              <a:gd name="T4" fmla="*/ 11430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57150"/>
                </a:lnTo>
                <a:lnTo>
                  <a:pt x="114300" y="114300"/>
                </a:lnTo>
                <a:lnTo>
                  <a:pt x="1143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 name="object 32"/>
          <p:cNvSpPr txBox="1"/>
          <p:nvPr/>
        </p:nvSpPr>
        <p:spPr>
          <a:xfrm>
            <a:off x="2840038" y="3141663"/>
            <a:ext cx="877887" cy="854075"/>
          </a:xfrm>
          <a:prstGeom prst="rect">
            <a:avLst/>
          </a:prstGeom>
        </p:spPr>
        <p:txBody>
          <a:bodyPr lIns="0" tIns="0" rIns="0" bIns="0">
            <a:spAutoFit/>
          </a:bodyPr>
          <a:lstStyle/>
          <a:p>
            <a:pPr algn="ctr">
              <a:defRPr/>
            </a:pPr>
            <a:r>
              <a:rPr sz="1600" spc="-5" dirty="0">
                <a:solidFill>
                  <a:srgbClr val="FF0000"/>
                </a:solidFill>
                <a:latin typeface="Courier New"/>
                <a:cs typeface="Courier New"/>
              </a:rPr>
              <a:t>RAS = 2</a:t>
            </a:r>
            <a:endParaRPr sz="1600" dirty="0">
              <a:latin typeface="Courier New"/>
              <a:cs typeface="Courier New"/>
            </a:endParaRPr>
          </a:p>
          <a:p>
            <a:pPr marL="64135" algn="ctr">
              <a:spcBef>
                <a:spcPts val="45"/>
              </a:spcBef>
              <a:defRPr/>
            </a:pPr>
            <a:r>
              <a:rPr sz="1200" spc="-120" dirty="0">
                <a:latin typeface="Arial"/>
                <a:cs typeface="Arial"/>
              </a:rPr>
              <a:t>2</a:t>
            </a:r>
            <a:endParaRPr sz="1200" dirty="0">
              <a:latin typeface="Arial"/>
              <a:cs typeface="Arial"/>
            </a:endParaRPr>
          </a:p>
          <a:p>
            <a:pPr marL="29845" algn="ctr">
              <a:lnSpc>
                <a:spcPts val="1415"/>
              </a:lnSpc>
              <a:defRPr/>
            </a:pPr>
            <a:r>
              <a:rPr sz="1200" spc="-60" dirty="0">
                <a:latin typeface="Arial"/>
                <a:cs typeface="Arial"/>
              </a:rPr>
              <a:t>/</a:t>
            </a:r>
            <a:endParaRPr sz="1200" dirty="0">
              <a:latin typeface="Arial"/>
              <a:cs typeface="Arial"/>
            </a:endParaRPr>
          </a:p>
          <a:p>
            <a:pPr marL="129539" algn="ctr">
              <a:lnSpc>
                <a:spcPts val="1895"/>
              </a:lnSpc>
              <a:defRPr/>
            </a:pPr>
            <a:r>
              <a:rPr lang="zh-CN" altLang="en-US" sz="1600" dirty="0">
                <a:latin typeface="Courier New"/>
                <a:cs typeface="Courier New"/>
              </a:rPr>
              <a:t>地址</a:t>
            </a:r>
            <a:endParaRPr sz="1600" dirty="0">
              <a:latin typeface="Courier New"/>
              <a:cs typeface="Courier New"/>
            </a:endParaRPr>
          </a:p>
        </p:txBody>
      </p:sp>
      <p:sp>
        <p:nvSpPr>
          <p:cNvPr id="33" name="object 33"/>
          <p:cNvSpPr txBox="1"/>
          <p:nvPr/>
        </p:nvSpPr>
        <p:spPr>
          <a:xfrm>
            <a:off x="4937125" y="3008313"/>
            <a:ext cx="117475"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34" name="object 34"/>
          <p:cNvSpPr txBox="1"/>
          <p:nvPr/>
        </p:nvSpPr>
        <p:spPr>
          <a:xfrm>
            <a:off x="5546725" y="3024188"/>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35" name="object 35"/>
          <p:cNvSpPr txBox="1"/>
          <p:nvPr/>
        </p:nvSpPr>
        <p:spPr>
          <a:xfrm>
            <a:off x="6164263" y="3024188"/>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36" name="object 36"/>
          <p:cNvSpPr txBox="1"/>
          <p:nvPr/>
        </p:nvSpPr>
        <p:spPr>
          <a:xfrm>
            <a:off x="6773863" y="3024188"/>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37" name="object 37"/>
          <p:cNvSpPr txBox="1"/>
          <p:nvPr/>
        </p:nvSpPr>
        <p:spPr>
          <a:xfrm>
            <a:off x="4479925" y="3449638"/>
            <a:ext cx="117475"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38" name="object 38"/>
          <p:cNvSpPr txBox="1"/>
          <p:nvPr/>
        </p:nvSpPr>
        <p:spPr>
          <a:xfrm>
            <a:off x="4479925" y="3984625"/>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39" name="object 39"/>
          <p:cNvSpPr txBox="1"/>
          <p:nvPr/>
        </p:nvSpPr>
        <p:spPr>
          <a:xfrm>
            <a:off x="4479925" y="4518025"/>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68645" name="object 40"/>
          <p:cNvSpPr txBox="1">
            <a:spLocks noChangeArrowheads="1"/>
          </p:cNvSpPr>
          <p:nvPr/>
        </p:nvSpPr>
        <p:spPr bwMode="auto">
          <a:xfrm>
            <a:off x="5332413" y="6362700"/>
            <a:ext cx="1489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Arial" pitchFamily="34" charset="0"/>
                <a:cs typeface="Arial" pitchFamily="34" charset="0"/>
              </a:rPr>
              <a:t>内部行缓冲器</a:t>
            </a:r>
            <a:endParaRPr lang="zh-CN" sz="1600">
              <a:latin typeface="Arial" pitchFamily="34" charset="0"/>
              <a:cs typeface="Arial" pitchFamily="34" charset="0"/>
            </a:endParaRPr>
          </a:p>
        </p:txBody>
      </p:sp>
      <p:sp>
        <p:nvSpPr>
          <p:cNvPr id="41" name="object 41"/>
          <p:cNvSpPr txBox="1"/>
          <p:nvPr/>
        </p:nvSpPr>
        <p:spPr>
          <a:xfrm>
            <a:off x="4479925" y="5049838"/>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68647" name="object 42"/>
          <p:cNvSpPr txBox="1">
            <a:spLocks noChangeArrowheads="1"/>
          </p:cNvSpPr>
          <p:nvPr/>
        </p:nvSpPr>
        <p:spPr bwMode="auto">
          <a:xfrm>
            <a:off x="3055938" y="5503863"/>
            <a:ext cx="5127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ourier New" pitchFamily="49" charset="0"/>
                <a:cs typeface="Courier New" pitchFamily="49" charset="0"/>
              </a:rPr>
              <a:t>数据</a:t>
            </a:r>
            <a:endParaRPr lang="zh-CN" sz="1600">
              <a:latin typeface="Courier New" pitchFamily="49" charset="0"/>
              <a:cs typeface="Courier New" pitchFamily="49" charset="0"/>
            </a:endParaRPr>
          </a:p>
        </p:txBody>
      </p:sp>
      <p:sp>
        <p:nvSpPr>
          <p:cNvPr id="43" name="object 43"/>
          <p:cNvSpPr txBox="1"/>
          <p:nvPr/>
        </p:nvSpPr>
        <p:spPr>
          <a:xfrm>
            <a:off x="3270250" y="5148263"/>
            <a:ext cx="95250" cy="360362"/>
          </a:xfrm>
          <a:prstGeom prst="rect">
            <a:avLst/>
          </a:prstGeom>
        </p:spPr>
        <p:txBody>
          <a:bodyPr lIns="0" tIns="0" rIns="0" bIns="0">
            <a:spAutoFit/>
          </a:bodyPr>
          <a:lstStyle/>
          <a:p>
            <a:pPr marL="12700">
              <a:defRPr/>
            </a:pPr>
            <a:r>
              <a:rPr sz="1200" spc="-120" dirty="0">
                <a:latin typeface="Arial"/>
                <a:cs typeface="Arial"/>
              </a:rPr>
              <a:t>8</a:t>
            </a:r>
            <a:endParaRPr sz="1200">
              <a:latin typeface="Arial"/>
              <a:cs typeface="Arial"/>
            </a:endParaRPr>
          </a:p>
          <a:p>
            <a:pPr marL="12700">
              <a:defRPr/>
            </a:pPr>
            <a:r>
              <a:rPr sz="1200" spc="-60" dirty="0">
                <a:latin typeface="Arial"/>
                <a:cs typeface="Arial"/>
              </a:rPr>
              <a:t>/</a:t>
            </a:r>
            <a:endParaRPr sz="1200">
              <a:latin typeface="Arial"/>
              <a:cs typeface="Arial"/>
            </a:endParaRPr>
          </a:p>
        </p:txBody>
      </p:sp>
      <p:sp>
        <p:nvSpPr>
          <p:cNvPr id="68649" name="object 44"/>
          <p:cNvSpPr>
            <a:spLocks/>
          </p:cNvSpPr>
          <p:nvPr/>
        </p:nvSpPr>
        <p:spPr bwMode="auto">
          <a:xfrm>
            <a:off x="1590675" y="2955925"/>
            <a:ext cx="1143000" cy="3200400"/>
          </a:xfrm>
          <a:custGeom>
            <a:avLst/>
            <a:gdLst>
              <a:gd name="T0" fmla="*/ 0 w 1143000"/>
              <a:gd name="T1" fmla="*/ 0 h 3200400"/>
              <a:gd name="T2" fmla="*/ 1143000 w 1143000"/>
              <a:gd name="T3" fmla="*/ 0 h 3200400"/>
              <a:gd name="T4" fmla="*/ 1143000 w 1143000"/>
              <a:gd name="T5" fmla="*/ 3200400 h 3200400"/>
              <a:gd name="T6" fmla="*/ 0 w 1143000"/>
              <a:gd name="T7" fmla="*/ 3200400 h 3200400"/>
              <a:gd name="T8" fmla="*/ 0 w 1143000"/>
              <a:gd name="T9" fmla="*/ 0 h 3200400"/>
            </a:gdLst>
            <a:ahLst/>
            <a:cxnLst>
              <a:cxn ang="0">
                <a:pos x="T0" y="T1"/>
              </a:cxn>
              <a:cxn ang="0">
                <a:pos x="T2" y="T3"/>
              </a:cxn>
              <a:cxn ang="0">
                <a:pos x="T4" y="T5"/>
              </a:cxn>
              <a:cxn ang="0">
                <a:pos x="T6" y="T7"/>
              </a:cxn>
              <a:cxn ang="0">
                <a:pos x="T8" y="T9"/>
              </a:cxn>
            </a:cxnLst>
            <a:rect l="0" t="0" r="r" b="b"/>
            <a:pathLst>
              <a:path w="1143000" h="3200400">
                <a:moveTo>
                  <a:pt x="0" y="0"/>
                </a:moveTo>
                <a:lnTo>
                  <a:pt x="1143000" y="0"/>
                </a:lnTo>
                <a:lnTo>
                  <a:pt x="1143000" y="3200400"/>
                </a:lnTo>
                <a:lnTo>
                  <a:pt x="0" y="3200400"/>
                </a:lnTo>
                <a:lnTo>
                  <a:pt x="0" y="0"/>
                </a:lnTo>
                <a:close/>
              </a:path>
            </a:pathLst>
          </a:custGeom>
          <a:solidFill>
            <a:srgbClr val="FFFFFF"/>
          </a:solidFill>
          <a:ln w="9525">
            <a:solidFill>
              <a:schemeClr val="tx1"/>
            </a:solidFill>
            <a:round/>
            <a:headEnd/>
            <a:tailEnd/>
          </a:ln>
        </p:spPr>
        <p:txBody>
          <a:bodyPr lIns="0" tIns="0" rIns="0" bIns="0"/>
          <a:lstStyle/>
          <a:p>
            <a:endParaRPr lang="zh-CN" altLang="en-US"/>
          </a:p>
        </p:txBody>
      </p:sp>
      <p:sp>
        <p:nvSpPr>
          <p:cNvPr id="68650" name="object 46"/>
          <p:cNvSpPr>
            <a:spLocks/>
          </p:cNvSpPr>
          <p:nvPr/>
        </p:nvSpPr>
        <p:spPr bwMode="auto">
          <a:xfrm>
            <a:off x="47053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51" name="object 47"/>
          <p:cNvSpPr>
            <a:spLocks/>
          </p:cNvSpPr>
          <p:nvPr/>
        </p:nvSpPr>
        <p:spPr bwMode="auto">
          <a:xfrm>
            <a:off x="47053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52" name="object 48"/>
          <p:cNvSpPr>
            <a:spLocks/>
          </p:cNvSpPr>
          <p:nvPr/>
        </p:nvSpPr>
        <p:spPr bwMode="auto">
          <a:xfrm>
            <a:off x="53149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53" name="object 49"/>
          <p:cNvSpPr>
            <a:spLocks/>
          </p:cNvSpPr>
          <p:nvPr/>
        </p:nvSpPr>
        <p:spPr bwMode="auto">
          <a:xfrm>
            <a:off x="53149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54" name="object 50"/>
          <p:cNvSpPr>
            <a:spLocks/>
          </p:cNvSpPr>
          <p:nvPr/>
        </p:nvSpPr>
        <p:spPr bwMode="auto">
          <a:xfrm>
            <a:off x="59245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55" name="object 51"/>
          <p:cNvSpPr>
            <a:spLocks/>
          </p:cNvSpPr>
          <p:nvPr/>
        </p:nvSpPr>
        <p:spPr bwMode="auto">
          <a:xfrm>
            <a:off x="59245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56" name="object 52"/>
          <p:cNvSpPr>
            <a:spLocks/>
          </p:cNvSpPr>
          <p:nvPr/>
        </p:nvSpPr>
        <p:spPr bwMode="auto">
          <a:xfrm>
            <a:off x="65341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57" name="object 53"/>
          <p:cNvSpPr>
            <a:spLocks/>
          </p:cNvSpPr>
          <p:nvPr/>
        </p:nvSpPr>
        <p:spPr bwMode="auto">
          <a:xfrm>
            <a:off x="6534150" y="43243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58" name="object 54"/>
          <p:cNvSpPr>
            <a:spLocks/>
          </p:cNvSpPr>
          <p:nvPr/>
        </p:nvSpPr>
        <p:spPr bwMode="auto">
          <a:xfrm>
            <a:off x="4702175" y="3260725"/>
            <a:ext cx="2438400" cy="2133600"/>
          </a:xfrm>
          <a:custGeom>
            <a:avLst/>
            <a:gdLst>
              <a:gd name="T0" fmla="*/ 0 w 2438400"/>
              <a:gd name="T1" fmla="*/ 0 h 2133600"/>
              <a:gd name="T2" fmla="*/ 2438400 w 2438400"/>
              <a:gd name="T3" fmla="*/ 0 h 2133600"/>
              <a:gd name="T4" fmla="*/ 2438400 w 2438400"/>
              <a:gd name="T5" fmla="*/ 2133600 h 2133600"/>
              <a:gd name="T6" fmla="*/ 0 w 2438400"/>
              <a:gd name="T7" fmla="*/ 2133600 h 2133600"/>
              <a:gd name="T8" fmla="*/ 0 w 2438400"/>
              <a:gd name="T9" fmla="*/ 0 h 2133600"/>
            </a:gdLst>
            <a:ahLst/>
            <a:cxnLst>
              <a:cxn ang="0">
                <a:pos x="T0" y="T1"/>
              </a:cxn>
              <a:cxn ang="0">
                <a:pos x="T2" y="T3"/>
              </a:cxn>
              <a:cxn ang="0">
                <a:pos x="T4" y="T5"/>
              </a:cxn>
              <a:cxn ang="0">
                <a:pos x="T6" y="T7"/>
              </a:cxn>
              <a:cxn ang="0">
                <a:pos x="T8" y="T9"/>
              </a:cxn>
            </a:cxnLst>
            <a:rect l="0" t="0" r="r" b="b"/>
            <a:pathLst>
              <a:path w="2438400" h="2133600">
                <a:moveTo>
                  <a:pt x="0" y="0"/>
                </a:moveTo>
                <a:lnTo>
                  <a:pt x="2438400" y="0"/>
                </a:lnTo>
                <a:lnTo>
                  <a:pt x="2438400" y="2133600"/>
                </a:lnTo>
                <a:lnTo>
                  <a:pt x="0" y="2133600"/>
                </a:ln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59" name="object 55"/>
          <p:cNvSpPr>
            <a:spLocks/>
          </p:cNvSpPr>
          <p:nvPr/>
        </p:nvSpPr>
        <p:spPr bwMode="auto">
          <a:xfrm>
            <a:off x="4857750" y="4708525"/>
            <a:ext cx="304800" cy="990600"/>
          </a:xfrm>
          <a:custGeom>
            <a:avLst/>
            <a:gdLst>
              <a:gd name="T0" fmla="*/ 304800 w 304800"/>
              <a:gd name="T1" fmla="*/ 742950 h 990600"/>
              <a:gd name="T2" fmla="*/ 0 w 304800"/>
              <a:gd name="T3" fmla="*/ 742950 h 990600"/>
              <a:gd name="T4" fmla="*/ 152400 w 304800"/>
              <a:gd name="T5" fmla="*/ 990600 h 990600"/>
              <a:gd name="T6" fmla="*/ 304800 w 304800"/>
              <a:gd name="T7" fmla="*/ 742950 h 990600"/>
              <a:gd name="T8" fmla="*/ 228600 w 304800"/>
              <a:gd name="T9" fmla="*/ 0 h 990600"/>
              <a:gd name="T10" fmla="*/ 76200 w 304800"/>
              <a:gd name="T11" fmla="*/ 0 h 990600"/>
              <a:gd name="T12" fmla="*/ 76200 w 304800"/>
              <a:gd name="T13" fmla="*/ 742950 h 990600"/>
              <a:gd name="T14" fmla="*/ 228600 w 304800"/>
              <a:gd name="T15" fmla="*/ 742950 h 990600"/>
              <a:gd name="T16" fmla="*/ 228600 w 304800"/>
              <a:gd name="T17" fmla="*/ 0 h 990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60" name="object 56"/>
          <p:cNvSpPr>
            <a:spLocks/>
          </p:cNvSpPr>
          <p:nvPr/>
        </p:nvSpPr>
        <p:spPr bwMode="auto">
          <a:xfrm>
            <a:off x="4857750" y="4708525"/>
            <a:ext cx="304800" cy="990600"/>
          </a:xfrm>
          <a:custGeom>
            <a:avLst/>
            <a:gdLst>
              <a:gd name="T0" fmla="*/ 0 w 304800"/>
              <a:gd name="T1" fmla="*/ 742950 h 990600"/>
              <a:gd name="T2" fmla="*/ 76200 w 304800"/>
              <a:gd name="T3" fmla="*/ 742950 h 990600"/>
              <a:gd name="T4" fmla="*/ 76200 w 304800"/>
              <a:gd name="T5" fmla="*/ 0 h 990600"/>
              <a:gd name="T6" fmla="*/ 228600 w 304800"/>
              <a:gd name="T7" fmla="*/ 0 h 990600"/>
              <a:gd name="T8" fmla="*/ 228600 w 304800"/>
              <a:gd name="T9" fmla="*/ 742950 h 990600"/>
              <a:gd name="T10" fmla="*/ 304800 w 304800"/>
              <a:gd name="T11" fmla="*/ 742950 h 990600"/>
              <a:gd name="T12" fmla="*/ 152400 w 304800"/>
              <a:gd name="T13" fmla="*/ 990600 h 990600"/>
              <a:gd name="T14" fmla="*/ 0 w 304800"/>
              <a:gd name="T15" fmla="*/ 742950 h 990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61" name="object 57"/>
          <p:cNvSpPr>
            <a:spLocks/>
          </p:cNvSpPr>
          <p:nvPr/>
        </p:nvSpPr>
        <p:spPr bwMode="auto">
          <a:xfrm>
            <a:off x="5467350" y="4708525"/>
            <a:ext cx="304800" cy="990600"/>
          </a:xfrm>
          <a:custGeom>
            <a:avLst/>
            <a:gdLst>
              <a:gd name="T0" fmla="*/ 304800 w 304800"/>
              <a:gd name="T1" fmla="*/ 742950 h 990600"/>
              <a:gd name="T2" fmla="*/ 0 w 304800"/>
              <a:gd name="T3" fmla="*/ 742950 h 990600"/>
              <a:gd name="T4" fmla="*/ 152400 w 304800"/>
              <a:gd name="T5" fmla="*/ 990600 h 990600"/>
              <a:gd name="T6" fmla="*/ 304800 w 304800"/>
              <a:gd name="T7" fmla="*/ 742950 h 990600"/>
              <a:gd name="T8" fmla="*/ 228600 w 304800"/>
              <a:gd name="T9" fmla="*/ 0 h 990600"/>
              <a:gd name="T10" fmla="*/ 76200 w 304800"/>
              <a:gd name="T11" fmla="*/ 0 h 990600"/>
              <a:gd name="T12" fmla="*/ 76200 w 304800"/>
              <a:gd name="T13" fmla="*/ 742950 h 990600"/>
              <a:gd name="T14" fmla="*/ 228600 w 304800"/>
              <a:gd name="T15" fmla="*/ 742950 h 990600"/>
              <a:gd name="T16" fmla="*/ 228600 w 304800"/>
              <a:gd name="T17" fmla="*/ 0 h 990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62" name="object 58"/>
          <p:cNvSpPr>
            <a:spLocks/>
          </p:cNvSpPr>
          <p:nvPr/>
        </p:nvSpPr>
        <p:spPr bwMode="auto">
          <a:xfrm>
            <a:off x="5467350" y="4708525"/>
            <a:ext cx="304800" cy="990600"/>
          </a:xfrm>
          <a:custGeom>
            <a:avLst/>
            <a:gdLst>
              <a:gd name="T0" fmla="*/ 0 w 304800"/>
              <a:gd name="T1" fmla="*/ 742950 h 990600"/>
              <a:gd name="T2" fmla="*/ 76200 w 304800"/>
              <a:gd name="T3" fmla="*/ 742950 h 990600"/>
              <a:gd name="T4" fmla="*/ 76200 w 304800"/>
              <a:gd name="T5" fmla="*/ 0 h 990600"/>
              <a:gd name="T6" fmla="*/ 228600 w 304800"/>
              <a:gd name="T7" fmla="*/ 0 h 990600"/>
              <a:gd name="T8" fmla="*/ 228600 w 304800"/>
              <a:gd name="T9" fmla="*/ 742950 h 990600"/>
              <a:gd name="T10" fmla="*/ 304800 w 304800"/>
              <a:gd name="T11" fmla="*/ 742950 h 990600"/>
              <a:gd name="T12" fmla="*/ 152400 w 304800"/>
              <a:gd name="T13" fmla="*/ 990600 h 990600"/>
              <a:gd name="T14" fmla="*/ 0 w 304800"/>
              <a:gd name="T15" fmla="*/ 742950 h 990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63" name="object 59"/>
          <p:cNvSpPr>
            <a:spLocks/>
          </p:cNvSpPr>
          <p:nvPr/>
        </p:nvSpPr>
        <p:spPr bwMode="auto">
          <a:xfrm>
            <a:off x="6076950" y="4708525"/>
            <a:ext cx="304800" cy="990600"/>
          </a:xfrm>
          <a:custGeom>
            <a:avLst/>
            <a:gdLst>
              <a:gd name="T0" fmla="*/ 304800 w 304800"/>
              <a:gd name="T1" fmla="*/ 742950 h 990600"/>
              <a:gd name="T2" fmla="*/ 0 w 304800"/>
              <a:gd name="T3" fmla="*/ 742950 h 990600"/>
              <a:gd name="T4" fmla="*/ 152400 w 304800"/>
              <a:gd name="T5" fmla="*/ 990600 h 990600"/>
              <a:gd name="T6" fmla="*/ 304800 w 304800"/>
              <a:gd name="T7" fmla="*/ 742950 h 990600"/>
              <a:gd name="T8" fmla="*/ 228600 w 304800"/>
              <a:gd name="T9" fmla="*/ 0 h 990600"/>
              <a:gd name="T10" fmla="*/ 76200 w 304800"/>
              <a:gd name="T11" fmla="*/ 0 h 990600"/>
              <a:gd name="T12" fmla="*/ 76200 w 304800"/>
              <a:gd name="T13" fmla="*/ 742950 h 990600"/>
              <a:gd name="T14" fmla="*/ 228600 w 304800"/>
              <a:gd name="T15" fmla="*/ 742950 h 990600"/>
              <a:gd name="T16" fmla="*/ 228600 w 304800"/>
              <a:gd name="T17" fmla="*/ 0 h 990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64" name="object 60"/>
          <p:cNvSpPr>
            <a:spLocks/>
          </p:cNvSpPr>
          <p:nvPr/>
        </p:nvSpPr>
        <p:spPr bwMode="auto">
          <a:xfrm>
            <a:off x="6076950" y="4708525"/>
            <a:ext cx="304800" cy="990600"/>
          </a:xfrm>
          <a:custGeom>
            <a:avLst/>
            <a:gdLst>
              <a:gd name="T0" fmla="*/ 0 w 304800"/>
              <a:gd name="T1" fmla="*/ 742950 h 990600"/>
              <a:gd name="T2" fmla="*/ 76200 w 304800"/>
              <a:gd name="T3" fmla="*/ 742950 h 990600"/>
              <a:gd name="T4" fmla="*/ 76200 w 304800"/>
              <a:gd name="T5" fmla="*/ 0 h 990600"/>
              <a:gd name="T6" fmla="*/ 228600 w 304800"/>
              <a:gd name="T7" fmla="*/ 0 h 990600"/>
              <a:gd name="T8" fmla="*/ 228600 w 304800"/>
              <a:gd name="T9" fmla="*/ 742950 h 990600"/>
              <a:gd name="T10" fmla="*/ 304800 w 304800"/>
              <a:gd name="T11" fmla="*/ 742950 h 990600"/>
              <a:gd name="T12" fmla="*/ 152400 w 304800"/>
              <a:gd name="T13" fmla="*/ 990600 h 990600"/>
              <a:gd name="T14" fmla="*/ 0 w 304800"/>
              <a:gd name="T15" fmla="*/ 742950 h 990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665" name="object 61"/>
          <p:cNvSpPr>
            <a:spLocks/>
          </p:cNvSpPr>
          <p:nvPr/>
        </p:nvSpPr>
        <p:spPr bwMode="auto">
          <a:xfrm>
            <a:off x="6686550" y="4708525"/>
            <a:ext cx="304800" cy="990600"/>
          </a:xfrm>
          <a:custGeom>
            <a:avLst/>
            <a:gdLst>
              <a:gd name="T0" fmla="*/ 304800 w 304800"/>
              <a:gd name="T1" fmla="*/ 742950 h 990600"/>
              <a:gd name="T2" fmla="*/ 0 w 304800"/>
              <a:gd name="T3" fmla="*/ 742950 h 990600"/>
              <a:gd name="T4" fmla="*/ 152400 w 304800"/>
              <a:gd name="T5" fmla="*/ 990600 h 990600"/>
              <a:gd name="T6" fmla="*/ 304800 w 304800"/>
              <a:gd name="T7" fmla="*/ 742950 h 990600"/>
              <a:gd name="T8" fmla="*/ 228600 w 304800"/>
              <a:gd name="T9" fmla="*/ 0 h 990600"/>
              <a:gd name="T10" fmla="*/ 76200 w 304800"/>
              <a:gd name="T11" fmla="*/ 0 h 990600"/>
              <a:gd name="T12" fmla="*/ 76200 w 304800"/>
              <a:gd name="T13" fmla="*/ 742950 h 990600"/>
              <a:gd name="T14" fmla="*/ 228600 w 304800"/>
              <a:gd name="T15" fmla="*/ 742950 h 990600"/>
              <a:gd name="T16" fmla="*/ 228600 w 304800"/>
              <a:gd name="T17" fmla="*/ 0 h 990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666" name="object 62"/>
          <p:cNvSpPr>
            <a:spLocks/>
          </p:cNvSpPr>
          <p:nvPr/>
        </p:nvSpPr>
        <p:spPr bwMode="auto">
          <a:xfrm>
            <a:off x="6686550" y="4708525"/>
            <a:ext cx="304800" cy="990600"/>
          </a:xfrm>
          <a:custGeom>
            <a:avLst/>
            <a:gdLst>
              <a:gd name="T0" fmla="*/ 0 w 304800"/>
              <a:gd name="T1" fmla="*/ 742950 h 990600"/>
              <a:gd name="T2" fmla="*/ 76200 w 304800"/>
              <a:gd name="T3" fmla="*/ 742950 h 990600"/>
              <a:gd name="T4" fmla="*/ 76200 w 304800"/>
              <a:gd name="T5" fmla="*/ 0 h 990600"/>
              <a:gd name="T6" fmla="*/ 228600 w 304800"/>
              <a:gd name="T7" fmla="*/ 0 h 990600"/>
              <a:gd name="T8" fmla="*/ 228600 w 304800"/>
              <a:gd name="T9" fmla="*/ 742950 h 990600"/>
              <a:gd name="T10" fmla="*/ 304800 w 304800"/>
              <a:gd name="T11" fmla="*/ 742950 h 990600"/>
              <a:gd name="T12" fmla="*/ 152400 w 304800"/>
              <a:gd name="T13" fmla="*/ 990600 h 990600"/>
              <a:gd name="T14" fmla="*/ 0 w 304800"/>
              <a:gd name="T15" fmla="*/ 742950 h 990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22" name="object 22"/>
          <p:cNvGraphicFramePr>
            <a:graphicFrameLocks noGrp="1"/>
          </p:cNvGraphicFramePr>
          <p:nvPr/>
        </p:nvGraphicFramePr>
        <p:xfrm>
          <a:off x="4695825" y="5694363"/>
          <a:ext cx="2438400" cy="533400"/>
        </p:xfrm>
        <a:graphic>
          <a:graphicData uri="http://schemas.openxmlformats.org/drawingml/2006/table">
            <a:tbl>
              <a:tblPr firstRow="1" bandRow="1">
                <a:tableStyleId>{2D5ABB26-0587-4C30-8999-92F81FD0307C}</a:tableStyleId>
              </a:tblPr>
              <a:tblGrid>
                <a:gridCol w="596900"/>
                <a:gridCol w="609600"/>
                <a:gridCol w="609600"/>
                <a:gridCol w="622300"/>
              </a:tblGrid>
              <a:tr h="533400">
                <a:tc>
                  <a:txBody>
                    <a:bodyPr/>
                    <a:lstStyle/>
                    <a:p>
                      <a:endParaRPr sz="1200">
                        <a:latin typeface="Times New Roman"/>
                        <a:cs typeface="Times New Roman"/>
                      </a:endParaRPr>
                    </a:p>
                  </a:txBody>
                  <a:tcPr marL="0" marR="0" marT="0" marB="0">
                    <a:lnL w="38100">
                      <a:solidFill>
                        <a:srgbClr val="000000"/>
                      </a:solidFill>
                      <a:prstDash val="solid"/>
                    </a:lnL>
                    <a:lnT w="38100">
                      <a:solidFill>
                        <a:srgbClr val="000000"/>
                      </a:solidFill>
                      <a:prstDash val="solid"/>
                    </a:lnT>
                    <a:lnB w="568325">
                      <a:solidFill>
                        <a:srgbClr val="000000"/>
                      </a:solidFill>
                      <a:prstDash val="solid"/>
                    </a:lnB>
                    <a:solidFill>
                      <a:srgbClr val="FF99CC"/>
                    </a:solidFill>
                  </a:tcPr>
                </a:tc>
                <a:tc>
                  <a:txBody>
                    <a:bodyPr/>
                    <a:lstStyle/>
                    <a:p>
                      <a:endParaRPr sz="120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FF99CC"/>
                    </a:solidFill>
                  </a:tcPr>
                </a:tc>
                <a:tc>
                  <a:txBody>
                    <a:bodyPr/>
                    <a:lstStyle/>
                    <a:p>
                      <a:endParaRPr sz="120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FF99CC"/>
                    </a:solidFill>
                  </a:tcPr>
                </a:tc>
                <a:tc>
                  <a:txBody>
                    <a:bodyPr/>
                    <a:lstStyle/>
                    <a:p>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FF99CC"/>
                    </a:solidFill>
                  </a:tcPr>
                </a:tc>
              </a:tr>
            </a:tbl>
          </a:graphicData>
        </a:graphic>
      </p:graphicFrame>
      <p:sp>
        <p:nvSpPr>
          <p:cNvPr id="65" name="object 30"/>
          <p:cNvSpPr txBox="1"/>
          <p:nvPr/>
        </p:nvSpPr>
        <p:spPr>
          <a:xfrm>
            <a:off x="1590675" y="3032125"/>
            <a:ext cx="1143000" cy="492125"/>
          </a:xfrm>
          <a:prstGeom prst="rect">
            <a:avLst/>
          </a:prstGeom>
          <a:ln w="12700">
            <a:noFill/>
          </a:ln>
        </p:spPr>
        <p:txBody>
          <a:bodyPr lIns="0" tIns="0" rIns="0" bIns="0">
            <a:spAutoFit/>
          </a:bodyPr>
          <a:lstStyle>
            <a:lvl1pPr marL="180975" indent="635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latin typeface="Arial" pitchFamily="34" charset="0"/>
                <a:cs typeface="Arial" pitchFamily="34" charset="0"/>
              </a:rPr>
              <a:t>内存控制器</a:t>
            </a:r>
            <a:endParaRPr lang="zh-CN" sz="1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675" y="427038"/>
            <a:ext cx="7591425" cy="779462"/>
          </a:xfrm>
        </p:spPr>
        <p:txBody>
          <a:bodyPr lIns="0" tIns="222886" rIns="0" bIns="0">
            <a:spAutoFit/>
          </a:bodyPr>
          <a:lstStyle/>
          <a:p>
            <a:pPr marL="12700"/>
            <a:r>
              <a:rPr lang="zh-CN" altLang="en-US" smtClean="0">
                <a:ea typeface="宋体" pitchFamily="2" charset="-122"/>
              </a:rPr>
              <a:t>从</a:t>
            </a:r>
            <a:r>
              <a:rPr lang="en-US" altLang="zh-CN" smtClean="0">
                <a:ea typeface="宋体" pitchFamily="2" charset="-122"/>
              </a:rPr>
              <a:t>DRAM</a:t>
            </a:r>
            <a:r>
              <a:rPr lang="zh-CN" altLang="en-US" smtClean="0">
                <a:ea typeface="宋体" pitchFamily="2" charset="-122"/>
              </a:rPr>
              <a:t> 超单元读数据</a:t>
            </a:r>
            <a:r>
              <a:rPr lang="zh-CN" altLang="zh-CN" smtClean="0"/>
              <a:t>(2,1)</a:t>
            </a:r>
          </a:p>
        </p:txBody>
      </p:sp>
      <p:sp>
        <p:nvSpPr>
          <p:cNvPr id="10" name="object 10"/>
          <p:cNvSpPr txBox="1"/>
          <p:nvPr/>
        </p:nvSpPr>
        <p:spPr>
          <a:xfrm>
            <a:off x="3894138" y="4222750"/>
            <a:ext cx="469900" cy="492443"/>
          </a:xfrm>
          <a:prstGeom prst="rect">
            <a:avLst/>
          </a:prstGeom>
        </p:spPr>
        <p:txBody>
          <a:bodyPr lIns="0" tIns="0" rIns="0" bIns="0">
            <a:spAutoFit/>
          </a:bodyPr>
          <a:lstStyle/>
          <a:p>
            <a:pPr marL="12700">
              <a:defRPr/>
            </a:pPr>
            <a:r>
              <a:rPr sz="1600" spc="-195" dirty="0" smtClean="0">
                <a:latin typeface="Arial"/>
                <a:cs typeface="Arial"/>
              </a:rPr>
              <a:t>Rows</a:t>
            </a:r>
            <a:r>
              <a:rPr lang="zh-CN" altLang="en-US" sz="1600" spc="-195" dirty="0" smtClean="0">
                <a:latin typeface="Arial"/>
                <a:cs typeface="Arial"/>
              </a:rPr>
              <a:t>行</a:t>
            </a:r>
            <a:endParaRPr sz="1600" dirty="0">
              <a:latin typeface="Arial"/>
              <a:cs typeface="Arial"/>
            </a:endParaRPr>
          </a:p>
        </p:txBody>
      </p:sp>
      <p:sp>
        <p:nvSpPr>
          <p:cNvPr id="69636" name="object 11"/>
          <p:cNvSpPr>
            <a:spLocks/>
          </p:cNvSpPr>
          <p:nvPr/>
        </p:nvSpPr>
        <p:spPr bwMode="auto">
          <a:xfrm>
            <a:off x="4679950" y="32702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37" name="object 12"/>
          <p:cNvSpPr>
            <a:spLocks/>
          </p:cNvSpPr>
          <p:nvPr/>
        </p:nvSpPr>
        <p:spPr bwMode="auto">
          <a:xfrm>
            <a:off x="5289550" y="32702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38" name="object 13"/>
          <p:cNvSpPr>
            <a:spLocks/>
          </p:cNvSpPr>
          <p:nvPr/>
        </p:nvSpPr>
        <p:spPr bwMode="auto">
          <a:xfrm>
            <a:off x="5899150" y="32702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39" name="object 14"/>
          <p:cNvSpPr>
            <a:spLocks/>
          </p:cNvSpPr>
          <p:nvPr/>
        </p:nvSpPr>
        <p:spPr bwMode="auto">
          <a:xfrm>
            <a:off x="6508750" y="32702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0" name="object 15"/>
          <p:cNvSpPr>
            <a:spLocks/>
          </p:cNvSpPr>
          <p:nvPr/>
        </p:nvSpPr>
        <p:spPr bwMode="auto">
          <a:xfrm>
            <a:off x="4679950" y="3803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1" name="object 16"/>
          <p:cNvSpPr>
            <a:spLocks/>
          </p:cNvSpPr>
          <p:nvPr/>
        </p:nvSpPr>
        <p:spPr bwMode="auto">
          <a:xfrm>
            <a:off x="5289550" y="3803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2" name="object 17"/>
          <p:cNvSpPr>
            <a:spLocks/>
          </p:cNvSpPr>
          <p:nvPr/>
        </p:nvSpPr>
        <p:spPr bwMode="auto">
          <a:xfrm>
            <a:off x="5899150" y="3803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3" name="object 18"/>
          <p:cNvSpPr>
            <a:spLocks/>
          </p:cNvSpPr>
          <p:nvPr/>
        </p:nvSpPr>
        <p:spPr bwMode="auto">
          <a:xfrm>
            <a:off x="6508750" y="3803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4" name="object 19"/>
          <p:cNvSpPr>
            <a:spLocks/>
          </p:cNvSpPr>
          <p:nvPr/>
        </p:nvSpPr>
        <p:spPr bwMode="auto">
          <a:xfrm>
            <a:off x="46799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45" name="object 20"/>
          <p:cNvSpPr>
            <a:spLocks/>
          </p:cNvSpPr>
          <p:nvPr/>
        </p:nvSpPr>
        <p:spPr bwMode="auto">
          <a:xfrm>
            <a:off x="46799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6" name="object 21"/>
          <p:cNvSpPr>
            <a:spLocks/>
          </p:cNvSpPr>
          <p:nvPr/>
        </p:nvSpPr>
        <p:spPr bwMode="auto">
          <a:xfrm>
            <a:off x="52895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47" name="object 22"/>
          <p:cNvSpPr>
            <a:spLocks/>
          </p:cNvSpPr>
          <p:nvPr/>
        </p:nvSpPr>
        <p:spPr bwMode="auto">
          <a:xfrm>
            <a:off x="52895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48" name="object 23"/>
          <p:cNvSpPr>
            <a:spLocks/>
          </p:cNvSpPr>
          <p:nvPr/>
        </p:nvSpPr>
        <p:spPr bwMode="auto">
          <a:xfrm>
            <a:off x="58991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49" name="object 24"/>
          <p:cNvSpPr>
            <a:spLocks/>
          </p:cNvSpPr>
          <p:nvPr/>
        </p:nvSpPr>
        <p:spPr bwMode="auto">
          <a:xfrm>
            <a:off x="58991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50" name="object 25"/>
          <p:cNvSpPr>
            <a:spLocks/>
          </p:cNvSpPr>
          <p:nvPr/>
        </p:nvSpPr>
        <p:spPr bwMode="auto">
          <a:xfrm>
            <a:off x="65087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51" name="object 26"/>
          <p:cNvSpPr>
            <a:spLocks/>
          </p:cNvSpPr>
          <p:nvPr/>
        </p:nvSpPr>
        <p:spPr bwMode="auto">
          <a:xfrm>
            <a:off x="6508750" y="43370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52" name="object 27"/>
          <p:cNvSpPr>
            <a:spLocks/>
          </p:cNvSpPr>
          <p:nvPr/>
        </p:nvSpPr>
        <p:spPr bwMode="auto">
          <a:xfrm>
            <a:off x="4679950" y="48704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53" name="object 28"/>
          <p:cNvSpPr>
            <a:spLocks/>
          </p:cNvSpPr>
          <p:nvPr/>
        </p:nvSpPr>
        <p:spPr bwMode="auto">
          <a:xfrm>
            <a:off x="5289550" y="48704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54" name="object 29"/>
          <p:cNvSpPr>
            <a:spLocks/>
          </p:cNvSpPr>
          <p:nvPr/>
        </p:nvSpPr>
        <p:spPr bwMode="auto">
          <a:xfrm>
            <a:off x="5899150" y="48704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55" name="object 30"/>
          <p:cNvSpPr>
            <a:spLocks/>
          </p:cNvSpPr>
          <p:nvPr/>
        </p:nvSpPr>
        <p:spPr bwMode="auto">
          <a:xfrm>
            <a:off x="6508750" y="48704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 name="object 31"/>
          <p:cNvSpPr txBox="1"/>
          <p:nvPr/>
        </p:nvSpPr>
        <p:spPr>
          <a:xfrm>
            <a:off x="4454525" y="3994150"/>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32" name="object 32"/>
          <p:cNvSpPr txBox="1"/>
          <p:nvPr/>
        </p:nvSpPr>
        <p:spPr>
          <a:xfrm>
            <a:off x="4454525" y="4527550"/>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33" name="object 33"/>
          <p:cNvSpPr txBox="1"/>
          <p:nvPr/>
        </p:nvSpPr>
        <p:spPr>
          <a:xfrm>
            <a:off x="4454525" y="5060950"/>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69659" name="object 34"/>
          <p:cNvSpPr>
            <a:spLocks/>
          </p:cNvSpPr>
          <p:nvPr/>
        </p:nvSpPr>
        <p:spPr bwMode="auto">
          <a:xfrm>
            <a:off x="4676775" y="3270250"/>
            <a:ext cx="2438400" cy="2133600"/>
          </a:xfrm>
          <a:custGeom>
            <a:avLst/>
            <a:gdLst>
              <a:gd name="T0" fmla="*/ 0 w 2438400"/>
              <a:gd name="T1" fmla="*/ 0 h 2133600"/>
              <a:gd name="T2" fmla="*/ 2438400 w 2438400"/>
              <a:gd name="T3" fmla="*/ 0 h 2133600"/>
              <a:gd name="T4" fmla="*/ 2438400 w 2438400"/>
              <a:gd name="T5" fmla="*/ 2133600 h 2133600"/>
              <a:gd name="T6" fmla="*/ 0 w 2438400"/>
              <a:gd name="T7" fmla="*/ 2133600 h 2133600"/>
              <a:gd name="T8" fmla="*/ 0 w 2438400"/>
              <a:gd name="T9" fmla="*/ 0 h 2133600"/>
            </a:gdLst>
            <a:ahLst/>
            <a:cxnLst>
              <a:cxn ang="0">
                <a:pos x="T0" y="T1"/>
              </a:cxn>
              <a:cxn ang="0">
                <a:pos x="T2" y="T3"/>
              </a:cxn>
              <a:cxn ang="0">
                <a:pos x="T4" y="T5"/>
              </a:cxn>
              <a:cxn ang="0">
                <a:pos x="T6" y="T7"/>
              </a:cxn>
              <a:cxn ang="0">
                <a:pos x="T8" y="T9"/>
              </a:cxn>
            </a:cxnLst>
            <a:rect l="0" t="0" r="r" b="b"/>
            <a:pathLst>
              <a:path w="2438400" h="2133600">
                <a:moveTo>
                  <a:pt x="0" y="0"/>
                </a:moveTo>
                <a:lnTo>
                  <a:pt x="2438400" y="0"/>
                </a:lnTo>
                <a:lnTo>
                  <a:pt x="2438400" y="2133600"/>
                </a:lnTo>
                <a:lnTo>
                  <a:pt x="0" y="2133600"/>
                </a:ln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60" name="object 35"/>
          <p:cNvSpPr>
            <a:spLocks/>
          </p:cNvSpPr>
          <p:nvPr/>
        </p:nvSpPr>
        <p:spPr bwMode="auto">
          <a:xfrm>
            <a:off x="58959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61" name="object 36"/>
          <p:cNvSpPr>
            <a:spLocks/>
          </p:cNvSpPr>
          <p:nvPr/>
        </p:nvSpPr>
        <p:spPr bwMode="auto">
          <a:xfrm>
            <a:off x="58959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62" name="object 37"/>
          <p:cNvSpPr>
            <a:spLocks/>
          </p:cNvSpPr>
          <p:nvPr/>
        </p:nvSpPr>
        <p:spPr bwMode="auto">
          <a:xfrm>
            <a:off x="65055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63" name="object 38"/>
          <p:cNvSpPr>
            <a:spLocks/>
          </p:cNvSpPr>
          <p:nvPr/>
        </p:nvSpPr>
        <p:spPr bwMode="auto">
          <a:xfrm>
            <a:off x="65055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object 39"/>
          <p:cNvSpPr txBox="1"/>
          <p:nvPr/>
        </p:nvSpPr>
        <p:spPr>
          <a:xfrm>
            <a:off x="5203825" y="6370638"/>
            <a:ext cx="1487488" cy="228600"/>
          </a:xfrm>
          <a:prstGeom prst="rect">
            <a:avLst/>
          </a:prstGeom>
        </p:spPr>
        <p:txBody>
          <a:bodyPr lIns="0" tIns="0" rIns="0" bIns="0">
            <a:spAutoFit/>
          </a:bodyPr>
          <a:lstStyle/>
          <a:p>
            <a:pPr marL="12700">
              <a:defRPr/>
            </a:pPr>
            <a:r>
              <a:rPr sz="1600" spc="-90" dirty="0">
                <a:latin typeface="Arial"/>
                <a:cs typeface="Arial"/>
              </a:rPr>
              <a:t>I</a:t>
            </a:r>
            <a:r>
              <a:rPr sz="1600" spc="-180" dirty="0">
                <a:latin typeface="Arial"/>
                <a:cs typeface="Arial"/>
              </a:rPr>
              <a:t>n</a:t>
            </a:r>
            <a:r>
              <a:rPr sz="1600" spc="-105" dirty="0">
                <a:latin typeface="Arial"/>
                <a:cs typeface="Arial"/>
              </a:rPr>
              <a:t>t</a:t>
            </a:r>
            <a:r>
              <a:rPr sz="1600" spc="-165" dirty="0">
                <a:latin typeface="Arial"/>
                <a:cs typeface="Arial"/>
              </a:rPr>
              <a:t>e</a:t>
            </a:r>
            <a:r>
              <a:rPr sz="1600" spc="-120" dirty="0">
                <a:latin typeface="Arial"/>
                <a:cs typeface="Arial"/>
              </a:rPr>
              <a:t>r</a:t>
            </a:r>
            <a:r>
              <a:rPr sz="1600" spc="-145" dirty="0">
                <a:latin typeface="Arial"/>
                <a:cs typeface="Arial"/>
              </a:rPr>
              <a:t>nal</a:t>
            </a:r>
            <a:r>
              <a:rPr sz="1600" spc="-90" dirty="0">
                <a:latin typeface="Arial"/>
                <a:cs typeface="Arial"/>
              </a:rPr>
              <a:t> </a:t>
            </a:r>
            <a:r>
              <a:rPr sz="1600" spc="-120" dirty="0">
                <a:latin typeface="Arial"/>
                <a:cs typeface="Arial"/>
              </a:rPr>
              <a:t>r</a:t>
            </a:r>
            <a:r>
              <a:rPr sz="1600" spc="-204" dirty="0">
                <a:latin typeface="Arial"/>
                <a:cs typeface="Arial"/>
              </a:rPr>
              <a:t>ow</a:t>
            </a:r>
            <a:r>
              <a:rPr sz="1600" spc="-75" dirty="0">
                <a:latin typeface="Arial"/>
                <a:cs typeface="Arial"/>
              </a:rPr>
              <a:t> </a:t>
            </a:r>
            <a:r>
              <a:rPr sz="1600" spc="-180" dirty="0">
                <a:latin typeface="Arial"/>
                <a:cs typeface="Arial"/>
              </a:rPr>
              <a:t>bu</a:t>
            </a:r>
            <a:r>
              <a:rPr sz="1600" spc="-105" dirty="0">
                <a:latin typeface="Arial"/>
                <a:cs typeface="Arial"/>
              </a:rPr>
              <a:t>ff</a:t>
            </a:r>
            <a:r>
              <a:rPr sz="1600" spc="-140" dirty="0">
                <a:latin typeface="Arial"/>
                <a:cs typeface="Arial"/>
              </a:rPr>
              <a:t>er</a:t>
            </a:r>
            <a:endParaRPr sz="1600">
              <a:latin typeface="Arial"/>
              <a:cs typeface="Arial"/>
            </a:endParaRPr>
          </a:p>
        </p:txBody>
      </p:sp>
      <p:sp>
        <p:nvSpPr>
          <p:cNvPr id="69665" name="object 40"/>
          <p:cNvSpPr>
            <a:spLocks/>
          </p:cNvSpPr>
          <p:nvPr/>
        </p:nvSpPr>
        <p:spPr bwMode="auto">
          <a:xfrm>
            <a:off x="3841750" y="2676525"/>
            <a:ext cx="3644900" cy="4038600"/>
          </a:xfrm>
          <a:custGeom>
            <a:avLst/>
            <a:gdLst>
              <a:gd name="T0" fmla="*/ 0 w 3644900"/>
              <a:gd name="T1" fmla="*/ 0 h 4038600"/>
              <a:gd name="T2" fmla="*/ 3644900 w 3644900"/>
              <a:gd name="T3" fmla="*/ 0 h 4038600"/>
              <a:gd name="T4" fmla="*/ 3644900 w 3644900"/>
              <a:gd name="T5" fmla="*/ 4038600 h 4038600"/>
              <a:gd name="T6" fmla="*/ 0 w 3644900"/>
              <a:gd name="T7" fmla="*/ 4038600 h 4038600"/>
              <a:gd name="T8" fmla="*/ 0 w 3644900"/>
              <a:gd name="T9" fmla="*/ 0 h 4038600"/>
            </a:gdLst>
            <a:ahLst/>
            <a:cxnLst>
              <a:cxn ang="0">
                <a:pos x="T0" y="T1"/>
              </a:cxn>
              <a:cxn ang="0">
                <a:pos x="T2" y="T3"/>
              </a:cxn>
              <a:cxn ang="0">
                <a:pos x="T4" y="T5"/>
              </a:cxn>
              <a:cxn ang="0">
                <a:pos x="T6" y="T7"/>
              </a:cxn>
              <a:cxn ang="0">
                <a:pos x="T8" y="T9"/>
              </a:cxn>
            </a:cxnLst>
            <a:rect l="0" t="0" r="r" b="b"/>
            <a:pathLst>
              <a:path w="3644900" h="4038600">
                <a:moveTo>
                  <a:pt x="0" y="0"/>
                </a:moveTo>
                <a:lnTo>
                  <a:pt x="3644900" y="0"/>
                </a:lnTo>
                <a:lnTo>
                  <a:pt x="3644900" y="4038600"/>
                </a:lnTo>
                <a:lnTo>
                  <a:pt x="0" y="4038600"/>
                </a:lnTo>
                <a:lnTo>
                  <a:pt x="0" y="0"/>
                </a:lnTo>
                <a:close/>
              </a:path>
            </a:pathLst>
          </a:cu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1" name="object 41"/>
          <p:cNvSpPr txBox="1"/>
          <p:nvPr/>
        </p:nvSpPr>
        <p:spPr>
          <a:xfrm>
            <a:off x="552450" y="1481138"/>
            <a:ext cx="7712075" cy="1506537"/>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2000" dirty="0">
                <a:latin typeface="Calibri" pitchFamily="34" charset="0"/>
              </a:rPr>
              <a:t>第</a:t>
            </a:r>
            <a:r>
              <a:rPr lang="zh-CN" altLang="zh-CN" sz="2000" dirty="0">
                <a:latin typeface="Calibri" pitchFamily="34" charset="0"/>
              </a:rPr>
              <a:t>2</a:t>
            </a:r>
            <a:r>
              <a:rPr lang="zh-CN" altLang="en-US" sz="2000" dirty="0">
                <a:latin typeface="Calibri" pitchFamily="34" charset="0"/>
              </a:rPr>
              <a:t>步</a:t>
            </a:r>
            <a:r>
              <a:rPr lang="zh-CN" altLang="zh-CN" sz="2000" dirty="0">
                <a:latin typeface="Calibri" pitchFamily="34" charset="0"/>
              </a:rPr>
              <a:t>(a):</a:t>
            </a:r>
            <a:r>
              <a:rPr lang="zh-CN" altLang="en-US" sz="2000" dirty="0">
                <a:latin typeface="Calibri" pitchFamily="34" charset="0"/>
              </a:rPr>
              <a:t>列访问选通（</a:t>
            </a:r>
            <a:r>
              <a:rPr lang="en-US" altLang="zh-CN" sz="2000" dirty="0">
                <a:latin typeface="Calibri" pitchFamily="34" charset="0"/>
              </a:rPr>
              <a:t>CAS</a:t>
            </a:r>
            <a:r>
              <a:rPr lang="zh-CN" altLang="en-US" sz="2000" dirty="0">
                <a:latin typeface="Calibri" pitchFamily="34" charset="0"/>
              </a:rPr>
              <a:t>）选择第</a:t>
            </a:r>
            <a:r>
              <a:rPr lang="en-US" altLang="zh-CN" sz="2000" dirty="0">
                <a:latin typeface="Calibri" pitchFamily="34" charset="0"/>
              </a:rPr>
              <a:t>1</a:t>
            </a:r>
            <a:r>
              <a:rPr lang="zh-CN" altLang="en-US" sz="2000" dirty="0">
                <a:latin typeface="Calibri" pitchFamily="34" charset="0"/>
              </a:rPr>
              <a:t>列；</a:t>
            </a:r>
            <a:endParaRPr lang="zh-CN" sz="2000" dirty="0">
              <a:latin typeface="Calibri" pitchFamily="34" charset="0"/>
            </a:endParaRPr>
          </a:p>
          <a:p>
            <a:pPr>
              <a:spcBef>
                <a:spcPts val="475"/>
              </a:spcBef>
            </a:pPr>
            <a:r>
              <a:rPr lang="zh-CN" altLang="en-US" sz="2000" dirty="0">
                <a:latin typeface="Calibri" pitchFamily="34" charset="0"/>
              </a:rPr>
              <a:t>第</a:t>
            </a:r>
            <a:r>
              <a:rPr lang="en-US" altLang="zh-CN" sz="2000" dirty="0">
                <a:latin typeface="Calibri" pitchFamily="34" charset="0"/>
              </a:rPr>
              <a:t>2</a:t>
            </a:r>
            <a:r>
              <a:rPr lang="zh-CN" altLang="en-US" sz="2000" dirty="0">
                <a:latin typeface="Calibri" pitchFamily="34" charset="0"/>
              </a:rPr>
              <a:t>步</a:t>
            </a:r>
            <a:r>
              <a:rPr lang="zh-CN" altLang="zh-CN" sz="2000" dirty="0">
                <a:latin typeface="Calibri" pitchFamily="34" charset="0"/>
              </a:rPr>
              <a:t>(b):</a:t>
            </a:r>
            <a:r>
              <a:rPr lang="zh-CN" altLang="en-US" sz="2000" dirty="0"/>
              <a:t>超单元</a:t>
            </a:r>
            <a:r>
              <a:rPr lang="zh-CN" altLang="zh-CN" sz="2000" dirty="0">
                <a:latin typeface="Calibri" pitchFamily="34" charset="0"/>
              </a:rPr>
              <a:t>(2,1)</a:t>
            </a:r>
            <a:r>
              <a:rPr lang="zh-CN" altLang="en-US" sz="2000" dirty="0">
                <a:latin typeface="Calibri" pitchFamily="34" charset="0"/>
              </a:rPr>
              <a:t>从缓冲区复制到数据总线，最后回到</a:t>
            </a:r>
            <a:r>
              <a:rPr lang="en-US" altLang="zh-CN" sz="2000" dirty="0">
                <a:latin typeface="Calibri" pitchFamily="34" charset="0"/>
              </a:rPr>
              <a:t>CPU</a:t>
            </a:r>
            <a:r>
              <a:rPr lang="zh-CN" altLang="zh-CN" sz="2000" dirty="0">
                <a:latin typeface="Calibri" pitchFamily="34" charset="0"/>
              </a:rPr>
              <a:t>.</a:t>
            </a:r>
          </a:p>
          <a:p>
            <a:pPr algn="ctr">
              <a:spcBef>
                <a:spcPts val="1375"/>
              </a:spcBef>
            </a:pPr>
            <a:r>
              <a:rPr lang="zh-CN" altLang="zh-CN" sz="1600" dirty="0">
                <a:latin typeface="Arial" pitchFamily="34" charset="0"/>
                <a:cs typeface="Arial" pitchFamily="34" charset="0"/>
              </a:rPr>
              <a:t>16 x 8 DRAM </a:t>
            </a:r>
            <a:r>
              <a:rPr lang="zh-CN" altLang="zh-CN" sz="1600" dirty="0" smtClean="0">
                <a:latin typeface="Arial" pitchFamily="34" charset="0"/>
                <a:cs typeface="Arial" pitchFamily="34" charset="0"/>
              </a:rPr>
              <a:t>chip</a:t>
            </a:r>
          </a:p>
          <a:p>
            <a:pPr algn="r">
              <a:spcBef>
                <a:spcPts val="1175"/>
              </a:spcBef>
            </a:pPr>
            <a:r>
              <a:rPr lang="zh-CN" altLang="zh-CN" sz="1600" dirty="0" smtClean="0">
                <a:latin typeface="Arial" pitchFamily="34" charset="0"/>
                <a:cs typeface="Arial" pitchFamily="34" charset="0"/>
              </a:rPr>
              <a:t>Cols</a:t>
            </a:r>
            <a:endParaRPr lang="zh-CN" altLang="zh-CN" sz="1600" dirty="0">
              <a:latin typeface="Arial" pitchFamily="34" charset="0"/>
              <a:cs typeface="Arial" pitchFamily="34" charset="0"/>
            </a:endParaRPr>
          </a:p>
        </p:txBody>
      </p:sp>
      <p:sp>
        <p:nvSpPr>
          <p:cNvPr id="42" name="object 42"/>
          <p:cNvSpPr txBox="1"/>
          <p:nvPr/>
        </p:nvSpPr>
        <p:spPr>
          <a:xfrm>
            <a:off x="4910138" y="3017838"/>
            <a:ext cx="119062"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43" name="object 43"/>
          <p:cNvSpPr txBox="1"/>
          <p:nvPr/>
        </p:nvSpPr>
        <p:spPr>
          <a:xfrm>
            <a:off x="5521325" y="3033713"/>
            <a:ext cx="117475" cy="228600"/>
          </a:xfrm>
          <a:prstGeom prst="rect">
            <a:avLst/>
          </a:prstGeom>
        </p:spPr>
        <p:txBody>
          <a:bodyPr lIns="0" tIns="0" rIns="0" bIns="0">
            <a:spAutoFit/>
          </a:bodyPr>
          <a:lstStyle/>
          <a:p>
            <a:pPr marL="12700">
              <a:defRPr/>
            </a:pPr>
            <a:r>
              <a:rPr sz="1600" spc="-165" dirty="0">
                <a:latin typeface="Arial"/>
                <a:cs typeface="Arial"/>
              </a:rPr>
              <a:t>1</a:t>
            </a:r>
            <a:endParaRPr sz="1600">
              <a:latin typeface="Arial"/>
              <a:cs typeface="Arial"/>
            </a:endParaRPr>
          </a:p>
        </p:txBody>
      </p:sp>
      <p:sp>
        <p:nvSpPr>
          <p:cNvPr id="44" name="object 44"/>
          <p:cNvSpPr txBox="1"/>
          <p:nvPr/>
        </p:nvSpPr>
        <p:spPr>
          <a:xfrm>
            <a:off x="6138863" y="3033713"/>
            <a:ext cx="117475" cy="228600"/>
          </a:xfrm>
          <a:prstGeom prst="rect">
            <a:avLst/>
          </a:prstGeom>
        </p:spPr>
        <p:txBody>
          <a:bodyPr lIns="0" tIns="0" rIns="0" bIns="0">
            <a:spAutoFit/>
          </a:bodyPr>
          <a:lstStyle/>
          <a:p>
            <a:pPr marL="12700">
              <a:defRPr/>
            </a:pPr>
            <a:r>
              <a:rPr sz="1600" spc="-165" dirty="0">
                <a:latin typeface="Arial"/>
                <a:cs typeface="Arial"/>
              </a:rPr>
              <a:t>2</a:t>
            </a:r>
            <a:endParaRPr sz="1600">
              <a:latin typeface="Arial"/>
              <a:cs typeface="Arial"/>
            </a:endParaRPr>
          </a:p>
        </p:txBody>
      </p:sp>
      <p:sp>
        <p:nvSpPr>
          <p:cNvPr id="45" name="object 45"/>
          <p:cNvSpPr txBox="1"/>
          <p:nvPr/>
        </p:nvSpPr>
        <p:spPr>
          <a:xfrm>
            <a:off x="6748463" y="3033713"/>
            <a:ext cx="117475" cy="228600"/>
          </a:xfrm>
          <a:prstGeom prst="rect">
            <a:avLst/>
          </a:prstGeom>
        </p:spPr>
        <p:txBody>
          <a:bodyPr lIns="0" tIns="0" rIns="0" bIns="0">
            <a:spAutoFit/>
          </a:bodyPr>
          <a:lstStyle/>
          <a:p>
            <a:pPr marL="12700">
              <a:defRPr/>
            </a:pPr>
            <a:r>
              <a:rPr sz="1600" spc="-165" dirty="0">
                <a:latin typeface="Arial"/>
                <a:cs typeface="Arial"/>
              </a:rPr>
              <a:t>3</a:t>
            </a:r>
            <a:endParaRPr sz="1600">
              <a:latin typeface="Arial"/>
              <a:cs typeface="Arial"/>
            </a:endParaRPr>
          </a:p>
        </p:txBody>
      </p:sp>
      <p:sp>
        <p:nvSpPr>
          <p:cNvPr id="46" name="object 46"/>
          <p:cNvSpPr txBox="1"/>
          <p:nvPr/>
        </p:nvSpPr>
        <p:spPr>
          <a:xfrm>
            <a:off x="4454525" y="3459163"/>
            <a:ext cx="117475" cy="228600"/>
          </a:xfrm>
          <a:prstGeom prst="rect">
            <a:avLst/>
          </a:prstGeom>
        </p:spPr>
        <p:txBody>
          <a:bodyPr lIns="0" tIns="0" rIns="0" bIns="0">
            <a:spAutoFit/>
          </a:bodyPr>
          <a:lstStyle/>
          <a:p>
            <a:pPr marL="12700">
              <a:defRPr/>
            </a:pPr>
            <a:r>
              <a:rPr sz="1600" spc="-165" dirty="0">
                <a:latin typeface="Arial"/>
                <a:cs typeface="Arial"/>
              </a:rPr>
              <a:t>0</a:t>
            </a:r>
            <a:endParaRPr sz="1600">
              <a:latin typeface="Arial"/>
              <a:cs typeface="Arial"/>
            </a:endParaRPr>
          </a:p>
        </p:txBody>
      </p:sp>
      <p:sp>
        <p:nvSpPr>
          <p:cNvPr id="69672" name="object 47"/>
          <p:cNvSpPr>
            <a:spLocks/>
          </p:cNvSpPr>
          <p:nvPr/>
        </p:nvSpPr>
        <p:spPr bwMode="auto">
          <a:xfrm>
            <a:off x="2660650" y="3636963"/>
            <a:ext cx="1047750" cy="14287"/>
          </a:xfrm>
          <a:custGeom>
            <a:avLst/>
            <a:gdLst>
              <a:gd name="T0" fmla="*/ 0 w 1047750"/>
              <a:gd name="T1" fmla="*/ 14554 h 14604"/>
              <a:gd name="T2" fmla="*/ 1047762 w 1047750"/>
              <a:gd name="T3" fmla="*/ 0 h 14604"/>
            </a:gdLst>
            <a:ahLst/>
            <a:cxnLst>
              <a:cxn ang="0">
                <a:pos x="T0" y="T1"/>
              </a:cxn>
              <a:cxn ang="0">
                <a:pos x="T2" y="T3"/>
              </a:cxn>
            </a:cxnLst>
            <a:rect l="0" t="0" r="r" b="b"/>
            <a:pathLst>
              <a:path w="1047750" h="14604">
                <a:moveTo>
                  <a:pt x="0" y="14554"/>
                </a:moveTo>
                <a:lnTo>
                  <a:pt x="1047762"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73" name="object 48"/>
          <p:cNvSpPr>
            <a:spLocks/>
          </p:cNvSpPr>
          <p:nvPr/>
        </p:nvSpPr>
        <p:spPr bwMode="auto">
          <a:xfrm>
            <a:off x="3687763" y="3579813"/>
            <a:ext cx="115887" cy="114300"/>
          </a:xfrm>
          <a:custGeom>
            <a:avLst/>
            <a:gdLst>
              <a:gd name="T0" fmla="*/ 0 w 115570"/>
              <a:gd name="T1" fmla="*/ 0 h 114300"/>
              <a:gd name="T2" fmla="*/ 1587 w 115570"/>
              <a:gd name="T3" fmla="*/ 114287 h 114300"/>
              <a:gd name="T4" fmla="*/ 115074 w 115570"/>
              <a:gd name="T5" fmla="*/ 55549 h 114300"/>
              <a:gd name="T6" fmla="*/ 0 w 115570"/>
              <a:gd name="T7" fmla="*/ 0 h 114300"/>
            </a:gdLst>
            <a:ahLst/>
            <a:cxnLst>
              <a:cxn ang="0">
                <a:pos x="T0" y="T1"/>
              </a:cxn>
              <a:cxn ang="0">
                <a:pos x="T2" y="T3"/>
              </a:cxn>
              <a:cxn ang="0">
                <a:pos x="T4" y="T5"/>
              </a:cxn>
              <a:cxn ang="0">
                <a:pos x="T6" y="T7"/>
              </a:cxn>
            </a:cxnLst>
            <a:rect l="0" t="0" r="r" b="b"/>
            <a:pathLst>
              <a:path w="115570" h="114300">
                <a:moveTo>
                  <a:pt x="0" y="0"/>
                </a:moveTo>
                <a:lnTo>
                  <a:pt x="1587" y="114287"/>
                </a:lnTo>
                <a:lnTo>
                  <a:pt x="115074" y="555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74" name="object 49"/>
          <p:cNvSpPr>
            <a:spLocks/>
          </p:cNvSpPr>
          <p:nvPr/>
        </p:nvSpPr>
        <p:spPr bwMode="auto">
          <a:xfrm>
            <a:off x="2755900" y="5403850"/>
            <a:ext cx="952500" cy="0"/>
          </a:xfrm>
          <a:custGeom>
            <a:avLst/>
            <a:gdLst>
              <a:gd name="T0" fmla="*/ 0 w 952500"/>
              <a:gd name="T1" fmla="*/ 952500 w 952500"/>
            </a:gdLst>
            <a:ahLst/>
            <a:cxnLst>
              <a:cxn ang="0">
                <a:pos x="T0" y="0"/>
              </a:cxn>
              <a:cxn ang="0">
                <a:pos x="T1" y="0"/>
              </a:cxn>
            </a:cxnLst>
            <a:rect l="0" t="0" r="r" b="b"/>
            <a:pathLst>
              <a:path w="952500">
                <a:moveTo>
                  <a:pt x="0" y="0"/>
                </a:moveTo>
                <a:lnTo>
                  <a:pt x="95250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75" name="object 50"/>
          <p:cNvSpPr>
            <a:spLocks/>
          </p:cNvSpPr>
          <p:nvPr/>
        </p:nvSpPr>
        <p:spPr bwMode="auto">
          <a:xfrm>
            <a:off x="3689350" y="5346700"/>
            <a:ext cx="114300" cy="114300"/>
          </a:xfrm>
          <a:custGeom>
            <a:avLst/>
            <a:gdLst>
              <a:gd name="T0" fmla="*/ 0 w 114300"/>
              <a:gd name="T1" fmla="*/ 0 h 114300"/>
              <a:gd name="T2" fmla="*/ 0 w 114300"/>
              <a:gd name="T3" fmla="*/ 114300 h 114300"/>
              <a:gd name="T4" fmla="*/ 114300 w 114300"/>
              <a:gd name="T5" fmla="*/ 57150 h 114300"/>
              <a:gd name="T6" fmla="*/ 0 w 114300"/>
              <a:gd name="T7" fmla="*/ 0 h 114300"/>
            </a:gdLst>
            <a:ahLst/>
            <a:cxnLst>
              <a:cxn ang="0">
                <a:pos x="T0" y="T1"/>
              </a:cxn>
              <a:cxn ang="0">
                <a:pos x="T2" y="T3"/>
              </a:cxn>
              <a:cxn ang="0">
                <a:pos x="T4" y="T5"/>
              </a:cxn>
              <a:cxn ang="0">
                <a:pos x="T6" y="T7"/>
              </a:cxn>
            </a:cxnLst>
            <a:rect l="0" t="0" r="r" b="b"/>
            <a:pathLst>
              <a:path w="114300" h="114300">
                <a:moveTo>
                  <a:pt x="0" y="0"/>
                </a:moveTo>
                <a:lnTo>
                  <a:pt x="0" y="114300"/>
                </a:lnTo>
                <a:lnTo>
                  <a:pt x="114300" y="571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76" name="object 51"/>
          <p:cNvSpPr>
            <a:spLocks/>
          </p:cNvSpPr>
          <p:nvPr/>
        </p:nvSpPr>
        <p:spPr bwMode="auto">
          <a:xfrm>
            <a:off x="2660650" y="5346700"/>
            <a:ext cx="114300" cy="114300"/>
          </a:xfrm>
          <a:custGeom>
            <a:avLst/>
            <a:gdLst>
              <a:gd name="T0" fmla="*/ 114300 w 114300"/>
              <a:gd name="T1" fmla="*/ 0 h 114300"/>
              <a:gd name="T2" fmla="*/ 0 w 114300"/>
              <a:gd name="T3" fmla="*/ 57150 h 114300"/>
              <a:gd name="T4" fmla="*/ 11430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57150"/>
                </a:lnTo>
                <a:lnTo>
                  <a:pt x="114300" y="114300"/>
                </a:lnTo>
                <a:lnTo>
                  <a:pt x="1143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 name="object 52"/>
          <p:cNvSpPr txBox="1"/>
          <p:nvPr/>
        </p:nvSpPr>
        <p:spPr>
          <a:xfrm>
            <a:off x="2820988" y="3151188"/>
            <a:ext cx="877887" cy="838200"/>
          </a:xfrm>
          <a:prstGeom prst="rect">
            <a:avLst/>
          </a:prstGeom>
        </p:spPr>
        <p:txBody>
          <a:bodyPr lIns="0" tIns="0" rIns="0" bIns="0">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zh-CN" sz="1600">
                <a:solidFill>
                  <a:srgbClr val="FF0000"/>
                </a:solidFill>
                <a:latin typeface="Courier New" pitchFamily="49" charset="0"/>
                <a:cs typeface="Courier New" pitchFamily="49" charset="0"/>
              </a:rPr>
              <a:t>CAS = 1</a:t>
            </a:r>
            <a:endParaRPr lang="zh-CN" altLang="zh-CN" sz="1600">
              <a:latin typeface="Courier New" pitchFamily="49" charset="0"/>
              <a:cs typeface="Courier New" pitchFamily="49" charset="0"/>
            </a:endParaRPr>
          </a:p>
          <a:p>
            <a:pPr algn="ctr">
              <a:spcBef>
                <a:spcPts val="50"/>
              </a:spcBef>
            </a:pPr>
            <a:r>
              <a:rPr lang="zh-CN" altLang="zh-CN" sz="1200">
                <a:latin typeface="Arial" pitchFamily="34" charset="0"/>
                <a:cs typeface="Arial" pitchFamily="34" charset="0"/>
              </a:rPr>
              <a:t>2</a:t>
            </a:r>
          </a:p>
          <a:p>
            <a:pPr algn="ctr">
              <a:lnSpc>
                <a:spcPts val="1413"/>
              </a:lnSpc>
            </a:pPr>
            <a:r>
              <a:rPr lang="zh-CN" altLang="zh-CN" sz="1200">
                <a:latin typeface="Arial" pitchFamily="34" charset="0"/>
                <a:cs typeface="Arial" pitchFamily="34" charset="0"/>
              </a:rPr>
              <a:t>/</a:t>
            </a:r>
          </a:p>
          <a:p>
            <a:pPr algn="ctr">
              <a:lnSpc>
                <a:spcPts val="1900"/>
              </a:lnSpc>
            </a:pPr>
            <a:r>
              <a:rPr lang="zh-CN" altLang="zh-CN" sz="1600">
                <a:latin typeface="Courier New" pitchFamily="49" charset="0"/>
                <a:cs typeface="Courier New" pitchFamily="49" charset="0"/>
              </a:rPr>
              <a:t>addr</a:t>
            </a:r>
          </a:p>
        </p:txBody>
      </p:sp>
      <p:sp>
        <p:nvSpPr>
          <p:cNvPr id="53" name="object 53"/>
          <p:cNvSpPr txBox="1"/>
          <p:nvPr/>
        </p:nvSpPr>
        <p:spPr>
          <a:xfrm>
            <a:off x="2981325" y="5513388"/>
            <a:ext cx="514350" cy="228600"/>
          </a:xfrm>
          <a:prstGeom prst="rect">
            <a:avLst/>
          </a:prstGeom>
        </p:spPr>
        <p:txBody>
          <a:bodyPr lIns="0" tIns="0" rIns="0" bIns="0">
            <a:spAutoFit/>
          </a:bodyPr>
          <a:lstStyle/>
          <a:p>
            <a:pPr marL="12700">
              <a:defRPr/>
            </a:pPr>
            <a:r>
              <a:rPr sz="1600" spc="-5" dirty="0">
                <a:latin typeface="Courier New"/>
                <a:cs typeface="Courier New"/>
              </a:rPr>
              <a:t>data</a:t>
            </a:r>
            <a:endParaRPr sz="1600">
              <a:latin typeface="Courier New"/>
              <a:cs typeface="Courier New"/>
            </a:endParaRPr>
          </a:p>
        </p:txBody>
      </p:sp>
      <p:sp>
        <p:nvSpPr>
          <p:cNvPr id="54" name="object 54"/>
          <p:cNvSpPr txBox="1"/>
          <p:nvPr/>
        </p:nvSpPr>
        <p:spPr>
          <a:xfrm>
            <a:off x="3197225" y="5157788"/>
            <a:ext cx="95250" cy="360362"/>
          </a:xfrm>
          <a:prstGeom prst="rect">
            <a:avLst/>
          </a:prstGeom>
        </p:spPr>
        <p:txBody>
          <a:bodyPr lIns="0" tIns="0" rIns="0" bIns="0">
            <a:spAutoFit/>
          </a:bodyPr>
          <a:lstStyle/>
          <a:p>
            <a:pPr marL="12700">
              <a:defRPr/>
            </a:pPr>
            <a:r>
              <a:rPr sz="1200" spc="-120" dirty="0">
                <a:latin typeface="Arial"/>
                <a:cs typeface="Arial"/>
              </a:rPr>
              <a:t>8</a:t>
            </a:r>
            <a:endParaRPr sz="1200">
              <a:latin typeface="Arial"/>
              <a:cs typeface="Arial"/>
            </a:endParaRPr>
          </a:p>
          <a:p>
            <a:pPr marL="12700">
              <a:defRPr/>
            </a:pPr>
            <a:r>
              <a:rPr sz="1200" spc="-60" dirty="0">
                <a:latin typeface="Arial"/>
                <a:cs typeface="Arial"/>
              </a:rPr>
              <a:t>/</a:t>
            </a:r>
            <a:endParaRPr sz="1200">
              <a:latin typeface="Arial"/>
              <a:cs typeface="Arial"/>
            </a:endParaRPr>
          </a:p>
        </p:txBody>
      </p:sp>
      <p:sp>
        <p:nvSpPr>
          <p:cNvPr id="69680" name="object 55"/>
          <p:cNvSpPr>
            <a:spLocks/>
          </p:cNvSpPr>
          <p:nvPr/>
        </p:nvSpPr>
        <p:spPr bwMode="auto">
          <a:xfrm>
            <a:off x="1517650" y="2965450"/>
            <a:ext cx="1143000" cy="3200400"/>
          </a:xfrm>
          <a:custGeom>
            <a:avLst/>
            <a:gdLst>
              <a:gd name="T0" fmla="*/ 0 w 1143000"/>
              <a:gd name="T1" fmla="*/ 0 h 3200400"/>
              <a:gd name="T2" fmla="*/ 1143000 w 1143000"/>
              <a:gd name="T3" fmla="*/ 0 h 3200400"/>
              <a:gd name="T4" fmla="*/ 1143000 w 1143000"/>
              <a:gd name="T5" fmla="*/ 3200400 h 3200400"/>
              <a:gd name="T6" fmla="*/ 0 w 1143000"/>
              <a:gd name="T7" fmla="*/ 3200400 h 3200400"/>
              <a:gd name="T8" fmla="*/ 0 w 1143000"/>
              <a:gd name="T9" fmla="*/ 0 h 3200400"/>
            </a:gdLst>
            <a:ahLst/>
            <a:cxnLst>
              <a:cxn ang="0">
                <a:pos x="T0" y="T1"/>
              </a:cxn>
              <a:cxn ang="0">
                <a:pos x="T2" y="T3"/>
              </a:cxn>
              <a:cxn ang="0">
                <a:pos x="T4" y="T5"/>
              </a:cxn>
              <a:cxn ang="0">
                <a:pos x="T6" y="T7"/>
              </a:cxn>
              <a:cxn ang="0">
                <a:pos x="T8" y="T9"/>
              </a:cxn>
            </a:cxnLst>
            <a:rect l="0" t="0" r="r" b="b"/>
            <a:pathLst>
              <a:path w="1143000" h="3200400">
                <a:moveTo>
                  <a:pt x="0" y="0"/>
                </a:moveTo>
                <a:lnTo>
                  <a:pt x="1143000" y="0"/>
                </a:lnTo>
                <a:lnTo>
                  <a:pt x="1143000" y="3200400"/>
                </a:lnTo>
                <a:lnTo>
                  <a:pt x="0" y="32004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81" name="object 56"/>
          <p:cNvSpPr>
            <a:spLocks/>
          </p:cNvSpPr>
          <p:nvPr/>
        </p:nvSpPr>
        <p:spPr bwMode="auto">
          <a:xfrm>
            <a:off x="1517650" y="2965450"/>
            <a:ext cx="1143000" cy="3200400"/>
          </a:xfrm>
          <a:custGeom>
            <a:avLst/>
            <a:gdLst>
              <a:gd name="T0" fmla="*/ 0 w 1143000"/>
              <a:gd name="T1" fmla="*/ 0 h 3200400"/>
              <a:gd name="T2" fmla="*/ 1143000 w 1143000"/>
              <a:gd name="T3" fmla="*/ 0 h 3200400"/>
              <a:gd name="T4" fmla="*/ 1143000 w 1143000"/>
              <a:gd name="T5" fmla="*/ 3200400 h 3200400"/>
              <a:gd name="T6" fmla="*/ 0 w 1143000"/>
              <a:gd name="T7" fmla="*/ 3200400 h 3200400"/>
              <a:gd name="T8" fmla="*/ 0 w 1143000"/>
              <a:gd name="T9" fmla="*/ 0 h 3200400"/>
            </a:gdLst>
            <a:ahLst/>
            <a:cxnLst>
              <a:cxn ang="0">
                <a:pos x="T0" y="T1"/>
              </a:cxn>
              <a:cxn ang="0">
                <a:pos x="T2" y="T3"/>
              </a:cxn>
              <a:cxn ang="0">
                <a:pos x="T4" y="T5"/>
              </a:cxn>
              <a:cxn ang="0">
                <a:pos x="T6" y="T7"/>
              </a:cxn>
              <a:cxn ang="0">
                <a:pos x="T8" y="T9"/>
              </a:cxn>
            </a:cxnLst>
            <a:rect l="0" t="0" r="r" b="b"/>
            <a:pathLst>
              <a:path w="1143000" h="3200400">
                <a:moveTo>
                  <a:pt x="0" y="0"/>
                </a:moveTo>
                <a:lnTo>
                  <a:pt x="1143000" y="0"/>
                </a:lnTo>
                <a:lnTo>
                  <a:pt x="1143000" y="3200400"/>
                </a:lnTo>
                <a:lnTo>
                  <a:pt x="0" y="3200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7" name="object 57"/>
          <p:cNvSpPr txBox="1"/>
          <p:nvPr/>
        </p:nvSpPr>
        <p:spPr>
          <a:xfrm>
            <a:off x="1597025" y="4344988"/>
            <a:ext cx="822325" cy="471487"/>
          </a:xfrm>
          <a:prstGeom prst="rect">
            <a:avLst/>
          </a:prstGeom>
        </p:spPr>
        <p:txBody>
          <a:bodyPr lIns="0" tIns="0" rIns="0" bIns="0">
            <a:spAutoFit/>
          </a:bodyPr>
          <a:lstStyle>
            <a:lvl1pPr marL="12700" indent="15875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Arial" pitchFamily="34" charset="0"/>
                <a:cs typeface="Arial" pitchFamily="34" charset="0"/>
              </a:rPr>
              <a:t>Memory controller</a:t>
            </a:r>
          </a:p>
        </p:txBody>
      </p:sp>
      <p:sp>
        <p:nvSpPr>
          <p:cNvPr id="69683" name="object 58"/>
          <p:cNvSpPr>
            <a:spLocks/>
          </p:cNvSpPr>
          <p:nvPr/>
        </p:nvSpPr>
        <p:spPr bwMode="auto">
          <a:xfrm>
            <a:off x="46767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84" name="object 59"/>
          <p:cNvSpPr>
            <a:spLocks/>
          </p:cNvSpPr>
          <p:nvPr/>
        </p:nvSpPr>
        <p:spPr bwMode="auto">
          <a:xfrm>
            <a:off x="4676775" y="5699125"/>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85" name="object 60"/>
          <p:cNvSpPr>
            <a:spLocks/>
          </p:cNvSpPr>
          <p:nvPr/>
        </p:nvSpPr>
        <p:spPr bwMode="auto">
          <a:xfrm>
            <a:off x="5286375" y="568960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86" name="object 61"/>
          <p:cNvSpPr>
            <a:spLocks/>
          </p:cNvSpPr>
          <p:nvPr/>
        </p:nvSpPr>
        <p:spPr bwMode="auto">
          <a:xfrm>
            <a:off x="5286375" y="568960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87" name="object 62"/>
          <p:cNvSpPr>
            <a:spLocks/>
          </p:cNvSpPr>
          <p:nvPr/>
        </p:nvSpPr>
        <p:spPr bwMode="auto">
          <a:xfrm>
            <a:off x="5275263" y="5708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88" name="object 63"/>
          <p:cNvSpPr>
            <a:spLocks/>
          </p:cNvSpPr>
          <p:nvPr/>
        </p:nvSpPr>
        <p:spPr bwMode="auto">
          <a:xfrm>
            <a:off x="5275263" y="5708650"/>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89" name="object 64"/>
          <p:cNvSpPr>
            <a:spLocks/>
          </p:cNvSpPr>
          <p:nvPr/>
        </p:nvSpPr>
        <p:spPr bwMode="auto">
          <a:xfrm>
            <a:off x="4667250" y="5697538"/>
            <a:ext cx="2438400" cy="533400"/>
          </a:xfrm>
          <a:custGeom>
            <a:avLst/>
            <a:gdLst>
              <a:gd name="T0" fmla="*/ 0 w 2438400"/>
              <a:gd name="T1" fmla="*/ 0 h 533400"/>
              <a:gd name="T2" fmla="*/ 2438400 w 2438400"/>
              <a:gd name="T3" fmla="*/ 0 h 533400"/>
              <a:gd name="T4" fmla="*/ 2438400 w 2438400"/>
              <a:gd name="T5" fmla="*/ 533400 h 533400"/>
              <a:gd name="T6" fmla="*/ 0 w 2438400"/>
              <a:gd name="T7" fmla="*/ 533400 h 533400"/>
              <a:gd name="T8" fmla="*/ 0 w 2438400"/>
              <a:gd name="T9" fmla="*/ 0 h 533400"/>
            </a:gdLst>
            <a:ahLst/>
            <a:cxnLst>
              <a:cxn ang="0">
                <a:pos x="T0" y="T1"/>
              </a:cxn>
              <a:cxn ang="0">
                <a:pos x="T2" y="T3"/>
              </a:cxn>
              <a:cxn ang="0">
                <a:pos x="T4" y="T5"/>
              </a:cxn>
              <a:cxn ang="0">
                <a:pos x="T6" y="T7"/>
              </a:cxn>
              <a:cxn ang="0">
                <a:pos x="T8" y="T9"/>
              </a:cxn>
            </a:cxnLst>
            <a:rect l="0" t="0" r="r" b="b"/>
            <a:pathLst>
              <a:path w="2438400" h="533400">
                <a:moveTo>
                  <a:pt x="0" y="0"/>
                </a:moveTo>
                <a:lnTo>
                  <a:pt x="2438400" y="0"/>
                </a:lnTo>
                <a:lnTo>
                  <a:pt x="2438400" y="533400"/>
                </a:lnTo>
                <a:lnTo>
                  <a:pt x="0" y="533400"/>
                </a:ln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690" name="object 65"/>
          <p:cNvSpPr>
            <a:spLocks/>
          </p:cNvSpPr>
          <p:nvPr/>
        </p:nvSpPr>
        <p:spPr bwMode="auto">
          <a:xfrm>
            <a:off x="3794125" y="5338763"/>
            <a:ext cx="1679575" cy="630237"/>
          </a:xfrm>
          <a:custGeom>
            <a:avLst/>
            <a:gdLst>
              <a:gd name="T0" fmla="*/ 905608 w 1679575"/>
              <a:gd name="T1" fmla="*/ 231508 h 629920"/>
              <a:gd name="T2" fmla="*/ 275183 w 1679575"/>
              <a:gd name="T3" fmla="*/ 231508 h 629920"/>
              <a:gd name="T4" fmla="*/ 1628965 w 1679575"/>
              <a:gd name="T5" fmla="*/ 629488 h 629920"/>
              <a:gd name="T6" fmla="*/ 1679117 w 1679575"/>
              <a:gd name="T7" fmla="*/ 458901 h 629920"/>
              <a:gd name="T8" fmla="*/ 905608 w 1679575"/>
              <a:gd name="T9" fmla="*/ 231508 h 629920"/>
              <a:gd name="T10" fmla="*/ 343242 w 1679575"/>
              <a:gd name="T11" fmla="*/ 0 h 629920"/>
              <a:gd name="T12" fmla="*/ 0 w 1679575"/>
              <a:gd name="T13" fmla="*/ 57950 h 629920"/>
              <a:gd name="T14" fmla="*/ 257276 w 1679575"/>
              <a:gd name="T15" fmla="*/ 292430 h 629920"/>
              <a:gd name="T16" fmla="*/ 275183 w 1679575"/>
              <a:gd name="T17" fmla="*/ 231508 h 629920"/>
              <a:gd name="T18" fmla="*/ 905608 w 1679575"/>
              <a:gd name="T19" fmla="*/ 231508 h 629920"/>
              <a:gd name="T20" fmla="*/ 325335 w 1679575"/>
              <a:gd name="T21" fmla="*/ 60921 h 629920"/>
              <a:gd name="T22" fmla="*/ 343242 w 1679575"/>
              <a:gd name="T23" fmla="*/ 0 h 629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91" name="object 66"/>
          <p:cNvSpPr>
            <a:spLocks/>
          </p:cNvSpPr>
          <p:nvPr/>
        </p:nvSpPr>
        <p:spPr bwMode="auto">
          <a:xfrm>
            <a:off x="3794125" y="5338763"/>
            <a:ext cx="1679575" cy="630237"/>
          </a:xfrm>
          <a:custGeom>
            <a:avLst/>
            <a:gdLst>
              <a:gd name="T0" fmla="*/ 343230 w 1679575"/>
              <a:gd name="T1" fmla="*/ 0 h 629920"/>
              <a:gd name="T2" fmla="*/ 325323 w 1679575"/>
              <a:gd name="T3" fmla="*/ 60921 h 629920"/>
              <a:gd name="T4" fmla="*/ 1679105 w 1679575"/>
              <a:gd name="T5" fmla="*/ 458901 h 629920"/>
              <a:gd name="T6" fmla="*/ 1628952 w 1679575"/>
              <a:gd name="T7" fmla="*/ 629488 h 629920"/>
              <a:gd name="T8" fmla="*/ 275170 w 1679575"/>
              <a:gd name="T9" fmla="*/ 231508 h 629920"/>
              <a:gd name="T10" fmla="*/ 257263 w 1679575"/>
              <a:gd name="T11" fmla="*/ 292430 h 629920"/>
              <a:gd name="T12" fmla="*/ 0 w 1679575"/>
              <a:gd name="T13" fmla="*/ 57950 h 629920"/>
              <a:gd name="T14" fmla="*/ 343230 w 1679575"/>
              <a:gd name="T15" fmla="*/ 0 h 629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 name="object 67"/>
          <p:cNvSpPr txBox="1"/>
          <p:nvPr/>
        </p:nvSpPr>
        <p:spPr>
          <a:xfrm>
            <a:off x="2878138" y="6256338"/>
            <a:ext cx="758825" cy="228600"/>
          </a:xfrm>
          <a:prstGeom prst="rect">
            <a:avLst/>
          </a:prstGeom>
        </p:spPr>
        <p:txBody>
          <a:bodyPr lIns="0" tIns="0" rIns="0" bIns="0">
            <a:spAutoFit/>
          </a:bodyPr>
          <a:lstStyle/>
          <a:p>
            <a:pPr marL="12700">
              <a:defRPr/>
            </a:pPr>
            <a:r>
              <a:rPr sz="1600" spc="-170" dirty="0">
                <a:solidFill>
                  <a:srgbClr val="FF0000"/>
                </a:solidFill>
                <a:latin typeface="Arial"/>
                <a:cs typeface="Arial"/>
              </a:rPr>
              <a:t>supe</a:t>
            </a:r>
            <a:r>
              <a:rPr sz="1600" spc="-120" dirty="0">
                <a:solidFill>
                  <a:srgbClr val="FF0000"/>
                </a:solidFill>
                <a:latin typeface="Arial"/>
                <a:cs typeface="Arial"/>
              </a:rPr>
              <a:t>r</a:t>
            </a:r>
            <a:r>
              <a:rPr sz="1600" spc="-165" dirty="0">
                <a:solidFill>
                  <a:srgbClr val="FF0000"/>
                </a:solidFill>
                <a:latin typeface="Arial"/>
                <a:cs typeface="Arial"/>
              </a:rPr>
              <a:t>ce</a:t>
            </a:r>
            <a:r>
              <a:rPr sz="1600" spc="-90" dirty="0">
                <a:solidFill>
                  <a:srgbClr val="FF0000"/>
                </a:solidFill>
                <a:latin typeface="Arial"/>
                <a:cs typeface="Arial"/>
              </a:rPr>
              <a:t>l</a:t>
            </a:r>
            <a:r>
              <a:rPr sz="1600" spc="-85" dirty="0">
                <a:solidFill>
                  <a:srgbClr val="FF0000"/>
                </a:solidFill>
                <a:latin typeface="Arial"/>
                <a:cs typeface="Arial"/>
              </a:rPr>
              <a:t>l</a:t>
            </a:r>
            <a:endParaRPr sz="1600">
              <a:latin typeface="Arial"/>
              <a:cs typeface="Arial"/>
            </a:endParaRPr>
          </a:p>
        </p:txBody>
      </p:sp>
      <p:sp>
        <p:nvSpPr>
          <p:cNvPr id="68" name="object 68"/>
          <p:cNvSpPr txBox="1"/>
          <p:nvPr/>
        </p:nvSpPr>
        <p:spPr>
          <a:xfrm>
            <a:off x="3094038" y="6499225"/>
            <a:ext cx="366712" cy="228600"/>
          </a:xfrm>
          <a:prstGeom prst="rect">
            <a:avLst/>
          </a:prstGeom>
        </p:spPr>
        <p:txBody>
          <a:bodyPr lIns="0" tIns="0" rIns="0" bIns="0">
            <a:spAutoFit/>
          </a:bodyPr>
          <a:lstStyle/>
          <a:p>
            <a:pPr marL="12700">
              <a:defRPr/>
            </a:pPr>
            <a:r>
              <a:rPr sz="1600" spc="-105" dirty="0">
                <a:solidFill>
                  <a:srgbClr val="FF0000"/>
                </a:solidFill>
                <a:latin typeface="Arial"/>
                <a:cs typeface="Arial"/>
              </a:rPr>
              <a:t>(</a:t>
            </a:r>
            <a:r>
              <a:rPr sz="1600" spc="-165" dirty="0">
                <a:solidFill>
                  <a:srgbClr val="FF0000"/>
                </a:solidFill>
                <a:latin typeface="Arial"/>
                <a:cs typeface="Arial"/>
              </a:rPr>
              <a:t>2</a:t>
            </a:r>
            <a:r>
              <a:rPr sz="1600" spc="-90" dirty="0">
                <a:solidFill>
                  <a:srgbClr val="FF0000"/>
                </a:solidFill>
                <a:latin typeface="Arial"/>
                <a:cs typeface="Arial"/>
              </a:rPr>
              <a:t>,</a:t>
            </a:r>
            <a:r>
              <a:rPr sz="1600" spc="-165" dirty="0">
                <a:solidFill>
                  <a:srgbClr val="FF0000"/>
                </a:solidFill>
                <a:latin typeface="Arial"/>
                <a:cs typeface="Arial"/>
              </a:rPr>
              <a:t>1</a:t>
            </a:r>
            <a:r>
              <a:rPr sz="1600" spc="-100" dirty="0">
                <a:solidFill>
                  <a:srgbClr val="FF0000"/>
                </a:solidFill>
                <a:latin typeface="Arial"/>
                <a:cs typeface="Arial"/>
              </a:rPr>
              <a:t>)</a:t>
            </a:r>
            <a:endParaRPr sz="1600">
              <a:latin typeface="Arial"/>
              <a:cs typeface="Arial"/>
            </a:endParaRPr>
          </a:p>
        </p:txBody>
      </p:sp>
      <p:sp>
        <p:nvSpPr>
          <p:cNvPr id="69694" name="object 69"/>
          <p:cNvSpPr>
            <a:spLocks/>
          </p:cNvSpPr>
          <p:nvPr/>
        </p:nvSpPr>
        <p:spPr bwMode="auto">
          <a:xfrm>
            <a:off x="2917825" y="5748338"/>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95" name="object 70"/>
          <p:cNvSpPr>
            <a:spLocks/>
          </p:cNvSpPr>
          <p:nvPr/>
        </p:nvSpPr>
        <p:spPr bwMode="auto">
          <a:xfrm>
            <a:off x="2917825" y="5748338"/>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1" name="object 71"/>
          <p:cNvSpPr txBox="1"/>
          <p:nvPr/>
        </p:nvSpPr>
        <p:spPr>
          <a:xfrm>
            <a:off x="552450" y="4976813"/>
            <a:ext cx="758825" cy="228600"/>
          </a:xfrm>
          <a:prstGeom prst="rect">
            <a:avLst/>
          </a:prstGeom>
        </p:spPr>
        <p:txBody>
          <a:bodyPr lIns="0" tIns="0" rIns="0" bIns="0">
            <a:spAutoFit/>
          </a:bodyPr>
          <a:lstStyle/>
          <a:p>
            <a:pPr marL="12700">
              <a:defRPr/>
            </a:pPr>
            <a:r>
              <a:rPr sz="1600" spc="-170" dirty="0">
                <a:solidFill>
                  <a:srgbClr val="FF0000"/>
                </a:solidFill>
                <a:latin typeface="Arial"/>
                <a:cs typeface="Arial"/>
              </a:rPr>
              <a:t>supe</a:t>
            </a:r>
            <a:r>
              <a:rPr sz="1600" spc="-120" dirty="0">
                <a:solidFill>
                  <a:srgbClr val="FF0000"/>
                </a:solidFill>
                <a:latin typeface="Arial"/>
                <a:cs typeface="Arial"/>
              </a:rPr>
              <a:t>r</a:t>
            </a:r>
            <a:r>
              <a:rPr sz="1600" spc="-165" dirty="0">
                <a:solidFill>
                  <a:srgbClr val="FF0000"/>
                </a:solidFill>
                <a:latin typeface="Arial"/>
                <a:cs typeface="Arial"/>
              </a:rPr>
              <a:t>ce</a:t>
            </a:r>
            <a:r>
              <a:rPr sz="1600" spc="-90" dirty="0">
                <a:solidFill>
                  <a:srgbClr val="FF0000"/>
                </a:solidFill>
                <a:latin typeface="Arial"/>
                <a:cs typeface="Arial"/>
              </a:rPr>
              <a:t>l</a:t>
            </a:r>
            <a:r>
              <a:rPr sz="1600" spc="-85" dirty="0">
                <a:solidFill>
                  <a:srgbClr val="FF0000"/>
                </a:solidFill>
                <a:latin typeface="Arial"/>
                <a:cs typeface="Arial"/>
              </a:rPr>
              <a:t>l</a:t>
            </a:r>
            <a:endParaRPr sz="1600">
              <a:latin typeface="Arial"/>
              <a:cs typeface="Arial"/>
            </a:endParaRPr>
          </a:p>
        </p:txBody>
      </p:sp>
      <p:sp>
        <p:nvSpPr>
          <p:cNvPr id="72" name="object 72"/>
          <p:cNvSpPr txBox="1"/>
          <p:nvPr/>
        </p:nvSpPr>
        <p:spPr>
          <a:xfrm>
            <a:off x="768350" y="5219700"/>
            <a:ext cx="366713" cy="228600"/>
          </a:xfrm>
          <a:prstGeom prst="rect">
            <a:avLst/>
          </a:prstGeom>
        </p:spPr>
        <p:txBody>
          <a:bodyPr lIns="0" tIns="0" rIns="0" bIns="0">
            <a:spAutoFit/>
          </a:bodyPr>
          <a:lstStyle/>
          <a:p>
            <a:pPr marL="12700">
              <a:defRPr/>
            </a:pPr>
            <a:r>
              <a:rPr sz="1600" spc="-105" dirty="0">
                <a:solidFill>
                  <a:srgbClr val="FF0000"/>
                </a:solidFill>
                <a:latin typeface="Arial"/>
                <a:cs typeface="Arial"/>
              </a:rPr>
              <a:t>(</a:t>
            </a:r>
            <a:r>
              <a:rPr sz="1600" spc="-165" dirty="0">
                <a:solidFill>
                  <a:srgbClr val="FF0000"/>
                </a:solidFill>
                <a:latin typeface="Arial"/>
                <a:cs typeface="Arial"/>
              </a:rPr>
              <a:t>2</a:t>
            </a:r>
            <a:r>
              <a:rPr sz="1600" spc="-90" dirty="0">
                <a:solidFill>
                  <a:srgbClr val="FF0000"/>
                </a:solidFill>
                <a:latin typeface="Arial"/>
                <a:cs typeface="Arial"/>
              </a:rPr>
              <a:t>,</a:t>
            </a:r>
            <a:r>
              <a:rPr sz="1600" spc="-165" dirty="0">
                <a:solidFill>
                  <a:srgbClr val="FF0000"/>
                </a:solidFill>
                <a:latin typeface="Arial"/>
                <a:cs typeface="Arial"/>
              </a:rPr>
              <a:t>1</a:t>
            </a:r>
            <a:r>
              <a:rPr sz="1600" spc="-100" dirty="0">
                <a:solidFill>
                  <a:srgbClr val="FF0000"/>
                </a:solidFill>
                <a:latin typeface="Arial"/>
                <a:cs typeface="Arial"/>
              </a:rPr>
              <a:t>)</a:t>
            </a:r>
            <a:endParaRPr sz="1600">
              <a:latin typeface="Arial"/>
              <a:cs typeface="Arial"/>
            </a:endParaRPr>
          </a:p>
        </p:txBody>
      </p:sp>
      <p:sp>
        <p:nvSpPr>
          <p:cNvPr id="69698" name="object 73"/>
          <p:cNvSpPr>
            <a:spLocks/>
          </p:cNvSpPr>
          <p:nvPr/>
        </p:nvSpPr>
        <p:spPr bwMode="auto">
          <a:xfrm>
            <a:off x="592138" y="4468813"/>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99" name="object 74"/>
          <p:cNvSpPr>
            <a:spLocks/>
          </p:cNvSpPr>
          <p:nvPr/>
        </p:nvSpPr>
        <p:spPr bwMode="auto">
          <a:xfrm>
            <a:off x="592138" y="4468813"/>
            <a:ext cx="609600" cy="533400"/>
          </a:xfrm>
          <a:custGeom>
            <a:avLst/>
            <a:gdLst>
              <a:gd name="T0" fmla="*/ 0 w 609600"/>
              <a:gd name="T1" fmla="*/ 0 h 533400"/>
              <a:gd name="T2" fmla="*/ 609600 w 609600"/>
              <a:gd name="T3" fmla="*/ 0 h 533400"/>
              <a:gd name="T4" fmla="*/ 609600 w 609600"/>
              <a:gd name="T5" fmla="*/ 533400 h 533400"/>
              <a:gd name="T6" fmla="*/ 0 w 609600"/>
              <a:gd name="T7" fmla="*/ 533400 h 533400"/>
              <a:gd name="T8" fmla="*/ 0 w 609600"/>
              <a:gd name="T9" fmla="*/ 0 h 533400"/>
            </a:gdLst>
            <a:ahLst/>
            <a:cxnLst>
              <a:cxn ang="0">
                <a:pos x="T0" y="T1"/>
              </a:cxn>
              <a:cxn ang="0">
                <a:pos x="T2" y="T3"/>
              </a:cxn>
              <a:cxn ang="0">
                <a:pos x="T4" y="T5"/>
              </a:cxn>
              <a:cxn ang="0">
                <a:pos x="T6" y="T7"/>
              </a:cxn>
              <a:cxn ang="0">
                <a:pos x="T8" y="T9"/>
              </a:cxn>
            </a:cxnLst>
            <a:rect l="0" t="0" r="r" b="b"/>
            <a:pathLst>
              <a:path w="609600" h="533400">
                <a:moveTo>
                  <a:pt x="0" y="0"/>
                </a:moveTo>
                <a:lnTo>
                  <a:pt x="609600" y="0"/>
                </a:lnTo>
                <a:lnTo>
                  <a:pt x="609600" y="533400"/>
                </a:lnTo>
                <a:lnTo>
                  <a:pt x="0" y="533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700" name="object 75"/>
          <p:cNvSpPr>
            <a:spLocks/>
          </p:cNvSpPr>
          <p:nvPr/>
        </p:nvSpPr>
        <p:spPr bwMode="auto">
          <a:xfrm>
            <a:off x="417513" y="4316413"/>
            <a:ext cx="1079500" cy="0"/>
          </a:xfrm>
          <a:custGeom>
            <a:avLst/>
            <a:gdLst>
              <a:gd name="T0" fmla="*/ 1079500 w 1079500"/>
              <a:gd name="T1" fmla="*/ 0 w 1079500"/>
            </a:gdLst>
            <a:ahLst/>
            <a:cxnLst>
              <a:cxn ang="0">
                <a:pos x="T0" y="0"/>
              </a:cxn>
              <a:cxn ang="0">
                <a:pos x="T1" y="0"/>
              </a:cxn>
            </a:cxnLst>
            <a:rect l="0" t="0" r="r" b="b"/>
            <a:pathLst>
              <a:path w="1079500">
                <a:moveTo>
                  <a:pt x="1079500" y="0"/>
                </a:move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701" name="object 76"/>
          <p:cNvSpPr>
            <a:spLocks/>
          </p:cNvSpPr>
          <p:nvPr/>
        </p:nvSpPr>
        <p:spPr bwMode="auto">
          <a:xfrm>
            <a:off x="379413" y="4291013"/>
            <a:ext cx="50800" cy="50800"/>
          </a:xfrm>
          <a:custGeom>
            <a:avLst/>
            <a:gdLst>
              <a:gd name="T0" fmla="*/ 50800 w 50800"/>
              <a:gd name="T1" fmla="*/ 0 h 50800"/>
              <a:gd name="T2" fmla="*/ 0 w 50800"/>
              <a:gd name="T3" fmla="*/ 25399 h 50800"/>
              <a:gd name="T4" fmla="*/ 50800 w 50800"/>
              <a:gd name="T5" fmla="*/ 50799 h 50800"/>
              <a:gd name="T6" fmla="*/ 50800 w 50800"/>
              <a:gd name="T7" fmla="*/ 0 h 50800"/>
            </a:gdLst>
            <a:ahLst/>
            <a:cxnLst>
              <a:cxn ang="0">
                <a:pos x="T0" y="T1"/>
              </a:cxn>
              <a:cxn ang="0">
                <a:pos x="T2" y="T3"/>
              </a:cxn>
              <a:cxn ang="0">
                <a:pos x="T4" y="T5"/>
              </a:cxn>
              <a:cxn ang="0">
                <a:pos x="T6" y="T7"/>
              </a:cxn>
            </a:cxnLst>
            <a:rect l="0" t="0" r="r" b="b"/>
            <a:pathLst>
              <a:path w="50800" h="50800">
                <a:moveTo>
                  <a:pt x="50800" y="0"/>
                </a:moveTo>
                <a:lnTo>
                  <a:pt x="0" y="25399"/>
                </a:lnTo>
                <a:lnTo>
                  <a:pt x="50800" y="50799"/>
                </a:lnTo>
                <a:lnTo>
                  <a:pt x="508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7" name="object 77"/>
          <p:cNvSpPr txBox="1"/>
          <p:nvPr/>
        </p:nvSpPr>
        <p:spPr>
          <a:xfrm>
            <a:off x="531813" y="3960813"/>
            <a:ext cx="762000" cy="280987"/>
          </a:xfrm>
          <a:prstGeom prst="rect">
            <a:avLst/>
          </a:prstGeom>
        </p:spPr>
        <p:txBody>
          <a:bodyPr lIns="0" tIns="0" rIns="0" bIns="0">
            <a:spAutoFit/>
          </a:bodyPr>
          <a:lstStyle/>
          <a:p>
            <a:pPr marL="12700">
              <a:defRPr/>
            </a:pPr>
            <a:r>
              <a:rPr sz="2000" spc="-340" dirty="0">
                <a:latin typeface="Arial"/>
                <a:cs typeface="Arial"/>
              </a:rPr>
              <a:t>T</a:t>
            </a:r>
            <a:r>
              <a:rPr sz="2000" spc="-220" dirty="0">
                <a:latin typeface="Arial"/>
                <a:cs typeface="Arial"/>
              </a:rPr>
              <a:t>o</a:t>
            </a:r>
            <a:r>
              <a:rPr sz="2000" spc="-120" dirty="0">
                <a:latin typeface="Arial"/>
                <a:cs typeface="Arial"/>
              </a:rPr>
              <a:t> </a:t>
            </a:r>
            <a:r>
              <a:rPr sz="2000" spc="-260" dirty="0">
                <a:latin typeface="Arial"/>
                <a:cs typeface="Arial"/>
              </a:rPr>
              <a:t>C</a:t>
            </a:r>
            <a:r>
              <a:rPr sz="2000" spc="-245" dirty="0">
                <a:latin typeface="Arial"/>
                <a:cs typeface="Arial"/>
              </a:rPr>
              <a:t>P</a:t>
            </a:r>
            <a:r>
              <a:rPr sz="2000" spc="-260" dirty="0">
                <a:latin typeface="Arial"/>
                <a:cs typeface="Arial"/>
              </a:rPr>
              <a:t>U</a:t>
            </a:r>
            <a:endParaRPr sz="2000">
              <a:latin typeface="Arial"/>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188" y="427038"/>
            <a:ext cx="7591425" cy="779462"/>
          </a:xfrm>
        </p:spPr>
        <p:txBody>
          <a:bodyPr lIns="0" tIns="222886" rIns="0" bIns="0">
            <a:spAutoFit/>
          </a:bodyPr>
          <a:lstStyle/>
          <a:p>
            <a:pPr marL="12700"/>
            <a:r>
              <a:rPr lang="zh-CN" altLang="en-US" smtClean="0">
                <a:ea typeface="宋体" pitchFamily="2" charset="-122"/>
              </a:rPr>
              <a:t>内存模型</a:t>
            </a:r>
            <a:endParaRPr lang="zh-CN" smtClean="0">
              <a:ea typeface="宋体" pitchFamily="2" charset="-122"/>
            </a:endParaRPr>
          </a:p>
        </p:txBody>
      </p:sp>
      <p:sp>
        <p:nvSpPr>
          <p:cNvPr id="70659" name="object 4"/>
          <p:cNvSpPr>
            <a:spLocks noChangeArrowheads="1"/>
          </p:cNvSpPr>
          <p:nvPr/>
        </p:nvSpPr>
        <p:spPr bwMode="auto">
          <a:xfrm>
            <a:off x="1552575" y="1331913"/>
            <a:ext cx="5208588" cy="2836862"/>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70660" name="object 5"/>
          <p:cNvSpPr>
            <a:spLocks/>
          </p:cNvSpPr>
          <p:nvPr/>
        </p:nvSpPr>
        <p:spPr bwMode="auto">
          <a:xfrm>
            <a:off x="2023269" y="1327150"/>
            <a:ext cx="5062538" cy="2692400"/>
          </a:xfrm>
          <a:custGeom>
            <a:avLst/>
            <a:gdLst>
              <a:gd name="T0" fmla="*/ 0 w 5062855"/>
              <a:gd name="T1" fmla="*/ 0 h 2692400"/>
              <a:gd name="T2" fmla="*/ 5062537 w 5062855"/>
              <a:gd name="T3" fmla="*/ 0 h 2692400"/>
              <a:gd name="T4" fmla="*/ 5062537 w 5062855"/>
              <a:gd name="T5" fmla="*/ 2692400 h 2692400"/>
              <a:gd name="T6" fmla="*/ 0 w 5062855"/>
              <a:gd name="T7" fmla="*/ 2692400 h 2692400"/>
              <a:gd name="T8" fmla="*/ 0 w 5062855"/>
              <a:gd name="T9" fmla="*/ 0 h 2692400"/>
            </a:gdLst>
            <a:ahLst/>
            <a:cxnLst>
              <a:cxn ang="0">
                <a:pos x="T0" y="T1"/>
              </a:cxn>
              <a:cxn ang="0">
                <a:pos x="T2" y="T3"/>
              </a:cxn>
              <a:cxn ang="0">
                <a:pos x="T4" y="T5"/>
              </a:cxn>
              <a:cxn ang="0">
                <a:pos x="T6" y="T7"/>
              </a:cxn>
              <a:cxn ang="0">
                <a:pos x="T8" y="T9"/>
              </a:cxn>
            </a:cxnLst>
            <a:rect l="0" t="0" r="r" b="b"/>
            <a:pathLst>
              <a:path w="5062855" h="2692400">
                <a:moveTo>
                  <a:pt x="0" y="0"/>
                </a:moveTo>
                <a:lnTo>
                  <a:pt x="5062537" y="0"/>
                </a:lnTo>
                <a:lnTo>
                  <a:pt x="5062537" y="2692400"/>
                </a:lnTo>
                <a:lnTo>
                  <a:pt x="0" y="26924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61" name="object 6"/>
          <p:cNvSpPr>
            <a:spLocks/>
          </p:cNvSpPr>
          <p:nvPr/>
        </p:nvSpPr>
        <p:spPr bwMode="auto">
          <a:xfrm>
            <a:off x="1549400" y="1327150"/>
            <a:ext cx="5062538" cy="2692400"/>
          </a:xfrm>
          <a:custGeom>
            <a:avLst/>
            <a:gdLst>
              <a:gd name="T0" fmla="*/ 0 w 5062855"/>
              <a:gd name="T1" fmla="*/ 0 h 2692400"/>
              <a:gd name="T2" fmla="*/ 5062537 w 5062855"/>
              <a:gd name="T3" fmla="*/ 0 h 2692400"/>
              <a:gd name="T4" fmla="*/ 5062537 w 5062855"/>
              <a:gd name="T5" fmla="*/ 2692400 h 2692400"/>
              <a:gd name="T6" fmla="*/ 0 w 5062855"/>
              <a:gd name="T7" fmla="*/ 2692400 h 2692400"/>
              <a:gd name="T8" fmla="*/ 0 w 5062855"/>
              <a:gd name="T9" fmla="*/ 0 h 2692400"/>
            </a:gdLst>
            <a:ahLst/>
            <a:cxnLst>
              <a:cxn ang="0">
                <a:pos x="T0" y="T1"/>
              </a:cxn>
              <a:cxn ang="0">
                <a:pos x="T2" y="T3"/>
              </a:cxn>
              <a:cxn ang="0">
                <a:pos x="T4" y="T5"/>
              </a:cxn>
              <a:cxn ang="0">
                <a:pos x="T6" y="T7"/>
              </a:cxn>
              <a:cxn ang="0">
                <a:pos x="T8" y="T9"/>
              </a:cxn>
            </a:cxnLst>
            <a:rect l="0" t="0" r="r" b="b"/>
            <a:pathLst>
              <a:path w="5062855" h="2692400">
                <a:moveTo>
                  <a:pt x="0" y="0"/>
                </a:moveTo>
                <a:lnTo>
                  <a:pt x="5062537" y="0"/>
                </a:lnTo>
                <a:lnTo>
                  <a:pt x="5062537" y="2692400"/>
                </a:lnTo>
                <a:lnTo>
                  <a:pt x="0" y="269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62" name="object 7"/>
          <p:cNvSpPr>
            <a:spLocks noChangeArrowheads="1"/>
          </p:cNvSpPr>
          <p:nvPr/>
        </p:nvSpPr>
        <p:spPr bwMode="auto">
          <a:xfrm>
            <a:off x="2047875" y="4713288"/>
            <a:ext cx="4654550" cy="142398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70663" name="object 8"/>
          <p:cNvSpPr>
            <a:spLocks/>
          </p:cNvSpPr>
          <p:nvPr/>
        </p:nvSpPr>
        <p:spPr bwMode="auto">
          <a:xfrm>
            <a:off x="2044700" y="4710113"/>
            <a:ext cx="4510088" cy="1279525"/>
          </a:xfrm>
          <a:custGeom>
            <a:avLst/>
            <a:gdLst>
              <a:gd name="T0" fmla="*/ 0 w 4510405"/>
              <a:gd name="T1" fmla="*/ 0 h 1279525"/>
              <a:gd name="T2" fmla="*/ 4510087 w 4510405"/>
              <a:gd name="T3" fmla="*/ 0 h 1279525"/>
              <a:gd name="T4" fmla="*/ 4510087 w 4510405"/>
              <a:gd name="T5" fmla="*/ 1279525 h 1279525"/>
              <a:gd name="T6" fmla="*/ 0 w 4510405"/>
              <a:gd name="T7" fmla="*/ 1279525 h 1279525"/>
              <a:gd name="T8" fmla="*/ 0 w 4510405"/>
              <a:gd name="T9" fmla="*/ 0 h 1279525"/>
            </a:gdLst>
            <a:ahLst/>
            <a:cxnLst>
              <a:cxn ang="0">
                <a:pos x="T0" y="T1"/>
              </a:cxn>
              <a:cxn ang="0">
                <a:pos x="T2" y="T3"/>
              </a:cxn>
              <a:cxn ang="0">
                <a:pos x="T4" y="T5"/>
              </a:cxn>
              <a:cxn ang="0">
                <a:pos x="T6" y="T7"/>
              </a:cxn>
              <a:cxn ang="0">
                <a:pos x="T8" y="T9"/>
              </a:cxn>
            </a:cxnLst>
            <a:rect l="0" t="0" r="r" b="b"/>
            <a:pathLst>
              <a:path w="4510405" h="1279525">
                <a:moveTo>
                  <a:pt x="0" y="0"/>
                </a:moveTo>
                <a:lnTo>
                  <a:pt x="4510087" y="0"/>
                </a:lnTo>
                <a:lnTo>
                  <a:pt x="4510087" y="1279525"/>
                </a:lnTo>
                <a:lnTo>
                  <a:pt x="0" y="12795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64" name="object 9"/>
          <p:cNvSpPr>
            <a:spLocks/>
          </p:cNvSpPr>
          <p:nvPr/>
        </p:nvSpPr>
        <p:spPr bwMode="auto">
          <a:xfrm>
            <a:off x="2044700" y="4710113"/>
            <a:ext cx="4510088" cy="1279525"/>
          </a:xfrm>
          <a:custGeom>
            <a:avLst/>
            <a:gdLst>
              <a:gd name="T0" fmla="*/ 0 w 4510405"/>
              <a:gd name="T1" fmla="*/ 0 h 1279525"/>
              <a:gd name="T2" fmla="*/ 4510087 w 4510405"/>
              <a:gd name="T3" fmla="*/ 0 h 1279525"/>
              <a:gd name="T4" fmla="*/ 4510087 w 4510405"/>
              <a:gd name="T5" fmla="*/ 1279525 h 1279525"/>
              <a:gd name="T6" fmla="*/ 0 w 4510405"/>
              <a:gd name="T7" fmla="*/ 1279525 h 1279525"/>
              <a:gd name="T8" fmla="*/ 0 w 4510405"/>
              <a:gd name="T9" fmla="*/ 0 h 1279525"/>
            </a:gdLst>
            <a:ahLst/>
            <a:cxnLst>
              <a:cxn ang="0">
                <a:pos x="T0" y="T1"/>
              </a:cxn>
              <a:cxn ang="0">
                <a:pos x="T2" y="T3"/>
              </a:cxn>
              <a:cxn ang="0">
                <a:pos x="T4" y="T5"/>
              </a:cxn>
              <a:cxn ang="0">
                <a:pos x="T6" y="T7"/>
              </a:cxn>
              <a:cxn ang="0">
                <a:pos x="T8" y="T9"/>
              </a:cxn>
            </a:cxnLst>
            <a:rect l="0" t="0" r="r" b="b"/>
            <a:pathLst>
              <a:path w="4510405" h="1279525">
                <a:moveTo>
                  <a:pt x="0" y="0"/>
                </a:moveTo>
                <a:lnTo>
                  <a:pt x="4510087" y="0"/>
                </a:lnTo>
                <a:lnTo>
                  <a:pt x="4510087" y="1279525"/>
                </a:lnTo>
                <a:lnTo>
                  <a:pt x="0" y="12795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65" name="object 10"/>
          <p:cNvSpPr>
            <a:spLocks/>
          </p:cNvSpPr>
          <p:nvPr/>
        </p:nvSpPr>
        <p:spPr bwMode="auto">
          <a:xfrm>
            <a:off x="5099050" y="2073275"/>
            <a:ext cx="1096963"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66" name="object 11"/>
          <p:cNvSpPr>
            <a:spLocks/>
          </p:cNvSpPr>
          <p:nvPr/>
        </p:nvSpPr>
        <p:spPr bwMode="auto">
          <a:xfrm>
            <a:off x="5099050" y="2073275"/>
            <a:ext cx="1096963"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67" name="object 12"/>
          <p:cNvSpPr>
            <a:spLocks/>
          </p:cNvSpPr>
          <p:nvPr/>
        </p:nvSpPr>
        <p:spPr bwMode="auto">
          <a:xfrm>
            <a:off x="4611688" y="2195513"/>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68" name="object 13"/>
          <p:cNvSpPr>
            <a:spLocks/>
          </p:cNvSpPr>
          <p:nvPr/>
        </p:nvSpPr>
        <p:spPr bwMode="auto">
          <a:xfrm>
            <a:off x="4611688" y="2195513"/>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69" name="object 14"/>
          <p:cNvSpPr>
            <a:spLocks/>
          </p:cNvSpPr>
          <p:nvPr/>
        </p:nvSpPr>
        <p:spPr bwMode="auto">
          <a:xfrm>
            <a:off x="4124325" y="2317750"/>
            <a:ext cx="1096963"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70" name="object 15"/>
          <p:cNvSpPr>
            <a:spLocks/>
          </p:cNvSpPr>
          <p:nvPr/>
        </p:nvSpPr>
        <p:spPr bwMode="auto">
          <a:xfrm>
            <a:off x="4124325" y="2317750"/>
            <a:ext cx="1096963"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71" name="object 16"/>
          <p:cNvSpPr>
            <a:spLocks/>
          </p:cNvSpPr>
          <p:nvPr/>
        </p:nvSpPr>
        <p:spPr bwMode="auto">
          <a:xfrm>
            <a:off x="3636963" y="2438400"/>
            <a:ext cx="1096962" cy="976313"/>
          </a:xfrm>
          <a:custGeom>
            <a:avLst/>
            <a:gdLst>
              <a:gd name="T0" fmla="*/ 0 w 1097279"/>
              <a:gd name="T1" fmla="*/ 0 h 976629"/>
              <a:gd name="T2" fmla="*/ 1096962 w 1097279"/>
              <a:gd name="T3" fmla="*/ 0 h 976629"/>
              <a:gd name="T4" fmla="*/ 1096962 w 1097279"/>
              <a:gd name="T5" fmla="*/ 976312 h 976629"/>
              <a:gd name="T6" fmla="*/ 0 w 1097279"/>
              <a:gd name="T7" fmla="*/ 976312 h 976629"/>
              <a:gd name="T8" fmla="*/ 0 w 1097279"/>
              <a:gd name="T9" fmla="*/ 0 h 976629"/>
            </a:gdLst>
            <a:ahLst/>
            <a:cxnLst>
              <a:cxn ang="0">
                <a:pos x="T0" y="T1"/>
              </a:cxn>
              <a:cxn ang="0">
                <a:pos x="T2" y="T3"/>
              </a:cxn>
              <a:cxn ang="0">
                <a:pos x="T4" y="T5"/>
              </a:cxn>
              <a:cxn ang="0">
                <a:pos x="T6" y="T7"/>
              </a:cxn>
              <a:cxn ang="0">
                <a:pos x="T8" y="T9"/>
              </a:cxn>
            </a:cxnLst>
            <a:rect l="0" t="0" r="r" b="b"/>
            <a:pathLst>
              <a:path w="1097279" h="976629">
                <a:moveTo>
                  <a:pt x="0" y="0"/>
                </a:moveTo>
                <a:lnTo>
                  <a:pt x="1096962" y="0"/>
                </a:lnTo>
                <a:lnTo>
                  <a:pt x="1096962" y="976312"/>
                </a:lnTo>
                <a:lnTo>
                  <a:pt x="0" y="9763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72" name="object 17"/>
          <p:cNvSpPr>
            <a:spLocks/>
          </p:cNvSpPr>
          <p:nvPr/>
        </p:nvSpPr>
        <p:spPr bwMode="auto">
          <a:xfrm>
            <a:off x="3636963" y="2438400"/>
            <a:ext cx="1096962" cy="976313"/>
          </a:xfrm>
          <a:custGeom>
            <a:avLst/>
            <a:gdLst>
              <a:gd name="T0" fmla="*/ 0 w 1097279"/>
              <a:gd name="T1" fmla="*/ 0 h 976629"/>
              <a:gd name="T2" fmla="*/ 1096962 w 1097279"/>
              <a:gd name="T3" fmla="*/ 0 h 976629"/>
              <a:gd name="T4" fmla="*/ 1096962 w 1097279"/>
              <a:gd name="T5" fmla="*/ 976312 h 976629"/>
              <a:gd name="T6" fmla="*/ 0 w 1097279"/>
              <a:gd name="T7" fmla="*/ 976312 h 976629"/>
              <a:gd name="T8" fmla="*/ 0 w 1097279"/>
              <a:gd name="T9" fmla="*/ 0 h 976629"/>
            </a:gdLst>
            <a:ahLst/>
            <a:cxnLst>
              <a:cxn ang="0">
                <a:pos x="T0" y="T1"/>
              </a:cxn>
              <a:cxn ang="0">
                <a:pos x="T2" y="T3"/>
              </a:cxn>
              <a:cxn ang="0">
                <a:pos x="T4" y="T5"/>
              </a:cxn>
              <a:cxn ang="0">
                <a:pos x="T6" y="T7"/>
              </a:cxn>
              <a:cxn ang="0">
                <a:pos x="T8" y="T9"/>
              </a:cxn>
            </a:cxnLst>
            <a:rect l="0" t="0" r="r" b="b"/>
            <a:pathLst>
              <a:path w="1097279" h="976629">
                <a:moveTo>
                  <a:pt x="0" y="0"/>
                </a:moveTo>
                <a:lnTo>
                  <a:pt x="1096962" y="0"/>
                </a:lnTo>
                <a:lnTo>
                  <a:pt x="1096962" y="976312"/>
                </a:lnTo>
                <a:lnTo>
                  <a:pt x="0" y="9763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73" name="object 18"/>
          <p:cNvSpPr>
            <a:spLocks/>
          </p:cNvSpPr>
          <p:nvPr/>
        </p:nvSpPr>
        <p:spPr bwMode="auto">
          <a:xfrm>
            <a:off x="3149600" y="2560638"/>
            <a:ext cx="1096963" cy="976312"/>
          </a:xfrm>
          <a:custGeom>
            <a:avLst/>
            <a:gdLst>
              <a:gd name="T0" fmla="*/ 0 w 1097279"/>
              <a:gd name="T1" fmla="*/ 0 h 976629"/>
              <a:gd name="T2" fmla="*/ 1096962 w 1097279"/>
              <a:gd name="T3" fmla="*/ 0 h 976629"/>
              <a:gd name="T4" fmla="*/ 1096962 w 1097279"/>
              <a:gd name="T5" fmla="*/ 976312 h 976629"/>
              <a:gd name="T6" fmla="*/ 0 w 1097279"/>
              <a:gd name="T7" fmla="*/ 976312 h 976629"/>
              <a:gd name="T8" fmla="*/ 0 w 1097279"/>
              <a:gd name="T9" fmla="*/ 0 h 976629"/>
            </a:gdLst>
            <a:ahLst/>
            <a:cxnLst>
              <a:cxn ang="0">
                <a:pos x="T0" y="T1"/>
              </a:cxn>
              <a:cxn ang="0">
                <a:pos x="T2" y="T3"/>
              </a:cxn>
              <a:cxn ang="0">
                <a:pos x="T4" y="T5"/>
              </a:cxn>
              <a:cxn ang="0">
                <a:pos x="T6" y="T7"/>
              </a:cxn>
              <a:cxn ang="0">
                <a:pos x="T8" y="T9"/>
              </a:cxn>
            </a:cxnLst>
            <a:rect l="0" t="0" r="r" b="b"/>
            <a:pathLst>
              <a:path w="1097279" h="976629">
                <a:moveTo>
                  <a:pt x="0" y="0"/>
                </a:moveTo>
                <a:lnTo>
                  <a:pt x="1096962" y="0"/>
                </a:lnTo>
                <a:lnTo>
                  <a:pt x="1096962" y="976312"/>
                </a:lnTo>
                <a:lnTo>
                  <a:pt x="0" y="9763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74" name="object 19"/>
          <p:cNvSpPr>
            <a:spLocks/>
          </p:cNvSpPr>
          <p:nvPr/>
        </p:nvSpPr>
        <p:spPr bwMode="auto">
          <a:xfrm>
            <a:off x="3149600" y="2560638"/>
            <a:ext cx="1096963" cy="976312"/>
          </a:xfrm>
          <a:custGeom>
            <a:avLst/>
            <a:gdLst>
              <a:gd name="T0" fmla="*/ 0 w 1097279"/>
              <a:gd name="T1" fmla="*/ 0 h 976629"/>
              <a:gd name="T2" fmla="*/ 1096962 w 1097279"/>
              <a:gd name="T3" fmla="*/ 0 h 976629"/>
              <a:gd name="T4" fmla="*/ 1096962 w 1097279"/>
              <a:gd name="T5" fmla="*/ 976312 h 976629"/>
              <a:gd name="T6" fmla="*/ 0 w 1097279"/>
              <a:gd name="T7" fmla="*/ 976312 h 976629"/>
              <a:gd name="T8" fmla="*/ 0 w 1097279"/>
              <a:gd name="T9" fmla="*/ 0 h 976629"/>
            </a:gdLst>
            <a:ahLst/>
            <a:cxnLst>
              <a:cxn ang="0">
                <a:pos x="T0" y="T1"/>
              </a:cxn>
              <a:cxn ang="0">
                <a:pos x="T2" y="T3"/>
              </a:cxn>
              <a:cxn ang="0">
                <a:pos x="T4" y="T5"/>
              </a:cxn>
              <a:cxn ang="0">
                <a:pos x="T6" y="T7"/>
              </a:cxn>
              <a:cxn ang="0">
                <a:pos x="T8" y="T9"/>
              </a:cxn>
            </a:cxnLst>
            <a:rect l="0" t="0" r="r" b="b"/>
            <a:pathLst>
              <a:path w="1097279" h="976629">
                <a:moveTo>
                  <a:pt x="0" y="0"/>
                </a:moveTo>
                <a:lnTo>
                  <a:pt x="1096962" y="0"/>
                </a:lnTo>
                <a:lnTo>
                  <a:pt x="1096962" y="976312"/>
                </a:lnTo>
                <a:lnTo>
                  <a:pt x="0" y="9763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75" name="object 20"/>
          <p:cNvSpPr>
            <a:spLocks/>
          </p:cNvSpPr>
          <p:nvPr/>
        </p:nvSpPr>
        <p:spPr bwMode="auto">
          <a:xfrm>
            <a:off x="2662238" y="2682875"/>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76" name="object 21"/>
          <p:cNvSpPr>
            <a:spLocks/>
          </p:cNvSpPr>
          <p:nvPr/>
        </p:nvSpPr>
        <p:spPr bwMode="auto">
          <a:xfrm>
            <a:off x="2662238" y="2682875"/>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77" name="object 22"/>
          <p:cNvSpPr>
            <a:spLocks/>
          </p:cNvSpPr>
          <p:nvPr/>
        </p:nvSpPr>
        <p:spPr bwMode="auto">
          <a:xfrm>
            <a:off x="2173288" y="2805113"/>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78" name="object 23"/>
          <p:cNvSpPr>
            <a:spLocks/>
          </p:cNvSpPr>
          <p:nvPr/>
        </p:nvSpPr>
        <p:spPr bwMode="auto">
          <a:xfrm>
            <a:off x="2173288" y="2805113"/>
            <a:ext cx="1096962" cy="974725"/>
          </a:xfrm>
          <a:custGeom>
            <a:avLst/>
            <a:gdLst>
              <a:gd name="T0" fmla="*/ 0 w 1097279"/>
              <a:gd name="T1" fmla="*/ 0 h 974725"/>
              <a:gd name="T2" fmla="*/ 1096962 w 1097279"/>
              <a:gd name="T3" fmla="*/ 0 h 974725"/>
              <a:gd name="T4" fmla="*/ 1096962 w 1097279"/>
              <a:gd name="T5" fmla="*/ 974725 h 974725"/>
              <a:gd name="T6" fmla="*/ 0 w 1097279"/>
              <a:gd name="T7" fmla="*/ 974725 h 974725"/>
              <a:gd name="T8" fmla="*/ 0 w 1097279"/>
              <a:gd name="T9" fmla="*/ 0 h 974725"/>
            </a:gdLst>
            <a:ahLst/>
            <a:cxnLst>
              <a:cxn ang="0">
                <a:pos x="T0" y="T1"/>
              </a:cxn>
              <a:cxn ang="0">
                <a:pos x="T2" y="T3"/>
              </a:cxn>
              <a:cxn ang="0">
                <a:pos x="T4" y="T5"/>
              </a:cxn>
              <a:cxn ang="0">
                <a:pos x="T6" y="T7"/>
              </a:cxn>
              <a:cxn ang="0">
                <a:pos x="T8" y="T9"/>
              </a:cxn>
            </a:cxnLst>
            <a:rect l="0" t="0" r="r" b="b"/>
            <a:pathLst>
              <a:path w="1097279"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79" name="object 24"/>
          <p:cNvSpPr>
            <a:spLocks/>
          </p:cNvSpPr>
          <p:nvPr/>
        </p:nvSpPr>
        <p:spPr bwMode="auto">
          <a:xfrm>
            <a:off x="1685925" y="2927350"/>
            <a:ext cx="1096963" cy="974725"/>
          </a:xfrm>
          <a:custGeom>
            <a:avLst/>
            <a:gdLst>
              <a:gd name="T0" fmla="*/ 0 w 1097280"/>
              <a:gd name="T1" fmla="*/ 0 h 974725"/>
              <a:gd name="T2" fmla="*/ 1096962 w 1097280"/>
              <a:gd name="T3" fmla="*/ 0 h 974725"/>
              <a:gd name="T4" fmla="*/ 1096962 w 1097280"/>
              <a:gd name="T5" fmla="*/ 974725 h 974725"/>
              <a:gd name="T6" fmla="*/ 0 w 1097280"/>
              <a:gd name="T7" fmla="*/ 974725 h 974725"/>
              <a:gd name="T8" fmla="*/ 0 w 1097280"/>
              <a:gd name="T9" fmla="*/ 0 h 974725"/>
            </a:gdLst>
            <a:ahLst/>
            <a:cxnLst>
              <a:cxn ang="0">
                <a:pos x="T0" y="T1"/>
              </a:cxn>
              <a:cxn ang="0">
                <a:pos x="T2" y="T3"/>
              </a:cxn>
              <a:cxn ang="0">
                <a:pos x="T4" y="T5"/>
              </a:cxn>
              <a:cxn ang="0">
                <a:pos x="T6" y="T7"/>
              </a:cxn>
              <a:cxn ang="0">
                <a:pos x="T8" y="T9"/>
              </a:cxn>
            </a:cxnLst>
            <a:rect l="0" t="0" r="r" b="b"/>
            <a:pathLst>
              <a:path w="1097280" h="974725">
                <a:moveTo>
                  <a:pt x="0" y="0"/>
                </a:moveTo>
                <a:lnTo>
                  <a:pt x="1096962" y="0"/>
                </a:lnTo>
                <a:lnTo>
                  <a:pt x="1096962" y="974725"/>
                </a:lnTo>
                <a:lnTo>
                  <a:pt x="0" y="9747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80" name="object 25"/>
          <p:cNvSpPr>
            <a:spLocks/>
          </p:cNvSpPr>
          <p:nvPr/>
        </p:nvSpPr>
        <p:spPr bwMode="auto">
          <a:xfrm>
            <a:off x="1685925" y="2927350"/>
            <a:ext cx="1096963" cy="974725"/>
          </a:xfrm>
          <a:custGeom>
            <a:avLst/>
            <a:gdLst>
              <a:gd name="T0" fmla="*/ 0 w 1097280"/>
              <a:gd name="T1" fmla="*/ 0 h 974725"/>
              <a:gd name="T2" fmla="*/ 1096962 w 1097280"/>
              <a:gd name="T3" fmla="*/ 0 h 974725"/>
              <a:gd name="T4" fmla="*/ 1096962 w 1097280"/>
              <a:gd name="T5" fmla="*/ 974725 h 974725"/>
              <a:gd name="T6" fmla="*/ 0 w 1097280"/>
              <a:gd name="T7" fmla="*/ 974725 h 974725"/>
              <a:gd name="T8" fmla="*/ 0 w 1097280"/>
              <a:gd name="T9" fmla="*/ 0 h 974725"/>
            </a:gdLst>
            <a:ahLst/>
            <a:cxnLst>
              <a:cxn ang="0">
                <a:pos x="T0" y="T1"/>
              </a:cxn>
              <a:cxn ang="0">
                <a:pos x="T2" y="T3"/>
              </a:cxn>
              <a:cxn ang="0">
                <a:pos x="T4" y="T5"/>
              </a:cxn>
              <a:cxn ang="0">
                <a:pos x="T6" y="T7"/>
              </a:cxn>
              <a:cxn ang="0">
                <a:pos x="T8" y="T9"/>
              </a:cxn>
            </a:cxnLst>
            <a:rect l="0" t="0" r="r" b="b"/>
            <a:pathLst>
              <a:path w="1097280" h="974725">
                <a:moveTo>
                  <a:pt x="0" y="0"/>
                </a:moveTo>
                <a:lnTo>
                  <a:pt x="1096962" y="0"/>
                </a:lnTo>
                <a:lnTo>
                  <a:pt x="1096962" y="974725"/>
                </a:lnTo>
                <a:lnTo>
                  <a:pt x="0" y="9747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1" name="object 26"/>
          <p:cNvSpPr>
            <a:spLocks/>
          </p:cNvSpPr>
          <p:nvPr/>
        </p:nvSpPr>
        <p:spPr bwMode="auto">
          <a:xfrm>
            <a:off x="6743700" y="1712913"/>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82" name="object 27"/>
          <p:cNvSpPr>
            <a:spLocks/>
          </p:cNvSpPr>
          <p:nvPr/>
        </p:nvSpPr>
        <p:spPr bwMode="auto">
          <a:xfrm>
            <a:off x="6743700" y="1712913"/>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3" name="object 28"/>
          <p:cNvSpPr>
            <a:spLocks/>
          </p:cNvSpPr>
          <p:nvPr/>
        </p:nvSpPr>
        <p:spPr bwMode="auto">
          <a:xfrm>
            <a:off x="1219200" y="1601788"/>
            <a:ext cx="4164013" cy="0"/>
          </a:xfrm>
          <a:custGeom>
            <a:avLst/>
            <a:gdLst>
              <a:gd name="T0" fmla="*/ 0 w 4164329"/>
              <a:gd name="T1" fmla="*/ 4164012 w 4164329"/>
            </a:gdLst>
            <a:ahLst/>
            <a:cxnLst>
              <a:cxn ang="0">
                <a:pos x="T0" y="0"/>
              </a:cxn>
              <a:cxn ang="0">
                <a:pos x="T1" y="0"/>
              </a:cxn>
            </a:cxnLst>
            <a:rect l="0" t="0" r="r" b="b"/>
            <a:pathLst>
              <a:path w="4164329">
                <a:moveTo>
                  <a:pt x="0" y="0"/>
                </a:moveTo>
                <a:lnTo>
                  <a:pt x="4164012" y="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4" name="object 29"/>
          <p:cNvSpPr>
            <a:spLocks/>
          </p:cNvSpPr>
          <p:nvPr/>
        </p:nvSpPr>
        <p:spPr bwMode="auto">
          <a:xfrm>
            <a:off x="5362575" y="1601788"/>
            <a:ext cx="0" cy="381000"/>
          </a:xfrm>
          <a:custGeom>
            <a:avLst/>
            <a:gdLst>
              <a:gd name="T0" fmla="*/ 0 h 381000"/>
              <a:gd name="T1" fmla="*/ 381000 h 381000"/>
            </a:gdLst>
            <a:ahLst/>
            <a:cxnLst>
              <a:cxn ang="0">
                <a:pos x="0" y="T0"/>
              </a:cxn>
              <a:cxn ang="0">
                <a:pos x="0" y="T1"/>
              </a:cxn>
            </a:cxnLst>
            <a:rect l="0" t="0" r="r" b="b"/>
            <a:pathLst>
              <a:path h="381000">
                <a:moveTo>
                  <a:pt x="0" y="0"/>
                </a:moveTo>
                <a:lnTo>
                  <a:pt x="0" y="38100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5" name="object 30"/>
          <p:cNvSpPr>
            <a:spLocks/>
          </p:cNvSpPr>
          <p:nvPr/>
        </p:nvSpPr>
        <p:spPr bwMode="auto">
          <a:xfrm>
            <a:off x="5305425" y="1963738"/>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86" name="object 31"/>
          <p:cNvSpPr>
            <a:spLocks/>
          </p:cNvSpPr>
          <p:nvPr/>
        </p:nvSpPr>
        <p:spPr bwMode="auto">
          <a:xfrm>
            <a:off x="4814888" y="1601788"/>
            <a:ext cx="0" cy="503237"/>
          </a:xfrm>
          <a:custGeom>
            <a:avLst/>
            <a:gdLst>
              <a:gd name="T0" fmla="*/ 0 h 503555"/>
              <a:gd name="T1" fmla="*/ 503237 h 503555"/>
            </a:gdLst>
            <a:ahLst/>
            <a:cxnLst>
              <a:cxn ang="0">
                <a:pos x="0" y="T0"/>
              </a:cxn>
              <a:cxn ang="0">
                <a:pos x="0" y="T1"/>
              </a:cxn>
            </a:cxnLst>
            <a:rect l="0" t="0" r="r" b="b"/>
            <a:pathLst>
              <a:path h="503555">
                <a:moveTo>
                  <a:pt x="0" y="0"/>
                </a:moveTo>
                <a:lnTo>
                  <a:pt x="0" y="503237"/>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7" name="object 32"/>
          <p:cNvSpPr>
            <a:spLocks/>
          </p:cNvSpPr>
          <p:nvPr/>
        </p:nvSpPr>
        <p:spPr bwMode="auto">
          <a:xfrm>
            <a:off x="4757738" y="2085975"/>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88" name="object 33"/>
          <p:cNvSpPr>
            <a:spLocks/>
          </p:cNvSpPr>
          <p:nvPr/>
        </p:nvSpPr>
        <p:spPr bwMode="auto">
          <a:xfrm>
            <a:off x="4327525" y="1601788"/>
            <a:ext cx="0" cy="635000"/>
          </a:xfrm>
          <a:custGeom>
            <a:avLst/>
            <a:gdLst>
              <a:gd name="T0" fmla="*/ 0 h 635000"/>
              <a:gd name="T1" fmla="*/ 635000 h 635000"/>
            </a:gdLst>
            <a:ahLst/>
            <a:cxnLst>
              <a:cxn ang="0">
                <a:pos x="0" y="T0"/>
              </a:cxn>
              <a:cxn ang="0">
                <a:pos x="0" y="T1"/>
              </a:cxn>
            </a:cxnLst>
            <a:rect l="0" t="0" r="r" b="b"/>
            <a:pathLst>
              <a:path h="635000">
                <a:moveTo>
                  <a:pt x="0" y="0"/>
                </a:moveTo>
                <a:lnTo>
                  <a:pt x="0" y="63500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89" name="object 34"/>
          <p:cNvSpPr>
            <a:spLocks/>
          </p:cNvSpPr>
          <p:nvPr/>
        </p:nvSpPr>
        <p:spPr bwMode="auto">
          <a:xfrm>
            <a:off x="4270375" y="2217738"/>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90" name="object 35"/>
          <p:cNvSpPr>
            <a:spLocks/>
          </p:cNvSpPr>
          <p:nvPr/>
        </p:nvSpPr>
        <p:spPr bwMode="auto">
          <a:xfrm>
            <a:off x="3840163" y="1601788"/>
            <a:ext cx="0" cy="757237"/>
          </a:xfrm>
          <a:custGeom>
            <a:avLst/>
            <a:gdLst>
              <a:gd name="T0" fmla="*/ 0 h 757555"/>
              <a:gd name="T1" fmla="*/ 757237 h 757555"/>
            </a:gdLst>
            <a:ahLst/>
            <a:cxnLst>
              <a:cxn ang="0">
                <a:pos x="0" y="T0"/>
              </a:cxn>
              <a:cxn ang="0">
                <a:pos x="0" y="T1"/>
              </a:cxn>
            </a:cxnLst>
            <a:rect l="0" t="0" r="r" b="b"/>
            <a:pathLst>
              <a:path h="757555">
                <a:moveTo>
                  <a:pt x="0" y="0"/>
                </a:moveTo>
                <a:lnTo>
                  <a:pt x="0" y="757237"/>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91" name="object 36"/>
          <p:cNvSpPr>
            <a:spLocks/>
          </p:cNvSpPr>
          <p:nvPr/>
        </p:nvSpPr>
        <p:spPr bwMode="auto">
          <a:xfrm>
            <a:off x="3783013" y="2339975"/>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92" name="object 37"/>
          <p:cNvSpPr>
            <a:spLocks/>
          </p:cNvSpPr>
          <p:nvPr/>
        </p:nvSpPr>
        <p:spPr bwMode="auto">
          <a:xfrm>
            <a:off x="3352800" y="1601788"/>
            <a:ext cx="0" cy="879475"/>
          </a:xfrm>
          <a:custGeom>
            <a:avLst/>
            <a:gdLst>
              <a:gd name="T0" fmla="*/ 0 h 879475"/>
              <a:gd name="T1" fmla="*/ 879475 h 879475"/>
            </a:gdLst>
            <a:ahLst/>
            <a:cxnLst>
              <a:cxn ang="0">
                <a:pos x="0" y="T0"/>
              </a:cxn>
              <a:cxn ang="0">
                <a:pos x="0" y="T1"/>
              </a:cxn>
            </a:cxnLst>
            <a:rect l="0" t="0" r="r" b="b"/>
            <a:pathLst>
              <a:path h="879475">
                <a:moveTo>
                  <a:pt x="0" y="0"/>
                </a:moveTo>
                <a:lnTo>
                  <a:pt x="0" y="879475"/>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93" name="object 38"/>
          <p:cNvSpPr>
            <a:spLocks/>
          </p:cNvSpPr>
          <p:nvPr/>
        </p:nvSpPr>
        <p:spPr bwMode="auto">
          <a:xfrm>
            <a:off x="3295650" y="2462213"/>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94" name="object 39"/>
          <p:cNvSpPr>
            <a:spLocks/>
          </p:cNvSpPr>
          <p:nvPr/>
        </p:nvSpPr>
        <p:spPr bwMode="auto">
          <a:xfrm>
            <a:off x="2803525" y="1601788"/>
            <a:ext cx="0" cy="1001712"/>
          </a:xfrm>
          <a:custGeom>
            <a:avLst/>
            <a:gdLst>
              <a:gd name="T0" fmla="*/ 0 h 1002030"/>
              <a:gd name="T1" fmla="*/ 1001712 h 1002030"/>
            </a:gdLst>
            <a:ahLst/>
            <a:cxnLst>
              <a:cxn ang="0">
                <a:pos x="0" y="T0"/>
              </a:cxn>
              <a:cxn ang="0">
                <a:pos x="0" y="T1"/>
              </a:cxn>
            </a:cxnLst>
            <a:rect l="0" t="0" r="r" b="b"/>
            <a:pathLst>
              <a:path h="1002030">
                <a:moveTo>
                  <a:pt x="0" y="0"/>
                </a:moveTo>
                <a:lnTo>
                  <a:pt x="0" y="1001712"/>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95" name="object 40"/>
          <p:cNvSpPr>
            <a:spLocks/>
          </p:cNvSpPr>
          <p:nvPr/>
        </p:nvSpPr>
        <p:spPr bwMode="auto">
          <a:xfrm>
            <a:off x="2746375" y="258445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96" name="object 41"/>
          <p:cNvSpPr>
            <a:spLocks/>
          </p:cNvSpPr>
          <p:nvPr/>
        </p:nvSpPr>
        <p:spPr bwMode="auto">
          <a:xfrm>
            <a:off x="2376488" y="1601788"/>
            <a:ext cx="0" cy="1122362"/>
          </a:xfrm>
          <a:custGeom>
            <a:avLst/>
            <a:gdLst>
              <a:gd name="T0" fmla="*/ 0 h 1122680"/>
              <a:gd name="T1" fmla="*/ 1122362 h 1122680"/>
            </a:gdLst>
            <a:ahLst/>
            <a:cxnLst>
              <a:cxn ang="0">
                <a:pos x="0" y="T0"/>
              </a:cxn>
              <a:cxn ang="0">
                <a:pos x="0" y="T1"/>
              </a:cxn>
            </a:cxnLst>
            <a:rect l="0" t="0" r="r" b="b"/>
            <a:pathLst>
              <a:path h="1122680">
                <a:moveTo>
                  <a:pt x="0" y="0"/>
                </a:moveTo>
                <a:lnTo>
                  <a:pt x="0" y="1122362"/>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97" name="object 42"/>
          <p:cNvSpPr>
            <a:spLocks/>
          </p:cNvSpPr>
          <p:nvPr/>
        </p:nvSpPr>
        <p:spPr bwMode="auto">
          <a:xfrm>
            <a:off x="2319338" y="27051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98" name="object 43"/>
          <p:cNvSpPr>
            <a:spLocks/>
          </p:cNvSpPr>
          <p:nvPr/>
        </p:nvSpPr>
        <p:spPr bwMode="auto">
          <a:xfrm>
            <a:off x="1889125" y="1601788"/>
            <a:ext cx="0" cy="1244600"/>
          </a:xfrm>
          <a:custGeom>
            <a:avLst/>
            <a:gdLst>
              <a:gd name="T0" fmla="*/ 0 h 1244600"/>
              <a:gd name="T1" fmla="*/ 1244600 h 1244600"/>
            </a:gdLst>
            <a:ahLst/>
            <a:cxnLst>
              <a:cxn ang="0">
                <a:pos x="0" y="T0"/>
              </a:cxn>
              <a:cxn ang="0">
                <a:pos x="0" y="T1"/>
              </a:cxn>
            </a:cxnLst>
            <a:rect l="0" t="0" r="r" b="b"/>
            <a:pathLst>
              <a:path h="1244600">
                <a:moveTo>
                  <a:pt x="0" y="0"/>
                </a:moveTo>
                <a:lnTo>
                  <a:pt x="0" y="124460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699" name="object 44"/>
          <p:cNvSpPr>
            <a:spLocks/>
          </p:cNvSpPr>
          <p:nvPr/>
        </p:nvSpPr>
        <p:spPr bwMode="auto">
          <a:xfrm>
            <a:off x="1831975" y="2827338"/>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00" name="object 45"/>
          <p:cNvSpPr>
            <a:spLocks/>
          </p:cNvSpPr>
          <p:nvPr/>
        </p:nvSpPr>
        <p:spPr bwMode="auto">
          <a:xfrm>
            <a:off x="1219200" y="5319713"/>
            <a:ext cx="822325" cy="9525"/>
          </a:xfrm>
          <a:custGeom>
            <a:avLst/>
            <a:gdLst>
              <a:gd name="T0" fmla="*/ 822325 w 822325"/>
              <a:gd name="T1" fmla="*/ 9525 h 9525"/>
              <a:gd name="T2" fmla="*/ 0 w 822325"/>
              <a:gd name="T3" fmla="*/ 0 h 9525"/>
            </a:gdLst>
            <a:ahLst/>
            <a:cxnLst>
              <a:cxn ang="0">
                <a:pos x="T0" y="T1"/>
              </a:cxn>
              <a:cxn ang="0">
                <a:pos x="T2" y="T3"/>
              </a:cxn>
            </a:cxnLst>
            <a:rect l="0" t="0" r="r" b="b"/>
            <a:pathLst>
              <a:path w="822325" h="9525">
                <a:moveTo>
                  <a:pt x="822325" y="9525"/>
                </a:moveTo>
                <a:lnTo>
                  <a:pt x="0" y="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01" name="object 46"/>
          <p:cNvSpPr>
            <a:spLocks/>
          </p:cNvSpPr>
          <p:nvPr/>
        </p:nvSpPr>
        <p:spPr bwMode="auto">
          <a:xfrm>
            <a:off x="1219200" y="1601788"/>
            <a:ext cx="0" cy="3717925"/>
          </a:xfrm>
          <a:custGeom>
            <a:avLst/>
            <a:gdLst>
              <a:gd name="T0" fmla="*/ 3717925 h 3717925"/>
              <a:gd name="T1" fmla="*/ 0 h 3717925"/>
            </a:gdLst>
            <a:ahLst/>
            <a:cxnLst>
              <a:cxn ang="0">
                <a:pos x="0" y="T0"/>
              </a:cxn>
              <a:cxn ang="0">
                <a:pos x="0" y="T1"/>
              </a:cxn>
            </a:cxnLst>
            <a:rect l="0" t="0" r="r" b="b"/>
            <a:pathLst>
              <a:path h="3717925">
                <a:moveTo>
                  <a:pt x="0" y="3717925"/>
                </a:moveTo>
                <a:lnTo>
                  <a:pt x="0" y="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02" name="object 47"/>
          <p:cNvSpPr>
            <a:spLocks/>
          </p:cNvSpPr>
          <p:nvPr/>
        </p:nvSpPr>
        <p:spPr bwMode="auto">
          <a:xfrm>
            <a:off x="3078163" y="3221038"/>
            <a:ext cx="101600" cy="112712"/>
          </a:xfrm>
          <a:custGeom>
            <a:avLst/>
            <a:gdLst>
              <a:gd name="T0" fmla="*/ 0 w 101600"/>
              <a:gd name="T1" fmla="*/ 0 h 113029"/>
              <a:gd name="T2" fmla="*/ 101600 w 101600"/>
              <a:gd name="T3" fmla="*/ 0 h 113029"/>
              <a:gd name="T4" fmla="*/ 101600 w 101600"/>
              <a:gd name="T5" fmla="*/ 112712 h 113029"/>
              <a:gd name="T6" fmla="*/ 0 w 101600"/>
              <a:gd name="T7" fmla="*/ 112712 h 113029"/>
              <a:gd name="T8" fmla="*/ 0 w 101600"/>
              <a:gd name="T9" fmla="*/ 0 h 113029"/>
            </a:gdLst>
            <a:ahLst/>
            <a:cxnLst>
              <a:cxn ang="0">
                <a:pos x="T0" y="T1"/>
              </a:cxn>
              <a:cxn ang="0">
                <a:pos x="T2" y="T3"/>
              </a:cxn>
              <a:cxn ang="0">
                <a:pos x="T4" y="T5"/>
              </a:cxn>
              <a:cxn ang="0">
                <a:pos x="T6" y="T7"/>
              </a:cxn>
              <a:cxn ang="0">
                <a:pos x="T8" y="T9"/>
              </a:cxn>
            </a:cxnLst>
            <a:rect l="0" t="0" r="r" b="b"/>
            <a:pathLst>
              <a:path w="101600" h="113029">
                <a:moveTo>
                  <a:pt x="0" y="0"/>
                </a:moveTo>
                <a:lnTo>
                  <a:pt x="101600" y="0"/>
                </a:lnTo>
                <a:lnTo>
                  <a:pt x="101600" y="112712"/>
                </a:lnTo>
                <a:lnTo>
                  <a:pt x="0" y="112712"/>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03" name="object 48"/>
          <p:cNvSpPr>
            <a:spLocks/>
          </p:cNvSpPr>
          <p:nvPr/>
        </p:nvSpPr>
        <p:spPr bwMode="auto">
          <a:xfrm>
            <a:off x="3078163" y="3221038"/>
            <a:ext cx="101600" cy="112712"/>
          </a:xfrm>
          <a:custGeom>
            <a:avLst/>
            <a:gdLst>
              <a:gd name="T0" fmla="*/ 0 w 101600"/>
              <a:gd name="T1" fmla="*/ 0 h 113029"/>
              <a:gd name="T2" fmla="*/ 101600 w 101600"/>
              <a:gd name="T3" fmla="*/ 0 h 113029"/>
              <a:gd name="T4" fmla="*/ 101600 w 101600"/>
              <a:gd name="T5" fmla="*/ 112712 h 113029"/>
              <a:gd name="T6" fmla="*/ 0 w 101600"/>
              <a:gd name="T7" fmla="*/ 112712 h 113029"/>
              <a:gd name="T8" fmla="*/ 0 w 101600"/>
              <a:gd name="T9" fmla="*/ 0 h 113029"/>
            </a:gdLst>
            <a:ahLst/>
            <a:cxnLst>
              <a:cxn ang="0">
                <a:pos x="T0" y="T1"/>
              </a:cxn>
              <a:cxn ang="0">
                <a:pos x="T2" y="T3"/>
              </a:cxn>
              <a:cxn ang="0">
                <a:pos x="T4" y="T5"/>
              </a:cxn>
              <a:cxn ang="0">
                <a:pos x="T6" y="T7"/>
              </a:cxn>
              <a:cxn ang="0">
                <a:pos x="T8" y="T9"/>
              </a:cxn>
            </a:cxnLst>
            <a:rect l="0" t="0" r="r" b="b"/>
            <a:pathLst>
              <a:path w="101600" h="113029">
                <a:moveTo>
                  <a:pt x="0" y="0"/>
                </a:moveTo>
                <a:lnTo>
                  <a:pt x="101600" y="0"/>
                </a:lnTo>
                <a:lnTo>
                  <a:pt x="101600" y="112712"/>
                </a:lnTo>
                <a:lnTo>
                  <a:pt x="0" y="1127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04" name="object 49"/>
          <p:cNvSpPr>
            <a:spLocks/>
          </p:cNvSpPr>
          <p:nvPr/>
        </p:nvSpPr>
        <p:spPr bwMode="auto">
          <a:xfrm>
            <a:off x="2611438" y="3338513"/>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05" name="object 50"/>
          <p:cNvSpPr>
            <a:spLocks/>
          </p:cNvSpPr>
          <p:nvPr/>
        </p:nvSpPr>
        <p:spPr bwMode="auto">
          <a:xfrm>
            <a:off x="2611438" y="3338513"/>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06" name="object 51"/>
          <p:cNvSpPr>
            <a:spLocks/>
          </p:cNvSpPr>
          <p:nvPr/>
        </p:nvSpPr>
        <p:spPr bwMode="auto">
          <a:xfrm>
            <a:off x="3565525" y="3094038"/>
            <a:ext cx="101600" cy="112712"/>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07" name="object 52"/>
          <p:cNvSpPr>
            <a:spLocks/>
          </p:cNvSpPr>
          <p:nvPr/>
        </p:nvSpPr>
        <p:spPr bwMode="auto">
          <a:xfrm>
            <a:off x="3565525" y="3094038"/>
            <a:ext cx="101600" cy="112712"/>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08" name="object 53"/>
          <p:cNvSpPr>
            <a:spLocks/>
          </p:cNvSpPr>
          <p:nvPr/>
        </p:nvSpPr>
        <p:spPr bwMode="auto">
          <a:xfrm>
            <a:off x="4057650" y="2967038"/>
            <a:ext cx="101600" cy="112712"/>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09" name="object 54"/>
          <p:cNvSpPr>
            <a:spLocks/>
          </p:cNvSpPr>
          <p:nvPr/>
        </p:nvSpPr>
        <p:spPr bwMode="auto">
          <a:xfrm>
            <a:off x="4057650" y="2967038"/>
            <a:ext cx="101600" cy="112712"/>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10" name="object 55"/>
          <p:cNvSpPr>
            <a:spLocks/>
          </p:cNvSpPr>
          <p:nvPr/>
        </p:nvSpPr>
        <p:spPr bwMode="auto">
          <a:xfrm>
            <a:off x="4560888" y="2835275"/>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11" name="object 56"/>
          <p:cNvSpPr>
            <a:spLocks/>
          </p:cNvSpPr>
          <p:nvPr/>
        </p:nvSpPr>
        <p:spPr bwMode="auto">
          <a:xfrm>
            <a:off x="4560888" y="2835275"/>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12" name="object 57"/>
          <p:cNvSpPr>
            <a:spLocks/>
          </p:cNvSpPr>
          <p:nvPr/>
        </p:nvSpPr>
        <p:spPr bwMode="auto">
          <a:xfrm>
            <a:off x="5038725" y="2724150"/>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13" name="object 58"/>
          <p:cNvSpPr>
            <a:spLocks/>
          </p:cNvSpPr>
          <p:nvPr/>
        </p:nvSpPr>
        <p:spPr bwMode="auto">
          <a:xfrm>
            <a:off x="5038725" y="2724150"/>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14" name="object 59"/>
          <p:cNvSpPr>
            <a:spLocks/>
          </p:cNvSpPr>
          <p:nvPr/>
        </p:nvSpPr>
        <p:spPr bwMode="auto">
          <a:xfrm>
            <a:off x="5526088" y="2590800"/>
            <a:ext cx="101600" cy="112713"/>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15" name="object 60"/>
          <p:cNvSpPr>
            <a:spLocks/>
          </p:cNvSpPr>
          <p:nvPr/>
        </p:nvSpPr>
        <p:spPr bwMode="auto">
          <a:xfrm>
            <a:off x="5526088" y="2590800"/>
            <a:ext cx="101600" cy="112713"/>
          </a:xfrm>
          <a:custGeom>
            <a:avLst/>
            <a:gdLst>
              <a:gd name="T0" fmla="*/ 0 w 101600"/>
              <a:gd name="T1" fmla="*/ 0 h 113030"/>
              <a:gd name="T2" fmla="*/ 101600 w 101600"/>
              <a:gd name="T3" fmla="*/ 0 h 113030"/>
              <a:gd name="T4" fmla="*/ 101600 w 101600"/>
              <a:gd name="T5" fmla="*/ 112712 h 113030"/>
              <a:gd name="T6" fmla="*/ 0 w 101600"/>
              <a:gd name="T7" fmla="*/ 112712 h 113030"/>
              <a:gd name="T8" fmla="*/ 0 w 101600"/>
              <a:gd name="T9" fmla="*/ 0 h 113030"/>
            </a:gdLst>
            <a:ahLst/>
            <a:cxnLst>
              <a:cxn ang="0">
                <a:pos x="T0" y="T1"/>
              </a:cxn>
              <a:cxn ang="0">
                <a:pos x="T2" y="T3"/>
              </a:cxn>
              <a:cxn ang="0">
                <a:pos x="T4" y="T5"/>
              </a:cxn>
              <a:cxn ang="0">
                <a:pos x="T6" y="T7"/>
              </a:cxn>
              <a:cxn ang="0">
                <a:pos x="T8" y="T9"/>
              </a:cxn>
            </a:cxnLst>
            <a:rect l="0" t="0" r="r" b="b"/>
            <a:pathLst>
              <a:path w="101600" h="113030">
                <a:moveTo>
                  <a:pt x="0" y="0"/>
                </a:moveTo>
                <a:lnTo>
                  <a:pt x="101600" y="0"/>
                </a:lnTo>
                <a:lnTo>
                  <a:pt x="101600" y="112712"/>
                </a:lnTo>
                <a:lnTo>
                  <a:pt x="0" y="1127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16" name="object 61"/>
          <p:cNvSpPr>
            <a:spLocks/>
          </p:cNvSpPr>
          <p:nvPr/>
        </p:nvSpPr>
        <p:spPr bwMode="auto">
          <a:xfrm>
            <a:off x="6003925" y="2470150"/>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17" name="object 62"/>
          <p:cNvSpPr>
            <a:spLocks/>
          </p:cNvSpPr>
          <p:nvPr/>
        </p:nvSpPr>
        <p:spPr bwMode="auto">
          <a:xfrm>
            <a:off x="6003925" y="2470150"/>
            <a:ext cx="101600" cy="111125"/>
          </a:xfrm>
          <a:custGeom>
            <a:avLst/>
            <a:gdLst>
              <a:gd name="T0" fmla="*/ 0 w 101600"/>
              <a:gd name="T1" fmla="*/ 0 h 111125"/>
              <a:gd name="T2" fmla="*/ 101600 w 101600"/>
              <a:gd name="T3" fmla="*/ 0 h 111125"/>
              <a:gd name="T4" fmla="*/ 101600 w 101600"/>
              <a:gd name="T5" fmla="*/ 111125 h 111125"/>
              <a:gd name="T6" fmla="*/ 0 w 101600"/>
              <a:gd name="T7" fmla="*/ 111125 h 111125"/>
              <a:gd name="T8" fmla="*/ 0 w 101600"/>
              <a:gd name="T9" fmla="*/ 0 h 111125"/>
            </a:gdLst>
            <a:ahLst/>
            <a:cxnLst>
              <a:cxn ang="0">
                <a:pos x="T0" y="T1"/>
              </a:cxn>
              <a:cxn ang="0">
                <a:pos x="T2" y="T3"/>
              </a:cxn>
              <a:cxn ang="0">
                <a:pos x="T4" y="T5"/>
              </a:cxn>
              <a:cxn ang="0">
                <a:pos x="T6" y="T7"/>
              </a:cxn>
              <a:cxn ang="0">
                <a:pos x="T8" y="T9"/>
              </a:cxn>
            </a:cxnLst>
            <a:rect l="0" t="0" r="r" b="b"/>
            <a:pathLst>
              <a:path w="101600" h="111125">
                <a:moveTo>
                  <a:pt x="0" y="0"/>
                </a:moveTo>
                <a:lnTo>
                  <a:pt x="101600" y="0"/>
                </a:lnTo>
                <a:lnTo>
                  <a:pt x="101600" y="111125"/>
                </a:lnTo>
                <a:lnTo>
                  <a:pt x="0" y="111125"/>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3" name="object 63"/>
          <p:cNvSpPr txBox="1"/>
          <p:nvPr/>
        </p:nvSpPr>
        <p:spPr>
          <a:xfrm>
            <a:off x="5718175" y="1666875"/>
            <a:ext cx="2325688" cy="581025"/>
          </a:xfrm>
          <a:prstGeom prst="rect">
            <a:avLst/>
          </a:prstGeom>
        </p:spPr>
        <p:txBody>
          <a:bodyPr lIns="0" tIns="0" rIns="0" bIns="0">
            <a:spAutoFit/>
          </a:bodyPr>
          <a:lstStyle/>
          <a:p>
            <a:pPr marL="1188720">
              <a:defRPr/>
            </a:pPr>
            <a:r>
              <a:rPr sz="1600" spc="-100" dirty="0">
                <a:latin typeface="Arial"/>
                <a:cs typeface="Arial"/>
              </a:rPr>
              <a:t>:</a:t>
            </a:r>
            <a:r>
              <a:rPr sz="1600" spc="-80" dirty="0">
                <a:latin typeface="Arial"/>
                <a:cs typeface="Arial"/>
              </a:rPr>
              <a:t> </a:t>
            </a:r>
            <a:r>
              <a:rPr sz="1600" spc="-165" dirty="0">
                <a:latin typeface="Arial"/>
                <a:cs typeface="Arial"/>
              </a:rPr>
              <a:t>s</a:t>
            </a:r>
            <a:r>
              <a:rPr sz="1600" spc="-180" dirty="0">
                <a:latin typeface="Arial"/>
                <a:cs typeface="Arial"/>
              </a:rPr>
              <a:t>up</a:t>
            </a:r>
            <a:r>
              <a:rPr sz="1600" spc="-165" dirty="0">
                <a:latin typeface="Arial"/>
                <a:cs typeface="Arial"/>
              </a:rPr>
              <a:t>e</a:t>
            </a:r>
            <a:r>
              <a:rPr sz="1600" spc="-120" dirty="0">
                <a:latin typeface="Arial"/>
                <a:cs typeface="Arial"/>
              </a:rPr>
              <a:t>r</a:t>
            </a:r>
            <a:r>
              <a:rPr sz="1600" spc="-165" dirty="0">
                <a:latin typeface="Arial"/>
                <a:cs typeface="Arial"/>
              </a:rPr>
              <a:t>ce</a:t>
            </a:r>
            <a:r>
              <a:rPr sz="1600" spc="-90" dirty="0">
                <a:latin typeface="Arial"/>
                <a:cs typeface="Arial"/>
              </a:rPr>
              <a:t>l</a:t>
            </a:r>
            <a:r>
              <a:rPr sz="1600" spc="-85" dirty="0">
                <a:latin typeface="Arial"/>
                <a:cs typeface="Arial"/>
              </a:rPr>
              <a:t>l</a:t>
            </a:r>
            <a:r>
              <a:rPr sz="1600" spc="-114" dirty="0">
                <a:latin typeface="Arial"/>
                <a:cs typeface="Arial"/>
              </a:rPr>
              <a:t> </a:t>
            </a:r>
            <a:r>
              <a:rPr sz="1600" spc="-95" dirty="0">
                <a:latin typeface="Arial"/>
                <a:cs typeface="Arial"/>
              </a:rPr>
              <a:t>(i,j)</a:t>
            </a:r>
            <a:endParaRPr sz="1600">
              <a:latin typeface="Arial"/>
              <a:cs typeface="Arial"/>
            </a:endParaRPr>
          </a:p>
          <a:p>
            <a:pPr>
              <a:spcBef>
                <a:spcPts val="7"/>
              </a:spcBef>
              <a:defRPr/>
            </a:pPr>
            <a:endParaRPr sz="1250">
              <a:latin typeface="Times New Roman"/>
              <a:cs typeface="Times New Roman"/>
            </a:endParaRPr>
          </a:p>
          <a:p>
            <a:pPr marL="12700">
              <a:defRPr/>
            </a:pPr>
            <a:r>
              <a:rPr sz="1100" spc="-155" dirty="0">
                <a:latin typeface="Arial"/>
                <a:cs typeface="Arial"/>
              </a:rPr>
              <a:t>DRA</a:t>
            </a:r>
            <a:r>
              <a:rPr sz="1100" spc="-165" dirty="0">
                <a:latin typeface="Arial"/>
                <a:cs typeface="Arial"/>
              </a:rPr>
              <a:t>M</a:t>
            </a:r>
            <a:r>
              <a:rPr sz="1100" spc="-55" dirty="0">
                <a:latin typeface="Arial"/>
                <a:cs typeface="Arial"/>
              </a:rPr>
              <a:t> </a:t>
            </a:r>
            <a:r>
              <a:rPr sz="1100" spc="-110" dirty="0">
                <a:latin typeface="Arial"/>
                <a:cs typeface="Arial"/>
              </a:rPr>
              <a:t>0</a:t>
            </a:r>
            <a:endParaRPr sz="1100">
              <a:latin typeface="Arial"/>
              <a:cs typeface="Arial"/>
            </a:endParaRPr>
          </a:p>
        </p:txBody>
      </p:sp>
      <p:sp>
        <p:nvSpPr>
          <p:cNvPr id="64" name="object 64"/>
          <p:cNvSpPr txBox="1"/>
          <p:nvPr/>
        </p:nvSpPr>
        <p:spPr>
          <a:xfrm>
            <a:off x="6727825" y="2343150"/>
            <a:ext cx="1520825" cy="984250"/>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Arial" pitchFamily="34" charset="0"/>
                <a:cs typeface="Arial" pitchFamily="34" charset="0"/>
              </a:rPr>
              <a:t>64 MB</a:t>
            </a:r>
          </a:p>
          <a:p>
            <a:r>
              <a:rPr lang="zh-CN" altLang="en-US" sz="1600">
                <a:latin typeface="Arial" pitchFamily="34" charset="0"/>
                <a:cs typeface="Arial" pitchFamily="34" charset="0"/>
              </a:rPr>
              <a:t>由八个</a:t>
            </a:r>
            <a:r>
              <a:rPr lang="zh-CN" sz="1600">
                <a:latin typeface="Arial" pitchFamily="34" charset="0"/>
                <a:cs typeface="Arial" pitchFamily="34" charset="0"/>
              </a:rPr>
              <a:t> </a:t>
            </a:r>
            <a:r>
              <a:rPr lang="zh-CN" altLang="zh-CN" sz="1600">
                <a:latin typeface="Arial" pitchFamily="34" charset="0"/>
                <a:cs typeface="Arial" pitchFamily="34" charset="0"/>
              </a:rPr>
              <a:t>8M</a:t>
            </a:r>
            <a:r>
              <a:rPr lang="en-US" altLang="zh-CN" sz="1600">
                <a:latin typeface="Arial" pitchFamily="34" charset="0"/>
                <a:cs typeface="Arial" pitchFamily="34" charset="0"/>
              </a:rPr>
              <a:t> </a:t>
            </a:r>
            <a:r>
              <a:rPr lang="zh-CN" altLang="zh-CN" sz="1600">
                <a:latin typeface="Arial" pitchFamily="34" charset="0"/>
                <a:cs typeface="Arial" pitchFamily="34" charset="0"/>
              </a:rPr>
              <a:t>DRAMs</a:t>
            </a:r>
            <a:r>
              <a:rPr lang="en-US" altLang="zh-CN" sz="1600">
                <a:latin typeface="Arial" pitchFamily="34" charset="0"/>
                <a:cs typeface="Arial" pitchFamily="34" charset="0"/>
              </a:rPr>
              <a:t> </a:t>
            </a:r>
            <a:r>
              <a:rPr lang="zh-CN" altLang="en-US" sz="1600">
                <a:latin typeface="Arial" pitchFamily="34" charset="0"/>
                <a:cs typeface="Arial" pitchFamily="34" charset="0"/>
              </a:rPr>
              <a:t>构成的内存模型</a:t>
            </a:r>
            <a:endParaRPr lang="zh-CN" sz="1600">
              <a:latin typeface="Arial" pitchFamily="34" charset="0"/>
              <a:cs typeface="Arial" pitchFamily="34" charset="0"/>
            </a:endParaRPr>
          </a:p>
        </p:txBody>
      </p:sp>
      <p:sp>
        <p:nvSpPr>
          <p:cNvPr id="65" name="object 65"/>
          <p:cNvSpPr txBox="1"/>
          <p:nvPr/>
        </p:nvSpPr>
        <p:spPr>
          <a:xfrm>
            <a:off x="2354263" y="1371600"/>
            <a:ext cx="1735137" cy="246221"/>
          </a:xfrm>
          <a:prstGeom prst="rect">
            <a:avLst/>
          </a:prstGeom>
        </p:spPr>
        <p:txBody>
          <a:bodyPr lIns="0" tIns="0" rIns="0" bIns="0">
            <a:spAutoFit/>
          </a:bodyPr>
          <a:lstStyle/>
          <a:p>
            <a:pPr marL="12700">
              <a:defRPr/>
            </a:pPr>
            <a:r>
              <a:rPr sz="1600" spc="-5" dirty="0">
                <a:latin typeface="Courier New"/>
                <a:cs typeface="Courier New"/>
              </a:rPr>
              <a:t>addr</a:t>
            </a:r>
            <a:r>
              <a:rPr sz="1600" spc="5" dirty="0">
                <a:latin typeface="Courier New"/>
                <a:cs typeface="Courier New"/>
              </a:rPr>
              <a:t> </a:t>
            </a:r>
            <a:r>
              <a:rPr sz="1600" spc="-5" dirty="0">
                <a:latin typeface="Courier New"/>
                <a:cs typeface="Courier New"/>
              </a:rPr>
              <a:t>(</a:t>
            </a:r>
            <a:r>
              <a:rPr sz="1600" dirty="0">
                <a:solidFill>
                  <a:srgbClr val="FF0000"/>
                </a:solidFill>
                <a:latin typeface="Courier New"/>
                <a:cs typeface="Courier New"/>
              </a:rPr>
              <a:t>r</a:t>
            </a:r>
            <a:r>
              <a:rPr sz="1600" spc="-5" dirty="0">
                <a:solidFill>
                  <a:srgbClr val="FF0000"/>
                </a:solidFill>
                <a:latin typeface="Courier New"/>
                <a:cs typeface="Courier New"/>
              </a:rPr>
              <a:t>ow</a:t>
            </a:r>
            <a:r>
              <a:rPr sz="1600" dirty="0">
                <a:solidFill>
                  <a:srgbClr val="FF0000"/>
                </a:solidFill>
                <a:latin typeface="Courier New"/>
                <a:cs typeface="Courier New"/>
              </a:rPr>
              <a:t> </a:t>
            </a:r>
            <a:r>
              <a:rPr sz="1600" spc="-5" dirty="0">
                <a:solidFill>
                  <a:srgbClr val="FF0000"/>
                </a:solidFill>
                <a:latin typeface="Courier New"/>
                <a:cs typeface="Courier New"/>
              </a:rPr>
              <a:t>=</a:t>
            </a:r>
            <a:r>
              <a:rPr sz="1600" spc="15" dirty="0">
                <a:solidFill>
                  <a:srgbClr val="FF0000"/>
                </a:solidFill>
                <a:latin typeface="Courier New"/>
                <a:cs typeface="Courier New"/>
              </a:rPr>
              <a:t> </a:t>
            </a:r>
            <a:r>
              <a:rPr sz="1600" spc="-5" dirty="0">
                <a:solidFill>
                  <a:srgbClr val="FF0000"/>
                </a:solidFill>
                <a:latin typeface="Courier New"/>
                <a:cs typeface="Courier New"/>
              </a:rPr>
              <a:t>i</a:t>
            </a:r>
            <a:r>
              <a:rPr sz="1600" spc="-5" dirty="0">
                <a:latin typeface="Courier New"/>
                <a:cs typeface="Courier New"/>
              </a:rPr>
              <a:t>,</a:t>
            </a:r>
            <a:endParaRPr sz="1600" dirty="0">
              <a:latin typeface="Courier New"/>
              <a:cs typeface="Courier New"/>
            </a:endParaRPr>
          </a:p>
        </p:txBody>
      </p:sp>
      <p:sp>
        <p:nvSpPr>
          <p:cNvPr id="66" name="object 66"/>
          <p:cNvSpPr txBox="1"/>
          <p:nvPr/>
        </p:nvSpPr>
        <p:spPr>
          <a:xfrm>
            <a:off x="4186238" y="1358900"/>
            <a:ext cx="1001712" cy="246221"/>
          </a:xfrm>
          <a:prstGeom prst="rect">
            <a:avLst/>
          </a:prstGeom>
        </p:spPr>
        <p:txBody>
          <a:bodyPr lIns="0" tIns="0" rIns="0" bIns="0">
            <a:spAutoFit/>
          </a:bodyPr>
          <a:lstStyle/>
          <a:p>
            <a:pPr marL="12700">
              <a:defRPr/>
            </a:pPr>
            <a:r>
              <a:rPr sz="1600" spc="-5" dirty="0">
                <a:solidFill>
                  <a:srgbClr val="FF0000"/>
                </a:solidFill>
                <a:latin typeface="Courier New"/>
                <a:cs typeface="Courier New"/>
              </a:rPr>
              <a:t>col</a:t>
            </a:r>
            <a:r>
              <a:rPr sz="1600" spc="15" dirty="0">
                <a:solidFill>
                  <a:srgbClr val="FF0000"/>
                </a:solidFill>
                <a:latin typeface="Courier New"/>
                <a:cs typeface="Courier New"/>
              </a:rPr>
              <a:t> </a:t>
            </a:r>
            <a:r>
              <a:rPr sz="1600" spc="-5" dirty="0">
                <a:solidFill>
                  <a:srgbClr val="FF0000"/>
                </a:solidFill>
                <a:latin typeface="Courier New"/>
                <a:cs typeface="Courier New"/>
              </a:rPr>
              <a:t>=</a:t>
            </a:r>
            <a:r>
              <a:rPr sz="1600" dirty="0">
                <a:solidFill>
                  <a:srgbClr val="FF0000"/>
                </a:solidFill>
                <a:latin typeface="Courier New"/>
                <a:cs typeface="Courier New"/>
              </a:rPr>
              <a:t> </a:t>
            </a:r>
            <a:r>
              <a:rPr sz="1600" spc="-5" dirty="0">
                <a:solidFill>
                  <a:srgbClr val="FF0000"/>
                </a:solidFill>
                <a:latin typeface="Courier New"/>
                <a:cs typeface="Courier New"/>
              </a:rPr>
              <a:t>j</a:t>
            </a:r>
            <a:r>
              <a:rPr sz="1600" spc="-5" dirty="0">
                <a:latin typeface="Courier New"/>
                <a:cs typeface="Courier New"/>
              </a:rPr>
              <a:t>)</a:t>
            </a:r>
            <a:endParaRPr sz="1600" dirty="0">
              <a:latin typeface="Courier New"/>
              <a:cs typeface="Courier New"/>
            </a:endParaRPr>
          </a:p>
        </p:txBody>
      </p:sp>
      <p:sp>
        <p:nvSpPr>
          <p:cNvPr id="70722" name="object 67"/>
          <p:cNvSpPr txBox="1">
            <a:spLocks noChangeArrowheads="1"/>
          </p:cNvSpPr>
          <p:nvPr/>
        </p:nvSpPr>
        <p:spPr bwMode="auto">
          <a:xfrm>
            <a:off x="6657975" y="5064125"/>
            <a:ext cx="793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zh-CN" altLang="en-US" sz="1600">
                <a:latin typeface="Arial" pitchFamily="34" charset="0"/>
                <a:cs typeface="Arial" pitchFamily="34" charset="0"/>
              </a:rPr>
              <a:t>内存控制器</a:t>
            </a:r>
            <a:endParaRPr lang="zh-CN" sz="1600">
              <a:latin typeface="Arial" pitchFamily="34" charset="0"/>
              <a:cs typeface="Arial" pitchFamily="34" charset="0"/>
            </a:endParaRPr>
          </a:p>
        </p:txBody>
      </p:sp>
      <p:sp>
        <p:nvSpPr>
          <p:cNvPr id="68" name="object 68"/>
          <p:cNvSpPr txBox="1"/>
          <p:nvPr/>
        </p:nvSpPr>
        <p:spPr>
          <a:xfrm>
            <a:off x="2289175" y="2952750"/>
            <a:ext cx="463550" cy="166688"/>
          </a:xfrm>
          <a:prstGeom prst="rect">
            <a:avLst/>
          </a:prstGeom>
        </p:spPr>
        <p:txBody>
          <a:bodyPr lIns="0" tIns="0" rIns="0" bIns="0">
            <a:spAutoFit/>
          </a:bodyPr>
          <a:lstStyle/>
          <a:p>
            <a:pPr marL="12700">
              <a:defRPr/>
            </a:pPr>
            <a:r>
              <a:rPr sz="1100" spc="-155" dirty="0">
                <a:latin typeface="Arial"/>
                <a:cs typeface="Arial"/>
              </a:rPr>
              <a:t>DRA</a:t>
            </a:r>
            <a:r>
              <a:rPr sz="1100" spc="-165" dirty="0">
                <a:latin typeface="Arial"/>
                <a:cs typeface="Arial"/>
              </a:rPr>
              <a:t>M</a:t>
            </a:r>
            <a:r>
              <a:rPr sz="1100" spc="-55" dirty="0">
                <a:latin typeface="Arial"/>
                <a:cs typeface="Arial"/>
              </a:rPr>
              <a:t> </a:t>
            </a:r>
            <a:r>
              <a:rPr sz="1100" spc="-110" dirty="0">
                <a:latin typeface="Arial"/>
                <a:cs typeface="Arial"/>
              </a:rPr>
              <a:t>7</a:t>
            </a:r>
            <a:endParaRPr sz="1100">
              <a:latin typeface="Arial"/>
              <a:cs typeface="Arial"/>
            </a:endParaRPr>
          </a:p>
        </p:txBody>
      </p:sp>
      <p:sp>
        <p:nvSpPr>
          <p:cNvPr id="69" name="object 69"/>
          <p:cNvSpPr txBox="1"/>
          <p:nvPr/>
        </p:nvSpPr>
        <p:spPr>
          <a:xfrm>
            <a:off x="2860675" y="5461000"/>
            <a:ext cx="2887663" cy="246063"/>
          </a:xfrm>
          <a:prstGeom prst="rect">
            <a:avLst/>
          </a:prstGeom>
        </p:spPr>
        <p:txBody>
          <a:bodyPr lIns="0" tIns="0" rIns="0" bIns="0">
            <a:spAutoFit/>
          </a:bodyPr>
          <a:lstStyle/>
          <a:p>
            <a:pPr marL="12700">
              <a:defRPr/>
            </a:pPr>
            <a:r>
              <a:rPr lang="en-US" altLang="zh-CN" sz="1600" spc="-165" dirty="0">
                <a:latin typeface="Arial"/>
                <a:cs typeface="Arial"/>
              </a:rPr>
              <a:t>64</a:t>
            </a:r>
            <a:r>
              <a:rPr lang="zh-CN" altLang="en-US" sz="1600" spc="-165" dirty="0">
                <a:latin typeface="Arial"/>
                <a:cs typeface="Arial"/>
              </a:rPr>
              <a:t>位字主存储器地址 </a:t>
            </a:r>
            <a:r>
              <a:rPr sz="1600" i="1" spc="-215" dirty="0">
                <a:latin typeface="Arial"/>
                <a:cs typeface="Arial"/>
              </a:rPr>
              <a:t>A</a:t>
            </a:r>
            <a:endParaRPr sz="1600" dirty="0">
              <a:latin typeface="Arial"/>
              <a:cs typeface="Arial"/>
            </a:endParaRPr>
          </a:p>
        </p:txBody>
      </p:sp>
      <p:sp>
        <p:nvSpPr>
          <p:cNvPr id="70725" name="object 70"/>
          <p:cNvSpPr>
            <a:spLocks/>
          </p:cNvSpPr>
          <p:nvPr/>
        </p:nvSpPr>
        <p:spPr bwMode="auto">
          <a:xfrm>
            <a:off x="6054725" y="2576513"/>
            <a:ext cx="0" cy="2281237"/>
          </a:xfrm>
          <a:custGeom>
            <a:avLst/>
            <a:gdLst>
              <a:gd name="T0" fmla="*/ 0 h 2281554"/>
              <a:gd name="T1" fmla="*/ 2281237 h 2281554"/>
            </a:gdLst>
            <a:ahLst/>
            <a:cxnLst>
              <a:cxn ang="0">
                <a:pos x="0" y="T0"/>
              </a:cxn>
              <a:cxn ang="0">
                <a:pos x="0" y="T1"/>
              </a:cxn>
            </a:cxnLst>
            <a:rect l="0" t="0" r="r" b="b"/>
            <a:pathLst>
              <a:path h="2281554">
                <a:moveTo>
                  <a:pt x="0" y="0"/>
                </a:moveTo>
                <a:lnTo>
                  <a:pt x="0" y="2281237"/>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26" name="object 71"/>
          <p:cNvSpPr>
            <a:spLocks/>
          </p:cNvSpPr>
          <p:nvPr/>
        </p:nvSpPr>
        <p:spPr bwMode="auto">
          <a:xfrm>
            <a:off x="5997575" y="48387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27" name="object 72"/>
          <p:cNvSpPr>
            <a:spLocks/>
          </p:cNvSpPr>
          <p:nvPr/>
        </p:nvSpPr>
        <p:spPr bwMode="auto">
          <a:xfrm>
            <a:off x="5576888" y="2698750"/>
            <a:ext cx="0" cy="2149475"/>
          </a:xfrm>
          <a:custGeom>
            <a:avLst/>
            <a:gdLst>
              <a:gd name="T0" fmla="*/ 0 h 2149475"/>
              <a:gd name="T1" fmla="*/ 2149475 h 2149475"/>
            </a:gdLst>
            <a:ahLst/>
            <a:cxnLst>
              <a:cxn ang="0">
                <a:pos x="0" y="T0"/>
              </a:cxn>
              <a:cxn ang="0">
                <a:pos x="0" y="T1"/>
              </a:cxn>
            </a:cxnLst>
            <a:rect l="0" t="0" r="r" b="b"/>
            <a:pathLst>
              <a:path h="2149475">
                <a:moveTo>
                  <a:pt x="0" y="0"/>
                </a:moveTo>
                <a:lnTo>
                  <a:pt x="0" y="2149475"/>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28" name="object 73"/>
          <p:cNvSpPr>
            <a:spLocks/>
          </p:cNvSpPr>
          <p:nvPr/>
        </p:nvSpPr>
        <p:spPr bwMode="auto">
          <a:xfrm>
            <a:off x="5519738" y="4829175"/>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29" name="object 74"/>
          <p:cNvSpPr>
            <a:spLocks/>
          </p:cNvSpPr>
          <p:nvPr/>
        </p:nvSpPr>
        <p:spPr bwMode="auto">
          <a:xfrm>
            <a:off x="5089525" y="2819400"/>
            <a:ext cx="0" cy="2038350"/>
          </a:xfrm>
          <a:custGeom>
            <a:avLst/>
            <a:gdLst>
              <a:gd name="T0" fmla="*/ 0 h 2038350"/>
              <a:gd name="T1" fmla="*/ 2038350 h 2038350"/>
            </a:gdLst>
            <a:ahLst/>
            <a:cxnLst>
              <a:cxn ang="0">
                <a:pos x="0" y="T0"/>
              </a:cxn>
              <a:cxn ang="0">
                <a:pos x="0" y="T1"/>
              </a:cxn>
            </a:cxnLst>
            <a:rect l="0" t="0" r="r" b="b"/>
            <a:pathLst>
              <a:path h="2038350">
                <a:moveTo>
                  <a:pt x="0" y="0"/>
                </a:moveTo>
                <a:lnTo>
                  <a:pt x="0" y="203835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30" name="object 75"/>
          <p:cNvSpPr>
            <a:spLocks/>
          </p:cNvSpPr>
          <p:nvPr/>
        </p:nvSpPr>
        <p:spPr bwMode="auto">
          <a:xfrm>
            <a:off x="5032375" y="48387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31" name="object 76"/>
          <p:cNvSpPr>
            <a:spLocks/>
          </p:cNvSpPr>
          <p:nvPr/>
        </p:nvSpPr>
        <p:spPr bwMode="auto">
          <a:xfrm>
            <a:off x="4611688" y="2941638"/>
            <a:ext cx="0" cy="1906587"/>
          </a:xfrm>
          <a:custGeom>
            <a:avLst/>
            <a:gdLst>
              <a:gd name="T0" fmla="*/ 0 h 1906904"/>
              <a:gd name="T1" fmla="*/ 1906587 h 1906904"/>
            </a:gdLst>
            <a:ahLst/>
            <a:cxnLst>
              <a:cxn ang="0">
                <a:pos x="0" y="T0"/>
              </a:cxn>
              <a:cxn ang="0">
                <a:pos x="0" y="T1"/>
              </a:cxn>
            </a:cxnLst>
            <a:rect l="0" t="0" r="r" b="b"/>
            <a:pathLst>
              <a:path h="1906904">
                <a:moveTo>
                  <a:pt x="0" y="0"/>
                </a:moveTo>
                <a:lnTo>
                  <a:pt x="0" y="1906587"/>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32" name="object 77"/>
          <p:cNvSpPr>
            <a:spLocks/>
          </p:cNvSpPr>
          <p:nvPr/>
        </p:nvSpPr>
        <p:spPr bwMode="auto">
          <a:xfrm>
            <a:off x="4554538" y="4829175"/>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33" name="object 78"/>
          <p:cNvSpPr>
            <a:spLocks/>
          </p:cNvSpPr>
          <p:nvPr/>
        </p:nvSpPr>
        <p:spPr bwMode="auto">
          <a:xfrm>
            <a:off x="4114800" y="3063875"/>
            <a:ext cx="0" cy="1793875"/>
          </a:xfrm>
          <a:custGeom>
            <a:avLst/>
            <a:gdLst>
              <a:gd name="T0" fmla="*/ 0 h 1793875"/>
              <a:gd name="T1" fmla="*/ 1793875 h 1793875"/>
            </a:gdLst>
            <a:ahLst/>
            <a:cxnLst>
              <a:cxn ang="0">
                <a:pos x="0" y="T0"/>
              </a:cxn>
              <a:cxn ang="0">
                <a:pos x="0" y="T1"/>
              </a:cxn>
            </a:cxnLst>
            <a:rect l="0" t="0" r="r" b="b"/>
            <a:pathLst>
              <a:path h="1793875">
                <a:moveTo>
                  <a:pt x="0" y="0"/>
                </a:moveTo>
                <a:lnTo>
                  <a:pt x="0" y="1793875"/>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34" name="object 79"/>
          <p:cNvSpPr>
            <a:spLocks/>
          </p:cNvSpPr>
          <p:nvPr/>
        </p:nvSpPr>
        <p:spPr bwMode="auto">
          <a:xfrm>
            <a:off x="4057650" y="48387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35" name="object 80"/>
          <p:cNvSpPr>
            <a:spLocks/>
          </p:cNvSpPr>
          <p:nvPr/>
        </p:nvSpPr>
        <p:spPr bwMode="auto">
          <a:xfrm>
            <a:off x="3616325" y="3186113"/>
            <a:ext cx="0" cy="1671637"/>
          </a:xfrm>
          <a:custGeom>
            <a:avLst/>
            <a:gdLst>
              <a:gd name="T0" fmla="*/ 0 h 1671954"/>
              <a:gd name="T1" fmla="*/ 1671637 h 1671954"/>
            </a:gdLst>
            <a:ahLst/>
            <a:cxnLst>
              <a:cxn ang="0">
                <a:pos x="0" y="T0"/>
              </a:cxn>
              <a:cxn ang="0">
                <a:pos x="0" y="T1"/>
              </a:cxn>
            </a:cxnLst>
            <a:rect l="0" t="0" r="r" b="b"/>
            <a:pathLst>
              <a:path h="1671954">
                <a:moveTo>
                  <a:pt x="0" y="0"/>
                </a:moveTo>
                <a:lnTo>
                  <a:pt x="0" y="1671637"/>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36" name="object 81"/>
          <p:cNvSpPr>
            <a:spLocks/>
          </p:cNvSpPr>
          <p:nvPr/>
        </p:nvSpPr>
        <p:spPr bwMode="auto">
          <a:xfrm>
            <a:off x="3559175" y="48387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37" name="object 82"/>
          <p:cNvSpPr>
            <a:spLocks/>
          </p:cNvSpPr>
          <p:nvPr/>
        </p:nvSpPr>
        <p:spPr bwMode="auto">
          <a:xfrm>
            <a:off x="3128963" y="3308350"/>
            <a:ext cx="0" cy="1549400"/>
          </a:xfrm>
          <a:custGeom>
            <a:avLst/>
            <a:gdLst>
              <a:gd name="T0" fmla="*/ 0 h 1549400"/>
              <a:gd name="T1" fmla="*/ 1549400 h 1549400"/>
            </a:gdLst>
            <a:ahLst/>
            <a:cxnLst>
              <a:cxn ang="0">
                <a:pos x="0" y="T0"/>
              </a:cxn>
              <a:cxn ang="0">
                <a:pos x="0" y="T1"/>
              </a:cxn>
            </a:cxnLst>
            <a:rect l="0" t="0" r="r" b="b"/>
            <a:pathLst>
              <a:path h="1549400">
                <a:moveTo>
                  <a:pt x="0" y="0"/>
                </a:moveTo>
                <a:lnTo>
                  <a:pt x="0" y="1549400"/>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38" name="object 83"/>
          <p:cNvSpPr>
            <a:spLocks/>
          </p:cNvSpPr>
          <p:nvPr/>
        </p:nvSpPr>
        <p:spPr bwMode="auto">
          <a:xfrm>
            <a:off x="3071813" y="4838700"/>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39" name="object 84"/>
          <p:cNvSpPr>
            <a:spLocks/>
          </p:cNvSpPr>
          <p:nvPr/>
        </p:nvSpPr>
        <p:spPr bwMode="auto">
          <a:xfrm>
            <a:off x="2662238" y="3429000"/>
            <a:ext cx="0" cy="1419225"/>
          </a:xfrm>
          <a:custGeom>
            <a:avLst/>
            <a:gdLst>
              <a:gd name="T0" fmla="*/ 0 h 1419225"/>
              <a:gd name="T1" fmla="*/ 1419225 h 1419225"/>
            </a:gdLst>
            <a:ahLst/>
            <a:cxnLst>
              <a:cxn ang="0">
                <a:pos x="0" y="T0"/>
              </a:cxn>
              <a:cxn ang="0">
                <a:pos x="0" y="T1"/>
              </a:cxn>
            </a:cxnLst>
            <a:rect l="0" t="0" r="r" b="b"/>
            <a:pathLst>
              <a:path h="1419225">
                <a:moveTo>
                  <a:pt x="0" y="0"/>
                </a:moveTo>
                <a:lnTo>
                  <a:pt x="0" y="1419225"/>
                </a:ln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740" name="object 85"/>
          <p:cNvSpPr>
            <a:spLocks/>
          </p:cNvSpPr>
          <p:nvPr/>
        </p:nvSpPr>
        <p:spPr bwMode="auto">
          <a:xfrm>
            <a:off x="2605088" y="4829175"/>
            <a:ext cx="114300" cy="114300"/>
          </a:xfrm>
          <a:custGeom>
            <a:avLst/>
            <a:gdLst>
              <a:gd name="T0" fmla="*/ 114300 w 114300"/>
              <a:gd name="T1" fmla="*/ 0 h 114300"/>
              <a:gd name="T2" fmla="*/ 0 w 114300"/>
              <a:gd name="T3" fmla="*/ 0 h 114300"/>
              <a:gd name="T4" fmla="*/ 57150 w 114300"/>
              <a:gd name="T5" fmla="*/ 114300 h 114300"/>
              <a:gd name="T6" fmla="*/ 114300 w 114300"/>
              <a:gd name="T7" fmla="*/ 0 h 114300"/>
            </a:gdLst>
            <a:ahLst/>
            <a:cxnLst>
              <a:cxn ang="0">
                <a:pos x="T0" y="T1"/>
              </a:cxn>
              <a:cxn ang="0">
                <a:pos x="T2" y="T3"/>
              </a:cxn>
              <a:cxn ang="0">
                <a:pos x="T4" y="T5"/>
              </a:cxn>
              <a:cxn ang="0">
                <a:pos x="T6" y="T7"/>
              </a:cxn>
            </a:cxnLst>
            <a:rect l="0" t="0" r="r" b="b"/>
            <a:pathLst>
              <a:path w="114300" h="114300">
                <a:moveTo>
                  <a:pt x="114300" y="0"/>
                </a:moveTo>
                <a:lnTo>
                  <a:pt x="0" y="0"/>
                </a:lnTo>
                <a:lnTo>
                  <a:pt x="57150" y="114300"/>
                </a:lnTo>
                <a:lnTo>
                  <a:pt x="11430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6" name="object 86"/>
          <p:cNvSpPr txBox="1"/>
          <p:nvPr/>
        </p:nvSpPr>
        <p:spPr>
          <a:xfrm>
            <a:off x="5626100" y="4175125"/>
            <a:ext cx="719138" cy="360363"/>
          </a:xfrm>
          <a:prstGeom prst="rect">
            <a:avLst/>
          </a:prstGeom>
        </p:spPr>
        <p:txBody>
          <a:bodyPr lIns="0" tIns="0" rIns="0" bIns="0">
            <a:spAutoFit/>
          </a:bodyPr>
          <a:lstStyle/>
          <a:p>
            <a:pPr marL="12700">
              <a:tabLst>
                <a:tab pos="485140" algn="l"/>
              </a:tabLst>
              <a:defRPr/>
            </a:pPr>
            <a:r>
              <a:rPr sz="1200" spc="-140" dirty="0">
                <a:latin typeface="Arial"/>
                <a:cs typeface="Arial"/>
              </a:rPr>
              <a:t>b</a:t>
            </a:r>
            <a:r>
              <a:rPr sz="1200" spc="-60" dirty="0">
                <a:latin typeface="Arial"/>
                <a:cs typeface="Arial"/>
              </a:rPr>
              <a:t>i</a:t>
            </a:r>
            <a:r>
              <a:rPr sz="1200" spc="-80" dirty="0">
                <a:latin typeface="Arial"/>
                <a:cs typeface="Arial"/>
              </a:rPr>
              <a:t>t</a:t>
            </a:r>
            <a:r>
              <a:rPr sz="1200" spc="-120" dirty="0">
                <a:latin typeface="Arial"/>
                <a:cs typeface="Arial"/>
              </a:rPr>
              <a:t>s</a:t>
            </a:r>
            <a:r>
              <a:rPr sz="1200" dirty="0">
                <a:latin typeface="Arial"/>
                <a:cs typeface="Arial"/>
              </a:rPr>
              <a:t>	</a:t>
            </a:r>
            <a:r>
              <a:rPr sz="1200" spc="-140" dirty="0">
                <a:latin typeface="Arial"/>
                <a:cs typeface="Arial"/>
              </a:rPr>
              <a:t>b</a:t>
            </a:r>
            <a:r>
              <a:rPr sz="1200" spc="-60" dirty="0">
                <a:latin typeface="Arial"/>
                <a:cs typeface="Arial"/>
              </a:rPr>
              <a:t>i</a:t>
            </a:r>
            <a:r>
              <a:rPr sz="1200" spc="-105" dirty="0">
                <a:latin typeface="Arial"/>
                <a:cs typeface="Arial"/>
              </a:rPr>
              <a:t>ts</a:t>
            </a:r>
            <a:endParaRPr sz="1200">
              <a:latin typeface="Arial"/>
              <a:cs typeface="Arial"/>
            </a:endParaRPr>
          </a:p>
          <a:p>
            <a:pPr marL="12700">
              <a:tabLst>
                <a:tab pos="485140" algn="l"/>
              </a:tabLst>
              <a:defRPr/>
            </a:pPr>
            <a:r>
              <a:rPr sz="1200" spc="-120" dirty="0">
                <a:latin typeface="Arial"/>
                <a:cs typeface="Arial"/>
              </a:rPr>
              <a:t>8</a:t>
            </a:r>
            <a:r>
              <a:rPr sz="1200" spc="-80" dirty="0">
                <a:latin typeface="Arial"/>
                <a:cs typeface="Arial"/>
              </a:rPr>
              <a:t>-</a:t>
            </a:r>
            <a:r>
              <a:rPr sz="1200" spc="-120" dirty="0">
                <a:latin typeface="Arial"/>
                <a:cs typeface="Arial"/>
              </a:rPr>
              <a:t>15</a:t>
            </a:r>
            <a:r>
              <a:rPr sz="1200" dirty="0">
                <a:latin typeface="Arial"/>
                <a:cs typeface="Arial"/>
              </a:rPr>
              <a:t>	</a:t>
            </a:r>
            <a:r>
              <a:rPr sz="1200" spc="-120" dirty="0">
                <a:latin typeface="Arial"/>
                <a:cs typeface="Arial"/>
              </a:rPr>
              <a:t>0</a:t>
            </a:r>
            <a:r>
              <a:rPr sz="1200" spc="-80" dirty="0">
                <a:latin typeface="Arial"/>
                <a:cs typeface="Arial"/>
              </a:rPr>
              <a:t>-</a:t>
            </a:r>
            <a:r>
              <a:rPr sz="1200" spc="-120" dirty="0">
                <a:latin typeface="Arial"/>
                <a:cs typeface="Arial"/>
              </a:rPr>
              <a:t>7</a:t>
            </a:r>
            <a:endParaRPr sz="1200">
              <a:latin typeface="Arial"/>
              <a:cs typeface="Arial"/>
            </a:endParaRPr>
          </a:p>
        </p:txBody>
      </p:sp>
      <p:sp>
        <p:nvSpPr>
          <p:cNvPr id="87" name="object 87"/>
          <p:cNvSpPr txBox="1"/>
          <p:nvPr/>
        </p:nvSpPr>
        <p:spPr>
          <a:xfrm>
            <a:off x="5137150"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16-23</a:t>
            </a:r>
          </a:p>
        </p:txBody>
      </p:sp>
      <p:sp>
        <p:nvSpPr>
          <p:cNvPr id="88" name="object 88"/>
          <p:cNvSpPr txBox="1"/>
          <p:nvPr/>
        </p:nvSpPr>
        <p:spPr>
          <a:xfrm>
            <a:off x="4649788"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24-31</a:t>
            </a:r>
          </a:p>
        </p:txBody>
      </p:sp>
      <p:sp>
        <p:nvSpPr>
          <p:cNvPr id="89" name="object 89"/>
          <p:cNvSpPr txBox="1"/>
          <p:nvPr/>
        </p:nvSpPr>
        <p:spPr>
          <a:xfrm>
            <a:off x="4162425"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32-39</a:t>
            </a:r>
          </a:p>
        </p:txBody>
      </p:sp>
      <p:sp>
        <p:nvSpPr>
          <p:cNvPr id="90" name="object 90"/>
          <p:cNvSpPr txBox="1"/>
          <p:nvPr/>
        </p:nvSpPr>
        <p:spPr>
          <a:xfrm>
            <a:off x="3643313"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40-47</a:t>
            </a:r>
          </a:p>
        </p:txBody>
      </p:sp>
      <p:sp>
        <p:nvSpPr>
          <p:cNvPr id="91" name="object 91"/>
          <p:cNvSpPr txBox="1"/>
          <p:nvPr/>
        </p:nvSpPr>
        <p:spPr>
          <a:xfrm>
            <a:off x="3155950"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48-55</a:t>
            </a:r>
          </a:p>
        </p:txBody>
      </p:sp>
      <p:sp>
        <p:nvSpPr>
          <p:cNvPr id="92" name="object 92"/>
          <p:cNvSpPr txBox="1"/>
          <p:nvPr/>
        </p:nvSpPr>
        <p:spPr>
          <a:xfrm>
            <a:off x="2700338" y="4175125"/>
            <a:ext cx="346075" cy="360363"/>
          </a:xfrm>
          <a:prstGeom prst="rect">
            <a:avLst/>
          </a:prstGeom>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200">
                <a:latin typeface="Arial" pitchFamily="34" charset="0"/>
                <a:cs typeface="Arial" pitchFamily="34" charset="0"/>
              </a:rPr>
              <a:t>bits 56-63</a:t>
            </a:r>
          </a:p>
        </p:txBody>
      </p:sp>
      <p:sp>
        <p:nvSpPr>
          <p:cNvPr id="70748" name="object 93"/>
          <p:cNvSpPr>
            <a:spLocks noChangeArrowheads="1"/>
          </p:cNvSpPr>
          <p:nvPr/>
        </p:nvSpPr>
        <p:spPr bwMode="auto">
          <a:xfrm>
            <a:off x="3863975" y="5945188"/>
            <a:ext cx="1041400" cy="912812"/>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a:p>
        </p:txBody>
      </p:sp>
      <p:sp>
        <p:nvSpPr>
          <p:cNvPr id="70749" name="object 94"/>
          <p:cNvSpPr>
            <a:spLocks/>
          </p:cNvSpPr>
          <p:nvPr/>
        </p:nvSpPr>
        <p:spPr bwMode="auto">
          <a:xfrm>
            <a:off x="3930650" y="5989638"/>
            <a:ext cx="854075" cy="792162"/>
          </a:xfrm>
          <a:custGeom>
            <a:avLst/>
            <a:gdLst>
              <a:gd name="T0" fmla="*/ 854075 w 854075"/>
              <a:gd name="T1" fmla="*/ 594118 h 792479"/>
              <a:gd name="T2" fmla="*/ 0 w 854075"/>
              <a:gd name="T3" fmla="*/ 594118 h 792479"/>
              <a:gd name="T4" fmla="*/ 427037 w 854075"/>
              <a:gd name="T5" fmla="*/ 792162 h 792479"/>
              <a:gd name="T6" fmla="*/ 854075 w 854075"/>
              <a:gd name="T7" fmla="*/ 594118 h 792479"/>
              <a:gd name="T8" fmla="*/ 640549 w 854075"/>
              <a:gd name="T9" fmla="*/ 0 h 792479"/>
              <a:gd name="T10" fmla="*/ 213525 w 854075"/>
              <a:gd name="T11" fmla="*/ 0 h 792479"/>
              <a:gd name="T12" fmla="*/ 213525 w 854075"/>
              <a:gd name="T13" fmla="*/ 594118 h 792479"/>
              <a:gd name="T14" fmla="*/ 640549 w 854075"/>
              <a:gd name="T15" fmla="*/ 594118 h 792479"/>
              <a:gd name="T16" fmla="*/ 640549 w 854075"/>
              <a:gd name="T17" fmla="*/ 0 h 792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50" name="object 95"/>
          <p:cNvSpPr>
            <a:spLocks/>
          </p:cNvSpPr>
          <p:nvPr/>
        </p:nvSpPr>
        <p:spPr bwMode="auto">
          <a:xfrm>
            <a:off x="3930650" y="5989638"/>
            <a:ext cx="854075" cy="792162"/>
          </a:xfrm>
          <a:custGeom>
            <a:avLst/>
            <a:gdLst>
              <a:gd name="T0" fmla="*/ 0 w 854075"/>
              <a:gd name="T1" fmla="*/ 594118 h 792479"/>
              <a:gd name="T2" fmla="*/ 213525 w 854075"/>
              <a:gd name="T3" fmla="*/ 594118 h 792479"/>
              <a:gd name="T4" fmla="*/ 213525 w 854075"/>
              <a:gd name="T5" fmla="*/ 0 h 792479"/>
              <a:gd name="T6" fmla="*/ 640549 w 854075"/>
              <a:gd name="T7" fmla="*/ 0 h 792479"/>
              <a:gd name="T8" fmla="*/ 640549 w 854075"/>
              <a:gd name="T9" fmla="*/ 594118 h 792479"/>
              <a:gd name="T10" fmla="*/ 854075 w 854075"/>
              <a:gd name="T11" fmla="*/ 594118 h 792479"/>
              <a:gd name="T12" fmla="*/ 427037 w 854075"/>
              <a:gd name="T13" fmla="*/ 792162 h 792479"/>
              <a:gd name="T14" fmla="*/ 0 w 854075"/>
              <a:gd name="T15" fmla="*/ 594118 h 792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noFill/>
          <a:ln w="127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 name="object 97"/>
          <p:cNvSpPr txBox="1"/>
          <p:nvPr/>
        </p:nvSpPr>
        <p:spPr>
          <a:xfrm>
            <a:off x="4765675" y="6181725"/>
            <a:ext cx="911225" cy="246063"/>
          </a:xfrm>
          <a:prstGeom prst="rect">
            <a:avLst/>
          </a:prstGeom>
        </p:spPr>
        <p:txBody>
          <a:bodyPr lIns="0" tIns="0" rIns="0" bIns="0">
            <a:spAutoFit/>
          </a:bodyPr>
          <a:lstStyle/>
          <a:p>
            <a:pPr marL="12700">
              <a:defRPr/>
            </a:pPr>
            <a:r>
              <a:rPr lang="en-US" sz="1600" spc="-165" dirty="0">
                <a:latin typeface="Arial"/>
                <a:cs typeface="Arial"/>
              </a:rPr>
              <a:t>64</a:t>
            </a:r>
            <a:r>
              <a:rPr lang="zh-CN" altLang="en-US" sz="1600" spc="-165" dirty="0">
                <a:latin typeface="Arial"/>
                <a:cs typeface="Arial"/>
              </a:rPr>
              <a:t>位字</a:t>
            </a:r>
            <a:endParaRPr sz="1600" dirty="0">
              <a:latin typeface="Arial"/>
              <a:cs typeface="Arial"/>
            </a:endParaRPr>
          </a:p>
        </p:txBody>
      </p:sp>
      <p:sp>
        <p:nvSpPr>
          <p:cNvPr id="98" name="object 98"/>
          <p:cNvSpPr txBox="1"/>
          <p:nvPr/>
        </p:nvSpPr>
        <p:spPr>
          <a:xfrm>
            <a:off x="6253163" y="5006975"/>
            <a:ext cx="82550" cy="152400"/>
          </a:xfrm>
          <a:prstGeom prst="rect">
            <a:avLst/>
          </a:prstGeom>
        </p:spPr>
        <p:txBody>
          <a:bodyPr lIns="0" tIns="0" rIns="0" bIns="0">
            <a:spAutoFit/>
          </a:bodyPr>
          <a:lstStyle/>
          <a:p>
            <a:pPr marL="12700">
              <a:defRPr/>
            </a:pPr>
            <a:r>
              <a:rPr sz="1000" spc="-105" dirty="0">
                <a:latin typeface="Arial"/>
                <a:cs typeface="Arial"/>
              </a:rPr>
              <a:t>0</a:t>
            </a:r>
            <a:endParaRPr sz="1000">
              <a:latin typeface="Arial"/>
              <a:cs typeface="Arial"/>
            </a:endParaRPr>
          </a:p>
        </p:txBody>
      </p:sp>
      <p:sp>
        <p:nvSpPr>
          <p:cNvPr id="99" name="object 99"/>
          <p:cNvSpPr txBox="1"/>
          <p:nvPr/>
        </p:nvSpPr>
        <p:spPr>
          <a:xfrm>
            <a:off x="4192588" y="5006975"/>
            <a:ext cx="306387" cy="152400"/>
          </a:xfrm>
          <a:prstGeom prst="rect">
            <a:avLst/>
          </a:prstGeom>
        </p:spPr>
        <p:txBody>
          <a:bodyPr lIns="0" tIns="0" rIns="0" bIns="0">
            <a:spAutoFit/>
          </a:bodyPr>
          <a:lstStyle/>
          <a:p>
            <a:pPr marL="12700">
              <a:defRPr/>
            </a:pPr>
            <a:r>
              <a:rPr sz="1000" spc="-105" dirty="0">
                <a:latin typeface="Arial"/>
                <a:cs typeface="Arial"/>
              </a:rPr>
              <a:t>32</a:t>
            </a:r>
            <a:r>
              <a:rPr sz="1000" spc="110" dirty="0">
                <a:latin typeface="Arial"/>
                <a:cs typeface="Arial"/>
              </a:rPr>
              <a:t> </a:t>
            </a:r>
            <a:r>
              <a:rPr sz="1000" spc="-105" dirty="0">
                <a:latin typeface="Arial"/>
                <a:cs typeface="Arial"/>
              </a:rPr>
              <a:t>31</a:t>
            </a:r>
            <a:endParaRPr sz="1000">
              <a:latin typeface="Arial"/>
              <a:cs typeface="Arial"/>
            </a:endParaRPr>
          </a:p>
        </p:txBody>
      </p:sp>
      <p:sp>
        <p:nvSpPr>
          <p:cNvPr id="100" name="object 100"/>
          <p:cNvSpPr txBox="1"/>
          <p:nvPr/>
        </p:nvSpPr>
        <p:spPr>
          <a:xfrm>
            <a:off x="5721350" y="5006975"/>
            <a:ext cx="227013" cy="152400"/>
          </a:xfrm>
          <a:prstGeom prst="rect">
            <a:avLst/>
          </a:prstGeom>
        </p:spPr>
        <p:txBody>
          <a:bodyPr lIns="0" tIns="0" rIns="0" bIns="0">
            <a:spAutoFit/>
          </a:bodyPr>
          <a:lstStyle/>
          <a:p>
            <a:pPr marL="12700">
              <a:defRPr/>
            </a:pPr>
            <a:r>
              <a:rPr sz="1000" spc="-105" dirty="0">
                <a:latin typeface="Arial"/>
                <a:cs typeface="Arial"/>
              </a:rPr>
              <a:t>8 </a:t>
            </a:r>
            <a:r>
              <a:rPr sz="1000" spc="125" dirty="0">
                <a:latin typeface="Arial"/>
                <a:cs typeface="Arial"/>
              </a:rPr>
              <a:t> </a:t>
            </a:r>
            <a:r>
              <a:rPr sz="1000" spc="-105" dirty="0">
                <a:latin typeface="Arial"/>
                <a:cs typeface="Arial"/>
              </a:rPr>
              <a:t>7</a:t>
            </a:r>
            <a:endParaRPr sz="1000">
              <a:latin typeface="Arial"/>
              <a:cs typeface="Arial"/>
            </a:endParaRPr>
          </a:p>
        </p:txBody>
      </p:sp>
      <p:sp>
        <p:nvSpPr>
          <p:cNvPr id="101" name="object 101"/>
          <p:cNvSpPr txBox="1"/>
          <p:nvPr/>
        </p:nvSpPr>
        <p:spPr>
          <a:xfrm>
            <a:off x="4722813" y="5006975"/>
            <a:ext cx="750887" cy="152400"/>
          </a:xfrm>
          <a:prstGeom prst="rect">
            <a:avLst/>
          </a:prstGeom>
        </p:spPr>
        <p:txBody>
          <a:bodyPr lIns="0" tIns="0" rIns="0" bIns="0">
            <a:spAutoFit/>
          </a:bodyPr>
          <a:lstStyle/>
          <a:p>
            <a:pPr marL="12700">
              <a:tabLst>
                <a:tab pos="439420" algn="l"/>
              </a:tabLst>
              <a:defRPr/>
            </a:pPr>
            <a:r>
              <a:rPr sz="1000" spc="-105" dirty="0">
                <a:latin typeface="Arial"/>
                <a:cs typeface="Arial"/>
              </a:rPr>
              <a:t>24</a:t>
            </a:r>
            <a:r>
              <a:rPr sz="1000" spc="120" dirty="0">
                <a:latin typeface="Arial"/>
                <a:cs typeface="Arial"/>
              </a:rPr>
              <a:t> </a:t>
            </a:r>
            <a:r>
              <a:rPr sz="1000" spc="-105" dirty="0">
                <a:latin typeface="Arial"/>
                <a:cs typeface="Arial"/>
              </a:rPr>
              <a:t>23</a:t>
            </a:r>
            <a:r>
              <a:rPr sz="1000" dirty="0">
                <a:latin typeface="Arial"/>
                <a:cs typeface="Arial"/>
              </a:rPr>
              <a:t>	</a:t>
            </a:r>
            <a:r>
              <a:rPr sz="1000" spc="-105" dirty="0">
                <a:latin typeface="Arial"/>
                <a:cs typeface="Arial"/>
              </a:rPr>
              <a:t>16</a:t>
            </a:r>
            <a:r>
              <a:rPr sz="1000" dirty="0">
                <a:latin typeface="Arial"/>
                <a:cs typeface="Arial"/>
              </a:rPr>
              <a:t> </a:t>
            </a:r>
            <a:r>
              <a:rPr sz="1000" spc="-30" dirty="0">
                <a:latin typeface="Arial"/>
                <a:cs typeface="Arial"/>
              </a:rPr>
              <a:t> </a:t>
            </a:r>
            <a:r>
              <a:rPr sz="1000" spc="-105" dirty="0">
                <a:latin typeface="Arial"/>
                <a:cs typeface="Arial"/>
              </a:rPr>
              <a:t>15</a:t>
            </a:r>
            <a:endParaRPr sz="1000">
              <a:latin typeface="Arial"/>
              <a:cs typeface="Arial"/>
            </a:endParaRPr>
          </a:p>
        </p:txBody>
      </p:sp>
      <p:sp>
        <p:nvSpPr>
          <p:cNvPr id="102" name="object 102"/>
          <p:cNvSpPr txBox="1"/>
          <p:nvPr/>
        </p:nvSpPr>
        <p:spPr>
          <a:xfrm>
            <a:off x="2409825" y="5006975"/>
            <a:ext cx="642938" cy="152400"/>
          </a:xfrm>
          <a:prstGeom prst="rect">
            <a:avLst/>
          </a:prstGeom>
        </p:spPr>
        <p:txBody>
          <a:bodyPr lIns="0" tIns="0" rIns="0" bIns="0">
            <a:spAutoFit/>
          </a:bodyPr>
          <a:lstStyle/>
          <a:p>
            <a:pPr marL="12700">
              <a:tabLst>
                <a:tab pos="314325" algn="l"/>
              </a:tabLst>
              <a:defRPr/>
            </a:pPr>
            <a:r>
              <a:rPr sz="1000" spc="-105" dirty="0">
                <a:latin typeface="Arial"/>
                <a:cs typeface="Arial"/>
              </a:rPr>
              <a:t>63	56 </a:t>
            </a:r>
            <a:r>
              <a:rPr sz="1000" spc="105" dirty="0">
                <a:latin typeface="Arial"/>
                <a:cs typeface="Arial"/>
              </a:rPr>
              <a:t> </a:t>
            </a:r>
            <a:r>
              <a:rPr sz="1000" spc="-105" dirty="0">
                <a:latin typeface="Arial"/>
                <a:cs typeface="Arial"/>
              </a:rPr>
              <a:t>55</a:t>
            </a:r>
            <a:endParaRPr sz="1000">
              <a:latin typeface="Arial"/>
              <a:cs typeface="Arial"/>
            </a:endParaRPr>
          </a:p>
        </p:txBody>
      </p:sp>
      <p:sp>
        <p:nvSpPr>
          <p:cNvPr id="103" name="object 103"/>
          <p:cNvSpPr txBox="1"/>
          <p:nvPr/>
        </p:nvSpPr>
        <p:spPr>
          <a:xfrm>
            <a:off x="3703638" y="5006975"/>
            <a:ext cx="338137" cy="152400"/>
          </a:xfrm>
          <a:prstGeom prst="rect">
            <a:avLst/>
          </a:prstGeom>
        </p:spPr>
        <p:txBody>
          <a:bodyPr lIns="0" tIns="0" rIns="0" bIns="0">
            <a:spAutoFit/>
          </a:bodyPr>
          <a:lstStyle/>
          <a:p>
            <a:pPr marL="12700">
              <a:defRPr/>
            </a:pPr>
            <a:r>
              <a:rPr sz="1000" spc="-105" dirty="0">
                <a:latin typeface="Arial"/>
                <a:cs typeface="Arial"/>
              </a:rPr>
              <a:t>40 </a:t>
            </a:r>
            <a:r>
              <a:rPr sz="1000" spc="80" dirty="0">
                <a:latin typeface="Arial"/>
                <a:cs typeface="Arial"/>
              </a:rPr>
              <a:t> </a:t>
            </a:r>
            <a:r>
              <a:rPr sz="1000" spc="-105" dirty="0">
                <a:latin typeface="Arial"/>
                <a:cs typeface="Arial"/>
              </a:rPr>
              <a:t>39</a:t>
            </a:r>
            <a:endParaRPr sz="1000">
              <a:latin typeface="Arial"/>
              <a:cs typeface="Arial"/>
            </a:endParaRPr>
          </a:p>
        </p:txBody>
      </p:sp>
      <p:sp>
        <p:nvSpPr>
          <p:cNvPr id="104" name="object 104"/>
          <p:cNvSpPr txBox="1"/>
          <p:nvPr/>
        </p:nvSpPr>
        <p:spPr>
          <a:xfrm>
            <a:off x="3216275" y="5006975"/>
            <a:ext cx="309563" cy="152400"/>
          </a:xfrm>
          <a:prstGeom prst="rect">
            <a:avLst/>
          </a:prstGeom>
        </p:spPr>
        <p:txBody>
          <a:bodyPr lIns="0" tIns="0" rIns="0" bIns="0">
            <a:spAutoFit/>
          </a:bodyPr>
          <a:lstStyle/>
          <a:p>
            <a:pPr marL="12700">
              <a:defRPr/>
            </a:pPr>
            <a:r>
              <a:rPr sz="1000" spc="-105" dirty="0">
                <a:latin typeface="Arial"/>
                <a:cs typeface="Arial"/>
              </a:rPr>
              <a:t>48</a:t>
            </a:r>
            <a:r>
              <a:rPr sz="1000" spc="135" dirty="0">
                <a:latin typeface="Arial"/>
                <a:cs typeface="Arial"/>
              </a:rPr>
              <a:t> </a:t>
            </a:r>
            <a:r>
              <a:rPr sz="1000" spc="-105" dirty="0">
                <a:latin typeface="Arial"/>
                <a:cs typeface="Arial"/>
              </a:rPr>
              <a:t>47</a:t>
            </a:r>
            <a:endParaRPr sz="1000">
              <a:latin typeface="Arial"/>
              <a:cs typeface="Arial"/>
            </a:endParaRPr>
          </a:p>
        </p:txBody>
      </p:sp>
      <p:graphicFrame>
        <p:nvGraphicFramePr>
          <p:cNvPr id="96" name="object 96"/>
          <p:cNvGraphicFramePr>
            <a:graphicFrameLocks noGrp="1"/>
          </p:cNvGraphicFramePr>
          <p:nvPr>
            <p:extLst>
              <p:ext uri="{D42A27DB-BD31-4B8C-83A1-F6EECF244321}">
                <p14:modId xmlns:p14="http://schemas.microsoft.com/office/powerpoint/2010/main" val="2878568778"/>
              </p:ext>
            </p:extLst>
          </p:nvPr>
        </p:nvGraphicFramePr>
        <p:xfrm>
          <a:off x="2421619" y="5151438"/>
          <a:ext cx="3883022" cy="244475"/>
        </p:xfrm>
        <a:graphic>
          <a:graphicData uri="http://schemas.openxmlformats.org/drawingml/2006/table">
            <a:tbl>
              <a:tblPr firstRow="1" bandRow="1">
                <a:tableStyleId>{2D5ABB26-0587-4C30-8999-92F81FD0307C}</a:tableStyleId>
              </a:tblPr>
              <a:tblGrid>
                <a:gridCol w="487362"/>
                <a:gridCol w="487362"/>
                <a:gridCol w="487362"/>
                <a:gridCol w="478631"/>
                <a:gridCol w="478631"/>
                <a:gridCol w="487362"/>
                <a:gridCol w="487362"/>
                <a:gridCol w="488950"/>
              </a:tblGrid>
              <a:tr h="244475">
                <a:tc>
                  <a:txBody>
                    <a:bodyPr/>
                    <a:lstStyle/>
                    <a:p>
                      <a:endParaRPr sz="12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a:latin typeface="Arial"/>
                        <a:cs typeface="Arial"/>
                      </a:endParaRPr>
                    </a:p>
                  </a:txBody>
                  <a:tcPr marL="0" marR="0" marT="0" marB="0">
                    <a:lnL w="12700">
                      <a:solidFill>
                        <a:srgbClr val="000000"/>
                      </a:solidFill>
                      <a:prstDash val="solid"/>
                    </a:lnL>
                    <a:lnR w="30162">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dirty="0">
                        <a:latin typeface="Arial"/>
                        <a:cs typeface="Arial"/>
                      </a:endParaRPr>
                    </a:p>
                  </a:txBody>
                  <a:tcPr marL="0" marR="0" marT="0" marB="0">
                    <a:lnL w="30162">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c>
                  <a:txBody>
                    <a:bodyPr/>
                    <a:lstStyle/>
                    <a:p>
                      <a:endParaRPr sz="12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57188" y="434975"/>
            <a:ext cx="7591425" cy="762000"/>
          </a:xfrm>
        </p:spPr>
        <p:txBody>
          <a:bodyPr/>
          <a:lstStyle/>
          <a:p>
            <a:pPr eaLnBrk="1" hangingPunct="1"/>
            <a:r>
              <a:rPr lang="en-US" altLang="zh-CN" smtClean="0">
                <a:ea typeface="宋体" pitchFamily="2" charset="-122"/>
              </a:rPr>
              <a:t>CPU </a:t>
            </a:r>
            <a:r>
              <a:rPr lang="zh-CN" altLang="en-US" smtClean="0">
                <a:ea typeface="宋体" pitchFamily="2" charset="-122"/>
              </a:rPr>
              <a:t>时钟频率</a:t>
            </a:r>
          </a:p>
        </p:txBody>
      </p:sp>
      <p:sp>
        <p:nvSpPr>
          <p:cNvPr id="72707" name="TextBox 6"/>
          <p:cNvSpPr txBox="1">
            <a:spLocks noChangeArrowheads="1"/>
          </p:cNvSpPr>
          <p:nvPr/>
        </p:nvSpPr>
        <p:spPr bwMode="auto">
          <a:xfrm>
            <a:off x="4470400" y="620713"/>
            <a:ext cx="3711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800">
                <a:latin typeface="Calibri" pitchFamily="34" charset="0"/>
              </a:rPr>
              <a:t>Inflection point in computer history</a:t>
            </a:r>
          </a:p>
          <a:p>
            <a:r>
              <a:rPr lang="en-US" altLang="zh-CN" sz="1800">
                <a:latin typeface="Calibri" pitchFamily="34" charset="0"/>
              </a:rPr>
              <a:t>when designers hit the “Power Wall”</a:t>
            </a:r>
          </a:p>
        </p:txBody>
      </p:sp>
      <p:cxnSp>
        <p:nvCxnSpPr>
          <p:cNvPr id="72708" name="Straight Arrow Connector 8"/>
          <p:cNvCxnSpPr>
            <a:cxnSpLocks noChangeShapeType="1"/>
          </p:cNvCxnSpPr>
          <p:nvPr/>
        </p:nvCxnSpPr>
        <p:spPr bwMode="auto">
          <a:xfrm rot="10800000" flipV="1">
            <a:off x="4713288" y="1266825"/>
            <a:ext cx="457200" cy="333375"/>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2709" name="TextBox 1"/>
          <p:cNvSpPr txBox="1">
            <a:spLocks noChangeArrowheads="1"/>
          </p:cNvSpPr>
          <p:nvPr/>
        </p:nvSpPr>
        <p:spPr bwMode="auto">
          <a:xfrm>
            <a:off x="5303838" y="6083300"/>
            <a:ext cx="3089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800">
                <a:latin typeface="Calibri" pitchFamily="34" charset="0"/>
              </a:rPr>
              <a:t>(n) Nehalem processor (45nm)</a:t>
            </a:r>
          </a:p>
          <a:p>
            <a:pPr>
              <a:buFont typeface="Wingdings 2" pitchFamily="18" charset="2"/>
              <a:buNone/>
            </a:pPr>
            <a:r>
              <a:rPr lang="en-US" altLang="zh-CN" sz="1800">
                <a:latin typeface="Calibri" pitchFamily="34" charset="0"/>
              </a:rPr>
              <a:t>(h) Haswell processor   (22nm)</a:t>
            </a:r>
          </a:p>
          <a:p>
            <a:endParaRPr lang="en-US" altLang="zh-CN" sz="1800">
              <a:latin typeface="Calibri"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728413068"/>
              </p:ext>
            </p:extLst>
          </p:nvPr>
        </p:nvGraphicFramePr>
        <p:xfrm>
          <a:off x="46675" y="1600200"/>
          <a:ext cx="9019578" cy="3391347"/>
        </p:xfrm>
        <a:graphic>
          <a:graphicData uri="http://schemas.openxmlformats.org/drawingml/2006/table">
            <a:tbl>
              <a:tblPr/>
              <a:tblGrid>
                <a:gridCol w="1080694"/>
                <a:gridCol w="923847"/>
                <a:gridCol w="1001410"/>
                <a:gridCol w="1001409"/>
                <a:gridCol w="1003133"/>
                <a:gridCol w="1001410"/>
                <a:gridCol w="1003133"/>
                <a:gridCol w="1001409"/>
                <a:gridCol w="1003133"/>
              </a:tblGrid>
              <a:tr h="3296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smtClean="0">
                        <a:ln>
                          <a:noFill/>
                        </a:ln>
                        <a:solidFill>
                          <a:srgbClr val="FFFFFF"/>
                        </a:solidFill>
                        <a:effectLst/>
                        <a:latin typeface="Arial Narrow"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1985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1995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2003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2005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2010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Narrow" pitchFamily="34" charset="0"/>
                          <a:ea typeface="宋体" pitchFamily="2" charset="-122"/>
                        </a:rPr>
                        <a:t>2015:1985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83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CPU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80286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80386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Pentium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P-4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Core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Core i7(n)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Narrow" pitchFamily="34" charset="0"/>
                          <a:ea typeface="宋体" pitchFamily="2" charset="-122"/>
                        </a:rPr>
                        <a:t>Core i7(h)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00"/>
                        </a:solidFill>
                        <a:effectLst/>
                        <a:latin typeface="Arial Narrow"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895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clock rate(MHz)</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Narrow" pitchFamily="34" charset="0"/>
                          <a:ea typeface="宋体" pitchFamily="2" charset="-122"/>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150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3,300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2,000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2,500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3,000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Narrow" pitchFamily="34" charset="0"/>
                          <a:ea typeface="宋体" pitchFamily="2" charset="-122"/>
                        </a:rPr>
                        <a:t>500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883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Cycle time(ns)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166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500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883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cores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00"/>
                        </a:solidFill>
                        <a:effectLst/>
                        <a:latin typeface="Arial Narrow"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00"/>
                        </a:solidFill>
                        <a:effectLst/>
                        <a:latin typeface="Arial Narrow"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7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Effective cycle time(ns)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166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Narrow" pitchFamily="34" charset="0"/>
                          <a:ea typeface="宋体" pitchFamily="2" charset="-122"/>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Narrow" pitchFamily="34" charset="0"/>
                          <a:ea typeface="宋体" pitchFamily="2" charset="-122"/>
                        </a:rPr>
                        <a:t>0.08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Narrow" pitchFamily="34" charset="0"/>
                          <a:ea typeface="宋体" pitchFamily="2" charset="-122"/>
                        </a:rPr>
                        <a:t>2,075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72782" name="Rectangle 13"/>
          <p:cNvSpPr>
            <a:spLocks noChangeArrowheads="1"/>
          </p:cNvSpPr>
          <p:nvPr/>
        </p:nvSpPr>
        <p:spPr bwMode="auto">
          <a:xfrm>
            <a:off x="4127500" y="1473200"/>
            <a:ext cx="685800" cy="4724400"/>
          </a:xfrm>
          <a:prstGeom prst="rect">
            <a:avLst/>
          </a:prstGeom>
          <a:noFill/>
          <a:ln w="12700" algn="ctr">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zh-CN">
                <a:latin typeface="Calibri" pitchFamily="34" charset="0"/>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57188" y="434975"/>
            <a:ext cx="7591425" cy="762000"/>
          </a:xfrm>
        </p:spPr>
        <p:txBody>
          <a:bodyPr/>
          <a:lstStyle/>
          <a:p>
            <a:pPr eaLnBrk="1" hangingPunct="1"/>
            <a:r>
              <a:rPr lang="zh-CN" altLang="en-US" smtClean="0">
                <a:ea typeface="宋体" pitchFamily="2" charset="-122"/>
              </a:rPr>
              <a:t>存储趋势</a:t>
            </a:r>
          </a:p>
        </p:txBody>
      </p:sp>
      <p:graphicFrame>
        <p:nvGraphicFramePr>
          <p:cNvPr id="2" name="表格 1"/>
          <p:cNvGraphicFramePr>
            <a:graphicFrameLocks noGrp="1"/>
          </p:cNvGraphicFramePr>
          <p:nvPr/>
        </p:nvGraphicFramePr>
        <p:xfrm>
          <a:off x="720725" y="1208088"/>
          <a:ext cx="8159750" cy="5343525"/>
        </p:xfrm>
        <a:graphic>
          <a:graphicData uri="http://schemas.openxmlformats.org/drawingml/2006/table">
            <a:tbl>
              <a:tblPr/>
              <a:tblGrid>
                <a:gridCol w="985838"/>
                <a:gridCol w="779462"/>
                <a:gridCol w="882650"/>
                <a:gridCol w="882650"/>
                <a:gridCol w="882650"/>
                <a:gridCol w="882650"/>
                <a:gridCol w="884238"/>
                <a:gridCol w="882650"/>
                <a:gridCol w="1096962"/>
              </a:tblGrid>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Metric</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1985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1990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1995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2000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2005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2010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2015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Narrow" pitchFamily="34" charset="0"/>
                          <a:ea typeface="宋体" pitchFamily="2" charset="-122"/>
                        </a:rPr>
                        <a:t>2015:1985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$/MB</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2,900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320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256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75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60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116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access(ns)</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150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115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$/MB</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880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0.1</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0.06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0.02</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44,000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access(ns)</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70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60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50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40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typical size(MB)</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0.256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4</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64</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8,000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16,000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62,500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$/GB</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100,000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8,000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0.03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access(ms)</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75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28</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8</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25</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typical size(GB)</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0.01</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0.16</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20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160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1,500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Narrow" pitchFamily="34" charset="0"/>
                          <a:ea typeface="宋体" pitchFamily="2" charset="-122"/>
                        </a:rPr>
                        <a:t>300,000</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
        <p:nvSpPr>
          <p:cNvPr id="71785" name="文本框 2"/>
          <p:cNvSpPr txBox="1">
            <a:spLocks noChangeArrowheads="1"/>
          </p:cNvSpPr>
          <p:nvPr/>
        </p:nvSpPr>
        <p:spPr bwMode="auto">
          <a:xfrm>
            <a:off x="90488" y="1871663"/>
            <a:ext cx="6778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400">
                <a:latin typeface="Calibri" pitchFamily="34" charset="0"/>
              </a:rPr>
              <a:t>SRAM</a:t>
            </a:r>
          </a:p>
        </p:txBody>
      </p:sp>
      <p:sp>
        <p:nvSpPr>
          <p:cNvPr id="71786" name="文本框 3"/>
          <p:cNvSpPr txBox="1">
            <a:spLocks noChangeArrowheads="1"/>
          </p:cNvSpPr>
          <p:nvPr/>
        </p:nvSpPr>
        <p:spPr bwMode="auto">
          <a:xfrm>
            <a:off x="74613" y="3133725"/>
            <a:ext cx="6969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200">
                <a:sym typeface="+mn-ea"/>
              </a:rPr>
              <a:t>DRAM</a:t>
            </a:r>
            <a:endParaRPr lang="zh-CN" altLang="en-US" sz="1200">
              <a:latin typeface="Calibri" pitchFamily="34" charset="0"/>
            </a:endParaRPr>
          </a:p>
        </p:txBody>
      </p:sp>
      <p:sp>
        <p:nvSpPr>
          <p:cNvPr id="71787" name="文本框 4"/>
          <p:cNvSpPr txBox="1">
            <a:spLocks noChangeArrowheads="1"/>
          </p:cNvSpPr>
          <p:nvPr/>
        </p:nvSpPr>
        <p:spPr bwMode="auto">
          <a:xfrm>
            <a:off x="74613" y="4872038"/>
            <a:ext cx="503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200">
                <a:sym typeface="+mn-ea"/>
              </a:rPr>
              <a:t>Disk</a:t>
            </a:r>
            <a:endParaRPr lang="zh-CN" altLang="en-US" sz="1200">
              <a:latin typeface="Calibri" pitchFamily="34" charset="0"/>
            </a:endParaRPr>
          </a:p>
        </p:txBody>
      </p:sp>
      <p:sp>
        <p:nvSpPr>
          <p:cNvPr id="71788" name="矩形 7"/>
          <p:cNvSpPr>
            <a:spLocks noChangeArrowheads="1"/>
          </p:cNvSpPr>
          <p:nvPr/>
        </p:nvSpPr>
        <p:spPr bwMode="auto">
          <a:xfrm>
            <a:off x="7054850" y="857250"/>
            <a:ext cx="552450" cy="2028825"/>
          </a:xfrm>
          <a:prstGeom prst="rect">
            <a:avLst/>
          </a:prstGeom>
          <a:solidFill>
            <a:srgbClr val="FF0000">
              <a:alpha val="0"/>
            </a:srgbClr>
          </a:solidFill>
          <a:ln w="28575" algn="ctr">
            <a:solidFill>
              <a:srgbClr val="C00000"/>
            </a:solidFill>
            <a:round/>
            <a:headEnd/>
            <a:tailEnd type="triangle" w="med" len="med"/>
          </a:ln>
        </p:spPr>
        <p:txBody>
          <a:bodyPr anchor="ctr" anchorCtr="1"/>
          <a:lstStyle/>
          <a:p>
            <a:pPr algn="ctr"/>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6"/>
          <p:cNvSpPr>
            <a:spLocks noGrp="1" noChangeArrowheads="1"/>
          </p:cNvSpPr>
          <p:nvPr>
            <p:ph type="title"/>
          </p:nvPr>
        </p:nvSpPr>
        <p:spPr>
          <a:xfrm>
            <a:off x="357188" y="434975"/>
            <a:ext cx="8786812" cy="762000"/>
          </a:xfrm>
        </p:spPr>
        <p:txBody>
          <a:bodyPr/>
          <a:lstStyle/>
          <a:p>
            <a:pPr eaLnBrk="1" hangingPunct="1"/>
            <a:r>
              <a:rPr lang="zh-CN" altLang="en-US" smtClean="0">
                <a:ea typeface="宋体" pitchFamily="2" charset="-122"/>
              </a:rPr>
              <a:t>典型的连接</a:t>
            </a:r>
            <a:r>
              <a:rPr lang="en-US" altLang="zh-CN" smtClean="0">
                <a:ea typeface="宋体" pitchFamily="2" charset="-122"/>
              </a:rPr>
              <a:t>CPU</a:t>
            </a:r>
            <a:r>
              <a:rPr lang="zh-CN" altLang="en-US" smtClean="0">
                <a:ea typeface="宋体" pitchFamily="2" charset="-122"/>
              </a:rPr>
              <a:t>和主存的总线结构</a:t>
            </a:r>
          </a:p>
        </p:txBody>
      </p:sp>
      <p:sp>
        <p:nvSpPr>
          <p:cNvPr id="10243" name="Rectangle 27"/>
          <p:cNvSpPr>
            <a:spLocks noGrp="1" noChangeArrowheads="1"/>
          </p:cNvSpPr>
          <p:nvPr>
            <p:ph type="body" idx="1"/>
          </p:nvPr>
        </p:nvSpPr>
        <p:spPr>
          <a:xfrm>
            <a:off x="396875" y="1504950"/>
            <a:ext cx="8388906" cy="1455738"/>
          </a:xfrm>
        </p:spPr>
        <p:txBody>
          <a:bodyPr/>
          <a:lstStyle/>
          <a:p>
            <a:pPr eaLnBrk="1" hangingPunct="1"/>
            <a:r>
              <a:rPr lang="zh-CN" altLang="en-US" dirty="0" smtClean="0">
                <a:ea typeface="宋体" pitchFamily="2" charset="-122"/>
              </a:rPr>
              <a:t>一条总线是由多条并排的电线组成</a:t>
            </a:r>
            <a:r>
              <a:rPr lang="zh-CN" altLang="en-US" dirty="0" smtClean="0">
                <a:ea typeface="宋体" pitchFamily="2" charset="-122"/>
              </a:rPr>
              <a:t>的线</a:t>
            </a:r>
            <a:r>
              <a:rPr lang="zh-CN" altLang="en-US" dirty="0">
                <a:ea typeface="宋体" pitchFamily="2" charset="-122"/>
              </a:rPr>
              <a:t>路</a:t>
            </a:r>
            <a:r>
              <a:rPr lang="zh-CN" altLang="en-US" dirty="0" smtClean="0">
                <a:ea typeface="宋体" pitchFamily="2" charset="-122"/>
              </a:rPr>
              <a:t>，</a:t>
            </a:r>
            <a:r>
              <a:rPr lang="zh-CN" altLang="en-US" dirty="0" smtClean="0">
                <a:ea typeface="宋体" pitchFamily="2" charset="-122"/>
              </a:rPr>
              <a:t>其传输</a:t>
            </a:r>
            <a:r>
              <a:rPr lang="zh-CN" altLang="en-US" dirty="0" smtClean="0">
                <a:solidFill>
                  <a:srgbClr val="FF0000"/>
                </a:solidFill>
                <a:ea typeface="宋体" pitchFamily="2" charset="-122"/>
              </a:rPr>
              <a:t>地址</a:t>
            </a:r>
            <a:r>
              <a:rPr lang="zh-CN" altLang="en-US" dirty="0" smtClean="0">
                <a:ea typeface="宋体" pitchFamily="2" charset="-122"/>
              </a:rPr>
              <a:t>、</a:t>
            </a:r>
            <a:r>
              <a:rPr lang="zh-CN" altLang="en-US" dirty="0" smtClean="0">
                <a:solidFill>
                  <a:srgbClr val="FF0000"/>
                </a:solidFill>
                <a:ea typeface="宋体" pitchFamily="2" charset="-122"/>
              </a:rPr>
              <a:t>数据</a:t>
            </a:r>
            <a:r>
              <a:rPr lang="zh-CN" altLang="en-US" dirty="0" smtClean="0">
                <a:ea typeface="宋体" pitchFamily="2" charset="-122"/>
              </a:rPr>
              <a:t>和</a:t>
            </a:r>
            <a:r>
              <a:rPr lang="zh-CN" altLang="en-US" dirty="0" smtClean="0">
                <a:solidFill>
                  <a:srgbClr val="FF0000"/>
                </a:solidFill>
                <a:ea typeface="宋体" pitchFamily="2" charset="-122"/>
              </a:rPr>
              <a:t>控制</a:t>
            </a:r>
            <a:r>
              <a:rPr lang="zh-CN" altLang="en-US" dirty="0" smtClean="0">
                <a:ea typeface="宋体" pitchFamily="2" charset="-122"/>
              </a:rPr>
              <a:t>信号</a:t>
            </a:r>
          </a:p>
          <a:p>
            <a:pPr eaLnBrk="1" hangingPunct="1"/>
            <a:r>
              <a:rPr lang="zh-CN" altLang="en-US" dirty="0" smtClean="0">
                <a:ea typeface="宋体" pitchFamily="2" charset="-122"/>
              </a:rPr>
              <a:t>多个设备共享多条总线</a:t>
            </a:r>
          </a:p>
        </p:txBody>
      </p:sp>
      <p:sp>
        <p:nvSpPr>
          <p:cNvPr id="10244"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主存</a:t>
            </a:r>
          </a:p>
        </p:txBody>
      </p:sp>
      <p:sp>
        <p:nvSpPr>
          <p:cNvPr id="10245"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p:spPr>
        <p:txBody>
          <a:bodyPr wrap="none" anchor="ctr"/>
          <a:lstStyle/>
          <a:p>
            <a:endParaRPr lang="en-US" altLang="zh-CN"/>
          </a:p>
        </p:txBody>
      </p:sp>
      <p:sp>
        <p:nvSpPr>
          <p:cNvPr id="10246"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600"/>
              <a:t>I/O </a:t>
            </a:r>
          </a:p>
          <a:p>
            <a:pPr algn="ctr"/>
            <a:r>
              <a:rPr lang="zh-CN" altLang="en-US" sz="1600"/>
              <a:t>桥接口</a:t>
            </a:r>
          </a:p>
        </p:txBody>
      </p:sp>
      <p:sp>
        <p:nvSpPr>
          <p:cNvPr id="10247"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p:spPr>
        <p:txBody>
          <a:bodyPr wrap="none" anchor="ctr"/>
          <a:lstStyle/>
          <a:p>
            <a:endParaRPr lang="en-US" altLang="zh-CN"/>
          </a:p>
        </p:txBody>
      </p:sp>
      <p:sp>
        <p:nvSpPr>
          <p:cNvPr id="10248"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总线接口</a:t>
            </a:r>
          </a:p>
        </p:txBody>
      </p:sp>
      <p:sp>
        <p:nvSpPr>
          <p:cNvPr id="10249"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0"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1"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2"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3"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4"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5"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6"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600"/>
              <a:t>算术</a:t>
            </a:r>
          </a:p>
          <a:p>
            <a:pPr algn="ctr"/>
            <a:r>
              <a:rPr lang="zh-CN" altLang="en-US" sz="1600"/>
              <a:t>逻辑</a:t>
            </a:r>
          </a:p>
          <a:p>
            <a:pPr algn="ctr"/>
            <a:r>
              <a:rPr lang="zh-CN" altLang="en-US" sz="1600"/>
              <a:t>单元</a:t>
            </a:r>
          </a:p>
        </p:txBody>
      </p:sp>
      <p:sp>
        <p:nvSpPr>
          <p:cNvPr id="10257" name="Text Box 18"/>
          <p:cNvSpPr txBox="1">
            <a:spLocks noChangeAspect="1" noChangeArrowheads="1"/>
          </p:cNvSpPr>
          <p:nvPr/>
        </p:nvSpPr>
        <p:spPr bwMode="auto">
          <a:xfrm>
            <a:off x="1841500" y="3673475"/>
            <a:ext cx="11985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寄存器文件</a:t>
            </a:r>
          </a:p>
        </p:txBody>
      </p:sp>
      <p:sp>
        <p:nvSpPr>
          <p:cNvPr id="10258"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59"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p>
        </p:txBody>
      </p:sp>
      <p:sp>
        <p:nvSpPr>
          <p:cNvPr id="10260" name="Text Box 21"/>
          <p:cNvSpPr txBox="1">
            <a:spLocks noChangeAspect="1" noChangeArrowheads="1"/>
          </p:cNvSpPr>
          <p:nvPr/>
        </p:nvSpPr>
        <p:spPr bwMode="auto">
          <a:xfrm>
            <a:off x="744538" y="32512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t>CPU </a:t>
            </a:r>
            <a:r>
              <a:rPr lang="zh-CN" altLang="en-US" sz="1600"/>
              <a:t>芯片</a:t>
            </a:r>
          </a:p>
        </p:txBody>
      </p:sp>
      <p:sp>
        <p:nvSpPr>
          <p:cNvPr id="10261" name="Text Box 22"/>
          <p:cNvSpPr txBox="1">
            <a:spLocks noChangeAspect="1" noChangeArrowheads="1"/>
          </p:cNvSpPr>
          <p:nvPr/>
        </p:nvSpPr>
        <p:spPr bwMode="auto">
          <a:xfrm>
            <a:off x="4348163" y="4746417"/>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dirty="0"/>
              <a:t>系统总线</a:t>
            </a:r>
          </a:p>
        </p:txBody>
      </p:sp>
      <p:sp>
        <p:nvSpPr>
          <p:cNvPr id="10262"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Text Box 24"/>
          <p:cNvSpPr txBox="1">
            <a:spLocks noChangeAspect="1" noChangeArrowheads="1"/>
          </p:cNvSpPr>
          <p:nvPr/>
        </p:nvSpPr>
        <p:spPr bwMode="auto">
          <a:xfrm>
            <a:off x="6019800" y="4748213"/>
            <a:ext cx="11985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t>存储器总线</a:t>
            </a:r>
          </a:p>
        </p:txBody>
      </p:sp>
      <p:sp>
        <p:nvSpPr>
          <p:cNvPr id="10264"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内存读事务</a:t>
            </a:r>
            <a:r>
              <a:rPr lang="zh-CN" altLang="zh-CN" smtClean="0">
                <a:ea typeface="宋体" pitchFamily="2" charset="-122"/>
              </a:rPr>
              <a:t>(1)</a:t>
            </a:r>
          </a:p>
        </p:txBody>
      </p:sp>
      <p:sp>
        <p:nvSpPr>
          <p:cNvPr id="4" name="object 4"/>
          <p:cNvSpPr txBox="1"/>
          <p:nvPr/>
        </p:nvSpPr>
        <p:spPr>
          <a:xfrm>
            <a:off x="476250" y="1463675"/>
            <a:ext cx="5673725" cy="369888"/>
          </a:xfrm>
          <a:prstGeom prst="rect">
            <a:avLst/>
          </a:prstGeom>
        </p:spPr>
        <p:txBody>
          <a:bodyPr lIns="0" tIns="0" rIns="0" bIns="0">
            <a:spAutoFit/>
          </a:bodyPr>
          <a:lstStyle/>
          <a:p>
            <a:pPr marL="355600" indent="-342900">
              <a:buClr>
                <a:srgbClr val="990000"/>
              </a:buClr>
              <a:buSzPct val="60416"/>
              <a:buFont typeface="Wingdings"/>
              <a:buChar char=""/>
              <a:tabLst>
                <a:tab pos="355600" algn="l"/>
              </a:tabLst>
              <a:defRPr/>
            </a:pPr>
            <a:r>
              <a:rPr dirty="0">
                <a:latin typeface="Calibri"/>
                <a:cs typeface="Calibri"/>
              </a:rPr>
              <a:t>C</a:t>
            </a:r>
            <a:r>
              <a:rPr spc="-10" dirty="0">
                <a:latin typeface="Calibri"/>
                <a:cs typeface="Calibri"/>
              </a:rPr>
              <a:t>P</a:t>
            </a:r>
            <a:r>
              <a:rPr spc="-5" dirty="0">
                <a:latin typeface="Calibri"/>
                <a:cs typeface="Calibri"/>
              </a:rPr>
              <a:t>U</a:t>
            </a:r>
            <a:r>
              <a:rPr lang="en-US" spc="-5" dirty="0">
                <a:latin typeface="Calibri"/>
                <a:cs typeface="Calibri"/>
              </a:rPr>
              <a:t> </a:t>
            </a:r>
            <a:r>
              <a:rPr lang="zh-CN" altLang="en-US" spc="-10" dirty="0">
                <a:latin typeface="Calibri"/>
                <a:cs typeface="Calibri"/>
              </a:rPr>
              <a:t>将</a:t>
            </a:r>
            <a:r>
              <a:rPr lang="zh-CN" altLang="en-US" dirty="0">
                <a:latin typeface="Calibri"/>
                <a:cs typeface="Calibri"/>
              </a:rPr>
              <a:t>地址</a:t>
            </a:r>
            <a:r>
              <a:rPr lang="en-US" altLang="zh-CN" dirty="0">
                <a:latin typeface="Calibri"/>
                <a:cs typeface="Calibri"/>
              </a:rPr>
              <a:t>A</a:t>
            </a:r>
            <a:r>
              <a:rPr lang="zh-CN" altLang="en-US" dirty="0">
                <a:latin typeface="Calibri"/>
                <a:cs typeface="Calibri"/>
              </a:rPr>
              <a:t>放到内存总线上</a:t>
            </a:r>
            <a:endParaRPr dirty="0">
              <a:latin typeface="Calibri"/>
              <a:cs typeface="Calibri"/>
            </a:endParaRPr>
          </a:p>
        </p:txBody>
      </p:sp>
      <p:sp>
        <p:nvSpPr>
          <p:cNvPr id="11268" name="object 5"/>
          <p:cNvSpPr>
            <a:spLocks/>
          </p:cNvSpPr>
          <p:nvPr/>
        </p:nvSpPr>
        <p:spPr bwMode="auto">
          <a:xfrm>
            <a:off x="6767513" y="3810000"/>
            <a:ext cx="909637" cy="914400"/>
          </a:xfrm>
          <a:custGeom>
            <a:avLst/>
            <a:gdLst>
              <a:gd name="T0" fmla="*/ 0 w 909954"/>
              <a:gd name="T1" fmla="*/ 0 h 914400"/>
              <a:gd name="T2" fmla="*/ 909003 w 909954"/>
              <a:gd name="T3" fmla="*/ 0 h 914400"/>
              <a:gd name="T4" fmla="*/ 909003 w 909954"/>
              <a:gd name="T5" fmla="*/ 914400 h 914400"/>
              <a:gd name="T6" fmla="*/ 0 w 909954"/>
              <a:gd name="T7" fmla="*/ 914400 h 914400"/>
              <a:gd name="T8" fmla="*/ 0 w 909954"/>
              <a:gd name="T9" fmla="*/ 0 h 914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914400">
                <a:moveTo>
                  <a:pt x="0" y="0"/>
                </a:moveTo>
                <a:lnTo>
                  <a:pt x="909637" y="0"/>
                </a:lnTo>
                <a:lnTo>
                  <a:pt x="909637" y="914400"/>
                </a:lnTo>
                <a:lnTo>
                  <a:pt x="0" y="914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69" name="object 6"/>
          <p:cNvSpPr>
            <a:spLocks/>
          </p:cNvSpPr>
          <p:nvPr/>
        </p:nvSpPr>
        <p:spPr bwMode="auto">
          <a:xfrm>
            <a:off x="5243513" y="3962400"/>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270" name="object 7"/>
          <p:cNvSpPr>
            <a:spLocks/>
          </p:cNvSpPr>
          <p:nvPr/>
        </p:nvSpPr>
        <p:spPr bwMode="auto">
          <a:xfrm>
            <a:off x="5243513" y="3962400"/>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71" name="object 8"/>
          <p:cNvSpPr>
            <a:spLocks/>
          </p:cNvSpPr>
          <p:nvPr/>
        </p:nvSpPr>
        <p:spPr bwMode="auto">
          <a:xfrm>
            <a:off x="4329113" y="3994150"/>
            <a:ext cx="909637" cy="577850"/>
          </a:xfrm>
          <a:custGeom>
            <a:avLst/>
            <a:gdLst>
              <a:gd name="T0" fmla="*/ 0 w 909954"/>
              <a:gd name="T1" fmla="*/ 0 h 577850"/>
              <a:gd name="T2" fmla="*/ 909003 w 909954"/>
              <a:gd name="T3" fmla="*/ 0 h 577850"/>
              <a:gd name="T4" fmla="*/ 909003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72" name="object 9"/>
          <p:cNvSpPr>
            <a:spLocks/>
          </p:cNvSpPr>
          <p:nvPr/>
        </p:nvSpPr>
        <p:spPr bwMode="auto">
          <a:xfrm>
            <a:off x="2871788" y="3962400"/>
            <a:ext cx="1452562"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6 w 1452879"/>
              <a:gd name="T9" fmla="*/ 400050 h 533400"/>
              <a:gd name="T10" fmla="*/ 1451928 w 1452879"/>
              <a:gd name="T11" fmla="*/ 266700 h 533400"/>
              <a:gd name="T12" fmla="*/ 1306736 w 1452879"/>
              <a:gd name="T13" fmla="*/ 133350 h 533400"/>
              <a:gd name="T14" fmla="*/ 290386 w 1452879"/>
              <a:gd name="T15" fmla="*/ 133350 h 533400"/>
              <a:gd name="T16" fmla="*/ 290386 w 1452879"/>
              <a:gd name="T17" fmla="*/ 0 h 533400"/>
              <a:gd name="T18" fmla="*/ 1306736 w 1452879"/>
              <a:gd name="T19" fmla="*/ 400050 h 533400"/>
              <a:gd name="T20" fmla="*/ 1161543 w 1452879"/>
              <a:gd name="T21" fmla="*/ 400050 h 533400"/>
              <a:gd name="T22" fmla="*/ 1161543 w 1452879"/>
              <a:gd name="T23" fmla="*/ 533400 h 533400"/>
              <a:gd name="T24" fmla="*/ 1306736 w 1452879"/>
              <a:gd name="T25" fmla="*/ 400050 h 533400"/>
              <a:gd name="T26" fmla="*/ 1161543 w 1452879"/>
              <a:gd name="T27" fmla="*/ 0 h 533400"/>
              <a:gd name="T28" fmla="*/ 1161543 w 1452879"/>
              <a:gd name="T29" fmla="*/ 133350 h 533400"/>
              <a:gd name="T30" fmla="*/ 1306736 w 1452879"/>
              <a:gd name="T31" fmla="*/ 133350 h 533400"/>
              <a:gd name="T32" fmla="*/ 1161543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273" name="object 10"/>
          <p:cNvSpPr>
            <a:spLocks/>
          </p:cNvSpPr>
          <p:nvPr/>
        </p:nvSpPr>
        <p:spPr bwMode="auto">
          <a:xfrm>
            <a:off x="2871788" y="3962400"/>
            <a:ext cx="1452562" cy="533400"/>
          </a:xfrm>
          <a:custGeom>
            <a:avLst/>
            <a:gdLst>
              <a:gd name="T0" fmla="*/ 0 w 1452879"/>
              <a:gd name="T1" fmla="*/ 266700 h 533400"/>
              <a:gd name="T2" fmla="*/ 290386 w 1452879"/>
              <a:gd name="T3" fmla="*/ 0 h 533400"/>
              <a:gd name="T4" fmla="*/ 290386 w 1452879"/>
              <a:gd name="T5" fmla="*/ 133350 h 533400"/>
              <a:gd name="T6" fmla="*/ 1161543 w 1452879"/>
              <a:gd name="T7" fmla="*/ 133350 h 533400"/>
              <a:gd name="T8" fmla="*/ 1161543 w 1452879"/>
              <a:gd name="T9" fmla="*/ 0 h 533400"/>
              <a:gd name="T10" fmla="*/ 1451928 w 1452879"/>
              <a:gd name="T11" fmla="*/ 266700 h 533400"/>
              <a:gd name="T12" fmla="*/ 1161543 w 1452879"/>
              <a:gd name="T13" fmla="*/ 533400 h 533400"/>
              <a:gd name="T14" fmla="*/ 1161543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74" name="object 12"/>
          <p:cNvSpPr>
            <a:spLocks/>
          </p:cNvSpPr>
          <p:nvPr/>
        </p:nvSpPr>
        <p:spPr bwMode="auto">
          <a:xfrm>
            <a:off x="2660650" y="2667000"/>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75" name="object 13"/>
          <p:cNvSpPr>
            <a:spLocks/>
          </p:cNvSpPr>
          <p:nvPr/>
        </p:nvSpPr>
        <p:spPr bwMode="auto">
          <a:xfrm>
            <a:off x="2571750" y="3048000"/>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p:cNvSpPr txBox="1"/>
          <p:nvPr/>
        </p:nvSpPr>
        <p:spPr>
          <a:xfrm>
            <a:off x="3105150" y="2514600"/>
            <a:ext cx="533400" cy="1066800"/>
          </a:xfrm>
          <a:prstGeom prst="rect">
            <a:avLst/>
          </a:prstGeom>
          <a:ln w="12700">
            <a:solidFill>
              <a:srgbClr val="000000"/>
            </a:solidFill>
          </a:ln>
        </p:spPr>
        <p:txBody>
          <a:bodyPr lIns="0" tIns="0" rIns="0" bIns="0">
            <a:spAutoFit/>
          </a:bodyPr>
          <a:lstStyle/>
          <a:p>
            <a:pPr marL="91440">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5" name="object 15"/>
          <p:cNvSpPr txBox="1"/>
          <p:nvPr/>
        </p:nvSpPr>
        <p:spPr>
          <a:xfrm>
            <a:off x="1689100" y="2417763"/>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1278" name="object 16"/>
          <p:cNvSpPr>
            <a:spLocks/>
          </p:cNvSpPr>
          <p:nvPr/>
        </p:nvSpPr>
        <p:spPr bwMode="auto">
          <a:xfrm>
            <a:off x="1962150" y="3505200"/>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79" name="object 17"/>
          <p:cNvSpPr>
            <a:spLocks/>
          </p:cNvSpPr>
          <p:nvPr/>
        </p:nvSpPr>
        <p:spPr bwMode="auto">
          <a:xfrm>
            <a:off x="971550" y="3994150"/>
            <a:ext cx="1873250" cy="577850"/>
          </a:xfrm>
          <a:custGeom>
            <a:avLst/>
            <a:gdLst>
              <a:gd name="T0" fmla="*/ 0 w 1873250"/>
              <a:gd name="T1" fmla="*/ 0 h 577850"/>
              <a:gd name="T2" fmla="*/ 1873250 w 1873250"/>
              <a:gd name="T3" fmla="*/ 0 h 577850"/>
              <a:gd name="T4" fmla="*/ 1873250 w 1873250"/>
              <a:gd name="T5" fmla="*/ 577850 h 577850"/>
              <a:gd name="T6" fmla="*/ 0 w 1873250"/>
              <a:gd name="T7" fmla="*/ 577850 h 577850"/>
              <a:gd name="T8" fmla="*/ 0 w 1873250"/>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577850">
                <a:moveTo>
                  <a:pt x="0" y="0"/>
                </a:moveTo>
                <a:lnTo>
                  <a:pt x="1873250" y="0"/>
                </a:lnTo>
                <a:lnTo>
                  <a:pt x="1873250"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80"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1281" name="object 19"/>
          <p:cNvSpPr>
            <a:spLocks/>
          </p:cNvSpPr>
          <p:nvPr/>
        </p:nvSpPr>
        <p:spPr bwMode="auto">
          <a:xfrm flipV="1">
            <a:off x="2905124" y="4190999"/>
            <a:ext cx="3667125" cy="45719"/>
          </a:xfrm>
          <a:custGeom>
            <a:avLst/>
            <a:gdLst>
              <a:gd name="T0" fmla="*/ 0 w 3771900"/>
              <a:gd name="T1" fmla="*/ 3771900 w 3771900"/>
              <a:gd name="T2" fmla="*/ 0 60000 65536"/>
              <a:gd name="T3" fmla="*/ 0 60000 65536"/>
            </a:gdLst>
            <a:ahLst/>
            <a:cxnLst>
              <a:cxn ang="T2">
                <a:pos x="T0" y="0"/>
              </a:cxn>
              <a:cxn ang="T3">
                <a:pos x="T1" y="0"/>
              </a:cxn>
            </a:cxnLst>
            <a:rect l="0" t="0" r="r" b="b"/>
            <a:pathLst>
              <a:path w="3771900">
                <a:moveTo>
                  <a:pt x="0" y="0"/>
                </a:moveTo>
                <a:lnTo>
                  <a:pt x="3771900" y="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82" name="object 20"/>
          <p:cNvSpPr>
            <a:spLocks/>
          </p:cNvSpPr>
          <p:nvPr/>
        </p:nvSpPr>
        <p:spPr bwMode="auto">
          <a:xfrm>
            <a:off x="6534150" y="4104981"/>
            <a:ext cx="228600" cy="228600"/>
          </a:xfrm>
          <a:custGeom>
            <a:avLst/>
            <a:gdLst>
              <a:gd name="T0" fmla="*/ 12 w 228600"/>
              <a:gd name="T1" fmla="*/ 0 h 228600"/>
              <a:gd name="T2" fmla="*/ 0 w 228600"/>
              <a:gd name="T3" fmla="*/ 228600 h 228600"/>
              <a:gd name="T4" fmla="*/ 228612 w 228600"/>
              <a:gd name="T5" fmla="*/ 114312 h 228600"/>
              <a:gd name="T6" fmla="*/ 12 w 228600"/>
              <a:gd name="T7" fmla="*/ 0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600" h="228600">
                <a:moveTo>
                  <a:pt x="12" y="0"/>
                </a:moveTo>
                <a:lnTo>
                  <a:pt x="0" y="228600"/>
                </a:lnTo>
                <a:lnTo>
                  <a:pt x="228612" y="114312"/>
                </a:lnTo>
                <a:lnTo>
                  <a:pt x="1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 name="object 21"/>
          <p:cNvSpPr txBox="1"/>
          <p:nvPr/>
        </p:nvSpPr>
        <p:spPr>
          <a:xfrm>
            <a:off x="5862688" y="3696772"/>
            <a:ext cx="149225" cy="369332"/>
          </a:xfrm>
          <a:prstGeom prst="rect">
            <a:avLst/>
          </a:prstGeom>
        </p:spPr>
        <p:txBody>
          <a:bodyPr lIns="0" tIns="0" rIns="0" bIns="0">
            <a:spAutoFit/>
          </a:bodyPr>
          <a:lstStyle/>
          <a:p>
            <a:pPr marL="12700">
              <a:defRPr/>
            </a:pPr>
            <a:r>
              <a:rPr i="1" spc="-5" dirty="0">
                <a:latin typeface="Calibri"/>
                <a:cs typeface="Calibri"/>
              </a:rPr>
              <a:t>A</a:t>
            </a:r>
            <a:endParaRPr dirty="0">
              <a:latin typeface="Calibri"/>
              <a:cs typeface="Calibri"/>
            </a:endParaRPr>
          </a:p>
        </p:txBody>
      </p:sp>
      <p:sp>
        <p:nvSpPr>
          <p:cNvPr id="11284" name="object 22"/>
          <p:cNvSpPr txBox="1">
            <a:spLocks noChangeArrowheads="1"/>
          </p:cNvSpPr>
          <p:nvPr/>
        </p:nvSpPr>
        <p:spPr bwMode="auto">
          <a:xfrm>
            <a:off x="7753350" y="3759200"/>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11285" name="object 23"/>
          <p:cNvSpPr txBox="1">
            <a:spLocks noChangeArrowheads="1"/>
          </p:cNvSpPr>
          <p:nvPr/>
        </p:nvSpPr>
        <p:spPr bwMode="auto">
          <a:xfrm>
            <a:off x="7737475" y="4262438"/>
            <a:ext cx="147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A</a:t>
            </a:r>
          </a:p>
        </p:txBody>
      </p:sp>
      <p:sp>
        <p:nvSpPr>
          <p:cNvPr id="11286" name="object 24"/>
          <p:cNvSpPr>
            <a:spLocks/>
          </p:cNvSpPr>
          <p:nvPr/>
        </p:nvSpPr>
        <p:spPr bwMode="auto">
          <a:xfrm>
            <a:off x="6762750" y="4283075"/>
            <a:ext cx="914400" cy="152400"/>
          </a:xfrm>
          <a:custGeom>
            <a:avLst/>
            <a:gdLst>
              <a:gd name="T0" fmla="*/ 0 w 914400"/>
              <a:gd name="T1" fmla="*/ 0 h 152400"/>
              <a:gd name="T2" fmla="*/ 914400 w 914400"/>
              <a:gd name="T3" fmla="*/ 0 h 152400"/>
              <a:gd name="T4" fmla="*/ 914400 w 914400"/>
              <a:gd name="T5" fmla="*/ 152400 h 152400"/>
              <a:gd name="T6" fmla="*/ 0 w 914400"/>
              <a:gd name="T7" fmla="*/ 152400 h 152400"/>
              <a:gd name="T8" fmla="*/ 0 w 9144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52400">
                <a:moveTo>
                  <a:pt x="0" y="0"/>
                </a:moveTo>
                <a:lnTo>
                  <a:pt x="914400" y="0"/>
                </a:lnTo>
                <a:lnTo>
                  <a:pt x="914400"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87" name="object 25"/>
          <p:cNvSpPr txBox="1">
            <a:spLocks noChangeArrowheads="1"/>
          </p:cNvSpPr>
          <p:nvPr/>
        </p:nvSpPr>
        <p:spPr bwMode="auto">
          <a:xfrm>
            <a:off x="7177086" y="4236718"/>
            <a:ext cx="10636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x</a:t>
            </a:r>
            <a:endParaRPr lang="zh-CN" altLang="zh-CN" sz="1400" dirty="0">
              <a:latin typeface="Calibri" pitchFamily="34" charset="0"/>
            </a:endParaRPr>
          </a:p>
        </p:txBody>
      </p:sp>
      <p:sp>
        <p:nvSpPr>
          <p:cNvPr id="11288"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27"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
        <p:nvSpPr>
          <p:cNvPr id="28" name="object 28"/>
          <p:cNvSpPr txBox="1"/>
          <p:nvPr/>
        </p:nvSpPr>
        <p:spPr>
          <a:xfrm>
            <a:off x="1282700" y="3065463"/>
            <a:ext cx="514350"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29" name="object 29"/>
          <p:cNvSpPr txBox="1"/>
          <p:nvPr/>
        </p:nvSpPr>
        <p:spPr>
          <a:xfrm>
            <a:off x="5111750" y="2500313"/>
            <a:ext cx="1890713" cy="246062"/>
          </a:xfrm>
          <a:prstGeom prst="rect">
            <a:avLst/>
          </a:prstGeom>
        </p:spPr>
        <p:txBody>
          <a:bodyPr lIns="0" tIns="0" rIns="0" bIns="0">
            <a:spAutoFit/>
          </a:bodyPr>
          <a:lstStyle/>
          <a:p>
            <a:pPr marL="12700">
              <a:defRPr/>
            </a:pPr>
            <a:r>
              <a:rPr lang="zh-CN" altLang="en-US" sz="1600" dirty="0">
                <a:solidFill>
                  <a:srgbClr val="C00000"/>
                </a:solidFill>
                <a:latin typeface="Calibri"/>
                <a:cs typeface="Calibri"/>
              </a:rPr>
              <a:t>加载操作</a:t>
            </a:r>
            <a:r>
              <a:rPr sz="1600" spc="-5" dirty="0">
                <a:latin typeface="Calibri"/>
                <a:cs typeface="Calibri"/>
              </a:rPr>
              <a:t>:</a:t>
            </a:r>
            <a:r>
              <a:rPr sz="1600" dirty="0">
                <a:latin typeface="Calibri"/>
                <a:cs typeface="Calibri"/>
              </a:rPr>
              <a:t> </a:t>
            </a:r>
            <a:r>
              <a:rPr sz="1600" spc="-5" dirty="0">
                <a:latin typeface="Courier New"/>
                <a:cs typeface="Courier New"/>
              </a:rPr>
              <a:t>movq</a:t>
            </a:r>
            <a:endParaRPr sz="1600" dirty="0">
              <a:latin typeface="Courier New"/>
              <a:cs typeface="Courier New"/>
            </a:endParaRPr>
          </a:p>
        </p:txBody>
      </p:sp>
      <p:sp>
        <p:nvSpPr>
          <p:cNvPr id="30" name="object 30"/>
          <p:cNvSpPr txBox="1"/>
          <p:nvPr/>
        </p:nvSpPr>
        <p:spPr>
          <a:xfrm>
            <a:off x="6696075" y="2503488"/>
            <a:ext cx="1252538" cy="246221"/>
          </a:xfrm>
          <a:prstGeom prst="rect">
            <a:avLst/>
          </a:prstGeom>
        </p:spPr>
        <p:txBody>
          <a:bodyPr wrap="square" lIns="0" tIns="0" rIns="0" bIns="0">
            <a:spAutoFit/>
          </a:bodyPr>
          <a:lstStyle/>
          <a:p>
            <a:pPr marL="12700">
              <a:defRPr/>
            </a:pPr>
            <a:r>
              <a:rPr lang="en-US" sz="1600" spc="-5" dirty="0" smtClean="0">
                <a:latin typeface="Courier New"/>
                <a:cs typeface="Courier New"/>
              </a:rPr>
              <a:t>(</a:t>
            </a:r>
            <a:r>
              <a:rPr sz="1600" spc="-5" dirty="0" smtClean="0">
                <a:latin typeface="Courier New"/>
                <a:cs typeface="Courier New"/>
              </a:rPr>
              <a:t>A</a:t>
            </a:r>
            <a:r>
              <a:rPr lang="en-US" sz="1600" spc="-5" dirty="0" smtClean="0">
                <a:latin typeface="Courier New"/>
                <a:cs typeface="Courier New"/>
              </a:rPr>
              <a:t>)</a:t>
            </a:r>
            <a:r>
              <a:rPr sz="1600" spc="-5" dirty="0" smtClean="0">
                <a:latin typeface="Courier New"/>
                <a:cs typeface="Courier New"/>
              </a:rPr>
              <a:t>,</a:t>
            </a:r>
            <a:r>
              <a:rPr sz="1600" spc="10" dirty="0" smtClean="0">
                <a:latin typeface="Courier New"/>
                <a:cs typeface="Courier New"/>
              </a:rPr>
              <a:t> </a:t>
            </a:r>
            <a:r>
              <a:rPr sz="1600" spc="-5" dirty="0">
                <a:latin typeface="Courier New"/>
                <a:cs typeface="Courier New"/>
              </a:rPr>
              <a:t>%rax</a:t>
            </a:r>
            <a:endParaRPr sz="1600" dirty="0">
              <a:latin typeface="Courier New"/>
              <a:cs typeface="Courier New"/>
            </a:endParaRPr>
          </a:p>
        </p:txBody>
      </p:sp>
      <p:sp>
        <p:nvSpPr>
          <p:cNvPr id="11293" name="object 10"/>
          <p:cNvSpPr>
            <a:spLocks/>
          </p:cNvSpPr>
          <p:nvPr/>
        </p:nvSpPr>
        <p:spPr bwMode="auto">
          <a:xfrm>
            <a:off x="1892300" y="26670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94" name="object 11"/>
          <p:cNvSpPr>
            <a:spLocks/>
          </p:cNvSpPr>
          <p:nvPr/>
        </p:nvSpPr>
        <p:spPr bwMode="auto">
          <a:xfrm>
            <a:off x="1892300" y="28194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95" name="object 12"/>
          <p:cNvSpPr>
            <a:spLocks/>
          </p:cNvSpPr>
          <p:nvPr/>
        </p:nvSpPr>
        <p:spPr bwMode="auto">
          <a:xfrm>
            <a:off x="1892300" y="29718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96" name="object 13"/>
          <p:cNvSpPr>
            <a:spLocks/>
          </p:cNvSpPr>
          <p:nvPr/>
        </p:nvSpPr>
        <p:spPr bwMode="auto">
          <a:xfrm>
            <a:off x="1892300" y="31242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297" name="object 14"/>
          <p:cNvSpPr>
            <a:spLocks/>
          </p:cNvSpPr>
          <p:nvPr/>
        </p:nvSpPr>
        <p:spPr bwMode="auto">
          <a:xfrm>
            <a:off x="1892300" y="32766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3"/>
          <p:cNvSpPr>
            <a:spLocks noGrp="1"/>
          </p:cNvSpPr>
          <p:nvPr>
            <p:ph type="title"/>
          </p:nvPr>
        </p:nvSpPr>
        <p:spPr>
          <a:xfrm>
            <a:off x="357188" y="427038"/>
            <a:ext cx="7591425" cy="777875"/>
          </a:xfrm>
        </p:spPr>
        <p:txBody>
          <a:bodyPr lIns="0" tIns="222886" rIns="0" bIns="0">
            <a:spAutoFit/>
          </a:bodyPr>
          <a:lstStyle/>
          <a:p>
            <a:pPr marL="12700"/>
            <a:r>
              <a:rPr lang="zh-CN" altLang="en-US" smtClean="0">
                <a:ea typeface="宋体" pitchFamily="2" charset="-122"/>
              </a:rPr>
              <a:t>内存读事务</a:t>
            </a:r>
            <a:r>
              <a:rPr lang="zh-CN" altLang="zh-CN" smtClean="0">
                <a:ea typeface="宋体" pitchFamily="2" charset="-122"/>
              </a:rPr>
              <a:t>(2)</a:t>
            </a:r>
          </a:p>
        </p:txBody>
      </p:sp>
      <p:sp>
        <p:nvSpPr>
          <p:cNvPr id="12291" name="object 4"/>
          <p:cNvSpPr txBox="1">
            <a:spLocks noChangeArrowheads="1"/>
          </p:cNvSpPr>
          <p:nvPr/>
        </p:nvSpPr>
        <p:spPr bwMode="auto">
          <a:xfrm>
            <a:off x="476250" y="1463675"/>
            <a:ext cx="7706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Lst>
              <a:defRPr sz="2400" b="1">
                <a:solidFill>
                  <a:schemeClr val="tx1"/>
                </a:solidFill>
                <a:latin typeface="Arial Narrow" pitchFamily="34" charset="0"/>
                <a:ea typeface="宋体" pitchFamily="2" charset="-122"/>
              </a:defRPr>
            </a:lvl1pPr>
            <a:lvl2pPr marL="742950" indent="-285750">
              <a:tabLst>
                <a:tab pos="355600" algn="l"/>
              </a:tabLst>
              <a:defRPr sz="2400" b="1">
                <a:solidFill>
                  <a:schemeClr val="tx1"/>
                </a:solidFill>
                <a:latin typeface="Arial Narrow" pitchFamily="34" charset="0"/>
                <a:ea typeface="宋体" pitchFamily="2" charset="-122"/>
              </a:defRPr>
            </a:lvl2pPr>
            <a:lvl3pPr marL="1143000" indent="-228600">
              <a:tabLst>
                <a:tab pos="355600" algn="l"/>
              </a:tabLst>
              <a:defRPr sz="2400" b="1">
                <a:solidFill>
                  <a:schemeClr val="tx1"/>
                </a:solidFill>
                <a:latin typeface="Arial Narrow" pitchFamily="34" charset="0"/>
                <a:ea typeface="宋体" pitchFamily="2" charset="-122"/>
              </a:defRPr>
            </a:lvl3pPr>
            <a:lvl4pPr marL="1600200" indent="-228600">
              <a:tabLst>
                <a:tab pos="355600" algn="l"/>
              </a:tabLst>
              <a:defRPr sz="2400" b="1">
                <a:solidFill>
                  <a:schemeClr val="tx1"/>
                </a:solidFill>
                <a:latin typeface="Arial Narrow" pitchFamily="34" charset="0"/>
                <a:ea typeface="宋体" pitchFamily="2" charset="-122"/>
              </a:defRPr>
            </a:lvl4pPr>
            <a:lvl5pPr marL="2057400" indent="-228600">
              <a:tabLst>
                <a:tab pos="355600" algn="l"/>
              </a:tabLst>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tabLst>
                <a:tab pos="355600" algn="l"/>
              </a:tabLst>
              <a:defRPr sz="2400" b="1">
                <a:solidFill>
                  <a:schemeClr val="tx1"/>
                </a:solidFill>
                <a:latin typeface="Arial Narrow" pitchFamily="34" charset="0"/>
                <a:ea typeface="宋体" pitchFamily="2" charset="-122"/>
              </a:defRPr>
            </a:lvl9pPr>
          </a:lstStyle>
          <a:p>
            <a:pPr>
              <a:buClr>
                <a:srgbClr val="990000"/>
              </a:buClr>
              <a:buSzPct val="60000"/>
              <a:buFont typeface="Wingdings" pitchFamily="2" charset="2"/>
              <a:buChar char=""/>
            </a:pPr>
            <a:r>
              <a:rPr lang="zh-CN" altLang="en-US" dirty="0">
                <a:latin typeface="Calibri" pitchFamily="34" charset="0"/>
              </a:rPr>
              <a:t>主存从总线</a:t>
            </a:r>
            <a:r>
              <a:rPr lang="zh-CN" altLang="en-US" dirty="0" smtClean="0">
                <a:latin typeface="Calibri" pitchFamily="34" charset="0"/>
              </a:rPr>
              <a:t>读出地址</a:t>
            </a:r>
            <a:r>
              <a:rPr lang="en-US" altLang="zh-CN" dirty="0" smtClean="0">
                <a:latin typeface="Calibri" pitchFamily="34" charset="0"/>
              </a:rPr>
              <a:t>A</a:t>
            </a:r>
            <a:r>
              <a:rPr lang="zh-CN" altLang="en-US" dirty="0">
                <a:latin typeface="Calibri" pitchFamily="34" charset="0"/>
              </a:rPr>
              <a:t>，取出字</a:t>
            </a:r>
            <a:r>
              <a:rPr lang="en-US" altLang="zh-CN" dirty="0">
                <a:latin typeface="Calibri" pitchFamily="34" charset="0"/>
              </a:rPr>
              <a:t>x</a:t>
            </a:r>
            <a:r>
              <a:rPr lang="zh-CN" altLang="en-US" dirty="0">
                <a:latin typeface="Calibri" pitchFamily="34" charset="0"/>
              </a:rPr>
              <a:t>，然后将</a:t>
            </a:r>
            <a:r>
              <a:rPr lang="en-US" altLang="zh-CN" dirty="0">
                <a:latin typeface="Calibri" pitchFamily="34" charset="0"/>
              </a:rPr>
              <a:t>x</a:t>
            </a:r>
            <a:r>
              <a:rPr lang="zh-CN" altLang="en-US" dirty="0">
                <a:latin typeface="Calibri" pitchFamily="34" charset="0"/>
              </a:rPr>
              <a:t>放</a:t>
            </a:r>
            <a:r>
              <a:rPr lang="zh-CN" altLang="en-US" dirty="0" smtClean="0">
                <a:latin typeface="Calibri" pitchFamily="34" charset="0"/>
              </a:rPr>
              <a:t>到总线</a:t>
            </a:r>
            <a:r>
              <a:rPr lang="zh-CN" altLang="en-US" dirty="0">
                <a:latin typeface="Calibri" pitchFamily="34" charset="0"/>
              </a:rPr>
              <a:t>上</a:t>
            </a:r>
            <a:endParaRPr lang="zh-CN" altLang="zh-CN" dirty="0">
              <a:latin typeface="Calibri" pitchFamily="34" charset="0"/>
            </a:endParaRPr>
          </a:p>
        </p:txBody>
      </p:sp>
      <p:sp>
        <p:nvSpPr>
          <p:cNvPr id="12292" name="object 5"/>
          <p:cNvSpPr>
            <a:spLocks/>
          </p:cNvSpPr>
          <p:nvPr/>
        </p:nvSpPr>
        <p:spPr bwMode="auto">
          <a:xfrm>
            <a:off x="5248275" y="3959225"/>
            <a:ext cx="1492250" cy="533400"/>
          </a:xfrm>
          <a:custGeom>
            <a:avLst/>
            <a:gdLst>
              <a:gd name="T0" fmla="*/ 298450 w 1492250"/>
              <a:gd name="T1" fmla="*/ 0 h 533400"/>
              <a:gd name="T2" fmla="*/ 0 w 1492250"/>
              <a:gd name="T3" fmla="*/ 266700 h 533400"/>
              <a:gd name="T4" fmla="*/ 298450 w 1492250"/>
              <a:gd name="T5" fmla="*/ 533400 h 533400"/>
              <a:gd name="T6" fmla="*/ 298450 w 1492250"/>
              <a:gd name="T7" fmla="*/ 400050 h 533400"/>
              <a:gd name="T8" fmla="*/ 1343025 w 1492250"/>
              <a:gd name="T9" fmla="*/ 400050 h 533400"/>
              <a:gd name="T10" fmla="*/ 1492250 w 1492250"/>
              <a:gd name="T11" fmla="*/ 266700 h 533400"/>
              <a:gd name="T12" fmla="*/ 1343025 w 1492250"/>
              <a:gd name="T13" fmla="*/ 133350 h 533400"/>
              <a:gd name="T14" fmla="*/ 298450 w 1492250"/>
              <a:gd name="T15" fmla="*/ 133350 h 533400"/>
              <a:gd name="T16" fmla="*/ 298450 w 1492250"/>
              <a:gd name="T17" fmla="*/ 0 h 533400"/>
              <a:gd name="T18" fmla="*/ 1343025 w 1492250"/>
              <a:gd name="T19" fmla="*/ 400050 h 533400"/>
              <a:gd name="T20" fmla="*/ 1193800 w 1492250"/>
              <a:gd name="T21" fmla="*/ 400050 h 533400"/>
              <a:gd name="T22" fmla="*/ 1193800 w 1492250"/>
              <a:gd name="T23" fmla="*/ 533400 h 533400"/>
              <a:gd name="T24" fmla="*/ 1343025 w 1492250"/>
              <a:gd name="T25" fmla="*/ 400050 h 533400"/>
              <a:gd name="T26" fmla="*/ 1193800 w 1492250"/>
              <a:gd name="T27" fmla="*/ 0 h 533400"/>
              <a:gd name="T28" fmla="*/ 1193800 w 1492250"/>
              <a:gd name="T29" fmla="*/ 133350 h 533400"/>
              <a:gd name="T30" fmla="*/ 1343025 w 1492250"/>
              <a:gd name="T31" fmla="*/ 133350 h 533400"/>
              <a:gd name="T32" fmla="*/ 1193800 w 1492250"/>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293" name="object 6"/>
          <p:cNvSpPr>
            <a:spLocks/>
          </p:cNvSpPr>
          <p:nvPr/>
        </p:nvSpPr>
        <p:spPr bwMode="auto">
          <a:xfrm>
            <a:off x="5248275" y="3959225"/>
            <a:ext cx="1492250" cy="533400"/>
          </a:xfrm>
          <a:custGeom>
            <a:avLst/>
            <a:gdLst>
              <a:gd name="T0" fmla="*/ 0 w 1492250"/>
              <a:gd name="T1" fmla="*/ 266700 h 533400"/>
              <a:gd name="T2" fmla="*/ 298450 w 1492250"/>
              <a:gd name="T3" fmla="*/ 0 h 533400"/>
              <a:gd name="T4" fmla="*/ 298450 w 1492250"/>
              <a:gd name="T5" fmla="*/ 133350 h 533400"/>
              <a:gd name="T6" fmla="*/ 1193800 w 1492250"/>
              <a:gd name="T7" fmla="*/ 133350 h 533400"/>
              <a:gd name="T8" fmla="*/ 1193800 w 1492250"/>
              <a:gd name="T9" fmla="*/ 0 h 533400"/>
              <a:gd name="T10" fmla="*/ 1492250 w 1492250"/>
              <a:gd name="T11" fmla="*/ 266700 h 533400"/>
              <a:gd name="T12" fmla="*/ 1193800 w 1492250"/>
              <a:gd name="T13" fmla="*/ 533400 h 533400"/>
              <a:gd name="T14" fmla="*/ 1193800 w 1492250"/>
              <a:gd name="T15" fmla="*/ 400050 h 533400"/>
              <a:gd name="T16" fmla="*/ 298450 w 1492250"/>
              <a:gd name="T17" fmla="*/ 400050 h 533400"/>
              <a:gd name="T18" fmla="*/ 298450 w 1492250"/>
              <a:gd name="T19" fmla="*/ 533400 h 533400"/>
              <a:gd name="T20" fmla="*/ 0 w 1492250"/>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294" name="object 7"/>
          <p:cNvSpPr>
            <a:spLocks/>
          </p:cNvSpPr>
          <p:nvPr/>
        </p:nvSpPr>
        <p:spPr bwMode="auto">
          <a:xfrm>
            <a:off x="4333875" y="3990975"/>
            <a:ext cx="909638" cy="577850"/>
          </a:xfrm>
          <a:custGeom>
            <a:avLst/>
            <a:gdLst>
              <a:gd name="T0" fmla="*/ 0 w 909954"/>
              <a:gd name="T1" fmla="*/ 0 h 577850"/>
              <a:gd name="T2" fmla="*/ 909005 w 909954"/>
              <a:gd name="T3" fmla="*/ 0 h 577850"/>
              <a:gd name="T4" fmla="*/ 909005 w 909954"/>
              <a:gd name="T5" fmla="*/ 577850 h 577850"/>
              <a:gd name="T6" fmla="*/ 0 w 909954"/>
              <a:gd name="T7" fmla="*/ 577850 h 577850"/>
              <a:gd name="T8" fmla="*/ 0 w 909954"/>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577850">
                <a:moveTo>
                  <a:pt x="0" y="0"/>
                </a:moveTo>
                <a:lnTo>
                  <a:pt x="909637" y="0"/>
                </a:lnTo>
                <a:lnTo>
                  <a:pt x="909637"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295" name="object 8"/>
          <p:cNvSpPr>
            <a:spLocks/>
          </p:cNvSpPr>
          <p:nvPr/>
        </p:nvSpPr>
        <p:spPr bwMode="auto">
          <a:xfrm>
            <a:off x="2876550" y="3959225"/>
            <a:ext cx="1452563" cy="533400"/>
          </a:xfrm>
          <a:custGeom>
            <a:avLst/>
            <a:gdLst>
              <a:gd name="T0" fmla="*/ 290386 w 1452879"/>
              <a:gd name="T1" fmla="*/ 0 h 533400"/>
              <a:gd name="T2" fmla="*/ 0 w 1452879"/>
              <a:gd name="T3" fmla="*/ 266700 h 533400"/>
              <a:gd name="T4" fmla="*/ 290386 w 1452879"/>
              <a:gd name="T5" fmla="*/ 533400 h 533400"/>
              <a:gd name="T6" fmla="*/ 290386 w 1452879"/>
              <a:gd name="T7" fmla="*/ 400050 h 533400"/>
              <a:gd name="T8" fmla="*/ 1306738 w 1452879"/>
              <a:gd name="T9" fmla="*/ 400050 h 533400"/>
              <a:gd name="T10" fmla="*/ 1451930 w 1452879"/>
              <a:gd name="T11" fmla="*/ 266700 h 533400"/>
              <a:gd name="T12" fmla="*/ 1306738 w 1452879"/>
              <a:gd name="T13" fmla="*/ 133350 h 533400"/>
              <a:gd name="T14" fmla="*/ 290386 w 1452879"/>
              <a:gd name="T15" fmla="*/ 133350 h 533400"/>
              <a:gd name="T16" fmla="*/ 290386 w 1452879"/>
              <a:gd name="T17" fmla="*/ 0 h 533400"/>
              <a:gd name="T18" fmla="*/ 1306738 w 1452879"/>
              <a:gd name="T19" fmla="*/ 400050 h 533400"/>
              <a:gd name="T20" fmla="*/ 1161544 w 1452879"/>
              <a:gd name="T21" fmla="*/ 400050 h 533400"/>
              <a:gd name="T22" fmla="*/ 1161544 w 1452879"/>
              <a:gd name="T23" fmla="*/ 533400 h 533400"/>
              <a:gd name="T24" fmla="*/ 1306738 w 1452879"/>
              <a:gd name="T25" fmla="*/ 400050 h 533400"/>
              <a:gd name="T26" fmla="*/ 1161544 w 1452879"/>
              <a:gd name="T27" fmla="*/ 0 h 533400"/>
              <a:gd name="T28" fmla="*/ 1161544 w 1452879"/>
              <a:gd name="T29" fmla="*/ 133350 h 533400"/>
              <a:gd name="T30" fmla="*/ 1306738 w 1452879"/>
              <a:gd name="T31" fmla="*/ 133350 h 533400"/>
              <a:gd name="T32" fmla="*/ 1161544 w 1452879"/>
              <a:gd name="T33" fmla="*/ 0 h 5334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296" name="object 9"/>
          <p:cNvSpPr>
            <a:spLocks/>
          </p:cNvSpPr>
          <p:nvPr/>
        </p:nvSpPr>
        <p:spPr bwMode="auto">
          <a:xfrm>
            <a:off x="2876550" y="3959225"/>
            <a:ext cx="1452563" cy="533400"/>
          </a:xfrm>
          <a:custGeom>
            <a:avLst/>
            <a:gdLst>
              <a:gd name="T0" fmla="*/ 0 w 1452879"/>
              <a:gd name="T1" fmla="*/ 266700 h 533400"/>
              <a:gd name="T2" fmla="*/ 290386 w 1452879"/>
              <a:gd name="T3" fmla="*/ 0 h 533400"/>
              <a:gd name="T4" fmla="*/ 290386 w 1452879"/>
              <a:gd name="T5" fmla="*/ 133350 h 533400"/>
              <a:gd name="T6" fmla="*/ 1161544 w 1452879"/>
              <a:gd name="T7" fmla="*/ 133350 h 533400"/>
              <a:gd name="T8" fmla="*/ 1161544 w 1452879"/>
              <a:gd name="T9" fmla="*/ 0 h 533400"/>
              <a:gd name="T10" fmla="*/ 1451930 w 1452879"/>
              <a:gd name="T11" fmla="*/ 266700 h 533400"/>
              <a:gd name="T12" fmla="*/ 1161544 w 1452879"/>
              <a:gd name="T13" fmla="*/ 533400 h 533400"/>
              <a:gd name="T14" fmla="*/ 1161544 w 1452879"/>
              <a:gd name="T15" fmla="*/ 400050 h 533400"/>
              <a:gd name="T16" fmla="*/ 290386 w 1452879"/>
              <a:gd name="T17" fmla="*/ 400050 h 533400"/>
              <a:gd name="T18" fmla="*/ 290386 w 1452879"/>
              <a:gd name="T19" fmla="*/ 533400 h 533400"/>
              <a:gd name="T20" fmla="*/ 0 w 1452879"/>
              <a:gd name="T21" fmla="*/ 266700 h 533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297" name="object 11"/>
          <p:cNvSpPr>
            <a:spLocks/>
          </p:cNvSpPr>
          <p:nvPr/>
        </p:nvSpPr>
        <p:spPr bwMode="auto">
          <a:xfrm>
            <a:off x="2665413" y="2663825"/>
            <a:ext cx="444500" cy="381000"/>
          </a:xfrm>
          <a:custGeom>
            <a:avLst/>
            <a:gdLst>
              <a:gd name="T0" fmla="*/ 0 w 444500"/>
              <a:gd name="T1" fmla="*/ 95250 h 381000"/>
              <a:gd name="T2" fmla="*/ 333375 w 444500"/>
              <a:gd name="T3" fmla="*/ 95250 h 381000"/>
              <a:gd name="T4" fmla="*/ 333375 w 444500"/>
              <a:gd name="T5" fmla="*/ 0 h 381000"/>
              <a:gd name="T6" fmla="*/ 444500 w 444500"/>
              <a:gd name="T7" fmla="*/ 190500 h 381000"/>
              <a:gd name="T8" fmla="*/ 333375 w 444500"/>
              <a:gd name="T9" fmla="*/ 381000 h 381000"/>
              <a:gd name="T10" fmla="*/ 333375 w 444500"/>
              <a:gd name="T11" fmla="*/ 285750 h 381000"/>
              <a:gd name="T12" fmla="*/ 0 w 444500"/>
              <a:gd name="T13" fmla="*/ 285750 h 381000"/>
              <a:gd name="T14" fmla="*/ 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298" name="object 12"/>
          <p:cNvSpPr>
            <a:spLocks/>
          </p:cNvSpPr>
          <p:nvPr/>
        </p:nvSpPr>
        <p:spPr bwMode="auto">
          <a:xfrm>
            <a:off x="2576513" y="3044825"/>
            <a:ext cx="444500" cy="381000"/>
          </a:xfrm>
          <a:custGeom>
            <a:avLst/>
            <a:gdLst>
              <a:gd name="T0" fmla="*/ 444500 w 444500"/>
              <a:gd name="T1" fmla="*/ 95250 h 381000"/>
              <a:gd name="T2" fmla="*/ 111125 w 444500"/>
              <a:gd name="T3" fmla="*/ 95250 h 381000"/>
              <a:gd name="T4" fmla="*/ 111125 w 444500"/>
              <a:gd name="T5" fmla="*/ 0 h 381000"/>
              <a:gd name="T6" fmla="*/ 0 w 444500"/>
              <a:gd name="T7" fmla="*/ 190500 h 381000"/>
              <a:gd name="T8" fmla="*/ 111125 w 444500"/>
              <a:gd name="T9" fmla="*/ 381000 h 381000"/>
              <a:gd name="T10" fmla="*/ 111125 w 444500"/>
              <a:gd name="T11" fmla="*/ 285750 h 381000"/>
              <a:gd name="T12" fmla="*/ 444500 w 444500"/>
              <a:gd name="T13" fmla="*/ 285750 h 381000"/>
              <a:gd name="T14" fmla="*/ 444500 w 4445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p:cNvSpPr txBox="1"/>
          <p:nvPr/>
        </p:nvSpPr>
        <p:spPr>
          <a:xfrm>
            <a:off x="3109913" y="2511425"/>
            <a:ext cx="533400" cy="1066800"/>
          </a:xfrm>
          <a:prstGeom prst="rect">
            <a:avLst/>
          </a:prstGeom>
          <a:ln w="12700">
            <a:solidFill>
              <a:srgbClr val="000000"/>
            </a:solidFill>
          </a:ln>
        </p:spPr>
        <p:txBody>
          <a:bodyPr lIns="0" tIns="0" rIns="0" bIns="0">
            <a:spAutoFit/>
          </a:bodyPr>
          <a:lstStyle/>
          <a:p>
            <a:pPr marL="91440">
              <a:defRPr/>
            </a:pPr>
            <a:r>
              <a:rPr sz="1600" spc="-5" dirty="0">
                <a:latin typeface="Calibri"/>
                <a:cs typeface="Calibri"/>
              </a:rPr>
              <a:t>A</a:t>
            </a:r>
            <a:r>
              <a:rPr sz="1600" spc="-45" dirty="0">
                <a:latin typeface="Calibri"/>
                <a:cs typeface="Calibri"/>
              </a:rPr>
              <a:t>L</a:t>
            </a:r>
            <a:r>
              <a:rPr sz="1600" spc="-5" dirty="0">
                <a:latin typeface="Calibri"/>
                <a:cs typeface="Calibri"/>
              </a:rPr>
              <a:t>U</a:t>
            </a:r>
            <a:endParaRPr sz="1600">
              <a:latin typeface="Calibri"/>
              <a:cs typeface="Calibri"/>
            </a:endParaRPr>
          </a:p>
        </p:txBody>
      </p:sp>
      <p:sp>
        <p:nvSpPr>
          <p:cNvPr id="12300" name="object 15"/>
          <p:cNvSpPr>
            <a:spLocks/>
          </p:cNvSpPr>
          <p:nvPr/>
        </p:nvSpPr>
        <p:spPr bwMode="auto">
          <a:xfrm>
            <a:off x="1966913" y="3502025"/>
            <a:ext cx="609600" cy="457200"/>
          </a:xfrm>
          <a:custGeom>
            <a:avLst/>
            <a:gdLst>
              <a:gd name="T0" fmla="*/ 0 w 609600"/>
              <a:gd name="T1" fmla="*/ 91439 h 457200"/>
              <a:gd name="T2" fmla="*/ 304800 w 609600"/>
              <a:gd name="T3" fmla="*/ 0 h 457200"/>
              <a:gd name="T4" fmla="*/ 609600 w 609600"/>
              <a:gd name="T5" fmla="*/ 91439 h 457200"/>
              <a:gd name="T6" fmla="*/ 457200 w 609600"/>
              <a:gd name="T7" fmla="*/ 91439 h 457200"/>
              <a:gd name="T8" fmla="*/ 457200 w 609600"/>
              <a:gd name="T9" fmla="*/ 365759 h 457200"/>
              <a:gd name="T10" fmla="*/ 609600 w 609600"/>
              <a:gd name="T11" fmla="*/ 365759 h 457200"/>
              <a:gd name="T12" fmla="*/ 304800 w 609600"/>
              <a:gd name="T13" fmla="*/ 457199 h 457200"/>
              <a:gd name="T14" fmla="*/ 0 w 609600"/>
              <a:gd name="T15" fmla="*/ 365759 h 457200"/>
              <a:gd name="T16" fmla="*/ 152400 w 609600"/>
              <a:gd name="T17" fmla="*/ 365759 h 457200"/>
              <a:gd name="T18" fmla="*/ 152400 w 609600"/>
              <a:gd name="T19" fmla="*/ 91439 h 457200"/>
              <a:gd name="T20" fmla="*/ 0 w 609600"/>
              <a:gd name="T21" fmla="*/ 91439 h 457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01" name="object 16"/>
          <p:cNvSpPr>
            <a:spLocks/>
          </p:cNvSpPr>
          <p:nvPr/>
        </p:nvSpPr>
        <p:spPr bwMode="auto">
          <a:xfrm>
            <a:off x="976313" y="3990975"/>
            <a:ext cx="1873250" cy="577850"/>
          </a:xfrm>
          <a:custGeom>
            <a:avLst/>
            <a:gdLst>
              <a:gd name="T0" fmla="*/ 0 w 1873250"/>
              <a:gd name="T1" fmla="*/ 0 h 577850"/>
              <a:gd name="T2" fmla="*/ 1873250 w 1873250"/>
              <a:gd name="T3" fmla="*/ 0 h 577850"/>
              <a:gd name="T4" fmla="*/ 1873250 w 1873250"/>
              <a:gd name="T5" fmla="*/ 577850 h 577850"/>
              <a:gd name="T6" fmla="*/ 0 w 1873250"/>
              <a:gd name="T7" fmla="*/ 577850 h 577850"/>
              <a:gd name="T8" fmla="*/ 0 w 1873250"/>
              <a:gd name="T9" fmla="*/ 0 h 577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577850">
                <a:moveTo>
                  <a:pt x="0" y="0"/>
                </a:moveTo>
                <a:lnTo>
                  <a:pt x="1873250" y="0"/>
                </a:lnTo>
                <a:lnTo>
                  <a:pt x="1873250" y="577850"/>
                </a:lnTo>
                <a:lnTo>
                  <a:pt x="0" y="57785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02" name="object 18"/>
          <p:cNvSpPr>
            <a:spLocks/>
          </p:cNvSpPr>
          <p:nvPr/>
        </p:nvSpPr>
        <p:spPr bwMode="auto">
          <a:xfrm>
            <a:off x="2995613" y="4206679"/>
            <a:ext cx="3771900" cy="0"/>
          </a:xfrm>
          <a:custGeom>
            <a:avLst/>
            <a:gdLst>
              <a:gd name="T0" fmla="*/ 0 w 3771900"/>
              <a:gd name="T1" fmla="*/ 3771900 w 3771900"/>
              <a:gd name="T2" fmla="*/ 0 60000 65536"/>
              <a:gd name="T3" fmla="*/ 0 60000 65536"/>
            </a:gdLst>
            <a:ahLst/>
            <a:cxnLst>
              <a:cxn ang="T2">
                <a:pos x="T0" y="0"/>
              </a:cxn>
              <a:cxn ang="T3">
                <a:pos x="T1" y="0"/>
              </a:cxn>
            </a:cxnLst>
            <a:rect l="0" t="0" r="r" b="b"/>
            <a:pathLst>
              <a:path w="3771900">
                <a:moveTo>
                  <a:pt x="0" y="0"/>
                </a:moveTo>
                <a:lnTo>
                  <a:pt x="3771900" y="0"/>
                </a:lnTo>
              </a:path>
            </a:pathLst>
          </a:custGeom>
          <a:noFill/>
          <a:ln w="76200">
            <a:solidFill>
              <a:srgbClr val="00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03" name="object 19"/>
          <p:cNvSpPr>
            <a:spLocks/>
          </p:cNvSpPr>
          <p:nvPr/>
        </p:nvSpPr>
        <p:spPr bwMode="auto">
          <a:xfrm>
            <a:off x="2805113" y="4092379"/>
            <a:ext cx="228600" cy="228600"/>
          </a:xfrm>
          <a:custGeom>
            <a:avLst/>
            <a:gdLst>
              <a:gd name="T0" fmla="*/ 228587 w 228600"/>
              <a:gd name="T1" fmla="*/ 0 h 228600"/>
              <a:gd name="T2" fmla="*/ 0 w 228600"/>
              <a:gd name="T3" fmla="*/ 114312 h 228600"/>
              <a:gd name="T4" fmla="*/ 228600 w 228600"/>
              <a:gd name="T5" fmla="*/ 228600 h 228600"/>
              <a:gd name="T6" fmla="*/ 228587 w 228600"/>
              <a:gd name="T7" fmla="*/ 0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600" h="228600">
                <a:moveTo>
                  <a:pt x="228587" y="0"/>
                </a:moveTo>
                <a:lnTo>
                  <a:pt x="0" y="114312"/>
                </a:lnTo>
                <a:lnTo>
                  <a:pt x="228600" y="228600"/>
                </a:lnTo>
                <a:lnTo>
                  <a:pt x="228587"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 name="object 20"/>
          <p:cNvSpPr txBox="1"/>
          <p:nvPr/>
        </p:nvSpPr>
        <p:spPr>
          <a:xfrm>
            <a:off x="5872163" y="3802063"/>
            <a:ext cx="119062" cy="369332"/>
          </a:xfrm>
          <a:prstGeom prst="rect">
            <a:avLst/>
          </a:prstGeom>
        </p:spPr>
        <p:txBody>
          <a:bodyPr lIns="0" tIns="0" rIns="0" bIns="0">
            <a:spAutoFit/>
          </a:bodyPr>
          <a:lstStyle/>
          <a:p>
            <a:pPr marL="12700">
              <a:defRPr/>
            </a:pPr>
            <a:r>
              <a:rPr i="1" spc="-5" dirty="0">
                <a:latin typeface="Calibri"/>
                <a:cs typeface="Calibri"/>
              </a:rPr>
              <a:t>x</a:t>
            </a:r>
            <a:endParaRPr>
              <a:latin typeface="Calibri"/>
              <a:cs typeface="Calibri"/>
            </a:endParaRPr>
          </a:p>
        </p:txBody>
      </p:sp>
      <p:sp>
        <p:nvSpPr>
          <p:cNvPr id="12305" name="object 21"/>
          <p:cNvSpPr>
            <a:spLocks/>
          </p:cNvSpPr>
          <p:nvPr/>
        </p:nvSpPr>
        <p:spPr bwMode="auto">
          <a:xfrm>
            <a:off x="6772275" y="3806825"/>
            <a:ext cx="909638" cy="914400"/>
          </a:xfrm>
          <a:custGeom>
            <a:avLst/>
            <a:gdLst>
              <a:gd name="T0" fmla="*/ 0 w 909954"/>
              <a:gd name="T1" fmla="*/ 0 h 914400"/>
              <a:gd name="T2" fmla="*/ 909005 w 909954"/>
              <a:gd name="T3" fmla="*/ 0 h 914400"/>
              <a:gd name="T4" fmla="*/ 909005 w 909954"/>
              <a:gd name="T5" fmla="*/ 914400 h 914400"/>
              <a:gd name="T6" fmla="*/ 0 w 909954"/>
              <a:gd name="T7" fmla="*/ 914400 h 914400"/>
              <a:gd name="T8" fmla="*/ 0 w 909954"/>
              <a:gd name="T9" fmla="*/ 0 h 914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9954" h="914400">
                <a:moveTo>
                  <a:pt x="0" y="0"/>
                </a:moveTo>
                <a:lnTo>
                  <a:pt x="909637" y="0"/>
                </a:lnTo>
                <a:lnTo>
                  <a:pt x="909637" y="914400"/>
                </a:lnTo>
                <a:lnTo>
                  <a:pt x="0" y="914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06" name="object 22"/>
          <p:cNvSpPr txBox="1">
            <a:spLocks noChangeArrowheads="1"/>
          </p:cNvSpPr>
          <p:nvPr/>
        </p:nvSpPr>
        <p:spPr bwMode="auto">
          <a:xfrm>
            <a:off x="7758113" y="375602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0</a:t>
            </a:r>
          </a:p>
        </p:txBody>
      </p:sp>
      <p:sp>
        <p:nvSpPr>
          <p:cNvPr id="12307" name="object 23"/>
          <p:cNvSpPr txBox="1">
            <a:spLocks noChangeArrowheads="1"/>
          </p:cNvSpPr>
          <p:nvPr/>
        </p:nvSpPr>
        <p:spPr bwMode="auto">
          <a:xfrm>
            <a:off x="7742238" y="42592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600">
                <a:latin typeface="Calibri" pitchFamily="34" charset="0"/>
              </a:rPr>
              <a:t>A</a:t>
            </a:r>
          </a:p>
        </p:txBody>
      </p:sp>
      <p:sp>
        <p:nvSpPr>
          <p:cNvPr id="12308" name="object 24"/>
          <p:cNvSpPr>
            <a:spLocks/>
          </p:cNvSpPr>
          <p:nvPr/>
        </p:nvSpPr>
        <p:spPr bwMode="auto">
          <a:xfrm>
            <a:off x="6767513" y="4279900"/>
            <a:ext cx="914400" cy="152400"/>
          </a:xfrm>
          <a:custGeom>
            <a:avLst/>
            <a:gdLst>
              <a:gd name="T0" fmla="*/ 0 w 914400"/>
              <a:gd name="T1" fmla="*/ 0 h 152400"/>
              <a:gd name="T2" fmla="*/ 914400 w 914400"/>
              <a:gd name="T3" fmla="*/ 0 h 152400"/>
              <a:gd name="T4" fmla="*/ 914400 w 914400"/>
              <a:gd name="T5" fmla="*/ 152400 h 152400"/>
              <a:gd name="T6" fmla="*/ 0 w 914400"/>
              <a:gd name="T7" fmla="*/ 152400 h 152400"/>
              <a:gd name="T8" fmla="*/ 0 w 9144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52400">
                <a:moveTo>
                  <a:pt x="0" y="0"/>
                </a:moveTo>
                <a:lnTo>
                  <a:pt x="914400" y="0"/>
                </a:lnTo>
                <a:lnTo>
                  <a:pt x="914400"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09" name="object 25"/>
          <p:cNvSpPr txBox="1">
            <a:spLocks noChangeArrowheads="1"/>
          </p:cNvSpPr>
          <p:nvPr/>
        </p:nvSpPr>
        <p:spPr bwMode="auto">
          <a:xfrm>
            <a:off x="7170738" y="4224371"/>
            <a:ext cx="10636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zh-CN" sz="1400" i="1" dirty="0">
                <a:latin typeface="Calibri" pitchFamily="34" charset="0"/>
              </a:rPr>
              <a:t>x</a:t>
            </a:r>
            <a:endParaRPr lang="zh-CN" altLang="zh-CN" sz="1400" dirty="0">
              <a:latin typeface="Calibri" pitchFamily="34" charset="0"/>
            </a:endParaRPr>
          </a:p>
        </p:txBody>
      </p:sp>
      <p:sp>
        <p:nvSpPr>
          <p:cNvPr id="27" name="object 27"/>
          <p:cNvSpPr txBox="1"/>
          <p:nvPr/>
        </p:nvSpPr>
        <p:spPr>
          <a:xfrm>
            <a:off x="1287463" y="3078163"/>
            <a:ext cx="514350" cy="228600"/>
          </a:xfrm>
          <a:prstGeom prst="rect">
            <a:avLst/>
          </a:prstGeom>
        </p:spPr>
        <p:txBody>
          <a:bodyPr lIns="0" tIns="0" rIns="0" bIns="0">
            <a:spAutoFit/>
          </a:bodyPr>
          <a:lstStyle/>
          <a:p>
            <a:pPr marL="12700">
              <a:defRPr/>
            </a:pPr>
            <a:r>
              <a:rPr sz="1600" spc="-5" dirty="0">
                <a:latin typeface="Courier New"/>
                <a:cs typeface="Courier New"/>
              </a:rPr>
              <a:t>%rax</a:t>
            </a:r>
            <a:endParaRPr sz="1600">
              <a:latin typeface="Courier New"/>
              <a:cs typeface="Courier New"/>
            </a:endParaRPr>
          </a:p>
        </p:txBody>
      </p:sp>
      <p:sp>
        <p:nvSpPr>
          <p:cNvPr id="33" name="object 29"/>
          <p:cNvSpPr txBox="1"/>
          <p:nvPr/>
        </p:nvSpPr>
        <p:spPr>
          <a:xfrm>
            <a:off x="5111750" y="2500313"/>
            <a:ext cx="1890713" cy="246062"/>
          </a:xfrm>
          <a:prstGeom prst="rect">
            <a:avLst/>
          </a:prstGeom>
        </p:spPr>
        <p:txBody>
          <a:bodyPr lIns="0" tIns="0" rIns="0" bIns="0">
            <a:spAutoFit/>
          </a:bodyPr>
          <a:lstStyle/>
          <a:p>
            <a:pPr marL="12700">
              <a:defRPr/>
            </a:pPr>
            <a:r>
              <a:rPr lang="zh-CN" altLang="en-US" sz="1600" dirty="0">
                <a:solidFill>
                  <a:srgbClr val="C00000"/>
                </a:solidFill>
                <a:latin typeface="Calibri"/>
                <a:cs typeface="Calibri"/>
              </a:rPr>
              <a:t>加载操作</a:t>
            </a:r>
            <a:r>
              <a:rPr sz="1600" spc="-5" dirty="0">
                <a:latin typeface="Calibri"/>
                <a:cs typeface="Calibri"/>
              </a:rPr>
              <a:t>:</a:t>
            </a:r>
            <a:r>
              <a:rPr sz="1600" dirty="0">
                <a:latin typeface="Calibri"/>
                <a:cs typeface="Calibri"/>
              </a:rPr>
              <a:t> </a:t>
            </a:r>
            <a:r>
              <a:rPr sz="1600" spc="-5" dirty="0">
                <a:latin typeface="Courier New"/>
                <a:cs typeface="Courier New"/>
              </a:rPr>
              <a:t>movq</a:t>
            </a:r>
            <a:endParaRPr sz="1600" dirty="0">
              <a:latin typeface="Courier New"/>
              <a:cs typeface="Courier New"/>
            </a:endParaRPr>
          </a:p>
        </p:txBody>
      </p:sp>
      <p:sp>
        <p:nvSpPr>
          <p:cNvPr id="34" name="object 30"/>
          <p:cNvSpPr txBox="1"/>
          <p:nvPr/>
        </p:nvSpPr>
        <p:spPr>
          <a:xfrm>
            <a:off x="6696075" y="2503488"/>
            <a:ext cx="1189038" cy="246221"/>
          </a:xfrm>
          <a:prstGeom prst="rect">
            <a:avLst/>
          </a:prstGeom>
        </p:spPr>
        <p:txBody>
          <a:bodyPr wrap="square" lIns="0" tIns="0" rIns="0" bIns="0">
            <a:spAutoFit/>
          </a:bodyPr>
          <a:lstStyle/>
          <a:p>
            <a:pPr marL="12700">
              <a:defRPr/>
            </a:pPr>
            <a:r>
              <a:rPr lang="en-US" altLang="zh-CN" sz="1600" spc="-5" dirty="0" smtClean="0">
                <a:latin typeface="Courier New"/>
                <a:cs typeface="Courier New"/>
              </a:rPr>
              <a:t>(A),</a:t>
            </a:r>
            <a:r>
              <a:rPr sz="1600" spc="10" dirty="0" smtClean="0">
                <a:latin typeface="Courier New"/>
                <a:cs typeface="Courier New"/>
              </a:rPr>
              <a:t> </a:t>
            </a:r>
            <a:r>
              <a:rPr sz="1600" spc="-5" dirty="0">
                <a:latin typeface="Courier New"/>
                <a:cs typeface="Courier New"/>
              </a:rPr>
              <a:t>%rax</a:t>
            </a:r>
            <a:endParaRPr sz="1600" dirty="0">
              <a:latin typeface="Courier New"/>
              <a:cs typeface="Courier New"/>
            </a:endParaRPr>
          </a:p>
        </p:txBody>
      </p:sp>
      <p:sp>
        <p:nvSpPr>
          <p:cNvPr id="35" name="object 15"/>
          <p:cNvSpPr txBox="1"/>
          <p:nvPr/>
        </p:nvSpPr>
        <p:spPr>
          <a:xfrm>
            <a:off x="1689100" y="2417763"/>
            <a:ext cx="1111250" cy="246062"/>
          </a:xfrm>
          <a:prstGeom prst="rect">
            <a:avLst/>
          </a:prstGeom>
        </p:spPr>
        <p:txBody>
          <a:bodyPr lIns="0" tIns="0" rIns="0" bIns="0">
            <a:spAutoFit/>
          </a:bodyPr>
          <a:lstStyle/>
          <a:p>
            <a:pPr marL="12700">
              <a:defRPr/>
            </a:pPr>
            <a:r>
              <a:rPr lang="zh-CN" altLang="en-US" sz="1600" spc="-30" dirty="0">
                <a:latin typeface="Calibri"/>
                <a:cs typeface="Calibri"/>
              </a:rPr>
              <a:t>寄存器文件</a:t>
            </a:r>
            <a:endParaRPr sz="1600" dirty="0">
              <a:latin typeface="Calibri"/>
              <a:cs typeface="Calibri"/>
            </a:endParaRPr>
          </a:p>
        </p:txBody>
      </p:sp>
      <p:sp>
        <p:nvSpPr>
          <p:cNvPr id="12314" name="object 18"/>
          <p:cNvSpPr txBox="1">
            <a:spLocks noChangeArrowheads="1"/>
          </p:cNvSpPr>
          <p:nvPr/>
        </p:nvSpPr>
        <p:spPr bwMode="auto">
          <a:xfrm>
            <a:off x="1346200" y="4186238"/>
            <a:ext cx="1123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总线接口</a:t>
            </a:r>
            <a:endParaRPr lang="zh-CN" sz="1600">
              <a:latin typeface="Calibri" pitchFamily="34" charset="0"/>
            </a:endParaRPr>
          </a:p>
        </p:txBody>
      </p:sp>
      <p:sp>
        <p:nvSpPr>
          <p:cNvPr id="12315" name="object 10"/>
          <p:cNvSpPr>
            <a:spLocks/>
          </p:cNvSpPr>
          <p:nvPr/>
        </p:nvSpPr>
        <p:spPr bwMode="auto">
          <a:xfrm>
            <a:off x="1892300" y="26670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16" name="object 11"/>
          <p:cNvSpPr>
            <a:spLocks/>
          </p:cNvSpPr>
          <p:nvPr/>
        </p:nvSpPr>
        <p:spPr bwMode="auto">
          <a:xfrm>
            <a:off x="1892300" y="28194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17" name="object 12"/>
          <p:cNvSpPr>
            <a:spLocks/>
          </p:cNvSpPr>
          <p:nvPr/>
        </p:nvSpPr>
        <p:spPr bwMode="auto">
          <a:xfrm>
            <a:off x="1892300" y="29718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18" name="object 13"/>
          <p:cNvSpPr>
            <a:spLocks/>
          </p:cNvSpPr>
          <p:nvPr/>
        </p:nvSpPr>
        <p:spPr bwMode="auto">
          <a:xfrm>
            <a:off x="1892300" y="31242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19" name="object 14"/>
          <p:cNvSpPr>
            <a:spLocks/>
          </p:cNvSpPr>
          <p:nvPr/>
        </p:nvSpPr>
        <p:spPr bwMode="auto">
          <a:xfrm>
            <a:off x="1892300" y="3276600"/>
            <a:ext cx="684213" cy="152400"/>
          </a:xfrm>
          <a:custGeom>
            <a:avLst/>
            <a:gdLst>
              <a:gd name="T0" fmla="*/ 0 w 684530"/>
              <a:gd name="T1" fmla="*/ 0 h 152400"/>
              <a:gd name="T2" fmla="*/ 683578 w 684530"/>
              <a:gd name="T3" fmla="*/ 0 h 152400"/>
              <a:gd name="T4" fmla="*/ 683578 w 684530"/>
              <a:gd name="T5" fmla="*/ 152400 h 152400"/>
              <a:gd name="T6" fmla="*/ 0 w 684530"/>
              <a:gd name="T7" fmla="*/ 152400 h 152400"/>
              <a:gd name="T8" fmla="*/ 0 w 68453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530" h="152400">
                <a:moveTo>
                  <a:pt x="0" y="0"/>
                </a:moveTo>
                <a:lnTo>
                  <a:pt x="684212" y="0"/>
                </a:lnTo>
                <a:lnTo>
                  <a:pt x="684212" y="152400"/>
                </a:lnTo>
                <a:lnTo>
                  <a:pt x="0" y="15240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320" name="object 26"/>
          <p:cNvSpPr txBox="1">
            <a:spLocks noChangeArrowheads="1"/>
          </p:cNvSpPr>
          <p:nvPr/>
        </p:nvSpPr>
        <p:spPr bwMode="auto">
          <a:xfrm>
            <a:off x="6943725" y="3544888"/>
            <a:ext cx="5572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zh-CN" altLang="en-US" sz="1600">
                <a:latin typeface="Calibri" pitchFamily="34" charset="0"/>
              </a:rPr>
              <a:t>主存</a:t>
            </a:r>
            <a:endParaRPr lang="zh-CN" sz="1600">
              <a:latin typeface="Calibri" pitchFamily="34" charset="0"/>
            </a:endParaRPr>
          </a:p>
        </p:txBody>
      </p:sp>
      <p:sp>
        <p:nvSpPr>
          <p:cNvPr id="38" name="object 27"/>
          <p:cNvSpPr txBox="1"/>
          <p:nvPr/>
        </p:nvSpPr>
        <p:spPr>
          <a:xfrm>
            <a:off x="4454525" y="3757613"/>
            <a:ext cx="657225" cy="247650"/>
          </a:xfrm>
          <a:prstGeom prst="rect">
            <a:avLst/>
          </a:prstGeom>
        </p:spPr>
        <p:txBody>
          <a:bodyPr lIns="0" tIns="0" rIns="0" bIns="0">
            <a:spAutoFit/>
          </a:bodyPr>
          <a:lstStyle/>
          <a:p>
            <a:pPr marL="12700">
              <a:defRPr/>
            </a:pPr>
            <a:r>
              <a:rPr sz="1600" spc="-15" dirty="0">
                <a:latin typeface="Calibri"/>
                <a:cs typeface="Calibri"/>
              </a:rPr>
              <a:t>I</a:t>
            </a:r>
            <a:r>
              <a:rPr sz="1600" spc="-10" dirty="0">
                <a:latin typeface="Calibri"/>
                <a:cs typeface="Calibri"/>
              </a:rPr>
              <a:t>/</a:t>
            </a:r>
            <a:r>
              <a:rPr sz="1600" spc="-5" dirty="0">
                <a:latin typeface="Calibri"/>
                <a:cs typeface="Calibri"/>
              </a:rPr>
              <a:t>O</a:t>
            </a:r>
            <a:r>
              <a:rPr sz="1600" spc="20" dirty="0">
                <a:latin typeface="Calibri"/>
                <a:cs typeface="Calibri"/>
              </a:rPr>
              <a:t> </a:t>
            </a:r>
            <a:r>
              <a:rPr lang="zh-CN" altLang="en-US" sz="1600" spc="-10" dirty="0">
                <a:latin typeface="Calibri"/>
                <a:cs typeface="Calibri"/>
              </a:rPr>
              <a:t>桥</a:t>
            </a:r>
            <a:endParaRPr sz="1600" dirty="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pitchFamily="18" charset="0"/>
          <a:buNone/>
          <a:defRPr kumimoji="0" lang="en-GB" sz="2400" b="0" i="0" u="none" strike="noStrike" cap="none" normalizeH="0" baseline="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pitchFamily="18" charset="0"/>
          <a:buNone/>
          <a:defRPr kumimoji="0" lang="en-GB" sz="2400" b="0" i="0" u="none" strike="noStrike" cap="none" normalizeH="0" baseline="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2191</TotalTime>
  <Words>3992</Words>
  <Application>Microsoft Office PowerPoint</Application>
  <PresentationFormat>全屏显示(4:3)</PresentationFormat>
  <Paragraphs>1158</Paragraphs>
  <Slides>67</Slides>
  <Notes>44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67</vt:i4>
      </vt:variant>
    </vt:vector>
  </HeadingPairs>
  <TitlesOfParts>
    <vt:vector size="82" baseType="lpstr">
      <vt:lpstr>ＭＳ Ｐゴシック</vt:lpstr>
      <vt:lpstr>StarSymbol</vt:lpstr>
      <vt:lpstr>楷体_GB2312</vt:lpstr>
      <vt:lpstr>宋体</vt:lpstr>
      <vt:lpstr>Arial</vt:lpstr>
      <vt:lpstr>Arial Narrow</vt:lpstr>
      <vt:lpstr>Calibri</vt:lpstr>
      <vt:lpstr>Courier New</vt:lpstr>
      <vt:lpstr>Helvetica</vt:lpstr>
      <vt:lpstr>Tahoma</vt:lpstr>
      <vt:lpstr>Times New Roman</vt:lpstr>
      <vt:lpstr>Wingdings</vt:lpstr>
      <vt:lpstr>Wingdings 2</vt:lpstr>
      <vt:lpstr>template2007</vt:lpstr>
      <vt:lpstr>Default Design</vt:lpstr>
      <vt:lpstr>存储器层次结构</vt:lpstr>
      <vt:lpstr>存储器 层次结构举例</vt:lpstr>
      <vt:lpstr>随机访问存储器 (RAM)</vt:lpstr>
      <vt:lpstr>SRAM vs DRAM 总结</vt:lpstr>
      <vt:lpstr>增强版 DRAMs</vt:lpstr>
      <vt:lpstr>非易失性存储器</vt:lpstr>
      <vt:lpstr>典型的连接CPU和主存的总线结构</vt:lpstr>
      <vt:lpstr>内存读事务(1)</vt:lpstr>
      <vt:lpstr>内存读事务(2)</vt:lpstr>
      <vt:lpstr>内存读事务(3)</vt:lpstr>
      <vt:lpstr>内存写事务 (1)</vt:lpstr>
      <vt:lpstr>内存写事务(2)</vt:lpstr>
      <vt:lpstr>内存写事务(3)</vt:lpstr>
      <vt:lpstr>磁盘驱动器里有什么?</vt:lpstr>
      <vt:lpstr>磁表面存储器：硬盘</vt:lpstr>
      <vt:lpstr>磁盘结构</vt:lpstr>
      <vt:lpstr>磁盘结构 (多个盘片)</vt:lpstr>
      <vt:lpstr>磁盘容量</vt:lpstr>
      <vt:lpstr>记录区</vt:lpstr>
      <vt:lpstr> 计算磁盘容量</vt:lpstr>
      <vt:lpstr>磁盘操作 (单盘片视图)</vt:lpstr>
      <vt:lpstr>磁盘操作（多盘片视图）</vt:lpstr>
      <vt:lpstr>磁盘结构——单盘片俯视图</vt:lpstr>
      <vt:lpstr>磁盘访问</vt:lpstr>
      <vt:lpstr>磁盘访问</vt:lpstr>
      <vt:lpstr>磁盘访问——读操作</vt:lpstr>
      <vt:lpstr>磁盘访问——读操作</vt:lpstr>
      <vt:lpstr>磁盘访问——读操作</vt:lpstr>
      <vt:lpstr>磁盘访问——读操作</vt:lpstr>
      <vt:lpstr>磁盘访问——旋转延迟</vt:lpstr>
      <vt:lpstr>磁盘访问——读操作</vt:lpstr>
      <vt:lpstr>磁盘访问——服务时间的组成</vt:lpstr>
      <vt:lpstr>磁盘访问时间</vt:lpstr>
      <vt:lpstr>磁盘访问时间示例</vt:lpstr>
      <vt:lpstr>逻辑磁盘块</vt:lpstr>
      <vt:lpstr>I/O 总线</vt:lpstr>
      <vt:lpstr>读取一个磁盘扇区 (1)</vt:lpstr>
      <vt:lpstr>读取一个磁盘扇区 (2)</vt:lpstr>
      <vt:lpstr>读取一个磁盘扇区 (3)</vt:lpstr>
      <vt:lpstr>固态硬盘 (SSD)</vt:lpstr>
      <vt:lpstr>固态硬盘性能特点</vt:lpstr>
      <vt:lpstr>固态硬盘 vs 机械磁盘</vt:lpstr>
      <vt:lpstr>Beyond the computer</vt:lpstr>
      <vt:lpstr>存储器层次结构</vt:lpstr>
      <vt:lpstr>CPU与内存的差距</vt:lpstr>
      <vt:lpstr>用局部性原理来解决! </vt:lpstr>
      <vt:lpstr>局部性</vt:lpstr>
      <vt:lpstr>局部性例子</vt:lpstr>
      <vt:lpstr>局部性的定性估计</vt:lpstr>
      <vt:lpstr>局部性例子</vt:lpstr>
      <vt:lpstr>局部性例子</vt:lpstr>
      <vt:lpstr>存储器层次结构</vt:lpstr>
      <vt:lpstr>存储器层次结构</vt:lpstr>
      <vt:lpstr>存储器 层次结构举例</vt:lpstr>
      <vt:lpstr>Caches</vt:lpstr>
      <vt:lpstr>高速缓存基本概念</vt:lpstr>
      <vt:lpstr>基本高速缓存概念: 命中</vt:lpstr>
      <vt:lpstr>基本高速缓存概念: 不命中</vt:lpstr>
      <vt:lpstr>基本高速缓存概念:  三类缓存不命中</vt:lpstr>
      <vt:lpstr>存储器结构层次中高速缓存应用举例</vt:lpstr>
      <vt:lpstr>存储器层次结构概念小结</vt:lpstr>
      <vt:lpstr>常规 DRAM 结构</vt:lpstr>
      <vt:lpstr>从DRAM 超单元读数据(2,1)</vt:lpstr>
      <vt:lpstr>从DRAM 超单元读数据(2,1)</vt:lpstr>
      <vt:lpstr>内存模型</vt:lpstr>
      <vt:lpstr>CPU 时钟频率</vt:lpstr>
      <vt:lpstr>存储趋势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Galaxy</cp:lastModifiedBy>
  <cp:revision>672</cp:revision>
  <cp:lastPrinted>1999-09-20T15:19:00Z</cp:lastPrinted>
  <dcterms:created xsi:type="dcterms:W3CDTF">2011-09-29T14:59:00Z</dcterms:created>
  <dcterms:modified xsi:type="dcterms:W3CDTF">2019-06-11T01:56:12Z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