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8"/>
  </p:notesMasterIdLst>
  <p:sldIdLst>
    <p:sldId id="492" r:id="rId2"/>
    <p:sldId id="494" r:id="rId3"/>
    <p:sldId id="495" r:id="rId4"/>
    <p:sldId id="496" r:id="rId5"/>
    <p:sldId id="497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43" r:id="rId14"/>
    <p:sldId id="544" r:id="rId15"/>
    <p:sldId id="506" r:id="rId16"/>
    <p:sldId id="507" r:id="rId17"/>
    <p:sldId id="545" r:id="rId18"/>
    <p:sldId id="509" r:id="rId19"/>
    <p:sldId id="510" r:id="rId20"/>
    <p:sldId id="511" r:id="rId21"/>
    <p:sldId id="546" r:id="rId22"/>
    <p:sldId id="513" r:id="rId23"/>
    <p:sldId id="514" r:id="rId24"/>
    <p:sldId id="516" r:id="rId25"/>
    <p:sldId id="517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47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2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2018/6/2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736DEC-CD6E-4E5E-9800-3809B505D3F0}" type="slidenum">
              <a:rPr lang="en-US" altLang="zh-CN" sz="1200">
                <a:latin typeface="Garamond" panose="02020404030301010803" pitchFamily="18" charset="0"/>
              </a:rPr>
              <a:pPr/>
              <a:t>24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0373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820AF6-2B07-44A2-8165-52E5509F669E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B6BB-C3BE-4807-94D3-CD22AA19CAD1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5A46-181A-47C1-9084-CE3AE98D37AD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F8DEF-5643-4A09-A7DC-E272C6EED8E0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9526D2-896B-46DA-913F-8AACD0FFB26A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E9A4DF-2238-4DBC-B886-99B52EF7B938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97BBF7-E6B4-4ADA-9BB9-9751C0BC0447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C663A0-1A39-461B-B196-F08B1C1EBF2B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4978F-8266-4352-93BE-197BABA2C070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784A-C937-4A86-8552-E01E4A5494F3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21E8C5-48E8-4A2C-9AB1-BD8674C9C275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245055-CD18-4F13-BFC2-6DD47E0D7429}" type="datetime1">
              <a:rPr lang="zh-CN" altLang="en-US" smtClean="0"/>
              <a:t>2018/6/2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976064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</a:t>
            </a:r>
            <a:r>
              <a:rPr lang="zh-CN" altLang="en-US" dirty="0"/>
              <a:t>十</a:t>
            </a:r>
            <a:r>
              <a:rPr lang="zh-CN" altLang="en-US" dirty="0" smtClean="0"/>
              <a:t>章：栈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当栈已经满了或者空了的考虑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，应该先检查栈是否满了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操作，应该先检查栈是否为空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返回状态信息，</a:t>
            </a:r>
            <a:r>
              <a:rPr lang="en-US" altLang="zh-CN" dirty="0" smtClean="0">
                <a:ea typeface="宋体" panose="02010600030101010101" pitchFamily="2" charset="-122"/>
              </a:rPr>
              <a:t>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完善</a:t>
            </a:r>
            <a:r>
              <a:rPr lang="en-US" altLang="zh-CN" dirty="0" smtClean="0">
                <a:ea typeface="宋体" panose="02010600030101010101" pitchFamily="2" charset="-122"/>
              </a:rPr>
              <a:t>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14341" name="Picture 6" descr="C:\CourseNotes\CS 61\PattPatel_slides\2e_images\Chapt10\fig10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68" y="3212976"/>
            <a:ext cx="358298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如果弹出过多的元素，会出现下溢出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在执行弹出操作前检查是否下溢出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POP   LD  R1, EMPTY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-x4000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EMPTY .FILL xC000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支持下溢出检测的</a:t>
            </a:r>
            <a:r>
              <a:rPr lang="en-US" altLang="zh-CN" dirty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如果压入过多的元素，会出现上溢出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在执行压入操作前检查是否上溢出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PUSH  LD  R1, MAX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MAX = -x3FFB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#-1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   .FILL xC005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支持上溢出检测的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128" y="5730101"/>
            <a:ext cx="2823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Stack size: x3FFF to x3FFB</a:t>
            </a:r>
          </a:p>
        </p:txBody>
      </p:sp>
    </p:spTree>
    <p:extLst>
      <p:ext uri="{BB962C8B-B14F-4D97-AF65-F5344CB8AC3E}">
        <p14:creationId xmlns:p14="http://schemas.microsoft.com/office/powerpoint/2010/main" val="26665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 (1)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32850" cy="54006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POP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POP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POP   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EMPTY 	; EMPTY contains –x3FFF 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 with x3FFF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; Branch if stack empty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LDR R0, R6, #0      ; The actual ‘pop’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#1 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EMPTY 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x4000</a:t>
            </a:r>
            <a:endParaRPr lang="en-US" altLang="zh-CN" sz="1800" baseline="0" dirty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PUSH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FULL    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x4004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#-1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	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STR R0, R6, #0  	; The actual ‘push’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FULL  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xC005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FULL = 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x3FFB</a:t>
            </a:r>
            <a:endParaRPr lang="en-US" altLang="zh-CN" sz="1800" baseline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(2)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48816" y="1412776"/>
            <a:ext cx="8587680" cy="45259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485900" algn="l"/>
                <a:tab pos="4113213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8325" indent="-169863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485900" algn="l"/>
                <a:tab pos="41132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4075" indent="-17145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485900" algn="l"/>
                <a:tab pos="411321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69863">
              <a:spcBef>
                <a:spcPct val="20000"/>
              </a:spcBef>
              <a:buChar char="•"/>
              <a:tabLst>
                <a:tab pos="1485900" algn="l"/>
                <a:tab pos="41132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35100" indent="-120650">
              <a:spcBef>
                <a:spcPct val="20000"/>
              </a:spcBef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23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95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67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39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Sv1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Sv2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LD  R1, Sv1 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 	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return R5 = 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LD  R1, Sv1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ADD R5, R5, #1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Overflow: return R5 = 1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</p:txBody>
      </p:sp>
    </p:spTree>
    <p:extLst>
      <p:ext uri="{BB962C8B-B14F-4D97-AF65-F5344CB8AC3E}">
        <p14:creationId xmlns:p14="http://schemas.microsoft.com/office/powerpoint/2010/main" val="2959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调整</a:t>
            </a:r>
            <a:r>
              <a:rPr lang="en-US" altLang="zh-CN" dirty="0" smtClean="0">
                <a:ea typeface="宋体" panose="02010600030101010101" pitchFamily="2" charset="-122"/>
              </a:rPr>
              <a:t>EMPTY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MAX</a:t>
            </a:r>
            <a:r>
              <a:rPr lang="zh-CN" altLang="en-US" dirty="0" smtClean="0">
                <a:ea typeface="宋体" panose="02010600030101010101" pitchFamily="2" charset="-122"/>
              </a:rPr>
              <a:t>的值来调整栈的大小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在使用前保存其内容，使用结束后恢复原值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由调用程序负责保存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参数 </a:t>
            </a:r>
            <a:r>
              <a:rPr lang="en-US" altLang="zh-CN" dirty="0" smtClean="0">
                <a:ea typeface="宋体" panose="02010600030101010101" pitchFamily="2" charset="-122"/>
              </a:rPr>
              <a:t>R0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R5 </a:t>
            </a:r>
            <a:r>
              <a:rPr lang="zh-CN" altLang="en-US" dirty="0" smtClean="0">
                <a:ea typeface="宋体" panose="02010600030101010101" pitchFamily="2" charset="-122"/>
              </a:rPr>
              <a:t>需要明确作用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14473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回顾：中断在第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章介绍过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中断服务程序的启动</a:t>
            </a:r>
            <a:r>
              <a:rPr lang="en-US" altLang="zh-CN" sz="2400" dirty="0" smtClean="0"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ea typeface="宋体" panose="02010600030101010101" pitchFamily="2" charset="-122"/>
              </a:rPr>
              <a:t>有来自设备的中断信号服务请求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中断服务程序的执行</a:t>
            </a:r>
            <a:r>
              <a:rPr lang="en-US" altLang="zh-CN" sz="2400" dirty="0" smtClean="0"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ea typeface="宋体" panose="02010600030101010101" pitchFamily="2" charset="-122"/>
              </a:rPr>
              <a:t>处理器保存相关状态信息，启动中断处理程序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中断服务程序的返回</a:t>
            </a:r>
            <a:r>
              <a:rPr lang="en-US" altLang="zh-CN" sz="2400" dirty="0" smtClean="0"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ea typeface="宋体" panose="02010600030101010101" pitchFamily="2" charset="-122"/>
              </a:rPr>
              <a:t>中断处理程序结束，处理器恢复相关状态信息并重启暂停的程序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章没有解释（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），由于这两步涉及栈，现在继续介绍（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中断驱动</a:t>
            </a:r>
            <a:r>
              <a:rPr lang="en-US" altLang="zh-CN" dirty="0" smtClean="0"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5589240"/>
            <a:ext cx="7391400" cy="666849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Interrupt is an </a:t>
            </a:r>
            <a:r>
              <a:rPr lang="en-US" altLang="zh-CN" sz="2800" b="1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unscripted subroutine call</a:t>
            </a: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,</a:t>
            </a:r>
            <a:b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triggered by an external event.</a:t>
            </a:r>
          </a:p>
        </p:txBody>
      </p:sp>
    </p:spTree>
    <p:extLst>
      <p:ext uri="{BB962C8B-B14F-4D97-AF65-F5344CB8AC3E}">
        <p14:creationId xmlns:p14="http://schemas.microsoft.com/office/powerpoint/2010/main" val="381822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处理器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状态寄存器：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Processor Status Register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运行模式</a:t>
            </a:r>
            <a:r>
              <a:rPr lang="en-US" altLang="zh-CN" sz="2400" dirty="0">
                <a:ea typeface="宋体" panose="02010600030101010101" pitchFamily="2" charset="-122"/>
              </a:rPr>
              <a:t> [15], 1 </a:t>
            </a:r>
            <a:r>
              <a:rPr lang="zh-CN" altLang="en-US" sz="2400" dirty="0">
                <a:ea typeface="宋体" panose="02010600030101010101" pitchFamily="2" charset="-122"/>
              </a:rPr>
              <a:t>代表特权模式（超级用户），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代表非特权模式（用户）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优先级别</a:t>
            </a:r>
            <a:r>
              <a:rPr lang="en-US" altLang="zh-CN" sz="2400" dirty="0">
                <a:ea typeface="宋体" panose="02010600030101010101" pitchFamily="2" charset="-122"/>
              </a:rPr>
              <a:t>[10:8], </a:t>
            </a:r>
            <a:r>
              <a:rPr lang="zh-CN" altLang="en-US" sz="2400" dirty="0">
                <a:ea typeface="宋体" panose="02010600030101010101" pitchFamily="2" charset="-122"/>
              </a:rPr>
              <a:t>状态码</a:t>
            </a:r>
            <a:r>
              <a:rPr lang="en-US" altLang="zh-CN" sz="2400" dirty="0">
                <a:ea typeface="宋体" panose="02010600030101010101" pitchFamily="2" charset="-122"/>
              </a:rPr>
              <a:t> [2:0]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程序计数器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指向下一条执行指令的地址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Registers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寄存器中保存了未来得及存回内存的处理器运行的临时状态。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程序状态</a:t>
            </a:r>
            <a:endParaRPr lang="zh-CN" altLang="en-US" dirty="0"/>
          </a:p>
        </p:txBody>
      </p:sp>
      <p:pic>
        <p:nvPicPr>
          <p:cNvPr id="4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4394"/>
            <a:ext cx="65262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2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运行模式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PSR[15] </a:t>
            </a:r>
            <a:r>
              <a:rPr lang="zh-CN" altLang="en-US" dirty="0" smtClean="0">
                <a:ea typeface="宋体" panose="02010600030101010101" pitchFamily="2" charset="-122"/>
              </a:rPr>
              <a:t>指示当前程序是否运行在超级用户</a:t>
            </a:r>
            <a:r>
              <a:rPr lang="en-US" altLang="zh-CN" dirty="0" smtClean="0">
                <a:ea typeface="宋体" panose="02010600030101010101" pitchFamily="2" charset="-122"/>
              </a:rPr>
              <a:t> Supervisor (0)</a:t>
            </a:r>
            <a:r>
              <a:rPr lang="zh-CN" altLang="en-US" dirty="0" smtClean="0">
                <a:ea typeface="宋体" panose="02010600030101010101" pitchFamily="2" charset="-122"/>
              </a:rPr>
              <a:t>状态还是普通用户</a:t>
            </a:r>
            <a:r>
              <a:rPr lang="en-US" altLang="zh-CN" dirty="0" smtClean="0">
                <a:ea typeface="宋体" panose="02010600030101010101" pitchFamily="2" charset="-122"/>
              </a:rPr>
              <a:t> User (1)</a:t>
            </a:r>
            <a:r>
              <a:rPr lang="zh-CN" altLang="en-US" dirty="0" smtClean="0">
                <a:ea typeface="宋体" panose="02010600030101010101" pitchFamily="2" charset="-122"/>
              </a:rPr>
              <a:t>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确保某些资源只允许被操作系统访问。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linux</a:t>
            </a:r>
            <a:r>
              <a:rPr lang="en-US" altLang="zh-CN" dirty="0" smtClean="0">
                <a:ea typeface="宋体" panose="02010600030101010101" pitchFamily="2" charset="-122"/>
              </a:rPr>
              <a:t>:         </a:t>
            </a:r>
            <a:r>
              <a:rPr lang="zh-CN" altLang="en-US" dirty="0" smtClean="0">
                <a:ea typeface="宋体" panose="02010600030101010101" pitchFamily="2" charset="-122"/>
              </a:rPr>
              <a:t>内核空间和用户空间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windows:   </a:t>
            </a:r>
            <a:r>
              <a:rPr lang="zh-CN" altLang="en-US" dirty="0" smtClean="0">
                <a:ea typeface="宋体" panose="02010600030101010101" pitchFamily="2" charset="-122"/>
              </a:rPr>
              <a:t>保护空间和非保护空间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PSR[10:8] </a:t>
            </a:r>
            <a:r>
              <a:rPr lang="zh-CN" altLang="en-US" dirty="0" smtClean="0">
                <a:ea typeface="宋体" panose="02010600030101010101" pitchFamily="2" charset="-122"/>
              </a:rPr>
              <a:t>保存当前程序的优先级别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 8</a:t>
            </a:r>
            <a:r>
              <a:rPr lang="zh-CN" altLang="en-US" dirty="0" smtClean="0">
                <a:ea typeface="宋体" panose="02010600030101010101" pitchFamily="2" charset="-122"/>
              </a:rPr>
              <a:t>个等级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ea typeface="宋体" panose="02010600030101010101" pitchFamily="2" charset="-122"/>
              </a:rPr>
              <a:t> PL0 (</a:t>
            </a:r>
            <a:r>
              <a:rPr lang="zh-CN" altLang="en-US" dirty="0" smtClean="0">
                <a:ea typeface="宋体" panose="02010600030101010101" pitchFamily="2" charset="-122"/>
              </a:rPr>
              <a:t>最低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 PL7 (</a:t>
            </a:r>
            <a:r>
              <a:rPr lang="zh-CN" altLang="en-US" dirty="0" smtClean="0">
                <a:ea typeface="宋体" panose="02010600030101010101" pitchFamily="2" charset="-122"/>
              </a:rPr>
              <a:t>最高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</a:p>
          <a:p>
            <a:pPr>
              <a:lnSpc>
                <a:spcPct val="7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状态码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PSR[2:0] </a:t>
            </a:r>
            <a:r>
              <a:rPr lang="zh-CN" altLang="en-US" dirty="0" smtClean="0">
                <a:ea typeface="宋体" panose="02010600030101010101" pitchFamily="2" charset="-122"/>
              </a:rPr>
              <a:t>保存当前的  </a:t>
            </a:r>
            <a:r>
              <a:rPr lang="en-US" altLang="zh-CN" dirty="0" smtClean="0">
                <a:ea typeface="宋体" panose="02010600030101010101" pitchFamily="2" charset="-122"/>
              </a:rPr>
              <a:t> NZP condition codes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E0000"/>
                </a:solidFill>
                <a:ea typeface="宋体" panose="02010600030101010101" pitchFamily="2" charset="-122"/>
              </a:rPr>
              <a:t>处理器状态寄存器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0485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7638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5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我们只需要保存  </a:t>
            </a:r>
            <a:r>
              <a:rPr lang="en-US" altLang="zh-CN" dirty="0" smtClean="0">
                <a:ea typeface="宋体" panose="02010600030101010101" pitchFamily="2" charset="-122"/>
              </a:rPr>
              <a:t>PC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PSR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寄存器状态由</a:t>
            </a:r>
            <a:r>
              <a:rPr lang="en-US" altLang="zh-CN" sz="2400" dirty="0" smtClean="0">
                <a:ea typeface="宋体" panose="02010600030101010101" pitchFamily="2" charset="-122"/>
              </a:rPr>
              <a:t> ISRs</a:t>
            </a:r>
            <a:r>
              <a:rPr lang="zh-CN" altLang="en-US" sz="2400" dirty="0" smtClean="0">
                <a:ea typeface="宋体" panose="02010600030101010101" pitchFamily="2" charset="-122"/>
              </a:rPr>
              <a:t>（中断服务程序）负责保存和恢复</a:t>
            </a:r>
            <a:r>
              <a:rPr lang="en-US" altLang="zh-CN" sz="2400" dirty="0" smtClean="0">
                <a:ea typeface="宋体" panose="02010600030101010101" pitchFamily="2" charset="-122"/>
              </a:rPr>
              <a:t> (“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callee</a:t>
            </a:r>
            <a:r>
              <a:rPr lang="en-US" altLang="zh-CN" sz="2400" dirty="0" smtClean="0">
                <a:ea typeface="宋体" panose="02010600030101010101" pitchFamily="2" charset="-122"/>
              </a:rPr>
              <a:t> save”)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进入中断服务程序前保存</a:t>
            </a:r>
            <a:r>
              <a:rPr lang="en-US" altLang="zh-CN" sz="2400" dirty="0" smtClean="0">
                <a:ea typeface="宋体" panose="02010600030101010101" pitchFamily="2" charset="-122"/>
              </a:rPr>
              <a:t>PC 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</a:rPr>
              <a:t> PSR </a:t>
            </a:r>
            <a:r>
              <a:rPr lang="zh-CN" altLang="en-US" sz="2400" dirty="0" smtClean="0">
                <a:ea typeface="宋体" panose="02010600030101010101" pitchFamily="2" charset="-122"/>
              </a:rPr>
              <a:t>，确保程序执行完中断服务程序后能正确返回断点的现场，继续执行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中断机制需要保存那些状态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55576" y="1456259"/>
            <a:ext cx="21602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7088" y="2030934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50825" y="2708920"/>
            <a:ext cx="33603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27585" y="3471093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398960" y="4221088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076698" y="5097388"/>
            <a:ext cx="177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900137" y="5755158"/>
            <a:ext cx="1871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427538" y="1406104"/>
            <a:ext cx="2868093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+mn-lt"/>
                <a:ea typeface="宋体" panose="02010600030101010101" pitchFamily="2" charset="-122"/>
              </a:rPr>
              <a:t>compute the fibonacci sequence</a:t>
            </a:r>
            <a:endParaRPr lang="en-US" altLang="zh-CN" sz="24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427538" y="1886793"/>
            <a:ext cx="347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++) {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 = a[i-1]+a[i-2];}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5508625" y="2534493"/>
            <a:ext cx="237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];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add  r2, r2, r1;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14925" y="3068960"/>
            <a:ext cx="2465387" cy="1320800"/>
            <a:chOff x="3168" y="1770"/>
            <a:chExt cx="1680" cy="966"/>
          </a:xfrm>
        </p:grpSpPr>
        <p:sp>
          <p:nvSpPr>
            <p:cNvPr id="5198" name="Freeform 14"/>
            <p:cNvSpPr>
              <a:spLocks/>
            </p:cNvSpPr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779 h 577"/>
                <a:gd name="T4" fmla="*/ 389 w 193"/>
                <a:gd name="T5" fmla="*/ 1171 h 577"/>
                <a:gd name="T6" fmla="*/ 0 w 193"/>
                <a:gd name="T7" fmla="*/ 1560 h 577"/>
                <a:gd name="T8" fmla="*/ 0 w 193"/>
                <a:gd name="T9" fmla="*/ 2339 h 577"/>
                <a:gd name="T10" fmla="*/ 782 w 193"/>
                <a:gd name="T11" fmla="*/ 1560 h 577"/>
                <a:gd name="T12" fmla="*/ 782 w 193"/>
                <a:gd name="T13" fmla="*/ 779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99" name="Group 15"/>
            <p:cNvGrpSpPr>
              <a:grpSpLocks/>
            </p:cNvGrpSpPr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5207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08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600" b="1">
                    <a:ea typeface="宋体" panose="02010600030101010101" pitchFamily="2" charset="-122"/>
                  </a:rPr>
                  <a:t>registers</a:t>
                </a:r>
                <a:endParaRPr lang="en-US" altLang="zh-CN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00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18282" y="4029573"/>
            <a:ext cx="1731963" cy="1308100"/>
            <a:chOff x="1292" y="3005"/>
            <a:chExt cx="1873" cy="1339"/>
          </a:xfrm>
        </p:grpSpPr>
        <p:grpSp>
          <p:nvGrpSpPr>
            <p:cNvPr id="5167" name="Group 26"/>
            <p:cNvGrpSpPr>
              <a:grpSpLocks/>
            </p:cNvGrpSpPr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5194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5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6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8" name="Group 31"/>
            <p:cNvGrpSpPr>
              <a:grpSpLocks/>
            </p:cNvGrpSpPr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5189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0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2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69" name="Group 37"/>
            <p:cNvGrpSpPr>
              <a:grpSpLocks/>
            </p:cNvGrpSpPr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5185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86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8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0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71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72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173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74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77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597400" y="4869160"/>
            <a:ext cx="2855913" cy="1573213"/>
            <a:chOff x="2690" y="1148"/>
            <a:chExt cx="2306" cy="1131"/>
          </a:xfrm>
        </p:grpSpPr>
        <p:grpSp>
          <p:nvGrpSpPr>
            <p:cNvPr id="5138" name="Group 58"/>
            <p:cNvGrpSpPr>
              <a:grpSpLocks/>
            </p:cNvGrpSpPr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5156" name="Group 59"/>
              <p:cNvGrpSpPr>
                <a:grpSpLocks/>
              </p:cNvGrpSpPr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5161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3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4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5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6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7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9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0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39" name="Group 70"/>
            <p:cNvGrpSpPr>
              <a:grpSpLocks/>
            </p:cNvGrpSpPr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5150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0" name="Group 77"/>
            <p:cNvGrpSpPr>
              <a:grpSpLocks/>
            </p:cNvGrpSpPr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5145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7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9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1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3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anose="02010600030101010101" pitchFamily="2" charset="-122"/>
              </a:rPr>
              <a:t>计算机系统的抽象</a:t>
            </a:r>
            <a:r>
              <a:rPr lang="zh-CN" altLang="en-US" sz="4400" dirty="0" smtClean="0">
                <a:ea typeface="宋体" panose="02010600030101010101" pitchFamily="2" charset="-122"/>
              </a:rPr>
              <a:t>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能使用寄存器保存</a:t>
            </a:r>
            <a:r>
              <a:rPr lang="en-US" altLang="zh-CN" dirty="0" smtClean="0">
                <a:ea typeface="宋体" pitchFamily="2" charset="-122"/>
              </a:rPr>
              <a:t>PC 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 PSR</a:t>
            </a:r>
            <a:r>
              <a:rPr lang="zh-CN" altLang="en-US" dirty="0" smtClean="0">
                <a:ea typeface="宋体" pitchFamily="2" charset="-122"/>
              </a:rPr>
              <a:t>吗？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程序员不知道什么时候会发生中断，不可能事先进行保存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在中断服务程序中分配内存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必须在进入中断服务程序前保存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迭代和中断的嵌套：中断服务程序可能被高优先级的程序中断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PL0   (PL7-&gt;PL0)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保存时机</a:t>
            </a:r>
            <a:endParaRPr lang="en-US" altLang="zh-CN" dirty="0" smtClean="0">
              <a:solidFill>
                <a:srgbClr val="0099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用户程序被中断处的指令执行完毕（存储阶段之后），在中断服务程序第一条指令的取 指令之前，必须由额外处理器硬件实现。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在指令执行时候通过硬件保存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在哪里保存程序状态？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8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Use a stack!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栈事先实现（硬件或操作系统）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Push state to save, pop to restore.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先进后出特性方便支持中断嵌套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解决</a:t>
            </a:r>
            <a:r>
              <a:rPr lang="zh-CN" altLang="en-US" dirty="0">
                <a:solidFill>
                  <a:srgbClr val="009900"/>
                </a:solidFill>
                <a:ea typeface="宋体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00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超级用户栈（</a:t>
            </a:r>
            <a:r>
              <a:rPr lang="en-US" altLang="zh-CN" dirty="0" smtClean="0">
                <a:ea typeface="宋体" panose="02010600030101010101" pitchFamily="2" charset="-122"/>
              </a:rPr>
              <a:t>Supervisor Stack</a:t>
            </a:r>
            <a:r>
              <a:rPr lang="zh-CN" altLang="en-US" dirty="0" smtClean="0">
                <a:ea typeface="宋体" panose="02010600030101010101" pitchFamily="2" charset="-122"/>
              </a:rPr>
              <a:t>）：内存中开辟的一个特殊的栈空间，仅供特权模式下的程序使用，与用户程序栈空间隔离。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指向超级用户栈的指针保存在内部寄存器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zh-CN" altLang="en-US" dirty="0" smtClean="0">
                <a:ea typeface="宋体" panose="02010600030101010101" pitchFamily="2" charset="-122"/>
              </a:rPr>
              <a:t>类似</a:t>
            </a:r>
            <a:r>
              <a:rPr lang="en-US" altLang="zh-CN" dirty="0" smtClean="0">
                <a:ea typeface="宋体" panose="02010600030101010101" pitchFamily="2" charset="-122"/>
              </a:rPr>
              <a:t>MDR,MAR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所有程序都通过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访问栈空间。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发生中断后，特权模式将从用户模式切换到超级用户模式，并将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的内容保存到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Supervisor Stack</a:t>
            </a:r>
          </a:p>
        </p:txBody>
      </p:sp>
    </p:spTree>
    <p:extLst>
      <p:ext uri="{BB962C8B-B14F-4D97-AF65-F5344CB8AC3E}">
        <p14:creationId xmlns:p14="http://schemas.microsoft.com/office/powerpoint/2010/main" val="393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保存现场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en-US" altLang="zh-CN" sz="1600" dirty="0" smtClean="0">
                <a:ea typeface="宋体" panose="02010600030101010101" pitchFamily="2" charset="-122"/>
              </a:rPr>
              <a:t>If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Priv</a:t>
            </a:r>
            <a:r>
              <a:rPr lang="en-US" altLang="zh-CN" sz="1600" dirty="0" smtClean="0">
                <a:ea typeface="宋体" panose="02010600030101010101" pitchFamily="2" charset="-122"/>
              </a:rPr>
              <a:t> = 1 (</a:t>
            </a:r>
            <a:r>
              <a:rPr lang="zh-CN" altLang="en-US" sz="1600" dirty="0" smtClean="0">
                <a:ea typeface="宋体" panose="02010600030101010101" pitchFamily="2" charset="-122"/>
              </a:rPr>
              <a:t>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), </a:t>
            </a:r>
            <a:br>
              <a:rPr lang="en-US" altLang="zh-CN" sz="1600" dirty="0" smtClean="0">
                <a:ea typeface="宋体" panose="02010600030101010101" pitchFamily="2" charset="-122"/>
              </a:rPr>
            </a:br>
            <a:r>
              <a:rPr lang="en-US" altLang="zh-CN" sz="1600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sz="1600" dirty="0" smtClean="0">
                <a:ea typeface="宋体" panose="02010600030101010101" pitchFamily="2" charset="-122"/>
              </a:rPr>
              <a:t> = R6, then R6 =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</a:t>
            </a:r>
            <a:r>
              <a:rPr lang="en-US" altLang="zh-CN" sz="1600" dirty="0" smtClean="0">
                <a:ea typeface="宋体" panose="02010600030101010101" pitchFamily="2" charset="-122"/>
              </a:rPr>
              <a:t>PSR</a:t>
            </a:r>
            <a:r>
              <a:rPr lang="zh-CN" altLang="en-US" sz="1600" dirty="0" smtClean="0"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ea typeface="宋体" panose="02010600030101010101" pitchFamily="2" charset="-122"/>
              </a:rPr>
              <a:t> PC</a:t>
            </a:r>
            <a:r>
              <a:rPr lang="zh-CN" altLang="en-US" sz="1600" dirty="0" smtClean="0">
                <a:ea typeface="宋体" panose="02010600030101010101" pitchFamily="2" charset="-122"/>
              </a:rPr>
              <a:t>压入超级用户栈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PSR[15]</a:t>
            </a:r>
            <a:r>
              <a:rPr lang="en-US" altLang="zh-CN" sz="1600" dirty="0" smtClean="0">
                <a:ea typeface="宋体" panose="02010600030101010101" pitchFamily="2" charset="-122"/>
              </a:rPr>
              <a:t> = 0 (</a:t>
            </a:r>
            <a:r>
              <a:rPr lang="zh-CN" altLang="en-US" sz="1600" dirty="0" smtClean="0">
                <a:ea typeface="宋体" panose="02010600030101010101" pitchFamily="2" charset="-122"/>
              </a:rPr>
              <a:t>超级用户模式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PSR[10:8]</a:t>
            </a:r>
            <a:r>
              <a:rPr lang="en-US" altLang="zh-CN" sz="1600" dirty="0" smtClean="0">
                <a:ea typeface="宋体" panose="02010600030101010101" pitchFamily="2" charset="-122"/>
              </a:rPr>
              <a:t> = </a:t>
            </a:r>
            <a:r>
              <a:rPr lang="zh-CN" altLang="en-US" sz="1600" dirty="0" smtClean="0">
                <a:ea typeface="宋体" panose="02010600030101010101" pitchFamily="2" charset="-122"/>
              </a:rPr>
              <a:t>中断服务的优先级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PSR[2:0]</a:t>
            </a:r>
            <a:r>
              <a:rPr lang="en-US" altLang="zh-CN" sz="1600" dirty="0" smtClean="0">
                <a:ea typeface="宋体" panose="02010600030101010101" pitchFamily="2" charset="-122"/>
              </a:rPr>
              <a:t> = 0.</a:t>
            </a:r>
          </a:p>
          <a:p>
            <a:pPr marL="457200" indent="-457200"/>
            <a:r>
              <a:rPr lang="zh-CN" altLang="en-US" sz="2000" dirty="0" smtClean="0">
                <a:ea typeface="宋体" panose="02010600030101010101" pitchFamily="2" charset="-122"/>
              </a:rPr>
              <a:t>定位中断服务程序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通过中断矢量表（</a:t>
            </a:r>
            <a:r>
              <a:rPr lang="en-US" altLang="zh-CN" sz="2000" dirty="0" smtClean="0">
                <a:ea typeface="宋体" panose="02010600030101010101" pitchFamily="2" charset="-122"/>
              </a:rPr>
              <a:t>x0100-x01ff</a:t>
            </a:r>
            <a:r>
              <a:rPr lang="zh-CN" altLang="en-US" sz="2000" dirty="0" smtClean="0">
                <a:ea typeface="宋体" panose="02010600030101010101" pitchFamily="2" charset="-122"/>
              </a:rPr>
              <a:t>，支持</a:t>
            </a:r>
            <a:r>
              <a:rPr lang="en-US" altLang="zh-CN" sz="2000" dirty="0" smtClean="0">
                <a:ea typeface="宋体" panose="02010600030101010101" pitchFamily="2" charset="-122"/>
              </a:rPr>
              <a:t>256</a:t>
            </a:r>
            <a:r>
              <a:rPr lang="zh-CN" altLang="en-US" sz="2000" dirty="0" smtClean="0">
                <a:ea typeface="宋体" panose="02010600030101010101" pitchFamily="2" charset="-122"/>
              </a:rPr>
              <a:t>个外部设备中断 </a:t>
            </a:r>
            <a:r>
              <a:rPr lang="en-US" altLang="zh-CN" sz="2000" dirty="0" smtClean="0">
                <a:ea typeface="宋体" panose="02010600030101010101" pitchFamily="2" charset="-122"/>
              </a:rPr>
              <a:t>x00-xff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中断矢量高位扩展，设置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MAR = 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, </a:t>
            </a:r>
            <a:r>
              <a:rPr lang="zh-CN" altLang="en-US" sz="1600" dirty="0" smtClean="0">
                <a:ea typeface="宋体" panose="02010600030101010101" pitchFamily="2" charset="-122"/>
              </a:rPr>
              <a:t>这里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为对应于终端设备的</a:t>
            </a:r>
            <a:r>
              <a:rPr lang="en-US" altLang="zh-CN" sz="1600" dirty="0" smtClean="0">
                <a:ea typeface="宋体" panose="02010600030101010101" pitchFamily="2" charset="-122"/>
              </a:rPr>
              <a:t>8-bit</a:t>
            </a:r>
            <a:r>
              <a:rPr lang="zh-CN" altLang="en-US" sz="1600" dirty="0" smtClean="0">
                <a:ea typeface="宋体" panose="02010600030101010101" pitchFamily="2" charset="-122"/>
              </a:rPr>
              <a:t>的中断矢量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ea typeface="宋体" panose="02010600030101010101" pitchFamily="2" charset="-122"/>
              </a:rPr>
              <a:t>INTV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(</a:t>
            </a:r>
            <a:r>
              <a:rPr lang="zh-CN" altLang="en-US" sz="1600" dirty="0" smtClean="0">
                <a:ea typeface="宋体" panose="02010600030101010101" pitchFamily="2" charset="-122"/>
              </a:rPr>
              <a:t>例如，键盘 </a:t>
            </a:r>
            <a:r>
              <a:rPr lang="en-US" altLang="zh-CN" sz="1600" dirty="0" smtClean="0">
                <a:ea typeface="宋体" panose="02010600030101010101" pitchFamily="2" charset="-122"/>
              </a:rPr>
              <a:t>= x80).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将中断矢量表对应的位置</a:t>
            </a:r>
            <a:r>
              <a:rPr lang="en-US" altLang="zh-CN" sz="1600" dirty="0" smtClean="0">
                <a:ea typeface="宋体" panose="02010600030101010101" pitchFamily="2" charset="-122"/>
              </a:rPr>
              <a:t> (M[x01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]) </a:t>
            </a:r>
            <a:r>
              <a:rPr lang="zh-CN" altLang="en-US" sz="1600" dirty="0" smtClean="0">
                <a:ea typeface="宋体" panose="02010600030101010101" pitchFamily="2" charset="-122"/>
              </a:rPr>
              <a:t>写入</a:t>
            </a:r>
            <a:r>
              <a:rPr lang="en-US" altLang="zh-CN" sz="1600" dirty="0" smtClean="0">
                <a:ea typeface="宋体" panose="02010600030101010101" pitchFamily="2" charset="-122"/>
              </a:rPr>
              <a:t> MDR.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en-US" altLang="zh-CN" sz="1600" dirty="0" smtClean="0">
                <a:ea typeface="宋体" panose="02010600030101010101" pitchFamily="2" charset="-122"/>
              </a:rPr>
              <a:t> = MDR</a:t>
            </a:r>
            <a:r>
              <a:rPr lang="zh-CN" altLang="en-US" sz="1600" dirty="0" smtClean="0">
                <a:ea typeface="宋体" panose="02010600030101010101" pitchFamily="2" charset="-122"/>
              </a:rPr>
              <a:t>，指向中断服务程序的起始地址。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注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以上过程发生在用户程序被中断处的指令的存储阶段之后，在中断服务程序第一条指令的取指令之前。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中断启动和执行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附录</a:t>
            </a:r>
            <a:r>
              <a:rPr lang="en-US" altLang="zh-CN" smtClean="0">
                <a:ea typeface="宋体" panose="02010600030101010101" pitchFamily="2" charset="-122"/>
              </a:rPr>
              <a:t>C.6)</a:t>
            </a:r>
          </a:p>
        </p:txBody>
      </p:sp>
    </p:spTree>
    <p:extLst>
      <p:ext uri="{BB962C8B-B14F-4D97-AF65-F5344CB8AC3E}">
        <p14:creationId xmlns:p14="http://schemas.microsoft.com/office/powerpoint/2010/main" val="24510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x0000 </a:t>
            </a:r>
            <a:r>
              <a:rPr lang="en-US" altLang="zh-CN" sz="1600" dirty="0">
                <a:ea typeface="宋体" panose="02010600030101010101" pitchFamily="2" charset="-122"/>
              </a:rPr>
              <a:t>– x00FF     Trap vectors (Supports Software Interrupts)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x0020 [x0400]    GETC   (Read Char from Keyboard)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x0021 [x0430]    OUT     (Write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x0022 [x0450]    PUTS   (Write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x0023 [x04A0]    IN         (Prompt, input character from Keyboard, echo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x0024 [x04E0]    PUTSP (Write “packed”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x0025 [xFD70]    HALT   (Turn off run latch in MCR)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x0100 </a:t>
            </a:r>
            <a:r>
              <a:rPr lang="en-US" altLang="zh-CN" sz="1600" dirty="0">
                <a:ea typeface="宋体" panose="02010600030101010101" pitchFamily="2" charset="-122"/>
              </a:rPr>
              <a:t>– x01FF     Interrupt Vectors (Supports Hardware Interrupts)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x0200 </a:t>
            </a:r>
            <a:r>
              <a:rPr lang="en-US" altLang="zh-CN" sz="1600" dirty="0">
                <a:ea typeface="宋体" panose="02010600030101010101" pitchFamily="2" charset="-122"/>
              </a:rPr>
              <a:t>– x2FFF     System Programs &amp; Data (“Operating System”)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x3000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xFDFF</a:t>
            </a:r>
            <a:r>
              <a:rPr lang="en-US" altLang="zh-CN" sz="1600" dirty="0">
                <a:ea typeface="宋体" panose="02010600030101010101" pitchFamily="2" charset="-122"/>
              </a:rPr>
              <a:t>     User Programs Area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xFE00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xFFFF</a:t>
            </a:r>
            <a:r>
              <a:rPr lang="en-US" altLang="zh-CN" sz="1600" dirty="0">
                <a:ea typeface="宋体" panose="02010600030101010101" pitchFamily="2" charset="-122"/>
              </a:rPr>
              <a:t>     I/O Programming “Registers” (Mapped I/O Registers)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xFE00 </a:t>
            </a:r>
            <a:r>
              <a:rPr lang="en-US" altLang="zh-CN" sz="1200" dirty="0">
                <a:ea typeface="宋体" panose="02010600030101010101" pitchFamily="2" charset="-122"/>
              </a:rPr>
              <a:t>KBSR   [15 {Ready}, 14 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(Keyboard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xFE02 </a:t>
            </a:r>
            <a:r>
              <a:rPr lang="en-US" altLang="zh-CN" sz="1200" dirty="0">
                <a:ea typeface="宋体" panose="02010600030101010101" pitchFamily="2" charset="-122"/>
              </a:rPr>
              <a:t>KBDR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(Keyboard Data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xFE04 </a:t>
            </a:r>
            <a:r>
              <a:rPr lang="en-US" altLang="zh-CN" sz="1200" dirty="0">
                <a:ea typeface="宋体" panose="02010600030101010101" pitchFamily="2" charset="-122"/>
              </a:rPr>
              <a:t>DSR    [15{Done}, 14{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     (Display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xFE06 </a:t>
            </a:r>
            <a:r>
              <a:rPr lang="en-US" altLang="zh-CN" sz="1200" dirty="0">
                <a:ea typeface="宋体" panose="02010600030101010101" pitchFamily="2" charset="-122"/>
              </a:rPr>
              <a:t>DDR   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(Display Data Register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err="1" smtClean="0">
                <a:ea typeface="宋体" panose="02010600030101010101" pitchFamily="2" charset="-122"/>
              </a:rPr>
              <a:t>xFFFE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MCR   [15{Run latch}]                            (Machine Control Register</a:t>
            </a:r>
            <a:r>
              <a:rPr lang="en-US" altLang="zh-CN" sz="1200" dirty="0" smtClean="0"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LC-3</a:t>
            </a:r>
            <a:r>
              <a:rPr lang="zh-CN" altLang="en-US" smtClean="0">
                <a:ea typeface="宋体" panose="02010600030101010101" pitchFamily="2" charset="-122"/>
              </a:rPr>
              <a:t>内存布局总结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中断返回指令</a:t>
            </a:r>
            <a:r>
              <a:rPr lang="en-US" altLang="zh-CN" dirty="0" smtClean="0">
                <a:ea typeface="宋体" panose="02010600030101010101" pitchFamily="2" charset="-122"/>
              </a:rPr>
              <a:t> – RTI – </a:t>
            </a:r>
            <a:r>
              <a:rPr lang="zh-CN" altLang="en-US" dirty="0" smtClean="0">
                <a:ea typeface="宋体" panose="02010600030101010101" pitchFamily="2" charset="-122"/>
              </a:rPr>
              <a:t>恢复中断前的用户状态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(PC = M[R6]; 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PSR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(PSR = M[R6];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如果</a:t>
            </a:r>
            <a:r>
              <a:rPr lang="en-US" altLang="zh-CN" dirty="0" smtClean="0">
                <a:ea typeface="宋体" panose="02010600030101010101" pitchFamily="2" charset="-122"/>
              </a:rPr>
              <a:t> PSR[15] = 1, R6 =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</a:t>
            </a:r>
            <a:r>
              <a:rPr lang="zh-CN" altLang="en-US" b="0" dirty="0" smtClean="0">
                <a:ea typeface="宋体" panose="02010600030101010101" pitchFamily="2" charset="-122"/>
              </a:rPr>
              <a:t>如果返回用户模式，需要重新加载用户栈指针；否则不改变栈指针内容</a:t>
            </a:r>
            <a:r>
              <a:rPr lang="en-US" altLang="zh-CN" b="0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中断返回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8677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(1)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762000" y="213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762000" y="2514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7620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7" name="Rectangle 1030"/>
          <p:cNvSpPr>
            <a:spLocks noChangeArrowheads="1"/>
          </p:cNvSpPr>
          <p:nvPr/>
        </p:nvSpPr>
        <p:spPr bwMode="auto">
          <a:xfrm>
            <a:off x="762000" y="3276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7620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9" name="Rectangle 1032"/>
          <p:cNvSpPr>
            <a:spLocks noChangeArrowheads="1"/>
          </p:cNvSpPr>
          <p:nvPr/>
        </p:nvSpPr>
        <p:spPr bwMode="auto">
          <a:xfrm>
            <a:off x="762000" y="4419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073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0731" name="Line 1035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3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0734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0736" name="Text Box 1040"/>
          <p:cNvSpPr txBox="1">
            <a:spLocks noChangeArrowheads="1"/>
          </p:cNvSpPr>
          <p:nvPr/>
        </p:nvSpPr>
        <p:spPr bwMode="auto">
          <a:xfrm>
            <a:off x="685800" y="563279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x3006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引发中断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737" name="Text Box 1041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0738" name="Line 1042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(2)</a:t>
            </a:r>
          </a:p>
        </p:txBody>
      </p:sp>
      <p:sp>
        <p:nvSpPr>
          <p:cNvPr id="31748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1750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1751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2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3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54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1755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1756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8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1759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1760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1761" name="Text Box 1041"/>
          <p:cNvSpPr txBox="1">
            <a:spLocks noChangeArrowheads="1"/>
          </p:cNvSpPr>
          <p:nvPr/>
        </p:nvSpPr>
        <p:spPr bwMode="auto">
          <a:xfrm>
            <a:off x="2506651" y="5355987"/>
            <a:ext cx="7416824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</a:t>
            </a:r>
            <a:r>
              <a:rPr lang="en-US" altLang="zh-CN" sz="2800" dirty="0" err="1" smtClean="0">
                <a:solidFill>
                  <a:srgbClr val="CE0000"/>
                </a:solidFill>
                <a:latin typeface="+mn-ea"/>
                <a:ea typeface="+mn-ea"/>
              </a:rPr>
              <a:t>Saved.USP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= R6.  R6 = </a:t>
            </a:r>
            <a:r>
              <a:rPr lang="en-US" altLang="zh-CN" sz="2800" dirty="0" err="1">
                <a:solidFill>
                  <a:srgbClr val="CE0000"/>
                </a:solidFill>
                <a:latin typeface="+mn-ea"/>
                <a:ea typeface="+mn-ea"/>
              </a:rPr>
              <a:t>Saved.SSP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x6200).</a:t>
            </a:r>
          </a:p>
        </p:txBody>
      </p:sp>
      <p:sp>
        <p:nvSpPr>
          <p:cNvPr id="31762" name="Rectangle 1042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63" name="Text Box 1043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64" name="Text Box 1044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1765" name="AutoShape 1049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Text Box 1050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1767" name="Rectangle 1051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pic>
        <p:nvPicPr>
          <p:cNvPr id="3176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561975"/>
            <a:ext cx="205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9" name="Text Box 16"/>
          <p:cNvSpPr txBox="1">
            <a:spLocks noChangeArrowheads="1"/>
          </p:cNvSpPr>
          <p:nvPr/>
        </p:nvSpPr>
        <p:spPr bwMode="auto">
          <a:xfrm>
            <a:off x="6443663" y="333375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Intr Vectors</a:t>
            </a:r>
          </a:p>
        </p:txBody>
      </p:sp>
    </p:spTree>
    <p:extLst>
      <p:ext uri="{BB962C8B-B14F-4D97-AF65-F5344CB8AC3E}">
        <p14:creationId xmlns:p14="http://schemas.microsoft.com/office/powerpoint/2010/main" val="15550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(3)</a:t>
            </a:r>
          </a:p>
        </p:txBody>
      </p:sp>
      <p:sp>
        <p:nvSpPr>
          <p:cNvPr id="32772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3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2774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2775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6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7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2778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2779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2780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278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278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2785" name="Text Box 1040"/>
          <p:cNvSpPr txBox="1">
            <a:spLocks noChangeArrowheads="1"/>
          </p:cNvSpPr>
          <p:nvPr/>
        </p:nvSpPr>
        <p:spPr bwMode="auto">
          <a:xfrm>
            <a:off x="1034311" y="566124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x6202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引发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2786" name="Rectangle 1041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7" name="Text Box 1042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2788" name="Text Box 1043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2789" name="AutoShape 1044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1045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2791" name="Text Box 1046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2792" name="Text Box 1047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2793" name="Rectangle 1048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124936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(4)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x6300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8575" y="2133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482600" y="233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3812" name="AutoShape 20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875384" y="5445224"/>
            <a:ext cx="5811416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AND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x6300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).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3819" name="AutoShape 29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0" name="Text Box 30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3822" name="Text Box 32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3823" name="Rectangle 33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pic>
        <p:nvPicPr>
          <p:cNvPr id="3382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836613"/>
            <a:ext cx="205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Text Box 16"/>
          <p:cNvSpPr txBox="1">
            <a:spLocks noChangeArrowheads="1"/>
          </p:cNvSpPr>
          <p:nvPr/>
        </p:nvSpPr>
        <p:spPr bwMode="auto">
          <a:xfrm>
            <a:off x="6875463" y="549275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Intr Vectors</a:t>
            </a:r>
          </a:p>
        </p:txBody>
      </p:sp>
    </p:spTree>
    <p:extLst>
      <p:ext uri="{BB962C8B-B14F-4D97-AF65-F5344CB8AC3E}">
        <p14:creationId xmlns:p14="http://schemas.microsoft.com/office/powerpoint/2010/main" val="31523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C/C++</a:t>
            </a:r>
            <a:r>
              <a:rPr lang="zh-CN" altLang="en-US" dirty="0" smtClean="0">
                <a:ea typeface="宋体" charset="-122"/>
              </a:rPr>
              <a:t>编译的程序中两个重要的内存区域：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栈区（</a:t>
            </a:r>
            <a:r>
              <a:rPr lang="en-US" altLang="zh-CN" dirty="0" smtClean="0">
                <a:ea typeface="宋体" charset="-122"/>
              </a:rPr>
              <a:t>stack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由编译器自动分配释放 ，存放函数的参数名，局部变量的名等。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堆区（</a:t>
            </a:r>
            <a:r>
              <a:rPr lang="en-US" altLang="zh-CN" dirty="0" smtClean="0">
                <a:ea typeface="宋体" charset="-122"/>
              </a:rPr>
              <a:t>heap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由程序员分配释放， 若程序员不释放，程序结束时可能由</a:t>
            </a:r>
            <a:r>
              <a:rPr lang="en-US" altLang="zh-CN" dirty="0" smtClean="0">
                <a:ea typeface="宋体" charset="-122"/>
              </a:rPr>
              <a:t>OS</a:t>
            </a:r>
            <a:r>
              <a:rPr lang="zh-CN" altLang="en-US" dirty="0" smtClean="0">
                <a:ea typeface="宋体" charset="-122"/>
              </a:rPr>
              <a:t>回收。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Stack(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栈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):</a:t>
            </a:r>
            <a:endParaRPr lang="en-US" altLang="zh-CN" kern="1200" dirty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由</a:t>
            </a:r>
            <a:r>
              <a:rPr lang="zh-CN" altLang="en-US" dirty="0">
                <a:ea typeface="宋体" charset="-122"/>
              </a:rPr>
              <a:t>系统自动</a:t>
            </a:r>
            <a:r>
              <a:rPr lang="zh-CN" altLang="en-US" dirty="0" smtClean="0">
                <a:ea typeface="宋体" charset="-122"/>
              </a:rPr>
              <a:t>分配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 err="1" smtClean="0">
                <a:ea typeface="宋体" charset="-122"/>
              </a:rPr>
              <a:t>int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b; </a:t>
            </a:r>
            <a:r>
              <a:rPr lang="en-US" altLang="zh-CN" dirty="0" smtClean="0">
                <a:ea typeface="宋体" charset="-122"/>
              </a:rPr>
              <a:t>//</a:t>
            </a:r>
            <a:r>
              <a:rPr lang="zh-CN" altLang="en-US" dirty="0" smtClean="0">
                <a:ea typeface="宋体" charset="-122"/>
              </a:rPr>
              <a:t>系统</a:t>
            </a:r>
            <a:r>
              <a:rPr lang="zh-CN" altLang="en-US" dirty="0">
                <a:ea typeface="宋体" charset="-122"/>
              </a:rPr>
              <a:t>自动在栈中为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开辟</a:t>
            </a:r>
            <a:r>
              <a:rPr lang="zh-CN" altLang="en-US" dirty="0" smtClean="0">
                <a:ea typeface="宋体" charset="-122"/>
              </a:rPr>
              <a:t>空间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Heap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（堆）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:</a:t>
            </a:r>
            <a:r>
              <a:rPr lang="zh-CN" altLang="en-US" kern="1200" dirty="0">
                <a:solidFill>
                  <a:srgbClr val="CC0000"/>
                </a:solidFill>
                <a:ea typeface="宋体" charset="-122"/>
              </a:rPr>
              <a:t>需要程序员自己申请，并指明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大小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 </a:t>
            </a:r>
            <a:r>
              <a:rPr lang="en-US" altLang="zh-CN" dirty="0">
                <a:ea typeface="宋体" charset="-122"/>
              </a:rPr>
              <a:t>= (char *)</a:t>
            </a:r>
            <a:r>
              <a:rPr lang="en-US" altLang="zh-CN" dirty="0" err="1">
                <a:ea typeface="宋体" charset="-122"/>
              </a:rPr>
              <a:t>malloc</a:t>
            </a:r>
            <a:r>
              <a:rPr lang="en-US" altLang="zh-CN" dirty="0">
                <a:ea typeface="宋体" charset="-122"/>
              </a:rPr>
              <a:t>(10</a:t>
            </a:r>
            <a:r>
              <a:rPr lang="en-US" altLang="zh-CN" dirty="0" smtClean="0">
                <a:ea typeface="宋体" charset="-122"/>
              </a:rPr>
              <a:t>);  //C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p2 </a:t>
            </a:r>
            <a:r>
              <a:rPr lang="en-US" altLang="zh-CN" dirty="0">
                <a:ea typeface="宋体" charset="-122"/>
              </a:rPr>
              <a:t>= new char[10</a:t>
            </a:r>
            <a:r>
              <a:rPr lang="en-US" altLang="zh-CN" dirty="0" smtClean="0">
                <a:ea typeface="宋体" charset="-122"/>
              </a:rPr>
              <a:t>];          //C++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p1, p2</a:t>
            </a:r>
            <a:r>
              <a:rPr lang="zh-CN" altLang="en-US" dirty="0" smtClean="0">
                <a:ea typeface="宋体" charset="-122"/>
              </a:rPr>
              <a:t>本身在栈中，分配的空间在堆中。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高级语言</a:t>
            </a:r>
            <a:r>
              <a:rPr lang="en-US" altLang="zh-CN" smtClean="0">
                <a:ea typeface="宋体" panose="02010600030101010101" pitchFamily="2" charset="-122"/>
              </a:rPr>
              <a:t>C/C++</a:t>
            </a:r>
            <a:r>
              <a:rPr lang="zh-CN" altLang="en-US" smtClean="0">
                <a:ea typeface="宋体" panose="02010600030101010101" pitchFamily="2" charset="-122"/>
              </a:rPr>
              <a:t>的内存管理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0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(5)</a:t>
            </a:r>
          </a:p>
        </p:txBody>
      </p:sp>
      <p:sp>
        <p:nvSpPr>
          <p:cNvPr id="34820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4821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4822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4823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4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4825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6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4827" name="Text Box 1034"/>
          <p:cNvSpPr txBox="1">
            <a:spLocks noChangeArrowheads="1"/>
          </p:cNvSpPr>
          <p:nvPr/>
        </p:nvSpPr>
        <p:spPr bwMode="auto">
          <a:xfrm>
            <a:off x="28575" y="2895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4828" name="Line 1035"/>
          <p:cNvSpPr>
            <a:spLocks noChangeShapeType="1"/>
          </p:cNvSpPr>
          <p:nvPr/>
        </p:nvSpPr>
        <p:spPr bwMode="auto">
          <a:xfrm>
            <a:off x="482600" y="309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0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4831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4832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4833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4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4835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4836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4838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4839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40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4841" name="Text Box 1048"/>
          <p:cNvSpPr txBox="1">
            <a:spLocks noChangeArrowheads="1"/>
          </p:cNvSpPr>
          <p:nvPr/>
        </p:nvSpPr>
        <p:spPr bwMode="auto">
          <a:xfrm>
            <a:off x="2088328" y="5754742"/>
            <a:ext cx="4506362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x6315;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pop PC and PSR</a:t>
            </a:r>
          </a:p>
        </p:txBody>
      </p:sp>
      <p:sp>
        <p:nvSpPr>
          <p:cNvPr id="34842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4843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4845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4846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4847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4848" name="AutoShape 1057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113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(6)</a:t>
            </a:r>
          </a:p>
        </p:txBody>
      </p:sp>
      <p:sp>
        <p:nvSpPr>
          <p:cNvPr id="35844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5845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46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5847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5848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5849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5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585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585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585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5855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6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5857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5858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5860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5861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62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5863" name="Text Box 1048"/>
          <p:cNvSpPr txBox="1">
            <a:spLocks noChangeArrowheads="1"/>
          </p:cNvSpPr>
          <p:nvPr/>
        </p:nvSpPr>
        <p:spPr bwMode="auto">
          <a:xfrm>
            <a:off x="2121535" y="5695722"/>
            <a:ext cx="5086649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x6210;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PSR and PC </a:t>
            </a:r>
            <a:b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</a:b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R6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继续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A,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好像什么也没有发生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864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5865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5867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5868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5869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5870" name="AutoShape 1055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1058"/>
          <p:cNvCxnSpPr>
            <a:cxnSpLocks noChangeShapeType="1"/>
          </p:cNvCxnSpPr>
          <p:nvPr/>
        </p:nvCxnSpPr>
        <p:spPr bwMode="auto">
          <a:xfrm rot="10800000">
            <a:off x="4114800" y="3124200"/>
            <a:ext cx="1295400" cy="457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2" name="Line 1059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Text Box 1060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5874" name="Line 1061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27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有些</a:t>
            </a:r>
            <a:r>
              <a:rPr lang="en-US" altLang="zh-CN" sz="2400" kern="0" dirty="0">
                <a:ea typeface="宋体" panose="02010600030101010101" pitchFamily="2" charset="-122"/>
              </a:rPr>
              <a:t>ISA</a:t>
            </a:r>
            <a:r>
              <a:rPr lang="zh-CN" altLang="en-US" sz="2400" kern="0" dirty="0">
                <a:ea typeface="宋体" panose="02010600030101010101" pitchFamily="2" charset="-122"/>
              </a:rPr>
              <a:t>使用栈来代替寄存器完成算术运算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：</a:t>
            </a:r>
            <a:endParaRPr lang="en-US" altLang="zh-CN" sz="2000" kern="0" dirty="0"/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零地址机，</a:t>
            </a:r>
            <a:r>
              <a:rPr lang="en-US" altLang="zh-CN" sz="2000" kern="0" dirty="0"/>
              <a:t>ADD </a:t>
            </a:r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该指令从栈弹出两个数并相加，把计算结果压入栈。</a:t>
            </a:r>
            <a:endParaRPr lang="en-US" altLang="zh-CN" sz="2000" kern="0" dirty="0"/>
          </a:p>
          <a:p>
            <a:pPr>
              <a:tabLst>
                <a:tab pos="342900" algn="l"/>
              </a:tabLst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例：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算术表达式，用</a:t>
            </a:r>
            <a:r>
              <a:rPr lang="zh-CN" altLang="en-US" sz="2400" kern="0" dirty="0">
                <a:ea typeface="宋体" panose="02010600030101010101" pitchFamily="2" charset="-122"/>
              </a:rPr>
              <a:t>栈来计算</a:t>
            </a:r>
            <a:r>
              <a:rPr lang="en-US" altLang="zh-CN" sz="2400" kern="0" dirty="0">
                <a:ea typeface="宋体" panose="02010600030101010101" pitchFamily="2" charset="-122"/>
              </a:rPr>
              <a:t> (A+B)·(C+D) </a:t>
            </a:r>
            <a:r>
              <a:rPr lang="zh-CN" altLang="en-US" sz="2400" kern="0" dirty="0">
                <a:ea typeface="宋体" panose="02010600030101010101" pitchFamily="2" charset="-122"/>
              </a:rPr>
              <a:t>：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marL="109537" indent="0">
              <a:buNone/>
              <a:tabLst>
                <a:tab pos="342900" algn="l"/>
              </a:tabLst>
              <a:defRPr/>
            </a:pPr>
            <a:r>
              <a:rPr lang="en-US" altLang="zh-CN" sz="2800" kern="0" dirty="0">
                <a:solidFill>
                  <a:srgbClr val="0099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(1) push A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(2) push B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(3) ADD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(4) push C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(5) push 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(6) ADD</a:t>
            </a:r>
            <a:b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(7) MULTIPLY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(8) pop result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基于栈的算术运算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23928" y="4584030"/>
            <a:ext cx="4206875" cy="10772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138" indent="-168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为什么使用栈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?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寄存器个数有限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方便子程序调用</a:t>
            </a:r>
            <a:endParaRPr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算法自然地用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FIFO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数据结构表达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33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kern="0" dirty="0">
                <a:ea typeface="宋体" panose="02010600030101010101" pitchFamily="2" charset="-122"/>
              </a:rPr>
              <a:t>从栈里弹出两个值，相加，然后将计算结果压入栈。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基于栈的加法运算流程图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87778"/>
              </p:ext>
            </p:extLst>
          </p:nvPr>
        </p:nvGraphicFramePr>
        <p:xfrm>
          <a:off x="914400" y="2105744"/>
          <a:ext cx="7391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5308002" imgH="3327699" progId="Visio.Drawing.11">
                  <p:embed/>
                </p:oleObj>
              </mc:Choice>
              <mc:Fallback>
                <p:oleObj name="Visio" r:id="rId3" imgW="5308002" imgH="33276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5744"/>
                        <a:ext cx="73914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5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8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OpAdd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first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Exit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error,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R1,R0,#0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Make room for second.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second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R0,R0,R1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Compute sum.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RangeCheck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size.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Restore2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PUSH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Push sum onto stack.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</a:t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Restore2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(undo POP)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Restore1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	RET</a:t>
            </a:r>
          </a:p>
          <a:p>
            <a:endParaRPr lang="zh-CN" altLang="en-US" sz="1800" dirty="0"/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基于栈的加法运算程序</a:t>
            </a:r>
          </a:p>
        </p:txBody>
      </p:sp>
    </p:spTree>
    <p:extLst>
      <p:ext uri="{BB962C8B-B14F-4D97-AF65-F5344CB8AC3E}">
        <p14:creationId xmlns:p14="http://schemas.microsoft.com/office/powerpoint/2010/main" val="101260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计算机程序，键盘输入数字，显示器输出计算结果。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考虑如下程序：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125" lvl="1" indent="0"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R1, R0, #0  ; move to R1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R0, R1, R0  ; add two inputs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x21         ; display result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x25         ; HALT</a:t>
            </a: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发生什么？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屏幕显示结果：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为什么？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ASCII '2'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ASCII '3'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ASCII 'e'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x65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1800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192540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在处理多位数的数字时很有用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假设读了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数到内存缓冲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如何将其转换为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码？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将第一位字符转换为数字并乘以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200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将第二位字符转换为数字并乘以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50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将第三位字符转换为数字（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）</a:t>
            </a:r>
            <a:r>
              <a:rPr lang="en-US" altLang="zh-CN" sz="2000" kern="0" dirty="0"/>
              <a:t>.</a:t>
            </a:r>
          </a:p>
          <a:p>
            <a:pPr lvl="1">
              <a:defRPr/>
            </a:pPr>
            <a:r>
              <a:rPr lang="zh-CN" altLang="en-US" sz="2000" kern="0" dirty="0"/>
              <a:t>将三个数相加（</a:t>
            </a:r>
            <a:r>
              <a:rPr lang="en-US" altLang="zh-CN" sz="2000" kern="0" dirty="0"/>
              <a:t>259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ASCII </a:t>
            </a:r>
            <a:r>
              <a:rPr lang="zh-CN" altLang="en-US" dirty="0" smtClean="0">
                <a:ea typeface="宋体" panose="02010600030101010101" pitchFamily="2" charset="-122"/>
              </a:rPr>
              <a:t>到 二进制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781800" y="2362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x32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81800" y="2743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x35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781800" y="3124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x39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848600" y="2362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'2'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848600" y="2743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'5'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848600" y="3124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'9'</a:t>
            </a:r>
          </a:p>
        </p:txBody>
      </p:sp>
    </p:spTree>
    <p:extLst>
      <p:ext uri="{BB962C8B-B14F-4D97-AF65-F5344CB8AC3E}">
        <p14:creationId xmlns:p14="http://schemas.microsoft.com/office/powerpoint/2010/main" val="157044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如何乘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100?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kern="0" dirty="0" smtClean="0"/>
              <a:t>自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次；</a:t>
            </a:r>
            <a:endParaRPr lang="en-US" altLang="zh-CN" sz="2400" kern="0" dirty="0"/>
          </a:p>
          <a:p>
            <a:pPr lvl="1">
              <a:defRPr/>
            </a:pPr>
            <a:r>
              <a:rPr lang="zh-CN" altLang="en-US" sz="2400" kern="0" dirty="0" smtClean="0"/>
              <a:t>把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 &lt;number&gt; </a:t>
            </a:r>
            <a:r>
              <a:rPr lang="zh-CN" altLang="en-US" sz="2400" kern="0" dirty="0"/>
              <a:t>次</a:t>
            </a:r>
            <a:r>
              <a:rPr lang="en-US" altLang="zh-CN" sz="2400" kern="0" dirty="0"/>
              <a:t>  (</a:t>
            </a:r>
            <a:r>
              <a:rPr lang="zh-CN" altLang="en-US" sz="2400" kern="0" dirty="0"/>
              <a:t>如果</a:t>
            </a:r>
            <a:r>
              <a:rPr lang="en-US" altLang="zh-CN" sz="2400" kern="0" dirty="0"/>
              <a:t> number &lt; 100</a:t>
            </a:r>
            <a:r>
              <a:rPr lang="zh-CN" altLang="en-US" sz="2400" kern="0" dirty="0"/>
              <a:t>更有效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endParaRPr lang="en-US" altLang="zh-CN" sz="28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用单位数（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 0-9 </a:t>
            </a: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）作为查找表格的索引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marL="109537" indent="0">
              <a:buNone/>
              <a:defRPr/>
            </a:pP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0:</a:t>
            </a:r>
            <a:r>
              <a:rPr lang="en-US" altLang="zh-CN" sz="1800" kern="0" dirty="0">
                <a:ea typeface="宋体" panose="02010600030101010101" pitchFamily="2" charset="-122"/>
              </a:rPr>
              <a:t>  0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1:</a:t>
            </a:r>
            <a:r>
              <a:rPr lang="en-US" altLang="zh-CN" sz="1800" kern="0" dirty="0">
                <a:ea typeface="宋体" panose="02010600030101010101" pitchFamily="2" charset="-122"/>
              </a:rPr>
              <a:t>  1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100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2:</a:t>
            </a:r>
            <a:r>
              <a:rPr lang="en-US" altLang="zh-CN" sz="1800" kern="0" dirty="0">
                <a:ea typeface="宋体" panose="02010600030101010101" pitchFamily="2" charset="-122"/>
              </a:rPr>
              <a:t>  2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200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3:</a:t>
            </a:r>
            <a:r>
              <a:rPr lang="en-US" altLang="zh-CN" sz="1800" kern="0" dirty="0">
                <a:ea typeface="宋体" panose="02010600030101010101" pitchFamily="2" charset="-122"/>
              </a:rPr>
              <a:t>  3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300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etc.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查表乘法</a:t>
            </a:r>
          </a:p>
        </p:txBody>
      </p:sp>
    </p:spTree>
    <p:extLst>
      <p:ext uri="{BB962C8B-B14F-4D97-AF65-F5344CB8AC3E}">
        <p14:creationId xmlns:p14="http://schemas.microsoft.com/office/powerpoint/2010/main" val="105668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multiply R0 by 100, using lookup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  R1, Lookup100  ; R1 = table base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ADD  R1, R1, R0     ; add index (R0)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LDR  R0, R1, #0     ; load from M[R1]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...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; entry 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100 ; entry 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200 ; entry 2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300 ; entry 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400 ; entry 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500 ; entry 5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600 ; entry 6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700 ; entry 7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800 ; entry 8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900 ; entry 9</a:t>
            </a: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查找表代码</a:t>
            </a:r>
          </a:p>
        </p:txBody>
      </p:sp>
    </p:spTree>
    <p:extLst>
      <p:ext uri="{BB962C8B-B14F-4D97-AF65-F5344CB8AC3E}">
        <p14:creationId xmlns:p14="http://schemas.microsoft.com/office/powerpoint/2010/main" val="330286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Three-digit buffer at ASCIIBUF.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R1 tells how many digits to convert.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resulting decimal number in R0.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ASCIItoBinary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AND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#0  ; clear result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#0  ; test #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; done if no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 R3,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R3 =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R2, ASCIIBUF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R1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; points to ones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; add ones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444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栈是一种存储机制，具有特有的访问规则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栈的重要作用：</a:t>
            </a:r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中断驱动</a:t>
            </a:r>
            <a:r>
              <a:rPr lang="en-US" altLang="zh-CN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I/O</a:t>
            </a: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算数运算机制：</a:t>
            </a:r>
            <a:r>
              <a:rPr lang="zh-CN" altLang="en-US" sz="2800" dirty="0">
                <a:ea typeface="宋体" panose="02010600030101010101" pitchFamily="2" charset="-122"/>
              </a:rPr>
              <a:t>基于栈的算术运算，</a:t>
            </a:r>
            <a:r>
              <a:rPr lang="zh-CN" altLang="en-US" sz="2800" dirty="0" smtClean="0">
                <a:ea typeface="宋体" panose="02010600030101010101" pitchFamily="2" charset="-122"/>
              </a:rPr>
              <a:t>用栈来存储中间结果，取代寄存器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数据类型转换：</a:t>
            </a:r>
            <a:r>
              <a:rPr lang="zh-CN" altLang="en-US" sz="2800" dirty="0" smtClean="0">
                <a:ea typeface="宋体" panose="02010600030101010101" pitchFamily="2" charset="-122"/>
              </a:rPr>
              <a:t>二进制补码与</a:t>
            </a:r>
            <a:r>
              <a:rPr lang="en-US" altLang="zh-CN" sz="2800" dirty="0">
                <a:ea typeface="宋体" panose="02010600030101010101" pitchFamily="2" charset="-122"/>
              </a:rPr>
              <a:t>ASCII</a:t>
            </a:r>
            <a:r>
              <a:rPr lang="zh-CN" altLang="en-US" sz="2800" dirty="0" smtClean="0">
                <a:ea typeface="宋体" panose="02010600030101010101" pitchFamily="2" charset="-122"/>
              </a:rPr>
              <a:t>字符串之间的转换算法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32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后续数据结构和操作系统课程还会深入学习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栈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一种抽象数据类型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0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 R1, R1, #-1  ; 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; points to tens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R4, R3 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 ; multiply by 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adds tens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points to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hundreds digit</a:t>
            </a:r>
            <a:endParaRPr lang="zh-CN" altLang="en-US" sz="2000" dirty="0"/>
          </a:p>
        </p:txBody>
      </p:sp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010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 R4, R2, #0   ; load digit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 ; convert to number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Lookup100 ; multiply by 100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; adds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100‘s </a:t>
            </a:r>
            <a:r>
              <a:rPr lang="en-US" altLang="zh-CN" sz="19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xFFD0  ; -x30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ASCIIBUF       .BLKW 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10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20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…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     .FILL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  <a:p>
            <a:pPr marL="109537" indent="0">
              <a:buNone/>
            </a:pP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...</a:t>
            </a:r>
            <a:endParaRPr lang="zh-CN" altLang="en-US" sz="1900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1945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将补码转换为包含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位数的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这里需要除以</a:t>
            </a:r>
            <a:r>
              <a:rPr lang="en-US" altLang="zh-CN" sz="2400" kern="0" dirty="0">
                <a:ea typeface="宋体" panose="02010600030101010101" pitchFamily="2" charset="-122"/>
              </a:rPr>
              <a:t>100</a:t>
            </a:r>
            <a:r>
              <a:rPr lang="zh-CN" altLang="en-US" sz="2400" kern="0" dirty="0">
                <a:ea typeface="宋体" panose="02010600030101010101" pitchFamily="2" charset="-122"/>
              </a:rPr>
              <a:t>来得到百位数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这里为什么不能使用查找表</a:t>
            </a:r>
            <a:r>
              <a:rPr lang="en-US" altLang="zh-CN" sz="2000" kern="0" dirty="0"/>
              <a:t>?</a:t>
            </a:r>
          </a:p>
          <a:p>
            <a:pPr lvl="1">
              <a:defRPr/>
            </a:pPr>
            <a:r>
              <a:rPr lang="zh-CN" altLang="en-US" sz="2000" kern="0" dirty="0"/>
              <a:t>重复地减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来做除法</a:t>
            </a:r>
            <a:endParaRPr lang="en-US" altLang="zh-CN" sz="2000" kern="0" dirty="0"/>
          </a:p>
          <a:p>
            <a:pPr lvl="1">
              <a:defRPr/>
            </a:pPr>
            <a:endParaRPr lang="en-US" altLang="zh-CN" sz="2400" kern="0" dirty="0"/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转换开始前，需要判断该数的符号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将符号字符</a:t>
            </a:r>
            <a:r>
              <a:rPr lang="en-US" altLang="zh-CN" sz="2000" kern="0" dirty="0"/>
              <a:t> (+ or -) </a:t>
            </a:r>
            <a:r>
              <a:rPr lang="zh-CN" altLang="en-US" sz="2000" kern="0" dirty="0"/>
              <a:t>写入缓存，并将剩下的数变位正数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码转换</a:t>
            </a:r>
          </a:p>
        </p:txBody>
      </p:sp>
    </p:spTree>
    <p:extLst>
      <p:ext uri="{BB962C8B-B14F-4D97-AF65-F5344CB8AC3E}">
        <p14:creationId xmlns:p14="http://schemas.microsoft.com/office/powerpoint/2010/main" val="457714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R0 is between -999 and +999.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sign character in ASCIIBUF, followed by three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ASCII digit characters.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  <a:defRPr/>
            </a:pP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BinaryToASCII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R1, ASCIIBUF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result string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#0    ; test sign of value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store '+'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Begin100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; store '-'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NOT R0, R0        ; convert value to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dirty="0"/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4996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Begin100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R3, Neg100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End100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#1  ; store ASCII 100's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Pos100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R3 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Neg10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052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#2  ; store ASCII 10's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#10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R0  ; convert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#3  ; store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.FILL x2B   ; plus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.FILL x2D 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.FILL x30   ;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xFF9C ; -100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#100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xFFF6 ; -10</a:t>
            </a:r>
          </a:p>
          <a:p>
            <a:pPr>
              <a:defRPr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539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 is a storage data structure with PUSH and POP operations.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Stack empowers many applications, including:</a:t>
            </a:r>
          </a:p>
          <a:p>
            <a:pPr lvl="1"/>
            <a:r>
              <a:rPr lang="en-US" altLang="zh-CN" dirty="0" smtClean="0"/>
              <a:t>Interrupt-Based I/O</a:t>
            </a:r>
          </a:p>
          <a:p>
            <a:pPr lvl="1"/>
            <a:r>
              <a:rPr lang="en-US" altLang="zh-CN" dirty="0" smtClean="0"/>
              <a:t>Arithmetic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定义：栈是一种具有</a:t>
            </a:r>
            <a:r>
              <a:rPr lang="en-US" altLang="zh-CN" dirty="0" smtClean="0">
                <a:ea typeface="宋体" panose="02010600030101010101" pitchFamily="2" charset="-122"/>
              </a:rPr>
              <a:t>LIFO (last-in first-out: </a:t>
            </a:r>
            <a:r>
              <a:rPr lang="zh-CN" altLang="en-US" dirty="0" smtClean="0">
                <a:ea typeface="宋体" panose="02010600030101010101" pitchFamily="2" charset="-122"/>
              </a:rPr>
              <a:t>后进先出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访问特性的存储结构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第一个放进去的，最后一个取出来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最后一个放进去的，第一个取出来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因而栈特殊的地方在于它的访问方式，而不是它的实现。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栈的两个主要操作：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（压入）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在栈中插入一个元素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（弹出）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    </a:t>
            </a:r>
            <a:r>
              <a:rPr lang="zh-CN" altLang="en-US" dirty="0" smtClean="0">
                <a:ea typeface="宋体" panose="02010600030101010101" pitchFamily="2" charset="-122"/>
              </a:rPr>
              <a:t>在栈中删除一个元素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栈的基本结构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1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硬币</a:t>
            </a:r>
            <a:r>
              <a:rPr lang="zh-CN" altLang="en-US" dirty="0" smtClean="0">
                <a:ea typeface="宋体" panose="02010600030101010101" pitchFamily="2" charset="-122"/>
              </a:rPr>
              <a:t>盒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弹出来的第一个硬币是最后进去的。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栈的实例</a:t>
            </a:r>
            <a:r>
              <a:rPr lang="en-US" altLang="zh-CN" dirty="0" smtClean="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23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2" name="AutoShape 5" descr="Dark downward diagonal"/>
          <p:cNvSpPr>
            <a:spLocks noChangeArrowheads="1"/>
          </p:cNvSpPr>
          <p:nvPr/>
        </p:nvSpPr>
        <p:spPr bwMode="auto">
          <a:xfrm>
            <a:off x="876051" y="22509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Freeform 17"/>
          <p:cNvSpPr>
            <a:spLocks/>
          </p:cNvSpPr>
          <p:nvPr/>
        </p:nvSpPr>
        <p:spPr bwMode="auto">
          <a:xfrm>
            <a:off x="1168151" y="2479526"/>
            <a:ext cx="393700" cy="19812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2882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5" name="AutoShape 19" descr="Dark downward diagonal"/>
          <p:cNvSpPr>
            <a:spLocks noChangeArrowheads="1"/>
          </p:cNvSpPr>
          <p:nvPr/>
        </p:nvSpPr>
        <p:spPr bwMode="auto">
          <a:xfrm>
            <a:off x="3035051" y="24795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Freeform 20"/>
          <p:cNvSpPr>
            <a:spLocks/>
          </p:cNvSpPr>
          <p:nvPr/>
        </p:nvSpPr>
        <p:spPr bwMode="auto">
          <a:xfrm>
            <a:off x="3327151" y="2708126"/>
            <a:ext cx="393700" cy="17526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21"/>
          <p:cNvSpPr>
            <a:spLocks noChangeArrowheads="1"/>
          </p:cNvSpPr>
          <p:nvPr/>
        </p:nvSpPr>
        <p:spPr bwMode="auto">
          <a:xfrm>
            <a:off x="2882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5041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9" name="AutoShape 23" descr="Dark downward diagonal"/>
          <p:cNvSpPr>
            <a:spLocks noChangeArrowheads="1"/>
          </p:cNvSpPr>
          <p:nvPr/>
        </p:nvSpPr>
        <p:spPr bwMode="auto">
          <a:xfrm>
            <a:off x="5194051" y="31653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Freeform 24"/>
          <p:cNvSpPr>
            <a:spLocks/>
          </p:cNvSpPr>
          <p:nvPr/>
        </p:nvSpPr>
        <p:spPr bwMode="auto">
          <a:xfrm>
            <a:off x="5486151" y="3393926"/>
            <a:ext cx="393700" cy="10668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AutoShape 25"/>
          <p:cNvSpPr>
            <a:spLocks noChangeArrowheads="1"/>
          </p:cNvSpPr>
          <p:nvPr/>
        </p:nvSpPr>
        <p:spPr bwMode="auto">
          <a:xfrm>
            <a:off x="5041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1996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AutoShape 26"/>
          <p:cNvSpPr>
            <a:spLocks noChangeArrowheads="1"/>
          </p:cNvSpPr>
          <p:nvPr/>
        </p:nvSpPr>
        <p:spPr bwMode="auto">
          <a:xfrm>
            <a:off x="5041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AutoShape 27"/>
          <p:cNvSpPr>
            <a:spLocks noChangeArrowheads="1"/>
          </p:cNvSpPr>
          <p:nvPr/>
        </p:nvSpPr>
        <p:spPr bwMode="auto">
          <a:xfrm>
            <a:off x="5041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AutoShape 28"/>
          <p:cNvSpPr>
            <a:spLocks noChangeArrowheads="1"/>
          </p:cNvSpPr>
          <p:nvPr/>
        </p:nvSpPr>
        <p:spPr bwMode="auto">
          <a:xfrm>
            <a:off x="5041651" y="29367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29"/>
          <p:cNvSpPr>
            <a:spLocks noChangeArrowheads="1"/>
          </p:cNvSpPr>
          <p:nvPr/>
        </p:nvSpPr>
        <p:spPr bwMode="auto">
          <a:xfrm>
            <a:off x="7200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36" name="AutoShape 30" descr="Dark downward diagonal"/>
          <p:cNvSpPr>
            <a:spLocks noChangeArrowheads="1"/>
          </p:cNvSpPr>
          <p:nvPr/>
        </p:nvSpPr>
        <p:spPr bwMode="auto">
          <a:xfrm>
            <a:off x="7353051" y="29367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Freeform 31"/>
          <p:cNvSpPr>
            <a:spLocks/>
          </p:cNvSpPr>
          <p:nvPr/>
        </p:nvSpPr>
        <p:spPr bwMode="auto">
          <a:xfrm>
            <a:off x="7645151" y="3165326"/>
            <a:ext cx="393700" cy="12954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AutoShape 33"/>
          <p:cNvSpPr>
            <a:spLocks noChangeArrowheads="1"/>
          </p:cNvSpPr>
          <p:nvPr/>
        </p:nvSpPr>
        <p:spPr bwMode="auto">
          <a:xfrm>
            <a:off x="7200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34"/>
          <p:cNvSpPr>
            <a:spLocks noChangeArrowheads="1"/>
          </p:cNvSpPr>
          <p:nvPr/>
        </p:nvSpPr>
        <p:spPr bwMode="auto">
          <a:xfrm>
            <a:off x="7200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AutoShape 35"/>
          <p:cNvSpPr>
            <a:spLocks noChangeArrowheads="1"/>
          </p:cNvSpPr>
          <p:nvPr/>
        </p:nvSpPr>
        <p:spPr bwMode="auto">
          <a:xfrm>
            <a:off x="7200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46"/>
          <p:cNvSpPr txBox="1">
            <a:spLocks noChangeArrowheads="1"/>
          </p:cNvSpPr>
          <p:nvPr/>
        </p:nvSpPr>
        <p:spPr bwMode="auto">
          <a:xfrm>
            <a:off x="731589" y="461312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2" name="Text Box 47"/>
          <p:cNvSpPr txBox="1">
            <a:spLocks noChangeArrowheads="1"/>
          </p:cNvSpPr>
          <p:nvPr/>
        </p:nvSpPr>
        <p:spPr bwMode="auto">
          <a:xfrm>
            <a:off x="27207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压入一个硬币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3" name="Text Box 48"/>
          <p:cNvSpPr txBox="1">
            <a:spLocks noChangeArrowheads="1"/>
          </p:cNvSpPr>
          <p:nvPr/>
        </p:nvSpPr>
        <p:spPr bwMode="auto">
          <a:xfrm>
            <a:off x="4625975" y="4495800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再压入三个硬币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4" name="Text Box 49"/>
          <p:cNvSpPr txBox="1">
            <a:spLocks noChangeArrowheads="1"/>
          </p:cNvSpPr>
          <p:nvPr/>
        </p:nvSpPr>
        <p:spPr bwMode="auto">
          <a:xfrm>
            <a:off x="70260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弹出一个硬币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68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栈</a:t>
            </a:r>
            <a:r>
              <a:rPr lang="zh-CN" altLang="en-US" sz="2400" dirty="0" smtClean="0">
                <a:ea typeface="宋体" panose="02010600030101010101" pitchFamily="2" charset="-122"/>
              </a:rPr>
              <a:t>向低地址方向生长</a:t>
            </a:r>
            <a:r>
              <a:rPr lang="zh-CN" altLang="en-US" sz="2400" dirty="0" smtClean="0">
                <a:ea typeface="宋体" panose="02010600030101010101" pitchFamily="2" charset="-122"/>
              </a:rPr>
              <a:t>，数据在内存单元之间不需要移动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通过修改栈指针（</a:t>
            </a:r>
            <a:r>
              <a:rPr lang="en-US" altLang="zh-CN" sz="2400" dirty="0" smtClean="0">
                <a:ea typeface="宋体" panose="02010600030101010101" pitchFamily="2" charset="-122"/>
              </a:rPr>
              <a:t>TOP</a:t>
            </a:r>
            <a:r>
              <a:rPr lang="zh-CN" altLang="en-US" sz="2400" dirty="0" smtClean="0">
                <a:ea typeface="宋体" panose="02010600030101010101" pitchFamily="2" charset="-122"/>
              </a:rPr>
              <a:t>），使得总是指向最近压入的数据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4675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74675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7467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7467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57467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978025" y="4114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1793875" y="4304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74320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74320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74320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74320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74320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4146550" y="3733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 flipH="1">
            <a:off x="3962400" y="3923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24"/>
          <p:cNvSpPr>
            <a:spLocks noChangeArrowheads="1"/>
          </p:cNvSpPr>
          <p:nvPr/>
        </p:nvSpPr>
        <p:spPr bwMode="auto">
          <a:xfrm>
            <a:off x="491172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491172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491172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6" name="Rectangle 31"/>
          <p:cNvSpPr>
            <a:spLocks noChangeArrowheads="1"/>
          </p:cNvSpPr>
          <p:nvPr/>
        </p:nvSpPr>
        <p:spPr bwMode="auto">
          <a:xfrm>
            <a:off x="708025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7" name="Rectangle 32"/>
          <p:cNvSpPr>
            <a:spLocks noChangeArrowheads="1"/>
          </p:cNvSpPr>
          <p:nvPr/>
        </p:nvSpPr>
        <p:spPr bwMode="auto">
          <a:xfrm>
            <a:off x="708025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1288" name="Rectangle 33"/>
          <p:cNvSpPr>
            <a:spLocks noChangeArrowheads="1"/>
          </p:cNvSpPr>
          <p:nvPr/>
        </p:nvSpPr>
        <p:spPr bwMode="auto">
          <a:xfrm>
            <a:off x="708025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9" name="Rectangle 34"/>
          <p:cNvSpPr>
            <a:spLocks noChangeArrowheads="1"/>
          </p:cNvSpPr>
          <p:nvPr/>
        </p:nvSpPr>
        <p:spPr bwMode="auto">
          <a:xfrm>
            <a:off x="708025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90" name="Rectangle 35"/>
          <p:cNvSpPr>
            <a:spLocks noChangeArrowheads="1"/>
          </p:cNvSpPr>
          <p:nvPr/>
        </p:nvSpPr>
        <p:spPr bwMode="auto">
          <a:xfrm>
            <a:off x="708025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91" name="Text Box 40"/>
          <p:cNvSpPr txBox="1">
            <a:spLocks noChangeArrowheads="1"/>
          </p:cNvSpPr>
          <p:nvPr/>
        </p:nvSpPr>
        <p:spPr bwMode="auto">
          <a:xfrm>
            <a:off x="495300" y="5074741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2" name="Text Box 41"/>
          <p:cNvSpPr txBox="1">
            <a:spLocks noChangeArrowheads="1"/>
          </p:cNvSpPr>
          <p:nvPr/>
        </p:nvSpPr>
        <p:spPr bwMode="auto">
          <a:xfrm>
            <a:off x="2571750" y="5074741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3" name="Text Box 42"/>
          <p:cNvSpPr txBox="1">
            <a:spLocks noChangeArrowheads="1"/>
          </p:cNvSpPr>
          <p:nvPr/>
        </p:nvSpPr>
        <p:spPr bwMode="auto">
          <a:xfrm>
            <a:off x="4789488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4" name="Text Box 43"/>
          <p:cNvSpPr txBox="1">
            <a:spLocks noChangeArrowheads="1"/>
          </p:cNvSpPr>
          <p:nvPr/>
        </p:nvSpPr>
        <p:spPr bwMode="auto">
          <a:xfrm>
            <a:off x="6994525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压入三次后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1295" name="Rectangle 44"/>
          <p:cNvSpPr>
            <a:spLocks noChangeArrowheads="1"/>
          </p:cNvSpPr>
          <p:nvPr/>
        </p:nvSpPr>
        <p:spPr bwMode="auto">
          <a:xfrm>
            <a:off x="5715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x4000</a:t>
            </a:r>
          </a:p>
        </p:txBody>
      </p:sp>
      <p:sp>
        <p:nvSpPr>
          <p:cNvPr id="11296" name="Rectangle 45"/>
          <p:cNvSpPr>
            <a:spLocks noChangeArrowheads="1"/>
          </p:cNvSpPr>
          <p:nvPr/>
        </p:nvSpPr>
        <p:spPr bwMode="auto">
          <a:xfrm>
            <a:off x="27432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1297" name="Rectangle 46"/>
          <p:cNvSpPr>
            <a:spLocks noChangeArrowheads="1"/>
          </p:cNvSpPr>
          <p:nvPr/>
        </p:nvSpPr>
        <p:spPr bwMode="auto">
          <a:xfrm>
            <a:off x="49149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1298" name="Rectangle 47"/>
          <p:cNvSpPr>
            <a:spLocks noChangeArrowheads="1"/>
          </p:cNvSpPr>
          <p:nvPr/>
        </p:nvSpPr>
        <p:spPr bwMode="auto">
          <a:xfrm>
            <a:off x="70866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1299" name="Text Box 48"/>
          <p:cNvSpPr txBox="1">
            <a:spLocks noChangeArrowheads="1"/>
          </p:cNvSpPr>
          <p:nvPr/>
        </p:nvSpPr>
        <p:spPr bwMode="auto">
          <a:xfrm>
            <a:off x="17081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0" name="Text Box 49"/>
          <p:cNvSpPr txBox="1">
            <a:spLocks noChangeArrowheads="1"/>
          </p:cNvSpPr>
          <p:nvPr/>
        </p:nvSpPr>
        <p:spPr bwMode="auto">
          <a:xfrm>
            <a:off x="38862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1" name="Text Box 50"/>
          <p:cNvSpPr txBox="1">
            <a:spLocks noChangeArrowheads="1"/>
          </p:cNvSpPr>
          <p:nvPr/>
        </p:nvSpPr>
        <p:spPr bwMode="auto">
          <a:xfrm>
            <a:off x="60642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2" name="Text Box 51"/>
          <p:cNvSpPr txBox="1">
            <a:spLocks noChangeArrowheads="1"/>
          </p:cNvSpPr>
          <p:nvPr/>
        </p:nvSpPr>
        <p:spPr bwMode="auto">
          <a:xfrm>
            <a:off x="82423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3" name="Text Box 52"/>
          <p:cNvSpPr txBox="1">
            <a:spLocks noChangeArrowheads="1"/>
          </p:cNvSpPr>
          <p:nvPr/>
        </p:nvSpPr>
        <p:spPr bwMode="auto">
          <a:xfrm>
            <a:off x="5580113" y="6228853"/>
            <a:ext cx="2808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304" name="Text Box 38"/>
          <p:cNvSpPr txBox="1">
            <a:spLocks noChangeArrowheads="1"/>
          </p:cNvSpPr>
          <p:nvPr/>
        </p:nvSpPr>
        <p:spPr bwMode="auto">
          <a:xfrm>
            <a:off x="8489950" y="297765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>
            <a:off x="8305800" y="316815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6" name="Text Box 29"/>
          <p:cNvSpPr txBox="1">
            <a:spLocks noChangeArrowheads="1"/>
          </p:cNvSpPr>
          <p:nvPr/>
        </p:nvSpPr>
        <p:spPr bwMode="auto">
          <a:xfrm>
            <a:off x="6300788" y="3338016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7" name="Line 30"/>
          <p:cNvSpPr>
            <a:spLocks noChangeShapeType="1"/>
          </p:cNvSpPr>
          <p:nvPr/>
        </p:nvSpPr>
        <p:spPr bwMode="auto">
          <a:xfrm flipH="1">
            <a:off x="6116638" y="352851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8" name="Rectangle 13"/>
          <p:cNvSpPr>
            <a:spLocks noChangeArrowheads="1"/>
          </p:cNvSpPr>
          <p:nvPr/>
        </p:nvSpPr>
        <p:spPr bwMode="auto">
          <a:xfrm>
            <a:off x="4908550" y="2953841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09" name="Rectangle 13"/>
          <p:cNvSpPr>
            <a:spLocks noChangeArrowheads="1"/>
          </p:cNvSpPr>
          <p:nvPr/>
        </p:nvSpPr>
        <p:spPr bwMode="auto">
          <a:xfrm>
            <a:off x="4908550" y="2564904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10" name="Text Box 40"/>
          <p:cNvSpPr txBox="1">
            <a:spLocks noChangeArrowheads="1"/>
          </p:cNvSpPr>
          <p:nvPr/>
        </p:nvSpPr>
        <p:spPr bwMode="auto">
          <a:xfrm>
            <a:off x="295275" y="5570041"/>
            <a:ext cx="155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TOP=x4000</a:t>
            </a:r>
          </a:p>
        </p:txBody>
      </p:sp>
      <p:sp>
        <p:nvSpPr>
          <p:cNvPr id="11311" name="Text Box 40"/>
          <p:cNvSpPr txBox="1">
            <a:spLocks noChangeArrowheads="1"/>
          </p:cNvSpPr>
          <p:nvPr/>
        </p:nvSpPr>
        <p:spPr bwMode="auto">
          <a:xfrm>
            <a:off x="2514600" y="5413747"/>
            <a:ext cx="163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M[TOP]=#18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12" name="Text Box 40"/>
          <p:cNvSpPr txBox="1">
            <a:spLocks noChangeArrowheads="1"/>
          </p:cNvSpPr>
          <p:nvPr/>
        </p:nvSpPr>
        <p:spPr bwMode="auto">
          <a:xfrm>
            <a:off x="4737100" y="5570041"/>
            <a:ext cx="1639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M[TOP]=#31</a:t>
            </a:r>
          </a:p>
        </p:txBody>
      </p:sp>
      <p:sp>
        <p:nvSpPr>
          <p:cNvPr id="11313" name="Text Box 40"/>
          <p:cNvSpPr txBox="1">
            <a:spLocks noChangeArrowheads="1"/>
          </p:cNvSpPr>
          <p:nvPr/>
        </p:nvSpPr>
        <p:spPr bwMode="auto">
          <a:xfrm>
            <a:off x="6921500" y="5570041"/>
            <a:ext cx="1606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M[TOP]=#5</a:t>
            </a:r>
          </a:p>
        </p:txBody>
      </p:sp>
    </p:spTree>
    <p:extLst>
      <p:ext uri="{BB962C8B-B14F-4D97-AF65-F5344CB8AC3E}">
        <p14:creationId xmlns:p14="http://schemas.microsoft.com/office/powerpoint/2010/main" val="36359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弹出过程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74675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74675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7467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57467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7467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274320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274320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274320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274320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274320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491172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491172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5" name="Rectangle 26"/>
          <p:cNvSpPr>
            <a:spLocks noChangeArrowheads="1"/>
          </p:cNvSpPr>
          <p:nvPr/>
        </p:nvSpPr>
        <p:spPr bwMode="auto">
          <a:xfrm>
            <a:off x="491172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6" name="Rectangle 31"/>
          <p:cNvSpPr>
            <a:spLocks noChangeArrowheads="1"/>
          </p:cNvSpPr>
          <p:nvPr/>
        </p:nvSpPr>
        <p:spPr bwMode="auto">
          <a:xfrm>
            <a:off x="708025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7" name="Rectangle 32"/>
          <p:cNvSpPr>
            <a:spLocks noChangeArrowheads="1"/>
          </p:cNvSpPr>
          <p:nvPr/>
        </p:nvSpPr>
        <p:spPr bwMode="auto">
          <a:xfrm>
            <a:off x="708025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8" name="Rectangle 33"/>
          <p:cNvSpPr>
            <a:spLocks noChangeArrowheads="1"/>
          </p:cNvSpPr>
          <p:nvPr/>
        </p:nvSpPr>
        <p:spPr bwMode="auto">
          <a:xfrm>
            <a:off x="708025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#23</a:t>
            </a:r>
          </a:p>
        </p:txBody>
      </p:sp>
      <p:sp>
        <p:nvSpPr>
          <p:cNvPr id="12309" name="Rectangle 34"/>
          <p:cNvSpPr>
            <a:spLocks noChangeArrowheads="1"/>
          </p:cNvSpPr>
          <p:nvPr/>
        </p:nvSpPr>
        <p:spPr bwMode="auto">
          <a:xfrm>
            <a:off x="708025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10" name="Rectangle 35"/>
          <p:cNvSpPr>
            <a:spLocks noChangeArrowheads="1"/>
          </p:cNvSpPr>
          <p:nvPr/>
        </p:nvSpPr>
        <p:spPr bwMode="auto">
          <a:xfrm>
            <a:off x="708025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11" name="Text Box 40"/>
          <p:cNvSpPr txBox="1">
            <a:spLocks noChangeArrowheads="1"/>
          </p:cNvSpPr>
          <p:nvPr/>
        </p:nvSpPr>
        <p:spPr bwMode="auto">
          <a:xfrm>
            <a:off x="495300" y="463450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2" name="Text Box 41"/>
          <p:cNvSpPr txBox="1">
            <a:spLocks noChangeArrowheads="1"/>
          </p:cNvSpPr>
          <p:nvPr/>
        </p:nvSpPr>
        <p:spPr bwMode="auto">
          <a:xfrm>
            <a:off x="2571750" y="4634507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3" name="Text Box 42"/>
          <p:cNvSpPr txBox="1">
            <a:spLocks noChangeArrowheads="1"/>
          </p:cNvSpPr>
          <p:nvPr/>
        </p:nvSpPr>
        <p:spPr bwMode="auto">
          <a:xfrm>
            <a:off x="4789488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4" name="Text Box 43"/>
          <p:cNvSpPr txBox="1">
            <a:spLocks noChangeArrowheads="1"/>
          </p:cNvSpPr>
          <p:nvPr/>
        </p:nvSpPr>
        <p:spPr bwMode="auto">
          <a:xfrm>
            <a:off x="6994525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再压入一次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2315" name="Rectangle 44"/>
          <p:cNvSpPr>
            <a:spLocks noChangeArrowheads="1"/>
          </p:cNvSpPr>
          <p:nvPr/>
        </p:nvSpPr>
        <p:spPr bwMode="auto">
          <a:xfrm>
            <a:off x="5715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2316" name="Rectangle 45"/>
          <p:cNvSpPr>
            <a:spLocks noChangeArrowheads="1"/>
          </p:cNvSpPr>
          <p:nvPr/>
        </p:nvSpPr>
        <p:spPr bwMode="auto">
          <a:xfrm>
            <a:off x="27432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7" name="Rectangle 46"/>
          <p:cNvSpPr>
            <a:spLocks noChangeArrowheads="1"/>
          </p:cNvSpPr>
          <p:nvPr/>
        </p:nvSpPr>
        <p:spPr bwMode="auto">
          <a:xfrm>
            <a:off x="49149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2318" name="Rectangle 47"/>
          <p:cNvSpPr>
            <a:spLocks noChangeArrowheads="1"/>
          </p:cNvSpPr>
          <p:nvPr/>
        </p:nvSpPr>
        <p:spPr bwMode="auto">
          <a:xfrm>
            <a:off x="70866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9" name="Text Box 48"/>
          <p:cNvSpPr txBox="1">
            <a:spLocks noChangeArrowheads="1"/>
          </p:cNvSpPr>
          <p:nvPr/>
        </p:nvSpPr>
        <p:spPr bwMode="auto">
          <a:xfrm>
            <a:off x="17081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0" name="Text Box 49"/>
          <p:cNvSpPr txBox="1">
            <a:spLocks noChangeArrowheads="1"/>
          </p:cNvSpPr>
          <p:nvPr/>
        </p:nvSpPr>
        <p:spPr bwMode="auto">
          <a:xfrm>
            <a:off x="38862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1" name="Text Box 50"/>
          <p:cNvSpPr txBox="1">
            <a:spLocks noChangeArrowheads="1"/>
          </p:cNvSpPr>
          <p:nvPr/>
        </p:nvSpPr>
        <p:spPr bwMode="auto">
          <a:xfrm>
            <a:off x="60642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2" name="Text Box 51"/>
          <p:cNvSpPr txBox="1">
            <a:spLocks noChangeArrowheads="1"/>
          </p:cNvSpPr>
          <p:nvPr/>
        </p:nvSpPr>
        <p:spPr bwMode="auto">
          <a:xfrm>
            <a:off x="82423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3" name="Text Box 52"/>
          <p:cNvSpPr txBox="1">
            <a:spLocks noChangeArrowheads="1"/>
          </p:cNvSpPr>
          <p:nvPr/>
        </p:nvSpPr>
        <p:spPr bwMode="auto">
          <a:xfrm>
            <a:off x="3635896" y="6153745"/>
            <a:ext cx="45820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保存读出数据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324" name="Text Box 38"/>
          <p:cNvSpPr txBox="1">
            <a:spLocks noChangeArrowheads="1"/>
          </p:cNvSpPr>
          <p:nvPr/>
        </p:nvSpPr>
        <p:spPr bwMode="auto">
          <a:xfrm>
            <a:off x="8489950" y="28263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5" name="Line 39"/>
          <p:cNvSpPr>
            <a:spLocks noChangeShapeType="1"/>
          </p:cNvSpPr>
          <p:nvPr/>
        </p:nvSpPr>
        <p:spPr bwMode="auto">
          <a:xfrm flipH="1">
            <a:off x="8305800" y="30168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Rectangle 13"/>
          <p:cNvSpPr>
            <a:spLocks noChangeArrowheads="1"/>
          </p:cNvSpPr>
          <p:nvPr/>
        </p:nvSpPr>
        <p:spPr bwMode="auto">
          <a:xfrm>
            <a:off x="4908550" y="2513607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27" name="Rectangle 13"/>
          <p:cNvSpPr>
            <a:spLocks noChangeArrowheads="1"/>
          </p:cNvSpPr>
          <p:nvPr/>
        </p:nvSpPr>
        <p:spPr bwMode="auto">
          <a:xfrm>
            <a:off x="4908550" y="212467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258763" y="5129807"/>
            <a:ext cx="162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TOP=x3FFD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4572000" y="4985345"/>
            <a:ext cx="1973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R0=M[TOP]=31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R6=X3FFF</a:t>
            </a:r>
          </a:p>
        </p:txBody>
      </p:sp>
      <p:sp>
        <p:nvSpPr>
          <p:cNvPr id="12330" name="Text Box 40"/>
          <p:cNvSpPr txBox="1">
            <a:spLocks noChangeArrowheads="1"/>
          </p:cNvSpPr>
          <p:nvPr/>
        </p:nvSpPr>
        <p:spPr bwMode="auto">
          <a:xfrm>
            <a:off x="6899275" y="4985345"/>
            <a:ext cx="16398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M[TOP]=#23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1" name="Text Box 11"/>
          <p:cNvSpPr txBox="1">
            <a:spLocks noChangeArrowheads="1"/>
          </p:cNvSpPr>
          <p:nvPr/>
        </p:nvSpPr>
        <p:spPr bwMode="auto">
          <a:xfrm>
            <a:off x="1979613" y="2537420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2" name="Line 12"/>
          <p:cNvSpPr>
            <a:spLocks noChangeShapeType="1"/>
          </p:cNvSpPr>
          <p:nvPr/>
        </p:nvSpPr>
        <p:spPr bwMode="auto">
          <a:xfrm flipH="1">
            <a:off x="1795463" y="272792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Text Box 20"/>
          <p:cNvSpPr txBox="1">
            <a:spLocks noChangeArrowheads="1"/>
          </p:cNvSpPr>
          <p:nvPr/>
        </p:nvSpPr>
        <p:spPr bwMode="auto">
          <a:xfrm>
            <a:off x="4140200" y="2897782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4" name="Line 21"/>
          <p:cNvSpPr>
            <a:spLocks noChangeShapeType="1"/>
          </p:cNvSpPr>
          <p:nvPr/>
        </p:nvSpPr>
        <p:spPr bwMode="auto">
          <a:xfrm flipH="1">
            <a:off x="3956050" y="308828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Text Box 40"/>
          <p:cNvSpPr txBox="1">
            <a:spLocks noChangeArrowheads="1"/>
          </p:cNvSpPr>
          <p:nvPr/>
        </p:nvSpPr>
        <p:spPr bwMode="auto">
          <a:xfrm>
            <a:off x="2484438" y="4985345"/>
            <a:ext cx="1830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R0=M[TOP]=5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</p:txBody>
      </p:sp>
      <p:sp>
        <p:nvSpPr>
          <p:cNvPr id="12336" name="Text Box 29"/>
          <p:cNvSpPr txBox="1">
            <a:spLocks noChangeArrowheads="1"/>
          </p:cNvSpPr>
          <p:nvPr/>
        </p:nvSpPr>
        <p:spPr bwMode="auto">
          <a:xfrm>
            <a:off x="6300788" y="32581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7" name="Line 30"/>
          <p:cNvSpPr>
            <a:spLocks noChangeShapeType="1"/>
          </p:cNvSpPr>
          <p:nvPr/>
        </p:nvSpPr>
        <p:spPr bwMode="auto">
          <a:xfrm flipH="1">
            <a:off x="6116638" y="34486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5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dirty="0" smtClean="0">
                <a:ea typeface="宋体" panose="02010600030101010101" pitchFamily="2" charset="-122"/>
              </a:rPr>
              <a:t>For our implementation, stack grows downward (when item added, TOS moves closer to 0)</a:t>
            </a:r>
          </a:p>
          <a:p>
            <a:endParaRPr lang="en-US" altLang="zh-CN" sz="23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#-1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store data (R0)</a:t>
            </a:r>
            <a:endParaRPr lang="en-US" altLang="zh-CN" sz="23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300" dirty="0" smtClean="0"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Pop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load data from TOS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#1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endParaRPr lang="en-US" altLang="zh-CN" sz="2300" dirty="0" smtClean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LC-3:</a:t>
            </a:r>
            <a:r>
              <a:rPr lang="zh-CN" altLang="en-US" dirty="0" smtClean="0">
                <a:ea typeface="宋体" panose="02010600030101010101" pitchFamily="2" charset="-122"/>
              </a:rPr>
              <a:t>基本</a:t>
            </a:r>
            <a:r>
              <a:rPr lang="en-US" altLang="zh-CN" dirty="0" smtClean="0">
                <a:ea typeface="宋体" panose="02010600030101010101" pitchFamily="2" charset="-122"/>
              </a:rPr>
              <a:t> 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 </a:t>
            </a:r>
            <a:r>
              <a:rPr lang="zh-CN" altLang="en-US" dirty="0" smtClean="0">
                <a:ea typeface="宋体" panose="02010600030101010101" pitchFamily="2" charset="-122"/>
              </a:rPr>
              <a:t>的实现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04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5052</TotalTime>
  <Pages>0</Pages>
  <Words>2567</Words>
  <Characters>0</Characters>
  <Application>Microsoft Office PowerPoint</Application>
  <DocSecurity>0</DocSecurity>
  <PresentationFormat>全屏显示(4:3)</PresentationFormat>
  <Lines>0</Lines>
  <Paragraphs>524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Courier</vt:lpstr>
      <vt:lpstr>黑体</vt:lpstr>
      <vt:lpstr>宋体</vt:lpstr>
      <vt:lpstr>Arial</vt:lpstr>
      <vt:lpstr>Calibri</vt:lpstr>
      <vt:lpstr>Comic Sans MS</vt:lpstr>
      <vt:lpstr>Courier New</vt:lpstr>
      <vt:lpstr>Garamond</vt:lpstr>
      <vt:lpstr>Lucida Sans Unicode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Visio</vt:lpstr>
      <vt:lpstr>计算机系统 I </vt:lpstr>
      <vt:lpstr>计算机系统的抽象层次</vt:lpstr>
      <vt:lpstr>高级语言C/C++的内存管理</vt:lpstr>
      <vt:lpstr>栈: 一种抽象数据类型</vt:lpstr>
      <vt:lpstr>栈的基本结构</vt:lpstr>
      <vt:lpstr>栈的实例-1</vt:lpstr>
      <vt:lpstr>在内存中的实现：软件机制</vt:lpstr>
      <vt:lpstr>在内存中的实现：软件机制</vt:lpstr>
      <vt:lpstr>LC-3:基本 Push 和 Pop 的实现</vt:lpstr>
      <vt:lpstr>完善Push 和 Pop操作</vt:lpstr>
      <vt:lpstr>支持下溢出检测的POP操作</vt:lpstr>
      <vt:lpstr>支持上溢出检测的Push操作</vt:lpstr>
      <vt:lpstr>PUSH &amp; POP in LC-3  (1)</vt:lpstr>
      <vt:lpstr>PUSH &amp; POP in LC-3 (2)</vt:lpstr>
      <vt:lpstr>小结</vt:lpstr>
      <vt:lpstr>中断驱动I/O</vt:lpstr>
      <vt:lpstr>程序状态</vt:lpstr>
      <vt:lpstr>处理器状态寄存器</vt:lpstr>
      <vt:lpstr>中断机制需要保存那些状态</vt:lpstr>
      <vt:lpstr>在哪里保存程序状态？</vt:lpstr>
      <vt:lpstr>解决方法</vt:lpstr>
      <vt:lpstr>Supervisor Stack</vt:lpstr>
      <vt:lpstr>中断启动和执行(附录C.6)</vt:lpstr>
      <vt:lpstr>LC-3内存布局总结</vt:lpstr>
      <vt:lpstr>中断返回</vt:lpstr>
      <vt:lpstr>Example (1)</vt:lpstr>
      <vt:lpstr>Example (2)</vt:lpstr>
      <vt:lpstr>Example (3)</vt:lpstr>
      <vt:lpstr>Example (4)</vt:lpstr>
      <vt:lpstr>Example (5)</vt:lpstr>
      <vt:lpstr>Example (6)</vt:lpstr>
      <vt:lpstr>基于栈的算术运算 </vt:lpstr>
      <vt:lpstr>基于栈的加法运算流程图</vt:lpstr>
      <vt:lpstr>基于栈的加法运算程序</vt:lpstr>
      <vt:lpstr>数据类型转换</vt:lpstr>
      <vt:lpstr>ASCII 到 二进制</vt:lpstr>
      <vt:lpstr>查表乘法</vt:lpstr>
      <vt:lpstr>查找表代码</vt:lpstr>
      <vt:lpstr>ASCII码到二进制的转换程序（1）</vt:lpstr>
      <vt:lpstr>ASCII码到二进制的转换程序（2）</vt:lpstr>
      <vt:lpstr>ASCII码到二进制的转换程序（3）</vt:lpstr>
      <vt:lpstr>二进制到ASCII码转换</vt:lpstr>
      <vt:lpstr>二进制到ASCII码的转换程序（1）</vt:lpstr>
      <vt:lpstr>二进制到ASCII码的转换程序（2）</vt:lpstr>
      <vt:lpstr>二进制到ASCII码的转换程序（3）</vt:lpstr>
      <vt:lpstr>Summary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483</cp:revision>
  <cp:lastPrinted>1601-01-01T00:00:00Z</cp:lastPrinted>
  <dcterms:created xsi:type="dcterms:W3CDTF">2012-09-03T16:09:03Z</dcterms:created>
  <dcterms:modified xsi:type="dcterms:W3CDTF">2018-06-04T13:42:50Z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