
<file path=[Content_Types].xml><?xml version="1.0" encoding="utf-8"?>
<Types xmlns="http://schemas.openxmlformats.org/package/2006/content-types">
  <Default Extension="png" ContentType="image/png"/>
  <Default Extension="sv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83" d="100"/>
          <a:sy n="83" d="100"/>
        </p:scale>
        <p:origin x="-1435" y="-77"/>
      </p:cViewPr>
      <p:guideLst>
        <p:guide orient="horz" pos="22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F7BA-B5D7-4591-AD24-5C4892EB7ABA}" type="datetimeFigureOut">
              <a:rPr lang="hu-HU" smtClean="0"/>
              <a:t>2020. 02. 23.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A116-4B4E-433C-93C7-413C218D1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504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F7BA-B5D7-4591-AD24-5C4892EB7ABA}" type="datetimeFigureOut">
              <a:rPr lang="hu-HU" smtClean="0"/>
              <a:t>2020. 02. 23.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A116-4B4E-433C-93C7-413C218D1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22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F7BA-B5D7-4591-AD24-5C4892EB7ABA}" type="datetimeFigureOut">
              <a:rPr lang="hu-HU" smtClean="0"/>
              <a:t>2020. 02. 23.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A116-4B4E-433C-93C7-413C218D1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791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F7BA-B5D7-4591-AD24-5C4892EB7ABA}" type="datetimeFigureOut">
              <a:rPr lang="hu-HU" smtClean="0"/>
              <a:t>2020. 02. 23.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A116-4B4E-433C-93C7-413C218D1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908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F7BA-B5D7-4591-AD24-5C4892EB7ABA}" type="datetimeFigureOut">
              <a:rPr lang="hu-HU" smtClean="0"/>
              <a:t>2020. 02. 23.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A116-4B4E-433C-93C7-413C218D1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05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F7BA-B5D7-4591-AD24-5C4892EB7ABA}" type="datetimeFigureOut">
              <a:rPr lang="hu-HU" smtClean="0"/>
              <a:t>2020. 02. 23.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A116-4B4E-433C-93C7-413C218D1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206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F7BA-B5D7-4591-AD24-5C4892EB7ABA}" type="datetimeFigureOut">
              <a:rPr lang="hu-HU" smtClean="0"/>
              <a:t>2020. 02. 23.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A116-4B4E-433C-93C7-413C218D1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98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F7BA-B5D7-4591-AD24-5C4892EB7ABA}" type="datetimeFigureOut">
              <a:rPr lang="hu-HU" smtClean="0"/>
              <a:t>2020. 02. 23.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A116-4B4E-433C-93C7-413C218D1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599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F7BA-B5D7-4591-AD24-5C4892EB7ABA}" type="datetimeFigureOut">
              <a:rPr lang="hu-HU" smtClean="0"/>
              <a:t>2020. 02. 23.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A116-4B4E-433C-93C7-413C218D1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47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F7BA-B5D7-4591-AD24-5C4892EB7ABA}" type="datetimeFigureOut">
              <a:rPr lang="hu-HU" smtClean="0"/>
              <a:t>2020. 02. 23.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A116-4B4E-433C-93C7-413C218D1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68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F7BA-B5D7-4591-AD24-5C4892EB7ABA}" type="datetimeFigureOut">
              <a:rPr lang="hu-HU" smtClean="0"/>
              <a:t>2020. 02. 23.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3A116-4B4E-433C-93C7-413C218D1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33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75000"/>
              </a:schemeClr>
            </a:gs>
            <a:gs pos="84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  <a:alpha val="84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EF7BA-B5D7-4591-AD24-5C4892EB7ABA}" type="datetimeFigureOut">
              <a:rPr lang="hu-HU" smtClean="0"/>
              <a:t>2020. 02. 23.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3A116-4B4E-433C-93C7-413C218D1F7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11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figure/UDP-Flooding-attack_fig1_327036867" TargetMode="External"/><Relationship Id="rId13" Type="http://schemas.openxmlformats.org/officeDocument/2006/relationships/hyperlink" Target="https://vpnoverview.com/privacy/anonymous-browsing/the-dark-web/" TargetMode="External"/><Relationship Id="rId18" Type="http://schemas.openxmlformats.org/officeDocument/2006/relationships/hyperlink" Target="https://arstechnica.com/information-technology/2020/01/pgp-keys-software-security-and-much-more-threatened-by-new-sha1-exploit/" TargetMode="External"/><Relationship Id="rId3" Type="http://schemas.openxmlformats.org/officeDocument/2006/relationships/hyperlink" Target="https://opentrackers.org/fusion-tracker/" TargetMode="External"/><Relationship Id="rId7" Type="http://schemas.openxmlformats.org/officeDocument/2006/relationships/hyperlink" Target="https://hu.wikipedia.org/wiki/Virtu%C3%A1lis_mag%C3%A1nh%C3%A1l%C3%B3zat" TargetMode="External"/><Relationship Id="rId12" Type="http://schemas.openxmlformats.org/officeDocument/2006/relationships/hyperlink" Target="http://www.koreaherald.com/common_prog/newsprint.php?ud=20130530000801&amp;dt=2" TargetMode="External"/><Relationship Id="rId17" Type="http://schemas.openxmlformats.org/officeDocument/2006/relationships/hyperlink" Target="https://hu.wikipedia.org/wiki/MUTE" TargetMode="External"/><Relationship Id="rId2" Type="http://schemas.openxmlformats.org/officeDocument/2006/relationships/hyperlink" Target="https://en.wikipedia.org/wiki/Peer-to-peer" TargetMode="External"/><Relationship Id="rId16" Type="http://schemas.openxmlformats.org/officeDocument/2006/relationships/hyperlink" Target="https://www.laihuimin.com/post/edonkey-network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eapseedboxes.com/top-10-seedbox-best-providers-cheap/" TargetMode="External"/><Relationship Id="rId11" Type="http://schemas.openxmlformats.org/officeDocument/2006/relationships/hyperlink" Target="https://hu.wikipedia.org/wiki/Szerz%C5%91i_jog" TargetMode="External"/><Relationship Id="rId5" Type="http://schemas.openxmlformats.org/officeDocument/2006/relationships/hyperlink" Target="https://hu.wikipedia.org/wiki/Tor_(szoftver)" TargetMode="External"/><Relationship Id="rId15" Type="http://schemas.openxmlformats.org/officeDocument/2006/relationships/hyperlink" Target="https://en.wikipedia.org/wiki/InterPlanetary_File_System" TargetMode="External"/><Relationship Id="rId10" Type="http://schemas.openxmlformats.org/officeDocument/2006/relationships/hyperlink" Target="https://www.youtube.com/watch?v=jIyIqjOlqzY" TargetMode="External"/><Relationship Id="rId4" Type="http://schemas.openxmlformats.org/officeDocument/2006/relationships/hyperlink" Target="https://steemit.com/steemit/@calamus056/anonymity-on-the-steem-blockchain" TargetMode="External"/><Relationship Id="rId9" Type="http://schemas.openxmlformats.org/officeDocument/2006/relationships/hyperlink" Target="https://www.inc.com/joseph-steinberg/malware-101-an-overview-of-malware-types.html" TargetMode="External"/><Relationship Id="rId14" Type="http://schemas.openxmlformats.org/officeDocument/2006/relationships/hyperlink" Target="https://www.arcadepunks.com/what-is-a-magnet-lin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ttorrent.com/" TargetMode="External"/><Relationship Id="rId13" Type="http://schemas.openxmlformats.org/officeDocument/2006/relationships/hyperlink" Target="https://en.wikipedia.org/wiki/Blog_Torrent" TargetMode="External"/><Relationship Id="rId18" Type="http://schemas.openxmlformats.org/officeDocument/2006/relationships/hyperlink" Target="https://en.wikipedia.org/wiki/KTorrent" TargetMode="External"/><Relationship Id="rId26" Type="http://schemas.openxmlformats.org/officeDocument/2006/relationships/hyperlink" Target="https://www.softexia.com/windows/internet/file-sharing/tixati" TargetMode="External"/><Relationship Id="rId3" Type="http://schemas.openxmlformats.org/officeDocument/2006/relationships/hyperlink" Target="https://en.wikipedia.org/wiki/EDonkey_network" TargetMode="External"/><Relationship Id="rId21" Type="http://schemas.openxmlformats.org/officeDocument/2006/relationships/hyperlink" Target="https://en.wikipedia.org/wiki/Shareaza" TargetMode="External"/><Relationship Id="rId7" Type="http://schemas.openxmlformats.org/officeDocument/2006/relationships/hyperlink" Target="https://en.wikipedia.org/wiki/%CE%9CTorrent" TargetMode="External"/><Relationship Id="rId12" Type="http://schemas.openxmlformats.org/officeDocument/2006/relationships/hyperlink" Target="https://en.wikipedia.org/wiki/Acquisition_(software)" TargetMode="External"/><Relationship Id="rId17" Type="http://schemas.openxmlformats.org/officeDocument/2006/relationships/hyperlink" Target="https://en.wikipedia.org/wiki/Konqueror" TargetMode="External"/><Relationship Id="rId25" Type="http://schemas.openxmlformats.org/officeDocument/2006/relationships/hyperlink" Target="https://en.wikipedia.org/wiki/Tribler" TargetMode="External"/><Relationship Id="rId2" Type="http://schemas.openxmlformats.org/officeDocument/2006/relationships/hyperlink" Target="https://en.wikipedia.org/wiki/InterPlanetary_File_System" TargetMode="External"/><Relationship Id="rId16" Type="http://schemas.openxmlformats.org/officeDocument/2006/relationships/hyperlink" Target="https://en.wikipedia.org/wiki/FrostWire" TargetMode="External"/><Relationship Id="rId20" Type="http://schemas.openxmlformats.org/officeDocument/2006/relationships/hyperlink" Target="https://en.wikipedia.org/wiki/Miro_(software)" TargetMode="External"/><Relationship Id="rId29" Type="http://schemas.openxmlformats.org/officeDocument/2006/relationships/hyperlink" Target="https://hvg.hu/tudomany/20080416_torr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uze.com/" TargetMode="External"/><Relationship Id="rId11" Type="http://schemas.openxmlformats.org/officeDocument/2006/relationships/hyperlink" Target="https://www.bitcomet.com/en" TargetMode="External"/><Relationship Id="rId24" Type="http://schemas.openxmlformats.org/officeDocument/2006/relationships/hyperlink" Target="https://en.wikipedia.org/wiki/Transmission_(BitTorrent_client)" TargetMode="External"/><Relationship Id="rId5" Type="http://schemas.openxmlformats.org/officeDocument/2006/relationships/hyperlink" Target="https://en.wikipedia.org/wiki/Magnet_URI_scheme" TargetMode="External"/><Relationship Id="rId15" Type="http://schemas.openxmlformats.org/officeDocument/2006/relationships/hyperlink" Target="https://en.wikipedia.org/wiki/FlashGet" TargetMode="External"/><Relationship Id="rId23" Type="http://schemas.openxmlformats.org/officeDocument/2006/relationships/hyperlink" Target="https://en.wikipedia.org/wiki/Tonido" TargetMode="External"/><Relationship Id="rId28" Type="http://schemas.openxmlformats.org/officeDocument/2006/relationships/hyperlink" Target="https://en.wikipedia.org/wiki/Peer-to-peer" TargetMode="External"/><Relationship Id="rId10" Type="http://schemas.openxmlformats.org/officeDocument/2006/relationships/hyperlink" Target="https://en.wikipedia.org/wiki/BitLord" TargetMode="External"/><Relationship Id="rId19" Type="http://schemas.openxmlformats.org/officeDocument/2006/relationships/hyperlink" Target="https://en.wikipedia.org/wiki/LimeWire" TargetMode="External"/><Relationship Id="rId31" Type="http://schemas.openxmlformats.org/officeDocument/2006/relationships/hyperlink" Target="https://hu.wikipedia.org/wiki/MUTE" TargetMode="External"/><Relationship Id="rId4" Type="http://schemas.openxmlformats.org/officeDocument/2006/relationships/hyperlink" Target="https://en.wikipedia.org/wiki/Ed2k_URI_scheme" TargetMode="External"/><Relationship Id="rId9" Type="http://schemas.openxmlformats.org/officeDocument/2006/relationships/hyperlink" Target="https://sourceforge.net/projects/qbittorrent/" TargetMode="External"/><Relationship Id="rId14" Type="http://schemas.openxmlformats.org/officeDocument/2006/relationships/hyperlink" Target="https://en.wikipedia.org/wiki/Deluge_(software)" TargetMode="External"/><Relationship Id="rId22" Type="http://schemas.openxmlformats.org/officeDocument/2006/relationships/hyperlink" Target="https://en.wikipedia.org/wiki/Tomato_Torrent" TargetMode="External"/><Relationship Id="rId27" Type="http://schemas.openxmlformats.org/officeDocument/2006/relationships/hyperlink" Target="https://hu.wikipedia.org/wiki/BitTorrent" TargetMode="External"/><Relationship Id="rId30" Type="http://schemas.openxmlformats.org/officeDocument/2006/relationships/hyperlink" Target="https://en.wikipedia.org/wiki/Meta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428" y="47614"/>
            <a:ext cx="7930534" cy="1470025"/>
          </a:xfrm>
        </p:spPr>
        <p:txBody>
          <a:bodyPr/>
          <a:lstStyle/>
          <a:p>
            <a:r>
              <a:rPr lang="hu-HU" dirty="0" err="1" smtClean="0"/>
              <a:t>Torrent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sz="2000" dirty="0" smtClean="0"/>
              <a:t>vagy hasonló fájlmegosztás </a:t>
            </a:r>
            <a:endParaRPr lang="hu-HU" sz="2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788024" y="6112965"/>
            <a:ext cx="4568552" cy="553616"/>
          </a:xfrm>
        </p:spPr>
        <p:txBody>
          <a:bodyPr>
            <a:normAutofit lnSpcReduction="10000"/>
          </a:bodyPr>
          <a:lstStyle/>
          <a:p>
            <a:r>
              <a:rPr lang="hu-HU" dirty="0" err="1" smtClean="0">
                <a:solidFill>
                  <a:schemeClr val="tx1"/>
                </a:solidFill>
              </a:rPr>
              <a:t>Szokody</a:t>
            </a:r>
            <a:r>
              <a:rPr lang="hu-HU" dirty="0" smtClean="0">
                <a:solidFill>
                  <a:schemeClr val="tx1"/>
                </a:solidFill>
              </a:rPr>
              <a:t> Márk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30" y="1755248"/>
            <a:ext cx="975360" cy="97536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588" y="3923987"/>
            <a:ext cx="655303" cy="65530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36" y="2889307"/>
            <a:ext cx="845135" cy="84513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10" y="267819"/>
            <a:ext cx="1119504" cy="102961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12" y="5375642"/>
            <a:ext cx="975360" cy="975360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4" y="1487209"/>
            <a:ext cx="1824665" cy="182466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658" y="1471384"/>
            <a:ext cx="731520" cy="73152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351" y="3909924"/>
            <a:ext cx="1345197" cy="1345197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63" y="5744259"/>
            <a:ext cx="836280" cy="836280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341" y="3080850"/>
            <a:ext cx="824070" cy="766577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09" y="855316"/>
            <a:ext cx="884240" cy="884240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176" y="2073608"/>
            <a:ext cx="1660834" cy="1660834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" y="3489709"/>
            <a:ext cx="2258577" cy="637716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15" y="4392274"/>
            <a:ext cx="970760" cy="970760"/>
          </a:xfrm>
          <a:prstGeom prst="rect">
            <a:avLst/>
          </a:prstGeom>
        </p:spPr>
      </p:pic>
      <p:pic>
        <p:nvPicPr>
          <p:cNvPr id="19" name="Kép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47" y="34328"/>
            <a:ext cx="975360" cy="975360"/>
          </a:xfrm>
          <a:prstGeom prst="rect">
            <a:avLst/>
          </a:prstGeom>
        </p:spPr>
      </p:pic>
      <p:pic>
        <p:nvPicPr>
          <p:cNvPr id="20" name="Kép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416" y="1821340"/>
            <a:ext cx="1913102" cy="1913102"/>
          </a:xfrm>
          <a:prstGeom prst="rect">
            <a:avLst/>
          </a:prstGeom>
        </p:spPr>
      </p:pic>
      <p:pic>
        <p:nvPicPr>
          <p:cNvPr id="21" name="Kép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42" y="4733919"/>
            <a:ext cx="801445" cy="1135380"/>
          </a:xfrm>
          <a:prstGeom prst="rect">
            <a:avLst/>
          </a:prstGeom>
        </p:spPr>
      </p:pic>
      <p:pic>
        <p:nvPicPr>
          <p:cNvPr id="23" name="Kép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5" y="4581667"/>
            <a:ext cx="2148943" cy="2148943"/>
          </a:xfrm>
          <a:prstGeom prst="rect">
            <a:avLst/>
          </a:prstGeom>
        </p:spPr>
      </p:pic>
      <p:pic>
        <p:nvPicPr>
          <p:cNvPr id="24" name="Kép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7209" y="207697"/>
            <a:ext cx="1387209" cy="1387209"/>
          </a:xfrm>
          <a:prstGeom prst="rect">
            <a:avLst/>
          </a:prstGeom>
        </p:spPr>
      </p:pic>
      <p:pic>
        <p:nvPicPr>
          <p:cNvPr id="25" name="Kép 2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916" y="4169027"/>
            <a:ext cx="667770" cy="696804"/>
          </a:xfrm>
          <a:prstGeom prst="rect">
            <a:avLst/>
          </a:prstGeom>
        </p:spPr>
      </p:pic>
      <p:pic>
        <p:nvPicPr>
          <p:cNvPr id="26" name="Kép 2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54" y="4267965"/>
            <a:ext cx="1464471" cy="146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7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09 -0.24057 C -0.02691 -0.24867 -0.01285 -0.25653 -0.00798 -0.25653 C 0.02309 -0.25653 0.05486 -0.13162 0.05486 -0.00648 C 0.05486 -0.0694 0.07101 -0.13139 0.08594 -0.13139 C 0.10191 -0.13139 0.11719 -0.06847 0.11719 -0.00648 C 0.11719 -0.03747 0.12518 -0.0694 0.13316 -0.0694 C 0.14115 -0.0694 0.14913 -0.0384 0.14913 -0.00648 C 0.14913 -0.02244 0.15313 -0.03747 0.15712 -0.03747 C 0.16111 -0.03747 0.16511 -0.02151 0.16511 -0.00648 C 0.16511 -0.01457 0.16719 -0.02244 0.1691 -0.02244 C 0.17014 -0.02244 0.17309 -0.01434 0.17309 -0.00648 C 0.17309 -0.01041 0.17413 -0.01457 0.17518 -0.01457 C 0.17518 -0.01365 0.17726 -0.01064 0.17726 -0.00648 C 0.17726 -0.00856 0.17726 -0.01041 0.1783 -0.01041 C 0.1783 -0.00948 0.17934 -0.00833 0.17934 -0.00648 C 0.17934 -0.0074 0.17934 -0.00856 0.17934 -0.00948 C 0.18038 -0.00948 0.18038 -0.00856 0.18038 -0.0074 C 0.18143 -0.0074 0.18143 -0.00833 0.18143 -0.00948 C 0.18247 -0.00948 0.18247 -0.00856 0.18247 -0.0074 " pathEditMode="relative" rAng="0" ptsTypes="fffffffffffffffffff">
                                      <p:cBhvr>
                                        <p:cTn id="15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77" y="109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63536" y="18328"/>
            <a:ext cx="8208912" cy="66533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/>
              <a:t>1. dia</a:t>
            </a:r>
            <a:r>
              <a:rPr lang="pt-BR" sz="1800" dirty="0" smtClean="0"/>
              <a:t>:</a:t>
            </a:r>
            <a:endParaRPr lang="pt-BR" sz="1800" dirty="0"/>
          </a:p>
          <a:p>
            <a:pPr marL="0" indent="0">
              <a:buNone/>
            </a:pPr>
            <a:r>
              <a:rPr lang="pt-BR" sz="1200" dirty="0"/>
              <a:t>	p2p, server </a:t>
            </a:r>
            <a:r>
              <a:rPr lang="pt-BR" sz="1200" dirty="0" smtClean="0"/>
              <a:t>based:</a:t>
            </a:r>
            <a:r>
              <a:rPr lang="hu-HU" sz="1200" dirty="0" smtClean="0"/>
              <a:t>	</a:t>
            </a:r>
            <a:r>
              <a:rPr lang="pt-BR" sz="1200" dirty="0" smtClean="0">
                <a:hlinkClick r:id="rId2"/>
              </a:rPr>
              <a:t>https</a:t>
            </a:r>
            <a:r>
              <a:rPr lang="pt-BR" sz="1200" dirty="0">
                <a:hlinkClick r:id="rId2"/>
              </a:rPr>
              <a:t>://</a:t>
            </a:r>
            <a:r>
              <a:rPr lang="pt-BR" sz="1200" dirty="0" smtClean="0">
                <a:hlinkClick r:id="rId2"/>
              </a:rPr>
              <a:t>en.wikipedia.org/wiki/Peer-to-peer</a:t>
            </a:r>
            <a:r>
              <a:rPr lang="hu-HU" sz="1200" dirty="0" smtClean="0"/>
              <a:t> </a:t>
            </a:r>
            <a:endParaRPr lang="pt-BR" sz="1200" dirty="0"/>
          </a:p>
          <a:p>
            <a:pPr marL="0" indent="0">
              <a:buNone/>
            </a:pPr>
            <a:r>
              <a:rPr lang="pt-BR" sz="1800" dirty="0"/>
              <a:t>2. dia:</a:t>
            </a:r>
          </a:p>
          <a:p>
            <a:pPr marL="0" indent="0">
              <a:buNone/>
            </a:pPr>
            <a:r>
              <a:rPr lang="pt-BR" sz="1200" dirty="0"/>
              <a:t>	strukturált, nemstrukturált: 	</a:t>
            </a:r>
            <a:r>
              <a:rPr lang="pt-BR" sz="1200" dirty="0">
                <a:hlinkClick r:id="rId2"/>
              </a:rPr>
              <a:t>https://</a:t>
            </a:r>
            <a:r>
              <a:rPr lang="pt-BR" sz="1200" dirty="0" smtClean="0">
                <a:hlinkClick r:id="rId2"/>
              </a:rPr>
              <a:t>en.wikipedia.org/wiki/Peer-to-peer</a:t>
            </a:r>
            <a:r>
              <a:rPr lang="hu-HU" sz="1200" dirty="0" smtClean="0"/>
              <a:t> </a:t>
            </a:r>
            <a:r>
              <a:rPr lang="pt-BR" sz="1200" dirty="0"/>
              <a:t>	</a:t>
            </a:r>
          </a:p>
          <a:p>
            <a:pPr marL="0" indent="0">
              <a:buNone/>
            </a:pPr>
            <a:r>
              <a:rPr lang="pt-BR" sz="1800" dirty="0"/>
              <a:t>3. dia:</a:t>
            </a:r>
          </a:p>
          <a:p>
            <a:pPr marL="0" indent="0">
              <a:buNone/>
            </a:pPr>
            <a:r>
              <a:rPr lang="pt-BR" sz="1200" dirty="0"/>
              <a:t>	Tracker:	</a:t>
            </a:r>
            <a:r>
              <a:rPr lang="pt-BR" sz="1200" dirty="0" smtClean="0">
                <a:hlinkClick r:id="rId3"/>
              </a:rPr>
              <a:t>https</a:t>
            </a:r>
            <a:r>
              <a:rPr lang="pt-BR" sz="1200" dirty="0">
                <a:hlinkClick r:id="rId3"/>
              </a:rPr>
              <a:t>://opentrackers.org/fusion-tracker</a:t>
            </a:r>
            <a:r>
              <a:rPr lang="pt-BR" sz="1200" dirty="0" smtClean="0">
                <a:hlinkClick r:id="rId3"/>
              </a:rPr>
              <a:t>/</a:t>
            </a:r>
            <a:r>
              <a:rPr lang="hu-HU" sz="1200" dirty="0" smtClean="0"/>
              <a:t> </a:t>
            </a:r>
            <a:endParaRPr lang="pt-BR" sz="1200" dirty="0"/>
          </a:p>
          <a:p>
            <a:pPr marL="0" indent="0">
              <a:buNone/>
            </a:pPr>
            <a:r>
              <a:rPr lang="pt-BR" sz="1800" dirty="0" smtClean="0"/>
              <a:t>4</a:t>
            </a:r>
            <a:r>
              <a:rPr lang="pt-BR" sz="1800" dirty="0"/>
              <a:t>. dia </a:t>
            </a:r>
            <a:r>
              <a:rPr lang="hu-HU" sz="1800" dirty="0" smtClean="0"/>
              <a:t>:</a:t>
            </a:r>
            <a:endParaRPr lang="pt-BR" sz="1800" dirty="0"/>
          </a:p>
          <a:p>
            <a:pPr marL="0" indent="0">
              <a:buNone/>
            </a:pPr>
            <a:r>
              <a:rPr lang="pt-BR" sz="1200" dirty="0"/>
              <a:t>	anonimity:	</a:t>
            </a:r>
            <a:r>
              <a:rPr lang="pt-BR" sz="1200" dirty="0" smtClean="0">
                <a:hlinkClick r:id="rId4"/>
              </a:rPr>
              <a:t>https</a:t>
            </a:r>
            <a:r>
              <a:rPr lang="pt-BR" sz="1200" dirty="0">
                <a:hlinkClick r:id="rId4"/>
              </a:rPr>
              <a:t>://steemit.com/steemit/@</a:t>
            </a:r>
            <a:r>
              <a:rPr lang="pt-BR" sz="1200" dirty="0" smtClean="0">
                <a:hlinkClick r:id="rId4"/>
              </a:rPr>
              <a:t>calamus056/anonymity-on-the-steem-blockchain</a:t>
            </a:r>
            <a:r>
              <a:rPr lang="hu-HU" sz="1200" dirty="0" smtClean="0"/>
              <a:t> </a:t>
            </a:r>
            <a:endParaRPr lang="pt-BR" sz="1200" dirty="0"/>
          </a:p>
          <a:p>
            <a:pPr marL="0" indent="0">
              <a:buNone/>
            </a:pPr>
            <a:r>
              <a:rPr lang="pt-BR" sz="1200" dirty="0"/>
              <a:t>	Tor: 	</a:t>
            </a:r>
            <a:r>
              <a:rPr lang="pt-BR" sz="1200" dirty="0" smtClean="0">
                <a:hlinkClick r:id="rId5"/>
              </a:rPr>
              <a:t>https</a:t>
            </a:r>
            <a:r>
              <a:rPr lang="pt-BR" sz="1200" dirty="0">
                <a:hlinkClick r:id="rId5"/>
              </a:rPr>
              <a:t>://hu.wikipedia.org/wiki/Tor_(szoftver</a:t>
            </a:r>
            <a:r>
              <a:rPr lang="pt-BR" sz="1200" dirty="0" smtClean="0">
                <a:hlinkClick r:id="rId5"/>
              </a:rPr>
              <a:t>)</a:t>
            </a:r>
            <a:r>
              <a:rPr lang="hu-HU" sz="1200" dirty="0" smtClean="0"/>
              <a:t> </a:t>
            </a:r>
            <a:endParaRPr lang="pt-BR" sz="1200" dirty="0"/>
          </a:p>
          <a:p>
            <a:pPr marL="0" indent="0">
              <a:buNone/>
            </a:pPr>
            <a:r>
              <a:rPr lang="pt-BR" sz="1200" dirty="0"/>
              <a:t>	Seedbox:	</a:t>
            </a:r>
            <a:r>
              <a:rPr lang="pt-BR" sz="1200" dirty="0" smtClean="0">
                <a:hlinkClick r:id="rId6"/>
              </a:rPr>
              <a:t>https</a:t>
            </a:r>
            <a:r>
              <a:rPr lang="pt-BR" sz="1200" dirty="0">
                <a:hlinkClick r:id="rId6"/>
              </a:rPr>
              <a:t>://cheapseedboxes.com/top-10-seedbox-best-providers-cheap</a:t>
            </a:r>
            <a:r>
              <a:rPr lang="pt-BR" sz="1200" dirty="0" smtClean="0">
                <a:hlinkClick r:id="rId6"/>
              </a:rPr>
              <a:t>/</a:t>
            </a:r>
            <a:r>
              <a:rPr lang="hu-HU" sz="1200" dirty="0" smtClean="0"/>
              <a:t> </a:t>
            </a:r>
            <a:endParaRPr lang="pt-BR" sz="1200" dirty="0"/>
          </a:p>
          <a:p>
            <a:pPr marL="0" indent="0">
              <a:buNone/>
            </a:pPr>
            <a:r>
              <a:rPr lang="pt-BR" sz="1200" dirty="0"/>
              <a:t>	SHA-1:	</a:t>
            </a:r>
            <a:endParaRPr lang="hu-HU" sz="1200" dirty="0" smtClean="0"/>
          </a:p>
          <a:p>
            <a:pPr marL="0" indent="0">
              <a:buNone/>
            </a:pPr>
            <a:endParaRPr lang="hu-HU" sz="1200" dirty="0"/>
          </a:p>
          <a:p>
            <a:pPr marL="0" indent="0">
              <a:buNone/>
            </a:pPr>
            <a:r>
              <a:rPr lang="hu-HU" sz="1200" dirty="0" smtClean="0"/>
              <a:t> </a:t>
            </a:r>
            <a:r>
              <a:rPr lang="pt-BR" sz="1200" dirty="0"/>
              <a:t>	vpn:	</a:t>
            </a:r>
            <a:r>
              <a:rPr lang="pt-BR" sz="1200" dirty="0" smtClean="0">
                <a:hlinkClick r:id="rId7"/>
              </a:rPr>
              <a:t>https</a:t>
            </a:r>
            <a:r>
              <a:rPr lang="pt-BR" sz="1200" dirty="0">
                <a:hlinkClick r:id="rId7"/>
              </a:rPr>
              <a:t>://</a:t>
            </a:r>
            <a:r>
              <a:rPr lang="pt-BR" sz="1200" dirty="0" smtClean="0">
                <a:hlinkClick r:id="rId7"/>
              </a:rPr>
              <a:t>hu.wikipedia.org/wiki/Virtu%C3%A1lis_mag%C3%A1nh%C3%A1l%C3%B3zat</a:t>
            </a:r>
            <a:r>
              <a:rPr lang="hu-HU" sz="1200" dirty="0" smtClean="0"/>
              <a:t> </a:t>
            </a:r>
            <a:endParaRPr lang="pt-BR" sz="1200" dirty="0"/>
          </a:p>
          <a:p>
            <a:pPr marL="0" indent="0">
              <a:buNone/>
            </a:pPr>
            <a:r>
              <a:rPr lang="pt-BR" sz="1800" dirty="0"/>
              <a:t>5. dia:</a:t>
            </a:r>
          </a:p>
          <a:p>
            <a:pPr marL="0" indent="0">
              <a:buNone/>
            </a:pPr>
            <a:r>
              <a:rPr lang="pt-BR" sz="1200" dirty="0"/>
              <a:t>	udp flood:	</a:t>
            </a:r>
            <a:r>
              <a:rPr lang="pt-BR" sz="1200" dirty="0" smtClean="0">
                <a:hlinkClick r:id="rId8"/>
              </a:rPr>
              <a:t>https</a:t>
            </a:r>
            <a:r>
              <a:rPr lang="pt-BR" sz="1200" dirty="0">
                <a:hlinkClick r:id="rId8"/>
              </a:rPr>
              <a:t>://</a:t>
            </a:r>
            <a:r>
              <a:rPr lang="pt-BR" sz="1200" dirty="0" smtClean="0">
                <a:hlinkClick r:id="rId8"/>
              </a:rPr>
              <a:t>www.researchgate.net/figure/UDP-Flooding-attack_fig1_327036867</a:t>
            </a:r>
            <a:r>
              <a:rPr lang="hu-HU" sz="1200" dirty="0" smtClean="0"/>
              <a:t> </a:t>
            </a:r>
            <a:endParaRPr lang="pt-BR" sz="1200" dirty="0"/>
          </a:p>
          <a:p>
            <a:pPr marL="0" indent="0">
              <a:buNone/>
            </a:pPr>
            <a:r>
              <a:rPr lang="pt-BR" sz="1200" dirty="0"/>
              <a:t>	malware:	</a:t>
            </a:r>
            <a:r>
              <a:rPr lang="hu-HU" sz="1200" dirty="0" smtClean="0">
                <a:hlinkClick r:id="rId9"/>
              </a:rPr>
              <a:t>h</a:t>
            </a:r>
            <a:r>
              <a:rPr lang="pt-BR" sz="1200" dirty="0" smtClean="0">
                <a:hlinkClick r:id="rId9"/>
              </a:rPr>
              <a:t>ttps</a:t>
            </a:r>
            <a:r>
              <a:rPr lang="pt-BR" sz="1200" dirty="0">
                <a:hlinkClick r:id="rId9"/>
              </a:rPr>
              <a:t>://</a:t>
            </a:r>
            <a:r>
              <a:rPr lang="pt-BR" sz="1200" dirty="0" smtClean="0">
                <a:hlinkClick r:id="rId9"/>
              </a:rPr>
              <a:t>www.inc.com/joseph-steinberg/malware-101-an-overview-of-malware-types.html</a:t>
            </a:r>
            <a:endParaRPr lang="hu-HU" sz="1200" dirty="0" smtClean="0"/>
          </a:p>
          <a:p>
            <a:pPr marL="0" indent="0">
              <a:buNone/>
            </a:pPr>
            <a:r>
              <a:rPr lang="hu-HU" sz="1200" dirty="0"/>
              <a:t>	</a:t>
            </a:r>
            <a:r>
              <a:rPr lang="hu-HU" sz="1200" dirty="0" err="1" smtClean="0"/>
              <a:t>adware</a:t>
            </a:r>
            <a:r>
              <a:rPr lang="hu-HU" sz="1200" dirty="0"/>
              <a:t>:	</a:t>
            </a:r>
            <a:r>
              <a:rPr lang="hu-HU" sz="1200" dirty="0">
                <a:hlinkClick r:id="rId10"/>
              </a:rPr>
              <a:t>https://</a:t>
            </a:r>
            <a:r>
              <a:rPr lang="hu-HU" sz="1200" dirty="0" smtClean="0">
                <a:hlinkClick r:id="rId10"/>
              </a:rPr>
              <a:t>www.youtube.com/watch?v=jIyIqjOlqzY</a:t>
            </a:r>
            <a:r>
              <a:rPr lang="hu-HU" sz="1200" dirty="0" smtClean="0"/>
              <a:t>  </a:t>
            </a:r>
            <a:endParaRPr lang="pt-BR" sz="1200" dirty="0"/>
          </a:p>
          <a:p>
            <a:pPr marL="0" indent="0">
              <a:buNone/>
            </a:pPr>
            <a:r>
              <a:rPr lang="pt-BR" sz="1800" dirty="0"/>
              <a:t>6. </a:t>
            </a:r>
            <a:r>
              <a:rPr lang="pt-BR" sz="1800" dirty="0" smtClean="0"/>
              <a:t>d</a:t>
            </a:r>
            <a:r>
              <a:rPr lang="hu-HU" sz="1800" dirty="0" smtClean="0"/>
              <a:t>i</a:t>
            </a:r>
            <a:r>
              <a:rPr lang="pt-BR" sz="1800" dirty="0" smtClean="0"/>
              <a:t>a</a:t>
            </a:r>
            <a:r>
              <a:rPr lang="pt-BR" sz="1800" dirty="0"/>
              <a:t>:</a:t>
            </a:r>
          </a:p>
          <a:p>
            <a:pPr marL="0" indent="0">
              <a:buNone/>
            </a:pPr>
            <a:r>
              <a:rPr lang="pt-BR" sz="1200" dirty="0"/>
              <a:t>	copyright:	</a:t>
            </a:r>
            <a:r>
              <a:rPr lang="pt-BR" sz="1200" dirty="0" smtClean="0">
                <a:hlinkClick r:id="rId11"/>
              </a:rPr>
              <a:t>https</a:t>
            </a:r>
            <a:r>
              <a:rPr lang="pt-BR" sz="1200" dirty="0">
                <a:hlinkClick r:id="rId11"/>
              </a:rPr>
              <a:t>://</a:t>
            </a:r>
            <a:r>
              <a:rPr lang="pt-BR" sz="1200" dirty="0" smtClean="0">
                <a:hlinkClick r:id="rId11"/>
              </a:rPr>
              <a:t>hu.wikipedia.org/wiki/Szerz%C5%91i_jog</a:t>
            </a:r>
            <a:r>
              <a:rPr lang="hu-HU" sz="1200" dirty="0" smtClean="0"/>
              <a:t> </a:t>
            </a:r>
            <a:endParaRPr lang="pt-BR" sz="1200" dirty="0"/>
          </a:p>
          <a:p>
            <a:pPr marL="0" indent="0">
              <a:buNone/>
            </a:pPr>
            <a:r>
              <a:rPr lang="pt-BR" sz="1200" dirty="0"/>
              <a:t>	</a:t>
            </a:r>
            <a:r>
              <a:rPr lang="pt-BR" sz="1200" dirty="0" smtClean="0"/>
              <a:t>illegal:</a:t>
            </a:r>
            <a:r>
              <a:rPr lang="hu-HU" sz="1200" dirty="0" smtClean="0"/>
              <a:t>	</a:t>
            </a:r>
            <a:r>
              <a:rPr lang="pt-BR" sz="1200" dirty="0" smtClean="0">
                <a:hlinkClick r:id="rId12"/>
              </a:rPr>
              <a:t>http</a:t>
            </a:r>
            <a:r>
              <a:rPr lang="pt-BR" sz="1200" dirty="0">
                <a:hlinkClick r:id="rId12"/>
              </a:rPr>
              <a:t>://</a:t>
            </a:r>
            <a:r>
              <a:rPr lang="pt-BR" sz="1200" dirty="0" smtClean="0">
                <a:hlinkClick r:id="rId12"/>
              </a:rPr>
              <a:t>www.koreaherald.com/common_prog/newsprint.php?ud=20130530000801&amp;dt=2</a:t>
            </a:r>
            <a:r>
              <a:rPr lang="hu-HU" sz="1200" dirty="0" smtClean="0"/>
              <a:t> </a:t>
            </a:r>
            <a:endParaRPr lang="pt-BR" sz="1200" dirty="0"/>
          </a:p>
          <a:p>
            <a:pPr marL="0" indent="0">
              <a:buNone/>
            </a:pPr>
            <a:r>
              <a:rPr lang="pt-BR" sz="1200" dirty="0"/>
              <a:t>	darkweb:	</a:t>
            </a:r>
            <a:r>
              <a:rPr lang="pt-BR" sz="1200" dirty="0" smtClean="0">
                <a:hlinkClick r:id="rId13"/>
              </a:rPr>
              <a:t>https</a:t>
            </a:r>
            <a:r>
              <a:rPr lang="pt-BR" sz="1200" dirty="0">
                <a:hlinkClick r:id="rId13"/>
              </a:rPr>
              <a:t>://vpnoverview.com/privacy/anonymous-browsing/the-dark-web</a:t>
            </a:r>
            <a:r>
              <a:rPr lang="pt-BR" sz="1200" dirty="0" smtClean="0">
                <a:hlinkClick r:id="rId13"/>
              </a:rPr>
              <a:t>/</a:t>
            </a:r>
            <a:r>
              <a:rPr lang="hu-HU" sz="1200" dirty="0" smtClean="0"/>
              <a:t> </a:t>
            </a:r>
          </a:p>
          <a:p>
            <a:pPr marL="0" indent="0">
              <a:buNone/>
            </a:pPr>
            <a:r>
              <a:rPr lang="hu-HU" sz="1800" dirty="0" smtClean="0"/>
              <a:t>7. dia:</a:t>
            </a:r>
          </a:p>
          <a:p>
            <a:pPr marL="0" indent="0">
              <a:buNone/>
            </a:pPr>
            <a:r>
              <a:rPr lang="hu-HU" sz="1200" dirty="0" smtClean="0"/>
              <a:t> </a:t>
            </a:r>
            <a:r>
              <a:rPr lang="hu-HU" sz="1200" dirty="0"/>
              <a:t>	</a:t>
            </a:r>
            <a:r>
              <a:rPr lang="hu-HU" sz="1200" dirty="0" smtClean="0"/>
              <a:t>magnet </a:t>
            </a:r>
            <a:r>
              <a:rPr lang="hu-HU" sz="1200" dirty="0"/>
              <a:t>link:	</a:t>
            </a:r>
            <a:r>
              <a:rPr lang="hu-HU" sz="1200" dirty="0">
                <a:hlinkClick r:id="rId14"/>
              </a:rPr>
              <a:t>https://www.arcadepunks.com/what-is-a-magnet-link</a:t>
            </a:r>
            <a:r>
              <a:rPr lang="hu-HU" sz="1200" dirty="0" smtClean="0">
                <a:hlinkClick r:id="rId14"/>
              </a:rPr>
              <a:t>/</a:t>
            </a:r>
            <a:r>
              <a:rPr lang="hu-HU" sz="1200" dirty="0" smtClean="0"/>
              <a:t> 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	</a:t>
            </a:r>
            <a:r>
              <a:rPr lang="hu-HU" sz="1200" dirty="0" err="1"/>
              <a:t>ipfs</a:t>
            </a:r>
            <a:r>
              <a:rPr lang="hu-HU" sz="1200" dirty="0"/>
              <a:t>:	</a:t>
            </a:r>
            <a:r>
              <a:rPr lang="hu-HU" sz="1200" dirty="0" smtClean="0">
                <a:hlinkClick r:id="rId15"/>
              </a:rPr>
              <a:t>https</a:t>
            </a:r>
            <a:r>
              <a:rPr lang="hu-HU" sz="1200" dirty="0">
                <a:hlinkClick r:id="rId15"/>
              </a:rPr>
              <a:t>://</a:t>
            </a:r>
            <a:r>
              <a:rPr lang="hu-HU" sz="1200" dirty="0" smtClean="0">
                <a:hlinkClick r:id="rId15"/>
              </a:rPr>
              <a:t>en.wikipedia.org/wiki/InterPlanetary_File_System</a:t>
            </a:r>
            <a:r>
              <a:rPr lang="hu-HU" sz="1200" dirty="0" smtClean="0"/>
              <a:t> </a:t>
            </a:r>
            <a:endParaRPr lang="hu-HU" sz="1200" dirty="0"/>
          </a:p>
          <a:p>
            <a:pPr marL="0" indent="0">
              <a:buNone/>
            </a:pPr>
            <a:r>
              <a:rPr lang="hu-HU" sz="1200" dirty="0"/>
              <a:t>	metalink:	</a:t>
            </a:r>
            <a:r>
              <a:rPr lang="hu-HU" sz="1200" dirty="0" smtClean="0">
                <a:hlinkClick r:id="rId15"/>
              </a:rPr>
              <a:t>https</a:t>
            </a:r>
            <a:r>
              <a:rPr lang="hu-HU" sz="1200" dirty="0">
                <a:hlinkClick r:id="rId15"/>
              </a:rPr>
              <a:t>://</a:t>
            </a:r>
            <a:r>
              <a:rPr lang="hu-HU" sz="1200" dirty="0" smtClean="0">
                <a:hlinkClick r:id="rId15"/>
              </a:rPr>
              <a:t>en.wikipedia.org/wiki/InterPlanetary_File_System</a:t>
            </a:r>
            <a:r>
              <a:rPr lang="hu-HU" sz="1200" dirty="0" smtClean="0"/>
              <a:t> </a:t>
            </a:r>
          </a:p>
          <a:p>
            <a:pPr marL="0" indent="0">
              <a:buNone/>
            </a:pPr>
            <a:r>
              <a:rPr lang="hu-HU" sz="1200" dirty="0" smtClean="0"/>
              <a:t>	</a:t>
            </a:r>
            <a:r>
              <a:rPr lang="hu-HU" sz="1200" dirty="0" err="1" smtClean="0"/>
              <a:t>eDonkey</a:t>
            </a:r>
            <a:r>
              <a:rPr lang="hu-HU" sz="1200" dirty="0"/>
              <a:t>:	</a:t>
            </a:r>
            <a:r>
              <a:rPr lang="hu-HU" sz="1200" dirty="0">
                <a:hlinkClick r:id="rId16"/>
              </a:rPr>
              <a:t>https://</a:t>
            </a:r>
            <a:r>
              <a:rPr lang="hu-HU" sz="1200" dirty="0" smtClean="0">
                <a:hlinkClick r:id="rId16"/>
              </a:rPr>
              <a:t>www.laihuimin.com/post/edonkey-network.html</a:t>
            </a:r>
            <a:endParaRPr lang="hu-HU" sz="1200" dirty="0" smtClean="0"/>
          </a:p>
          <a:p>
            <a:pPr marL="0" indent="0">
              <a:buNone/>
            </a:pPr>
            <a:r>
              <a:rPr lang="hu-HU" sz="1200" dirty="0"/>
              <a:t>	</a:t>
            </a:r>
            <a:r>
              <a:rPr lang="hu-HU" sz="1200" dirty="0" smtClean="0"/>
              <a:t>MUTE </a:t>
            </a:r>
            <a:r>
              <a:rPr lang="hu-HU" sz="1200" dirty="0" err="1" smtClean="0"/>
              <a:t>logo</a:t>
            </a:r>
            <a:r>
              <a:rPr lang="hu-HU" sz="1200"/>
              <a:t>:	</a:t>
            </a:r>
            <a:r>
              <a:rPr lang="hu-HU" sz="1200">
                <a:hlinkClick r:id="rId17"/>
              </a:rPr>
              <a:t>https</a:t>
            </a:r>
            <a:r>
              <a:rPr lang="hu-HU" sz="1200">
                <a:hlinkClick r:id="rId17"/>
              </a:rPr>
              <a:t>://</a:t>
            </a:r>
            <a:r>
              <a:rPr lang="hu-HU" sz="1200" smtClean="0">
                <a:hlinkClick r:id="rId17"/>
              </a:rPr>
              <a:t>hu.wikipedia.org/wiki/MUTE</a:t>
            </a:r>
            <a:r>
              <a:rPr lang="hu-HU" sz="1200" smtClean="0"/>
              <a:t> </a:t>
            </a:r>
            <a:endParaRPr lang="hu-HU" sz="1200" dirty="0"/>
          </a:p>
          <a:p>
            <a:pPr marL="0" indent="0">
              <a:buNone/>
            </a:pPr>
            <a:endParaRPr lang="hu-HU" sz="1200" dirty="0"/>
          </a:p>
        </p:txBody>
      </p:sp>
      <p:sp>
        <p:nvSpPr>
          <p:cNvPr id="4" name="Szövegdoboz 3"/>
          <p:cNvSpPr txBox="1"/>
          <p:nvPr/>
        </p:nvSpPr>
        <p:spPr>
          <a:xfrm>
            <a:off x="2212832" y="2636912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18"/>
              </a:rPr>
              <a:t>https://arstechnica.com/information-technology/2020/01/pgp-keys-software-security-</a:t>
            </a:r>
            <a:endParaRPr lang="hu-HU" sz="1200" dirty="0">
              <a:hlinkClick r:id="rId18"/>
            </a:endParaRPr>
          </a:p>
          <a:p>
            <a:r>
              <a:rPr lang="pt-BR" sz="1200" dirty="0">
                <a:hlinkClick r:id="rId18"/>
              </a:rPr>
              <a:t>and-much-more-threatened-by-new-sha1-exploit/</a:t>
            </a:r>
            <a:endParaRPr lang="hu-HU" sz="1200" dirty="0"/>
          </a:p>
          <a:p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400029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hu-HU" dirty="0" smtClean="0"/>
              <a:t>Peer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Peer</a:t>
            </a:r>
            <a:r>
              <a:rPr lang="hu-HU" dirty="0" smtClean="0"/>
              <a:t> 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2" y="2132856"/>
            <a:ext cx="4378198" cy="4525963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56" y="2276872"/>
            <a:ext cx="4318739" cy="4464496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122761" y="155679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 smtClean="0"/>
              <a:t>P2P</a:t>
            </a:r>
            <a:endParaRPr lang="hu-HU" sz="36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5364088" y="155679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s</a:t>
            </a:r>
            <a:r>
              <a:rPr lang="hu-HU" sz="3600" dirty="0" smtClean="0"/>
              <a:t>zerver-kliens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5201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hu-HU" dirty="0" err="1" smtClean="0"/>
              <a:t>Tracker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5" y="2118117"/>
            <a:ext cx="4827437" cy="436441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1" y="1117944"/>
            <a:ext cx="7546337" cy="81544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429000"/>
            <a:ext cx="3359385" cy="144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hu-HU" dirty="0" smtClean="0"/>
              <a:t>A .</a:t>
            </a:r>
            <a:r>
              <a:rPr lang="hu-HU" dirty="0" err="1" smtClean="0"/>
              <a:t>torrent</a:t>
            </a:r>
            <a:r>
              <a:rPr lang="hu-HU" dirty="0" smtClean="0"/>
              <a:t> fájl</a:t>
            </a: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50" y="1268760"/>
            <a:ext cx="5126946" cy="2941615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665820" y="976951"/>
            <a:ext cx="2448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 smtClean="0"/>
              <a:t>SHA-1</a:t>
            </a:r>
            <a:endParaRPr lang="hu-HU" sz="6000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25"/>
          <a:stretch/>
        </p:blipFill>
        <p:spPr>
          <a:xfrm>
            <a:off x="33446" y="5612242"/>
            <a:ext cx="9101442" cy="1103067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3779912" cy="2527817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" t="67768" r="27563" b="10895"/>
          <a:stretch/>
        </p:blipFill>
        <p:spPr>
          <a:xfrm>
            <a:off x="1108744" y="4463352"/>
            <a:ext cx="6732795" cy="9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5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5488" y="36894"/>
            <a:ext cx="8229600" cy="1143000"/>
          </a:xfrm>
        </p:spPr>
        <p:txBody>
          <a:bodyPr/>
          <a:lstStyle/>
          <a:p>
            <a:r>
              <a:rPr lang="hu-HU" dirty="0" smtClean="0"/>
              <a:t>Anonimitás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560" y="0"/>
            <a:ext cx="2798440" cy="186708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560" y="2147055"/>
            <a:ext cx="984439" cy="139462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73" y="1883100"/>
            <a:ext cx="2188287" cy="132209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0" y="1412776"/>
            <a:ext cx="3077267" cy="5085184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46" y="3645024"/>
            <a:ext cx="4156628" cy="293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871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Biztonság</a:t>
            </a:r>
            <a:br>
              <a:rPr lang="hu-HU" dirty="0" smtClean="0"/>
            </a:b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44598"/>
            <a:ext cx="4268609" cy="2676669"/>
          </a:xfrm>
        </p:spPr>
      </p:pic>
      <p:sp>
        <p:nvSpPr>
          <p:cNvPr id="5" name="Szövegdoboz 4"/>
          <p:cNvSpPr txBox="1"/>
          <p:nvPr/>
        </p:nvSpPr>
        <p:spPr>
          <a:xfrm>
            <a:off x="1043608" y="804744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smtClean="0"/>
              <a:t>UDP </a:t>
            </a:r>
            <a:r>
              <a:rPr lang="hu-HU" sz="4000" dirty="0" err="1" smtClean="0"/>
              <a:t>flood</a:t>
            </a:r>
            <a:endParaRPr lang="hu-HU" sz="40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24" y="1983136"/>
            <a:ext cx="4055740" cy="1881529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868144" y="98072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err="1" smtClean="0"/>
              <a:t>Malware-ek</a:t>
            </a:r>
            <a:endParaRPr lang="hu-HU" sz="4000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044" y="4581126"/>
            <a:ext cx="3779912" cy="21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5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Legalitási problémák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11544"/>
            <a:ext cx="1899112" cy="189911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68" y="1580351"/>
            <a:ext cx="5616624" cy="196149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10" y="3813585"/>
            <a:ext cx="5675180" cy="283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hu-HU" dirty="0" smtClean="0"/>
              <a:t>Hasonló fájlmegosztási módszerek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472075"/>
            <a:ext cx="2520280" cy="252028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013176"/>
            <a:ext cx="3997533" cy="137692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41960"/>
            <a:ext cx="1980511" cy="1980511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09" y="1916832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-208414"/>
            <a:ext cx="8229600" cy="1143000"/>
          </a:xfrm>
        </p:spPr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367056" y="60407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Információk:</a:t>
            </a:r>
            <a:endParaRPr lang="hu-HU" sz="20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4601704" y="1004188"/>
            <a:ext cx="4137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hlinkClick r:id="rId2"/>
              </a:rPr>
              <a:t>https://</a:t>
            </a:r>
            <a:r>
              <a:rPr lang="hu-HU" sz="1200" dirty="0" smtClean="0">
                <a:hlinkClick r:id="rId2"/>
              </a:rPr>
              <a:t>en.wikipedia.org/wiki/InterPlanetary_File_System</a:t>
            </a:r>
            <a:endParaRPr lang="hu-HU" sz="1200" dirty="0" smtClean="0"/>
          </a:p>
          <a:p>
            <a:r>
              <a:rPr lang="hu-HU" sz="1200" dirty="0">
                <a:hlinkClick r:id="rId3"/>
              </a:rPr>
              <a:t>https://</a:t>
            </a:r>
            <a:r>
              <a:rPr lang="hu-HU" sz="1200" dirty="0" smtClean="0">
                <a:hlinkClick r:id="rId3"/>
              </a:rPr>
              <a:t>en.wikipedia.org/wiki/EDonkey_network</a:t>
            </a:r>
            <a:endParaRPr lang="hu-HU" sz="1200" dirty="0" smtClean="0"/>
          </a:p>
          <a:p>
            <a:r>
              <a:rPr lang="hu-HU" sz="1200" dirty="0">
                <a:hlinkClick r:id="rId4"/>
              </a:rPr>
              <a:t>https://</a:t>
            </a:r>
            <a:r>
              <a:rPr lang="hu-HU" sz="1200" dirty="0" smtClean="0">
                <a:hlinkClick r:id="rId4"/>
              </a:rPr>
              <a:t>en.wikipedia.org/wiki/Ed2k_URI_scheme</a:t>
            </a:r>
            <a:endParaRPr lang="hu-HU" sz="1200" dirty="0" smtClean="0"/>
          </a:p>
          <a:p>
            <a:r>
              <a:rPr lang="hu-HU" sz="1200" dirty="0">
                <a:hlinkClick r:id="rId5"/>
              </a:rPr>
              <a:t>https://</a:t>
            </a:r>
            <a:r>
              <a:rPr lang="hu-HU" sz="1200" dirty="0" smtClean="0">
                <a:hlinkClick r:id="rId5"/>
              </a:rPr>
              <a:t>en.wikipedia.org/wiki/Magnet_URI_scheme</a:t>
            </a:r>
            <a:endParaRPr lang="hu-HU" sz="1200" dirty="0" smtClean="0"/>
          </a:p>
          <a:p>
            <a:endParaRPr lang="hu-HU" sz="1200" dirty="0" smtClean="0"/>
          </a:p>
        </p:txBody>
      </p:sp>
      <p:sp>
        <p:nvSpPr>
          <p:cNvPr id="6" name="Szövegdoboz 5"/>
          <p:cNvSpPr txBox="1"/>
          <p:nvPr/>
        </p:nvSpPr>
        <p:spPr>
          <a:xfrm>
            <a:off x="374416" y="1914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Képek:</a:t>
            </a:r>
            <a:endParaRPr lang="hu-HU" sz="2000" dirty="0"/>
          </a:p>
        </p:txBody>
      </p:sp>
      <p:sp>
        <p:nvSpPr>
          <p:cNvPr id="7" name="Szövegdoboz 6"/>
          <p:cNvSpPr txBox="1"/>
          <p:nvPr/>
        </p:nvSpPr>
        <p:spPr>
          <a:xfrm>
            <a:off x="506448" y="2314886"/>
            <a:ext cx="1058517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 </a:t>
            </a:r>
            <a:r>
              <a:rPr lang="pt-BR" dirty="0" smtClean="0"/>
              <a:t>dia</a:t>
            </a:r>
            <a:r>
              <a:rPr lang="hu-HU" dirty="0" smtClean="0"/>
              <a:t>:</a:t>
            </a:r>
            <a:endParaRPr lang="pt-BR" dirty="0"/>
          </a:p>
          <a:p>
            <a:r>
              <a:rPr lang="pt-BR" dirty="0"/>
              <a:t>	</a:t>
            </a:r>
            <a:r>
              <a:rPr lang="pt-BR" sz="1200" dirty="0"/>
              <a:t>vuze logo:		</a:t>
            </a:r>
            <a:r>
              <a:rPr lang="pt-BR" sz="1200" dirty="0">
                <a:hlinkClick r:id="rId6"/>
              </a:rPr>
              <a:t>https://</a:t>
            </a:r>
            <a:r>
              <a:rPr lang="pt-BR" sz="1200" dirty="0" smtClean="0">
                <a:hlinkClick r:id="rId6"/>
              </a:rPr>
              <a:t>www.vuze.com/</a:t>
            </a:r>
            <a:endParaRPr lang="pt-BR" sz="1200" dirty="0" smtClean="0"/>
          </a:p>
          <a:p>
            <a:r>
              <a:rPr lang="pt-BR" sz="1200" dirty="0" smtClean="0"/>
              <a:t>	utorrent logo:		</a:t>
            </a:r>
            <a:r>
              <a:rPr lang="pt-BR" sz="1200" dirty="0" smtClean="0">
                <a:hlinkClick r:id="rId7"/>
              </a:rPr>
              <a:t>https://en.wikipedia.org/wiki/%CE%9CTorrent</a:t>
            </a:r>
            <a:endParaRPr lang="pt-BR" sz="1200" dirty="0" smtClean="0"/>
          </a:p>
          <a:p>
            <a:r>
              <a:rPr lang="pt-BR" sz="1200" dirty="0"/>
              <a:t>	bittorrent logo:	</a:t>
            </a:r>
            <a:r>
              <a:rPr lang="pt-BR" sz="1200" dirty="0">
                <a:hlinkClick r:id="rId8"/>
              </a:rPr>
              <a:t>https://www.bittorrent.com</a:t>
            </a:r>
            <a:r>
              <a:rPr lang="pt-BR" sz="1200" dirty="0" smtClean="0">
                <a:hlinkClick r:id="rId8"/>
              </a:rPr>
              <a:t>/</a:t>
            </a:r>
            <a:endParaRPr lang="pt-BR" sz="1200" dirty="0"/>
          </a:p>
          <a:p>
            <a:r>
              <a:rPr lang="pt-BR" sz="1200" dirty="0"/>
              <a:t>	qbittorrent logo:	</a:t>
            </a:r>
            <a:r>
              <a:rPr lang="pt-BR" sz="1200" dirty="0">
                <a:hlinkClick r:id="rId9"/>
              </a:rPr>
              <a:t>https://sourceforge.net/projects/qbittorrent</a:t>
            </a:r>
            <a:r>
              <a:rPr lang="pt-BR" sz="1200" dirty="0" smtClean="0">
                <a:hlinkClick r:id="rId9"/>
              </a:rPr>
              <a:t>/</a:t>
            </a:r>
            <a:endParaRPr lang="pt-BR" sz="1200" dirty="0"/>
          </a:p>
          <a:p>
            <a:r>
              <a:rPr lang="pt-BR" sz="1200" dirty="0"/>
              <a:t>	bitlord logo:		</a:t>
            </a:r>
            <a:r>
              <a:rPr lang="pt-BR" sz="1200" dirty="0">
                <a:hlinkClick r:id="rId10"/>
              </a:rPr>
              <a:t>https://</a:t>
            </a:r>
            <a:r>
              <a:rPr lang="pt-BR" sz="1200" dirty="0" smtClean="0">
                <a:hlinkClick r:id="rId10"/>
              </a:rPr>
              <a:t>en.wikipedia.org/wiki/BitLord</a:t>
            </a:r>
            <a:endParaRPr lang="pt-BR" sz="1200" dirty="0"/>
          </a:p>
          <a:p>
            <a:r>
              <a:rPr lang="pt-BR" sz="1200" dirty="0"/>
              <a:t>	bitcomet logo:		</a:t>
            </a:r>
            <a:r>
              <a:rPr lang="pt-BR" sz="1200" dirty="0">
                <a:hlinkClick r:id="rId11"/>
              </a:rPr>
              <a:t>https://</a:t>
            </a:r>
            <a:r>
              <a:rPr lang="pt-BR" sz="1200" dirty="0" smtClean="0">
                <a:hlinkClick r:id="rId11"/>
              </a:rPr>
              <a:t>www.bitcomet.com/en</a:t>
            </a:r>
            <a:endParaRPr lang="pt-BR" sz="1200" dirty="0"/>
          </a:p>
          <a:p>
            <a:r>
              <a:rPr lang="pt-BR" sz="1200" dirty="0"/>
              <a:t>	acquisition logo:	</a:t>
            </a:r>
            <a:r>
              <a:rPr lang="pt-BR" sz="1200" dirty="0">
                <a:hlinkClick r:id="rId12"/>
              </a:rPr>
              <a:t>https://en.wikipedia.org/wiki/Acquisition_(software</a:t>
            </a:r>
            <a:r>
              <a:rPr lang="pt-BR" sz="1200" dirty="0" smtClean="0">
                <a:hlinkClick r:id="rId12"/>
              </a:rPr>
              <a:t>)</a:t>
            </a:r>
            <a:endParaRPr lang="pt-BR" sz="1200" dirty="0"/>
          </a:p>
          <a:p>
            <a:r>
              <a:rPr lang="pt-BR" sz="1200" dirty="0"/>
              <a:t>	BlogTorrent logo:	</a:t>
            </a:r>
            <a:r>
              <a:rPr lang="pt-BR" sz="1200" dirty="0">
                <a:hlinkClick r:id="rId13"/>
              </a:rPr>
              <a:t>https://</a:t>
            </a:r>
            <a:r>
              <a:rPr lang="pt-BR" sz="1200" dirty="0" smtClean="0">
                <a:hlinkClick r:id="rId13"/>
              </a:rPr>
              <a:t>en.wikipedia.org/wiki/Blog_Torrent</a:t>
            </a:r>
            <a:endParaRPr lang="pt-BR" sz="1200" dirty="0"/>
          </a:p>
          <a:p>
            <a:r>
              <a:rPr lang="pt-BR" sz="1200" dirty="0"/>
              <a:t>	Deluge logo:		</a:t>
            </a:r>
            <a:r>
              <a:rPr lang="pt-BR" sz="1200" dirty="0">
                <a:hlinkClick r:id="rId14"/>
              </a:rPr>
              <a:t>https://en.wikipedia.org/wiki/Deluge_(software</a:t>
            </a:r>
            <a:r>
              <a:rPr lang="pt-BR" sz="1200" dirty="0" smtClean="0">
                <a:hlinkClick r:id="rId14"/>
              </a:rPr>
              <a:t>)</a:t>
            </a:r>
            <a:endParaRPr lang="pt-BR" sz="1200" dirty="0"/>
          </a:p>
          <a:p>
            <a:r>
              <a:rPr lang="pt-BR" sz="1200" dirty="0"/>
              <a:t>	FlashGet logo:		</a:t>
            </a:r>
            <a:r>
              <a:rPr lang="pt-BR" sz="1200" dirty="0">
                <a:hlinkClick r:id="rId15"/>
              </a:rPr>
              <a:t>https://</a:t>
            </a:r>
            <a:r>
              <a:rPr lang="pt-BR" sz="1200" dirty="0" smtClean="0">
                <a:hlinkClick r:id="rId15"/>
              </a:rPr>
              <a:t>en.wikipedia.org/wiki/FlashGet</a:t>
            </a:r>
            <a:endParaRPr lang="pt-BR" sz="1200" dirty="0"/>
          </a:p>
          <a:p>
            <a:r>
              <a:rPr lang="pt-BR" sz="1200" dirty="0"/>
              <a:t>	FrostWire logo:	</a:t>
            </a:r>
            <a:r>
              <a:rPr lang="pt-BR" sz="1200" dirty="0" smtClean="0">
                <a:hlinkClick r:id="rId16"/>
              </a:rPr>
              <a:t>https</a:t>
            </a:r>
            <a:r>
              <a:rPr lang="pt-BR" sz="1200" dirty="0">
                <a:hlinkClick r:id="rId16"/>
              </a:rPr>
              <a:t>://</a:t>
            </a:r>
            <a:r>
              <a:rPr lang="pt-BR" sz="1200" dirty="0" smtClean="0">
                <a:hlinkClick r:id="rId16"/>
              </a:rPr>
              <a:t>en.wikipedia.org/wiki/FrostWire</a:t>
            </a:r>
            <a:endParaRPr lang="pt-BR" sz="1200" dirty="0"/>
          </a:p>
          <a:p>
            <a:r>
              <a:rPr lang="pt-BR" sz="1200" dirty="0"/>
              <a:t>	Konqueror logo: 	</a:t>
            </a:r>
            <a:r>
              <a:rPr lang="pt-BR" sz="1200" dirty="0">
                <a:hlinkClick r:id="rId17"/>
              </a:rPr>
              <a:t>https://</a:t>
            </a:r>
            <a:r>
              <a:rPr lang="pt-BR" sz="1200" dirty="0" smtClean="0">
                <a:hlinkClick r:id="rId17"/>
              </a:rPr>
              <a:t>en.wikipedia.org/wiki/Konqueror</a:t>
            </a:r>
            <a:r>
              <a:rPr lang="hu-HU" sz="1200" dirty="0" smtClean="0"/>
              <a:t> </a:t>
            </a:r>
            <a:endParaRPr lang="pt-BR" sz="1200" dirty="0"/>
          </a:p>
          <a:p>
            <a:r>
              <a:rPr lang="pt-BR" sz="1200" dirty="0"/>
              <a:t>	ktorrent logo:		</a:t>
            </a:r>
            <a:r>
              <a:rPr lang="pt-BR" sz="1200" dirty="0">
                <a:hlinkClick r:id="rId18"/>
              </a:rPr>
              <a:t>https://</a:t>
            </a:r>
            <a:r>
              <a:rPr lang="pt-BR" sz="1200" dirty="0" smtClean="0">
                <a:hlinkClick r:id="rId18"/>
              </a:rPr>
              <a:t>en.wikipedia.org/wiki/KTorrent</a:t>
            </a:r>
            <a:r>
              <a:rPr lang="hu-HU" sz="1200" dirty="0" smtClean="0"/>
              <a:t> </a:t>
            </a:r>
            <a:endParaRPr lang="pt-BR" sz="1200" dirty="0"/>
          </a:p>
          <a:p>
            <a:r>
              <a:rPr lang="pt-BR" sz="1200" dirty="0"/>
              <a:t>	LimeWire logo:	</a:t>
            </a:r>
            <a:r>
              <a:rPr lang="pt-BR" sz="1200" dirty="0" smtClean="0">
                <a:hlinkClick r:id="rId19"/>
              </a:rPr>
              <a:t>https</a:t>
            </a:r>
            <a:r>
              <a:rPr lang="pt-BR" sz="1200" dirty="0">
                <a:hlinkClick r:id="rId19"/>
              </a:rPr>
              <a:t>://</a:t>
            </a:r>
            <a:r>
              <a:rPr lang="pt-BR" sz="1200" dirty="0" smtClean="0">
                <a:hlinkClick r:id="rId19"/>
              </a:rPr>
              <a:t>en.wikipedia.org/wiki/LimeWire</a:t>
            </a:r>
            <a:r>
              <a:rPr lang="hu-HU" sz="1200" dirty="0" smtClean="0"/>
              <a:t> </a:t>
            </a:r>
            <a:endParaRPr lang="pt-BR" sz="1200" dirty="0"/>
          </a:p>
          <a:p>
            <a:r>
              <a:rPr lang="pt-BR" sz="1200" dirty="0"/>
              <a:t>	Miro logo:		</a:t>
            </a:r>
            <a:r>
              <a:rPr lang="pt-BR" sz="1200" dirty="0">
                <a:hlinkClick r:id="rId20"/>
              </a:rPr>
              <a:t>https://en.wikipedia.org/wiki/Miro_(</a:t>
            </a:r>
            <a:r>
              <a:rPr lang="pt-BR" sz="1200" dirty="0" smtClean="0">
                <a:hlinkClick r:id="rId20"/>
              </a:rPr>
              <a:t>software)</a:t>
            </a:r>
            <a:r>
              <a:rPr lang="hu-HU" sz="1200" dirty="0" smtClean="0"/>
              <a:t> </a:t>
            </a:r>
            <a:endParaRPr lang="pt-BR" sz="1200" dirty="0"/>
          </a:p>
          <a:p>
            <a:r>
              <a:rPr lang="pt-BR" sz="1200" dirty="0"/>
              <a:t>	Shareaza logo:		</a:t>
            </a:r>
            <a:r>
              <a:rPr lang="pt-BR" sz="1200" dirty="0">
                <a:hlinkClick r:id="rId21"/>
              </a:rPr>
              <a:t>https://</a:t>
            </a:r>
            <a:r>
              <a:rPr lang="pt-BR" sz="1200" dirty="0" smtClean="0">
                <a:hlinkClick r:id="rId21"/>
              </a:rPr>
              <a:t>en.wikipedia.org/wiki/Shareaza</a:t>
            </a:r>
            <a:r>
              <a:rPr lang="hu-HU" sz="1200" dirty="0" smtClean="0"/>
              <a:t> </a:t>
            </a:r>
            <a:endParaRPr lang="pt-BR" sz="1200" dirty="0"/>
          </a:p>
          <a:p>
            <a:r>
              <a:rPr lang="pt-BR" sz="1200" dirty="0"/>
              <a:t>	Tomato Torrent logo:	</a:t>
            </a:r>
            <a:r>
              <a:rPr lang="pt-BR" sz="1200" dirty="0">
                <a:hlinkClick r:id="rId22"/>
              </a:rPr>
              <a:t>https://</a:t>
            </a:r>
            <a:r>
              <a:rPr lang="pt-BR" sz="1200" dirty="0" smtClean="0">
                <a:hlinkClick r:id="rId22"/>
              </a:rPr>
              <a:t>en.wikipedia.org/wiki/Tomato_Torrent</a:t>
            </a:r>
            <a:r>
              <a:rPr lang="hu-HU" sz="1200" dirty="0" smtClean="0"/>
              <a:t> </a:t>
            </a:r>
            <a:endParaRPr lang="pt-BR" sz="1200" dirty="0"/>
          </a:p>
          <a:p>
            <a:r>
              <a:rPr lang="pt-BR" sz="1200" dirty="0"/>
              <a:t>	Tonido logo:		</a:t>
            </a:r>
            <a:r>
              <a:rPr lang="pt-BR" sz="1200" dirty="0">
                <a:hlinkClick r:id="rId23"/>
              </a:rPr>
              <a:t>https://</a:t>
            </a:r>
            <a:r>
              <a:rPr lang="pt-BR" sz="1200" dirty="0" smtClean="0">
                <a:hlinkClick r:id="rId23"/>
              </a:rPr>
              <a:t>en.wikipedia.org/wiki/Tonido</a:t>
            </a:r>
            <a:r>
              <a:rPr lang="hu-HU" sz="1200" dirty="0" smtClean="0"/>
              <a:t> </a:t>
            </a:r>
            <a:endParaRPr lang="pt-BR" sz="1200" dirty="0"/>
          </a:p>
          <a:p>
            <a:r>
              <a:rPr lang="hu-HU" sz="1200" dirty="0" smtClean="0"/>
              <a:t> </a:t>
            </a:r>
            <a:r>
              <a:rPr lang="pt-BR" sz="1200" dirty="0"/>
              <a:t>	Transmission logo:	</a:t>
            </a:r>
            <a:r>
              <a:rPr lang="pt-BR" sz="1200" dirty="0">
                <a:hlinkClick r:id="rId24"/>
              </a:rPr>
              <a:t>https://en.wikipedia.org/wiki/Transmission_(BitTorrent_client</a:t>
            </a:r>
            <a:r>
              <a:rPr lang="pt-BR" sz="1200" dirty="0" smtClean="0">
                <a:hlinkClick r:id="rId24"/>
              </a:rPr>
              <a:t>)</a:t>
            </a:r>
            <a:r>
              <a:rPr lang="hu-HU" sz="1200" dirty="0" smtClean="0"/>
              <a:t> </a:t>
            </a:r>
            <a:endParaRPr lang="pt-BR" sz="1200" dirty="0"/>
          </a:p>
          <a:p>
            <a:r>
              <a:rPr lang="pt-BR" sz="1200" dirty="0"/>
              <a:t>	</a:t>
            </a:r>
            <a:r>
              <a:rPr lang="pt-BR" sz="1200" dirty="0" smtClean="0"/>
              <a:t>Triblerlogo:</a:t>
            </a:r>
            <a:r>
              <a:rPr lang="hu-HU" sz="1200" dirty="0" smtClean="0"/>
              <a:t>	</a:t>
            </a:r>
            <a:r>
              <a:rPr lang="pt-BR" sz="1200" dirty="0"/>
              <a:t>	</a:t>
            </a:r>
            <a:r>
              <a:rPr lang="pt-BR" sz="1200" dirty="0" smtClean="0">
                <a:hlinkClick r:id="rId25"/>
              </a:rPr>
              <a:t>https</a:t>
            </a:r>
            <a:r>
              <a:rPr lang="pt-BR" sz="1200" dirty="0">
                <a:hlinkClick r:id="rId25"/>
              </a:rPr>
              <a:t>://</a:t>
            </a:r>
            <a:r>
              <a:rPr lang="pt-BR" sz="1200" dirty="0" smtClean="0">
                <a:hlinkClick r:id="rId25"/>
              </a:rPr>
              <a:t>en.wikipedia.org/wiki/Tribler</a:t>
            </a:r>
            <a:r>
              <a:rPr lang="hu-HU" sz="1200" dirty="0" smtClean="0"/>
              <a:t> </a:t>
            </a:r>
            <a:endParaRPr lang="pt-BR" sz="1200" dirty="0"/>
          </a:p>
          <a:p>
            <a:r>
              <a:rPr lang="pt-BR" sz="1200" dirty="0"/>
              <a:t>	tixatia logo:		</a:t>
            </a:r>
            <a:r>
              <a:rPr lang="pt-BR" sz="1200" dirty="0">
                <a:hlinkClick r:id="rId26"/>
              </a:rPr>
              <a:t>https://</a:t>
            </a:r>
            <a:r>
              <a:rPr lang="pt-BR" sz="1200" dirty="0" smtClean="0">
                <a:hlinkClick r:id="rId26"/>
              </a:rPr>
              <a:t>www.softexia.com/windows/internet/file-sharing/tixati</a:t>
            </a:r>
            <a:r>
              <a:rPr lang="hu-HU" sz="1200" dirty="0" smtClean="0"/>
              <a:t>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574288" y="934586"/>
            <a:ext cx="4137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hlinkClick r:id="rId27"/>
              </a:rPr>
              <a:t>https://</a:t>
            </a:r>
            <a:r>
              <a:rPr lang="hu-HU" sz="1200" dirty="0" smtClean="0">
                <a:hlinkClick r:id="rId27"/>
              </a:rPr>
              <a:t>hu.wikipedia.org/wiki/BitTorrent</a:t>
            </a:r>
            <a:endParaRPr lang="hu-HU" sz="1200" dirty="0" smtClean="0"/>
          </a:p>
          <a:p>
            <a:r>
              <a:rPr lang="hu-HU" sz="1200" dirty="0" smtClean="0">
                <a:hlinkClick r:id="rId28"/>
              </a:rPr>
              <a:t>https</a:t>
            </a:r>
            <a:r>
              <a:rPr lang="hu-HU" sz="1200" dirty="0">
                <a:hlinkClick r:id="rId28"/>
              </a:rPr>
              <a:t>://</a:t>
            </a:r>
            <a:r>
              <a:rPr lang="hu-HU" sz="1200" dirty="0" smtClean="0">
                <a:hlinkClick r:id="rId28"/>
              </a:rPr>
              <a:t>en.wikipedia.org/wiki/Peer-to-peer</a:t>
            </a:r>
            <a:endParaRPr lang="hu-HU" sz="1200" dirty="0" smtClean="0"/>
          </a:p>
          <a:p>
            <a:r>
              <a:rPr lang="hu-HU" sz="1200" dirty="0">
                <a:hlinkClick r:id="rId29"/>
              </a:rPr>
              <a:t>https://</a:t>
            </a:r>
            <a:r>
              <a:rPr lang="hu-HU" sz="1200" dirty="0" smtClean="0">
                <a:hlinkClick r:id="rId29"/>
              </a:rPr>
              <a:t>hvg.hu/tudomany/20080416_torrent</a:t>
            </a:r>
            <a:endParaRPr lang="hu-HU" sz="1200" dirty="0" smtClean="0"/>
          </a:p>
          <a:p>
            <a:r>
              <a:rPr lang="hu-HU" sz="1200" dirty="0">
                <a:hlinkClick r:id="rId30"/>
              </a:rPr>
              <a:t>https://</a:t>
            </a:r>
            <a:r>
              <a:rPr lang="hu-HU" sz="1200" dirty="0" smtClean="0">
                <a:hlinkClick r:id="rId30"/>
              </a:rPr>
              <a:t>en.wikipedia.org/wiki/Metalink</a:t>
            </a:r>
            <a:r>
              <a:rPr lang="hu-HU" sz="1200" dirty="0" smtClean="0"/>
              <a:t> </a:t>
            </a:r>
          </a:p>
          <a:p>
            <a:r>
              <a:rPr lang="hu-HU" sz="1200" dirty="0">
                <a:hlinkClick r:id="rId31"/>
              </a:rPr>
              <a:t>https://</a:t>
            </a:r>
            <a:r>
              <a:rPr lang="hu-HU" sz="1200" dirty="0" smtClean="0">
                <a:hlinkClick r:id="rId31"/>
              </a:rPr>
              <a:t>hu.wikipedia.org/wiki/MUTE</a:t>
            </a:r>
            <a:endParaRPr lang="hu-HU" sz="1200" dirty="0" smtClean="0"/>
          </a:p>
          <a:p>
            <a:endParaRPr lang="hu-HU" sz="1200" dirty="0" smtClean="0"/>
          </a:p>
        </p:txBody>
      </p:sp>
    </p:spTree>
    <p:extLst>
      <p:ext uri="{BB962C8B-B14F-4D97-AF65-F5344CB8AC3E}">
        <p14:creationId xmlns:p14="http://schemas.microsoft.com/office/powerpoint/2010/main" val="9914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69</Words>
  <Application>Microsoft Office PowerPoint</Application>
  <PresentationFormat>Diavetítés a képernyőre (4:3 oldalarány)</PresentationFormat>
  <Paragraphs>77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Torrent  vagy hasonló fájlmegosztás </vt:lpstr>
      <vt:lpstr>Peer to Peer </vt:lpstr>
      <vt:lpstr>Tracker</vt:lpstr>
      <vt:lpstr>A .torrent fájl</vt:lpstr>
      <vt:lpstr>Anonimitás</vt:lpstr>
      <vt:lpstr>Biztonság </vt:lpstr>
      <vt:lpstr>Legalitási problémák</vt:lpstr>
      <vt:lpstr>Hasonló fájlmegosztási módszerek</vt:lpstr>
      <vt:lpstr>Források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Márk</dc:creator>
  <cp:lastModifiedBy>Márk</cp:lastModifiedBy>
  <cp:revision>15</cp:revision>
  <dcterms:created xsi:type="dcterms:W3CDTF">2020-02-08T19:55:34Z</dcterms:created>
  <dcterms:modified xsi:type="dcterms:W3CDTF">2020-02-23T21:57:27Z</dcterms:modified>
</cp:coreProperties>
</file>