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9" r:id="rId3"/>
    <p:sldId id="260" r:id="rId4"/>
    <p:sldId id="261" r:id="rId5"/>
    <p:sldId id="262" r:id="rId6"/>
    <p:sldId id="263" r:id="rId7"/>
    <p:sldId id="264" r:id="rId8"/>
    <p:sldId id="266" r:id="rId9"/>
    <p:sldId id="268" r:id="rId10"/>
    <p:sldId id="267"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3" autoAdjust="0"/>
  </p:normalViewPr>
  <p:slideViewPr>
    <p:cSldViewPr snapToGrid="0">
      <p:cViewPr>
        <p:scale>
          <a:sx n="90" d="100"/>
          <a:sy n="90" d="100"/>
        </p:scale>
        <p:origin x="1392" y="4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BDBFE8-0378-4A1A-B4A4-8ADF90F2E91A}" type="datetimeFigureOut">
              <a:rPr lang="en-CA" smtClean="0"/>
              <a:t>2025-05-25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59AEE-512A-4A01-A5DF-8023EDC3E2B8}" type="slidenum">
              <a:rPr lang="en-CA" smtClean="0"/>
              <a:t>‹#›</a:t>
            </a:fld>
            <a:endParaRPr lang="en-CA"/>
          </a:p>
        </p:txBody>
      </p:sp>
    </p:spTree>
    <p:extLst>
      <p:ext uri="{BB962C8B-B14F-4D97-AF65-F5344CB8AC3E}">
        <p14:creationId xmlns:p14="http://schemas.microsoft.com/office/powerpoint/2010/main" val="363577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Introducing the project name along with the responsible person overseeing its execution. This slide serves as the starting point, providing vital information about the project's identity and the key individual accountable for its success.</a:t>
            </a:r>
          </a:p>
        </p:txBody>
      </p:sp>
      <p:sp>
        <p:nvSpPr>
          <p:cNvPr id="4" name="Slide Number Placeholder 3"/>
          <p:cNvSpPr>
            <a:spLocks noGrp="1"/>
          </p:cNvSpPr>
          <p:nvPr>
            <p:ph type="sldNum" sz="quarter" idx="5"/>
          </p:nvPr>
        </p:nvSpPr>
        <p:spPr/>
        <p:txBody>
          <a:bodyPr/>
          <a:lstStyle/>
          <a:p>
            <a:fld id="{A6059AEE-512A-4A01-A5DF-8023EDC3E2B8}" type="slidenum">
              <a:rPr lang="en-CA" smtClean="0"/>
              <a:t>1</a:t>
            </a:fld>
            <a:endParaRPr lang="en-CA"/>
          </a:p>
        </p:txBody>
      </p:sp>
    </p:spTree>
    <p:extLst>
      <p:ext uri="{BB962C8B-B14F-4D97-AF65-F5344CB8AC3E}">
        <p14:creationId xmlns:p14="http://schemas.microsoft.com/office/powerpoint/2010/main" val="3983535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8EEB8-5D06-66F0-C137-97BC8B755C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48EAF5-D9DB-1856-DF21-BD2E2DA8AD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622F37-4916-5E4F-A52D-1786384A8FA9}"/>
              </a:ext>
            </a:extLst>
          </p:cNvPr>
          <p:cNvSpPr>
            <a:spLocks noGrp="1"/>
          </p:cNvSpPr>
          <p:nvPr>
            <p:ph type="body" idx="1"/>
          </p:nvPr>
        </p:nvSpPr>
        <p:spPr/>
        <p:txBody>
          <a:bodyPr/>
          <a:lstStyle/>
          <a:p>
            <a:r>
              <a:rPr lang="en-CA"/>
              <a:t>Introducing the project name along with the responsible person overseeing its execution. This slide serves as the starting point, providing vital information about the project's identity and the key individual accountable for its success.</a:t>
            </a:r>
          </a:p>
        </p:txBody>
      </p:sp>
      <p:sp>
        <p:nvSpPr>
          <p:cNvPr id="4" name="Slide Number Placeholder 3">
            <a:extLst>
              <a:ext uri="{FF2B5EF4-FFF2-40B4-BE49-F238E27FC236}">
                <a16:creationId xmlns:a16="http://schemas.microsoft.com/office/drawing/2014/main" id="{6C3FB954-D032-306E-27BA-7FC441177409}"/>
              </a:ext>
            </a:extLst>
          </p:cNvPr>
          <p:cNvSpPr>
            <a:spLocks noGrp="1"/>
          </p:cNvSpPr>
          <p:nvPr>
            <p:ph type="sldNum" sz="quarter" idx="5"/>
          </p:nvPr>
        </p:nvSpPr>
        <p:spPr/>
        <p:txBody>
          <a:bodyPr/>
          <a:lstStyle/>
          <a:p>
            <a:fld id="{A6059AEE-512A-4A01-A5DF-8023EDC3E2B8}" type="slidenum">
              <a:rPr lang="en-CA" smtClean="0"/>
              <a:t>10</a:t>
            </a:fld>
            <a:endParaRPr lang="en-CA"/>
          </a:p>
        </p:txBody>
      </p:sp>
    </p:spTree>
    <p:extLst>
      <p:ext uri="{BB962C8B-B14F-4D97-AF65-F5344CB8AC3E}">
        <p14:creationId xmlns:p14="http://schemas.microsoft.com/office/powerpoint/2010/main" val="2199890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En esta diapositiva, queremos expresar nuestro agradecimiento por su atención y participación. Esperamos que la información presentada haya sido útil y relevante. Si tienen alguna pregunta o necesitan más aclaraciones, no duden en preguntar. ¡Gracias nuevamente por su tiempo!</a:t>
            </a:r>
          </a:p>
        </p:txBody>
      </p:sp>
      <p:sp>
        <p:nvSpPr>
          <p:cNvPr id="4" name="Slide Number Placeholder 3"/>
          <p:cNvSpPr>
            <a:spLocks noGrp="1"/>
          </p:cNvSpPr>
          <p:nvPr>
            <p:ph type="sldNum" sz="quarter" idx="5"/>
          </p:nvPr>
        </p:nvSpPr>
        <p:spPr/>
        <p:txBody>
          <a:bodyPr/>
          <a:lstStyle/>
          <a:p>
            <a:fld id="{A6059AEE-512A-4A01-A5DF-8023EDC3E2B8}" type="slidenum">
              <a:rPr lang="en-CA" smtClean="0"/>
              <a:t>11</a:t>
            </a:fld>
            <a:endParaRPr lang="en-CA"/>
          </a:p>
        </p:txBody>
      </p:sp>
    </p:spTree>
    <p:extLst>
      <p:ext uri="{BB962C8B-B14F-4D97-AF65-F5344CB8AC3E}">
        <p14:creationId xmlns:p14="http://schemas.microsoft.com/office/powerpoint/2010/main" val="2645425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81398-02F7-D343-88A7-21DD144D39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53798-DD3D-5764-28F7-797A039ED2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3CFDB4-2274-1E6A-AAA8-3C50C004F3FA}"/>
              </a:ext>
            </a:extLst>
          </p:cNvPr>
          <p:cNvSpPr>
            <a:spLocks noGrp="1"/>
          </p:cNvSpPr>
          <p:nvPr>
            <p:ph type="body" idx="1"/>
          </p:nvPr>
        </p:nvSpPr>
        <p:spPr/>
        <p:txBody>
          <a:bodyPr/>
          <a:lstStyle/>
          <a:p>
            <a:r>
              <a:rPr lang="en-CA"/>
              <a:t>Introducing the project name along with the responsible person overseeing its execution. This slide serves as the starting point, providing vital information about the project's identity and the key individual accountable for its success.</a:t>
            </a:r>
          </a:p>
        </p:txBody>
      </p:sp>
      <p:sp>
        <p:nvSpPr>
          <p:cNvPr id="4" name="Slide Number Placeholder 3">
            <a:extLst>
              <a:ext uri="{FF2B5EF4-FFF2-40B4-BE49-F238E27FC236}">
                <a16:creationId xmlns:a16="http://schemas.microsoft.com/office/drawing/2014/main" id="{78AF0876-552B-3B2D-1DDB-BB9F67742A76}"/>
              </a:ext>
            </a:extLst>
          </p:cNvPr>
          <p:cNvSpPr>
            <a:spLocks noGrp="1"/>
          </p:cNvSpPr>
          <p:nvPr>
            <p:ph type="sldNum" sz="quarter" idx="5"/>
          </p:nvPr>
        </p:nvSpPr>
        <p:spPr/>
        <p:txBody>
          <a:bodyPr/>
          <a:lstStyle/>
          <a:p>
            <a:fld id="{A6059AEE-512A-4A01-A5DF-8023EDC3E2B8}" type="slidenum">
              <a:rPr lang="en-CA" smtClean="0"/>
              <a:t>2</a:t>
            </a:fld>
            <a:endParaRPr lang="en-CA"/>
          </a:p>
        </p:txBody>
      </p:sp>
    </p:spTree>
    <p:extLst>
      <p:ext uri="{BB962C8B-B14F-4D97-AF65-F5344CB8AC3E}">
        <p14:creationId xmlns:p14="http://schemas.microsoft.com/office/powerpoint/2010/main" val="1480044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C5A7F-2FC5-F485-754F-2AD5EFC117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48BAD1-E7C3-1DD9-05A2-22E6AB0DBE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3ADD8-0A10-B59C-ACEE-301AE0C0B6C3}"/>
              </a:ext>
            </a:extLst>
          </p:cNvPr>
          <p:cNvSpPr>
            <a:spLocks noGrp="1"/>
          </p:cNvSpPr>
          <p:nvPr>
            <p:ph type="body" idx="1"/>
          </p:nvPr>
        </p:nvSpPr>
        <p:spPr/>
        <p:txBody>
          <a:bodyPr/>
          <a:lstStyle/>
          <a:p>
            <a:r>
              <a:rPr lang="en-CA"/>
              <a:t>Introducing the project name along with the responsible person overseeing its execution. This slide serves as the starting point, providing vital information about the project's identity and the key individual accountable for its success.</a:t>
            </a:r>
          </a:p>
        </p:txBody>
      </p:sp>
      <p:sp>
        <p:nvSpPr>
          <p:cNvPr id="4" name="Slide Number Placeholder 3">
            <a:extLst>
              <a:ext uri="{FF2B5EF4-FFF2-40B4-BE49-F238E27FC236}">
                <a16:creationId xmlns:a16="http://schemas.microsoft.com/office/drawing/2014/main" id="{E042929F-3011-716C-CAEA-641BEF4AC552}"/>
              </a:ext>
            </a:extLst>
          </p:cNvPr>
          <p:cNvSpPr>
            <a:spLocks noGrp="1"/>
          </p:cNvSpPr>
          <p:nvPr>
            <p:ph type="sldNum" sz="quarter" idx="5"/>
          </p:nvPr>
        </p:nvSpPr>
        <p:spPr/>
        <p:txBody>
          <a:bodyPr/>
          <a:lstStyle/>
          <a:p>
            <a:fld id="{A6059AEE-512A-4A01-A5DF-8023EDC3E2B8}" type="slidenum">
              <a:rPr lang="en-CA" smtClean="0"/>
              <a:t>3</a:t>
            </a:fld>
            <a:endParaRPr lang="en-CA"/>
          </a:p>
        </p:txBody>
      </p:sp>
    </p:spTree>
    <p:extLst>
      <p:ext uri="{BB962C8B-B14F-4D97-AF65-F5344CB8AC3E}">
        <p14:creationId xmlns:p14="http://schemas.microsoft.com/office/powerpoint/2010/main" val="1552145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34969-CE46-25F7-6E4E-0769DDC0A7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C7EAF3-4A93-5B9D-83B3-0F76C9F577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30DFF-7AA6-E4AB-79E9-2053C9E976FE}"/>
              </a:ext>
            </a:extLst>
          </p:cNvPr>
          <p:cNvSpPr>
            <a:spLocks noGrp="1"/>
          </p:cNvSpPr>
          <p:nvPr>
            <p:ph type="body" idx="1"/>
          </p:nvPr>
        </p:nvSpPr>
        <p:spPr/>
        <p:txBody>
          <a:bodyPr/>
          <a:lstStyle/>
          <a:p>
            <a:r>
              <a:rPr lang="en-CA"/>
              <a:t>Introducing the project name along with the responsible person overseeing its execution. This slide serves as the starting point, providing vital information about the project's identity and the key individual accountable for its success.</a:t>
            </a:r>
          </a:p>
        </p:txBody>
      </p:sp>
      <p:sp>
        <p:nvSpPr>
          <p:cNvPr id="4" name="Slide Number Placeholder 3">
            <a:extLst>
              <a:ext uri="{FF2B5EF4-FFF2-40B4-BE49-F238E27FC236}">
                <a16:creationId xmlns:a16="http://schemas.microsoft.com/office/drawing/2014/main" id="{95446CCB-A975-3B7B-E67B-3325B407020A}"/>
              </a:ext>
            </a:extLst>
          </p:cNvPr>
          <p:cNvSpPr>
            <a:spLocks noGrp="1"/>
          </p:cNvSpPr>
          <p:nvPr>
            <p:ph type="sldNum" sz="quarter" idx="5"/>
          </p:nvPr>
        </p:nvSpPr>
        <p:spPr/>
        <p:txBody>
          <a:bodyPr/>
          <a:lstStyle/>
          <a:p>
            <a:fld id="{A6059AEE-512A-4A01-A5DF-8023EDC3E2B8}" type="slidenum">
              <a:rPr lang="en-CA" smtClean="0"/>
              <a:t>4</a:t>
            </a:fld>
            <a:endParaRPr lang="en-CA"/>
          </a:p>
        </p:txBody>
      </p:sp>
    </p:spTree>
    <p:extLst>
      <p:ext uri="{BB962C8B-B14F-4D97-AF65-F5344CB8AC3E}">
        <p14:creationId xmlns:p14="http://schemas.microsoft.com/office/powerpoint/2010/main" val="319518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A1765-E613-FC85-C255-DB29603285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EE1D03-397C-583D-4DD7-E80A07237B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52EC9E-B5DC-37AB-4BAC-24232424C781}"/>
              </a:ext>
            </a:extLst>
          </p:cNvPr>
          <p:cNvSpPr>
            <a:spLocks noGrp="1"/>
          </p:cNvSpPr>
          <p:nvPr>
            <p:ph type="body" idx="1"/>
          </p:nvPr>
        </p:nvSpPr>
        <p:spPr/>
        <p:txBody>
          <a:bodyPr/>
          <a:lstStyle/>
          <a:p>
            <a:r>
              <a:rPr lang="en-CA"/>
              <a:t>Introducing the project name along with the responsible person overseeing its execution. This slide serves as the starting point, providing vital information about the project's identity and the key individual accountable for its success.</a:t>
            </a:r>
          </a:p>
        </p:txBody>
      </p:sp>
      <p:sp>
        <p:nvSpPr>
          <p:cNvPr id="4" name="Slide Number Placeholder 3">
            <a:extLst>
              <a:ext uri="{FF2B5EF4-FFF2-40B4-BE49-F238E27FC236}">
                <a16:creationId xmlns:a16="http://schemas.microsoft.com/office/drawing/2014/main" id="{1DB7F073-D1A2-D671-870F-2FB120C20B0F}"/>
              </a:ext>
            </a:extLst>
          </p:cNvPr>
          <p:cNvSpPr>
            <a:spLocks noGrp="1"/>
          </p:cNvSpPr>
          <p:nvPr>
            <p:ph type="sldNum" sz="quarter" idx="5"/>
          </p:nvPr>
        </p:nvSpPr>
        <p:spPr/>
        <p:txBody>
          <a:bodyPr/>
          <a:lstStyle/>
          <a:p>
            <a:fld id="{A6059AEE-512A-4A01-A5DF-8023EDC3E2B8}" type="slidenum">
              <a:rPr lang="en-CA" smtClean="0"/>
              <a:t>5</a:t>
            </a:fld>
            <a:endParaRPr lang="en-CA"/>
          </a:p>
        </p:txBody>
      </p:sp>
    </p:spTree>
    <p:extLst>
      <p:ext uri="{BB962C8B-B14F-4D97-AF65-F5344CB8AC3E}">
        <p14:creationId xmlns:p14="http://schemas.microsoft.com/office/powerpoint/2010/main" val="2304388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76BF6-B335-AE2F-59CF-51806F404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5B4743-16D9-CF4B-D9A0-2B2AB73997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9B16D1-980C-C3F4-9832-54AFC9D2BE83}"/>
              </a:ext>
            </a:extLst>
          </p:cNvPr>
          <p:cNvSpPr>
            <a:spLocks noGrp="1"/>
          </p:cNvSpPr>
          <p:nvPr>
            <p:ph type="body" idx="1"/>
          </p:nvPr>
        </p:nvSpPr>
        <p:spPr/>
        <p:txBody>
          <a:bodyPr/>
          <a:lstStyle/>
          <a:p>
            <a:r>
              <a:rPr lang="en-CA"/>
              <a:t>Introducing the project name along with the responsible person overseeing its execution. This slide serves as the starting point, providing vital information about the project's identity and the key individual accountable for its success.</a:t>
            </a:r>
          </a:p>
        </p:txBody>
      </p:sp>
      <p:sp>
        <p:nvSpPr>
          <p:cNvPr id="4" name="Slide Number Placeholder 3">
            <a:extLst>
              <a:ext uri="{FF2B5EF4-FFF2-40B4-BE49-F238E27FC236}">
                <a16:creationId xmlns:a16="http://schemas.microsoft.com/office/drawing/2014/main" id="{37251DE3-CDC1-2790-E9C2-D9874F910A40}"/>
              </a:ext>
            </a:extLst>
          </p:cNvPr>
          <p:cNvSpPr>
            <a:spLocks noGrp="1"/>
          </p:cNvSpPr>
          <p:nvPr>
            <p:ph type="sldNum" sz="quarter" idx="5"/>
          </p:nvPr>
        </p:nvSpPr>
        <p:spPr/>
        <p:txBody>
          <a:bodyPr/>
          <a:lstStyle/>
          <a:p>
            <a:fld id="{A6059AEE-512A-4A01-A5DF-8023EDC3E2B8}" type="slidenum">
              <a:rPr lang="en-CA" smtClean="0"/>
              <a:t>6</a:t>
            </a:fld>
            <a:endParaRPr lang="en-CA"/>
          </a:p>
        </p:txBody>
      </p:sp>
    </p:spTree>
    <p:extLst>
      <p:ext uri="{BB962C8B-B14F-4D97-AF65-F5344CB8AC3E}">
        <p14:creationId xmlns:p14="http://schemas.microsoft.com/office/powerpoint/2010/main" val="2145345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C8775-E6A5-1C28-6048-58E0A1CADB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AFA15E-C23E-E131-4CCA-1CC47C90C0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8A095B-57FB-CF40-0C2E-7F67F08A1BFE}"/>
              </a:ext>
            </a:extLst>
          </p:cNvPr>
          <p:cNvSpPr>
            <a:spLocks noGrp="1"/>
          </p:cNvSpPr>
          <p:nvPr>
            <p:ph type="body" idx="1"/>
          </p:nvPr>
        </p:nvSpPr>
        <p:spPr/>
        <p:txBody>
          <a:bodyPr/>
          <a:lstStyle/>
          <a:p>
            <a:r>
              <a:rPr lang="en-CA"/>
              <a:t>Introducing the project name along with the responsible person overseeing its execution. This slide serves as the starting point, providing vital information about the project's identity and the key individual accountable for its success.</a:t>
            </a:r>
          </a:p>
        </p:txBody>
      </p:sp>
      <p:sp>
        <p:nvSpPr>
          <p:cNvPr id="4" name="Slide Number Placeholder 3">
            <a:extLst>
              <a:ext uri="{FF2B5EF4-FFF2-40B4-BE49-F238E27FC236}">
                <a16:creationId xmlns:a16="http://schemas.microsoft.com/office/drawing/2014/main" id="{72F1C19D-2134-B8E7-3C89-FDF5774B6BB2}"/>
              </a:ext>
            </a:extLst>
          </p:cNvPr>
          <p:cNvSpPr>
            <a:spLocks noGrp="1"/>
          </p:cNvSpPr>
          <p:nvPr>
            <p:ph type="sldNum" sz="quarter" idx="5"/>
          </p:nvPr>
        </p:nvSpPr>
        <p:spPr/>
        <p:txBody>
          <a:bodyPr/>
          <a:lstStyle/>
          <a:p>
            <a:fld id="{A6059AEE-512A-4A01-A5DF-8023EDC3E2B8}" type="slidenum">
              <a:rPr lang="en-CA" smtClean="0"/>
              <a:t>7</a:t>
            </a:fld>
            <a:endParaRPr lang="en-CA"/>
          </a:p>
        </p:txBody>
      </p:sp>
    </p:spTree>
    <p:extLst>
      <p:ext uri="{BB962C8B-B14F-4D97-AF65-F5344CB8AC3E}">
        <p14:creationId xmlns:p14="http://schemas.microsoft.com/office/powerpoint/2010/main" val="174831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E86F5-92C7-06D6-2CF8-4E5E8C5578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226F78-11F0-1619-863D-F9EC21E465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87983F-14E7-DAC3-6B71-C0CA2BAF99CA}"/>
              </a:ext>
            </a:extLst>
          </p:cNvPr>
          <p:cNvSpPr>
            <a:spLocks noGrp="1"/>
          </p:cNvSpPr>
          <p:nvPr>
            <p:ph type="body" idx="1"/>
          </p:nvPr>
        </p:nvSpPr>
        <p:spPr/>
        <p:txBody>
          <a:bodyPr/>
          <a:lstStyle/>
          <a:p>
            <a:r>
              <a:rPr lang="en-CA"/>
              <a:t>Introducing the project name along with the responsible person overseeing its execution. This slide serves as the starting point, providing vital information about the project's identity and the key individual accountable for its success.</a:t>
            </a:r>
          </a:p>
        </p:txBody>
      </p:sp>
      <p:sp>
        <p:nvSpPr>
          <p:cNvPr id="4" name="Slide Number Placeholder 3">
            <a:extLst>
              <a:ext uri="{FF2B5EF4-FFF2-40B4-BE49-F238E27FC236}">
                <a16:creationId xmlns:a16="http://schemas.microsoft.com/office/drawing/2014/main" id="{39F855B3-2DA7-5E88-CE54-A8314E945D86}"/>
              </a:ext>
            </a:extLst>
          </p:cNvPr>
          <p:cNvSpPr>
            <a:spLocks noGrp="1"/>
          </p:cNvSpPr>
          <p:nvPr>
            <p:ph type="sldNum" sz="quarter" idx="5"/>
          </p:nvPr>
        </p:nvSpPr>
        <p:spPr/>
        <p:txBody>
          <a:bodyPr/>
          <a:lstStyle/>
          <a:p>
            <a:fld id="{A6059AEE-512A-4A01-A5DF-8023EDC3E2B8}" type="slidenum">
              <a:rPr lang="en-CA" smtClean="0"/>
              <a:t>8</a:t>
            </a:fld>
            <a:endParaRPr lang="en-CA"/>
          </a:p>
        </p:txBody>
      </p:sp>
    </p:spTree>
    <p:extLst>
      <p:ext uri="{BB962C8B-B14F-4D97-AF65-F5344CB8AC3E}">
        <p14:creationId xmlns:p14="http://schemas.microsoft.com/office/powerpoint/2010/main" val="904031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6323D-E008-E411-191E-B593AD88B2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F50C39-DBFB-5F35-421A-416923605F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F7DAB4-B1E8-3E08-57DA-09F1C5344130}"/>
              </a:ext>
            </a:extLst>
          </p:cNvPr>
          <p:cNvSpPr>
            <a:spLocks noGrp="1"/>
          </p:cNvSpPr>
          <p:nvPr>
            <p:ph type="body" idx="1"/>
          </p:nvPr>
        </p:nvSpPr>
        <p:spPr/>
        <p:txBody>
          <a:bodyPr/>
          <a:lstStyle/>
          <a:p>
            <a:r>
              <a:rPr lang="en-CA"/>
              <a:t>Introducing the project name along with the responsible person overseeing its execution. This slide serves as the starting point, providing vital information about the project's identity and the key individual accountable for its success.</a:t>
            </a:r>
          </a:p>
        </p:txBody>
      </p:sp>
      <p:sp>
        <p:nvSpPr>
          <p:cNvPr id="4" name="Slide Number Placeholder 3">
            <a:extLst>
              <a:ext uri="{FF2B5EF4-FFF2-40B4-BE49-F238E27FC236}">
                <a16:creationId xmlns:a16="http://schemas.microsoft.com/office/drawing/2014/main" id="{EFC896B6-85A0-E750-9BA5-D4F0C1E6A439}"/>
              </a:ext>
            </a:extLst>
          </p:cNvPr>
          <p:cNvSpPr>
            <a:spLocks noGrp="1"/>
          </p:cNvSpPr>
          <p:nvPr>
            <p:ph type="sldNum" sz="quarter" idx="5"/>
          </p:nvPr>
        </p:nvSpPr>
        <p:spPr/>
        <p:txBody>
          <a:bodyPr/>
          <a:lstStyle/>
          <a:p>
            <a:fld id="{A6059AEE-512A-4A01-A5DF-8023EDC3E2B8}" type="slidenum">
              <a:rPr lang="en-CA" smtClean="0"/>
              <a:t>9</a:t>
            </a:fld>
            <a:endParaRPr lang="en-CA"/>
          </a:p>
        </p:txBody>
      </p:sp>
    </p:spTree>
    <p:extLst>
      <p:ext uri="{BB962C8B-B14F-4D97-AF65-F5344CB8AC3E}">
        <p14:creationId xmlns:p14="http://schemas.microsoft.com/office/powerpoint/2010/main" val="2031311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7EFFC-406F-4A6D-66FD-C44A1B7002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A90CD8E-55B6-181F-9D23-4B22B6132D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C38CA73-6580-FAA8-8276-B26B4A7FEA08}"/>
              </a:ext>
            </a:extLst>
          </p:cNvPr>
          <p:cNvSpPr>
            <a:spLocks noGrp="1"/>
          </p:cNvSpPr>
          <p:nvPr>
            <p:ph type="dt" sz="half" idx="10"/>
          </p:nvPr>
        </p:nvSpPr>
        <p:spPr/>
        <p:txBody>
          <a:bodyPr/>
          <a:lstStyle/>
          <a:p>
            <a:fld id="{948514DF-8D9C-4DD4-8C9C-7DC13AF8E2DB}" type="datetimeFigureOut">
              <a:rPr lang="en-CA" smtClean="0"/>
              <a:t>2025-05-25</a:t>
            </a:fld>
            <a:endParaRPr lang="en-CA"/>
          </a:p>
        </p:txBody>
      </p:sp>
      <p:sp>
        <p:nvSpPr>
          <p:cNvPr id="5" name="Footer Placeholder 4">
            <a:extLst>
              <a:ext uri="{FF2B5EF4-FFF2-40B4-BE49-F238E27FC236}">
                <a16:creationId xmlns:a16="http://schemas.microsoft.com/office/drawing/2014/main" id="{FBADC53B-E20E-0802-C464-E179C95CAB7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5A501C-0365-E846-4D22-7EAA11AF5B4A}"/>
              </a:ext>
            </a:extLst>
          </p:cNvPr>
          <p:cNvSpPr>
            <a:spLocks noGrp="1"/>
          </p:cNvSpPr>
          <p:nvPr>
            <p:ph type="sldNum" sz="quarter" idx="12"/>
          </p:nvPr>
        </p:nvSpPr>
        <p:spPr/>
        <p:txBody>
          <a:bodyPr/>
          <a:lstStyle/>
          <a:p>
            <a:fld id="{CD032916-B43A-44AF-A63F-3CFEEA12D6A6}" type="slidenum">
              <a:rPr lang="en-CA" smtClean="0"/>
              <a:t>‹#›</a:t>
            </a:fld>
            <a:endParaRPr lang="en-CA"/>
          </a:p>
        </p:txBody>
      </p:sp>
    </p:spTree>
    <p:extLst>
      <p:ext uri="{BB962C8B-B14F-4D97-AF65-F5344CB8AC3E}">
        <p14:creationId xmlns:p14="http://schemas.microsoft.com/office/powerpoint/2010/main" val="337842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8BD7-39BA-2036-349C-597A5D98D35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7B2A5DC-F8C5-AA7E-AD17-974D9466D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771E33-2F0E-5DF3-9514-AF524B0F086F}"/>
              </a:ext>
            </a:extLst>
          </p:cNvPr>
          <p:cNvSpPr>
            <a:spLocks noGrp="1"/>
          </p:cNvSpPr>
          <p:nvPr>
            <p:ph type="dt" sz="half" idx="10"/>
          </p:nvPr>
        </p:nvSpPr>
        <p:spPr/>
        <p:txBody>
          <a:bodyPr/>
          <a:lstStyle/>
          <a:p>
            <a:fld id="{948514DF-8D9C-4DD4-8C9C-7DC13AF8E2DB}" type="datetimeFigureOut">
              <a:rPr lang="en-CA" smtClean="0"/>
              <a:t>2025-05-25</a:t>
            </a:fld>
            <a:endParaRPr lang="en-CA"/>
          </a:p>
        </p:txBody>
      </p:sp>
      <p:sp>
        <p:nvSpPr>
          <p:cNvPr id="5" name="Footer Placeholder 4">
            <a:extLst>
              <a:ext uri="{FF2B5EF4-FFF2-40B4-BE49-F238E27FC236}">
                <a16:creationId xmlns:a16="http://schemas.microsoft.com/office/drawing/2014/main" id="{085C92FB-D614-3202-A9F0-D0CED30689F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D38E8CD-AF41-6381-E1EF-27449A63F5A9}"/>
              </a:ext>
            </a:extLst>
          </p:cNvPr>
          <p:cNvSpPr>
            <a:spLocks noGrp="1"/>
          </p:cNvSpPr>
          <p:nvPr>
            <p:ph type="sldNum" sz="quarter" idx="12"/>
          </p:nvPr>
        </p:nvSpPr>
        <p:spPr/>
        <p:txBody>
          <a:bodyPr/>
          <a:lstStyle/>
          <a:p>
            <a:fld id="{CD032916-B43A-44AF-A63F-3CFEEA12D6A6}" type="slidenum">
              <a:rPr lang="en-CA" smtClean="0"/>
              <a:t>‹#›</a:t>
            </a:fld>
            <a:endParaRPr lang="en-CA"/>
          </a:p>
        </p:txBody>
      </p:sp>
    </p:spTree>
    <p:extLst>
      <p:ext uri="{BB962C8B-B14F-4D97-AF65-F5344CB8AC3E}">
        <p14:creationId xmlns:p14="http://schemas.microsoft.com/office/powerpoint/2010/main" val="3263192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7172E-A2D7-8A2E-B9DD-B6CB353336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78C8E88-3897-752B-7E3F-A37909618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BDBA79F-E553-C0BA-B79B-8F042467EA04}"/>
              </a:ext>
            </a:extLst>
          </p:cNvPr>
          <p:cNvSpPr>
            <a:spLocks noGrp="1"/>
          </p:cNvSpPr>
          <p:nvPr>
            <p:ph type="dt" sz="half" idx="10"/>
          </p:nvPr>
        </p:nvSpPr>
        <p:spPr/>
        <p:txBody>
          <a:bodyPr/>
          <a:lstStyle/>
          <a:p>
            <a:fld id="{948514DF-8D9C-4DD4-8C9C-7DC13AF8E2DB}" type="datetimeFigureOut">
              <a:rPr lang="en-CA" smtClean="0"/>
              <a:t>2025-05-25</a:t>
            </a:fld>
            <a:endParaRPr lang="en-CA"/>
          </a:p>
        </p:txBody>
      </p:sp>
      <p:sp>
        <p:nvSpPr>
          <p:cNvPr id="5" name="Footer Placeholder 4">
            <a:extLst>
              <a:ext uri="{FF2B5EF4-FFF2-40B4-BE49-F238E27FC236}">
                <a16:creationId xmlns:a16="http://schemas.microsoft.com/office/drawing/2014/main" id="{7FB00ADC-A797-E146-6125-D5D500F617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415C69E-17DE-8714-0065-CA24875B90F9}"/>
              </a:ext>
            </a:extLst>
          </p:cNvPr>
          <p:cNvSpPr>
            <a:spLocks noGrp="1"/>
          </p:cNvSpPr>
          <p:nvPr>
            <p:ph type="sldNum" sz="quarter" idx="12"/>
          </p:nvPr>
        </p:nvSpPr>
        <p:spPr/>
        <p:txBody>
          <a:bodyPr/>
          <a:lstStyle/>
          <a:p>
            <a:fld id="{CD032916-B43A-44AF-A63F-3CFEEA12D6A6}" type="slidenum">
              <a:rPr lang="en-CA" smtClean="0"/>
              <a:t>‹#›</a:t>
            </a:fld>
            <a:endParaRPr lang="en-CA"/>
          </a:p>
        </p:txBody>
      </p:sp>
    </p:spTree>
    <p:extLst>
      <p:ext uri="{BB962C8B-B14F-4D97-AF65-F5344CB8AC3E}">
        <p14:creationId xmlns:p14="http://schemas.microsoft.com/office/powerpoint/2010/main" val="264033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DD18-E3E2-D1CF-B4B7-8FE1A015E92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E4742B-393F-5EDA-0F45-8B26EB0CEB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73EF7D8-FFD5-FA61-2BD1-D2F064496D1F}"/>
              </a:ext>
            </a:extLst>
          </p:cNvPr>
          <p:cNvSpPr>
            <a:spLocks noGrp="1"/>
          </p:cNvSpPr>
          <p:nvPr>
            <p:ph type="dt" sz="half" idx="10"/>
          </p:nvPr>
        </p:nvSpPr>
        <p:spPr/>
        <p:txBody>
          <a:bodyPr/>
          <a:lstStyle/>
          <a:p>
            <a:fld id="{948514DF-8D9C-4DD4-8C9C-7DC13AF8E2DB}" type="datetimeFigureOut">
              <a:rPr lang="en-CA" smtClean="0"/>
              <a:t>2025-05-25</a:t>
            </a:fld>
            <a:endParaRPr lang="en-CA"/>
          </a:p>
        </p:txBody>
      </p:sp>
      <p:sp>
        <p:nvSpPr>
          <p:cNvPr id="5" name="Footer Placeholder 4">
            <a:extLst>
              <a:ext uri="{FF2B5EF4-FFF2-40B4-BE49-F238E27FC236}">
                <a16:creationId xmlns:a16="http://schemas.microsoft.com/office/drawing/2014/main" id="{F0B5790B-07D1-6070-8CED-9705D5A7821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FD9642D-61D8-BAC6-F500-FB9483FC35D5}"/>
              </a:ext>
            </a:extLst>
          </p:cNvPr>
          <p:cNvSpPr>
            <a:spLocks noGrp="1"/>
          </p:cNvSpPr>
          <p:nvPr>
            <p:ph type="sldNum" sz="quarter" idx="12"/>
          </p:nvPr>
        </p:nvSpPr>
        <p:spPr/>
        <p:txBody>
          <a:bodyPr/>
          <a:lstStyle/>
          <a:p>
            <a:fld id="{CD032916-B43A-44AF-A63F-3CFEEA12D6A6}" type="slidenum">
              <a:rPr lang="en-CA" smtClean="0"/>
              <a:t>‹#›</a:t>
            </a:fld>
            <a:endParaRPr lang="en-CA"/>
          </a:p>
        </p:txBody>
      </p:sp>
    </p:spTree>
    <p:extLst>
      <p:ext uri="{BB962C8B-B14F-4D97-AF65-F5344CB8AC3E}">
        <p14:creationId xmlns:p14="http://schemas.microsoft.com/office/powerpoint/2010/main" val="2321890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5632-0973-C05B-F9A8-366AF99D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1061873-FEBB-F171-7688-5470D116EA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E33B55-5D36-E867-5FB8-44F17B0B6C42}"/>
              </a:ext>
            </a:extLst>
          </p:cNvPr>
          <p:cNvSpPr>
            <a:spLocks noGrp="1"/>
          </p:cNvSpPr>
          <p:nvPr>
            <p:ph type="dt" sz="half" idx="10"/>
          </p:nvPr>
        </p:nvSpPr>
        <p:spPr/>
        <p:txBody>
          <a:bodyPr/>
          <a:lstStyle/>
          <a:p>
            <a:fld id="{948514DF-8D9C-4DD4-8C9C-7DC13AF8E2DB}" type="datetimeFigureOut">
              <a:rPr lang="en-CA" smtClean="0"/>
              <a:t>2025-05-25</a:t>
            </a:fld>
            <a:endParaRPr lang="en-CA"/>
          </a:p>
        </p:txBody>
      </p:sp>
      <p:sp>
        <p:nvSpPr>
          <p:cNvPr id="5" name="Footer Placeholder 4">
            <a:extLst>
              <a:ext uri="{FF2B5EF4-FFF2-40B4-BE49-F238E27FC236}">
                <a16:creationId xmlns:a16="http://schemas.microsoft.com/office/drawing/2014/main" id="{A4A07727-9FDF-6300-0B4F-BC89AE972E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043E1BA-E69E-6931-087A-9E69A1E0CC25}"/>
              </a:ext>
            </a:extLst>
          </p:cNvPr>
          <p:cNvSpPr>
            <a:spLocks noGrp="1"/>
          </p:cNvSpPr>
          <p:nvPr>
            <p:ph type="sldNum" sz="quarter" idx="12"/>
          </p:nvPr>
        </p:nvSpPr>
        <p:spPr/>
        <p:txBody>
          <a:bodyPr/>
          <a:lstStyle/>
          <a:p>
            <a:fld id="{CD032916-B43A-44AF-A63F-3CFEEA12D6A6}" type="slidenum">
              <a:rPr lang="en-CA" smtClean="0"/>
              <a:t>‹#›</a:t>
            </a:fld>
            <a:endParaRPr lang="en-CA"/>
          </a:p>
        </p:txBody>
      </p:sp>
    </p:spTree>
    <p:extLst>
      <p:ext uri="{BB962C8B-B14F-4D97-AF65-F5344CB8AC3E}">
        <p14:creationId xmlns:p14="http://schemas.microsoft.com/office/powerpoint/2010/main" val="401153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B758-A372-488A-3C8A-F633CA6889D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0CC0187-CA31-F368-422D-7E68E62B2A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4649B16-801E-8FDC-5343-732B868C1C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4D9860F-6984-8CA4-19A9-6CB2856343EE}"/>
              </a:ext>
            </a:extLst>
          </p:cNvPr>
          <p:cNvSpPr>
            <a:spLocks noGrp="1"/>
          </p:cNvSpPr>
          <p:nvPr>
            <p:ph type="dt" sz="half" idx="10"/>
          </p:nvPr>
        </p:nvSpPr>
        <p:spPr/>
        <p:txBody>
          <a:bodyPr/>
          <a:lstStyle/>
          <a:p>
            <a:fld id="{948514DF-8D9C-4DD4-8C9C-7DC13AF8E2DB}" type="datetimeFigureOut">
              <a:rPr lang="en-CA" smtClean="0"/>
              <a:t>2025-05-25</a:t>
            </a:fld>
            <a:endParaRPr lang="en-CA"/>
          </a:p>
        </p:txBody>
      </p:sp>
      <p:sp>
        <p:nvSpPr>
          <p:cNvPr id="6" name="Footer Placeholder 5">
            <a:extLst>
              <a:ext uri="{FF2B5EF4-FFF2-40B4-BE49-F238E27FC236}">
                <a16:creationId xmlns:a16="http://schemas.microsoft.com/office/drawing/2014/main" id="{786A6694-457E-BFAB-25C1-12774487F27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116551B-79F6-EF78-6F04-48CD7FD66A89}"/>
              </a:ext>
            </a:extLst>
          </p:cNvPr>
          <p:cNvSpPr>
            <a:spLocks noGrp="1"/>
          </p:cNvSpPr>
          <p:nvPr>
            <p:ph type="sldNum" sz="quarter" idx="12"/>
          </p:nvPr>
        </p:nvSpPr>
        <p:spPr/>
        <p:txBody>
          <a:bodyPr/>
          <a:lstStyle/>
          <a:p>
            <a:fld id="{CD032916-B43A-44AF-A63F-3CFEEA12D6A6}" type="slidenum">
              <a:rPr lang="en-CA" smtClean="0"/>
              <a:t>‹#›</a:t>
            </a:fld>
            <a:endParaRPr lang="en-CA"/>
          </a:p>
        </p:txBody>
      </p:sp>
    </p:spTree>
    <p:extLst>
      <p:ext uri="{BB962C8B-B14F-4D97-AF65-F5344CB8AC3E}">
        <p14:creationId xmlns:p14="http://schemas.microsoft.com/office/powerpoint/2010/main" val="114117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A156-95B2-3A81-CF03-B090ED9EFCC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5E5538F-764A-7E34-76E4-743923A9C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68DBEF-FC27-BED2-9F65-53E7E893C2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849A7A5-1D65-35BD-D886-8D7722564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9C0E82-B93A-E10F-A41C-8DEFB45462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7CF8470-E4FA-2681-DF10-2F0ED92D308A}"/>
              </a:ext>
            </a:extLst>
          </p:cNvPr>
          <p:cNvSpPr>
            <a:spLocks noGrp="1"/>
          </p:cNvSpPr>
          <p:nvPr>
            <p:ph type="dt" sz="half" idx="10"/>
          </p:nvPr>
        </p:nvSpPr>
        <p:spPr/>
        <p:txBody>
          <a:bodyPr/>
          <a:lstStyle/>
          <a:p>
            <a:fld id="{948514DF-8D9C-4DD4-8C9C-7DC13AF8E2DB}" type="datetimeFigureOut">
              <a:rPr lang="en-CA" smtClean="0"/>
              <a:t>2025-05-25</a:t>
            </a:fld>
            <a:endParaRPr lang="en-CA"/>
          </a:p>
        </p:txBody>
      </p:sp>
      <p:sp>
        <p:nvSpPr>
          <p:cNvPr id="8" name="Footer Placeholder 7">
            <a:extLst>
              <a:ext uri="{FF2B5EF4-FFF2-40B4-BE49-F238E27FC236}">
                <a16:creationId xmlns:a16="http://schemas.microsoft.com/office/drawing/2014/main" id="{BF5D5E3E-58E3-D381-A1B1-BD507A6196D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0130FE4-D81A-8C36-6DD6-1E22863A96EC}"/>
              </a:ext>
            </a:extLst>
          </p:cNvPr>
          <p:cNvSpPr>
            <a:spLocks noGrp="1"/>
          </p:cNvSpPr>
          <p:nvPr>
            <p:ph type="sldNum" sz="quarter" idx="12"/>
          </p:nvPr>
        </p:nvSpPr>
        <p:spPr/>
        <p:txBody>
          <a:bodyPr/>
          <a:lstStyle/>
          <a:p>
            <a:fld id="{CD032916-B43A-44AF-A63F-3CFEEA12D6A6}" type="slidenum">
              <a:rPr lang="en-CA" smtClean="0"/>
              <a:t>‹#›</a:t>
            </a:fld>
            <a:endParaRPr lang="en-CA"/>
          </a:p>
        </p:txBody>
      </p:sp>
    </p:spTree>
    <p:extLst>
      <p:ext uri="{BB962C8B-B14F-4D97-AF65-F5344CB8AC3E}">
        <p14:creationId xmlns:p14="http://schemas.microsoft.com/office/powerpoint/2010/main" val="37988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294D-4314-69CA-A735-0548DCB7080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EAF5EBD-A191-062C-3F73-CBFF558915B5}"/>
              </a:ext>
            </a:extLst>
          </p:cNvPr>
          <p:cNvSpPr>
            <a:spLocks noGrp="1"/>
          </p:cNvSpPr>
          <p:nvPr>
            <p:ph type="dt" sz="half" idx="10"/>
          </p:nvPr>
        </p:nvSpPr>
        <p:spPr/>
        <p:txBody>
          <a:bodyPr/>
          <a:lstStyle/>
          <a:p>
            <a:fld id="{948514DF-8D9C-4DD4-8C9C-7DC13AF8E2DB}" type="datetimeFigureOut">
              <a:rPr lang="en-CA" smtClean="0"/>
              <a:t>2025-05-25</a:t>
            </a:fld>
            <a:endParaRPr lang="en-CA"/>
          </a:p>
        </p:txBody>
      </p:sp>
      <p:sp>
        <p:nvSpPr>
          <p:cNvPr id="4" name="Footer Placeholder 3">
            <a:extLst>
              <a:ext uri="{FF2B5EF4-FFF2-40B4-BE49-F238E27FC236}">
                <a16:creationId xmlns:a16="http://schemas.microsoft.com/office/drawing/2014/main" id="{12AE9736-1970-1710-17CB-6A2D4E73EC8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7F0327F-66A3-1286-958A-E53DEB97B3C1}"/>
              </a:ext>
            </a:extLst>
          </p:cNvPr>
          <p:cNvSpPr>
            <a:spLocks noGrp="1"/>
          </p:cNvSpPr>
          <p:nvPr>
            <p:ph type="sldNum" sz="quarter" idx="12"/>
          </p:nvPr>
        </p:nvSpPr>
        <p:spPr/>
        <p:txBody>
          <a:bodyPr/>
          <a:lstStyle/>
          <a:p>
            <a:fld id="{CD032916-B43A-44AF-A63F-3CFEEA12D6A6}" type="slidenum">
              <a:rPr lang="en-CA" smtClean="0"/>
              <a:t>‹#›</a:t>
            </a:fld>
            <a:endParaRPr lang="en-CA"/>
          </a:p>
        </p:txBody>
      </p:sp>
    </p:spTree>
    <p:extLst>
      <p:ext uri="{BB962C8B-B14F-4D97-AF65-F5344CB8AC3E}">
        <p14:creationId xmlns:p14="http://schemas.microsoft.com/office/powerpoint/2010/main" val="17886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86CD6-F959-2856-3703-6EC71FF63146}"/>
              </a:ext>
            </a:extLst>
          </p:cNvPr>
          <p:cNvSpPr>
            <a:spLocks noGrp="1"/>
          </p:cNvSpPr>
          <p:nvPr>
            <p:ph type="dt" sz="half" idx="10"/>
          </p:nvPr>
        </p:nvSpPr>
        <p:spPr/>
        <p:txBody>
          <a:bodyPr/>
          <a:lstStyle/>
          <a:p>
            <a:fld id="{948514DF-8D9C-4DD4-8C9C-7DC13AF8E2DB}" type="datetimeFigureOut">
              <a:rPr lang="en-CA" smtClean="0"/>
              <a:t>2025-05-25</a:t>
            </a:fld>
            <a:endParaRPr lang="en-CA"/>
          </a:p>
        </p:txBody>
      </p:sp>
      <p:sp>
        <p:nvSpPr>
          <p:cNvPr id="3" name="Footer Placeholder 2">
            <a:extLst>
              <a:ext uri="{FF2B5EF4-FFF2-40B4-BE49-F238E27FC236}">
                <a16:creationId xmlns:a16="http://schemas.microsoft.com/office/drawing/2014/main" id="{613D59AF-C987-6AA3-E820-616B0DE5527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D8E2930-B22C-BE48-78CE-79D7164F4D31}"/>
              </a:ext>
            </a:extLst>
          </p:cNvPr>
          <p:cNvSpPr>
            <a:spLocks noGrp="1"/>
          </p:cNvSpPr>
          <p:nvPr>
            <p:ph type="sldNum" sz="quarter" idx="12"/>
          </p:nvPr>
        </p:nvSpPr>
        <p:spPr/>
        <p:txBody>
          <a:bodyPr/>
          <a:lstStyle/>
          <a:p>
            <a:fld id="{CD032916-B43A-44AF-A63F-3CFEEA12D6A6}" type="slidenum">
              <a:rPr lang="en-CA" smtClean="0"/>
              <a:t>‹#›</a:t>
            </a:fld>
            <a:endParaRPr lang="en-CA"/>
          </a:p>
        </p:txBody>
      </p:sp>
    </p:spTree>
    <p:extLst>
      <p:ext uri="{BB962C8B-B14F-4D97-AF65-F5344CB8AC3E}">
        <p14:creationId xmlns:p14="http://schemas.microsoft.com/office/powerpoint/2010/main" val="240183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D4F5-70C1-1A05-83DB-BA7817D8A4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879CA52-B7AC-876E-38A4-7A9AA73E48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C67DF8E-446A-3BD4-0640-1B1489310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06A86-D540-A287-9F1A-A6ED1466E4BB}"/>
              </a:ext>
            </a:extLst>
          </p:cNvPr>
          <p:cNvSpPr>
            <a:spLocks noGrp="1"/>
          </p:cNvSpPr>
          <p:nvPr>
            <p:ph type="dt" sz="half" idx="10"/>
          </p:nvPr>
        </p:nvSpPr>
        <p:spPr/>
        <p:txBody>
          <a:bodyPr/>
          <a:lstStyle/>
          <a:p>
            <a:fld id="{948514DF-8D9C-4DD4-8C9C-7DC13AF8E2DB}" type="datetimeFigureOut">
              <a:rPr lang="en-CA" smtClean="0"/>
              <a:t>2025-05-25</a:t>
            </a:fld>
            <a:endParaRPr lang="en-CA"/>
          </a:p>
        </p:txBody>
      </p:sp>
      <p:sp>
        <p:nvSpPr>
          <p:cNvPr id="6" name="Footer Placeholder 5">
            <a:extLst>
              <a:ext uri="{FF2B5EF4-FFF2-40B4-BE49-F238E27FC236}">
                <a16:creationId xmlns:a16="http://schemas.microsoft.com/office/drawing/2014/main" id="{D3D2CDF2-9E06-E704-CF47-9B1474BDDAD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4EF0F5-2B3D-FEB8-126B-68451B24D28C}"/>
              </a:ext>
            </a:extLst>
          </p:cNvPr>
          <p:cNvSpPr>
            <a:spLocks noGrp="1"/>
          </p:cNvSpPr>
          <p:nvPr>
            <p:ph type="sldNum" sz="quarter" idx="12"/>
          </p:nvPr>
        </p:nvSpPr>
        <p:spPr/>
        <p:txBody>
          <a:bodyPr/>
          <a:lstStyle/>
          <a:p>
            <a:fld id="{CD032916-B43A-44AF-A63F-3CFEEA12D6A6}" type="slidenum">
              <a:rPr lang="en-CA" smtClean="0"/>
              <a:t>‹#›</a:t>
            </a:fld>
            <a:endParaRPr lang="en-CA"/>
          </a:p>
        </p:txBody>
      </p:sp>
    </p:spTree>
    <p:extLst>
      <p:ext uri="{BB962C8B-B14F-4D97-AF65-F5344CB8AC3E}">
        <p14:creationId xmlns:p14="http://schemas.microsoft.com/office/powerpoint/2010/main" val="94839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F8ED-B023-480D-AC99-192B3572B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DE1983E-8C8E-8A52-CFC0-83D495887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B35014D-C0E8-21B1-3105-A948305E5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C4E28C-90E2-6F4F-9901-FDC2CA6DF2EA}"/>
              </a:ext>
            </a:extLst>
          </p:cNvPr>
          <p:cNvSpPr>
            <a:spLocks noGrp="1"/>
          </p:cNvSpPr>
          <p:nvPr>
            <p:ph type="dt" sz="half" idx="10"/>
          </p:nvPr>
        </p:nvSpPr>
        <p:spPr/>
        <p:txBody>
          <a:bodyPr/>
          <a:lstStyle/>
          <a:p>
            <a:fld id="{948514DF-8D9C-4DD4-8C9C-7DC13AF8E2DB}" type="datetimeFigureOut">
              <a:rPr lang="en-CA" smtClean="0"/>
              <a:t>2025-05-25</a:t>
            </a:fld>
            <a:endParaRPr lang="en-CA"/>
          </a:p>
        </p:txBody>
      </p:sp>
      <p:sp>
        <p:nvSpPr>
          <p:cNvPr id="6" name="Footer Placeholder 5">
            <a:extLst>
              <a:ext uri="{FF2B5EF4-FFF2-40B4-BE49-F238E27FC236}">
                <a16:creationId xmlns:a16="http://schemas.microsoft.com/office/drawing/2014/main" id="{2AD7B874-1417-29B9-51AB-3A44A0FC931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833AAC0-CA75-EDEB-7A44-31548D8FD586}"/>
              </a:ext>
            </a:extLst>
          </p:cNvPr>
          <p:cNvSpPr>
            <a:spLocks noGrp="1"/>
          </p:cNvSpPr>
          <p:nvPr>
            <p:ph type="sldNum" sz="quarter" idx="12"/>
          </p:nvPr>
        </p:nvSpPr>
        <p:spPr/>
        <p:txBody>
          <a:bodyPr/>
          <a:lstStyle/>
          <a:p>
            <a:fld id="{CD032916-B43A-44AF-A63F-3CFEEA12D6A6}" type="slidenum">
              <a:rPr lang="en-CA" smtClean="0"/>
              <a:t>‹#›</a:t>
            </a:fld>
            <a:endParaRPr lang="en-CA"/>
          </a:p>
        </p:txBody>
      </p:sp>
    </p:spTree>
    <p:extLst>
      <p:ext uri="{BB962C8B-B14F-4D97-AF65-F5344CB8AC3E}">
        <p14:creationId xmlns:p14="http://schemas.microsoft.com/office/powerpoint/2010/main" val="113311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9A782E-DA98-7427-84A4-2C6B85CE7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50A5649-F263-B5EF-8706-532830731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4AD2D76-273A-3EC7-FF7C-F49590198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8514DF-8D9C-4DD4-8C9C-7DC13AF8E2DB}" type="datetimeFigureOut">
              <a:rPr lang="en-CA" smtClean="0"/>
              <a:t>2025-05-25</a:t>
            </a:fld>
            <a:endParaRPr lang="en-CA"/>
          </a:p>
        </p:txBody>
      </p:sp>
      <p:sp>
        <p:nvSpPr>
          <p:cNvPr id="5" name="Footer Placeholder 4">
            <a:extLst>
              <a:ext uri="{FF2B5EF4-FFF2-40B4-BE49-F238E27FC236}">
                <a16:creationId xmlns:a16="http://schemas.microsoft.com/office/drawing/2014/main" id="{E049392B-BF6F-86AB-34D6-F387647322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374211CF-2C8E-E044-85F0-CE450F3D85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032916-B43A-44AF-A63F-3CFEEA12D6A6}" type="slidenum">
              <a:rPr lang="en-CA" smtClean="0"/>
              <a:t>‹#›</a:t>
            </a:fld>
            <a:endParaRPr lang="en-CA"/>
          </a:p>
        </p:txBody>
      </p:sp>
    </p:spTree>
    <p:extLst>
      <p:ext uri="{BB962C8B-B14F-4D97-AF65-F5344CB8AC3E}">
        <p14:creationId xmlns:p14="http://schemas.microsoft.com/office/powerpoint/2010/main" val="3198390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meteo.com/en/docs"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archive/arc0021/0002199/1.1/data/0-data/HTML/WMO-CODE/WMO4677.HTM"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emf"/><Relationship Id="rId5" Type="http://schemas.openxmlformats.org/officeDocument/2006/relationships/hyperlink" Target="/archive/arc0021/0002199/1.1/data/0-data/HTML/WMO-CODE/WMO4677.HTM" TargetMode="Externa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4.emf"/><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id="{394842B0-684D-44CC-B4BC-D13331CF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11D083-24F6-764E-6C62-C1B9FF735F18}"/>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6100" b="1" kern="1200">
                <a:solidFill>
                  <a:schemeClr val="tx1"/>
                </a:solidFill>
                <a:latin typeface="+mj-lt"/>
                <a:ea typeface="+mj-ea"/>
                <a:cs typeface="+mj-cs"/>
              </a:rPr>
              <a:t>Weather prediction Project</a:t>
            </a:r>
          </a:p>
        </p:txBody>
      </p:sp>
      <p:sp>
        <p:nvSpPr>
          <p:cNvPr id="1078" name="sketch line">
            <a:extLst>
              <a:ext uri="{FF2B5EF4-FFF2-40B4-BE49-F238E27FC236}">
                <a16:creationId xmlns:a16="http://schemas.microsoft.com/office/drawing/2014/main" id="{4C2A3DC3-F495-4B99-9FF3-3FB30D632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170EE18-B296-3C23-9809-4B1A99F0A9F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706624"/>
            <a:ext cx="6894576" cy="3483864"/>
          </a:xfrm>
        </p:spPr>
        <p:txBody>
          <a:bodyPr>
            <a:normAutofit/>
          </a:bodyPr>
          <a:lstStyle/>
          <a:p>
            <a:pPr marL="0" indent="0">
              <a:spcBef>
                <a:spcPts val="2500"/>
              </a:spcBef>
              <a:buNone/>
            </a:pPr>
            <a:r>
              <a:rPr lang="en-US" sz="1400" b="1" u="sng" dirty="0"/>
              <a:t>Introduction</a:t>
            </a:r>
          </a:p>
          <a:p>
            <a:pPr marL="0" indent="0" rtl="0">
              <a:spcBef>
                <a:spcPts val="2500"/>
              </a:spcBef>
              <a:spcAft>
                <a:spcPts val="1200"/>
              </a:spcAft>
              <a:buNone/>
            </a:pPr>
            <a:r>
              <a:rPr lang="en-US" sz="1400" b="1" dirty="0"/>
              <a:t>I have generated a predictive model that estimates the probability of Rain / Snow / Hail occurrence based on hourly historical weather data for Montreal, Quebec. </a:t>
            </a:r>
          </a:p>
          <a:p>
            <a:pPr marL="0" indent="0" rtl="0">
              <a:spcBef>
                <a:spcPts val="2500"/>
              </a:spcBef>
              <a:spcAft>
                <a:spcPts val="1200"/>
              </a:spcAft>
              <a:buNone/>
            </a:pPr>
            <a:r>
              <a:rPr lang="en-US" sz="1400" b="1" dirty="0"/>
              <a:t>The dataset was generated using the public Open-</a:t>
            </a:r>
            <a:r>
              <a:rPr lang="en-US" sz="1400" b="1" dirty="0" err="1"/>
              <a:t>Meteo</a:t>
            </a:r>
            <a:r>
              <a:rPr lang="en-US" sz="1400" b="1" dirty="0"/>
              <a:t> API, which provides detailed hourly weather observations (</a:t>
            </a:r>
            <a:r>
              <a:rPr lang="en-US" sz="1400" b="1" dirty="0">
                <a:hlinkClick r:id="rId3"/>
              </a:rPr>
              <a:t>Open-</a:t>
            </a:r>
            <a:r>
              <a:rPr lang="en-US" sz="1400" b="1" dirty="0" err="1">
                <a:hlinkClick r:id="rId3"/>
              </a:rPr>
              <a:t>Meteo</a:t>
            </a:r>
            <a:r>
              <a:rPr lang="en-US" sz="1400" b="1" dirty="0">
                <a:hlinkClick r:id="rId3"/>
              </a:rPr>
              <a:t> API Docs</a:t>
            </a:r>
            <a:r>
              <a:rPr lang="en-US" sz="1400" b="1" dirty="0"/>
              <a:t>)</a:t>
            </a:r>
          </a:p>
        </p:txBody>
      </p:sp>
      <p:pic>
        <p:nvPicPr>
          <p:cNvPr id="1030" name="Picture 6" descr="How AI powered weather forecasting is changing the game">
            <a:extLst>
              <a:ext uri="{FF2B5EF4-FFF2-40B4-BE49-F238E27FC236}">
                <a16:creationId xmlns:a16="http://schemas.microsoft.com/office/drawing/2014/main" id="{7D811F08-1D56-9112-16D8-D34B2B5622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146" r="14567"/>
          <a:stretch>
            <a:fillRect/>
          </a:stretch>
        </p:blipFill>
        <p:spPr bwMode="auto">
          <a:xfrm>
            <a:off x="8156454" y="-7"/>
            <a:ext cx="4035547" cy="4178808"/>
          </a:xfrm>
          <a:custGeom>
            <a:avLst/>
            <a:gdLst/>
            <a:ahLst/>
            <a:cxnLst/>
            <a:rect l="l" t="t" r="r" b="b"/>
            <a:pathLst>
              <a:path w="4035547" h="4178808">
                <a:moveTo>
                  <a:pt x="14988" y="0"/>
                </a:moveTo>
                <a:lnTo>
                  <a:pt x="4035547" y="0"/>
                </a:lnTo>
                <a:lnTo>
                  <a:pt x="4035547" y="4161794"/>
                </a:lnTo>
                <a:lnTo>
                  <a:pt x="3918602" y="4164199"/>
                </a:lnTo>
                <a:cubicBezTo>
                  <a:pt x="3673497" y="4178956"/>
                  <a:pt x="3428120" y="4172295"/>
                  <a:pt x="3183014" y="4175560"/>
                </a:cubicBezTo>
                <a:cubicBezTo>
                  <a:pt x="2855121" y="4180001"/>
                  <a:pt x="2527499" y="4168639"/>
                  <a:pt x="2199742" y="4167595"/>
                </a:cubicBezTo>
                <a:cubicBezTo>
                  <a:pt x="2132562" y="4167334"/>
                  <a:pt x="2065110" y="4170729"/>
                  <a:pt x="1998202" y="4175952"/>
                </a:cubicBezTo>
                <a:cubicBezTo>
                  <a:pt x="1905507" y="4183005"/>
                  <a:pt x="1814033" y="4174124"/>
                  <a:pt x="1722153" y="4165766"/>
                </a:cubicBezTo>
                <a:cubicBezTo>
                  <a:pt x="1611407" y="4155711"/>
                  <a:pt x="1500933" y="4164591"/>
                  <a:pt x="1390867" y="4176214"/>
                </a:cubicBezTo>
                <a:lnTo>
                  <a:pt x="1348076" y="4178808"/>
                </a:lnTo>
                <a:lnTo>
                  <a:pt x="597587" y="4178808"/>
                </a:lnTo>
                <a:lnTo>
                  <a:pt x="507890" y="4175773"/>
                </a:lnTo>
                <a:cubicBezTo>
                  <a:pt x="403218" y="4174810"/>
                  <a:pt x="298546" y="4175691"/>
                  <a:pt x="193840" y="4176214"/>
                </a:cubicBezTo>
                <a:lnTo>
                  <a:pt x="2757" y="4175742"/>
                </a:lnTo>
                <a:lnTo>
                  <a:pt x="2810" y="4034870"/>
                </a:lnTo>
                <a:cubicBezTo>
                  <a:pt x="5629" y="3979851"/>
                  <a:pt x="10539" y="3924896"/>
                  <a:pt x="15416" y="3870068"/>
                </a:cubicBezTo>
                <a:cubicBezTo>
                  <a:pt x="23018" y="3799731"/>
                  <a:pt x="25045" y="3728899"/>
                  <a:pt x="21498" y="3658244"/>
                </a:cubicBezTo>
                <a:cubicBezTo>
                  <a:pt x="17063" y="3602147"/>
                  <a:pt x="10095" y="3546050"/>
                  <a:pt x="8828" y="3489953"/>
                </a:cubicBezTo>
                <a:cubicBezTo>
                  <a:pt x="6548" y="3389688"/>
                  <a:pt x="7434" y="3289424"/>
                  <a:pt x="13262" y="3189160"/>
                </a:cubicBezTo>
                <a:cubicBezTo>
                  <a:pt x="16176" y="3138901"/>
                  <a:pt x="20864" y="3089150"/>
                  <a:pt x="22891" y="3038510"/>
                </a:cubicBezTo>
                <a:cubicBezTo>
                  <a:pt x="24918" y="2987870"/>
                  <a:pt x="28973" y="2936723"/>
                  <a:pt x="17444" y="2887098"/>
                </a:cubicBezTo>
                <a:cubicBezTo>
                  <a:pt x="-2068" y="2802699"/>
                  <a:pt x="12249" y="2718680"/>
                  <a:pt x="16430" y="2634534"/>
                </a:cubicBezTo>
                <a:cubicBezTo>
                  <a:pt x="18964" y="2582244"/>
                  <a:pt x="34168" y="2528685"/>
                  <a:pt x="20738" y="2477919"/>
                </a:cubicBezTo>
                <a:cubicBezTo>
                  <a:pt x="-421" y="2398342"/>
                  <a:pt x="13389" y="2320415"/>
                  <a:pt x="20738" y="2242107"/>
                </a:cubicBezTo>
                <a:cubicBezTo>
                  <a:pt x="29213" y="2168001"/>
                  <a:pt x="27718" y="2093082"/>
                  <a:pt x="16303" y="2019369"/>
                </a:cubicBezTo>
                <a:cubicBezTo>
                  <a:pt x="1986" y="1946239"/>
                  <a:pt x="1986" y="1871028"/>
                  <a:pt x="16303" y="1797899"/>
                </a:cubicBezTo>
                <a:cubicBezTo>
                  <a:pt x="28162" y="1737537"/>
                  <a:pt x="29530" y="1675589"/>
                  <a:pt x="20357" y="1614758"/>
                </a:cubicBezTo>
                <a:cubicBezTo>
                  <a:pt x="14149" y="1571226"/>
                  <a:pt x="3000" y="1527947"/>
                  <a:pt x="1480" y="1484415"/>
                </a:cubicBezTo>
                <a:cubicBezTo>
                  <a:pt x="-1662" y="1393377"/>
                  <a:pt x="200" y="1302238"/>
                  <a:pt x="7055" y="1211417"/>
                </a:cubicBezTo>
                <a:cubicBezTo>
                  <a:pt x="15036" y="1107980"/>
                  <a:pt x="30366" y="1004923"/>
                  <a:pt x="19724" y="900725"/>
                </a:cubicBezTo>
                <a:cubicBezTo>
                  <a:pt x="16050" y="864934"/>
                  <a:pt x="8575" y="829270"/>
                  <a:pt x="7815" y="793353"/>
                </a:cubicBezTo>
                <a:cubicBezTo>
                  <a:pt x="6168" y="726087"/>
                  <a:pt x="5407" y="659710"/>
                  <a:pt x="9208" y="590286"/>
                </a:cubicBezTo>
                <a:cubicBezTo>
                  <a:pt x="13009" y="520863"/>
                  <a:pt x="27452" y="450424"/>
                  <a:pt x="17697" y="382270"/>
                </a:cubicBezTo>
                <a:cubicBezTo>
                  <a:pt x="7941" y="314115"/>
                  <a:pt x="14276" y="247103"/>
                  <a:pt x="20611" y="180218"/>
                </a:cubicBezTo>
                <a:cubicBezTo>
                  <a:pt x="23652" y="148426"/>
                  <a:pt x="25711" y="116982"/>
                  <a:pt x="25156" y="85665"/>
                </a:cubicBezTo>
                <a:close/>
              </a:path>
            </a:pathLst>
          </a:custGeom>
          <a:noFill/>
          <a:extLst>
            <a:ext uri="{909E8E84-426E-40DD-AFC4-6F175D3DCCD1}">
              <a14:hiddenFill xmlns:a14="http://schemas.microsoft.com/office/drawing/2010/main">
                <a:solidFill>
                  <a:srgbClr val="FFFFFF"/>
                </a:solidFill>
              </a14:hiddenFill>
            </a:ext>
          </a:extLst>
        </p:spPr>
      </p:pic>
      <p:pic>
        <p:nvPicPr>
          <p:cNvPr id="3" name="Picture 2" descr="Create a design for a slide that introduces the Weather Prediction Project. Include elements such as weather icons, a map of Buenos Aires, Argentina, and references to the Open-Meteo API. Use a modern and clean style with blue and white colors to represent the sky and clouds. For the template slide, design a layout that can be used for various sections of the presentation, incorporating placeholders for text, images, and charts. Ensure the template has a cohesive look with the introduction slide, maintaining the same color scheme and style.">
            <a:extLst>
              <a:ext uri="{FF2B5EF4-FFF2-40B4-BE49-F238E27FC236}">
                <a16:creationId xmlns:a16="http://schemas.microsoft.com/office/drawing/2014/main" id="{DFF39D43-F999-1EA3-F60D-51D15020B8F8}"/>
              </a:ext>
            </a:extLst>
          </p:cNvPr>
          <p:cNvPicPr>
            <a:picLocks noChangeAspect="1"/>
          </p:cNvPicPr>
          <p:nvPr/>
        </p:nvPicPr>
        <p:blipFill>
          <a:blip r:embed="rId5"/>
          <a:srcRect r="-1" b="35992"/>
          <a:stretch>
            <a:fillRect/>
          </a:stretch>
        </p:blipFill>
        <p:spPr>
          <a:xfrm>
            <a:off x="8144356" y="4267201"/>
            <a:ext cx="4047645" cy="2590808"/>
          </a:xfrm>
          <a:custGeom>
            <a:avLst/>
            <a:gdLst/>
            <a:ahLst/>
            <a:cxnLst/>
            <a:rect l="l" t="t" r="r" b="b"/>
            <a:pathLst>
              <a:path w="4047645" h="2495811">
                <a:moveTo>
                  <a:pt x="2441891" y="4"/>
                </a:moveTo>
                <a:cubicBezTo>
                  <a:pt x="2489381" y="-78"/>
                  <a:pt x="2536882" y="1163"/>
                  <a:pt x="2584383" y="4428"/>
                </a:cubicBezTo>
                <a:cubicBezTo>
                  <a:pt x="2744314" y="17813"/>
                  <a:pt x="2904989" y="21079"/>
                  <a:pt x="3065367" y="14222"/>
                </a:cubicBezTo>
                <a:cubicBezTo>
                  <a:pt x="3194244" y="5694"/>
                  <a:pt x="3323514" y="4206"/>
                  <a:pt x="3452568" y="9782"/>
                </a:cubicBezTo>
                <a:cubicBezTo>
                  <a:pt x="3572813" y="16442"/>
                  <a:pt x="3693059" y="23233"/>
                  <a:pt x="3813712" y="19315"/>
                </a:cubicBezTo>
                <a:cubicBezTo>
                  <a:pt x="3861755" y="17748"/>
                  <a:pt x="3909121" y="15789"/>
                  <a:pt x="3956758" y="13177"/>
                </a:cubicBezTo>
                <a:lnTo>
                  <a:pt x="4047645" y="9696"/>
                </a:lnTo>
                <a:lnTo>
                  <a:pt x="4047645" y="2495811"/>
                </a:lnTo>
                <a:lnTo>
                  <a:pt x="28177" y="2495811"/>
                </a:lnTo>
                <a:lnTo>
                  <a:pt x="28782" y="2485852"/>
                </a:lnTo>
                <a:cubicBezTo>
                  <a:pt x="31911" y="2365446"/>
                  <a:pt x="35027" y="2245002"/>
                  <a:pt x="38157" y="2124521"/>
                </a:cubicBezTo>
                <a:cubicBezTo>
                  <a:pt x="38284" y="2119444"/>
                  <a:pt x="39171" y="2114494"/>
                  <a:pt x="39171" y="2109417"/>
                </a:cubicBezTo>
                <a:cubicBezTo>
                  <a:pt x="48166" y="1995573"/>
                  <a:pt x="53107" y="1881729"/>
                  <a:pt x="18899" y="1770550"/>
                </a:cubicBezTo>
                <a:cubicBezTo>
                  <a:pt x="15871" y="1760104"/>
                  <a:pt x="14262" y="1749304"/>
                  <a:pt x="14084" y="1738440"/>
                </a:cubicBezTo>
                <a:cubicBezTo>
                  <a:pt x="12413" y="1641514"/>
                  <a:pt x="16644" y="1544587"/>
                  <a:pt x="26754" y="1448181"/>
                </a:cubicBezTo>
                <a:cubicBezTo>
                  <a:pt x="31949" y="1389038"/>
                  <a:pt x="26754" y="1329006"/>
                  <a:pt x="43478" y="1270498"/>
                </a:cubicBezTo>
                <a:cubicBezTo>
                  <a:pt x="50864" y="1241421"/>
                  <a:pt x="55109" y="1211634"/>
                  <a:pt x="56147" y="1181656"/>
                </a:cubicBezTo>
                <a:cubicBezTo>
                  <a:pt x="59948" y="1109060"/>
                  <a:pt x="38537" y="1040779"/>
                  <a:pt x="18139" y="972244"/>
                </a:cubicBezTo>
                <a:cubicBezTo>
                  <a:pt x="7370" y="935945"/>
                  <a:pt x="-5426" y="898886"/>
                  <a:pt x="2429" y="860811"/>
                </a:cubicBezTo>
                <a:cubicBezTo>
                  <a:pt x="16707" y="802251"/>
                  <a:pt x="24854" y="742359"/>
                  <a:pt x="26754" y="682112"/>
                </a:cubicBezTo>
                <a:cubicBezTo>
                  <a:pt x="26754" y="639468"/>
                  <a:pt x="16365" y="597712"/>
                  <a:pt x="20039" y="555195"/>
                </a:cubicBezTo>
                <a:cubicBezTo>
                  <a:pt x="28211" y="472712"/>
                  <a:pt x="30238" y="389734"/>
                  <a:pt x="26121" y="306946"/>
                </a:cubicBezTo>
                <a:cubicBezTo>
                  <a:pt x="26095" y="273846"/>
                  <a:pt x="29846" y="240848"/>
                  <a:pt x="37270" y="208585"/>
                </a:cubicBezTo>
                <a:cubicBezTo>
                  <a:pt x="46506" y="151651"/>
                  <a:pt x="48419" y="93777"/>
                  <a:pt x="42971" y="36360"/>
                </a:cubicBezTo>
                <a:lnTo>
                  <a:pt x="38853" y="8429"/>
                </a:lnTo>
                <a:lnTo>
                  <a:pt x="56649" y="7824"/>
                </a:lnTo>
                <a:cubicBezTo>
                  <a:pt x="210497" y="-156"/>
                  <a:pt x="364754" y="3162"/>
                  <a:pt x="518087" y="17748"/>
                </a:cubicBezTo>
                <a:cubicBezTo>
                  <a:pt x="626567" y="25440"/>
                  <a:pt x="735534" y="24213"/>
                  <a:pt x="843809" y="14092"/>
                </a:cubicBezTo>
                <a:cubicBezTo>
                  <a:pt x="1042499" y="-1711"/>
                  <a:pt x="1240782" y="10958"/>
                  <a:pt x="1439065" y="21666"/>
                </a:cubicBezTo>
                <a:cubicBezTo>
                  <a:pt x="1631105" y="32113"/>
                  <a:pt x="1823010" y="24408"/>
                  <a:pt x="2015050" y="17487"/>
                </a:cubicBezTo>
                <a:cubicBezTo>
                  <a:pt x="2157045" y="12394"/>
                  <a:pt x="2299420" y="249"/>
                  <a:pt x="2441891" y="4"/>
                </a:cubicBezTo>
                <a:close/>
              </a:path>
            </a:pathLst>
          </a:custGeom>
        </p:spPr>
      </p:pic>
    </p:spTree>
    <p:extLst>
      <p:ext uri="{BB962C8B-B14F-4D97-AF65-F5344CB8AC3E}">
        <p14:creationId xmlns:p14="http://schemas.microsoft.com/office/powerpoint/2010/main" val="356419355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654067-F64F-E401-F54C-7FC61680AE53}"/>
            </a:ext>
          </a:extLst>
        </p:cNvPr>
        <p:cNvGrpSpPr/>
        <p:nvPr/>
      </p:nvGrpSpPr>
      <p:grpSpPr>
        <a:xfrm>
          <a:off x="0" y="0"/>
          <a:ext cx="0" cy="0"/>
          <a:chOff x="0" y="0"/>
          <a:chExt cx="0" cy="0"/>
        </a:xfrm>
      </p:grpSpPr>
      <p:sp useBgFill="1">
        <p:nvSpPr>
          <p:cNvPr id="1079" name="Rectangle 1078">
            <a:extLst>
              <a:ext uri="{FF2B5EF4-FFF2-40B4-BE49-F238E27FC236}">
                <a16:creationId xmlns:a16="http://schemas.microsoft.com/office/drawing/2014/main" id="{997C6C66-E1E5-C969-59A2-08B13F1B3B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B52D9-D540-4436-62FA-9B45180A2619}"/>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5400" b="1" kern="1200" dirty="0">
                <a:solidFill>
                  <a:schemeClr val="tx1"/>
                </a:solidFill>
                <a:latin typeface="+mj-lt"/>
                <a:ea typeface="+mj-ea"/>
                <a:cs typeface="+mj-cs"/>
              </a:rPr>
              <a:t>Weather prediction Project</a:t>
            </a:r>
          </a:p>
        </p:txBody>
      </p:sp>
      <p:pic>
        <p:nvPicPr>
          <p:cNvPr id="1030" name="Picture 6" descr="How AI powered weather forecasting is changing the game">
            <a:extLst>
              <a:ext uri="{FF2B5EF4-FFF2-40B4-BE49-F238E27FC236}">
                <a16:creationId xmlns:a16="http://schemas.microsoft.com/office/drawing/2014/main" id="{7571D50B-4B0E-4EA6-A4C2-168275D97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205" r="14625" b="-2"/>
          <a:stretch>
            <a:fillRect/>
          </a:stretch>
        </p:blipFill>
        <p:spPr bwMode="auto">
          <a:xfrm>
            <a:off x="20" y="10"/>
            <a:ext cx="4041316" cy="4193753"/>
          </a:xfrm>
          <a:custGeom>
            <a:avLst/>
            <a:gdLst/>
            <a:ahLst/>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a:noFill/>
          <a:extLst>
            <a:ext uri="{909E8E84-426E-40DD-AFC4-6F175D3DCCD1}">
              <a14:hiddenFill xmlns:a14="http://schemas.microsoft.com/office/drawing/2010/main">
                <a:solidFill>
                  <a:srgbClr val="FFFFFF"/>
                </a:solidFill>
              </a14:hiddenFill>
            </a:ext>
          </a:extLst>
        </p:spPr>
      </p:pic>
      <p:sp>
        <p:nvSpPr>
          <p:cNvPr id="1078" name="sketch line">
            <a:extLst>
              <a:ext uri="{FF2B5EF4-FFF2-40B4-BE49-F238E27FC236}">
                <a16:creationId xmlns:a16="http://schemas.microsoft.com/office/drawing/2014/main" id="{27D4478D-DEF3-8F08-0698-B3104429B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463186"/>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reate a design for a slide that introduces the Weather Prediction Project. Include elements such as weather icons, a map of Buenos Aires, Argentina, and references to the Open-Meteo API. Use a modern and clean style with blue and white colors to represent the sky and clouds. For the template slide, design a layout that can be used for various sections of the presentation, incorporating placeholders for text, images, and charts. Ensure the template has a cohesive look with the introduction slide, maintaining the same color scheme and style.">
            <a:extLst>
              <a:ext uri="{FF2B5EF4-FFF2-40B4-BE49-F238E27FC236}">
                <a16:creationId xmlns:a16="http://schemas.microsoft.com/office/drawing/2014/main" id="{8ABDF583-6140-5AFF-98DF-44FA6A4CA1AD}"/>
              </a:ext>
            </a:extLst>
          </p:cNvPr>
          <p:cNvPicPr>
            <a:picLocks noChangeAspect="1"/>
          </p:cNvPicPr>
          <p:nvPr/>
        </p:nvPicPr>
        <p:blipFill>
          <a:blip r:embed="rId4"/>
          <a:srcRect r="3" b="36049"/>
          <a:stretch>
            <a:fillRect/>
          </a:stretch>
        </p:blipFill>
        <p:spPr>
          <a:xfrm>
            <a:off x="1" y="4267200"/>
            <a:ext cx="4051081" cy="2590800"/>
          </a:xfrm>
          <a:custGeom>
            <a:avLst/>
            <a:gdLst/>
            <a:ahLst/>
            <a:cxnLst/>
            <a:rect l="l" t="t" r="r" b="b"/>
            <a:pathLst>
              <a:path w="4051081"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cubicBezTo>
                  <a:pt x="4042100" y="1477465"/>
                  <a:pt x="4059584" y="1566941"/>
                  <a:pt x="4046914" y="1661622"/>
                </a:cubicBezTo>
                <a:cubicBezTo>
                  <a:pt x="4039566" y="1720003"/>
                  <a:pt x="4037919" y="177965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pic>
      <p:sp>
        <p:nvSpPr>
          <p:cNvPr id="4" name="Content Placeholder 3">
            <a:extLst>
              <a:ext uri="{FF2B5EF4-FFF2-40B4-BE49-F238E27FC236}">
                <a16:creationId xmlns:a16="http://schemas.microsoft.com/office/drawing/2014/main" id="{F639F942-12C2-961A-BBCC-4A759917456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54296" y="2518050"/>
            <a:ext cx="6894576" cy="4129932"/>
          </a:xfrm>
        </p:spPr>
        <p:txBody>
          <a:bodyPr>
            <a:noAutofit/>
          </a:bodyPr>
          <a:lstStyle/>
          <a:p>
            <a:pPr marL="0" indent="0">
              <a:spcBef>
                <a:spcPts val="2500"/>
              </a:spcBef>
              <a:buNone/>
            </a:pPr>
            <a:r>
              <a:rPr lang="it-IT" sz="1400" b="1" u="sng" dirty="0"/>
              <a:t>Streamlit App – Demo</a:t>
            </a:r>
          </a:p>
          <a:p>
            <a:pPr marL="0" indent="0">
              <a:spcBef>
                <a:spcPts val="2500"/>
              </a:spcBef>
              <a:buNone/>
            </a:pPr>
            <a:endParaRPr lang="it-IT" sz="1400" b="1" dirty="0"/>
          </a:p>
          <a:p>
            <a:pPr marL="0" indent="0">
              <a:spcBef>
                <a:spcPts val="2500"/>
              </a:spcBef>
              <a:buNone/>
            </a:pPr>
            <a:endParaRPr lang="it-IT" sz="1400" b="1" dirty="0"/>
          </a:p>
          <a:p>
            <a:pPr marL="0" indent="0">
              <a:spcBef>
                <a:spcPts val="2500"/>
              </a:spcBef>
              <a:buNone/>
            </a:pPr>
            <a:endParaRPr lang="it-IT" sz="1400" b="1" dirty="0"/>
          </a:p>
          <a:p>
            <a:pPr marL="0" indent="0">
              <a:spcBef>
                <a:spcPts val="2500"/>
              </a:spcBef>
              <a:buNone/>
            </a:pPr>
            <a:endParaRPr lang="it-IT" sz="1400" b="1" dirty="0"/>
          </a:p>
          <a:p>
            <a:pPr marL="0" indent="0">
              <a:spcBef>
                <a:spcPts val="2500"/>
              </a:spcBef>
              <a:buNone/>
            </a:pPr>
            <a:endParaRPr lang="it-IT" sz="1400" b="1" dirty="0"/>
          </a:p>
          <a:p>
            <a:pPr marL="0" indent="0">
              <a:spcBef>
                <a:spcPts val="2500"/>
              </a:spcBef>
              <a:buNone/>
            </a:pPr>
            <a:endParaRPr lang="it-IT" sz="1400" b="1" dirty="0"/>
          </a:p>
          <a:p>
            <a:pPr marL="0" indent="0">
              <a:spcBef>
                <a:spcPts val="2500"/>
              </a:spcBef>
              <a:buNone/>
            </a:pPr>
            <a:endParaRPr lang="it-IT" sz="1400" b="1" dirty="0"/>
          </a:p>
          <a:p>
            <a:pPr marL="0" indent="0">
              <a:spcBef>
                <a:spcPts val="2500"/>
              </a:spcBef>
              <a:buNone/>
            </a:pPr>
            <a:endParaRPr lang="it-IT" sz="1400" b="1" dirty="0"/>
          </a:p>
          <a:p>
            <a:pPr marL="0" indent="0">
              <a:spcBef>
                <a:spcPts val="2500"/>
              </a:spcBef>
              <a:buNone/>
            </a:pPr>
            <a:endParaRPr lang="it-IT" sz="1400" b="1" u="sng" dirty="0"/>
          </a:p>
          <a:p>
            <a:pPr marL="0" indent="0">
              <a:spcBef>
                <a:spcPts val="2500"/>
              </a:spcBef>
              <a:buNone/>
            </a:pPr>
            <a:endParaRPr lang="en-CA" sz="1200" b="1" dirty="0"/>
          </a:p>
        </p:txBody>
      </p:sp>
      <p:pic>
        <p:nvPicPr>
          <p:cNvPr id="6" name="Picture 5">
            <a:extLst>
              <a:ext uri="{FF2B5EF4-FFF2-40B4-BE49-F238E27FC236}">
                <a16:creationId xmlns:a16="http://schemas.microsoft.com/office/drawing/2014/main" id="{8F26A1FC-CF0F-A144-BB10-7FF550A5689E}"/>
              </a:ext>
            </a:extLst>
          </p:cNvPr>
          <p:cNvPicPr>
            <a:picLocks noChangeAspect="1"/>
          </p:cNvPicPr>
          <p:nvPr/>
        </p:nvPicPr>
        <p:blipFill>
          <a:blip r:embed="rId5"/>
          <a:stretch>
            <a:fillRect/>
          </a:stretch>
        </p:blipFill>
        <p:spPr>
          <a:xfrm>
            <a:off x="4751956" y="2739515"/>
            <a:ext cx="3595456" cy="2030152"/>
          </a:xfrm>
          <a:prstGeom prst="rect">
            <a:avLst/>
          </a:prstGeom>
        </p:spPr>
      </p:pic>
      <p:pic>
        <p:nvPicPr>
          <p:cNvPr id="9" name="Picture 8">
            <a:extLst>
              <a:ext uri="{FF2B5EF4-FFF2-40B4-BE49-F238E27FC236}">
                <a16:creationId xmlns:a16="http://schemas.microsoft.com/office/drawing/2014/main" id="{10FE8EF7-608F-F72E-7BFC-967E231BF01F}"/>
              </a:ext>
            </a:extLst>
          </p:cNvPr>
          <p:cNvPicPr>
            <a:picLocks noChangeAspect="1"/>
          </p:cNvPicPr>
          <p:nvPr/>
        </p:nvPicPr>
        <p:blipFill>
          <a:blip r:embed="rId6"/>
          <a:stretch>
            <a:fillRect/>
          </a:stretch>
        </p:blipFill>
        <p:spPr>
          <a:xfrm>
            <a:off x="4751956" y="4818827"/>
            <a:ext cx="5479046" cy="2030152"/>
          </a:xfrm>
          <a:prstGeom prst="rect">
            <a:avLst/>
          </a:prstGeom>
        </p:spPr>
      </p:pic>
    </p:spTree>
    <p:extLst>
      <p:ext uri="{BB962C8B-B14F-4D97-AF65-F5344CB8AC3E}">
        <p14:creationId xmlns:p14="http://schemas.microsoft.com/office/powerpoint/2010/main" val="3842435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04" name="Rectangle 820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3" name="Freeform: Shape 820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5" name="Rectangle 820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7" name="Rectangle 820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9" name="Freeform: Shape 820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11" name="Isosceles Triangle 821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3" name="Isosceles Triangle 821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6AE9A776-E054-1163-BB0A-9709E1E5B107}"/>
              </a:ext>
            </a:extLst>
          </p:cNvPr>
          <p:cNvSpPr>
            <a:spLocks noGrp="1"/>
          </p:cNvSpPr>
          <p:nvPr>
            <p:ph type="title"/>
          </p:nvPr>
        </p:nvSpPr>
        <p:spPr>
          <a:xfrm>
            <a:off x="4093695" y="2128098"/>
            <a:ext cx="5916169" cy="1527048"/>
          </a:xfrm>
        </p:spPr>
        <p:txBody>
          <a:bodyPr vert="horz" lIns="91440" tIns="45720" rIns="91440" bIns="45720" rtlCol="0" anchor="b">
            <a:normAutofit/>
          </a:bodyPr>
          <a:lstStyle/>
          <a:p>
            <a:r>
              <a:rPr lang="en-US" sz="5400" b="1" kern="1200" dirty="0">
                <a:solidFill>
                  <a:schemeClr val="tx1"/>
                </a:solidFill>
                <a:latin typeface="+mj-lt"/>
                <a:ea typeface="+mj-ea"/>
                <a:cs typeface="+mj-cs"/>
              </a:rPr>
              <a:t>THE END!!</a:t>
            </a:r>
          </a:p>
        </p:txBody>
      </p:sp>
    </p:spTree>
    <p:extLst>
      <p:ext uri="{BB962C8B-B14F-4D97-AF65-F5344CB8AC3E}">
        <p14:creationId xmlns:p14="http://schemas.microsoft.com/office/powerpoint/2010/main" val="323244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98FF5-5FEF-73BA-D04D-653C3A653BA6}"/>
            </a:ext>
          </a:extLst>
        </p:cNvPr>
        <p:cNvGrpSpPr/>
        <p:nvPr/>
      </p:nvGrpSpPr>
      <p:grpSpPr>
        <a:xfrm>
          <a:off x="0" y="0"/>
          <a:ext cx="0" cy="0"/>
          <a:chOff x="0" y="0"/>
          <a:chExt cx="0" cy="0"/>
        </a:xfrm>
      </p:grpSpPr>
      <p:sp useBgFill="1">
        <p:nvSpPr>
          <p:cNvPr id="1079" name="Rectangle 1078">
            <a:extLst>
              <a:ext uri="{FF2B5EF4-FFF2-40B4-BE49-F238E27FC236}">
                <a16:creationId xmlns:a16="http://schemas.microsoft.com/office/drawing/2014/main" id="{EAE48C4B-3A90-42C3-BA00-6092B4771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2913D-EE70-38AE-6B35-BD58FC8179FF}"/>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5400" b="1" kern="1200" dirty="0">
                <a:solidFill>
                  <a:schemeClr val="tx1"/>
                </a:solidFill>
                <a:latin typeface="+mj-lt"/>
                <a:ea typeface="+mj-ea"/>
                <a:cs typeface="+mj-cs"/>
              </a:rPr>
              <a:t>Weather prediction Project</a:t>
            </a:r>
          </a:p>
        </p:txBody>
      </p:sp>
      <p:pic>
        <p:nvPicPr>
          <p:cNvPr id="1030" name="Picture 6" descr="How AI powered weather forecasting is changing the game">
            <a:extLst>
              <a:ext uri="{FF2B5EF4-FFF2-40B4-BE49-F238E27FC236}">
                <a16:creationId xmlns:a16="http://schemas.microsoft.com/office/drawing/2014/main" id="{7D574F5C-6577-9D6C-C721-92404B423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205" r="14625" b="-2"/>
          <a:stretch>
            <a:fillRect/>
          </a:stretch>
        </p:blipFill>
        <p:spPr bwMode="auto">
          <a:xfrm>
            <a:off x="20" y="10"/>
            <a:ext cx="4041316" cy="4193753"/>
          </a:xfrm>
          <a:custGeom>
            <a:avLst/>
            <a:gdLst/>
            <a:ahLst/>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a:noFill/>
          <a:extLst>
            <a:ext uri="{909E8E84-426E-40DD-AFC4-6F175D3DCCD1}">
              <a14:hiddenFill xmlns:a14="http://schemas.microsoft.com/office/drawing/2010/main">
                <a:solidFill>
                  <a:srgbClr val="FFFFFF"/>
                </a:solidFill>
              </a14:hiddenFill>
            </a:ext>
          </a:extLst>
        </p:spPr>
      </p:pic>
      <p:sp>
        <p:nvSpPr>
          <p:cNvPr id="1078" name="sketch line">
            <a:extLst>
              <a:ext uri="{FF2B5EF4-FFF2-40B4-BE49-F238E27FC236}">
                <a16:creationId xmlns:a16="http://schemas.microsoft.com/office/drawing/2014/main" id="{F919E280-CA27-4214-97E6-294E0C3BC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463186"/>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reate a design for a slide that introduces the Weather Prediction Project. Include elements such as weather icons, a map of Buenos Aires, Argentina, and references to the Open-Meteo API. Use a modern and clean style with blue and white colors to represent the sky and clouds. For the template slide, design a layout that can be used for various sections of the presentation, incorporating placeholders for text, images, and charts. Ensure the template has a cohesive look with the introduction slide, maintaining the same color scheme and style.">
            <a:extLst>
              <a:ext uri="{FF2B5EF4-FFF2-40B4-BE49-F238E27FC236}">
                <a16:creationId xmlns:a16="http://schemas.microsoft.com/office/drawing/2014/main" id="{E73EDE43-9985-4592-6734-4C6F80665339}"/>
              </a:ext>
            </a:extLst>
          </p:cNvPr>
          <p:cNvPicPr>
            <a:picLocks noChangeAspect="1"/>
          </p:cNvPicPr>
          <p:nvPr/>
        </p:nvPicPr>
        <p:blipFill>
          <a:blip r:embed="rId4"/>
          <a:srcRect r="3" b="36049"/>
          <a:stretch>
            <a:fillRect/>
          </a:stretch>
        </p:blipFill>
        <p:spPr>
          <a:xfrm>
            <a:off x="1" y="4267200"/>
            <a:ext cx="4051081" cy="2590800"/>
          </a:xfrm>
          <a:custGeom>
            <a:avLst/>
            <a:gdLst/>
            <a:ahLst/>
            <a:cxnLst/>
            <a:rect l="l" t="t" r="r" b="b"/>
            <a:pathLst>
              <a:path w="4051081"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cubicBezTo>
                  <a:pt x="4042100" y="1477465"/>
                  <a:pt x="4059584" y="1566941"/>
                  <a:pt x="4046914" y="1661622"/>
                </a:cubicBezTo>
                <a:cubicBezTo>
                  <a:pt x="4039566" y="1720003"/>
                  <a:pt x="4037919" y="177965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pic>
      <p:sp>
        <p:nvSpPr>
          <p:cNvPr id="4" name="Content Placeholder 3">
            <a:extLst>
              <a:ext uri="{FF2B5EF4-FFF2-40B4-BE49-F238E27FC236}">
                <a16:creationId xmlns:a16="http://schemas.microsoft.com/office/drawing/2014/main" id="{5EA801CD-CD08-EB88-5F6F-01B067FB4D1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54296" y="2706624"/>
            <a:ext cx="6894576" cy="3483864"/>
          </a:xfrm>
        </p:spPr>
        <p:txBody>
          <a:bodyPr>
            <a:normAutofit/>
          </a:bodyPr>
          <a:lstStyle/>
          <a:p>
            <a:pPr marL="0" indent="0">
              <a:spcBef>
                <a:spcPts val="2500"/>
              </a:spcBef>
              <a:buNone/>
            </a:pPr>
            <a:r>
              <a:rPr lang="en-US" sz="1400" b="1" u="sng" dirty="0"/>
              <a:t>Objective</a:t>
            </a:r>
          </a:p>
          <a:p>
            <a:pPr marL="0" indent="0" rtl="0">
              <a:spcBef>
                <a:spcPts val="2500"/>
              </a:spcBef>
              <a:spcAft>
                <a:spcPts val="1200"/>
              </a:spcAft>
              <a:buNone/>
            </a:pPr>
            <a:r>
              <a:rPr lang="en-US" sz="1400" b="1" dirty="0"/>
              <a:t>The goal of this project is to develop a supervised Machine Learning classification model that estimates the hourly probability of rain / snow and hail occurrence using meteorological features such as temperature, humidity, wind, pressure, cloud cover, and precipitation.</a:t>
            </a:r>
          </a:p>
          <a:p>
            <a:pPr marL="0" indent="0" rtl="0">
              <a:spcBef>
                <a:spcPts val="2500"/>
              </a:spcBef>
              <a:spcAft>
                <a:spcPts val="1200"/>
              </a:spcAft>
              <a:buNone/>
            </a:pPr>
            <a:r>
              <a:rPr lang="en-US" sz="1400" b="1" dirty="0"/>
              <a:t>The model is trained using a binary target label automatically derived from the </a:t>
            </a:r>
            <a:r>
              <a:rPr lang="en-US" sz="1400" b="1" dirty="0" err="1"/>
              <a:t>weather_code</a:t>
            </a:r>
            <a:r>
              <a:rPr lang="en-US" sz="1400" b="1" dirty="0"/>
              <a:t> field.</a:t>
            </a:r>
          </a:p>
          <a:p>
            <a:pPr marL="0" indent="0" rtl="0">
              <a:spcBef>
                <a:spcPts val="2500"/>
              </a:spcBef>
              <a:spcAft>
                <a:spcPts val="1200"/>
              </a:spcAft>
              <a:buNone/>
            </a:pPr>
            <a:r>
              <a:rPr lang="en-US" sz="1400" b="1" dirty="0" err="1"/>
              <a:t>Weathe</a:t>
            </a:r>
            <a:r>
              <a:rPr lang="en-US" sz="1400" b="1" dirty="0"/>
              <a:t> codes source: </a:t>
            </a:r>
            <a:r>
              <a:rPr lang="fr-FR" sz="1400" b="1" dirty="0">
                <a:hlinkClick r:id="rId5"/>
              </a:rPr>
              <a:t>National Centers for </a:t>
            </a:r>
            <a:r>
              <a:rPr lang="fr-FR" sz="1400" b="1" dirty="0" err="1">
                <a:hlinkClick r:id="rId5"/>
              </a:rPr>
              <a:t>Environmental</a:t>
            </a:r>
            <a:r>
              <a:rPr lang="fr-FR" sz="1400" b="1" dirty="0">
                <a:hlinkClick r:id="rId5"/>
              </a:rPr>
              <a:t> Information</a:t>
            </a:r>
            <a:br>
              <a:rPr lang="en-US" sz="1400" b="1" dirty="0"/>
            </a:br>
            <a:endParaRPr lang="en-CA" sz="1400" b="1" dirty="0"/>
          </a:p>
        </p:txBody>
      </p:sp>
    </p:spTree>
    <p:extLst>
      <p:ext uri="{BB962C8B-B14F-4D97-AF65-F5344CB8AC3E}">
        <p14:creationId xmlns:p14="http://schemas.microsoft.com/office/powerpoint/2010/main" val="42713163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A30C68-AB67-1DA3-3447-D6156EAA273C}"/>
            </a:ext>
          </a:extLst>
        </p:cNvPr>
        <p:cNvGrpSpPr/>
        <p:nvPr/>
      </p:nvGrpSpPr>
      <p:grpSpPr>
        <a:xfrm>
          <a:off x="0" y="0"/>
          <a:ext cx="0" cy="0"/>
          <a:chOff x="0" y="0"/>
          <a:chExt cx="0" cy="0"/>
        </a:xfrm>
      </p:grpSpPr>
      <p:sp useBgFill="1">
        <p:nvSpPr>
          <p:cNvPr id="1079" name="Rectangle 1078">
            <a:extLst>
              <a:ext uri="{FF2B5EF4-FFF2-40B4-BE49-F238E27FC236}">
                <a16:creationId xmlns:a16="http://schemas.microsoft.com/office/drawing/2014/main" id="{7758DC62-44EE-2C45-F462-C4A672903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0FD02A-6445-2D86-00DD-D306A41E6794}"/>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5400" b="1" kern="1200" dirty="0">
                <a:solidFill>
                  <a:schemeClr val="tx1"/>
                </a:solidFill>
                <a:latin typeface="+mj-lt"/>
                <a:ea typeface="+mj-ea"/>
                <a:cs typeface="+mj-cs"/>
              </a:rPr>
              <a:t>Weather prediction Project</a:t>
            </a:r>
          </a:p>
        </p:txBody>
      </p:sp>
      <p:pic>
        <p:nvPicPr>
          <p:cNvPr id="1030" name="Picture 6" descr="How AI powered weather forecasting is changing the game">
            <a:extLst>
              <a:ext uri="{FF2B5EF4-FFF2-40B4-BE49-F238E27FC236}">
                <a16:creationId xmlns:a16="http://schemas.microsoft.com/office/drawing/2014/main" id="{F3A6497D-55D0-74AF-EDDE-549CACC6E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205" r="14625" b="-2"/>
          <a:stretch>
            <a:fillRect/>
          </a:stretch>
        </p:blipFill>
        <p:spPr bwMode="auto">
          <a:xfrm>
            <a:off x="20" y="10"/>
            <a:ext cx="4041316" cy="4193753"/>
          </a:xfrm>
          <a:custGeom>
            <a:avLst/>
            <a:gdLst/>
            <a:ahLst/>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a:noFill/>
          <a:extLst>
            <a:ext uri="{909E8E84-426E-40DD-AFC4-6F175D3DCCD1}">
              <a14:hiddenFill xmlns:a14="http://schemas.microsoft.com/office/drawing/2010/main">
                <a:solidFill>
                  <a:srgbClr val="FFFFFF"/>
                </a:solidFill>
              </a14:hiddenFill>
            </a:ext>
          </a:extLst>
        </p:spPr>
      </p:pic>
      <p:sp>
        <p:nvSpPr>
          <p:cNvPr id="1078" name="sketch line">
            <a:extLst>
              <a:ext uri="{FF2B5EF4-FFF2-40B4-BE49-F238E27FC236}">
                <a16:creationId xmlns:a16="http://schemas.microsoft.com/office/drawing/2014/main" id="{A36ED6FE-06F7-E23A-CE70-88D092936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463186"/>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reate a design for a slide that introduces the Weather Prediction Project. Include elements such as weather icons, a map of Buenos Aires, Argentina, and references to the Open-Meteo API. Use a modern and clean style with blue and white colors to represent the sky and clouds. For the template slide, design a layout that can be used for various sections of the presentation, incorporating placeholders for text, images, and charts. Ensure the template has a cohesive look with the introduction slide, maintaining the same color scheme and style.">
            <a:extLst>
              <a:ext uri="{FF2B5EF4-FFF2-40B4-BE49-F238E27FC236}">
                <a16:creationId xmlns:a16="http://schemas.microsoft.com/office/drawing/2014/main" id="{E8AF1F42-EAFE-B475-6A66-7EF3E4106CAE}"/>
              </a:ext>
            </a:extLst>
          </p:cNvPr>
          <p:cNvPicPr>
            <a:picLocks noChangeAspect="1"/>
          </p:cNvPicPr>
          <p:nvPr/>
        </p:nvPicPr>
        <p:blipFill>
          <a:blip r:embed="rId4"/>
          <a:srcRect r="3" b="36049"/>
          <a:stretch>
            <a:fillRect/>
          </a:stretch>
        </p:blipFill>
        <p:spPr>
          <a:xfrm>
            <a:off x="1" y="4267200"/>
            <a:ext cx="4051081" cy="2590800"/>
          </a:xfrm>
          <a:custGeom>
            <a:avLst/>
            <a:gdLst/>
            <a:ahLst/>
            <a:cxnLst/>
            <a:rect l="l" t="t" r="r" b="b"/>
            <a:pathLst>
              <a:path w="4051081"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cubicBezTo>
                  <a:pt x="4042100" y="1477465"/>
                  <a:pt x="4059584" y="1566941"/>
                  <a:pt x="4046914" y="1661622"/>
                </a:cubicBezTo>
                <a:cubicBezTo>
                  <a:pt x="4039566" y="1720003"/>
                  <a:pt x="4037919" y="177965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pic>
      <p:sp>
        <p:nvSpPr>
          <p:cNvPr id="4" name="Content Placeholder 3">
            <a:extLst>
              <a:ext uri="{FF2B5EF4-FFF2-40B4-BE49-F238E27FC236}">
                <a16:creationId xmlns:a16="http://schemas.microsoft.com/office/drawing/2014/main" id="{6308B9AF-C8AE-0F76-2ED1-7F7A95CF7F1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54296" y="2706624"/>
            <a:ext cx="6894576" cy="3483864"/>
          </a:xfrm>
        </p:spPr>
        <p:txBody>
          <a:bodyPr>
            <a:normAutofit/>
          </a:bodyPr>
          <a:lstStyle/>
          <a:p>
            <a:pPr marL="0" indent="0">
              <a:spcBef>
                <a:spcPts val="2500"/>
              </a:spcBef>
              <a:buNone/>
            </a:pPr>
            <a:r>
              <a:rPr lang="en-US" sz="1400" b="1" dirty="0"/>
              <a:t>Weather codes used – Source: </a:t>
            </a:r>
            <a:r>
              <a:rPr lang="fr-FR" sz="1400" b="1" dirty="0">
                <a:hlinkClick r:id="rId5"/>
              </a:rPr>
              <a:t>National Centers for </a:t>
            </a:r>
            <a:r>
              <a:rPr lang="fr-FR" sz="1400" b="1" dirty="0" err="1">
                <a:hlinkClick r:id="rId5"/>
              </a:rPr>
              <a:t>Environmental</a:t>
            </a:r>
            <a:r>
              <a:rPr lang="fr-FR" sz="1400" b="1" dirty="0">
                <a:hlinkClick r:id="rId5"/>
              </a:rPr>
              <a:t> Information</a:t>
            </a:r>
            <a:endParaRPr lang="en-US" sz="1400" b="1" dirty="0"/>
          </a:p>
          <a:p>
            <a:pPr marL="0" indent="0" rtl="0">
              <a:spcBef>
                <a:spcPts val="2500"/>
              </a:spcBef>
              <a:spcAft>
                <a:spcPts val="1200"/>
              </a:spcAft>
              <a:buNone/>
            </a:pPr>
            <a:br>
              <a:rPr lang="en-US" sz="1400" b="1" dirty="0"/>
            </a:br>
            <a:endParaRPr lang="en-CA" sz="1400" b="1" dirty="0"/>
          </a:p>
        </p:txBody>
      </p:sp>
      <p:pic>
        <p:nvPicPr>
          <p:cNvPr id="8" name="Picture 7">
            <a:extLst>
              <a:ext uri="{FF2B5EF4-FFF2-40B4-BE49-F238E27FC236}">
                <a16:creationId xmlns:a16="http://schemas.microsoft.com/office/drawing/2014/main" id="{5E208CB8-C9EE-E0A7-2591-FADA8E3969E6}"/>
              </a:ext>
            </a:extLst>
          </p:cNvPr>
          <p:cNvPicPr>
            <a:picLocks noChangeAspect="1"/>
          </p:cNvPicPr>
          <p:nvPr/>
        </p:nvPicPr>
        <p:blipFill>
          <a:blip r:embed="rId6"/>
          <a:stretch>
            <a:fillRect/>
          </a:stretch>
        </p:blipFill>
        <p:spPr>
          <a:xfrm>
            <a:off x="4773740" y="3075834"/>
            <a:ext cx="4943475" cy="2876550"/>
          </a:xfrm>
          <a:prstGeom prst="rect">
            <a:avLst/>
          </a:prstGeom>
        </p:spPr>
      </p:pic>
    </p:spTree>
    <p:extLst>
      <p:ext uri="{BB962C8B-B14F-4D97-AF65-F5344CB8AC3E}">
        <p14:creationId xmlns:p14="http://schemas.microsoft.com/office/powerpoint/2010/main" val="23881299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063854-098B-F019-F658-FCB46B1DA947}"/>
            </a:ext>
          </a:extLst>
        </p:cNvPr>
        <p:cNvGrpSpPr/>
        <p:nvPr/>
      </p:nvGrpSpPr>
      <p:grpSpPr>
        <a:xfrm>
          <a:off x="0" y="0"/>
          <a:ext cx="0" cy="0"/>
          <a:chOff x="0" y="0"/>
          <a:chExt cx="0" cy="0"/>
        </a:xfrm>
      </p:grpSpPr>
      <p:sp useBgFill="1">
        <p:nvSpPr>
          <p:cNvPr id="1079" name="Rectangle 1078">
            <a:extLst>
              <a:ext uri="{FF2B5EF4-FFF2-40B4-BE49-F238E27FC236}">
                <a16:creationId xmlns:a16="http://schemas.microsoft.com/office/drawing/2014/main" id="{A14F95D2-5031-8D41-B4FD-4754E769B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86F75-010F-9E77-BE87-6487B83C1E9F}"/>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5400" b="1" kern="1200" dirty="0">
                <a:solidFill>
                  <a:schemeClr val="tx1"/>
                </a:solidFill>
                <a:latin typeface="+mj-lt"/>
                <a:ea typeface="+mj-ea"/>
                <a:cs typeface="+mj-cs"/>
              </a:rPr>
              <a:t>Weather prediction Project</a:t>
            </a:r>
          </a:p>
        </p:txBody>
      </p:sp>
      <p:pic>
        <p:nvPicPr>
          <p:cNvPr id="1030" name="Picture 6" descr="How AI powered weather forecasting is changing the game">
            <a:extLst>
              <a:ext uri="{FF2B5EF4-FFF2-40B4-BE49-F238E27FC236}">
                <a16:creationId xmlns:a16="http://schemas.microsoft.com/office/drawing/2014/main" id="{8C5F08A9-E65B-66B4-E87B-FAA50BD0C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205" r="14625" b="-2"/>
          <a:stretch>
            <a:fillRect/>
          </a:stretch>
        </p:blipFill>
        <p:spPr bwMode="auto">
          <a:xfrm>
            <a:off x="20" y="10"/>
            <a:ext cx="4041316" cy="4193753"/>
          </a:xfrm>
          <a:custGeom>
            <a:avLst/>
            <a:gdLst/>
            <a:ahLst/>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a:noFill/>
          <a:extLst>
            <a:ext uri="{909E8E84-426E-40DD-AFC4-6F175D3DCCD1}">
              <a14:hiddenFill xmlns:a14="http://schemas.microsoft.com/office/drawing/2010/main">
                <a:solidFill>
                  <a:srgbClr val="FFFFFF"/>
                </a:solidFill>
              </a14:hiddenFill>
            </a:ext>
          </a:extLst>
        </p:spPr>
      </p:pic>
      <p:sp>
        <p:nvSpPr>
          <p:cNvPr id="1078" name="sketch line">
            <a:extLst>
              <a:ext uri="{FF2B5EF4-FFF2-40B4-BE49-F238E27FC236}">
                <a16:creationId xmlns:a16="http://schemas.microsoft.com/office/drawing/2014/main" id="{39C8233F-84AD-282D-910F-2DE9E250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463186"/>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reate a design for a slide that introduces the Weather Prediction Project. Include elements such as weather icons, a map of Buenos Aires, Argentina, and references to the Open-Meteo API. Use a modern and clean style with blue and white colors to represent the sky and clouds. For the template slide, design a layout that can be used for various sections of the presentation, incorporating placeholders for text, images, and charts. Ensure the template has a cohesive look with the introduction slide, maintaining the same color scheme and style.">
            <a:extLst>
              <a:ext uri="{FF2B5EF4-FFF2-40B4-BE49-F238E27FC236}">
                <a16:creationId xmlns:a16="http://schemas.microsoft.com/office/drawing/2014/main" id="{BE03482C-E558-7FB5-3F1A-59B5F84B2462}"/>
              </a:ext>
            </a:extLst>
          </p:cNvPr>
          <p:cNvPicPr>
            <a:picLocks noChangeAspect="1"/>
          </p:cNvPicPr>
          <p:nvPr/>
        </p:nvPicPr>
        <p:blipFill>
          <a:blip r:embed="rId4"/>
          <a:srcRect r="3" b="36049"/>
          <a:stretch>
            <a:fillRect/>
          </a:stretch>
        </p:blipFill>
        <p:spPr>
          <a:xfrm>
            <a:off x="1" y="4267200"/>
            <a:ext cx="4051081" cy="2590800"/>
          </a:xfrm>
          <a:custGeom>
            <a:avLst/>
            <a:gdLst/>
            <a:ahLst/>
            <a:cxnLst/>
            <a:rect l="l" t="t" r="r" b="b"/>
            <a:pathLst>
              <a:path w="4051081"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cubicBezTo>
                  <a:pt x="4042100" y="1477465"/>
                  <a:pt x="4059584" y="1566941"/>
                  <a:pt x="4046914" y="1661622"/>
                </a:cubicBezTo>
                <a:cubicBezTo>
                  <a:pt x="4039566" y="1720003"/>
                  <a:pt x="4037919" y="177965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pic>
      <p:sp>
        <p:nvSpPr>
          <p:cNvPr id="4" name="Content Placeholder 3">
            <a:extLst>
              <a:ext uri="{FF2B5EF4-FFF2-40B4-BE49-F238E27FC236}">
                <a16:creationId xmlns:a16="http://schemas.microsoft.com/office/drawing/2014/main" id="{63E11248-5D8A-429F-58FB-1C988F9EACE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54296" y="2706624"/>
            <a:ext cx="6894576" cy="3941358"/>
          </a:xfrm>
        </p:spPr>
        <p:txBody>
          <a:bodyPr>
            <a:normAutofit fontScale="25000" lnSpcReduction="20000"/>
          </a:bodyPr>
          <a:lstStyle/>
          <a:p>
            <a:pPr marL="0" indent="0">
              <a:spcBef>
                <a:spcPts val="2500"/>
              </a:spcBef>
              <a:buNone/>
            </a:pPr>
            <a:r>
              <a:rPr lang="es-AR" sz="4300" b="1" u="sng" dirty="0"/>
              <a:t>Data </a:t>
            </a:r>
            <a:r>
              <a:rPr lang="es-AR" sz="4300" b="1" u="sng" dirty="0" err="1"/>
              <a:t>Description</a:t>
            </a:r>
            <a:endParaRPr lang="es-AR" sz="4300" b="1" u="sng" dirty="0"/>
          </a:p>
          <a:p>
            <a:pPr rtl="0">
              <a:spcBef>
                <a:spcPts val="1200"/>
              </a:spcBef>
              <a:spcAft>
                <a:spcPts val="1200"/>
              </a:spcAft>
              <a:buFontTx/>
              <a:buChar char="-"/>
            </a:pPr>
            <a:r>
              <a:rPr lang="en-US" sz="4300" b="1" dirty="0"/>
              <a:t>Dataset: quebec_hourly_weather_2017_2024.csv</a:t>
            </a:r>
          </a:p>
          <a:p>
            <a:pPr rtl="0">
              <a:spcBef>
                <a:spcPts val="1200"/>
              </a:spcBef>
              <a:spcAft>
                <a:spcPts val="1200"/>
              </a:spcAft>
              <a:buFontTx/>
              <a:buChar char="-"/>
            </a:pPr>
            <a:r>
              <a:rPr lang="en-US" sz="4300" b="1" dirty="0"/>
              <a:t>This dataset was generated with the OpenMeteo_Historical_DataV2.py script that queries the Open-</a:t>
            </a:r>
            <a:r>
              <a:rPr lang="en-US" sz="4300" b="1" dirty="0" err="1"/>
              <a:t>Meteo</a:t>
            </a:r>
            <a:r>
              <a:rPr lang="en-US" sz="4300" b="1" dirty="0"/>
              <a:t> historical weather API.</a:t>
            </a:r>
          </a:p>
          <a:p>
            <a:pPr marL="0" indent="0">
              <a:spcBef>
                <a:spcPts val="2500"/>
              </a:spcBef>
              <a:spcAft>
                <a:spcPts val="1200"/>
              </a:spcAft>
              <a:buNone/>
            </a:pPr>
            <a:r>
              <a:rPr lang="en-CA" sz="4400" b="1" dirty="0"/>
              <a:t>Selected hourly variables include</a:t>
            </a:r>
          </a:p>
          <a:p>
            <a:pPr rtl="0" fontAlgn="base">
              <a:spcBef>
                <a:spcPts val="1200"/>
              </a:spcBef>
              <a:buFont typeface="Arial" panose="020B0604020202020204" pitchFamily="34" charset="0"/>
              <a:buChar char="•"/>
            </a:pPr>
            <a:r>
              <a:rPr lang="en-CA" sz="4400" b="1" dirty="0"/>
              <a:t>temperature_2m (air temperature)</a:t>
            </a:r>
          </a:p>
          <a:p>
            <a:pPr rtl="0" fontAlgn="base">
              <a:buFont typeface="Arial" panose="020B0604020202020204" pitchFamily="34" charset="0"/>
              <a:buChar char="•"/>
            </a:pPr>
            <a:r>
              <a:rPr lang="en-CA" sz="4400" b="1" dirty="0" err="1"/>
              <a:t>precipitation_probability</a:t>
            </a:r>
            <a:endParaRPr lang="en-CA" sz="4400" b="1" dirty="0"/>
          </a:p>
          <a:p>
            <a:pPr rtl="0" fontAlgn="base">
              <a:buFont typeface="Arial" panose="020B0604020202020204" pitchFamily="34" charset="0"/>
              <a:buChar char="•"/>
            </a:pPr>
            <a:r>
              <a:rPr lang="en-CA" sz="4400" b="1" dirty="0"/>
              <a:t>precipitation</a:t>
            </a:r>
          </a:p>
          <a:p>
            <a:pPr rtl="0" fontAlgn="base">
              <a:buFont typeface="Arial" panose="020B0604020202020204" pitchFamily="34" charset="0"/>
              <a:buChar char="•"/>
            </a:pPr>
            <a:r>
              <a:rPr lang="en-CA" sz="4400" b="1" dirty="0"/>
              <a:t>relative_humidity_2m</a:t>
            </a:r>
          </a:p>
          <a:p>
            <a:pPr rtl="0" fontAlgn="base">
              <a:buFont typeface="Arial" panose="020B0604020202020204" pitchFamily="34" charset="0"/>
              <a:buChar char="•"/>
            </a:pPr>
            <a:r>
              <a:rPr lang="en-CA" sz="4400" b="1" dirty="0" err="1"/>
              <a:t>cloud_cover</a:t>
            </a:r>
            <a:r>
              <a:rPr lang="en-CA" sz="4400" b="1" dirty="0"/>
              <a:t>, </a:t>
            </a:r>
            <a:r>
              <a:rPr lang="en-CA" sz="4400" b="1" dirty="0" err="1"/>
              <a:t>cloud_cover_low</a:t>
            </a:r>
            <a:r>
              <a:rPr lang="en-CA" sz="4400" b="1" dirty="0"/>
              <a:t>, mid, high</a:t>
            </a:r>
          </a:p>
          <a:p>
            <a:pPr rtl="0" fontAlgn="base">
              <a:buFont typeface="Arial" panose="020B0604020202020204" pitchFamily="34" charset="0"/>
              <a:buChar char="•"/>
            </a:pPr>
            <a:r>
              <a:rPr lang="en-CA" sz="4400" b="1" dirty="0" err="1"/>
              <a:t>pressure_msl</a:t>
            </a:r>
            <a:r>
              <a:rPr lang="en-CA" sz="4400" b="1" dirty="0"/>
              <a:t>, </a:t>
            </a:r>
            <a:r>
              <a:rPr lang="en-CA" sz="4400" b="1" dirty="0" err="1"/>
              <a:t>surface_pressure</a:t>
            </a:r>
            <a:endParaRPr lang="en-CA" sz="4400" b="1" dirty="0"/>
          </a:p>
          <a:p>
            <a:pPr rtl="0" fontAlgn="base">
              <a:buFont typeface="Arial" panose="020B0604020202020204" pitchFamily="34" charset="0"/>
              <a:buChar char="•"/>
            </a:pPr>
            <a:r>
              <a:rPr lang="en-CA" sz="4400" b="1" dirty="0"/>
              <a:t>Wind speed and direction (at multiple altitudes)</a:t>
            </a:r>
          </a:p>
          <a:p>
            <a:pPr rtl="0" fontAlgn="base">
              <a:spcAft>
                <a:spcPts val="1200"/>
              </a:spcAft>
              <a:buFont typeface="Arial" panose="020B0604020202020204" pitchFamily="34" charset="0"/>
              <a:buChar char="•"/>
            </a:pPr>
            <a:r>
              <a:rPr lang="en-CA" sz="4400" b="1" dirty="0"/>
              <a:t>dew_point_2m, </a:t>
            </a:r>
            <a:r>
              <a:rPr lang="en-CA" sz="4400" b="1" dirty="0" err="1"/>
              <a:t>apparent_temperature</a:t>
            </a:r>
            <a:r>
              <a:rPr lang="en-CA" sz="4400" b="1" dirty="0"/>
              <a:t>, evapotranspiration, visibility, and others</a:t>
            </a:r>
            <a:br>
              <a:rPr lang="en-CA" sz="1800" b="0" i="0" u="none" strike="noStrike" dirty="0">
                <a:solidFill>
                  <a:srgbClr val="000000"/>
                </a:solidFill>
                <a:effectLst/>
                <a:latin typeface="Arial" panose="020B0604020202020204" pitchFamily="34" charset="0"/>
              </a:rPr>
            </a:br>
            <a:endParaRPr lang="en-CA" sz="1400" b="1" dirty="0"/>
          </a:p>
        </p:txBody>
      </p:sp>
    </p:spTree>
    <p:extLst>
      <p:ext uri="{BB962C8B-B14F-4D97-AF65-F5344CB8AC3E}">
        <p14:creationId xmlns:p14="http://schemas.microsoft.com/office/powerpoint/2010/main" val="33560037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56EDF3-8F69-4A88-9158-F10780E258B2}"/>
            </a:ext>
          </a:extLst>
        </p:cNvPr>
        <p:cNvGrpSpPr/>
        <p:nvPr/>
      </p:nvGrpSpPr>
      <p:grpSpPr>
        <a:xfrm>
          <a:off x="0" y="0"/>
          <a:ext cx="0" cy="0"/>
          <a:chOff x="0" y="0"/>
          <a:chExt cx="0" cy="0"/>
        </a:xfrm>
      </p:grpSpPr>
      <p:sp useBgFill="1">
        <p:nvSpPr>
          <p:cNvPr id="1079" name="Rectangle 1078">
            <a:extLst>
              <a:ext uri="{FF2B5EF4-FFF2-40B4-BE49-F238E27FC236}">
                <a16:creationId xmlns:a16="http://schemas.microsoft.com/office/drawing/2014/main" id="{128E0398-3584-24F0-2CD1-5218D9451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C838C-727E-FE04-1DCC-43D556A9386C}"/>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5400" b="1" kern="1200" dirty="0">
                <a:solidFill>
                  <a:schemeClr val="tx1"/>
                </a:solidFill>
                <a:latin typeface="+mj-lt"/>
                <a:ea typeface="+mj-ea"/>
                <a:cs typeface="+mj-cs"/>
              </a:rPr>
              <a:t>Weather prediction Project</a:t>
            </a:r>
          </a:p>
        </p:txBody>
      </p:sp>
      <p:pic>
        <p:nvPicPr>
          <p:cNvPr id="1030" name="Picture 6" descr="How AI powered weather forecasting is changing the game">
            <a:extLst>
              <a:ext uri="{FF2B5EF4-FFF2-40B4-BE49-F238E27FC236}">
                <a16:creationId xmlns:a16="http://schemas.microsoft.com/office/drawing/2014/main" id="{8FBE24A2-4CF2-0BFC-3749-8132AA14A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205" r="14625" b="-2"/>
          <a:stretch>
            <a:fillRect/>
          </a:stretch>
        </p:blipFill>
        <p:spPr bwMode="auto">
          <a:xfrm>
            <a:off x="20" y="10"/>
            <a:ext cx="4041316" cy="4193753"/>
          </a:xfrm>
          <a:custGeom>
            <a:avLst/>
            <a:gdLst/>
            <a:ahLst/>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a:noFill/>
          <a:extLst>
            <a:ext uri="{909E8E84-426E-40DD-AFC4-6F175D3DCCD1}">
              <a14:hiddenFill xmlns:a14="http://schemas.microsoft.com/office/drawing/2010/main">
                <a:solidFill>
                  <a:srgbClr val="FFFFFF"/>
                </a:solidFill>
              </a14:hiddenFill>
            </a:ext>
          </a:extLst>
        </p:spPr>
      </p:pic>
      <p:sp>
        <p:nvSpPr>
          <p:cNvPr id="1078" name="sketch line">
            <a:extLst>
              <a:ext uri="{FF2B5EF4-FFF2-40B4-BE49-F238E27FC236}">
                <a16:creationId xmlns:a16="http://schemas.microsoft.com/office/drawing/2014/main" id="{39569C6E-5DEF-3F10-4382-D8A3A0F0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463186"/>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reate a design for a slide that introduces the Weather Prediction Project. Include elements such as weather icons, a map of Buenos Aires, Argentina, and references to the Open-Meteo API. Use a modern and clean style with blue and white colors to represent the sky and clouds. For the template slide, design a layout that can be used for various sections of the presentation, incorporating placeholders for text, images, and charts. Ensure the template has a cohesive look with the introduction slide, maintaining the same color scheme and style.">
            <a:extLst>
              <a:ext uri="{FF2B5EF4-FFF2-40B4-BE49-F238E27FC236}">
                <a16:creationId xmlns:a16="http://schemas.microsoft.com/office/drawing/2014/main" id="{066A9810-6FF4-A065-2D90-06EED7352F0F}"/>
              </a:ext>
            </a:extLst>
          </p:cNvPr>
          <p:cNvPicPr>
            <a:picLocks noChangeAspect="1"/>
          </p:cNvPicPr>
          <p:nvPr/>
        </p:nvPicPr>
        <p:blipFill>
          <a:blip r:embed="rId4"/>
          <a:srcRect r="3" b="36049"/>
          <a:stretch>
            <a:fillRect/>
          </a:stretch>
        </p:blipFill>
        <p:spPr>
          <a:xfrm>
            <a:off x="1" y="4267200"/>
            <a:ext cx="4051081" cy="2590800"/>
          </a:xfrm>
          <a:custGeom>
            <a:avLst/>
            <a:gdLst/>
            <a:ahLst/>
            <a:cxnLst/>
            <a:rect l="l" t="t" r="r" b="b"/>
            <a:pathLst>
              <a:path w="4051081"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cubicBezTo>
                  <a:pt x="4042100" y="1477465"/>
                  <a:pt x="4059584" y="1566941"/>
                  <a:pt x="4046914" y="1661622"/>
                </a:cubicBezTo>
                <a:cubicBezTo>
                  <a:pt x="4039566" y="1720003"/>
                  <a:pt x="4037919" y="177965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pic>
      <p:sp>
        <p:nvSpPr>
          <p:cNvPr id="4" name="Content Placeholder 3">
            <a:extLst>
              <a:ext uri="{FF2B5EF4-FFF2-40B4-BE49-F238E27FC236}">
                <a16:creationId xmlns:a16="http://schemas.microsoft.com/office/drawing/2014/main" id="{D9022A5B-DB4A-B17B-8BA0-ECCB5263F6A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54296" y="2706624"/>
            <a:ext cx="6894576" cy="3941358"/>
          </a:xfrm>
        </p:spPr>
        <p:txBody>
          <a:bodyPr>
            <a:normAutofit/>
          </a:bodyPr>
          <a:lstStyle/>
          <a:p>
            <a:pPr marL="0" indent="0">
              <a:spcBef>
                <a:spcPts val="2500"/>
              </a:spcBef>
              <a:buNone/>
            </a:pPr>
            <a:r>
              <a:rPr lang="en-CA" sz="1400" b="1" u="sng" dirty="0"/>
              <a:t>Feature Selection &amp; Cleaning </a:t>
            </a:r>
          </a:p>
          <a:p>
            <a:pPr marL="0" indent="0">
              <a:spcBef>
                <a:spcPts val="2500"/>
              </a:spcBef>
              <a:buNone/>
            </a:pPr>
            <a:r>
              <a:rPr lang="en-US" sz="1400" b="1" dirty="0"/>
              <a:t>Original dataset: Hourly weather data from Open-</a:t>
            </a:r>
            <a:r>
              <a:rPr lang="en-US" sz="1400" b="1" dirty="0" err="1"/>
              <a:t>Meteo</a:t>
            </a:r>
            <a:r>
              <a:rPr lang="en-US" sz="1400" b="1" dirty="0"/>
              <a:t> for Québec (2017–2024).</a:t>
            </a:r>
          </a:p>
          <a:p>
            <a:pPr rtl="0">
              <a:spcBef>
                <a:spcPts val="1200"/>
              </a:spcBef>
              <a:spcAft>
                <a:spcPts val="1200"/>
              </a:spcAft>
              <a:buFontTx/>
              <a:buChar char="-"/>
            </a:pPr>
            <a:r>
              <a:rPr lang="en-US" sz="1400" b="1" dirty="0"/>
              <a:t>Removed columns:</a:t>
            </a:r>
          </a:p>
          <a:p>
            <a:pPr lvl="1">
              <a:spcBef>
                <a:spcPts val="1200"/>
              </a:spcBef>
              <a:spcAft>
                <a:spcPts val="1200"/>
              </a:spcAft>
              <a:buFontTx/>
              <a:buChar char="-"/>
            </a:pPr>
            <a:r>
              <a:rPr lang="en-US" sz="1200" b="1" dirty="0" err="1"/>
              <a:t>precipitation_probability</a:t>
            </a:r>
            <a:r>
              <a:rPr lang="en-US" sz="1200" b="1" dirty="0"/>
              <a:t> (due to missing values)</a:t>
            </a:r>
          </a:p>
          <a:p>
            <a:pPr lvl="1">
              <a:spcBef>
                <a:spcPts val="1200"/>
              </a:spcBef>
              <a:spcAft>
                <a:spcPts val="1200"/>
              </a:spcAft>
              <a:buFontTx/>
              <a:buChar char="-"/>
            </a:pPr>
            <a:r>
              <a:rPr lang="en-US" sz="1200" b="1" dirty="0"/>
              <a:t>Other redundant features</a:t>
            </a:r>
          </a:p>
          <a:p>
            <a:pPr rtl="0">
              <a:spcBef>
                <a:spcPts val="1200"/>
              </a:spcBef>
              <a:spcAft>
                <a:spcPts val="1200"/>
              </a:spcAft>
              <a:buFontTx/>
              <a:buChar char="-"/>
            </a:pPr>
            <a:r>
              <a:rPr lang="en-US" sz="1400" b="1" dirty="0"/>
              <a:t>Filtered records: Kept only rows where </a:t>
            </a:r>
            <a:r>
              <a:rPr lang="en-US" sz="1400" b="1" dirty="0" err="1"/>
              <a:t>weather_code</a:t>
            </a:r>
            <a:r>
              <a:rPr lang="en-US" sz="1400" b="1" dirty="0"/>
              <a:t> is not null</a:t>
            </a:r>
          </a:p>
          <a:p>
            <a:pPr marL="0" indent="0" rtl="0">
              <a:spcBef>
                <a:spcPts val="1200"/>
              </a:spcBef>
              <a:spcAft>
                <a:spcPts val="1200"/>
              </a:spcAft>
              <a:buNone/>
            </a:pPr>
            <a:br>
              <a:rPr lang="en-CA" sz="1800" b="0" i="0" u="none" strike="noStrike" dirty="0">
                <a:solidFill>
                  <a:srgbClr val="000000"/>
                </a:solidFill>
                <a:effectLst/>
                <a:latin typeface="Arial" panose="020B0604020202020204" pitchFamily="34" charset="0"/>
              </a:rPr>
            </a:br>
            <a:endParaRPr lang="en-CA" sz="1400" b="1" dirty="0"/>
          </a:p>
        </p:txBody>
      </p:sp>
    </p:spTree>
    <p:extLst>
      <p:ext uri="{BB962C8B-B14F-4D97-AF65-F5344CB8AC3E}">
        <p14:creationId xmlns:p14="http://schemas.microsoft.com/office/powerpoint/2010/main" val="40432744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56B09A-CA3A-58E9-11A6-D8D993B248B7}"/>
            </a:ext>
          </a:extLst>
        </p:cNvPr>
        <p:cNvGrpSpPr/>
        <p:nvPr/>
      </p:nvGrpSpPr>
      <p:grpSpPr>
        <a:xfrm>
          <a:off x="0" y="0"/>
          <a:ext cx="0" cy="0"/>
          <a:chOff x="0" y="0"/>
          <a:chExt cx="0" cy="0"/>
        </a:xfrm>
      </p:grpSpPr>
      <p:sp useBgFill="1">
        <p:nvSpPr>
          <p:cNvPr id="1079" name="Rectangle 1078">
            <a:extLst>
              <a:ext uri="{FF2B5EF4-FFF2-40B4-BE49-F238E27FC236}">
                <a16:creationId xmlns:a16="http://schemas.microsoft.com/office/drawing/2014/main" id="{A9481311-0956-8B41-2E2F-8DE0E1E4A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87B97-0D78-C673-7340-0D5A1E685206}"/>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5400" b="1" kern="1200" dirty="0">
                <a:solidFill>
                  <a:schemeClr val="tx1"/>
                </a:solidFill>
                <a:latin typeface="+mj-lt"/>
                <a:ea typeface="+mj-ea"/>
                <a:cs typeface="+mj-cs"/>
              </a:rPr>
              <a:t>Weather prediction Project</a:t>
            </a:r>
          </a:p>
        </p:txBody>
      </p:sp>
      <p:pic>
        <p:nvPicPr>
          <p:cNvPr id="1030" name="Picture 6" descr="How AI powered weather forecasting is changing the game">
            <a:extLst>
              <a:ext uri="{FF2B5EF4-FFF2-40B4-BE49-F238E27FC236}">
                <a16:creationId xmlns:a16="http://schemas.microsoft.com/office/drawing/2014/main" id="{7CBCB592-1004-3B0E-4CB2-A08E889B8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205" r="14625" b="-2"/>
          <a:stretch>
            <a:fillRect/>
          </a:stretch>
        </p:blipFill>
        <p:spPr bwMode="auto">
          <a:xfrm>
            <a:off x="20" y="10"/>
            <a:ext cx="4041316" cy="4193753"/>
          </a:xfrm>
          <a:custGeom>
            <a:avLst/>
            <a:gdLst/>
            <a:ahLst/>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a:noFill/>
          <a:extLst>
            <a:ext uri="{909E8E84-426E-40DD-AFC4-6F175D3DCCD1}">
              <a14:hiddenFill xmlns:a14="http://schemas.microsoft.com/office/drawing/2010/main">
                <a:solidFill>
                  <a:srgbClr val="FFFFFF"/>
                </a:solidFill>
              </a14:hiddenFill>
            </a:ext>
          </a:extLst>
        </p:spPr>
      </p:pic>
      <p:sp>
        <p:nvSpPr>
          <p:cNvPr id="1078" name="sketch line">
            <a:extLst>
              <a:ext uri="{FF2B5EF4-FFF2-40B4-BE49-F238E27FC236}">
                <a16:creationId xmlns:a16="http://schemas.microsoft.com/office/drawing/2014/main" id="{F52A90A9-5349-693A-F3C6-E73598E9E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463186"/>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reate a design for a slide that introduces the Weather Prediction Project. Include elements such as weather icons, a map of Buenos Aires, Argentina, and references to the Open-Meteo API. Use a modern and clean style with blue and white colors to represent the sky and clouds. For the template slide, design a layout that can be used for various sections of the presentation, incorporating placeholders for text, images, and charts. Ensure the template has a cohesive look with the introduction slide, maintaining the same color scheme and style.">
            <a:extLst>
              <a:ext uri="{FF2B5EF4-FFF2-40B4-BE49-F238E27FC236}">
                <a16:creationId xmlns:a16="http://schemas.microsoft.com/office/drawing/2014/main" id="{144A26F3-2AC9-6BA7-AF29-68073DA17CA4}"/>
              </a:ext>
            </a:extLst>
          </p:cNvPr>
          <p:cNvPicPr>
            <a:picLocks noChangeAspect="1"/>
          </p:cNvPicPr>
          <p:nvPr/>
        </p:nvPicPr>
        <p:blipFill>
          <a:blip r:embed="rId4"/>
          <a:srcRect r="3" b="36049"/>
          <a:stretch>
            <a:fillRect/>
          </a:stretch>
        </p:blipFill>
        <p:spPr>
          <a:xfrm>
            <a:off x="1" y="4267200"/>
            <a:ext cx="4051081" cy="2590800"/>
          </a:xfrm>
          <a:custGeom>
            <a:avLst/>
            <a:gdLst/>
            <a:ahLst/>
            <a:cxnLst/>
            <a:rect l="l" t="t" r="r" b="b"/>
            <a:pathLst>
              <a:path w="4051081"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cubicBezTo>
                  <a:pt x="4042100" y="1477465"/>
                  <a:pt x="4059584" y="1566941"/>
                  <a:pt x="4046914" y="1661622"/>
                </a:cubicBezTo>
                <a:cubicBezTo>
                  <a:pt x="4039566" y="1720003"/>
                  <a:pt x="4037919" y="177965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pic>
      <p:sp>
        <p:nvSpPr>
          <p:cNvPr id="4" name="Content Placeholder 3">
            <a:extLst>
              <a:ext uri="{FF2B5EF4-FFF2-40B4-BE49-F238E27FC236}">
                <a16:creationId xmlns:a16="http://schemas.microsoft.com/office/drawing/2014/main" id="{B0356E2E-28A9-BC9D-06BB-4532620DD1D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54296" y="2706624"/>
            <a:ext cx="6894576" cy="3941358"/>
          </a:xfrm>
        </p:spPr>
        <p:txBody>
          <a:bodyPr>
            <a:normAutofit fontScale="85000" lnSpcReduction="20000"/>
          </a:bodyPr>
          <a:lstStyle/>
          <a:p>
            <a:pPr marL="0" indent="0">
              <a:spcBef>
                <a:spcPts val="2500"/>
              </a:spcBef>
              <a:buNone/>
            </a:pPr>
            <a:r>
              <a:rPr lang="en-CA" sz="1400" b="1" u="sng" dirty="0"/>
              <a:t>Feature Engineering &amp; Label Encoding</a:t>
            </a:r>
          </a:p>
          <a:p>
            <a:pPr marL="0" indent="0">
              <a:spcBef>
                <a:spcPts val="2500"/>
              </a:spcBef>
              <a:buNone/>
            </a:pPr>
            <a:r>
              <a:rPr lang="en-US" sz="1400" b="1" dirty="0"/>
              <a:t>Target Label (Multi-label classification)</a:t>
            </a:r>
          </a:p>
          <a:p>
            <a:pPr marL="0" indent="0">
              <a:spcBef>
                <a:spcPts val="2500"/>
              </a:spcBef>
              <a:buNone/>
            </a:pPr>
            <a:r>
              <a:rPr lang="en-US" sz="1400" b="1" dirty="0"/>
              <a:t>Created binary columns:</a:t>
            </a:r>
          </a:p>
          <a:p>
            <a:pPr>
              <a:spcBef>
                <a:spcPts val="2500"/>
              </a:spcBef>
            </a:pPr>
            <a:r>
              <a:rPr lang="en-US" sz="1400" b="1" dirty="0"/>
              <a:t>rain: 1 if </a:t>
            </a:r>
            <a:r>
              <a:rPr lang="en-US" sz="1400" b="1" dirty="0" err="1"/>
              <a:t>weather_code</a:t>
            </a:r>
            <a:r>
              <a:rPr lang="en-US" sz="1400" b="1" dirty="0"/>
              <a:t> in [61, 63, 65, 80, 81, 82]</a:t>
            </a:r>
          </a:p>
          <a:p>
            <a:pPr>
              <a:spcBef>
                <a:spcPts val="2500"/>
              </a:spcBef>
            </a:pPr>
            <a:r>
              <a:rPr lang="en-US" sz="1400" b="1" dirty="0"/>
              <a:t>snow: 1 if </a:t>
            </a:r>
            <a:r>
              <a:rPr lang="en-US" sz="1400" b="1" dirty="0" err="1"/>
              <a:t>weather_code</a:t>
            </a:r>
            <a:r>
              <a:rPr lang="en-US" sz="1400" b="1" dirty="0"/>
              <a:t> in [71, 73, 75, 77, 85, 86]</a:t>
            </a:r>
          </a:p>
          <a:p>
            <a:pPr>
              <a:spcBef>
                <a:spcPts val="2500"/>
              </a:spcBef>
            </a:pPr>
            <a:r>
              <a:rPr lang="en-US" sz="1400" b="1" dirty="0"/>
              <a:t>hail: 1 if </a:t>
            </a:r>
            <a:r>
              <a:rPr lang="en-US" sz="1400" b="1" dirty="0" err="1"/>
              <a:t>weather_code</a:t>
            </a:r>
            <a:r>
              <a:rPr lang="en-US" sz="1400" b="1" dirty="0"/>
              <a:t> in [96, 99]</a:t>
            </a:r>
          </a:p>
          <a:p>
            <a:pPr marL="0" indent="0">
              <a:spcBef>
                <a:spcPts val="2500"/>
              </a:spcBef>
              <a:buNone/>
            </a:pPr>
            <a:r>
              <a:rPr lang="en-US" sz="1400" b="1" dirty="0"/>
              <a:t>Temporal Feature Generation</a:t>
            </a:r>
          </a:p>
          <a:p>
            <a:pPr>
              <a:spcBef>
                <a:spcPts val="2500"/>
              </a:spcBef>
            </a:pPr>
            <a:r>
              <a:rPr lang="en-US" sz="1400" b="1" dirty="0"/>
              <a:t>Extracted date time from date column to create:</a:t>
            </a:r>
          </a:p>
          <a:p>
            <a:pPr lvl="1">
              <a:spcBef>
                <a:spcPts val="2500"/>
              </a:spcBef>
            </a:pPr>
            <a:r>
              <a:rPr lang="en-US" sz="1400" b="1" dirty="0"/>
              <a:t>hour, day, month, year</a:t>
            </a:r>
            <a:br>
              <a:rPr lang="en-CA" sz="1400" b="0" i="0" u="none" strike="noStrike" dirty="0">
                <a:solidFill>
                  <a:srgbClr val="000000"/>
                </a:solidFill>
                <a:effectLst/>
                <a:latin typeface="Arial" panose="020B0604020202020204" pitchFamily="34" charset="0"/>
              </a:rPr>
            </a:br>
            <a:endParaRPr lang="en-CA" sz="1000" b="1" dirty="0"/>
          </a:p>
        </p:txBody>
      </p:sp>
    </p:spTree>
    <p:extLst>
      <p:ext uri="{BB962C8B-B14F-4D97-AF65-F5344CB8AC3E}">
        <p14:creationId xmlns:p14="http://schemas.microsoft.com/office/powerpoint/2010/main" val="40501456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7DA4CE-3A79-5B29-592B-FBBC981B0351}"/>
            </a:ext>
          </a:extLst>
        </p:cNvPr>
        <p:cNvGrpSpPr/>
        <p:nvPr/>
      </p:nvGrpSpPr>
      <p:grpSpPr>
        <a:xfrm>
          <a:off x="0" y="0"/>
          <a:ext cx="0" cy="0"/>
          <a:chOff x="0" y="0"/>
          <a:chExt cx="0" cy="0"/>
        </a:xfrm>
      </p:grpSpPr>
      <p:sp useBgFill="1">
        <p:nvSpPr>
          <p:cNvPr id="1079" name="Rectangle 1078">
            <a:extLst>
              <a:ext uri="{FF2B5EF4-FFF2-40B4-BE49-F238E27FC236}">
                <a16:creationId xmlns:a16="http://schemas.microsoft.com/office/drawing/2014/main" id="{FAAF7B75-5080-3F78-0D49-9989ED29B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4BB754-5CDA-9BB0-E10F-763C2654B04F}"/>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5400" b="1" kern="1200" dirty="0">
                <a:solidFill>
                  <a:schemeClr val="tx1"/>
                </a:solidFill>
                <a:latin typeface="+mj-lt"/>
                <a:ea typeface="+mj-ea"/>
                <a:cs typeface="+mj-cs"/>
              </a:rPr>
              <a:t>Weather prediction Project</a:t>
            </a:r>
          </a:p>
        </p:txBody>
      </p:sp>
      <p:pic>
        <p:nvPicPr>
          <p:cNvPr id="1030" name="Picture 6" descr="How AI powered weather forecasting is changing the game">
            <a:extLst>
              <a:ext uri="{FF2B5EF4-FFF2-40B4-BE49-F238E27FC236}">
                <a16:creationId xmlns:a16="http://schemas.microsoft.com/office/drawing/2014/main" id="{4A9D1E4C-C81D-078D-FDF2-29BA310AA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205" r="14625" b="-2"/>
          <a:stretch>
            <a:fillRect/>
          </a:stretch>
        </p:blipFill>
        <p:spPr bwMode="auto">
          <a:xfrm>
            <a:off x="20" y="10"/>
            <a:ext cx="4041316" cy="4193753"/>
          </a:xfrm>
          <a:custGeom>
            <a:avLst/>
            <a:gdLst/>
            <a:ahLst/>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a:noFill/>
          <a:extLst>
            <a:ext uri="{909E8E84-426E-40DD-AFC4-6F175D3DCCD1}">
              <a14:hiddenFill xmlns:a14="http://schemas.microsoft.com/office/drawing/2010/main">
                <a:solidFill>
                  <a:srgbClr val="FFFFFF"/>
                </a:solidFill>
              </a14:hiddenFill>
            </a:ext>
          </a:extLst>
        </p:spPr>
      </p:pic>
      <p:sp>
        <p:nvSpPr>
          <p:cNvPr id="1078" name="sketch line">
            <a:extLst>
              <a:ext uri="{FF2B5EF4-FFF2-40B4-BE49-F238E27FC236}">
                <a16:creationId xmlns:a16="http://schemas.microsoft.com/office/drawing/2014/main" id="{6A461282-B4FE-492B-5A43-F35303842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463186"/>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reate a design for a slide that introduces the Weather Prediction Project. Include elements such as weather icons, a map of Buenos Aires, Argentina, and references to the Open-Meteo API. Use a modern and clean style with blue and white colors to represent the sky and clouds. For the template slide, design a layout that can be used for various sections of the presentation, incorporating placeholders for text, images, and charts. Ensure the template has a cohesive look with the introduction slide, maintaining the same color scheme and style.">
            <a:extLst>
              <a:ext uri="{FF2B5EF4-FFF2-40B4-BE49-F238E27FC236}">
                <a16:creationId xmlns:a16="http://schemas.microsoft.com/office/drawing/2014/main" id="{C278AB8B-BB08-B338-6366-830A5D6A1D22}"/>
              </a:ext>
            </a:extLst>
          </p:cNvPr>
          <p:cNvPicPr>
            <a:picLocks noChangeAspect="1"/>
          </p:cNvPicPr>
          <p:nvPr/>
        </p:nvPicPr>
        <p:blipFill>
          <a:blip r:embed="rId4"/>
          <a:srcRect r="3" b="36049"/>
          <a:stretch>
            <a:fillRect/>
          </a:stretch>
        </p:blipFill>
        <p:spPr>
          <a:xfrm>
            <a:off x="1" y="4267200"/>
            <a:ext cx="4051081" cy="2590800"/>
          </a:xfrm>
          <a:custGeom>
            <a:avLst/>
            <a:gdLst/>
            <a:ahLst/>
            <a:cxnLst/>
            <a:rect l="l" t="t" r="r" b="b"/>
            <a:pathLst>
              <a:path w="4051081"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cubicBezTo>
                  <a:pt x="4042100" y="1477465"/>
                  <a:pt x="4059584" y="1566941"/>
                  <a:pt x="4046914" y="1661622"/>
                </a:cubicBezTo>
                <a:cubicBezTo>
                  <a:pt x="4039566" y="1720003"/>
                  <a:pt x="4037919" y="177965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pic>
      <p:sp>
        <p:nvSpPr>
          <p:cNvPr id="4" name="Content Placeholder 3">
            <a:extLst>
              <a:ext uri="{FF2B5EF4-FFF2-40B4-BE49-F238E27FC236}">
                <a16:creationId xmlns:a16="http://schemas.microsoft.com/office/drawing/2014/main" id="{94AFE086-1879-A532-2522-1CCE912B59C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54296" y="2518050"/>
            <a:ext cx="6894576" cy="4129932"/>
          </a:xfrm>
        </p:spPr>
        <p:txBody>
          <a:bodyPr>
            <a:noAutofit/>
          </a:bodyPr>
          <a:lstStyle/>
          <a:p>
            <a:pPr marL="0" indent="0">
              <a:spcBef>
                <a:spcPts val="2500"/>
              </a:spcBef>
              <a:buNone/>
            </a:pPr>
            <a:r>
              <a:rPr lang="en-CA" sz="1400" b="1" u="sng" dirty="0"/>
              <a:t>Models Evaluated</a:t>
            </a:r>
          </a:p>
          <a:p>
            <a:pPr>
              <a:spcBef>
                <a:spcPts val="2500"/>
              </a:spcBef>
            </a:pPr>
            <a:r>
              <a:rPr lang="en-CA" sz="1200" b="1" dirty="0"/>
              <a:t>Random Forest</a:t>
            </a:r>
          </a:p>
          <a:p>
            <a:pPr>
              <a:spcBef>
                <a:spcPts val="2500"/>
              </a:spcBef>
            </a:pPr>
            <a:r>
              <a:rPr lang="en-CA" sz="1200" b="1" dirty="0"/>
              <a:t>Logistic Regression </a:t>
            </a:r>
          </a:p>
          <a:p>
            <a:pPr marL="0" indent="0">
              <a:spcBef>
                <a:spcPts val="2500"/>
              </a:spcBef>
              <a:buNone/>
            </a:pPr>
            <a:r>
              <a:rPr lang="en-CA" sz="1200" b="1" dirty="0"/>
              <a:t>Multi-label Strategy</a:t>
            </a:r>
          </a:p>
          <a:p>
            <a:pPr>
              <a:spcBef>
                <a:spcPts val="2500"/>
              </a:spcBef>
            </a:pPr>
            <a:r>
              <a:rPr lang="en-CA" sz="1200" b="1" dirty="0"/>
              <a:t>Used </a:t>
            </a:r>
            <a:r>
              <a:rPr lang="en-CA" sz="1200" b="1" dirty="0" err="1"/>
              <a:t>MultiOutputClassifier</a:t>
            </a:r>
            <a:r>
              <a:rPr lang="en-CA" sz="1200" b="1" dirty="0"/>
              <a:t> from scikit-learn training one classifier per label (rain, snow, hail) </a:t>
            </a:r>
          </a:p>
          <a:p>
            <a:pPr marL="0" indent="0">
              <a:spcBef>
                <a:spcPts val="2500"/>
              </a:spcBef>
              <a:buNone/>
            </a:pPr>
            <a:r>
              <a:rPr lang="en-CA" sz="1200" b="1" dirty="0"/>
              <a:t>Hyperparameter Tuning</a:t>
            </a:r>
          </a:p>
          <a:p>
            <a:pPr>
              <a:spcBef>
                <a:spcPts val="2500"/>
              </a:spcBef>
            </a:pPr>
            <a:r>
              <a:rPr lang="en-CA" sz="1200" b="1" dirty="0"/>
              <a:t>Performed using </a:t>
            </a:r>
            <a:r>
              <a:rPr lang="en-CA" sz="1200" b="1" dirty="0" err="1"/>
              <a:t>GridSearchCV</a:t>
            </a:r>
            <a:endParaRPr lang="en-CA" sz="1200" b="1" dirty="0"/>
          </a:p>
        </p:txBody>
      </p:sp>
    </p:spTree>
    <p:extLst>
      <p:ext uri="{BB962C8B-B14F-4D97-AF65-F5344CB8AC3E}">
        <p14:creationId xmlns:p14="http://schemas.microsoft.com/office/powerpoint/2010/main" val="27836497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EE4539-4E89-E9FE-785C-BE7BF4D18387}"/>
            </a:ext>
          </a:extLst>
        </p:cNvPr>
        <p:cNvGrpSpPr/>
        <p:nvPr/>
      </p:nvGrpSpPr>
      <p:grpSpPr>
        <a:xfrm>
          <a:off x="0" y="0"/>
          <a:ext cx="0" cy="0"/>
          <a:chOff x="0" y="0"/>
          <a:chExt cx="0" cy="0"/>
        </a:xfrm>
      </p:grpSpPr>
      <p:sp useBgFill="1">
        <p:nvSpPr>
          <p:cNvPr id="1079" name="Rectangle 1078">
            <a:extLst>
              <a:ext uri="{FF2B5EF4-FFF2-40B4-BE49-F238E27FC236}">
                <a16:creationId xmlns:a16="http://schemas.microsoft.com/office/drawing/2014/main" id="{6BB9E819-2D73-EA33-2D99-86A350B20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3D71F-D94F-23C0-42DA-2D2C5757A002}"/>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5400" b="1" kern="1200" dirty="0">
                <a:solidFill>
                  <a:schemeClr val="tx1"/>
                </a:solidFill>
                <a:latin typeface="+mj-lt"/>
                <a:ea typeface="+mj-ea"/>
                <a:cs typeface="+mj-cs"/>
              </a:rPr>
              <a:t>Weather prediction Project</a:t>
            </a:r>
          </a:p>
        </p:txBody>
      </p:sp>
      <p:pic>
        <p:nvPicPr>
          <p:cNvPr id="1030" name="Picture 6" descr="How AI powered weather forecasting is changing the game">
            <a:extLst>
              <a:ext uri="{FF2B5EF4-FFF2-40B4-BE49-F238E27FC236}">
                <a16:creationId xmlns:a16="http://schemas.microsoft.com/office/drawing/2014/main" id="{CB198A0A-B7C9-BBD7-09D5-ED85A38AE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205" r="14625" b="-2"/>
          <a:stretch>
            <a:fillRect/>
          </a:stretch>
        </p:blipFill>
        <p:spPr bwMode="auto">
          <a:xfrm>
            <a:off x="20" y="10"/>
            <a:ext cx="4041316" cy="4193753"/>
          </a:xfrm>
          <a:custGeom>
            <a:avLst/>
            <a:gdLst/>
            <a:ahLst/>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a:noFill/>
          <a:extLst>
            <a:ext uri="{909E8E84-426E-40DD-AFC4-6F175D3DCCD1}">
              <a14:hiddenFill xmlns:a14="http://schemas.microsoft.com/office/drawing/2010/main">
                <a:solidFill>
                  <a:srgbClr val="FFFFFF"/>
                </a:solidFill>
              </a14:hiddenFill>
            </a:ext>
          </a:extLst>
        </p:spPr>
      </p:pic>
      <p:sp>
        <p:nvSpPr>
          <p:cNvPr id="1078" name="sketch line">
            <a:extLst>
              <a:ext uri="{FF2B5EF4-FFF2-40B4-BE49-F238E27FC236}">
                <a16:creationId xmlns:a16="http://schemas.microsoft.com/office/drawing/2014/main" id="{E8D0DB1F-D859-7318-8B35-D1054E1A0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463186"/>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reate a design for a slide that introduces the Weather Prediction Project. Include elements such as weather icons, a map of Buenos Aires, Argentina, and references to the Open-Meteo API. Use a modern and clean style with blue and white colors to represent the sky and clouds. For the template slide, design a layout that can be used for various sections of the presentation, incorporating placeholders for text, images, and charts. Ensure the template has a cohesive look with the introduction slide, maintaining the same color scheme and style.">
            <a:extLst>
              <a:ext uri="{FF2B5EF4-FFF2-40B4-BE49-F238E27FC236}">
                <a16:creationId xmlns:a16="http://schemas.microsoft.com/office/drawing/2014/main" id="{346B4C3C-C8CF-6DAA-69A4-451B7C52935C}"/>
              </a:ext>
            </a:extLst>
          </p:cNvPr>
          <p:cNvPicPr>
            <a:picLocks noChangeAspect="1"/>
          </p:cNvPicPr>
          <p:nvPr/>
        </p:nvPicPr>
        <p:blipFill>
          <a:blip r:embed="rId4"/>
          <a:srcRect r="3" b="36049"/>
          <a:stretch>
            <a:fillRect/>
          </a:stretch>
        </p:blipFill>
        <p:spPr>
          <a:xfrm>
            <a:off x="1" y="4267200"/>
            <a:ext cx="4051081" cy="2590800"/>
          </a:xfrm>
          <a:custGeom>
            <a:avLst/>
            <a:gdLst/>
            <a:ahLst/>
            <a:cxnLst/>
            <a:rect l="l" t="t" r="r" b="b"/>
            <a:pathLst>
              <a:path w="4051081"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cubicBezTo>
                  <a:pt x="4042100" y="1477465"/>
                  <a:pt x="4059584" y="1566941"/>
                  <a:pt x="4046914" y="1661622"/>
                </a:cubicBezTo>
                <a:cubicBezTo>
                  <a:pt x="4039566" y="1720003"/>
                  <a:pt x="4037919" y="177965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pic>
      <p:sp>
        <p:nvSpPr>
          <p:cNvPr id="4" name="Content Placeholder 3">
            <a:extLst>
              <a:ext uri="{FF2B5EF4-FFF2-40B4-BE49-F238E27FC236}">
                <a16:creationId xmlns:a16="http://schemas.microsoft.com/office/drawing/2014/main" id="{1A645A49-E986-FFDE-4B8C-8B9C53897C8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54296" y="2518050"/>
            <a:ext cx="6894576" cy="4129932"/>
          </a:xfrm>
        </p:spPr>
        <p:txBody>
          <a:bodyPr>
            <a:noAutofit/>
          </a:bodyPr>
          <a:lstStyle/>
          <a:p>
            <a:pPr marL="0" indent="0">
              <a:spcBef>
                <a:spcPts val="2500"/>
              </a:spcBef>
              <a:buNone/>
            </a:pPr>
            <a:r>
              <a:rPr lang="it-IT" sz="1400" b="1" u="sng" dirty="0"/>
              <a:t>Evaluation Metrics (Per Model &amp; Label) </a:t>
            </a:r>
          </a:p>
          <a:p>
            <a:pPr marL="0" indent="0">
              <a:spcBef>
                <a:spcPts val="2500"/>
              </a:spcBef>
              <a:buNone/>
            </a:pPr>
            <a:r>
              <a:rPr lang="en-US" sz="1200" b="1" dirty="0"/>
              <a:t>Metrics Used: F1-score and Recall for each label (rain, snow, hail)</a:t>
            </a:r>
          </a:p>
          <a:p>
            <a:pPr marL="0" indent="0">
              <a:spcBef>
                <a:spcPts val="2500"/>
              </a:spcBef>
              <a:buNone/>
            </a:pPr>
            <a:r>
              <a:rPr lang="en-CA" sz="1200" b="1" dirty="0"/>
              <a:t>Confusion Matrix</a:t>
            </a:r>
          </a:p>
          <a:p>
            <a:pPr marL="0" indent="0">
              <a:spcBef>
                <a:spcPts val="2500"/>
              </a:spcBef>
              <a:buNone/>
            </a:pPr>
            <a:endParaRPr lang="en-CA" sz="1200" b="1" dirty="0"/>
          </a:p>
          <a:p>
            <a:pPr marL="0" indent="0">
              <a:spcBef>
                <a:spcPts val="2500"/>
              </a:spcBef>
              <a:buNone/>
            </a:pPr>
            <a:endParaRPr lang="en-CA" sz="1200" b="1" dirty="0"/>
          </a:p>
          <a:p>
            <a:pPr marL="0" indent="0">
              <a:spcBef>
                <a:spcPts val="2500"/>
              </a:spcBef>
              <a:buNone/>
            </a:pPr>
            <a:endParaRPr lang="en-CA" sz="1200" b="1" dirty="0"/>
          </a:p>
          <a:p>
            <a:pPr marL="0" indent="0">
              <a:spcBef>
                <a:spcPts val="2500"/>
              </a:spcBef>
              <a:buNone/>
            </a:pPr>
            <a:r>
              <a:rPr lang="en-US" sz="1200" b="1" dirty="0"/>
              <a:t>Random Forest achieved the best overall balance between recall and precision.</a:t>
            </a:r>
          </a:p>
          <a:p>
            <a:pPr marL="0" indent="0">
              <a:spcBef>
                <a:spcPts val="2500"/>
              </a:spcBef>
              <a:buNone/>
            </a:pPr>
            <a:endParaRPr lang="en-CA" sz="1200" b="1" dirty="0"/>
          </a:p>
        </p:txBody>
      </p:sp>
      <p:pic>
        <p:nvPicPr>
          <p:cNvPr id="9" name="Picture 8">
            <a:extLst>
              <a:ext uri="{FF2B5EF4-FFF2-40B4-BE49-F238E27FC236}">
                <a16:creationId xmlns:a16="http://schemas.microsoft.com/office/drawing/2014/main" id="{E9F7748A-BD13-AC40-7C0C-2DBD126D98E0}"/>
              </a:ext>
            </a:extLst>
          </p:cNvPr>
          <p:cNvPicPr>
            <a:picLocks noChangeAspect="1"/>
          </p:cNvPicPr>
          <p:nvPr/>
        </p:nvPicPr>
        <p:blipFill>
          <a:blip r:embed="rId5"/>
          <a:stretch>
            <a:fillRect/>
          </a:stretch>
        </p:blipFill>
        <p:spPr>
          <a:xfrm>
            <a:off x="4764958" y="3814609"/>
            <a:ext cx="3429000" cy="1352550"/>
          </a:xfrm>
          <a:prstGeom prst="rect">
            <a:avLst/>
          </a:prstGeom>
        </p:spPr>
      </p:pic>
    </p:spTree>
    <p:extLst>
      <p:ext uri="{BB962C8B-B14F-4D97-AF65-F5344CB8AC3E}">
        <p14:creationId xmlns:p14="http://schemas.microsoft.com/office/powerpoint/2010/main" val="20324143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CFDB1C-6083-CD87-1B66-F041294C551E}"/>
            </a:ext>
          </a:extLst>
        </p:cNvPr>
        <p:cNvGrpSpPr/>
        <p:nvPr/>
      </p:nvGrpSpPr>
      <p:grpSpPr>
        <a:xfrm>
          <a:off x="0" y="0"/>
          <a:ext cx="0" cy="0"/>
          <a:chOff x="0" y="0"/>
          <a:chExt cx="0" cy="0"/>
        </a:xfrm>
      </p:grpSpPr>
      <p:sp useBgFill="1">
        <p:nvSpPr>
          <p:cNvPr id="1079" name="Rectangle 1078">
            <a:extLst>
              <a:ext uri="{FF2B5EF4-FFF2-40B4-BE49-F238E27FC236}">
                <a16:creationId xmlns:a16="http://schemas.microsoft.com/office/drawing/2014/main" id="{9CC8743F-80EA-7BF4-B5A7-86ECF24A7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1A6CDA-9015-0F5D-2A9C-B189F21BAAA8}"/>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5400" b="1" kern="1200" dirty="0">
                <a:solidFill>
                  <a:schemeClr val="tx1"/>
                </a:solidFill>
                <a:latin typeface="+mj-lt"/>
                <a:ea typeface="+mj-ea"/>
                <a:cs typeface="+mj-cs"/>
              </a:rPr>
              <a:t>Weather prediction Project</a:t>
            </a:r>
          </a:p>
        </p:txBody>
      </p:sp>
      <p:pic>
        <p:nvPicPr>
          <p:cNvPr id="1030" name="Picture 6" descr="How AI powered weather forecasting is changing the game">
            <a:extLst>
              <a:ext uri="{FF2B5EF4-FFF2-40B4-BE49-F238E27FC236}">
                <a16:creationId xmlns:a16="http://schemas.microsoft.com/office/drawing/2014/main" id="{DB69A9E8-4A5F-935B-9653-37C3796915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205" r="14625" b="-2"/>
          <a:stretch>
            <a:fillRect/>
          </a:stretch>
        </p:blipFill>
        <p:spPr bwMode="auto">
          <a:xfrm>
            <a:off x="20" y="10"/>
            <a:ext cx="4041316" cy="4193753"/>
          </a:xfrm>
          <a:custGeom>
            <a:avLst/>
            <a:gdLst/>
            <a:ahLst/>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a:noFill/>
          <a:extLst>
            <a:ext uri="{909E8E84-426E-40DD-AFC4-6F175D3DCCD1}">
              <a14:hiddenFill xmlns:a14="http://schemas.microsoft.com/office/drawing/2010/main">
                <a:solidFill>
                  <a:srgbClr val="FFFFFF"/>
                </a:solidFill>
              </a14:hiddenFill>
            </a:ext>
          </a:extLst>
        </p:spPr>
      </p:pic>
      <p:sp>
        <p:nvSpPr>
          <p:cNvPr id="1078" name="sketch line">
            <a:extLst>
              <a:ext uri="{FF2B5EF4-FFF2-40B4-BE49-F238E27FC236}">
                <a16:creationId xmlns:a16="http://schemas.microsoft.com/office/drawing/2014/main" id="{BEBD9E53-301A-87A5-0D8E-B15E89C9CC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463186"/>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reate a design for a slide that introduces the Weather Prediction Project. Include elements such as weather icons, a map of Buenos Aires, Argentina, and references to the Open-Meteo API. Use a modern and clean style with blue and white colors to represent the sky and clouds. For the template slide, design a layout that can be used for various sections of the presentation, incorporating placeholders for text, images, and charts. Ensure the template has a cohesive look with the introduction slide, maintaining the same color scheme and style.">
            <a:extLst>
              <a:ext uri="{FF2B5EF4-FFF2-40B4-BE49-F238E27FC236}">
                <a16:creationId xmlns:a16="http://schemas.microsoft.com/office/drawing/2014/main" id="{8DA860FE-A3DE-009B-C3BA-F9A2227C6F56}"/>
              </a:ext>
            </a:extLst>
          </p:cNvPr>
          <p:cNvPicPr>
            <a:picLocks noChangeAspect="1"/>
          </p:cNvPicPr>
          <p:nvPr/>
        </p:nvPicPr>
        <p:blipFill>
          <a:blip r:embed="rId4"/>
          <a:srcRect r="3" b="36049"/>
          <a:stretch>
            <a:fillRect/>
          </a:stretch>
        </p:blipFill>
        <p:spPr>
          <a:xfrm>
            <a:off x="1" y="4267200"/>
            <a:ext cx="4051081" cy="2590800"/>
          </a:xfrm>
          <a:custGeom>
            <a:avLst/>
            <a:gdLst/>
            <a:ahLst/>
            <a:cxnLst/>
            <a:rect l="l" t="t" r="r" b="b"/>
            <a:pathLst>
              <a:path w="4051081"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cubicBezTo>
                  <a:pt x="4042100" y="1477465"/>
                  <a:pt x="4059584" y="1566941"/>
                  <a:pt x="4046914" y="1661622"/>
                </a:cubicBezTo>
                <a:cubicBezTo>
                  <a:pt x="4039566" y="1720003"/>
                  <a:pt x="4037919" y="177965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pic>
      <p:sp>
        <p:nvSpPr>
          <p:cNvPr id="4" name="Content Placeholder 3">
            <a:extLst>
              <a:ext uri="{FF2B5EF4-FFF2-40B4-BE49-F238E27FC236}">
                <a16:creationId xmlns:a16="http://schemas.microsoft.com/office/drawing/2014/main" id="{24415360-8FDF-836B-8FCB-321EA1BA790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54296" y="2518050"/>
            <a:ext cx="6894576" cy="4129932"/>
          </a:xfrm>
        </p:spPr>
        <p:txBody>
          <a:bodyPr>
            <a:noAutofit/>
          </a:bodyPr>
          <a:lstStyle/>
          <a:p>
            <a:pPr marL="0" indent="0">
              <a:spcBef>
                <a:spcPts val="2500"/>
              </a:spcBef>
              <a:buNone/>
            </a:pPr>
            <a:r>
              <a:rPr lang="it-IT" sz="1400" b="1" u="sng" dirty="0"/>
              <a:t>Visual Studio – Folders and Files Structure</a:t>
            </a:r>
          </a:p>
          <a:p>
            <a:pPr marL="0" indent="0">
              <a:spcBef>
                <a:spcPts val="2500"/>
              </a:spcBef>
              <a:buNone/>
            </a:pPr>
            <a:endParaRPr lang="it-IT" sz="1400" b="1" dirty="0"/>
          </a:p>
          <a:p>
            <a:pPr marL="0" indent="0">
              <a:spcBef>
                <a:spcPts val="2500"/>
              </a:spcBef>
              <a:buNone/>
            </a:pPr>
            <a:endParaRPr lang="it-IT" sz="1400" b="1" dirty="0"/>
          </a:p>
          <a:p>
            <a:pPr marL="0" indent="0">
              <a:spcBef>
                <a:spcPts val="2500"/>
              </a:spcBef>
              <a:buNone/>
            </a:pPr>
            <a:endParaRPr lang="it-IT" sz="1400" b="1" dirty="0"/>
          </a:p>
          <a:p>
            <a:pPr marL="0" indent="0">
              <a:spcBef>
                <a:spcPts val="2500"/>
              </a:spcBef>
              <a:buNone/>
            </a:pPr>
            <a:endParaRPr lang="it-IT" sz="1400" b="1" dirty="0"/>
          </a:p>
          <a:p>
            <a:pPr marL="0" indent="0">
              <a:spcBef>
                <a:spcPts val="2500"/>
              </a:spcBef>
              <a:buNone/>
            </a:pPr>
            <a:endParaRPr lang="it-IT" sz="1400" b="1" dirty="0"/>
          </a:p>
          <a:p>
            <a:pPr marL="0" indent="0">
              <a:spcBef>
                <a:spcPts val="2500"/>
              </a:spcBef>
              <a:buNone/>
            </a:pPr>
            <a:endParaRPr lang="it-IT" sz="1400" b="1" dirty="0"/>
          </a:p>
          <a:p>
            <a:pPr marL="0" indent="0">
              <a:spcBef>
                <a:spcPts val="2500"/>
              </a:spcBef>
              <a:buNone/>
            </a:pPr>
            <a:endParaRPr lang="it-IT" sz="1400" b="1" dirty="0"/>
          </a:p>
          <a:p>
            <a:pPr marL="0" indent="0">
              <a:spcBef>
                <a:spcPts val="2500"/>
              </a:spcBef>
              <a:buNone/>
            </a:pPr>
            <a:endParaRPr lang="it-IT" sz="1400" b="1" dirty="0"/>
          </a:p>
          <a:p>
            <a:pPr marL="0" indent="0">
              <a:spcBef>
                <a:spcPts val="2500"/>
              </a:spcBef>
              <a:buNone/>
            </a:pPr>
            <a:endParaRPr lang="it-IT" sz="1400" b="1" u="sng" dirty="0"/>
          </a:p>
          <a:p>
            <a:pPr marL="0" indent="0">
              <a:spcBef>
                <a:spcPts val="2500"/>
              </a:spcBef>
              <a:buNone/>
            </a:pPr>
            <a:endParaRPr lang="en-CA" sz="1200" b="1" dirty="0"/>
          </a:p>
        </p:txBody>
      </p:sp>
      <p:pic>
        <p:nvPicPr>
          <p:cNvPr id="7" name="Picture 6">
            <a:extLst>
              <a:ext uri="{FF2B5EF4-FFF2-40B4-BE49-F238E27FC236}">
                <a16:creationId xmlns:a16="http://schemas.microsoft.com/office/drawing/2014/main" id="{B64949A1-2D9F-4E04-DAFC-4A40CC89617D}"/>
              </a:ext>
            </a:extLst>
          </p:cNvPr>
          <p:cNvPicPr>
            <a:picLocks noChangeAspect="1"/>
          </p:cNvPicPr>
          <p:nvPr/>
        </p:nvPicPr>
        <p:blipFill>
          <a:blip r:embed="rId5"/>
          <a:stretch>
            <a:fillRect/>
          </a:stretch>
        </p:blipFill>
        <p:spPr>
          <a:xfrm>
            <a:off x="4664042" y="2832395"/>
            <a:ext cx="3349248" cy="3837219"/>
          </a:xfrm>
          <a:prstGeom prst="rect">
            <a:avLst/>
          </a:prstGeom>
        </p:spPr>
      </p:pic>
    </p:spTree>
    <p:extLst>
      <p:ext uri="{BB962C8B-B14F-4D97-AF65-F5344CB8AC3E}">
        <p14:creationId xmlns:p14="http://schemas.microsoft.com/office/powerpoint/2010/main" val="1930686654"/>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3225</TotalTime>
  <Words>911</Words>
  <Application>Microsoft Office PowerPoint</Application>
  <PresentationFormat>Widescreen</PresentationFormat>
  <Paragraphs>102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Weather prediction Project</vt:lpstr>
      <vt:lpstr>Weather prediction Project</vt:lpstr>
      <vt:lpstr>Weather prediction Project</vt:lpstr>
      <vt:lpstr>Weather prediction Project</vt:lpstr>
      <vt:lpstr>Weather prediction Project</vt:lpstr>
      <vt:lpstr>Weather prediction Project</vt:lpstr>
      <vt:lpstr>Weather prediction Project</vt:lpstr>
      <vt:lpstr>Weather prediction Project</vt:lpstr>
      <vt:lpstr>Weather prediction Project</vt:lpstr>
      <vt:lpstr>Weather prediction Project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Hernan Szmajser</dc:creator>
  <cp:lastModifiedBy>Hernan Szmajser</cp:lastModifiedBy>
  <cp:revision>8</cp:revision>
  <dcterms:created xsi:type="dcterms:W3CDTF">2025-05-25T16:44:02Z</dcterms:created>
  <dcterms:modified xsi:type="dcterms:W3CDTF">2025-05-27T22:29:14Z</dcterms:modified>
</cp:coreProperties>
</file>