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g/UHXoKPzNg1A9qVy0aU6Gj9h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c7294014b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ec7294014b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c7294014b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c7294014b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c7294014b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c7294014b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257150" y="1122375"/>
            <a:ext cx="9655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hu-HU" sz="3680">
                <a:latin typeface="Arial"/>
                <a:ea typeface="Arial"/>
                <a:cs typeface="Arial"/>
                <a:sym typeface="Arial"/>
              </a:rPr>
              <a:t>Road to player action evaluation: Predicting round winner teams in Counter Strike using Heterogeneous graph neural networks</a:t>
            </a:r>
            <a:endParaRPr b="1" sz="6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953814"/>
            <a:ext cx="9144000" cy="1303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/>
              <a:t>Hallgató</a:t>
            </a:r>
            <a:r>
              <a:rPr lang="hu-HU" sz="2200"/>
              <a:t>:  Szmida Patrik Péter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/>
              <a:t>Konzulens:  Dr. Toka László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/>
              <a:t>2023. 12. 06.</a:t>
            </a:r>
            <a:endParaRPr sz="2200"/>
          </a:p>
        </p:txBody>
      </p:sp>
      <p:sp>
        <p:nvSpPr>
          <p:cNvPr id="90" name="Google Shape;90;p1"/>
          <p:cNvSpPr txBox="1"/>
          <p:nvPr/>
        </p:nvSpPr>
        <p:spPr>
          <a:xfrm>
            <a:off x="30051" y="6356349"/>
            <a:ext cx="2382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</a:t>
            </a: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412644" y="6356348"/>
            <a:ext cx="7954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Predicting round winner teams in Counter Strike using Heterogeneous graph neural networks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c7294014b_1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Heterogén gráf neurál háló készítése</a:t>
            </a:r>
            <a:endParaRPr/>
          </a:p>
        </p:txBody>
      </p:sp>
      <p:sp>
        <p:nvSpPr>
          <p:cNvPr id="177" name="Google Shape;177;g1ec7294014b_1_26"/>
          <p:cNvSpPr txBox="1"/>
          <p:nvPr/>
        </p:nvSpPr>
        <p:spPr>
          <a:xfrm>
            <a:off x="2412644" y="6356348"/>
            <a:ext cx="795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ec7294014b_1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79" name="Google Shape;179;g1ec7294014b_1_26"/>
          <p:cNvSpPr txBox="1"/>
          <p:nvPr/>
        </p:nvSpPr>
        <p:spPr>
          <a:xfrm>
            <a:off x="30051" y="6356349"/>
            <a:ext cx="238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ec7294014b_1_26"/>
          <p:cNvSpPr txBox="1"/>
          <p:nvPr>
            <p:ph idx="1" type="body"/>
          </p:nvPr>
        </p:nvSpPr>
        <p:spPr>
          <a:xfrm>
            <a:off x="838200" y="1531475"/>
            <a:ext cx="10515600" cy="4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52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Gráf </a:t>
            </a:r>
            <a:r>
              <a:rPr lang="hu-HU"/>
              <a:t>neurális</a:t>
            </a:r>
            <a:r>
              <a:rPr lang="hu-HU"/>
              <a:t> hálók (GNN):</a:t>
            </a:r>
            <a:endParaRPr/>
          </a:p>
          <a:p>
            <a:pPr indent="-194309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Gráf struktúrájú adatokon képes tanulni</a:t>
            </a:r>
            <a:endParaRPr/>
          </a:p>
          <a:p>
            <a:pPr indent="-194309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Konvolúciót végez a gráf pontjai között az éleken keresztül, pontok információit “terjeszti” a gráfban</a:t>
            </a:r>
            <a:endParaRPr/>
          </a:p>
          <a:p>
            <a:pPr indent="-194309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Konvolúciók után vektor reprezentáció, majd hagyományos neurális háló alkalmazása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Heterogén GNN</a:t>
            </a:r>
            <a:endParaRPr/>
          </a:p>
          <a:p>
            <a:pPr indent="-194309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Különböző pontok és élek mentén különböző konvolúciók lehetségesek</a:t>
            </a:r>
            <a:endParaRPr/>
          </a:p>
          <a:p>
            <a:pPr indent="-194309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Plusz komplexitási réteg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A feladat: bináris gráf klasszifikáció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A vizsgált kör nyertes csapatát prediktálni a gráf alapján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Heterogén GNN készítése, feladatok: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Különböző konvolúció fajták tesztelése =&gt; SAGE alkalmazása a hálóban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Külön</a:t>
            </a:r>
            <a:r>
              <a:rPr lang="hu-HU"/>
              <a:t> konvolúciót a két </a:t>
            </a:r>
            <a:r>
              <a:rPr lang="hu-HU"/>
              <a:t>éltípushoz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Konvolúciós rétegek számának meghatározása: hiperparaméterként kezelni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Konvolúció után információk összegyűjtése, majd hagyományos neurális hálóval tanulni (melynek struktúráját szintén optimalizálni kellett)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Ezek mellet az általános paramétereit is optimalizálni pl. learning rate, optimizer, stb.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Tanítás a készített adathalmazon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c7294014b_1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Eredmények, tervek a folytatáshoz</a:t>
            </a:r>
            <a:endParaRPr/>
          </a:p>
        </p:txBody>
      </p:sp>
      <p:sp>
        <p:nvSpPr>
          <p:cNvPr id="186" name="Google Shape;186;g1ec7294014b_1_1"/>
          <p:cNvSpPr txBox="1"/>
          <p:nvPr/>
        </p:nvSpPr>
        <p:spPr>
          <a:xfrm>
            <a:off x="2412644" y="6356348"/>
            <a:ext cx="795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ec7294014b_1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88" name="Google Shape;188;g1ec7294014b_1_1"/>
          <p:cNvSpPr txBox="1"/>
          <p:nvPr/>
        </p:nvSpPr>
        <p:spPr>
          <a:xfrm>
            <a:off x="30051" y="6356349"/>
            <a:ext cx="238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ec7294014b_1_1"/>
          <p:cNvSpPr txBox="1"/>
          <p:nvPr>
            <p:ph idx="1" type="body"/>
          </p:nvPr>
        </p:nvSpPr>
        <p:spPr>
          <a:xfrm>
            <a:off x="838200" y="1531475"/>
            <a:ext cx="10515600" cy="4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Eredmények</a:t>
            </a:r>
            <a:r>
              <a:rPr lang="hu-HU"/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61% pontosság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További </a:t>
            </a:r>
            <a:r>
              <a:rPr lang="hu-HU"/>
              <a:t>optimalizálás</a:t>
            </a:r>
            <a:r>
              <a:rPr lang="hu-HU"/>
              <a:t> után 67%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A probléma komplexitásához mérten jó eredmény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Megalapozta a munkát a következő félévekre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Tervek a jövőre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i="1" lang="hu-HU"/>
              <a:t>P. Xenopoulos</a:t>
            </a:r>
            <a:r>
              <a:rPr lang="hu-HU"/>
              <a:t> cikkéből kiindulva további javítás: adatok idősoros jellegének figyelembe vétele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Heterogén TGN használata (Temporal Graph Network)</a:t>
            </a:r>
            <a:endParaRPr/>
          </a:p>
        </p:txBody>
      </p:sp>
      <p:sp>
        <p:nvSpPr>
          <p:cNvPr id="190" name="Google Shape;190;g1ec7294014b_1_1"/>
          <p:cNvSpPr/>
          <p:nvPr/>
        </p:nvSpPr>
        <p:spPr>
          <a:xfrm>
            <a:off x="2412650" y="4851875"/>
            <a:ext cx="239400" cy="3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type="title"/>
          </p:nvPr>
        </p:nvSpPr>
        <p:spPr>
          <a:xfrm>
            <a:off x="838200" y="27082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Köszönöm a figyelmet!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2412644" y="6356348"/>
            <a:ext cx="7954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98" name="Google Shape;198;p12"/>
          <p:cNvSpPr txBox="1"/>
          <p:nvPr/>
        </p:nvSpPr>
        <p:spPr>
          <a:xfrm>
            <a:off x="30051" y="6356349"/>
            <a:ext cx="238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Sportanalitika és eSport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934674" y="1847850"/>
            <a:ext cx="10792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hu-HU" u="sng"/>
              <a:t>Sportanalitika</a:t>
            </a:r>
            <a:r>
              <a:rPr lang="hu-HU" u="sng"/>
              <a:t>:</a:t>
            </a:r>
            <a:endParaRPr/>
          </a:p>
          <a:p>
            <a:pPr indent="-238759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hu-HU"/>
              <a:t>Alkalmazott data-science, sport adatok elemzése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Sport adatokból értékes összefüggések, tudás felderítése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Segít a csapatok és egyének fejlődésében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hu-HU" u="sng"/>
              <a:t>eSport és Counter Strike</a:t>
            </a:r>
            <a:r>
              <a:rPr lang="hu-HU" u="sng"/>
              <a:t>: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“Elektronikus” sport, virtuális környezetben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Egyik </a:t>
            </a:r>
            <a:r>
              <a:rPr lang="hu-HU"/>
              <a:t>legnépszerűbb</a:t>
            </a:r>
            <a:r>
              <a:rPr lang="hu-HU"/>
              <a:t> eSport a Counter Strike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Counter Strike: </a:t>
            </a:r>
            <a:endParaRPr/>
          </a:p>
          <a:p>
            <a:pPr indent="-238759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hu-HU"/>
              <a:t>FPS-First Person Shooter</a:t>
            </a:r>
            <a:endParaRPr/>
          </a:p>
          <a:p>
            <a:pPr indent="-238759" lvl="1" marL="685800" rtl="0" algn="l">
              <a:spcBef>
                <a:spcPts val="1000"/>
              </a:spcBef>
              <a:spcAft>
                <a:spcPts val="0"/>
              </a:spcAft>
              <a:buSzPct val="116666"/>
              <a:buChar char="•"/>
            </a:pPr>
            <a:r>
              <a:rPr lang="hu-HU"/>
              <a:t>5 vs 5: két 5 fős csapat ütközik meg egymással, különböző pályákon</a:t>
            </a:r>
            <a:endParaRPr/>
          </a:p>
          <a:p>
            <a:pPr indent="-238759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hu-HU"/>
              <a:t>Két félidő, azok körökre bontva</a:t>
            </a:r>
            <a:endParaRPr/>
          </a:p>
          <a:p>
            <a:pPr indent="-238759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hu-HU"/>
              <a:t>A találkozót az nyeri aki először ér 16 nyert körhöz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0051" y="6356349"/>
            <a:ext cx="2382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412644" y="6356348"/>
            <a:ext cx="7954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575" y="0"/>
            <a:ext cx="5004425" cy="2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6492" y="3241525"/>
            <a:ext cx="2686600" cy="2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Hivatkozott munkák és célkitűzés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1825625"/>
            <a:ext cx="105156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hu-HU"/>
              <a:t>“contact-spot”</a:t>
            </a:r>
            <a:r>
              <a:rPr lang="hu-HU"/>
              <a:t> elemzés</a:t>
            </a:r>
            <a:r>
              <a:rPr lang="hu-HU"/>
              <a:t>:</a:t>
            </a:r>
            <a:endParaRPr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hu-HU"/>
              <a:t>Előző szemeszterből</a:t>
            </a:r>
            <a:endParaRPr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hu-HU"/>
              <a:t>Klaszter-ensemble módszerekkel gyakori fegyver kontakt pontok feltárása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Cél: kidolgozni egy hatékony módszert a játékosok döntéseinek, akcióinak kiértékelésére</a:t>
            </a:r>
            <a:endParaRPr/>
          </a:p>
          <a:p>
            <a:pPr indent="-292100" lvl="1" marL="6858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u-HU"/>
              <a:t>Motiváció és ötlet: </a:t>
            </a:r>
            <a:r>
              <a:rPr i="1" lang="hu-HU"/>
              <a:t>P. Xenopoulos:                                                                    Valuing Player Actions in Counter Strike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Ebben a szemeszterben: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Inferno nevű pályához elemzés megalapozása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Neurális háló kezdetleges verzióinak elkészítése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30051" y="6356349"/>
            <a:ext cx="2382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412644" y="6356348"/>
            <a:ext cx="7954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775" y="0"/>
            <a:ext cx="2611225" cy="2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100" y="3694975"/>
            <a:ext cx="4530498" cy="20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Adatgyűjtés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A probléma komplexitása miatt sok adatra volt szükség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HLTV: Counter Strike statisztikai oldal, visszajátszásokkal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Scraper fejlesztése előző félévről: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2022-23 közötti összes mérkőzés </a:t>
            </a:r>
            <a:r>
              <a:rPr lang="hu-HU"/>
              <a:t>demójának</a:t>
            </a:r>
            <a:r>
              <a:rPr lang="hu-HU"/>
              <a:t> </a:t>
            </a:r>
            <a:r>
              <a:rPr lang="hu-HU"/>
              <a:t>letöltése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Játékosokról statisztikai adatok scrapelése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Adatfeldolgozás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1" lang="hu-HU"/>
              <a:t>awpy</a:t>
            </a:r>
            <a:r>
              <a:rPr lang="hu-HU"/>
              <a:t> demo-feldolgozó python könyvtár segítségével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Az Inferno pályán játszott meccsek adatait tracking szinten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A más pályákon játszott mérkőzésekből játékosokkal kapcsolatos adatokat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30051" y="6356349"/>
            <a:ext cx="238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412644" y="6356348"/>
            <a:ext cx="795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Gráf </a:t>
            </a:r>
            <a:r>
              <a:rPr lang="hu-HU"/>
              <a:t>reprezentációk</a:t>
            </a:r>
            <a:r>
              <a:rPr lang="hu-HU"/>
              <a:t>: miért?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hu-HU" sz="2400"/>
              <a:t>P. </a:t>
            </a:r>
            <a:r>
              <a:rPr i="1" lang="hu-HU" sz="2400"/>
              <a:t>Xenopoulos</a:t>
            </a:r>
            <a:r>
              <a:rPr lang="hu-HU" sz="2400"/>
              <a:t> </a:t>
            </a:r>
            <a:r>
              <a:rPr lang="hu-HU" sz="2400"/>
              <a:t>módszerének fejlesztése:</a:t>
            </a:r>
            <a:endParaRPr sz="2400"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hu-HU" sz="2000"/>
              <a:t>Térbeli kapcsolatok, struktúrák figyelembe vétele</a:t>
            </a:r>
            <a:endParaRPr b="1" sz="2000"/>
          </a:p>
          <a:p>
            <a:pPr indent="-2667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000"/>
              <a:t>Dinamikusság, idősoros jelleg figyelembe vétele</a:t>
            </a:r>
            <a:endParaRPr/>
          </a:p>
          <a:p>
            <a:pPr indent="-266700" lvl="0" marL="2286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hu-HU"/>
              <a:t>Tabuláris adatok nem képesek a pályák egyedi struktúráját  megfogni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/>
              <a:t>Gráfok: komplex struktúrájú adatok reprezentálására kiváló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/>
              <a:t>Terv: Inferno pályán játszott meccsek pillanatainak reprezentálása </a:t>
            </a:r>
            <a:r>
              <a:rPr lang="hu-HU"/>
              <a:t>gráffal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/>
              <a:t>Pálya struktúrája, egyes pozíciók közötti utak, kapcsolatok pontosan reprezentálhatók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hu-HU" sz="2000"/>
              <a:t>Játékosok ábrázolhatók a pálya gráfján, pályával és más játékosokkal való interakció pontosabban tárolható</a:t>
            </a:r>
            <a:endParaRPr sz="2000"/>
          </a:p>
        </p:txBody>
      </p:sp>
      <p:sp>
        <p:nvSpPr>
          <p:cNvPr id="130" name="Google Shape;130;p6"/>
          <p:cNvSpPr txBox="1"/>
          <p:nvPr/>
        </p:nvSpPr>
        <p:spPr>
          <a:xfrm>
            <a:off x="2412644" y="6356348"/>
            <a:ext cx="7954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30051" y="6356349"/>
            <a:ext cx="238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Inferno gráf: első megoldás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hu-HU"/>
              <a:t>Táblázat alapú megoldás: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Játékosok pozíciói alapján Inferno pálya egy                                                                                    pandas DataFrame-be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Grid-jellegű gráf készítése</a:t>
            </a:r>
            <a:endParaRPr/>
          </a:p>
          <a:p>
            <a:pPr indent="-228600" lvl="1" marL="6858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Kérdés: pontok sűrűsége</a:t>
            </a:r>
            <a:endParaRPr/>
          </a:p>
          <a:p>
            <a:pPr indent="-228600" lvl="1" marL="6858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Pontosabb gráf vagy nagyobb teljesítmény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Élek felvétele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2412644" y="6356348"/>
            <a:ext cx="7954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30051" y="6356349"/>
            <a:ext cx="238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863" y="4362325"/>
            <a:ext cx="4390275" cy="1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2700" y="0"/>
            <a:ext cx="3769300" cy="360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Inferno pálya: második megoldás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Intuitív megközelítés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Játékosok mozgására alapul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/>
              <a:t>Játékosok pozíciói alapján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/>
              <a:t>Leggyakrabban </a:t>
            </a:r>
            <a:r>
              <a:rPr lang="hu-HU"/>
              <a:t>használt útvonalak feltárása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/>
              <a:t>Pontok elhelyezése ezek mentén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Élek felvétele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Contact pontok felvétele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Előző félév elemzésére alapozva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Legközelebbi ponthoz kötve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2412644" y="6356348"/>
            <a:ext cx="7954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30051" y="6356349"/>
            <a:ext cx="238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675" y="1520775"/>
            <a:ext cx="4922324" cy="48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c7294014b_1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Heterogén gráf adathalmaz</a:t>
            </a:r>
            <a:endParaRPr/>
          </a:p>
        </p:txBody>
      </p:sp>
      <p:sp>
        <p:nvSpPr>
          <p:cNvPr id="159" name="Google Shape;159;g1ec7294014b_1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Inferno gráfok átvitele Pytorch Geometric-be (PyG)</a:t>
            </a:r>
            <a:endParaRPr/>
          </a:p>
          <a:p>
            <a:pPr indent="-202882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Pontokhoz feature-öket lehet felvenni vektoros formában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8"/>
          </a:p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Letöltött meccsek pillanatképei</a:t>
            </a:r>
            <a:r>
              <a:rPr lang="hu-HU"/>
              <a:t>t ábrázolni másodpercenként</a:t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Minden másodperchez egyedi gráf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Játékosok felvétele</a:t>
            </a:r>
            <a:endParaRPr/>
          </a:p>
          <a:p>
            <a:pPr indent="-202882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Sokkal több feature és mást reprezentál, új pont-típusként érdemes felvenni</a:t>
            </a:r>
            <a:endParaRPr/>
          </a:p>
          <a:p>
            <a:pPr indent="-202882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Heterogén gráf</a:t>
            </a:r>
            <a:endParaRPr/>
          </a:p>
          <a:p>
            <a:pPr indent="-202882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Játékosok felvétele új pont típusként, más feature set-tel                        						 (X, Y, Z koordináták, élet, fegyverek, statisztikák, stb.)</a:t>
            </a:r>
            <a:endParaRPr/>
          </a:p>
          <a:p>
            <a:pPr indent="-202882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hu-HU"/>
              <a:t>Legközelebbi pálya típusú ponthoz kötve, új él típussal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Gráf-szintű feature-ök felvétele (pl. hátralévő idő, egyes oldalakon a maradt játékosok száma, stb.)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/>
              <a:t>2023 összes Inferno meccsének minden másodpercéhez heterogén gráf reprezentáció (2 pont- és éltípus) egy PyG adathalmazba</a:t>
            </a:r>
            <a:endParaRPr/>
          </a:p>
        </p:txBody>
      </p:sp>
      <p:sp>
        <p:nvSpPr>
          <p:cNvPr id="160" name="Google Shape;160;g1ec7294014b_1_16"/>
          <p:cNvSpPr txBox="1"/>
          <p:nvPr/>
        </p:nvSpPr>
        <p:spPr>
          <a:xfrm>
            <a:off x="2412644" y="6356348"/>
            <a:ext cx="795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ec7294014b_1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62" name="Google Shape;162;g1ec7294014b_1_16"/>
          <p:cNvSpPr txBox="1"/>
          <p:nvPr/>
        </p:nvSpPr>
        <p:spPr>
          <a:xfrm>
            <a:off x="30051" y="6356349"/>
            <a:ext cx="238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ec7294014b_1_16"/>
          <p:cNvSpPr/>
          <p:nvPr/>
        </p:nvSpPr>
        <p:spPr>
          <a:xfrm>
            <a:off x="2258325" y="3606125"/>
            <a:ext cx="113100" cy="1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2412644" y="6356348"/>
            <a:ext cx="7954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Predicting round winner teams in Counter Strike using Heterogeneous graph neural networks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30051" y="6356349"/>
            <a:ext cx="238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2021. 12. 06.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25" y="219625"/>
            <a:ext cx="10573362" cy="605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2023-01-12T11:50:01Z</dcterms:created>
  <dc:creator>Szmida Patrik Péter</dc:creator>
</cp:coreProperties>
</file>